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6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ISH%20JAIN\Desktop\New%20folder\Book1%20final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NISH%20JAIN\Desktop\New%20folder\Book1%20final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Session wise candidates enrolled for DNB Final Examination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2"/>
              <c:layout>
                <c:manualLayout>
                  <c:x val="0"/>
                  <c:y val="1.7601760176017653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1.7601760176017653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June 2011</c:v>
                </c:pt>
                <c:pt idx="1">
                  <c:v>December 2011</c:v>
                </c:pt>
                <c:pt idx="2">
                  <c:v>June 2012</c:v>
                </c:pt>
                <c:pt idx="3">
                  <c:v>December 2012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4128</c:v>
                </c:pt>
                <c:pt idx="1">
                  <c:v>7178</c:v>
                </c:pt>
                <c:pt idx="2">
                  <c:v>4445</c:v>
                </c:pt>
                <c:pt idx="3">
                  <c:v>6456</c:v>
                </c:pt>
              </c:numCache>
            </c:numRef>
          </c:val>
        </c:ser>
        <c:dLbls>
          <c:showVal val="1"/>
        </c:dLbls>
        <c:axId val="117290880"/>
        <c:axId val="117292416"/>
      </c:barChart>
      <c:catAx>
        <c:axId val="1172908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292416"/>
        <c:crosses val="autoZero"/>
        <c:auto val="1"/>
        <c:lblAlgn val="ctr"/>
        <c:lblOffset val="100"/>
      </c:catAx>
      <c:valAx>
        <c:axId val="117292416"/>
        <c:scaling>
          <c:orientation val="minMax"/>
          <c:max val="8500"/>
          <c:min val="0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290880"/>
        <c:crosses val="autoZero"/>
        <c:crossBetween val="between"/>
      </c:valAx>
    </c:plotArea>
    <c:plotVisOnly val="1"/>
  </c:chart>
  <c:spPr>
    <a:ln w="31750">
      <a:solidFill>
        <a:srgbClr val="006600"/>
      </a:solidFill>
    </a:ln>
  </c:sp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Subject wise distribution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Sheet1!$H$32</c:f>
              <c:strCache>
                <c:ptCount val="1"/>
                <c:pt idx="0">
                  <c:v>Dec 2011</c:v>
                </c:pt>
              </c:strCache>
            </c:strRef>
          </c:tx>
          <c:cat>
            <c:strRef>
              <c:f>Sheet1!$G$33:$G$64</c:f>
              <c:strCache>
                <c:ptCount val="32"/>
                <c:pt idx="0">
                  <c:v>Anatomy</c:v>
                </c:pt>
                <c:pt idx="1">
                  <c:v>Biochemistry</c:v>
                </c:pt>
                <c:pt idx="2">
                  <c:v>CTVS</c:v>
                </c:pt>
                <c:pt idx="3">
                  <c:v>Dermatology &amp;Venereology</c:v>
                </c:pt>
                <c:pt idx="4">
                  <c:v>Endocrinology</c:v>
                </c:pt>
                <c:pt idx="5">
                  <c:v>Field Epidemiology</c:v>
                </c:pt>
                <c:pt idx="6">
                  <c:v>Forensic Medicine</c:v>
                </c:pt>
                <c:pt idx="7">
                  <c:v>Gastroenterology</c:v>
                </c:pt>
                <c:pt idx="8">
                  <c:v>GUS (Urology)</c:v>
                </c:pt>
                <c:pt idx="9">
                  <c:v>Hematology</c:v>
                </c:pt>
                <c:pt idx="10">
                  <c:v>Health Administration including Hospital Administration</c:v>
                </c:pt>
                <c:pt idx="11">
                  <c:v>Immuno-Hemat &amp; Transfusion Medicine</c:v>
                </c:pt>
                <c:pt idx="12">
                  <c:v>Maternal and Child Health</c:v>
                </c:pt>
                <c:pt idx="13">
                  <c:v>Medical Oncology</c:v>
                </c:pt>
                <c:pt idx="14">
                  <c:v>Microbiology</c:v>
                </c:pt>
                <c:pt idx="15">
                  <c:v>Neonatology</c:v>
                </c:pt>
                <c:pt idx="16">
                  <c:v>Nephrology</c:v>
                </c:pt>
                <c:pt idx="17">
                  <c:v>Neuro Surgery</c:v>
                </c:pt>
                <c:pt idx="18">
                  <c:v>Neurology</c:v>
                </c:pt>
                <c:pt idx="19">
                  <c:v>Nuclear Medicine</c:v>
                </c:pt>
                <c:pt idx="20">
                  <c:v>Pediatric Surgery</c:v>
                </c:pt>
                <c:pt idx="21">
                  <c:v>Peripheral Vascular Surgery</c:v>
                </c:pt>
                <c:pt idx="22">
                  <c:v>Pharmacology</c:v>
                </c:pt>
                <c:pt idx="23">
                  <c:v>PMR</c:v>
                </c:pt>
                <c:pt idx="24">
                  <c:v>Plastic Surgery</c:v>
                </c:pt>
                <c:pt idx="25">
                  <c:v>Psychiatry</c:v>
                </c:pt>
                <c:pt idx="26">
                  <c:v>Radio Therapy</c:v>
                </c:pt>
                <c:pt idx="27">
                  <c:v>Rheumatology</c:v>
                </c:pt>
                <c:pt idx="28">
                  <c:v>Rural Surgery</c:v>
                </c:pt>
                <c:pt idx="29">
                  <c:v>Social &amp; Preventive Medicine</c:v>
                </c:pt>
                <c:pt idx="30">
                  <c:v>Surgical Gastro</c:v>
                </c:pt>
                <c:pt idx="31">
                  <c:v>Surgical Oncology</c:v>
                </c:pt>
              </c:strCache>
            </c:strRef>
          </c:cat>
          <c:val>
            <c:numRef>
              <c:f>Sheet1!$H$33:$H$64</c:f>
              <c:numCache>
                <c:formatCode>General</c:formatCode>
                <c:ptCount val="32"/>
                <c:pt idx="0">
                  <c:v>20</c:v>
                </c:pt>
                <c:pt idx="1">
                  <c:v>11</c:v>
                </c:pt>
                <c:pt idx="2">
                  <c:v>32</c:v>
                </c:pt>
                <c:pt idx="3">
                  <c:v>172</c:v>
                </c:pt>
                <c:pt idx="4">
                  <c:v>24</c:v>
                </c:pt>
                <c:pt idx="5">
                  <c:v>0</c:v>
                </c:pt>
                <c:pt idx="6">
                  <c:v>5</c:v>
                </c:pt>
                <c:pt idx="7">
                  <c:v>45</c:v>
                </c:pt>
                <c:pt idx="8">
                  <c:v>131</c:v>
                </c:pt>
                <c:pt idx="9">
                  <c:v>0</c:v>
                </c:pt>
                <c:pt idx="10">
                  <c:v>12</c:v>
                </c:pt>
                <c:pt idx="11">
                  <c:v>5</c:v>
                </c:pt>
                <c:pt idx="12">
                  <c:v>3</c:v>
                </c:pt>
                <c:pt idx="13">
                  <c:v>5</c:v>
                </c:pt>
                <c:pt idx="14">
                  <c:v>28</c:v>
                </c:pt>
                <c:pt idx="15">
                  <c:v>29</c:v>
                </c:pt>
                <c:pt idx="16">
                  <c:v>70</c:v>
                </c:pt>
                <c:pt idx="17">
                  <c:v>121</c:v>
                </c:pt>
                <c:pt idx="18">
                  <c:v>27</c:v>
                </c:pt>
                <c:pt idx="19">
                  <c:v>35</c:v>
                </c:pt>
                <c:pt idx="20">
                  <c:v>30</c:v>
                </c:pt>
                <c:pt idx="21">
                  <c:v>7</c:v>
                </c:pt>
                <c:pt idx="22">
                  <c:v>5</c:v>
                </c:pt>
                <c:pt idx="23">
                  <c:v>23</c:v>
                </c:pt>
                <c:pt idx="24">
                  <c:v>56</c:v>
                </c:pt>
                <c:pt idx="25">
                  <c:v>125</c:v>
                </c:pt>
                <c:pt idx="26">
                  <c:v>82</c:v>
                </c:pt>
                <c:pt idx="27">
                  <c:v>6</c:v>
                </c:pt>
                <c:pt idx="28">
                  <c:v>15</c:v>
                </c:pt>
                <c:pt idx="29">
                  <c:v>33</c:v>
                </c:pt>
                <c:pt idx="30">
                  <c:v>63</c:v>
                </c:pt>
                <c:pt idx="31">
                  <c:v>51</c:v>
                </c:pt>
              </c:numCache>
            </c:numRef>
          </c:val>
        </c:ser>
        <c:ser>
          <c:idx val="1"/>
          <c:order val="1"/>
          <c:tx>
            <c:strRef>
              <c:f>Sheet1!$I$32</c:f>
              <c:strCache>
                <c:ptCount val="1"/>
                <c:pt idx="0">
                  <c:v>Dec 2012</c:v>
                </c:pt>
              </c:strCache>
            </c:strRef>
          </c:tx>
          <c:cat>
            <c:strRef>
              <c:f>Sheet1!$G$33:$G$64</c:f>
              <c:strCache>
                <c:ptCount val="32"/>
                <c:pt idx="0">
                  <c:v>Anatomy</c:v>
                </c:pt>
                <c:pt idx="1">
                  <c:v>Biochemistry</c:v>
                </c:pt>
                <c:pt idx="2">
                  <c:v>CTVS</c:v>
                </c:pt>
                <c:pt idx="3">
                  <c:v>Dermatology &amp;Venereology</c:v>
                </c:pt>
                <c:pt idx="4">
                  <c:v>Endocrinology</c:v>
                </c:pt>
                <c:pt idx="5">
                  <c:v>Field Epidemiology</c:v>
                </c:pt>
                <c:pt idx="6">
                  <c:v>Forensic Medicine</c:v>
                </c:pt>
                <c:pt idx="7">
                  <c:v>Gastroenterology</c:v>
                </c:pt>
                <c:pt idx="8">
                  <c:v>GUS (Urology)</c:v>
                </c:pt>
                <c:pt idx="9">
                  <c:v>Hematology</c:v>
                </c:pt>
                <c:pt idx="10">
                  <c:v>Health Administration including Hospital Administration</c:v>
                </c:pt>
                <c:pt idx="11">
                  <c:v>Immuno-Hemat &amp; Transfusion Medicine</c:v>
                </c:pt>
                <c:pt idx="12">
                  <c:v>Maternal and Child Health</c:v>
                </c:pt>
                <c:pt idx="13">
                  <c:v>Medical Oncology</c:v>
                </c:pt>
                <c:pt idx="14">
                  <c:v>Microbiology</c:v>
                </c:pt>
                <c:pt idx="15">
                  <c:v>Neonatology</c:v>
                </c:pt>
                <c:pt idx="16">
                  <c:v>Nephrology</c:v>
                </c:pt>
                <c:pt idx="17">
                  <c:v>Neuro Surgery</c:v>
                </c:pt>
                <c:pt idx="18">
                  <c:v>Neurology</c:v>
                </c:pt>
                <c:pt idx="19">
                  <c:v>Nuclear Medicine</c:v>
                </c:pt>
                <c:pt idx="20">
                  <c:v>Pediatric Surgery</c:v>
                </c:pt>
                <c:pt idx="21">
                  <c:v>Peripheral Vascular Surgery</c:v>
                </c:pt>
                <c:pt idx="22">
                  <c:v>Pharmacology</c:v>
                </c:pt>
                <c:pt idx="23">
                  <c:v>PMR</c:v>
                </c:pt>
                <c:pt idx="24">
                  <c:v>Plastic Surgery</c:v>
                </c:pt>
                <c:pt idx="25">
                  <c:v>Psychiatry</c:v>
                </c:pt>
                <c:pt idx="26">
                  <c:v>Radio Therapy</c:v>
                </c:pt>
                <c:pt idx="27">
                  <c:v>Rheumatology</c:v>
                </c:pt>
                <c:pt idx="28">
                  <c:v>Rural Surgery</c:v>
                </c:pt>
                <c:pt idx="29">
                  <c:v>Social &amp; Preventive Medicine</c:v>
                </c:pt>
                <c:pt idx="30">
                  <c:v>Surgical Gastro</c:v>
                </c:pt>
                <c:pt idx="31">
                  <c:v>Surgical Oncology</c:v>
                </c:pt>
              </c:strCache>
            </c:strRef>
          </c:cat>
          <c:val>
            <c:numRef>
              <c:f>Sheet1!$I$33:$I$64</c:f>
              <c:numCache>
                <c:formatCode>General</c:formatCode>
                <c:ptCount val="32"/>
                <c:pt idx="0">
                  <c:v>13</c:v>
                </c:pt>
                <c:pt idx="1">
                  <c:v>12</c:v>
                </c:pt>
                <c:pt idx="2">
                  <c:v>68</c:v>
                </c:pt>
                <c:pt idx="3">
                  <c:v>140</c:v>
                </c:pt>
                <c:pt idx="4">
                  <c:v>16</c:v>
                </c:pt>
                <c:pt idx="5">
                  <c:v>15</c:v>
                </c:pt>
                <c:pt idx="6">
                  <c:v>7</c:v>
                </c:pt>
                <c:pt idx="7">
                  <c:v>43</c:v>
                </c:pt>
                <c:pt idx="8">
                  <c:v>123</c:v>
                </c:pt>
                <c:pt idx="9">
                  <c:v>3</c:v>
                </c:pt>
                <c:pt idx="10">
                  <c:v>12</c:v>
                </c:pt>
                <c:pt idx="11">
                  <c:v>4</c:v>
                </c:pt>
                <c:pt idx="12">
                  <c:v>3</c:v>
                </c:pt>
                <c:pt idx="13">
                  <c:v>16</c:v>
                </c:pt>
                <c:pt idx="14">
                  <c:v>37</c:v>
                </c:pt>
                <c:pt idx="15">
                  <c:v>20</c:v>
                </c:pt>
                <c:pt idx="16">
                  <c:v>52</c:v>
                </c:pt>
                <c:pt idx="17">
                  <c:v>129</c:v>
                </c:pt>
                <c:pt idx="18">
                  <c:v>24</c:v>
                </c:pt>
                <c:pt idx="19">
                  <c:v>34</c:v>
                </c:pt>
                <c:pt idx="20">
                  <c:v>28</c:v>
                </c:pt>
                <c:pt idx="21">
                  <c:v>4</c:v>
                </c:pt>
                <c:pt idx="22">
                  <c:v>16</c:v>
                </c:pt>
                <c:pt idx="23">
                  <c:v>15</c:v>
                </c:pt>
                <c:pt idx="24">
                  <c:v>52</c:v>
                </c:pt>
                <c:pt idx="25">
                  <c:v>124</c:v>
                </c:pt>
                <c:pt idx="26">
                  <c:v>83</c:v>
                </c:pt>
                <c:pt idx="27">
                  <c:v>2</c:v>
                </c:pt>
                <c:pt idx="28">
                  <c:v>10</c:v>
                </c:pt>
                <c:pt idx="29">
                  <c:v>28</c:v>
                </c:pt>
                <c:pt idx="30">
                  <c:v>55</c:v>
                </c:pt>
                <c:pt idx="31">
                  <c:v>44</c:v>
                </c:pt>
              </c:numCache>
            </c:numRef>
          </c:val>
        </c:ser>
        <c:overlap val="-20"/>
        <c:axId val="132901120"/>
        <c:axId val="132915200"/>
      </c:barChart>
      <c:catAx>
        <c:axId val="132901120"/>
        <c:scaling>
          <c:orientation val="minMax"/>
        </c:scaling>
        <c:axPos val="b"/>
        <c:tickLblPos val="nextTo"/>
        <c:crossAx val="132915200"/>
        <c:crosses val="autoZero"/>
        <c:auto val="1"/>
        <c:lblAlgn val="ctr"/>
        <c:lblOffset val="100"/>
      </c:catAx>
      <c:valAx>
        <c:axId val="132915200"/>
        <c:scaling>
          <c:orientation val="minMax"/>
        </c:scaling>
        <c:axPos val="l"/>
        <c:majorGridlines/>
        <c:numFmt formatCode="General" sourceLinked="1"/>
        <c:tickLblPos val="nextTo"/>
        <c:crossAx val="1329011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="0"/>
          </a:pPr>
          <a:endParaRPr lang="en-US"/>
        </a:p>
      </c:txPr>
    </c:legend>
    <c:plotVisOnly val="1"/>
  </c:chart>
  <c:spPr>
    <a:ln w="31750">
      <a:solidFill>
        <a:srgbClr val="006600"/>
      </a:solidFill>
    </a:ln>
  </c:spPr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Theory Examination Results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Sheet1!$B$162</c:f>
              <c:strCache>
                <c:ptCount val="1"/>
                <c:pt idx="0">
                  <c:v>Pass</c:v>
                </c:pt>
              </c:strCache>
            </c:strRef>
          </c:tx>
          <c:cat>
            <c:strRef>
              <c:f>Sheet1!$C$161:$F$161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Sheet1!$C$162:$F$162</c:f>
              <c:numCache>
                <c:formatCode>General</c:formatCode>
                <c:ptCount val="4"/>
                <c:pt idx="0">
                  <c:v>2132</c:v>
                </c:pt>
                <c:pt idx="1">
                  <c:v>3490</c:v>
                </c:pt>
                <c:pt idx="2">
                  <c:v>2439</c:v>
                </c:pt>
                <c:pt idx="3">
                  <c:v>3202</c:v>
                </c:pt>
              </c:numCache>
            </c:numRef>
          </c:val>
        </c:ser>
        <c:ser>
          <c:idx val="1"/>
          <c:order val="1"/>
          <c:tx>
            <c:strRef>
              <c:f>Sheet1!$B$163</c:f>
              <c:strCache>
                <c:ptCount val="1"/>
                <c:pt idx="0">
                  <c:v>Fail</c:v>
                </c:pt>
              </c:strCache>
            </c:strRef>
          </c:tx>
          <c:cat>
            <c:strRef>
              <c:f>Sheet1!$C$161:$F$161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Sheet1!$C$163:$F$163</c:f>
              <c:numCache>
                <c:formatCode>General</c:formatCode>
                <c:ptCount val="4"/>
                <c:pt idx="0">
                  <c:v>1492</c:v>
                </c:pt>
                <c:pt idx="1">
                  <c:v>2506</c:v>
                </c:pt>
                <c:pt idx="2">
                  <c:v>1553</c:v>
                </c:pt>
                <c:pt idx="3">
                  <c:v>1388</c:v>
                </c:pt>
              </c:numCache>
            </c:numRef>
          </c:val>
        </c:ser>
        <c:ser>
          <c:idx val="2"/>
          <c:order val="2"/>
          <c:tx>
            <c:strRef>
              <c:f>Sheet1!$B$164</c:f>
              <c:strCache>
                <c:ptCount val="1"/>
                <c:pt idx="0">
                  <c:v>Absent</c:v>
                </c:pt>
              </c:strCache>
            </c:strRef>
          </c:tx>
          <c:cat>
            <c:strRef>
              <c:f>Sheet1!$C$161:$F$161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Sheet1!$C$164:$F$164</c:f>
              <c:numCache>
                <c:formatCode>General</c:formatCode>
                <c:ptCount val="4"/>
                <c:pt idx="0">
                  <c:v>443</c:v>
                </c:pt>
                <c:pt idx="1">
                  <c:v>908</c:v>
                </c:pt>
                <c:pt idx="2">
                  <c:v>404</c:v>
                </c:pt>
                <c:pt idx="3">
                  <c:v>588</c:v>
                </c:pt>
              </c:numCache>
            </c:numRef>
          </c:val>
        </c:ser>
        <c:ser>
          <c:idx val="3"/>
          <c:order val="3"/>
          <c:tx>
            <c:strRef>
              <c:f>Sheet1!$B$165</c:f>
              <c:strCache>
                <c:ptCount val="1"/>
                <c:pt idx="0">
                  <c:v>Withheld</c:v>
                </c:pt>
              </c:strCache>
            </c:strRef>
          </c:tx>
          <c:cat>
            <c:strRef>
              <c:f>Sheet1!$C$161:$F$161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Sheet1!$C$165:$F$165</c:f>
              <c:numCache>
                <c:formatCode>General</c:formatCode>
                <c:ptCount val="4"/>
                <c:pt idx="0">
                  <c:v>61</c:v>
                </c:pt>
                <c:pt idx="1">
                  <c:v>273</c:v>
                </c:pt>
                <c:pt idx="2">
                  <c:v>49</c:v>
                </c:pt>
                <c:pt idx="3">
                  <c:v>149</c:v>
                </c:pt>
              </c:numCache>
            </c:numRef>
          </c:val>
        </c:ser>
        <c:overlap val="-20"/>
        <c:axId val="132965888"/>
        <c:axId val="132967424"/>
      </c:barChart>
      <c:catAx>
        <c:axId val="1329658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32967424"/>
        <c:crosses val="autoZero"/>
        <c:auto val="1"/>
        <c:lblAlgn val="ctr"/>
        <c:lblOffset val="100"/>
      </c:catAx>
      <c:valAx>
        <c:axId val="13296742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329658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</c:chart>
  <c:spPr>
    <a:ln w="31750">
      <a:solidFill>
        <a:srgbClr val="006600"/>
      </a:solidFill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Practical Examination Results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Sheet1!$B$169</c:f>
              <c:strCache>
                <c:ptCount val="1"/>
                <c:pt idx="0">
                  <c:v>Pass</c:v>
                </c:pt>
              </c:strCache>
            </c:strRef>
          </c:tx>
          <c:cat>
            <c:strRef>
              <c:f>Sheet1!$C$168:$E$168</c:f>
              <c:strCache>
                <c:ptCount val="3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</c:strCache>
            </c:strRef>
          </c:cat>
          <c:val>
            <c:numRef>
              <c:f>Sheet1!$C$169:$E$169</c:f>
              <c:numCache>
                <c:formatCode>General</c:formatCode>
                <c:ptCount val="3"/>
                <c:pt idx="0">
                  <c:v>1138</c:v>
                </c:pt>
                <c:pt idx="1">
                  <c:v>1934</c:v>
                </c:pt>
                <c:pt idx="2">
                  <c:v>1237</c:v>
                </c:pt>
              </c:numCache>
            </c:numRef>
          </c:val>
        </c:ser>
        <c:ser>
          <c:idx val="1"/>
          <c:order val="1"/>
          <c:tx>
            <c:strRef>
              <c:f>Sheet1!$B$170</c:f>
              <c:strCache>
                <c:ptCount val="1"/>
                <c:pt idx="0">
                  <c:v>Fail</c:v>
                </c:pt>
              </c:strCache>
            </c:strRef>
          </c:tx>
          <c:cat>
            <c:strRef>
              <c:f>Sheet1!$C$168:$E$168</c:f>
              <c:strCache>
                <c:ptCount val="3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</c:strCache>
            </c:strRef>
          </c:cat>
          <c:val>
            <c:numRef>
              <c:f>Sheet1!$C$170:$E$170</c:f>
              <c:numCache>
                <c:formatCode>General</c:formatCode>
                <c:ptCount val="3"/>
                <c:pt idx="0">
                  <c:v>954</c:v>
                </c:pt>
                <c:pt idx="1">
                  <c:v>1427</c:v>
                </c:pt>
                <c:pt idx="2">
                  <c:v>1156</c:v>
                </c:pt>
              </c:numCache>
            </c:numRef>
          </c:val>
        </c:ser>
        <c:ser>
          <c:idx val="2"/>
          <c:order val="2"/>
          <c:tx>
            <c:strRef>
              <c:f>Sheet1!$B$171</c:f>
              <c:strCache>
                <c:ptCount val="1"/>
                <c:pt idx="0">
                  <c:v>Absent</c:v>
                </c:pt>
              </c:strCache>
            </c:strRef>
          </c:tx>
          <c:cat>
            <c:strRef>
              <c:f>Sheet1!$C$168:$E$168</c:f>
              <c:strCache>
                <c:ptCount val="3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</c:strCache>
            </c:strRef>
          </c:cat>
          <c:val>
            <c:numRef>
              <c:f>Sheet1!$C$171:$E$171</c:f>
              <c:numCache>
                <c:formatCode>General</c:formatCode>
                <c:ptCount val="3"/>
                <c:pt idx="0">
                  <c:v>33</c:v>
                </c:pt>
                <c:pt idx="1">
                  <c:v>96</c:v>
                </c:pt>
                <c:pt idx="2">
                  <c:v>44</c:v>
                </c:pt>
              </c:numCache>
            </c:numRef>
          </c:val>
        </c:ser>
        <c:ser>
          <c:idx val="3"/>
          <c:order val="3"/>
          <c:tx>
            <c:strRef>
              <c:f>Sheet1!$B$172</c:f>
              <c:strCache>
                <c:ptCount val="1"/>
                <c:pt idx="0">
                  <c:v>Withheld</c:v>
                </c:pt>
              </c:strCache>
            </c:strRef>
          </c:tx>
          <c:cat>
            <c:strRef>
              <c:f>Sheet1!$C$168:$E$168</c:f>
              <c:strCache>
                <c:ptCount val="3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</c:strCache>
            </c:strRef>
          </c:cat>
          <c:val>
            <c:numRef>
              <c:f>Sheet1!$C$172:$E$172</c:f>
              <c:numCache>
                <c:formatCode>General</c:formatCode>
                <c:ptCount val="3"/>
                <c:pt idx="0">
                  <c:v>7</c:v>
                </c:pt>
                <c:pt idx="1">
                  <c:v>34</c:v>
                </c:pt>
                <c:pt idx="2">
                  <c:v>2</c:v>
                </c:pt>
              </c:numCache>
            </c:numRef>
          </c:val>
        </c:ser>
        <c:overlap val="-20"/>
        <c:axId val="134788992"/>
        <c:axId val="134790528"/>
      </c:barChart>
      <c:catAx>
        <c:axId val="13478899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34790528"/>
        <c:crosses val="autoZero"/>
        <c:auto val="1"/>
        <c:lblAlgn val="ctr"/>
        <c:lblOffset val="100"/>
      </c:catAx>
      <c:valAx>
        <c:axId val="134790528"/>
        <c:scaling>
          <c:orientation val="minMax"/>
          <c:max val="2000"/>
        </c:scaling>
        <c:axPos val="l"/>
        <c:majorGridlines/>
        <c:numFmt formatCode="General" sourceLinked="1"/>
        <c:tickLblPos val="nextTo"/>
        <c:crossAx val="134788992"/>
        <c:crosses val="autoZero"/>
        <c:crossBetween val="between"/>
        <c:majorUnit val="200"/>
      </c:valAx>
    </c:plotArea>
    <c:legend>
      <c:legendPos val="r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</c:chart>
  <c:spPr>
    <a:noFill/>
    <a:ln w="31750">
      <a:solidFill>
        <a:srgbClr val="006600"/>
      </a:solidFill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Specialty</a:t>
            </a:r>
            <a:r>
              <a:rPr lang="en-US" sz="1400" baseline="0"/>
              <a:t> wise Distribution of passed candidates</a:t>
            </a:r>
            <a:endParaRPr lang="en-US" sz="14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Sheet1!$H$175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Sheet1!$G$176:$G$188</c:f>
              <c:strCache>
                <c:ptCount val="13"/>
                <c:pt idx="0">
                  <c:v>Obstetrics and Gynecology</c:v>
                </c:pt>
                <c:pt idx="1">
                  <c:v>Orthopedics</c:v>
                </c:pt>
                <c:pt idx="2">
                  <c:v>Anesthesiology</c:v>
                </c:pt>
                <c:pt idx="3">
                  <c:v>General Medicine</c:v>
                </c:pt>
                <c:pt idx="4">
                  <c:v>Ophthalmology</c:v>
                </c:pt>
                <c:pt idx="5">
                  <c:v>Radio Diagnosis</c:v>
                </c:pt>
                <c:pt idx="6">
                  <c:v>General Surgery</c:v>
                </c:pt>
                <c:pt idx="7">
                  <c:v>Paediatrics</c:v>
                </c:pt>
                <c:pt idx="8">
                  <c:v>Pathology</c:v>
                </c:pt>
                <c:pt idx="9">
                  <c:v>Family Medicine</c:v>
                </c:pt>
                <c:pt idx="10">
                  <c:v>Cardiology</c:v>
                </c:pt>
                <c:pt idx="11">
                  <c:v>ENT</c:v>
                </c:pt>
                <c:pt idx="12">
                  <c:v>Respiratory Disease</c:v>
                </c:pt>
              </c:strCache>
            </c:strRef>
          </c:cat>
          <c:val>
            <c:numRef>
              <c:f>Sheet1!$H$176:$H$188</c:f>
              <c:numCache>
                <c:formatCode>General</c:formatCode>
                <c:ptCount val="13"/>
                <c:pt idx="0">
                  <c:v>732</c:v>
                </c:pt>
                <c:pt idx="1">
                  <c:v>484</c:v>
                </c:pt>
                <c:pt idx="2">
                  <c:v>478</c:v>
                </c:pt>
                <c:pt idx="3">
                  <c:v>367</c:v>
                </c:pt>
                <c:pt idx="4">
                  <c:v>351</c:v>
                </c:pt>
                <c:pt idx="5">
                  <c:v>326</c:v>
                </c:pt>
                <c:pt idx="6">
                  <c:v>295</c:v>
                </c:pt>
                <c:pt idx="7">
                  <c:v>273</c:v>
                </c:pt>
                <c:pt idx="8">
                  <c:v>138</c:v>
                </c:pt>
                <c:pt idx="9">
                  <c:v>129</c:v>
                </c:pt>
                <c:pt idx="10">
                  <c:v>120</c:v>
                </c:pt>
                <c:pt idx="11">
                  <c:v>93</c:v>
                </c:pt>
                <c:pt idx="12">
                  <c:v>79</c:v>
                </c:pt>
              </c:numCache>
            </c:numRef>
          </c:val>
        </c:ser>
        <c:axId val="134159744"/>
        <c:axId val="134173824"/>
      </c:barChart>
      <c:catAx>
        <c:axId val="13415974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34173824"/>
        <c:crosses val="autoZero"/>
        <c:auto val="1"/>
        <c:lblAlgn val="ctr"/>
        <c:lblOffset val="100"/>
      </c:catAx>
      <c:valAx>
        <c:axId val="134173824"/>
        <c:scaling>
          <c:orientation val="minMax"/>
        </c:scaling>
        <c:axPos val="l"/>
        <c:majorGridlines/>
        <c:numFmt formatCode="General" sourceLinked="1"/>
        <c:tickLblPos val="nextTo"/>
        <c:crossAx val="134159744"/>
        <c:crosses val="autoZero"/>
        <c:crossBetween val="between"/>
      </c:valAx>
    </c:plotArea>
    <c:plotVisOnly val="1"/>
  </c:chart>
  <c:spPr>
    <a:ln w="31750">
      <a:solidFill>
        <a:srgbClr val="006600"/>
      </a:solidFill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en-IN" sz="1400" b="1" i="0" u="none" strike="noStrike" baseline="0" dirty="0"/>
              <a:t>Course wise candidates enrolled for DNB Final Examination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Sheet1!$A$7</c:f>
              <c:strCache>
                <c:ptCount val="1"/>
                <c:pt idx="0">
                  <c:v>June 2011</c:v>
                </c:pt>
              </c:strCache>
            </c:strRef>
          </c:tx>
          <c:cat>
            <c:strRef>
              <c:f>Sheet1!$B$6:$D$6</c:f>
              <c:strCache>
                <c:ptCount val="3"/>
                <c:pt idx="0">
                  <c:v>DNB Primary</c:v>
                </c:pt>
                <c:pt idx="1">
                  <c:v>Diploma</c:v>
                </c:pt>
                <c:pt idx="2">
                  <c:v>MD/MS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3"/>
                <c:pt idx="0">
                  <c:v>2621</c:v>
                </c:pt>
                <c:pt idx="1">
                  <c:v>1065</c:v>
                </c:pt>
                <c:pt idx="2">
                  <c:v>437</c:v>
                </c:pt>
              </c:numCache>
            </c:numRef>
          </c:val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Dec 2011</c:v>
                </c:pt>
              </c:strCache>
            </c:strRef>
          </c:tx>
          <c:cat>
            <c:strRef>
              <c:f>Sheet1!$B$6:$D$6</c:f>
              <c:strCache>
                <c:ptCount val="3"/>
                <c:pt idx="0">
                  <c:v>DNB Primary</c:v>
                </c:pt>
                <c:pt idx="1">
                  <c:v>Diploma</c:v>
                </c:pt>
                <c:pt idx="2">
                  <c:v>MD/MS</c:v>
                </c:pt>
              </c:strCache>
            </c:strRef>
          </c:cat>
          <c:val>
            <c:numRef>
              <c:f>Sheet1!$B$8:$D$8</c:f>
              <c:numCache>
                <c:formatCode>General</c:formatCode>
                <c:ptCount val="3"/>
                <c:pt idx="0">
                  <c:v>2323</c:v>
                </c:pt>
                <c:pt idx="1">
                  <c:v>3429</c:v>
                </c:pt>
                <c:pt idx="2">
                  <c:v>1391</c:v>
                </c:pt>
              </c:numCache>
            </c:numRef>
          </c:val>
        </c:ser>
        <c:ser>
          <c:idx val="2"/>
          <c:order val="2"/>
          <c:tx>
            <c:strRef>
              <c:f>Sheet1!$A$9</c:f>
              <c:strCache>
                <c:ptCount val="1"/>
                <c:pt idx="0">
                  <c:v>June 2012</c:v>
                </c:pt>
              </c:strCache>
            </c:strRef>
          </c:tx>
          <c:cat>
            <c:strRef>
              <c:f>Sheet1!$B$6:$D$6</c:f>
              <c:strCache>
                <c:ptCount val="3"/>
                <c:pt idx="0">
                  <c:v>DNB Primary</c:v>
                </c:pt>
                <c:pt idx="1">
                  <c:v>Diploma</c:v>
                </c:pt>
                <c:pt idx="2">
                  <c:v>MD/MS</c:v>
                </c:pt>
              </c:strCache>
            </c:strRef>
          </c:cat>
          <c:val>
            <c:numRef>
              <c:f>Sheet1!$B$9:$D$9</c:f>
              <c:numCache>
                <c:formatCode>General</c:formatCode>
                <c:ptCount val="3"/>
                <c:pt idx="0">
                  <c:v>2799</c:v>
                </c:pt>
                <c:pt idx="1">
                  <c:v>1053</c:v>
                </c:pt>
                <c:pt idx="2">
                  <c:v>593</c:v>
                </c:pt>
              </c:numCache>
            </c:numRef>
          </c:val>
        </c:ser>
        <c:ser>
          <c:idx val="3"/>
          <c:order val="3"/>
          <c:tx>
            <c:strRef>
              <c:f>Sheet1!$A$10</c:f>
              <c:strCache>
                <c:ptCount val="1"/>
                <c:pt idx="0">
                  <c:v>Dec 2012</c:v>
                </c:pt>
              </c:strCache>
            </c:strRef>
          </c:tx>
          <c:cat>
            <c:strRef>
              <c:f>Sheet1!$B$6:$D$6</c:f>
              <c:strCache>
                <c:ptCount val="3"/>
                <c:pt idx="0">
                  <c:v>DNB Primary</c:v>
                </c:pt>
                <c:pt idx="1">
                  <c:v>Diploma</c:v>
                </c:pt>
                <c:pt idx="2">
                  <c:v>MD/MS</c:v>
                </c:pt>
              </c:strCache>
            </c:strRef>
          </c:cat>
          <c:val>
            <c:numRef>
              <c:f>Sheet1!$B$10:$D$10</c:f>
              <c:numCache>
                <c:formatCode>General</c:formatCode>
                <c:ptCount val="3"/>
                <c:pt idx="0">
                  <c:v>3779</c:v>
                </c:pt>
                <c:pt idx="1">
                  <c:v>1228</c:v>
                </c:pt>
                <c:pt idx="2">
                  <c:v>1448</c:v>
                </c:pt>
              </c:numCache>
            </c:numRef>
          </c:val>
        </c:ser>
        <c:overlap val="-20"/>
        <c:axId val="117355648"/>
        <c:axId val="117357184"/>
      </c:barChart>
      <c:catAx>
        <c:axId val="1173556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357184"/>
        <c:crosses val="autoZero"/>
        <c:auto val="1"/>
        <c:lblAlgn val="ctr"/>
        <c:lblOffset val="100"/>
      </c:catAx>
      <c:valAx>
        <c:axId val="117357184"/>
        <c:scaling>
          <c:orientation val="minMax"/>
          <c:max val="4500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3556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 w="31750">
      <a:solidFill>
        <a:srgbClr val="006600"/>
      </a:solidFill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Candidate Appearance for Examination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Sheet1!$A$13</c:f>
              <c:strCache>
                <c:ptCount val="1"/>
                <c:pt idx="0">
                  <c:v>June 2011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1.851851851851858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1.8518518518518583E-2"/>
                </c:manualLayout>
              </c:layout>
              <c:showVal val="1"/>
            </c:dLbl>
            <c:showVal val="1"/>
          </c:dLbls>
          <c:cat>
            <c:strRef>
              <c:f>Sheet1!$B$12:$C$12</c:f>
              <c:strCache>
                <c:ptCount val="2"/>
                <c:pt idx="0">
                  <c:v>Theory</c:v>
                </c:pt>
                <c:pt idx="1">
                  <c:v>Practical</c:v>
                </c:pt>
              </c:strCache>
            </c:strRef>
          </c:cat>
          <c:val>
            <c:numRef>
              <c:f>Sheet1!$B$13:$C$13</c:f>
              <c:numCache>
                <c:formatCode>General</c:formatCode>
                <c:ptCount val="2"/>
                <c:pt idx="0">
                  <c:v>3507</c:v>
                </c:pt>
                <c:pt idx="1">
                  <c:v>612</c:v>
                </c:pt>
              </c:numCache>
            </c:numRef>
          </c:val>
        </c:ser>
        <c:ser>
          <c:idx val="1"/>
          <c:order val="1"/>
          <c:tx>
            <c:strRef>
              <c:f>Sheet1!$A$14</c:f>
              <c:strCache>
                <c:ptCount val="1"/>
                <c:pt idx="0">
                  <c:v>Dec 2011</c:v>
                </c:pt>
              </c:strCache>
            </c:strRef>
          </c:tx>
          <c:cat>
            <c:strRef>
              <c:f>Sheet1!$B$12:$C$12</c:f>
              <c:strCache>
                <c:ptCount val="2"/>
                <c:pt idx="0">
                  <c:v>Theory</c:v>
                </c:pt>
                <c:pt idx="1">
                  <c:v>Practical</c:v>
                </c:pt>
              </c:strCache>
            </c:strRef>
          </c:cat>
          <c:val>
            <c:numRef>
              <c:f>Sheet1!$B$14:$C$14</c:f>
              <c:numCache>
                <c:formatCode>General</c:formatCode>
                <c:ptCount val="2"/>
                <c:pt idx="0">
                  <c:v>6021</c:v>
                </c:pt>
                <c:pt idx="1">
                  <c:v>1092</c:v>
                </c:pt>
              </c:numCache>
            </c:numRef>
          </c:val>
        </c:ser>
        <c:ser>
          <c:idx val="2"/>
          <c:order val="2"/>
          <c:tx>
            <c:strRef>
              <c:f>Sheet1!$A$15</c:f>
              <c:strCache>
                <c:ptCount val="1"/>
                <c:pt idx="0">
                  <c:v>June 2012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1.388888888888899E-2"/>
                </c:manualLayout>
              </c:layout>
              <c:showVal val="1"/>
            </c:dLbl>
            <c:showVal val="1"/>
          </c:dLbls>
          <c:cat>
            <c:strRef>
              <c:f>Sheet1!$B$12:$C$12</c:f>
              <c:strCache>
                <c:ptCount val="2"/>
                <c:pt idx="0">
                  <c:v>Theory</c:v>
                </c:pt>
                <c:pt idx="1">
                  <c:v>Practical</c:v>
                </c:pt>
              </c:strCache>
            </c:strRef>
          </c:cat>
          <c:val>
            <c:numRef>
              <c:f>Sheet1!$B$15:$C$15</c:f>
              <c:numCache>
                <c:formatCode>General</c:formatCode>
                <c:ptCount val="2"/>
                <c:pt idx="0">
                  <c:v>3392</c:v>
                </c:pt>
                <c:pt idx="1">
                  <c:v>1043</c:v>
                </c:pt>
              </c:numCache>
            </c:numRef>
          </c:val>
        </c:ser>
        <c:ser>
          <c:idx val="3"/>
          <c:order val="3"/>
          <c:tx>
            <c:strRef>
              <c:f>Sheet1!$A$16</c:f>
              <c:strCache>
                <c:ptCount val="1"/>
                <c:pt idx="0">
                  <c:v>Dec 2012</c:v>
                </c:pt>
              </c:strCache>
            </c:strRef>
          </c:tx>
          <c:cat>
            <c:strRef>
              <c:f>Sheet1!$B$12:$C$12</c:f>
              <c:strCache>
                <c:ptCount val="2"/>
                <c:pt idx="0">
                  <c:v>Theory</c:v>
                </c:pt>
                <c:pt idx="1">
                  <c:v>Practical</c:v>
                </c:pt>
              </c:strCache>
            </c:strRef>
          </c:cat>
          <c:val>
            <c:numRef>
              <c:f>Sheet1!$B$16:$C$16</c:f>
              <c:numCache>
                <c:formatCode>General</c:formatCode>
                <c:ptCount val="2"/>
                <c:pt idx="0">
                  <c:v>5270</c:v>
                </c:pt>
                <c:pt idx="1">
                  <c:v>1106</c:v>
                </c:pt>
              </c:numCache>
            </c:numRef>
          </c:val>
        </c:ser>
        <c:dLbls>
          <c:showVal val="1"/>
        </c:dLbls>
        <c:overlap val="-20"/>
        <c:axId val="120850304"/>
        <c:axId val="120851840"/>
      </c:barChart>
      <c:catAx>
        <c:axId val="12085030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20851840"/>
        <c:crosses val="autoZero"/>
        <c:auto val="1"/>
        <c:lblAlgn val="ctr"/>
        <c:lblOffset val="100"/>
      </c:catAx>
      <c:valAx>
        <c:axId val="120851840"/>
        <c:scaling>
          <c:orientation val="minMax"/>
          <c:max val="7500"/>
          <c:min val="0"/>
        </c:scaling>
        <c:axPos val="l"/>
        <c:majorGridlines/>
        <c:numFmt formatCode="General" sourceLinked="1"/>
        <c:tickLblPos val="nextTo"/>
        <c:crossAx val="1208503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</c:chart>
  <c:spPr>
    <a:ln w="31750">
      <a:solidFill>
        <a:srgbClr val="006600"/>
      </a:solidFill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Gender Wise Distribution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Sheet1!$B$67</c:f>
              <c:strCache>
                <c:ptCount val="1"/>
                <c:pt idx="0">
                  <c:v>Male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-1.3888888888888984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1.8518518518518583E-2"/>
                </c:manualLayout>
              </c:layout>
              <c:showVal val="1"/>
            </c:dLbl>
            <c:showVal val="1"/>
          </c:dLbls>
          <c:cat>
            <c:strRef>
              <c:f>Sheet1!$A$68:$A$71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Sheet1!$B$68:$B$71</c:f>
              <c:numCache>
                <c:formatCode>General</c:formatCode>
                <c:ptCount val="4"/>
                <c:pt idx="0">
                  <c:v>2493</c:v>
                </c:pt>
                <c:pt idx="1">
                  <c:v>4340</c:v>
                </c:pt>
                <c:pt idx="2">
                  <c:v>2721</c:v>
                </c:pt>
                <c:pt idx="3">
                  <c:v>4122</c:v>
                </c:pt>
              </c:numCache>
            </c:numRef>
          </c:val>
        </c:ser>
        <c:ser>
          <c:idx val="1"/>
          <c:order val="1"/>
          <c:tx>
            <c:strRef>
              <c:f>Sheet1!$C$67</c:f>
              <c:strCache>
                <c:ptCount val="1"/>
                <c:pt idx="0">
                  <c:v>Female</c:v>
                </c:pt>
              </c:strCache>
            </c:strRef>
          </c:tx>
          <c:dLbls>
            <c:dLbl>
              <c:idx val="0"/>
              <c:layout>
                <c:manualLayout>
                  <c:x val="2.5462668816040522E-17"/>
                  <c:y val="1.8518518518518583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1.8518518518518583E-2"/>
                </c:manualLayout>
              </c:layout>
              <c:showVal val="1"/>
            </c:dLbl>
            <c:showVal val="1"/>
          </c:dLbls>
          <c:cat>
            <c:strRef>
              <c:f>Sheet1!$A$68:$A$71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Sheet1!$C$68:$C$71</c:f>
              <c:numCache>
                <c:formatCode>General</c:formatCode>
                <c:ptCount val="4"/>
                <c:pt idx="0">
                  <c:v>1562</c:v>
                </c:pt>
                <c:pt idx="1">
                  <c:v>2561</c:v>
                </c:pt>
                <c:pt idx="2">
                  <c:v>1724</c:v>
                </c:pt>
                <c:pt idx="3">
                  <c:v>2333</c:v>
                </c:pt>
              </c:numCache>
            </c:numRef>
          </c:val>
        </c:ser>
        <c:dLbls>
          <c:showVal val="1"/>
        </c:dLbls>
        <c:overlap val="-20"/>
        <c:axId val="120918784"/>
        <c:axId val="120920320"/>
      </c:barChart>
      <c:catAx>
        <c:axId val="1209187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20920320"/>
        <c:crosses val="autoZero"/>
        <c:auto val="1"/>
        <c:lblAlgn val="ctr"/>
        <c:lblOffset val="100"/>
      </c:catAx>
      <c:valAx>
        <c:axId val="120920320"/>
        <c:scaling>
          <c:orientation val="minMax"/>
        </c:scaling>
        <c:axPos val="l"/>
        <c:majorGridlines/>
        <c:numFmt formatCode="General" sourceLinked="1"/>
        <c:tickLblPos val="nextTo"/>
        <c:crossAx val="1209187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</c:chart>
  <c:spPr>
    <a:ln w="31750">
      <a:solidFill>
        <a:srgbClr val="006600"/>
      </a:solidFill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Age Wise Distribution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Sheet1!$G$79</c:f>
              <c:strCache>
                <c:ptCount val="1"/>
                <c:pt idx="0">
                  <c:v>25-30</c:v>
                </c:pt>
              </c:strCache>
            </c:strRef>
          </c:tx>
          <c:cat>
            <c:strRef>
              <c:f>Sheet1!$H$78:$K$78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Sheet1!$H$79:$K$79</c:f>
              <c:numCache>
                <c:formatCode>@</c:formatCode>
                <c:ptCount val="4"/>
                <c:pt idx="0">
                  <c:v>1328</c:v>
                </c:pt>
                <c:pt idx="1">
                  <c:v>2588</c:v>
                </c:pt>
                <c:pt idx="2">
                  <c:v>1449</c:v>
                </c:pt>
                <c:pt idx="3">
                  <c:v>3174</c:v>
                </c:pt>
              </c:numCache>
            </c:numRef>
          </c:val>
        </c:ser>
        <c:ser>
          <c:idx val="1"/>
          <c:order val="1"/>
          <c:tx>
            <c:strRef>
              <c:f>Sheet1!$G$80</c:f>
              <c:strCache>
                <c:ptCount val="1"/>
                <c:pt idx="0">
                  <c:v>31-35</c:v>
                </c:pt>
              </c:strCache>
            </c:strRef>
          </c:tx>
          <c:cat>
            <c:strRef>
              <c:f>Sheet1!$H$78:$K$78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Sheet1!$H$80:$K$80</c:f>
              <c:numCache>
                <c:formatCode>General</c:formatCode>
                <c:ptCount val="4"/>
                <c:pt idx="0">
                  <c:v>1866</c:v>
                </c:pt>
                <c:pt idx="1">
                  <c:v>2944</c:v>
                </c:pt>
                <c:pt idx="2">
                  <c:v>1887</c:v>
                </c:pt>
                <c:pt idx="3">
                  <c:v>2114</c:v>
                </c:pt>
              </c:numCache>
            </c:numRef>
          </c:val>
        </c:ser>
        <c:ser>
          <c:idx val="2"/>
          <c:order val="2"/>
          <c:tx>
            <c:strRef>
              <c:f>Sheet1!$G$81</c:f>
              <c:strCache>
                <c:ptCount val="1"/>
                <c:pt idx="0">
                  <c:v>36-40</c:v>
                </c:pt>
              </c:strCache>
            </c:strRef>
          </c:tx>
          <c:cat>
            <c:strRef>
              <c:f>Sheet1!$H$78:$K$78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Sheet1!$H$81:$K$81</c:f>
              <c:numCache>
                <c:formatCode>General</c:formatCode>
                <c:ptCount val="4"/>
                <c:pt idx="0">
                  <c:v>643</c:v>
                </c:pt>
                <c:pt idx="1">
                  <c:v>1099</c:v>
                </c:pt>
                <c:pt idx="2">
                  <c:v>740</c:v>
                </c:pt>
                <c:pt idx="3">
                  <c:v>776</c:v>
                </c:pt>
              </c:numCache>
            </c:numRef>
          </c:val>
        </c:ser>
        <c:ser>
          <c:idx val="3"/>
          <c:order val="3"/>
          <c:tx>
            <c:strRef>
              <c:f>Sheet1!$G$82</c:f>
              <c:strCache>
                <c:ptCount val="1"/>
                <c:pt idx="0">
                  <c:v>41-45</c:v>
                </c:pt>
              </c:strCache>
            </c:strRef>
          </c:tx>
          <c:cat>
            <c:strRef>
              <c:f>Sheet1!$H$78:$K$78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Sheet1!$H$82:$K$82</c:f>
              <c:numCache>
                <c:formatCode>General</c:formatCode>
                <c:ptCount val="4"/>
                <c:pt idx="0">
                  <c:v>167</c:v>
                </c:pt>
                <c:pt idx="1">
                  <c:v>343</c:v>
                </c:pt>
                <c:pt idx="2">
                  <c:v>236</c:v>
                </c:pt>
                <c:pt idx="3">
                  <c:v>257</c:v>
                </c:pt>
              </c:numCache>
            </c:numRef>
          </c:val>
        </c:ser>
        <c:ser>
          <c:idx val="4"/>
          <c:order val="4"/>
          <c:tx>
            <c:strRef>
              <c:f>Sheet1!$G$83</c:f>
              <c:strCache>
                <c:ptCount val="1"/>
                <c:pt idx="0">
                  <c:v>45+</c:v>
                </c:pt>
              </c:strCache>
            </c:strRef>
          </c:tx>
          <c:cat>
            <c:strRef>
              <c:f>Sheet1!$H$78:$K$78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Sheet1!$H$83:$K$83</c:f>
              <c:numCache>
                <c:formatCode>General</c:formatCode>
                <c:ptCount val="4"/>
                <c:pt idx="0">
                  <c:v>124</c:v>
                </c:pt>
                <c:pt idx="1">
                  <c:v>203</c:v>
                </c:pt>
                <c:pt idx="2">
                  <c:v>133</c:v>
                </c:pt>
                <c:pt idx="3">
                  <c:v>134</c:v>
                </c:pt>
              </c:numCache>
            </c:numRef>
          </c:val>
        </c:ser>
        <c:overlap val="-20"/>
        <c:axId val="121301248"/>
        <c:axId val="122372096"/>
      </c:barChart>
      <c:catAx>
        <c:axId val="1213012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2372096"/>
        <c:crosses val="autoZero"/>
        <c:auto val="1"/>
        <c:lblAlgn val="ctr"/>
        <c:lblOffset val="100"/>
      </c:catAx>
      <c:valAx>
        <c:axId val="122372096"/>
        <c:scaling>
          <c:orientation val="minMax"/>
        </c:scaling>
        <c:axPos val="l"/>
        <c:majorGridlines/>
        <c:numFmt formatCode="@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13012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 w="31750">
      <a:solidFill>
        <a:srgbClr val="006600"/>
      </a:solidFill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en-US" sz="1400" b="1" i="0" u="none" strike="noStrike" baseline="0">
                <a:latin typeface="Times New Roman" pitchFamily="18" charset="0"/>
                <a:cs typeface="Times New Roman" pitchFamily="18" charset="0"/>
              </a:rPr>
              <a:t>Zone wise Distribution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Sheet1!$A$150</c:f>
              <c:strCache>
                <c:ptCount val="1"/>
                <c:pt idx="0">
                  <c:v>North</c:v>
                </c:pt>
              </c:strCache>
            </c:strRef>
          </c:tx>
          <c:cat>
            <c:strRef>
              <c:f>Sheet1!$B$149:$E$149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Sheet1!$B$150:$E$150</c:f>
              <c:numCache>
                <c:formatCode>General</c:formatCode>
                <c:ptCount val="4"/>
                <c:pt idx="0">
                  <c:v>857</c:v>
                </c:pt>
                <c:pt idx="1">
                  <c:v>1726</c:v>
                </c:pt>
                <c:pt idx="2">
                  <c:v>1025</c:v>
                </c:pt>
                <c:pt idx="3">
                  <c:v>1594</c:v>
                </c:pt>
              </c:numCache>
            </c:numRef>
          </c:val>
        </c:ser>
        <c:ser>
          <c:idx val="1"/>
          <c:order val="1"/>
          <c:tx>
            <c:strRef>
              <c:f>Sheet1!$A$151</c:f>
              <c:strCache>
                <c:ptCount val="1"/>
                <c:pt idx="0">
                  <c:v>East</c:v>
                </c:pt>
              </c:strCache>
            </c:strRef>
          </c:tx>
          <c:cat>
            <c:strRef>
              <c:f>Sheet1!$B$149:$E$149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Sheet1!$B$151:$E$151</c:f>
              <c:numCache>
                <c:formatCode>General</c:formatCode>
                <c:ptCount val="4"/>
                <c:pt idx="0">
                  <c:v>309</c:v>
                </c:pt>
                <c:pt idx="1">
                  <c:v>448</c:v>
                </c:pt>
                <c:pt idx="2">
                  <c:v>312</c:v>
                </c:pt>
                <c:pt idx="3">
                  <c:v>412</c:v>
                </c:pt>
              </c:numCache>
            </c:numRef>
          </c:val>
        </c:ser>
        <c:ser>
          <c:idx val="2"/>
          <c:order val="2"/>
          <c:tx>
            <c:strRef>
              <c:f>Sheet1!$A$152</c:f>
              <c:strCache>
                <c:ptCount val="1"/>
                <c:pt idx="0">
                  <c:v>West</c:v>
                </c:pt>
              </c:strCache>
            </c:strRef>
          </c:tx>
          <c:cat>
            <c:strRef>
              <c:f>Sheet1!$B$149:$E$149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Sheet1!$B$152:$E$152</c:f>
              <c:numCache>
                <c:formatCode>General</c:formatCode>
                <c:ptCount val="4"/>
                <c:pt idx="0">
                  <c:v>1053</c:v>
                </c:pt>
                <c:pt idx="1">
                  <c:v>1724</c:v>
                </c:pt>
                <c:pt idx="2">
                  <c:v>1175</c:v>
                </c:pt>
                <c:pt idx="3">
                  <c:v>1636</c:v>
                </c:pt>
              </c:numCache>
            </c:numRef>
          </c:val>
        </c:ser>
        <c:ser>
          <c:idx val="3"/>
          <c:order val="3"/>
          <c:tx>
            <c:strRef>
              <c:f>Sheet1!$A$153</c:f>
              <c:strCache>
                <c:ptCount val="1"/>
                <c:pt idx="0">
                  <c:v>South</c:v>
                </c:pt>
              </c:strCache>
            </c:strRef>
          </c:tx>
          <c:cat>
            <c:strRef>
              <c:f>Sheet1!$B$149:$E$149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Sheet1!$B$153:$E$153</c:f>
              <c:numCache>
                <c:formatCode>General</c:formatCode>
                <c:ptCount val="4"/>
                <c:pt idx="0">
                  <c:v>1769</c:v>
                </c:pt>
                <c:pt idx="1">
                  <c:v>3054</c:v>
                </c:pt>
                <c:pt idx="2">
                  <c:v>1763</c:v>
                </c:pt>
                <c:pt idx="3">
                  <c:v>2595</c:v>
                </c:pt>
              </c:numCache>
            </c:numRef>
          </c:val>
        </c:ser>
        <c:ser>
          <c:idx val="4"/>
          <c:order val="4"/>
          <c:tx>
            <c:strRef>
              <c:f>Sheet1!$A$154</c:f>
              <c:strCache>
                <c:ptCount val="1"/>
                <c:pt idx="0">
                  <c:v>Central</c:v>
                </c:pt>
              </c:strCache>
            </c:strRef>
          </c:tx>
          <c:cat>
            <c:strRef>
              <c:f>Sheet1!$B$149:$E$149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Sheet1!$B$154:$E$154</c:f>
              <c:numCache>
                <c:formatCode>General</c:formatCode>
                <c:ptCount val="4"/>
                <c:pt idx="0">
                  <c:v>110</c:v>
                </c:pt>
                <c:pt idx="1">
                  <c:v>172</c:v>
                </c:pt>
                <c:pt idx="2">
                  <c:v>134</c:v>
                </c:pt>
                <c:pt idx="3">
                  <c:v>155</c:v>
                </c:pt>
              </c:numCache>
            </c:numRef>
          </c:val>
        </c:ser>
        <c:ser>
          <c:idx val="5"/>
          <c:order val="5"/>
          <c:tx>
            <c:strRef>
              <c:f>Sheet1!$A$155</c:f>
              <c:strCache>
                <c:ptCount val="1"/>
                <c:pt idx="0">
                  <c:v>North East</c:v>
                </c:pt>
              </c:strCache>
            </c:strRef>
          </c:tx>
          <c:cat>
            <c:strRef>
              <c:f>Sheet1!$B$149:$E$149</c:f>
              <c:strCache>
                <c:ptCount val="4"/>
                <c:pt idx="0">
                  <c:v>June 2011</c:v>
                </c:pt>
                <c:pt idx="1">
                  <c:v>Dec 2011</c:v>
                </c:pt>
                <c:pt idx="2">
                  <c:v>June 2012</c:v>
                </c:pt>
                <c:pt idx="3">
                  <c:v>Dec 2012</c:v>
                </c:pt>
              </c:strCache>
            </c:strRef>
          </c:cat>
          <c:val>
            <c:numRef>
              <c:f>Sheet1!$B$155:$E$155</c:f>
              <c:numCache>
                <c:formatCode>General</c:formatCode>
                <c:ptCount val="4"/>
                <c:pt idx="0">
                  <c:v>30</c:v>
                </c:pt>
                <c:pt idx="1">
                  <c:v>53</c:v>
                </c:pt>
                <c:pt idx="2">
                  <c:v>36</c:v>
                </c:pt>
                <c:pt idx="3">
                  <c:v>63</c:v>
                </c:pt>
              </c:numCache>
            </c:numRef>
          </c:val>
        </c:ser>
        <c:overlap val="-20"/>
        <c:axId val="131342336"/>
        <c:axId val="131343872"/>
      </c:barChart>
      <c:catAx>
        <c:axId val="131342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1343872"/>
        <c:crosses val="autoZero"/>
        <c:auto val="1"/>
        <c:lblAlgn val="ctr"/>
        <c:lblOffset val="100"/>
      </c:catAx>
      <c:valAx>
        <c:axId val="1313438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1342336"/>
        <c:crosses val="autoZero"/>
        <c:crossBetween val="between"/>
        <c:majorUnit val="500"/>
      </c:valAx>
    </c:plotArea>
    <c:legend>
      <c:legendPos val="r"/>
      <c:layout/>
      <c:txPr>
        <a:bodyPr/>
        <a:lstStyle/>
        <a:p>
          <a:pPr>
            <a:defRPr sz="105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 w="31750">
      <a:solidFill>
        <a:srgbClr val="006600"/>
      </a:solidFill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State wise Distribution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Sheet1!$B$115</c:f>
              <c:strCache>
                <c:ptCount val="1"/>
                <c:pt idx="0">
                  <c:v>June 2011</c:v>
                </c:pt>
              </c:strCache>
            </c:strRef>
          </c:tx>
          <c:cat>
            <c:strRef>
              <c:f>Sheet1!$A$116:$A$146</c:f>
              <c:strCache>
                <c:ptCount val="31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Chandigarh</c:v>
                </c:pt>
                <c:pt idx="5">
                  <c:v>Chhattisgarh</c:v>
                </c:pt>
                <c:pt idx="6">
                  <c:v>Dadar &amp; Nagar Haveli</c:v>
                </c:pt>
                <c:pt idx="7">
                  <c:v>Delhi</c:v>
                </c:pt>
                <c:pt idx="8">
                  <c:v>Goa</c:v>
                </c:pt>
                <c:pt idx="9">
                  <c:v>Gujarat</c:v>
                </c:pt>
                <c:pt idx="10">
                  <c:v>Haryana</c:v>
                </c:pt>
                <c:pt idx="11">
                  <c:v>Himachal Pradesh</c:v>
                </c:pt>
                <c:pt idx="12">
                  <c:v>Jammu &amp; Kashmir</c:v>
                </c:pt>
                <c:pt idx="13">
                  <c:v>Jharkhand</c:v>
                </c:pt>
                <c:pt idx="14">
                  <c:v>Karnataka</c:v>
                </c:pt>
                <c:pt idx="15">
                  <c:v>Kerala</c:v>
                </c:pt>
                <c:pt idx="16">
                  <c:v>Madhya Pradesh</c:v>
                </c:pt>
                <c:pt idx="17">
                  <c:v>Maharashtra</c:v>
                </c:pt>
                <c:pt idx="18">
                  <c:v>Manipur</c:v>
                </c:pt>
                <c:pt idx="19">
                  <c:v>Meghalaya</c:v>
                </c:pt>
                <c:pt idx="20">
                  <c:v>Nagaland</c:v>
                </c:pt>
                <c:pt idx="21">
                  <c:v>Orissa</c:v>
                </c:pt>
                <c:pt idx="22">
                  <c:v>Pondicherry</c:v>
                </c:pt>
                <c:pt idx="23">
                  <c:v>Punjab</c:v>
                </c:pt>
                <c:pt idx="24">
                  <c:v>Rajasthan</c:v>
                </c:pt>
                <c:pt idx="25">
                  <c:v>Sikkim</c:v>
                </c:pt>
                <c:pt idx="26">
                  <c:v>Tamil Nadu</c:v>
                </c:pt>
                <c:pt idx="27">
                  <c:v>Tripura</c:v>
                </c:pt>
                <c:pt idx="28">
                  <c:v>Uttar Pradesh</c:v>
                </c:pt>
                <c:pt idx="29">
                  <c:v>Uttarakhand</c:v>
                </c:pt>
                <c:pt idx="30">
                  <c:v>West Bengal</c:v>
                </c:pt>
              </c:strCache>
            </c:strRef>
          </c:cat>
          <c:val>
            <c:numRef>
              <c:f>Sheet1!$B$116:$B$146</c:f>
              <c:numCache>
                <c:formatCode>General</c:formatCode>
                <c:ptCount val="31"/>
                <c:pt idx="0">
                  <c:v>427</c:v>
                </c:pt>
                <c:pt idx="2">
                  <c:v>18</c:v>
                </c:pt>
                <c:pt idx="3">
                  <c:v>41</c:v>
                </c:pt>
                <c:pt idx="4">
                  <c:v>15</c:v>
                </c:pt>
                <c:pt idx="5">
                  <c:v>31</c:v>
                </c:pt>
                <c:pt idx="7">
                  <c:v>375</c:v>
                </c:pt>
                <c:pt idx="8">
                  <c:v>11</c:v>
                </c:pt>
                <c:pt idx="9">
                  <c:v>47</c:v>
                </c:pt>
                <c:pt idx="10">
                  <c:v>102</c:v>
                </c:pt>
                <c:pt idx="11">
                  <c:v>6</c:v>
                </c:pt>
                <c:pt idx="12">
                  <c:v>6</c:v>
                </c:pt>
                <c:pt idx="13">
                  <c:v>64</c:v>
                </c:pt>
                <c:pt idx="14">
                  <c:v>463</c:v>
                </c:pt>
                <c:pt idx="15">
                  <c:v>375</c:v>
                </c:pt>
                <c:pt idx="16">
                  <c:v>79</c:v>
                </c:pt>
                <c:pt idx="17">
                  <c:v>901</c:v>
                </c:pt>
                <c:pt idx="18">
                  <c:v>1</c:v>
                </c:pt>
                <c:pt idx="19">
                  <c:v>6</c:v>
                </c:pt>
                <c:pt idx="20">
                  <c:v>1</c:v>
                </c:pt>
                <c:pt idx="21">
                  <c:v>25</c:v>
                </c:pt>
                <c:pt idx="22">
                  <c:v>39</c:v>
                </c:pt>
                <c:pt idx="23">
                  <c:v>73</c:v>
                </c:pt>
                <c:pt idx="24">
                  <c:v>94</c:v>
                </c:pt>
                <c:pt idx="25">
                  <c:v>1</c:v>
                </c:pt>
                <c:pt idx="26">
                  <c:v>465</c:v>
                </c:pt>
                <c:pt idx="27">
                  <c:v>3</c:v>
                </c:pt>
                <c:pt idx="28">
                  <c:v>275</c:v>
                </c:pt>
                <c:pt idx="29">
                  <c:v>5</c:v>
                </c:pt>
                <c:pt idx="30">
                  <c:v>179</c:v>
                </c:pt>
              </c:numCache>
            </c:numRef>
          </c:val>
        </c:ser>
        <c:ser>
          <c:idx val="1"/>
          <c:order val="1"/>
          <c:tx>
            <c:strRef>
              <c:f>Sheet1!$C$115</c:f>
              <c:strCache>
                <c:ptCount val="1"/>
                <c:pt idx="0">
                  <c:v>Dec 2011</c:v>
                </c:pt>
              </c:strCache>
            </c:strRef>
          </c:tx>
          <c:cat>
            <c:strRef>
              <c:f>Sheet1!$A$116:$A$146</c:f>
              <c:strCache>
                <c:ptCount val="31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Chandigarh</c:v>
                </c:pt>
                <c:pt idx="5">
                  <c:v>Chhattisgarh</c:v>
                </c:pt>
                <c:pt idx="6">
                  <c:v>Dadar &amp; Nagar Haveli</c:v>
                </c:pt>
                <c:pt idx="7">
                  <c:v>Delhi</c:v>
                </c:pt>
                <c:pt idx="8">
                  <c:v>Goa</c:v>
                </c:pt>
                <c:pt idx="9">
                  <c:v>Gujarat</c:v>
                </c:pt>
                <c:pt idx="10">
                  <c:v>Haryana</c:v>
                </c:pt>
                <c:pt idx="11">
                  <c:v>Himachal Pradesh</c:v>
                </c:pt>
                <c:pt idx="12">
                  <c:v>Jammu &amp; Kashmir</c:v>
                </c:pt>
                <c:pt idx="13">
                  <c:v>Jharkhand</c:v>
                </c:pt>
                <c:pt idx="14">
                  <c:v>Karnataka</c:v>
                </c:pt>
                <c:pt idx="15">
                  <c:v>Kerala</c:v>
                </c:pt>
                <c:pt idx="16">
                  <c:v>Madhya Pradesh</c:v>
                </c:pt>
                <c:pt idx="17">
                  <c:v>Maharashtra</c:v>
                </c:pt>
                <c:pt idx="18">
                  <c:v>Manipur</c:v>
                </c:pt>
                <c:pt idx="19">
                  <c:v>Meghalaya</c:v>
                </c:pt>
                <c:pt idx="20">
                  <c:v>Nagaland</c:v>
                </c:pt>
                <c:pt idx="21">
                  <c:v>Orissa</c:v>
                </c:pt>
                <c:pt idx="22">
                  <c:v>Pondicherry</c:v>
                </c:pt>
                <c:pt idx="23">
                  <c:v>Punjab</c:v>
                </c:pt>
                <c:pt idx="24">
                  <c:v>Rajasthan</c:v>
                </c:pt>
                <c:pt idx="25">
                  <c:v>Sikkim</c:v>
                </c:pt>
                <c:pt idx="26">
                  <c:v>Tamil Nadu</c:v>
                </c:pt>
                <c:pt idx="27">
                  <c:v>Tripura</c:v>
                </c:pt>
                <c:pt idx="28">
                  <c:v>Uttar Pradesh</c:v>
                </c:pt>
                <c:pt idx="29">
                  <c:v>Uttarakhand</c:v>
                </c:pt>
                <c:pt idx="30">
                  <c:v>West Bengal</c:v>
                </c:pt>
              </c:strCache>
            </c:strRef>
          </c:cat>
          <c:val>
            <c:numRef>
              <c:f>Sheet1!$C$116:$C$146</c:f>
              <c:numCache>
                <c:formatCode>General</c:formatCode>
                <c:ptCount val="31"/>
                <c:pt idx="0">
                  <c:v>647</c:v>
                </c:pt>
                <c:pt idx="1">
                  <c:v>1</c:v>
                </c:pt>
                <c:pt idx="2">
                  <c:v>37</c:v>
                </c:pt>
                <c:pt idx="3">
                  <c:v>57</c:v>
                </c:pt>
                <c:pt idx="4">
                  <c:v>63</c:v>
                </c:pt>
                <c:pt idx="5">
                  <c:v>59</c:v>
                </c:pt>
                <c:pt idx="7">
                  <c:v>880</c:v>
                </c:pt>
                <c:pt idx="8">
                  <c:v>16</c:v>
                </c:pt>
                <c:pt idx="9">
                  <c:v>118</c:v>
                </c:pt>
                <c:pt idx="10">
                  <c:v>177</c:v>
                </c:pt>
                <c:pt idx="11">
                  <c:v>20</c:v>
                </c:pt>
                <c:pt idx="12">
                  <c:v>42</c:v>
                </c:pt>
                <c:pt idx="13">
                  <c:v>78</c:v>
                </c:pt>
                <c:pt idx="14">
                  <c:v>755</c:v>
                </c:pt>
                <c:pt idx="15">
                  <c:v>756</c:v>
                </c:pt>
                <c:pt idx="16">
                  <c:v>113</c:v>
                </c:pt>
                <c:pt idx="17">
                  <c:v>1446</c:v>
                </c:pt>
                <c:pt idx="18">
                  <c:v>3</c:v>
                </c:pt>
                <c:pt idx="19">
                  <c:v>9</c:v>
                </c:pt>
                <c:pt idx="20">
                  <c:v>1</c:v>
                </c:pt>
                <c:pt idx="21">
                  <c:v>48</c:v>
                </c:pt>
                <c:pt idx="22">
                  <c:v>71</c:v>
                </c:pt>
                <c:pt idx="23">
                  <c:v>138</c:v>
                </c:pt>
                <c:pt idx="24">
                  <c:v>144</c:v>
                </c:pt>
                <c:pt idx="25">
                  <c:v>2</c:v>
                </c:pt>
                <c:pt idx="26">
                  <c:v>825</c:v>
                </c:pt>
                <c:pt idx="28">
                  <c:v>385</c:v>
                </c:pt>
                <c:pt idx="29">
                  <c:v>21</c:v>
                </c:pt>
                <c:pt idx="30">
                  <c:v>265</c:v>
                </c:pt>
              </c:numCache>
            </c:numRef>
          </c:val>
        </c:ser>
        <c:ser>
          <c:idx val="2"/>
          <c:order val="2"/>
          <c:tx>
            <c:strRef>
              <c:f>Sheet1!$D$115</c:f>
              <c:strCache>
                <c:ptCount val="1"/>
                <c:pt idx="0">
                  <c:v>June 2012</c:v>
                </c:pt>
              </c:strCache>
            </c:strRef>
          </c:tx>
          <c:cat>
            <c:strRef>
              <c:f>Sheet1!$A$116:$A$146</c:f>
              <c:strCache>
                <c:ptCount val="31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Chandigarh</c:v>
                </c:pt>
                <c:pt idx="5">
                  <c:v>Chhattisgarh</c:v>
                </c:pt>
                <c:pt idx="6">
                  <c:v>Dadar &amp; Nagar Haveli</c:v>
                </c:pt>
                <c:pt idx="7">
                  <c:v>Delhi</c:v>
                </c:pt>
                <c:pt idx="8">
                  <c:v>Goa</c:v>
                </c:pt>
                <c:pt idx="9">
                  <c:v>Gujarat</c:v>
                </c:pt>
                <c:pt idx="10">
                  <c:v>Haryana</c:v>
                </c:pt>
                <c:pt idx="11">
                  <c:v>Himachal Pradesh</c:v>
                </c:pt>
                <c:pt idx="12">
                  <c:v>Jammu &amp; Kashmir</c:v>
                </c:pt>
                <c:pt idx="13">
                  <c:v>Jharkhand</c:v>
                </c:pt>
                <c:pt idx="14">
                  <c:v>Karnataka</c:v>
                </c:pt>
                <c:pt idx="15">
                  <c:v>Kerala</c:v>
                </c:pt>
                <c:pt idx="16">
                  <c:v>Madhya Pradesh</c:v>
                </c:pt>
                <c:pt idx="17">
                  <c:v>Maharashtra</c:v>
                </c:pt>
                <c:pt idx="18">
                  <c:v>Manipur</c:v>
                </c:pt>
                <c:pt idx="19">
                  <c:v>Meghalaya</c:v>
                </c:pt>
                <c:pt idx="20">
                  <c:v>Nagaland</c:v>
                </c:pt>
                <c:pt idx="21">
                  <c:v>Orissa</c:v>
                </c:pt>
                <c:pt idx="22">
                  <c:v>Pondicherry</c:v>
                </c:pt>
                <c:pt idx="23">
                  <c:v>Punjab</c:v>
                </c:pt>
                <c:pt idx="24">
                  <c:v>Rajasthan</c:v>
                </c:pt>
                <c:pt idx="25">
                  <c:v>Sikkim</c:v>
                </c:pt>
                <c:pt idx="26">
                  <c:v>Tamil Nadu</c:v>
                </c:pt>
                <c:pt idx="27">
                  <c:v>Tripura</c:v>
                </c:pt>
                <c:pt idx="28">
                  <c:v>Uttar Pradesh</c:v>
                </c:pt>
                <c:pt idx="29">
                  <c:v>Uttarakhand</c:v>
                </c:pt>
                <c:pt idx="30">
                  <c:v>West Bengal</c:v>
                </c:pt>
              </c:strCache>
            </c:strRef>
          </c:cat>
          <c:val>
            <c:numRef>
              <c:f>Sheet1!$D$116:$D$146</c:f>
              <c:numCache>
                <c:formatCode>General</c:formatCode>
                <c:ptCount val="31"/>
                <c:pt idx="0">
                  <c:v>432</c:v>
                </c:pt>
                <c:pt idx="2">
                  <c:v>18</c:v>
                </c:pt>
                <c:pt idx="3">
                  <c:v>43</c:v>
                </c:pt>
                <c:pt idx="4">
                  <c:v>31</c:v>
                </c:pt>
                <c:pt idx="5">
                  <c:v>43</c:v>
                </c:pt>
                <c:pt idx="7">
                  <c:v>525</c:v>
                </c:pt>
                <c:pt idx="8">
                  <c:v>8</c:v>
                </c:pt>
                <c:pt idx="9">
                  <c:v>77</c:v>
                </c:pt>
                <c:pt idx="10">
                  <c:v>121</c:v>
                </c:pt>
                <c:pt idx="11">
                  <c:v>9</c:v>
                </c:pt>
                <c:pt idx="12">
                  <c:v>11</c:v>
                </c:pt>
                <c:pt idx="13">
                  <c:v>75</c:v>
                </c:pt>
                <c:pt idx="14">
                  <c:v>443</c:v>
                </c:pt>
                <c:pt idx="15">
                  <c:v>409</c:v>
                </c:pt>
                <c:pt idx="16">
                  <c:v>91</c:v>
                </c:pt>
                <c:pt idx="17">
                  <c:v>1002</c:v>
                </c:pt>
                <c:pt idx="18">
                  <c:v>6</c:v>
                </c:pt>
                <c:pt idx="19">
                  <c:v>8</c:v>
                </c:pt>
                <c:pt idx="20">
                  <c:v>1</c:v>
                </c:pt>
                <c:pt idx="21">
                  <c:v>32</c:v>
                </c:pt>
                <c:pt idx="22">
                  <c:v>51</c:v>
                </c:pt>
                <c:pt idx="23">
                  <c:v>75</c:v>
                </c:pt>
                <c:pt idx="24">
                  <c:v>88</c:v>
                </c:pt>
                <c:pt idx="25">
                  <c:v>2</c:v>
                </c:pt>
                <c:pt idx="26">
                  <c:v>428</c:v>
                </c:pt>
                <c:pt idx="27">
                  <c:v>1</c:v>
                </c:pt>
                <c:pt idx="28">
                  <c:v>243</c:v>
                </c:pt>
                <c:pt idx="29">
                  <c:v>10</c:v>
                </c:pt>
                <c:pt idx="30">
                  <c:v>162</c:v>
                </c:pt>
              </c:numCache>
            </c:numRef>
          </c:val>
        </c:ser>
        <c:ser>
          <c:idx val="3"/>
          <c:order val="3"/>
          <c:tx>
            <c:strRef>
              <c:f>Sheet1!$E$115</c:f>
              <c:strCache>
                <c:ptCount val="1"/>
                <c:pt idx="0">
                  <c:v>Dec 2012</c:v>
                </c:pt>
              </c:strCache>
            </c:strRef>
          </c:tx>
          <c:cat>
            <c:strRef>
              <c:f>Sheet1!$A$116:$A$146</c:f>
              <c:strCache>
                <c:ptCount val="31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Chandigarh</c:v>
                </c:pt>
                <c:pt idx="5">
                  <c:v>Chhattisgarh</c:v>
                </c:pt>
                <c:pt idx="6">
                  <c:v>Dadar &amp; Nagar Haveli</c:v>
                </c:pt>
                <c:pt idx="7">
                  <c:v>Delhi</c:v>
                </c:pt>
                <c:pt idx="8">
                  <c:v>Goa</c:v>
                </c:pt>
                <c:pt idx="9">
                  <c:v>Gujarat</c:v>
                </c:pt>
                <c:pt idx="10">
                  <c:v>Haryana</c:v>
                </c:pt>
                <c:pt idx="11">
                  <c:v>Himachal Pradesh</c:v>
                </c:pt>
                <c:pt idx="12">
                  <c:v>Jammu &amp; Kashmir</c:v>
                </c:pt>
                <c:pt idx="13">
                  <c:v>Jharkhand</c:v>
                </c:pt>
                <c:pt idx="14">
                  <c:v>Karnataka</c:v>
                </c:pt>
                <c:pt idx="15">
                  <c:v>Kerala</c:v>
                </c:pt>
                <c:pt idx="16">
                  <c:v>Madhya Pradesh</c:v>
                </c:pt>
                <c:pt idx="17">
                  <c:v>Maharashtra</c:v>
                </c:pt>
                <c:pt idx="18">
                  <c:v>Manipur</c:v>
                </c:pt>
                <c:pt idx="19">
                  <c:v>Meghalaya</c:v>
                </c:pt>
                <c:pt idx="20">
                  <c:v>Nagaland</c:v>
                </c:pt>
                <c:pt idx="21">
                  <c:v>Orissa</c:v>
                </c:pt>
                <c:pt idx="22">
                  <c:v>Pondicherry</c:v>
                </c:pt>
                <c:pt idx="23">
                  <c:v>Punjab</c:v>
                </c:pt>
                <c:pt idx="24">
                  <c:v>Rajasthan</c:v>
                </c:pt>
                <c:pt idx="25">
                  <c:v>Sikkim</c:v>
                </c:pt>
                <c:pt idx="26">
                  <c:v>Tamil Nadu</c:v>
                </c:pt>
                <c:pt idx="27">
                  <c:v>Tripura</c:v>
                </c:pt>
                <c:pt idx="28">
                  <c:v>Uttar Pradesh</c:v>
                </c:pt>
                <c:pt idx="29">
                  <c:v>Uttarakhand</c:v>
                </c:pt>
                <c:pt idx="30">
                  <c:v>West Bengal</c:v>
                </c:pt>
              </c:strCache>
            </c:strRef>
          </c:cat>
          <c:val>
            <c:numRef>
              <c:f>Sheet1!$E$116:$E$146</c:f>
              <c:numCache>
                <c:formatCode>General</c:formatCode>
                <c:ptCount val="31"/>
                <c:pt idx="0">
                  <c:v>620</c:v>
                </c:pt>
                <c:pt idx="2">
                  <c:v>39</c:v>
                </c:pt>
                <c:pt idx="3">
                  <c:v>57</c:v>
                </c:pt>
                <c:pt idx="4">
                  <c:v>49</c:v>
                </c:pt>
                <c:pt idx="5">
                  <c:v>51</c:v>
                </c:pt>
                <c:pt idx="6">
                  <c:v>1</c:v>
                </c:pt>
                <c:pt idx="7">
                  <c:v>844</c:v>
                </c:pt>
                <c:pt idx="8">
                  <c:v>9</c:v>
                </c:pt>
                <c:pt idx="9">
                  <c:v>130</c:v>
                </c:pt>
                <c:pt idx="10">
                  <c:v>191</c:v>
                </c:pt>
                <c:pt idx="11">
                  <c:v>12</c:v>
                </c:pt>
                <c:pt idx="12">
                  <c:v>26</c:v>
                </c:pt>
                <c:pt idx="13">
                  <c:v>76</c:v>
                </c:pt>
                <c:pt idx="14">
                  <c:v>702</c:v>
                </c:pt>
                <c:pt idx="15">
                  <c:v>569</c:v>
                </c:pt>
                <c:pt idx="16">
                  <c:v>104</c:v>
                </c:pt>
                <c:pt idx="17">
                  <c:v>1355</c:v>
                </c:pt>
                <c:pt idx="18">
                  <c:v>6</c:v>
                </c:pt>
                <c:pt idx="19">
                  <c:v>9</c:v>
                </c:pt>
                <c:pt idx="20">
                  <c:v>3</c:v>
                </c:pt>
                <c:pt idx="21">
                  <c:v>34</c:v>
                </c:pt>
                <c:pt idx="22">
                  <c:v>55</c:v>
                </c:pt>
                <c:pt idx="23">
                  <c:v>99</c:v>
                </c:pt>
                <c:pt idx="24">
                  <c:v>141</c:v>
                </c:pt>
                <c:pt idx="25">
                  <c:v>4</c:v>
                </c:pt>
                <c:pt idx="26">
                  <c:v>649</c:v>
                </c:pt>
                <c:pt idx="27">
                  <c:v>2</c:v>
                </c:pt>
                <c:pt idx="28">
                  <c:v>350</c:v>
                </c:pt>
                <c:pt idx="29">
                  <c:v>23</c:v>
                </c:pt>
                <c:pt idx="30">
                  <c:v>245</c:v>
                </c:pt>
              </c:numCache>
            </c:numRef>
          </c:val>
        </c:ser>
        <c:overlap val="-20"/>
        <c:axId val="117380992"/>
        <c:axId val="117382528"/>
      </c:barChart>
      <c:catAx>
        <c:axId val="117380992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/>
            </a:pPr>
            <a:endParaRPr lang="en-US"/>
          </a:p>
        </c:txPr>
        <c:crossAx val="117382528"/>
        <c:crosses val="autoZero"/>
        <c:auto val="1"/>
        <c:lblAlgn val="ctr"/>
        <c:lblOffset val="100"/>
      </c:catAx>
      <c:valAx>
        <c:axId val="117382528"/>
        <c:scaling>
          <c:orientation val="minMax"/>
        </c:scaling>
        <c:axPos val="l"/>
        <c:majorGridlines/>
        <c:numFmt formatCode="General" sourceLinked="1"/>
        <c:tickLblPos val="nextTo"/>
        <c:crossAx val="117380992"/>
        <c:crosses val="autoZero"/>
        <c:crossBetween val="between"/>
        <c:majorUnit val="200"/>
      </c:valAx>
    </c:plotArea>
    <c:legend>
      <c:legendPos val="r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</c:chart>
  <c:spPr>
    <a:noFill/>
    <a:ln w="31750">
      <a:solidFill>
        <a:srgbClr val="006600"/>
      </a:solidFill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Subject wise distribution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Sheet1!$H$20</c:f>
              <c:strCache>
                <c:ptCount val="1"/>
                <c:pt idx="0">
                  <c:v>June 2011</c:v>
                </c:pt>
              </c:strCache>
            </c:strRef>
          </c:tx>
          <c:cat>
            <c:strRef>
              <c:f>Sheet1!$G$21:$G$30</c:f>
              <c:strCache>
                <c:ptCount val="10"/>
                <c:pt idx="0">
                  <c:v>Anesthesiology</c:v>
                </c:pt>
                <c:pt idx="1">
                  <c:v>Cardiology</c:v>
                </c:pt>
                <c:pt idx="2">
                  <c:v>Family Medicine</c:v>
                </c:pt>
                <c:pt idx="3">
                  <c:v>General Medicine</c:v>
                </c:pt>
                <c:pt idx="4">
                  <c:v>General Surgery</c:v>
                </c:pt>
                <c:pt idx="5">
                  <c:v>Obstetrics &amp; Gynecology</c:v>
                </c:pt>
                <c:pt idx="6">
                  <c:v>Ophthalmology</c:v>
                </c:pt>
                <c:pt idx="7">
                  <c:v>Orthopaedics</c:v>
                </c:pt>
                <c:pt idx="8">
                  <c:v>Paediatrics</c:v>
                </c:pt>
                <c:pt idx="9">
                  <c:v>Radio Diagnosis</c:v>
                </c:pt>
              </c:strCache>
            </c:strRef>
          </c:cat>
          <c:val>
            <c:numRef>
              <c:f>Sheet1!$H$21:$H$30</c:f>
              <c:numCache>
                <c:formatCode>General</c:formatCode>
                <c:ptCount val="10"/>
                <c:pt idx="0">
                  <c:v>451</c:v>
                </c:pt>
                <c:pt idx="1">
                  <c:v>147</c:v>
                </c:pt>
                <c:pt idx="2">
                  <c:v>177</c:v>
                </c:pt>
                <c:pt idx="3">
                  <c:v>518</c:v>
                </c:pt>
                <c:pt idx="4">
                  <c:v>373</c:v>
                </c:pt>
                <c:pt idx="5">
                  <c:v>733</c:v>
                </c:pt>
                <c:pt idx="6">
                  <c:v>257</c:v>
                </c:pt>
                <c:pt idx="7">
                  <c:v>535</c:v>
                </c:pt>
                <c:pt idx="8">
                  <c:v>546</c:v>
                </c:pt>
                <c:pt idx="9">
                  <c:v>391</c:v>
                </c:pt>
              </c:numCache>
            </c:numRef>
          </c:val>
        </c:ser>
        <c:ser>
          <c:idx val="1"/>
          <c:order val="1"/>
          <c:tx>
            <c:strRef>
              <c:f>Sheet1!$I$20</c:f>
              <c:strCache>
                <c:ptCount val="1"/>
                <c:pt idx="0">
                  <c:v>Dec 2011</c:v>
                </c:pt>
              </c:strCache>
            </c:strRef>
          </c:tx>
          <c:cat>
            <c:strRef>
              <c:f>Sheet1!$G$21:$G$30</c:f>
              <c:strCache>
                <c:ptCount val="10"/>
                <c:pt idx="0">
                  <c:v>Anesthesiology</c:v>
                </c:pt>
                <c:pt idx="1">
                  <c:v>Cardiology</c:v>
                </c:pt>
                <c:pt idx="2">
                  <c:v>Family Medicine</c:v>
                </c:pt>
                <c:pt idx="3">
                  <c:v>General Medicine</c:v>
                </c:pt>
                <c:pt idx="4">
                  <c:v>General Surgery</c:v>
                </c:pt>
                <c:pt idx="5">
                  <c:v>Obstetrics &amp; Gynecology</c:v>
                </c:pt>
                <c:pt idx="6">
                  <c:v>Ophthalmology</c:v>
                </c:pt>
                <c:pt idx="7">
                  <c:v>Orthopaedics</c:v>
                </c:pt>
                <c:pt idx="8">
                  <c:v>Paediatrics</c:v>
                </c:pt>
                <c:pt idx="9">
                  <c:v>Radio Diagnosis</c:v>
                </c:pt>
              </c:strCache>
            </c:strRef>
          </c:cat>
          <c:val>
            <c:numRef>
              <c:f>Sheet1!$I$21:$I$30</c:f>
              <c:numCache>
                <c:formatCode>General</c:formatCode>
                <c:ptCount val="10"/>
                <c:pt idx="0">
                  <c:v>635</c:v>
                </c:pt>
                <c:pt idx="1">
                  <c:v>112</c:v>
                </c:pt>
                <c:pt idx="2">
                  <c:v>235</c:v>
                </c:pt>
                <c:pt idx="3">
                  <c:v>632</c:v>
                </c:pt>
                <c:pt idx="4">
                  <c:v>529</c:v>
                </c:pt>
                <c:pt idx="5">
                  <c:v>814</c:v>
                </c:pt>
                <c:pt idx="6">
                  <c:v>368</c:v>
                </c:pt>
                <c:pt idx="7">
                  <c:v>648</c:v>
                </c:pt>
                <c:pt idx="8">
                  <c:v>729</c:v>
                </c:pt>
                <c:pt idx="9">
                  <c:v>531</c:v>
                </c:pt>
              </c:numCache>
            </c:numRef>
          </c:val>
        </c:ser>
        <c:ser>
          <c:idx val="2"/>
          <c:order val="2"/>
          <c:tx>
            <c:strRef>
              <c:f>Sheet1!$J$20</c:f>
              <c:strCache>
                <c:ptCount val="1"/>
                <c:pt idx="0">
                  <c:v>June 2012</c:v>
                </c:pt>
              </c:strCache>
            </c:strRef>
          </c:tx>
          <c:cat>
            <c:strRef>
              <c:f>Sheet1!$G$21:$G$30</c:f>
              <c:strCache>
                <c:ptCount val="10"/>
                <c:pt idx="0">
                  <c:v>Anesthesiology</c:v>
                </c:pt>
                <c:pt idx="1">
                  <c:v>Cardiology</c:v>
                </c:pt>
                <c:pt idx="2">
                  <c:v>Family Medicine</c:v>
                </c:pt>
                <c:pt idx="3">
                  <c:v>General Medicine</c:v>
                </c:pt>
                <c:pt idx="4">
                  <c:v>General Surgery</c:v>
                </c:pt>
                <c:pt idx="5">
                  <c:v>Obstetrics &amp; Gynecology</c:v>
                </c:pt>
                <c:pt idx="6">
                  <c:v>Ophthalmology</c:v>
                </c:pt>
                <c:pt idx="7">
                  <c:v>Orthopaedics</c:v>
                </c:pt>
                <c:pt idx="8">
                  <c:v>Paediatrics</c:v>
                </c:pt>
                <c:pt idx="9">
                  <c:v>Radio Diagnosis</c:v>
                </c:pt>
              </c:strCache>
            </c:strRef>
          </c:cat>
          <c:val>
            <c:numRef>
              <c:f>Sheet1!$J$21:$J$30</c:f>
              <c:numCache>
                <c:formatCode>General</c:formatCode>
                <c:ptCount val="10"/>
                <c:pt idx="0">
                  <c:v>480</c:v>
                </c:pt>
                <c:pt idx="1">
                  <c:v>67</c:v>
                </c:pt>
                <c:pt idx="2">
                  <c:v>153</c:v>
                </c:pt>
                <c:pt idx="3">
                  <c:v>550</c:v>
                </c:pt>
                <c:pt idx="4">
                  <c:v>397</c:v>
                </c:pt>
                <c:pt idx="5">
                  <c:v>695</c:v>
                </c:pt>
                <c:pt idx="6">
                  <c:v>271</c:v>
                </c:pt>
                <c:pt idx="7">
                  <c:v>526</c:v>
                </c:pt>
                <c:pt idx="8">
                  <c:v>607</c:v>
                </c:pt>
                <c:pt idx="9">
                  <c:v>399</c:v>
                </c:pt>
              </c:numCache>
            </c:numRef>
          </c:val>
        </c:ser>
        <c:ser>
          <c:idx val="3"/>
          <c:order val="3"/>
          <c:tx>
            <c:strRef>
              <c:f>Sheet1!$K$20</c:f>
              <c:strCache>
                <c:ptCount val="1"/>
                <c:pt idx="0">
                  <c:v>Dec 2012</c:v>
                </c:pt>
              </c:strCache>
            </c:strRef>
          </c:tx>
          <c:cat>
            <c:strRef>
              <c:f>Sheet1!$G$21:$G$30</c:f>
              <c:strCache>
                <c:ptCount val="10"/>
                <c:pt idx="0">
                  <c:v>Anesthesiology</c:v>
                </c:pt>
                <c:pt idx="1">
                  <c:v>Cardiology</c:v>
                </c:pt>
                <c:pt idx="2">
                  <c:v>Family Medicine</c:v>
                </c:pt>
                <c:pt idx="3">
                  <c:v>General Medicine</c:v>
                </c:pt>
                <c:pt idx="4">
                  <c:v>General Surgery</c:v>
                </c:pt>
                <c:pt idx="5">
                  <c:v>Obstetrics &amp; Gynecology</c:v>
                </c:pt>
                <c:pt idx="6">
                  <c:v>Ophthalmology</c:v>
                </c:pt>
                <c:pt idx="7">
                  <c:v>Orthopaedics</c:v>
                </c:pt>
                <c:pt idx="8">
                  <c:v>Paediatrics</c:v>
                </c:pt>
                <c:pt idx="9">
                  <c:v>Radio Diagnosis</c:v>
                </c:pt>
              </c:strCache>
            </c:strRef>
          </c:cat>
          <c:val>
            <c:numRef>
              <c:f>Sheet1!$K$21:$K$30</c:f>
              <c:numCache>
                <c:formatCode>General</c:formatCode>
                <c:ptCount val="10"/>
                <c:pt idx="0">
                  <c:v>585</c:v>
                </c:pt>
                <c:pt idx="1">
                  <c:v>99</c:v>
                </c:pt>
                <c:pt idx="2">
                  <c:v>150</c:v>
                </c:pt>
                <c:pt idx="3">
                  <c:v>615</c:v>
                </c:pt>
                <c:pt idx="4">
                  <c:v>487</c:v>
                </c:pt>
                <c:pt idx="5">
                  <c:v>761</c:v>
                </c:pt>
                <c:pt idx="6">
                  <c:v>310</c:v>
                </c:pt>
                <c:pt idx="7">
                  <c:v>637</c:v>
                </c:pt>
                <c:pt idx="8">
                  <c:v>663</c:v>
                </c:pt>
                <c:pt idx="9">
                  <c:v>495</c:v>
                </c:pt>
              </c:numCache>
            </c:numRef>
          </c:val>
        </c:ser>
        <c:overlap val="-20"/>
        <c:axId val="117436800"/>
        <c:axId val="117438336"/>
      </c:barChart>
      <c:catAx>
        <c:axId val="11743680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7438336"/>
        <c:crosses val="autoZero"/>
        <c:auto val="1"/>
        <c:lblAlgn val="ctr"/>
        <c:lblOffset val="100"/>
      </c:catAx>
      <c:valAx>
        <c:axId val="117438336"/>
        <c:scaling>
          <c:orientation val="minMax"/>
        </c:scaling>
        <c:axPos val="l"/>
        <c:majorGridlines/>
        <c:numFmt formatCode="General" sourceLinked="1"/>
        <c:tickLblPos val="nextTo"/>
        <c:crossAx val="117436800"/>
        <c:crosses val="autoZero"/>
        <c:crossBetween val="between"/>
      </c:valAx>
    </c:plotArea>
    <c:legend>
      <c:legendPos val="r"/>
      <c:layout/>
    </c:legend>
    <c:plotVisOnly val="1"/>
  </c:chart>
  <c:spPr>
    <a:ln w="31750">
      <a:solidFill>
        <a:srgbClr val="006600"/>
      </a:solidFill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Subject wise distribution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Sheet1!$M$38</c:f>
              <c:strCache>
                <c:ptCount val="1"/>
                <c:pt idx="0">
                  <c:v>Dec 2011</c:v>
                </c:pt>
              </c:strCache>
            </c:strRef>
          </c:tx>
          <c:cat>
            <c:strRef>
              <c:f>Sheet1!$L$39:$L$42</c:f>
              <c:strCache>
                <c:ptCount val="4"/>
                <c:pt idx="0">
                  <c:v>ENT</c:v>
                </c:pt>
                <c:pt idx="1">
                  <c:v>Pathology</c:v>
                </c:pt>
                <c:pt idx="2">
                  <c:v>Physiology</c:v>
                </c:pt>
                <c:pt idx="3">
                  <c:v>Respiratory Disease</c:v>
                </c:pt>
              </c:strCache>
            </c:strRef>
          </c:cat>
          <c:val>
            <c:numRef>
              <c:f>Sheet1!$M$39:$M$42</c:f>
              <c:numCache>
                <c:formatCode>General</c:formatCode>
                <c:ptCount val="4"/>
                <c:pt idx="0">
                  <c:v>243</c:v>
                </c:pt>
                <c:pt idx="1">
                  <c:v>217</c:v>
                </c:pt>
                <c:pt idx="2">
                  <c:v>14</c:v>
                </c:pt>
                <c:pt idx="3">
                  <c:v>189</c:v>
                </c:pt>
              </c:numCache>
            </c:numRef>
          </c:val>
        </c:ser>
        <c:ser>
          <c:idx val="1"/>
          <c:order val="1"/>
          <c:tx>
            <c:strRef>
              <c:f>Sheet1!$N$38</c:f>
              <c:strCache>
                <c:ptCount val="1"/>
                <c:pt idx="0">
                  <c:v>June 2012</c:v>
                </c:pt>
              </c:strCache>
            </c:strRef>
          </c:tx>
          <c:cat>
            <c:strRef>
              <c:f>Sheet1!$L$39:$L$42</c:f>
              <c:strCache>
                <c:ptCount val="4"/>
                <c:pt idx="0">
                  <c:v>ENT</c:v>
                </c:pt>
                <c:pt idx="1">
                  <c:v>Pathology</c:v>
                </c:pt>
                <c:pt idx="2">
                  <c:v>Physiology</c:v>
                </c:pt>
                <c:pt idx="3">
                  <c:v>Respiratory Disease</c:v>
                </c:pt>
              </c:strCache>
            </c:strRef>
          </c:cat>
          <c:val>
            <c:numRef>
              <c:f>Sheet1!$N$39:$N$42</c:f>
              <c:numCache>
                <c:formatCode>General</c:formatCode>
                <c:ptCount val="4"/>
                <c:pt idx="0">
                  <c:v>114</c:v>
                </c:pt>
                <c:pt idx="1">
                  <c:v>106</c:v>
                </c:pt>
                <c:pt idx="2">
                  <c:v>1</c:v>
                </c:pt>
                <c:pt idx="3">
                  <c:v>79</c:v>
                </c:pt>
              </c:numCache>
            </c:numRef>
          </c:val>
        </c:ser>
        <c:ser>
          <c:idx val="2"/>
          <c:order val="2"/>
          <c:tx>
            <c:strRef>
              <c:f>Sheet1!$O$38</c:f>
              <c:strCache>
                <c:ptCount val="1"/>
                <c:pt idx="0">
                  <c:v>Dec 2012</c:v>
                </c:pt>
              </c:strCache>
            </c:strRef>
          </c:tx>
          <c:cat>
            <c:strRef>
              <c:f>Sheet1!$L$39:$L$42</c:f>
              <c:strCache>
                <c:ptCount val="4"/>
                <c:pt idx="0">
                  <c:v>ENT</c:v>
                </c:pt>
                <c:pt idx="1">
                  <c:v>Pathology</c:v>
                </c:pt>
                <c:pt idx="2">
                  <c:v>Physiology</c:v>
                </c:pt>
                <c:pt idx="3">
                  <c:v>Respiratory Disease</c:v>
                </c:pt>
              </c:strCache>
            </c:strRef>
          </c:cat>
          <c:val>
            <c:numRef>
              <c:f>Sheet1!$O$39:$O$42</c:f>
              <c:numCache>
                <c:formatCode>General</c:formatCode>
                <c:ptCount val="4"/>
                <c:pt idx="0">
                  <c:v>151</c:v>
                </c:pt>
                <c:pt idx="1">
                  <c:v>124</c:v>
                </c:pt>
                <c:pt idx="2">
                  <c:v>11</c:v>
                </c:pt>
                <c:pt idx="3">
                  <c:v>135</c:v>
                </c:pt>
              </c:numCache>
            </c:numRef>
          </c:val>
        </c:ser>
        <c:overlap val="-20"/>
        <c:axId val="132877312"/>
        <c:axId val="132887296"/>
      </c:barChart>
      <c:catAx>
        <c:axId val="1328773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 i="0"/>
            </a:pPr>
            <a:endParaRPr lang="en-US"/>
          </a:p>
        </c:txPr>
        <c:crossAx val="132887296"/>
        <c:crosses val="autoZero"/>
        <c:auto val="1"/>
        <c:lblAlgn val="ctr"/>
        <c:lblOffset val="100"/>
      </c:catAx>
      <c:valAx>
        <c:axId val="132887296"/>
        <c:scaling>
          <c:orientation val="minMax"/>
        </c:scaling>
        <c:axPos val="l"/>
        <c:majorGridlines/>
        <c:numFmt formatCode="General" sourceLinked="1"/>
        <c:tickLblPos val="nextTo"/>
        <c:crossAx val="1328773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</c:chart>
  <c:spPr>
    <a:ln w="31750">
      <a:solidFill>
        <a:srgbClr val="006600"/>
      </a:solidFill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3D946-AD96-40EB-AF20-38C08C913E24}" type="doc">
      <dgm:prSet loTypeId="urn:microsoft.com/office/officeart/2005/8/layout/vList6" loCatId="list" qsTypeId="urn:microsoft.com/office/officeart/2005/8/quickstyle/3d9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B5F592D-33C2-4A1F-92B9-E726EFF47208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Study Design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DBC1F3BA-021E-485D-93DC-3474DE129CD0}" type="parTrans" cxnId="{59101148-B51B-46A7-B16B-5F61F0AFE03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C9DF4566-0266-4357-8964-A2F599AEE44A}" type="sibTrans" cxnId="{59101148-B51B-46A7-B16B-5F61F0AFE03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F8FFE84-032D-49D9-9FE9-C593AAB9BD1C}">
      <dgm:prSet phldrT="[Text]"/>
      <dgm:spPr>
        <a:solidFill>
          <a:srgbClr val="00B050">
            <a:alpha val="43000"/>
          </a:srgbClr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Secondary /Descriptive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54757D6B-C940-4A91-A682-13D8987AA528}" type="parTrans" cxnId="{DCB14C51-FC5C-4A11-B70E-D7F7568AAEB6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C71E5E91-A57E-4F5A-8C30-DAB10528F166}" type="sibTrans" cxnId="{DCB14C51-FC5C-4A11-B70E-D7F7568AAEB6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EAD8380-E560-44A4-AA53-7947FDF36763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Study Population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E36194F3-A107-40BE-9530-0AC5885A7D06}" type="parTrans" cxnId="{DD1672F4-5CD4-45D9-A875-E35A8F841EB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A15C4AA-6599-4FF2-AEC1-7333D87CB924}" type="sibTrans" cxnId="{DD1672F4-5CD4-45D9-A875-E35A8F841EB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05F1334-A857-49FC-9DEF-9E4A379BEB1E}">
      <dgm:prSet phldrT="[Text]"/>
      <dgm:spPr>
        <a:solidFill>
          <a:srgbClr val="00B050">
            <a:alpha val="43000"/>
          </a:srgbClr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DNB Candidates of 2011 &amp; 2012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AF592BB-DFF7-4B26-9C9C-98763A8C07FB}" type="parTrans" cxnId="{65729FF9-91E5-47EF-93A7-EC0DDA8D0C0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C5CEC373-652C-463C-9BEE-2A21C1FE5047}" type="sibTrans" cxnId="{65729FF9-91E5-47EF-93A7-EC0DDA8D0C0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CEDAA3BC-87B6-4ACF-AAAB-8AA6F232122B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Sampling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716AA55F-984A-4715-BCD6-7971F3D589D1}" type="parTrans" cxnId="{2D9C998A-9366-469B-A78A-E21DAC7F6481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D6FDC2F-716F-4BD2-8764-90ADC8D5BF15}" type="sibTrans" cxnId="{2D9C998A-9366-469B-A78A-E21DAC7F6481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2150513-811B-4966-B568-C49CC9732780}">
      <dgm:prSet phldrT="[Text]"/>
      <dgm:spPr>
        <a:solidFill>
          <a:srgbClr val="00B050">
            <a:alpha val="43000"/>
          </a:srgbClr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Purposive Sampling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03291175-4955-4A8E-9B2D-17CB3E3C02AE}" type="parTrans" cxnId="{E0868A45-E6D7-44E2-ADD3-084A5EB259A0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95401CA-55CB-4437-A5F9-797A530FE672}" type="sibTrans" cxnId="{E0868A45-E6D7-44E2-ADD3-084A5EB259A0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F1E4301-EFD0-4A29-BEC8-FAEF8D0B5407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Methods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C424DF38-820D-4BEB-860C-E5314AD7014C}" type="parTrans" cxnId="{700C1121-2004-4CF6-AAA7-219CD42114E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8D6F10F8-3C27-45ED-BB40-39EF5058F8D4}" type="sibTrans" cxnId="{700C1121-2004-4CF6-AAA7-219CD42114E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83FFA5CE-0C78-446D-ADCC-7CF5A9038E69}">
      <dgm:prSet phldrT="[Text]"/>
      <dgm:spPr>
        <a:solidFill>
          <a:srgbClr val="00B050">
            <a:alpha val="43000"/>
          </a:srgbClr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Analysis of the data was done using Ideal Analytics BI tool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36F418F-751B-4124-9F47-C330B3A5D2E5}" type="parTrans" cxnId="{DE80204F-ADCE-48A2-B4DE-28744F4101F0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8FABA70B-2906-46B6-8849-3946703CF5DF}" type="sibTrans" cxnId="{DE80204F-ADCE-48A2-B4DE-28744F4101F0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4AB328E-751E-46A0-8162-E2100A8AC923}" type="pres">
      <dgm:prSet presAssocID="{BB33D946-AD96-40EB-AF20-38C08C913E2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D05241F-84E8-41D9-A279-739F07B2BCD9}" type="pres">
      <dgm:prSet presAssocID="{DB5F592D-33C2-4A1F-92B9-E726EFF47208}" presName="linNode" presStyleCnt="0"/>
      <dgm:spPr/>
      <dgm:t>
        <a:bodyPr/>
        <a:lstStyle/>
        <a:p>
          <a:endParaRPr lang="en-US"/>
        </a:p>
      </dgm:t>
    </dgm:pt>
    <dgm:pt modelId="{06F8CC5E-276D-4A54-AB85-DE6D1A6719B9}" type="pres">
      <dgm:prSet presAssocID="{DB5F592D-33C2-4A1F-92B9-E726EFF47208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BF9014-E812-4E79-912B-BF26BE0FD72D}" type="pres">
      <dgm:prSet presAssocID="{DB5F592D-33C2-4A1F-92B9-E726EFF47208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4B3556-BBB5-423F-9CD6-66C42A7C4984}" type="pres">
      <dgm:prSet presAssocID="{C9DF4566-0266-4357-8964-A2F599AEE44A}" presName="spacing" presStyleCnt="0"/>
      <dgm:spPr/>
      <dgm:t>
        <a:bodyPr/>
        <a:lstStyle/>
        <a:p>
          <a:endParaRPr lang="en-US"/>
        </a:p>
      </dgm:t>
    </dgm:pt>
    <dgm:pt modelId="{A671F23F-E9DE-4A5C-9A1F-6B98ECBFF75E}" type="pres">
      <dgm:prSet presAssocID="{3EAD8380-E560-44A4-AA53-7947FDF36763}" presName="linNode" presStyleCnt="0"/>
      <dgm:spPr/>
      <dgm:t>
        <a:bodyPr/>
        <a:lstStyle/>
        <a:p>
          <a:endParaRPr lang="en-US"/>
        </a:p>
      </dgm:t>
    </dgm:pt>
    <dgm:pt modelId="{B0377FBC-C57D-49BE-9329-C04FB8431BF7}" type="pres">
      <dgm:prSet presAssocID="{3EAD8380-E560-44A4-AA53-7947FDF36763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64552-4606-44B6-ACE8-0F119B01CC45}" type="pres">
      <dgm:prSet presAssocID="{3EAD8380-E560-44A4-AA53-7947FDF36763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895B4E-4687-49AA-AB1D-6F67A9D16BAB}" type="pres">
      <dgm:prSet presAssocID="{5A15C4AA-6599-4FF2-AEC1-7333D87CB924}" presName="spacing" presStyleCnt="0"/>
      <dgm:spPr/>
      <dgm:t>
        <a:bodyPr/>
        <a:lstStyle/>
        <a:p>
          <a:endParaRPr lang="en-US"/>
        </a:p>
      </dgm:t>
    </dgm:pt>
    <dgm:pt modelId="{C937438B-E93D-4E70-A7AD-931A99E9618A}" type="pres">
      <dgm:prSet presAssocID="{CEDAA3BC-87B6-4ACF-AAAB-8AA6F232122B}" presName="linNode" presStyleCnt="0"/>
      <dgm:spPr/>
      <dgm:t>
        <a:bodyPr/>
        <a:lstStyle/>
        <a:p>
          <a:endParaRPr lang="en-US"/>
        </a:p>
      </dgm:t>
    </dgm:pt>
    <dgm:pt modelId="{0177AD65-2502-44D1-98E3-AF5E78DBDE8D}" type="pres">
      <dgm:prSet presAssocID="{CEDAA3BC-87B6-4ACF-AAAB-8AA6F232122B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87B93A-25FD-4AC7-808D-EF32BF18C117}" type="pres">
      <dgm:prSet presAssocID="{CEDAA3BC-87B6-4ACF-AAAB-8AA6F232122B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B3E116-CFF5-41EB-92B9-3305F50E9998}" type="pres">
      <dgm:prSet presAssocID="{9D6FDC2F-716F-4BD2-8764-90ADC8D5BF15}" presName="spacing" presStyleCnt="0"/>
      <dgm:spPr/>
      <dgm:t>
        <a:bodyPr/>
        <a:lstStyle/>
        <a:p>
          <a:endParaRPr lang="en-US"/>
        </a:p>
      </dgm:t>
    </dgm:pt>
    <dgm:pt modelId="{E49F7C2B-90A1-4EDD-9FBF-7D03379DD92C}" type="pres">
      <dgm:prSet presAssocID="{DF1E4301-EFD0-4A29-BEC8-FAEF8D0B5407}" presName="linNode" presStyleCnt="0"/>
      <dgm:spPr/>
      <dgm:t>
        <a:bodyPr/>
        <a:lstStyle/>
        <a:p>
          <a:endParaRPr lang="en-US"/>
        </a:p>
      </dgm:t>
    </dgm:pt>
    <dgm:pt modelId="{4CE99277-D211-4D7C-A158-9B6EC8A3901A}" type="pres">
      <dgm:prSet presAssocID="{DF1E4301-EFD0-4A29-BEC8-FAEF8D0B5407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282208-6AFC-45BD-8F55-717E12F65784}" type="pres">
      <dgm:prSet presAssocID="{DF1E4301-EFD0-4A29-BEC8-FAEF8D0B5407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074032-4FF5-4DA2-BB7D-85A8465E0916}" type="presOf" srcId="{DF1E4301-EFD0-4A29-BEC8-FAEF8D0B5407}" destId="{4CE99277-D211-4D7C-A158-9B6EC8A3901A}" srcOrd="0" destOrd="0" presId="urn:microsoft.com/office/officeart/2005/8/layout/vList6"/>
    <dgm:cxn modelId="{DCB14C51-FC5C-4A11-B70E-D7F7568AAEB6}" srcId="{DB5F592D-33C2-4A1F-92B9-E726EFF47208}" destId="{EF8FFE84-032D-49D9-9FE9-C593AAB9BD1C}" srcOrd="0" destOrd="0" parTransId="{54757D6B-C940-4A91-A682-13D8987AA528}" sibTransId="{C71E5E91-A57E-4F5A-8C30-DAB10528F166}"/>
    <dgm:cxn modelId="{65729FF9-91E5-47EF-93A7-EC0DDA8D0C05}" srcId="{3EAD8380-E560-44A4-AA53-7947FDF36763}" destId="{E05F1334-A857-49FC-9DEF-9E4A379BEB1E}" srcOrd="0" destOrd="0" parTransId="{AAF592BB-DFF7-4B26-9C9C-98763A8C07FB}" sibTransId="{C5CEC373-652C-463C-9BEE-2A21C1FE5047}"/>
    <dgm:cxn modelId="{08CF6669-A3C3-4808-AE16-05BF225E8828}" type="presOf" srcId="{3EAD8380-E560-44A4-AA53-7947FDF36763}" destId="{B0377FBC-C57D-49BE-9329-C04FB8431BF7}" srcOrd="0" destOrd="0" presId="urn:microsoft.com/office/officeart/2005/8/layout/vList6"/>
    <dgm:cxn modelId="{9155EBD9-3340-4578-8185-409A2F155C73}" type="presOf" srcId="{DB5F592D-33C2-4A1F-92B9-E726EFF47208}" destId="{06F8CC5E-276D-4A54-AB85-DE6D1A6719B9}" srcOrd="0" destOrd="0" presId="urn:microsoft.com/office/officeart/2005/8/layout/vList6"/>
    <dgm:cxn modelId="{DE80204F-ADCE-48A2-B4DE-28744F4101F0}" srcId="{DF1E4301-EFD0-4A29-BEC8-FAEF8D0B5407}" destId="{83FFA5CE-0C78-446D-ADCC-7CF5A9038E69}" srcOrd="0" destOrd="0" parTransId="{436F418F-751B-4124-9F47-C330B3A5D2E5}" sibTransId="{8FABA70B-2906-46B6-8849-3946703CF5DF}"/>
    <dgm:cxn modelId="{E0868A45-E6D7-44E2-ADD3-084A5EB259A0}" srcId="{CEDAA3BC-87B6-4ACF-AAAB-8AA6F232122B}" destId="{92150513-811B-4966-B568-C49CC9732780}" srcOrd="0" destOrd="0" parTransId="{03291175-4955-4A8E-9B2D-17CB3E3C02AE}" sibTransId="{E95401CA-55CB-4437-A5F9-797A530FE672}"/>
    <dgm:cxn modelId="{59101148-B51B-46A7-B16B-5F61F0AFE038}" srcId="{BB33D946-AD96-40EB-AF20-38C08C913E24}" destId="{DB5F592D-33C2-4A1F-92B9-E726EFF47208}" srcOrd="0" destOrd="0" parTransId="{DBC1F3BA-021E-485D-93DC-3474DE129CD0}" sibTransId="{C9DF4566-0266-4357-8964-A2F599AEE44A}"/>
    <dgm:cxn modelId="{DD1672F4-5CD4-45D9-A875-E35A8F841EBC}" srcId="{BB33D946-AD96-40EB-AF20-38C08C913E24}" destId="{3EAD8380-E560-44A4-AA53-7947FDF36763}" srcOrd="1" destOrd="0" parTransId="{E36194F3-A107-40BE-9530-0AC5885A7D06}" sibTransId="{5A15C4AA-6599-4FF2-AEC1-7333D87CB924}"/>
    <dgm:cxn modelId="{04222BC3-1486-4319-B1C0-640AF024A065}" type="presOf" srcId="{83FFA5CE-0C78-446D-ADCC-7CF5A9038E69}" destId="{86282208-6AFC-45BD-8F55-717E12F65784}" srcOrd="0" destOrd="0" presId="urn:microsoft.com/office/officeart/2005/8/layout/vList6"/>
    <dgm:cxn modelId="{2D9C998A-9366-469B-A78A-E21DAC7F6481}" srcId="{BB33D946-AD96-40EB-AF20-38C08C913E24}" destId="{CEDAA3BC-87B6-4ACF-AAAB-8AA6F232122B}" srcOrd="2" destOrd="0" parTransId="{716AA55F-984A-4715-BCD6-7971F3D589D1}" sibTransId="{9D6FDC2F-716F-4BD2-8764-90ADC8D5BF15}"/>
    <dgm:cxn modelId="{0EF4180C-B374-46A6-B15E-56123C468605}" type="presOf" srcId="{EF8FFE84-032D-49D9-9FE9-C593AAB9BD1C}" destId="{00BF9014-E812-4E79-912B-BF26BE0FD72D}" srcOrd="0" destOrd="0" presId="urn:microsoft.com/office/officeart/2005/8/layout/vList6"/>
    <dgm:cxn modelId="{BFDEC947-5AA7-48CC-8EE0-67A6FDCEE6AB}" type="presOf" srcId="{E05F1334-A857-49FC-9DEF-9E4A379BEB1E}" destId="{37464552-4606-44B6-ACE8-0F119B01CC45}" srcOrd="0" destOrd="0" presId="urn:microsoft.com/office/officeart/2005/8/layout/vList6"/>
    <dgm:cxn modelId="{5884090C-6C1B-46BA-8A10-620B10131BE2}" type="presOf" srcId="{BB33D946-AD96-40EB-AF20-38C08C913E24}" destId="{E4AB328E-751E-46A0-8162-E2100A8AC923}" srcOrd="0" destOrd="0" presId="urn:microsoft.com/office/officeart/2005/8/layout/vList6"/>
    <dgm:cxn modelId="{117934B8-35C7-4C5E-8500-A7EF7BDB2EA0}" type="presOf" srcId="{CEDAA3BC-87B6-4ACF-AAAB-8AA6F232122B}" destId="{0177AD65-2502-44D1-98E3-AF5E78DBDE8D}" srcOrd="0" destOrd="0" presId="urn:microsoft.com/office/officeart/2005/8/layout/vList6"/>
    <dgm:cxn modelId="{700C1121-2004-4CF6-AAA7-219CD42114E8}" srcId="{BB33D946-AD96-40EB-AF20-38C08C913E24}" destId="{DF1E4301-EFD0-4A29-BEC8-FAEF8D0B5407}" srcOrd="3" destOrd="0" parTransId="{C424DF38-820D-4BEB-860C-E5314AD7014C}" sibTransId="{8D6F10F8-3C27-45ED-BB40-39EF5058F8D4}"/>
    <dgm:cxn modelId="{4D94A91C-6F58-45FC-B2F9-4C71E898C1CE}" type="presOf" srcId="{92150513-811B-4966-B568-C49CC9732780}" destId="{9887B93A-25FD-4AC7-808D-EF32BF18C117}" srcOrd="0" destOrd="0" presId="urn:microsoft.com/office/officeart/2005/8/layout/vList6"/>
    <dgm:cxn modelId="{EC4DD404-C552-4706-A894-E94CD9E9D085}" type="presParOf" srcId="{E4AB328E-751E-46A0-8162-E2100A8AC923}" destId="{8D05241F-84E8-41D9-A279-739F07B2BCD9}" srcOrd="0" destOrd="0" presId="urn:microsoft.com/office/officeart/2005/8/layout/vList6"/>
    <dgm:cxn modelId="{3D93679E-3C4B-40BF-890C-6E8904BB9052}" type="presParOf" srcId="{8D05241F-84E8-41D9-A279-739F07B2BCD9}" destId="{06F8CC5E-276D-4A54-AB85-DE6D1A6719B9}" srcOrd="0" destOrd="0" presId="urn:microsoft.com/office/officeart/2005/8/layout/vList6"/>
    <dgm:cxn modelId="{9DC35FC7-1E2D-48EC-AB4A-34D330201DE6}" type="presParOf" srcId="{8D05241F-84E8-41D9-A279-739F07B2BCD9}" destId="{00BF9014-E812-4E79-912B-BF26BE0FD72D}" srcOrd="1" destOrd="0" presId="urn:microsoft.com/office/officeart/2005/8/layout/vList6"/>
    <dgm:cxn modelId="{B8D723F2-18E0-4B04-BE5F-03B24A31B512}" type="presParOf" srcId="{E4AB328E-751E-46A0-8162-E2100A8AC923}" destId="{744B3556-BBB5-423F-9CD6-66C42A7C4984}" srcOrd="1" destOrd="0" presId="urn:microsoft.com/office/officeart/2005/8/layout/vList6"/>
    <dgm:cxn modelId="{93FC11B9-4705-47FB-BA7B-0A24D99DB910}" type="presParOf" srcId="{E4AB328E-751E-46A0-8162-E2100A8AC923}" destId="{A671F23F-E9DE-4A5C-9A1F-6B98ECBFF75E}" srcOrd="2" destOrd="0" presId="urn:microsoft.com/office/officeart/2005/8/layout/vList6"/>
    <dgm:cxn modelId="{0BBEAEF0-EF96-4959-97F0-162D9C988C59}" type="presParOf" srcId="{A671F23F-E9DE-4A5C-9A1F-6B98ECBFF75E}" destId="{B0377FBC-C57D-49BE-9329-C04FB8431BF7}" srcOrd="0" destOrd="0" presId="urn:microsoft.com/office/officeart/2005/8/layout/vList6"/>
    <dgm:cxn modelId="{91CEB48B-85DD-41CB-85E6-B82D80646B4F}" type="presParOf" srcId="{A671F23F-E9DE-4A5C-9A1F-6B98ECBFF75E}" destId="{37464552-4606-44B6-ACE8-0F119B01CC45}" srcOrd="1" destOrd="0" presId="urn:microsoft.com/office/officeart/2005/8/layout/vList6"/>
    <dgm:cxn modelId="{BB42AD8D-A40B-49E0-846F-F2E4E1AA10C9}" type="presParOf" srcId="{E4AB328E-751E-46A0-8162-E2100A8AC923}" destId="{85895B4E-4687-49AA-AB1D-6F67A9D16BAB}" srcOrd="3" destOrd="0" presId="urn:microsoft.com/office/officeart/2005/8/layout/vList6"/>
    <dgm:cxn modelId="{2C311E62-680E-4E24-86C2-F9BF86B1E518}" type="presParOf" srcId="{E4AB328E-751E-46A0-8162-E2100A8AC923}" destId="{C937438B-E93D-4E70-A7AD-931A99E9618A}" srcOrd="4" destOrd="0" presId="urn:microsoft.com/office/officeart/2005/8/layout/vList6"/>
    <dgm:cxn modelId="{B2B92CB6-137F-411F-87C5-F27238959BF9}" type="presParOf" srcId="{C937438B-E93D-4E70-A7AD-931A99E9618A}" destId="{0177AD65-2502-44D1-98E3-AF5E78DBDE8D}" srcOrd="0" destOrd="0" presId="urn:microsoft.com/office/officeart/2005/8/layout/vList6"/>
    <dgm:cxn modelId="{38BD7F4B-9DCF-458B-9BCA-2B0A4A2629B9}" type="presParOf" srcId="{C937438B-E93D-4E70-A7AD-931A99E9618A}" destId="{9887B93A-25FD-4AC7-808D-EF32BF18C117}" srcOrd="1" destOrd="0" presId="urn:microsoft.com/office/officeart/2005/8/layout/vList6"/>
    <dgm:cxn modelId="{6D5B4A7B-5683-4C3D-86A5-50FD8249EDB1}" type="presParOf" srcId="{E4AB328E-751E-46A0-8162-E2100A8AC923}" destId="{DAB3E116-CFF5-41EB-92B9-3305F50E9998}" srcOrd="5" destOrd="0" presId="urn:microsoft.com/office/officeart/2005/8/layout/vList6"/>
    <dgm:cxn modelId="{765DB58C-2412-497E-8099-83396B96267E}" type="presParOf" srcId="{E4AB328E-751E-46A0-8162-E2100A8AC923}" destId="{E49F7C2B-90A1-4EDD-9FBF-7D03379DD92C}" srcOrd="6" destOrd="0" presId="urn:microsoft.com/office/officeart/2005/8/layout/vList6"/>
    <dgm:cxn modelId="{AABA5C02-A487-4C30-A740-D843BA675FD9}" type="presParOf" srcId="{E49F7C2B-90A1-4EDD-9FBF-7D03379DD92C}" destId="{4CE99277-D211-4D7C-A158-9B6EC8A3901A}" srcOrd="0" destOrd="0" presId="urn:microsoft.com/office/officeart/2005/8/layout/vList6"/>
    <dgm:cxn modelId="{99245BAA-69CC-4E2D-BB6F-6D8CE2C084BB}" type="presParOf" srcId="{E49F7C2B-90A1-4EDD-9FBF-7D03379DD92C}" destId="{86282208-6AFC-45BD-8F55-717E12F65784}" srcOrd="1" destOrd="0" presId="urn:microsoft.com/office/officeart/2005/8/layout/vList6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BF9014-E812-4E79-912B-BF26BE0FD72D}">
      <dsp:nvSpPr>
        <dsp:cNvPr id="0" name=""/>
        <dsp:cNvSpPr/>
      </dsp:nvSpPr>
      <dsp:spPr>
        <a:xfrm>
          <a:off x="3291839" y="1473"/>
          <a:ext cx="4937760" cy="1168896"/>
        </a:xfrm>
        <a:prstGeom prst="rightArrow">
          <a:avLst>
            <a:gd name="adj1" fmla="val 75000"/>
            <a:gd name="adj2" fmla="val 50000"/>
          </a:avLst>
        </a:prstGeom>
        <a:solidFill>
          <a:srgbClr val="00B050">
            <a:alpha val="43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Secondary /Descriptive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1473"/>
        <a:ext cx="4937760" cy="1168896"/>
      </dsp:txXfrm>
    </dsp:sp>
    <dsp:sp modelId="{06F8CC5E-276D-4A54-AB85-DE6D1A6719B9}">
      <dsp:nvSpPr>
        <dsp:cNvPr id="0" name=""/>
        <dsp:cNvSpPr/>
      </dsp:nvSpPr>
      <dsp:spPr>
        <a:xfrm>
          <a:off x="0" y="1473"/>
          <a:ext cx="3291840" cy="1168896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  <a:sp3d extrusionH="28000" prstMaterial="matte"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smtClean="0">
              <a:latin typeface="Times New Roman" pitchFamily="18" charset="0"/>
              <a:cs typeface="Times New Roman" pitchFamily="18" charset="0"/>
            </a:rPr>
            <a:t>Study Design</a:t>
          </a:r>
          <a:endParaRPr lang="en-US" sz="35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473"/>
        <a:ext cx="3291840" cy="1168896"/>
      </dsp:txXfrm>
    </dsp:sp>
    <dsp:sp modelId="{37464552-4606-44B6-ACE8-0F119B01CC45}">
      <dsp:nvSpPr>
        <dsp:cNvPr id="0" name=""/>
        <dsp:cNvSpPr/>
      </dsp:nvSpPr>
      <dsp:spPr>
        <a:xfrm>
          <a:off x="3291839" y="1287259"/>
          <a:ext cx="4937760" cy="1168896"/>
        </a:xfrm>
        <a:prstGeom prst="rightArrow">
          <a:avLst>
            <a:gd name="adj1" fmla="val 75000"/>
            <a:gd name="adj2" fmla="val 50000"/>
          </a:avLst>
        </a:prstGeom>
        <a:solidFill>
          <a:srgbClr val="00B050">
            <a:alpha val="43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DNB Candidates of 2011 &amp; 2012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1287259"/>
        <a:ext cx="4937760" cy="1168896"/>
      </dsp:txXfrm>
    </dsp:sp>
    <dsp:sp modelId="{B0377FBC-C57D-49BE-9329-C04FB8431BF7}">
      <dsp:nvSpPr>
        <dsp:cNvPr id="0" name=""/>
        <dsp:cNvSpPr/>
      </dsp:nvSpPr>
      <dsp:spPr>
        <a:xfrm>
          <a:off x="0" y="1287259"/>
          <a:ext cx="3291840" cy="1168896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  <a:sp3d extrusionH="28000" prstMaterial="matte"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smtClean="0">
              <a:latin typeface="Times New Roman" pitchFamily="18" charset="0"/>
              <a:cs typeface="Times New Roman" pitchFamily="18" charset="0"/>
            </a:rPr>
            <a:t>Study Population</a:t>
          </a:r>
          <a:endParaRPr lang="en-US" sz="35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287259"/>
        <a:ext cx="3291840" cy="1168896"/>
      </dsp:txXfrm>
    </dsp:sp>
    <dsp:sp modelId="{9887B93A-25FD-4AC7-808D-EF32BF18C117}">
      <dsp:nvSpPr>
        <dsp:cNvPr id="0" name=""/>
        <dsp:cNvSpPr/>
      </dsp:nvSpPr>
      <dsp:spPr>
        <a:xfrm>
          <a:off x="3291839" y="2573044"/>
          <a:ext cx="4937760" cy="1168896"/>
        </a:xfrm>
        <a:prstGeom prst="rightArrow">
          <a:avLst>
            <a:gd name="adj1" fmla="val 75000"/>
            <a:gd name="adj2" fmla="val 50000"/>
          </a:avLst>
        </a:prstGeom>
        <a:solidFill>
          <a:srgbClr val="00B050">
            <a:alpha val="43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Purposive Sampling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2573044"/>
        <a:ext cx="4937760" cy="1168896"/>
      </dsp:txXfrm>
    </dsp:sp>
    <dsp:sp modelId="{0177AD65-2502-44D1-98E3-AF5E78DBDE8D}">
      <dsp:nvSpPr>
        <dsp:cNvPr id="0" name=""/>
        <dsp:cNvSpPr/>
      </dsp:nvSpPr>
      <dsp:spPr>
        <a:xfrm>
          <a:off x="0" y="2573044"/>
          <a:ext cx="3291840" cy="1168896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  <a:sp3d extrusionH="28000" prstMaterial="matte"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smtClean="0">
              <a:latin typeface="Times New Roman" pitchFamily="18" charset="0"/>
              <a:cs typeface="Times New Roman" pitchFamily="18" charset="0"/>
            </a:rPr>
            <a:t>Sampling</a:t>
          </a:r>
          <a:endParaRPr lang="en-US" sz="35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573044"/>
        <a:ext cx="3291840" cy="1168896"/>
      </dsp:txXfrm>
    </dsp:sp>
    <dsp:sp modelId="{86282208-6AFC-45BD-8F55-717E12F65784}">
      <dsp:nvSpPr>
        <dsp:cNvPr id="0" name=""/>
        <dsp:cNvSpPr/>
      </dsp:nvSpPr>
      <dsp:spPr>
        <a:xfrm>
          <a:off x="3291839" y="3858830"/>
          <a:ext cx="4937760" cy="1168896"/>
        </a:xfrm>
        <a:prstGeom prst="rightArrow">
          <a:avLst>
            <a:gd name="adj1" fmla="val 75000"/>
            <a:gd name="adj2" fmla="val 50000"/>
          </a:avLst>
        </a:prstGeom>
        <a:solidFill>
          <a:srgbClr val="00B050">
            <a:alpha val="43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Analysis of the data was done using Ideal Analytics BI tool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3858830"/>
        <a:ext cx="4937760" cy="1168896"/>
      </dsp:txXfrm>
    </dsp:sp>
    <dsp:sp modelId="{4CE99277-D211-4D7C-A158-9B6EC8A3901A}">
      <dsp:nvSpPr>
        <dsp:cNvPr id="0" name=""/>
        <dsp:cNvSpPr/>
      </dsp:nvSpPr>
      <dsp:spPr>
        <a:xfrm>
          <a:off x="0" y="3858830"/>
          <a:ext cx="3291840" cy="1168896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  <a:sp3d extrusionH="28000" prstMaterial="matte"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smtClean="0">
              <a:latin typeface="Times New Roman" pitchFamily="18" charset="0"/>
              <a:cs typeface="Times New Roman" pitchFamily="18" charset="0"/>
            </a:rPr>
            <a:t>Methods</a:t>
          </a:r>
          <a:endParaRPr lang="en-US" sz="35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858830"/>
        <a:ext cx="3291840" cy="1168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ED54E-BF13-4CE4-A3A3-64756512C0B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98476-237A-4DD1-94BE-B8FF1AB1883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73831-DCF6-4CC9-8191-6FDA0D4A5FC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6837B-EC2D-48BC-B431-53AC203A37F0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61A99-E672-4B62-A046-CDE5B558CAB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70225-6399-482F-BE94-2CD7027DC17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2FC10-3F86-4BD1-B661-765B90DD0110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63404-33CC-498E-BAC0-CD2EDFDCD75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E51FA-FE03-4F2E-975D-EC4E2DE253D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E8EF2-2DCB-4D87-A9DA-13BE9C19784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CF919-F393-4F37-9C94-4FD0F441E38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F8B10-7018-4C90-889F-E022BA8CF16E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8B49B-17C2-4E7C-8570-9008B353C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C21FBD-05F2-440C-98E0-B61B30FDBC9D}" type="slidenum">
              <a:rPr lang="es-E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Meaningful Analysis of profile of DNB Final Examination candidates using a Business Intelligence tool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648200" y="4800600"/>
            <a:ext cx="3810000" cy="12954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Manish Jain (PT)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PG/11/048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0" y="6629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304800"/>
            <a:ext cx="8229600" cy="5334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General Objective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conduct a meaningful analysis of data about candidates appearing in DNB Final Examination.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Specific Objectives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find out the regional distribution of candidates appearing in DNB Final Examination.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find out the gender distribution of candidates appearing in DNB Final Examination.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find out the age wise distribution of candidates appearing in DNB Final Examination.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analyze the pattern of increase in number of medical practioners possessing DNB qualification all over the country.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predict the pattern of increase in number of medical practioners possessing DNB qualification in different specialties.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Objectives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2067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Methodology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457200" y="1143001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Results and Discussion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609600" y="1371600"/>
          <a:ext cx="41910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495800" y="3810000"/>
          <a:ext cx="42672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29200" y="1523999"/>
          <a:ext cx="3810000" cy="1905001"/>
        </p:xfrm>
        <a:graphic>
          <a:graphicData uri="http://schemas.openxmlformats.org/drawingml/2006/table">
            <a:tbl>
              <a:tblPr/>
              <a:tblGrid>
                <a:gridCol w="1442660"/>
                <a:gridCol w="2367340"/>
              </a:tblGrid>
              <a:tr h="45306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Session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Number of Candidates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298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June 2011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4128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298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Dec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7178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298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June 2012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4445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298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Dec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6456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1" y="4191001"/>
          <a:ext cx="3886200" cy="2026920"/>
        </p:xfrm>
        <a:graphic>
          <a:graphicData uri="http://schemas.openxmlformats.org/drawingml/2006/table">
            <a:tbl>
              <a:tblPr/>
              <a:tblGrid>
                <a:gridCol w="971549"/>
                <a:gridCol w="1133475"/>
                <a:gridCol w="890588"/>
                <a:gridCol w="890588"/>
              </a:tblGrid>
              <a:tr h="80010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Session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DNB Primary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Diploma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MD/MS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70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June 2011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2621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1065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70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Dec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2011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2323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3429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1391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70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June 2012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2799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1053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70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Dec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2012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3779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1228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1448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457200" y="457200"/>
          <a:ext cx="4343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267200" y="3505200"/>
          <a:ext cx="43434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105400" y="685800"/>
          <a:ext cx="3581401" cy="2209801"/>
        </p:xfrm>
        <a:graphic>
          <a:graphicData uri="http://schemas.openxmlformats.org/drawingml/2006/table">
            <a:tbl>
              <a:tblPr/>
              <a:tblGrid>
                <a:gridCol w="1637335"/>
                <a:gridCol w="972033"/>
                <a:gridCol w="972033"/>
              </a:tblGrid>
              <a:tr h="54339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Session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Theory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Practical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660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June 2011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3507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612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660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December 2011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6021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1092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660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June 2012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3392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1043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660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December 2012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5270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3962400"/>
          <a:ext cx="3581400" cy="2285999"/>
        </p:xfrm>
        <a:graphic>
          <a:graphicData uri="http://schemas.openxmlformats.org/drawingml/2006/table">
            <a:tbl>
              <a:tblPr/>
              <a:tblGrid>
                <a:gridCol w="1594271"/>
                <a:gridCol w="1027825"/>
                <a:gridCol w="959304"/>
              </a:tblGrid>
              <a:tr h="5621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Session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Male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Female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096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June 2011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2493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1562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096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December 2011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4340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2561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096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June 2012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2721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1724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096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December 2012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4122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2333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228600" y="381000"/>
          <a:ext cx="42672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56708" y="685800"/>
          <a:ext cx="3301492" cy="2133600"/>
        </p:xfrm>
        <a:graphic>
          <a:graphicData uri="http://schemas.openxmlformats.org/drawingml/2006/table">
            <a:tbl>
              <a:tblPr/>
              <a:tblGrid>
                <a:gridCol w="760540"/>
                <a:gridCol w="656272"/>
                <a:gridCol w="594360"/>
                <a:gridCol w="645160"/>
                <a:gridCol w="645160"/>
              </a:tblGrid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Age </a:t>
                      </a:r>
                      <a:endParaRPr lang="en-US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Group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June </a:t>
                      </a:r>
                      <a:endParaRPr lang="en-US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Dec 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June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2012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Dec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2012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25-30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1328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2588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1449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3174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31-35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1866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2944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1887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2114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36-40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643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1099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740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776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41-45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257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45+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343400" y="3429000"/>
          <a:ext cx="4343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3733800"/>
          <a:ext cx="3565524" cy="2414016"/>
        </p:xfrm>
        <a:graphic>
          <a:graphicData uri="http://schemas.openxmlformats.org/drawingml/2006/table">
            <a:tbl>
              <a:tblPr/>
              <a:tblGrid>
                <a:gridCol w="1064260"/>
                <a:gridCol w="656272"/>
                <a:gridCol w="594360"/>
                <a:gridCol w="656272"/>
                <a:gridCol w="594360"/>
              </a:tblGrid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Zone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June </a:t>
                      </a:r>
                      <a:endParaRPr lang="en-US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Dec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June </a:t>
                      </a:r>
                      <a:endParaRPr lang="en-US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Dec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North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857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1726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1025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1594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East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West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1053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1724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1175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1636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South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1769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3054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1763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2595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Central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North East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533400" y="533400"/>
          <a:ext cx="8077200" cy="5791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57200" y="533400"/>
          <a:ext cx="4419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191000" y="3581400"/>
          <a:ext cx="4419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838200" y="838200"/>
          <a:ext cx="7620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457200" y="533400"/>
          <a:ext cx="4419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81600" y="1066800"/>
          <a:ext cx="3439923" cy="1853184"/>
        </p:xfrm>
        <a:graphic>
          <a:graphicData uri="http://schemas.openxmlformats.org/drawingml/2006/table">
            <a:tbl>
              <a:tblPr/>
              <a:tblGrid>
                <a:gridCol w="938657"/>
                <a:gridCol w="656273"/>
                <a:gridCol w="594360"/>
                <a:gridCol w="656273"/>
                <a:gridCol w="594360"/>
              </a:tblGrid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Result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June </a:t>
                      </a:r>
                      <a:endParaRPr lang="en-US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Dec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June </a:t>
                      </a:r>
                      <a:endParaRPr lang="en-US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Dec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Pass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2132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3490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2439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3202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1492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2506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1553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1388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Absent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908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588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Withheld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38200" y="4114800"/>
          <a:ext cx="2834449" cy="1853184"/>
        </p:xfrm>
        <a:graphic>
          <a:graphicData uri="http://schemas.openxmlformats.org/drawingml/2006/table">
            <a:tbl>
              <a:tblPr/>
              <a:tblGrid>
                <a:gridCol w="938657"/>
                <a:gridCol w="656272"/>
                <a:gridCol w="594360"/>
                <a:gridCol w="645160"/>
              </a:tblGrid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Result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June </a:t>
                      </a:r>
                      <a:endParaRPr lang="en-US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Dec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2011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June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2012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Pass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1138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1934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1237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954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1427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1156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Absent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Withheld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267200" y="3581400"/>
          <a:ext cx="4419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57200" y="2286000"/>
          <a:ext cx="4419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20995" y="914400"/>
          <a:ext cx="2808605" cy="4828032"/>
        </p:xfrm>
        <a:graphic>
          <a:graphicData uri="http://schemas.openxmlformats.org/drawingml/2006/table">
            <a:tbl>
              <a:tblPr/>
              <a:tblGrid>
                <a:gridCol w="2114550"/>
                <a:gridCol w="694055"/>
              </a:tblGrid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Subject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Total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Obstetrics and Gynecology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732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Orthopedics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484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Anesthesiology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478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General Medicine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367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Ophthalmology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351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Radio Diagnosis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326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General Surgery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295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Paediatrics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273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Pathology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138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Family Medicine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129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Cardiology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120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93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Respiratory Disease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79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68580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Organization – National Board of Examinations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057399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Organization established by the Ministry of Health &amp; Family Welfare, Government of India in the field of Post Graduate Medical Education and Assessment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NBE conducts examinations in 64 disciplines and subspecialties and has accredited 485 institutions/ hospitals in public and private sector all over the country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Government of India has entrusted NBE for conducting Screening Test for Foreign Medical Graduates (FMGE) since 2002.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Limitations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data which was collected from the final section was entered through scanned forms and had errors like missing/blank entries.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At various places wrong codes were assigned for various data entries.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Uniformity in coding for the 4 sessions was not there. A particular set of codes was represented in different ways in different sessions.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Data for other exams was not shared due to confidentiality issues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Conclusion &amp; Recommendations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Need for capacity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building: To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have more number of DNB admissions in states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where number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of admissions does not match with the population.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3200400"/>
          <a:ext cx="7162800" cy="3078480"/>
        </p:xfrm>
        <a:graphic>
          <a:graphicData uri="http://schemas.openxmlformats.org/drawingml/2006/table">
            <a:tbl>
              <a:tblPr firstRow="1" bandRow="1"/>
              <a:tblGrid>
                <a:gridCol w="2659538"/>
                <a:gridCol w="2141062"/>
                <a:gridCol w="2362200"/>
              </a:tblGrid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Population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Percentage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DNB Candidates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enrolled Percentage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Uttar Pradesh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16.49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5.64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Maharashtra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9.28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21.18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Bihar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8.58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0.89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West Bengal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7.55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3.83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Andhra Pradesh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7.00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9.57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Madhya Pradesh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6.00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1.74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43000" y="381000"/>
          <a:ext cx="7162800" cy="2286000"/>
        </p:xfrm>
        <a:graphic>
          <a:graphicData uri="http://schemas.openxmlformats.org/drawingml/2006/table">
            <a:tbl>
              <a:tblPr firstRow="1" bandRow="1"/>
              <a:tblGrid>
                <a:gridCol w="2659538"/>
                <a:gridCol w="2141062"/>
                <a:gridCol w="2362200"/>
              </a:tblGrid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Population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Percentage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DNB Candidates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enrolled Percentage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Tamil Nadu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5.96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10.66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Rajasthan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5.67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2.10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Karnataka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5.05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10.64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Gujarat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5.00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1.68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-106363"/>
            <a:ext cx="8229600" cy="3001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Low passing percentage of candidates (Highest was 27.8% in December 2011)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A careful monitoring and evaluation of the teaching programme needs to be carried out to understand and rectify the problem of low passing percentage.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Further Use of BI tool can be encouraged in the Board for obtaining greater depth of information from the huge volumes of data generated every year.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>Case Study:</a:t>
            </a:r>
            <a:br>
              <a:rPr kumimoji="0" lang="en-US" sz="4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</a:br>
            <a:r>
              <a:rPr kumimoji="0" lang="en-US" sz="27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>“Comparative Analysis between  Cognos 10 and Tableau 7 </a:t>
            </a:r>
            <a:r>
              <a:rPr kumimoji="0" lang="en-US" sz="27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/>
            </a:r>
            <a:br>
              <a:rPr kumimoji="0" lang="en-US" sz="27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</a:br>
            <a:r>
              <a:rPr kumimoji="0" lang="en-US" sz="27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>Business Intelligence Tools”</a:t>
            </a:r>
            <a:endParaRPr kumimoji="0" lang="en-US" sz="27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874837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-3429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In the business intelligence (BI) marketplace, various BI tool vendors  compete vigorously with each other. </a:t>
            </a:r>
          </a:p>
          <a:p>
            <a:pPr marL="0" marR="0" lvl="0" indent="-3429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At first glance, it would seem that companies can use any of the BI tools to support their reporting and analysis needs. </a:t>
            </a:r>
          </a:p>
          <a:p>
            <a:pPr marL="0" marR="0" lvl="0" indent="-3429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However, throughout the implementation and maintenance of BI  applications, companies are realizing significant differences in the BI capabilities. </a:t>
            </a:r>
          </a:p>
          <a:p>
            <a:pPr marL="0" marR="0" lvl="0" indent="-3429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This Case Study Is a Comparison of two such BI tools : Cognos 10 and Tableau 7.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228600"/>
          <a:ext cx="7848600" cy="6400800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2616200"/>
                <a:gridCol w="2616200"/>
                <a:gridCol w="2616200"/>
              </a:tblGrid>
              <a:tr h="206829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Key Feature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Cognos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Tableau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092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Platform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Windows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Linux/Unix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Windows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6389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Deployment Model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On Premise/ Client Server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On Premise/ Client Server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SaaS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(Software as a Service)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9277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Analytical Features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Ad Hoc Analysis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OLAP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Predictive Analysis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User Friendly Interface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Ad Hoc Analysis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OLAP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Predictive Analysis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User Friendly Interface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Issue Indicators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Trend Indicators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8916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Reporting Features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Ad Hoc Reporting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Automatic Scheduled Reporting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Customizable Dashboard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Customizable Features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Dashboard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Financial Forecast/Budget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Graphic Benchmark Tools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Ad Hoc Reporting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Automatic Scheduled Reporting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Customizable Dashboard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Dashboard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Financial Forecast/Budget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Multiple Languages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Performance Measurements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546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Mobile Capability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None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Mobile BI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185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Support Features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Email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In Person Training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Phone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Email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Online Chat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Phone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Tutorials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552" marR="52552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38100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>A comparison of Cognos vs. Tableau according to Capterra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/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</a:b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1" y="960120"/>
          <a:ext cx="8001000" cy="5669280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2667000"/>
                <a:gridCol w="2667000"/>
                <a:gridCol w="2667000"/>
              </a:tblGrid>
              <a:tr h="30152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Key Feature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Cognos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Tableau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96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Cognos provides a cohesive Performance Management and Business Intelligence solution, with budgeting, strategic planning, forecasting, and consolidations - across financial, operational, sales and marketing, and human resources departments.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Visual analysis software gives the power to rapidly transform data into smart, visual analytics via a drag-&amp;-drop interface. Reads databases where they are.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243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Platform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Windows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Linux/Unix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Windows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1218">
                <a:tc row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Company Size Served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Users Supported: 1 - 1000+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Users Supported: 1 - 1000+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24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Number of Employees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1- 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1000+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Number of 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Employees: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50- 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1000+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2974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Locations Served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United States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Canada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Latin America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United Kingdom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Europe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Africa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Asia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Australia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United States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Canada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Latin America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United Kingdom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Europe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Africa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Asia</a:t>
                      </a:r>
                      <a:b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Australia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480" marR="30480" marT="0" marB="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3400" y="457200"/>
          <a:ext cx="8077200" cy="6093075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2692400"/>
                <a:gridCol w="2692400"/>
                <a:gridCol w="2692400"/>
              </a:tblGrid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Features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Cognos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Tableau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Ad Hoc Analysis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Ad Hoc Query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Ad Hoc Reporting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Benchmarking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Budgeting &amp; Forecasting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Compliance Management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Custom User Interface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Customizable Fields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Customizable Functionality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 pitchFamily="18" charset="0"/>
                          <a:cs typeface="Times New Roman" pitchFamily="18" charset="0"/>
                        </a:rPr>
                        <a:t>Customizable Reporting</a:t>
                      </a:r>
                      <a:endParaRPr lang="en-US" sz="14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Dashboard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Data Import/Export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Data Management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Graphical Data Presentation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KPI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Legacy System Integration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Multilanguage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OLAP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 pitchFamily="18" charset="0"/>
                          <a:cs typeface="Times New Roman" pitchFamily="18" charset="0"/>
                        </a:rPr>
                        <a:t>Performance Metrics</a:t>
                      </a:r>
                      <a:endParaRPr lang="en-US" sz="14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Predictive Analysis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Profitability Analysis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Reporting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Strategic Planning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Trend/ Problem Indicators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5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Work Flow Management</a:t>
                      </a:r>
                      <a:endParaRPr lang="en-US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YES</a:t>
                      </a:r>
                      <a:endParaRPr lang="en-US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15" marR="58615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Tableau is highly recommended for supporting customer requirements and leads over Cognos in terms of functional scope and user recommendations.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Tableau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hold an advantage over Cognos in the ability to deliver BI to more users and a great amount of data with fewer IT staff.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terms of implementation and deployment, ease of maintenance and administration Tableau is way ahead of Cognos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terms of flexibility and analytical features provision also, Tableau has an advantage over Cognos with its mobile BI application and added analytical and reporting features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Overall we can say that Tableau is a better BI tool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than Cognos.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33400" y="655637"/>
            <a:ext cx="8229600" cy="57451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Government has also notified NBE for conducting the National Eligibility cum Entrance test for Post Graduate courses (NEET-PG) for gaining entry to MD/MS/PG Diploma courses under various universities/ institutions in the country.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NBE grants accreditation for DNB courses to hospitals in various Broad and Super specialties and has laid down norms for recognition of hospitals/ institutions for residency based training.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NBE conducts Continuing Professional Development Workshops for the   benefit of post graduate trainees, faculty and specialists/ consultants.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NBE maintains an interface with more than 150,000 medical graduates and over 2500 faculty members annually.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9687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Area of Engagement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Profile: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Research Associate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Departments involved in: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Confidential Section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Accreditation Section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Academic Department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Tasks Performed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Research work related to result section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Analysis of Foreign Medical Graduate Examination (FMGE) data and preparing reports on it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33400" y="457200"/>
            <a:ext cx="8229600" cy="5668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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Verification of DNB Final Exam Results for preparation of gold medal winners list in various specialties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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Assisting the Specialty Advisory Boards members who are responsible for revision of course curriculum and guidelines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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Communication with the members of Specialty Advisory Boards and facilitate meetings between them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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Communication with stakeholders involved in a new programme being launched by National Board of Examinations and coordinating in preparation of accreditation criteria for the programme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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Redesigning and modifying the accreditation inspection forms for hospitals running DNB courses all over India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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Many other tasks apart from the above mentioned tasks were also assigned from time to time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−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-38100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Dissertation Topic: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“Meaningful Analysis of profile of DNB Final Examination candidates using a Business Intelligence tool”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408237"/>
            <a:ext cx="8229600" cy="4144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At present the existing healthcare infrastructure is unplanned and is irregularly distributed.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Infrastructure and manpower development are critical for the Indian healthcare sector.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There is a need to identify and understand the trend in the rise of number of doctors possessing various qualifications, so that healthcare infrastructure planning can be done accordingly.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-45720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Rationale of the study</a:t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This is a first attempt of utilization of a BI tool for analysis of data about candidates appearing in DNB Final Examination.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This analysis will give us an overview about the recent trend regarding flow of medical practioners possessing DNB qualification all over India.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use of a BI tool in this analysis will help us to explore the data in much greater details and depth, providing us much more information and knowledge which is not possible otherwise.   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Review of Literature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341437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About DNB: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The Nomenclature of the qualification awarded by the National Board of Examinations is “Diplomate of National Board” (DNB). 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The recognized qualifications awarded by the Board in specialties are included in the First Schedule of IMC Act 1956.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DNB – Final is an exit examination leading to the award of DNB qualification.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The DNB Final is a two-stage examination comprising of the theory and practical examination. An eligible candidate who has qualified the theory examination is permitted to appear in the practical examination. 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33400" y="685800"/>
            <a:ext cx="8229600" cy="5410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About Ideal Analytics: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IN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Ideal-Analytics [IA] can be defined as a suite of applications to collect, organize, store &amp; analyze business data and provide access to users to help them in making better business decisions. 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IN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Ideal-Analytics [IA] is a tool developed to facilitate analysis of data from different types of data sources like flat file system (.xls, .xlsx, .csv), databases, web services etc. 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IN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The application is developing on SaaS architecture. 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IN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Using this tool user can analysis data on the ad hoc basis and can create different visualization and save the visualization for future and ongoing references. </a:t>
            </a:r>
            <a:endParaRPr kumimoji="0" lang="en-US" sz="2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1756</Words>
  <Application>Microsoft Office PowerPoint</Application>
  <PresentationFormat>On-screen Show (4:3)</PresentationFormat>
  <Paragraphs>510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Diseño predeterminado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Conclusion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Meaningful Analysis of profile of DNB Final Examination candidates using a Business Intelligence tool</dc:title>
  <dc:creator>MANISH JAIN</dc:creator>
  <cp:lastModifiedBy>MANISH JAIN</cp:lastModifiedBy>
  <cp:revision>22</cp:revision>
  <dcterms:created xsi:type="dcterms:W3CDTF">2013-05-02T06:15:37Z</dcterms:created>
  <dcterms:modified xsi:type="dcterms:W3CDTF">2013-05-05T18:18:45Z</dcterms:modified>
</cp:coreProperties>
</file>