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70" r:id="rId5"/>
    <p:sldId id="268" r:id="rId6"/>
    <p:sldId id="280" r:id="rId7"/>
    <p:sldId id="332" r:id="rId8"/>
    <p:sldId id="274" r:id="rId9"/>
    <p:sldId id="273" r:id="rId10"/>
    <p:sldId id="278" r:id="rId11"/>
    <p:sldId id="279" r:id="rId12"/>
    <p:sldId id="283" r:id="rId13"/>
    <p:sldId id="285" r:id="rId14"/>
    <p:sldId id="286" r:id="rId15"/>
    <p:sldId id="287" r:id="rId16"/>
    <p:sldId id="288" r:id="rId17"/>
    <p:sldId id="290" r:id="rId18"/>
    <p:sldId id="292" r:id="rId19"/>
    <p:sldId id="294" r:id="rId20"/>
    <p:sldId id="296" r:id="rId21"/>
    <p:sldId id="298" r:id="rId22"/>
    <p:sldId id="299" r:id="rId23"/>
    <p:sldId id="300" r:id="rId24"/>
    <p:sldId id="301" r:id="rId25"/>
    <p:sldId id="302" r:id="rId26"/>
    <p:sldId id="303" r:id="rId27"/>
    <p:sldId id="308"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nandini%20juneja\Desktop\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title>
      <c:layout/>
    </c:title>
    <c:plotArea>
      <c:layout/>
      <c:barChart>
        <c:barDir val="col"/>
        <c:grouping val="clustered"/>
        <c:ser>
          <c:idx val="0"/>
          <c:order val="0"/>
          <c:tx>
            <c:strRef>
              <c:f>Sheet1!$A$3</c:f>
              <c:strCache>
                <c:ptCount val="1"/>
                <c:pt idx="0">
                  <c:v>No. of patients </c:v>
                </c:pt>
              </c:strCache>
            </c:strRef>
          </c:tx>
          <c:cat>
            <c:strRef>
              <c:f>Sheet1!$B$1:$E$2</c:f>
              <c:strCache>
                <c:ptCount val="4"/>
                <c:pt idx="0">
                  <c:v>Informative and approachable </c:v>
                </c:pt>
                <c:pt idx="1">
                  <c:v>Informative but not apprachable </c:v>
                </c:pt>
                <c:pt idx="2">
                  <c:v>No Information though Approachable </c:v>
                </c:pt>
                <c:pt idx="3">
                  <c:v>Unconcerned </c:v>
                </c:pt>
              </c:strCache>
            </c:strRef>
          </c:cat>
          <c:val>
            <c:numRef>
              <c:f>Sheet1!$B$3:$E$3</c:f>
              <c:numCache>
                <c:formatCode>General</c:formatCode>
                <c:ptCount val="4"/>
                <c:pt idx="0">
                  <c:v>39</c:v>
                </c:pt>
                <c:pt idx="1">
                  <c:v>59</c:v>
                </c:pt>
                <c:pt idx="2">
                  <c:v>2</c:v>
                </c:pt>
                <c:pt idx="3">
                  <c:v>0</c:v>
                </c:pt>
              </c:numCache>
            </c:numRef>
          </c:val>
        </c:ser>
        <c:axId val="35545088"/>
        <c:axId val="35546624"/>
      </c:barChart>
      <c:catAx>
        <c:axId val="35545088"/>
        <c:scaling>
          <c:orientation val="minMax"/>
        </c:scaling>
        <c:axPos val="b"/>
        <c:majorTickMark val="none"/>
        <c:tickLblPos val="nextTo"/>
        <c:crossAx val="35546624"/>
        <c:crosses val="autoZero"/>
        <c:auto val="1"/>
        <c:lblAlgn val="ctr"/>
        <c:lblOffset val="100"/>
      </c:catAx>
      <c:valAx>
        <c:axId val="35546624"/>
        <c:scaling>
          <c:orientation val="minMax"/>
        </c:scaling>
        <c:axPos val="l"/>
        <c:majorGridlines/>
        <c:numFmt formatCode="General" sourceLinked="1"/>
        <c:majorTickMark val="none"/>
        <c:tickLblPos val="nextTo"/>
        <c:crossAx val="35545088"/>
        <c:crosses val="autoZero"/>
        <c:crossBetween val="between"/>
      </c:valAx>
      <c:dTable>
        <c:showHorzBorder val="1"/>
        <c:showVertBorder val="1"/>
        <c:showOutline val="1"/>
        <c:showKeys val="1"/>
      </c:dTable>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IN"/>
  <c:style val="35"/>
  <c:chart>
    <c:title>
      <c:layout/>
    </c:title>
    <c:plotArea>
      <c:layout/>
      <c:scatterChart>
        <c:scatterStyle val="lineMarker"/>
        <c:ser>
          <c:idx val="0"/>
          <c:order val="0"/>
          <c:tx>
            <c:strRef>
              <c:f>Sheet1!$C$1</c:f>
              <c:strCache>
                <c:ptCount val="1"/>
                <c:pt idx="0">
                  <c:v>Correlation Value </c:v>
                </c:pt>
              </c:strCache>
            </c:strRef>
          </c:tx>
          <c:spPr>
            <a:ln w="47625">
              <a:noFill/>
            </a:ln>
          </c:spPr>
          <c:dLbls>
            <c:dLbl>
              <c:idx val="0"/>
              <c:layout>
                <c:manualLayout>
                  <c:x val="-7.5000000000000094E-2"/>
                  <c:y val="-5.5555555555555462E-2"/>
                </c:manualLayout>
              </c:layout>
              <c:tx>
                <c:rich>
                  <a:bodyPr/>
                  <a:lstStyle/>
                  <a:p>
                    <a:r>
                      <a:rPr lang="en-US"/>
                      <a:t> 0.787</a:t>
                    </a:r>
                  </a:p>
                </c:rich>
              </c:tx>
              <c:dLblPos val="r"/>
              <c:showVal val="1"/>
              <c:showCatName val="1"/>
            </c:dLbl>
            <c:dLbl>
              <c:idx val="1"/>
              <c:layout>
                <c:manualLayout>
                  <c:x val="-6.3888888888888884E-2"/>
                  <c:y val="-6.0185185185185265E-2"/>
                </c:manualLayout>
              </c:layout>
              <c:tx>
                <c:rich>
                  <a:bodyPr/>
                  <a:lstStyle/>
                  <a:p>
                    <a:r>
                      <a:rPr lang="en-US"/>
                      <a:t>0.283</a:t>
                    </a:r>
                  </a:p>
                </c:rich>
              </c:tx>
              <c:dLblPos val="r"/>
              <c:showVal val="1"/>
              <c:showCatName val="1"/>
            </c:dLbl>
            <c:dLbl>
              <c:idx val="2"/>
              <c:layout>
                <c:manualLayout>
                  <c:x val="-5.8333333333333508E-2"/>
                  <c:y val="-6.9444444444444531E-2"/>
                </c:manualLayout>
              </c:layout>
              <c:tx>
                <c:rich>
                  <a:bodyPr/>
                  <a:lstStyle/>
                  <a:p>
                    <a:r>
                      <a:rPr lang="en-US"/>
                      <a:t> 0.374</a:t>
                    </a:r>
                  </a:p>
                </c:rich>
              </c:tx>
              <c:dLblPos val="r"/>
              <c:showVal val="1"/>
              <c:showCatName val="1"/>
            </c:dLbl>
            <c:dLbl>
              <c:idx val="3"/>
              <c:layout/>
              <c:tx>
                <c:rich>
                  <a:bodyPr/>
                  <a:lstStyle/>
                  <a:p>
                    <a:r>
                      <a:rPr lang="en-US"/>
                      <a:t>0.451</a:t>
                    </a:r>
                  </a:p>
                </c:rich>
              </c:tx>
              <c:dLblPos val="r"/>
              <c:showVal val="1"/>
              <c:showCatName val="1"/>
            </c:dLbl>
            <c:dLbl>
              <c:idx val="4"/>
              <c:layout>
                <c:manualLayout>
                  <c:x val="-5.8333333333333508E-2"/>
                  <c:y val="-5.5555555555555462E-2"/>
                </c:manualLayout>
              </c:layout>
              <c:tx>
                <c:rich>
                  <a:bodyPr/>
                  <a:lstStyle/>
                  <a:p>
                    <a:r>
                      <a:rPr lang="en-US"/>
                      <a:t> 0.019</a:t>
                    </a:r>
                  </a:p>
                </c:rich>
              </c:tx>
              <c:dLblPos val="r"/>
              <c:showVal val="1"/>
              <c:showCatName val="1"/>
            </c:dLbl>
            <c:dLblPos val="r"/>
            <c:showVal val="1"/>
            <c:showCatName val="1"/>
          </c:dLbls>
          <c:xVal>
            <c:multiLvlStrRef>
              <c:f>[Book1]Sheet1!$A$2:$B$6</c:f>
              <c:multiLvlStrCache>
                <c:ptCount val="5"/>
                <c:lvl>
                  <c:pt idx="0">
                    <c:v>Overall Satisfaction</c:v>
                  </c:pt>
                  <c:pt idx="1">
                    <c:v>Overall Satisfaction</c:v>
                  </c:pt>
                  <c:pt idx="2">
                    <c:v>Overall Satisfaction</c:v>
                  </c:pt>
                  <c:pt idx="3">
                    <c:v>Overall Satisfaction</c:v>
                  </c:pt>
                  <c:pt idx="4">
                    <c:v>Overall Satisfaction</c:v>
                  </c:pt>
                </c:lvl>
                <c:lvl>
                  <c:pt idx="0">
                    <c:v>1.     Technical Care and Relationship building</c:v>
                  </c:pt>
                  <c:pt idx="1">
                    <c:v>2.     Waiting time</c:v>
                  </c:pt>
                  <c:pt idx="2">
                    <c:v>3.     Cleanliness</c:v>
                  </c:pt>
                  <c:pt idx="3">
                    <c:v>4.     Cost of diagnosis</c:v>
                  </c:pt>
                  <c:pt idx="4">
                    <c:v>5.     Post discharge Follow up</c:v>
                  </c:pt>
                </c:lvl>
              </c:multiLvlStrCache>
            </c:multiLvlStrRef>
          </c:xVal>
          <c:yVal>
            <c:numRef>
              <c:f>Sheet1!$C$2:$C$6</c:f>
              <c:numCache>
                <c:formatCode>General</c:formatCode>
                <c:ptCount val="5"/>
                <c:pt idx="0">
                  <c:v>0.78700000000000003</c:v>
                </c:pt>
                <c:pt idx="1">
                  <c:v>0.28300000000000008</c:v>
                </c:pt>
                <c:pt idx="2">
                  <c:v>0.37400000000000039</c:v>
                </c:pt>
                <c:pt idx="3">
                  <c:v>0.45100000000000001</c:v>
                </c:pt>
                <c:pt idx="4">
                  <c:v>1.9000000000000024E-2</c:v>
                </c:pt>
              </c:numCache>
            </c:numRef>
          </c:yVal>
        </c:ser>
        <c:dLbls>
          <c:showVal val="1"/>
          <c:showCatName val="1"/>
        </c:dLbls>
        <c:axId val="36465280"/>
        <c:axId val="36483456"/>
      </c:scatterChart>
      <c:valAx>
        <c:axId val="36465280"/>
        <c:scaling>
          <c:orientation val="minMax"/>
        </c:scaling>
        <c:axPos val="b"/>
        <c:majorGridlines/>
        <c:tickLblPos val="nextTo"/>
        <c:crossAx val="36483456"/>
        <c:crosses val="autoZero"/>
        <c:crossBetween val="midCat"/>
      </c:valAx>
      <c:valAx>
        <c:axId val="36483456"/>
        <c:scaling>
          <c:orientation val="minMax"/>
        </c:scaling>
        <c:axPos val="l"/>
        <c:majorGridlines/>
        <c:numFmt formatCode="General" sourceLinked="1"/>
        <c:tickLblPos val="nextTo"/>
        <c:crossAx val="36465280"/>
        <c:crosses val="autoZero"/>
        <c:crossBetween val="midCat"/>
      </c:valAx>
    </c:plotArea>
    <c:legend>
      <c:legendPos val="r"/>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a:t>No. Of Patients </a:t>
            </a:r>
          </a:p>
        </c:rich>
      </c:tx>
      <c:layout/>
    </c:title>
    <c:plotArea>
      <c:layout/>
      <c:barChart>
        <c:barDir val="col"/>
        <c:grouping val="clustered"/>
        <c:ser>
          <c:idx val="0"/>
          <c:order val="0"/>
          <c:tx>
            <c:strRef>
              <c:f>Sheet2!$B$1:$B$2</c:f>
              <c:strCache>
                <c:ptCount val="1"/>
                <c:pt idx="0">
                  <c:v>Waiting Time  No. Of Patients </c:v>
                </c:pt>
              </c:strCache>
            </c:strRef>
          </c:tx>
          <c:cat>
            <c:strRef>
              <c:f>Sheet2!$A$3:$A$6</c:f>
              <c:strCache>
                <c:ptCount val="4"/>
                <c:pt idx="0">
                  <c:v>Immediate Attention </c:v>
                </c:pt>
                <c:pt idx="1">
                  <c:v>Lesser waiting than other hospital </c:v>
                </c:pt>
                <c:pt idx="2">
                  <c:v>Took more time than expected </c:v>
                </c:pt>
                <c:pt idx="3">
                  <c:v>Extremely long time </c:v>
                </c:pt>
              </c:strCache>
            </c:strRef>
          </c:cat>
          <c:val>
            <c:numRef>
              <c:f>Sheet2!$B$3:$B$6</c:f>
              <c:numCache>
                <c:formatCode>General</c:formatCode>
                <c:ptCount val="4"/>
                <c:pt idx="0">
                  <c:v>2</c:v>
                </c:pt>
                <c:pt idx="1">
                  <c:v>89</c:v>
                </c:pt>
                <c:pt idx="2">
                  <c:v>9</c:v>
                </c:pt>
                <c:pt idx="3">
                  <c:v>0</c:v>
                </c:pt>
              </c:numCache>
            </c:numRef>
          </c:val>
        </c:ser>
        <c:axId val="35580544"/>
        <c:axId val="35672448"/>
      </c:barChart>
      <c:catAx>
        <c:axId val="35580544"/>
        <c:scaling>
          <c:orientation val="minMax"/>
        </c:scaling>
        <c:axPos val="b"/>
        <c:majorTickMark val="none"/>
        <c:tickLblPos val="nextTo"/>
        <c:crossAx val="35672448"/>
        <c:crosses val="autoZero"/>
        <c:auto val="1"/>
        <c:lblAlgn val="ctr"/>
        <c:lblOffset val="100"/>
      </c:catAx>
      <c:valAx>
        <c:axId val="35672448"/>
        <c:scaling>
          <c:orientation val="minMax"/>
        </c:scaling>
        <c:axPos val="l"/>
        <c:majorGridlines/>
        <c:numFmt formatCode="General" sourceLinked="1"/>
        <c:majorTickMark val="none"/>
        <c:tickLblPos val="nextTo"/>
        <c:crossAx val="35580544"/>
        <c:crosses val="autoZero"/>
        <c:crossBetween val="between"/>
      </c:valAx>
      <c:dTable>
        <c:showHorzBorder val="1"/>
        <c:showVertBorder val="1"/>
        <c:showOutline val="1"/>
        <c:showKeys val="1"/>
      </c:dTable>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a:t> No. of Patients </a:t>
            </a:r>
          </a:p>
        </c:rich>
      </c:tx>
      <c:layout/>
    </c:title>
    <c:plotArea>
      <c:layout/>
      <c:barChart>
        <c:barDir val="col"/>
        <c:grouping val="clustered"/>
        <c:ser>
          <c:idx val="0"/>
          <c:order val="0"/>
          <c:tx>
            <c:strRef>
              <c:f>Sheet2!$O$2:$O$3</c:f>
              <c:strCache>
                <c:ptCount val="1"/>
                <c:pt idx="0">
                  <c:v>Cleanliness  No. of Patients </c:v>
                </c:pt>
              </c:strCache>
            </c:strRef>
          </c:tx>
          <c:cat>
            <c:strRef>
              <c:f>Sheet2!$N$4:$N$7</c:f>
              <c:strCache>
                <c:ptCount val="4"/>
                <c:pt idx="0">
                  <c:v>Very clean and hygienic ambience </c:v>
                </c:pt>
                <c:pt idx="1">
                  <c:v>Slightly better than other hospitals </c:v>
                </c:pt>
                <c:pt idx="2">
                  <c:v>Like any other hospital </c:v>
                </c:pt>
                <c:pt idx="3">
                  <c:v>Worse than others </c:v>
                </c:pt>
              </c:strCache>
            </c:strRef>
          </c:cat>
          <c:val>
            <c:numRef>
              <c:f>Sheet2!$O$4:$O$7</c:f>
              <c:numCache>
                <c:formatCode>General</c:formatCode>
                <c:ptCount val="4"/>
                <c:pt idx="0">
                  <c:v>91</c:v>
                </c:pt>
                <c:pt idx="1">
                  <c:v>9</c:v>
                </c:pt>
                <c:pt idx="2">
                  <c:v>0</c:v>
                </c:pt>
                <c:pt idx="3">
                  <c:v>0</c:v>
                </c:pt>
              </c:numCache>
            </c:numRef>
          </c:val>
        </c:ser>
        <c:axId val="35702272"/>
        <c:axId val="35703808"/>
      </c:barChart>
      <c:catAx>
        <c:axId val="35702272"/>
        <c:scaling>
          <c:orientation val="minMax"/>
        </c:scaling>
        <c:axPos val="b"/>
        <c:majorTickMark val="none"/>
        <c:tickLblPos val="nextTo"/>
        <c:crossAx val="35703808"/>
        <c:crosses val="autoZero"/>
        <c:auto val="1"/>
        <c:lblAlgn val="ctr"/>
        <c:lblOffset val="100"/>
      </c:catAx>
      <c:valAx>
        <c:axId val="35703808"/>
        <c:scaling>
          <c:orientation val="minMax"/>
        </c:scaling>
        <c:axPos val="l"/>
        <c:majorGridlines/>
        <c:numFmt formatCode="General" sourceLinked="1"/>
        <c:majorTickMark val="none"/>
        <c:tickLblPos val="nextTo"/>
        <c:crossAx val="35702272"/>
        <c:crosses val="autoZero"/>
        <c:crossBetween val="between"/>
      </c:valAx>
      <c:dTable>
        <c:showHorzBorder val="1"/>
        <c:showVertBorder val="1"/>
        <c:showOutline val="1"/>
        <c:showKeys val="1"/>
      </c:dTable>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IN"/>
  <c:chart>
    <c:title>
      <c:layout/>
    </c:title>
    <c:plotArea>
      <c:layout/>
      <c:barChart>
        <c:barDir val="col"/>
        <c:grouping val="clustered"/>
        <c:ser>
          <c:idx val="0"/>
          <c:order val="0"/>
          <c:tx>
            <c:strRef>
              <c:f>Sheet3!$B$1</c:f>
              <c:strCache>
                <c:ptCount val="1"/>
                <c:pt idx="0">
                  <c:v>NO OF PATIENTS </c:v>
                </c:pt>
              </c:strCache>
            </c:strRef>
          </c:tx>
          <c:cat>
            <c:strRef>
              <c:f>Sheet3!$A$2:$A$5</c:f>
              <c:strCache>
                <c:ptCount val="4"/>
                <c:pt idx="0">
                  <c:v>Explained to the extent of patient’s understanding </c:v>
                </c:pt>
                <c:pt idx="1">
                  <c:v>Explained but did not clarified </c:v>
                </c:pt>
                <c:pt idx="2">
                  <c:v>Not clearly explained </c:v>
                </c:pt>
                <c:pt idx="3">
                  <c:v>No Explanation </c:v>
                </c:pt>
              </c:strCache>
            </c:strRef>
          </c:cat>
          <c:val>
            <c:numRef>
              <c:f>Sheet3!$B$2:$B$5</c:f>
              <c:numCache>
                <c:formatCode>General</c:formatCode>
                <c:ptCount val="4"/>
                <c:pt idx="0">
                  <c:v>87</c:v>
                </c:pt>
                <c:pt idx="1">
                  <c:v>10</c:v>
                </c:pt>
                <c:pt idx="2">
                  <c:v>3</c:v>
                </c:pt>
                <c:pt idx="3">
                  <c:v>0</c:v>
                </c:pt>
              </c:numCache>
            </c:numRef>
          </c:val>
        </c:ser>
        <c:axId val="35743232"/>
        <c:axId val="35744768"/>
      </c:barChart>
      <c:catAx>
        <c:axId val="35743232"/>
        <c:scaling>
          <c:orientation val="minMax"/>
        </c:scaling>
        <c:axPos val="b"/>
        <c:majorTickMark val="none"/>
        <c:tickLblPos val="nextTo"/>
        <c:crossAx val="35744768"/>
        <c:crosses val="autoZero"/>
        <c:auto val="1"/>
        <c:lblAlgn val="ctr"/>
        <c:lblOffset val="100"/>
      </c:catAx>
      <c:valAx>
        <c:axId val="35744768"/>
        <c:scaling>
          <c:orientation val="minMax"/>
        </c:scaling>
        <c:axPos val="l"/>
        <c:majorGridlines/>
        <c:numFmt formatCode="General" sourceLinked="1"/>
        <c:majorTickMark val="none"/>
        <c:tickLblPos val="nextTo"/>
        <c:crossAx val="35743232"/>
        <c:crosses val="autoZero"/>
        <c:crossBetween val="between"/>
      </c:valAx>
      <c:dTable>
        <c:showHorzBorder val="1"/>
        <c:showVertBorder val="1"/>
        <c:showOutline val="1"/>
        <c:showKeys val="1"/>
      </c:dTable>
    </c:plotArea>
    <c:plotVisOnly val="1"/>
  </c:chart>
  <c:txPr>
    <a:bodyPr/>
    <a:lstStyle/>
    <a:p>
      <a:pPr>
        <a:defRPr sz="9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IN"/>
              <a:t>No. of Patients </a:t>
            </a:r>
          </a:p>
        </c:rich>
      </c:tx>
      <c:layout/>
    </c:title>
    <c:plotArea>
      <c:layout>
        <c:manualLayout>
          <c:layoutTarget val="inner"/>
          <c:xMode val="edge"/>
          <c:yMode val="edge"/>
          <c:x val="0.26520806804941899"/>
          <c:y val="6.9768214159779351E-2"/>
          <c:w val="0.71067305437097683"/>
          <c:h val="0.8267408693720022"/>
        </c:manualLayout>
      </c:layout>
      <c:barChart>
        <c:barDir val="col"/>
        <c:grouping val="clustered"/>
        <c:ser>
          <c:idx val="0"/>
          <c:order val="0"/>
          <c:tx>
            <c:strRef>
              <c:f>Sheet3!$P$1:$P$2</c:f>
              <c:strCache>
                <c:ptCount val="1"/>
                <c:pt idx="0">
                  <c:v>Post Discharge Follow up  No of Patients </c:v>
                </c:pt>
              </c:strCache>
            </c:strRef>
          </c:tx>
          <c:cat>
            <c:strRef>
              <c:f>Sheet3!$O$3:$O$6</c:f>
              <c:strCache>
                <c:ptCount val="4"/>
                <c:pt idx="0">
                  <c:v>Were given a Follow up Call </c:v>
                </c:pt>
                <c:pt idx="1">
                  <c:v>No follow up Call </c:v>
                </c:pt>
                <c:pt idx="2">
                  <c:v>No follow up </c:v>
                </c:pt>
                <c:pt idx="3">
                  <c:v>NOT Applicable </c:v>
                </c:pt>
              </c:strCache>
            </c:strRef>
          </c:cat>
          <c:val>
            <c:numRef>
              <c:f>Sheet3!$P$3:$P$6</c:f>
              <c:numCache>
                <c:formatCode>General</c:formatCode>
                <c:ptCount val="4"/>
                <c:pt idx="0">
                  <c:v>4</c:v>
                </c:pt>
                <c:pt idx="1">
                  <c:v>77</c:v>
                </c:pt>
                <c:pt idx="2">
                  <c:v>0</c:v>
                </c:pt>
                <c:pt idx="3">
                  <c:v>19</c:v>
                </c:pt>
              </c:numCache>
            </c:numRef>
          </c:val>
        </c:ser>
        <c:axId val="68575616"/>
        <c:axId val="68577152"/>
      </c:barChart>
      <c:catAx>
        <c:axId val="68575616"/>
        <c:scaling>
          <c:orientation val="minMax"/>
        </c:scaling>
        <c:axPos val="b"/>
        <c:majorTickMark val="none"/>
        <c:tickLblPos val="nextTo"/>
        <c:crossAx val="68577152"/>
        <c:crosses val="autoZero"/>
        <c:auto val="1"/>
        <c:lblAlgn val="ctr"/>
        <c:lblOffset val="100"/>
      </c:catAx>
      <c:valAx>
        <c:axId val="68577152"/>
        <c:scaling>
          <c:orientation val="minMax"/>
        </c:scaling>
        <c:axPos val="l"/>
        <c:majorGridlines/>
        <c:numFmt formatCode="General" sourceLinked="1"/>
        <c:majorTickMark val="none"/>
        <c:tickLblPos val="nextTo"/>
        <c:crossAx val="68575616"/>
        <c:crosses val="autoZero"/>
        <c:crossBetween val="between"/>
      </c:valAx>
      <c:dTable>
        <c:showHorzBorder val="1"/>
        <c:showVertBorder val="1"/>
        <c:showOutline val="1"/>
        <c:showKeys val="1"/>
      </c:dTable>
    </c:plotArea>
    <c:plotVisOnly val="1"/>
  </c:chart>
  <c:txPr>
    <a:bodyPr/>
    <a:lstStyle/>
    <a:p>
      <a:pPr>
        <a:defRPr sz="10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IN"/>
              <a:t>OVERALL</a:t>
            </a:r>
            <a:r>
              <a:rPr lang="en-IN" baseline="0"/>
              <a:t> EXPERIENCE</a:t>
            </a:r>
            <a:r>
              <a:rPr lang="en-IN"/>
              <a:t> </a:t>
            </a:r>
          </a:p>
        </c:rich>
      </c:tx>
      <c:layout/>
    </c:title>
    <c:plotArea>
      <c:layout/>
      <c:barChart>
        <c:barDir val="col"/>
        <c:grouping val="clustered"/>
        <c:ser>
          <c:idx val="0"/>
          <c:order val="0"/>
          <c:tx>
            <c:strRef>
              <c:f>Sheet3!$B$7</c:f>
              <c:strCache>
                <c:ptCount val="1"/>
                <c:pt idx="0">
                  <c:v>No. of respondents </c:v>
                </c:pt>
              </c:strCache>
            </c:strRef>
          </c:tx>
          <c:cat>
            <c:strRef>
              <c:f>Sheet3!$A$8:$A$11</c:f>
              <c:strCache>
                <c:ptCount val="4"/>
                <c:pt idx="0">
                  <c:v>Very Satisfied </c:v>
                </c:pt>
                <c:pt idx="1">
                  <c:v>Satisfied </c:v>
                </c:pt>
                <c:pt idx="2">
                  <c:v>Not much satisfied </c:v>
                </c:pt>
                <c:pt idx="3">
                  <c:v>Dissatisfied </c:v>
                </c:pt>
              </c:strCache>
            </c:strRef>
          </c:cat>
          <c:val>
            <c:numRef>
              <c:f>Sheet3!$B$8:$B$11</c:f>
              <c:numCache>
                <c:formatCode>General</c:formatCode>
                <c:ptCount val="4"/>
                <c:pt idx="0">
                  <c:v>43</c:v>
                </c:pt>
                <c:pt idx="1">
                  <c:v>55</c:v>
                </c:pt>
                <c:pt idx="2">
                  <c:v>2</c:v>
                </c:pt>
                <c:pt idx="3">
                  <c:v>0</c:v>
                </c:pt>
              </c:numCache>
            </c:numRef>
          </c:val>
        </c:ser>
        <c:axId val="68605824"/>
        <c:axId val="68607360"/>
      </c:barChart>
      <c:catAx>
        <c:axId val="68605824"/>
        <c:scaling>
          <c:orientation val="minMax"/>
        </c:scaling>
        <c:axPos val="b"/>
        <c:majorTickMark val="none"/>
        <c:tickLblPos val="nextTo"/>
        <c:crossAx val="68607360"/>
        <c:crosses val="autoZero"/>
        <c:auto val="1"/>
        <c:lblAlgn val="ctr"/>
        <c:lblOffset val="100"/>
      </c:catAx>
      <c:valAx>
        <c:axId val="68607360"/>
        <c:scaling>
          <c:orientation val="minMax"/>
        </c:scaling>
        <c:axPos val="l"/>
        <c:majorGridlines/>
        <c:numFmt formatCode="General" sourceLinked="1"/>
        <c:majorTickMark val="none"/>
        <c:tickLblPos val="nextTo"/>
        <c:crossAx val="68605824"/>
        <c:crosses val="autoZero"/>
        <c:crossBetween val="between"/>
      </c:valAx>
      <c:dTable>
        <c:showHorzBorder val="1"/>
        <c:showVertBorder val="1"/>
        <c:showOutline val="1"/>
        <c:showKeys val="1"/>
      </c:dTable>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IN"/>
  <c:chart>
    <c:title>
      <c:tx>
        <c:rich>
          <a:bodyPr/>
          <a:lstStyle/>
          <a:p>
            <a:pPr>
              <a:defRPr/>
            </a:pPr>
            <a:r>
              <a:rPr lang="en-US"/>
              <a:t>RECOMMENDATION </a:t>
            </a:r>
          </a:p>
        </c:rich>
      </c:tx>
      <c:layout/>
    </c:title>
    <c:plotArea>
      <c:layout/>
      <c:barChart>
        <c:barDir val="col"/>
        <c:grouping val="clustered"/>
        <c:ser>
          <c:idx val="0"/>
          <c:order val="0"/>
          <c:tx>
            <c:strRef>
              <c:f>Sheet3!$M$10</c:f>
              <c:strCache>
                <c:ptCount val="1"/>
                <c:pt idx="0">
                  <c:v>No of patients </c:v>
                </c:pt>
              </c:strCache>
            </c:strRef>
          </c:tx>
          <c:cat>
            <c:strRef>
              <c:f>Sheet3!$L$11:$L$12</c:f>
              <c:strCache>
                <c:ptCount val="2"/>
                <c:pt idx="0">
                  <c:v>Yes </c:v>
                </c:pt>
                <c:pt idx="1">
                  <c:v>No </c:v>
                </c:pt>
              </c:strCache>
            </c:strRef>
          </c:cat>
          <c:val>
            <c:numRef>
              <c:f>Sheet3!$M$11:$M$12</c:f>
              <c:numCache>
                <c:formatCode>General</c:formatCode>
                <c:ptCount val="2"/>
                <c:pt idx="0">
                  <c:v>98</c:v>
                </c:pt>
                <c:pt idx="1">
                  <c:v>2</c:v>
                </c:pt>
              </c:numCache>
            </c:numRef>
          </c:val>
        </c:ser>
        <c:axId val="36083584"/>
        <c:axId val="36085120"/>
      </c:barChart>
      <c:catAx>
        <c:axId val="36083584"/>
        <c:scaling>
          <c:orientation val="minMax"/>
        </c:scaling>
        <c:axPos val="b"/>
        <c:majorTickMark val="none"/>
        <c:tickLblPos val="nextTo"/>
        <c:crossAx val="36085120"/>
        <c:crosses val="autoZero"/>
        <c:auto val="1"/>
        <c:lblAlgn val="ctr"/>
        <c:lblOffset val="100"/>
      </c:catAx>
      <c:valAx>
        <c:axId val="36085120"/>
        <c:scaling>
          <c:orientation val="minMax"/>
        </c:scaling>
        <c:axPos val="l"/>
        <c:majorGridlines/>
        <c:numFmt formatCode="General" sourceLinked="1"/>
        <c:majorTickMark val="none"/>
        <c:tickLblPos val="nextTo"/>
        <c:crossAx val="36083584"/>
        <c:crosses val="autoZero"/>
        <c:crossBetween val="between"/>
      </c:valAx>
      <c:dTable>
        <c:showHorzBorder val="1"/>
        <c:showVertBorder val="1"/>
        <c:showOutline val="1"/>
        <c:showKeys val="1"/>
      </c:dTable>
    </c:plotArea>
    <c:plotVisOnly val="1"/>
  </c:chart>
  <c:txPr>
    <a:bodyPr/>
    <a:lstStyle/>
    <a:p>
      <a:pPr>
        <a:defRPr sz="105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IN"/>
  <c:chart>
    <c:title>
      <c:tx>
        <c:rich>
          <a:bodyPr/>
          <a:lstStyle/>
          <a:p>
            <a:pPr>
              <a:defRPr/>
            </a:pPr>
            <a:r>
              <a:rPr lang="en-US"/>
              <a:t>RE-VISIT </a:t>
            </a:r>
          </a:p>
        </c:rich>
      </c:tx>
      <c:layout/>
    </c:title>
    <c:plotArea>
      <c:layout/>
      <c:barChart>
        <c:barDir val="col"/>
        <c:grouping val="clustered"/>
        <c:ser>
          <c:idx val="0"/>
          <c:order val="0"/>
          <c:tx>
            <c:strRef>
              <c:f>Sheet3!$B$21</c:f>
              <c:strCache>
                <c:ptCount val="1"/>
                <c:pt idx="0">
                  <c:v>No of patients </c:v>
                </c:pt>
              </c:strCache>
            </c:strRef>
          </c:tx>
          <c:cat>
            <c:strRef>
              <c:f>Sheet3!$A$22:$A$23</c:f>
              <c:strCache>
                <c:ptCount val="2"/>
                <c:pt idx="0">
                  <c:v>Yes </c:v>
                </c:pt>
                <c:pt idx="1">
                  <c:v>No </c:v>
                </c:pt>
              </c:strCache>
            </c:strRef>
          </c:cat>
          <c:val>
            <c:numRef>
              <c:f>Sheet3!$B$22:$B$23</c:f>
              <c:numCache>
                <c:formatCode>General</c:formatCode>
                <c:ptCount val="2"/>
                <c:pt idx="0">
                  <c:v>98</c:v>
                </c:pt>
                <c:pt idx="1">
                  <c:v>2</c:v>
                </c:pt>
              </c:numCache>
            </c:numRef>
          </c:val>
        </c:ser>
        <c:axId val="36093312"/>
        <c:axId val="36377728"/>
      </c:barChart>
      <c:catAx>
        <c:axId val="36093312"/>
        <c:scaling>
          <c:orientation val="minMax"/>
        </c:scaling>
        <c:axPos val="b"/>
        <c:majorTickMark val="none"/>
        <c:tickLblPos val="nextTo"/>
        <c:crossAx val="36377728"/>
        <c:crosses val="autoZero"/>
        <c:auto val="1"/>
        <c:lblAlgn val="ctr"/>
        <c:lblOffset val="100"/>
      </c:catAx>
      <c:valAx>
        <c:axId val="36377728"/>
        <c:scaling>
          <c:orientation val="minMax"/>
        </c:scaling>
        <c:axPos val="l"/>
        <c:majorGridlines/>
        <c:title>
          <c:tx>
            <c:rich>
              <a:bodyPr/>
              <a:lstStyle/>
              <a:p>
                <a:pPr>
                  <a:defRPr/>
                </a:pPr>
                <a:r>
                  <a:rPr lang="en-IN"/>
                  <a:t>NO.</a:t>
                </a:r>
                <a:r>
                  <a:rPr lang="en-IN" baseline="0"/>
                  <a:t> OF PATIENTS</a:t>
                </a:r>
                <a:endParaRPr lang="en-IN"/>
              </a:p>
            </c:rich>
          </c:tx>
          <c:layout/>
        </c:title>
        <c:numFmt formatCode="General" sourceLinked="1"/>
        <c:majorTickMark val="none"/>
        <c:tickLblPos val="nextTo"/>
        <c:crossAx val="36093312"/>
        <c:crosses val="autoZero"/>
        <c:crossBetween val="between"/>
      </c:valAx>
      <c:dTable>
        <c:showHorzBorder val="1"/>
        <c:showVertBorder val="1"/>
        <c:showOutline val="1"/>
        <c:showKeys val="1"/>
      </c:dTable>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IN"/>
  <c:style val="4"/>
  <c:chart>
    <c:title>
      <c:tx>
        <c:rich>
          <a:bodyPr/>
          <a:lstStyle/>
          <a:p>
            <a:pPr>
              <a:defRPr/>
            </a:pPr>
            <a:r>
              <a:rPr lang="en-US"/>
              <a:t>Average </a:t>
            </a:r>
          </a:p>
        </c:rich>
      </c:tx>
      <c:layout/>
    </c:title>
    <c:plotArea>
      <c:layout/>
      <c:barChart>
        <c:barDir val="col"/>
        <c:grouping val="clustered"/>
        <c:ser>
          <c:idx val="0"/>
          <c:order val="0"/>
          <c:tx>
            <c:strRef>
              <c:f>Sheet2!$B$167</c:f>
              <c:strCache>
                <c:ptCount val="1"/>
                <c:pt idx="0">
                  <c:v>Average</c:v>
                </c:pt>
              </c:strCache>
            </c:strRef>
          </c:tx>
          <c:cat>
            <c:strRef>
              <c:f>Sheet2!$A$168:$A$173</c:f>
              <c:strCache>
                <c:ptCount val="6"/>
                <c:pt idx="0">
                  <c:v>Technical care</c:v>
                </c:pt>
                <c:pt idx="1">
                  <c:v>Waiting time</c:v>
                </c:pt>
                <c:pt idx="2">
                  <c:v>Cleanliness</c:v>
                </c:pt>
                <c:pt idx="3">
                  <c:v>Cost of diagnosis</c:v>
                </c:pt>
                <c:pt idx="4">
                  <c:v>Post discharge follow up</c:v>
                </c:pt>
                <c:pt idx="5">
                  <c:v>Overall satisfaction</c:v>
                </c:pt>
              </c:strCache>
            </c:strRef>
          </c:cat>
          <c:val>
            <c:numRef>
              <c:f>Sheet2!$B$168:$B$173</c:f>
              <c:numCache>
                <c:formatCode>General</c:formatCode>
                <c:ptCount val="6"/>
                <c:pt idx="0">
                  <c:v>3.3699999999999997</c:v>
                </c:pt>
                <c:pt idx="1">
                  <c:v>2.9299999999999997</c:v>
                </c:pt>
                <c:pt idx="2">
                  <c:v>3.9099999999999997</c:v>
                </c:pt>
                <c:pt idx="3">
                  <c:v>3.84</c:v>
                </c:pt>
                <c:pt idx="4">
                  <c:v>3.05</c:v>
                </c:pt>
                <c:pt idx="5">
                  <c:v>3.4099999999999997</c:v>
                </c:pt>
              </c:numCache>
            </c:numRef>
          </c:val>
        </c:ser>
        <c:axId val="36416128"/>
        <c:axId val="36426112"/>
      </c:barChart>
      <c:catAx>
        <c:axId val="36416128"/>
        <c:scaling>
          <c:orientation val="minMax"/>
        </c:scaling>
        <c:axPos val="b"/>
        <c:majorTickMark val="none"/>
        <c:tickLblPos val="nextTo"/>
        <c:crossAx val="36426112"/>
        <c:crosses val="autoZero"/>
        <c:auto val="1"/>
        <c:lblAlgn val="ctr"/>
        <c:lblOffset val="100"/>
      </c:catAx>
      <c:valAx>
        <c:axId val="36426112"/>
        <c:scaling>
          <c:orientation val="minMax"/>
        </c:scaling>
        <c:axPos val="l"/>
        <c:majorGridlines/>
        <c:numFmt formatCode="General" sourceLinked="1"/>
        <c:majorTickMark val="none"/>
        <c:tickLblPos val="nextTo"/>
        <c:crossAx val="36416128"/>
        <c:crosses val="autoZero"/>
        <c:crossBetween val="between"/>
      </c:valAx>
      <c:dTable>
        <c:showHorzBorder val="1"/>
        <c:showVertBorder val="1"/>
        <c:showOutline val="1"/>
        <c:showKeys val="1"/>
      </c:dTable>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2EA5A37-633C-48D5-A318-F7063773E400}" type="datetimeFigureOut">
              <a:rPr lang="en-IN" smtClean="0"/>
              <a:pPr/>
              <a:t>02-05-2013</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ADFEF5F-4482-4765-B336-CCD270E0D20E}"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EA5A37-633C-48D5-A318-F7063773E400}" type="datetimeFigureOut">
              <a:rPr lang="en-IN" smtClean="0"/>
              <a:pPr/>
              <a:t>02-05-2013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DFEF5F-4482-4765-B336-CCD270E0D20E}" type="slidenum">
              <a:rPr lang="en-IN" smtClean="0"/>
              <a:pPr/>
              <a:t>‹#›</a:t>
            </a:fld>
            <a:endParaRPr lang="en-IN"/>
          </a:p>
        </p:txBody>
      </p:sp>
    </p:spTree>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EA5A37-633C-48D5-A318-F7063773E400}" type="datetimeFigureOut">
              <a:rPr lang="en-IN" smtClean="0"/>
              <a:pPr/>
              <a:t>02-05-2013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DFEF5F-4482-4765-B336-CCD270E0D20E}" type="slidenum">
              <a:rPr lang="en-IN" smtClean="0"/>
              <a:pPr/>
              <a:t>‹#›</a:t>
            </a:fld>
            <a:endParaRPr lang="en-IN"/>
          </a:p>
        </p:txBody>
      </p:sp>
    </p:spTree>
  </p:cSld>
  <p:clrMapOvr>
    <a:masterClrMapping/>
  </p:clrMapOvr>
  <p:transition>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2EA5A37-633C-48D5-A318-F7063773E400}" type="datetimeFigureOut">
              <a:rPr lang="en-IN" smtClean="0"/>
              <a:pPr/>
              <a:t>02-05-2013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ADFEF5F-4482-4765-B336-CCD270E0D20E}"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EA5A37-633C-48D5-A318-F7063773E400}" type="datetimeFigureOut">
              <a:rPr lang="en-IN" smtClean="0"/>
              <a:pPr/>
              <a:t>02-05-2013</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ADFEF5F-4482-4765-B336-CCD270E0D20E}"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2EA5A37-633C-48D5-A318-F7063773E400}" type="datetimeFigureOut">
              <a:rPr lang="en-IN" smtClean="0"/>
              <a:pPr/>
              <a:t>02-05-2013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DFEF5F-4482-4765-B336-CCD270E0D20E}"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2EA5A37-633C-48D5-A318-F7063773E400}" type="datetimeFigureOut">
              <a:rPr lang="en-IN" smtClean="0"/>
              <a:pPr/>
              <a:t>02-05-2013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ADFEF5F-4482-4765-B336-CCD270E0D20E}"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2EA5A37-633C-48D5-A318-F7063773E400}" type="datetimeFigureOut">
              <a:rPr lang="en-IN" smtClean="0"/>
              <a:pPr/>
              <a:t>02-05-2013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ADFEF5F-4482-4765-B336-CCD270E0D20E}" type="slidenum">
              <a:rPr lang="en-IN" smtClean="0"/>
              <a:pPr/>
              <a:t>‹#›</a:t>
            </a:fld>
            <a:endParaRPr lang="en-IN"/>
          </a:p>
        </p:txBody>
      </p:sp>
    </p:spTree>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A5A37-633C-48D5-A318-F7063773E400}" type="datetimeFigureOut">
              <a:rPr lang="en-IN" smtClean="0"/>
              <a:pPr/>
              <a:t>02-05-2013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ADFEF5F-4482-4765-B336-CCD270E0D20E}" type="slidenum">
              <a:rPr lang="en-IN" smtClean="0"/>
              <a:pPr/>
              <a:t>‹#›</a:t>
            </a:fld>
            <a:endParaRPr lang="en-IN"/>
          </a:p>
        </p:txBody>
      </p:sp>
    </p:spTree>
  </p:cSld>
  <p:clrMapOvr>
    <a:masterClrMapping/>
  </p:clrMapOvr>
  <p:transition>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EA5A37-633C-48D5-A318-F7063773E400}" type="datetimeFigureOut">
              <a:rPr lang="en-IN" smtClean="0"/>
              <a:pPr/>
              <a:t>02-05-2013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ADFEF5F-4482-4765-B336-CCD270E0D20E}"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EA5A37-633C-48D5-A318-F7063773E400}" type="datetimeFigureOut">
              <a:rPr lang="en-IN" smtClean="0"/>
              <a:pPr/>
              <a:t>02-05-2013</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DADFEF5F-4482-4765-B336-CCD270E0D20E}"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2EA5A37-633C-48D5-A318-F7063773E400}" type="datetimeFigureOut">
              <a:rPr lang="en-IN" smtClean="0"/>
              <a:pPr/>
              <a:t>02-05-2013</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ADFEF5F-4482-4765-B336-CCD270E0D20E}"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push dir="r"/>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pressganey.com/" TargetMode="External"/><Relationship Id="rId7" Type="http://schemas.openxmlformats.org/officeDocument/2006/relationships/hyperlink" Target="http://www.doctosintouch.com/" TargetMode="External"/><Relationship Id="rId2" Type="http://schemas.openxmlformats.org/officeDocument/2006/relationships/hyperlink" Target="http://www.pickerinstitute.org/picksurvey" TargetMode="External"/><Relationship Id="rId1" Type="http://schemas.openxmlformats.org/officeDocument/2006/relationships/slideLayout" Target="../slideLayouts/slideLayout2.xml"/><Relationship Id="rId6" Type="http://schemas.openxmlformats.org/officeDocument/2006/relationships/hyperlink" Target="http://www.aafp.org/" TargetMode="External"/><Relationship Id="rId5" Type="http://schemas.openxmlformats.org/officeDocument/2006/relationships/hyperlink" Target="http://www.indmedica.com/" TargetMode="External"/><Relationship Id="rId4" Type="http://schemas.openxmlformats.org/officeDocument/2006/relationships/hyperlink" Target="http://www.managedcare.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smtClean="0"/>
              <a:t>“Study to assess the level of patient satisfaction at Eye-Q Hospital”</a:t>
            </a:r>
            <a:endParaRPr lang="en-IN" dirty="0"/>
          </a:p>
        </p:txBody>
      </p:sp>
      <p:sp>
        <p:nvSpPr>
          <p:cNvPr id="2" name="Title 1"/>
          <p:cNvSpPr>
            <a:spLocks noGrp="1"/>
          </p:cNvSpPr>
          <p:nvPr>
            <p:ph type="ctrTitle"/>
          </p:nvPr>
        </p:nvSpPr>
        <p:spPr/>
        <p:txBody>
          <a:bodyPr/>
          <a:lstStyle/>
          <a:p>
            <a:r>
              <a:rPr lang="en-US" dirty="0" smtClean="0"/>
              <a:t>Dissertation Project</a:t>
            </a:r>
            <a:endParaRPr lang="en-IN" dirty="0"/>
          </a:p>
        </p:txBody>
      </p:sp>
    </p:spTree>
  </p:cSld>
  <p:clrMapOvr>
    <a:masterClrMapping/>
  </p:clrMapOvr>
  <p:transition>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Aims and Objectives</a:t>
            </a:r>
            <a:endParaRPr lang="en-IN" dirty="0"/>
          </a:p>
        </p:txBody>
      </p:sp>
      <p:sp>
        <p:nvSpPr>
          <p:cNvPr id="3" name="Content Placeholder 2"/>
          <p:cNvSpPr>
            <a:spLocks noGrp="1"/>
          </p:cNvSpPr>
          <p:nvPr>
            <p:ph sz="quarter" idx="1"/>
          </p:nvPr>
        </p:nvSpPr>
        <p:spPr/>
        <p:txBody>
          <a:bodyPr>
            <a:normAutofit lnSpcReduction="10000"/>
          </a:bodyPr>
          <a:lstStyle/>
          <a:p>
            <a:r>
              <a:rPr lang="en-US" dirty="0" smtClean="0"/>
              <a:t>AIM : To assess the level of patient satisfaction at Eye-Q.</a:t>
            </a:r>
          </a:p>
          <a:p>
            <a:endParaRPr lang="en-US" dirty="0" smtClean="0"/>
          </a:p>
          <a:p>
            <a:r>
              <a:rPr lang="en-US" dirty="0" smtClean="0"/>
              <a:t>Specific Objectives:</a:t>
            </a:r>
          </a:p>
          <a:p>
            <a:pPr>
              <a:buNone/>
            </a:pPr>
            <a:r>
              <a:rPr lang="en-US" b="1" dirty="0" smtClean="0"/>
              <a:t> </a:t>
            </a:r>
            <a:endParaRPr lang="en-IN" dirty="0" smtClean="0"/>
          </a:p>
          <a:p>
            <a:pPr lvl="0">
              <a:buFont typeface="Wingdings" pitchFamily="2" charset="2"/>
              <a:buChar char="v"/>
            </a:pPr>
            <a:r>
              <a:rPr lang="en-US" dirty="0" smtClean="0"/>
              <a:t>To study overall patients satisfaction level in EYE Q Hospital</a:t>
            </a:r>
            <a:endParaRPr lang="en-IN" dirty="0" smtClean="0"/>
          </a:p>
          <a:p>
            <a:pPr lvl="0">
              <a:buFont typeface="Wingdings" pitchFamily="2" charset="2"/>
              <a:buChar char="v"/>
            </a:pPr>
            <a:r>
              <a:rPr lang="en-US" dirty="0" smtClean="0"/>
              <a:t>To evaluate the causes of dissatisfaction among the patients</a:t>
            </a:r>
            <a:endParaRPr lang="en-IN" dirty="0" smtClean="0"/>
          </a:p>
          <a:p>
            <a:pPr lvl="0">
              <a:buFont typeface="Wingdings" pitchFamily="2" charset="2"/>
              <a:buChar char="v"/>
            </a:pPr>
            <a:r>
              <a:rPr lang="en-US" dirty="0" smtClean="0"/>
              <a:t>To suggest measures for improving quality health care services in EYE Q Hospital</a:t>
            </a:r>
          </a:p>
          <a:p>
            <a:pPr lvl="0">
              <a:buFont typeface="Wingdings" pitchFamily="2" charset="2"/>
              <a:buChar char="v"/>
            </a:pPr>
            <a:r>
              <a:rPr lang="en-US" dirty="0" smtClean="0"/>
              <a:t>To study the interdependence between the various parameters and overall satisfaction.</a:t>
            </a:r>
            <a:endParaRPr lang="en-IN" dirty="0" smtClean="0"/>
          </a:p>
          <a:p>
            <a:pPr>
              <a:buFont typeface="Wingdings" pitchFamily="2" charset="2"/>
              <a:buChar char="ü"/>
            </a:pPr>
            <a:endParaRPr lang="en-IN" dirty="0" smtClean="0"/>
          </a:p>
          <a:p>
            <a:endParaRPr lang="en-IN" dirty="0"/>
          </a:p>
        </p:txBody>
      </p:sp>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Research Methodology</a:t>
            </a:r>
            <a:endParaRPr lang="en-IN" dirty="0"/>
          </a:p>
        </p:txBody>
      </p:sp>
      <p:sp>
        <p:nvSpPr>
          <p:cNvPr id="3" name="Content Placeholder 2"/>
          <p:cNvSpPr>
            <a:spLocks noGrp="1"/>
          </p:cNvSpPr>
          <p:nvPr>
            <p:ph sz="quarter" idx="1"/>
          </p:nvPr>
        </p:nvSpPr>
        <p:spPr/>
        <p:txBody>
          <a:bodyPr>
            <a:normAutofit fontScale="92500" lnSpcReduction="10000"/>
          </a:bodyPr>
          <a:lstStyle/>
          <a:p>
            <a:r>
              <a:rPr lang="en-US" sz="2400" b="1" dirty="0" smtClean="0"/>
              <a:t>Research Tool: A</a:t>
            </a:r>
            <a:r>
              <a:rPr lang="en-US" sz="2400" dirty="0" smtClean="0"/>
              <a:t> written Patient Satisfaction Questionnaire (PSQ) was designed for data collection. Prepared on the scale of 4 to 1</a:t>
            </a:r>
            <a:r>
              <a:rPr lang="en-US" sz="2400" b="1" dirty="0" smtClean="0"/>
              <a:t> </a:t>
            </a:r>
            <a:endParaRPr lang="en-US" sz="2400" dirty="0" smtClean="0"/>
          </a:p>
          <a:p>
            <a:r>
              <a:rPr lang="en-US" sz="2400" b="1" dirty="0" smtClean="0"/>
              <a:t>Research Design: </a:t>
            </a:r>
            <a:r>
              <a:rPr lang="en-IN" sz="2400" dirty="0" smtClean="0"/>
              <a:t> </a:t>
            </a:r>
            <a:r>
              <a:rPr lang="en-US" sz="2400" dirty="0" smtClean="0"/>
              <a:t>Cross-sectional and descriptive study design .</a:t>
            </a:r>
          </a:p>
          <a:p>
            <a:r>
              <a:rPr lang="en-US" sz="2400" b="1" dirty="0" smtClean="0"/>
              <a:t>Time of study:</a:t>
            </a:r>
            <a:r>
              <a:rPr lang="en-IN" sz="2400" dirty="0" smtClean="0"/>
              <a:t> </a:t>
            </a:r>
            <a:r>
              <a:rPr lang="en-US" sz="2400" dirty="0" smtClean="0"/>
              <a:t>The study was carried out from 22</a:t>
            </a:r>
            <a:r>
              <a:rPr lang="en-US" sz="2400" baseline="30000" dirty="0" smtClean="0"/>
              <a:t>nd</a:t>
            </a:r>
            <a:r>
              <a:rPr lang="en-US" sz="2400" dirty="0" smtClean="0"/>
              <a:t> January to 28</a:t>
            </a:r>
            <a:r>
              <a:rPr lang="en-US" sz="2400" baseline="30000" dirty="0" smtClean="0"/>
              <a:t>th</a:t>
            </a:r>
            <a:r>
              <a:rPr lang="en-US" sz="2400" dirty="0" smtClean="0"/>
              <a:t> Febraury’2013</a:t>
            </a:r>
          </a:p>
          <a:p>
            <a:r>
              <a:rPr lang="en-US" sz="2400" b="1" dirty="0" smtClean="0"/>
              <a:t>Sample Size: </a:t>
            </a:r>
            <a:r>
              <a:rPr lang="en-US" sz="2400" dirty="0" smtClean="0"/>
              <a:t>100 patients were randomly selected in Eye-Q </a:t>
            </a:r>
            <a:r>
              <a:rPr lang="en-US" sz="2400" dirty="0" err="1" smtClean="0"/>
              <a:t>Surat</a:t>
            </a:r>
            <a:r>
              <a:rPr lang="en-US" sz="2400" dirty="0" smtClean="0"/>
              <a:t> (</a:t>
            </a:r>
            <a:r>
              <a:rPr lang="en-US" sz="2400" dirty="0" err="1" smtClean="0"/>
              <a:t>Gujrat</a:t>
            </a:r>
            <a:r>
              <a:rPr lang="en-US" sz="2400" dirty="0" smtClean="0"/>
              <a:t>) for the telephonic interview.</a:t>
            </a:r>
            <a:r>
              <a:rPr lang="en-IN" sz="2400" dirty="0" smtClean="0"/>
              <a:t> Who had</a:t>
            </a:r>
            <a:r>
              <a:rPr lang="en-US" sz="2400" b="1" dirty="0" smtClean="0"/>
              <a:t> availed services in the Past</a:t>
            </a:r>
          </a:p>
          <a:p>
            <a:r>
              <a:rPr lang="en-US" sz="2400" b="1" dirty="0" smtClean="0"/>
              <a:t>Sampling Technique: </a:t>
            </a:r>
            <a:r>
              <a:rPr lang="en-US" sz="2400" dirty="0" smtClean="0"/>
              <a:t>Simple Random Sampling</a:t>
            </a:r>
          </a:p>
          <a:p>
            <a:r>
              <a:rPr lang="en-US" sz="2400" b="1" dirty="0" smtClean="0"/>
              <a:t>Method: Telephonic interview with the patient:</a:t>
            </a:r>
            <a:endParaRPr lang="en-IN" sz="2400" dirty="0" smtClean="0"/>
          </a:p>
          <a:p>
            <a:pPr lvl="0">
              <a:buNone/>
            </a:pPr>
            <a:r>
              <a:rPr lang="en-US" sz="2400" dirty="0" smtClean="0"/>
              <a:t>The patients who had visited in facility for the treatment were telephonically interviewed to analyze their satisfaction level among them.</a:t>
            </a:r>
          </a:p>
          <a:p>
            <a:endParaRPr lang="en-IN" sz="2400" dirty="0" smtClean="0"/>
          </a:p>
          <a:p>
            <a:pPr lvl="0">
              <a:buNone/>
            </a:pPr>
            <a:endParaRPr lang="en-IN" dirty="0" smtClean="0"/>
          </a:p>
          <a:p>
            <a:pPr>
              <a:buNone/>
            </a:pPr>
            <a:endParaRPr lang="en-IN" dirty="0"/>
          </a:p>
        </p:txBody>
      </p:sp>
    </p:spTree>
  </p:cSld>
  <p:clrMapOvr>
    <a:masterClrMapping/>
  </p:clrMapOvr>
  <p:transition>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IN"/>
          </a:p>
        </p:txBody>
      </p:sp>
      <p:sp>
        <p:nvSpPr>
          <p:cNvPr id="4" name="Title 3"/>
          <p:cNvSpPr>
            <a:spLocks noGrp="1"/>
          </p:cNvSpPr>
          <p:nvPr>
            <p:ph type="ctrTitle"/>
          </p:nvPr>
        </p:nvSpPr>
        <p:spPr/>
        <p:txBody>
          <a:bodyPr/>
          <a:lstStyle/>
          <a:p>
            <a:r>
              <a:rPr lang="en-US" dirty="0" smtClean="0"/>
              <a:t>Findings</a:t>
            </a:r>
            <a:endParaRPr lang="en-IN" dirty="0"/>
          </a:p>
        </p:txBody>
      </p:sp>
    </p:spTree>
  </p:cSld>
  <p:clrMapOvr>
    <a:masterClrMapping/>
  </p:clrMapOvr>
  <p:transition>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Age wise distribution of the Respondents</a:t>
            </a:r>
            <a:endParaRPr lang="en-IN" dirty="0"/>
          </a:p>
        </p:txBody>
      </p:sp>
      <p:graphicFrame>
        <p:nvGraphicFramePr>
          <p:cNvPr id="4" name="Content Placeholder 3"/>
          <p:cNvGraphicFramePr>
            <a:graphicFrameLocks noGrp="1"/>
          </p:cNvGraphicFramePr>
          <p:nvPr>
            <p:ph sz="quarter" idx="1"/>
          </p:nvPr>
        </p:nvGraphicFramePr>
        <p:xfrm>
          <a:off x="683567" y="1556791"/>
          <a:ext cx="7920880" cy="4752532"/>
        </p:xfrm>
        <a:graphic>
          <a:graphicData uri="http://schemas.openxmlformats.org/drawingml/2006/table">
            <a:tbl>
              <a:tblPr>
                <a:tableStyleId>{3C2FFA5D-87B4-456A-9821-1D502468CF0F}</a:tableStyleId>
              </a:tblPr>
              <a:tblGrid>
                <a:gridCol w="2089134"/>
                <a:gridCol w="1649602"/>
                <a:gridCol w="1454254"/>
                <a:gridCol w="1405418"/>
                <a:gridCol w="1322472"/>
              </a:tblGrid>
              <a:tr h="643711">
                <a:tc>
                  <a:txBody>
                    <a:bodyPr/>
                    <a:lstStyle/>
                    <a:p>
                      <a:pPr>
                        <a:lnSpc>
                          <a:spcPct val="115000"/>
                        </a:lnSpc>
                        <a:spcAft>
                          <a:spcPts val="0"/>
                        </a:spcAft>
                      </a:pPr>
                      <a:r>
                        <a:rPr lang="en-IN" sz="1400" dirty="0"/>
                        <a:t>Age Group</a:t>
                      </a:r>
                      <a:endParaRPr lang="en-IN" sz="11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Male</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Female</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Total</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a:t>
                      </a:r>
                      <a:endParaRPr lang="en-IN" sz="1100">
                        <a:latin typeface="Calibri"/>
                        <a:ea typeface="Times New Roman"/>
                        <a:cs typeface="Times New Roman"/>
                      </a:endParaRPr>
                    </a:p>
                  </a:txBody>
                  <a:tcPr marL="68580" marR="68580" marT="0" marB="0" anchor="b"/>
                </a:tc>
              </a:tr>
              <a:tr h="643711">
                <a:tc>
                  <a:txBody>
                    <a:bodyPr/>
                    <a:lstStyle/>
                    <a:p>
                      <a:pPr>
                        <a:lnSpc>
                          <a:spcPct val="115000"/>
                        </a:lnSpc>
                        <a:spcAft>
                          <a:spcPts val="0"/>
                        </a:spcAft>
                      </a:pPr>
                      <a:r>
                        <a:rPr lang="en-IN" sz="1400"/>
                        <a:t>0-20</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9</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6</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15</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15</a:t>
                      </a:r>
                      <a:endParaRPr lang="en-IN" sz="1100">
                        <a:latin typeface="Calibri"/>
                        <a:ea typeface="Times New Roman"/>
                        <a:cs typeface="Times New Roman"/>
                      </a:endParaRPr>
                    </a:p>
                  </a:txBody>
                  <a:tcPr marL="68580" marR="68580" marT="0" marB="0" anchor="b"/>
                </a:tc>
              </a:tr>
              <a:tr h="693022">
                <a:tc>
                  <a:txBody>
                    <a:bodyPr/>
                    <a:lstStyle/>
                    <a:p>
                      <a:pPr algn="just">
                        <a:lnSpc>
                          <a:spcPct val="115000"/>
                        </a:lnSpc>
                        <a:spcAft>
                          <a:spcPts val="0"/>
                        </a:spcAft>
                      </a:pPr>
                      <a:r>
                        <a:rPr lang="en-IN" sz="1400"/>
                        <a:t>20-30</a:t>
                      </a:r>
                      <a:endParaRPr lang="en-IN" sz="1100">
                        <a:latin typeface="Calibri"/>
                        <a:ea typeface="Times New Roman"/>
                        <a:cs typeface="Times New Roman"/>
                      </a:endParaRPr>
                    </a:p>
                  </a:txBody>
                  <a:tcPr marL="68580" marR="68580" marT="0" marB="0"/>
                </a:tc>
                <a:tc>
                  <a:txBody>
                    <a:bodyPr/>
                    <a:lstStyle/>
                    <a:p>
                      <a:pPr algn="ctr">
                        <a:lnSpc>
                          <a:spcPct val="115000"/>
                        </a:lnSpc>
                        <a:spcAft>
                          <a:spcPts val="0"/>
                        </a:spcAft>
                      </a:pPr>
                      <a:r>
                        <a:rPr lang="en-IN" sz="1400"/>
                        <a:t>14</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11</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25</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25</a:t>
                      </a:r>
                      <a:endParaRPr lang="en-IN" sz="1100">
                        <a:latin typeface="Calibri"/>
                        <a:ea typeface="Times New Roman"/>
                        <a:cs typeface="Times New Roman"/>
                      </a:endParaRPr>
                    </a:p>
                  </a:txBody>
                  <a:tcPr marL="68580" marR="68580" marT="0" marB="0" anchor="b"/>
                </a:tc>
              </a:tr>
              <a:tr h="693022">
                <a:tc>
                  <a:txBody>
                    <a:bodyPr/>
                    <a:lstStyle/>
                    <a:p>
                      <a:pPr algn="just">
                        <a:lnSpc>
                          <a:spcPct val="115000"/>
                        </a:lnSpc>
                        <a:spcAft>
                          <a:spcPts val="0"/>
                        </a:spcAft>
                      </a:pPr>
                      <a:r>
                        <a:rPr lang="en-IN" sz="1400"/>
                        <a:t>30-45</a:t>
                      </a:r>
                      <a:endParaRPr lang="en-IN" sz="1100">
                        <a:latin typeface="Calibri"/>
                        <a:ea typeface="Times New Roman"/>
                        <a:cs typeface="Times New Roman"/>
                      </a:endParaRPr>
                    </a:p>
                  </a:txBody>
                  <a:tcPr marL="68580" marR="68580" marT="0" marB="0"/>
                </a:tc>
                <a:tc>
                  <a:txBody>
                    <a:bodyPr/>
                    <a:lstStyle/>
                    <a:p>
                      <a:pPr algn="ctr">
                        <a:lnSpc>
                          <a:spcPct val="115000"/>
                        </a:lnSpc>
                        <a:spcAft>
                          <a:spcPts val="0"/>
                        </a:spcAft>
                      </a:pPr>
                      <a:r>
                        <a:rPr lang="en-IN" sz="1400"/>
                        <a:t>10</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7</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17</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17</a:t>
                      </a:r>
                      <a:endParaRPr lang="en-IN" sz="1100">
                        <a:latin typeface="Calibri"/>
                        <a:ea typeface="Times New Roman"/>
                        <a:cs typeface="Times New Roman"/>
                      </a:endParaRPr>
                    </a:p>
                  </a:txBody>
                  <a:tcPr marL="68580" marR="68580" marT="0" marB="0" anchor="b"/>
                </a:tc>
              </a:tr>
              <a:tr h="693022">
                <a:tc>
                  <a:txBody>
                    <a:bodyPr/>
                    <a:lstStyle/>
                    <a:p>
                      <a:pPr algn="just">
                        <a:lnSpc>
                          <a:spcPct val="115000"/>
                        </a:lnSpc>
                        <a:spcAft>
                          <a:spcPts val="0"/>
                        </a:spcAft>
                      </a:pPr>
                      <a:r>
                        <a:rPr lang="en-IN" sz="1400"/>
                        <a:t>45-60</a:t>
                      </a:r>
                      <a:endParaRPr lang="en-IN" sz="1100">
                        <a:latin typeface="Calibri"/>
                        <a:ea typeface="Times New Roman"/>
                        <a:cs typeface="Times New Roman"/>
                      </a:endParaRPr>
                    </a:p>
                  </a:txBody>
                  <a:tcPr marL="68580" marR="68580" marT="0" marB="0"/>
                </a:tc>
                <a:tc>
                  <a:txBody>
                    <a:bodyPr/>
                    <a:lstStyle/>
                    <a:p>
                      <a:pPr algn="ctr">
                        <a:lnSpc>
                          <a:spcPct val="115000"/>
                        </a:lnSpc>
                        <a:spcAft>
                          <a:spcPts val="0"/>
                        </a:spcAft>
                      </a:pPr>
                      <a:r>
                        <a:rPr lang="en-IN" sz="1400"/>
                        <a:t>12</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6</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18</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18</a:t>
                      </a:r>
                      <a:endParaRPr lang="en-IN" sz="1100">
                        <a:latin typeface="Calibri"/>
                        <a:ea typeface="Times New Roman"/>
                        <a:cs typeface="Times New Roman"/>
                      </a:endParaRPr>
                    </a:p>
                  </a:txBody>
                  <a:tcPr marL="68580" marR="68580" marT="0" marB="0" anchor="b"/>
                </a:tc>
              </a:tr>
              <a:tr h="693022">
                <a:tc>
                  <a:txBody>
                    <a:bodyPr/>
                    <a:lstStyle/>
                    <a:p>
                      <a:pPr algn="just">
                        <a:lnSpc>
                          <a:spcPct val="115000"/>
                        </a:lnSpc>
                        <a:spcAft>
                          <a:spcPts val="0"/>
                        </a:spcAft>
                      </a:pPr>
                      <a:r>
                        <a:rPr lang="en-IN" sz="1400"/>
                        <a:t>&gt;60</a:t>
                      </a:r>
                      <a:endParaRPr lang="en-IN" sz="1100">
                        <a:latin typeface="Calibri"/>
                        <a:ea typeface="Times New Roman"/>
                        <a:cs typeface="Times New Roman"/>
                      </a:endParaRPr>
                    </a:p>
                  </a:txBody>
                  <a:tcPr marL="68580" marR="68580" marT="0" marB="0"/>
                </a:tc>
                <a:tc>
                  <a:txBody>
                    <a:bodyPr/>
                    <a:lstStyle/>
                    <a:p>
                      <a:pPr algn="ctr">
                        <a:lnSpc>
                          <a:spcPct val="115000"/>
                        </a:lnSpc>
                        <a:spcAft>
                          <a:spcPts val="0"/>
                        </a:spcAft>
                      </a:pPr>
                      <a:r>
                        <a:rPr lang="en-IN" sz="1400"/>
                        <a:t>14</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11</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25</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25</a:t>
                      </a:r>
                      <a:endParaRPr lang="en-IN" sz="1100">
                        <a:latin typeface="Calibri"/>
                        <a:ea typeface="Times New Roman"/>
                        <a:cs typeface="Times New Roman"/>
                      </a:endParaRPr>
                    </a:p>
                  </a:txBody>
                  <a:tcPr marL="68580" marR="68580" marT="0" marB="0" anchor="b"/>
                </a:tc>
              </a:tr>
              <a:tr h="693022">
                <a:tc>
                  <a:txBody>
                    <a:bodyPr/>
                    <a:lstStyle/>
                    <a:p>
                      <a:pPr algn="just">
                        <a:lnSpc>
                          <a:spcPct val="115000"/>
                        </a:lnSpc>
                        <a:spcAft>
                          <a:spcPts val="0"/>
                        </a:spcAft>
                      </a:pPr>
                      <a:r>
                        <a:rPr lang="en-IN" sz="1400"/>
                        <a:t>TOTAL</a:t>
                      </a:r>
                      <a:endParaRPr lang="en-IN" sz="1100">
                        <a:latin typeface="Calibri"/>
                        <a:ea typeface="Times New Roman"/>
                        <a:cs typeface="Times New Roman"/>
                      </a:endParaRPr>
                    </a:p>
                  </a:txBody>
                  <a:tcPr marL="68580" marR="68580" marT="0" marB="0"/>
                </a:tc>
                <a:tc>
                  <a:txBody>
                    <a:bodyPr/>
                    <a:lstStyle/>
                    <a:p>
                      <a:pPr algn="ctr">
                        <a:lnSpc>
                          <a:spcPct val="115000"/>
                        </a:lnSpc>
                        <a:spcAft>
                          <a:spcPts val="0"/>
                        </a:spcAft>
                      </a:pPr>
                      <a:r>
                        <a:rPr lang="en-IN" sz="1400"/>
                        <a:t>59</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a:t>41</a:t>
                      </a:r>
                      <a:endParaRPr lang="en-IN" sz="11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IN" sz="1400" dirty="0"/>
                        <a:t>100</a:t>
                      </a:r>
                      <a:endParaRPr lang="en-IN" sz="1100" dirty="0">
                        <a:latin typeface="Calibri"/>
                        <a:ea typeface="Times New Roman"/>
                        <a:cs typeface="Times New Roman"/>
                      </a:endParaRPr>
                    </a:p>
                  </a:txBody>
                  <a:tcPr marL="68580" marR="68580" marT="0" marB="0" anchor="b"/>
                </a:tc>
                <a:tc>
                  <a:txBody>
                    <a:bodyPr/>
                    <a:lstStyle/>
                    <a:p>
                      <a:endParaRPr lang="en-IN" sz="1000" dirty="0">
                        <a:latin typeface="Calibri"/>
                      </a:endParaRPr>
                    </a:p>
                  </a:txBody>
                  <a:tcPr marL="68580" marR="68580" marT="0" marB="0" anchor="b"/>
                </a:tc>
              </a:tr>
            </a:tbl>
          </a:graphicData>
        </a:graphic>
      </p:graphicFrame>
    </p:spTree>
  </p:cSld>
  <p:clrMapOvr>
    <a:masterClrMapping/>
  </p:clrMapOvr>
  <p:transition>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Income wise classification of the Respondents</a:t>
            </a:r>
            <a:endParaRPr lang="en-IN" dirty="0"/>
          </a:p>
        </p:txBody>
      </p:sp>
      <p:graphicFrame>
        <p:nvGraphicFramePr>
          <p:cNvPr id="4" name="Content Placeholder 3"/>
          <p:cNvGraphicFramePr>
            <a:graphicFrameLocks noGrp="1"/>
          </p:cNvGraphicFramePr>
          <p:nvPr>
            <p:ph sz="quarter" idx="1"/>
          </p:nvPr>
        </p:nvGraphicFramePr>
        <p:xfrm>
          <a:off x="827584" y="1628797"/>
          <a:ext cx="7632848" cy="4608514"/>
        </p:xfrm>
        <a:graphic>
          <a:graphicData uri="http://schemas.openxmlformats.org/drawingml/2006/table">
            <a:tbl>
              <a:tblPr>
                <a:tableStyleId>{3C2FFA5D-87B4-456A-9821-1D502468CF0F}</a:tableStyleId>
              </a:tblPr>
              <a:tblGrid>
                <a:gridCol w="3644835"/>
                <a:gridCol w="2119314"/>
                <a:gridCol w="1868699"/>
              </a:tblGrid>
              <a:tr h="512057">
                <a:tc>
                  <a:txBody>
                    <a:bodyPr/>
                    <a:lstStyle/>
                    <a:p>
                      <a:pPr>
                        <a:lnSpc>
                          <a:spcPct val="115000"/>
                        </a:lnSpc>
                        <a:spcAft>
                          <a:spcPts val="0"/>
                        </a:spcAft>
                      </a:pPr>
                      <a:r>
                        <a:rPr lang="en-IN" sz="1400" dirty="0"/>
                        <a:t>2. Income wise distribution</a:t>
                      </a:r>
                      <a:endParaRPr lang="en-IN" sz="1100" dirty="0">
                        <a:latin typeface="Calibri"/>
                        <a:ea typeface="Times New Roman"/>
                        <a:cs typeface="Times New Roman"/>
                      </a:endParaRPr>
                    </a:p>
                  </a:txBody>
                  <a:tcPr marL="68580" marR="68580" marT="0" marB="0" anchor="b"/>
                </a:tc>
                <a:tc>
                  <a:txBody>
                    <a:bodyPr/>
                    <a:lstStyle/>
                    <a:p>
                      <a:endParaRPr lang="en-IN" sz="1000">
                        <a:latin typeface="Calibri"/>
                      </a:endParaRPr>
                    </a:p>
                  </a:txBody>
                  <a:tcPr marL="68580" marR="68580" marT="0" marB="0" anchor="b"/>
                </a:tc>
                <a:tc>
                  <a:txBody>
                    <a:bodyPr/>
                    <a:lstStyle/>
                    <a:p>
                      <a:endParaRPr lang="en-IN" sz="1000">
                        <a:latin typeface="Calibri"/>
                      </a:endParaRPr>
                    </a:p>
                  </a:txBody>
                  <a:tcPr marL="68580" marR="68580" marT="0" marB="0" anchor="b"/>
                </a:tc>
              </a:tr>
              <a:tr h="1024115">
                <a:tc>
                  <a:txBody>
                    <a:bodyPr/>
                    <a:lstStyle/>
                    <a:p>
                      <a:pPr algn="just">
                        <a:lnSpc>
                          <a:spcPct val="115000"/>
                        </a:lnSpc>
                        <a:spcAft>
                          <a:spcPts val="0"/>
                        </a:spcAft>
                      </a:pPr>
                      <a:r>
                        <a:rPr lang="en-IN" sz="1400" dirty="0"/>
                        <a:t>Income (Rs per month)</a:t>
                      </a:r>
                      <a:endParaRPr lang="en-IN" sz="1100" dirty="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No. of patients</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 of respondents</a:t>
                      </a:r>
                      <a:endParaRPr lang="en-IN" sz="1100">
                        <a:latin typeface="Calibri"/>
                        <a:ea typeface="Times New Roman"/>
                        <a:cs typeface="Times New Roman"/>
                      </a:endParaRPr>
                    </a:p>
                  </a:txBody>
                  <a:tcPr marL="68580" marR="68580" marT="0" marB="0"/>
                </a:tc>
              </a:tr>
              <a:tr h="512057">
                <a:tc>
                  <a:txBody>
                    <a:bodyPr/>
                    <a:lstStyle/>
                    <a:p>
                      <a:pPr algn="just">
                        <a:lnSpc>
                          <a:spcPct val="115000"/>
                        </a:lnSpc>
                        <a:spcAft>
                          <a:spcPts val="0"/>
                        </a:spcAft>
                      </a:pPr>
                      <a:r>
                        <a:rPr lang="en-IN" sz="1400"/>
                        <a:t>5000-10,000</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18</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18</a:t>
                      </a:r>
                      <a:endParaRPr lang="en-IN" sz="1100">
                        <a:latin typeface="Calibri"/>
                        <a:ea typeface="Times New Roman"/>
                        <a:cs typeface="Times New Roman"/>
                      </a:endParaRPr>
                    </a:p>
                  </a:txBody>
                  <a:tcPr marL="68580" marR="68580" marT="0" marB="0"/>
                </a:tc>
              </a:tr>
              <a:tr h="512057">
                <a:tc>
                  <a:txBody>
                    <a:bodyPr/>
                    <a:lstStyle/>
                    <a:p>
                      <a:pPr algn="just">
                        <a:lnSpc>
                          <a:spcPct val="115000"/>
                        </a:lnSpc>
                        <a:spcAft>
                          <a:spcPts val="0"/>
                        </a:spcAft>
                      </a:pPr>
                      <a:r>
                        <a:rPr lang="en-IN" sz="1400"/>
                        <a:t>10,000-15,000</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21</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21</a:t>
                      </a:r>
                      <a:endParaRPr lang="en-IN" sz="1100">
                        <a:latin typeface="Calibri"/>
                        <a:ea typeface="Times New Roman"/>
                        <a:cs typeface="Times New Roman"/>
                      </a:endParaRPr>
                    </a:p>
                  </a:txBody>
                  <a:tcPr marL="68580" marR="68580" marT="0" marB="0"/>
                </a:tc>
              </a:tr>
              <a:tr h="512057">
                <a:tc>
                  <a:txBody>
                    <a:bodyPr/>
                    <a:lstStyle/>
                    <a:p>
                      <a:pPr algn="just">
                        <a:lnSpc>
                          <a:spcPct val="115000"/>
                        </a:lnSpc>
                        <a:spcAft>
                          <a:spcPts val="0"/>
                        </a:spcAft>
                      </a:pPr>
                      <a:r>
                        <a:rPr lang="en-IN" sz="1400"/>
                        <a:t>15,000-20,000</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15</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15</a:t>
                      </a:r>
                      <a:endParaRPr lang="en-IN" sz="1100">
                        <a:latin typeface="Calibri"/>
                        <a:ea typeface="Times New Roman"/>
                        <a:cs typeface="Times New Roman"/>
                      </a:endParaRPr>
                    </a:p>
                  </a:txBody>
                  <a:tcPr marL="68580" marR="68580" marT="0" marB="0"/>
                </a:tc>
              </a:tr>
              <a:tr h="512057">
                <a:tc>
                  <a:txBody>
                    <a:bodyPr/>
                    <a:lstStyle/>
                    <a:p>
                      <a:pPr algn="just">
                        <a:lnSpc>
                          <a:spcPct val="115000"/>
                        </a:lnSpc>
                        <a:spcAft>
                          <a:spcPts val="0"/>
                        </a:spcAft>
                      </a:pPr>
                      <a:r>
                        <a:rPr lang="en-IN" sz="1400"/>
                        <a:t>20,000-30,000</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21</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21</a:t>
                      </a:r>
                      <a:endParaRPr lang="en-IN" sz="1100">
                        <a:latin typeface="Calibri"/>
                        <a:ea typeface="Times New Roman"/>
                        <a:cs typeface="Times New Roman"/>
                      </a:endParaRPr>
                    </a:p>
                  </a:txBody>
                  <a:tcPr marL="68580" marR="68580" marT="0" marB="0"/>
                </a:tc>
              </a:tr>
              <a:tr h="512057">
                <a:tc>
                  <a:txBody>
                    <a:bodyPr/>
                    <a:lstStyle/>
                    <a:p>
                      <a:pPr algn="just">
                        <a:lnSpc>
                          <a:spcPct val="115000"/>
                        </a:lnSpc>
                        <a:spcAft>
                          <a:spcPts val="0"/>
                        </a:spcAft>
                      </a:pPr>
                      <a:r>
                        <a:rPr lang="en-IN" sz="1400"/>
                        <a:t>Above 30,000</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17</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17</a:t>
                      </a:r>
                      <a:endParaRPr lang="en-IN" sz="1100">
                        <a:latin typeface="Calibri"/>
                        <a:ea typeface="Times New Roman"/>
                        <a:cs typeface="Times New Roman"/>
                      </a:endParaRPr>
                    </a:p>
                  </a:txBody>
                  <a:tcPr marL="68580" marR="68580" marT="0" marB="0"/>
                </a:tc>
              </a:tr>
              <a:tr h="512057">
                <a:tc>
                  <a:txBody>
                    <a:bodyPr/>
                    <a:lstStyle/>
                    <a:p>
                      <a:pPr algn="just">
                        <a:lnSpc>
                          <a:spcPct val="115000"/>
                        </a:lnSpc>
                        <a:spcAft>
                          <a:spcPts val="0"/>
                        </a:spcAft>
                      </a:pPr>
                      <a:r>
                        <a:rPr lang="en-IN" sz="1400"/>
                        <a:t>Cannot tell</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a:t>8</a:t>
                      </a:r>
                      <a:endParaRPr lang="en-IN" sz="1100">
                        <a:latin typeface="Calibri"/>
                        <a:ea typeface="Times New Roman"/>
                        <a:cs typeface="Times New Roman"/>
                      </a:endParaRPr>
                    </a:p>
                  </a:txBody>
                  <a:tcPr marL="68580" marR="68580" marT="0" marB="0"/>
                </a:tc>
                <a:tc>
                  <a:txBody>
                    <a:bodyPr/>
                    <a:lstStyle/>
                    <a:p>
                      <a:pPr algn="just">
                        <a:lnSpc>
                          <a:spcPct val="115000"/>
                        </a:lnSpc>
                        <a:spcAft>
                          <a:spcPts val="0"/>
                        </a:spcAft>
                      </a:pPr>
                      <a:r>
                        <a:rPr lang="en-IN" sz="1400" dirty="0"/>
                        <a:t>8</a:t>
                      </a:r>
                      <a:endParaRPr lang="en-IN" sz="1100" dirty="0">
                        <a:latin typeface="Calibri"/>
                        <a:ea typeface="Times New Roman"/>
                        <a:cs typeface="Times New Roman"/>
                      </a:endParaRPr>
                    </a:p>
                  </a:txBody>
                  <a:tcPr marL="68580" marR="68580" marT="0" marB="0"/>
                </a:tc>
              </a:tr>
            </a:tbl>
          </a:graphicData>
        </a:graphic>
      </p:graphicFrame>
    </p:spTree>
  </p:cSld>
  <p:clrMapOvr>
    <a:masterClrMapping/>
  </p:clrMapOvr>
  <p:transition>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Education wise distribution of the Respondents</a:t>
            </a:r>
            <a:endParaRPr lang="en-IN" dirty="0"/>
          </a:p>
        </p:txBody>
      </p:sp>
      <p:graphicFrame>
        <p:nvGraphicFramePr>
          <p:cNvPr id="4" name="Content Placeholder 3"/>
          <p:cNvGraphicFramePr>
            <a:graphicFrameLocks noGrp="1"/>
          </p:cNvGraphicFramePr>
          <p:nvPr>
            <p:ph sz="quarter" idx="1"/>
          </p:nvPr>
        </p:nvGraphicFramePr>
        <p:xfrm>
          <a:off x="323528" y="1484784"/>
          <a:ext cx="8568953" cy="4968551"/>
        </p:xfrm>
        <a:graphic>
          <a:graphicData uri="http://schemas.openxmlformats.org/drawingml/2006/table">
            <a:tbl>
              <a:tblPr>
                <a:tableStyleId>{3C2FFA5D-87B4-456A-9821-1D502468CF0F}</a:tableStyleId>
              </a:tblPr>
              <a:tblGrid>
                <a:gridCol w="2820689"/>
                <a:gridCol w="1916088"/>
                <a:gridCol w="1916088"/>
                <a:gridCol w="1916088"/>
              </a:tblGrid>
              <a:tr h="839969">
                <a:tc>
                  <a:txBody>
                    <a:bodyPr/>
                    <a:lstStyle/>
                    <a:p>
                      <a:pPr marL="457200" algn="just">
                        <a:lnSpc>
                          <a:spcPct val="150000"/>
                        </a:lnSpc>
                        <a:spcAft>
                          <a:spcPts val="1000"/>
                        </a:spcAft>
                        <a:tabLst>
                          <a:tab pos="2351405" algn="l"/>
                        </a:tabLst>
                      </a:pPr>
                      <a:r>
                        <a:rPr lang="en-US" sz="1400" dirty="0"/>
                        <a:t>EDUCATION</a:t>
                      </a:r>
                      <a:endParaRPr lang="en-IN" sz="1100" dirty="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MALE</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dirty="0"/>
                        <a:t>FEMALE</a:t>
                      </a:r>
                      <a:endParaRPr lang="en-IN" sz="1100" dirty="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TOTAL</a:t>
                      </a:r>
                      <a:endParaRPr lang="en-IN" sz="1100">
                        <a:latin typeface="Calibri"/>
                        <a:ea typeface="Times New Roman"/>
                        <a:cs typeface="Times New Roman"/>
                      </a:endParaRPr>
                    </a:p>
                  </a:txBody>
                  <a:tcPr marL="68580" marR="68580" marT="0" marB="0"/>
                </a:tc>
              </a:tr>
              <a:tr h="803753">
                <a:tc>
                  <a:txBody>
                    <a:bodyPr/>
                    <a:lstStyle/>
                    <a:p>
                      <a:pPr marL="457200" algn="just">
                        <a:lnSpc>
                          <a:spcPct val="150000"/>
                        </a:lnSpc>
                        <a:spcAft>
                          <a:spcPts val="1000"/>
                        </a:spcAft>
                        <a:tabLst>
                          <a:tab pos="2351405" algn="l"/>
                        </a:tabLst>
                      </a:pPr>
                      <a:r>
                        <a:rPr lang="en-US" sz="1400"/>
                        <a:t>PRIMARY</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11</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6</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17</a:t>
                      </a:r>
                      <a:endParaRPr lang="en-IN" sz="1100">
                        <a:latin typeface="Calibri"/>
                        <a:ea typeface="Times New Roman"/>
                        <a:cs typeface="Times New Roman"/>
                      </a:endParaRPr>
                    </a:p>
                  </a:txBody>
                  <a:tcPr marL="68580" marR="68580" marT="0" marB="0"/>
                </a:tc>
              </a:tr>
              <a:tr h="803753">
                <a:tc>
                  <a:txBody>
                    <a:bodyPr/>
                    <a:lstStyle/>
                    <a:p>
                      <a:pPr marL="457200" algn="just">
                        <a:lnSpc>
                          <a:spcPct val="150000"/>
                        </a:lnSpc>
                        <a:spcAft>
                          <a:spcPts val="1000"/>
                        </a:spcAft>
                        <a:tabLst>
                          <a:tab pos="2351405" algn="l"/>
                        </a:tabLst>
                      </a:pPr>
                      <a:r>
                        <a:rPr lang="en-US" sz="1400"/>
                        <a:t>SECONDARY</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19</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10</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29</a:t>
                      </a:r>
                      <a:endParaRPr lang="en-IN" sz="1100">
                        <a:latin typeface="Calibri"/>
                        <a:ea typeface="Times New Roman"/>
                        <a:cs typeface="Times New Roman"/>
                      </a:endParaRPr>
                    </a:p>
                  </a:txBody>
                  <a:tcPr marL="68580" marR="68580" marT="0" marB="0"/>
                </a:tc>
              </a:tr>
              <a:tr h="839969">
                <a:tc>
                  <a:txBody>
                    <a:bodyPr/>
                    <a:lstStyle/>
                    <a:p>
                      <a:pPr marL="457200" algn="just">
                        <a:lnSpc>
                          <a:spcPct val="150000"/>
                        </a:lnSpc>
                        <a:spcAft>
                          <a:spcPts val="1000"/>
                        </a:spcAft>
                        <a:tabLst>
                          <a:tab pos="2351405" algn="l"/>
                        </a:tabLst>
                      </a:pPr>
                      <a:r>
                        <a:rPr lang="en-US" sz="1400"/>
                        <a:t>GRADUATION</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28</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7</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35</a:t>
                      </a:r>
                      <a:endParaRPr lang="en-IN" sz="1100">
                        <a:latin typeface="Calibri"/>
                        <a:ea typeface="Times New Roman"/>
                        <a:cs typeface="Times New Roman"/>
                      </a:endParaRPr>
                    </a:p>
                  </a:txBody>
                  <a:tcPr marL="68580" marR="68580" marT="0" marB="0"/>
                </a:tc>
              </a:tr>
              <a:tr h="803753">
                <a:tc>
                  <a:txBody>
                    <a:bodyPr/>
                    <a:lstStyle/>
                    <a:p>
                      <a:pPr marL="457200" algn="just">
                        <a:lnSpc>
                          <a:spcPct val="150000"/>
                        </a:lnSpc>
                        <a:spcAft>
                          <a:spcPts val="1000"/>
                        </a:spcAft>
                        <a:tabLst>
                          <a:tab pos="2351405" algn="l"/>
                        </a:tabLst>
                      </a:pPr>
                      <a:r>
                        <a:rPr lang="en-US" sz="1400"/>
                        <a:t>PROFESSIONAL</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14</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5</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19</a:t>
                      </a:r>
                      <a:endParaRPr lang="en-IN" sz="1100">
                        <a:latin typeface="Calibri"/>
                        <a:ea typeface="Times New Roman"/>
                        <a:cs typeface="Times New Roman"/>
                      </a:endParaRPr>
                    </a:p>
                  </a:txBody>
                  <a:tcPr marL="68580" marR="68580" marT="0" marB="0"/>
                </a:tc>
              </a:tr>
              <a:tr h="877354">
                <a:tc>
                  <a:txBody>
                    <a:bodyPr/>
                    <a:lstStyle/>
                    <a:p>
                      <a:pPr marL="457200" algn="just">
                        <a:lnSpc>
                          <a:spcPct val="150000"/>
                        </a:lnSpc>
                        <a:spcAft>
                          <a:spcPts val="1000"/>
                        </a:spcAft>
                        <a:tabLst>
                          <a:tab pos="2351405" algn="l"/>
                        </a:tabLst>
                      </a:pPr>
                      <a:r>
                        <a:rPr lang="en-US" sz="1400"/>
                        <a:t>TOTAL</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a:t>72</a:t>
                      </a:r>
                      <a:endParaRPr lang="en-IN" sz="110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dirty="0"/>
                        <a:t>28</a:t>
                      </a:r>
                      <a:endParaRPr lang="en-IN" sz="1100" dirty="0">
                        <a:latin typeface="Calibri"/>
                        <a:ea typeface="Times New Roman"/>
                        <a:cs typeface="Times New Roman"/>
                      </a:endParaRPr>
                    </a:p>
                  </a:txBody>
                  <a:tcPr marL="68580" marR="68580" marT="0" marB="0"/>
                </a:tc>
                <a:tc>
                  <a:txBody>
                    <a:bodyPr/>
                    <a:lstStyle/>
                    <a:p>
                      <a:pPr marL="457200" algn="just">
                        <a:lnSpc>
                          <a:spcPct val="150000"/>
                        </a:lnSpc>
                        <a:spcAft>
                          <a:spcPts val="1000"/>
                        </a:spcAft>
                        <a:tabLst>
                          <a:tab pos="2351405" algn="l"/>
                        </a:tabLst>
                      </a:pPr>
                      <a:r>
                        <a:rPr lang="en-US" sz="1400" dirty="0"/>
                        <a:t>100</a:t>
                      </a:r>
                      <a:endParaRPr lang="en-IN" sz="1100" dirty="0">
                        <a:latin typeface="Calibri"/>
                        <a:ea typeface="Times New Roman"/>
                        <a:cs typeface="Times New Roman"/>
                      </a:endParaRPr>
                    </a:p>
                  </a:txBody>
                  <a:tcPr marL="68580" marR="68580" marT="0" marB="0"/>
                </a:tc>
              </a:tr>
            </a:tbl>
          </a:graphicData>
        </a:graphic>
      </p:graphicFrame>
    </p:spTree>
  </p:cSld>
  <p:clrMapOvr>
    <a:masterClrMapping/>
  </p:clrMapOvr>
  <p:transition>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Satisfaction with Technical Care and Relationship building at Eye-Q</a:t>
            </a:r>
            <a:endParaRPr lang="en-IN" dirty="0"/>
          </a:p>
        </p:txBody>
      </p:sp>
      <p:sp>
        <p:nvSpPr>
          <p:cNvPr id="8" name="Content Placeholder 7"/>
          <p:cNvSpPr>
            <a:spLocks noGrp="1"/>
          </p:cNvSpPr>
          <p:nvPr>
            <p:ph sz="quarter" idx="1"/>
          </p:nvPr>
        </p:nvSpPr>
        <p:spPr/>
        <p:txBody>
          <a:bodyPr/>
          <a:lstStyle/>
          <a:p>
            <a:endParaRPr lang="en-IN" dirty="0"/>
          </a:p>
        </p:txBody>
      </p:sp>
      <p:graphicFrame>
        <p:nvGraphicFramePr>
          <p:cNvPr id="9" name="Chart 8"/>
          <p:cNvGraphicFramePr/>
          <p:nvPr/>
        </p:nvGraphicFramePr>
        <p:xfrm>
          <a:off x="539552" y="1484784"/>
          <a:ext cx="8136904" cy="51125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772400" cy="1143000"/>
          </a:xfrm>
        </p:spPr>
        <p:txBody>
          <a:bodyPr/>
          <a:lstStyle/>
          <a:p>
            <a:pPr algn="ctr"/>
            <a:r>
              <a:rPr lang="en-US" dirty="0" smtClean="0"/>
              <a:t>Satisfaction with the Waiting time</a:t>
            </a:r>
            <a:endParaRPr lang="en-IN" dirty="0"/>
          </a:p>
        </p:txBody>
      </p:sp>
      <p:sp>
        <p:nvSpPr>
          <p:cNvPr id="5" name="Content Placeholder 4"/>
          <p:cNvSpPr>
            <a:spLocks noGrp="1"/>
          </p:cNvSpPr>
          <p:nvPr>
            <p:ph sz="quarter" idx="1"/>
          </p:nvPr>
        </p:nvSpPr>
        <p:spPr/>
        <p:txBody>
          <a:bodyPr/>
          <a:lstStyle/>
          <a:p>
            <a:endParaRPr lang="en-IN"/>
          </a:p>
        </p:txBody>
      </p:sp>
      <p:graphicFrame>
        <p:nvGraphicFramePr>
          <p:cNvPr id="6" name="Chart 5"/>
          <p:cNvGraphicFramePr/>
          <p:nvPr/>
        </p:nvGraphicFramePr>
        <p:xfrm>
          <a:off x="395536" y="1484784"/>
          <a:ext cx="8352928" cy="48965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Satisfaction with the Cleanliness of the hospital</a:t>
            </a:r>
            <a:endParaRPr lang="en-IN" dirty="0"/>
          </a:p>
        </p:txBody>
      </p:sp>
      <p:sp>
        <p:nvSpPr>
          <p:cNvPr id="5" name="Content Placeholder 4"/>
          <p:cNvSpPr>
            <a:spLocks noGrp="1"/>
          </p:cNvSpPr>
          <p:nvPr>
            <p:ph sz="quarter" idx="1"/>
          </p:nvPr>
        </p:nvSpPr>
        <p:spPr/>
        <p:txBody>
          <a:bodyPr/>
          <a:lstStyle/>
          <a:p>
            <a:endParaRPr lang="en-IN"/>
          </a:p>
        </p:txBody>
      </p:sp>
      <p:graphicFrame>
        <p:nvGraphicFramePr>
          <p:cNvPr id="6" name="Chart 5"/>
          <p:cNvGraphicFramePr/>
          <p:nvPr/>
        </p:nvGraphicFramePr>
        <p:xfrm>
          <a:off x="323528" y="1484784"/>
          <a:ext cx="8568952" cy="489654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Satisfaction with the explanation of expenditure of treatment</a:t>
            </a:r>
            <a:endParaRPr lang="en-IN" dirty="0"/>
          </a:p>
        </p:txBody>
      </p:sp>
      <p:sp>
        <p:nvSpPr>
          <p:cNvPr id="5" name="Content Placeholder 4"/>
          <p:cNvSpPr>
            <a:spLocks noGrp="1"/>
          </p:cNvSpPr>
          <p:nvPr>
            <p:ph sz="quarter" idx="1"/>
          </p:nvPr>
        </p:nvSpPr>
        <p:spPr/>
        <p:txBody>
          <a:bodyPr/>
          <a:lstStyle/>
          <a:p>
            <a:endParaRPr lang="en-IN"/>
          </a:p>
        </p:txBody>
      </p:sp>
      <p:graphicFrame>
        <p:nvGraphicFramePr>
          <p:cNvPr id="6" name="Chart 5"/>
          <p:cNvGraphicFramePr/>
          <p:nvPr/>
        </p:nvGraphicFramePr>
        <p:xfrm>
          <a:off x="467544" y="1484784"/>
          <a:ext cx="8352928"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About Dissertation Organization: Eye-Q</a:t>
            </a:r>
            <a:endParaRPr lang="en-IN" dirty="0"/>
          </a:p>
        </p:txBody>
      </p:sp>
      <p:sp>
        <p:nvSpPr>
          <p:cNvPr id="3" name="Content Placeholder 2"/>
          <p:cNvSpPr>
            <a:spLocks noGrp="1"/>
          </p:cNvSpPr>
          <p:nvPr>
            <p:ph sz="quarter" idx="1"/>
          </p:nvPr>
        </p:nvSpPr>
        <p:spPr/>
        <p:txBody>
          <a:bodyPr>
            <a:normAutofit fontScale="92500" lnSpcReduction="10000"/>
          </a:bodyPr>
          <a:lstStyle/>
          <a:p>
            <a:r>
              <a:rPr lang="en-US" dirty="0" smtClean="0"/>
              <a:t>Eye-Q is a hospital chain committed for providing best quality eye care at affordable cost across India.</a:t>
            </a:r>
          </a:p>
          <a:p>
            <a:r>
              <a:rPr lang="en-US" dirty="0" smtClean="0"/>
              <a:t>It is an ISO 9001-2000 organization</a:t>
            </a:r>
          </a:p>
          <a:p>
            <a:r>
              <a:rPr lang="en-US" dirty="0" smtClean="0"/>
              <a:t>Was set up 5 years back with a vision to be provide best and affordable care across the country</a:t>
            </a:r>
          </a:p>
          <a:p>
            <a:r>
              <a:rPr lang="en-US" dirty="0" smtClean="0"/>
              <a:t>Currently has around 22 running centers and 5 under the process of coming up soon</a:t>
            </a:r>
          </a:p>
          <a:p>
            <a:r>
              <a:rPr lang="en-US" dirty="0" smtClean="0"/>
              <a:t>CEO: Mr. </a:t>
            </a:r>
            <a:r>
              <a:rPr lang="en-US" dirty="0" err="1" smtClean="0"/>
              <a:t>Rajat</a:t>
            </a:r>
            <a:r>
              <a:rPr lang="en-US" dirty="0" smtClean="0"/>
              <a:t> </a:t>
            </a:r>
            <a:r>
              <a:rPr lang="en-US" dirty="0" err="1" smtClean="0"/>
              <a:t>Goyal</a:t>
            </a:r>
            <a:r>
              <a:rPr lang="en-US" dirty="0" smtClean="0"/>
              <a:t> and CMD: Dr. Ajay Sharma</a:t>
            </a:r>
          </a:p>
          <a:p>
            <a:r>
              <a:rPr lang="en-US" dirty="0" smtClean="0"/>
              <a:t>Dr. Ajay Sharma is one of the most renowned eye surgeons in India, aided by team of specialists with rich experience in their respective specialties from top hospitals across the country.</a:t>
            </a:r>
          </a:p>
          <a:p>
            <a:pPr>
              <a:buNone/>
            </a:pPr>
            <a:r>
              <a:rPr lang="en-US" dirty="0" smtClean="0"/>
              <a:t> </a:t>
            </a:r>
            <a:endParaRPr lang="en-IN" dirty="0"/>
          </a:p>
        </p:txBody>
      </p:sp>
    </p:spTree>
  </p:cSld>
  <p:clrMapOvr>
    <a:masterClrMapping/>
  </p:clrMapOvr>
  <p:transition>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Satisfaction with the post-discharge follow up</a:t>
            </a:r>
            <a:endParaRPr lang="en-IN" dirty="0"/>
          </a:p>
        </p:txBody>
      </p:sp>
      <p:sp>
        <p:nvSpPr>
          <p:cNvPr id="5" name="Content Placeholder 4"/>
          <p:cNvSpPr>
            <a:spLocks noGrp="1"/>
          </p:cNvSpPr>
          <p:nvPr>
            <p:ph sz="quarter" idx="1"/>
          </p:nvPr>
        </p:nvSpPr>
        <p:spPr/>
        <p:txBody>
          <a:bodyPr/>
          <a:lstStyle/>
          <a:p>
            <a:endParaRPr lang="en-IN"/>
          </a:p>
        </p:txBody>
      </p:sp>
      <p:graphicFrame>
        <p:nvGraphicFramePr>
          <p:cNvPr id="6" name="Chart 5"/>
          <p:cNvGraphicFramePr/>
          <p:nvPr/>
        </p:nvGraphicFramePr>
        <p:xfrm>
          <a:off x="467544" y="1412776"/>
          <a:ext cx="8424936"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43000"/>
          </a:xfrm>
        </p:spPr>
        <p:txBody>
          <a:bodyPr/>
          <a:lstStyle/>
          <a:p>
            <a:pPr algn="ctr"/>
            <a:r>
              <a:rPr lang="en-US" dirty="0" smtClean="0"/>
              <a:t>Overall Experience at the Hospital</a:t>
            </a:r>
            <a:endParaRPr lang="en-IN" dirty="0"/>
          </a:p>
        </p:txBody>
      </p:sp>
      <p:sp>
        <p:nvSpPr>
          <p:cNvPr id="5" name="Content Placeholder 4"/>
          <p:cNvSpPr>
            <a:spLocks noGrp="1"/>
          </p:cNvSpPr>
          <p:nvPr>
            <p:ph sz="quarter" idx="1"/>
          </p:nvPr>
        </p:nvSpPr>
        <p:spPr/>
        <p:txBody>
          <a:bodyPr/>
          <a:lstStyle/>
          <a:p>
            <a:endParaRPr lang="en-IN" dirty="0"/>
          </a:p>
        </p:txBody>
      </p:sp>
      <p:graphicFrame>
        <p:nvGraphicFramePr>
          <p:cNvPr id="6" name="Chart 5"/>
          <p:cNvGraphicFramePr/>
          <p:nvPr/>
        </p:nvGraphicFramePr>
        <p:xfrm>
          <a:off x="395536" y="1196752"/>
          <a:ext cx="8424936" cy="53285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No. of patients who would recommend Eye-Q</a:t>
            </a:r>
            <a:endParaRPr lang="en-IN" dirty="0"/>
          </a:p>
        </p:txBody>
      </p:sp>
      <p:sp>
        <p:nvSpPr>
          <p:cNvPr id="6" name="Content Placeholder 5"/>
          <p:cNvSpPr>
            <a:spLocks noGrp="1"/>
          </p:cNvSpPr>
          <p:nvPr>
            <p:ph sz="quarter" idx="1"/>
          </p:nvPr>
        </p:nvSpPr>
        <p:spPr/>
        <p:txBody>
          <a:bodyPr/>
          <a:lstStyle/>
          <a:p>
            <a:endParaRPr lang="en-IN"/>
          </a:p>
        </p:txBody>
      </p:sp>
      <p:graphicFrame>
        <p:nvGraphicFramePr>
          <p:cNvPr id="7" name="Chart 6"/>
          <p:cNvGraphicFramePr/>
          <p:nvPr/>
        </p:nvGraphicFramePr>
        <p:xfrm>
          <a:off x="683568" y="1484784"/>
          <a:ext cx="7920880" cy="49685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8003232" cy="1143000"/>
          </a:xfrm>
        </p:spPr>
        <p:txBody>
          <a:bodyPr>
            <a:normAutofit fontScale="90000"/>
          </a:bodyPr>
          <a:lstStyle/>
          <a:p>
            <a:pPr algn="ctr"/>
            <a:r>
              <a:rPr lang="en-US" dirty="0" smtClean="0"/>
              <a:t>No. of patients who would Re-Visit Eye-Q</a:t>
            </a:r>
            <a:endParaRPr lang="en-IN" dirty="0"/>
          </a:p>
        </p:txBody>
      </p:sp>
      <p:sp>
        <p:nvSpPr>
          <p:cNvPr id="5" name="Content Placeholder 4"/>
          <p:cNvSpPr>
            <a:spLocks noGrp="1"/>
          </p:cNvSpPr>
          <p:nvPr>
            <p:ph sz="quarter" idx="1"/>
          </p:nvPr>
        </p:nvSpPr>
        <p:spPr/>
        <p:txBody>
          <a:bodyPr/>
          <a:lstStyle/>
          <a:p>
            <a:endParaRPr lang="en-IN"/>
          </a:p>
        </p:txBody>
      </p:sp>
      <p:graphicFrame>
        <p:nvGraphicFramePr>
          <p:cNvPr id="6" name="Chart 5"/>
          <p:cNvGraphicFramePr/>
          <p:nvPr/>
        </p:nvGraphicFramePr>
        <p:xfrm>
          <a:off x="683568" y="1268760"/>
          <a:ext cx="8136904" cy="52205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Overall Parameters of patient satisfaction</a:t>
            </a:r>
            <a:endParaRPr lang="en-IN" dirty="0"/>
          </a:p>
        </p:txBody>
      </p:sp>
      <p:sp>
        <p:nvSpPr>
          <p:cNvPr id="3" name="Content Placeholder 2"/>
          <p:cNvSpPr>
            <a:spLocks noGrp="1"/>
          </p:cNvSpPr>
          <p:nvPr>
            <p:ph sz="quarter" idx="1"/>
          </p:nvPr>
        </p:nvSpPr>
        <p:spPr/>
        <p:txBody>
          <a:bodyPr/>
          <a:lstStyle/>
          <a:p>
            <a:endParaRPr lang="en-IN" dirty="0"/>
          </a:p>
        </p:txBody>
      </p:sp>
      <p:graphicFrame>
        <p:nvGraphicFramePr>
          <p:cNvPr id="5" name="Chart 4"/>
          <p:cNvGraphicFramePr/>
          <p:nvPr/>
        </p:nvGraphicFramePr>
        <p:xfrm>
          <a:off x="323528" y="1340768"/>
          <a:ext cx="8496944" cy="51125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Analyzing the Interdependence between the parameters</a:t>
            </a:r>
            <a:endParaRPr lang="en-IN" dirty="0"/>
          </a:p>
        </p:txBody>
      </p:sp>
      <p:graphicFrame>
        <p:nvGraphicFramePr>
          <p:cNvPr id="4" name="Content Placeholder 3"/>
          <p:cNvGraphicFramePr>
            <a:graphicFrameLocks noGrp="1"/>
          </p:cNvGraphicFramePr>
          <p:nvPr>
            <p:ph sz="quarter" idx="1"/>
          </p:nvPr>
        </p:nvGraphicFramePr>
        <p:xfrm>
          <a:off x="395534" y="1447800"/>
          <a:ext cx="8352929" cy="4861521"/>
        </p:xfrm>
        <a:graphic>
          <a:graphicData uri="http://schemas.openxmlformats.org/drawingml/2006/table">
            <a:tbl>
              <a:tblPr>
                <a:tableStyleId>{3C2FFA5D-87B4-456A-9821-1D502468CF0F}</a:tableStyleId>
              </a:tblPr>
              <a:tblGrid>
                <a:gridCol w="2783707"/>
                <a:gridCol w="2784611"/>
                <a:gridCol w="2784611"/>
              </a:tblGrid>
              <a:tr h="650604">
                <a:tc>
                  <a:txBody>
                    <a:bodyPr/>
                    <a:lstStyle/>
                    <a:p>
                      <a:pPr algn="just"/>
                      <a:r>
                        <a:rPr lang="en-US" sz="1400" dirty="0"/>
                        <a:t>Name of the Parameter</a:t>
                      </a:r>
                      <a:endParaRPr lang="en-IN" sz="1100" dirty="0">
                        <a:latin typeface="Calibri"/>
                      </a:endParaRPr>
                    </a:p>
                  </a:txBody>
                  <a:tcPr marL="30480" marR="30480" marT="0" marB="0"/>
                </a:tc>
                <a:tc>
                  <a:txBody>
                    <a:bodyPr/>
                    <a:lstStyle/>
                    <a:p>
                      <a:pPr algn="just"/>
                      <a:r>
                        <a:rPr lang="en-US" sz="1400"/>
                        <a:t>Interdependence With</a:t>
                      </a:r>
                      <a:endParaRPr lang="en-IN" sz="1100">
                        <a:latin typeface="Calibri"/>
                      </a:endParaRPr>
                    </a:p>
                  </a:txBody>
                  <a:tcPr marL="30480" marR="30480" marT="0" marB="0"/>
                </a:tc>
                <a:tc>
                  <a:txBody>
                    <a:bodyPr/>
                    <a:lstStyle/>
                    <a:p>
                      <a:pPr algn="just"/>
                      <a:r>
                        <a:rPr lang="en-US" sz="1400"/>
                        <a:t>Correlation Value </a:t>
                      </a:r>
                      <a:endParaRPr lang="en-IN" sz="1100">
                        <a:latin typeface="Calibri"/>
                      </a:endParaRPr>
                    </a:p>
                  </a:txBody>
                  <a:tcPr marL="30480" marR="30480" marT="0" marB="0"/>
                </a:tc>
              </a:tr>
              <a:tr h="1155962">
                <a:tc>
                  <a:txBody>
                    <a:bodyPr/>
                    <a:lstStyle/>
                    <a:p>
                      <a:pPr marL="342900" lvl="0" indent="-342900" algn="just">
                        <a:buFont typeface="+mj-lt"/>
                        <a:buNone/>
                      </a:pPr>
                      <a:r>
                        <a:rPr lang="en-US" sz="1400" dirty="0" smtClean="0"/>
                        <a:t>1. Technical </a:t>
                      </a:r>
                      <a:r>
                        <a:rPr lang="en-US" sz="1400" dirty="0"/>
                        <a:t>Care and Relationship building</a:t>
                      </a:r>
                      <a:endParaRPr lang="en-IN" sz="1100" dirty="0">
                        <a:latin typeface="Calibri"/>
                      </a:endParaRPr>
                    </a:p>
                  </a:txBody>
                  <a:tcPr marL="30480" marR="30480" marT="0" marB="0"/>
                </a:tc>
                <a:tc>
                  <a:txBody>
                    <a:bodyPr/>
                    <a:lstStyle/>
                    <a:p>
                      <a:pPr algn="just"/>
                      <a:r>
                        <a:rPr lang="en-US" sz="1400"/>
                        <a:t>Overall Satisfaction</a:t>
                      </a:r>
                      <a:endParaRPr lang="en-IN" sz="1100">
                        <a:latin typeface="Calibri"/>
                      </a:endParaRPr>
                    </a:p>
                  </a:txBody>
                  <a:tcPr marL="30480" marR="30480" marT="0" marB="0"/>
                </a:tc>
                <a:tc>
                  <a:txBody>
                    <a:bodyPr/>
                    <a:lstStyle/>
                    <a:p>
                      <a:pPr algn="just"/>
                      <a:r>
                        <a:rPr lang="en-US" sz="1400"/>
                        <a:t>0.787</a:t>
                      </a:r>
                      <a:endParaRPr lang="en-IN" sz="1100">
                        <a:latin typeface="Calibri"/>
                      </a:endParaRPr>
                    </a:p>
                  </a:txBody>
                  <a:tcPr marL="30480" marR="30480" marT="0" marB="0"/>
                </a:tc>
              </a:tr>
              <a:tr h="650604">
                <a:tc>
                  <a:txBody>
                    <a:bodyPr/>
                    <a:lstStyle/>
                    <a:p>
                      <a:pPr marL="342900" lvl="0" indent="-342900" algn="just">
                        <a:buFont typeface="+mj-lt"/>
                        <a:buNone/>
                      </a:pPr>
                      <a:r>
                        <a:rPr lang="en-US" sz="1400" dirty="0" smtClean="0"/>
                        <a:t>2. Waiting </a:t>
                      </a:r>
                      <a:r>
                        <a:rPr lang="en-US" sz="1400" dirty="0"/>
                        <a:t>time</a:t>
                      </a:r>
                      <a:endParaRPr lang="en-IN" sz="1100" dirty="0">
                        <a:latin typeface="Calibri"/>
                      </a:endParaRPr>
                    </a:p>
                  </a:txBody>
                  <a:tcPr marL="30480" marR="30480" marT="0" marB="0"/>
                </a:tc>
                <a:tc>
                  <a:txBody>
                    <a:bodyPr/>
                    <a:lstStyle/>
                    <a:p>
                      <a:pPr algn="just"/>
                      <a:r>
                        <a:rPr lang="en-US" sz="1400"/>
                        <a:t>Overall Satisfaction</a:t>
                      </a:r>
                      <a:endParaRPr lang="en-IN" sz="1100">
                        <a:latin typeface="Calibri"/>
                      </a:endParaRPr>
                    </a:p>
                  </a:txBody>
                  <a:tcPr marL="30480" marR="30480" marT="0" marB="0"/>
                </a:tc>
                <a:tc>
                  <a:txBody>
                    <a:bodyPr/>
                    <a:lstStyle/>
                    <a:p>
                      <a:pPr algn="just"/>
                      <a:r>
                        <a:rPr lang="en-US" sz="1400"/>
                        <a:t>0.283</a:t>
                      </a:r>
                      <a:endParaRPr lang="en-IN" sz="1100">
                        <a:latin typeface="Calibri"/>
                      </a:endParaRPr>
                    </a:p>
                  </a:txBody>
                  <a:tcPr marL="30480" marR="30480" marT="0" marB="0"/>
                </a:tc>
              </a:tr>
              <a:tr h="650604">
                <a:tc>
                  <a:txBody>
                    <a:bodyPr/>
                    <a:lstStyle/>
                    <a:p>
                      <a:pPr marL="342900" lvl="0" indent="-342900" algn="just">
                        <a:buFont typeface="+mj-lt"/>
                        <a:buNone/>
                      </a:pPr>
                      <a:r>
                        <a:rPr lang="en-US" sz="1400" dirty="0" smtClean="0"/>
                        <a:t>3. Cleanliness</a:t>
                      </a:r>
                      <a:endParaRPr lang="en-IN" sz="1100" dirty="0">
                        <a:latin typeface="Calibri"/>
                      </a:endParaRPr>
                    </a:p>
                  </a:txBody>
                  <a:tcPr marL="30480" marR="30480" marT="0" marB="0"/>
                </a:tc>
                <a:tc>
                  <a:txBody>
                    <a:bodyPr/>
                    <a:lstStyle/>
                    <a:p>
                      <a:pPr algn="just"/>
                      <a:r>
                        <a:rPr lang="en-US" sz="1400"/>
                        <a:t>Overall Satisfaction</a:t>
                      </a:r>
                      <a:endParaRPr lang="en-IN" sz="1100">
                        <a:latin typeface="Calibri"/>
                      </a:endParaRPr>
                    </a:p>
                  </a:txBody>
                  <a:tcPr marL="30480" marR="30480" marT="0" marB="0"/>
                </a:tc>
                <a:tc>
                  <a:txBody>
                    <a:bodyPr/>
                    <a:lstStyle/>
                    <a:p>
                      <a:pPr algn="just"/>
                      <a:r>
                        <a:rPr lang="en-US" sz="1400"/>
                        <a:t>0.374</a:t>
                      </a:r>
                      <a:endParaRPr lang="en-IN" sz="1100">
                        <a:latin typeface="Calibri"/>
                      </a:endParaRPr>
                    </a:p>
                  </a:txBody>
                  <a:tcPr marL="30480" marR="30480" marT="0" marB="0"/>
                </a:tc>
              </a:tr>
              <a:tr h="650604">
                <a:tc>
                  <a:txBody>
                    <a:bodyPr/>
                    <a:lstStyle/>
                    <a:p>
                      <a:pPr marL="342900" lvl="0" indent="-342900" algn="just">
                        <a:buFont typeface="+mj-lt"/>
                        <a:buNone/>
                      </a:pPr>
                      <a:r>
                        <a:rPr lang="en-US" sz="1400" dirty="0" smtClean="0"/>
                        <a:t>4. Cost </a:t>
                      </a:r>
                      <a:r>
                        <a:rPr lang="en-US" sz="1400" dirty="0"/>
                        <a:t>of diagnosis</a:t>
                      </a:r>
                      <a:endParaRPr lang="en-IN" sz="1100" dirty="0">
                        <a:latin typeface="Calibri"/>
                      </a:endParaRPr>
                    </a:p>
                  </a:txBody>
                  <a:tcPr marL="30480" marR="30480" marT="0" marB="0"/>
                </a:tc>
                <a:tc>
                  <a:txBody>
                    <a:bodyPr/>
                    <a:lstStyle/>
                    <a:p>
                      <a:pPr algn="just"/>
                      <a:r>
                        <a:rPr lang="en-US" sz="1400"/>
                        <a:t>Overall Satisfaction</a:t>
                      </a:r>
                      <a:endParaRPr lang="en-IN" sz="1100">
                        <a:latin typeface="Calibri"/>
                      </a:endParaRPr>
                    </a:p>
                  </a:txBody>
                  <a:tcPr marL="30480" marR="30480" marT="0" marB="0"/>
                </a:tc>
                <a:tc>
                  <a:txBody>
                    <a:bodyPr/>
                    <a:lstStyle/>
                    <a:p>
                      <a:pPr algn="just"/>
                      <a:r>
                        <a:rPr lang="en-US" sz="1400"/>
                        <a:t>0.451</a:t>
                      </a:r>
                      <a:endParaRPr lang="en-IN" sz="1100">
                        <a:latin typeface="Calibri"/>
                      </a:endParaRPr>
                    </a:p>
                  </a:txBody>
                  <a:tcPr marL="30480" marR="30480" marT="0" marB="0"/>
                </a:tc>
              </a:tr>
              <a:tr h="1103143">
                <a:tc>
                  <a:txBody>
                    <a:bodyPr/>
                    <a:lstStyle/>
                    <a:p>
                      <a:pPr marL="342900" lvl="0" indent="-342900" algn="just">
                        <a:buFont typeface="+mj-lt"/>
                        <a:buNone/>
                      </a:pPr>
                      <a:r>
                        <a:rPr lang="en-US" sz="1400" dirty="0" smtClean="0"/>
                        <a:t>5. Post </a:t>
                      </a:r>
                      <a:r>
                        <a:rPr lang="en-US" sz="1400" dirty="0"/>
                        <a:t>discharge Follow up</a:t>
                      </a:r>
                      <a:endParaRPr lang="en-IN" sz="1100" dirty="0">
                        <a:latin typeface="Calibri"/>
                      </a:endParaRPr>
                    </a:p>
                  </a:txBody>
                  <a:tcPr marL="30480" marR="30480" marT="0" marB="0"/>
                </a:tc>
                <a:tc>
                  <a:txBody>
                    <a:bodyPr/>
                    <a:lstStyle/>
                    <a:p>
                      <a:pPr algn="just"/>
                      <a:r>
                        <a:rPr lang="en-US" sz="1400"/>
                        <a:t>Overall Satisfaction</a:t>
                      </a:r>
                      <a:endParaRPr lang="en-IN" sz="1100">
                        <a:latin typeface="Calibri"/>
                      </a:endParaRPr>
                    </a:p>
                  </a:txBody>
                  <a:tcPr marL="30480" marR="30480" marT="0" marB="0"/>
                </a:tc>
                <a:tc>
                  <a:txBody>
                    <a:bodyPr/>
                    <a:lstStyle/>
                    <a:p>
                      <a:pPr algn="just"/>
                      <a:r>
                        <a:rPr lang="en-US" sz="1400" dirty="0"/>
                        <a:t>.019</a:t>
                      </a:r>
                      <a:endParaRPr lang="en-IN" sz="1100" dirty="0">
                        <a:latin typeface="Calibri"/>
                      </a:endParaRPr>
                    </a:p>
                  </a:txBody>
                  <a:tcPr marL="30480" marR="30480" marT="0" marB="0"/>
                </a:tc>
              </a:tr>
            </a:tbl>
          </a:graphicData>
        </a:graphic>
      </p:graphicFrame>
    </p:spTree>
  </p:cSld>
  <p:clrMapOvr>
    <a:masterClrMapping/>
  </p:clrMapOvr>
  <p:transition>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dirty="0"/>
          </a:p>
        </p:txBody>
      </p:sp>
      <p:graphicFrame>
        <p:nvGraphicFramePr>
          <p:cNvPr id="5" name="Chart 4"/>
          <p:cNvGraphicFramePr/>
          <p:nvPr/>
        </p:nvGraphicFramePr>
        <p:xfrm>
          <a:off x="539552" y="404664"/>
          <a:ext cx="8280920" cy="597666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IN" dirty="0"/>
          </a:p>
        </p:txBody>
      </p:sp>
      <p:sp>
        <p:nvSpPr>
          <p:cNvPr id="3" name="Content Placeholder 2"/>
          <p:cNvSpPr>
            <a:spLocks noGrp="1"/>
          </p:cNvSpPr>
          <p:nvPr>
            <p:ph sz="quarter" idx="1"/>
          </p:nvPr>
        </p:nvSpPr>
        <p:spPr/>
        <p:txBody>
          <a:bodyPr>
            <a:normAutofit fontScale="92500"/>
          </a:bodyPr>
          <a:lstStyle/>
          <a:p>
            <a:pPr lvl="0"/>
            <a:r>
              <a:rPr lang="en-US" dirty="0" smtClean="0"/>
              <a:t>To reduce the waiting time complaint of the patient process map should be displayed at the registration counter. </a:t>
            </a:r>
            <a:endParaRPr lang="en-IN" dirty="0" smtClean="0"/>
          </a:p>
          <a:p>
            <a:pPr lvl="0"/>
            <a:r>
              <a:rPr lang="en-US" dirty="0" smtClean="0"/>
              <a:t>The appointment system should be structured in such a way that the appointment patients are called during the lean hours.</a:t>
            </a:r>
            <a:endParaRPr lang="en-IN" dirty="0" smtClean="0"/>
          </a:p>
          <a:p>
            <a:pPr lvl="0"/>
            <a:r>
              <a:rPr lang="en-US" dirty="0" smtClean="0"/>
              <a:t>OT list should be revised in the evening to avoid any kind of emergency by the OT assistant and accordingly inform the doctor about the time when the Surgery should be started.</a:t>
            </a:r>
          </a:p>
          <a:p>
            <a:pPr lvl="0"/>
            <a:r>
              <a:rPr lang="en-US" dirty="0" smtClean="0"/>
              <a:t>Inform the patient in case of queue and provide with an option to see other consultant.</a:t>
            </a:r>
          </a:p>
          <a:p>
            <a:pPr lvl="0"/>
            <a:r>
              <a:rPr lang="en-US" dirty="0" smtClean="0"/>
              <a:t>Train the reception staff in soft skills.</a:t>
            </a:r>
          </a:p>
          <a:p>
            <a:pPr lvl="0"/>
            <a:r>
              <a:rPr lang="en-US" dirty="0" smtClean="0"/>
              <a:t>Follow up by counselor</a:t>
            </a:r>
          </a:p>
          <a:p>
            <a:pPr lvl="0"/>
            <a:endParaRPr lang="en-US" dirty="0" smtClean="0"/>
          </a:p>
          <a:p>
            <a:pPr lvl="0"/>
            <a:endParaRPr lang="en-IN" dirty="0"/>
          </a:p>
        </p:txBody>
      </p:sp>
    </p:spTree>
  </p:cSld>
  <p:clrMapOvr>
    <a:masterClrMapping/>
  </p:clrMapOvr>
  <p:transition>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A market survey to analyze preference of Eye-Q among the local Optical and Medical Vendors</a:t>
            </a:r>
            <a:endParaRPr lang="en-IN" dirty="0"/>
          </a:p>
        </p:txBody>
      </p:sp>
      <p:sp>
        <p:nvSpPr>
          <p:cNvPr id="4" name="Title 3"/>
          <p:cNvSpPr>
            <a:spLocks noGrp="1"/>
          </p:cNvSpPr>
          <p:nvPr>
            <p:ph type="ctrTitle"/>
          </p:nvPr>
        </p:nvSpPr>
        <p:spPr/>
        <p:txBody>
          <a:bodyPr/>
          <a:lstStyle/>
          <a:p>
            <a:r>
              <a:rPr lang="en-US" dirty="0" smtClean="0"/>
              <a:t>Case study</a:t>
            </a:r>
            <a:endParaRPr lang="en-IN" dirty="0"/>
          </a:p>
        </p:txBody>
      </p:sp>
    </p:spTree>
  </p:cSld>
  <p:clrMapOvr>
    <a:masterClrMapping/>
  </p:clrMapOvr>
  <p:transition>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IN" dirty="0"/>
          </a:p>
        </p:txBody>
      </p:sp>
      <p:sp>
        <p:nvSpPr>
          <p:cNvPr id="3" name="Content Placeholder 2"/>
          <p:cNvSpPr>
            <a:spLocks noGrp="1"/>
          </p:cNvSpPr>
          <p:nvPr>
            <p:ph sz="quarter" idx="1"/>
          </p:nvPr>
        </p:nvSpPr>
        <p:spPr/>
        <p:txBody>
          <a:bodyPr>
            <a:normAutofit fontScale="92500"/>
          </a:bodyPr>
          <a:lstStyle/>
          <a:p>
            <a:r>
              <a:rPr lang="en-US" dirty="0" smtClean="0"/>
              <a:t>A market survey is an important requirement for initiating any successful business. The objective of a market survey is to collect information on various aspects of the business. This survey is a tool through which we can minimize risk. After the market survey, the results must be analyzed in order to finalize a business plan</a:t>
            </a:r>
          </a:p>
          <a:p>
            <a:r>
              <a:rPr lang="en-US" dirty="0" smtClean="0"/>
              <a:t>Through a market survey we can obtain information in the following areas:</a:t>
            </a:r>
            <a:endParaRPr lang="en-IN" dirty="0" smtClean="0"/>
          </a:p>
          <a:p>
            <a:pPr lvl="0">
              <a:buFont typeface="Wingdings" pitchFamily="2" charset="2"/>
              <a:buChar char="Ø"/>
            </a:pPr>
            <a:r>
              <a:rPr lang="en-US" dirty="0" smtClean="0"/>
              <a:t>Size of market </a:t>
            </a:r>
            <a:endParaRPr lang="en-IN" dirty="0" smtClean="0"/>
          </a:p>
          <a:p>
            <a:pPr lvl="0">
              <a:buFont typeface="Wingdings" pitchFamily="2" charset="2"/>
              <a:buChar char="Ø"/>
            </a:pPr>
            <a:r>
              <a:rPr lang="en-US" dirty="0" smtClean="0"/>
              <a:t> Pattern of demand </a:t>
            </a:r>
            <a:endParaRPr lang="en-IN" dirty="0" smtClean="0"/>
          </a:p>
          <a:p>
            <a:pPr lvl="0">
              <a:buFont typeface="Wingdings" pitchFamily="2" charset="2"/>
              <a:buChar char="Ø"/>
            </a:pPr>
            <a:r>
              <a:rPr lang="en-US" dirty="0" smtClean="0"/>
              <a:t>Buying habits and motives </a:t>
            </a:r>
            <a:endParaRPr lang="en-IN" dirty="0" smtClean="0"/>
          </a:p>
          <a:p>
            <a:pPr lvl="0">
              <a:buFont typeface="Wingdings" pitchFamily="2" charset="2"/>
              <a:buChar char="Ø"/>
            </a:pPr>
            <a:r>
              <a:rPr lang="en-US" dirty="0" smtClean="0"/>
              <a:t>Past and present trends for this or other products.</a:t>
            </a:r>
            <a:endParaRPr lang="en-IN" dirty="0" smtClean="0"/>
          </a:p>
          <a:p>
            <a:endParaRPr lang="en-IN" dirty="0"/>
          </a:p>
        </p:txBody>
      </p:sp>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a:xfrm>
            <a:off x="827584" y="404664"/>
            <a:ext cx="7772400" cy="4572000"/>
          </a:xfrm>
        </p:spPr>
        <p:txBody>
          <a:bodyPr>
            <a:normAutofit/>
          </a:bodyPr>
          <a:lstStyle/>
          <a:p>
            <a:pPr>
              <a:buFont typeface="Wingdings" pitchFamily="2" charset="2"/>
              <a:buChar char="Ø"/>
            </a:pPr>
            <a:r>
              <a:rPr lang="en-US" b="1" dirty="0"/>
              <a:t>Vision</a:t>
            </a:r>
            <a:endParaRPr lang="en-IN" dirty="0"/>
          </a:p>
          <a:p>
            <a:r>
              <a:rPr lang="en-US" dirty="0"/>
              <a:t>To be India’s foremost chain of eye hospitals in terms of both Quality of eye care and the Number of patients handled.   </a:t>
            </a:r>
            <a:endParaRPr lang="en-IN" dirty="0"/>
          </a:p>
          <a:p>
            <a:pPr>
              <a:buFont typeface="Wingdings" pitchFamily="2" charset="2"/>
              <a:buChar char="Ø"/>
            </a:pPr>
            <a:r>
              <a:rPr lang="en-US" b="1" dirty="0"/>
              <a:t>Mission</a:t>
            </a:r>
            <a:endParaRPr lang="en-IN" dirty="0"/>
          </a:p>
          <a:p>
            <a:r>
              <a:rPr lang="en-US" dirty="0"/>
              <a:t>To make every patient an Ambassador for Eye-Q through a combination of </a:t>
            </a:r>
            <a:endParaRPr lang="en-IN" dirty="0"/>
          </a:p>
          <a:p>
            <a:pPr lvl="0">
              <a:buFont typeface="Wingdings" pitchFamily="2" charset="2"/>
              <a:buChar char="v"/>
            </a:pPr>
            <a:r>
              <a:rPr lang="en-US" dirty="0"/>
              <a:t>Highest level of quality and technology in eye care.</a:t>
            </a:r>
            <a:endParaRPr lang="en-IN" dirty="0"/>
          </a:p>
          <a:p>
            <a:pPr lvl="0">
              <a:buFont typeface="Wingdings" pitchFamily="2" charset="2"/>
              <a:buChar char="v"/>
            </a:pPr>
            <a:r>
              <a:rPr lang="en-US" dirty="0"/>
              <a:t>Exceptional personal care.</a:t>
            </a:r>
            <a:endParaRPr lang="en-IN" dirty="0"/>
          </a:p>
          <a:p>
            <a:pPr>
              <a:buFont typeface="Wingdings" pitchFamily="2" charset="2"/>
              <a:buChar char="v"/>
            </a:pPr>
            <a:r>
              <a:rPr lang="en-US" dirty="0"/>
              <a:t>Complete integrity to the patient and his/her needs</a:t>
            </a:r>
            <a:endParaRPr lang="en-IN" dirty="0"/>
          </a:p>
        </p:txBody>
      </p:sp>
      <p:pic>
        <p:nvPicPr>
          <p:cNvPr id="1026" name="Picture 2"/>
          <p:cNvPicPr>
            <a:picLocks noChangeAspect="1" noChangeArrowheads="1"/>
          </p:cNvPicPr>
          <p:nvPr/>
        </p:nvPicPr>
        <p:blipFill>
          <a:blip r:embed="rId2" cstate="print"/>
          <a:srcRect/>
          <a:stretch>
            <a:fillRect/>
          </a:stretch>
        </p:blipFill>
        <p:spPr bwMode="auto">
          <a:xfrm>
            <a:off x="6804248" y="5301208"/>
            <a:ext cx="1958330" cy="1295511"/>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IN" dirty="0"/>
          </a:p>
        </p:txBody>
      </p:sp>
      <p:sp>
        <p:nvSpPr>
          <p:cNvPr id="3" name="Content Placeholder 2"/>
          <p:cNvSpPr>
            <a:spLocks noGrp="1"/>
          </p:cNvSpPr>
          <p:nvPr>
            <p:ph sz="quarter" idx="1"/>
          </p:nvPr>
        </p:nvSpPr>
        <p:spPr/>
        <p:txBody>
          <a:bodyPr/>
          <a:lstStyle/>
          <a:p>
            <a:r>
              <a:rPr lang="en-US" dirty="0" smtClean="0"/>
              <a:t>Study setting:  the study was done at Eye-Q </a:t>
            </a:r>
            <a:r>
              <a:rPr lang="en-US" dirty="0" err="1" smtClean="0"/>
              <a:t>Hisar</a:t>
            </a:r>
            <a:r>
              <a:rPr lang="en-US" dirty="0" smtClean="0"/>
              <a:t> in the month of March.</a:t>
            </a:r>
            <a:endParaRPr lang="en-IN" dirty="0" smtClean="0"/>
          </a:p>
          <a:p>
            <a:r>
              <a:rPr lang="en-US" dirty="0" smtClean="0"/>
              <a:t>Sample size: 34 optical and medical shops</a:t>
            </a:r>
            <a:endParaRPr lang="en-IN" dirty="0" smtClean="0"/>
          </a:p>
          <a:p>
            <a:r>
              <a:rPr lang="en-US" dirty="0" smtClean="0"/>
              <a:t>Study Method: personal interviews and discussions with the local optical and medical shop owners.</a:t>
            </a:r>
            <a:endParaRPr lang="en-IN" dirty="0" smtClean="0"/>
          </a:p>
          <a:p>
            <a:pPr>
              <a:buNone/>
            </a:pPr>
            <a:endParaRPr lang="en-IN" dirty="0"/>
          </a:p>
        </p:txBody>
      </p:sp>
    </p:spTree>
  </p:cSld>
  <p:clrMapOvr>
    <a:masterClrMapping/>
  </p:clrMapOvr>
  <p:transition>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IN" dirty="0"/>
          </a:p>
        </p:txBody>
      </p:sp>
      <p:sp>
        <p:nvSpPr>
          <p:cNvPr id="3" name="Content Placeholder 2"/>
          <p:cNvSpPr>
            <a:spLocks noGrp="1"/>
          </p:cNvSpPr>
          <p:nvPr>
            <p:ph sz="quarter" idx="1"/>
          </p:nvPr>
        </p:nvSpPr>
        <p:spPr/>
        <p:txBody>
          <a:bodyPr/>
          <a:lstStyle/>
          <a:p>
            <a:pPr lvl="0"/>
            <a:r>
              <a:rPr lang="en-US" dirty="0" smtClean="0"/>
              <a:t>34 medical optical and medical shops were covered to understand the preference given to Eye Q </a:t>
            </a:r>
            <a:r>
              <a:rPr lang="en-US" dirty="0" err="1" smtClean="0"/>
              <a:t>Hisar</a:t>
            </a:r>
            <a:endParaRPr lang="en-IN" dirty="0" smtClean="0"/>
          </a:p>
          <a:p>
            <a:pPr lvl="0"/>
            <a:r>
              <a:rPr lang="en-US" dirty="0" smtClean="0"/>
              <a:t>They were asked to :</a:t>
            </a:r>
            <a:endParaRPr lang="en-IN" dirty="0" smtClean="0"/>
          </a:p>
          <a:p>
            <a:pPr lvl="0">
              <a:buFont typeface="Wingdings" pitchFamily="2" charset="2"/>
              <a:buChar char="q"/>
            </a:pPr>
            <a:r>
              <a:rPr lang="en-US" dirty="0" smtClean="0"/>
              <a:t>Name the eye hospital in </a:t>
            </a:r>
            <a:r>
              <a:rPr lang="en-US" dirty="0" err="1" smtClean="0"/>
              <a:t>hisar</a:t>
            </a:r>
            <a:r>
              <a:rPr lang="en-US" dirty="0" smtClean="0"/>
              <a:t> according to them</a:t>
            </a:r>
            <a:endParaRPr lang="en-IN" dirty="0" smtClean="0"/>
          </a:p>
          <a:p>
            <a:pPr lvl="0">
              <a:buFont typeface="Wingdings" pitchFamily="2" charset="2"/>
              <a:buChar char="q"/>
            </a:pPr>
            <a:r>
              <a:rPr lang="en-US" dirty="0" smtClean="0"/>
              <a:t>Provide their preference for referring the patient suffering from cataract to the above mentioned hospitals</a:t>
            </a:r>
            <a:endParaRPr lang="en-IN" dirty="0" smtClean="0"/>
          </a:p>
          <a:p>
            <a:pPr lvl="0">
              <a:buFont typeface="Wingdings" pitchFamily="2" charset="2"/>
              <a:buChar char="q"/>
            </a:pPr>
            <a:r>
              <a:rPr lang="en-US" dirty="0" smtClean="0"/>
              <a:t>Provide the preference for LASIK </a:t>
            </a:r>
            <a:endParaRPr lang="en-IN" dirty="0" smtClean="0"/>
          </a:p>
          <a:p>
            <a:pPr lvl="0">
              <a:buFont typeface="Wingdings" pitchFamily="2" charset="2"/>
              <a:buChar char="q"/>
            </a:pPr>
            <a:r>
              <a:rPr lang="en-US" dirty="0" smtClean="0"/>
              <a:t>And also mention their personal preference.</a:t>
            </a:r>
            <a:endParaRPr lang="en-IN" dirty="0" smtClean="0"/>
          </a:p>
          <a:p>
            <a:endParaRPr lang="en-IN" dirty="0"/>
          </a:p>
        </p:txBody>
      </p:sp>
    </p:spTree>
  </p:cSld>
  <p:clrMapOvr>
    <a:masterClrMapping/>
  </p:clrMapOvr>
  <p:transition>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Major Eye-Hospitals in </a:t>
            </a:r>
            <a:r>
              <a:rPr lang="en-US" dirty="0" err="1" smtClean="0"/>
              <a:t>Hisar</a:t>
            </a:r>
            <a:endParaRPr lang="en-IN" dirty="0"/>
          </a:p>
        </p:txBody>
      </p:sp>
      <p:sp>
        <p:nvSpPr>
          <p:cNvPr id="3" name="Content Placeholder 2"/>
          <p:cNvSpPr>
            <a:spLocks noGrp="1"/>
          </p:cNvSpPr>
          <p:nvPr>
            <p:ph sz="quarter" idx="1"/>
          </p:nvPr>
        </p:nvSpPr>
        <p:spPr/>
        <p:txBody>
          <a:bodyPr/>
          <a:lstStyle/>
          <a:p>
            <a:endParaRPr lang="en-IN" dirty="0"/>
          </a:p>
        </p:txBody>
      </p:sp>
      <p:pic>
        <p:nvPicPr>
          <p:cNvPr id="57346" name="Diagram 2"/>
          <p:cNvPicPr>
            <a:picLocks noChangeArrowheads="1"/>
          </p:cNvPicPr>
          <p:nvPr/>
        </p:nvPicPr>
        <p:blipFill>
          <a:blip r:embed="rId2" cstate="print"/>
          <a:srcRect l="-3961" r="-3934"/>
          <a:stretch>
            <a:fillRect/>
          </a:stretch>
        </p:blipFill>
        <p:spPr bwMode="auto">
          <a:xfrm>
            <a:off x="755576" y="1844824"/>
            <a:ext cx="7560840" cy="4248472"/>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2. Choice of Preference for Cataract</a:t>
            </a:r>
            <a:endParaRPr lang="en-IN" dirty="0"/>
          </a:p>
        </p:txBody>
      </p:sp>
      <p:graphicFrame>
        <p:nvGraphicFramePr>
          <p:cNvPr id="4" name="Content Placeholder 3"/>
          <p:cNvGraphicFramePr>
            <a:graphicFrameLocks noGrp="1"/>
          </p:cNvGraphicFramePr>
          <p:nvPr>
            <p:ph sz="quarter" idx="1"/>
          </p:nvPr>
        </p:nvGraphicFramePr>
        <p:xfrm>
          <a:off x="539552" y="1412780"/>
          <a:ext cx="8280920" cy="5040552"/>
        </p:xfrm>
        <a:graphic>
          <a:graphicData uri="http://schemas.openxmlformats.org/drawingml/2006/table">
            <a:tbl>
              <a:tblPr>
                <a:tableStyleId>{3C2FFA5D-87B4-456A-9821-1D502468CF0F}</a:tableStyleId>
              </a:tblPr>
              <a:tblGrid>
                <a:gridCol w="1043284"/>
                <a:gridCol w="3251476"/>
                <a:gridCol w="1993080"/>
                <a:gridCol w="1993080"/>
              </a:tblGrid>
              <a:tr h="555236">
                <a:tc>
                  <a:txBody>
                    <a:bodyPr/>
                    <a:lstStyle/>
                    <a:p>
                      <a:pPr>
                        <a:lnSpc>
                          <a:spcPct val="115000"/>
                        </a:lnSpc>
                        <a:spcAft>
                          <a:spcPts val="0"/>
                        </a:spcAft>
                      </a:pPr>
                      <a:endParaRPr lang="en-IN" sz="1400" dirty="0"/>
                    </a:p>
                    <a:p>
                      <a:pPr>
                        <a:lnSpc>
                          <a:spcPct val="115000"/>
                        </a:lnSpc>
                        <a:spcAft>
                          <a:spcPts val="0"/>
                        </a:spcAft>
                      </a:pPr>
                      <a:r>
                        <a:rPr lang="en-US" sz="1400" cap="all" dirty="0"/>
                        <a:t>Hospital</a:t>
                      </a:r>
                      <a:endParaRPr lang="en-IN" sz="1400" dirty="0">
                        <a:latin typeface="Calibri"/>
                        <a:ea typeface="Times New Roman"/>
                        <a:cs typeface="Times New Roman"/>
                      </a:endParaRPr>
                    </a:p>
                  </a:txBody>
                  <a:tcPr marL="68580" marR="68580" marT="0" marB="0"/>
                </a:tc>
                <a:tc>
                  <a:txBody>
                    <a:bodyPr/>
                    <a:lstStyle/>
                    <a:p>
                      <a:pPr algn="ctr">
                        <a:lnSpc>
                          <a:spcPct val="115000"/>
                        </a:lnSpc>
                        <a:spcAft>
                          <a:spcPts val="0"/>
                        </a:spcAft>
                      </a:pPr>
                      <a:endParaRPr lang="en-IN" sz="1400"/>
                    </a:p>
                    <a:p>
                      <a:pPr algn="ctr">
                        <a:lnSpc>
                          <a:spcPct val="115000"/>
                        </a:lnSpc>
                        <a:spcAft>
                          <a:spcPts val="0"/>
                        </a:spcAft>
                      </a:pPr>
                      <a:r>
                        <a:rPr lang="en-US" sz="1400" cap="all"/>
                        <a:t>1st preference</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cap="all"/>
                        <a:t>2nd preference</a:t>
                      </a:r>
                      <a:endParaRPr lang="en-IN" sz="14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400" cap="all"/>
                        <a:t>3rd preference</a:t>
                      </a:r>
                      <a:endParaRPr lang="en-IN" sz="1400">
                        <a:latin typeface="Calibri"/>
                        <a:ea typeface="Times New Roman"/>
                        <a:cs typeface="Times New Roman"/>
                      </a:endParaRPr>
                    </a:p>
                  </a:txBody>
                  <a:tcPr marL="68580" marR="68580" marT="0" marB="0" anchor="b"/>
                </a:tc>
              </a:tr>
              <a:tr h="393008">
                <a:tc>
                  <a:txBody>
                    <a:bodyPr/>
                    <a:lstStyle/>
                    <a:p>
                      <a:pPr>
                        <a:lnSpc>
                          <a:spcPct val="115000"/>
                        </a:lnSpc>
                        <a:spcAft>
                          <a:spcPts val="0"/>
                        </a:spcAft>
                      </a:pPr>
                      <a:r>
                        <a:rPr lang="en-US" sz="1400"/>
                        <a:t>Eye Q</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9</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4</a:t>
                      </a:r>
                      <a:endParaRPr lang="en-IN" sz="14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400"/>
                        <a:t>3</a:t>
                      </a:r>
                      <a:endParaRPr lang="en-IN" sz="1400">
                        <a:latin typeface="Calibri"/>
                        <a:ea typeface="Times New Roman"/>
                        <a:cs typeface="Times New Roman"/>
                      </a:endParaRPr>
                    </a:p>
                  </a:txBody>
                  <a:tcPr marL="68580" marR="68580" marT="0" marB="0" anchor="b"/>
                </a:tc>
              </a:tr>
              <a:tr h="393008">
                <a:tc>
                  <a:txBody>
                    <a:bodyPr/>
                    <a:lstStyle/>
                    <a:p>
                      <a:pPr>
                        <a:lnSpc>
                          <a:spcPct val="115000"/>
                        </a:lnSpc>
                        <a:spcAft>
                          <a:spcPts val="0"/>
                        </a:spcAft>
                      </a:pPr>
                      <a:r>
                        <a:rPr lang="en-US" sz="1400" dirty="0" err="1"/>
                        <a:t>Jindal</a:t>
                      </a:r>
                      <a:endParaRPr lang="en-IN" sz="1400" dirty="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12</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5</a:t>
                      </a:r>
                      <a:endParaRPr lang="en-IN" sz="14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400"/>
                        <a:t>6</a:t>
                      </a:r>
                      <a:endParaRPr lang="en-IN" sz="1400">
                        <a:latin typeface="Calibri"/>
                        <a:ea typeface="Times New Roman"/>
                        <a:cs typeface="Times New Roman"/>
                      </a:endParaRPr>
                    </a:p>
                  </a:txBody>
                  <a:tcPr marL="68580" marR="68580" marT="0" marB="0" anchor="b"/>
                </a:tc>
              </a:tr>
              <a:tr h="393008">
                <a:tc>
                  <a:txBody>
                    <a:bodyPr/>
                    <a:lstStyle/>
                    <a:p>
                      <a:pPr>
                        <a:lnSpc>
                          <a:spcPct val="115000"/>
                        </a:lnSpc>
                        <a:spcAft>
                          <a:spcPts val="0"/>
                        </a:spcAft>
                      </a:pPr>
                      <a:r>
                        <a:rPr lang="en-US" sz="1400"/>
                        <a:t>Jain</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dirty="0"/>
                        <a:t>4</a:t>
                      </a:r>
                      <a:endParaRPr lang="en-IN" sz="1400" dirty="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14</a:t>
                      </a:r>
                      <a:endParaRPr lang="en-IN" sz="14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400"/>
                        <a:t>6</a:t>
                      </a:r>
                      <a:endParaRPr lang="en-IN" sz="1400">
                        <a:latin typeface="Calibri"/>
                        <a:ea typeface="Times New Roman"/>
                        <a:cs typeface="Times New Roman"/>
                      </a:endParaRPr>
                    </a:p>
                  </a:txBody>
                  <a:tcPr marL="68580" marR="68580" marT="0" marB="0" anchor="b"/>
                </a:tc>
              </a:tr>
              <a:tr h="393008">
                <a:tc>
                  <a:txBody>
                    <a:bodyPr/>
                    <a:lstStyle/>
                    <a:p>
                      <a:pPr>
                        <a:lnSpc>
                          <a:spcPct val="115000"/>
                        </a:lnSpc>
                        <a:spcAft>
                          <a:spcPts val="0"/>
                        </a:spcAft>
                      </a:pPr>
                      <a:r>
                        <a:rPr lang="en-US" sz="1400"/>
                        <a:t>Civil</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3</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1</a:t>
                      </a:r>
                      <a:endParaRPr lang="en-IN" sz="14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400"/>
                        <a:t>4</a:t>
                      </a:r>
                      <a:endParaRPr lang="en-IN" sz="1400">
                        <a:latin typeface="Calibri"/>
                        <a:ea typeface="Times New Roman"/>
                        <a:cs typeface="Times New Roman"/>
                      </a:endParaRPr>
                    </a:p>
                  </a:txBody>
                  <a:tcPr marL="68580" marR="68580" marT="0" marB="0" anchor="b"/>
                </a:tc>
              </a:tr>
              <a:tr h="393008">
                <a:tc>
                  <a:txBody>
                    <a:bodyPr/>
                    <a:lstStyle/>
                    <a:p>
                      <a:pPr>
                        <a:lnSpc>
                          <a:spcPct val="115000"/>
                        </a:lnSpc>
                        <a:spcAft>
                          <a:spcPts val="0"/>
                        </a:spcAft>
                      </a:pPr>
                      <a:r>
                        <a:rPr lang="en-US" sz="1400"/>
                        <a:t>Khurana</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4</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3</a:t>
                      </a:r>
                      <a:endParaRPr lang="en-IN" sz="14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400"/>
                        <a:t>8</a:t>
                      </a:r>
                      <a:endParaRPr lang="en-IN" sz="1400">
                        <a:latin typeface="Calibri"/>
                        <a:ea typeface="Times New Roman"/>
                        <a:cs typeface="Times New Roman"/>
                      </a:endParaRPr>
                    </a:p>
                  </a:txBody>
                  <a:tcPr marL="68580" marR="68580" marT="0" marB="0" anchor="b"/>
                </a:tc>
              </a:tr>
              <a:tr h="393008">
                <a:tc>
                  <a:txBody>
                    <a:bodyPr/>
                    <a:lstStyle/>
                    <a:p>
                      <a:pPr>
                        <a:lnSpc>
                          <a:spcPct val="115000"/>
                        </a:lnSpc>
                        <a:spcAft>
                          <a:spcPts val="0"/>
                        </a:spcAft>
                      </a:pPr>
                      <a:r>
                        <a:rPr lang="en-US" sz="1400"/>
                        <a:t>Garg</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dirty="0"/>
                        <a:t>0</a:t>
                      </a:r>
                      <a:endParaRPr lang="en-IN" sz="1400" dirty="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0</a:t>
                      </a:r>
                      <a:endParaRPr lang="en-IN" sz="14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400"/>
                        <a:t>2</a:t>
                      </a:r>
                      <a:endParaRPr lang="en-IN" sz="1400">
                        <a:latin typeface="Calibri"/>
                        <a:ea typeface="Times New Roman"/>
                        <a:cs typeface="Times New Roman"/>
                      </a:endParaRPr>
                    </a:p>
                  </a:txBody>
                  <a:tcPr marL="68580" marR="68580" marT="0" marB="0" anchor="b"/>
                </a:tc>
              </a:tr>
              <a:tr h="393008">
                <a:tc>
                  <a:txBody>
                    <a:bodyPr/>
                    <a:lstStyle/>
                    <a:p>
                      <a:pPr>
                        <a:lnSpc>
                          <a:spcPct val="115000"/>
                        </a:lnSpc>
                        <a:spcAft>
                          <a:spcPts val="0"/>
                        </a:spcAft>
                      </a:pPr>
                      <a:r>
                        <a:rPr lang="en-US" sz="1400"/>
                        <a:t>Mann</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0</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1</a:t>
                      </a:r>
                      <a:endParaRPr lang="en-IN" sz="14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400"/>
                        <a:t>1</a:t>
                      </a:r>
                      <a:endParaRPr lang="en-IN" sz="1400">
                        <a:latin typeface="Calibri"/>
                        <a:ea typeface="Times New Roman"/>
                        <a:cs typeface="Times New Roman"/>
                      </a:endParaRPr>
                    </a:p>
                  </a:txBody>
                  <a:tcPr marL="68580" marR="68580" marT="0" marB="0" anchor="b"/>
                </a:tc>
              </a:tr>
              <a:tr h="393008">
                <a:tc>
                  <a:txBody>
                    <a:bodyPr/>
                    <a:lstStyle/>
                    <a:p>
                      <a:pPr>
                        <a:lnSpc>
                          <a:spcPct val="115000"/>
                        </a:lnSpc>
                        <a:spcAft>
                          <a:spcPts val="0"/>
                        </a:spcAft>
                      </a:pPr>
                      <a:r>
                        <a:rPr lang="en-US" sz="1400"/>
                        <a:t>Kwatra</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0</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1</a:t>
                      </a:r>
                      <a:endParaRPr lang="en-IN" sz="14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400"/>
                        <a:t>0</a:t>
                      </a:r>
                      <a:endParaRPr lang="en-IN" sz="1400">
                        <a:latin typeface="Calibri"/>
                        <a:ea typeface="Times New Roman"/>
                        <a:cs typeface="Times New Roman"/>
                      </a:endParaRPr>
                    </a:p>
                  </a:txBody>
                  <a:tcPr marL="68580" marR="68580" marT="0" marB="0" anchor="b"/>
                </a:tc>
              </a:tr>
              <a:tr h="393008">
                <a:tc>
                  <a:txBody>
                    <a:bodyPr/>
                    <a:lstStyle/>
                    <a:p>
                      <a:pPr>
                        <a:lnSpc>
                          <a:spcPct val="115000"/>
                        </a:lnSpc>
                        <a:spcAft>
                          <a:spcPts val="0"/>
                        </a:spcAft>
                      </a:pPr>
                      <a:r>
                        <a:rPr lang="en-US" sz="1400"/>
                        <a:t>Gayatri</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2</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1</a:t>
                      </a:r>
                      <a:endParaRPr lang="en-IN" sz="14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400"/>
                        <a:t>3</a:t>
                      </a:r>
                      <a:endParaRPr lang="en-IN" sz="1400">
                        <a:latin typeface="Calibri"/>
                        <a:ea typeface="Times New Roman"/>
                        <a:cs typeface="Times New Roman"/>
                      </a:endParaRPr>
                    </a:p>
                  </a:txBody>
                  <a:tcPr marL="68580" marR="68580" marT="0" marB="0" anchor="b"/>
                </a:tc>
              </a:tr>
              <a:tr h="393008">
                <a:tc>
                  <a:txBody>
                    <a:bodyPr/>
                    <a:lstStyle/>
                    <a:p>
                      <a:pPr>
                        <a:lnSpc>
                          <a:spcPct val="115000"/>
                        </a:lnSpc>
                        <a:spcAft>
                          <a:spcPts val="0"/>
                        </a:spcAft>
                      </a:pPr>
                      <a:r>
                        <a:rPr lang="en-US" sz="1400"/>
                        <a:t>Surya</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0</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1</a:t>
                      </a:r>
                      <a:endParaRPr lang="en-IN" sz="14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400"/>
                        <a:t>0</a:t>
                      </a:r>
                      <a:endParaRPr lang="en-IN" sz="1400">
                        <a:latin typeface="Calibri"/>
                        <a:ea typeface="Times New Roman"/>
                        <a:cs typeface="Times New Roman"/>
                      </a:endParaRPr>
                    </a:p>
                  </a:txBody>
                  <a:tcPr marL="68580" marR="68580" marT="0" marB="0" anchor="b"/>
                </a:tc>
              </a:tr>
              <a:tr h="555236">
                <a:tc>
                  <a:txBody>
                    <a:bodyPr/>
                    <a:lstStyle/>
                    <a:p>
                      <a:pPr>
                        <a:lnSpc>
                          <a:spcPct val="115000"/>
                        </a:lnSpc>
                        <a:spcAft>
                          <a:spcPts val="0"/>
                        </a:spcAft>
                      </a:pPr>
                      <a:r>
                        <a:rPr lang="en-US" sz="1400"/>
                        <a:t>Pawar</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endParaRPr lang="en-US" sz="1400"/>
                    </a:p>
                    <a:p>
                      <a:pPr algn="ctr">
                        <a:lnSpc>
                          <a:spcPct val="115000"/>
                        </a:lnSpc>
                        <a:spcAft>
                          <a:spcPts val="0"/>
                        </a:spcAft>
                      </a:pPr>
                      <a:r>
                        <a:rPr lang="en-US" sz="1400"/>
                        <a:t>0</a:t>
                      </a:r>
                      <a:endParaRPr lang="en-IN" sz="1400">
                        <a:latin typeface="Calibri"/>
                        <a:ea typeface="Times New Roman"/>
                        <a:cs typeface="Times New Roman"/>
                      </a:endParaRPr>
                    </a:p>
                  </a:txBody>
                  <a:tcPr marL="68580" marR="68580" marT="0" marB="0"/>
                </a:tc>
                <a:tc>
                  <a:txBody>
                    <a:bodyPr/>
                    <a:lstStyle/>
                    <a:p>
                      <a:pPr algn="ctr">
                        <a:lnSpc>
                          <a:spcPct val="115000"/>
                        </a:lnSpc>
                        <a:spcAft>
                          <a:spcPts val="0"/>
                        </a:spcAft>
                      </a:pPr>
                      <a:r>
                        <a:rPr lang="en-US" sz="1400"/>
                        <a:t>1</a:t>
                      </a:r>
                      <a:endParaRPr lang="en-IN" sz="14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400" dirty="0"/>
                        <a:t>0</a:t>
                      </a:r>
                      <a:endParaRPr lang="en-IN" sz="1400" dirty="0">
                        <a:latin typeface="Calibri"/>
                        <a:ea typeface="Times New Roman"/>
                        <a:cs typeface="Times New Roman"/>
                      </a:endParaRPr>
                    </a:p>
                  </a:txBody>
                  <a:tcPr marL="68580" marR="68580" marT="0" marB="0" anchor="b"/>
                </a:tc>
              </a:tr>
            </a:tbl>
          </a:graphicData>
        </a:graphic>
      </p:graphicFrame>
    </p:spTree>
  </p:cSld>
  <p:clrMapOvr>
    <a:masterClrMapping/>
  </p:clrMapOvr>
  <p:transition>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dirty="0"/>
          </a:p>
        </p:txBody>
      </p:sp>
      <p:pic>
        <p:nvPicPr>
          <p:cNvPr id="69634" name="Chart 1"/>
          <p:cNvPicPr>
            <a:picLocks noChangeArrowheads="1"/>
          </p:cNvPicPr>
          <p:nvPr/>
        </p:nvPicPr>
        <p:blipFill>
          <a:blip r:embed="rId2" cstate="print"/>
          <a:srcRect/>
          <a:stretch>
            <a:fillRect/>
          </a:stretch>
        </p:blipFill>
        <p:spPr bwMode="auto">
          <a:xfrm>
            <a:off x="539552" y="332656"/>
            <a:ext cx="8280920" cy="6192688"/>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772400" cy="1143000"/>
          </a:xfrm>
        </p:spPr>
        <p:txBody>
          <a:bodyPr/>
          <a:lstStyle/>
          <a:p>
            <a:pPr algn="ctr"/>
            <a:r>
              <a:rPr lang="en-US" dirty="0" smtClean="0"/>
              <a:t>Average preference for cataract</a:t>
            </a:r>
            <a:endParaRPr lang="en-IN" dirty="0"/>
          </a:p>
        </p:txBody>
      </p:sp>
      <p:graphicFrame>
        <p:nvGraphicFramePr>
          <p:cNvPr id="4" name="Content Placeholder 3"/>
          <p:cNvGraphicFramePr>
            <a:graphicFrameLocks noGrp="1"/>
          </p:cNvGraphicFramePr>
          <p:nvPr>
            <p:ph sz="quarter" idx="1"/>
          </p:nvPr>
        </p:nvGraphicFramePr>
        <p:xfrm>
          <a:off x="467544" y="1628800"/>
          <a:ext cx="8280920" cy="4824540"/>
        </p:xfrm>
        <a:graphic>
          <a:graphicData uri="http://schemas.openxmlformats.org/drawingml/2006/table">
            <a:tbl>
              <a:tblPr>
                <a:tableStyleId>{3C2FFA5D-87B4-456A-9821-1D502468CF0F}</a:tableStyleId>
              </a:tblPr>
              <a:tblGrid>
                <a:gridCol w="4914343"/>
                <a:gridCol w="3366577"/>
              </a:tblGrid>
              <a:tr h="402045">
                <a:tc>
                  <a:txBody>
                    <a:bodyPr/>
                    <a:lstStyle/>
                    <a:p>
                      <a:pPr algn="ctr">
                        <a:lnSpc>
                          <a:spcPct val="115000"/>
                        </a:lnSpc>
                        <a:spcAft>
                          <a:spcPts val="0"/>
                        </a:spcAft>
                      </a:pPr>
                      <a:r>
                        <a:rPr lang="en-US" sz="1800" b="1" u="sng" dirty="0"/>
                        <a:t>Hospital</a:t>
                      </a:r>
                      <a:endParaRPr lang="en-IN" sz="1800" b="1" u="sng"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b="1" u="sng" dirty="0" smtClean="0"/>
                        <a:t>Average </a:t>
                      </a:r>
                      <a:r>
                        <a:rPr lang="en-US" sz="1800" b="1" u="sng" dirty="0"/>
                        <a:t>%</a:t>
                      </a:r>
                      <a:endParaRPr lang="en-IN" sz="1800" b="1" u="sng" dirty="0">
                        <a:latin typeface="Calibri"/>
                        <a:ea typeface="Times New Roman"/>
                        <a:cs typeface="Times New Roman"/>
                      </a:endParaRPr>
                    </a:p>
                  </a:txBody>
                  <a:tcPr marL="68580" marR="68580" marT="0" marB="0" anchor="b"/>
                </a:tc>
              </a:tr>
              <a:tr h="402045">
                <a:tc>
                  <a:txBody>
                    <a:bodyPr/>
                    <a:lstStyle/>
                    <a:p>
                      <a:pPr algn="ctr">
                        <a:lnSpc>
                          <a:spcPct val="115000"/>
                        </a:lnSpc>
                        <a:spcAft>
                          <a:spcPts val="0"/>
                        </a:spcAft>
                      </a:pPr>
                      <a:r>
                        <a:rPr lang="en-US" sz="1800" dirty="0"/>
                        <a:t>Eye q</a:t>
                      </a:r>
                      <a:endParaRPr lang="en-IN"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dirty="0"/>
                        <a:t>15.7</a:t>
                      </a:r>
                      <a:endParaRPr lang="en-IN" sz="1800" dirty="0">
                        <a:latin typeface="Calibri"/>
                        <a:ea typeface="Times New Roman"/>
                        <a:cs typeface="Times New Roman"/>
                      </a:endParaRPr>
                    </a:p>
                  </a:txBody>
                  <a:tcPr marL="68580" marR="68580" marT="0" marB="0" anchor="b"/>
                </a:tc>
              </a:tr>
              <a:tr h="402045">
                <a:tc>
                  <a:txBody>
                    <a:bodyPr/>
                    <a:lstStyle/>
                    <a:p>
                      <a:pPr algn="ctr">
                        <a:lnSpc>
                          <a:spcPct val="115000"/>
                        </a:lnSpc>
                        <a:spcAft>
                          <a:spcPts val="0"/>
                        </a:spcAft>
                      </a:pPr>
                      <a:r>
                        <a:rPr lang="en-US" sz="1800"/>
                        <a:t>Jindal</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22.5</a:t>
                      </a:r>
                      <a:endParaRPr lang="en-IN" sz="1800">
                        <a:latin typeface="Calibri"/>
                        <a:ea typeface="Times New Roman"/>
                        <a:cs typeface="Times New Roman"/>
                      </a:endParaRPr>
                    </a:p>
                  </a:txBody>
                  <a:tcPr marL="68580" marR="68580" marT="0" marB="0" anchor="b"/>
                </a:tc>
              </a:tr>
              <a:tr h="402045">
                <a:tc>
                  <a:txBody>
                    <a:bodyPr/>
                    <a:lstStyle/>
                    <a:p>
                      <a:pPr algn="ctr">
                        <a:lnSpc>
                          <a:spcPct val="115000"/>
                        </a:lnSpc>
                        <a:spcAft>
                          <a:spcPts val="0"/>
                        </a:spcAft>
                      </a:pPr>
                      <a:r>
                        <a:rPr lang="en-US" sz="1800"/>
                        <a:t>Jain</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23.5</a:t>
                      </a:r>
                      <a:endParaRPr lang="en-IN" sz="1800">
                        <a:latin typeface="Calibri"/>
                        <a:ea typeface="Times New Roman"/>
                        <a:cs typeface="Times New Roman"/>
                      </a:endParaRPr>
                    </a:p>
                  </a:txBody>
                  <a:tcPr marL="68580" marR="68580" marT="0" marB="0" anchor="b"/>
                </a:tc>
              </a:tr>
              <a:tr h="402045">
                <a:tc>
                  <a:txBody>
                    <a:bodyPr/>
                    <a:lstStyle/>
                    <a:p>
                      <a:pPr algn="ctr">
                        <a:lnSpc>
                          <a:spcPct val="115000"/>
                        </a:lnSpc>
                        <a:spcAft>
                          <a:spcPts val="0"/>
                        </a:spcAft>
                      </a:pPr>
                      <a:r>
                        <a:rPr lang="en-US" sz="1800"/>
                        <a:t>Civil</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4</a:t>
                      </a:r>
                      <a:endParaRPr lang="en-IN" sz="1800">
                        <a:latin typeface="Calibri"/>
                        <a:ea typeface="Times New Roman"/>
                        <a:cs typeface="Times New Roman"/>
                      </a:endParaRPr>
                    </a:p>
                  </a:txBody>
                  <a:tcPr marL="68580" marR="68580" marT="0" marB="0" anchor="b"/>
                </a:tc>
              </a:tr>
              <a:tr h="402045">
                <a:tc>
                  <a:txBody>
                    <a:bodyPr/>
                    <a:lstStyle/>
                    <a:p>
                      <a:pPr algn="ctr">
                        <a:lnSpc>
                          <a:spcPct val="115000"/>
                        </a:lnSpc>
                        <a:spcAft>
                          <a:spcPts val="0"/>
                        </a:spcAft>
                      </a:pPr>
                      <a:r>
                        <a:rPr lang="en-US" sz="1800" dirty="0" err="1"/>
                        <a:t>Khurana</a:t>
                      </a:r>
                      <a:endParaRPr lang="en-IN"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14.7</a:t>
                      </a:r>
                      <a:endParaRPr lang="en-IN" sz="1800">
                        <a:latin typeface="Calibri"/>
                        <a:ea typeface="Times New Roman"/>
                        <a:cs typeface="Times New Roman"/>
                      </a:endParaRPr>
                    </a:p>
                  </a:txBody>
                  <a:tcPr marL="68580" marR="68580" marT="0" marB="0" anchor="b"/>
                </a:tc>
              </a:tr>
              <a:tr h="402045">
                <a:tc>
                  <a:txBody>
                    <a:bodyPr/>
                    <a:lstStyle/>
                    <a:p>
                      <a:pPr algn="ctr">
                        <a:lnSpc>
                          <a:spcPct val="115000"/>
                        </a:lnSpc>
                        <a:spcAft>
                          <a:spcPts val="0"/>
                        </a:spcAft>
                      </a:pPr>
                      <a:r>
                        <a:rPr lang="en-US" sz="1800"/>
                        <a:t>Garg</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2</a:t>
                      </a:r>
                      <a:endParaRPr lang="en-IN" sz="1800">
                        <a:latin typeface="Calibri"/>
                        <a:ea typeface="Times New Roman"/>
                        <a:cs typeface="Times New Roman"/>
                      </a:endParaRPr>
                    </a:p>
                  </a:txBody>
                  <a:tcPr marL="68580" marR="68580" marT="0" marB="0" anchor="b"/>
                </a:tc>
              </a:tr>
              <a:tr h="402045">
                <a:tc>
                  <a:txBody>
                    <a:bodyPr/>
                    <a:lstStyle/>
                    <a:p>
                      <a:pPr algn="ctr">
                        <a:lnSpc>
                          <a:spcPct val="115000"/>
                        </a:lnSpc>
                        <a:spcAft>
                          <a:spcPts val="0"/>
                        </a:spcAft>
                      </a:pPr>
                      <a:r>
                        <a:rPr lang="en-US" sz="1800"/>
                        <a:t>Mann</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2</a:t>
                      </a:r>
                      <a:endParaRPr lang="en-IN" sz="1800">
                        <a:latin typeface="Calibri"/>
                        <a:ea typeface="Times New Roman"/>
                        <a:cs typeface="Times New Roman"/>
                      </a:endParaRPr>
                    </a:p>
                  </a:txBody>
                  <a:tcPr marL="68580" marR="68580" marT="0" marB="0" anchor="b"/>
                </a:tc>
              </a:tr>
              <a:tr h="402045">
                <a:tc>
                  <a:txBody>
                    <a:bodyPr/>
                    <a:lstStyle/>
                    <a:p>
                      <a:pPr algn="ctr">
                        <a:lnSpc>
                          <a:spcPct val="115000"/>
                        </a:lnSpc>
                        <a:spcAft>
                          <a:spcPts val="0"/>
                        </a:spcAft>
                      </a:pPr>
                      <a:r>
                        <a:rPr lang="en-US" sz="1800"/>
                        <a:t>Kwatra</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1</a:t>
                      </a:r>
                      <a:endParaRPr lang="en-IN" sz="1800">
                        <a:latin typeface="Calibri"/>
                        <a:ea typeface="Times New Roman"/>
                        <a:cs typeface="Times New Roman"/>
                      </a:endParaRPr>
                    </a:p>
                  </a:txBody>
                  <a:tcPr marL="68580" marR="68580" marT="0" marB="0" anchor="b"/>
                </a:tc>
              </a:tr>
              <a:tr h="402045">
                <a:tc>
                  <a:txBody>
                    <a:bodyPr/>
                    <a:lstStyle/>
                    <a:p>
                      <a:pPr algn="ctr">
                        <a:lnSpc>
                          <a:spcPct val="115000"/>
                        </a:lnSpc>
                        <a:spcAft>
                          <a:spcPts val="0"/>
                        </a:spcAft>
                      </a:pPr>
                      <a:r>
                        <a:rPr lang="en-US" sz="1800"/>
                        <a:t>Gayatri</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6</a:t>
                      </a:r>
                      <a:endParaRPr lang="en-IN" sz="1800">
                        <a:latin typeface="Calibri"/>
                        <a:ea typeface="Times New Roman"/>
                        <a:cs typeface="Times New Roman"/>
                      </a:endParaRPr>
                    </a:p>
                  </a:txBody>
                  <a:tcPr marL="68580" marR="68580" marT="0" marB="0" anchor="b"/>
                </a:tc>
              </a:tr>
              <a:tr h="402045">
                <a:tc>
                  <a:txBody>
                    <a:bodyPr/>
                    <a:lstStyle/>
                    <a:p>
                      <a:pPr algn="ctr">
                        <a:lnSpc>
                          <a:spcPct val="115000"/>
                        </a:lnSpc>
                        <a:spcAft>
                          <a:spcPts val="0"/>
                        </a:spcAft>
                      </a:pPr>
                      <a:r>
                        <a:rPr lang="en-US" sz="1800"/>
                        <a:t>Surya</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1</a:t>
                      </a:r>
                      <a:endParaRPr lang="en-IN" sz="1800">
                        <a:latin typeface="Calibri"/>
                        <a:ea typeface="Times New Roman"/>
                        <a:cs typeface="Times New Roman"/>
                      </a:endParaRPr>
                    </a:p>
                  </a:txBody>
                  <a:tcPr marL="68580" marR="68580" marT="0" marB="0" anchor="b"/>
                </a:tc>
              </a:tr>
              <a:tr h="402045">
                <a:tc>
                  <a:txBody>
                    <a:bodyPr/>
                    <a:lstStyle/>
                    <a:p>
                      <a:pPr algn="ctr">
                        <a:lnSpc>
                          <a:spcPct val="115000"/>
                        </a:lnSpc>
                        <a:spcAft>
                          <a:spcPts val="0"/>
                        </a:spcAft>
                      </a:pPr>
                      <a:r>
                        <a:rPr lang="en-US" sz="1800" dirty="0" err="1"/>
                        <a:t>Pawar</a:t>
                      </a:r>
                      <a:endParaRPr lang="en-IN"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dirty="0"/>
                        <a:t>1</a:t>
                      </a:r>
                      <a:endParaRPr lang="en-IN" sz="1800" dirty="0">
                        <a:latin typeface="Calibri"/>
                        <a:ea typeface="Times New Roman"/>
                        <a:cs typeface="Times New Roman"/>
                      </a:endParaRPr>
                    </a:p>
                  </a:txBody>
                  <a:tcPr marL="68580" marR="68580" marT="0" marB="0" anchor="b"/>
                </a:tc>
              </a:tr>
            </a:tbl>
          </a:graphicData>
        </a:graphic>
      </p:graphicFrame>
    </p:spTree>
  </p:cSld>
  <p:clrMapOvr>
    <a:masterClrMapping/>
  </p:clrMapOvr>
  <p:transition>
    <p:push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dirty="0"/>
          </a:p>
        </p:txBody>
      </p:sp>
      <p:pic>
        <p:nvPicPr>
          <p:cNvPr id="71682" name="Chart 6"/>
          <p:cNvPicPr>
            <a:picLocks noChangeArrowheads="1"/>
          </p:cNvPicPr>
          <p:nvPr/>
        </p:nvPicPr>
        <p:blipFill>
          <a:blip r:embed="rId2" cstate="print"/>
          <a:srcRect b="-73"/>
          <a:stretch>
            <a:fillRect/>
          </a:stretch>
        </p:blipFill>
        <p:spPr bwMode="auto">
          <a:xfrm>
            <a:off x="611560" y="476672"/>
            <a:ext cx="8136904" cy="5760640"/>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0"/>
            <a:ext cx="7772400" cy="1143000"/>
          </a:xfrm>
        </p:spPr>
        <p:txBody>
          <a:bodyPr/>
          <a:lstStyle/>
          <a:p>
            <a:pPr algn="ctr"/>
            <a:r>
              <a:rPr lang="en-US" dirty="0" smtClean="0"/>
              <a:t>Preference for Lasik</a:t>
            </a:r>
            <a:endParaRPr lang="en-IN" dirty="0"/>
          </a:p>
        </p:txBody>
      </p:sp>
      <p:graphicFrame>
        <p:nvGraphicFramePr>
          <p:cNvPr id="4" name="Content Placeholder 3"/>
          <p:cNvGraphicFramePr>
            <a:graphicFrameLocks noGrp="1"/>
          </p:cNvGraphicFramePr>
          <p:nvPr>
            <p:ph sz="quarter" idx="1"/>
          </p:nvPr>
        </p:nvGraphicFramePr>
        <p:xfrm>
          <a:off x="467543" y="1340765"/>
          <a:ext cx="8280920" cy="5040561"/>
        </p:xfrm>
        <a:graphic>
          <a:graphicData uri="http://schemas.openxmlformats.org/drawingml/2006/table">
            <a:tbl>
              <a:tblPr>
                <a:tableStyleId>{3C2FFA5D-87B4-456A-9821-1D502468CF0F}</a:tableStyleId>
              </a:tblPr>
              <a:tblGrid>
                <a:gridCol w="1261916"/>
                <a:gridCol w="2510982"/>
                <a:gridCol w="2254011"/>
                <a:gridCol w="2254011"/>
              </a:tblGrid>
              <a:tr h="663738">
                <a:tc>
                  <a:txBody>
                    <a:bodyPr/>
                    <a:lstStyle/>
                    <a:p>
                      <a:pPr algn="ctr">
                        <a:lnSpc>
                          <a:spcPct val="115000"/>
                        </a:lnSpc>
                        <a:spcAft>
                          <a:spcPts val="0"/>
                        </a:spcAft>
                      </a:pPr>
                      <a:endParaRPr lang="en-IN" sz="1600" dirty="0"/>
                    </a:p>
                    <a:p>
                      <a:pPr algn="ctr">
                        <a:lnSpc>
                          <a:spcPct val="115000"/>
                        </a:lnSpc>
                        <a:spcAft>
                          <a:spcPts val="0"/>
                        </a:spcAft>
                      </a:pPr>
                      <a:r>
                        <a:rPr lang="en-US" sz="1600" dirty="0"/>
                        <a:t>Hospital</a:t>
                      </a:r>
                      <a:endParaRPr lang="en-IN" sz="1600" dirty="0">
                        <a:latin typeface="+mn-lt"/>
                        <a:ea typeface="Times New Roman"/>
                        <a:cs typeface="Times New Roman"/>
                      </a:endParaRPr>
                    </a:p>
                  </a:txBody>
                  <a:tcPr marL="68580" marR="68580" marT="0" marB="0"/>
                </a:tc>
                <a:tc>
                  <a:txBody>
                    <a:bodyPr/>
                    <a:lstStyle/>
                    <a:p>
                      <a:pPr algn="ctr">
                        <a:lnSpc>
                          <a:spcPct val="115000"/>
                        </a:lnSpc>
                        <a:spcAft>
                          <a:spcPts val="0"/>
                        </a:spcAft>
                      </a:pPr>
                      <a:endParaRPr lang="en-IN" sz="1600" dirty="0"/>
                    </a:p>
                    <a:p>
                      <a:pPr algn="ctr">
                        <a:lnSpc>
                          <a:spcPct val="115000"/>
                        </a:lnSpc>
                        <a:spcAft>
                          <a:spcPts val="0"/>
                        </a:spcAft>
                      </a:pPr>
                      <a:r>
                        <a:rPr lang="en-US" sz="1600" dirty="0"/>
                        <a:t>1st preference</a:t>
                      </a:r>
                      <a:endParaRPr lang="en-IN" sz="1600" dirty="0">
                        <a:latin typeface="+mn-lt"/>
                        <a:ea typeface="Times New Roman"/>
                        <a:cs typeface="Times New Roman"/>
                      </a:endParaRPr>
                    </a:p>
                  </a:txBody>
                  <a:tcPr marL="68580" marR="68580" marT="0" marB="0"/>
                </a:tc>
                <a:tc>
                  <a:txBody>
                    <a:bodyPr/>
                    <a:lstStyle/>
                    <a:p>
                      <a:pPr algn="ctr">
                        <a:lnSpc>
                          <a:spcPct val="115000"/>
                        </a:lnSpc>
                        <a:spcAft>
                          <a:spcPts val="0"/>
                        </a:spcAft>
                      </a:pPr>
                      <a:endParaRPr lang="en-IN" sz="1600" dirty="0"/>
                    </a:p>
                    <a:p>
                      <a:pPr algn="ctr">
                        <a:lnSpc>
                          <a:spcPct val="115000"/>
                        </a:lnSpc>
                        <a:spcAft>
                          <a:spcPts val="0"/>
                        </a:spcAft>
                      </a:pPr>
                      <a:r>
                        <a:rPr lang="en-US" sz="1600" dirty="0"/>
                        <a:t>2nd preference</a:t>
                      </a:r>
                      <a:endParaRPr lang="en-IN" sz="1600" dirty="0">
                        <a:latin typeface="+mn-lt"/>
                        <a:ea typeface="Times New Roman"/>
                        <a:cs typeface="Times New Roman"/>
                      </a:endParaRPr>
                    </a:p>
                  </a:txBody>
                  <a:tcPr marL="68580" marR="68580" marT="0" marB="0"/>
                </a:tc>
                <a:tc>
                  <a:txBody>
                    <a:bodyPr/>
                    <a:lstStyle/>
                    <a:p>
                      <a:pPr algn="ctr">
                        <a:lnSpc>
                          <a:spcPct val="115000"/>
                        </a:lnSpc>
                        <a:spcAft>
                          <a:spcPts val="0"/>
                        </a:spcAft>
                      </a:pPr>
                      <a:r>
                        <a:rPr lang="en-US" sz="1600" dirty="0"/>
                        <a:t>3</a:t>
                      </a:r>
                      <a:r>
                        <a:rPr lang="en-US" sz="1600" baseline="30000" dirty="0"/>
                        <a:t>rd</a:t>
                      </a:r>
                      <a:r>
                        <a:rPr lang="en-US" sz="1600" dirty="0"/>
                        <a:t> preference </a:t>
                      </a:r>
                      <a:endParaRPr lang="en-IN" sz="1600" dirty="0">
                        <a:latin typeface="+mn-lt"/>
                        <a:ea typeface="Times New Roman"/>
                        <a:cs typeface="Times New Roman"/>
                      </a:endParaRPr>
                    </a:p>
                  </a:txBody>
                  <a:tcPr marL="68580" marR="68580" marT="0" marB="0" anchor="b"/>
                </a:tc>
              </a:tr>
              <a:tr h="397893">
                <a:tc>
                  <a:txBody>
                    <a:bodyPr/>
                    <a:lstStyle/>
                    <a:p>
                      <a:pPr algn="ctr">
                        <a:lnSpc>
                          <a:spcPct val="115000"/>
                        </a:lnSpc>
                        <a:spcAft>
                          <a:spcPts val="0"/>
                        </a:spcAft>
                      </a:pPr>
                      <a:r>
                        <a:rPr lang="en-US" sz="1600"/>
                        <a:t>Eye q</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dirty="0"/>
                        <a:t>15</a:t>
                      </a:r>
                      <a:endParaRPr lang="en-IN" sz="1600" dirty="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3</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4</a:t>
                      </a:r>
                      <a:endParaRPr lang="en-IN" sz="1600">
                        <a:latin typeface="+mn-lt"/>
                        <a:ea typeface="Times New Roman"/>
                        <a:cs typeface="Times New Roman"/>
                      </a:endParaRPr>
                    </a:p>
                  </a:txBody>
                  <a:tcPr marL="68580" marR="68580" marT="0" marB="0" anchor="b"/>
                </a:tc>
              </a:tr>
              <a:tr h="397893">
                <a:tc>
                  <a:txBody>
                    <a:bodyPr/>
                    <a:lstStyle/>
                    <a:p>
                      <a:pPr algn="ctr">
                        <a:lnSpc>
                          <a:spcPct val="115000"/>
                        </a:lnSpc>
                        <a:spcAft>
                          <a:spcPts val="0"/>
                        </a:spcAft>
                      </a:pPr>
                      <a:r>
                        <a:rPr lang="en-US" sz="1600" dirty="0" err="1"/>
                        <a:t>Jindal</a:t>
                      </a:r>
                      <a:endParaRPr lang="en-IN" sz="1600" dirty="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9</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7</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6</a:t>
                      </a:r>
                      <a:endParaRPr lang="en-IN" sz="1600">
                        <a:latin typeface="+mn-lt"/>
                        <a:ea typeface="Times New Roman"/>
                        <a:cs typeface="Times New Roman"/>
                      </a:endParaRPr>
                    </a:p>
                  </a:txBody>
                  <a:tcPr marL="68580" marR="68580" marT="0" marB="0" anchor="b"/>
                </a:tc>
              </a:tr>
              <a:tr h="397893">
                <a:tc>
                  <a:txBody>
                    <a:bodyPr/>
                    <a:lstStyle/>
                    <a:p>
                      <a:pPr algn="ctr">
                        <a:lnSpc>
                          <a:spcPct val="115000"/>
                        </a:lnSpc>
                        <a:spcAft>
                          <a:spcPts val="0"/>
                        </a:spcAft>
                      </a:pPr>
                      <a:r>
                        <a:rPr lang="en-US" sz="1600"/>
                        <a:t>Jain</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dirty="0"/>
                        <a:t>6</a:t>
                      </a:r>
                      <a:endParaRPr lang="en-IN" sz="1600" dirty="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14</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5</a:t>
                      </a:r>
                      <a:endParaRPr lang="en-IN" sz="1600">
                        <a:latin typeface="+mn-lt"/>
                        <a:ea typeface="Times New Roman"/>
                        <a:cs typeface="Times New Roman"/>
                      </a:endParaRPr>
                    </a:p>
                  </a:txBody>
                  <a:tcPr marL="68580" marR="68580" marT="0" marB="0" anchor="b"/>
                </a:tc>
              </a:tr>
              <a:tr h="397893">
                <a:tc>
                  <a:txBody>
                    <a:bodyPr/>
                    <a:lstStyle/>
                    <a:p>
                      <a:pPr algn="ctr">
                        <a:lnSpc>
                          <a:spcPct val="115000"/>
                        </a:lnSpc>
                        <a:spcAft>
                          <a:spcPts val="0"/>
                        </a:spcAft>
                      </a:pPr>
                      <a:r>
                        <a:rPr lang="en-US" sz="1600"/>
                        <a:t>Civil</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0</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1</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0</a:t>
                      </a:r>
                      <a:endParaRPr lang="en-IN" sz="1600">
                        <a:latin typeface="+mn-lt"/>
                        <a:ea typeface="Times New Roman"/>
                        <a:cs typeface="Times New Roman"/>
                      </a:endParaRPr>
                    </a:p>
                  </a:txBody>
                  <a:tcPr marL="68580" marR="68580" marT="0" marB="0" anchor="b"/>
                </a:tc>
              </a:tr>
              <a:tr h="397893">
                <a:tc>
                  <a:txBody>
                    <a:bodyPr/>
                    <a:lstStyle/>
                    <a:p>
                      <a:pPr algn="ctr">
                        <a:lnSpc>
                          <a:spcPct val="115000"/>
                        </a:lnSpc>
                        <a:spcAft>
                          <a:spcPts val="0"/>
                        </a:spcAft>
                      </a:pPr>
                      <a:r>
                        <a:rPr lang="en-US" sz="1600"/>
                        <a:t>Khurana</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2</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2</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5</a:t>
                      </a:r>
                      <a:endParaRPr lang="en-IN" sz="1600">
                        <a:latin typeface="+mn-lt"/>
                        <a:ea typeface="Times New Roman"/>
                        <a:cs typeface="Times New Roman"/>
                      </a:endParaRPr>
                    </a:p>
                  </a:txBody>
                  <a:tcPr marL="68580" marR="68580" marT="0" marB="0" anchor="b"/>
                </a:tc>
              </a:tr>
              <a:tr h="397893">
                <a:tc>
                  <a:txBody>
                    <a:bodyPr/>
                    <a:lstStyle/>
                    <a:p>
                      <a:pPr algn="ctr">
                        <a:lnSpc>
                          <a:spcPct val="115000"/>
                        </a:lnSpc>
                        <a:spcAft>
                          <a:spcPts val="0"/>
                        </a:spcAft>
                      </a:pPr>
                      <a:r>
                        <a:rPr lang="en-US" sz="1600"/>
                        <a:t>Garg</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0</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0</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3</a:t>
                      </a:r>
                      <a:endParaRPr lang="en-IN" sz="1600">
                        <a:latin typeface="+mn-lt"/>
                        <a:ea typeface="Times New Roman"/>
                        <a:cs typeface="Times New Roman"/>
                      </a:endParaRPr>
                    </a:p>
                  </a:txBody>
                  <a:tcPr marL="68580" marR="68580" marT="0" marB="0" anchor="b"/>
                </a:tc>
              </a:tr>
              <a:tr h="397893">
                <a:tc>
                  <a:txBody>
                    <a:bodyPr/>
                    <a:lstStyle/>
                    <a:p>
                      <a:pPr algn="ctr">
                        <a:lnSpc>
                          <a:spcPct val="115000"/>
                        </a:lnSpc>
                        <a:spcAft>
                          <a:spcPts val="0"/>
                        </a:spcAft>
                      </a:pPr>
                      <a:r>
                        <a:rPr lang="en-US" sz="1600"/>
                        <a:t>Mann</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0</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0</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0</a:t>
                      </a:r>
                      <a:endParaRPr lang="en-IN" sz="1600">
                        <a:latin typeface="+mn-lt"/>
                        <a:ea typeface="Times New Roman"/>
                        <a:cs typeface="Times New Roman"/>
                      </a:endParaRPr>
                    </a:p>
                  </a:txBody>
                  <a:tcPr marL="68580" marR="68580" marT="0" marB="0" anchor="b"/>
                </a:tc>
              </a:tr>
              <a:tr h="397893">
                <a:tc>
                  <a:txBody>
                    <a:bodyPr/>
                    <a:lstStyle/>
                    <a:p>
                      <a:pPr algn="ctr">
                        <a:lnSpc>
                          <a:spcPct val="115000"/>
                        </a:lnSpc>
                        <a:spcAft>
                          <a:spcPts val="0"/>
                        </a:spcAft>
                      </a:pPr>
                      <a:r>
                        <a:rPr lang="en-US" sz="1600"/>
                        <a:t>Kwatra</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0</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0</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0</a:t>
                      </a:r>
                      <a:endParaRPr lang="en-IN" sz="1600">
                        <a:latin typeface="+mn-lt"/>
                        <a:ea typeface="Times New Roman"/>
                        <a:cs typeface="Times New Roman"/>
                      </a:endParaRPr>
                    </a:p>
                  </a:txBody>
                  <a:tcPr marL="68580" marR="68580" marT="0" marB="0" anchor="b"/>
                </a:tc>
              </a:tr>
              <a:tr h="397893">
                <a:tc>
                  <a:txBody>
                    <a:bodyPr/>
                    <a:lstStyle/>
                    <a:p>
                      <a:pPr algn="ctr">
                        <a:lnSpc>
                          <a:spcPct val="115000"/>
                        </a:lnSpc>
                        <a:spcAft>
                          <a:spcPts val="0"/>
                        </a:spcAft>
                      </a:pPr>
                      <a:r>
                        <a:rPr lang="en-US" sz="1600"/>
                        <a:t>Gayatri</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1</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2</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4</a:t>
                      </a:r>
                      <a:endParaRPr lang="en-IN" sz="1600">
                        <a:latin typeface="+mn-lt"/>
                        <a:ea typeface="Times New Roman"/>
                        <a:cs typeface="Times New Roman"/>
                      </a:endParaRPr>
                    </a:p>
                  </a:txBody>
                  <a:tcPr marL="68580" marR="68580" marT="0" marB="0" anchor="b"/>
                </a:tc>
              </a:tr>
              <a:tr h="397893">
                <a:tc>
                  <a:txBody>
                    <a:bodyPr/>
                    <a:lstStyle/>
                    <a:p>
                      <a:pPr algn="ctr">
                        <a:lnSpc>
                          <a:spcPct val="115000"/>
                        </a:lnSpc>
                        <a:spcAft>
                          <a:spcPts val="0"/>
                        </a:spcAft>
                      </a:pPr>
                      <a:r>
                        <a:rPr lang="en-US" sz="1600"/>
                        <a:t>Pawar</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0</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1</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0</a:t>
                      </a:r>
                      <a:endParaRPr lang="en-IN" sz="1600">
                        <a:latin typeface="+mn-lt"/>
                        <a:ea typeface="Times New Roman"/>
                        <a:cs typeface="Times New Roman"/>
                      </a:endParaRPr>
                    </a:p>
                  </a:txBody>
                  <a:tcPr marL="68580" marR="68580" marT="0" marB="0" anchor="b"/>
                </a:tc>
              </a:tr>
              <a:tr h="397893">
                <a:tc>
                  <a:txBody>
                    <a:bodyPr/>
                    <a:lstStyle/>
                    <a:p>
                      <a:pPr algn="ctr">
                        <a:lnSpc>
                          <a:spcPct val="115000"/>
                        </a:lnSpc>
                        <a:spcAft>
                          <a:spcPts val="0"/>
                        </a:spcAft>
                      </a:pPr>
                      <a:r>
                        <a:rPr lang="en-US" sz="1600"/>
                        <a:t>Blank</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a:t>1</a:t>
                      </a:r>
                      <a:endParaRPr lang="en-IN" sz="1600">
                        <a:latin typeface="+mn-lt"/>
                        <a:ea typeface="Times New Roman"/>
                        <a:cs typeface="Times New Roman"/>
                      </a:endParaRPr>
                    </a:p>
                  </a:txBody>
                  <a:tcPr marL="68580" marR="68580" marT="0" marB="0"/>
                </a:tc>
                <a:tc>
                  <a:txBody>
                    <a:bodyPr/>
                    <a:lstStyle/>
                    <a:p>
                      <a:pPr algn="ctr">
                        <a:lnSpc>
                          <a:spcPct val="115000"/>
                        </a:lnSpc>
                        <a:spcAft>
                          <a:spcPts val="0"/>
                        </a:spcAft>
                      </a:pPr>
                      <a:r>
                        <a:rPr lang="en-US" sz="1600" dirty="0"/>
                        <a:t>4</a:t>
                      </a:r>
                      <a:endParaRPr lang="en-IN" sz="1600" dirty="0">
                        <a:latin typeface="+mn-lt"/>
                        <a:ea typeface="Times New Roman"/>
                        <a:cs typeface="Times New Roman"/>
                      </a:endParaRPr>
                    </a:p>
                  </a:txBody>
                  <a:tcPr marL="68580" marR="68580" marT="0" marB="0"/>
                </a:tc>
                <a:tc>
                  <a:txBody>
                    <a:bodyPr/>
                    <a:lstStyle/>
                    <a:p>
                      <a:pPr algn="ctr">
                        <a:lnSpc>
                          <a:spcPct val="115000"/>
                        </a:lnSpc>
                        <a:spcAft>
                          <a:spcPts val="0"/>
                        </a:spcAft>
                      </a:pPr>
                      <a:r>
                        <a:rPr lang="en-US" sz="1600" dirty="0"/>
                        <a:t>9</a:t>
                      </a:r>
                      <a:endParaRPr lang="en-IN" sz="1600" dirty="0">
                        <a:latin typeface="+mn-lt"/>
                        <a:ea typeface="Times New Roman"/>
                        <a:cs typeface="Times New Roman"/>
                      </a:endParaRPr>
                    </a:p>
                  </a:txBody>
                  <a:tcPr marL="68580" marR="68580" marT="0" marB="0" anchor="b"/>
                </a:tc>
              </a:tr>
            </a:tbl>
          </a:graphicData>
        </a:graphic>
      </p:graphicFrame>
    </p:spTree>
  </p:cSld>
  <p:clrMapOvr>
    <a:masterClrMapping/>
  </p:clrMapOvr>
  <p:transition>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dirty="0"/>
          </a:p>
        </p:txBody>
      </p:sp>
      <p:pic>
        <p:nvPicPr>
          <p:cNvPr id="73730" name="Chart 2"/>
          <p:cNvPicPr>
            <a:picLocks noChangeArrowheads="1"/>
          </p:cNvPicPr>
          <p:nvPr/>
        </p:nvPicPr>
        <p:blipFill>
          <a:blip r:embed="rId2" cstate="print"/>
          <a:srcRect/>
          <a:stretch>
            <a:fillRect/>
          </a:stretch>
        </p:blipFill>
        <p:spPr bwMode="auto">
          <a:xfrm>
            <a:off x="467544" y="260648"/>
            <a:ext cx="8280920" cy="6260182"/>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Average preference for Lasik</a:t>
            </a:r>
            <a:endParaRPr lang="en-IN" dirty="0"/>
          </a:p>
        </p:txBody>
      </p:sp>
      <p:graphicFrame>
        <p:nvGraphicFramePr>
          <p:cNvPr id="4" name="Content Placeholder 3"/>
          <p:cNvGraphicFramePr>
            <a:graphicFrameLocks noGrp="1"/>
          </p:cNvGraphicFramePr>
          <p:nvPr>
            <p:ph sz="quarter" idx="1"/>
          </p:nvPr>
        </p:nvGraphicFramePr>
        <p:xfrm>
          <a:off x="395536" y="1484778"/>
          <a:ext cx="8496944" cy="5040564"/>
        </p:xfrm>
        <a:graphic>
          <a:graphicData uri="http://schemas.openxmlformats.org/drawingml/2006/table">
            <a:tbl>
              <a:tblPr>
                <a:tableStyleId>{3C2FFA5D-87B4-456A-9821-1D502468CF0F}</a:tableStyleId>
              </a:tblPr>
              <a:tblGrid>
                <a:gridCol w="5042134"/>
                <a:gridCol w="3454810"/>
              </a:tblGrid>
              <a:tr h="420047">
                <a:tc>
                  <a:txBody>
                    <a:bodyPr/>
                    <a:lstStyle/>
                    <a:p>
                      <a:pPr algn="ctr">
                        <a:lnSpc>
                          <a:spcPct val="115000"/>
                        </a:lnSpc>
                        <a:spcAft>
                          <a:spcPts val="0"/>
                        </a:spcAft>
                      </a:pPr>
                      <a:r>
                        <a:rPr kumimoji="0" lang="en-US" sz="1800" kern="1200" dirty="0" smtClean="0"/>
                        <a:t>Hospital</a:t>
                      </a:r>
                      <a:endParaRPr kumimoji="0" lang="en-IN" sz="1800" b="1" kern="1200" dirty="0">
                        <a:solidFill>
                          <a:srgbClr val="FFFFFF"/>
                        </a:solidFill>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dirty="0" smtClean="0"/>
                        <a:t>Average </a:t>
                      </a:r>
                      <a:r>
                        <a:rPr lang="en-US" sz="1800" dirty="0"/>
                        <a:t>%</a:t>
                      </a:r>
                      <a:endParaRPr lang="en-IN" sz="1800" dirty="0">
                        <a:latin typeface="Calibri"/>
                        <a:ea typeface="Times New Roman"/>
                        <a:cs typeface="Times New Roman"/>
                      </a:endParaRPr>
                    </a:p>
                  </a:txBody>
                  <a:tcPr marL="68580" marR="68580" marT="0" marB="0" anchor="b"/>
                </a:tc>
              </a:tr>
              <a:tr h="420047">
                <a:tc>
                  <a:txBody>
                    <a:bodyPr/>
                    <a:lstStyle/>
                    <a:p>
                      <a:pPr algn="ctr">
                        <a:lnSpc>
                          <a:spcPct val="115000"/>
                        </a:lnSpc>
                        <a:spcAft>
                          <a:spcPts val="0"/>
                        </a:spcAft>
                      </a:pPr>
                      <a:r>
                        <a:rPr lang="en-US" sz="1800"/>
                        <a:t>Eye q</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21.6</a:t>
                      </a:r>
                      <a:endParaRPr lang="en-IN" sz="1800">
                        <a:latin typeface="Calibri"/>
                        <a:ea typeface="Times New Roman"/>
                        <a:cs typeface="Times New Roman"/>
                      </a:endParaRPr>
                    </a:p>
                  </a:txBody>
                  <a:tcPr marL="68580" marR="68580" marT="0" marB="0" anchor="b"/>
                </a:tc>
              </a:tr>
              <a:tr h="420047">
                <a:tc>
                  <a:txBody>
                    <a:bodyPr/>
                    <a:lstStyle/>
                    <a:p>
                      <a:pPr algn="ctr">
                        <a:lnSpc>
                          <a:spcPct val="115000"/>
                        </a:lnSpc>
                        <a:spcAft>
                          <a:spcPts val="0"/>
                        </a:spcAft>
                      </a:pPr>
                      <a:r>
                        <a:rPr lang="en-US" sz="1800"/>
                        <a:t>Jindal</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21.6</a:t>
                      </a:r>
                      <a:endParaRPr lang="en-IN" sz="1800">
                        <a:latin typeface="Calibri"/>
                        <a:ea typeface="Times New Roman"/>
                        <a:cs typeface="Times New Roman"/>
                      </a:endParaRPr>
                    </a:p>
                  </a:txBody>
                  <a:tcPr marL="68580" marR="68580" marT="0" marB="0" anchor="b"/>
                </a:tc>
              </a:tr>
              <a:tr h="420047">
                <a:tc>
                  <a:txBody>
                    <a:bodyPr/>
                    <a:lstStyle/>
                    <a:p>
                      <a:pPr algn="ctr">
                        <a:lnSpc>
                          <a:spcPct val="115000"/>
                        </a:lnSpc>
                        <a:spcAft>
                          <a:spcPts val="0"/>
                        </a:spcAft>
                      </a:pPr>
                      <a:r>
                        <a:rPr lang="en-US" sz="1800"/>
                        <a:t>Jain</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dirty="0"/>
                        <a:t>24.5</a:t>
                      </a:r>
                      <a:endParaRPr lang="en-IN" sz="1800" dirty="0">
                        <a:latin typeface="Calibri"/>
                        <a:ea typeface="Times New Roman"/>
                        <a:cs typeface="Times New Roman"/>
                      </a:endParaRPr>
                    </a:p>
                  </a:txBody>
                  <a:tcPr marL="68580" marR="68580" marT="0" marB="0" anchor="b"/>
                </a:tc>
              </a:tr>
              <a:tr h="420047">
                <a:tc>
                  <a:txBody>
                    <a:bodyPr/>
                    <a:lstStyle/>
                    <a:p>
                      <a:pPr algn="ctr">
                        <a:lnSpc>
                          <a:spcPct val="115000"/>
                        </a:lnSpc>
                        <a:spcAft>
                          <a:spcPts val="0"/>
                        </a:spcAft>
                      </a:pPr>
                      <a:r>
                        <a:rPr lang="en-US" sz="1800" dirty="0"/>
                        <a:t>Civil</a:t>
                      </a:r>
                      <a:endParaRPr lang="en-IN"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1</a:t>
                      </a:r>
                      <a:endParaRPr lang="en-IN" sz="1800">
                        <a:latin typeface="Calibri"/>
                        <a:ea typeface="Times New Roman"/>
                        <a:cs typeface="Times New Roman"/>
                      </a:endParaRPr>
                    </a:p>
                  </a:txBody>
                  <a:tcPr marL="68580" marR="68580" marT="0" marB="0" anchor="b"/>
                </a:tc>
              </a:tr>
              <a:tr h="420047">
                <a:tc>
                  <a:txBody>
                    <a:bodyPr/>
                    <a:lstStyle/>
                    <a:p>
                      <a:pPr algn="ctr">
                        <a:lnSpc>
                          <a:spcPct val="115000"/>
                        </a:lnSpc>
                        <a:spcAft>
                          <a:spcPts val="0"/>
                        </a:spcAft>
                      </a:pPr>
                      <a:r>
                        <a:rPr lang="en-US" sz="1800" dirty="0" err="1"/>
                        <a:t>Khurana</a:t>
                      </a:r>
                      <a:endParaRPr lang="en-IN" sz="1800" dirty="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8.8</a:t>
                      </a:r>
                      <a:endParaRPr lang="en-IN" sz="1800">
                        <a:latin typeface="Calibri"/>
                        <a:ea typeface="Times New Roman"/>
                        <a:cs typeface="Times New Roman"/>
                      </a:endParaRPr>
                    </a:p>
                  </a:txBody>
                  <a:tcPr marL="68580" marR="68580" marT="0" marB="0" anchor="b"/>
                </a:tc>
              </a:tr>
              <a:tr h="420047">
                <a:tc>
                  <a:txBody>
                    <a:bodyPr/>
                    <a:lstStyle/>
                    <a:p>
                      <a:pPr algn="ctr">
                        <a:lnSpc>
                          <a:spcPct val="115000"/>
                        </a:lnSpc>
                        <a:spcAft>
                          <a:spcPts val="0"/>
                        </a:spcAft>
                      </a:pPr>
                      <a:r>
                        <a:rPr lang="en-US" sz="1800"/>
                        <a:t>Garg</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2.9</a:t>
                      </a:r>
                      <a:endParaRPr lang="en-IN" sz="1800">
                        <a:latin typeface="Calibri"/>
                        <a:ea typeface="Times New Roman"/>
                        <a:cs typeface="Times New Roman"/>
                      </a:endParaRPr>
                    </a:p>
                  </a:txBody>
                  <a:tcPr marL="68580" marR="68580" marT="0" marB="0" anchor="b"/>
                </a:tc>
              </a:tr>
              <a:tr h="420047">
                <a:tc>
                  <a:txBody>
                    <a:bodyPr/>
                    <a:lstStyle/>
                    <a:p>
                      <a:pPr algn="ctr">
                        <a:lnSpc>
                          <a:spcPct val="115000"/>
                        </a:lnSpc>
                        <a:spcAft>
                          <a:spcPts val="0"/>
                        </a:spcAft>
                      </a:pPr>
                      <a:r>
                        <a:rPr lang="en-US" sz="1800"/>
                        <a:t>Mann</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0</a:t>
                      </a:r>
                      <a:endParaRPr lang="en-IN" sz="1800">
                        <a:latin typeface="Calibri"/>
                        <a:ea typeface="Times New Roman"/>
                        <a:cs typeface="Times New Roman"/>
                      </a:endParaRPr>
                    </a:p>
                  </a:txBody>
                  <a:tcPr marL="68580" marR="68580" marT="0" marB="0" anchor="b"/>
                </a:tc>
              </a:tr>
              <a:tr h="420047">
                <a:tc>
                  <a:txBody>
                    <a:bodyPr/>
                    <a:lstStyle/>
                    <a:p>
                      <a:pPr algn="ctr">
                        <a:lnSpc>
                          <a:spcPct val="115000"/>
                        </a:lnSpc>
                        <a:spcAft>
                          <a:spcPts val="0"/>
                        </a:spcAft>
                      </a:pPr>
                      <a:r>
                        <a:rPr lang="en-US" sz="1800"/>
                        <a:t>Kwatra</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0</a:t>
                      </a:r>
                      <a:endParaRPr lang="en-IN" sz="1800">
                        <a:latin typeface="Calibri"/>
                        <a:ea typeface="Times New Roman"/>
                        <a:cs typeface="Times New Roman"/>
                      </a:endParaRPr>
                    </a:p>
                  </a:txBody>
                  <a:tcPr marL="68580" marR="68580" marT="0" marB="0" anchor="b"/>
                </a:tc>
              </a:tr>
              <a:tr h="420047">
                <a:tc>
                  <a:txBody>
                    <a:bodyPr/>
                    <a:lstStyle/>
                    <a:p>
                      <a:pPr algn="ctr">
                        <a:lnSpc>
                          <a:spcPct val="115000"/>
                        </a:lnSpc>
                        <a:spcAft>
                          <a:spcPts val="0"/>
                        </a:spcAft>
                      </a:pPr>
                      <a:r>
                        <a:rPr lang="en-US" sz="1800"/>
                        <a:t>Gayatri</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6.9</a:t>
                      </a:r>
                      <a:endParaRPr lang="en-IN" sz="1800">
                        <a:latin typeface="Calibri"/>
                        <a:ea typeface="Times New Roman"/>
                        <a:cs typeface="Times New Roman"/>
                      </a:endParaRPr>
                    </a:p>
                  </a:txBody>
                  <a:tcPr marL="68580" marR="68580" marT="0" marB="0" anchor="b"/>
                </a:tc>
              </a:tr>
              <a:tr h="420047">
                <a:tc>
                  <a:txBody>
                    <a:bodyPr/>
                    <a:lstStyle/>
                    <a:p>
                      <a:pPr algn="ctr">
                        <a:lnSpc>
                          <a:spcPct val="115000"/>
                        </a:lnSpc>
                        <a:spcAft>
                          <a:spcPts val="0"/>
                        </a:spcAft>
                      </a:pPr>
                      <a:r>
                        <a:rPr lang="en-US" sz="1800"/>
                        <a:t>Pawar</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a:t>1</a:t>
                      </a:r>
                      <a:endParaRPr lang="en-IN" sz="1800">
                        <a:latin typeface="Calibri"/>
                        <a:ea typeface="Times New Roman"/>
                        <a:cs typeface="Times New Roman"/>
                      </a:endParaRPr>
                    </a:p>
                  </a:txBody>
                  <a:tcPr marL="68580" marR="68580" marT="0" marB="0" anchor="b"/>
                </a:tc>
              </a:tr>
              <a:tr h="420047">
                <a:tc>
                  <a:txBody>
                    <a:bodyPr/>
                    <a:lstStyle/>
                    <a:p>
                      <a:pPr algn="ctr">
                        <a:lnSpc>
                          <a:spcPct val="115000"/>
                        </a:lnSpc>
                        <a:spcAft>
                          <a:spcPts val="0"/>
                        </a:spcAft>
                      </a:pPr>
                      <a:r>
                        <a:rPr lang="en-US" sz="1800"/>
                        <a:t>Blank</a:t>
                      </a:r>
                      <a:endParaRPr lang="en-IN" sz="1800">
                        <a:latin typeface="Calibri"/>
                        <a:ea typeface="Times New Roman"/>
                        <a:cs typeface="Times New Roman"/>
                      </a:endParaRPr>
                    </a:p>
                  </a:txBody>
                  <a:tcPr marL="68580" marR="68580" marT="0" marB="0" anchor="b"/>
                </a:tc>
                <a:tc>
                  <a:txBody>
                    <a:bodyPr/>
                    <a:lstStyle/>
                    <a:p>
                      <a:pPr algn="ctr">
                        <a:lnSpc>
                          <a:spcPct val="115000"/>
                        </a:lnSpc>
                        <a:spcAft>
                          <a:spcPts val="0"/>
                        </a:spcAft>
                      </a:pPr>
                      <a:r>
                        <a:rPr lang="en-US" sz="1800" dirty="0"/>
                        <a:t>13.7</a:t>
                      </a:r>
                      <a:endParaRPr lang="en-IN" sz="1800" dirty="0">
                        <a:latin typeface="Calibri"/>
                        <a:ea typeface="Times New Roman"/>
                        <a:cs typeface="Times New Roman"/>
                      </a:endParaRPr>
                    </a:p>
                  </a:txBody>
                  <a:tcPr marL="68580" marR="68580" marT="0" marB="0" anchor="b"/>
                </a:tc>
              </a:tr>
            </a:tbl>
          </a:graphicData>
        </a:graphic>
      </p:graphicFrame>
    </p:spTree>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a:p>
        </p:txBody>
      </p:sp>
      <p:pic>
        <p:nvPicPr>
          <p:cNvPr id="4" name="Picture 3" descr="In-House-Branding-Gurgaon-Office-cc.jpg"/>
          <p:cNvPicPr>
            <a:picLocks noChangeAspect="1"/>
          </p:cNvPicPr>
          <p:nvPr/>
        </p:nvPicPr>
        <p:blipFill>
          <a:blip r:embed="rId2" cstate="print"/>
          <a:srcRect t="3333" b="5556"/>
          <a:stretch>
            <a:fillRect/>
          </a:stretch>
        </p:blipFill>
        <p:spPr>
          <a:xfrm>
            <a:off x="323528" y="228600"/>
            <a:ext cx="8568952" cy="6368752"/>
          </a:xfrm>
          <a:prstGeom prst="rect">
            <a:avLst/>
          </a:prstGeom>
        </p:spPr>
      </p:pic>
    </p:spTree>
  </p:cSld>
  <p:clrMapOvr>
    <a:masterClrMapping/>
  </p:clrMapOvr>
  <p:transition>
    <p:push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p:txBody>
          <a:bodyPr/>
          <a:lstStyle/>
          <a:p>
            <a:endParaRPr lang="en-IN" dirty="0"/>
          </a:p>
        </p:txBody>
      </p:sp>
      <p:pic>
        <p:nvPicPr>
          <p:cNvPr id="75778" name="Chart 11"/>
          <p:cNvPicPr>
            <a:picLocks noChangeArrowheads="1"/>
          </p:cNvPicPr>
          <p:nvPr/>
        </p:nvPicPr>
        <p:blipFill>
          <a:blip r:embed="rId2" cstate="print"/>
          <a:srcRect b="-23"/>
          <a:stretch>
            <a:fillRect/>
          </a:stretch>
        </p:blipFill>
        <p:spPr bwMode="auto">
          <a:xfrm>
            <a:off x="755576" y="548680"/>
            <a:ext cx="7992888" cy="5688632"/>
          </a:xfrm>
          <a:prstGeom prst="rect">
            <a:avLst/>
          </a:prstGeom>
          <a:noFill/>
          <a:ln w="9525">
            <a:noFill/>
            <a:miter lim="800000"/>
            <a:headEnd/>
            <a:tailEnd/>
          </a:ln>
        </p:spPr>
      </p:pic>
    </p:spTree>
  </p:cSld>
  <p:clrMapOvr>
    <a:masterClrMapping/>
  </p:clrMapOvr>
  <p:transition>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Discussions</a:t>
            </a:r>
            <a:endParaRPr lang="en-IN" dirty="0"/>
          </a:p>
        </p:txBody>
      </p:sp>
      <p:sp>
        <p:nvSpPr>
          <p:cNvPr id="3" name="Content Placeholder 2"/>
          <p:cNvSpPr>
            <a:spLocks noGrp="1"/>
          </p:cNvSpPr>
          <p:nvPr>
            <p:ph sz="quarter" idx="1"/>
          </p:nvPr>
        </p:nvSpPr>
        <p:spPr/>
        <p:txBody>
          <a:bodyPr/>
          <a:lstStyle/>
          <a:p>
            <a:r>
              <a:rPr lang="en-US" dirty="0" smtClean="0"/>
              <a:t>Cost Analysis of the competitors</a:t>
            </a:r>
            <a:endParaRPr lang="en-IN" dirty="0"/>
          </a:p>
        </p:txBody>
      </p:sp>
      <p:graphicFrame>
        <p:nvGraphicFramePr>
          <p:cNvPr id="4" name="Table 3"/>
          <p:cNvGraphicFramePr>
            <a:graphicFrameLocks noGrp="1"/>
          </p:cNvGraphicFramePr>
          <p:nvPr/>
        </p:nvGraphicFramePr>
        <p:xfrm>
          <a:off x="467544" y="2132855"/>
          <a:ext cx="8136904" cy="4320480"/>
        </p:xfrm>
        <a:graphic>
          <a:graphicData uri="http://schemas.openxmlformats.org/drawingml/2006/table">
            <a:tbl>
              <a:tblPr>
                <a:tableStyleId>{3C2FFA5D-87B4-456A-9821-1D502468CF0F}</a:tableStyleId>
              </a:tblPr>
              <a:tblGrid>
                <a:gridCol w="2652293"/>
                <a:gridCol w="2617338"/>
                <a:gridCol w="2867273"/>
              </a:tblGrid>
              <a:tr h="979768">
                <a:tc>
                  <a:txBody>
                    <a:bodyPr/>
                    <a:lstStyle/>
                    <a:p>
                      <a:pPr algn="ctr">
                        <a:lnSpc>
                          <a:spcPct val="115000"/>
                        </a:lnSpc>
                        <a:spcAft>
                          <a:spcPts val="0"/>
                        </a:spcAft>
                      </a:pPr>
                      <a:r>
                        <a:rPr lang="en-IN" sz="1400" dirty="0"/>
                        <a:t>Name of the hospital</a:t>
                      </a:r>
                      <a:endParaRPr lang="en-IN" sz="1050" dirty="0">
                        <a:latin typeface="Calibri"/>
                        <a:ea typeface="Times New Roman"/>
                        <a:cs typeface="Times New Roman"/>
                      </a:endParaRPr>
                    </a:p>
                  </a:txBody>
                  <a:tcPr marL="53028" marR="53028" marT="0" marB="0"/>
                </a:tc>
                <a:tc>
                  <a:txBody>
                    <a:bodyPr/>
                    <a:lstStyle/>
                    <a:p>
                      <a:pPr algn="ctr">
                        <a:lnSpc>
                          <a:spcPct val="115000"/>
                        </a:lnSpc>
                        <a:spcAft>
                          <a:spcPts val="0"/>
                        </a:spcAft>
                      </a:pPr>
                      <a:r>
                        <a:rPr lang="en-IN" sz="1400"/>
                        <a:t>Cataract price range</a:t>
                      </a:r>
                      <a:endParaRPr lang="en-IN" sz="1050">
                        <a:latin typeface="Calibri"/>
                        <a:ea typeface="Times New Roman"/>
                        <a:cs typeface="Times New Roman"/>
                      </a:endParaRPr>
                    </a:p>
                  </a:txBody>
                  <a:tcPr marL="53028" marR="53028" marT="0" marB="0"/>
                </a:tc>
                <a:tc>
                  <a:txBody>
                    <a:bodyPr/>
                    <a:lstStyle/>
                    <a:p>
                      <a:pPr algn="ctr">
                        <a:lnSpc>
                          <a:spcPct val="115000"/>
                        </a:lnSpc>
                        <a:spcAft>
                          <a:spcPts val="0"/>
                        </a:spcAft>
                      </a:pPr>
                      <a:r>
                        <a:rPr lang="en-IN" sz="1400"/>
                        <a:t>Lasik price range</a:t>
                      </a:r>
                      <a:endParaRPr lang="en-IN" sz="1050">
                        <a:latin typeface="Calibri"/>
                        <a:ea typeface="Times New Roman"/>
                        <a:cs typeface="Times New Roman"/>
                      </a:endParaRPr>
                    </a:p>
                  </a:txBody>
                  <a:tcPr marL="53028" marR="53028" marT="0" marB="0"/>
                </a:tc>
              </a:tr>
              <a:tr h="1023615">
                <a:tc>
                  <a:txBody>
                    <a:bodyPr/>
                    <a:lstStyle/>
                    <a:p>
                      <a:pPr algn="ctr">
                        <a:lnSpc>
                          <a:spcPct val="115000"/>
                        </a:lnSpc>
                        <a:spcAft>
                          <a:spcPts val="0"/>
                        </a:spcAft>
                      </a:pPr>
                      <a:r>
                        <a:rPr lang="en-IN" sz="1400"/>
                        <a:t>1. Jindal</a:t>
                      </a:r>
                      <a:endParaRPr lang="en-IN" sz="1050">
                        <a:latin typeface="Calibri"/>
                        <a:ea typeface="Times New Roman"/>
                        <a:cs typeface="Times New Roman"/>
                      </a:endParaRPr>
                    </a:p>
                  </a:txBody>
                  <a:tcPr marL="53028" marR="53028" marT="0" marB="0"/>
                </a:tc>
                <a:tc>
                  <a:txBody>
                    <a:bodyPr/>
                    <a:lstStyle/>
                    <a:p>
                      <a:pPr algn="ctr">
                        <a:lnSpc>
                          <a:spcPct val="115000"/>
                        </a:lnSpc>
                        <a:spcAft>
                          <a:spcPts val="0"/>
                        </a:spcAft>
                      </a:pPr>
                      <a:r>
                        <a:rPr lang="en-IN" sz="1400" dirty="0"/>
                        <a:t>9000-16000</a:t>
                      </a:r>
                      <a:endParaRPr lang="en-IN" sz="1050" dirty="0">
                        <a:latin typeface="Calibri"/>
                        <a:ea typeface="Times New Roman"/>
                        <a:cs typeface="Times New Roman"/>
                      </a:endParaRPr>
                    </a:p>
                  </a:txBody>
                  <a:tcPr marL="53028" marR="53028" marT="0" marB="0"/>
                </a:tc>
                <a:tc>
                  <a:txBody>
                    <a:bodyPr/>
                    <a:lstStyle/>
                    <a:p>
                      <a:pPr algn="ctr">
                        <a:lnSpc>
                          <a:spcPct val="115000"/>
                        </a:lnSpc>
                        <a:spcAft>
                          <a:spcPts val="0"/>
                        </a:spcAft>
                      </a:pPr>
                      <a:r>
                        <a:rPr lang="en-IN" sz="1400"/>
                        <a:t>14000-22000</a:t>
                      </a:r>
                      <a:endParaRPr lang="en-IN" sz="1050">
                        <a:latin typeface="Calibri"/>
                        <a:ea typeface="Times New Roman"/>
                        <a:cs typeface="Times New Roman"/>
                      </a:endParaRPr>
                    </a:p>
                  </a:txBody>
                  <a:tcPr marL="53028" marR="53028" marT="0" marB="0"/>
                </a:tc>
              </a:tr>
              <a:tr h="979768">
                <a:tc>
                  <a:txBody>
                    <a:bodyPr/>
                    <a:lstStyle/>
                    <a:p>
                      <a:pPr algn="ctr">
                        <a:lnSpc>
                          <a:spcPct val="115000"/>
                        </a:lnSpc>
                        <a:spcAft>
                          <a:spcPts val="0"/>
                        </a:spcAft>
                      </a:pPr>
                      <a:r>
                        <a:rPr lang="en-IN" sz="1400"/>
                        <a:t>2.Jain eye hospital</a:t>
                      </a:r>
                      <a:endParaRPr lang="en-IN" sz="1050">
                        <a:latin typeface="Calibri"/>
                        <a:ea typeface="Times New Roman"/>
                        <a:cs typeface="Times New Roman"/>
                      </a:endParaRPr>
                    </a:p>
                  </a:txBody>
                  <a:tcPr marL="53028" marR="53028" marT="0" marB="0"/>
                </a:tc>
                <a:tc>
                  <a:txBody>
                    <a:bodyPr/>
                    <a:lstStyle/>
                    <a:p>
                      <a:pPr algn="ctr">
                        <a:lnSpc>
                          <a:spcPct val="115000"/>
                        </a:lnSpc>
                        <a:spcAft>
                          <a:spcPts val="0"/>
                        </a:spcAft>
                      </a:pPr>
                      <a:r>
                        <a:rPr lang="en-IN" sz="1400"/>
                        <a:t>11000 to 19000</a:t>
                      </a:r>
                      <a:endParaRPr lang="en-IN" sz="1050">
                        <a:latin typeface="Calibri"/>
                        <a:ea typeface="Times New Roman"/>
                        <a:cs typeface="Times New Roman"/>
                      </a:endParaRPr>
                    </a:p>
                  </a:txBody>
                  <a:tcPr marL="53028" marR="53028" marT="0" marB="0"/>
                </a:tc>
                <a:tc>
                  <a:txBody>
                    <a:bodyPr/>
                    <a:lstStyle/>
                    <a:p>
                      <a:pPr algn="ctr">
                        <a:lnSpc>
                          <a:spcPct val="115000"/>
                        </a:lnSpc>
                        <a:spcAft>
                          <a:spcPts val="0"/>
                        </a:spcAft>
                      </a:pPr>
                      <a:r>
                        <a:rPr lang="en-IN" sz="1400"/>
                        <a:t>Only standard 17000</a:t>
                      </a:r>
                      <a:endParaRPr lang="en-IN" sz="1050">
                        <a:latin typeface="Calibri"/>
                        <a:ea typeface="Times New Roman"/>
                        <a:cs typeface="Times New Roman"/>
                      </a:endParaRPr>
                    </a:p>
                  </a:txBody>
                  <a:tcPr marL="53028" marR="53028" marT="0" marB="0"/>
                </a:tc>
              </a:tr>
              <a:tr h="1337329">
                <a:tc>
                  <a:txBody>
                    <a:bodyPr/>
                    <a:lstStyle/>
                    <a:p>
                      <a:pPr algn="ctr">
                        <a:lnSpc>
                          <a:spcPct val="115000"/>
                        </a:lnSpc>
                        <a:spcAft>
                          <a:spcPts val="0"/>
                        </a:spcAft>
                      </a:pPr>
                      <a:r>
                        <a:rPr lang="en-IN" sz="1400"/>
                        <a:t>3. Agnihotri Eye Q</a:t>
                      </a:r>
                      <a:endParaRPr lang="en-IN" sz="1050">
                        <a:latin typeface="Calibri"/>
                        <a:ea typeface="Times New Roman"/>
                        <a:cs typeface="Times New Roman"/>
                      </a:endParaRPr>
                    </a:p>
                  </a:txBody>
                  <a:tcPr marL="53028" marR="53028" marT="0" marB="0"/>
                </a:tc>
                <a:tc>
                  <a:txBody>
                    <a:bodyPr/>
                    <a:lstStyle/>
                    <a:p>
                      <a:pPr algn="ctr">
                        <a:lnSpc>
                          <a:spcPct val="115000"/>
                        </a:lnSpc>
                        <a:spcAft>
                          <a:spcPts val="0"/>
                        </a:spcAft>
                      </a:pPr>
                      <a:r>
                        <a:rPr lang="en-IN" sz="1400"/>
                        <a:t>6000-1,50,000</a:t>
                      </a:r>
                      <a:endParaRPr lang="en-IN" sz="1050">
                        <a:latin typeface="Calibri"/>
                        <a:ea typeface="Times New Roman"/>
                        <a:cs typeface="Times New Roman"/>
                      </a:endParaRPr>
                    </a:p>
                  </a:txBody>
                  <a:tcPr marL="53028" marR="53028" marT="0" marB="0"/>
                </a:tc>
                <a:tc>
                  <a:txBody>
                    <a:bodyPr/>
                    <a:lstStyle/>
                    <a:p>
                      <a:pPr algn="ctr">
                        <a:lnSpc>
                          <a:spcPct val="115000"/>
                        </a:lnSpc>
                        <a:spcAft>
                          <a:spcPts val="0"/>
                        </a:spcAft>
                      </a:pPr>
                      <a:r>
                        <a:rPr lang="en-IN" sz="1400" dirty="0"/>
                        <a:t>17000-28,000</a:t>
                      </a:r>
                      <a:endParaRPr lang="en-IN" sz="1050" dirty="0">
                        <a:latin typeface="Calibri"/>
                        <a:ea typeface="Times New Roman"/>
                        <a:cs typeface="Times New Roman"/>
                      </a:endParaRPr>
                    </a:p>
                  </a:txBody>
                  <a:tcPr marL="53028" marR="53028" marT="0" marB="0"/>
                </a:tc>
              </a:tr>
            </a:tbl>
          </a:graphicData>
        </a:graphic>
      </p:graphicFrame>
    </p:spTree>
  </p:cSld>
  <p:clrMapOvr>
    <a:masterClrMapping/>
  </p:clrMapOvr>
  <p:transition>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0"/>
            <a:ext cx="7772400" cy="1143000"/>
          </a:xfrm>
        </p:spPr>
        <p:txBody>
          <a:bodyPr/>
          <a:lstStyle/>
          <a:p>
            <a:pPr algn="ctr"/>
            <a:r>
              <a:rPr lang="en-US" dirty="0" smtClean="0"/>
              <a:t>Patient Load of the Competitors</a:t>
            </a:r>
            <a:endParaRPr lang="en-IN" dirty="0"/>
          </a:p>
        </p:txBody>
      </p:sp>
      <p:graphicFrame>
        <p:nvGraphicFramePr>
          <p:cNvPr id="5" name="Content Placeholder 4"/>
          <p:cNvGraphicFramePr>
            <a:graphicFrameLocks noGrp="1"/>
          </p:cNvGraphicFramePr>
          <p:nvPr>
            <p:ph sz="quarter" idx="1"/>
          </p:nvPr>
        </p:nvGraphicFramePr>
        <p:xfrm>
          <a:off x="323527" y="1268759"/>
          <a:ext cx="8496945" cy="5184577"/>
        </p:xfrm>
        <a:graphic>
          <a:graphicData uri="http://schemas.openxmlformats.org/drawingml/2006/table">
            <a:tbl>
              <a:tblPr>
                <a:tableStyleId>{3C2FFA5D-87B4-456A-9821-1D502468CF0F}</a:tableStyleId>
              </a:tblPr>
              <a:tblGrid>
                <a:gridCol w="2773904"/>
                <a:gridCol w="2137288"/>
                <a:gridCol w="2041278"/>
                <a:gridCol w="1544475"/>
              </a:tblGrid>
              <a:tr h="2068742">
                <a:tc>
                  <a:txBody>
                    <a:bodyPr/>
                    <a:lstStyle/>
                    <a:p>
                      <a:pPr marL="457200">
                        <a:lnSpc>
                          <a:spcPct val="150000"/>
                        </a:lnSpc>
                        <a:spcAft>
                          <a:spcPts val="1000"/>
                        </a:spcAft>
                        <a:tabLst>
                          <a:tab pos="2351405" algn="l"/>
                        </a:tabLst>
                      </a:pPr>
                      <a:r>
                        <a:rPr lang="en-IN" sz="1400" u="sng" dirty="0"/>
                        <a:t>Name of the hospital</a:t>
                      </a:r>
                      <a:endParaRPr lang="en-IN" sz="1100" dirty="0">
                        <a:latin typeface="Calibri"/>
                        <a:ea typeface="Times New Roman"/>
                        <a:cs typeface="Times New Roman"/>
                      </a:endParaRPr>
                    </a:p>
                  </a:txBody>
                  <a:tcPr marL="50390" marR="50390" marT="0" marB="0"/>
                </a:tc>
                <a:tc>
                  <a:txBody>
                    <a:bodyPr/>
                    <a:lstStyle/>
                    <a:p>
                      <a:pPr marL="457200">
                        <a:lnSpc>
                          <a:spcPct val="150000"/>
                        </a:lnSpc>
                        <a:spcAft>
                          <a:spcPts val="1000"/>
                        </a:spcAft>
                        <a:tabLst>
                          <a:tab pos="2351405" algn="l"/>
                        </a:tabLst>
                      </a:pPr>
                      <a:r>
                        <a:rPr lang="en-IN" sz="1400" u="sng"/>
                        <a:t>Average Daily OPD</a:t>
                      </a:r>
                      <a:endParaRPr lang="en-IN" sz="1100">
                        <a:latin typeface="Calibri"/>
                        <a:ea typeface="Times New Roman"/>
                        <a:cs typeface="Times New Roman"/>
                      </a:endParaRPr>
                    </a:p>
                  </a:txBody>
                  <a:tcPr marL="50390" marR="50390" marT="0" marB="0"/>
                </a:tc>
                <a:tc>
                  <a:txBody>
                    <a:bodyPr/>
                    <a:lstStyle/>
                    <a:p>
                      <a:pPr marL="457200">
                        <a:lnSpc>
                          <a:spcPct val="150000"/>
                        </a:lnSpc>
                        <a:spcAft>
                          <a:spcPts val="1000"/>
                        </a:spcAft>
                        <a:tabLst>
                          <a:tab pos="2351405" algn="l"/>
                        </a:tabLst>
                      </a:pPr>
                      <a:r>
                        <a:rPr lang="en-IN" sz="1400" u="sng" dirty="0"/>
                        <a:t>Average DAILY Surgery (Cataract)</a:t>
                      </a:r>
                      <a:endParaRPr lang="en-IN" sz="1100" dirty="0">
                        <a:latin typeface="Calibri"/>
                        <a:ea typeface="Times New Roman"/>
                        <a:cs typeface="Times New Roman"/>
                      </a:endParaRPr>
                    </a:p>
                  </a:txBody>
                  <a:tcPr marL="50390" marR="50390" marT="0" marB="0"/>
                </a:tc>
                <a:tc>
                  <a:txBody>
                    <a:bodyPr/>
                    <a:lstStyle/>
                    <a:p>
                      <a:pPr marL="457200">
                        <a:lnSpc>
                          <a:spcPct val="150000"/>
                        </a:lnSpc>
                        <a:spcAft>
                          <a:spcPts val="1000"/>
                        </a:spcAft>
                        <a:tabLst>
                          <a:tab pos="2351405" algn="l"/>
                        </a:tabLst>
                      </a:pPr>
                      <a:r>
                        <a:rPr lang="en-IN" sz="1400" u="sng"/>
                        <a:t>Average DAILY Surgery (LASIK)</a:t>
                      </a:r>
                      <a:endParaRPr lang="en-IN" sz="1100">
                        <a:latin typeface="Calibri"/>
                        <a:ea typeface="Times New Roman"/>
                        <a:cs typeface="Times New Roman"/>
                      </a:endParaRPr>
                    </a:p>
                  </a:txBody>
                  <a:tcPr marL="50390" marR="50390" marT="0" marB="0"/>
                </a:tc>
              </a:tr>
              <a:tr h="529906">
                <a:tc>
                  <a:txBody>
                    <a:bodyPr/>
                    <a:lstStyle/>
                    <a:p>
                      <a:pPr marL="1143000" lvl="2" indent="-228600">
                        <a:lnSpc>
                          <a:spcPct val="150000"/>
                        </a:lnSpc>
                        <a:spcAft>
                          <a:spcPts val="1000"/>
                        </a:spcAft>
                        <a:buFont typeface="+mj-lt"/>
                        <a:buAutoNum type="arabicPeriod"/>
                        <a:tabLst>
                          <a:tab pos="540385" algn="l"/>
                        </a:tabLst>
                      </a:pPr>
                      <a:r>
                        <a:rPr lang="en-IN" sz="1400" u="sng"/>
                        <a:t>Jindal</a:t>
                      </a:r>
                      <a:endParaRPr lang="en-IN" sz="1100">
                        <a:latin typeface="Calibri"/>
                        <a:ea typeface="Times New Roman"/>
                        <a:cs typeface="Times New Roman"/>
                      </a:endParaRPr>
                    </a:p>
                  </a:txBody>
                  <a:tcPr marL="50390" marR="50390" marT="0" marB="0"/>
                </a:tc>
                <a:tc>
                  <a:txBody>
                    <a:bodyPr/>
                    <a:lstStyle/>
                    <a:p>
                      <a:pPr marL="457200">
                        <a:lnSpc>
                          <a:spcPct val="150000"/>
                        </a:lnSpc>
                        <a:spcAft>
                          <a:spcPts val="1000"/>
                        </a:spcAft>
                        <a:tabLst>
                          <a:tab pos="2351405" algn="l"/>
                        </a:tabLst>
                      </a:pPr>
                      <a:r>
                        <a:rPr lang="en-IN" sz="1400" u="sng"/>
                        <a:t>200-300</a:t>
                      </a:r>
                      <a:endParaRPr lang="en-IN" sz="1100">
                        <a:latin typeface="Calibri"/>
                        <a:ea typeface="Times New Roman"/>
                        <a:cs typeface="Times New Roman"/>
                      </a:endParaRPr>
                    </a:p>
                  </a:txBody>
                  <a:tcPr marL="50390" marR="50390" marT="0" marB="0"/>
                </a:tc>
                <a:tc>
                  <a:txBody>
                    <a:bodyPr/>
                    <a:lstStyle/>
                    <a:p>
                      <a:pPr marL="457200">
                        <a:lnSpc>
                          <a:spcPct val="150000"/>
                        </a:lnSpc>
                        <a:spcAft>
                          <a:spcPts val="1000"/>
                        </a:spcAft>
                        <a:tabLst>
                          <a:tab pos="2351405" algn="l"/>
                        </a:tabLst>
                      </a:pPr>
                      <a:r>
                        <a:rPr lang="en-IN" sz="1400" u="sng"/>
                        <a:t>12-15</a:t>
                      </a:r>
                      <a:endParaRPr lang="en-IN" sz="1100">
                        <a:latin typeface="Calibri"/>
                        <a:ea typeface="Times New Roman"/>
                        <a:cs typeface="Times New Roman"/>
                      </a:endParaRPr>
                    </a:p>
                  </a:txBody>
                  <a:tcPr marL="50390" marR="50390" marT="0" marB="0"/>
                </a:tc>
                <a:tc>
                  <a:txBody>
                    <a:bodyPr/>
                    <a:lstStyle/>
                    <a:p>
                      <a:pPr marL="457200">
                        <a:lnSpc>
                          <a:spcPct val="150000"/>
                        </a:lnSpc>
                        <a:spcAft>
                          <a:spcPts val="1000"/>
                        </a:spcAft>
                        <a:tabLst>
                          <a:tab pos="2351405" algn="l"/>
                        </a:tabLst>
                      </a:pPr>
                      <a:r>
                        <a:rPr lang="en-IN" sz="1400" u="sng"/>
                        <a:t>5-10</a:t>
                      </a:r>
                      <a:endParaRPr lang="en-IN" sz="1100">
                        <a:latin typeface="Calibri"/>
                        <a:ea typeface="Times New Roman"/>
                        <a:cs typeface="Times New Roman"/>
                      </a:endParaRPr>
                    </a:p>
                  </a:txBody>
                  <a:tcPr marL="50390" marR="50390" marT="0" marB="0"/>
                </a:tc>
              </a:tr>
              <a:tr h="1034372">
                <a:tc>
                  <a:txBody>
                    <a:bodyPr/>
                    <a:lstStyle/>
                    <a:p>
                      <a:pPr marL="1143000" lvl="2" indent="-228600">
                        <a:lnSpc>
                          <a:spcPct val="150000"/>
                        </a:lnSpc>
                        <a:spcAft>
                          <a:spcPts val="1000"/>
                        </a:spcAft>
                        <a:buFont typeface="+mj-lt"/>
                        <a:buAutoNum type="arabicPeriod"/>
                        <a:tabLst>
                          <a:tab pos="540385" algn="l"/>
                        </a:tabLst>
                      </a:pPr>
                      <a:r>
                        <a:rPr lang="en-IN" sz="1400" u="sng" dirty="0"/>
                        <a:t>Jain hospital</a:t>
                      </a:r>
                      <a:endParaRPr lang="en-IN" sz="1100" dirty="0">
                        <a:latin typeface="Calibri"/>
                        <a:ea typeface="Times New Roman"/>
                        <a:cs typeface="Times New Roman"/>
                      </a:endParaRPr>
                    </a:p>
                  </a:txBody>
                  <a:tcPr marL="50390" marR="50390" marT="0" marB="0"/>
                </a:tc>
                <a:tc>
                  <a:txBody>
                    <a:bodyPr/>
                    <a:lstStyle/>
                    <a:p>
                      <a:pPr marL="457200">
                        <a:lnSpc>
                          <a:spcPct val="150000"/>
                        </a:lnSpc>
                        <a:spcAft>
                          <a:spcPts val="1000"/>
                        </a:spcAft>
                        <a:tabLst>
                          <a:tab pos="2351405" algn="l"/>
                        </a:tabLst>
                      </a:pPr>
                      <a:r>
                        <a:rPr lang="en-IN" sz="1400" u="sng"/>
                        <a:t>120-150</a:t>
                      </a:r>
                      <a:endParaRPr lang="en-IN" sz="1100">
                        <a:latin typeface="Calibri"/>
                        <a:ea typeface="Times New Roman"/>
                        <a:cs typeface="Times New Roman"/>
                      </a:endParaRPr>
                    </a:p>
                  </a:txBody>
                  <a:tcPr marL="50390" marR="50390" marT="0" marB="0"/>
                </a:tc>
                <a:tc>
                  <a:txBody>
                    <a:bodyPr/>
                    <a:lstStyle/>
                    <a:p>
                      <a:pPr marL="457200">
                        <a:lnSpc>
                          <a:spcPct val="150000"/>
                        </a:lnSpc>
                        <a:spcAft>
                          <a:spcPts val="1000"/>
                        </a:spcAft>
                        <a:tabLst>
                          <a:tab pos="2351405" algn="l"/>
                        </a:tabLst>
                      </a:pPr>
                      <a:r>
                        <a:rPr lang="en-IN" sz="1400" u="sng"/>
                        <a:t>7-10</a:t>
                      </a:r>
                      <a:endParaRPr lang="en-IN" sz="1100">
                        <a:latin typeface="Calibri"/>
                        <a:ea typeface="Times New Roman"/>
                        <a:cs typeface="Times New Roman"/>
                      </a:endParaRPr>
                    </a:p>
                  </a:txBody>
                  <a:tcPr marL="50390" marR="50390" marT="0" marB="0"/>
                </a:tc>
                <a:tc>
                  <a:txBody>
                    <a:bodyPr/>
                    <a:lstStyle/>
                    <a:p>
                      <a:pPr marL="457200">
                        <a:lnSpc>
                          <a:spcPct val="150000"/>
                        </a:lnSpc>
                        <a:spcAft>
                          <a:spcPts val="1000"/>
                        </a:spcAft>
                        <a:tabLst>
                          <a:tab pos="2351405" algn="l"/>
                        </a:tabLst>
                      </a:pPr>
                      <a:r>
                        <a:rPr lang="en-IN" sz="1400" u="sng"/>
                        <a:t>15-17</a:t>
                      </a:r>
                      <a:endParaRPr lang="en-IN" sz="1100">
                        <a:latin typeface="Calibri"/>
                        <a:ea typeface="Times New Roman"/>
                        <a:cs typeface="Times New Roman"/>
                      </a:endParaRPr>
                    </a:p>
                  </a:txBody>
                  <a:tcPr marL="50390" marR="50390" marT="0" marB="0"/>
                </a:tc>
              </a:tr>
              <a:tr h="1551557">
                <a:tc>
                  <a:txBody>
                    <a:bodyPr/>
                    <a:lstStyle/>
                    <a:p>
                      <a:pPr marL="1143000" lvl="2" indent="-228600">
                        <a:lnSpc>
                          <a:spcPct val="150000"/>
                        </a:lnSpc>
                        <a:spcAft>
                          <a:spcPts val="1000"/>
                        </a:spcAft>
                        <a:buFont typeface="+mj-lt"/>
                        <a:buAutoNum type="arabicPeriod"/>
                        <a:tabLst>
                          <a:tab pos="540385" algn="l"/>
                        </a:tabLst>
                      </a:pPr>
                      <a:r>
                        <a:rPr lang="en-IN" sz="1400" u="sng"/>
                        <a:t>Agnihotri  EYE-Q</a:t>
                      </a:r>
                      <a:endParaRPr lang="en-IN" sz="1100">
                        <a:latin typeface="Calibri"/>
                        <a:ea typeface="Times New Roman"/>
                        <a:cs typeface="Times New Roman"/>
                      </a:endParaRPr>
                    </a:p>
                  </a:txBody>
                  <a:tcPr marL="50390" marR="50390" marT="0" marB="0"/>
                </a:tc>
                <a:tc>
                  <a:txBody>
                    <a:bodyPr/>
                    <a:lstStyle/>
                    <a:p>
                      <a:pPr marL="457200">
                        <a:lnSpc>
                          <a:spcPct val="150000"/>
                        </a:lnSpc>
                        <a:spcAft>
                          <a:spcPts val="1000"/>
                        </a:spcAft>
                        <a:tabLst>
                          <a:tab pos="2351405" algn="l"/>
                        </a:tabLst>
                      </a:pPr>
                      <a:r>
                        <a:rPr lang="en-IN" sz="1400" u="sng"/>
                        <a:t>150-170</a:t>
                      </a:r>
                      <a:endParaRPr lang="en-IN" sz="1100">
                        <a:latin typeface="Calibri"/>
                        <a:ea typeface="Times New Roman"/>
                        <a:cs typeface="Times New Roman"/>
                      </a:endParaRPr>
                    </a:p>
                  </a:txBody>
                  <a:tcPr marL="50390" marR="50390" marT="0" marB="0"/>
                </a:tc>
                <a:tc>
                  <a:txBody>
                    <a:bodyPr/>
                    <a:lstStyle/>
                    <a:p>
                      <a:pPr marL="457200">
                        <a:lnSpc>
                          <a:spcPct val="150000"/>
                        </a:lnSpc>
                        <a:spcAft>
                          <a:spcPts val="1000"/>
                        </a:spcAft>
                        <a:tabLst>
                          <a:tab pos="2351405" algn="l"/>
                        </a:tabLst>
                      </a:pPr>
                      <a:r>
                        <a:rPr lang="en-IN" sz="1400" u="sng"/>
                        <a:t>10-12</a:t>
                      </a:r>
                      <a:endParaRPr lang="en-IN" sz="1100">
                        <a:latin typeface="Calibri"/>
                        <a:ea typeface="Times New Roman"/>
                        <a:cs typeface="Times New Roman"/>
                      </a:endParaRPr>
                    </a:p>
                  </a:txBody>
                  <a:tcPr marL="50390" marR="50390" marT="0" marB="0"/>
                </a:tc>
                <a:tc>
                  <a:txBody>
                    <a:bodyPr/>
                    <a:lstStyle/>
                    <a:p>
                      <a:pPr marL="457200">
                        <a:lnSpc>
                          <a:spcPct val="150000"/>
                        </a:lnSpc>
                        <a:spcAft>
                          <a:spcPts val="1000"/>
                        </a:spcAft>
                        <a:tabLst>
                          <a:tab pos="2351405" algn="l"/>
                        </a:tabLst>
                      </a:pPr>
                      <a:r>
                        <a:rPr lang="en-IN" sz="1400" u="sng" dirty="0"/>
                        <a:t>12-15</a:t>
                      </a:r>
                      <a:endParaRPr lang="en-IN" sz="1100" dirty="0">
                        <a:latin typeface="Calibri"/>
                        <a:ea typeface="Times New Roman"/>
                        <a:cs typeface="Times New Roman"/>
                      </a:endParaRPr>
                    </a:p>
                  </a:txBody>
                  <a:tcPr marL="50390" marR="50390" marT="0" marB="0"/>
                </a:tc>
              </a:tr>
            </a:tbl>
          </a:graphicData>
        </a:graphic>
      </p:graphicFrame>
    </p:spTree>
  </p:cSld>
  <p:clrMapOvr>
    <a:masterClrMapping/>
  </p:clrMapOvr>
  <p:transition>
    <p:push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Area Competitor’s Analysis</a:t>
            </a:r>
            <a:endParaRPr lang="en-IN" dirty="0"/>
          </a:p>
        </p:txBody>
      </p:sp>
      <p:sp>
        <p:nvSpPr>
          <p:cNvPr id="3" name="Content Placeholder 2"/>
          <p:cNvSpPr>
            <a:spLocks noGrp="1"/>
          </p:cNvSpPr>
          <p:nvPr>
            <p:ph sz="quarter" idx="1"/>
          </p:nvPr>
        </p:nvSpPr>
        <p:spPr/>
        <p:txBody>
          <a:bodyPr/>
          <a:lstStyle/>
          <a:p>
            <a:r>
              <a:rPr lang="en-IN" b="1" dirty="0" smtClean="0"/>
              <a:t>Service Categories:</a:t>
            </a:r>
            <a:endParaRPr lang="en-IN" dirty="0" smtClean="0"/>
          </a:p>
          <a:p>
            <a:r>
              <a:rPr lang="en-IN" u="sng" dirty="0" err="1" smtClean="0"/>
              <a:t>Jindal</a:t>
            </a:r>
            <a:r>
              <a:rPr lang="en-IN" u="sng" dirty="0" smtClean="0"/>
              <a:t> Institute</a:t>
            </a:r>
            <a:r>
              <a:rPr lang="en-IN" dirty="0" smtClean="0"/>
              <a:t>: A trust based multi speciality hospital having super speciality cancer wing also. </a:t>
            </a:r>
          </a:p>
          <a:p>
            <a:r>
              <a:rPr lang="en-IN" u="sng" dirty="0" smtClean="0"/>
              <a:t>Jain eye hospital</a:t>
            </a:r>
            <a:r>
              <a:rPr lang="en-IN" dirty="0" smtClean="0"/>
              <a:t>: A single speciality eye hospital providing services for cataract, Lasik, and glaucoma</a:t>
            </a:r>
          </a:p>
          <a:p>
            <a:r>
              <a:rPr lang="en-IN" u="sng" dirty="0" smtClean="0"/>
              <a:t>Eye-Q Hospital</a:t>
            </a:r>
            <a:r>
              <a:rPr lang="en-IN" dirty="0" smtClean="0"/>
              <a:t>: A single speciality eye hospitals providing services like Cataract, Lasik, glaucoma, retina problems, occuloplasty, squint, </a:t>
            </a:r>
            <a:r>
              <a:rPr lang="en-IN" dirty="0" err="1" smtClean="0"/>
              <a:t>neuro-opthamology</a:t>
            </a:r>
            <a:r>
              <a:rPr lang="en-IN" dirty="0" smtClean="0"/>
              <a:t>, paediatric eye conditions, optical, contact lenses and medicine.</a:t>
            </a:r>
          </a:p>
          <a:p>
            <a:pPr>
              <a:buNone/>
            </a:pPr>
            <a:endParaRPr lang="en-IN" dirty="0"/>
          </a:p>
        </p:txBody>
      </p:sp>
    </p:spTree>
  </p:cSld>
  <p:clrMapOvr>
    <a:masterClrMapping/>
  </p:clrMapOvr>
  <p:transition>
    <p:push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sz="quarter" idx="1"/>
          </p:nvPr>
        </p:nvSpPr>
        <p:spPr>
          <a:xfrm>
            <a:off x="827584" y="332656"/>
            <a:ext cx="7772400" cy="5832648"/>
          </a:xfrm>
        </p:spPr>
        <p:txBody>
          <a:bodyPr>
            <a:normAutofit fontScale="92500" lnSpcReduction="10000"/>
          </a:bodyPr>
          <a:lstStyle/>
          <a:p>
            <a:r>
              <a:rPr lang="en-IN" b="1" dirty="0" smtClean="0"/>
              <a:t>Service Area Boundaries:</a:t>
            </a:r>
            <a:endParaRPr lang="en-IN" dirty="0" smtClean="0"/>
          </a:p>
          <a:p>
            <a:r>
              <a:rPr lang="en-IN" u="sng" dirty="0" err="1" smtClean="0"/>
              <a:t>Jindal</a:t>
            </a:r>
            <a:r>
              <a:rPr lang="en-IN" u="sng" dirty="0" smtClean="0"/>
              <a:t> Institute</a:t>
            </a:r>
            <a:r>
              <a:rPr lang="en-IN" dirty="0" smtClean="0"/>
              <a:t>: Near Sector 14 which is one of the most developed area of the cities.</a:t>
            </a:r>
          </a:p>
          <a:p>
            <a:r>
              <a:rPr lang="en-IN" u="sng" dirty="0" smtClean="0"/>
              <a:t>Jain Eye hospital</a:t>
            </a:r>
            <a:r>
              <a:rPr lang="en-IN" dirty="0" smtClean="0"/>
              <a:t>: Almost in the middle of the city</a:t>
            </a:r>
          </a:p>
          <a:p>
            <a:r>
              <a:rPr lang="en-IN" u="sng" dirty="0" smtClean="0"/>
              <a:t>Eye-Q hospital</a:t>
            </a:r>
            <a:r>
              <a:rPr lang="en-IN" dirty="0" smtClean="0"/>
              <a:t>: Near Bus stand of the city and hence at one corner of the city.</a:t>
            </a:r>
          </a:p>
          <a:p>
            <a:r>
              <a:rPr lang="en-IN" b="1" dirty="0" smtClean="0"/>
              <a:t>Service  Profile (Majority of Patients Catered)</a:t>
            </a:r>
            <a:endParaRPr lang="en-IN" dirty="0" smtClean="0"/>
          </a:p>
          <a:p>
            <a:r>
              <a:rPr lang="en-IN" u="sng" dirty="0" err="1" smtClean="0"/>
              <a:t>Jindal</a:t>
            </a:r>
            <a:r>
              <a:rPr lang="en-IN" u="sng" dirty="0" smtClean="0"/>
              <a:t> Institute</a:t>
            </a:r>
            <a:r>
              <a:rPr lang="en-IN" dirty="0" smtClean="0"/>
              <a:t>: Caters the major population of the city and also from the nearby villages. The patients are from all strata of the economy. For cataract surgeries the major patients are from lower strata of society.</a:t>
            </a:r>
          </a:p>
          <a:p>
            <a:r>
              <a:rPr lang="en-IN" u="sng" dirty="0" smtClean="0"/>
              <a:t>Jain Institute: most</a:t>
            </a:r>
            <a:r>
              <a:rPr lang="en-IN" dirty="0" smtClean="0"/>
              <a:t> of the patients are locals for Cataract and eye examination. </a:t>
            </a:r>
          </a:p>
          <a:p>
            <a:r>
              <a:rPr lang="en-IN" dirty="0" smtClean="0"/>
              <a:t>Eye-Q hospital: 80% patients are from the villages and other districts nearby </a:t>
            </a:r>
            <a:r>
              <a:rPr lang="en-IN" dirty="0" err="1" smtClean="0"/>
              <a:t>hisar</a:t>
            </a:r>
            <a:r>
              <a:rPr lang="en-IN" dirty="0" smtClean="0"/>
              <a:t>. While only 20% are local population.</a:t>
            </a:r>
          </a:p>
          <a:p>
            <a:pPr>
              <a:buNone/>
            </a:pPr>
            <a:endParaRPr lang="en-IN" dirty="0" smtClean="0"/>
          </a:p>
          <a:p>
            <a:endParaRPr lang="en-IN" dirty="0"/>
          </a:p>
        </p:txBody>
      </p:sp>
    </p:spTree>
  </p:cSld>
  <p:clrMapOvr>
    <a:masterClrMapping/>
  </p:clrMapOvr>
  <p:transition>
    <p:push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N" b="1" u="sng" dirty="0" smtClean="0"/>
              <a:t>Competitors Analysis</a:t>
            </a:r>
            <a:r>
              <a:rPr lang="en-IN" dirty="0" smtClean="0"/>
              <a:t/>
            </a:r>
            <a:br>
              <a:rPr lang="en-IN" dirty="0" smtClean="0"/>
            </a:br>
            <a:endParaRPr lang="en-IN" dirty="0"/>
          </a:p>
        </p:txBody>
      </p:sp>
      <p:graphicFrame>
        <p:nvGraphicFramePr>
          <p:cNvPr id="4" name="Content Placeholder 3"/>
          <p:cNvGraphicFramePr>
            <a:graphicFrameLocks noGrp="1"/>
          </p:cNvGraphicFramePr>
          <p:nvPr>
            <p:ph sz="quarter" idx="1"/>
          </p:nvPr>
        </p:nvGraphicFramePr>
        <p:xfrm>
          <a:off x="467543" y="1124744"/>
          <a:ext cx="8208912" cy="5472608"/>
        </p:xfrm>
        <a:graphic>
          <a:graphicData uri="http://schemas.openxmlformats.org/drawingml/2006/table">
            <a:tbl>
              <a:tblPr>
                <a:tableStyleId>{3C2FFA5D-87B4-456A-9821-1D502468CF0F}</a:tableStyleId>
              </a:tblPr>
              <a:tblGrid>
                <a:gridCol w="4104456"/>
                <a:gridCol w="4104456"/>
              </a:tblGrid>
              <a:tr h="763272">
                <a:tc gridSpan="2">
                  <a:txBody>
                    <a:bodyPr/>
                    <a:lstStyle/>
                    <a:p>
                      <a:pPr marL="457200">
                        <a:lnSpc>
                          <a:spcPct val="150000"/>
                        </a:lnSpc>
                        <a:spcAft>
                          <a:spcPts val="1000"/>
                        </a:spcAft>
                        <a:tabLst>
                          <a:tab pos="540385" algn="l"/>
                        </a:tabLst>
                      </a:pPr>
                      <a:r>
                        <a:rPr lang="en-IN" sz="1600" u="none" dirty="0" smtClean="0"/>
                        <a:t>                                                                     </a:t>
                      </a:r>
                      <a:r>
                        <a:rPr lang="en-IN" sz="1600" u="sng" dirty="0" smtClean="0"/>
                        <a:t>JINDAL </a:t>
                      </a:r>
                      <a:r>
                        <a:rPr lang="en-IN" sz="1600" u="sng" dirty="0"/>
                        <a:t>Institute</a:t>
                      </a:r>
                      <a:endParaRPr lang="en-IN" sz="1100" dirty="0">
                        <a:latin typeface="Calibri"/>
                        <a:ea typeface="Times New Roman"/>
                        <a:cs typeface="Times New Roman"/>
                      </a:endParaRPr>
                    </a:p>
                  </a:txBody>
                  <a:tcPr marL="56264" marR="56264" marT="0" marB="0"/>
                </a:tc>
                <a:tc hMerge="1">
                  <a:txBody>
                    <a:bodyPr/>
                    <a:lstStyle/>
                    <a:p>
                      <a:endParaRPr lang="en-IN"/>
                    </a:p>
                  </a:txBody>
                  <a:tcPr/>
                </a:tc>
              </a:tr>
              <a:tr h="4709336">
                <a:tc>
                  <a:txBody>
                    <a:bodyPr/>
                    <a:lstStyle/>
                    <a:p>
                      <a:pPr marL="457200">
                        <a:lnSpc>
                          <a:spcPct val="150000"/>
                        </a:lnSpc>
                        <a:spcAft>
                          <a:spcPts val="1000"/>
                        </a:spcAft>
                        <a:tabLst>
                          <a:tab pos="540385" algn="l"/>
                        </a:tabLst>
                      </a:pPr>
                      <a:r>
                        <a:rPr lang="en-IN" sz="1600" u="sng" dirty="0" smtClean="0"/>
                        <a:t>Strengths</a:t>
                      </a:r>
                      <a:endParaRPr lang="en-IN" sz="1100" dirty="0"/>
                    </a:p>
                    <a:p>
                      <a:pPr marL="742950" lvl="1" indent="-285750">
                        <a:lnSpc>
                          <a:spcPct val="150000"/>
                        </a:lnSpc>
                        <a:spcAft>
                          <a:spcPts val="1000"/>
                        </a:spcAft>
                        <a:buFont typeface="+mj-lt"/>
                        <a:buAutoNum type="arabicPeriod"/>
                        <a:tabLst>
                          <a:tab pos="540385" algn="l"/>
                        </a:tabLst>
                      </a:pPr>
                      <a:r>
                        <a:rPr lang="en-IN" sz="1600" dirty="0"/>
                        <a:t>Multi speciality hospital with different specialities.</a:t>
                      </a:r>
                      <a:endParaRPr lang="en-IN" sz="1100" dirty="0"/>
                    </a:p>
                    <a:p>
                      <a:pPr marL="742950" lvl="1" indent="-285750">
                        <a:lnSpc>
                          <a:spcPct val="150000"/>
                        </a:lnSpc>
                        <a:spcAft>
                          <a:spcPts val="1000"/>
                        </a:spcAft>
                        <a:buFont typeface="+mj-lt"/>
                        <a:buAutoNum type="arabicPeriod"/>
                        <a:tabLst>
                          <a:tab pos="540385" algn="l"/>
                        </a:tabLst>
                      </a:pPr>
                      <a:r>
                        <a:rPr lang="en-IN" sz="1600" dirty="0"/>
                        <a:t>Location: one of the most developed areas of the city</a:t>
                      </a:r>
                      <a:endParaRPr lang="en-IN" sz="1100" dirty="0"/>
                    </a:p>
                    <a:p>
                      <a:pPr marL="742950" lvl="1" indent="-285750">
                        <a:lnSpc>
                          <a:spcPct val="150000"/>
                        </a:lnSpc>
                        <a:spcAft>
                          <a:spcPts val="1000"/>
                        </a:spcAft>
                        <a:buFont typeface="+mj-lt"/>
                        <a:buAutoNum type="arabicPeriod"/>
                        <a:tabLst>
                          <a:tab pos="540385" algn="l"/>
                        </a:tabLst>
                      </a:pPr>
                      <a:r>
                        <a:rPr lang="en-IN" sz="1600" dirty="0"/>
                        <a:t>A trust based hospital running from past 10 years</a:t>
                      </a:r>
                      <a:endParaRPr lang="en-IN" sz="1100" dirty="0"/>
                    </a:p>
                    <a:p>
                      <a:pPr marL="742950" lvl="1" indent="-285750">
                        <a:lnSpc>
                          <a:spcPct val="150000"/>
                        </a:lnSpc>
                        <a:spcAft>
                          <a:spcPts val="1000"/>
                        </a:spcAft>
                        <a:buFont typeface="+mj-lt"/>
                        <a:buAutoNum type="arabicPeriod"/>
                        <a:tabLst>
                          <a:tab pos="540385" algn="l"/>
                        </a:tabLst>
                      </a:pPr>
                      <a:r>
                        <a:rPr lang="en-IN" sz="1600" dirty="0"/>
                        <a:t>Very experienced panel of doctors</a:t>
                      </a:r>
                      <a:endParaRPr lang="en-IN" sz="1100" dirty="0"/>
                    </a:p>
                    <a:p>
                      <a:pPr marL="742950" lvl="1" indent="-285750">
                        <a:lnSpc>
                          <a:spcPct val="150000"/>
                        </a:lnSpc>
                        <a:spcAft>
                          <a:spcPts val="1000"/>
                        </a:spcAft>
                        <a:buFont typeface="+mj-lt"/>
                        <a:buAutoNum type="arabicPeriod"/>
                        <a:tabLst>
                          <a:tab pos="540385" algn="l"/>
                        </a:tabLst>
                      </a:pPr>
                      <a:r>
                        <a:rPr lang="en-IN" sz="1600" dirty="0"/>
                        <a:t>Latest technology</a:t>
                      </a:r>
                      <a:endParaRPr lang="en-IN" sz="1100" dirty="0">
                        <a:latin typeface="Calibri"/>
                        <a:ea typeface="Times New Roman"/>
                        <a:cs typeface="Times New Roman"/>
                      </a:endParaRPr>
                    </a:p>
                  </a:txBody>
                  <a:tcPr marL="56264" marR="56264" marT="0" marB="0"/>
                </a:tc>
                <a:tc>
                  <a:txBody>
                    <a:bodyPr/>
                    <a:lstStyle/>
                    <a:p>
                      <a:pPr marL="457200">
                        <a:lnSpc>
                          <a:spcPct val="150000"/>
                        </a:lnSpc>
                        <a:spcAft>
                          <a:spcPts val="1000"/>
                        </a:spcAft>
                        <a:tabLst>
                          <a:tab pos="540385" algn="l"/>
                        </a:tabLst>
                      </a:pPr>
                      <a:r>
                        <a:rPr lang="en-IN" sz="1600" u="sng" dirty="0"/>
                        <a:t>Weakness</a:t>
                      </a:r>
                      <a:endParaRPr lang="en-IN" sz="1100" dirty="0"/>
                    </a:p>
                    <a:p>
                      <a:pPr marL="342900" lvl="0" indent="-342900">
                        <a:lnSpc>
                          <a:spcPct val="150000"/>
                        </a:lnSpc>
                        <a:spcAft>
                          <a:spcPts val="1000"/>
                        </a:spcAft>
                        <a:buFont typeface="+mj-lt"/>
                        <a:buAutoNum type="arabicPeriod"/>
                        <a:tabLst>
                          <a:tab pos="540385" algn="l"/>
                        </a:tabLst>
                      </a:pPr>
                      <a:r>
                        <a:rPr lang="en-IN" sz="1600" dirty="0"/>
                        <a:t>Individualized care to eye </a:t>
                      </a:r>
                      <a:r>
                        <a:rPr lang="en-IN" sz="1600" dirty="0" smtClean="0"/>
                        <a:t>patients </a:t>
                      </a:r>
                      <a:r>
                        <a:rPr lang="en-IN" sz="1600" dirty="0"/>
                        <a:t>is not given.</a:t>
                      </a:r>
                      <a:endParaRPr lang="en-IN" sz="1100" dirty="0"/>
                    </a:p>
                    <a:p>
                      <a:pPr marL="342900" lvl="0" indent="-342900">
                        <a:lnSpc>
                          <a:spcPct val="150000"/>
                        </a:lnSpc>
                        <a:spcAft>
                          <a:spcPts val="1000"/>
                        </a:spcAft>
                        <a:buFont typeface="+mj-lt"/>
                        <a:buAutoNum type="arabicPeriod"/>
                        <a:tabLst>
                          <a:tab pos="540385" algn="l"/>
                        </a:tabLst>
                      </a:pPr>
                      <a:r>
                        <a:rPr lang="en-IN" sz="1600" dirty="0"/>
                        <a:t>OPD load is too high</a:t>
                      </a:r>
                      <a:endParaRPr lang="en-IN" sz="1100" dirty="0"/>
                    </a:p>
                    <a:p>
                      <a:pPr marL="342900" lvl="0" indent="-342900">
                        <a:lnSpc>
                          <a:spcPct val="150000"/>
                        </a:lnSpc>
                        <a:spcAft>
                          <a:spcPts val="1000"/>
                        </a:spcAft>
                        <a:buFont typeface="+mj-lt"/>
                        <a:buAutoNum type="arabicPeriod"/>
                        <a:tabLst>
                          <a:tab pos="540385" algn="l"/>
                        </a:tabLst>
                      </a:pPr>
                      <a:r>
                        <a:rPr lang="en-IN" sz="1600" dirty="0"/>
                        <a:t>Very high waiting time.</a:t>
                      </a:r>
                      <a:endParaRPr lang="en-IN" sz="1100" dirty="0"/>
                    </a:p>
                    <a:p>
                      <a:pPr marL="342900" lvl="0" indent="-342900">
                        <a:lnSpc>
                          <a:spcPct val="150000"/>
                        </a:lnSpc>
                        <a:spcAft>
                          <a:spcPts val="1000"/>
                        </a:spcAft>
                        <a:buFont typeface="+mj-lt"/>
                        <a:buAutoNum type="arabicPeriod"/>
                        <a:tabLst>
                          <a:tab pos="540385" algn="l"/>
                        </a:tabLst>
                      </a:pPr>
                      <a:r>
                        <a:rPr lang="en-IN" sz="1600" dirty="0"/>
                        <a:t>Explanation of procedures and cost is not </a:t>
                      </a:r>
                      <a:r>
                        <a:rPr lang="en-IN" sz="1600" dirty="0" smtClean="0"/>
                        <a:t>explained </a:t>
                      </a:r>
                      <a:r>
                        <a:rPr lang="en-IN" sz="1600" dirty="0"/>
                        <a:t>to the patient in an efficient manner. (Poor counselling)</a:t>
                      </a:r>
                      <a:endParaRPr lang="en-IN" sz="1100" dirty="0">
                        <a:latin typeface="Calibri"/>
                        <a:ea typeface="Times New Roman"/>
                        <a:cs typeface="Times New Roman"/>
                      </a:endParaRPr>
                    </a:p>
                  </a:txBody>
                  <a:tcPr marL="56264" marR="56264" marT="0" marB="0"/>
                </a:tc>
              </a:tr>
            </a:tbl>
          </a:graphicData>
        </a:graphic>
      </p:graphicFrame>
    </p:spTree>
  </p:cSld>
  <p:clrMapOvr>
    <a:masterClrMapping/>
  </p:clrMapOvr>
  <p:transition>
    <p:push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sz="quarter" idx="1"/>
          </p:nvPr>
        </p:nvGraphicFramePr>
        <p:xfrm>
          <a:off x="395536" y="548680"/>
          <a:ext cx="8280920" cy="5760640"/>
        </p:xfrm>
        <a:graphic>
          <a:graphicData uri="http://schemas.openxmlformats.org/drawingml/2006/table">
            <a:tbl>
              <a:tblPr>
                <a:tableStyleId>{3C2FFA5D-87B4-456A-9821-1D502468CF0F}</a:tableStyleId>
              </a:tblPr>
              <a:tblGrid>
                <a:gridCol w="4140460"/>
                <a:gridCol w="4140460"/>
              </a:tblGrid>
              <a:tr h="514782">
                <a:tc gridSpan="2">
                  <a:txBody>
                    <a:bodyPr/>
                    <a:lstStyle/>
                    <a:p>
                      <a:pPr marL="457200">
                        <a:lnSpc>
                          <a:spcPct val="150000"/>
                        </a:lnSpc>
                        <a:spcAft>
                          <a:spcPts val="1000"/>
                        </a:spcAft>
                        <a:tabLst>
                          <a:tab pos="540385" algn="l"/>
                        </a:tabLst>
                      </a:pPr>
                      <a:r>
                        <a:rPr lang="en-IN" sz="1800" u="none" baseline="0" dirty="0" smtClean="0"/>
                        <a:t>                                                           </a:t>
                      </a:r>
                      <a:r>
                        <a:rPr lang="en-IN" sz="1800" u="sng" dirty="0" smtClean="0"/>
                        <a:t>JAIN </a:t>
                      </a:r>
                      <a:r>
                        <a:rPr lang="en-IN" sz="1800" u="sng" dirty="0"/>
                        <a:t>INSTITUTE</a:t>
                      </a:r>
                      <a:endParaRPr lang="en-IN" sz="1400" dirty="0">
                        <a:latin typeface="Calibri"/>
                        <a:ea typeface="Times New Roman"/>
                        <a:cs typeface="Times New Roman"/>
                      </a:endParaRPr>
                    </a:p>
                  </a:txBody>
                  <a:tcPr marL="68580" marR="68580" marT="0" marB="0"/>
                </a:tc>
                <a:tc hMerge="1">
                  <a:txBody>
                    <a:bodyPr/>
                    <a:lstStyle/>
                    <a:p>
                      <a:endParaRPr lang="en-IN"/>
                    </a:p>
                  </a:txBody>
                  <a:tcPr/>
                </a:tc>
              </a:tr>
              <a:tr h="5245858">
                <a:tc>
                  <a:txBody>
                    <a:bodyPr/>
                    <a:lstStyle/>
                    <a:p>
                      <a:pPr marL="457200">
                        <a:lnSpc>
                          <a:spcPct val="150000"/>
                        </a:lnSpc>
                        <a:spcAft>
                          <a:spcPts val="1000"/>
                        </a:spcAft>
                        <a:tabLst>
                          <a:tab pos="540385" algn="l"/>
                        </a:tabLst>
                      </a:pPr>
                      <a:r>
                        <a:rPr lang="en-IN" sz="1800" u="sng" dirty="0" smtClean="0"/>
                        <a:t>Strengths</a:t>
                      </a:r>
                      <a:endParaRPr lang="en-IN" sz="1400" dirty="0"/>
                    </a:p>
                    <a:p>
                      <a:pPr marL="342900" lvl="0" indent="-342900">
                        <a:lnSpc>
                          <a:spcPct val="150000"/>
                        </a:lnSpc>
                        <a:spcAft>
                          <a:spcPts val="1000"/>
                        </a:spcAft>
                        <a:buFont typeface="+mj-lt"/>
                        <a:buAutoNum type="arabicPeriod"/>
                        <a:tabLst>
                          <a:tab pos="540385" algn="l"/>
                        </a:tabLst>
                      </a:pPr>
                      <a:r>
                        <a:rPr lang="en-IN" sz="1800" dirty="0"/>
                        <a:t>One of </a:t>
                      </a:r>
                      <a:r>
                        <a:rPr lang="en-IN" sz="1800" dirty="0" smtClean="0"/>
                        <a:t>renowned </a:t>
                      </a:r>
                      <a:r>
                        <a:rPr lang="en-IN" sz="1800" dirty="0"/>
                        <a:t>eye surgeons in the city running private clinic from past 20 years</a:t>
                      </a:r>
                      <a:endParaRPr lang="en-IN" sz="1400" dirty="0"/>
                    </a:p>
                    <a:p>
                      <a:pPr marL="342900" lvl="0" indent="-342900">
                        <a:lnSpc>
                          <a:spcPct val="150000"/>
                        </a:lnSpc>
                        <a:spcAft>
                          <a:spcPts val="1000"/>
                        </a:spcAft>
                        <a:buFont typeface="+mj-lt"/>
                        <a:buAutoNum type="arabicPeriod"/>
                        <a:tabLst>
                          <a:tab pos="540385" algn="l"/>
                        </a:tabLst>
                      </a:pPr>
                      <a:r>
                        <a:rPr lang="en-IN" sz="1800" dirty="0"/>
                        <a:t>Clinical outcomes are excellent.</a:t>
                      </a:r>
                      <a:endParaRPr lang="en-IN" sz="1400" dirty="0"/>
                    </a:p>
                    <a:p>
                      <a:pPr marL="342900" lvl="0" indent="-342900">
                        <a:lnSpc>
                          <a:spcPct val="150000"/>
                        </a:lnSpc>
                        <a:spcAft>
                          <a:spcPts val="1000"/>
                        </a:spcAft>
                        <a:buFont typeface="+mj-lt"/>
                        <a:buAutoNum type="arabicPeriod"/>
                        <a:tabLst>
                          <a:tab pos="540385" algn="l"/>
                        </a:tabLst>
                      </a:pPr>
                      <a:r>
                        <a:rPr lang="en-IN" sz="1800" dirty="0"/>
                        <a:t>In the heart of the city and hence accessible to all the patients</a:t>
                      </a:r>
                      <a:endParaRPr lang="en-IN" sz="1400" dirty="0">
                        <a:latin typeface="Calibri"/>
                        <a:ea typeface="Times New Roman"/>
                        <a:cs typeface="Times New Roman"/>
                      </a:endParaRPr>
                    </a:p>
                  </a:txBody>
                  <a:tcPr marL="68580" marR="68580" marT="0" marB="0"/>
                </a:tc>
                <a:tc>
                  <a:txBody>
                    <a:bodyPr/>
                    <a:lstStyle/>
                    <a:p>
                      <a:pPr marL="457200">
                        <a:lnSpc>
                          <a:spcPct val="150000"/>
                        </a:lnSpc>
                        <a:spcAft>
                          <a:spcPts val="1000"/>
                        </a:spcAft>
                        <a:tabLst>
                          <a:tab pos="540385" algn="l"/>
                        </a:tabLst>
                      </a:pPr>
                      <a:r>
                        <a:rPr lang="en-IN" sz="1800" u="sng" dirty="0"/>
                        <a:t>Weakness</a:t>
                      </a:r>
                      <a:endParaRPr lang="en-IN" sz="1400" dirty="0"/>
                    </a:p>
                    <a:p>
                      <a:pPr marL="342900" lvl="0" indent="-342900">
                        <a:lnSpc>
                          <a:spcPct val="150000"/>
                        </a:lnSpc>
                        <a:spcAft>
                          <a:spcPts val="1000"/>
                        </a:spcAft>
                        <a:buFont typeface="+mj-lt"/>
                        <a:buAutoNum type="arabicPeriod"/>
                        <a:tabLst>
                          <a:tab pos="540385" algn="l"/>
                        </a:tabLst>
                      </a:pPr>
                      <a:r>
                        <a:rPr lang="en-IN" sz="1800" dirty="0"/>
                        <a:t>Poor infrastructure</a:t>
                      </a:r>
                      <a:endParaRPr lang="en-IN" sz="1400" dirty="0"/>
                    </a:p>
                    <a:p>
                      <a:pPr marL="342900" lvl="0" indent="-342900">
                        <a:lnSpc>
                          <a:spcPct val="150000"/>
                        </a:lnSpc>
                        <a:spcAft>
                          <a:spcPts val="1000"/>
                        </a:spcAft>
                        <a:buFont typeface="+mj-lt"/>
                        <a:buAutoNum type="arabicPeriod"/>
                        <a:tabLst>
                          <a:tab pos="540385" algn="l"/>
                        </a:tabLst>
                      </a:pPr>
                      <a:r>
                        <a:rPr lang="en-IN" sz="1800" dirty="0"/>
                        <a:t>LASIK technology is not upgraded</a:t>
                      </a:r>
                      <a:endParaRPr lang="en-IN" sz="1400" dirty="0"/>
                    </a:p>
                    <a:p>
                      <a:pPr marL="342900" lvl="0" indent="-342900">
                        <a:lnSpc>
                          <a:spcPct val="150000"/>
                        </a:lnSpc>
                        <a:spcAft>
                          <a:spcPts val="1000"/>
                        </a:spcAft>
                        <a:buFont typeface="+mj-lt"/>
                        <a:buAutoNum type="arabicPeriod"/>
                        <a:tabLst>
                          <a:tab pos="540385" algn="l"/>
                        </a:tabLst>
                      </a:pPr>
                      <a:r>
                        <a:rPr lang="en-IN" sz="1800" dirty="0"/>
                        <a:t>Poor counselling of the </a:t>
                      </a:r>
                      <a:r>
                        <a:rPr lang="en-IN" sz="1800" dirty="0" smtClean="0"/>
                        <a:t>patients</a:t>
                      </a:r>
                      <a:endParaRPr lang="en-IN" sz="1400" dirty="0"/>
                    </a:p>
                    <a:p>
                      <a:pPr marL="342900" lvl="0" indent="-342900">
                        <a:lnSpc>
                          <a:spcPct val="150000"/>
                        </a:lnSpc>
                        <a:spcAft>
                          <a:spcPts val="1000"/>
                        </a:spcAft>
                        <a:buFont typeface="+mj-lt"/>
                        <a:buAutoNum type="arabicPeriod"/>
                        <a:tabLst>
                          <a:tab pos="540385" algn="l"/>
                        </a:tabLst>
                      </a:pPr>
                      <a:r>
                        <a:rPr lang="en-IN" sz="1800" dirty="0"/>
                        <a:t>No post discharge follow up done.</a:t>
                      </a:r>
                      <a:endParaRPr lang="en-IN" sz="1400" dirty="0">
                        <a:latin typeface="Calibri"/>
                        <a:ea typeface="Times New Roman"/>
                        <a:cs typeface="Times New Roman"/>
                      </a:endParaRPr>
                    </a:p>
                  </a:txBody>
                  <a:tcPr marL="68580" marR="68580" marT="0" marB="0"/>
                </a:tc>
              </a:tr>
            </a:tbl>
          </a:graphicData>
        </a:graphic>
      </p:graphicFrame>
    </p:spTree>
  </p:cSld>
  <p:clrMapOvr>
    <a:masterClrMapping/>
  </p:clrMapOvr>
  <p:transition>
    <p:push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graphicFrame>
        <p:nvGraphicFramePr>
          <p:cNvPr id="4" name="Content Placeholder 3"/>
          <p:cNvGraphicFramePr>
            <a:graphicFrameLocks noGrp="1"/>
          </p:cNvGraphicFramePr>
          <p:nvPr>
            <p:ph sz="quarter" idx="1"/>
          </p:nvPr>
        </p:nvGraphicFramePr>
        <p:xfrm>
          <a:off x="611560" y="476672"/>
          <a:ext cx="7992888" cy="5873508"/>
        </p:xfrm>
        <a:graphic>
          <a:graphicData uri="http://schemas.openxmlformats.org/drawingml/2006/table">
            <a:tbl>
              <a:tblPr>
                <a:tableStyleId>{3C2FFA5D-87B4-456A-9821-1D502468CF0F}</a:tableStyleId>
              </a:tblPr>
              <a:tblGrid>
                <a:gridCol w="3996444"/>
                <a:gridCol w="3996444"/>
              </a:tblGrid>
              <a:tr h="370619">
                <a:tc gridSpan="2">
                  <a:txBody>
                    <a:bodyPr/>
                    <a:lstStyle/>
                    <a:p>
                      <a:pPr marL="457200">
                        <a:lnSpc>
                          <a:spcPct val="150000"/>
                        </a:lnSpc>
                        <a:spcAft>
                          <a:spcPts val="1000"/>
                        </a:spcAft>
                        <a:tabLst>
                          <a:tab pos="540385" algn="l"/>
                        </a:tabLst>
                      </a:pPr>
                      <a:r>
                        <a:rPr lang="en-IN" sz="1800" u="none" baseline="0" dirty="0" smtClean="0"/>
                        <a:t>                                                         </a:t>
                      </a:r>
                      <a:r>
                        <a:rPr lang="en-IN" sz="1800" u="sng" dirty="0" smtClean="0"/>
                        <a:t>EYE-Q </a:t>
                      </a:r>
                      <a:r>
                        <a:rPr lang="en-IN" sz="1800" u="sng" dirty="0"/>
                        <a:t>Hospital</a:t>
                      </a:r>
                      <a:endParaRPr lang="en-IN" sz="1200" dirty="0">
                        <a:latin typeface="Calibri"/>
                        <a:ea typeface="Times New Roman"/>
                        <a:cs typeface="Times New Roman"/>
                      </a:endParaRPr>
                    </a:p>
                  </a:txBody>
                  <a:tcPr marL="59649" marR="59649" marT="0" marB="0"/>
                </a:tc>
                <a:tc hMerge="1">
                  <a:txBody>
                    <a:bodyPr/>
                    <a:lstStyle/>
                    <a:p>
                      <a:endParaRPr lang="en-IN"/>
                    </a:p>
                  </a:txBody>
                  <a:tcPr/>
                </a:tc>
              </a:tr>
              <a:tr h="5462028">
                <a:tc>
                  <a:txBody>
                    <a:bodyPr/>
                    <a:lstStyle/>
                    <a:p>
                      <a:pPr marL="457200">
                        <a:lnSpc>
                          <a:spcPct val="150000"/>
                        </a:lnSpc>
                        <a:spcAft>
                          <a:spcPts val="1000"/>
                        </a:spcAft>
                        <a:tabLst>
                          <a:tab pos="540385" algn="l"/>
                        </a:tabLst>
                      </a:pPr>
                      <a:r>
                        <a:rPr lang="en-IN" sz="1800" u="sng" dirty="0" smtClean="0"/>
                        <a:t>Strengths</a:t>
                      </a:r>
                      <a:endParaRPr lang="en-IN" sz="1200" dirty="0"/>
                    </a:p>
                    <a:p>
                      <a:pPr marL="342900" lvl="0" indent="-342900">
                        <a:lnSpc>
                          <a:spcPct val="150000"/>
                        </a:lnSpc>
                        <a:spcAft>
                          <a:spcPts val="1000"/>
                        </a:spcAft>
                        <a:buFont typeface="+mj-lt"/>
                        <a:buAutoNum type="arabicPeriod"/>
                        <a:tabLst>
                          <a:tab pos="457200" algn="l"/>
                          <a:tab pos="540385" algn="l"/>
                        </a:tabLst>
                      </a:pPr>
                      <a:r>
                        <a:rPr lang="en-US" sz="1800" dirty="0"/>
                        <a:t>Best in technology</a:t>
                      </a:r>
                      <a:r>
                        <a:rPr lang="en-IN" sz="1800" dirty="0"/>
                        <a:t> </a:t>
                      </a:r>
                      <a:endParaRPr lang="en-IN" sz="1200" dirty="0"/>
                    </a:p>
                    <a:p>
                      <a:pPr marL="342900" lvl="0" indent="-342900">
                        <a:lnSpc>
                          <a:spcPct val="150000"/>
                        </a:lnSpc>
                        <a:spcAft>
                          <a:spcPts val="1000"/>
                        </a:spcAft>
                        <a:buFont typeface="+mj-lt"/>
                        <a:buAutoNum type="arabicPeriod"/>
                        <a:tabLst>
                          <a:tab pos="457200" algn="l"/>
                          <a:tab pos="540385" algn="l"/>
                        </a:tabLst>
                      </a:pPr>
                      <a:r>
                        <a:rPr lang="en-US" sz="1800" dirty="0"/>
                        <a:t>A chain of hospitals hence maintains quality and equity</a:t>
                      </a:r>
                      <a:r>
                        <a:rPr lang="en-IN" sz="1800" dirty="0"/>
                        <a:t> </a:t>
                      </a:r>
                      <a:endParaRPr lang="en-IN" sz="1200" dirty="0"/>
                    </a:p>
                    <a:p>
                      <a:pPr marL="342900" lvl="0" indent="-342900">
                        <a:lnSpc>
                          <a:spcPct val="150000"/>
                        </a:lnSpc>
                        <a:spcAft>
                          <a:spcPts val="1000"/>
                        </a:spcAft>
                        <a:buFont typeface="+mj-lt"/>
                        <a:buAutoNum type="arabicPeriod"/>
                        <a:tabLst>
                          <a:tab pos="457200" algn="l"/>
                          <a:tab pos="540385" algn="l"/>
                        </a:tabLst>
                      </a:pPr>
                      <a:r>
                        <a:rPr lang="en-US" sz="1800" dirty="0"/>
                        <a:t>Ambiance and best infrastructure</a:t>
                      </a:r>
                      <a:r>
                        <a:rPr lang="en-IN" sz="1800" dirty="0"/>
                        <a:t> </a:t>
                      </a:r>
                      <a:endParaRPr lang="en-IN" sz="1200" dirty="0"/>
                    </a:p>
                    <a:p>
                      <a:pPr marL="342900" lvl="0" indent="-342900">
                        <a:lnSpc>
                          <a:spcPct val="150000"/>
                        </a:lnSpc>
                        <a:spcAft>
                          <a:spcPts val="1000"/>
                        </a:spcAft>
                        <a:buFont typeface="+mj-lt"/>
                        <a:buAutoNum type="arabicPeriod"/>
                        <a:tabLst>
                          <a:tab pos="457200" algn="l"/>
                          <a:tab pos="540385" algn="l"/>
                        </a:tabLst>
                      </a:pPr>
                      <a:r>
                        <a:rPr lang="en-IN" sz="1800" dirty="0"/>
                        <a:t>Personalized care to each and every patient.</a:t>
                      </a:r>
                      <a:endParaRPr lang="en-IN" sz="1200" dirty="0"/>
                    </a:p>
                    <a:p>
                      <a:pPr marL="342900" lvl="0" indent="-342900">
                        <a:lnSpc>
                          <a:spcPct val="150000"/>
                        </a:lnSpc>
                        <a:spcAft>
                          <a:spcPts val="1000"/>
                        </a:spcAft>
                        <a:buFont typeface="+mj-lt"/>
                        <a:buAutoNum type="arabicPeriod"/>
                        <a:tabLst>
                          <a:tab pos="457200" algn="l"/>
                          <a:tab pos="540385" algn="l"/>
                        </a:tabLst>
                      </a:pPr>
                      <a:r>
                        <a:rPr lang="en-IN" sz="1800" dirty="0"/>
                        <a:t>Post discharge follow up visits are provided free of costs.</a:t>
                      </a:r>
                      <a:endParaRPr lang="en-IN" sz="1200" dirty="0"/>
                    </a:p>
                    <a:p>
                      <a:pPr marL="342900" lvl="0" indent="-342900">
                        <a:lnSpc>
                          <a:spcPct val="150000"/>
                        </a:lnSpc>
                        <a:spcAft>
                          <a:spcPts val="1000"/>
                        </a:spcAft>
                        <a:buFont typeface="+mj-lt"/>
                        <a:buAutoNum type="arabicPeriod"/>
                        <a:tabLst>
                          <a:tab pos="457200" algn="l"/>
                          <a:tab pos="540385" algn="l"/>
                        </a:tabLst>
                      </a:pPr>
                      <a:r>
                        <a:rPr lang="en-IN" sz="1800" dirty="0"/>
                        <a:t>Dedicated </a:t>
                      </a:r>
                      <a:r>
                        <a:rPr lang="en-IN" sz="1800" dirty="0" smtClean="0"/>
                        <a:t>Counsellors </a:t>
                      </a:r>
                      <a:r>
                        <a:rPr lang="en-IN" sz="1800" dirty="0"/>
                        <a:t>providing the answers to all queries of the patients</a:t>
                      </a:r>
                      <a:endParaRPr lang="en-IN" sz="1200" dirty="0">
                        <a:latin typeface="Calibri"/>
                        <a:ea typeface="Times New Roman"/>
                        <a:cs typeface="Times New Roman"/>
                      </a:endParaRPr>
                    </a:p>
                  </a:txBody>
                  <a:tcPr marL="59649" marR="59649" marT="0" marB="0"/>
                </a:tc>
                <a:tc>
                  <a:txBody>
                    <a:bodyPr/>
                    <a:lstStyle/>
                    <a:p>
                      <a:pPr marL="457200">
                        <a:lnSpc>
                          <a:spcPct val="150000"/>
                        </a:lnSpc>
                        <a:spcAft>
                          <a:spcPts val="1000"/>
                        </a:spcAft>
                        <a:tabLst>
                          <a:tab pos="540385" algn="l"/>
                        </a:tabLst>
                      </a:pPr>
                      <a:r>
                        <a:rPr lang="en-IN" sz="1800" u="sng" dirty="0"/>
                        <a:t>Weakness</a:t>
                      </a:r>
                      <a:endParaRPr lang="en-IN" sz="1200" dirty="0"/>
                    </a:p>
                    <a:p>
                      <a:pPr marL="342900" lvl="0" indent="-342900">
                        <a:lnSpc>
                          <a:spcPct val="150000"/>
                        </a:lnSpc>
                        <a:spcAft>
                          <a:spcPts val="1000"/>
                        </a:spcAft>
                        <a:buFont typeface="+mj-lt"/>
                        <a:buAutoNum type="arabicPeriod"/>
                        <a:tabLst>
                          <a:tab pos="540385" algn="l"/>
                        </a:tabLst>
                      </a:pPr>
                      <a:r>
                        <a:rPr lang="en-IN" sz="1800" dirty="0"/>
                        <a:t>High prices of the same lenses than other hospital.</a:t>
                      </a:r>
                      <a:endParaRPr lang="en-IN" sz="1200" dirty="0"/>
                    </a:p>
                    <a:p>
                      <a:pPr marL="342900" lvl="0" indent="-342900">
                        <a:lnSpc>
                          <a:spcPct val="150000"/>
                        </a:lnSpc>
                        <a:spcAft>
                          <a:spcPts val="1000"/>
                        </a:spcAft>
                        <a:buFont typeface="+mj-lt"/>
                        <a:buAutoNum type="arabicPeriod"/>
                        <a:tabLst>
                          <a:tab pos="540385" algn="l"/>
                        </a:tabLst>
                      </a:pPr>
                      <a:r>
                        <a:rPr lang="en-IN" sz="1800" dirty="0"/>
                        <a:t>Lesser awareness about Eye-Q (as it is a merger)</a:t>
                      </a:r>
                      <a:endParaRPr lang="en-IN" sz="1200" dirty="0"/>
                    </a:p>
                    <a:p>
                      <a:pPr marL="342900" lvl="0" indent="-342900">
                        <a:lnSpc>
                          <a:spcPct val="150000"/>
                        </a:lnSpc>
                        <a:spcAft>
                          <a:spcPts val="1000"/>
                        </a:spcAft>
                        <a:buFont typeface="+mj-lt"/>
                        <a:buAutoNum type="arabicPeriod"/>
                        <a:tabLst>
                          <a:tab pos="540385" algn="l"/>
                        </a:tabLst>
                      </a:pPr>
                      <a:r>
                        <a:rPr lang="en-IN" sz="1800" dirty="0"/>
                        <a:t>Slightly away from the main city.</a:t>
                      </a:r>
                      <a:endParaRPr lang="en-IN" sz="1200" dirty="0">
                        <a:latin typeface="Calibri"/>
                        <a:ea typeface="Times New Roman"/>
                        <a:cs typeface="Times New Roman"/>
                      </a:endParaRPr>
                    </a:p>
                  </a:txBody>
                  <a:tcPr marL="59649" marR="59649" marT="0" marB="0"/>
                </a:tc>
              </a:tr>
            </a:tbl>
          </a:graphicData>
        </a:graphic>
      </p:graphicFrame>
    </p:spTree>
  </p:cSld>
  <p:clrMapOvr>
    <a:masterClrMapping/>
  </p:clrMapOvr>
  <p:transition>
    <p:push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Recommendations </a:t>
            </a:r>
            <a:endParaRPr lang="en-IN" dirty="0"/>
          </a:p>
        </p:txBody>
      </p:sp>
      <p:sp>
        <p:nvSpPr>
          <p:cNvPr id="3" name="Content Placeholder 2"/>
          <p:cNvSpPr>
            <a:spLocks noGrp="1"/>
          </p:cNvSpPr>
          <p:nvPr>
            <p:ph sz="quarter" idx="1"/>
          </p:nvPr>
        </p:nvSpPr>
        <p:spPr/>
        <p:txBody>
          <a:bodyPr>
            <a:normAutofit fontScale="92500"/>
          </a:bodyPr>
          <a:lstStyle/>
          <a:p>
            <a:pPr lvl="0"/>
            <a:r>
              <a:rPr lang="en-IN" dirty="0" smtClean="0"/>
              <a:t>For increasing the awareness among the local masses, ward activity has been started. Where in free eye check up camps will be conducted within the catchment area of the hospital.</a:t>
            </a:r>
          </a:p>
          <a:p>
            <a:pPr lvl="0"/>
            <a:r>
              <a:rPr lang="en-IN" dirty="0" smtClean="0"/>
              <a:t>Different marketing activities are done to increase awareness including putting eye sign boards across the city.</a:t>
            </a:r>
          </a:p>
          <a:p>
            <a:pPr lvl="0"/>
            <a:r>
              <a:rPr lang="en-IN" dirty="0" smtClean="0"/>
              <a:t>For getting more preference from the local vendors, the vendors are invited are for a get together where they are made aware about the organization.</a:t>
            </a:r>
          </a:p>
          <a:p>
            <a:pPr lvl="0"/>
            <a:r>
              <a:rPr lang="en-IN" dirty="0" smtClean="0"/>
              <a:t>These vendors should be met on regular basis and their queries are solved along with it they are given a memento from Eye-Q.</a:t>
            </a:r>
          </a:p>
          <a:p>
            <a:pPr lvl="0"/>
            <a:r>
              <a:rPr lang="en-IN" dirty="0" smtClean="0"/>
              <a:t>This would also help in branding of the EYE-Q</a:t>
            </a:r>
            <a:endParaRPr lang="en-IN" dirty="0"/>
          </a:p>
        </p:txBody>
      </p:sp>
    </p:spTree>
  </p:cSld>
  <p:clrMapOvr>
    <a:masterClrMapping/>
  </p:clrMapOvr>
  <p:transition>
    <p:push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IN" dirty="0"/>
          </a:p>
        </p:txBody>
      </p:sp>
      <p:sp>
        <p:nvSpPr>
          <p:cNvPr id="3" name="Content Placeholder 2"/>
          <p:cNvSpPr>
            <a:spLocks noGrp="1"/>
          </p:cNvSpPr>
          <p:nvPr>
            <p:ph sz="quarter" idx="1"/>
          </p:nvPr>
        </p:nvSpPr>
        <p:spPr/>
        <p:txBody>
          <a:bodyPr>
            <a:normAutofit lnSpcReduction="10000"/>
          </a:bodyPr>
          <a:lstStyle/>
          <a:p>
            <a:pPr lvl="0"/>
            <a:r>
              <a:rPr lang="en-US" b="1" dirty="0" smtClean="0"/>
              <a:t>White, Brandi. Family Practice Management. Measuring Patient Satisfaction. How to do it and why bother 2009.</a:t>
            </a:r>
            <a:endParaRPr lang="en-IN" dirty="0" smtClean="0"/>
          </a:p>
          <a:p>
            <a:pPr lvl="0"/>
            <a:r>
              <a:rPr lang="en-US" b="1" dirty="0" err="1" smtClean="0"/>
              <a:t>Walpret</a:t>
            </a:r>
            <a:r>
              <a:rPr lang="en-US" b="1" dirty="0" smtClean="0"/>
              <a:t> B. April 2008 Managed Care, Patient Satisfaction. The Indispensible Outcome.</a:t>
            </a:r>
            <a:endParaRPr lang="en-IN" dirty="0" smtClean="0"/>
          </a:p>
          <a:p>
            <a:pPr lvl="0"/>
            <a:r>
              <a:rPr lang="en-US" b="1" u="sng" dirty="0" smtClean="0">
                <a:hlinkClick r:id="rId2"/>
              </a:rPr>
              <a:t>www.pickerinstitute.org/picksurvey</a:t>
            </a:r>
            <a:endParaRPr lang="en-IN" dirty="0" smtClean="0"/>
          </a:p>
          <a:p>
            <a:pPr lvl="0"/>
            <a:r>
              <a:rPr lang="en-US" b="1" u="sng" dirty="0" smtClean="0">
                <a:hlinkClick r:id="rId3"/>
              </a:rPr>
              <a:t>http://www.pressganey.com/</a:t>
            </a:r>
            <a:endParaRPr lang="en-IN" dirty="0" smtClean="0"/>
          </a:p>
          <a:p>
            <a:pPr lvl="0"/>
            <a:r>
              <a:rPr lang="en-US" b="1" u="sng" dirty="0" smtClean="0">
                <a:hlinkClick r:id="rId4"/>
              </a:rPr>
              <a:t>http://www.managedcare.com/</a:t>
            </a:r>
            <a:endParaRPr lang="en-IN" dirty="0" smtClean="0"/>
          </a:p>
          <a:p>
            <a:pPr lvl="0"/>
            <a:r>
              <a:rPr lang="en-US" b="1" u="sng" dirty="0" smtClean="0">
                <a:hlinkClick r:id="rId5"/>
              </a:rPr>
              <a:t>http://www.indmedica.com/</a:t>
            </a:r>
            <a:endParaRPr lang="en-IN" dirty="0" smtClean="0"/>
          </a:p>
          <a:p>
            <a:pPr lvl="0"/>
            <a:r>
              <a:rPr lang="en-US" b="1" u="sng" dirty="0" smtClean="0">
                <a:hlinkClick r:id="rId6"/>
              </a:rPr>
              <a:t>http://www.aafp.org/</a:t>
            </a:r>
            <a:endParaRPr lang="en-IN" dirty="0" smtClean="0"/>
          </a:p>
          <a:p>
            <a:pPr lvl="0"/>
            <a:r>
              <a:rPr lang="en-US" b="1" u="sng" dirty="0" smtClean="0">
                <a:hlinkClick r:id="rId7"/>
              </a:rPr>
              <a:t>http://www.doctosintouch.com</a:t>
            </a:r>
            <a:endParaRPr lang="en-IN" dirty="0" smtClean="0"/>
          </a:p>
          <a:p>
            <a:pPr>
              <a:buNone/>
            </a:pPr>
            <a:endParaRPr lang="en-IN" dirty="0" smtClean="0"/>
          </a:p>
        </p:txBody>
      </p:sp>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IN"/>
          </a:p>
        </p:txBody>
      </p:sp>
      <p:sp>
        <p:nvSpPr>
          <p:cNvPr id="4" name="Title 3"/>
          <p:cNvSpPr>
            <a:spLocks noGrp="1"/>
          </p:cNvSpPr>
          <p:nvPr>
            <p:ph type="ctrTitle"/>
          </p:nvPr>
        </p:nvSpPr>
        <p:spPr/>
        <p:txBody>
          <a:bodyPr>
            <a:noAutofit/>
          </a:bodyPr>
          <a:lstStyle/>
          <a:p>
            <a:r>
              <a:rPr lang="en-US" sz="2800" dirty="0" smtClean="0"/>
              <a:t>‘DISSERTATION PROJECT’</a:t>
            </a:r>
            <a:endParaRPr lang="en-IN" sz="2800" dirty="0"/>
          </a:p>
        </p:txBody>
      </p:sp>
    </p:spTree>
  </p:cSld>
  <p:clrMapOvr>
    <a:masterClrMapping/>
  </p:clrMapOvr>
  <p:transition>
    <p:push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6" name="Title 1"/>
          <p:cNvSpPr>
            <a:spLocks noGrp="1"/>
          </p:cNvSpPr>
          <p:nvPr>
            <p:ph sz="quarter" idx="1"/>
          </p:nvPr>
        </p:nvSpPr>
        <p:spPr/>
        <p:txBody>
          <a:bodyPr>
            <a:noAutofit/>
          </a:bodyPr>
          <a:lstStyle/>
          <a:p>
            <a:pPr algn="ctr">
              <a:buNone/>
            </a:pPr>
            <a:endParaRPr lang="en-US" sz="8000" dirty="0" smtClean="0">
              <a:solidFill>
                <a:schemeClr val="tx2">
                  <a:lumMod val="75000"/>
                </a:schemeClr>
              </a:solidFill>
              <a:latin typeface="Edwardian Script ITC" pitchFamily="66" charset="0"/>
            </a:endParaRPr>
          </a:p>
          <a:p>
            <a:pPr algn="ctr">
              <a:buNone/>
            </a:pPr>
            <a:r>
              <a:rPr lang="en-US" sz="11500" dirty="0" smtClean="0">
                <a:solidFill>
                  <a:schemeClr val="tx2">
                    <a:lumMod val="75000"/>
                  </a:schemeClr>
                </a:solidFill>
                <a:latin typeface="Edwardian Script ITC" pitchFamily="66" charset="0"/>
              </a:rPr>
              <a:t>Thank you</a:t>
            </a:r>
            <a:endParaRPr lang="en-IN" sz="11500" dirty="0">
              <a:solidFill>
                <a:schemeClr val="tx2">
                  <a:lumMod val="75000"/>
                </a:schemeClr>
              </a:solidFill>
              <a:latin typeface="Edwardian Script ITC" pitchFamily="66" charset="0"/>
            </a:endParaRPr>
          </a:p>
        </p:txBody>
      </p:sp>
      <p:pic>
        <p:nvPicPr>
          <p:cNvPr id="7" name="Content Placeholder 3" descr="thank-you.jpg"/>
          <p:cNvPicPr>
            <a:picLocks noChangeAspect="1"/>
          </p:cNvPicPr>
          <p:nvPr/>
        </p:nvPicPr>
        <p:blipFill>
          <a:blip r:embed="rId2" cstate="print"/>
          <a:stretch>
            <a:fillRect/>
          </a:stretch>
        </p:blipFill>
        <p:spPr>
          <a:xfrm>
            <a:off x="76200" y="152400"/>
            <a:ext cx="8962843" cy="655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General flow of patients in the hospital</a:t>
            </a:r>
            <a:endParaRPr lang="en-IN" u="sng" dirty="0"/>
          </a:p>
        </p:txBody>
      </p:sp>
      <p:sp>
        <p:nvSpPr>
          <p:cNvPr id="3" name="Content Placeholder 2"/>
          <p:cNvSpPr>
            <a:spLocks noGrp="1"/>
          </p:cNvSpPr>
          <p:nvPr>
            <p:ph idx="1"/>
          </p:nvPr>
        </p:nvSpPr>
        <p:spPr/>
        <p:txBody>
          <a:bodyPr/>
          <a:lstStyle/>
          <a:p>
            <a:endParaRPr lang="en-IN" dirty="0"/>
          </a:p>
        </p:txBody>
      </p:sp>
      <p:sp>
        <p:nvSpPr>
          <p:cNvPr id="5" name="TextBox 4"/>
          <p:cNvSpPr txBox="1"/>
          <p:nvPr/>
        </p:nvSpPr>
        <p:spPr>
          <a:xfrm>
            <a:off x="971600" y="1412776"/>
            <a:ext cx="1368152" cy="120032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Patient reaches the registration counter</a:t>
            </a:r>
            <a:endParaRPr lang="en-IN" dirty="0"/>
          </a:p>
        </p:txBody>
      </p:sp>
      <p:cxnSp>
        <p:nvCxnSpPr>
          <p:cNvPr id="9" name="Straight Arrow Connector 8"/>
          <p:cNvCxnSpPr>
            <a:stCxn id="5" idx="3"/>
          </p:cNvCxnSpPr>
          <p:nvPr/>
        </p:nvCxnSpPr>
        <p:spPr>
          <a:xfrm flipV="1">
            <a:off x="2339752" y="1988840"/>
            <a:ext cx="1296144" cy="2410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6" name="TextBox 15"/>
          <p:cNvSpPr txBox="1"/>
          <p:nvPr/>
        </p:nvSpPr>
        <p:spPr>
          <a:xfrm>
            <a:off x="3635896" y="1484784"/>
            <a:ext cx="1656184" cy="120032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Inquires about the doctor and other services.</a:t>
            </a:r>
          </a:p>
          <a:p>
            <a:endParaRPr lang="en-IN" dirty="0"/>
          </a:p>
        </p:txBody>
      </p:sp>
      <p:cxnSp>
        <p:nvCxnSpPr>
          <p:cNvPr id="8" name="Straight Arrow Connector 7"/>
          <p:cNvCxnSpPr/>
          <p:nvPr/>
        </p:nvCxnSpPr>
        <p:spPr>
          <a:xfrm>
            <a:off x="5292080" y="1988840"/>
            <a:ext cx="1368152"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0" name="TextBox 9"/>
          <p:cNvSpPr txBox="1"/>
          <p:nvPr/>
        </p:nvSpPr>
        <p:spPr>
          <a:xfrm>
            <a:off x="6588224" y="1484784"/>
            <a:ext cx="1656184" cy="1477328"/>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initial history of the patient is taken and entered into LEKHI</a:t>
            </a:r>
            <a:endParaRPr lang="en-IN" dirty="0"/>
          </a:p>
        </p:txBody>
      </p:sp>
      <p:cxnSp>
        <p:nvCxnSpPr>
          <p:cNvPr id="11" name="Straight Arrow Connector 10"/>
          <p:cNvCxnSpPr/>
          <p:nvPr/>
        </p:nvCxnSpPr>
        <p:spPr>
          <a:xfrm>
            <a:off x="7596336" y="2996952"/>
            <a:ext cx="0" cy="7920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3" name="TextBox 12"/>
          <p:cNvSpPr txBox="1"/>
          <p:nvPr/>
        </p:nvSpPr>
        <p:spPr>
          <a:xfrm>
            <a:off x="6804248" y="3789040"/>
            <a:ext cx="1656184" cy="175432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Required charges are collected from the patient and he is told to wait</a:t>
            </a:r>
            <a:endParaRPr lang="en-IN" dirty="0"/>
          </a:p>
        </p:txBody>
      </p:sp>
      <p:cxnSp>
        <p:nvCxnSpPr>
          <p:cNvPr id="14" name="Straight Arrow Connector 13"/>
          <p:cNvCxnSpPr/>
          <p:nvPr/>
        </p:nvCxnSpPr>
        <p:spPr>
          <a:xfrm flipH="1">
            <a:off x="6084168" y="5085184"/>
            <a:ext cx="648072"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8" name="TextBox 17"/>
          <p:cNvSpPr txBox="1"/>
          <p:nvPr/>
        </p:nvSpPr>
        <p:spPr>
          <a:xfrm>
            <a:off x="4427984" y="4293096"/>
            <a:ext cx="1656184" cy="175432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Entry into the LEKHI is completed and  file of the patient is prepared.</a:t>
            </a:r>
            <a:endParaRPr lang="en-IN" dirty="0"/>
          </a:p>
        </p:txBody>
      </p:sp>
      <p:sp>
        <p:nvSpPr>
          <p:cNvPr id="19" name="TextBox 18"/>
          <p:cNvSpPr txBox="1"/>
          <p:nvPr/>
        </p:nvSpPr>
        <p:spPr>
          <a:xfrm>
            <a:off x="1979712" y="4365104"/>
            <a:ext cx="1656184" cy="2308324"/>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Depending on the work load sometimes had to take the file to optometrist room or OPD asst takes the file themselves.</a:t>
            </a:r>
            <a:endParaRPr lang="en-IN" dirty="0"/>
          </a:p>
        </p:txBody>
      </p:sp>
      <p:cxnSp>
        <p:nvCxnSpPr>
          <p:cNvPr id="21" name="Straight Arrow Connector 20"/>
          <p:cNvCxnSpPr/>
          <p:nvPr/>
        </p:nvCxnSpPr>
        <p:spPr>
          <a:xfrm flipH="1">
            <a:off x="3635896" y="5085184"/>
            <a:ext cx="792088"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p:nvPr/>
        </p:nvCxnSpPr>
        <p:spPr>
          <a:xfrm flipH="1" flipV="1">
            <a:off x="1187624" y="4509120"/>
            <a:ext cx="720080" cy="93610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7" name="TextBox 16"/>
          <p:cNvSpPr txBox="1"/>
          <p:nvPr/>
        </p:nvSpPr>
        <p:spPr>
          <a:xfrm rot="10800000" flipV="1">
            <a:off x="251520" y="3501008"/>
            <a:ext cx="1368152"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Patient goes to the optometrist</a:t>
            </a:r>
            <a:endParaRPr lang="en-IN" dirty="0"/>
          </a:p>
        </p:txBody>
      </p:sp>
      <p:cxnSp>
        <p:nvCxnSpPr>
          <p:cNvPr id="22" name="Straight Arrow Connector 21"/>
          <p:cNvCxnSpPr/>
          <p:nvPr/>
        </p:nvCxnSpPr>
        <p:spPr>
          <a:xfrm>
            <a:off x="1619672" y="3861048"/>
            <a:ext cx="936104"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6" name="TextBox 25"/>
          <p:cNvSpPr txBox="1"/>
          <p:nvPr/>
        </p:nvSpPr>
        <p:spPr>
          <a:xfrm rot="10800000" flipV="1">
            <a:off x="2555776" y="2780929"/>
            <a:ext cx="1296144" cy="120584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Goes through initial check up</a:t>
            </a:r>
            <a:endParaRPr lang="en-IN" dirty="0"/>
          </a:p>
        </p:txBody>
      </p:sp>
      <p:cxnSp>
        <p:nvCxnSpPr>
          <p:cNvPr id="29" name="Straight Arrow Connector 28"/>
          <p:cNvCxnSpPr>
            <a:stCxn id="26" idx="1"/>
          </p:cNvCxnSpPr>
          <p:nvPr/>
        </p:nvCxnSpPr>
        <p:spPr>
          <a:xfrm flipV="1">
            <a:off x="3851920" y="3356992"/>
            <a:ext cx="1080120" cy="2686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30" name="TextBox 29"/>
          <p:cNvSpPr txBox="1"/>
          <p:nvPr/>
        </p:nvSpPr>
        <p:spPr>
          <a:xfrm rot="10800000" flipV="1">
            <a:off x="4860032" y="3066203"/>
            <a:ext cx="1296144" cy="92333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smtClean="0"/>
              <a:t>Waits and then meets the doctor</a:t>
            </a:r>
            <a:endParaRPr lang="en-IN" dirty="0"/>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linds(horizontal)">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blinds(horizontal)">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linds(horizont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blinds(horizontal)">
                                      <p:cBhvr>
                                        <p:cTn id="77" dur="500"/>
                                        <p:tgtEl>
                                          <p:spTgt spid="26"/>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blinds(horizontal)">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linds(horizontal)">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0" grpId="0" animBg="1"/>
      <p:bldP spid="13" grpId="0" animBg="1"/>
      <p:bldP spid="18" grpId="0" animBg="1"/>
      <p:bldP spid="19" grpId="0" animBg="1"/>
      <p:bldP spid="17" grpId="0" animBg="1"/>
      <p:bldP spid="26"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IN"/>
          </a:p>
        </p:txBody>
      </p:sp>
      <p:sp>
        <p:nvSpPr>
          <p:cNvPr id="4" name="Title 3"/>
          <p:cNvSpPr>
            <a:spLocks noGrp="1"/>
          </p:cNvSpPr>
          <p:nvPr>
            <p:ph type="ctrTitle"/>
          </p:nvPr>
        </p:nvSpPr>
        <p:spPr/>
        <p:txBody>
          <a:bodyPr/>
          <a:lstStyle/>
          <a:p>
            <a:r>
              <a:rPr lang="en-US" dirty="0" smtClean="0"/>
              <a:t>Introduction</a:t>
            </a:r>
            <a:endParaRPr lang="en-IN" dirty="0"/>
          </a:p>
        </p:txBody>
      </p:sp>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Patient Satisfaction</a:t>
            </a:r>
            <a:endParaRPr lang="en-IN" dirty="0"/>
          </a:p>
        </p:txBody>
      </p:sp>
      <p:sp>
        <p:nvSpPr>
          <p:cNvPr id="3" name="Content Placeholder 2"/>
          <p:cNvSpPr>
            <a:spLocks noGrp="1"/>
          </p:cNvSpPr>
          <p:nvPr>
            <p:ph sz="quarter" idx="1"/>
          </p:nvPr>
        </p:nvSpPr>
        <p:spPr/>
        <p:txBody>
          <a:bodyPr>
            <a:noAutofit/>
          </a:bodyPr>
          <a:lstStyle/>
          <a:p>
            <a:r>
              <a:rPr lang="en-US" sz="2000" dirty="0" smtClean="0"/>
              <a:t>Robert Wood Johnson Foundation defines patient satisfaction:</a:t>
            </a:r>
          </a:p>
          <a:p>
            <a:pPr algn="ctr">
              <a:buNone/>
            </a:pPr>
            <a:r>
              <a:rPr lang="en-IN" sz="2000" dirty="0" smtClean="0"/>
              <a:t>Patient satisfaction is a measurement designed to obtain reports or ratings from patients about services received from an organization, hospital, physician or health care provider.</a:t>
            </a:r>
            <a:r>
              <a:rPr lang="en-US" sz="2000" dirty="0" smtClean="0"/>
              <a:t> </a:t>
            </a:r>
          </a:p>
          <a:p>
            <a:r>
              <a:rPr lang="en-US" sz="2000" dirty="0" smtClean="0"/>
              <a:t>Depends on various factors like:</a:t>
            </a:r>
          </a:p>
          <a:p>
            <a:pPr>
              <a:buFont typeface="Wingdings" pitchFamily="2" charset="2"/>
              <a:buChar char="ü"/>
            </a:pPr>
            <a:r>
              <a:rPr lang="en-US" sz="2000" dirty="0" smtClean="0"/>
              <a:t>On the product’s perceived performance relative to a patient’s expectations.</a:t>
            </a:r>
          </a:p>
          <a:p>
            <a:pPr>
              <a:buFont typeface="Wingdings" pitchFamily="2" charset="2"/>
              <a:buChar char="ü"/>
            </a:pPr>
            <a:r>
              <a:rPr lang="en-US" sz="2000" dirty="0" smtClean="0"/>
              <a:t>Effectiveness of treatment (correct Treatment)</a:t>
            </a:r>
          </a:p>
          <a:p>
            <a:pPr>
              <a:buFont typeface="Wingdings" pitchFamily="2" charset="2"/>
              <a:buChar char="ü"/>
            </a:pPr>
            <a:r>
              <a:rPr lang="en-US" sz="2000" dirty="0" smtClean="0"/>
              <a:t>Availability</a:t>
            </a:r>
          </a:p>
          <a:p>
            <a:pPr>
              <a:buFont typeface="Wingdings" pitchFamily="2" charset="2"/>
              <a:buChar char="ü"/>
            </a:pPr>
            <a:r>
              <a:rPr lang="en-US" sz="2000" dirty="0" smtClean="0"/>
              <a:t>Appropriateness</a:t>
            </a:r>
          </a:p>
          <a:p>
            <a:pPr>
              <a:buFont typeface="Wingdings" pitchFamily="2" charset="2"/>
              <a:buChar char="ü"/>
            </a:pPr>
            <a:r>
              <a:rPr lang="en-US" sz="2000" dirty="0" smtClean="0"/>
              <a:t>Timeliness</a:t>
            </a:r>
          </a:p>
          <a:p>
            <a:pPr>
              <a:buFont typeface="Wingdings" pitchFamily="2" charset="2"/>
              <a:buChar char="ü"/>
            </a:pPr>
            <a:r>
              <a:rPr lang="en-US" sz="2000" dirty="0" smtClean="0"/>
              <a:t>Respect of patient</a:t>
            </a:r>
          </a:p>
          <a:p>
            <a:pPr>
              <a:buFont typeface="Wingdings" pitchFamily="2" charset="2"/>
              <a:buChar char="ü"/>
            </a:pPr>
            <a:r>
              <a:rPr lang="en-US" sz="2000" dirty="0" smtClean="0"/>
              <a:t>Safety of Patient</a:t>
            </a:r>
          </a:p>
          <a:p>
            <a:pPr>
              <a:buFont typeface="Wingdings" pitchFamily="2" charset="2"/>
              <a:buChar char="ü"/>
            </a:pPr>
            <a:r>
              <a:rPr lang="en-US" sz="2000" dirty="0" smtClean="0"/>
              <a:t>Continuity of Care</a:t>
            </a:r>
          </a:p>
          <a:p>
            <a:endParaRPr lang="en-IN" sz="1600" dirty="0"/>
          </a:p>
        </p:txBody>
      </p:sp>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Rationale </a:t>
            </a:r>
            <a:endParaRPr lang="en-IN" dirty="0"/>
          </a:p>
        </p:txBody>
      </p:sp>
      <p:sp>
        <p:nvSpPr>
          <p:cNvPr id="3" name="Content Placeholder 2"/>
          <p:cNvSpPr>
            <a:spLocks noGrp="1"/>
          </p:cNvSpPr>
          <p:nvPr>
            <p:ph sz="quarter" idx="1"/>
          </p:nvPr>
        </p:nvSpPr>
        <p:spPr/>
        <p:txBody>
          <a:bodyPr>
            <a:normAutofit fontScale="85000" lnSpcReduction="20000"/>
          </a:bodyPr>
          <a:lstStyle/>
          <a:p>
            <a:r>
              <a:rPr lang="en-US" dirty="0" smtClean="0"/>
              <a:t>With the increasing competition it is very important that organization retains the customer along with making new customers.</a:t>
            </a:r>
          </a:p>
          <a:p>
            <a:pPr lvl="0"/>
            <a:r>
              <a:rPr lang="en-US" dirty="0" smtClean="0"/>
              <a:t>It costs five times as much to attract a new customer as it does to keep one we already have.</a:t>
            </a:r>
            <a:endParaRPr lang="en-IN" dirty="0" smtClean="0"/>
          </a:p>
          <a:p>
            <a:r>
              <a:rPr lang="en-US" dirty="0" smtClean="0"/>
              <a:t>As the organization is in the growing phase, it does not wants to lose any of its patients. Hence it is very important to identify the dissatisfied patients and work on their complaints.</a:t>
            </a:r>
          </a:p>
          <a:p>
            <a:pPr lvl="0"/>
            <a:r>
              <a:rPr lang="en-US" dirty="0" smtClean="0"/>
              <a:t>96% of dissatisfied customers who have had a bad experience will not tell us.</a:t>
            </a:r>
            <a:endParaRPr lang="en-IN" dirty="0" smtClean="0"/>
          </a:p>
          <a:p>
            <a:pPr lvl="0"/>
            <a:r>
              <a:rPr lang="en-US" dirty="0" smtClean="0"/>
              <a:t>91% of those non-complaining, unhappy customers will never come back</a:t>
            </a:r>
            <a:endParaRPr lang="en-IN" dirty="0" smtClean="0"/>
          </a:p>
          <a:p>
            <a:pPr lvl="0"/>
            <a:r>
              <a:rPr lang="en-US" dirty="0" smtClean="0"/>
              <a:t>Dissatisfied customers will tell ten more people (prospective customers) of their bad experience.</a:t>
            </a:r>
          </a:p>
          <a:p>
            <a:pPr lvl="0"/>
            <a:r>
              <a:rPr lang="en-US" dirty="0" smtClean="0"/>
              <a:t>Therefore the study was conducted to survey about the experience of the patient in Eye-Q and how it can be made better.</a:t>
            </a:r>
          </a:p>
          <a:p>
            <a:pPr>
              <a:buNone/>
            </a:pPr>
            <a:endParaRPr lang="en-IN" dirty="0"/>
          </a:p>
        </p:txBody>
      </p:sp>
    </p:spTree>
  </p:cSld>
  <p:clrMapOvr>
    <a:masterClrMapping/>
  </p:clrMapOvr>
  <p:transition>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1038</TotalTime>
  <Words>1933</Words>
  <Application>Microsoft Office PowerPoint</Application>
  <PresentationFormat>On-screen Show (4:3)</PresentationFormat>
  <Paragraphs>473</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Equity</vt:lpstr>
      <vt:lpstr>Dissertation Project</vt:lpstr>
      <vt:lpstr>About Dissertation Organization: Eye-Q</vt:lpstr>
      <vt:lpstr>Slide 3</vt:lpstr>
      <vt:lpstr>Slide 4</vt:lpstr>
      <vt:lpstr>‘DISSERTATION PROJECT’</vt:lpstr>
      <vt:lpstr>General flow of patients in the hospital</vt:lpstr>
      <vt:lpstr>Introduction</vt:lpstr>
      <vt:lpstr>Patient Satisfaction</vt:lpstr>
      <vt:lpstr>Rationale </vt:lpstr>
      <vt:lpstr>Aims and Objectives</vt:lpstr>
      <vt:lpstr>Research Methodology</vt:lpstr>
      <vt:lpstr>Findings</vt:lpstr>
      <vt:lpstr>Age wise distribution of the Respondents</vt:lpstr>
      <vt:lpstr>Income wise classification of the Respondents</vt:lpstr>
      <vt:lpstr>Education wise distribution of the Respondents</vt:lpstr>
      <vt:lpstr>Satisfaction with Technical Care and Relationship building at Eye-Q</vt:lpstr>
      <vt:lpstr>Satisfaction with the Waiting time</vt:lpstr>
      <vt:lpstr>Satisfaction with the Cleanliness of the hospital</vt:lpstr>
      <vt:lpstr>Satisfaction with the explanation of expenditure of treatment</vt:lpstr>
      <vt:lpstr>Satisfaction with the post-discharge follow up</vt:lpstr>
      <vt:lpstr>Overall Experience at the Hospital</vt:lpstr>
      <vt:lpstr>No. of patients who would recommend Eye-Q</vt:lpstr>
      <vt:lpstr>No. of patients who would Re-Visit Eye-Q</vt:lpstr>
      <vt:lpstr>Overall Parameters of patient satisfaction</vt:lpstr>
      <vt:lpstr>Analyzing the Interdependence between the parameters</vt:lpstr>
      <vt:lpstr>Slide 26</vt:lpstr>
      <vt:lpstr>Recommendations</vt:lpstr>
      <vt:lpstr>Case study</vt:lpstr>
      <vt:lpstr>Introduction</vt:lpstr>
      <vt:lpstr>Methodology</vt:lpstr>
      <vt:lpstr>Observations</vt:lpstr>
      <vt:lpstr>1. Major Eye-Hospitals in Hisar</vt:lpstr>
      <vt:lpstr>2. Choice of Preference for Cataract</vt:lpstr>
      <vt:lpstr>Slide 34</vt:lpstr>
      <vt:lpstr>Average preference for cataract</vt:lpstr>
      <vt:lpstr>Slide 36</vt:lpstr>
      <vt:lpstr>Preference for Lasik</vt:lpstr>
      <vt:lpstr>Slide 38</vt:lpstr>
      <vt:lpstr>Average preference for Lasik</vt:lpstr>
      <vt:lpstr>Slide 40</vt:lpstr>
      <vt:lpstr>Discussions</vt:lpstr>
      <vt:lpstr>Patient Load of the Competitors</vt:lpstr>
      <vt:lpstr>Service Area Competitor’s Analysis</vt:lpstr>
      <vt:lpstr>Slide 44</vt:lpstr>
      <vt:lpstr>Competitors Analysis </vt:lpstr>
      <vt:lpstr>Slide 46</vt:lpstr>
      <vt:lpstr>Slide 47</vt:lpstr>
      <vt:lpstr>Recommendations </vt:lpstr>
      <vt:lpstr>References</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Project</dc:title>
  <dc:creator>nandini juneja</dc:creator>
  <cp:lastModifiedBy>nandini juneja</cp:lastModifiedBy>
  <cp:revision>121</cp:revision>
  <dcterms:created xsi:type="dcterms:W3CDTF">2013-04-10T13:32:30Z</dcterms:created>
  <dcterms:modified xsi:type="dcterms:W3CDTF">2013-05-02T06:12:09Z</dcterms:modified>
</cp:coreProperties>
</file>