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83" r:id="rId15"/>
    <p:sldId id="284" r:id="rId16"/>
    <p:sldId id="291" r:id="rId17"/>
    <p:sldId id="286" r:id="rId18"/>
    <p:sldId id="287" r:id="rId19"/>
    <p:sldId id="288" r:id="rId20"/>
    <p:sldId id="289" r:id="rId21"/>
    <p:sldId id="290" r:id="rId22"/>
    <p:sldId id="280" r:id="rId23"/>
    <p:sldId id="282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INKPAD\Desktop\disstn%20folder\DATA%20DISSR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INKPAD\Desktop\disstn%20folder\DATA%20DISSR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INKPAD\Desktop\disstn%20folder\DATA%20DISSR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INKPAD\Desktop\disstn%20folder\DATA%20DISSR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INKPAD\Desktop\disstn%20folder\DATA%20DISSR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INKPAD\Desktop\disstn%20folder\DATA%20DISSR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INKPAD\Desktop\disstn%20folder\DATA%20DISSR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INKPAD\Desktop\disstn%20folder\DATA%20DISS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Sheet1!$B$26</c:f>
              <c:strCache>
                <c:ptCount val="1"/>
                <c:pt idx="0">
                  <c:v>NO OF PATIENTS</c:v>
                </c:pt>
              </c:strCache>
            </c:strRef>
          </c:tx>
          <c:dLbls>
            <c:showVal val="1"/>
          </c:dLbls>
          <c:cat>
            <c:strRef>
              <c:f>Sheet1!$A$27:$A$29</c:f>
              <c:strCache>
                <c:ptCount val="3"/>
                <c:pt idx="0">
                  <c:v>TOTAL PATIENTS</c:v>
                </c:pt>
                <c:pt idx="1">
                  <c:v>PANEL PATIENTS</c:v>
                </c:pt>
                <c:pt idx="2">
                  <c:v>CASH PATIENTS</c:v>
                </c:pt>
              </c:strCache>
            </c:strRef>
          </c:cat>
          <c:val>
            <c:numRef>
              <c:f>Sheet1!$B$27:$B$29</c:f>
              <c:numCache>
                <c:formatCode>General</c:formatCode>
                <c:ptCount val="3"/>
                <c:pt idx="0">
                  <c:v>1220</c:v>
                </c:pt>
                <c:pt idx="1">
                  <c:v>740</c:v>
                </c:pt>
                <c:pt idx="2">
                  <c:v>480</c:v>
                </c:pt>
              </c:numCache>
            </c:numRef>
          </c:val>
        </c:ser>
        <c:axId val="70414336"/>
        <c:axId val="70415872"/>
      </c:barChart>
      <c:catAx>
        <c:axId val="70414336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70415872"/>
        <c:crosses val="autoZero"/>
        <c:auto val="1"/>
        <c:lblAlgn val="ctr"/>
        <c:lblOffset val="100"/>
      </c:catAx>
      <c:valAx>
        <c:axId val="70415872"/>
        <c:scaling>
          <c:orientation val="minMax"/>
        </c:scaling>
        <c:axPos val="l"/>
        <c:majorGridlines/>
        <c:numFmt formatCode="General" sourceLinked="1"/>
        <c:tickLblPos val="nextTo"/>
        <c:crossAx val="7041433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</c:chart>
  <c:spPr>
    <a:ln>
      <a:solidFill>
        <a:prstClr val="black"/>
      </a:solidFill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NO OF PATIENTS</c:v>
                </c:pt>
              </c:strCache>
            </c:strRef>
          </c:tx>
          <c:dLbls>
            <c:showVal val="1"/>
          </c:dLbls>
          <c:cat>
            <c:strRef>
              <c:f>Sheet1!$A$2:$A$7</c:f>
              <c:strCache>
                <c:ptCount val="6"/>
                <c:pt idx="0">
                  <c:v>CASH</c:v>
                </c:pt>
                <c:pt idx="1">
                  <c:v>ECHS</c:v>
                </c:pt>
                <c:pt idx="2">
                  <c:v>CGHS</c:v>
                </c:pt>
                <c:pt idx="3">
                  <c:v>HARYANA GOVT</c:v>
                </c:pt>
                <c:pt idx="4">
                  <c:v>DELHI POLICE</c:v>
                </c:pt>
                <c:pt idx="5">
                  <c:v>TPA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480</c:v>
                </c:pt>
                <c:pt idx="1">
                  <c:v>260</c:v>
                </c:pt>
                <c:pt idx="2">
                  <c:v>82</c:v>
                </c:pt>
                <c:pt idx="3">
                  <c:v>48</c:v>
                </c:pt>
                <c:pt idx="4">
                  <c:v>30</c:v>
                </c:pt>
                <c:pt idx="5">
                  <c:v>320</c:v>
                </c:pt>
              </c:numCache>
            </c:numRef>
          </c:val>
        </c:ser>
        <c:axId val="70440832"/>
        <c:axId val="70442368"/>
      </c:barChart>
      <c:catAx>
        <c:axId val="70440832"/>
        <c:scaling>
          <c:orientation val="minMax"/>
        </c:scaling>
        <c:axPos val="b"/>
        <c:tickLblPos val="nextTo"/>
        <c:crossAx val="70442368"/>
        <c:crosses val="autoZero"/>
        <c:auto val="1"/>
        <c:lblAlgn val="ctr"/>
        <c:lblOffset val="100"/>
      </c:catAx>
      <c:valAx>
        <c:axId val="70442368"/>
        <c:scaling>
          <c:orientation val="minMax"/>
        </c:scaling>
        <c:axPos val="l"/>
        <c:majorGridlines/>
        <c:numFmt formatCode="General" sourceLinked="1"/>
        <c:tickLblPos val="nextTo"/>
        <c:crossAx val="70440832"/>
        <c:crosses val="autoZero"/>
        <c:crossBetween val="between"/>
      </c:valAx>
    </c:plotArea>
    <c:legend>
      <c:legendPos val="r"/>
      <c:layout/>
    </c:legend>
    <c:plotVisOnly val="1"/>
  </c:chart>
  <c:spPr>
    <a:ln>
      <a:solidFill>
        <a:schemeClr val="tx1"/>
      </a:solidFill>
    </a:ln>
  </c:spPr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Sheet1!$B$43</c:f>
              <c:strCache>
                <c:ptCount val="1"/>
                <c:pt idx="0">
                  <c:v>NO OF PATIENTS</c:v>
                </c:pt>
              </c:strCache>
            </c:strRef>
          </c:tx>
          <c:dLbls>
            <c:txPr>
              <a:bodyPr/>
              <a:lstStyle/>
              <a:p>
                <a:pPr>
                  <a:defRPr sz="1200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Sheet1!$A$44:$A$46</c:f>
              <c:strCache>
                <c:ptCount val="3"/>
                <c:pt idx="0">
                  <c:v>TOTAL PATIENTS</c:v>
                </c:pt>
                <c:pt idx="1">
                  <c:v>PERMISSION GRANTED</c:v>
                </c:pt>
                <c:pt idx="2">
                  <c:v>PERMISSION REJECTED</c:v>
                </c:pt>
              </c:strCache>
            </c:strRef>
          </c:cat>
          <c:val>
            <c:numRef>
              <c:f>Sheet1!$B$44:$B$46</c:f>
              <c:numCache>
                <c:formatCode>General</c:formatCode>
                <c:ptCount val="3"/>
                <c:pt idx="0">
                  <c:v>740</c:v>
                </c:pt>
                <c:pt idx="1">
                  <c:v>732</c:v>
                </c:pt>
                <c:pt idx="2">
                  <c:v>8</c:v>
                </c:pt>
              </c:numCache>
            </c:numRef>
          </c:val>
        </c:ser>
        <c:axId val="78357632"/>
        <c:axId val="82518400"/>
      </c:barChart>
      <c:catAx>
        <c:axId val="78357632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82518400"/>
        <c:crosses val="autoZero"/>
        <c:auto val="1"/>
        <c:lblAlgn val="ctr"/>
        <c:lblOffset val="100"/>
      </c:catAx>
      <c:valAx>
        <c:axId val="82518400"/>
        <c:scaling>
          <c:orientation val="minMax"/>
        </c:scaling>
        <c:axPos val="l"/>
        <c:majorGridlines/>
        <c:numFmt formatCode="General" sourceLinked="1"/>
        <c:tickLblPos val="nextTo"/>
        <c:crossAx val="7835763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plotArea>
      <c:layout>
        <c:manualLayout>
          <c:layoutTarget val="inner"/>
          <c:xMode val="edge"/>
          <c:yMode val="edge"/>
          <c:x val="7.0405074365704284E-2"/>
          <c:y val="0.12535906969962088"/>
          <c:w val="0.6388120731866036"/>
          <c:h val="0.53370115193934087"/>
        </c:manualLayout>
      </c:layout>
      <c:barChart>
        <c:barDir val="col"/>
        <c:grouping val="clustered"/>
        <c:ser>
          <c:idx val="0"/>
          <c:order val="0"/>
          <c:tx>
            <c:strRef>
              <c:f>Sheet1!$B$59</c:f>
              <c:strCache>
                <c:ptCount val="1"/>
                <c:pt idx="0">
                  <c:v>NO OF PATIENTS</c:v>
                </c:pt>
              </c:strCache>
            </c:strRef>
          </c:tx>
          <c:dLbls>
            <c:showVal val="1"/>
          </c:dLbls>
          <c:cat>
            <c:strRef>
              <c:f>Sheet1!$A$60:$A$63</c:f>
              <c:strCache>
                <c:ptCount val="4"/>
                <c:pt idx="0">
                  <c:v>EXPIRED CARDS</c:v>
                </c:pt>
                <c:pt idx="1">
                  <c:v>INCOMPLETE INFORMATION</c:v>
                </c:pt>
                <c:pt idx="2">
                  <c:v>LATE SUBMISSION OF INFO.</c:v>
                </c:pt>
                <c:pt idx="3">
                  <c:v>NON EMERGENCY CASES</c:v>
                </c:pt>
              </c:strCache>
            </c:strRef>
          </c:cat>
          <c:val>
            <c:numRef>
              <c:f>Sheet1!$B$60:$B$63</c:f>
              <c:numCache>
                <c:formatCode>General</c:formatCode>
                <c:ptCount val="4"/>
                <c:pt idx="0">
                  <c:v>4</c:v>
                </c:pt>
                <c:pt idx="1">
                  <c:v>7</c:v>
                </c:pt>
                <c:pt idx="2">
                  <c:v>1</c:v>
                </c:pt>
                <c:pt idx="3">
                  <c:v>2</c:v>
                </c:pt>
              </c:numCache>
            </c:numRef>
          </c:val>
        </c:ser>
        <c:axId val="71165824"/>
        <c:axId val="71167360"/>
      </c:barChart>
      <c:catAx>
        <c:axId val="7116582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71167360"/>
        <c:crosses val="autoZero"/>
        <c:auto val="1"/>
        <c:lblAlgn val="ctr"/>
        <c:lblOffset val="100"/>
      </c:catAx>
      <c:valAx>
        <c:axId val="71167360"/>
        <c:scaling>
          <c:orientation val="minMax"/>
        </c:scaling>
        <c:axPos val="l"/>
        <c:majorGridlines/>
        <c:numFmt formatCode="General" sourceLinked="1"/>
        <c:tickLblPos val="nextTo"/>
        <c:crossAx val="7116582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</c:chart>
  <c:spPr>
    <a:ln>
      <a:solidFill>
        <a:prstClr val="black"/>
      </a:solidFill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Sheet1!$B$77</c:f>
              <c:strCache>
                <c:ptCount val="1"/>
                <c:pt idx="0">
                  <c:v>NO OF HOURS</c:v>
                </c:pt>
              </c:strCache>
            </c:strRef>
          </c:tx>
          <c:dLbls>
            <c:showVal val="1"/>
          </c:dLbls>
          <c:cat>
            <c:strRef>
              <c:f>Sheet1!$A$78:$A$82</c:f>
              <c:strCache>
                <c:ptCount val="5"/>
                <c:pt idx="0">
                  <c:v>ECHS</c:v>
                </c:pt>
                <c:pt idx="1">
                  <c:v>CGHS</c:v>
                </c:pt>
                <c:pt idx="2">
                  <c:v>HARYANA GOVT</c:v>
                </c:pt>
                <c:pt idx="3">
                  <c:v>DELHI POLICE</c:v>
                </c:pt>
                <c:pt idx="4">
                  <c:v>TPA</c:v>
                </c:pt>
              </c:strCache>
            </c:strRef>
          </c:cat>
          <c:val>
            <c:numRef>
              <c:f>Sheet1!$B$78:$B$82</c:f>
              <c:numCache>
                <c:formatCode>General</c:formatCode>
                <c:ptCount val="5"/>
                <c:pt idx="0">
                  <c:v>4</c:v>
                </c:pt>
                <c:pt idx="1">
                  <c:v>6</c:v>
                </c:pt>
                <c:pt idx="2">
                  <c:v>9</c:v>
                </c:pt>
                <c:pt idx="3">
                  <c:v>12</c:v>
                </c:pt>
                <c:pt idx="4">
                  <c:v>8</c:v>
                </c:pt>
              </c:numCache>
            </c:numRef>
          </c:val>
        </c:ser>
        <c:axId val="74764288"/>
        <c:axId val="74765824"/>
      </c:barChart>
      <c:catAx>
        <c:axId val="7476428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74765824"/>
        <c:crosses val="autoZero"/>
        <c:auto val="1"/>
        <c:lblAlgn val="ctr"/>
        <c:lblOffset val="100"/>
      </c:catAx>
      <c:valAx>
        <c:axId val="74765824"/>
        <c:scaling>
          <c:orientation val="minMax"/>
        </c:scaling>
        <c:axPos val="l"/>
        <c:majorGridlines/>
        <c:numFmt formatCode="General" sourceLinked="1"/>
        <c:tickLblPos val="nextTo"/>
        <c:crossAx val="7476428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</c:chart>
  <c:spPr>
    <a:ln>
      <a:solidFill>
        <a:prstClr val="black"/>
      </a:solidFill>
    </a:ln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Sheet1!$B$94</c:f>
              <c:strCache>
                <c:ptCount val="1"/>
                <c:pt idx="0">
                  <c:v>NO OF QUERIES</c:v>
                </c:pt>
              </c:strCache>
            </c:strRef>
          </c:tx>
          <c:dLbls>
            <c:showVal val="1"/>
          </c:dLbls>
          <c:cat>
            <c:strRef>
              <c:f>Sheet1!$A$95:$A$99</c:f>
              <c:strCache>
                <c:ptCount val="5"/>
                <c:pt idx="0">
                  <c:v>ECHS</c:v>
                </c:pt>
                <c:pt idx="1">
                  <c:v>CGHS</c:v>
                </c:pt>
                <c:pt idx="2">
                  <c:v>HARYANA GOVT</c:v>
                </c:pt>
                <c:pt idx="3">
                  <c:v>DELHI POLICE</c:v>
                </c:pt>
                <c:pt idx="4">
                  <c:v>TPA</c:v>
                </c:pt>
              </c:strCache>
            </c:strRef>
          </c:cat>
          <c:val>
            <c:numRef>
              <c:f>Sheet1!$B$95:$B$99</c:f>
              <c:numCache>
                <c:formatCode>General</c:formatCode>
                <c:ptCount val="5"/>
                <c:pt idx="0">
                  <c:v>42</c:v>
                </c:pt>
                <c:pt idx="1">
                  <c:v>24</c:v>
                </c:pt>
                <c:pt idx="2">
                  <c:v>15</c:v>
                </c:pt>
                <c:pt idx="3">
                  <c:v>6</c:v>
                </c:pt>
                <c:pt idx="4">
                  <c:v>21</c:v>
                </c:pt>
              </c:numCache>
            </c:numRef>
          </c:val>
        </c:ser>
        <c:axId val="74790784"/>
        <c:axId val="74792320"/>
      </c:barChart>
      <c:catAx>
        <c:axId val="7479078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74792320"/>
        <c:crosses val="autoZero"/>
        <c:auto val="1"/>
        <c:lblAlgn val="ctr"/>
        <c:lblOffset val="100"/>
      </c:catAx>
      <c:valAx>
        <c:axId val="74792320"/>
        <c:scaling>
          <c:orientation val="minMax"/>
        </c:scaling>
        <c:axPos val="l"/>
        <c:majorGridlines/>
        <c:numFmt formatCode="General" sourceLinked="1"/>
        <c:tickLblPos val="nextTo"/>
        <c:crossAx val="7479078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</c:chart>
  <c:spPr>
    <a:ln>
      <a:solidFill>
        <a:prstClr val="black"/>
      </a:solidFill>
    </a:ln>
  </c:sp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plotArea>
      <c:layout>
        <c:manualLayout>
          <c:layoutTarget val="inner"/>
          <c:xMode val="edge"/>
          <c:yMode val="edge"/>
          <c:x val="0.13533433320834895"/>
          <c:y val="8.0186273357621338E-2"/>
          <c:w val="0.75111648543932008"/>
          <c:h val="0.49163689426881346"/>
        </c:manualLayout>
      </c:layout>
      <c:barChart>
        <c:barDir val="col"/>
        <c:grouping val="clustered"/>
        <c:ser>
          <c:idx val="0"/>
          <c:order val="0"/>
          <c:tx>
            <c:strRef>
              <c:f>Sheet1!$B$158</c:f>
              <c:strCache>
                <c:ptCount val="1"/>
                <c:pt idx="0">
                  <c:v>NO OF QUERIES</c:v>
                </c:pt>
              </c:strCache>
            </c:strRef>
          </c:tx>
          <c:dLbls>
            <c:showVal val="1"/>
          </c:dLbls>
          <c:cat>
            <c:strRef>
              <c:f>Sheet1!$A$159:$A$165</c:f>
              <c:strCache>
                <c:ptCount val="7"/>
                <c:pt idx="0">
                  <c:v>INCOMPLETE DOCUMENTS</c:v>
                </c:pt>
                <c:pt idx="1">
                  <c:v>REQUIREMENT OF INDOOR CASE PAPERS</c:v>
                </c:pt>
                <c:pt idx="2">
                  <c:v>VERIFICATION OF INSURED'S DEPENDENTS</c:v>
                </c:pt>
                <c:pt idx="3">
                  <c:v>DELAYED SUBMISSION OF PAPERS</c:v>
                </c:pt>
                <c:pt idx="4">
                  <c:v>DETAILED BREAK UP OF FINAL BILL</c:v>
                </c:pt>
                <c:pt idx="5">
                  <c:v>JUSTIFICATION FOR ADMISSION IN EMERGENCY</c:v>
                </c:pt>
                <c:pt idx="6">
                  <c:v>QUERIES RELATED TO CGHS RATES BILLING</c:v>
                </c:pt>
              </c:strCache>
            </c:strRef>
          </c:cat>
          <c:val>
            <c:numRef>
              <c:f>Sheet1!$B$159:$B$165</c:f>
              <c:numCache>
                <c:formatCode>General</c:formatCode>
                <c:ptCount val="7"/>
                <c:pt idx="0">
                  <c:v>29</c:v>
                </c:pt>
                <c:pt idx="1">
                  <c:v>45</c:v>
                </c:pt>
                <c:pt idx="2">
                  <c:v>7</c:v>
                </c:pt>
                <c:pt idx="3">
                  <c:v>8</c:v>
                </c:pt>
                <c:pt idx="4">
                  <c:v>4</c:v>
                </c:pt>
                <c:pt idx="5">
                  <c:v>10</c:v>
                </c:pt>
                <c:pt idx="6">
                  <c:v>5</c:v>
                </c:pt>
              </c:numCache>
            </c:numRef>
          </c:val>
        </c:ser>
        <c:axId val="74833920"/>
        <c:axId val="74835456"/>
      </c:barChart>
      <c:catAx>
        <c:axId val="74833920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74835456"/>
        <c:crosses val="autoZero"/>
        <c:auto val="1"/>
        <c:lblAlgn val="ctr"/>
        <c:lblOffset val="100"/>
      </c:catAx>
      <c:valAx>
        <c:axId val="74835456"/>
        <c:scaling>
          <c:orientation val="minMax"/>
        </c:scaling>
        <c:axPos val="l"/>
        <c:majorGridlines/>
        <c:numFmt formatCode="General" sourceLinked="1"/>
        <c:tickLblPos val="nextTo"/>
        <c:crossAx val="748339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663779527559078"/>
          <c:y val="0.69080766558591944"/>
          <c:w val="0.17184705320925792"/>
          <c:h val="4.7244866450517217E-2"/>
        </c:manualLayout>
      </c:layout>
      <c:txPr>
        <a:bodyPr/>
        <a:lstStyle/>
        <a:p>
          <a:pPr>
            <a:defRPr sz="12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</c:chart>
  <c:spPr>
    <a:ln>
      <a:solidFill>
        <a:prstClr val="black"/>
      </a:solidFill>
    </a:ln>
  </c:sp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plotArea>
      <c:layout>
        <c:manualLayout>
          <c:layoutTarget val="inner"/>
          <c:xMode val="edge"/>
          <c:yMode val="edge"/>
          <c:x val="8.289820682635933E-2"/>
          <c:y val="0.12596708178603663"/>
          <c:w val="0.68157731622160445"/>
          <c:h val="0.67704963015986663"/>
        </c:manualLayout>
      </c:layout>
      <c:barChart>
        <c:barDir val="col"/>
        <c:grouping val="clustered"/>
        <c:ser>
          <c:idx val="0"/>
          <c:order val="0"/>
          <c:tx>
            <c:strRef>
              <c:f>Sheet1!$B$129</c:f>
              <c:strCache>
                <c:ptCount val="1"/>
                <c:pt idx="0">
                  <c:v>NO OF PATIENTS</c:v>
                </c:pt>
              </c:strCache>
            </c:strRef>
          </c:tx>
          <c:dLbls>
            <c:showVal val="1"/>
          </c:dLbls>
          <c:cat>
            <c:strRef>
              <c:f>Sheet1!$A$130:$A$135</c:f>
              <c:strCache>
                <c:ptCount val="6"/>
                <c:pt idx="0">
                  <c:v>INVOICE NOT ATTACHED</c:v>
                </c:pt>
                <c:pt idx="1">
                  <c:v>LAB REPORTS</c:v>
                </c:pt>
                <c:pt idx="2">
                  <c:v>RADIO REPORTS</c:v>
                </c:pt>
                <c:pt idx="3">
                  <c:v>MISSING PATIENTS DOCUMENTS</c:v>
                </c:pt>
                <c:pt idx="4">
                  <c:v>CD OF PTCA</c:v>
                </c:pt>
                <c:pt idx="5">
                  <c:v>SIGNATURE OF PHYSICIAN</c:v>
                </c:pt>
              </c:strCache>
            </c:strRef>
          </c:cat>
          <c:val>
            <c:numRef>
              <c:f>Sheet1!$B$130:$B$135</c:f>
              <c:numCache>
                <c:formatCode>General</c:formatCode>
                <c:ptCount val="6"/>
                <c:pt idx="0">
                  <c:v>6</c:v>
                </c:pt>
                <c:pt idx="1">
                  <c:v>29</c:v>
                </c:pt>
                <c:pt idx="2">
                  <c:v>23</c:v>
                </c:pt>
                <c:pt idx="3">
                  <c:v>28</c:v>
                </c:pt>
                <c:pt idx="4">
                  <c:v>10</c:v>
                </c:pt>
                <c:pt idx="5">
                  <c:v>12</c:v>
                </c:pt>
              </c:numCache>
            </c:numRef>
          </c:val>
        </c:ser>
        <c:axId val="74856320"/>
        <c:axId val="74857856"/>
      </c:barChart>
      <c:catAx>
        <c:axId val="74856320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74857856"/>
        <c:crosses val="autoZero"/>
        <c:auto val="1"/>
        <c:lblAlgn val="ctr"/>
        <c:lblOffset val="100"/>
      </c:catAx>
      <c:valAx>
        <c:axId val="74857856"/>
        <c:scaling>
          <c:orientation val="minMax"/>
        </c:scaling>
        <c:axPos val="l"/>
        <c:majorGridlines/>
        <c:numFmt formatCode="General" sourceLinked="1"/>
        <c:tickLblPos val="nextTo"/>
        <c:crossAx val="7485632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</c:chart>
  <c:spPr>
    <a:ln>
      <a:solidFill>
        <a:schemeClr val="tx1"/>
      </a:solidFill>
    </a:ln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E59C-F9F9-4CDB-9711-1D22BDC25E88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E438-64CF-4773-8DB5-A429CEF0F9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E59C-F9F9-4CDB-9711-1D22BDC25E88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E438-64CF-4773-8DB5-A429CEF0F9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E59C-F9F9-4CDB-9711-1D22BDC25E88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E438-64CF-4773-8DB5-A429CEF0F9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E59C-F9F9-4CDB-9711-1D22BDC25E88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E438-64CF-4773-8DB5-A429CEF0F9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E59C-F9F9-4CDB-9711-1D22BDC25E88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E438-64CF-4773-8DB5-A429CEF0F9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E59C-F9F9-4CDB-9711-1D22BDC25E88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E438-64CF-4773-8DB5-A429CEF0F9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E59C-F9F9-4CDB-9711-1D22BDC25E88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E438-64CF-4773-8DB5-A429CEF0F9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E59C-F9F9-4CDB-9711-1D22BDC25E88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E438-64CF-4773-8DB5-A429CEF0F9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E59C-F9F9-4CDB-9711-1D22BDC25E88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E438-64CF-4773-8DB5-A429CEF0F9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E59C-F9F9-4CDB-9711-1D22BDC25E88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E438-64CF-4773-8DB5-A429CEF0F9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E59C-F9F9-4CDB-9711-1D22BDC25E88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E438-64CF-4773-8DB5-A429CEF0F9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1E59C-F9F9-4CDB-9711-1D22BDC25E88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8E438-64CF-4773-8DB5-A429CEF0F9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in/imgres?imgurl=http://www.pmtechweb.com/images/billing.png&amp;imgrefurl=http://www.pmtechweb.com/products_bill.html&amp;usg=__OxTueLQzWJAAG9tq67n1r9xm0L4=&amp;h=480&amp;w=640&amp;sz=917&amp;hl=en&amp;start=3&amp;zoom=1&amp;tbnid=ZCITlxYI-x6boM:&amp;tbnh=103&amp;tbnw=137&amp;ei=iFGeT5njCIforQfKwO1W&amp;prev=/search?q=BILLING&amp;hl=en&amp;gbv=2&amp;tbm=isch&amp;itbs=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.in/imgres?imgurl=http://toolkit.smallbiz.nsw.gov.au/media/useruploads/images/Marketing_Ch1_Pt3_Marketing_Objectives.jpg&amp;imgrefurl=http://toolkit.smallbiz.nsw.gov.au/part/1/1/3&amp;usg=__pPARUzzqg_t-DvXBcwUEehXn3MI=&amp;h=300&amp;w=400&amp;sz=61&amp;hl=en&amp;start=1&amp;zoom=1&amp;tbnid=0xH9U_RgPyLkAM:&amp;tbnh=93&amp;tbnw=124&amp;ei=jFieT7PgAYbUrQfNldGAAQ&amp;prev=/search?q=objectives&amp;um=1&amp;hl=en&amp;gbv=2&amp;tbm=isch&amp;um=1&amp;itbs=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in/imgres?imgurl=http://www.forum4finance.com/wp-content/uploads/2010/03/tpa21.jpg&amp;imgrefurl=http://www.forum4finance.com/2010/08/16/psu-insurers-to-set-up-tpa-jv-to-manage-claims/&amp;usg=__Gh_wMQld7u5YWcx3z7iD-2ZIixI=&amp;h=506&amp;w=506&amp;sz=29&amp;hl=en&amp;start=20&amp;zoom=1&amp;tbnid=WIPJIrGhB4omiM:&amp;tbnh=131&amp;tbnw=131&amp;ei=PVieT769E4TnrAfxxLlk&amp;prev=/search?q=billing+in+hospitals&amp;um=1&amp;hl=en&amp;gbv=2&amp;tbm=isch&amp;um=1&amp;itbs=1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9.jpeg"/><Relationship Id="rId2" Type="http://schemas.openxmlformats.org/officeDocument/2006/relationships/hyperlink" Target="http://www.google.co.in/imgres?imgurl=http://3.bp.blogspot.com/_6IBaaqaqdfw/TRDa-1gfu5I/AAAAAAAAAI4/3m1GurWzaO4/s1600/CGHS+ASH.bmp&amp;imgrefurl=http://centralgovernmentemployeesnews.blogspot.com/2010/12/latest-list-of-cghs-empanelled.html&amp;usg=__JszFJod6G2B1zULkYEci95oQoz8=&amp;h=89&amp;w=254&amp;sz=8&amp;hl=en&amp;start=1&amp;zoom=1&amp;tbnid=_G5Sh5PWkeOt3M:&amp;tbnh=39&amp;tbnw=111&amp;ei=clqeT8T6MIKyrAfFiblY&amp;prev=/search?q=cghs+panel+hospitals+in+delhi&amp;um=1&amp;hl=en&amp;gbv=2&amp;tbm=isch&amp;um=1&amp;itbs=1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hyperlink" Target="http://www.google.co.in/imgres?imgurl=http://upload.wikimedia.org/wikipedia/en/e/e9/Delhi_Police_logo.jpg&amp;imgrefurl=http://en.wikipedia.org/wiki/Delhi_Police&amp;usg=__ZEYEUDEfOj9Fk7Q_PWvS11-AQKs=&amp;h=127&amp;w=128&amp;sz=5&amp;hl=en&amp;start=1&amp;zoom=1&amp;tbnid=EzyAEzJUmCk4UM:&amp;tbnh=90&amp;tbnw=91&amp;ei=mVqeT4k-xuitB8rB4HY&amp;prev=/search?q=delhi+police&amp;um=1&amp;hl=en&amp;gbv=2&amp;tbm=isch&amp;um=1&amp;itbs=1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3.jpeg"/><Relationship Id="rId2" Type="http://schemas.openxmlformats.org/officeDocument/2006/relationships/hyperlink" Target="http://www.google.co.in/imgres?imgurl=http://1.bp.blogspot.com/-FwBMc9J6SSc/TZWL4dOCzXI/AAAAAAAAABI/JlCzzF4xdlA/s1600/medical-claim-processing-250x250.jpg&amp;imgrefurl=http://somegablogs.blogspot.com/2011/04/how-to-speed-up-medical-claims.html&amp;usg=__KKEZ5w8mlG2E5VHF-TapZxvm6SE=&amp;h=250&amp;w=250&amp;sz=14&amp;hl=en&amp;start=5&amp;zoom=1&amp;tbnid=2rwULbget6rAJM:&amp;tbnh=111&amp;tbnw=111&amp;ei=N1eeT5i3OsnLrQfspr2BAQ&amp;prev=/search?q=claim+processing+in+hospitals&amp;um=1&amp;hl=en&amp;sa=N&amp;gbv=2&amp;tbm=isch&amp;um=1&amp;itbs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.in/imgres?imgurl=http://static.tomizone.com/common/img/ico/256/payment_256.png&amp;imgrefurl=http://www.tomizone.com/support/how/payment&amp;usg=__a7pXuqpwAjFm-TMP2T5MTt1dvW4=&amp;h=256&amp;w=256&amp;sz=51&amp;hl=en&amp;start=2&amp;zoom=1&amp;tbnid=ZAK6furFsXaEzM:&amp;tbnh=111&amp;tbnw=111&amp;ei=3VieT6TMHIXqrAfwn7VY&amp;prev=/search?q=payment&amp;um=1&amp;hl=en&amp;gbv=2&amp;tbm=isch&amp;um=1&amp;itbs=1" TargetMode="External"/><Relationship Id="rId5" Type="http://schemas.openxmlformats.org/officeDocument/2006/relationships/image" Target="../media/image12.jpeg"/><Relationship Id="rId4" Type="http://schemas.openxmlformats.org/officeDocument/2006/relationships/hyperlink" Target="http://www.google.co.in/imgres?imgurl=http://www.varshasoftline.com/images/payment.jpg&amp;imgrefurl=http://www.varshasoftline.com/company_How_to_pay.aspx&amp;usg=__8GixnG2_Dpa4NVHj7bgssXXKpJ4=&amp;h=300&amp;w=320&amp;sz=45&amp;hl=en&amp;start=1&amp;zoom=1&amp;tbnid=Pz_t3srTTaFUkM:&amp;tbnh=111&amp;tbnw=118&amp;ei=3VieT6TMHIXqrAfwn7VY&amp;prev=/search?q=payment&amp;um=1&amp;hl=en&amp;gbv=2&amp;tbm=isch&amp;um=1&amp;itbs=1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ANALYSIS OF BILLING AND CLAIM PROCESSING</a:t>
            </a:r>
          </a:p>
          <a:p>
            <a:pPr>
              <a:buNone/>
            </a:pPr>
            <a:r>
              <a:rPr lang="en-US" dirty="0" smtClean="0"/>
              <a:t>                   </a:t>
            </a:r>
            <a:r>
              <a:rPr lang="en-US" dirty="0" smtClean="0"/>
              <a:t>AT </a:t>
            </a:r>
            <a:r>
              <a:rPr lang="en-US" dirty="0" smtClean="0"/>
              <a:t>SARVODAYA HOSPITAL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                           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                                                        </a:t>
            </a:r>
            <a:r>
              <a:rPr lang="en-US" sz="2400" dirty="0" smtClean="0"/>
              <a:t>PRESENTED BY</a:t>
            </a:r>
          </a:p>
          <a:p>
            <a:pPr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                                                          Dr SAPNA GOYAT</a:t>
            </a:r>
          </a:p>
          <a:p>
            <a:pPr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                                                          PG/11/089</a:t>
            </a:r>
            <a:endParaRPr lang="en-US" dirty="0"/>
          </a:p>
        </p:txBody>
      </p:sp>
      <p:pic>
        <p:nvPicPr>
          <p:cNvPr id="6" name="Picture 5" descr="http://www.sarvodayahospital.com/images/log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2719958"/>
            <a:ext cx="1805457" cy="154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DATA ELEMENTS OF CHARGE MASTER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Charge code</a:t>
            </a:r>
          </a:p>
          <a:p>
            <a:pPr eaLnBrk="1" hangingPunct="1"/>
            <a:r>
              <a:rPr lang="en-US" sz="2400" dirty="0" smtClean="0"/>
              <a:t>Item description</a:t>
            </a:r>
          </a:p>
          <a:p>
            <a:pPr eaLnBrk="1" hangingPunct="1"/>
            <a:r>
              <a:rPr lang="en-US" sz="2400" dirty="0" smtClean="0"/>
              <a:t>Charge</a:t>
            </a:r>
          </a:p>
          <a:p>
            <a:pPr eaLnBrk="1" hangingPunct="1"/>
            <a:r>
              <a:rPr lang="en-US" sz="2400" dirty="0" smtClean="0"/>
              <a:t>Revenue code</a:t>
            </a:r>
          </a:p>
          <a:p>
            <a:pPr eaLnBrk="1" hangingPunct="1">
              <a:buFont typeface="Arial" charset="0"/>
              <a:buNone/>
            </a:pPr>
            <a:endParaRPr lang="en-US" dirty="0" smtClean="0"/>
          </a:p>
        </p:txBody>
      </p:sp>
      <p:pic>
        <p:nvPicPr>
          <p:cNvPr id="14340" name="Picture 5" descr="http://t0.gstatic.com/images?q=tbn:ANd9GcQVsUlRUVw9ALze1SqqcRmu_xjW6TJonhrjevX_cPAV4K4Ruz8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1828800"/>
            <a:ext cx="4343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9" descr="http://t2.gstatic.com/images?q=tbn:ANd9GcS0eLSukaqFgzg6IjMtv9_9qy4uWV6ztR2iPFV4FQMNbEaSQ6ClL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3886200"/>
            <a:ext cx="2057400" cy="1898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/>
              <a:t>RESEARCH METHODOLOGY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z="2400" b="1" dirty="0" smtClean="0"/>
              <a:t>Research problem</a:t>
            </a:r>
            <a:endParaRPr lang="en-US" sz="2400" dirty="0" smtClean="0"/>
          </a:p>
          <a:p>
            <a:pPr eaLnBrk="1" hangingPunct="1">
              <a:buFont typeface="Arial" charset="0"/>
              <a:buNone/>
            </a:pPr>
            <a:r>
              <a:rPr lang="en-US" sz="2400" dirty="0" smtClean="0"/>
              <a:t>    A number of queries related to claim approval were received from the payer’s side.</a:t>
            </a:r>
          </a:p>
          <a:p>
            <a:pPr eaLnBrk="1" hangingPunct="1">
              <a:buFont typeface="Arial" charset="0"/>
              <a:buNone/>
            </a:pPr>
            <a:endParaRPr lang="en-US" dirty="0" smtClean="0"/>
          </a:p>
          <a:p>
            <a:pPr eaLnBrk="1" hangingPunct="1"/>
            <a:r>
              <a:rPr lang="en-US" sz="2400" b="1" dirty="0" smtClean="0"/>
              <a:t>Study design</a:t>
            </a:r>
            <a:endParaRPr lang="en-US" sz="2400" dirty="0" smtClean="0"/>
          </a:p>
          <a:p>
            <a:pPr eaLnBrk="1" hangingPunct="1">
              <a:buFont typeface="Arial" charset="0"/>
              <a:buNone/>
            </a:pPr>
            <a:r>
              <a:rPr lang="en-US" sz="2400" dirty="0" smtClean="0"/>
              <a:t>     Prospective study </a:t>
            </a:r>
          </a:p>
          <a:p>
            <a:pPr eaLnBrk="1" hangingPunct="1">
              <a:buFont typeface="Arial" charset="0"/>
              <a:buNone/>
            </a:pPr>
            <a:endParaRPr lang="en-US" dirty="0" smtClean="0"/>
          </a:p>
          <a:p>
            <a:pPr eaLnBrk="1" hangingPunct="1">
              <a:buFont typeface="Arial" charset="0"/>
              <a:buNone/>
            </a:pPr>
            <a:endParaRPr lang="en-US" dirty="0" smtClean="0"/>
          </a:p>
        </p:txBody>
      </p:sp>
      <p:sp>
        <p:nvSpPr>
          <p:cNvPr id="15364" name="AutoShape 5" descr="data:image/jpeg;base64,/9j/4AAQSkZJRgABAQAAAQABAAD/2wCEAAkGBhASEBAQEBQQFRAQEBAQEBAQDxAPDw8QFRAVFRQREhQXGyYeGBkjGRQUHy8gIycpLCwsFR4xNTAqNSYrLCkBCQoKDgwOGg8PGiwkHyQsKS0vMDUpLCw0LywsKS0sLCwsLywsKTQsLywsLCwpLCwsLCksLCwpLCksKS4sLCwsLP/AABEIAMIBAwMBIgACEQEDEQH/xAAcAAEAAQUBAQAAAAAAAAAAAAAABAECAwUGBwj/xAA5EAACAgECBAQFAwMDAgcAAAAAAQIDEQQhBRIxQQZRYXEHEyKBkTJS0UKhwRSSsRXwJDNDYnOCov/EABsBAQACAwEBAAAAAAAAAAAAAAACBAEDBQYH/8QALxEAAgIBAwMCBQMEAwAAAAAAAAECAxEEEiEFIjETQVFhcZGxFDLRBoGh4cHw8f/aAAwDAQACEQMRAD8A9xAAAAAAAAAAAAAAAAAAAAAAAAAAAAAAAAAAAAAAAAAAAAAAAAAAAAAAAAAAAAAAAAAAKNlSy3o8dcPHvgA1nGfFWk0q/wDEWxjLGVWvqsl7QW5zE/jHolLCr1LX7uWtf258nj2s1snZJ2SlKyUnzSk8ylLO7bZTJ6inpFOO9tv7HDt6hZntWD6S4VxirUUwvpea7FlNrlaaeHFp9GmmvsQPEfi7S6OObpfXjMao4dsvt2Xq9jwnQ8b1NKcabrq4vrGuycE354TItt8pScpSlKTeXKTbk35tvua49FW/Mpdv+ScupPbwuTvF8YtUrZSdVLqb2r+tTiv/AJM7v7HTcH+LWiswrlZTJ95r5lf+6O+PdI8aNdfqJczTyvToWr+nabH7cfQ006q5vzk+rarYyjGUWnGSUoyTynFrKaflgvNfwCONJpV5aehfiqJdxbjNGmh8y+ahDKjl5eW+iSSbbPKOD3bY8nd3Lblk4EHhXGqNTDnoshZHvyveL8pLqvuTiLTTwzKaaygADBkAAAAAAAAAAAAAAAAAAAAAAAAAAAAFvMAXHnXGfjBVByhRTOcotx5rWq4pptfpWW+j8jvdVrqqo81s64R/dZOMI/mTwfOPie+Ner1MFu43248uV2NrD9mdHp9dNk36qyU9XOyMV6ZGuipTlNpZlJy74WXkYId3EoqLxnmx5bJmplqpPq3+Wennqa61iJxY0Ts5kdEDQ062S6N+3Y2uj1qnt0kl+SdWphZx7kbKJQ5JJbOuMtpLP42LsAs+TQnjwdjo/iprq4Rrxp5KEVGLlXPmSSwv0zWehp/EPizU61x+fJcsG3GEIqEIt9Xjq37s0xSWcbdStHS01y3xism132SW1yeCVoOJ20TVtM5VzXSUXjbyfmvR5R6/8PfHstdz02wxdVBTdkNq5xyo9P6ZZfQ8Klz90z0/4HU5nrbH2jRBfeU2/wDhHJ6nKE623HleH7l3ROUbEk+D10FMjJ5o7pUAAAAAAAAAAAAAAAAAAAAAAtc0AXFGzmdd8ReHV3Kl3pzcuV/LjKyEZPZKUksfjJ0TnsYi1LwydlVlaTnFrPjK8mDinEFTTbc05KqudrisZajHOFk8V458X9bdmNHJRDtyYnbj1m1t9kj2bX189VsH0nCcH7Si4/5PllQam01um0/TGxX1LlHGHg7fRqqbHJzhuaxj/wAJWv11t0ue6c7JP+qycpy/LNdfGeeZZfmn39ic0W8pTpvlVLdFnptX0+rUw2TXH4+hrb7G47Zz5Y3LI6V43bybTlMc4l67qNluPY41H9P00Zcnu+qMel4TzLPPj0xl9TaaXQxhum23tlmp09+d12eMrPXJOq10u+6/uew6fKqNUG1zhc+T571KM3fOMGtuXjHwybAj36yMdurMd2ryttvP+DW22bly7VqPEDn105/cbWjWqUsPZko56uz6kbWFrx1ZGrWdvdyLadr4JTeDsvhz4pr0UroWRbrvshJ2R3dajHCTj3WW+hwnObLRzUoxlF5TWz+55z+oOoTUIqHCyavUnR3xPozSa2FkFZXKMoSWVKLymjPzHh3A/EF+mlzVSaTf1Qe9cvePn6rc6q34mTlXKKpSslFx5vmNwTa/Uo4z/c87X1KqUe/hnSq6rU49/D/74O0t8T6SMnGV9KktmnYtn5N9ifTq4zSlBxlF94tSX5Wx4RklaDiNtMlKqc4S84vCfo10a9ypHqzz3R4KdfXHnvhx8me6A5rwb4nlq4TjYkrKuXmlH9M084eOzynsdJk7NVkbYqcfDPQU3Rugpw8MqADYbgAAAAAAAAAAUANZ4i8Q06Ol33tqOeWKinKU54bUYrzeH1wjxXxb8R9TrHKEc1afP/lQb5prP/qy7+y29z1P4m6H5vDb8dauW5f/AEkub/8ALkeBSgv5KOqlJPavB6roenolB2yWZJ4+hjU+np0PRND8ZtRGEY201WSSSc1ZKty26yXLJZ9sHncolCpCyVb7Wekv0lOqS9SOTuOKfFzW2JqqNVK84p2Wf7pbL7I4icm22+rbbfm28tlAYnZKf7mZo0lOnWKopFMFMFxZOxIgb20llhlkolrvKfPJpMrytg+DDLTd1tv26P3RbzSXVZXp/BOwR77ey/Je0+uuq4i+Di6/o+ltTnNYfxXAd65cmOnRTs+p5jHsv6n6+g4Y4ym3NNxi8pds936nTUQhLo/5N+u6nOPbHj4v+D5dq5/ppyhH4vk5e/RSrnGW7g9m+vK/X+SXHUxx1X5OlWkKx4fD9sf9qK1HXHXHbNZ/uc+WujJdyOcrqss2gml3m8pL28zecP0SrhGEc4iu/d92T40YLo1nL13UZ6p88L4FS7Veotq4RbCJlQSLkcpsot5CRbapY+nf+xfkJmE8PJhPDyej/DDT401lj62W4+0Y4/5bOzTPDtHrranzVTnB+cZNHXeHvG2qnbXTNQs55KLljklFZ65Wz/B3tH1CtRjU00z0mh6nVGMapJr/ACeilSyLLkdo9EmVAAMgAAAAAFCycirkYpMkkZwaHxpxynTaO2dyco2RlSoLGbJTi1y77LbmefQ+eud9D3L4l8NV2hn+6mUbovyx9L/tJnhs4NPDObrG96Xse06BXX6EmvOef+CmSgMMrt8FNLJ6Gc1WjMDFG3fDMxhrBmE1NZRbY8J+hBcieWyqi+q/GxKMsGi+qU/DNdOxIs+adJw3gNTipcqbe+ZZlgy8Q8MRlXLkilPD5Wkk846bGP1VSltZ5+dk03waOMvpRG1MkkzJVGeFBwn8xbOHLLmz7HRcG8JyTVuoX1dY19VDycn3ZKdsKe6T/wBmzUahSgtvlo0tWktVdclBtKLbS/Vv6dTJTq19126NHbvQIjfJhzbJcy74XNj3wUpa9WZbifP+sURog7nzz+TW8Kvsbw03DH6n2+5tMF2AUZ2bnlLB4e2xTllLBaVLZ3xTw2sl8d90QeSHIwR9TqeXZdSUkQ9ZonJ5X3RmGG+SVe1y7iIr28mN6nDyupWzTyjn6XsQLLNy/GKa4OnGCkuDpNHqOdLz/wCTtvA2hSvUv2xcm/V/SkcNwGPQ9N8HU4jOf7mkvVJfyT0VSd/0MaKlPUL5HYxZeiPVIzo9Oz10WXoFEVIm0AAAFCpQAxzZGtmSLCHczYiSNfxOtWVzrfScZR/KweC66nlk0+scp+62PeNTP/v7Hj/jLQuvU2PGI2Nzi+zzu17oo6yOUmel6FZtnKD9+TmLka6XU2diIEdLKdihFZb6e3dlGC5weg1UlFZZST39yRVPsS58GcV1Ta7YwY4pYa2ySnBryadLqYSfYyzJTJZKXmV02nstfLTCUuzfSC95dDTjjLLlt8Y/uZ1fhxqVSXeLaaXVLPc6KrSryRqPC/hx0c8pyzZZy5xnkilukvP3OmrrPNay2PqPY8o89OTlJv5mCGlQemJqrK/LKPqM1SfBqdRTscLwvX2SlYrG/mRtsTT7JS2X4PS7NPnJzvGvCitfzK3yXfu/pnjtYv8AJ0dHqK1mM/f3+Bweq6SWoq2xIFepz1MkropZ9MmrtrvpeLq5L/3xXPB/ddPuWT1zknGuM5zaxFRi28/4+5e9HPK8HgZ9PsU9riyDdxNOUsvrIm6HVvqn9ja8G8N8lMIWJc7TlZsn9TeWn7dCDxHw3Op/MoTcVvKrv7w8/Y2+tTN+mn/s7l3SZKvt5NlTcpe/kZDS8P1fNhp75x6+xvCrOpxeDy1tLhLA5dnnphmh4lwjCVleWs/UuvL6o6HkzlEnS6J+Wx1tDSnW2dnp1Cdcn8X+CP4Z0DniK6Y3fkv5PTuGxUYxjHZJJI5nhWm5UsLB02jXQ6el06pT+LOlpdMqU/izcUMlRIdCJsS6dGJcipRFTBuAAABQqUAMVhCvJ1iIV8SZOJqtX3Oe41w6F0HCxZXbzi/NPsdNqIGp1VPUjJZRYrm4vMfJ5rrvB2G+WzbylHLX3TMWm4NGnLWZSezk1jbyS7I7PWaV7mru0j8iuqoxeUjoWa262O2cso52+k1Wr0+MteTz6nVXaP0NfqdH12E47lhmmq6VU1KJn4d4GpxGc3K1tKSztDdZ/Suv3Oi0/DYxSUUkl0SWEvsjJwSWaa8/sivwsf4Nl8s8BrL7fUcZvw2daNu9biLDTGauo1Wu4g+ZxT2W23csr1j8yv6MpLJrlPJvFEryGv0vE3/XuvPujZx3WV0e5XnGUfJjyY3At+WZ8DlIbjDiRnp0U/0qJXKOUzvZr9JEJ6ZFstLnZkjU3qOF3az9jArsm+Ck+SLhHwzlfEPB6qrqLYbTtslGaX6WoxcnJrz2SyEyT4nzK7TvtCFrx6ycYp/2f5L9Bp8vOP8AvJ6bSaay6uLf3/uzw3VdE7dW9iwuOTNw7Rt7tbdsm+0mjKaLTbI3Gn056GmlVR2o30UKqCghpdKbTTU4LKauhPprLKLKRmpiSYmOpGZIybooqgADYAAAChUAFkkRrYEsxzgZRlM1l1Rr79ObqyojW0mTYmc9qNGa+7RHTW6YiWaUg0bFI5a/Qmuv0R2FmiItvD15GuTJZNLwf6YqPk3/AMm01DxBv0IOp0sq5c8V7pd0SZWqVba6NbHi+q6Z127/AGbydGizcse6OSuv+t+hfC81nELJqyUYLMm316RXmyum0OrnKMYyjmTwk4R5fuy1HSSlXv4Sx7kZXJPBua7TecBubjJPosY+6I2i8MSSXzbIt91XGWPzJ5N3p9LGC5YrC7+bfmzham2tpxjyy1BP3L8DBdgsttUVlnO8mwrgrgg/9VXXG3vuToTTSa6PclKEo+TBjv0sZ45s7dGnhkaXDcfpf2a/yTgZjZJcJmGkzltVpHO1v9qUf5NnotDg2EdLmTfmydTpD6Ro1tpgvkjzN6zNv5lmk05tKaiymgn1VF9FbBWmsmVQLK6yRBEyaRckXIokXA2oAAGQAAAAAAUaKgAxyiYZ1kko0ZyZyQJ0mCyg2UoGOdYZJM1MtOYp6U2zpMUqzVJE0zR6jRJrBpr+FWRcvl4w+sXnGTsJUow2UFa2mNkds1lEoycXlHAw8O4blLHM+pJp0KjOL8pJnUXaU12qoxv6le6lKtxXwZOMu7LCZUsUi4+eSgdtMTmkss0fEdW3/hE/Xyzt2Oe4jaoptvCXfsWdPTl/MjKWC937G74Nqcww+26OLXGq5Pl+peTcWk/ZnUcAeYZ8y3qtPKEO9YIQmpeDe5KpFqLZ2YRRoqUpqK92ZnLCZM01eTY01GDRV7I2VdR9HgsHnpciuolVwFdZnjEso1YEIGRIJFSRJIFQASAAAAAAAAAAAABQqACmC1wLygBj5CxwM5RoGckaVZhnUTXAscCLRlM1llJrdfpsp48joJVEa7TGmSJJnFR1eHyz+mXbP6ZezJUZmz13BYzTyupp/wDpl1X6fqgv6ZdUvSX8nmdX0bOZUfb+H/P3OjVq/af3MHEJpZb7LJzdmilfLLT5E/pi+782dRfw6drSaajs2n1b/gn6fgySSwb+naF1R3zXd+CF9254j4OK1Xh5NdPv3NlwOfLFQlhSisNNpP3OrXCl5Flnhyuf6or7pFzVaP8AUw2t4NVdvpvKRq7NXFdWs9knl/bBn0GknZJSmsL+mPl6v1NrpPDtcHtFZ9ja06RLokQ0fS69M93mX4MXaiVix4Ri01GME+ECtdJnUDsxRUZbGBlSCRU2IjgIqAZMgAAAAAAAAAAAAAAAAAAAAAoVABTAaKgAxuBZKozhmMAjSoMMtImTsFOUjtM5IH+iXkvwVWjRO5RyjaMkL/Sl605K5SqQ2IZI8acGT5ZkBnaMlFEqolQZwYAAMgAAAAAAAAAAAAAAAAAAAAAAAAAAAAAAAAAAAAAAAAAAAAAAAAAAAAAAAAAAAAAAA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5" name="AutoShape 7" descr="data:image/jpeg;base64,/9j/4AAQSkZJRgABAQAAAQABAAD/2wCEAAkGBhASEBAQEBQQFRAQEBAQEBAQDxAPDw8QFRAVFRQREhQXGyYeGBkjGRQUHy8gIycpLCwsFR4xNTAqNSYrLCkBCQoKDgwOGg8PGiwkHyQsKS0vMDUpLCw0LywsKS0sLCwsLywsKTQsLywsLCwpLCwsLCksLCwpLCksKS4sLCwsLP/AABEIAMIBAwMBIgACEQEDEQH/xAAcAAEAAQUBAQAAAAAAAAAAAAAABAECAwUGBwj/xAA5EAACAgECBAQFAwMDAgcAAAAAAQIDEQQhBRIxQQZRYXEHEyKBkTJS0UKhwRSSsRXwJDNDYnOCov/EABsBAQACAwEBAAAAAAAAAAAAAAACBAEDBQYH/8QALxEAAgIBAwMCBQMEAwAAAAAAAAECAxEEEiEFIjETQVFhcZGxFDLRBoGh4cHw8f/aAAwDAQACEQMRAD8A9xAAAAAAAAAAAAAAAAAAAAAAAAAAAAAAAAAAAAAAAAAAAAAAAAAAAAAAAAAAAAAAAAAAKNlSy3o8dcPHvgA1nGfFWk0q/wDEWxjLGVWvqsl7QW5zE/jHolLCr1LX7uWtf258nj2s1snZJ2SlKyUnzSk8ylLO7bZTJ6inpFOO9tv7HDt6hZntWD6S4VxirUUwvpea7FlNrlaaeHFp9GmmvsQPEfi7S6OObpfXjMao4dsvt2Xq9jwnQ8b1NKcabrq4vrGuycE354TItt8pScpSlKTeXKTbk35tvua49FW/Mpdv+ScupPbwuTvF8YtUrZSdVLqb2r+tTiv/AJM7v7HTcH+LWiswrlZTJ95r5lf+6O+PdI8aNdfqJczTyvToWr+nabH7cfQ006q5vzk+rarYyjGUWnGSUoyTynFrKaflgvNfwCONJpV5aehfiqJdxbjNGmh8y+ahDKjl5eW+iSSbbPKOD3bY8nd3Lblk4EHhXGqNTDnoshZHvyveL8pLqvuTiLTTwzKaaygADBkAAAAAAAAAAAAAAAAAAAAAAAAAAAAFvMAXHnXGfjBVByhRTOcotx5rWq4pptfpWW+j8jvdVrqqo81s64R/dZOMI/mTwfOPie+Ner1MFu43248uV2NrD9mdHp9dNk36qyU9XOyMV6ZGuipTlNpZlJy74WXkYId3EoqLxnmx5bJmplqpPq3+Wennqa61iJxY0Ts5kdEDQ062S6N+3Y2uj1qnt0kl+SdWphZx7kbKJQ5JJbOuMtpLP42LsAs+TQnjwdjo/iprq4Rrxp5KEVGLlXPmSSwv0zWehp/EPizU61x+fJcsG3GEIqEIt9Xjq37s0xSWcbdStHS01y3xism132SW1yeCVoOJ20TVtM5VzXSUXjbyfmvR5R6/8PfHstdz02wxdVBTdkNq5xyo9P6ZZfQ8Klz90z0/4HU5nrbH2jRBfeU2/wDhHJ6nKE623HleH7l3ROUbEk+D10FMjJ5o7pUAAAAAAAAAAAAAAAAAAAAAAtc0AXFGzmdd8ReHV3Kl3pzcuV/LjKyEZPZKUksfjJ0TnsYi1LwydlVlaTnFrPjK8mDinEFTTbc05KqudrisZajHOFk8V458X9bdmNHJRDtyYnbj1m1t9kj2bX189VsH0nCcH7Si4/5PllQam01um0/TGxX1LlHGHg7fRqqbHJzhuaxj/wAJWv11t0ue6c7JP+qycpy/LNdfGeeZZfmn39ic0W8pTpvlVLdFnptX0+rUw2TXH4+hrb7G47Zz5Y3LI6V43bybTlMc4l67qNluPY41H9P00Zcnu+qMel4TzLPPj0xl9TaaXQxhum23tlmp09+d12eMrPXJOq10u+6/uew6fKqNUG1zhc+T571KM3fOMGtuXjHwybAj36yMdurMd2ryttvP+DW22bly7VqPEDn105/cbWjWqUsPZko56uz6kbWFrx1ZGrWdvdyLadr4JTeDsvhz4pr0UroWRbrvshJ2R3dajHCTj3WW+hwnObLRzUoxlF5TWz+55z+oOoTUIqHCyavUnR3xPozSa2FkFZXKMoSWVKLymjPzHh3A/EF+mlzVSaTf1Qe9cvePn6rc6q34mTlXKKpSslFx5vmNwTa/Uo4z/c87X1KqUe/hnSq6rU49/D/74O0t8T6SMnGV9KktmnYtn5N9ifTq4zSlBxlF94tSX5Wx4RklaDiNtMlKqc4S84vCfo10a9ypHqzz3R4KdfXHnvhx8me6A5rwb4nlq4TjYkrKuXmlH9M084eOzynsdJk7NVkbYqcfDPQU3Rugpw8MqADYbgAAAAAAAAAAUANZ4i8Q06Ol33tqOeWKinKU54bUYrzeH1wjxXxb8R9TrHKEc1afP/lQb5prP/qy7+y29z1P4m6H5vDb8dauW5f/AEkub/8ALkeBSgv5KOqlJPavB6roenolB2yWZJ4+hjU+np0PRND8ZtRGEY201WSSSc1ZKty26yXLJZ9sHncolCpCyVb7Wekv0lOqS9SOTuOKfFzW2JqqNVK84p2Wf7pbL7I4icm22+rbbfm28tlAYnZKf7mZo0lOnWKopFMFMFxZOxIgb20llhlkolrvKfPJpMrytg+DDLTd1tv26P3RbzSXVZXp/BOwR77ey/Je0+uuq4i+Di6/o+ltTnNYfxXAd65cmOnRTs+p5jHsv6n6+g4Y4ym3NNxi8pds936nTUQhLo/5N+u6nOPbHj4v+D5dq5/ppyhH4vk5e/RSrnGW7g9m+vK/X+SXHUxx1X5OlWkKx4fD9sf9qK1HXHXHbNZ/uc+WujJdyOcrqss2gml3m8pL28zecP0SrhGEc4iu/d92T40YLo1nL13UZ6p88L4FS7Veotq4RbCJlQSLkcpsot5CRbapY+nf+xfkJmE8PJhPDyej/DDT401lj62W4+0Y4/5bOzTPDtHrranzVTnB+cZNHXeHvG2qnbXTNQs55KLljklFZ65Wz/B3tH1CtRjU00z0mh6nVGMapJr/ACeilSyLLkdo9EmVAAMgAAAAAFCycirkYpMkkZwaHxpxynTaO2dyco2RlSoLGbJTi1y77LbmefQ+eud9D3L4l8NV2hn+6mUbovyx9L/tJnhs4NPDObrG96Xse06BXX6EmvOef+CmSgMMrt8FNLJ6Gc1WjMDFG3fDMxhrBmE1NZRbY8J+hBcieWyqi+q/GxKMsGi+qU/DNdOxIs+adJw3gNTipcqbe+ZZlgy8Q8MRlXLkilPD5Wkk846bGP1VSltZ5+dk03waOMvpRG1MkkzJVGeFBwn8xbOHLLmz7HRcG8JyTVuoX1dY19VDycn3ZKdsKe6T/wBmzUahSgtvlo0tWktVdclBtKLbS/Vv6dTJTq19126NHbvQIjfJhzbJcy74XNj3wUpa9WZbifP+sURog7nzz+TW8Kvsbw03DH6n2+5tMF2AUZ2bnlLB4e2xTllLBaVLZ3xTw2sl8d90QeSHIwR9TqeXZdSUkQ9ZonJ5X3RmGG+SVe1y7iIr28mN6nDyupWzTyjn6XsQLLNy/GKa4OnGCkuDpNHqOdLz/wCTtvA2hSvUv2xcm/V/SkcNwGPQ9N8HU4jOf7mkvVJfyT0VSd/0MaKlPUL5HYxZeiPVIzo9Oz10WXoFEVIm0AAAFCpQAxzZGtmSLCHczYiSNfxOtWVzrfScZR/KweC66nlk0+scp+62PeNTP/v7Hj/jLQuvU2PGI2Nzi+zzu17oo6yOUmel6FZtnKD9+TmLka6XU2diIEdLKdihFZb6e3dlGC5weg1UlFZZST39yRVPsS58GcV1Ta7YwY4pYa2ySnBryadLqYSfYyzJTJZKXmV02nstfLTCUuzfSC95dDTjjLLlt8Y/uZ1fhxqVSXeLaaXVLPc6KrSryRqPC/hx0c8pyzZZy5xnkilukvP3OmrrPNay2PqPY8o89OTlJv5mCGlQemJqrK/LKPqM1SfBqdRTscLwvX2SlYrG/mRtsTT7JS2X4PS7NPnJzvGvCitfzK3yXfu/pnjtYv8AJ0dHqK1mM/f3+Bweq6SWoq2xIFepz1MkropZ9MmrtrvpeLq5L/3xXPB/ddPuWT1zknGuM5zaxFRi28/4+5e9HPK8HgZ9PsU9riyDdxNOUsvrIm6HVvqn9ja8G8N8lMIWJc7TlZsn9TeWn7dCDxHw3Op/MoTcVvKrv7w8/Y2+tTN+mn/s7l3SZKvt5NlTcpe/kZDS8P1fNhp75x6+xvCrOpxeDy1tLhLA5dnnphmh4lwjCVleWs/UuvL6o6HkzlEnS6J+Wx1tDSnW2dnp1Cdcn8X+CP4Z0DniK6Y3fkv5PTuGxUYxjHZJJI5nhWm5UsLB02jXQ6el06pT+LOlpdMqU/izcUMlRIdCJsS6dGJcipRFTBuAAABQqUAMVhCvJ1iIV8SZOJqtX3Oe41w6F0HCxZXbzi/NPsdNqIGp1VPUjJZRYrm4vMfJ5rrvB2G+WzbylHLX3TMWm4NGnLWZSezk1jbyS7I7PWaV7mru0j8iuqoxeUjoWa262O2cso52+k1Wr0+MteTz6nVXaP0NfqdH12E47lhmmq6VU1KJn4d4GpxGc3K1tKSztDdZ/Suv3Oi0/DYxSUUkl0SWEvsjJwSWaa8/sivwsf4Nl8s8BrL7fUcZvw2daNu9biLDTGauo1Wu4g+ZxT2W23csr1j8yv6MpLJrlPJvFEryGv0vE3/XuvPujZx3WV0e5XnGUfJjyY3At+WZ8DlIbjDiRnp0U/0qJXKOUzvZr9JEJ6ZFstLnZkjU3qOF3az9jArsm+Ck+SLhHwzlfEPB6qrqLYbTtslGaX6WoxcnJrz2SyEyT4nzK7TvtCFrx6ycYp/2f5L9Bp8vOP8AvJ6bSaay6uLf3/uzw3VdE7dW9iwuOTNw7Rt7tbdsm+0mjKaLTbI3Gn056GmlVR2o30UKqCghpdKbTTU4LKauhPprLKLKRmpiSYmOpGZIybooqgADYAAAChUAFkkRrYEsxzgZRlM1l1Rr79ObqyojW0mTYmc9qNGa+7RHTW6YiWaUg0bFI5a/Qmuv0R2FmiItvD15GuTJZNLwf6YqPk3/AMm01DxBv0IOp0sq5c8V7pd0SZWqVba6NbHi+q6Z127/AGbydGizcse6OSuv+t+hfC81nELJqyUYLMm316RXmyum0OrnKMYyjmTwk4R5fuy1HSSlXv4Sx7kZXJPBua7TecBubjJPosY+6I2i8MSSXzbIt91XGWPzJ5N3p9LGC5YrC7+bfmzham2tpxjyy1BP3L8DBdgsttUVlnO8mwrgrgg/9VXXG3vuToTTSa6PclKEo+TBjv0sZ45s7dGnhkaXDcfpf2a/yTgZjZJcJmGkzltVpHO1v9qUf5NnotDg2EdLmTfmydTpD6Ro1tpgvkjzN6zNv5lmk05tKaiymgn1VF9FbBWmsmVQLK6yRBEyaRckXIokXA2oAAGQAAAAAAUaKgAxyiYZ1kko0ZyZyQJ0mCyg2UoGOdYZJM1MtOYp6U2zpMUqzVJE0zR6jRJrBpr+FWRcvl4w+sXnGTsJUow2UFa2mNkds1lEoycXlHAw8O4blLHM+pJp0KjOL8pJnUXaU12qoxv6le6lKtxXwZOMu7LCZUsUi4+eSgdtMTmkss0fEdW3/hE/Xyzt2Oe4jaoptvCXfsWdPTl/MjKWC937G74Nqcww+26OLXGq5Pl+peTcWk/ZnUcAeYZ8y3qtPKEO9YIQmpeDe5KpFqLZ2YRRoqUpqK92ZnLCZM01eTY01GDRV7I2VdR9HgsHnpciuolVwFdZnjEso1YEIGRIJFSRJIFQASAAAAAAAAAAAABQqACmC1wLygBj5CxwM5RoGckaVZhnUTXAscCLRlM1llJrdfpsp48joJVEa7TGmSJJnFR1eHyz+mXbP6ZezJUZmz13BYzTyupp/wDpl1X6fqgv6ZdUvSX8nmdX0bOZUfb+H/P3OjVq/af3MHEJpZb7LJzdmilfLLT5E/pi+782dRfw6drSaajs2n1b/gn6fgySSwb+naF1R3zXd+CF9254j4OK1Xh5NdPv3NlwOfLFQlhSisNNpP3OrXCl5Flnhyuf6or7pFzVaP8AUw2t4NVdvpvKRq7NXFdWs9knl/bBn0GknZJSmsL+mPl6v1NrpPDtcHtFZ9ja06RLokQ0fS69M93mX4MXaiVix4Ri01GME+ECtdJnUDsxRUZbGBlSCRU2IjgIqAZMgAAAAAAAAAAAAAAAAAAAAAoVABTAaKgAxuBZKozhmMAjSoMMtImTsFOUjtM5IH+iXkvwVWjRO5RyjaMkL/Sl605K5SqQ2IZI8acGT5ZkBnaMlFEqolQZwYAAMgAAAAAAAAAAAAAAAAAAAAAAAAAAAAAAAAAAAAAAAAAAAAAAAAAAAAAAAAAAAAAAA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6" name="AutoShape 9" descr="data:image/jpeg;base64,/9j/4AAQSkZJRgABAQAAAQABAAD/2wCEAAkGBhASEBAQEBQQFRAQEBAQEBAQDxAPDw8QFRAVFRQREhQXGyYeGBkjGRQUHy8gIycpLCwsFR4xNTAqNSYrLCkBCQoKDgwOGg8PGiwkHyQsKS0vMDUpLCw0LywsKS0sLCwsLywsKTQsLywsLCwpLCwsLCksLCwpLCksKS4sLCwsLP/AABEIAMIBAwMBIgACEQEDEQH/xAAcAAEAAQUBAQAAAAAAAAAAAAAABAECAwUGBwj/xAA5EAACAgECBAQFAwMDAgcAAAAAAQIDEQQhBRIxQQZRYXEHEyKBkTJS0UKhwRSSsRXwJDNDYnOCov/EABsBAQACAwEBAAAAAAAAAAAAAAACBAEDBQYH/8QALxEAAgIBAwMCBQMEAwAAAAAAAAECAxEEEiEFIjETQVFhcZGxFDLRBoGh4cHw8f/aAAwDAQACEQMRAD8A9xAAAAAAAAAAAAAAAAAAAAAAAAAAAAAAAAAAAAAAAAAAAAAAAAAAAAAAAAAAAAAAAAAAKNlSy3o8dcPHvgA1nGfFWk0q/wDEWxjLGVWvqsl7QW5zE/jHolLCr1LX7uWtf258nj2s1snZJ2SlKyUnzSk8ylLO7bZTJ6inpFOO9tv7HDt6hZntWD6S4VxirUUwvpea7FlNrlaaeHFp9GmmvsQPEfi7S6OObpfXjMao4dsvt2Xq9jwnQ8b1NKcabrq4vrGuycE354TItt8pScpSlKTeXKTbk35tvua49FW/Mpdv+ScupPbwuTvF8YtUrZSdVLqb2r+tTiv/AJM7v7HTcH+LWiswrlZTJ95r5lf+6O+PdI8aNdfqJczTyvToWr+nabH7cfQ006q5vzk+rarYyjGUWnGSUoyTynFrKaflgvNfwCONJpV5aehfiqJdxbjNGmh8y+ahDKjl5eW+iSSbbPKOD3bY8nd3Lblk4EHhXGqNTDnoshZHvyveL8pLqvuTiLTTwzKaaygADBkAAAAAAAAAAAAAAAAAAAAAAAAAAAAFvMAXHnXGfjBVByhRTOcotx5rWq4pptfpWW+j8jvdVrqqo81s64R/dZOMI/mTwfOPie+Ner1MFu43248uV2NrD9mdHp9dNk36qyU9XOyMV6ZGuipTlNpZlJy74WXkYId3EoqLxnmx5bJmplqpPq3+Wennqa61iJxY0Ts5kdEDQ062S6N+3Y2uj1qnt0kl+SdWphZx7kbKJQ5JJbOuMtpLP42LsAs+TQnjwdjo/iprq4Rrxp5KEVGLlXPmSSwv0zWehp/EPizU61x+fJcsG3GEIqEIt9Xjq37s0xSWcbdStHS01y3xism132SW1yeCVoOJ20TVtM5VzXSUXjbyfmvR5R6/8PfHstdz02wxdVBTdkNq5xyo9P6ZZfQ8Klz90z0/4HU5nrbH2jRBfeU2/wDhHJ6nKE623HleH7l3ROUbEk+D10FMjJ5o7pUAAAAAAAAAAAAAAAAAAAAAAtc0AXFGzmdd8ReHV3Kl3pzcuV/LjKyEZPZKUksfjJ0TnsYi1LwydlVlaTnFrPjK8mDinEFTTbc05KqudrisZajHOFk8V458X9bdmNHJRDtyYnbj1m1t9kj2bX189VsH0nCcH7Si4/5PllQam01um0/TGxX1LlHGHg7fRqqbHJzhuaxj/wAJWv11t0ue6c7JP+qycpy/LNdfGeeZZfmn39ic0W8pTpvlVLdFnptX0+rUw2TXH4+hrb7G47Zz5Y3LI6V43bybTlMc4l67qNluPY41H9P00Zcnu+qMel4TzLPPj0xl9TaaXQxhum23tlmp09+d12eMrPXJOq10u+6/uew6fKqNUG1zhc+T571KM3fOMGtuXjHwybAj36yMdurMd2ryttvP+DW22bly7VqPEDn105/cbWjWqUsPZko56uz6kbWFrx1ZGrWdvdyLadr4JTeDsvhz4pr0UroWRbrvshJ2R3dajHCTj3WW+hwnObLRzUoxlF5TWz+55z+oOoTUIqHCyavUnR3xPozSa2FkFZXKMoSWVKLymjPzHh3A/EF+mlzVSaTf1Qe9cvePn6rc6q34mTlXKKpSslFx5vmNwTa/Uo4z/c87X1KqUe/hnSq6rU49/D/74O0t8T6SMnGV9KktmnYtn5N9ifTq4zSlBxlF94tSX5Wx4RklaDiNtMlKqc4S84vCfo10a9ypHqzz3R4KdfXHnvhx8me6A5rwb4nlq4TjYkrKuXmlH9M084eOzynsdJk7NVkbYqcfDPQU3Rugpw8MqADYbgAAAAAAAAAAUANZ4i8Q06Ol33tqOeWKinKU54bUYrzeH1wjxXxb8R9TrHKEc1afP/lQb5prP/qy7+y29z1P4m6H5vDb8dauW5f/AEkub/8ALkeBSgv5KOqlJPavB6roenolB2yWZJ4+hjU+np0PRND8ZtRGEY201WSSSc1ZKty26yXLJZ9sHncolCpCyVb7Wekv0lOqS9SOTuOKfFzW2JqqNVK84p2Wf7pbL7I4icm22+rbbfm28tlAYnZKf7mZo0lOnWKopFMFMFxZOxIgb20llhlkolrvKfPJpMrytg+DDLTd1tv26P3RbzSXVZXp/BOwR77ey/Je0+uuq4i+Di6/o+ltTnNYfxXAd65cmOnRTs+p5jHsv6n6+g4Y4ym3NNxi8pds936nTUQhLo/5N+u6nOPbHj4v+D5dq5/ppyhH4vk5e/RSrnGW7g9m+vK/X+SXHUxx1X5OlWkKx4fD9sf9qK1HXHXHbNZ/uc+WujJdyOcrqss2gml3m8pL28zecP0SrhGEc4iu/d92T40YLo1nL13UZ6p88L4FS7Veotq4RbCJlQSLkcpsot5CRbapY+nf+xfkJmE8PJhPDyej/DDT401lj62W4+0Y4/5bOzTPDtHrranzVTnB+cZNHXeHvG2qnbXTNQs55KLljklFZ65Wz/B3tH1CtRjU00z0mh6nVGMapJr/ACeilSyLLkdo9EmVAAMgAAAAAFCycirkYpMkkZwaHxpxynTaO2dyco2RlSoLGbJTi1y77LbmefQ+eud9D3L4l8NV2hn+6mUbovyx9L/tJnhs4NPDObrG96Xse06BXX6EmvOef+CmSgMMrt8FNLJ6Gc1WjMDFG3fDMxhrBmE1NZRbY8J+hBcieWyqi+q/GxKMsGi+qU/DNdOxIs+adJw3gNTipcqbe+ZZlgy8Q8MRlXLkilPD5Wkk846bGP1VSltZ5+dk03waOMvpRG1MkkzJVGeFBwn8xbOHLLmz7HRcG8JyTVuoX1dY19VDycn3ZKdsKe6T/wBmzUahSgtvlo0tWktVdclBtKLbS/Vv6dTJTq19126NHbvQIjfJhzbJcy74XNj3wUpa9WZbifP+sURog7nzz+TW8Kvsbw03DH6n2+5tMF2AUZ2bnlLB4e2xTllLBaVLZ3xTw2sl8d90QeSHIwR9TqeXZdSUkQ9ZonJ5X3RmGG+SVe1y7iIr28mN6nDyupWzTyjn6XsQLLNy/GKa4OnGCkuDpNHqOdLz/wCTtvA2hSvUv2xcm/V/SkcNwGPQ9N8HU4jOf7mkvVJfyT0VSd/0MaKlPUL5HYxZeiPVIzo9Oz10WXoFEVIm0AAAFCpQAxzZGtmSLCHczYiSNfxOtWVzrfScZR/KweC66nlk0+scp+62PeNTP/v7Hj/jLQuvU2PGI2Nzi+zzu17oo6yOUmel6FZtnKD9+TmLka6XU2diIEdLKdihFZb6e3dlGC5weg1UlFZZST39yRVPsS58GcV1Ta7YwY4pYa2ySnBryadLqYSfYyzJTJZKXmV02nstfLTCUuzfSC95dDTjjLLlt8Y/uZ1fhxqVSXeLaaXVLPc6KrSryRqPC/hx0c8pyzZZy5xnkilukvP3OmrrPNay2PqPY8o89OTlJv5mCGlQemJqrK/LKPqM1SfBqdRTscLwvX2SlYrG/mRtsTT7JS2X4PS7NPnJzvGvCitfzK3yXfu/pnjtYv8AJ0dHqK1mM/f3+Bweq6SWoq2xIFepz1MkropZ9MmrtrvpeLq5L/3xXPB/ddPuWT1zknGuM5zaxFRi28/4+5e9HPK8HgZ9PsU9riyDdxNOUsvrIm6HVvqn9ja8G8N8lMIWJc7TlZsn9TeWn7dCDxHw3Op/MoTcVvKrv7w8/Y2+tTN+mn/s7l3SZKvt5NlTcpe/kZDS8P1fNhp75x6+xvCrOpxeDy1tLhLA5dnnphmh4lwjCVleWs/UuvL6o6HkzlEnS6J+Wx1tDSnW2dnp1Cdcn8X+CP4Z0DniK6Y3fkv5PTuGxUYxjHZJJI5nhWm5UsLB02jXQ6el06pT+LOlpdMqU/izcUMlRIdCJsS6dGJcipRFTBuAAABQqUAMVhCvJ1iIV8SZOJqtX3Oe41w6F0HCxZXbzi/NPsdNqIGp1VPUjJZRYrm4vMfJ5rrvB2G+WzbylHLX3TMWm4NGnLWZSezk1jbyS7I7PWaV7mru0j8iuqoxeUjoWa262O2cso52+k1Wr0+MteTz6nVXaP0NfqdH12E47lhmmq6VU1KJn4d4GpxGc3K1tKSztDdZ/Suv3Oi0/DYxSUUkl0SWEvsjJwSWaa8/sivwsf4Nl8s8BrL7fUcZvw2daNu9biLDTGauo1Wu4g+ZxT2W23csr1j8yv6MpLJrlPJvFEryGv0vE3/XuvPujZx3WV0e5XnGUfJjyY3At+WZ8DlIbjDiRnp0U/0qJXKOUzvZr9JEJ6ZFstLnZkjU3qOF3az9jArsm+Ck+SLhHwzlfEPB6qrqLYbTtslGaX6WoxcnJrz2SyEyT4nzK7TvtCFrx6ycYp/2f5L9Bp8vOP8AvJ6bSaay6uLf3/uzw3VdE7dW9iwuOTNw7Rt7tbdsm+0mjKaLTbI3Gn056GmlVR2o30UKqCghpdKbTTU4LKauhPprLKLKRmpiSYmOpGZIybooqgADYAAAChUAFkkRrYEsxzgZRlM1l1Rr79ObqyojW0mTYmc9qNGa+7RHTW6YiWaUg0bFI5a/Qmuv0R2FmiItvD15GuTJZNLwf6YqPk3/AMm01DxBv0IOp0sq5c8V7pd0SZWqVba6NbHi+q6Z127/AGbydGizcse6OSuv+t+hfC81nELJqyUYLMm316RXmyum0OrnKMYyjmTwk4R5fuy1HSSlXv4Sx7kZXJPBua7TecBubjJPosY+6I2i8MSSXzbIt91XGWPzJ5N3p9LGC5YrC7+bfmzham2tpxjyy1BP3L8DBdgsttUVlnO8mwrgrgg/9VXXG3vuToTTSa6PclKEo+TBjv0sZ45s7dGnhkaXDcfpf2a/yTgZjZJcJmGkzltVpHO1v9qUf5NnotDg2EdLmTfmydTpD6Ro1tpgvkjzN6zNv5lmk05tKaiymgn1VF9FbBWmsmVQLK6yRBEyaRckXIokXA2oAAGQAAAAAAUaKgAxyiYZ1kko0ZyZyQJ0mCyg2UoGOdYZJM1MtOYp6U2zpMUqzVJE0zR6jRJrBpr+FWRcvl4w+sXnGTsJUow2UFa2mNkds1lEoycXlHAw8O4blLHM+pJp0KjOL8pJnUXaU12qoxv6le6lKtxXwZOMu7LCZUsUi4+eSgdtMTmkss0fEdW3/hE/Xyzt2Oe4jaoptvCXfsWdPTl/MjKWC937G74Nqcww+26OLXGq5Pl+peTcWk/ZnUcAeYZ8y3qtPKEO9YIQmpeDe5KpFqLZ2YRRoqUpqK92ZnLCZM01eTY01GDRV7I2VdR9HgsHnpciuolVwFdZnjEso1YEIGRIJFSRJIFQASAAAAAAAAAAAABQqACmC1wLygBj5CxwM5RoGckaVZhnUTXAscCLRlM1llJrdfpsp48joJVEa7TGmSJJnFR1eHyz+mXbP6ZezJUZmz13BYzTyupp/wDpl1X6fqgv6ZdUvSX8nmdX0bOZUfb+H/P3OjVq/af3MHEJpZb7LJzdmilfLLT5E/pi+782dRfw6drSaajs2n1b/gn6fgySSwb+naF1R3zXd+CF9254j4OK1Xh5NdPv3NlwOfLFQlhSisNNpP3OrXCl5Flnhyuf6or7pFzVaP8AUw2t4NVdvpvKRq7NXFdWs9knl/bBn0GknZJSmsL+mPl6v1NrpPDtcHtFZ9ja06RLokQ0fS69M93mX4MXaiVix4Ri01GME+ECtdJnUDsxRUZbGBlSCRU2IjgIqAZMgAAAAAAAAAAAAAAAAAAAAAoVABTAaKgAxuBZKozhmMAjSoMMtImTsFOUjtM5IH+iXkvwVWjRO5RyjaMkL/Sl605K5SqQ2IZI8acGT5ZkBnaMlFEqolQZwYAAMgAAAAAAAAAAAAAAAAAAAAAAAAAAAAAAAAAAAAAAAAAAAAAAAAAAAAAAAAAAAAAAA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7" name="AutoShape 11" descr="data:image/jpeg;base64,/9j/4AAQSkZJRgABAQAAAQABAAD/2wCEAAkGBhASEBAQEBQQFRAQEBAQEBAQDxAPDw8QFRAVFRQREhQXGyYeGBkjGRQUHy8gIycpLCwsFR4xNTAqNSYrLCkBCQoKDgwOGg8PGiwkHyQsKS0vMDUpLCw0LywsKS0sLCwsLywsKTQsLywsLCwpLCwsLCksLCwpLCksKS4sLCwsLP/AABEIAMIBAwMBIgACEQEDEQH/xAAcAAEAAQUBAQAAAAAAAAAAAAAABAECAwUGBwj/xAA5EAACAgECBAQFAwMDAgcAAAAAAQIDEQQhBRIxQQZRYXEHEyKBkTJS0UKhwRSSsRXwJDNDYnOCov/EABsBAQACAwEBAAAAAAAAAAAAAAACBAEDBQYH/8QALxEAAgIBAwMCBQMEAwAAAAAAAAECAxEEEiEFIjETQVFhcZGxFDLRBoGh4cHw8f/aAAwDAQACEQMRAD8A9xAAAAAAAAAAAAAAAAAAAAAAAAAAAAAAAAAAAAAAAAAAAAAAAAAAAAAAAAAAAAAAAAAAKNlSy3o8dcPHvgA1nGfFWk0q/wDEWxjLGVWvqsl7QW5zE/jHolLCr1LX7uWtf258nj2s1snZJ2SlKyUnzSk8ylLO7bZTJ6inpFOO9tv7HDt6hZntWD6S4VxirUUwvpea7FlNrlaaeHFp9GmmvsQPEfi7S6OObpfXjMao4dsvt2Xq9jwnQ8b1NKcabrq4vrGuycE354TItt8pScpSlKTeXKTbk35tvua49FW/Mpdv+ScupPbwuTvF8YtUrZSdVLqb2r+tTiv/AJM7v7HTcH+LWiswrlZTJ95r5lf+6O+PdI8aNdfqJczTyvToWr+nabH7cfQ006q5vzk+rarYyjGUWnGSUoyTynFrKaflgvNfwCONJpV5aehfiqJdxbjNGmh8y+ahDKjl5eW+iSSbbPKOD3bY8nd3Lblk4EHhXGqNTDnoshZHvyveL8pLqvuTiLTTwzKaaygADBkAAAAAAAAAAAAAAAAAAAAAAAAAAAAFvMAXHnXGfjBVByhRTOcotx5rWq4pptfpWW+j8jvdVrqqo81s64R/dZOMI/mTwfOPie+Ner1MFu43248uV2NrD9mdHp9dNk36qyU9XOyMV6ZGuipTlNpZlJy74WXkYId3EoqLxnmx5bJmplqpPq3+Wennqa61iJxY0Ts5kdEDQ062S6N+3Y2uj1qnt0kl+SdWphZx7kbKJQ5JJbOuMtpLP42LsAs+TQnjwdjo/iprq4Rrxp5KEVGLlXPmSSwv0zWehp/EPizU61x+fJcsG3GEIqEIt9Xjq37s0xSWcbdStHS01y3xism132SW1yeCVoOJ20TVtM5VzXSUXjbyfmvR5R6/8PfHstdz02wxdVBTdkNq5xyo9P6ZZfQ8Klz90z0/4HU5nrbH2jRBfeU2/wDhHJ6nKE623HleH7l3ROUbEk+D10FMjJ5o7pUAAAAAAAAAAAAAAAAAAAAAAtc0AXFGzmdd8ReHV3Kl3pzcuV/LjKyEZPZKUksfjJ0TnsYi1LwydlVlaTnFrPjK8mDinEFTTbc05KqudrisZajHOFk8V458X9bdmNHJRDtyYnbj1m1t9kj2bX189VsH0nCcH7Si4/5PllQam01um0/TGxX1LlHGHg7fRqqbHJzhuaxj/wAJWv11t0ue6c7JP+qycpy/LNdfGeeZZfmn39ic0W8pTpvlVLdFnptX0+rUw2TXH4+hrb7G47Zz5Y3LI6V43bybTlMc4l67qNluPY41H9P00Zcnu+qMel4TzLPPj0xl9TaaXQxhum23tlmp09+d12eMrPXJOq10u+6/uew6fKqNUG1zhc+T571KM3fOMGtuXjHwybAj36yMdurMd2ryttvP+DW22bly7VqPEDn105/cbWjWqUsPZko56uz6kbWFrx1ZGrWdvdyLadr4JTeDsvhz4pr0UroWRbrvshJ2R3dajHCTj3WW+hwnObLRzUoxlF5TWz+55z+oOoTUIqHCyavUnR3xPozSa2FkFZXKMoSWVKLymjPzHh3A/EF+mlzVSaTf1Qe9cvePn6rc6q34mTlXKKpSslFx5vmNwTa/Uo4z/c87X1KqUe/hnSq6rU49/D/74O0t8T6SMnGV9KktmnYtn5N9ifTq4zSlBxlF94tSX5Wx4RklaDiNtMlKqc4S84vCfo10a9ypHqzz3R4KdfXHnvhx8me6A5rwb4nlq4TjYkrKuXmlH9M084eOzynsdJk7NVkbYqcfDPQU3Rugpw8MqADYbgAAAAAAAAAAUANZ4i8Q06Ol33tqOeWKinKU54bUYrzeH1wjxXxb8R9TrHKEc1afP/lQb5prP/qy7+y29z1P4m6H5vDb8dauW5f/AEkub/8ALkeBSgv5KOqlJPavB6roenolB2yWZJ4+hjU+np0PRND8ZtRGEY201WSSSc1ZKty26yXLJZ9sHncolCpCyVb7Wekv0lOqS9SOTuOKfFzW2JqqNVK84p2Wf7pbL7I4icm22+rbbfm28tlAYnZKf7mZo0lOnWKopFMFMFxZOxIgb20llhlkolrvKfPJpMrytg+DDLTd1tv26P3RbzSXVZXp/BOwR77ey/Je0+uuq4i+Di6/o+ltTnNYfxXAd65cmOnRTs+p5jHsv6n6+g4Y4ym3NNxi8pds936nTUQhLo/5N+u6nOPbHj4v+D5dq5/ppyhH4vk5e/RSrnGW7g9m+vK/X+SXHUxx1X5OlWkKx4fD9sf9qK1HXHXHbNZ/uc+WujJdyOcrqss2gml3m8pL28zecP0SrhGEc4iu/d92T40YLo1nL13UZ6p88L4FS7Veotq4RbCJlQSLkcpsot5CRbapY+nf+xfkJmE8PJhPDyej/DDT401lj62W4+0Y4/5bOzTPDtHrranzVTnB+cZNHXeHvG2qnbXTNQs55KLljklFZ65Wz/B3tH1CtRjU00z0mh6nVGMapJr/ACeilSyLLkdo9EmVAAMgAAAAAFCycirkYpMkkZwaHxpxynTaO2dyco2RlSoLGbJTi1y77LbmefQ+eud9D3L4l8NV2hn+6mUbovyx9L/tJnhs4NPDObrG96Xse06BXX6EmvOef+CmSgMMrt8FNLJ6Gc1WjMDFG3fDMxhrBmE1NZRbY8J+hBcieWyqi+q/GxKMsGi+qU/DNdOxIs+adJw3gNTipcqbe+ZZlgy8Q8MRlXLkilPD5Wkk846bGP1VSltZ5+dk03waOMvpRG1MkkzJVGeFBwn8xbOHLLmz7HRcG8JyTVuoX1dY19VDycn3ZKdsKe6T/wBmzUahSgtvlo0tWktVdclBtKLbS/Vv6dTJTq19126NHbvQIjfJhzbJcy74XNj3wUpa9WZbifP+sURog7nzz+TW8Kvsbw03DH6n2+5tMF2AUZ2bnlLB4e2xTllLBaVLZ3xTw2sl8d90QeSHIwR9TqeXZdSUkQ9ZonJ5X3RmGG+SVe1y7iIr28mN6nDyupWzTyjn6XsQLLNy/GKa4OnGCkuDpNHqOdLz/wCTtvA2hSvUv2xcm/V/SkcNwGPQ9N8HU4jOf7mkvVJfyT0VSd/0MaKlPUL5HYxZeiPVIzo9Oz10WXoFEVIm0AAAFCpQAxzZGtmSLCHczYiSNfxOtWVzrfScZR/KweC66nlk0+scp+62PeNTP/v7Hj/jLQuvU2PGI2Nzi+zzu17oo6yOUmel6FZtnKD9+TmLka6XU2diIEdLKdihFZb6e3dlGC5weg1UlFZZST39yRVPsS58GcV1Ta7YwY4pYa2ySnBryadLqYSfYyzJTJZKXmV02nstfLTCUuzfSC95dDTjjLLlt8Y/uZ1fhxqVSXeLaaXVLPc6KrSryRqPC/hx0c8pyzZZy5xnkilukvP3OmrrPNay2PqPY8o89OTlJv5mCGlQemJqrK/LKPqM1SfBqdRTscLwvX2SlYrG/mRtsTT7JS2X4PS7NPnJzvGvCitfzK3yXfu/pnjtYv8AJ0dHqK1mM/f3+Bweq6SWoq2xIFepz1MkropZ9MmrtrvpeLq5L/3xXPB/ddPuWT1zknGuM5zaxFRi28/4+5e9HPK8HgZ9PsU9riyDdxNOUsvrIm6HVvqn9ja8G8N8lMIWJc7TlZsn9TeWn7dCDxHw3Op/MoTcVvKrv7w8/Y2+tTN+mn/s7l3SZKvt5NlTcpe/kZDS8P1fNhp75x6+xvCrOpxeDy1tLhLA5dnnphmh4lwjCVleWs/UuvL6o6HkzlEnS6J+Wx1tDSnW2dnp1Cdcn8X+CP4Z0DniK6Y3fkv5PTuGxUYxjHZJJI5nhWm5UsLB02jXQ6el06pT+LOlpdMqU/izcUMlRIdCJsS6dGJcipRFTBuAAABQqUAMVhCvJ1iIV8SZOJqtX3Oe41w6F0HCxZXbzi/NPsdNqIGp1VPUjJZRYrm4vMfJ5rrvB2G+WzbylHLX3TMWm4NGnLWZSezk1jbyS7I7PWaV7mru0j8iuqoxeUjoWa262O2cso52+k1Wr0+MteTz6nVXaP0NfqdH12E47lhmmq6VU1KJn4d4GpxGc3K1tKSztDdZ/Suv3Oi0/DYxSUUkl0SWEvsjJwSWaa8/sivwsf4Nl8s8BrL7fUcZvw2daNu9biLDTGauo1Wu4g+ZxT2W23csr1j8yv6MpLJrlPJvFEryGv0vE3/XuvPujZx3WV0e5XnGUfJjyY3At+WZ8DlIbjDiRnp0U/0qJXKOUzvZr9JEJ6ZFstLnZkjU3qOF3az9jArsm+Ck+SLhHwzlfEPB6qrqLYbTtslGaX6WoxcnJrz2SyEyT4nzK7TvtCFrx6ycYp/2f5L9Bp8vOP8AvJ6bSaay6uLf3/uzw3VdE7dW9iwuOTNw7Rt7tbdsm+0mjKaLTbI3Gn056GmlVR2o30UKqCghpdKbTTU4LKauhPprLKLKRmpiSYmOpGZIybooqgADYAAAChUAFkkRrYEsxzgZRlM1l1Rr79ObqyojW0mTYmc9qNGa+7RHTW6YiWaUg0bFI5a/Qmuv0R2FmiItvD15GuTJZNLwf6YqPk3/AMm01DxBv0IOp0sq5c8V7pd0SZWqVba6NbHi+q6Z127/AGbydGizcse6OSuv+t+hfC81nELJqyUYLMm316RXmyum0OrnKMYyjmTwk4R5fuy1HSSlXv4Sx7kZXJPBua7TecBubjJPosY+6I2i8MSSXzbIt91XGWPzJ5N3p9LGC5YrC7+bfmzham2tpxjyy1BP3L8DBdgsttUVlnO8mwrgrgg/9VXXG3vuToTTSa6PclKEo+TBjv0sZ45s7dGnhkaXDcfpf2a/yTgZjZJcJmGkzltVpHO1v9qUf5NnotDg2EdLmTfmydTpD6Ro1tpgvkjzN6zNv5lmk05tKaiymgn1VF9FbBWmsmVQLK6yRBEyaRckXIokXA2oAAGQAAAAAAUaKgAxyiYZ1kko0ZyZyQJ0mCyg2UoGOdYZJM1MtOYp6U2zpMUqzVJE0zR6jRJrBpr+FWRcvl4w+sXnGTsJUow2UFa2mNkds1lEoycXlHAw8O4blLHM+pJp0KjOL8pJnUXaU12qoxv6le6lKtxXwZOMu7LCZUsUi4+eSgdtMTmkss0fEdW3/hE/Xyzt2Oe4jaoptvCXfsWdPTl/MjKWC937G74Nqcww+26OLXGq5Pl+peTcWk/ZnUcAeYZ8y3qtPKEO9YIQmpeDe5KpFqLZ2YRRoqUpqK92ZnLCZM01eTY01GDRV7I2VdR9HgsHnpciuolVwFdZnjEso1YEIGRIJFSRJIFQASAAAAAAAAAAAABQqACmC1wLygBj5CxwM5RoGckaVZhnUTXAscCLRlM1llJrdfpsp48joJVEa7TGmSJJnFR1eHyz+mXbP6ZezJUZmz13BYzTyupp/wDpl1X6fqgv6ZdUvSX8nmdX0bOZUfb+H/P3OjVq/af3MHEJpZb7LJzdmilfLLT5E/pi+782dRfw6drSaajs2n1b/gn6fgySSwb+naF1R3zXd+CF9254j4OK1Xh5NdPv3NlwOfLFQlhSisNNpP3OrXCl5Flnhyuf6or7pFzVaP8AUw2t4NVdvpvKRq7NXFdWs9knl/bBn0GknZJSmsL+mPl6v1NrpPDtcHtFZ9ja06RLokQ0fS69M93mX4MXaiVix4Ri01GME+ECtdJnUDsxRUZbGBlSCRU2IjgIqAZMgAAAAAAAAAAAAAAAAAAAAAoVABTAaKgAxuBZKozhmMAjSoMMtImTsFOUjtM5IH+iXkvwVWjRO5RyjaMkL/Sl605K5SqQ2IZI8acGT5ZkBnaMlFEqolQZwYAAMgAAAAAAAAAAAAAAAAAAAAAAAAAAAAAAAAAAAAAAAAAAAAAAAAAAAAAAAAAAAAAAA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5368" name="Picture 13" descr="http://essaychampions.com/writing/wp-content/uploads/2012/04/bldg087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914400"/>
            <a:ext cx="2971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1" name="Picture 13" descr="http://t2.gstatic.com/images?q=tbn:ANd9GcRvrPXsZveY5nRUjlPOp9thqmIWdpx8Py-ORGbHxooEzVe-w18QO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2971800"/>
            <a:ext cx="26193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2" name="Picture 15" descr="http://t2.gstatic.com/images?q=tbn:ANd9GcTv7Auy92tH0EqiJgALDBfiFPbzL68GRHIaIxnyiJC1mc643Tn9D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69856" y="4461804"/>
            <a:ext cx="200025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dirty="0" smtClean="0"/>
              <a:t>CONTD…..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z="2400" b="1" dirty="0" smtClean="0"/>
              <a:t>Data Collection</a:t>
            </a:r>
          </a:p>
          <a:p>
            <a:pPr eaLnBrk="1" hangingPunct="1">
              <a:buFont typeface="Arial" charset="0"/>
              <a:buNone/>
            </a:pPr>
            <a:r>
              <a:rPr lang="en-US" sz="2400" b="1" dirty="0" smtClean="0"/>
              <a:t>     </a:t>
            </a:r>
            <a:r>
              <a:rPr lang="en-US" sz="2400" dirty="0" smtClean="0"/>
              <a:t>Data collected is primary as well as secondary in nature and it is used for doing the analytical study.</a:t>
            </a:r>
          </a:p>
          <a:p>
            <a:pPr eaLnBrk="1" hangingPunct="1">
              <a:buFont typeface="Arial" charset="0"/>
              <a:buNone/>
            </a:pPr>
            <a:endParaRPr lang="en-US" sz="2400" dirty="0" smtClean="0"/>
          </a:p>
          <a:p>
            <a:pPr eaLnBrk="1" hangingPunct="1"/>
            <a:r>
              <a:rPr lang="en-US" sz="2400" b="1" dirty="0" smtClean="0"/>
              <a:t>Sample Size</a:t>
            </a:r>
            <a:r>
              <a:rPr lang="en-US" sz="2400" dirty="0" smtClean="0"/>
              <a:t>- 1220 patients</a:t>
            </a:r>
          </a:p>
          <a:p>
            <a:pPr eaLnBrk="1" hangingPunct="1">
              <a:buFont typeface="Arial" charset="0"/>
              <a:buNone/>
            </a:pPr>
            <a:endParaRPr lang="en-US" dirty="0" smtClean="0"/>
          </a:p>
          <a:p>
            <a:pPr eaLnBrk="1" hangingPunct="1">
              <a:buFont typeface="Arial" charset="0"/>
              <a:buNone/>
            </a:pPr>
            <a:endParaRPr lang="en-US" dirty="0" smtClean="0"/>
          </a:p>
        </p:txBody>
      </p:sp>
      <p:pic>
        <p:nvPicPr>
          <p:cNvPr id="16389" name="Picture 7" descr="http://t2.gstatic.com/images?q=tbn:ANd9GcRm9w6Cxlm8ctfxph2Ai7Eo6MyZLgUQ_y_q6RxWEJLxc5jF0iV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4648200"/>
            <a:ext cx="2447925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dirty="0" smtClean="0"/>
              <a:t>OBSERVATIONS</a:t>
            </a:r>
          </a:p>
        </p:txBody>
      </p:sp>
      <p:pic>
        <p:nvPicPr>
          <p:cNvPr id="17411" name="Picture 4" descr="http://t2.gstatic.com/images?q=tbn:ANd9GcT6vr-lQuEbvmfj46-GLvPJB9lH_oSJ80Cwfshm2uMCd1NyvGN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676400"/>
            <a:ext cx="4724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TYPES OF PATIENTS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Chart 2"/>
          <p:cNvGraphicFramePr/>
          <p:nvPr/>
        </p:nvGraphicFramePr>
        <p:xfrm>
          <a:off x="685800" y="1447800"/>
          <a:ext cx="73152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latin typeface="Calibri" pitchFamily="34" charset="0"/>
              </a:rPr>
              <a:t>CATEGORIZATION OF PATIENTS ACCORDING TO PANELS </a:t>
            </a:r>
            <a:endParaRPr lang="en-US" sz="3600" dirty="0"/>
          </a:p>
        </p:txBody>
      </p:sp>
      <p:graphicFrame>
        <p:nvGraphicFramePr>
          <p:cNvPr id="3" name="Chart 2"/>
          <p:cNvGraphicFramePr/>
          <p:nvPr/>
        </p:nvGraphicFramePr>
        <p:xfrm>
          <a:off x="609600" y="1447800"/>
          <a:ext cx="7772399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PERMISSION FOR CLAIM ADMISSIBILITY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Chart 2"/>
          <p:cNvGraphicFramePr/>
          <p:nvPr/>
        </p:nvGraphicFramePr>
        <p:xfrm>
          <a:off x="457200" y="1447800"/>
          <a:ext cx="80772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REASONS FOR CLAIM DENIAL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Chart 2"/>
          <p:cNvGraphicFramePr/>
          <p:nvPr/>
        </p:nvGraphicFramePr>
        <p:xfrm>
          <a:off x="457200" y="1447800"/>
          <a:ext cx="79248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TIME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TAKEN TO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GET THE PERMISSION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Chart 2"/>
          <p:cNvGraphicFramePr/>
          <p:nvPr/>
        </p:nvGraphicFramePr>
        <p:xfrm>
          <a:off x="533400" y="1524000"/>
          <a:ext cx="79248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NUMBER OF QUERIES 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Chart 2"/>
          <p:cNvGraphicFramePr/>
          <p:nvPr/>
        </p:nvGraphicFramePr>
        <p:xfrm>
          <a:off x="609600" y="1447800"/>
          <a:ext cx="79248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ORGANIZATION PROFILE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Sarvodaya Hospital Faridabad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Multispecialty</a:t>
            </a:r>
          </a:p>
          <a:p>
            <a:r>
              <a:rPr lang="en-US" sz="2400" dirty="0" smtClean="0"/>
              <a:t>220 Bedded</a:t>
            </a:r>
          </a:p>
          <a:p>
            <a:r>
              <a:rPr lang="en-US" sz="2400" dirty="0" smtClean="0"/>
              <a:t>NABH Accredited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</a:t>
            </a:r>
            <a:endParaRPr lang="en-US" dirty="0"/>
          </a:p>
        </p:txBody>
      </p:sp>
      <p:pic>
        <p:nvPicPr>
          <p:cNvPr id="4" name="Picture 3" descr="http://www.sarvodayahospital.com/images/log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2667000"/>
            <a:ext cx="2362200" cy="1928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REASONS FOR QUERIES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Chart 2"/>
          <p:cNvGraphicFramePr/>
          <p:nvPr/>
        </p:nvGraphicFramePr>
        <p:xfrm>
          <a:off x="304800" y="1371600"/>
          <a:ext cx="83820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QUERIES OF INCOMPLETE DOCUMENTS INCLUDES…..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Chart 2"/>
          <p:cNvGraphicFramePr/>
          <p:nvPr/>
        </p:nvGraphicFramePr>
        <p:xfrm>
          <a:off x="381000" y="1447800"/>
          <a:ext cx="8229599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RECOMMENDATIONS</a:t>
            </a:r>
            <a:endParaRPr lang="en-US" smtClean="0"/>
          </a:p>
        </p:txBody>
      </p:sp>
      <p:sp>
        <p:nvSpPr>
          <p:cNvPr id="26627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Online processing of claims.</a:t>
            </a:r>
          </a:p>
          <a:p>
            <a:pPr eaLnBrk="1" hangingPunct="1"/>
            <a:r>
              <a:rPr lang="en-US" sz="2400" dirty="0" smtClean="0"/>
              <a:t>Understanding the role of coding information in claim generation in healthcare organization. E.g. ICD-9, ICD-10 coding.</a:t>
            </a:r>
          </a:p>
          <a:p>
            <a:pPr eaLnBrk="1" hangingPunct="1"/>
            <a:r>
              <a:rPr lang="en-US" sz="2400" dirty="0" smtClean="0"/>
              <a:t>Fixing time limit for processes like filling Pre-auth forms, delivery and entry of investigation reports in HIS etc.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</p:txBody>
      </p:sp>
      <p:pic>
        <p:nvPicPr>
          <p:cNvPr id="26629" name="Picture 6" descr="http://t1.gstatic.com/images?q=tbn:ANd9GcQcv3ghH07qMR51CY7jvRM_-CpAQz0-_CVbyQucMgKaNKrtV9cig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4343400"/>
            <a:ext cx="2295525" cy="1916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http://t0.gstatic.com/images?q=tbn:ANd9GcRXl4FD5jQs8Ec-s3phJ736Vs9EhXqrlJEbmAnWQPFSYbinKzpJn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4343400"/>
            <a:ext cx="2286000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6868" name="Picture 4" descr="http://solopracticeuniversity.com/files/2012/11/thankyo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dirty="0" smtClean="0"/>
              <a:t>INTRODUCTION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219200"/>
            <a:ext cx="7848600" cy="5638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dirty="0" smtClean="0"/>
              <a:t>The practice of billing and processing in the hospital setting is very complicated, and so many steps occur from ‘pen to patient’ where there is a lot to analyze.</a:t>
            </a:r>
          </a:p>
          <a:p>
            <a:pPr eaLnBrk="1" hangingPunct="1"/>
            <a:r>
              <a:rPr lang="en-US" sz="2400" dirty="0" smtClean="0"/>
              <a:t>There is a need of proactive and collaborative approach to improve billing and claim processing in current health care scenario.</a:t>
            </a:r>
          </a:p>
        </p:txBody>
      </p:sp>
      <p:pic>
        <p:nvPicPr>
          <p:cNvPr id="7173" name="Picture 9" descr="http://t3.gstatic.com/images?q=tbn:ANd9GcQguaMfBU5_jW-DQkKK2P2yq30uYoUBe2XHblZdfNBi4knRxqvPZDNu7WPI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4038600"/>
            <a:ext cx="23622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dirty="0" smtClean="0"/>
              <a:t>OBJECTIVES OF THE STUDY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None/>
            </a:pPr>
            <a:r>
              <a:rPr lang="en-US" sz="2400" dirty="0" smtClean="0"/>
              <a:t>GENERAL OBJECTIVE</a:t>
            </a:r>
          </a:p>
          <a:p>
            <a:pPr>
              <a:buNone/>
            </a:pPr>
            <a:r>
              <a:rPr lang="en-US" b="1" dirty="0" smtClean="0"/>
              <a:t>    </a:t>
            </a:r>
            <a:r>
              <a:rPr lang="en-US" sz="2600" dirty="0" smtClean="0"/>
              <a:t>To analyze the process of billing and claim processing and make recommendations to improve the process of claim settlement.</a:t>
            </a:r>
            <a:endParaRPr lang="en-US" dirty="0" smtClean="0"/>
          </a:p>
          <a:p>
            <a:pPr eaLnBrk="1" hangingPunct="1">
              <a:buNone/>
            </a:pPr>
            <a:r>
              <a:rPr lang="en-US" b="1" dirty="0" smtClean="0"/>
              <a:t> </a:t>
            </a:r>
            <a:r>
              <a:rPr lang="en-US" sz="2400" dirty="0" smtClean="0"/>
              <a:t>SPECIFIC OBJECTIVES</a:t>
            </a:r>
            <a:endParaRPr lang="en-US" dirty="0" smtClean="0"/>
          </a:p>
          <a:p>
            <a:r>
              <a:rPr lang="en-US" sz="2400" dirty="0" smtClean="0"/>
              <a:t>To </a:t>
            </a:r>
            <a:r>
              <a:rPr lang="en-US" sz="2400" dirty="0" smtClean="0"/>
              <a:t>make recommendations to increase </a:t>
            </a:r>
            <a:r>
              <a:rPr lang="en-US" sz="2400" dirty="0" smtClean="0"/>
              <a:t>revenue through fast and efficient processing of claims.</a:t>
            </a:r>
          </a:p>
          <a:p>
            <a:pPr eaLnBrk="1" hangingPunct="1"/>
            <a:r>
              <a:rPr lang="en-US" sz="2400" dirty="0" smtClean="0"/>
              <a:t>Define major bill types used in the hospital.</a:t>
            </a:r>
          </a:p>
          <a:p>
            <a:pPr eaLnBrk="1" hangingPunct="1"/>
            <a:r>
              <a:rPr lang="en-US" sz="2400" dirty="0" smtClean="0"/>
              <a:t>Appreciate the role of claims editing in the bill </a:t>
            </a:r>
          </a:p>
          <a:p>
            <a:pPr eaLnBrk="1" hangingPunct="1">
              <a:buNone/>
            </a:pPr>
            <a:r>
              <a:rPr lang="en-US" sz="2400" dirty="0" smtClean="0"/>
              <a:t>      submission process</a:t>
            </a:r>
          </a:p>
          <a:p>
            <a:pPr eaLnBrk="1" hangingPunct="1"/>
            <a:endParaRPr lang="en-US" dirty="0" smtClean="0"/>
          </a:p>
        </p:txBody>
      </p:sp>
      <p:pic>
        <p:nvPicPr>
          <p:cNvPr id="8197" name="Picture 7" descr="http://t1.gstatic.com/images?q=tbn:ANd9GcSVYh4cs_Tv41a9NkCwC8xTB6G6KHtgOVmT1dfevlIUln_kCNHjrasAMQs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426720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TYPES OF PAYMENT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  <a:defRPr/>
            </a:pPr>
            <a:r>
              <a:rPr lang="en-US" sz="2400" dirty="0" smtClean="0"/>
              <a:t>1. FOR CASH PATIENTS               </a:t>
            </a:r>
          </a:p>
          <a:p>
            <a:pPr>
              <a:buFontTx/>
              <a:buAutoNum type="alphaLcParenR"/>
              <a:defRPr/>
            </a:pPr>
            <a:r>
              <a:rPr lang="en-US" sz="2400" dirty="0" smtClean="0"/>
              <a:t>Payment in cash</a:t>
            </a:r>
          </a:p>
          <a:p>
            <a:pPr>
              <a:buFontTx/>
              <a:buAutoNum type="alphaLcParenR"/>
              <a:defRPr/>
            </a:pPr>
            <a:r>
              <a:rPr lang="en-US" sz="2400" dirty="0" smtClean="0"/>
              <a:t>Payment by credit</a:t>
            </a:r>
          </a:p>
          <a:p>
            <a:pPr>
              <a:defRPr/>
            </a:pPr>
            <a:endParaRPr lang="en-US" sz="2400" dirty="0" smtClean="0"/>
          </a:p>
          <a:p>
            <a:pPr>
              <a:defRPr/>
            </a:pPr>
            <a:endParaRPr lang="en-US" sz="2400" dirty="0" smtClean="0"/>
          </a:p>
          <a:p>
            <a:pPr>
              <a:buFontTx/>
              <a:buAutoNum type="arabicPeriod" startAt="2"/>
              <a:defRPr/>
            </a:pPr>
            <a:r>
              <a:rPr lang="en-US" sz="2400" dirty="0" smtClean="0"/>
              <a:t>FOR CASHLESS PATIENTS</a:t>
            </a:r>
          </a:p>
          <a:p>
            <a:pPr>
              <a:buNone/>
              <a:defRPr/>
            </a:pPr>
            <a:r>
              <a:rPr lang="en-US" sz="2400" dirty="0" smtClean="0"/>
              <a:t>a) TPA                                                        </a:t>
            </a:r>
          </a:p>
          <a:p>
            <a:pPr>
              <a:buNone/>
              <a:defRPr/>
            </a:pPr>
            <a:r>
              <a:rPr lang="en-US" sz="2400" dirty="0" smtClean="0"/>
              <a:t>b)Panels</a:t>
            </a:r>
          </a:p>
          <a:p>
            <a:endParaRPr lang="en-US" dirty="0"/>
          </a:p>
        </p:txBody>
      </p:sp>
      <p:pic>
        <p:nvPicPr>
          <p:cNvPr id="4" name="Content Placeholder 3" descr="http://img.ehowcdn.com/article-new/ehow/images/a07/jk/pp/billing-processing-credit-cards-800x800.jp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181600" y="1600200"/>
            <a:ext cx="3276600" cy="1917700"/>
          </a:xfrm>
          <a:prstGeom prst="rect">
            <a:avLst/>
          </a:prstGeom>
        </p:spPr>
      </p:pic>
      <p:pic>
        <p:nvPicPr>
          <p:cNvPr id="5" name="Picture 6" descr="http://t1.gstatic.com/images?q=tbn:ANd9GcRuagIaBbJHGmVzbl4fxrAIrPjiVlPpQTImT2jvVyoFe5vXLFojvRS-kmW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7800" y="4267200"/>
            <a:ext cx="3276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dirty="0" smtClean="0"/>
              <a:t>MAJOR PANELS OF THE HOSPITAL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400" dirty="0" smtClean="0"/>
              <a:t>ECHS</a:t>
            </a:r>
          </a:p>
          <a:p>
            <a:pPr eaLnBrk="1" hangingPunct="1"/>
            <a:r>
              <a:rPr lang="en-US" sz="2400" dirty="0" smtClean="0"/>
              <a:t>CGHS</a:t>
            </a:r>
          </a:p>
          <a:p>
            <a:r>
              <a:rPr lang="en-US" sz="2400" dirty="0" smtClean="0"/>
              <a:t>TPA</a:t>
            </a:r>
          </a:p>
          <a:p>
            <a:r>
              <a:rPr lang="en-US" sz="2400" dirty="0" smtClean="0"/>
              <a:t>DELHI POLICE</a:t>
            </a:r>
          </a:p>
          <a:p>
            <a:r>
              <a:rPr lang="en-US" sz="2400" dirty="0" smtClean="0"/>
              <a:t>And Others….</a:t>
            </a:r>
          </a:p>
        </p:txBody>
      </p:sp>
      <p:pic>
        <p:nvPicPr>
          <p:cNvPr id="10245" name="Picture 9" descr="http://t2.gstatic.com/images?q=tbn:ANd9GcRfkalBqsxVCY4nqSsKTwopd6Du57kPvj3sCU14esioPMY8JrhYgCr7g-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600200"/>
            <a:ext cx="153785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11" descr="http://t0.gstatic.com/images?q=tbn:ANd9GcTPfD31nm1u1wECHwhCnRA90Wz4wx_aAT4KBx0-9cbbtsqIrh-eTHlETCc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29400" y="4191000"/>
            <a:ext cx="1143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 descr="http://bs-angola.com/images/logo_tpa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00" y="4114800"/>
            <a:ext cx="1428750" cy="1533526"/>
          </a:xfrm>
          <a:prstGeom prst="rect">
            <a:avLst/>
          </a:prstGeom>
          <a:noFill/>
        </p:spPr>
      </p:pic>
      <p:pic>
        <p:nvPicPr>
          <p:cNvPr id="3" name="Picture 4" descr="http://t1.gstatic.com/images?q=tbn:ANd9GcQ7RAg5m_4-3g51Rs-ndJ_8-5ue5k_XS7V04AdR4BAahCR0DmSqlQ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53200" y="1600200"/>
            <a:ext cx="1770254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dirty="0" smtClean="0"/>
              <a:t>BILLING PROCESS</a:t>
            </a:r>
          </a:p>
        </p:txBody>
      </p:sp>
      <p:pic>
        <p:nvPicPr>
          <p:cNvPr id="11267" name="Picture 2" descr="http://www.mjmbilling.com/sitebuildercontent/sitebuilderpictures/blling.gi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9600" y="1524000"/>
            <a:ext cx="8077200" cy="4572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dirty="0" smtClean="0"/>
              <a:t>REVENUE CYCLE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Verification</a:t>
            </a:r>
          </a:p>
          <a:p>
            <a:pPr eaLnBrk="1" hangingPunct="1"/>
            <a:r>
              <a:rPr lang="en-US" dirty="0" smtClean="0"/>
              <a:t>Registration</a:t>
            </a:r>
          </a:p>
          <a:p>
            <a:pPr eaLnBrk="1" hangingPunct="1"/>
            <a:r>
              <a:rPr lang="en-US" dirty="0" smtClean="0"/>
              <a:t>Provide services</a:t>
            </a:r>
          </a:p>
          <a:p>
            <a:pPr eaLnBrk="1" hangingPunct="1"/>
            <a:r>
              <a:rPr lang="en-US" dirty="0" smtClean="0"/>
              <a:t>Establish charges</a:t>
            </a:r>
          </a:p>
          <a:p>
            <a:pPr eaLnBrk="1" hangingPunct="1"/>
            <a:r>
              <a:rPr lang="en-US" dirty="0" smtClean="0"/>
              <a:t>Prepare claim</a:t>
            </a:r>
          </a:p>
          <a:p>
            <a:pPr eaLnBrk="1" hangingPunct="1"/>
            <a:r>
              <a:rPr lang="en-US" dirty="0" smtClean="0"/>
              <a:t>Submit claim</a:t>
            </a:r>
          </a:p>
          <a:p>
            <a:pPr eaLnBrk="1" hangingPunct="1"/>
            <a:r>
              <a:rPr lang="en-US" dirty="0" smtClean="0"/>
              <a:t>Receive payment</a:t>
            </a:r>
          </a:p>
        </p:txBody>
      </p:sp>
      <p:pic>
        <p:nvPicPr>
          <p:cNvPr id="12292" name="Picture 5" descr="http://t0.gstatic.com/images?q=tbn:ANd9GcRATL9q8Z7p8TKEQGhN66NEeFhbc52qcuyb6QJfwaDuFR92FFBolaNHtLQ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1524000"/>
            <a:ext cx="1828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13" descr="http://t1.gstatic.com/images?q=tbn:ANd9GcSL6R8Byfk_IPrbpEImvc-gdLB0Vab2NI3HLkpgzbuj8N7X6XPJcRGVl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9800" y="3048000"/>
            <a:ext cx="112395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9" descr="http://t2.gstatic.com/images?q=tbn:ANd9GcRFRKlRn0TZZc9q1uS92TmZXcqJ7tmND9zpVVB6COdlcOAilA6uIwf0ZAA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19600" y="5105400"/>
            <a:ext cx="137160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dirty="0" smtClean="0"/>
              <a:t>MAJOR</a:t>
            </a:r>
            <a:r>
              <a:rPr lang="en-US" sz="3600" b="1" dirty="0" smtClean="0"/>
              <a:t> </a:t>
            </a:r>
            <a:r>
              <a:rPr lang="en-US" sz="3600" dirty="0" smtClean="0"/>
              <a:t>CONCERNS IN BILLING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Capture of charges for services performed</a:t>
            </a:r>
          </a:p>
          <a:p>
            <a:pPr eaLnBrk="1" hangingPunct="1"/>
            <a:r>
              <a:rPr lang="en-US" sz="2400" dirty="0" smtClean="0"/>
              <a:t>Incorrect billing</a:t>
            </a:r>
          </a:p>
          <a:p>
            <a:pPr eaLnBrk="1" hangingPunct="1"/>
            <a:r>
              <a:rPr lang="en-US" sz="2400" dirty="0" smtClean="0"/>
              <a:t>Billing late charges</a:t>
            </a:r>
          </a:p>
          <a:p>
            <a:pPr eaLnBrk="1" hangingPunct="1">
              <a:buFont typeface="Arial" charset="0"/>
              <a:buNone/>
            </a:pPr>
            <a:endParaRPr lang="en-US" dirty="0" smtClean="0"/>
          </a:p>
        </p:txBody>
      </p:sp>
      <p:pic>
        <p:nvPicPr>
          <p:cNvPr id="13316" name="Picture 9" descr="http://t3.gstatic.com/images?q=tbn:ANd9GcSqdAiuxgjEcI8Sa4epkMZVYcq7RGnIJMcrNmMBtjoPD3OEJA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4267200"/>
            <a:ext cx="3437594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13" descr="http://t3.gstatic.com/images?q=tbn:ANd9GcRy8VmL0dA_Yt3KQpZBOACLVjmoMSBmIxH4rv1sx3iUL-Umix5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2416786"/>
            <a:ext cx="3124200" cy="207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390</Words>
  <Application>Microsoft Office PowerPoint</Application>
  <PresentationFormat>On-screen Show (4:3)</PresentationFormat>
  <Paragraphs>92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Slide 1</vt:lpstr>
      <vt:lpstr>ORGANIZATION PROFILE</vt:lpstr>
      <vt:lpstr>INTRODUCTION</vt:lpstr>
      <vt:lpstr>OBJECTIVES OF THE STUDY</vt:lpstr>
      <vt:lpstr>TYPES OF PAYMENT</vt:lpstr>
      <vt:lpstr>MAJOR PANELS OF THE HOSPITAL</vt:lpstr>
      <vt:lpstr>BILLING PROCESS</vt:lpstr>
      <vt:lpstr>REVENUE CYCLE</vt:lpstr>
      <vt:lpstr>MAJOR CONCERNS IN BILLING</vt:lpstr>
      <vt:lpstr>DATA ELEMENTS OF CHARGE MASTER</vt:lpstr>
      <vt:lpstr>RESEARCH METHODOLOGY </vt:lpstr>
      <vt:lpstr>CONTD…..</vt:lpstr>
      <vt:lpstr>OBSERVATIONS</vt:lpstr>
      <vt:lpstr>TYPES OF PATIENTS</vt:lpstr>
      <vt:lpstr>CATEGORIZATION OF PATIENTS ACCORDING TO PANELS </vt:lpstr>
      <vt:lpstr>PERMISSION FOR CLAIM ADMISSIBILITY</vt:lpstr>
      <vt:lpstr>REASONS FOR CLAIM DENIAL</vt:lpstr>
      <vt:lpstr>TIME TAKEN TO GET THE PERMISSION</vt:lpstr>
      <vt:lpstr>NUMBER OF QUERIES </vt:lpstr>
      <vt:lpstr>REASONS FOR QUERIES</vt:lpstr>
      <vt:lpstr>QUERIES OF INCOMPLETE DOCUMENTS INCLUDES…..</vt:lpstr>
      <vt:lpstr>RECOMMENDATIONS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THINKPAD</dc:creator>
  <cp:lastModifiedBy>THINKPAD</cp:lastModifiedBy>
  <cp:revision>32</cp:revision>
  <dcterms:created xsi:type="dcterms:W3CDTF">2013-05-02T06:45:13Z</dcterms:created>
  <dcterms:modified xsi:type="dcterms:W3CDTF">2013-05-07T17:21:29Z</dcterms:modified>
</cp:coreProperties>
</file>