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60" r:id="rId5"/>
    <p:sldId id="261" r:id="rId6"/>
    <p:sldId id="262" r:id="rId7"/>
    <p:sldId id="263" r:id="rId8"/>
    <p:sldId id="264" r:id="rId9"/>
    <p:sldId id="265" r:id="rId10"/>
    <p:sldId id="266" r:id="rId11"/>
    <p:sldId id="268" r:id="rId12"/>
    <p:sldId id="267" r:id="rId13"/>
    <p:sldId id="269" r:id="rId14"/>
    <p:sldId id="271" r:id="rId15"/>
    <p:sldId id="272" r:id="rId16"/>
    <p:sldId id="273" r:id="rId17"/>
    <p:sldId id="274" r:id="rId18"/>
    <p:sldId id="275" r:id="rId19"/>
    <p:sldId id="276" r:id="rId20"/>
    <p:sldId id="277" r:id="rId21"/>
    <p:sldId id="278" r:id="rId22"/>
    <p:sldId id="282"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8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iti\Desktop\cure%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
  <c:chart>
    <c:title>
      <c:tx>
        <c:rich>
          <a:bodyPr/>
          <a:lstStyle/>
          <a:p>
            <a:pPr>
              <a:defRPr/>
            </a:pPr>
            <a:r>
              <a:rPr lang="en-IN"/>
              <a:t>TOTAL</a:t>
            </a:r>
            <a:r>
              <a:rPr lang="en-IN" baseline="0"/>
              <a:t> NO. OF SCANS</a:t>
            </a:r>
            <a:endParaRPr lang="en-IN"/>
          </a:p>
        </c:rich>
      </c:tx>
    </c:title>
    <c:plotArea>
      <c:layout/>
      <c:barChart>
        <c:barDir val="col"/>
        <c:grouping val="stacked"/>
        <c:ser>
          <c:idx val="0"/>
          <c:order val="0"/>
          <c:cat>
            <c:strRef>
              <c:f>Sheet1!$A$1:$A$7</c:f>
              <c:strCache>
                <c:ptCount val="7"/>
                <c:pt idx="0">
                  <c:v>BONE SCAN</c:v>
                </c:pt>
                <c:pt idx="1">
                  <c:v>THYROID SCAN</c:v>
                </c:pt>
                <c:pt idx="2">
                  <c:v>STRESS THALLIUM</c:v>
                </c:pt>
                <c:pt idx="3">
                  <c:v>DTPA</c:v>
                </c:pt>
                <c:pt idx="4">
                  <c:v>DMSA</c:v>
                </c:pt>
                <c:pt idx="5">
                  <c:v>PARA THYROID</c:v>
                </c:pt>
                <c:pt idx="6">
                  <c:v>BRAIN SPECT</c:v>
                </c:pt>
              </c:strCache>
            </c:strRef>
          </c:cat>
          <c:val>
            <c:numRef>
              <c:f>Sheet1!$B$1:$B$7</c:f>
              <c:numCache>
                <c:formatCode>General</c:formatCode>
                <c:ptCount val="7"/>
                <c:pt idx="0">
                  <c:v>150</c:v>
                </c:pt>
                <c:pt idx="1">
                  <c:v>50</c:v>
                </c:pt>
                <c:pt idx="2">
                  <c:v>125</c:v>
                </c:pt>
                <c:pt idx="3">
                  <c:v>163</c:v>
                </c:pt>
                <c:pt idx="4">
                  <c:v>20</c:v>
                </c:pt>
                <c:pt idx="5">
                  <c:v>10</c:v>
                </c:pt>
                <c:pt idx="6">
                  <c:v>30</c:v>
                </c:pt>
              </c:numCache>
            </c:numRef>
          </c:val>
        </c:ser>
        <c:dLbls>
          <c:showVal val="1"/>
        </c:dLbls>
        <c:gapWidth val="95"/>
        <c:overlap val="100"/>
        <c:axId val="69296896"/>
        <c:axId val="69298432"/>
      </c:barChart>
      <c:catAx>
        <c:axId val="69296896"/>
        <c:scaling>
          <c:orientation val="minMax"/>
        </c:scaling>
        <c:axPos val="b"/>
        <c:majorTickMark val="none"/>
        <c:tickLblPos val="nextTo"/>
        <c:crossAx val="69298432"/>
        <c:crosses val="autoZero"/>
        <c:auto val="1"/>
        <c:lblAlgn val="ctr"/>
        <c:lblOffset val="100"/>
      </c:catAx>
      <c:valAx>
        <c:axId val="69298432"/>
        <c:scaling>
          <c:orientation val="minMax"/>
        </c:scaling>
        <c:delete val="1"/>
        <c:axPos val="l"/>
        <c:numFmt formatCode="General" sourceLinked="1"/>
        <c:majorTickMark val="none"/>
        <c:tickLblPos val="none"/>
        <c:crossAx val="69296896"/>
        <c:crosses val="autoZero"/>
        <c:crossBetween val="between"/>
      </c:valAx>
      <c:spPr>
        <a:noFill/>
        <a:ln w="25400">
          <a:noFill/>
        </a:ln>
      </c:spPr>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12E5D0F-2227-418A-BD2E-6D3EA2036F7D}"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2E5D0F-2227-418A-BD2E-6D3EA2036F7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2E5D0F-2227-418A-BD2E-6D3EA2036F7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2E5D0F-2227-418A-BD2E-6D3EA2036F7D}"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12E5D0F-2227-418A-BD2E-6D3EA2036F7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2E5D0F-2227-418A-BD2E-6D3EA2036F7D}"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12E5D0F-2227-418A-BD2E-6D3EA2036F7D}"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12E5D0F-2227-418A-BD2E-6D3EA2036F7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12E5D0F-2227-418A-BD2E-6D3EA2036F7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2E5D0F-2227-418A-BD2E-6D3EA2036F7D}"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70009D0-4535-4114-AC8D-B920B44066E2}" type="datetimeFigureOut">
              <a:rPr lang="en-IN" smtClean="0"/>
              <a:pPr/>
              <a:t>09-06-2013</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512E5D0F-2227-418A-BD2E-6D3EA2036F7D}"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70009D0-4535-4114-AC8D-B920B44066E2}" type="datetimeFigureOut">
              <a:rPr lang="en-IN" smtClean="0"/>
              <a:pPr/>
              <a:t>09-06-2013</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12E5D0F-2227-418A-BD2E-6D3EA2036F7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Gamma_camera"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88024" y="4869160"/>
            <a:ext cx="3916288" cy="1440160"/>
          </a:xfrm>
        </p:spPr>
        <p:txBody>
          <a:bodyPr>
            <a:normAutofit/>
          </a:bodyPr>
          <a:lstStyle/>
          <a:p>
            <a:r>
              <a:rPr lang="en-US" dirty="0" smtClean="0"/>
              <a:t>ADITI GOTTLIEB</a:t>
            </a:r>
          </a:p>
          <a:p>
            <a:r>
              <a:rPr lang="en-US" dirty="0" smtClean="0"/>
              <a:t>IIHMR, NEW DELHI</a:t>
            </a:r>
            <a:endParaRPr lang="en-IN" dirty="0"/>
          </a:p>
        </p:txBody>
      </p:sp>
      <p:sp>
        <p:nvSpPr>
          <p:cNvPr id="2" name="Title 1"/>
          <p:cNvSpPr>
            <a:spLocks noGrp="1"/>
          </p:cNvSpPr>
          <p:nvPr>
            <p:ph type="ctrTitle"/>
          </p:nvPr>
        </p:nvSpPr>
        <p:spPr/>
        <p:txBody>
          <a:bodyPr>
            <a:normAutofit fontScale="90000"/>
          </a:bodyPr>
          <a:lstStyle/>
          <a:p>
            <a:r>
              <a:rPr lang="en-US" dirty="0" smtClean="0"/>
              <a:t>Turn around time in nuclear medicine department</a:t>
            </a:r>
            <a:r>
              <a:rPr lang="en-US" dirty="0" smtClean="0"/>
              <a:t/>
            </a:r>
            <a:br>
              <a:rPr lang="en-US"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lstStyle/>
          <a:p>
            <a:r>
              <a:rPr lang="en-US" dirty="0" smtClean="0"/>
              <a:t>FINDINGS</a:t>
            </a:r>
            <a:endParaRPr lang="en-IN" dirty="0"/>
          </a:p>
        </p:txBody>
      </p:sp>
      <p:graphicFrame>
        <p:nvGraphicFramePr>
          <p:cNvPr id="6" name="Content Placeholder 5"/>
          <p:cNvGraphicFramePr>
            <a:graphicFrameLocks noGrp="1"/>
          </p:cNvGraphicFramePr>
          <p:nvPr>
            <p:ph sz="quarter" idx="1"/>
          </p:nvPr>
        </p:nvGraphicFramePr>
        <p:xfrm>
          <a:off x="755576" y="1124744"/>
          <a:ext cx="7920880"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83568" y="4941168"/>
            <a:ext cx="7848872" cy="646331"/>
          </a:xfrm>
          <a:prstGeom prst="rect">
            <a:avLst/>
          </a:prstGeom>
          <a:noFill/>
        </p:spPr>
        <p:txBody>
          <a:bodyPr wrap="square" rtlCol="0">
            <a:spAutoFit/>
          </a:bodyPr>
          <a:lstStyle/>
          <a:p>
            <a:r>
              <a:rPr lang="en-US" dirty="0" smtClean="0"/>
              <a:t>Total number of scans done in 3 months; 548 scans</a:t>
            </a:r>
          </a:p>
          <a:p>
            <a:r>
              <a:rPr lang="en-US" dirty="0" smtClean="0"/>
              <a:t>DTPA scan is more prevalent (163) followed by bone scan(150) &amp; stress thallium (125) </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268760"/>
            <a:ext cx="7704856" cy="2592288"/>
          </a:xfrm>
        </p:spPr>
        <p:txBody>
          <a:bodyPr>
            <a:normAutofit/>
          </a:bodyPr>
          <a:lstStyle/>
          <a:p>
            <a:pPr algn="ctr"/>
            <a:r>
              <a:rPr lang="en-US" dirty="0" smtClean="0"/>
              <a:t>COMPARISON OF STANDARD TIME &amp; ACTUAL TIME OF SCANS</a:t>
            </a:r>
            <a:r>
              <a:rPr lang="en-IN" dirty="0" smtClean="0"/>
              <a:t/>
            </a:r>
            <a:br>
              <a:rPr lang="en-IN" dirty="0" smtClean="0"/>
            </a:b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352928" cy="648072"/>
          </a:xfrm>
        </p:spPr>
        <p:txBody>
          <a:bodyPr>
            <a:normAutofit fontScale="90000"/>
          </a:bodyPr>
          <a:lstStyle/>
          <a:p>
            <a:r>
              <a:rPr lang="en-IN" dirty="0" smtClean="0"/>
              <a:t/>
            </a:r>
            <a:br>
              <a:rPr lang="en-IN" dirty="0" smtClean="0"/>
            </a:br>
            <a:r>
              <a:rPr lang="en-IN" dirty="0" smtClean="0"/>
              <a:t>BONE SCAN</a:t>
            </a:r>
            <a:endParaRPr lang="en-IN" dirty="0"/>
          </a:p>
        </p:txBody>
      </p:sp>
      <p:sp>
        <p:nvSpPr>
          <p:cNvPr id="3" name="Text Placeholder 2"/>
          <p:cNvSpPr>
            <a:spLocks noGrp="1"/>
          </p:cNvSpPr>
          <p:nvPr>
            <p:ph type="body" idx="1"/>
          </p:nvPr>
        </p:nvSpPr>
        <p:spPr/>
        <p:txBody>
          <a:bodyPr/>
          <a:lstStyle/>
          <a:p>
            <a:r>
              <a:rPr lang="en-US" dirty="0" smtClean="0"/>
              <a:t>Standard time</a:t>
            </a:r>
            <a:endParaRPr lang="en-IN" dirty="0"/>
          </a:p>
        </p:txBody>
      </p:sp>
      <p:sp>
        <p:nvSpPr>
          <p:cNvPr id="4" name="Text Placeholder 3"/>
          <p:cNvSpPr>
            <a:spLocks noGrp="1"/>
          </p:cNvSpPr>
          <p:nvPr>
            <p:ph type="body" sz="half" idx="3"/>
          </p:nvPr>
        </p:nvSpPr>
        <p:spPr/>
        <p:txBody>
          <a:bodyPr/>
          <a:lstStyle/>
          <a:p>
            <a:r>
              <a:rPr lang="en-US" dirty="0" smtClean="0"/>
              <a:t>Actual time</a:t>
            </a:r>
            <a:endParaRPr lang="en-IN" dirty="0"/>
          </a:p>
        </p:txBody>
      </p:sp>
      <p:graphicFrame>
        <p:nvGraphicFramePr>
          <p:cNvPr id="7" name="Content Placeholder 6"/>
          <p:cNvGraphicFramePr>
            <a:graphicFrameLocks noGrp="1"/>
          </p:cNvGraphicFramePr>
          <p:nvPr>
            <p:ph sz="half" idx="2"/>
          </p:nvPr>
        </p:nvGraphicFramePr>
        <p:xfrm>
          <a:off x="323528" y="2276875"/>
          <a:ext cx="4032448" cy="4281624"/>
        </p:xfrm>
        <a:graphic>
          <a:graphicData uri="http://schemas.openxmlformats.org/drawingml/2006/table">
            <a:tbl>
              <a:tblPr firstRow="1" bandRow="1">
                <a:tableStyleId>{5C22544A-7EE6-4342-B048-85BDC9FD1C3A}</a:tableStyleId>
              </a:tblPr>
              <a:tblGrid>
                <a:gridCol w="2808312"/>
                <a:gridCol w="1224136"/>
              </a:tblGrid>
              <a:tr h="606924">
                <a:tc>
                  <a:txBody>
                    <a:bodyPr/>
                    <a:lstStyle/>
                    <a:p>
                      <a:r>
                        <a:rPr lang="en-US" dirty="0" smtClean="0"/>
                        <a:t>Total time for scan</a:t>
                      </a:r>
                      <a:endParaRPr lang="en-IN" dirty="0"/>
                    </a:p>
                  </a:txBody>
                  <a:tcPr/>
                </a:tc>
                <a:tc>
                  <a:txBody>
                    <a:bodyPr/>
                    <a:lstStyle/>
                    <a:p>
                      <a:r>
                        <a:rPr lang="en-US" dirty="0" smtClean="0"/>
                        <a:t>325 </a:t>
                      </a:r>
                      <a:r>
                        <a:rPr lang="en-US" dirty="0" err="1" smtClean="0"/>
                        <a:t>mins</a:t>
                      </a:r>
                      <a:endParaRPr lang="en-US" dirty="0" smtClean="0"/>
                    </a:p>
                    <a:p>
                      <a:r>
                        <a:rPr lang="en-US" dirty="0" smtClean="0"/>
                        <a:t>(5.5</a:t>
                      </a:r>
                      <a:r>
                        <a:rPr lang="en-US" baseline="0" dirty="0" smtClean="0"/>
                        <a:t> hrs)</a:t>
                      </a:r>
                      <a:endParaRPr lang="en-IN" dirty="0"/>
                    </a:p>
                  </a:txBody>
                  <a:tcPr/>
                </a:tc>
              </a:tr>
              <a:tr h="606924">
                <a:tc>
                  <a:txBody>
                    <a:bodyPr/>
                    <a:lstStyle/>
                    <a:p>
                      <a:r>
                        <a:rPr lang="en-US" dirty="0" smtClean="0"/>
                        <a:t>History taking</a:t>
                      </a:r>
                      <a:endParaRPr lang="en-IN" dirty="0"/>
                    </a:p>
                  </a:txBody>
                  <a:tcPr/>
                </a:tc>
                <a:tc>
                  <a:txBody>
                    <a:bodyPr/>
                    <a:lstStyle/>
                    <a:p>
                      <a:r>
                        <a:rPr lang="en-US" dirty="0" smtClean="0"/>
                        <a:t>10 </a:t>
                      </a:r>
                      <a:r>
                        <a:rPr lang="en-US" dirty="0" err="1" smtClean="0"/>
                        <a:t>mins</a:t>
                      </a:r>
                      <a:endParaRPr lang="en-IN" dirty="0"/>
                    </a:p>
                  </a:txBody>
                  <a:tcPr/>
                </a:tc>
              </a:tr>
              <a:tr h="606924">
                <a:tc>
                  <a:txBody>
                    <a:bodyPr/>
                    <a:lstStyle/>
                    <a:p>
                      <a:r>
                        <a:rPr lang="en-US" dirty="0" smtClean="0"/>
                        <a:t>Med. Prep time</a:t>
                      </a:r>
                    </a:p>
                  </a:txBody>
                  <a:tcPr/>
                </a:tc>
                <a:tc>
                  <a:txBody>
                    <a:bodyPr/>
                    <a:lstStyle/>
                    <a:p>
                      <a:r>
                        <a:rPr lang="en-US" dirty="0" smtClean="0"/>
                        <a:t>20 </a:t>
                      </a:r>
                      <a:r>
                        <a:rPr lang="en-US" dirty="0" err="1" smtClean="0"/>
                        <a:t>mins</a:t>
                      </a:r>
                      <a:endParaRPr lang="en-IN" dirty="0"/>
                    </a:p>
                  </a:txBody>
                  <a:tcPr/>
                </a:tc>
              </a:tr>
              <a:tr h="606924">
                <a:tc>
                  <a:txBody>
                    <a:bodyPr/>
                    <a:lstStyle/>
                    <a:p>
                      <a:r>
                        <a:rPr lang="en-US" dirty="0" smtClean="0"/>
                        <a:t>Waiting time</a:t>
                      </a:r>
                      <a:endParaRPr lang="en-IN" dirty="0"/>
                    </a:p>
                  </a:txBody>
                  <a:tcPr/>
                </a:tc>
                <a:tc>
                  <a:txBody>
                    <a:bodyPr/>
                    <a:lstStyle/>
                    <a:p>
                      <a:r>
                        <a:rPr lang="en-US" dirty="0" smtClean="0"/>
                        <a:t>180 </a:t>
                      </a:r>
                      <a:r>
                        <a:rPr lang="en-US" dirty="0" err="1" smtClean="0"/>
                        <a:t>mins</a:t>
                      </a:r>
                      <a:endParaRPr lang="en-IN" dirty="0"/>
                    </a:p>
                  </a:txBody>
                  <a:tcPr/>
                </a:tc>
              </a:tr>
              <a:tr h="606924">
                <a:tc>
                  <a:txBody>
                    <a:bodyPr/>
                    <a:lstStyle/>
                    <a:p>
                      <a:r>
                        <a:rPr lang="en-US" dirty="0" smtClean="0"/>
                        <a:t>Scanning time</a:t>
                      </a:r>
                      <a:endParaRPr lang="en-IN" dirty="0"/>
                    </a:p>
                  </a:txBody>
                  <a:tcPr/>
                </a:tc>
                <a:tc>
                  <a:txBody>
                    <a:bodyPr/>
                    <a:lstStyle/>
                    <a:p>
                      <a:r>
                        <a:rPr lang="en-US" dirty="0" smtClean="0"/>
                        <a:t>45 </a:t>
                      </a:r>
                      <a:r>
                        <a:rPr lang="en-US" dirty="0" err="1" smtClean="0"/>
                        <a:t>mins</a:t>
                      </a:r>
                      <a:endParaRPr lang="en-IN" dirty="0"/>
                    </a:p>
                  </a:txBody>
                  <a:tcPr/>
                </a:tc>
              </a:tr>
              <a:tr h="606924">
                <a:tc>
                  <a:txBody>
                    <a:bodyPr/>
                    <a:lstStyle/>
                    <a:p>
                      <a:r>
                        <a:rPr lang="en-US" dirty="0" smtClean="0"/>
                        <a:t>Processing time</a:t>
                      </a:r>
                      <a:endParaRPr lang="en-IN" dirty="0"/>
                    </a:p>
                  </a:txBody>
                  <a:tcPr/>
                </a:tc>
                <a:tc>
                  <a:txBody>
                    <a:bodyPr/>
                    <a:lstStyle/>
                    <a:p>
                      <a:r>
                        <a:rPr lang="en-US" dirty="0" smtClean="0"/>
                        <a:t>30 </a:t>
                      </a:r>
                      <a:r>
                        <a:rPr lang="en-US" dirty="0" err="1" smtClean="0"/>
                        <a:t>mins</a:t>
                      </a:r>
                      <a:endParaRPr lang="en-IN" dirty="0"/>
                    </a:p>
                  </a:txBody>
                  <a:tcPr/>
                </a:tc>
              </a:tr>
              <a:tr h="606924">
                <a:tc>
                  <a:txBody>
                    <a:bodyPr/>
                    <a:lstStyle/>
                    <a:p>
                      <a:r>
                        <a:rPr lang="en-US" dirty="0" smtClean="0"/>
                        <a:t>Reporting time</a:t>
                      </a:r>
                      <a:endParaRPr lang="en-IN" dirty="0"/>
                    </a:p>
                  </a:txBody>
                  <a:tcPr/>
                </a:tc>
                <a:tc>
                  <a:txBody>
                    <a:bodyPr/>
                    <a:lstStyle/>
                    <a:p>
                      <a:r>
                        <a:rPr lang="en-US" dirty="0" smtClean="0"/>
                        <a:t>30 </a:t>
                      </a:r>
                      <a:r>
                        <a:rPr lang="en-US" dirty="0" err="1" smtClean="0"/>
                        <a:t>mins</a:t>
                      </a:r>
                      <a:endParaRPr lang="en-IN" dirty="0"/>
                    </a:p>
                  </a:txBody>
                  <a:tcPr/>
                </a:tc>
              </a:tr>
            </a:tbl>
          </a:graphicData>
        </a:graphic>
      </p:graphicFrame>
      <p:graphicFrame>
        <p:nvGraphicFramePr>
          <p:cNvPr id="8" name="Content Placeholder 7"/>
          <p:cNvGraphicFramePr>
            <a:graphicFrameLocks noGrp="1"/>
          </p:cNvGraphicFramePr>
          <p:nvPr>
            <p:ph sz="half" idx="4"/>
          </p:nvPr>
        </p:nvGraphicFramePr>
        <p:xfrm>
          <a:off x="4953000" y="2247900"/>
          <a:ext cx="4011488" cy="4368180"/>
        </p:xfrm>
        <a:graphic>
          <a:graphicData uri="http://schemas.openxmlformats.org/drawingml/2006/table">
            <a:tbl>
              <a:tblPr firstRow="1" bandRow="1">
                <a:tableStyleId>{5C22544A-7EE6-4342-B048-85BDC9FD1C3A}</a:tableStyleId>
              </a:tblPr>
              <a:tblGrid>
                <a:gridCol w="2859360"/>
                <a:gridCol w="1152128"/>
              </a:tblGrid>
              <a:tr h="621350">
                <a:tc>
                  <a:txBody>
                    <a:bodyPr/>
                    <a:lstStyle/>
                    <a:p>
                      <a:r>
                        <a:rPr lang="en-US" dirty="0" smtClean="0"/>
                        <a:t>Total time for scan</a:t>
                      </a:r>
                      <a:endParaRPr lang="en-IN" dirty="0"/>
                    </a:p>
                  </a:txBody>
                  <a:tcPr/>
                </a:tc>
                <a:tc>
                  <a:txBody>
                    <a:bodyPr/>
                    <a:lstStyle/>
                    <a:p>
                      <a:r>
                        <a:rPr lang="en-US" dirty="0" smtClean="0"/>
                        <a:t>405 </a:t>
                      </a:r>
                      <a:r>
                        <a:rPr lang="en-US" dirty="0" err="1" smtClean="0"/>
                        <a:t>mins</a:t>
                      </a:r>
                      <a:endParaRPr lang="en-US" dirty="0" smtClean="0"/>
                    </a:p>
                    <a:p>
                      <a:r>
                        <a:rPr lang="en-US" dirty="0" smtClean="0"/>
                        <a:t>(6.5 hrs)</a:t>
                      </a:r>
                      <a:endParaRPr lang="en-IN" dirty="0"/>
                    </a:p>
                  </a:txBody>
                  <a:tcPr/>
                </a:tc>
              </a:tr>
              <a:tr h="621350">
                <a:tc>
                  <a:txBody>
                    <a:bodyPr/>
                    <a:lstStyle/>
                    <a:p>
                      <a:r>
                        <a:rPr lang="en-US" dirty="0" smtClean="0"/>
                        <a:t>History taking</a:t>
                      </a:r>
                      <a:endParaRPr lang="en-IN" dirty="0"/>
                    </a:p>
                  </a:txBody>
                  <a:tcPr/>
                </a:tc>
                <a:tc>
                  <a:txBody>
                    <a:bodyPr/>
                    <a:lstStyle/>
                    <a:p>
                      <a:r>
                        <a:rPr lang="en-US" dirty="0" smtClean="0"/>
                        <a:t>30 </a:t>
                      </a:r>
                      <a:r>
                        <a:rPr lang="en-US" dirty="0" err="1" smtClean="0"/>
                        <a:t>mins</a:t>
                      </a:r>
                      <a:endParaRPr lang="en-IN" dirty="0"/>
                    </a:p>
                  </a:txBody>
                  <a:tcPr/>
                </a:tc>
              </a:tr>
              <a:tr h="621350">
                <a:tc>
                  <a:txBody>
                    <a:bodyPr/>
                    <a:lstStyle/>
                    <a:p>
                      <a:r>
                        <a:rPr lang="en-US" dirty="0" smtClean="0"/>
                        <a:t>Med. Prep time</a:t>
                      </a:r>
                    </a:p>
                  </a:txBody>
                  <a:tcPr/>
                </a:tc>
                <a:tc>
                  <a:txBody>
                    <a:bodyPr/>
                    <a:lstStyle/>
                    <a:p>
                      <a:r>
                        <a:rPr lang="en-US" dirty="0" smtClean="0"/>
                        <a:t>45</a:t>
                      </a:r>
                      <a:r>
                        <a:rPr lang="en-US" baseline="0" dirty="0" smtClean="0"/>
                        <a:t> </a:t>
                      </a:r>
                      <a:r>
                        <a:rPr lang="en-US" baseline="0" dirty="0" err="1" smtClean="0"/>
                        <a:t>mins</a:t>
                      </a:r>
                      <a:endParaRPr lang="en-IN" dirty="0"/>
                    </a:p>
                  </a:txBody>
                  <a:tcPr/>
                </a:tc>
              </a:tr>
              <a:tr h="621350">
                <a:tc>
                  <a:txBody>
                    <a:bodyPr/>
                    <a:lstStyle/>
                    <a:p>
                      <a:r>
                        <a:rPr lang="en-US" dirty="0" smtClean="0"/>
                        <a:t>Waiting time</a:t>
                      </a:r>
                      <a:endParaRPr lang="en-IN" dirty="0"/>
                    </a:p>
                  </a:txBody>
                  <a:tcPr/>
                </a:tc>
                <a:tc>
                  <a:txBody>
                    <a:bodyPr/>
                    <a:lstStyle/>
                    <a:p>
                      <a:r>
                        <a:rPr lang="en-US" dirty="0" smtClean="0"/>
                        <a:t>180 </a:t>
                      </a:r>
                      <a:r>
                        <a:rPr lang="en-US" dirty="0" err="1" smtClean="0"/>
                        <a:t>mins</a:t>
                      </a:r>
                      <a:endParaRPr lang="en-IN" dirty="0"/>
                    </a:p>
                  </a:txBody>
                  <a:tcPr/>
                </a:tc>
              </a:tr>
              <a:tr h="621350">
                <a:tc>
                  <a:txBody>
                    <a:bodyPr/>
                    <a:lstStyle/>
                    <a:p>
                      <a:r>
                        <a:rPr lang="en-US" dirty="0" smtClean="0"/>
                        <a:t>Scanning time</a:t>
                      </a:r>
                      <a:endParaRPr lang="en-IN" dirty="0"/>
                    </a:p>
                  </a:txBody>
                  <a:tcPr/>
                </a:tc>
                <a:tc>
                  <a:txBody>
                    <a:bodyPr/>
                    <a:lstStyle/>
                    <a:p>
                      <a:r>
                        <a:rPr lang="en-US" dirty="0" smtClean="0"/>
                        <a:t>45 </a:t>
                      </a:r>
                      <a:r>
                        <a:rPr lang="en-US" dirty="0" err="1" smtClean="0"/>
                        <a:t>mins</a:t>
                      </a:r>
                      <a:endParaRPr lang="en-IN" dirty="0"/>
                    </a:p>
                  </a:txBody>
                  <a:tcPr/>
                </a:tc>
              </a:tr>
              <a:tr h="621350">
                <a:tc>
                  <a:txBody>
                    <a:bodyPr/>
                    <a:lstStyle/>
                    <a:p>
                      <a:r>
                        <a:rPr lang="en-US" dirty="0" smtClean="0"/>
                        <a:t>Processing time</a:t>
                      </a:r>
                      <a:endParaRPr lang="en-IN" dirty="0"/>
                    </a:p>
                  </a:txBody>
                  <a:tcPr/>
                </a:tc>
                <a:tc>
                  <a:txBody>
                    <a:bodyPr/>
                    <a:lstStyle/>
                    <a:p>
                      <a:r>
                        <a:rPr lang="en-US" dirty="0" smtClean="0"/>
                        <a:t>45 </a:t>
                      </a:r>
                      <a:r>
                        <a:rPr lang="en-US" dirty="0" err="1" smtClean="0"/>
                        <a:t>mins</a:t>
                      </a:r>
                      <a:endParaRPr lang="en-IN" dirty="0"/>
                    </a:p>
                  </a:txBody>
                  <a:tcPr/>
                </a:tc>
              </a:tr>
              <a:tr h="621350">
                <a:tc>
                  <a:txBody>
                    <a:bodyPr/>
                    <a:lstStyle/>
                    <a:p>
                      <a:r>
                        <a:rPr lang="en-US" dirty="0" smtClean="0"/>
                        <a:t>Reporting time</a:t>
                      </a:r>
                      <a:endParaRPr lang="en-IN" dirty="0"/>
                    </a:p>
                  </a:txBody>
                  <a:tcPr/>
                </a:tc>
                <a:tc>
                  <a:txBody>
                    <a:bodyPr/>
                    <a:lstStyle/>
                    <a:p>
                      <a:r>
                        <a:rPr lang="en-US" dirty="0" smtClean="0"/>
                        <a:t>60 </a:t>
                      </a:r>
                      <a:r>
                        <a:rPr lang="en-US" dirty="0" err="1" smtClean="0"/>
                        <a:t>mins</a:t>
                      </a:r>
                      <a:endParaRPr lang="en-IN"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20688"/>
            <a:ext cx="7772400" cy="576064"/>
          </a:xfrm>
        </p:spPr>
        <p:txBody>
          <a:bodyPr>
            <a:normAutofit fontScale="90000"/>
          </a:bodyPr>
          <a:lstStyle/>
          <a:p>
            <a:r>
              <a:rPr lang="en-US" dirty="0" smtClean="0"/>
              <a:t/>
            </a:r>
            <a:br>
              <a:rPr lang="en-US" dirty="0" smtClean="0"/>
            </a:br>
            <a:r>
              <a:rPr lang="en-US" dirty="0" smtClean="0"/>
              <a:t/>
            </a:r>
            <a:br>
              <a:rPr lang="en-US" dirty="0" smtClean="0"/>
            </a:br>
            <a:r>
              <a:rPr lang="en-US" dirty="0" smtClean="0"/>
              <a:t>REASONS FOR INCREASED TAT IN BONE SCAN</a:t>
            </a:r>
            <a:endParaRPr lang="en-IN" dirty="0"/>
          </a:p>
        </p:txBody>
      </p:sp>
      <p:sp>
        <p:nvSpPr>
          <p:cNvPr id="3" name="Content Placeholder 2"/>
          <p:cNvSpPr>
            <a:spLocks noGrp="1"/>
          </p:cNvSpPr>
          <p:nvPr>
            <p:ph sz="quarter" idx="1"/>
          </p:nvPr>
        </p:nvSpPr>
        <p:spPr>
          <a:xfrm>
            <a:off x="683568" y="2276872"/>
            <a:ext cx="8003232" cy="3312368"/>
          </a:xfrm>
        </p:spPr>
        <p:txBody>
          <a:bodyPr/>
          <a:lstStyle/>
          <a:p>
            <a:r>
              <a:rPr lang="en-US" dirty="0" smtClean="0"/>
              <a:t>Patient flow</a:t>
            </a:r>
          </a:p>
          <a:p>
            <a:r>
              <a:rPr lang="en-US" dirty="0" smtClean="0"/>
              <a:t>Patient coming at same time for same scan</a:t>
            </a:r>
          </a:p>
          <a:p>
            <a:r>
              <a:rPr lang="en-US" dirty="0" smtClean="0"/>
              <a:t>All medicines prepared &amp; labeled by same technician</a:t>
            </a:r>
          </a:p>
          <a:p>
            <a:r>
              <a:rPr lang="en-US" dirty="0" smtClean="0"/>
              <a:t>Machine down time</a:t>
            </a:r>
          </a:p>
          <a:p>
            <a:r>
              <a:rPr lang="en-US" dirty="0" smtClean="0"/>
              <a:t>Lack of coordination</a:t>
            </a:r>
          </a:p>
          <a:p>
            <a:endParaRPr lang="en-US"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a:t>
            </a:r>
            <a:endParaRPr lang="en-IN" dirty="0"/>
          </a:p>
        </p:txBody>
      </p:sp>
      <p:sp>
        <p:nvSpPr>
          <p:cNvPr id="3" name="Content Placeholder 2"/>
          <p:cNvSpPr>
            <a:spLocks noGrp="1"/>
          </p:cNvSpPr>
          <p:nvPr>
            <p:ph sz="quarter" idx="1"/>
          </p:nvPr>
        </p:nvSpPr>
        <p:spPr>
          <a:xfrm>
            <a:off x="914400" y="1916832"/>
            <a:ext cx="7772400" cy="3528392"/>
          </a:xfrm>
        </p:spPr>
        <p:txBody>
          <a:bodyPr/>
          <a:lstStyle/>
          <a:p>
            <a:pPr marL="274320" lvl="2" indent="-274320">
              <a:spcBef>
                <a:spcPts val="580"/>
              </a:spcBef>
              <a:buClr>
                <a:schemeClr val="accent1"/>
              </a:buClr>
            </a:pPr>
            <a:r>
              <a:rPr lang="en-US" dirty="0" smtClean="0"/>
              <a:t> </a:t>
            </a:r>
            <a:r>
              <a:rPr lang="en-IN" dirty="0" smtClean="0"/>
              <a:t>IF NO. OF PATIENTS INCREASED BY 2-3 TIMES THEN MACHINE ( GAMMA CAMERA ) SHOULD BE UPGRADED BY DOUBLE HEADED CAMERA, WHICH WILL REDUCE THE SCANNING TIME TO ALMOST HALF.</a:t>
            </a:r>
          </a:p>
          <a:p>
            <a:pPr marL="274320" lvl="2" indent="-274320">
              <a:spcBef>
                <a:spcPts val="580"/>
              </a:spcBef>
              <a:buClr>
                <a:schemeClr val="accent1"/>
              </a:buClr>
            </a:pPr>
            <a:endParaRPr lang="en-US" dirty="0" smtClean="0"/>
          </a:p>
          <a:p>
            <a:pPr marL="274320" lvl="2" indent="-274320">
              <a:spcBef>
                <a:spcPts val="580"/>
              </a:spcBef>
              <a:buClr>
                <a:schemeClr val="accent1"/>
              </a:buClr>
            </a:pPr>
            <a:r>
              <a:rPr lang="en-IN" dirty="0" smtClean="0"/>
              <a:t>TO AVOID MACHINE DOWN TIME, MACHINE SHOULD BE SERVICED PERIODICALLY.</a:t>
            </a:r>
          </a:p>
          <a:p>
            <a:pPr marL="274320" lvl="2" indent="-274320">
              <a:spcBef>
                <a:spcPts val="580"/>
              </a:spcBef>
              <a:buClr>
                <a:schemeClr val="accent1"/>
              </a:buClr>
            </a:pPr>
            <a:endParaRPr lang="en-IN" dirty="0" smtClean="0"/>
          </a:p>
          <a:p>
            <a:pPr marL="274320" lvl="2" indent="-274320">
              <a:spcBef>
                <a:spcPts val="580"/>
              </a:spcBef>
              <a:buClr>
                <a:schemeClr val="accent1"/>
              </a:buClr>
            </a:pPr>
            <a:r>
              <a:rPr lang="en-IN" dirty="0" smtClean="0"/>
              <a:t>RESPONSIBILITY INDEX &amp; PROPER JOB DISCRIPTION SHOULD BE GIEVEN TO STAFF. </a:t>
            </a:r>
          </a:p>
          <a:p>
            <a:pPr marL="274320" lvl="2" indent="-274320">
              <a:spcBef>
                <a:spcPts val="580"/>
              </a:spcBef>
              <a:buClr>
                <a:schemeClr val="accent1"/>
              </a:buClr>
            </a:pPr>
            <a:endParaRPr lang="en-IN"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STRESS THALLIUM SCAN</a:t>
            </a:r>
            <a:endParaRPr lang="en-IN" dirty="0"/>
          </a:p>
        </p:txBody>
      </p:sp>
      <p:sp>
        <p:nvSpPr>
          <p:cNvPr id="3" name="Text Placeholder 2"/>
          <p:cNvSpPr>
            <a:spLocks noGrp="1"/>
          </p:cNvSpPr>
          <p:nvPr>
            <p:ph type="body" idx="1"/>
          </p:nvPr>
        </p:nvSpPr>
        <p:spPr/>
        <p:txBody>
          <a:bodyPr/>
          <a:lstStyle/>
          <a:p>
            <a:r>
              <a:rPr lang="en-US" dirty="0" smtClean="0"/>
              <a:t>STANDARD TIME</a:t>
            </a:r>
            <a:endParaRPr lang="en-IN" dirty="0"/>
          </a:p>
        </p:txBody>
      </p:sp>
      <p:sp>
        <p:nvSpPr>
          <p:cNvPr id="4" name="Text Placeholder 3"/>
          <p:cNvSpPr>
            <a:spLocks noGrp="1"/>
          </p:cNvSpPr>
          <p:nvPr>
            <p:ph type="body" sz="half" idx="3"/>
          </p:nvPr>
        </p:nvSpPr>
        <p:spPr/>
        <p:txBody>
          <a:bodyPr/>
          <a:lstStyle/>
          <a:p>
            <a:r>
              <a:rPr lang="en-US" dirty="0" smtClean="0"/>
              <a:t>ACTUAL TIME</a:t>
            </a:r>
            <a:endParaRPr lang="en-IN" dirty="0"/>
          </a:p>
        </p:txBody>
      </p:sp>
      <p:graphicFrame>
        <p:nvGraphicFramePr>
          <p:cNvPr id="7" name="Content Placeholder 6"/>
          <p:cNvGraphicFramePr>
            <a:graphicFrameLocks noGrp="1"/>
          </p:cNvGraphicFramePr>
          <p:nvPr>
            <p:ph sz="half" idx="2"/>
          </p:nvPr>
        </p:nvGraphicFramePr>
        <p:xfrm>
          <a:off x="467544" y="2247901"/>
          <a:ext cx="4180656" cy="4281699"/>
        </p:xfrm>
        <a:graphic>
          <a:graphicData uri="http://schemas.openxmlformats.org/drawingml/2006/table">
            <a:tbl>
              <a:tblPr firstRow="1" bandRow="1">
                <a:tableStyleId>{5C22544A-7EE6-4342-B048-85BDC9FD1C3A}</a:tableStyleId>
              </a:tblPr>
              <a:tblGrid>
                <a:gridCol w="2952328"/>
                <a:gridCol w="1228328"/>
              </a:tblGrid>
              <a:tr h="677043">
                <a:tc>
                  <a:txBody>
                    <a:bodyPr/>
                    <a:lstStyle/>
                    <a:p>
                      <a:r>
                        <a:rPr lang="en-US" dirty="0" smtClean="0"/>
                        <a:t>Total time for scan</a:t>
                      </a:r>
                      <a:endParaRPr lang="en-IN" dirty="0"/>
                    </a:p>
                  </a:txBody>
                  <a:tcPr/>
                </a:tc>
                <a:tc>
                  <a:txBody>
                    <a:bodyPr/>
                    <a:lstStyle/>
                    <a:p>
                      <a:r>
                        <a:rPr lang="en-US" dirty="0" smtClean="0"/>
                        <a:t>230 </a:t>
                      </a:r>
                      <a:r>
                        <a:rPr lang="en-US" dirty="0" err="1" smtClean="0"/>
                        <a:t>mins</a:t>
                      </a:r>
                      <a:endParaRPr lang="en-US" dirty="0" smtClean="0"/>
                    </a:p>
                    <a:p>
                      <a:r>
                        <a:rPr lang="en-US" dirty="0" smtClean="0"/>
                        <a:t>(3.5 hrs)</a:t>
                      </a:r>
                    </a:p>
                  </a:txBody>
                  <a:tcPr/>
                </a:tc>
              </a:tr>
              <a:tr h="600776">
                <a:tc>
                  <a:txBody>
                    <a:bodyPr/>
                    <a:lstStyle/>
                    <a:p>
                      <a:r>
                        <a:rPr lang="en-US" dirty="0" smtClean="0"/>
                        <a:t>History taking</a:t>
                      </a:r>
                      <a:endParaRPr lang="en-IN" dirty="0"/>
                    </a:p>
                  </a:txBody>
                  <a:tcPr/>
                </a:tc>
                <a:tc>
                  <a:txBody>
                    <a:bodyPr/>
                    <a:lstStyle/>
                    <a:p>
                      <a:r>
                        <a:rPr lang="en-US" dirty="0" smtClean="0"/>
                        <a:t>15</a:t>
                      </a:r>
                      <a:r>
                        <a:rPr lang="en-US" baseline="0" dirty="0" smtClean="0"/>
                        <a:t> min</a:t>
                      </a:r>
                      <a:endParaRPr lang="en-IN" dirty="0"/>
                    </a:p>
                  </a:txBody>
                  <a:tcPr/>
                </a:tc>
              </a:tr>
              <a:tr h="600776">
                <a:tc>
                  <a:txBody>
                    <a:bodyPr/>
                    <a:lstStyle/>
                    <a:p>
                      <a:r>
                        <a:rPr lang="en-US" dirty="0" smtClean="0"/>
                        <a:t>Med. Prep time</a:t>
                      </a:r>
                    </a:p>
                  </a:txBody>
                  <a:tcPr/>
                </a:tc>
                <a:tc>
                  <a:txBody>
                    <a:bodyPr/>
                    <a:lstStyle/>
                    <a:p>
                      <a:r>
                        <a:rPr lang="en-US" dirty="0" smtClean="0"/>
                        <a:t>40 min</a:t>
                      </a:r>
                      <a:endParaRPr lang="en-IN" dirty="0"/>
                    </a:p>
                  </a:txBody>
                  <a:tcPr/>
                </a:tc>
              </a:tr>
              <a:tr h="600776">
                <a:tc>
                  <a:txBody>
                    <a:bodyPr/>
                    <a:lstStyle/>
                    <a:p>
                      <a:r>
                        <a:rPr lang="en-US" dirty="0" smtClean="0"/>
                        <a:t>Waiting time</a:t>
                      </a:r>
                      <a:endParaRPr lang="en-IN" dirty="0"/>
                    </a:p>
                  </a:txBody>
                  <a:tcPr/>
                </a:tc>
                <a:tc>
                  <a:txBody>
                    <a:bodyPr/>
                    <a:lstStyle/>
                    <a:p>
                      <a:r>
                        <a:rPr lang="en-US" dirty="0" smtClean="0"/>
                        <a:t>90 </a:t>
                      </a:r>
                      <a:r>
                        <a:rPr lang="en-US" dirty="0" err="1" smtClean="0"/>
                        <a:t>mins</a:t>
                      </a:r>
                      <a:endParaRPr lang="en-IN" dirty="0"/>
                    </a:p>
                  </a:txBody>
                  <a:tcPr/>
                </a:tc>
              </a:tr>
              <a:tr h="600776">
                <a:tc>
                  <a:txBody>
                    <a:bodyPr/>
                    <a:lstStyle/>
                    <a:p>
                      <a:r>
                        <a:rPr lang="en-US" dirty="0" smtClean="0"/>
                        <a:t>Scanning time</a:t>
                      </a:r>
                      <a:endParaRPr lang="en-IN" dirty="0"/>
                    </a:p>
                  </a:txBody>
                  <a:tcPr/>
                </a:tc>
                <a:tc>
                  <a:txBody>
                    <a:bodyPr/>
                    <a:lstStyle/>
                    <a:p>
                      <a:r>
                        <a:rPr lang="en-US" dirty="0" smtClean="0"/>
                        <a:t>50 </a:t>
                      </a:r>
                      <a:r>
                        <a:rPr lang="en-US" dirty="0" err="1" smtClean="0"/>
                        <a:t>mins</a:t>
                      </a:r>
                      <a:endParaRPr lang="en-IN" dirty="0"/>
                    </a:p>
                  </a:txBody>
                  <a:tcPr/>
                </a:tc>
              </a:tr>
              <a:tr h="600776">
                <a:tc>
                  <a:txBody>
                    <a:bodyPr/>
                    <a:lstStyle/>
                    <a:p>
                      <a:r>
                        <a:rPr lang="en-US" dirty="0" smtClean="0"/>
                        <a:t>Processing time</a:t>
                      </a:r>
                      <a:endParaRPr lang="en-IN" dirty="0"/>
                    </a:p>
                  </a:txBody>
                  <a:tcPr/>
                </a:tc>
                <a:tc>
                  <a:txBody>
                    <a:bodyPr/>
                    <a:lstStyle/>
                    <a:p>
                      <a:r>
                        <a:rPr lang="en-US" dirty="0" smtClean="0"/>
                        <a:t>15 </a:t>
                      </a:r>
                      <a:r>
                        <a:rPr lang="en-US" dirty="0" err="1" smtClean="0"/>
                        <a:t>mins</a:t>
                      </a:r>
                      <a:endParaRPr lang="en-IN" dirty="0"/>
                    </a:p>
                  </a:txBody>
                  <a:tcPr/>
                </a:tc>
              </a:tr>
              <a:tr h="600776">
                <a:tc>
                  <a:txBody>
                    <a:bodyPr/>
                    <a:lstStyle/>
                    <a:p>
                      <a:r>
                        <a:rPr lang="en-US" dirty="0" smtClean="0"/>
                        <a:t>Reporting time</a:t>
                      </a:r>
                      <a:endParaRPr lang="en-IN" dirty="0"/>
                    </a:p>
                  </a:txBody>
                  <a:tcPr/>
                </a:tc>
                <a:tc>
                  <a:txBody>
                    <a:bodyPr/>
                    <a:lstStyle/>
                    <a:p>
                      <a:r>
                        <a:rPr lang="en-US" dirty="0" smtClean="0"/>
                        <a:t>20 </a:t>
                      </a:r>
                      <a:r>
                        <a:rPr lang="en-US" dirty="0" err="1" smtClean="0"/>
                        <a:t>mins</a:t>
                      </a:r>
                      <a:endParaRPr lang="en-IN" dirty="0"/>
                    </a:p>
                  </a:txBody>
                  <a:tcPr/>
                </a:tc>
              </a:tr>
            </a:tbl>
          </a:graphicData>
        </a:graphic>
      </p:graphicFrame>
      <p:graphicFrame>
        <p:nvGraphicFramePr>
          <p:cNvPr id="8" name="Content Placeholder 7"/>
          <p:cNvGraphicFramePr>
            <a:graphicFrameLocks noGrp="1"/>
          </p:cNvGraphicFramePr>
          <p:nvPr>
            <p:ph sz="half" idx="4"/>
          </p:nvPr>
        </p:nvGraphicFramePr>
        <p:xfrm>
          <a:off x="4716016" y="2247901"/>
          <a:ext cx="3970784" cy="4183020"/>
        </p:xfrm>
        <a:graphic>
          <a:graphicData uri="http://schemas.openxmlformats.org/drawingml/2006/table">
            <a:tbl>
              <a:tblPr firstRow="1" bandRow="1">
                <a:tableStyleId>{5C22544A-7EE6-4342-B048-85BDC9FD1C3A}</a:tableStyleId>
              </a:tblPr>
              <a:tblGrid>
                <a:gridCol w="2880320"/>
                <a:gridCol w="1090464"/>
              </a:tblGrid>
              <a:tr h="590490">
                <a:tc>
                  <a:txBody>
                    <a:bodyPr/>
                    <a:lstStyle/>
                    <a:p>
                      <a:r>
                        <a:rPr lang="en-US" dirty="0" smtClean="0"/>
                        <a:t>Total time for scan</a:t>
                      </a:r>
                      <a:endParaRPr lang="en-IN" dirty="0"/>
                    </a:p>
                  </a:txBody>
                  <a:tcPr/>
                </a:tc>
                <a:tc>
                  <a:txBody>
                    <a:bodyPr/>
                    <a:lstStyle/>
                    <a:p>
                      <a:r>
                        <a:rPr lang="en-US" dirty="0" smtClean="0"/>
                        <a:t>320 </a:t>
                      </a:r>
                      <a:r>
                        <a:rPr lang="en-US" dirty="0" err="1" smtClean="0"/>
                        <a:t>mins</a:t>
                      </a:r>
                      <a:endParaRPr lang="en-US" dirty="0" smtClean="0"/>
                    </a:p>
                    <a:p>
                      <a:r>
                        <a:rPr lang="en-US" dirty="0" smtClean="0"/>
                        <a:t>(5.5</a:t>
                      </a:r>
                      <a:r>
                        <a:rPr lang="en-US" baseline="0" dirty="0" smtClean="0"/>
                        <a:t> hrs)</a:t>
                      </a:r>
                      <a:endParaRPr lang="en-IN" dirty="0"/>
                    </a:p>
                  </a:txBody>
                  <a:tcPr/>
                </a:tc>
              </a:tr>
              <a:tr h="590490">
                <a:tc>
                  <a:txBody>
                    <a:bodyPr/>
                    <a:lstStyle/>
                    <a:p>
                      <a:r>
                        <a:rPr lang="en-US" dirty="0" smtClean="0"/>
                        <a:t>History taking</a:t>
                      </a:r>
                      <a:endParaRPr lang="en-IN" dirty="0"/>
                    </a:p>
                  </a:txBody>
                  <a:tcPr/>
                </a:tc>
                <a:tc>
                  <a:txBody>
                    <a:bodyPr/>
                    <a:lstStyle/>
                    <a:p>
                      <a:r>
                        <a:rPr lang="en-US" dirty="0" smtClean="0"/>
                        <a:t>30 </a:t>
                      </a:r>
                      <a:r>
                        <a:rPr lang="en-US" dirty="0" err="1" smtClean="0"/>
                        <a:t>mins</a:t>
                      </a:r>
                      <a:endParaRPr lang="en-IN" dirty="0"/>
                    </a:p>
                  </a:txBody>
                  <a:tcPr/>
                </a:tc>
              </a:tr>
              <a:tr h="590490">
                <a:tc>
                  <a:txBody>
                    <a:bodyPr/>
                    <a:lstStyle/>
                    <a:p>
                      <a:r>
                        <a:rPr lang="en-US" dirty="0" smtClean="0"/>
                        <a:t>Med. Prep time</a:t>
                      </a:r>
                    </a:p>
                  </a:txBody>
                  <a:tcPr/>
                </a:tc>
                <a:tc>
                  <a:txBody>
                    <a:bodyPr/>
                    <a:lstStyle/>
                    <a:p>
                      <a:r>
                        <a:rPr lang="en-US" dirty="0" smtClean="0"/>
                        <a:t>60 </a:t>
                      </a:r>
                      <a:r>
                        <a:rPr lang="en-US" dirty="0" err="1" smtClean="0"/>
                        <a:t>mins</a:t>
                      </a:r>
                      <a:endParaRPr lang="en-IN" dirty="0"/>
                    </a:p>
                  </a:txBody>
                  <a:tcPr/>
                </a:tc>
              </a:tr>
              <a:tr h="590490">
                <a:tc>
                  <a:txBody>
                    <a:bodyPr/>
                    <a:lstStyle/>
                    <a:p>
                      <a:r>
                        <a:rPr lang="en-US" dirty="0" smtClean="0"/>
                        <a:t>Waiting time</a:t>
                      </a:r>
                      <a:endParaRPr lang="en-IN" dirty="0"/>
                    </a:p>
                  </a:txBody>
                  <a:tcPr/>
                </a:tc>
                <a:tc>
                  <a:txBody>
                    <a:bodyPr/>
                    <a:lstStyle/>
                    <a:p>
                      <a:r>
                        <a:rPr lang="en-US" dirty="0" smtClean="0"/>
                        <a:t>90 </a:t>
                      </a:r>
                      <a:r>
                        <a:rPr lang="en-US" dirty="0" err="1" smtClean="0"/>
                        <a:t>mins</a:t>
                      </a:r>
                      <a:endParaRPr lang="en-IN" dirty="0"/>
                    </a:p>
                  </a:txBody>
                  <a:tcPr/>
                </a:tc>
              </a:tr>
              <a:tr h="590490">
                <a:tc>
                  <a:txBody>
                    <a:bodyPr/>
                    <a:lstStyle/>
                    <a:p>
                      <a:r>
                        <a:rPr lang="en-US" dirty="0" smtClean="0"/>
                        <a:t>Scanning time</a:t>
                      </a:r>
                      <a:endParaRPr lang="en-IN" dirty="0"/>
                    </a:p>
                  </a:txBody>
                  <a:tcPr/>
                </a:tc>
                <a:tc>
                  <a:txBody>
                    <a:bodyPr/>
                    <a:lstStyle/>
                    <a:p>
                      <a:r>
                        <a:rPr lang="en-US" dirty="0" smtClean="0"/>
                        <a:t>50 </a:t>
                      </a:r>
                      <a:r>
                        <a:rPr lang="en-US" dirty="0" err="1" smtClean="0"/>
                        <a:t>mins</a:t>
                      </a:r>
                      <a:endParaRPr lang="en-IN" dirty="0"/>
                    </a:p>
                  </a:txBody>
                  <a:tcPr/>
                </a:tc>
              </a:tr>
              <a:tr h="590490">
                <a:tc>
                  <a:txBody>
                    <a:bodyPr/>
                    <a:lstStyle/>
                    <a:p>
                      <a:r>
                        <a:rPr lang="en-US" dirty="0" smtClean="0"/>
                        <a:t>Processing time</a:t>
                      </a:r>
                      <a:endParaRPr lang="en-IN" dirty="0"/>
                    </a:p>
                  </a:txBody>
                  <a:tcPr/>
                </a:tc>
                <a:tc>
                  <a:txBody>
                    <a:bodyPr/>
                    <a:lstStyle/>
                    <a:p>
                      <a:r>
                        <a:rPr lang="en-US" dirty="0" smtClean="0"/>
                        <a:t>30 </a:t>
                      </a:r>
                      <a:r>
                        <a:rPr lang="en-US" dirty="0" err="1" smtClean="0"/>
                        <a:t>mins</a:t>
                      </a:r>
                      <a:endParaRPr lang="en-IN" dirty="0"/>
                    </a:p>
                  </a:txBody>
                  <a:tcPr/>
                </a:tc>
              </a:tr>
              <a:tr h="590490">
                <a:tc>
                  <a:txBody>
                    <a:bodyPr/>
                    <a:lstStyle/>
                    <a:p>
                      <a:r>
                        <a:rPr lang="en-US" dirty="0" smtClean="0"/>
                        <a:t>Reporting time</a:t>
                      </a:r>
                      <a:endParaRPr lang="en-IN" dirty="0"/>
                    </a:p>
                  </a:txBody>
                  <a:tcPr/>
                </a:tc>
                <a:tc>
                  <a:txBody>
                    <a:bodyPr/>
                    <a:lstStyle/>
                    <a:p>
                      <a:r>
                        <a:rPr lang="en-US" dirty="0" smtClean="0"/>
                        <a:t>60 min</a:t>
                      </a:r>
                      <a:endParaRPr lang="en-IN"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increased TAT for thallium scan</a:t>
            </a:r>
            <a:endParaRPr lang="en-IN" dirty="0"/>
          </a:p>
        </p:txBody>
      </p:sp>
      <p:sp>
        <p:nvSpPr>
          <p:cNvPr id="3" name="Content Placeholder 2"/>
          <p:cNvSpPr>
            <a:spLocks noGrp="1"/>
          </p:cNvSpPr>
          <p:nvPr>
            <p:ph sz="quarter" idx="1"/>
          </p:nvPr>
        </p:nvSpPr>
        <p:spPr>
          <a:xfrm>
            <a:off x="914400" y="1844824"/>
            <a:ext cx="7772400" cy="4174976"/>
          </a:xfrm>
        </p:spPr>
        <p:txBody>
          <a:bodyPr/>
          <a:lstStyle/>
          <a:p>
            <a:r>
              <a:rPr lang="en-US" dirty="0" smtClean="0"/>
              <a:t>Lack of awareness of patient about procedure</a:t>
            </a:r>
          </a:p>
          <a:p>
            <a:r>
              <a:rPr lang="en-US" dirty="0" smtClean="0"/>
              <a:t>Patient rush</a:t>
            </a:r>
          </a:p>
          <a:p>
            <a:r>
              <a:rPr lang="en-US" dirty="0" smtClean="0"/>
              <a:t>Patients waiting time for TMT in eco lab</a:t>
            </a:r>
          </a:p>
          <a:p>
            <a:r>
              <a:rPr lang="en-US" dirty="0" smtClean="0"/>
              <a:t>Patient coming at same time for same scan</a:t>
            </a:r>
          </a:p>
          <a:p>
            <a:r>
              <a:rPr lang="en-US" dirty="0" smtClean="0"/>
              <a:t>Machine down time</a:t>
            </a:r>
          </a:p>
          <a:p>
            <a:r>
              <a:rPr lang="en-US" dirty="0" smtClean="0"/>
              <a:t>Lack of coordination</a:t>
            </a:r>
          </a:p>
          <a:p>
            <a:pPr>
              <a:buNone/>
            </a:pPr>
            <a:endParaRPr lang="en-US" dirty="0" smtClean="0"/>
          </a:p>
          <a:p>
            <a:endParaRPr lang="en-US" dirty="0" smtClean="0"/>
          </a:p>
          <a:p>
            <a:endParaRPr lang="en-US" dirty="0" smtClean="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772400" cy="1143000"/>
          </a:xfrm>
        </p:spPr>
        <p:txBody>
          <a:bodyPr/>
          <a:lstStyle/>
          <a:p>
            <a:r>
              <a:rPr lang="en-US" dirty="0" smtClean="0"/>
              <a:t>RECOMMENDATION</a:t>
            </a:r>
            <a:endParaRPr lang="en-IN" dirty="0"/>
          </a:p>
        </p:txBody>
      </p:sp>
      <p:sp>
        <p:nvSpPr>
          <p:cNvPr id="3" name="Content Placeholder 2"/>
          <p:cNvSpPr>
            <a:spLocks noGrp="1"/>
          </p:cNvSpPr>
          <p:nvPr>
            <p:ph sz="quarter" idx="1"/>
          </p:nvPr>
        </p:nvSpPr>
        <p:spPr/>
        <p:txBody>
          <a:bodyPr/>
          <a:lstStyle/>
          <a:p>
            <a:endParaRPr lang="en-US" dirty="0" smtClean="0"/>
          </a:p>
          <a:p>
            <a:pPr marL="274320" lvl="2" indent="-274320">
              <a:spcBef>
                <a:spcPts val="580"/>
              </a:spcBef>
              <a:buClr>
                <a:schemeClr val="accent1"/>
              </a:buClr>
            </a:pPr>
            <a:r>
              <a:rPr lang="en-IN" dirty="0" smtClean="0"/>
              <a:t>PAMPHLETS CAN BE MADE IN WHICH DETAILS ABOUT SPECIFIC PROCEDURE CAN BE GIVEN IN A RELEVANT FORMAT &amp; LANGUAGE TO BE UNDERSTAND BY PATIENT</a:t>
            </a:r>
          </a:p>
          <a:p>
            <a:pPr marL="274320" lvl="2" indent="-274320">
              <a:spcBef>
                <a:spcPts val="580"/>
              </a:spcBef>
              <a:buClr>
                <a:schemeClr val="accent1"/>
              </a:buClr>
            </a:pPr>
            <a:endParaRPr lang="en-US" sz="1400" dirty="0" smtClean="0"/>
          </a:p>
          <a:p>
            <a:pPr marL="274320" lvl="2" indent="-274320">
              <a:spcBef>
                <a:spcPts val="580"/>
              </a:spcBef>
              <a:buClr>
                <a:schemeClr val="accent1"/>
              </a:buClr>
            </a:pPr>
            <a:r>
              <a:rPr lang="en-IN" dirty="0" smtClean="0"/>
              <a:t>ALL THE STAFFS SHOULD BE TRAINED IN SUCH MANNER SO THAT THEY CAN WORK AT THE TIME OF UNAILABILITY OF ASSIGNED STAFF</a:t>
            </a:r>
          </a:p>
          <a:p>
            <a:pPr marL="274320" lvl="2" indent="-274320">
              <a:spcBef>
                <a:spcPts val="580"/>
              </a:spcBef>
              <a:buClr>
                <a:schemeClr val="accent1"/>
              </a:buClr>
            </a:pPr>
            <a:endParaRPr lang="en-US" dirty="0" smtClean="0"/>
          </a:p>
          <a:p>
            <a:pPr marL="274320" lvl="2" indent="-274320">
              <a:spcBef>
                <a:spcPts val="580"/>
              </a:spcBef>
              <a:buClr>
                <a:schemeClr val="accent1"/>
              </a:buClr>
            </a:pPr>
            <a:r>
              <a:rPr lang="en-IN" dirty="0" smtClean="0"/>
              <a:t>TO AVOID MACHINE DOWN TIME, MACHINE SHOULD BE UPGRADED</a:t>
            </a:r>
          </a:p>
          <a:p>
            <a:pPr marL="274320" lvl="2" indent="-274320">
              <a:spcBef>
                <a:spcPts val="580"/>
              </a:spcBef>
              <a:buClr>
                <a:schemeClr val="accent1"/>
              </a:buClr>
            </a:pPr>
            <a:endParaRPr lang="en-IN" dirty="0" smtClean="0"/>
          </a:p>
          <a:p>
            <a:endParaRPr lang="en-US" dirty="0" smtClean="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DTPA SCAN</a:t>
            </a:r>
            <a:endParaRPr lang="en-IN" dirty="0"/>
          </a:p>
        </p:txBody>
      </p:sp>
      <p:sp>
        <p:nvSpPr>
          <p:cNvPr id="5" name="Text Placeholder 4"/>
          <p:cNvSpPr>
            <a:spLocks noGrp="1"/>
          </p:cNvSpPr>
          <p:nvPr>
            <p:ph type="body" idx="1"/>
          </p:nvPr>
        </p:nvSpPr>
        <p:spPr/>
        <p:txBody>
          <a:bodyPr/>
          <a:lstStyle/>
          <a:p>
            <a:r>
              <a:rPr lang="en-US" dirty="0" smtClean="0"/>
              <a:t>STANDARD TIME</a:t>
            </a:r>
            <a:endParaRPr lang="en-IN" dirty="0"/>
          </a:p>
        </p:txBody>
      </p:sp>
      <p:sp>
        <p:nvSpPr>
          <p:cNvPr id="7" name="Text Placeholder 6"/>
          <p:cNvSpPr>
            <a:spLocks noGrp="1"/>
          </p:cNvSpPr>
          <p:nvPr>
            <p:ph type="body" sz="half" idx="3"/>
          </p:nvPr>
        </p:nvSpPr>
        <p:spPr/>
        <p:txBody>
          <a:bodyPr/>
          <a:lstStyle/>
          <a:p>
            <a:r>
              <a:rPr lang="en-US" dirty="0" smtClean="0"/>
              <a:t>ACTUAL TIME</a:t>
            </a:r>
            <a:endParaRPr lang="en-IN" dirty="0"/>
          </a:p>
        </p:txBody>
      </p:sp>
      <p:graphicFrame>
        <p:nvGraphicFramePr>
          <p:cNvPr id="9" name="Content Placeholder 8"/>
          <p:cNvGraphicFramePr>
            <a:graphicFrameLocks noGrp="1"/>
          </p:cNvGraphicFramePr>
          <p:nvPr>
            <p:ph sz="half" idx="2"/>
          </p:nvPr>
        </p:nvGraphicFramePr>
        <p:xfrm>
          <a:off x="395536" y="2247901"/>
          <a:ext cx="4032448" cy="4306458"/>
        </p:xfrm>
        <a:graphic>
          <a:graphicData uri="http://schemas.openxmlformats.org/drawingml/2006/table">
            <a:tbl>
              <a:tblPr firstRow="1" bandRow="1">
                <a:tableStyleId>{5C22544A-7EE6-4342-B048-85BDC9FD1C3A}</a:tableStyleId>
              </a:tblPr>
              <a:tblGrid>
                <a:gridCol w="2880320"/>
                <a:gridCol w="1152128"/>
              </a:tblGrid>
              <a:tr h="611063">
                <a:tc>
                  <a:txBody>
                    <a:bodyPr/>
                    <a:lstStyle/>
                    <a:p>
                      <a:r>
                        <a:rPr lang="en-US" dirty="0" smtClean="0"/>
                        <a:t>Total time for scan</a:t>
                      </a:r>
                      <a:endParaRPr lang="en-IN" dirty="0"/>
                    </a:p>
                  </a:txBody>
                  <a:tcPr/>
                </a:tc>
                <a:tc>
                  <a:txBody>
                    <a:bodyPr/>
                    <a:lstStyle/>
                    <a:p>
                      <a:r>
                        <a:rPr lang="en-US" dirty="0" smtClean="0"/>
                        <a:t>125 </a:t>
                      </a:r>
                      <a:r>
                        <a:rPr lang="en-US" dirty="0" err="1" smtClean="0"/>
                        <a:t>mins</a:t>
                      </a:r>
                      <a:endParaRPr lang="en-US" dirty="0" smtClean="0"/>
                    </a:p>
                    <a:p>
                      <a:r>
                        <a:rPr lang="en-US" dirty="0" smtClean="0"/>
                        <a:t>(2.15 hrs)</a:t>
                      </a:r>
                      <a:endParaRPr lang="en-IN" dirty="0"/>
                    </a:p>
                  </a:txBody>
                  <a:tcPr/>
                </a:tc>
              </a:tr>
              <a:tr h="611063">
                <a:tc>
                  <a:txBody>
                    <a:bodyPr/>
                    <a:lstStyle/>
                    <a:p>
                      <a:r>
                        <a:rPr lang="en-US" dirty="0" smtClean="0"/>
                        <a:t>History taking</a:t>
                      </a:r>
                      <a:endParaRPr lang="en-IN" dirty="0"/>
                    </a:p>
                  </a:txBody>
                  <a:tcPr/>
                </a:tc>
                <a:tc>
                  <a:txBody>
                    <a:bodyPr/>
                    <a:lstStyle/>
                    <a:p>
                      <a:r>
                        <a:rPr lang="en-US" dirty="0" smtClean="0"/>
                        <a:t>10 min</a:t>
                      </a:r>
                      <a:endParaRPr lang="en-IN" dirty="0"/>
                    </a:p>
                  </a:txBody>
                  <a:tcPr/>
                </a:tc>
              </a:tr>
              <a:tr h="611063">
                <a:tc>
                  <a:txBody>
                    <a:bodyPr/>
                    <a:lstStyle/>
                    <a:p>
                      <a:r>
                        <a:rPr lang="en-US" dirty="0" smtClean="0"/>
                        <a:t>Med. Prep time</a:t>
                      </a:r>
                    </a:p>
                  </a:txBody>
                  <a:tcPr/>
                </a:tc>
                <a:tc>
                  <a:txBody>
                    <a:bodyPr/>
                    <a:lstStyle/>
                    <a:p>
                      <a:r>
                        <a:rPr lang="en-US" dirty="0" smtClean="0"/>
                        <a:t>20 min</a:t>
                      </a:r>
                      <a:endParaRPr lang="en-IN" dirty="0"/>
                    </a:p>
                  </a:txBody>
                  <a:tcPr/>
                </a:tc>
              </a:tr>
              <a:tr h="611063">
                <a:tc>
                  <a:txBody>
                    <a:bodyPr/>
                    <a:lstStyle/>
                    <a:p>
                      <a:r>
                        <a:rPr lang="en-US" dirty="0" smtClean="0"/>
                        <a:t>Waiting time</a:t>
                      </a:r>
                      <a:endParaRPr lang="en-IN" dirty="0"/>
                    </a:p>
                  </a:txBody>
                  <a:tcPr/>
                </a:tc>
                <a:tc>
                  <a:txBody>
                    <a:bodyPr/>
                    <a:lstStyle/>
                    <a:p>
                      <a:r>
                        <a:rPr lang="en-US" dirty="0" smtClean="0"/>
                        <a:t>20 min</a:t>
                      </a:r>
                      <a:endParaRPr lang="en-IN" dirty="0"/>
                    </a:p>
                  </a:txBody>
                  <a:tcPr/>
                </a:tc>
              </a:tr>
              <a:tr h="611063">
                <a:tc>
                  <a:txBody>
                    <a:bodyPr/>
                    <a:lstStyle/>
                    <a:p>
                      <a:r>
                        <a:rPr lang="en-US" dirty="0" smtClean="0"/>
                        <a:t>Scanning time</a:t>
                      </a:r>
                      <a:endParaRPr lang="en-IN" dirty="0"/>
                    </a:p>
                  </a:txBody>
                  <a:tcPr/>
                </a:tc>
                <a:tc>
                  <a:txBody>
                    <a:bodyPr/>
                    <a:lstStyle/>
                    <a:p>
                      <a:r>
                        <a:rPr lang="en-US" dirty="0" smtClean="0"/>
                        <a:t>30 min</a:t>
                      </a:r>
                      <a:endParaRPr lang="en-IN" dirty="0"/>
                    </a:p>
                  </a:txBody>
                  <a:tcPr/>
                </a:tc>
              </a:tr>
              <a:tr h="611063">
                <a:tc>
                  <a:txBody>
                    <a:bodyPr/>
                    <a:lstStyle/>
                    <a:p>
                      <a:r>
                        <a:rPr lang="en-US" dirty="0" smtClean="0"/>
                        <a:t>Processing time</a:t>
                      </a:r>
                      <a:endParaRPr lang="en-IN" dirty="0"/>
                    </a:p>
                  </a:txBody>
                  <a:tcPr/>
                </a:tc>
                <a:tc>
                  <a:txBody>
                    <a:bodyPr/>
                    <a:lstStyle/>
                    <a:p>
                      <a:r>
                        <a:rPr lang="en-US" dirty="0" smtClean="0"/>
                        <a:t>15 min</a:t>
                      </a:r>
                      <a:endParaRPr lang="en-IN" dirty="0"/>
                    </a:p>
                  </a:txBody>
                  <a:tcPr/>
                </a:tc>
              </a:tr>
              <a:tr h="611063">
                <a:tc>
                  <a:txBody>
                    <a:bodyPr/>
                    <a:lstStyle/>
                    <a:p>
                      <a:r>
                        <a:rPr lang="en-US" dirty="0" smtClean="0"/>
                        <a:t>Reporting time</a:t>
                      </a:r>
                      <a:endParaRPr lang="en-IN" dirty="0"/>
                    </a:p>
                  </a:txBody>
                  <a:tcPr/>
                </a:tc>
                <a:tc>
                  <a:txBody>
                    <a:bodyPr/>
                    <a:lstStyle/>
                    <a:p>
                      <a:r>
                        <a:rPr lang="en-US" dirty="0" smtClean="0"/>
                        <a:t>30 min</a:t>
                      </a:r>
                      <a:endParaRPr lang="en-IN" dirty="0"/>
                    </a:p>
                  </a:txBody>
                  <a:tcPr/>
                </a:tc>
              </a:tr>
            </a:tbl>
          </a:graphicData>
        </a:graphic>
      </p:graphicFrame>
      <p:graphicFrame>
        <p:nvGraphicFramePr>
          <p:cNvPr id="10" name="Content Placeholder 9"/>
          <p:cNvGraphicFramePr>
            <a:graphicFrameLocks noGrp="1"/>
          </p:cNvGraphicFramePr>
          <p:nvPr>
            <p:ph sz="half" idx="4"/>
          </p:nvPr>
        </p:nvGraphicFramePr>
        <p:xfrm>
          <a:off x="4953000" y="2247901"/>
          <a:ext cx="3651448" cy="4244742"/>
        </p:xfrm>
        <a:graphic>
          <a:graphicData uri="http://schemas.openxmlformats.org/drawingml/2006/table">
            <a:tbl>
              <a:tblPr firstRow="1" bandRow="1">
                <a:tableStyleId>{5C22544A-7EE6-4342-B048-85BDC9FD1C3A}</a:tableStyleId>
              </a:tblPr>
              <a:tblGrid>
                <a:gridCol w="2499320"/>
                <a:gridCol w="1152128"/>
              </a:tblGrid>
              <a:tr h="600777">
                <a:tc>
                  <a:txBody>
                    <a:bodyPr/>
                    <a:lstStyle/>
                    <a:p>
                      <a:r>
                        <a:rPr lang="en-US" dirty="0" smtClean="0"/>
                        <a:t>Total time for scan</a:t>
                      </a:r>
                      <a:endParaRPr lang="en-IN" dirty="0"/>
                    </a:p>
                  </a:txBody>
                  <a:tcPr/>
                </a:tc>
                <a:tc>
                  <a:txBody>
                    <a:bodyPr/>
                    <a:lstStyle/>
                    <a:p>
                      <a:r>
                        <a:rPr lang="en-US" dirty="0" smtClean="0"/>
                        <a:t>195 </a:t>
                      </a:r>
                      <a:r>
                        <a:rPr lang="en-US" dirty="0" err="1" smtClean="0"/>
                        <a:t>mins</a:t>
                      </a:r>
                      <a:endParaRPr lang="en-US" dirty="0" smtClean="0"/>
                    </a:p>
                    <a:p>
                      <a:r>
                        <a:rPr lang="en-US" dirty="0" smtClean="0"/>
                        <a:t>(3.15</a:t>
                      </a:r>
                      <a:r>
                        <a:rPr lang="en-US" baseline="0" dirty="0" smtClean="0"/>
                        <a:t> hrs)</a:t>
                      </a:r>
                      <a:endParaRPr lang="en-IN" dirty="0"/>
                    </a:p>
                  </a:txBody>
                  <a:tcPr/>
                </a:tc>
              </a:tr>
              <a:tr h="600777">
                <a:tc>
                  <a:txBody>
                    <a:bodyPr/>
                    <a:lstStyle/>
                    <a:p>
                      <a:r>
                        <a:rPr lang="en-US" dirty="0" smtClean="0"/>
                        <a:t>History taking</a:t>
                      </a:r>
                      <a:endParaRPr lang="en-IN" dirty="0"/>
                    </a:p>
                  </a:txBody>
                  <a:tcPr/>
                </a:tc>
                <a:tc>
                  <a:txBody>
                    <a:bodyPr/>
                    <a:lstStyle/>
                    <a:p>
                      <a:r>
                        <a:rPr lang="en-US" dirty="0" smtClean="0"/>
                        <a:t>20 </a:t>
                      </a:r>
                      <a:r>
                        <a:rPr lang="en-US" dirty="0" err="1" smtClean="0"/>
                        <a:t>mins</a:t>
                      </a:r>
                      <a:endParaRPr lang="en-IN" dirty="0"/>
                    </a:p>
                  </a:txBody>
                  <a:tcPr/>
                </a:tc>
              </a:tr>
              <a:tr h="600777">
                <a:tc>
                  <a:txBody>
                    <a:bodyPr/>
                    <a:lstStyle/>
                    <a:p>
                      <a:r>
                        <a:rPr lang="en-US" dirty="0" smtClean="0"/>
                        <a:t>Med. Prep time</a:t>
                      </a:r>
                    </a:p>
                  </a:txBody>
                  <a:tcPr/>
                </a:tc>
                <a:tc>
                  <a:txBody>
                    <a:bodyPr/>
                    <a:lstStyle/>
                    <a:p>
                      <a:r>
                        <a:rPr lang="en-US" dirty="0" smtClean="0"/>
                        <a:t>30 </a:t>
                      </a:r>
                      <a:r>
                        <a:rPr lang="en-US" dirty="0" err="1" smtClean="0"/>
                        <a:t>mins</a:t>
                      </a:r>
                      <a:endParaRPr lang="en-IN" dirty="0"/>
                    </a:p>
                  </a:txBody>
                  <a:tcPr/>
                </a:tc>
              </a:tr>
              <a:tr h="600777">
                <a:tc>
                  <a:txBody>
                    <a:bodyPr/>
                    <a:lstStyle/>
                    <a:p>
                      <a:r>
                        <a:rPr lang="en-US" dirty="0" smtClean="0"/>
                        <a:t>Waiting time</a:t>
                      </a:r>
                      <a:endParaRPr lang="en-IN" dirty="0"/>
                    </a:p>
                  </a:txBody>
                  <a:tcPr/>
                </a:tc>
                <a:tc>
                  <a:txBody>
                    <a:bodyPr/>
                    <a:lstStyle/>
                    <a:p>
                      <a:r>
                        <a:rPr lang="en-US" dirty="0" smtClean="0"/>
                        <a:t>25 </a:t>
                      </a:r>
                      <a:r>
                        <a:rPr lang="en-US" dirty="0" err="1" smtClean="0"/>
                        <a:t>mins</a:t>
                      </a:r>
                      <a:endParaRPr lang="en-IN" dirty="0"/>
                    </a:p>
                  </a:txBody>
                  <a:tcPr/>
                </a:tc>
              </a:tr>
              <a:tr h="600777">
                <a:tc>
                  <a:txBody>
                    <a:bodyPr/>
                    <a:lstStyle/>
                    <a:p>
                      <a:r>
                        <a:rPr lang="en-US" dirty="0" smtClean="0"/>
                        <a:t>Scanning time</a:t>
                      </a:r>
                      <a:endParaRPr lang="en-IN" dirty="0"/>
                    </a:p>
                  </a:txBody>
                  <a:tcPr/>
                </a:tc>
                <a:tc>
                  <a:txBody>
                    <a:bodyPr/>
                    <a:lstStyle/>
                    <a:p>
                      <a:r>
                        <a:rPr lang="en-US" dirty="0" smtClean="0"/>
                        <a:t>30 </a:t>
                      </a:r>
                      <a:r>
                        <a:rPr lang="en-US" dirty="0" err="1" smtClean="0"/>
                        <a:t>mins</a:t>
                      </a:r>
                      <a:endParaRPr lang="en-IN" dirty="0"/>
                    </a:p>
                  </a:txBody>
                  <a:tcPr/>
                </a:tc>
              </a:tr>
              <a:tr h="600777">
                <a:tc>
                  <a:txBody>
                    <a:bodyPr/>
                    <a:lstStyle/>
                    <a:p>
                      <a:r>
                        <a:rPr lang="en-US" dirty="0" smtClean="0"/>
                        <a:t>Processing time</a:t>
                      </a:r>
                      <a:endParaRPr lang="en-IN" dirty="0"/>
                    </a:p>
                  </a:txBody>
                  <a:tcPr/>
                </a:tc>
                <a:tc>
                  <a:txBody>
                    <a:bodyPr/>
                    <a:lstStyle/>
                    <a:p>
                      <a:r>
                        <a:rPr lang="en-US" dirty="0" smtClean="0"/>
                        <a:t>30 </a:t>
                      </a:r>
                      <a:r>
                        <a:rPr lang="en-US" dirty="0" err="1" smtClean="0"/>
                        <a:t>mins</a:t>
                      </a:r>
                      <a:endParaRPr lang="en-IN" dirty="0"/>
                    </a:p>
                  </a:txBody>
                  <a:tcPr/>
                </a:tc>
              </a:tr>
              <a:tr h="600777">
                <a:tc>
                  <a:txBody>
                    <a:bodyPr/>
                    <a:lstStyle/>
                    <a:p>
                      <a:r>
                        <a:rPr lang="en-US" dirty="0" smtClean="0"/>
                        <a:t>Reporting time</a:t>
                      </a:r>
                      <a:endParaRPr lang="en-IN" dirty="0"/>
                    </a:p>
                  </a:txBody>
                  <a:tcPr/>
                </a:tc>
                <a:tc>
                  <a:txBody>
                    <a:bodyPr/>
                    <a:lstStyle/>
                    <a:p>
                      <a:r>
                        <a:rPr lang="en-US" dirty="0" smtClean="0"/>
                        <a:t>60 </a:t>
                      </a:r>
                      <a:r>
                        <a:rPr lang="en-US" dirty="0" err="1" smtClean="0"/>
                        <a:t>mins</a:t>
                      </a:r>
                      <a:endParaRPr lang="en-IN"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increased TAT in DTPA scan</a:t>
            </a:r>
            <a:endParaRPr lang="en-IN" dirty="0"/>
          </a:p>
        </p:txBody>
      </p:sp>
      <p:sp>
        <p:nvSpPr>
          <p:cNvPr id="3" name="Content Placeholder 2"/>
          <p:cNvSpPr>
            <a:spLocks noGrp="1"/>
          </p:cNvSpPr>
          <p:nvPr>
            <p:ph sz="quarter" idx="1"/>
          </p:nvPr>
        </p:nvSpPr>
        <p:spPr/>
        <p:txBody>
          <a:bodyPr/>
          <a:lstStyle/>
          <a:p>
            <a:pPr lvl="1"/>
            <a:endParaRPr lang="en-IN" dirty="0" smtClean="0"/>
          </a:p>
          <a:p>
            <a:pPr lvl="1"/>
            <a:endParaRPr lang="en-IN" dirty="0" smtClean="0"/>
          </a:p>
          <a:p>
            <a:pPr lvl="1"/>
            <a:r>
              <a:rPr lang="en-IN" dirty="0" smtClean="0"/>
              <a:t>INCREASED PATIENTS OUT FLOW</a:t>
            </a:r>
            <a:endParaRPr lang="en-IN" sz="1600" dirty="0" smtClean="0"/>
          </a:p>
          <a:p>
            <a:pPr lvl="1"/>
            <a:r>
              <a:rPr lang="en-IN" dirty="0" smtClean="0"/>
              <a:t>LACK OF STAFF</a:t>
            </a:r>
            <a:endParaRPr lang="en-IN" sz="1600" dirty="0" smtClean="0"/>
          </a:p>
          <a:p>
            <a:pPr lvl="1"/>
            <a:r>
              <a:rPr lang="en-IN" dirty="0" smtClean="0"/>
              <a:t>UNAVILABILITY OF REPORTING PERSON</a:t>
            </a:r>
            <a:endParaRPr lang="en-IN" sz="1600" dirty="0" smtClean="0"/>
          </a:p>
          <a:p>
            <a:pPr lvl="1"/>
            <a:r>
              <a:rPr lang="en-IN" dirty="0" smtClean="0"/>
              <a:t>PATIENTS COMING AT SAME TIME FOR SAME SCAN</a:t>
            </a:r>
            <a:endParaRPr lang="en-IN" sz="1600" dirty="0" smtClean="0"/>
          </a:p>
          <a:p>
            <a:pPr lvl="1"/>
            <a:r>
              <a:rPr lang="en-IN" dirty="0" smtClean="0"/>
              <a:t>MACHINE DOWN TIME</a:t>
            </a:r>
          </a:p>
          <a:p>
            <a:pPr lvl="1"/>
            <a:r>
              <a:rPr lang="en-US" dirty="0" smtClean="0"/>
              <a:t>LACK OF COORDINATION AMONG STAFFS</a:t>
            </a:r>
            <a:endParaRPr lang="en-IN" dirty="0" smtClean="0"/>
          </a:p>
          <a:p>
            <a:pPr lvl="1"/>
            <a:endParaRPr lang="en-IN" sz="16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lstStyle/>
          <a:p>
            <a:r>
              <a:rPr lang="en-US" dirty="0" smtClean="0"/>
              <a:t>HOSPITAL PROFILE</a:t>
            </a:r>
            <a:endParaRPr lang="en-IN" dirty="0"/>
          </a:p>
        </p:txBody>
      </p:sp>
      <p:sp>
        <p:nvSpPr>
          <p:cNvPr id="3" name="Content Placeholder 2"/>
          <p:cNvSpPr>
            <a:spLocks noGrp="1"/>
          </p:cNvSpPr>
          <p:nvPr>
            <p:ph sz="quarter" idx="1"/>
          </p:nvPr>
        </p:nvSpPr>
        <p:spPr>
          <a:xfrm>
            <a:off x="914400" y="1196752"/>
            <a:ext cx="7772400" cy="4176464"/>
          </a:xfrm>
        </p:spPr>
        <p:txBody>
          <a:bodyPr>
            <a:normAutofit/>
          </a:bodyPr>
          <a:lstStyle/>
          <a:p>
            <a:endParaRPr lang="en-IN" sz="2000" dirty="0" smtClean="0"/>
          </a:p>
          <a:p>
            <a:endParaRPr lang="en-IN" sz="2000" dirty="0" smtClean="0"/>
          </a:p>
          <a:p>
            <a:r>
              <a:rPr lang="en-IN" sz="2000" dirty="0" smtClean="0"/>
              <a:t>The National Heart Institute is the Research &amp; Referral tertiary care Heart Hospital of the All India Heart Foundation, which acts as a nucleus for diagnosis and treatment of heart ailments and allied diseases and is equipped with state of the art equipments.</a:t>
            </a:r>
          </a:p>
          <a:p>
            <a:endParaRPr lang="en-US" sz="2000" dirty="0" smtClean="0"/>
          </a:p>
          <a:p>
            <a:r>
              <a:rPr lang="en-US" sz="2000" dirty="0" smtClean="0"/>
              <a:t>MISSION: To provide superior, compassionate &amp; innovative cardiac care to prevent and treat diseases maintaining highest standards in safety &amp; quality</a:t>
            </a:r>
          </a:p>
          <a:p>
            <a:endParaRPr lang="en-US" sz="2000" dirty="0" smtClean="0"/>
          </a:p>
          <a:p>
            <a:r>
              <a:rPr lang="en-US" sz="2000" dirty="0" smtClean="0"/>
              <a:t>VISSION: To create long term relationships by caring as no one has done before</a:t>
            </a:r>
            <a:endParaRPr lang="en-IN"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a:t>
            </a:r>
            <a:endParaRPr lang="en-IN" dirty="0"/>
          </a:p>
        </p:txBody>
      </p:sp>
      <p:sp>
        <p:nvSpPr>
          <p:cNvPr id="3" name="Content Placeholder 2"/>
          <p:cNvSpPr>
            <a:spLocks noGrp="1"/>
          </p:cNvSpPr>
          <p:nvPr>
            <p:ph sz="quarter" idx="1"/>
          </p:nvPr>
        </p:nvSpPr>
        <p:spPr/>
        <p:txBody>
          <a:bodyPr/>
          <a:lstStyle/>
          <a:p>
            <a:pPr lvl="2"/>
            <a:endParaRPr lang="en-IN" dirty="0" smtClean="0"/>
          </a:p>
          <a:p>
            <a:pPr lvl="2"/>
            <a:endParaRPr lang="en-IN" dirty="0" smtClean="0"/>
          </a:p>
          <a:p>
            <a:pPr lvl="2"/>
            <a:r>
              <a:rPr lang="en-IN" dirty="0" smtClean="0"/>
              <a:t>ALL THE STAFFS SHOULD BE TRAINED IN SUCH MANNER SO THAT THEY CAN WORK AT THE TIME OF UNAILABILITY OF ASSIGNED STAFF</a:t>
            </a:r>
            <a:endParaRPr lang="en-IN" sz="1400" dirty="0" smtClean="0"/>
          </a:p>
          <a:p>
            <a:pPr lvl="2"/>
            <a:endParaRPr lang="en-IN" dirty="0" smtClean="0"/>
          </a:p>
          <a:p>
            <a:pPr lvl="2"/>
            <a:r>
              <a:rPr lang="en-IN" dirty="0" smtClean="0"/>
              <a:t>RESPONSIBILITY INDEX &amp; PROPER JOB DISCRIPTION SHOULD BE GIEVEN TO STAFF..</a:t>
            </a:r>
            <a:endParaRPr lang="en-IN" sz="1400" dirty="0" smtClean="0"/>
          </a:p>
          <a:p>
            <a:pPr lvl="2"/>
            <a:endParaRPr lang="en-IN" dirty="0" smtClean="0"/>
          </a:p>
          <a:p>
            <a:pPr lvl="2"/>
            <a:r>
              <a:rPr lang="en-IN" dirty="0" smtClean="0"/>
              <a:t>TO AVOID MACHINE DOWN TIME, MACHINE SHOULD BE UPGRADED</a:t>
            </a:r>
            <a:endParaRPr lang="en-IN" sz="1400" dirty="0" smtClean="0"/>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lstStyle/>
          <a:p>
            <a:r>
              <a:rPr lang="en-US" dirty="0" smtClean="0"/>
              <a:t>GENERAL  FINDINGS</a:t>
            </a:r>
            <a:endParaRPr lang="en-IN" dirty="0"/>
          </a:p>
        </p:txBody>
      </p:sp>
      <p:sp>
        <p:nvSpPr>
          <p:cNvPr id="3" name="Content Placeholder 2"/>
          <p:cNvSpPr>
            <a:spLocks noGrp="1"/>
          </p:cNvSpPr>
          <p:nvPr>
            <p:ph sz="quarter" idx="1"/>
          </p:nvPr>
        </p:nvSpPr>
        <p:spPr/>
        <p:txBody>
          <a:bodyPr>
            <a:normAutofit/>
          </a:bodyPr>
          <a:lstStyle/>
          <a:p>
            <a:pPr lvl="1"/>
            <a:r>
              <a:rPr lang="en-IN" dirty="0" smtClean="0"/>
              <a:t>INCREASED PATIENTS OUT FLOW</a:t>
            </a:r>
            <a:endParaRPr lang="en-IN" sz="1600" dirty="0" smtClean="0"/>
          </a:p>
          <a:p>
            <a:pPr lvl="1"/>
            <a:r>
              <a:rPr lang="en-IN" dirty="0" smtClean="0"/>
              <a:t>LACK OF STAFF</a:t>
            </a:r>
            <a:endParaRPr lang="en-IN" sz="1600" dirty="0" smtClean="0"/>
          </a:p>
          <a:p>
            <a:pPr lvl="1"/>
            <a:r>
              <a:rPr lang="en-IN" dirty="0" smtClean="0"/>
              <a:t>UNAVILABILITY OF REPORTING PERSON</a:t>
            </a:r>
            <a:endParaRPr lang="en-IN" sz="1600" dirty="0" smtClean="0"/>
          </a:p>
          <a:p>
            <a:pPr lvl="1"/>
            <a:r>
              <a:rPr lang="en-IN" dirty="0" smtClean="0"/>
              <a:t>FOR STRESS TEST, PATIENTS HAVE TO WAIT FOR TMT, WHICH PLAYS MAJOR ROLE IN INCREASING TAT</a:t>
            </a:r>
            <a:endParaRPr lang="en-IN" sz="1600" dirty="0" smtClean="0"/>
          </a:p>
          <a:p>
            <a:pPr lvl="1"/>
            <a:r>
              <a:rPr lang="en-IN" dirty="0" smtClean="0"/>
              <a:t>PATIENTS COMING AT SAME TIME FOR SAME SCAN</a:t>
            </a:r>
            <a:endParaRPr lang="en-IN" sz="1600" dirty="0" smtClean="0"/>
          </a:p>
          <a:p>
            <a:pPr lvl="1"/>
            <a:r>
              <a:rPr lang="en-IN" dirty="0" smtClean="0"/>
              <a:t>MACHINE DOWN TIME</a:t>
            </a:r>
            <a:endParaRPr lang="en-IN" sz="1600" dirty="0" smtClean="0"/>
          </a:p>
          <a:p>
            <a:pPr lvl="1"/>
            <a:r>
              <a:rPr lang="en-IN" dirty="0" smtClean="0"/>
              <a:t>LACK OF COORDINATION AMONG STAFFS</a:t>
            </a:r>
            <a:endParaRPr lang="en-IN" sz="1600" dirty="0" smtClean="0"/>
          </a:p>
          <a:p>
            <a:pPr lvl="1"/>
            <a:r>
              <a:rPr lang="en-IN" dirty="0" smtClean="0"/>
              <a:t>LACK OF DOCCUMENTATION</a:t>
            </a:r>
            <a:endParaRPr lang="en-IN" sz="1600" dirty="0" smtClean="0"/>
          </a:p>
          <a:p>
            <a:pPr lvl="1"/>
            <a:r>
              <a:rPr lang="en-IN" dirty="0" smtClean="0"/>
              <a:t>SAME STAFF FOR DOCCUMENTATION &amp;  PROCESSING. (LACK OF JOB DISTRIBUTION).</a:t>
            </a:r>
            <a:endParaRPr lang="en-IN" sz="1600" dirty="0" smtClean="0"/>
          </a:p>
          <a:p>
            <a:endParaRPr lang="en-IN" sz="1800"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spcBef>
                <a:spcPct val="0"/>
              </a:spcBef>
            </a:pPr>
            <a:r>
              <a:rPr lang="en-IN" dirty="0" smtClean="0"/>
              <a:t>DOCCUMENTATION CAN BE DONE ON</a:t>
            </a:r>
            <a:r>
              <a:rPr lang="en-IN" sz="1400" dirty="0" smtClean="0"/>
              <a:t/>
            </a:r>
            <a:br>
              <a:rPr lang="en-IN" sz="1400" dirty="0" smtClean="0"/>
            </a:br>
            <a:endParaRPr lang="en-IN" dirty="0"/>
          </a:p>
        </p:txBody>
      </p:sp>
      <p:sp>
        <p:nvSpPr>
          <p:cNvPr id="3" name="Content Placeholder 2"/>
          <p:cNvSpPr>
            <a:spLocks noGrp="1"/>
          </p:cNvSpPr>
          <p:nvPr>
            <p:ph sz="quarter" idx="1"/>
          </p:nvPr>
        </p:nvSpPr>
        <p:spPr>
          <a:xfrm>
            <a:off x="914400" y="1628800"/>
            <a:ext cx="7772400" cy="4391000"/>
          </a:xfrm>
        </p:spPr>
        <p:txBody>
          <a:bodyPr/>
          <a:lstStyle/>
          <a:p>
            <a:pPr lvl="0"/>
            <a:r>
              <a:rPr lang="en-IN" sz="2800" dirty="0" smtClean="0"/>
              <a:t>PATIENTS FEED BACK</a:t>
            </a:r>
            <a:endParaRPr lang="en-IN" sz="1800" dirty="0" smtClean="0"/>
          </a:p>
          <a:p>
            <a:pPr lvl="0"/>
            <a:r>
              <a:rPr lang="en-IN" sz="2800" dirty="0" smtClean="0"/>
              <a:t>PROTOCOLS FOR IMAGE ACQISITION &amp; PROCESSING</a:t>
            </a:r>
            <a:endParaRPr lang="en-IN" sz="1800" dirty="0" smtClean="0"/>
          </a:p>
          <a:p>
            <a:pPr lvl="0"/>
            <a:r>
              <a:rPr lang="en-IN" sz="2800" dirty="0" smtClean="0"/>
              <a:t>SEDATION / ANESTHESIA GIVEN TO PATIENTS</a:t>
            </a:r>
            <a:endParaRPr lang="en-IN" sz="1800" dirty="0" smtClean="0"/>
          </a:p>
          <a:p>
            <a:pPr lvl="0"/>
            <a:r>
              <a:rPr lang="en-IN" sz="2800" dirty="0" smtClean="0"/>
              <a:t>DRUG ADMINISTRATION &amp; DOSAGES</a:t>
            </a:r>
            <a:endParaRPr lang="en-IN" sz="1800" dirty="0" smtClean="0"/>
          </a:p>
          <a:p>
            <a:pPr lvl="0"/>
            <a:r>
              <a:rPr lang="en-IN" sz="2800" dirty="0" smtClean="0"/>
              <a:t>CALIBERATION, REPAIR &amp; DOWNTIME</a:t>
            </a:r>
            <a:endParaRPr lang="en-IN" sz="1800" dirty="0" smtClean="0"/>
          </a:p>
          <a:p>
            <a:pPr lvl="0"/>
            <a:r>
              <a:rPr lang="en-IN" sz="2800" dirty="0" smtClean="0"/>
              <a:t>STAFF RISK MONITORING REGISTER</a:t>
            </a:r>
            <a:endParaRPr lang="en-IN" sz="1800" dirty="0" smtClean="0"/>
          </a:p>
          <a:p>
            <a:pPr lvl="0"/>
            <a:r>
              <a:rPr lang="en-IN" sz="2800" dirty="0" smtClean="0"/>
              <a:t>QUALITY CONTROL &amp; QUALITY IMPROVEMENT..</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sz="quarter" idx="1"/>
          </p:nvPr>
        </p:nvSpPr>
        <p:spPr/>
        <p:txBody>
          <a:bodyPr>
            <a:normAutofit lnSpcReduction="10000"/>
          </a:bodyPr>
          <a:lstStyle/>
          <a:p>
            <a:pPr lvl="1"/>
            <a:endParaRPr lang="en-US" dirty="0" smtClean="0"/>
          </a:p>
          <a:p>
            <a:pPr lvl="1"/>
            <a:r>
              <a:rPr lang="en-US" dirty="0" smtClean="0"/>
              <a:t>www.molecularimagingcenter.org, </a:t>
            </a:r>
            <a:r>
              <a:rPr lang="en-US" dirty="0" err="1" smtClean="0"/>
              <a:t>Gambhir</a:t>
            </a:r>
            <a:r>
              <a:rPr lang="en-US" dirty="0" smtClean="0"/>
              <a:t> S. Just what is molecular medicine.</a:t>
            </a:r>
            <a:endParaRPr lang="en-IN" sz="2000" dirty="0" smtClean="0"/>
          </a:p>
          <a:p>
            <a:pPr lvl="1"/>
            <a:r>
              <a:rPr lang="en-US" dirty="0" smtClean="0"/>
              <a:t> thefreedictionary.com &gt; </a:t>
            </a:r>
            <a:r>
              <a:rPr lang="en-US" dirty="0" err="1" smtClean="0"/>
              <a:t>scintigrahy</a:t>
            </a:r>
            <a:r>
              <a:rPr lang="en-US" dirty="0" smtClean="0"/>
              <a:t>  Dorland's Medical Dictionary</a:t>
            </a:r>
            <a:endParaRPr lang="en-IN" sz="2000" dirty="0" smtClean="0"/>
          </a:p>
          <a:p>
            <a:pPr lvl="1"/>
            <a:r>
              <a:rPr lang="en-US" dirty="0" smtClean="0"/>
              <a:t> http://www.nndc.bnl.gov/wallet/wc7.html</a:t>
            </a:r>
            <a:endParaRPr lang="en-IN" sz="2000" dirty="0" smtClean="0"/>
          </a:p>
          <a:p>
            <a:pPr lvl="1"/>
            <a:r>
              <a:rPr lang="en-US" dirty="0" smtClean="0"/>
              <a:t> Edwards </a:t>
            </a:r>
            <a:r>
              <a:rPr lang="en-US" dirty="0" err="1" smtClean="0"/>
              <a:t>Cl</a:t>
            </a:r>
            <a:r>
              <a:rPr lang="en-US" dirty="0" smtClean="0"/>
              <a:t>: Tumor localizing </a:t>
            </a:r>
            <a:r>
              <a:rPr lang="en-US" dirty="0" err="1" smtClean="0"/>
              <a:t>radionuclides</a:t>
            </a:r>
            <a:r>
              <a:rPr lang="en-US" dirty="0" smtClean="0"/>
              <a:t> in retrospect and prospect. </a:t>
            </a:r>
            <a:r>
              <a:rPr lang="en-US" dirty="0" err="1" smtClean="0"/>
              <a:t>Semin</a:t>
            </a:r>
            <a:r>
              <a:rPr lang="en-US" dirty="0" smtClean="0"/>
              <a:t> </a:t>
            </a:r>
            <a:r>
              <a:rPr lang="en-US" dirty="0" err="1" smtClean="0"/>
              <a:t>Nucl</a:t>
            </a:r>
            <a:r>
              <a:rPr lang="en-US" dirty="0" smtClean="0"/>
              <a:t> Med 3:186–189, 1979.</a:t>
            </a:r>
            <a:endParaRPr lang="en-IN" sz="2000" dirty="0" smtClean="0"/>
          </a:p>
          <a:p>
            <a:pPr lvl="1"/>
            <a:r>
              <a:rPr lang="en-US" dirty="0" smtClean="0"/>
              <a:t>  Nuclear Medicine manual by National Heart Institute</a:t>
            </a:r>
            <a:endParaRPr lang="en-IN" sz="2000" dirty="0" smtClean="0"/>
          </a:p>
          <a:p>
            <a:pPr lvl="1"/>
            <a:r>
              <a:rPr lang="en-US" dirty="0" smtClean="0"/>
              <a:t> AERB ( ATOMIC ENERGY REGULATORY BOARD) manual.</a:t>
            </a:r>
            <a:endParaRPr lang="en-IN" sz="2000" dirty="0" smtClean="0"/>
          </a:p>
          <a:p>
            <a:pPr lvl="1"/>
            <a:r>
              <a:rPr lang="en-US" dirty="0" smtClean="0"/>
              <a:t> http://interactive.snm.org/docs/whatisnucmed.pdf from the Society of Nuclear Medicine.</a:t>
            </a:r>
            <a:endParaRPr lang="en-IN"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7772400" cy="864096"/>
          </a:xfrm>
        </p:spPr>
        <p:txBody>
          <a:bodyPr>
            <a:normAutofit/>
          </a:bodyPr>
          <a:lstStyle/>
          <a:p>
            <a:r>
              <a:rPr lang="en-US" sz="3600" b="1" dirty="0" smtClean="0"/>
              <a:t>KEY WORKINGS </a:t>
            </a:r>
            <a:r>
              <a:rPr lang="en-US" sz="3600" dirty="0" smtClean="0"/>
              <a:t>DURING</a:t>
            </a:r>
            <a:r>
              <a:rPr lang="en-US" sz="3600" b="1" dirty="0" smtClean="0"/>
              <a:t> INTERNSHIP</a:t>
            </a:r>
            <a:endParaRPr lang="en-IN" sz="3600" b="1" dirty="0"/>
          </a:p>
        </p:txBody>
      </p:sp>
      <p:sp>
        <p:nvSpPr>
          <p:cNvPr id="3" name="Content Placeholder 2"/>
          <p:cNvSpPr>
            <a:spLocks noGrp="1"/>
          </p:cNvSpPr>
          <p:nvPr>
            <p:ph sz="quarter" idx="1"/>
          </p:nvPr>
        </p:nvSpPr>
        <p:spPr>
          <a:xfrm>
            <a:off x="323528" y="1052736"/>
            <a:ext cx="8363272" cy="4967064"/>
          </a:xfrm>
        </p:spPr>
        <p:txBody>
          <a:bodyPr>
            <a:normAutofit fontScale="70000" lnSpcReduction="20000"/>
          </a:bodyPr>
          <a:lstStyle/>
          <a:p>
            <a:endParaRPr lang="en-US" sz="2800" b="1" u="sng" dirty="0" smtClean="0"/>
          </a:p>
          <a:p>
            <a:endParaRPr lang="en-US" sz="2800" b="1" u="sng" dirty="0" smtClean="0"/>
          </a:p>
          <a:p>
            <a:r>
              <a:rPr lang="en-US" sz="3100" b="1" u="sng" dirty="0" smtClean="0"/>
              <a:t>OBJECTIVE OF THE INTERNSHIP</a:t>
            </a:r>
            <a:endParaRPr lang="en-IN" sz="3100" dirty="0" smtClean="0"/>
          </a:p>
          <a:p>
            <a:endParaRPr lang="en-US" sz="3100" dirty="0" smtClean="0"/>
          </a:p>
          <a:p>
            <a:r>
              <a:rPr lang="en-US" sz="3100" dirty="0" smtClean="0"/>
              <a:t>It is imperative in the field of management to do internship at the end of the classroom teaching. It allows hands on experience that is sometimes missing in theoretical knowledge.  Fundamental objective to internship are: </a:t>
            </a:r>
            <a:endParaRPr lang="en-IN" sz="3100" dirty="0" smtClean="0"/>
          </a:p>
          <a:p>
            <a:pPr lvl="0"/>
            <a:endParaRPr lang="en-US" sz="3100" dirty="0" smtClean="0"/>
          </a:p>
          <a:p>
            <a:pPr lvl="0"/>
            <a:r>
              <a:rPr lang="en-US" sz="3100" dirty="0" smtClean="0"/>
              <a:t>To get involved in day to day operations.</a:t>
            </a:r>
            <a:endParaRPr lang="en-IN" sz="3100" dirty="0" smtClean="0"/>
          </a:p>
          <a:p>
            <a:pPr lvl="0"/>
            <a:r>
              <a:rPr lang="en-US" sz="3100" dirty="0" smtClean="0"/>
              <a:t>To comprehend the interdepartmental coordination.</a:t>
            </a:r>
            <a:endParaRPr lang="en-IN" sz="3100" dirty="0" smtClean="0"/>
          </a:p>
          <a:p>
            <a:pPr lvl="0"/>
            <a:r>
              <a:rPr lang="en-US" sz="3100" dirty="0" smtClean="0"/>
              <a:t>To find an area in the organization where improvement is required and where management knowledge and skills can be imparted. </a:t>
            </a:r>
            <a:endParaRPr lang="en-IN" sz="3100" dirty="0" smtClean="0"/>
          </a:p>
          <a:p>
            <a:pPr>
              <a:buNone/>
            </a:pPr>
            <a:r>
              <a:rPr lang="en-US" sz="3100" dirty="0" smtClean="0"/>
              <a:t> </a:t>
            </a:r>
            <a:endParaRPr lang="en-IN" sz="3100" dirty="0" smtClean="0"/>
          </a:p>
          <a:p>
            <a:pPr>
              <a:buNone/>
            </a:pPr>
            <a:r>
              <a:rPr lang="en-US" sz="2800" dirty="0" smtClean="0"/>
              <a:t> </a:t>
            </a:r>
            <a:endParaRPr lang="en-IN" sz="2400" dirty="0" smtClean="0"/>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88640"/>
            <a:ext cx="7772400" cy="6192688"/>
          </a:xfrm>
        </p:spPr>
        <p:txBody>
          <a:bodyPr>
            <a:normAutofit fontScale="85000" lnSpcReduction="20000"/>
          </a:bodyPr>
          <a:lstStyle/>
          <a:p>
            <a:r>
              <a:rPr lang="en-US" sz="2800" b="1" u="sng" dirty="0" smtClean="0"/>
              <a:t>MANAGERIAL TASKS:</a:t>
            </a:r>
            <a:endParaRPr lang="en-IN" sz="2000" dirty="0" smtClean="0"/>
          </a:p>
          <a:p>
            <a:pPr>
              <a:buNone/>
            </a:pPr>
            <a:r>
              <a:rPr lang="en-US" sz="2800" dirty="0" smtClean="0"/>
              <a:t> </a:t>
            </a:r>
            <a:endParaRPr lang="en-IN" sz="2400" dirty="0" smtClean="0"/>
          </a:p>
          <a:p>
            <a:r>
              <a:rPr lang="en-US" dirty="0" smtClean="0"/>
              <a:t>To prepare the department for final assessment of NABH:</a:t>
            </a:r>
            <a:endParaRPr lang="en-IN" dirty="0" smtClean="0"/>
          </a:p>
          <a:p>
            <a:pPr lvl="0"/>
            <a:r>
              <a:rPr lang="en-US" u="sng" dirty="0" smtClean="0"/>
              <a:t>Documentation</a:t>
            </a:r>
            <a:r>
              <a:rPr lang="en-US" b="1" u="sng" dirty="0" smtClean="0"/>
              <a:t>  :</a:t>
            </a:r>
            <a:endParaRPr lang="en-IN" dirty="0" smtClean="0"/>
          </a:p>
          <a:p>
            <a:r>
              <a:rPr lang="en-US" dirty="0" smtClean="0"/>
              <a:t>1.   Radiopharmaceutical log book from Jan'12-Jan'13</a:t>
            </a:r>
            <a:endParaRPr lang="en-IN" dirty="0" smtClean="0"/>
          </a:p>
          <a:p>
            <a:r>
              <a:rPr lang="en-US" dirty="0" smtClean="0"/>
              <a:t>2. Bio-Medical Waste disposal log book</a:t>
            </a:r>
            <a:endParaRPr lang="en-IN" dirty="0" smtClean="0"/>
          </a:p>
          <a:p>
            <a:r>
              <a:rPr lang="en-US" dirty="0" smtClean="0"/>
              <a:t>3. Inventory log book from Jan'12-Jan'13</a:t>
            </a:r>
            <a:endParaRPr lang="en-IN" dirty="0" smtClean="0"/>
          </a:p>
          <a:p>
            <a:r>
              <a:rPr lang="en-US" dirty="0" smtClean="0"/>
              <a:t>4. Employee safety manual</a:t>
            </a:r>
            <a:endParaRPr lang="en-IN" dirty="0" smtClean="0"/>
          </a:p>
          <a:p>
            <a:r>
              <a:rPr lang="en-US" dirty="0" smtClean="0"/>
              <a:t>5. Collimation &amp; Gamma camera register</a:t>
            </a:r>
            <a:endParaRPr lang="en-IN" dirty="0" smtClean="0"/>
          </a:p>
          <a:p>
            <a:pPr lvl="2"/>
            <a:r>
              <a:rPr lang="en-US" sz="2600" dirty="0" smtClean="0"/>
              <a:t>Crash cart audit</a:t>
            </a:r>
            <a:endParaRPr lang="en-IN" sz="2600" dirty="0" smtClean="0"/>
          </a:p>
          <a:p>
            <a:pPr lvl="2"/>
            <a:r>
              <a:rPr lang="en-US" sz="2600" dirty="0" smtClean="0"/>
              <a:t>Signage Displays</a:t>
            </a:r>
            <a:endParaRPr lang="en-IN" sz="2600" dirty="0" smtClean="0"/>
          </a:p>
          <a:p>
            <a:pPr lvl="2"/>
            <a:r>
              <a:rPr lang="en-US" sz="2600" dirty="0" smtClean="0"/>
              <a:t>HIS entries</a:t>
            </a:r>
            <a:endParaRPr lang="en-IN" sz="2600" dirty="0" smtClean="0"/>
          </a:p>
          <a:p>
            <a:pPr lvl="2"/>
            <a:r>
              <a:rPr lang="en-US" sz="2600" dirty="0" smtClean="0"/>
              <a:t>TAT preparation </a:t>
            </a:r>
            <a:endParaRPr lang="en-IN" sz="2600" dirty="0" smtClean="0"/>
          </a:p>
          <a:p>
            <a:pPr lvl="2"/>
            <a:r>
              <a:rPr lang="en-US" sz="2600" dirty="0" smtClean="0"/>
              <a:t>Infection control and Biomedical Waste Disposal and Coding.  Also, training of the staff regarding BMW and Spillage management. </a:t>
            </a:r>
            <a:endParaRPr lang="en-IN" sz="2600" dirty="0" smtClean="0"/>
          </a:p>
          <a:p>
            <a:pPr lvl="2"/>
            <a:r>
              <a:rPr lang="en-US" sz="2600" dirty="0" smtClean="0"/>
              <a:t>An internal assessment was done and report was made for working on every non compliance and awareness based on questionnaire and checklist.</a:t>
            </a:r>
            <a:endParaRPr lang="en-IN" sz="2600" dirty="0" smtClean="0"/>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052736"/>
            <a:ext cx="7772400" cy="5184576"/>
          </a:xfrm>
        </p:spPr>
        <p:txBody>
          <a:bodyPr>
            <a:normAutofit/>
          </a:bodyPr>
          <a:lstStyle/>
          <a:p>
            <a:r>
              <a:rPr lang="en-US" sz="2400" b="1" u="sng" dirty="0" smtClean="0"/>
              <a:t>Other tasks</a:t>
            </a:r>
            <a:endParaRPr lang="en-IN" sz="2400" dirty="0" smtClean="0"/>
          </a:p>
          <a:p>
            <a:r>
              <a:rPr lang="en-US" sz="2400" dirty="0" smtClean="0"/>
              <a:t>Patient registration</a:t>
            </a:r>
            <a:endParaRPr lang="en-IN" sz="2000" dirty="0" smtClean="0"/>
          </a:p>
          <a:p>
            <a:r>
              <a:rPr lang="en-US" sz="2400" dirty="0" smtClean="0"/>
              <a:t>Patient history taking</a:t>
            </a:r>
            <a:endParaRPr lang="en-IN" sz="2000" dirty="0" smtClean="0"/>
          </a:p>
          <a:p>
            <a:r>
              <a:rPr lang="en-US" sz="2400" dirty="0" smtClean="0"/>
              <a:t>Camera handling</a:t>
            </a:r>
            <a:endParaRPr lang="en-IN" sz="2000" dirty="0" smtClean="0"/>
          </a:p>
          <a:p>
            <a:r>
              <a:rPr lang="en-US" sz="2400" dirty="0" smtClean="0"/>
              <a:t>Console machine operation</a:t>
            </a:r>
            <a:endParaRPr lang="en-IN" sz="2000" dirty="0" smtClean="0"/>
          </a:p>
          <a:p>
            <a:r>
              <a:rPr lang="en-US" sz="2400" dirty="0" smtClean="0"/>
              <a:t>Scanning (16scans) and Processing of scans</a:t>
            </a:r>
            <a:endParaRPr lang="en-IN" sz="2000" dirty="0" smtClean="0"/>
          </a:p>
          <a:p>
            <a:r>
              <a:rPr lang="en-US" sz="2400" dirty="0" smtClean="0"/>
              <a:t>Reporting of scans</a:t>
            </a:r>
            <a:endParaRPr lang="en-IN" sz="2000" dirty="0" smtClean="0"/>
          </a:p>
          <a:p>
            <a:r>
              <a:rPr lang="en-US" sz="2400" dirty="0" smtClean="0"/>
              <a:t>Elution (preparation of radioactivity)</a:t>
            </a:r>
            <a:endParaRPr lang="en-IN" sz="2000" dirty="0" smtClean="0"/>
          </a:p>
          <a:p>
            <a:r>
              <a:rPr lang="en-US" sz="2400" dirty="0" smtClean="0"/>
              <a:t>Labeling (preparation of radiopharmaceuticals)</a:t>
            </a:r>
            <a:endParaRPr lang="en-IN" sz="2000" dirty="0" smtClean="0"/>
          </a:p>
          <a:p>
            <a:r>
              <a:rPr lang="en-US" sz="2400" dirty="0" smtClean="0"/>
              <a:t>Injecting radiopharmaceuticals to patients (IV injections)</a:t>
            </a:r>
            <a:endParaRPr lang="en-IN" sz="2000" dirty="0" smtClean="0"/>
          </a:p>
          <a:p>
            <a:r>
              <a:rPr lang="en-US" sz="2400" dirty="0" smtClean="0"/>
              <a:t>Visits to ECHO lab for Stress Thallium patients</a:t>
            </a:r>
            <a:endParaRPr lang="en-IN" sz="2000"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6712"/>
          </a:xfrm>
        </p:spPr>
        <p:txBody>
          <a:bodyPr/>
          <a:lstStyle/>
          <a:p>
            <a:r>
              <a:rPr lang="en-US" dirty="0" smtClean="0"/>
              <a:t>INTRODUCTION</a:t>
            </a:r>
            <a:endParaRPr lang="en-IN" dirty="0"/>
          </a:p>
        </p:txBody>
      </p:sp>
      <p:sp>
        <p:nvSpPr>
          <p:cNvPr id="3" name="Content Placeholder 2"/>
          <p:cNvSpPr>
            <a:spLocks noGrp="1"/>
          </p:cNvSpPr>
          <p:nvPr>
            <p:ph sz="quarter" idx="1"/>
          </p:nvPr>
        </p:nvSpPr>
        <p:spPr>
          <a:xfrm>
            <a:off x="914400" y="764704"/>
            <a:ext cx="7772400" cy="5255096"/>
          </a:xfrm>
        </p:spPr>
        <p:txBody>
          <a:bodyPr/>
          <a:lstStyle/>
          <a:p>
            <a:r>
              <a:rPr lang="en-IN" sz="2400" dirty="0" smtClean="0"/>
              <a:t>Nuclear Medicine is a branch of medical science where radio nuclides are used for diagnosis and treatment of human diseases. </a:t>
            </a:r>
            <a:r>
              <a:rPr lang="en-US" sz="2400" dirty="0" smtClean="0"/>
              <a:t>In nuclear medicine imaging, radiopharmaceuticals are taken internally. Then, external detectors (</a:t>
            </a:r>
            <a:r>
              <a:rPr lang="en-US" sz="2400" dirty="0" smtClean="0">
                <a:hlinkClick r:id="rId2" tooltip="Gamma camera"/>
              </a:rPr>
              <a:t>gamma cameras</a:t>
            </a:r>
            <a:r>
              <a:rPr lang="en-US" sz="2400" dirty="0" smtClean="0"/>
              <a:t>) capture and form images from the radiation emitted by the radiopharmaceuticals</a:t>
            </a:r>
            <a:endParaRPr lang="en-IN" sz="2400" dirty="0" smtClean="0"/>
          </a:p>
          <a:p>
            <a:r>
              <a:rPr lang="en-US" sz="2000" dirty="0" smtClean="0"/>
              <a:t>TYPES OF MAJOR SCANS</a:t>
            </a:r>
          </a:p>
          <a:p>
            <a:endParaRPr lang="en-US" sz="2000" dirty="0" smtClean="0"/>
          </a:p>
          <a:p>
            <a:pPr>
              <a:buFont typeface="Wingdings" pitchFamily="2" charset="2"/>
              <a:buChar char="Ø"/>
            </a:pPr>
            <a:r>
              <a:rPr lang="en-US" sz="2000" dirty="0" smtClean="0"/>
              <a:t>BONE SCANS</a:t>
            </a:r>
          </a:p>
          <a:p>
            <a:pPr>
              <a:buFont typeface="Wingdings" pitchFamily="2" charset="2"/>
              <a:buChar char="Ø"/>
            </a:pPr>
            <a:r>
              <a:rPr lang="en-US" sz="2000" dirty="0" smtClean="0"/>
              <a:t>THALLIUM SCAN</a:t>
            </a:r>
          </a:p>
          <a:p>
            <a:pPr>
              <a:buFont typeface="Wingdings" pitchFamily="2" charset="2"/>
              <a:buChar char="Ø"/>
            </a:pPr>
            <a:r>
              <a:rPr lang="en-US" sz="2000" dirty="0" smtClean="0"/>
              <a:t>DTPA SCAN</a:t>
            </a:r>
          </a:p>
          <a:p>
            <a:pPr>
              <a:buFont typeface="Wingdings" pitchFamily="2" charset="2"/>
              <a:buChar char="Ø"/>
            </a:pPr>
            <a:r>
              <a:rPr lang="en-US" sz="2000" dirty="0" smtClean="0"/>
              <a:t>DMSA SCAN</a:t>
            </a:r>
          </a:p>
          <a:p>
            <a:pPr>
              <a:buFont typeface="Wingdings" pitchFamily="2" charset="2"/>
              <a:buChar char="Ø"/>
            </a:pPr>
            <a:r>
              <a:rPr lang="en-US" sz="2000" dirty="0" smtClean="0"/>
              <a:t>THYROID SCAN</a:t>
            </a:r>
            <a:endParaRPr lang="en-IN" sz="2000" dirty="0" smtClean="0"/>
          </a:p>
          <a:p>
            <a:pPr>
              <a:buNone/>
            </a:pPr>
            <a:endParaRPr lang="en-IN" dirty="0"/>
          </a:p>
        </p:txBody>
      </p:sp>
      <p:pic>
        <p:nvPicPr>
          <p:cNvPr id="1026" name="Picture 2" descr="C:\Users\Aditi\Desktop\download.jpg"/>
          <p:cNvPicPr>
            <a:picLocks noChangeAspect="1" noChangeArrowheads="1"/>
          </p:cNvPicPr>
          <p:nvPr/>
        </p:nvPicPr>
        <p:blipFill>
          <a:blip r:embed="rId3" cstate="print"/>
          <a:srcRect/>
          <a:stretch>
            <a:fillRect/>
          </a:stretch>
        </p:blipFill>
        <p:spPr bwMode="auto">
          <a:xfrm>
            <a:off x="3491880" y="3861048"/>
            <a:ext cx="2736304" cy="2143125"/>
          </a:xfrm>
          <a:prstGeom prst="rect">
            <a:avLst/>
          </a:prstGeom>
          <a:noFill/>
        </p:spPr>
      </p:pic>
      <p:pic>
        <p:nvPicPr>
          <p:cNvPr id="1027" name="Picture 3" descr="C:\Users\Aditi\Desktop\images.jpg"/>
          <p:cNvPicPr>
            <a:picLocks noChangeAspect="1" noChangeArrowheads="1"/>
          </p:cNvPicPr>
          <p:nvPr/>
        </p:nvPicPr>
        <p:blipFill>
          <a:blip r:embed="rId4" cstate="print"/>
          <a:srcRect/>
          <a:stretch>
            <a:fillRect/>
          </a:stretch>
        </p:blipFill>
        <p:spPr bwMode="auto">
          <a:xfrm>
            <a:off x="5940152" y="3861048"/>
            <a:ext cx="2725663" cy="216024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706090"/>
          </a:xfrm>
        </p:spPr>
        <p:txBody>
          <a:bodyPr>
            <a:normAutofit fontScale="90000"/>
          </a:bodyPr>
          <a:lstStyle/>
          <a:p>
            <a:r>
              <a:rPr lang="en-US" dirty="0" smtClean="0"/>
              <a:t>RATIONALE OF THE STUDY</a:t>
            </a:r>
            <a:endParaRPr lang="en-IN" dirty="0"/>
          </a:p>
        </p:txBody>
      </p:sp>
      <p:sp>
        <p:nvSpPr>
          <p:cNvPr id="3" name="Content Placeholder 2"/>
          <p:cNvSpPr>
            <a:spLocks noGrp="1"/>
          </p:cNvSpPr>
          <p:nvPr>
            <p:ph sz="quarter" idx="1"/>
          </p:nvPr>
        </p:nvSpPr>
        <p:spPr>
          <a:xfrm>
            <a:off x="251520" y="1052736"/>
            <a:ext cx="8712968" cy="5472608"/>
          </a:xfrm>
        </p:spPr>
        <p:txBody>
          <a:bodyPr>
            <a:normAutofit/>
          </a:bodyPr>
          <a:lstStyle/>
          <a:p>
            <a:pPr>
              <a:buNone/>
            </a:pPr>
            <a:r>
              <a:rPr lang="en-IN" sz="2200" dirty="0" smtClean="0"/>
              <a:t>     Turnaround time of nuclear scan is defined as the “ time taken for a patient walking in for a scan and walking out with the report”. TAT helps us </a:t>
            </a:r>
          </a:p>
          <a:p>
            <a:pPr lvl="0"/>
            <a:endParaRPr lang="en-IN" sz="2200" dirty="0" smtClean="0"/>
          </a:p>
          <a:p>
            <a:pPr lvl="0"/>
            <a:r>
              <a:rPr lang="en-IN" sz="2200" dirty="0" smtClean="0"/>
              <a:t>To raise the quality &amp; standard of nuclear medicine department.</a:t>
            </a:r>
          </a:p>
          <a:p>
            <a:pPr lvl="0"/>
            <a:r>
              <a:rPr lang="en-IN" sz="2200" dirty="0" smtClean="0"/>
              <a:t>To improve customer satisfaction</a:t>
            </a:r>
          </a:p>
          <a:p>
            <a:pPr lvl="0"/>
            <a:r>
              <a:rPr lang="en-IN" sz="2200" dirty="0" smtClean="0"/>
              <a:t>To provide more expedient, efficient and efficacious treatment</a:t>
            </a:r>
          </a:p>
          <a:p>
            <a:pPr lvl="0"/>
            <a:r>
              <a:rPr lang="en-IN" sz="2200" dirty="0" smtClean="0"/>
              <a:t>To increase patient flow. </a:t>
            </a:r>
          </a:p>
          <a:p>
            <a:pPr lvl="0"/>
            <a:endParaRPr lang="en-US" sz="2200" dirty="0" smtClean="0"/>
          </a:p>
          <a:p>
            <a:pPr lvl="0">
              <a:buNone/>
            </a:pPr>
            <a:endParaRPr lang="en-IN" sz="2200" dirty="0" smtClean="0"/>
          </a:p>
          <a:p>
            <a:pPr>
              <a:buNone/>
            </a:pPr>
            <a:r>
              <a:rPr lang="en-IN" sz="2200" dirty="0" smtClean="0"/>
              <a:t>    Major steps had been taken to decrease TAT. . It is in fact one of the key performance indicator of the organization which is assessed quarterly and major steps are taken to keep it to as minimum as possible. Hence the study is undertaken to estimate the TAT in NHI hospital, Delhi and also find out the impact of this on the patients.</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908720"/>
          </a:xfrm>
        </p:spPr>
        <p:txBody>
          <a:bodyPr>
            <a:normAutofit/>
          </a:bodyPr>
          <a:lstStyle/>
          <a:p>
            <a:r>
              <a:rPr lang="en-US" dirty="0" smtClean="0"/>
              <a:t>OBJECTIVES</a:t>
            </a:r>
            <a:endParaRPr lang="en-IN" dirty="0"/>
          </a:p>
        </p:txBody>
      </p:sp>
      <p:sp>
        <p:nvSpPr>
          <p:cNvPr id="3" name="Content Placeholder 2"/>
          <p:cNvSpPr>
            <a:spLocks noGrp="1"/>
          </p:cNvSpPr>
          <p:nvPr>
            <p:ph sz="quarter" idx="1"/>
          </p:nvPr>
        </p:nvSpPr>
        <p:spPr>
          <a:xfrm>
            <a:off x="323528" y="1196752"/>
            <a:ext cx="8363272" cy="5256584"/>
          </a:xfrm>
        </p:spPr>
        <p:txBody>
          <a:bodyPr>
            <a:normAutofit fontScale="77500" lnSpcReduction="20000"/>
          </a:bodyPr>
          <a:lstStyle/>
          <a:p>
            <a:pPr algn="ctr">
              <a:buNone/>
            </a:pPr>
            <a:r>
              <a:rPr lang="en-IN" b="1" u="sng" dirty="0" smtClean="0"/>
              <a:t> A STUDY ON NUCLEAR  DIAGNOSTIC  OPERATIONS </a:t>
            </a:r>
            <a:endParaRPr lang="en-IN" dirty="0" smtClean="0"/>
          </a:p>
          <a:p>
            <a:pPr>
              <a:buNone/>
            </a:pPr>
            <a:r>
              <a:rPr lang="en-IN" dirty="0" smtClean="0"/>
              <a:t> </a:t>
            </a:r>
          </a:p>
          <a:p>
            <a:pPr>
              <a:buNone/>
            </a:pPr>
            <a:r>
              <a:rPr lang="en-US" dirty="0" smtClean="0"/>
              <a:t>General objective:</a:t>
            </a:r>
            <a:endParaRPr lang="en-IN" dirty="0" smtClean="0"/>
          </a:p>
          <a:p>
            <a:pPr>
              <a:buNone/>
            </a:pPr>
            <a:r>
              <a:rPr lang="en-US" dirty="0" smtClean="0"/>
              <a:t> </a:t>
            </a:r>
            <a:endParaRPr lang="en-IN" dirty="0" smtClean="0"/>
          </a:p>
          <a:p>
            <a:r>
              <a:rPr lang="en-US" dirty="0" smtClean="0"/>
              <a:t>To study turn around time in nuclear medicine department and the root causes to highlight areas of potential process improvements</a:t>
            </a:r>
            <a:endParaRPr lang="en-IN" dirty="0" smtClean="0"/>
          </a:p>
          <a:p>
            <a:pPr>
              <a:buNone/>
            </a:pPr>
            <a:endParaRPr lang="en-US" dirty="0" smtClean="0"/>
          </a:p>
          <a:p>
            <a:pPr>
              <a:buNone/>
            </a:pPr>
            <a:r>
              <a:rPr lang="en-US" dirty="0" smtClean="0"/>
              <a:t>Specific objectives:</a:t>
            </a:r>
            <a:endParaRPr lang="en-IN" dirty="0" smtClean="0"/>
          </a:p>
          <a:p>
            <a:pPr>
              <a:buNone/>
            </a:pPr>
            <a:r>
              <a:rPr lang="en-IN" dirty="0" smtClean="0"/>
              <a:t> </a:t>
            </a:r>
          </a:p>
          <a:p>
            <a:pPr>
              <a:buNone/>
            </a:pPr>
            <a:r>
              <a:rPr lang="en-IN" dirty="0" smtClean="0"/>
              <a:t> </a:t>
            </a:r>
          </a:p>
          <a:p>
            <a:pPr lvl="0"/>
            <a:r>
              <a:rPr lang="en-US" dirty="0" smtClean="0"/>
              <a:t>To study process flow of various types of scans in nuclear medicine department.</a:t>
            </a:r>
            <a:endParaRPr lang="en-IN" dirty="0" smtClean="0"/>
          </a:p>
          <a:p>
            <a:pPr lvl="0"/>
            <a:r>
              <a:rPr lang="en-US" dirty="0" smtClean="0"/>
              <a:t>To find out standard time for individual scans</a:t>
            </a:r>
            <a:endParaRPr lang="en-IN" dirty="0" smtClean="0"/>
          </a:p>
          <a:p>
            <a:pPr lvl="0"/>
            <a:r>
              <a:rPr lang="en-US" dirty="0" smtClean="0"/>
              <a:t>To observe actual time for completion of scans</a:t>
            </a:r>
            <a:endParaRPr lang="en-IN" dirty="0" smtClean="0"/>
          </a:p>
          <a:p>
            <a:pPr lvl="0"/>
            <a:r>
              <a:rPr lang="en-US" dirty="0" smtClean="0"/>
              <a:t>To analyze gap between the standard and actual time for scans</a:t>
            </a:r>
            <a:endParaRPr lang="en-IN" dirty="0" smtClean="0"/>
          </a:p>
          <a:p>
            <a:pPr>
              <a:buNone/>
            </a:pPr>
            <a:r>
              <a:rPr lang="en-US" dirty="0" smtClean="0"/>
              <a:t> </a:t>
            </a:r>
            <a:endParaRPr lang="en-IN" dirty="0" smtClean="0"/>
          </a:p>
          <a:p>
            <a:pPr>
              <a:buNone/>
            </a:pPr>
            <a:r>
              <a:rPr lang="en-US" dirty="0" smtClean="0"/>
              <a:t> </a:t>
            </a:r>
            <a:endParaRPr lang="en-IN" dirty="0" smtClean="0"/>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lstStyle/>
          <a:p>
            <a:r>
              <a:rPr lang="en-US" dirty="0" smtClean="0"/>
              <a:t>METHODOLOGY</a:t>
            </a:r>
            <a:endParaRPr lang="en-IN" dirty="0"/>
          </a:p>
        </p:txBody>
      </p:sp>
      <p:sp>
        <p:nvSpPr>
          <p:cNvPr id="3" name="Content Placeholder 2"/>
          <p:cNvSpPr>
            <a:spLocks noGrp="1"/>
          </p:cNvSpPr>
          <p:nvPr>
            <p:ph sz="quarter" idx="1"/>
          </p:nvPr>
        </p:nvSpPr>
        <p:spPr>
          <a:xfrm>
            <a:off x="323528" y="1124744"/>
            <a:ext cx="8363272" cy="5256584"/>
          </a:xfrm>
        </p:spPr>
        <p:txBody>
          <a:bodyPr>
            <a:normAutofit fontScale="92500" lnSpcReduction="10000"/>
          </a:bodyPr>
          <a:lstStyle/>
          <a:p>
            <a:pPr>
              <a:buNone/>
            </a:pPr>
            <a:r>
              <a:rPr lang="en-IN" b="1" u="sng" dirty="0" smtClean="0"/>
              <a:t>Study design: </a:t>
            </a:r>
            <a:endParaRPr lang="en-IN" dirty="0" smtClean="0"/>
          </a:p>
          <a:p>
            <a:pPr lvl="0"/>
            <a:r>
              <a:rPr lang="en-IN" dirty="0" smtClean="0"/>
              <a:t>A descriptive  study was done by collecting the data from the scans done in nuclear medicine department of the hospital. </a:t>
            </a:r>
          </a:p>
          <a:p>
            <a:pPr>
              <a:buNone/>
            </a:pPr>
            <a:r>
              <a:rPr lang="en-IN" b="1" u="sng" dirty="0" smtClean="0"/>
              <a:t>Study Setting: </a:t>
            </a:r>
            <a:endParaRPr lang="en-IN" dirty="0" smtClean="0"/>
          </a:p>
          <a:p>
            <a:pPr lvl="0"/>
            <a:r>
              <a:rPr lang="en-IN" dirty="0" smtClean="0"/>
              <a:t> The study is done during time period from 11 </a:t>
            </a:r>
            <a:r>
              <a:rPr lang="en-IN" dirty="0" err="1" smtClean="0"/>
              <a:t>Janaury</a:t>
            </a:r>
            <a:r>
              <a:rPr lang="en-IN" dirty="0" smtClean="0"/>
              <a:t>  to 28 April  at national heart institute, east of </a:t>
            </a:r>
            <a:r>
              <a:rPr lang="en-IN" dirty="0" err="1" smtClean="0"/>
              <a:t>kailash</a:t>
            </a:r>
            <a:r>
              <a:rPr lang="en-IN" dirty="0" smtClean="0"/>
              <a:t>, New Delhi.</a:t>
            </a:r>
          </a:p>
          <a:p>
            <a:pPr>
              <a:buNone/>
            </a:pPr>
            <a:r>
              <a:rPr lang="en-IN" b="1" u="sng" dirty="0" smtClean="0"/>
              <a:t>Sample size: </a:t>
            </a:r>
            <a:endParaRPr lang="en-IN" dirty="0" smtClean="0"/>
          </a:p>
          <a:p>
            <a:pPr lvl="0"/>
            <a:r>
              <a:rPr lang="en-IN" dirty="0" smtClean="0"/>
              <a:t>All the scans done in IINMAS, NHI from January 2013 to April  2013(4months) – 548 scans</a:t>
            </a:r>
          </a:p>
          <a:p>
            <a:pPr>
              <a:buNone/>
            </a:pPr>
            <a:r>
              <a:rPr lang="en-IN" dirty="0" smtClean="0"/>
              <a:t>     Jan: 130, Feb: 128, Mar: 140, Apr: 150</a:t>
            </a:r>
          </a:p>
          <a:p>
            <a:pPr>
              <a:buNone/>
            </a:pPr>
            <a:r>
              <a:rPr lang="en-IN" b="1" u="sng" dirty="0" smtClean="0"/>
              <a:t> Research tool: </a:t>
            </a:r>
            <a:endParaRPr lang="en-IN" dirty="0" smtClean="0"/>
          </a:p>
          <a:p>
            <a:pPr lvl="0"/>
            <a:r>
              <a:rPr lang="en-IN" dirty="0" smtClean="0"/>
              <a:t>Quantitative method was used (primary data) </a:t>
            </a:r>
          </a:p>
          <a:p>
            <a:pPr lvl="0"/>
            <a:r>
              <a:rPr lang="en-IN" dirty="0" smtClean="0"/>
              <a:t> MS excel </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901</TotalTime>
  <Words>1174</Words>
  <Application>Microsoft Office PowerPoint</Application>
  <PresentationFormat>On-screen Show (4:3)</PresentationFormat>
  <Paragraphs>272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Equity</vt:lpstr>
      <vt:lpstr>Turn around time in nuclear medicine department </vt:lpstr>
      <vt:lpstr>HOSPITAL PROFILE</vt:lpstr>
      <vt:lpstr>KEY WORKINGS DURING INTERNSHIP</vt:lpstr>
      <vt:lpstr>Slide 4</vt:lpstr>
      <vt:lpstr>Slide 5</vt:lpstr>
      <vt:lpstr>INTRODUCTION</vt:lpstr>
      <vt:lpstr>RATIONALE OF THE STUDY</vt:lpstr>
      <vt:lpstr>OBJECTIVES</vt:lpstr>
      <vt:lpstr>METHODOLOGY</vt:lpstr>
      <vt:lpstr>FINDINGS</vt:lpstr>
      <vt:lpstr>COMPARISON OF STANDARD TIME &amp; ACTUAL TIME OF SCANS </vt:lpstr>
      <vt:lpstr> BONE SCAN</vt:lpstr>
      <vt:lpstr>  REASONS FOR INCREASED TAT IN BONE SCAN</vt:lpstr>
      <vt:lpstr>RECOMMENDATION</vt:lpstr>
      <vt:lpstr>STRESS THALLIUM SCAN</vt:lpstr>
      <vt:lpstr>Reasons for increased TAT for thallium scan</vt:lpstr>
      <vt:lpstr>RECOMMENDATION</vt:lpstr>
      <vt:lpstr>DTPA SCAN</vt:lpstr>
      <vt:lpstr>Reasons for increased TAT in DTPA scan</vt:lpstr>
      <vt:lpstr>RECOMMENDATION</vt:lpstr>
      <vt:lpstr>GENERAL  FINDINGS</vt:lpstr>
      <vt:lpstr>DOCCUMENTATION CAN BE DONE ON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medicine operations </dc:title>
  <dc:creator>Aditi</dc:creator>
  <cp:lastModifiedBy>Aditi</cp:lastModifiedBy>
  <cp:revision>11</cp:revision>
  <dcterms:created xsi:type="dcterms:W3CDTF">2013-04-29T17:41:45Z</dcterms:created>
  <dcterms:modified xsi:type="dcterms:W3CDTF">2013-06-09T06:00:11Z</dcterms:modified>
</cp:coreProperties>
</file>