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Worksheet5.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IN"/>
  <c:chart>
    <c:title>
      <c:tx>
        <c:rich>
          <a:bodyPr/>
          <a:lstStyle/>
          <a:p>
            <a:pPr>
              <a:defRPr lang="en-US"/>
            </a:pPr>
            <a:r>
              <a:rPr lang="en-US"/>
              <a:t>Utensils should be washed with </a:t>
            </a:r>
          </a:p>
        </c:rich>
      </c:tx>
      <c:layout/>
    </c:title>
    <c:view3D>
      <c:rAngAx val="1"/>
    </c:view3D>
    <c:plotArea>
      <c:layout>
        <c:manualLayout>
          <c:layoutTarget val="inner"/>
          <c:xMode val="edge"/>
          <c:yMode val="edge"/>
          <c:x val="0.14163021289005542"/>
          <c:y val="0.1495149750116852"/>
          <c:w val="0.82737386993292206"/>
          <c:h val="0.66038812785388168"/>
        </c:manualLayout>
      </c:layout>
      <c:bar3DChart>
        <c:barDir val="col"/>
        <c:grouping val="clustered"/>
        <c:ser>
          <c:idx val="0"/>
          <c:order val="0"/>
          <c:tx>
            <c:strRef>
              <c:f>Sheet1!$B$1</c:f>
              <c:strCache>
                <c:ptCount val="1"/>
                <c:pt idx="0">
                  <c:v>Water</c:v>
                </c:pt>
              </c:strCache>
            </c:strRef>
          </c:tx>
          <c:cat>
            <c:strRef>
              <c:f>Sheet1!$A$2:$A$3</c:f>
              <c:strCache>
                <c:ptCount val="2"/>
                <c:pt idx="0">
                  <c:v>Before Education</c:v>
                </c:pt>
                <c:pt idx="1">
                  <c:v>After Education</c:v>
                </c:pt>
              </c:strCache>
            </c:strRef>
          </c:cat>
          <c:val>
            <c:numRef>
              <c:f>Sheet1!$B$2:$B$3</c:f>
              <c:numCache>
                <c:formatCode>General</c:formatCode>
                <c:ptCount val="2"/>
                <c:pt idx="0">
                  <c:v>30</c:v>
                </c:pt>
                <c:pt idx="1">
                  <c:v>12</c:v>
                </c:pt>
              </c:numCache>
            </c:numRef>
          </c:val>
        </c:ser>
        <c:ser>
          <c:idx val="1"/>
          <c:order val="1"/>
          <c:tx>
            <c:strRef>
              <c:f>Sheet1!$C$1</c:f>
              <c:strCache>
                <c:ptCount val="1"/>
                <c:pt idx="0">
                  <c:v>Soap</c:v>
                </c:pt>
              </c:strCache>
            </c:strRef>
          </c:tx>
          <c:cat>
            <c:strRef>
              <c:f>Sheet1!$A$2:$A$3</c:f>
              <c:strCache>
                <c:ptCount val="2"/>
                <c:pt idx="0">
                  <c:v>Before Education</c:v>
                </c:pt>
                <c:pt idx="1">
                  <c:v>After Education</c:v>
                </c:pt>
              </c:strCache>
            </c:strRef>
          </c:cat>
          <c:val>
            <c:numRef>
              <c:f>Sheet1!$C$2:$C$3</c:f>
              <c:numCache>
                <c:formatCode>General</c:formatCode>
                <c:ptCount val="2"/>
                <c:pt idx="0">
                  <c:v>5</c:v>
                </c:pt>
                <c:pt idx="1">
                  <c:v>25</c:v>
                </c:pt>
              </c:numCache>
            </c:numRef>
          </c:val>
        </c:ser>
        <c:ser>
          <c:idx val="2"/>
          <c:order val="2"/>
          <c:tx>
            <c:strRef>
              <c:f>Sheet1!$D$1</c:f>
              <c:strCache>
                <c:ptCount val="1"/>
                <c:pt idx="0">
                  <c:v>Nothing</c:v>
                </c:pt>
              </c:strCache>
            </c:strRef>
          </c:tx>
          <c:cat>
            <c:strRef>
              <c:f>Sheet1!$A$2:$A$3</c:f>
              <c:strCache>
                <c:ptCount val="2"/>
                <c:pt idx="0">
                  <c:v>Before Education</c:v>
                </c:pt>
                <c:pt idx="1">
                  <c:v>After Education</c:v>
                </c:pt>
              </c:strCache>
            </c:strRef>
          </c:cat>
          <c:val>
            <c:numRef>
              <c:f>Sheet1!$D$2:$D$3</c:f>
              <c:numCache>
                <c:formatCode>General</c:formatCode>
                <c:ptCount val="2"/>
                <c:pt idx="0">
                  <c:v>2</c:v>
                </c:pt>
                <c:pt idx="1">
                  <c:v>0</c:v>
                </c:pt>
              </c:numCache>
            </c:numRef>
          </c:val>
        </c:ser>
        <c:shape val="box"/>
        <c:axId val="69843200"/>
        <c:axId val="69849088"/>
        <c:axId val="0"/>
      </c:bar3DChart>
      <c:catAx>
        <c:axId val="69843200"/>
        <c:scaling>
          <c:orientation val="minMax"/>
        </c:scaling>
        <c:axPos val="b"/>
        <c:majorTickMark val="none"/>
        <c:tickLblPos val="nextTo"/>
        <c:txPr>
          <a:bodyPr/>
          <a:lstStyle/>
          <a:p>
            <a:pPr>
              <a:defRPr lang="en-US"/>
            </a:pPr>
            <a:endParaRPr lang="en-US"/>
          </a:p>
        </c:txPr>
        <c:crossAx val="69849088"/>
        <c:crosses val="autoZero"/>
        <c:auto val="1"/>
        <c:lblAlgn val="ctr"/>
        <c:lblOffset val="100"/>
      </c:catAx>
      <c:valAx>
        <c:axId val="69849088"/>
        <c:scaling>
          <c:orientation val="minMax"/>
        </c:scaling>
        <c:axPos val="l"/>
        <c:majorGridlines/>
        <c:numFmt formatCode="General" sourceLinked="1"/>
        <c:majorTickMark val="none"/>
        <c:tickLblPos val="nextTo"/>
        <c:txPr>
          <a:bodyPr/>
          <a:lstStyle/>
          <a:p>
            <a:pPr>
              <a:defRPr lang="en-US"/>
            </a:pPr>
            <a:endParaRPr lang="en-US"/>
          </a:p>
        </c:txPr>
        <c:crossAx val="69843200"/>
        <c:crosses val="autoZero"/>
        <c:crossBetween val="between"/>
      </c:valAx>
      <c:dTable>
        <c:showHorzBorder val="1"/>
        <c:showVertBorder val="1"/>
        <c:showOutline val="1"/>
        <c:showKeys val="1"/>
        <c:txPr>
          <a:bodyPr/>
          <a:lstStyle/>
          <a:p>
            <a:pPr rtl="0">
              <a:defRPr lang="en-US"/>
            </a:pPr>
            <a:endParaRPr lang="en-US"/>
          </a:p>
        </c:txPr>
      </c:dTable>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IN"/>
  <c:chart>
    <c:title>
      <c:tx>
        <c:rich>
          <a:bodyPr/>
          <a:lstStyle/>
          <a:p>
            <a:pPr>
              <a:defRPr lang="en-US"/>
            </a:pPr>
            <a:r>
              <a:rPr lang="en-US" sz="1400" b="1" i="0" u="none" strike="noStrike" baseline="0"/>
              <a:t>Can any disease be transmitted through food or water</a:t>
            </a:r>
            <a:endParaRPr lang="en-US" sz="1400"/>
          </a:p>
        </c:rich>
      </c:tx>
      <c:layout/>
    </c:title>
    <c:view3D>
      <c:rAngAx val="1"/>
    </c:view3D>
    <c:plotArea>
      <c:layout/>
      <c:bar3DChart>
        <c:barDir val="col"/>
        <c:grouping val="clustered"/>
        <c:ser>
          <c:idx val="0"/>
          <c:order val="0"/>
          <c:tx>
            <c:strRef>
              <c:f>Sheet1!$B$1</c:f>
              <c:strCache>
                <c:ptCount val="1"/>
                <c:pt idx="0">
                  <c:v>YES</c:v>
                </c:pt>
              </c:strCache>
            </c:strRef>
          </c:tx>
          <c:dLbls>
            <c:txPr>
              <a:bodyPr/>
              <a:lstStyle/>
              <a:p>
                <a:pPr>
                  <a:defRPr lang="en-US"/>
                </a:pPr>
                <a:endParaRPr lang="en-US"/>
              </a:p>
            </c:txPr>
            <c:showVal val="1"/>
          </c:dLbls>
          <c:cat>
            <c:strRef>
              <c:f>Sheet1!$A$2:$A$3</c:f>
              <c:strCache>
                <c:ptCount val="2"/>
                <c:pt idx="0">
                  <c:v>Before Education</c:v>
                </c:pt>
                <c:pt idx="1">
                  <c:v>After Education</c:v>
                </c:pt>
              </c:strCache>
            </c:strRef>
          </c:cat>
          <c:val>
            <c:numRef>
              <c:f>Sheet1!$B$2:$B$3</c:f>
              <c:numCache>
                <c:formatCode>General</c:formatCode>
                <c:ptCount val="2"/>
                <c:pt idx="0">
                  <c:v>11</c:v>
                </c:pt>
                <c:pt idx="1">
                  <c:v>35</c:v>
                </c:pt>
              </c:numCache>
            </c:numRef>
          </c:val>
        </c:ser>
        <c:ser>
          <c:idx val="1"/>
          <c:order val="1"/>
          <c:tx>
            <c:strRef>
              <c:f>Sheet1!$C$1</c:f>
              <c:strCache>
                <c:ptCount val="1"/>
                <c:pt idx="0">
                  <c:v>NO</c:v>
                </c:pt>
              </c:strCache>
            </c:strRef>
          </c:tx>
          <c:dLbls>
            <c:txPr>
              <a:bodyPr/>
              <a:lstStyle/>
              <a:p>
                <a:pPr>
                  <a:defRPr lang="en-US"/>
                </a:pPr>
                <a:endParaRPr lang="en-US"/>
              </a:p>
            </c:txPr>
            <c:showVal val="1"/>
          </c:dLbls>
          <c:cat>
            <c:strRef>
              <c:f>Sheet1!$A$2:$A$3</c:f>
              <c:strCache>
                <c:ptCount val="2"/>
                <c:pt idx="0">
                  <c:v>Before Education</c:v>
                </c:pt>
                <c:pt idx="1">
                  <c:v>After Education</c:v>
                </c:pt>
              </c:strCache>
            </c:strRef>
          </c:cat>
          <c:val>
            <c:numRef>
              <c:f>Sheet1!$C$2:$C$3</c:f>
              <c:numCache>
                <c:formatCode>General</c:formatCode>
                <c:ptCount val="2"/>
                <c:pt idx="0">
                  <c:v>26</c:v>
                </c:pt>
                <c:pt idx="1">
                  <c:v>2</c:v>
                </c:pt>
              </c:numCache>
            </c:numRef>
          </c:val>
        </c:ser>
        <c:shape val="box"/>
        <c:axId val="59361152"/>
        <c:axId val="59362688"/>
        <c:axId val="0"/>
      </c:bar3DChart>
      <c:catAx>
        <c:axId val="59361152"/>
        <c:scaling>
          <c:orientation val="minMax"/>
        </c:scaling>
        <c:axPos val="b"/>
        <c:majorTickMark val="none"/>
        <c:tickLblPos val="nextTo"/>
        <c:txPr>
          <a:bodyPr/>
          <a:lstStyle/>
          <a:p>
            <a:pPr>
              <a:defRPr lang="en-US"/>
            </a:pPr>
            <a:endParaRPr lang="en-US"/>
          </a:p>
        </c:txPr>
        <c:crossAx val="59362688"/>
        <c:crosses val="autoZero"/>
        <c:auto val="1"/>
        <c:lblAlgn val="ctr"/>
        <c:lblOffset val="100"/>
      </c:catAx>
      <c:valAx>
        <c:axId val="59362688"/>
        <c:scaling>
          <c:orientation val="minMax"/>
        </c:scaling>
        <c:axPos val="l"/>
        <c:majorGridlines/>
        <c:numFmt formatCode="General" sourceLinked="1"/>
        <c:majorTickMark val="none"/>
        <c:tickLblPos val="nextTo"/>
        <c:txPr>
          <a:bodyPr/>
          <a:lstStyle/>
          <a:p>
            <a:pPr>
              <a:defRPr lang="en-US"/>
            </a:pPr>
            <a:endParaRPr lang="en-US"/>
          </a:p>
        </c:txPr>
        <c:crossAx val="59361152"/>
        <c:crosses val="autoZero"/>
        <c:crossBetween val="between"/>
      </c:valAx>
    </c:plotArea>
    <c:legend>
      <c:legendPos val="r"/>
      <c:layout/>
      <c:txPr>
        <a:bodyPr/>
        <a:lstStyle/>
        <a:p>
          <a:pPr>
            <a:defRPr lang="en-US"/>
          </a:pPr>
          <a:endParaRPr lang="en-US"/>
        </a:p>
      </c:txPr>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IN"/>
  <c:chart>
    <c:title>
      <c:tx>
        <c:rich>
          <a:bodyPr/>
          <a:lstStyle/>
          <a:p>
            <a:pPr>
              <a:defRPr lang="en-US"/>
            </a:pPr>
            <a:r>
              <a:rPr lang="en-US" sz="1400" b="1" i="0" u="none" strike="noStrike" baseline="0"/>
              <a:t>Hands should be washed before and after food handling</a:t>
            </a:r>
            <a:endParaRPr lang="en-US" sz="1400"/>
          </a:p>
        </c:rich>
      </c:tx>
      <c:layout/>
    </c:title>
    <c:view3D>
      <c:rAngAx val="1"/>
    </c:view3D>
    <c:plotArea>
      <c:layout/>
      <c:bar3DChart>
        <c:barDir val="col"/>
        <c:grouping val="clustered"/>
        <c:ser>
          <c:idx val="0"/>
          <c:order val="0"/>
          <c:tx>
            <c:strRef>
              <c:f>Sheet1!$B$1</c:f>
              <c:strCache>
                <c:ptCount val="1"/>
                <c:pt idx="0">
                  <c:v>YES</c:v>
                </c:pt>
              </c:strCache>
            </c:strRef>
          </c:tx>
          <c:dLbls>
            <c:dLbl>
              <c:idx val="0"/>
              <c:layout>
                <c:manualLayout>
                  <c:x val="1.3888888888888966E-2"/>
                  <c:y val="3.9682539682539802E-3"/>
                </c:manualLayout>
              </c:layout>
              <c:showVal val="1"/>
            </c:dLbl>
            <c:txPr>
              <a:bodyPr/>
              <a:lstStyle/>
              <a:p>
                <a:pPr>
                  <a:defRPr lang="en-US"/>
                </a:pPr>
                <a:endParaRPr lang="en-US"/>
              </a:p>
            </c:txPr>
            <c:showVal val="1"/>
          </c:dLbls>
          <c:cat>
            <c:strRef>
              <c:f>Sheet1!$A$2:$A$3</c:f>
              <c:strCache>
                <c:ptCount val="2"/>
                <c:pt idx="0">
                  <c:v>Before Education</c:v>
                </c:pt>
                <c:pt idx="1">
                  <c:v>After Education</c:v>
                </c:pt>
              </c:strCache>
            </c:strRef>
          </c:cat>
          <c:val>
            <c:numRef>
              <c:f>Sheet1!$B$2:$B$3</c:f>
              <c:numCache>
                <c:formatCode>General</c:formatCode>
                <c:ptCount val="2"/>
                <c:pt idx="0">
                  <c:v>32</c:v>
                </c:pt>
                <c:pt idx="1">
                  <c:v>34</c:v>
                </c:pt>
              </c:numCache>
            </c:numRef>
          </c:val>
        </c:ser>
        <c:ser>
          <c:idx val="1"/>
          <c:order val="1"/>
          <c:tx>
            <c:strRef>
              <c:f>Sheet1!$C$1</c:f>
              <c:strCache>
                <c:ptCount val="1"/>
                <c:pt idx="0">
                  <c:v>NO</c:v>
                </c:pt>
              </c:strCache>
            </c:strRef>
          </c:tx>
          <c:dLbls>
            <c:txPr>
              <a:bodyPr/>
              <a:lstStyle/>
              <a:p>
                <a:pPr>
                  <a:defRPr lang="en-US"/>
                </a:pPr>
                <a:endParaRPr lang="en-US"/>
              </a:p>
            </c:txPr>
            <c:showVal val="1"/>
          </c:dLbls>
          <c:cat>
            <c:strRef>
              <c:f>Sheet1!$A$2:$A$3</c:f>
              <c:strCache>
                <c:ptCount val="2"/>
                <c:pt idx="0">
                  <c:v>Before Education</c:v>
                </c:pt>
                <c:pt idx="1">
                  <c:v>After Education</c:v>
                </c:pt>
              </c:strCache>
            </c:strRef>
          </c:cat>
          <c:val>
            <c:numRef>
              <c:f>Sheet1!$C$2:$C$3</c:f>
              <c:numCache>
                <c:formatCode>General</c:formatCode>
                <c:ptCount val="2"/>
                <c:pt idx="0">
                  <c:v>5</c:v>
                </c:pt>
                <c:pt idx="1">
                  <c:v>3</c:v>
                </c:pt>
              </c:numCache>
            </c:numRef>
          </c:val>
        </c:ser>
        <c:gapWidth val="75"/>
        <c:shape val="box"/>
        <c:axId val="70284800"/>
        <c:axId val="70286336"/>
        <c:axId val="0"/>
      </c:bar3DChart>
      <c:catAx>
        <c:axId val="70284800"/>
        <c:scaling>
          <c:orientation val="minMax"/>
        </c:scaling>
        <c:axPos val="b"/>
        <c:majorTickMark val="none"/>
        <c:tickLblPos val="nextTo"/>
        <c:txPr>
          <a:bodyPr/>
          <a:lstStyle/>
          <a:p>
            <a:pPr>
              <a:defRPr lang="en-US"/>
            </a:pPr>
            <a:endParaRPr lang="en-US"/>
          </a:p>
        </c:txPr>
        <c:crossAx val="70286336"/>
        <c:crosses val="autoZero"/>
        <c:auto val="1"/>
        <c:lblAlgn val="ctr"/>
        <c:lblOffset val="100"/>
      </c:catAx>
      <c:valAx>
        <c:axId val="70286336"/>
        <c:scaling>
          <c:orientation val="minMax"/>
        </c:scaling>
        <c:axPos val="l"/>
        <c:majorGridlines/>
        <c:numFmt formatCode="General" sourceLinked="1"/>
        <c:majorTickMark val="none"/>
        <c:tickLblPos val="nextTo"/>
        <c:spPr>
          <a:ln w="9525">
            <a:noFill/>
          </a:ln>
        </c:spPr>
        <c:txPr>
          <a:bodyPr/>
          <a:lstStyle/>
          <a:p>
            <a:pPr>
              <a:defRPr lang="en-US"/>
            </a:pPr>
            <a:endParaRPr lang="en-US"/>
          </a:p>
        </c:txPr>
        <c:crossAx val="70284800"/>
        <c:crosses val="autoZero"/>
        <c:crossBetween val="between"/>
      </c:valAx>
    </c:plotArea>
    <c:legend>
      <c:legendPos val="b"/>
      <c:layout/>
      <c:txPr>
        <a:bodyPr/>
        <a:lstStyle/>
        <a:p>
          <a:pPr>
            <a:defRPr lang="en-US"/>
          </a:pPr>
          <a:endParaRPr lang="en-US"/>
        </a:p>
      </c:txPr>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IN"/>
  <c:style val="19"/>
  <c:chart>
    <c:title>
      <c:tx>
        <c:rich>
          <a:bodyPr/>
          <a:lstStyle/>
          <a:p>
            <a:pPr>
              <a:defRPr/>
            </a:pPr>
            <a:r>
              <a:rPr lang="en-US"/>
              <a:t>Have they wore gloves and cap</a:t>
            </a:r>
          </a:p>
        </c:rich>
      </c:tx>
      <c:layout/>
    </c:title>
    <c:view3D>
      <c:rAngAx val="1"/>
    </c:view3D>
    <c:plotArea>
      <c:layout>
        <c:manualLayout>
          <c:layoutTarget val="inner"/>
          <c:xMode val="edge"/>
          <c:yMode val="edge"/>
          <c:x val="9.672415748031496E-2"/>
          <c:y val="0.18681571053618368"/>
          <c:w val="0.87980917585301865"/>
          <c:h val="0.55952380952380965"/>
        </c:manualLayout>
      </c:layout>
      <c:bar3DChart>
        <c:barDir val="col"/>
        <c:grouping val="clustered"/>
        <c:ser>
          <c:idx val="0"/>
          <c:order val="0"/>
          <c:tx>
            <c:strRef>
              <c:f>Sheet1!$B$1</c:f>
              <c:strCache>
                <c:ptCount val="1"/>
                <c:pt idx="0">
                  <c:v>YES</c:v>
                </c:pt>
              </c:strCache>
            </c:strRef>
          </c:tx>
          <c:cat>
            <c:strRef>
              <c:f>Sheet1!$A$2:$A$4</c:f>
              <c:strCache>
                <c:ptCount val="3"/>
                <c:pt idx="0">
                  <c:v>Before Education</c:v>
                </c:pt>
                <c:pt idx="1">
                  <c:v>After Education</c:v>
                </c:pt>
                <c:pt idx="2">
                  <c:v>After 25 days of Education</c:v>
                </c:pt>
              </c:strCache>
            </c:strRef>
          </c:cat>
          <c:val>
            <c:numRef>
              <c:f>Sheet1!$B$2:$B$4</c:f>
              <c:numCache>
                <c:formatCode>General</c:formatCode>
                <c:ptCount val="3"/>
                <c:pt idx="0">
                  <c:v>2</c:v>
                </c:pt>
                <c:pt idx="1">
                  <c:v>27</c:v>
                </c:pt>
                <c:pt idx="2">
                  <c:v>20</c:v>
                </c:pt>
              </c:numCache>
            </c:numRef>
          </c:val>
        </c:ser>
        <c:ser>
          <c:idx val="1"/>
          <c:order val="1"/>
          <c:tx>
            <c:strRef>
              <c:f>Sheet1!$C$1</c:f>
              <c:strCache>
                <c:ptCount val="1"/>
                <c:pt idx="0">
                  <c:v>NO</c:v>
                </c:pt>
              </c:strCache>
            </c:strRef>
          </c:tx>
          <c:cat>
            <c:strRef>
              <c:f>Sheet1!$A$2:$A$4</c:f>
              <c:strCache>
                <c:ptCount val="3"/>
                <c:pt idx="0">
                  <c:v>Before Education</c:v>
                </c:pt>
                <c:pt idx="1">
                  <c:v>After Education</c:v>
                </c:pt>
                <c:pt idx="2">
                  <c:v>After 25 days of Education</c:v>
                </c:pt>
              </c:strCache>
            </c:strRef>
          </c:cat>
          <c:val>
            <c:numRef>
              <c:f>Sheet1!$C$2:$C$4</c:f>
              <c:numCache>
                <c:formatCode>General</c:formatCode>
                <c:ptCount val="3"/>
                <c:pt idx="0">
                  <c:v>35</c:v>
                </c:pt>
                <c:pt idx="1">
                  <c:v>10</c:v>
                </c:pt>
                <c:pt idx="2">
                  <c:v>17</c:v>
                </c:pt>
              </c:numCache>
            </c:numRef>
          </c:val>
        </c:ser>
        <c:shape val="box"/>
        <c:axId val="80901632"/>
        <c:axId val="80903168"/>
        <c:axId val="0"/>
      </c:bar3DChart>
      <c:catAx>
        <c:axId val="80901632"/>
        <c:scaling>
          <c:orientation val="minMax"/>
        </c:scaling>
        <c:axPos val="b"/>
        <c:majorTickMark val="none"/>
        <c:tickLblPos val="nextTo"/>
        <c:crossAx val="80903168"/>
        <c:crosses val="autoZero"/>
        <c:auto val="1"/>
        <c:lblAlgn val="ctr"/>
        <c:lblOffset val="100"/>
      </c:catAx>
      <c:valAx>
        <c:axId val="80903168"/>
        <c:scaling>
          <c:orientation val="minMax"/>
        </c:scaling>
        <c:axPos val="l"/>
        <c:majorGridlines/>
        <c:numFmt formatCode="General" sourceLinked="1"/>
        <c:majorTickMark val="none"/>
        <c:tickLblPos val="nextTo"/>
        <c:crossAx val="80901632"/>
        <c:crosses val="autoZero"/>
        <c:crossBetween val="between"/>
      </c:valAx>
      <c:dTable>
        <c:showHorzBorder val="1"/>
        <c:showVertBorder val="1"/>
        <c:showOutline val="1"/>
        <c:showKeys val="1"/>
      </c:dTable>
    </c:plotArea>
    <c:plotVisOnly val="1"/>
  </c:chart>
  <c:txPr>
    <a:bodyPr/>
    <a:lstStyle/>
    <a:p>
      <a:pPr>
        <a:defRPr sz="18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IN"/>
  <c:chart>
    <c:title>
      <c:tx>
        <c:rich>
          <a:bodyPr/>
          <a:lstStyle/>
          <a:p>
            <a:pPr>
              <a:defRPr lang="en-US"/>
            </a:pPr>
            <a:r>
              <a:rPr lang="en-US" sz="1800" b="1" i="0" u="none" strike="noStrike" baseline="0"/>
              <a:t>Maintained cleaned environment at food </a:t>
            </a:r>
            <a:r>
              <a:rPr lang="en-US" sz="1200" b="1" i="0" u="none" strike="noStrike" baseline="0"/>
              <a:t>premises</a:t>
            </a:r>
            <a:endParaRPr lang="en-US" sz="1200"/>
          </a:p>
        </c:rich>
      </c:tx>
      <c:layout/>
    </c:title>
    <c:plotArea>
      <c:layout/>
      <c:barChart>
        <c:barDir val="col"/>
        <c:grouping val="clustered"/>
        <c:ser>
          <c:idx val="0"/>
          <c:order val="0"/>
          <c:tx>
            <c:strRef>
              <c:f>Sheet1!$B$1</c:f>
              <c:strCache>
                <c:ptCount val="1"/>
                <c:pt idx="0">
                  <c:v>YES</c:v>
                </c:pt>
              </c:strCache>
            </c:strRef>
          </c:tx>
          <c:cat>
            <c:strRef>
              <c:f>Sheet1!$A$2:$A$4</c:f>
              <c:strCache>
                <c:ptCount val="3"/>
                <c:pt idx="0">
                  <c:v>Before Education</c:v>
                </c:pt>
                <c:pt idx="1">
                  <c:v>After Education</c:v>
                </c:pt>
                <c:pt idx="2">
                  <c:v>After 25 days of Education</c:v>
                </c:pt>
              </c:strCache>
            </c:strRef>
          </c:cat>
          <c:val>
            <c:numRef>
              <c:f>Sheet1!$B$2:$B$4</c:f>
              <c:numCache>
                <c:formatCode>General</c:formatCode>
                <c:ptCount val="3"/>
                <c:pt idx="0">
                  <c:v>19</c:v>
                </c:pt>
                <c:pt idx="1">
                  <c:v>22</c:v>
                </c:pt>
                <c:pt idx="2">
                  <c:v>27</c:v>
                </c:pt>
              </c:numCache>
            </c:numRef>
          </c:val>
        </c:ser>
        <c:ser>
          <c:idx val="1"/>
          <c:order val="1"/>
          <c:tx>
            <c:strRef>
              <c:f>Sheet1!$C$1</c:f>
              <c:strCache>
                <c:ptCount val="1"/>
                <c:pt idx="0">
                  <c:v>NO</c:v>
                </c:pt>
              </c:strCache>
            </c:strRef>
          </c:tx>
          <c:cat>
            <c:strRef>
              <c:f>Sheet1!$A$2:$A$4</c:f>
              <c:strCache>
                <c:ptCount val="3"/>
                <c:pt idx="0">
                  <c:v>Before Education</c:v>
                </c:pt>
                <c:pt idx="1">
                  <c:v>After Education</c:v>
                </c:pt>
                <c:pt idx="2">
                  <c:v>After 25 days of Education</c:v>
                </c:pt>
              </c:strCache>
            </c:strRef>
          </c:cat>
          <c:val>
            <c:numRef>
              <c:f>Sheet1!$C$2:$C$4</c:f>
              <c:numCache>
                <c:formatCode>General</c:formatCode>
                <c:ptCount val="3"/>
                <c:pt idx="0">
                  <c:v>18</c:v>
                </c:pt>
                <c:pt idx="1">
                  <c:v>15</c:v>
                </c:pt>
                <c:pt idx="2">
                  <c:v>1.8</c:v>
                </c:pt>
              </c:numCache>
            </c:numRef>
          </c:val>
        </c:ser>
        <c:gapWidth val="75"/>
        <c:overlap val="-25"/>
        <c:axId val="57623680"/>
        <c:axId val="57625216"/>
      </c:barChart>
      <c:catAx>
        <c:axId val="57623680"/>
        <c:scaling>
          <c:orientation val="minMax"/>
        </c:scaling>
        <c:axPos val="b"/>
        <c:majorTickMark val="none"/>
        <c:tickLblPos val="nextTo"/>
        <c:txPr>
          <a:bodyPr/>
          <a:lstStyle/>
          <a:p>
            <a:pPr>
              <a:defRPr lang="en-US"/>
            </a:pPr>
            <a:endParaRPr lang="en-US"/>
          </a:p>
        </c:txPr>
        <c:crossAx val="57625216"/>
        <c:crosses val="autoZero"/>
        <c:auto val="1"/>
        <c:lblAlgn val="ctr"/>
        <c:lblOffset val="100"/>
      </c:catAx>
      <c:valAx>
        <c:axId val="57625216"/>
        <c:scaling>
          <c:orientation val="minMax"/>
        </c:scaling>
        <c:axPos val="l"/>
        <c:majorGridlines/>
        <c:numFmt formatCode="General" sourceLinked="1"/>
        <c:majorTickMark val="none"/>
        <c:tickLblPos val="nextTo"/>
        <c:spPr>
          <a:ln w="9525">
            <a:noFill/>
          </a:ln>
        </c:spPr>
        <c:txPr>
          <a:bodyPr/>
          <a:lstStyle/>
          <a:p>
            <a:pPr>
              <a:defRPr lang="en-US"/>
            </a:pPr>
            <a:endParaRPr lang="en-US"/>
          </a:p>
        </c:txPr>
        <c:crossAx val="57623680"/>
        <c:crosses val="autoZero"/>
        <c:crossBetween val="between"/>
      </c:valAx>
    </c:plotArea>
    <c:legend>
      <c:legendPos val="b"/>
      <c:layout/>
      <c:txPr>
        <a:bodyPr/>
        <a:lstStyle/>
        <a:p>
          <a:pPr>
            <a:defRPr lang="en-US"/>
          </a:pPr>
          <a:endParaRPr lang="en-US"/>
        </a:p>
      </c:txPr>
    </c:legend>
    <c:plotVisOnly val="1"/>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5/9/2013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5/9/2013</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5/9/2013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5/9/2013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5/9/2013</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5/9/2013</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3886200"/>
            <a:ext cx="6400800" cy="1600200"/>
          </a:xfrm>
        </p:spPr>
        <p:txBody>
          <a:bodyPr>
            <a:normAutofit/>
          </a:bodyPr>
          <a:lstStyle/>
          <a:p>
            <a:r>
              <a:rPr lang="en-US" b="1" dirty="0" smtClean="0">
                <a:solidFill>
                  <a:schemeClr val="tx1"/>
                </a:solidFill>
                <a:latin typeface="Algerian" pitchFamily="82" charset="0"/>
              </a:rPr>
              <a:t>PRESENTED BY :-</a:t>
            </a:r>
          </a:p>
          <a:p>
            <a:r>
              <a:rPr lang="en-US" b="1" dirty="0" smtClean="0">
                <a:solidFill>
                  <a:schemeClr val="tx1"/>
                </a:solidFill>
                <a:latin typeface="Algerian" pitchFamily="82" charset="0"/>
              </a:rPr>
              <a:t>Paritosh Vashisht</a:t>
            </a:r>
          </a:p>
          <a:p>
            <a:r>
              <a:rPr lang="en-US" b="1" dirty="0" smtClean="0">
                <a:solidFill>
                  <a:schemeClr val="tx1"/>
                </a:solidFill>
                <a:latin typeface="Algerian" pitchFamily="82" charset="0"/>
              </a:rPr>
              <a:t>PG/11/066</a:t>
            </a:r>
          </a:p>
          <a:p>
            <a:endParaRPr lang="en-IN" b="1" dirty="0">
              <a:solidFill>
                <a:schemeClr val="tx1"/>
              </a:solidFill>
              <a:latin typeface="Algerian" pitchFamily="82" charset="0"/>
            </a:endParaRPr>
          </a:p>
        </p:txBody>
      </p:sp>
      <p:sp>
        <p:nvSpPr>
          <p:cNvPr id="2" name="Title 1"/>
          <p:cNvSpPr>
            <a:spLocks noGrp="1"/>
          </p:cNvSpPr>
          <p:nvPr>
            <p:ph type="ctrTitle"/>
          </p:nvPr>
        </p:nvSpPr>
        <p:spPr>
          <a:xfrm>
            <a:off x="685800" y="838200"/>
            <a:ext cx="7772400" cy="2762251"/>
          </a:xfrm>
        </p:spPr>
        <p:txBody>
          <a:bodyPr>
            <a:noAutofit/>
          </a:bodyPr>
          <a:lstStyle/>
          <a:p>
            <a:r>
              <a:rPr lang="en-IN" sz="2800" b="1" dirty="0" smtClean="0">
                <a:solidFill>
                  <a:schemeClr val="bg1"/>
                </a:solidFill>
                <a:latin typeface="Andalus" pitchFamily="18" charset="-78"/>
                <a:cs typeface="Andalus" pitchFamily="18" charset="-78"/>
              </a:rPr>
              <a:t>A study to assess the Health Education Intervention on Knowledge , Attitude  &amp; Practices of Food Handlers Working in Sadar Hospital Gopalganj</a:t>
            </a:r>
            <a:endParaRPr lang="en-IN" sz="2800" b="1" dirty="0">
              <a:solidFill>
                <a:schemeClr val="bg1"/>
              </a:solidFill>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06362"/>
          </a:xfrm>
        </p:spPr>
        <p:txBody>
          <a:bodyPr>
            <a:normAutofit fontScale="90000"/>
          </a:bodyPr>
          <a:lstStyle/>
          <a:p>
            <a:pPr algn="r"/>
            <a:r>
              <a:rPr lang="en-US" dirty="0" smtClean="0"/>
              <a:t>.</a:t>
            </a:r>
            <a:endParaRPr lang="en-IN" dirty="0"/>
          </a:p>
        </p:txBody>
      </p:sp>
      <p:sp>
        <p:nvSpPr>
          <p:cNvPr id="3" name="Content Placeholder 2"/>
          <p:cNvSpPr>
            <a:spLocks noGrp="1"/>
          </p:cNvSpPr>
          <p:nvPr>
            <p:ph sz="quarter" idx="1"/>
          </p:nvPr>
        </p:nvSpPr>
        <p:spPr>
          <a:xfrm>
            <a:off x="914400" y="990600"/>
            <a:ext cx="7772400" cy="5029200"/>
          </a:xfrm>
        </p:spPr>
        <p:txBody>
          <a:bodyPr>
            <a:normAutofit/>
          </a:bodyPr>
          <a:lstStyle/>
          <a:p>
            <a:pPr algn="just"/>
            <a:r>
              <a:rPr lang="en-IN" sz="2400" b="1" dirty="0" smtClean="0">
                <a:latin typeface="Andalus" pitchFamily="18" charset="-78"/>
                <a:cs typeface="Andalus" pitchFamily="18" charset="-78"/>
              </a:rPr>
              <a:t>Hand washing practices were assessed by observing food handlers whether they washed their hands before handling food, after handling food, after defecation and micturition and like activities.</a:t>
            </a:r>
          </a:p>
          <a:p>
            <a:pPr algn="just">
              <a:buNone/>
            </a:pPr>
            <a:endParaRPr lang="en-IN" sz="2400" b="1" dirty="0" smtClean="0">
              <a:latin typeface="Andalus" pitchFamily="18" charset="-78"/>
              <a:cs typeface="Andalus" pitchFamily="18" charset="-78"/>
            </a:endParaRPr>
          </a:p>
          <a:p>
            <a:pPr algn="just"/>
            <a:r>
              <a:rPr lang="en-US" sz="2400" b="1" dirty="0" smtClean="0">
                <a:latin typeface="Andalus" pitchFamily="18" charset="-78"/>
                <a:cs typeface="Andalus" pitchFamily="18" charset="-78"/>
              </a:rPr>
              <a:t>Similarly, every question is given equal weightage and separate mean scores for knowledge , attitude and practices  were calculated.</a:t>
            </a:r>
          </a:p>
          <a:p>
            <a:pPr algn="just"/>
            <a:endParaRPr lang="en-IN" sz="2400" b="1" dirty="0">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06362"/>
          </a:xfrm>
        </p:spPr>
        <p:txBody>
          <a:bodyPr>
            <a:normAutofit fontScale="90000"/>
          </a:bodyPr>
          <a:lstStyle/>
          <a:p>
            <a:pPr algn="r"/>
            <a:r>
              <a:rPr lang="en-US" dirty="0" smtClean="0"/>
              <a:t>.</a:t>
            </a:r>
            <a:endParaRPr lang="en-IN" dirty="0"/>
          </a:p>
        </p:txBody>
      </p:sp>
      <p:sp>
        <p:nvSpPr>
          <p:cNvPr id="3" name="Content Placeholder 2"/>
          <p:cNvSpPr>
            <a:spLocks noGrp="1"/>
          </p:cNvSpPr>
          <p:nvPr>
            <p:ph sz="quarter" idx="1"/>
          </p:nvPr>
        </p:nvSpPr>
        <p:spPr>
          <a:xfrm>
            <a:off x="914400" y="1676400"/>
            <a:ext cx="7772400" cy="4724400"/>
          </a:xfrm>
        </p:spPr>
        <p:txBody>
          <a:bodyPr>
            <a:normAutofit fontScale="77500" lnSpcReduction="20000"/>
          </a:bodyPr>
          <a:lstStyle/>
          <a:p>
            <a:pPr algn="just"/>
            <a:r>
              <a:rPr lang="en-IN" b="1" dirty="0" smtClean="0">
                <a:latin typeface="Andalus" pitchFamily="18" charset="-78"/>
                <a:cs typeface="Andalus" pitchFamily="18" charset="-78"/>
              </a:rPr>
              <a:t>Health education focused on personal and food hygiene was provided in the establishment itself using posters, charts, containing messages in Hindi. </a:t>
            </a:r>
          </a:p>
          <a:p>
            <a:pPr algn="just">
              <a:buNone/>
            </a:pPr>
            <a:endParaRPr lang="en-IN" b="1" dirty="0" smtClean="0">
              <a:latin typeface="Andalus" pitchFamily="18" charset="-78"/>
              <a:cs typeface="Andalus" pitchFamily="18" charset="-78"/>
            </a:endParaRPr>
          </a:p>
          <a:p>
            <a:pPr algn="just"/>
            <a:r>
              <a:rPr lang="en-IN" b="1" dirty="0" smtClean="0">
                <a:latin typeface="Andalus" pitchFamily="18" charset="-78"/>
                <a:cs typeface="Andalus" pitchFamily="18" charset="-78"/>
              </a:rPr>
              <a:t>Based on the first phase analysis, study material was prepared in consultation with the Hospital committee and with the help of WHO guidelines on food habits and food hygiene. </a:t>
            </a:r>
          </a:p>
          <a:p>
            <a:pPr algn="just">
              <a:buNone/>
            </a:pPr>
            <a:endParaRPr lang="en-IN" b="1" dirty="0" smtClean="0">
              <a:latin typeface="Andalus" pitchFamily="18" charset="-78"/>
              <a:cs typeface="Andalus" pitchFamily="18" charset="-78"/>
            </a:endParaRPr>
          </a:p>
          <a:p>
            <a:pPr algn="just"/>
            <a:r>
              <a:rPr lang="en-IN" b="1" dirty="0" smtClean="0">
                <a:latin typeface="Andalus" pitchFamily="18" charset="-78"/>
                <a:cs typeface="Andalus" pitchFamily="18" charset="-78"/>
              </a:rPr>
              <a:t>They were given health education regarding food born diseases and importance of personal hygiene and environmental sanitation.</a:t>
            </a:r>
          </a:p>
          <a:p>
            <a:pPr algn="just">
              <a:buNone/>
            </a:pPr>
            <a:endParaRPr lang="en-IN" b="1" dirty="0" smtClean="0">
              <a:latin typeface="Andalus" pitchFamily="18" charset="-78"/>
              <a:cs typeface="Andalus" pitchFamily="18" charset="-78"/>
            </a:endParaRPr>
          </a:p>
          <a:p>
            <a:pPr algn="just"/>
            <a:r>
              <a:rPr lang="en-IN" b="1" dirty="0" smtClean="0">
                <a:latin typeface="Andalus" pitchFamily="18" charset="-78"/>
                <a:cs typeface="Andalus" pitchFamily="18" charset="-78"/>
              </a:rPr>
              <a:t>A power point presentation was also shown to the workers showing importance of personal hygiene. </a:t>
            </a:r>
          </a:p>
          <a:p>
            <a:pPr algn="just">
              <a:buNone/>
            </a:pPr>
            <a:endParaRPr lang="en-IN" b="1" dirty="0" smtClean="0">
              <a:latin typeface="Andalus" pitchFamily="18" charset="-78"/>
              <a:cs typeface="Andalus" pitchFamily="18" charset="-78"/>
            </a:endParaRPr>
          </a:p>
          <a:p>
            <a:pPr algn="just"/>
            <a:r>
              <a:rPr lang="en-IN" b="1" dirty="0" smtClean="0">
                <a:latin typeface="Andalus" pitchFamily="18" charset="-78"/>
                <a:cs typeface="Andalus" pitchFamily="18" charset="-78"/>
              </a:rPr>
              <a:t>Two weeks health education intervention program was initiated</a:t>
            </a:r>
            <a:endParaRPr lang="en-IN" b="1" dirty="0">
              <a:latin typeface="Andalus" pitchFamily="18" charset="-78"/>
              <a:cs typeface="Andalus" pitchFamily="18" charset="-78"/>
            </a:endParaRPr>
          </a:p>
        </p:txBody>
      </p:sp>
      <p:sp>
        <p:nvSpPr>
          <p:cNvPr id="4" name="Rounded Rectangle 3"/>
          <p:cNvSpPr/>
          <p:nvPr/>
        </p:nvSpPr>
        <p:spPr>
          <a:xfrm>
            <a:off x="1295400" y="228600"/>
            <a:ext cx="7010400" cy="1219200"/>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000" b="1" dirty="0" smtClean="0">
                <a:solidFill>
                  <a:schemeClr val="bg1"/>
                </a:solidFill>
                <a:latin typeface="Andalus" pitchFamily="18" charset="-78"/>
                <a:cs typeface="Andalus" pitchFamily="18" charset="-78"/>
              </a:rPr>
              <a:t>Once all food handlers were interviewed i.e. baseline performa of food handlers, the second phase of imparting health education, was initiated in the establishment. </a:t>
            </a:r>
            <a:endParaRPr lang="en-IN" sz="2000" b="1" dirty="0">
              <a:solidFill>
                <a:schemeClr val="bg1"/>
              </a:solidFill>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06362"/>
          </a:xfrm>
        </p:spPr>
        <p:txBody>
          <a:bodyPr>
            <a:normAutofit fontScale="90000"/>
          </a:bodyPr>
          <a:lstStyle/>
          <a:p>
            <a:r>
              <a:rPr lang="en-US" dirty="0" smtClean="0">
                <a:solidFill>
                  <a:schemeClr val="accent5">
                    <a:lumMod val="20000"/>
                    <a:lumOff val="80000"/>
                  </a:schemeClr>
                </a:solidFill>
              </a:rPr>
              <a:t>.</a:t>
            </a:r>
            <a:endParaRPr lang="en-IN" dirty="0">
              <a:solidFill>
                <a:schemeClr val="accent5">
                  <a:lumMod val="20000"/>
                  <a:lumOff val="80000"/>
                </a:schemeClr>
              </a:solidFill>
            </a:endParaRPr>
          </a:p>
        </p:txBody>
      </p:sp>
      <p:sp>
        <p:nvSpPr>
          <p:cNvPr id="3" name="Content Placeholder 2"/>
          <p:cNvSpPr>
            <a:spLocks noGrp="1"/>
          </p:cNvSpPr>
          <p:nvPr>
            <p:ph sz="quarter" idx="1"/>
          </p:nvPr>
        </p:nvSpPr>
        <p:spPr>
          <a:xfrm>
            <a:off x="914400" y="1676400"/>
            <a:ext cx="7772400" cy="4800600"/>
          </a:xfrm>
        </p:spPr>
        <p:txBody>
          <a:bodyPr>
            <a:normAutofit lnSpcReduction="10000"/>
          </a:bodyPr>
          <a:lstStyle/>
          <a:p>
            <a:pPr algn="just"/>
            <a:r>
              <a:rPr lang="en-IN" sz="2400" b="1" dirty="0" smtClean="0">
                <a:latin typeface="Andalus" pitchFamily="18" charset="-78"/>
                <a:cs typeface="Andalus" pitchFamily="18" charset="-78"/>
              </a:rPr>
              <a:t>All the questions that were asked in first phase regarding knowledge, attitudes and practices were again asked.</a:t>
            </a:r>
          </a:p>
          <a:p>
            <a:pPr algn="just">
              <a:buNone/>
            </a:pPr>
            <a:endParaRPr lang="en-IN" sz="2400" b="1" dirty="0" smtClean="0">
              <a:latin typeface="Andalus" pitchFamily="18" charset="-78"/>
              <a:cs typeface="Andalus" pitchFamily="18" charset="-78"/>
            </a:endParaRPr>
          </a:p>
          <a:p>
            <a:pPr algn="just"/>
            <a:r>
              <a:rPr lang="en-IN" sz="2400" b="1" dirty="0" smtClean="0">
                <a:latin typeface="Andalus" pitchFamily="18" charset="-78"/>
                <a:cs typeface="Andalus" pitchFamily="18" charset="-78"/>
              </a:rPr>
              <a:t> Then the data from first phase is compared with the data after providing health education. </a:t>
            </a:r>
          </a:p>
          <a:p>
            <a:pPr algn="just">
              <a:buNone/>
            </a:pPr>
            <a:endParaRPr lang="en-IN" sz="2400" b="1" dirty="0" smtClean="0">
              <a:latin typeface="Andalus" pitchFamily="18" charset="-78"/>
              <a:cs typeface="Andalus" pitchFamily="18" charset="-78"/>
            </a:endParaRPr>
          </a:p>
          <a:p>
            <a:pPr algn="just"/>
            <a:r>
              <a:rPr lang="en-IN" sz="2400" b="1" dirty="0" smtClean="0">
                <a:latin typeface="Andalus" pitchFamily="18" charset="-78"/>
                <a:cs typeface="Andalus" pitchFamily="18" charset="-78"/>
              </a:rPr>
              <a:t>To assess practice aspect among food handlers, a rapid interview was done after 25 days of health education. </a:t>
            </a:r>
          </a:p>
          <a:p>
            <a:pPr algn="just">
              <a:buNone/>
            </a:pPr>
            <a:endParaRPr lang="en-IN" sz="2400" b="1" dirty="0" smtClean="0">
              <a:latin typeface="Andalus" pitchFamily="18" charset="-78"/>
              <a:cs typeface="Andalus" pitchFamily="18" charset="-78"/>
            </a:endParaRPr>
          </a:p>
          <a:p>
            <a:pPr algn="just"/>
            <a:r>
              <a:rPr lang="en-IN" sz="2400" b="1" dirty="0" smtClean="0">
                <a:latin typeface="Andalus" pitchFamily="18" charset="-78"/>
                <a:cs typeface="Andalus" pitchFamily="18" charset="-78"/>
              </a:rPr>
              <a:t>Frequency and percentage distribution were used to analyze the demographic data of food handlers and their level of knowledge and attitude.</a:t>
            </a:r>
          </a:p>
          <a:p>
            <a:pPr algn="just"/>
            <a:endParaRPr lang="en-IN" sz="2400" b="1" dirty="0">
              <a:latin typeface="Andalus" pitchFamily="18" charset="-78"/>
              <a:cs typeface="Andalus" pitchFamily="18" charset="-78"/>
            </a:endParaRPr>
          </a:p>
        </p:txBody>
      </p:sp>
      <p:sp>
        <p:nvSpPr>
          <p:cNvPr id="4" name="Rounded Rectangle 3"/>
          <p:cNvSpPr/>
          <p:nvPr/>
        </p:nvSpPr>
        <p:spPr>
          <a:xfrm>
            <a:off x="914400" y="228600"/>
            <a:ext cx="7772400" cy="1143000"/>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b="1" dirty="0" smtClean="0">
                <a:solidFill>
                  <a:schemeClr val="bg1"/>
                </a:solidFill>
                <a:latin typeface="Andalus" pitchFamily="18" charset="-78"/>
                <a:cs typeface="Andalus" pitchFamily="18" charset="-78"/>
              </a:rPr>
              <a:t>After providing health education to all food handlers, </a:t>
            </a:r>
          </a:p>
          <a:p>
            <a:pPr algn="ctr"/>
            <a:r>
              <a:rPr lang="en-IN" sz="2400" b="1" dirty="0" smtClean="0">
                <a:solidFill>
                  <a:schemeClr val="bg1"/>
                </a:solidFill>
                <a:latin typeface="Andalus" pitchFamily="18" charset="-78"/>
                <a:cs typeface="Andalus" pitchFamily="18" charset="-78"/>
              </a:rPr>
              <a:t>the final phase of evaluating the impact of health education intervention on food handlers was initiated</a:t>
            </a:r>
            <a:endParaRPr lang="en-IN" sz="2400" b="1" dirty="0">
              <a:solidFill>
                <a:schemeClr val="bg1"/>
              </a:solidFill>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15962"/>
          </a:xfrm>
        </p:spPr>
        <p:txBody>
          <a:bodyPr>
            <a:normAutofit/>
          </a:bodyPr>
          <a:lstStyle/>
          <a:p>
            <a:pPr algn="ctr"/>
            <a:r>
              <a:rPr lang="en-US" sz="3600" b="1" dirty="0" smtClean="0">
                <a:solidFill>
                  <a:srgbClr val="C00000"/>
                </a:solidFill>
                <a:latin typeface="Aharoni" pitchFamily="2" charset="-79"/>
                <a:cs typeface="Aharoni" pitchFamily="2" charset="-79"/>
              </a:rPr>
              <a:t>Results</a:t>
            </a:r>
            <a:endParaRPr lang="en-IN" sz="3600" b="1" dirty="0">
              <a:solidFill>
                <a:srgbClr val="C00000"/>
              </a:solidFill>
              <a:latin typeface="Aharoni" pitchFamily="2" charset="-79"/>
              <a:cs typeface="Aharoni" pitchFamily="2" charset="-79"/>
            </a:endParaRPr>
          </a:p>
        </p:txBody>
      </p:sp>
      <p:graphicFrame>
        <p:nvGraphicFramePr>
          <p:cNvPr id="5" name="Content Placeholder 4"/>
          <p:cNvGraphicFramePr>
            <a:graphicFrameLocks noGrp="1"/>
          </p:cNvGraphicFramePr>
          <p:nvPr>
            <p:ph sz="quarter" idx="1"/>
          </p:nvPr>
        </p:nvGraphicFramePr>
        <p:xfrm>
          <a:off x="762000" y="990600"/>
          <a:ext cx="7772400" cy="5713476"/>
        </p:xfrm>
        <a:graphic>
          <a:graphicData uri="http://schemas.openxmlformats.org/drawingml/2006/table">
            <a:tbl>
              <a:tblPr/>
              <a:tblGrid>
                <a:gridCol w="604683"/>
                <a:gridCol w="3509592"/>
                <a:gridCol w="2044556"/>
                <a:gridCol w="1613569"/>
              </a:tblGrid>
              <a:tr h="446541">
                <a:tc>
                  <a:txBody>
                    <a:bodyPr/>
                    <a:lstStyle/>
                    <a:p>
                      <a:pPr algn="ctr">
                        <a:lnSpc>
                          <a:spcPct val="115000"/>
                        </a:lnSpc>
                        <a:spcAft>
                          <a:spcPts val="0"/>
                        </a:spcAft>
                      </a:pPr>
                      <a:r>
                        <a:rPr lang="en-US" sz="1600" dirty="0" err="1">
                          <a:solidFill>
                            <a:srgbClr val="FFFFFF"/>
                          </a:solidFill>
                          <a:latin typeface="Andalus" pitchFamily="18" charset="-78"/>
                          <a:ea typeface="Times New Roman"/>
                          <a:cs typeface="Andalus" pitchFamily="18" charset="-78"/>
                        </a:rPr>
                        <a:t>S.No</a:t>
                      </a:r>
                      <a:r>
                        <a:rPr lang="en-US" sz="1600" dirty="0">
                          <a:solidFill>
                            <a:srgbClr val="FFFFFF"/>
                          </a:solidFill>
                          <a:latin typeface="Andalus" pitchFamily="18" charset="-78"/>
                          <a:ea typeface="Times New Roman"/>
                          <a:cs typeface="Andalus" pitchFamily="18" charset="-78"/>
                        </a:rPr>
                        <a:t>.</a:t>
                      </a:r>
                      <a:endParaRPr lang="en-IN" sz="1800" dirty="0">
                        <a:latin typeface="Andalus" pitchFamily="18" charset="-78"/>
                        <a:ea typeface="Times New Roman"/>
                        <a:cs typeface="Andalus" pitchFamily="18" charset="-78"/>
                      </a:endParaRPr>
                    </a:p>
                  </a:txBody>
                  <a:tcPr marL="56405" marR="56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gn="ctr">
                        <a:lnSpc>
                          <a:spcPct val="115000"/>
                        </a:lnSpc>
                        <a:spcAft>
                          <a:spcPts val="0"/>
                        </a:spcAft>
                      </a:pPr>
                      <a:r>
                        <a:rPr lang="en-US" sz="1600" dirty="0">
                          <a:solidFill>
                            <a:srgbClr val="FFFFFF"/>
                          </a:solidFill>
                          <a:latin typeface="Andalus" pitchFamily="18" charset="-78"/>
                          <a:ea typeface="Times New Roman"/>
                          <a:cs typeface="Andalus" pitchFamily="18" charset="-78"/>
                        </a:rPr>
                        <a:t>SOCIODEMOGRAPHIC CHARACTERISTICS</a:t>
                      </a:r>
                      <a:endParaRPr lang="en-IN" sz="1800" dirty="0">
                        <a:latin typeface="Andalus" pitchFamily="18" charset="-78"/>
                        <a:ea typeface="Times New Roman"/>
                        <a:cs typeface="Andalus" pitchFamily="18" charset="-78"/>
                      </a:endParaRPr>
                    </a:p>
                  </a:txBody>
                  <a:tcPr marL="56405" marR="56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gn="ctr">
                        <a:lnSpc>
                          <a:spcPct val="115000"/>
                        </a:lnSpc>
                        <a:spcAft>
                          <a:spcPts val="0"/>
                        </a:spcAft>
                      </a:pPr>
                      <a:r>
                        <a:rPr lang="en-US" sz="1600" dirty="0">
                          <a:solidFill>
                            <a:srgbClr val="FFFFFF"/>
                          </a:solidFill>
                          <a:latin typeface="Andalus" pitchFamily="18" charset="-78"/>
                          <a:ea typeface="Times New Roman"/>
                          <a:cs typeface="Andalus" pitchFamily="18" charset="-78"/>
                        </a:rPr>
                        <a:t>TOTAL</a:t>
                      </a:r>
                      <a:endParaRPr lang="en-IN" sz="1800" dirty="0">
                        <a:latin typeface="Andalus" pitchFamily="18" charset="-78"/>
                        <a:ea typeface="Times New Roman"/>
                        <a:cs typeface="Andalus" pitchFamily="18" charset="-78"/>
                      </a:endParaRPr>
                    </a:p>
                    <a:p>
                      <a:pPr algn="ctr">
                        <a:lnSpc>
                          <a:spcPct val="115000"/>
                        </a:lnSpc>
                        <a:spcAft>
                          <a:spcPts val="0"/>
                        </a:spcAft>
                      </a:pPr>
                      <a:r>
                        <a:rPr lang="en-US" sz="1600" dirty="0">
                          <a:solidFill>
                            <a:srgbClr val="FFFFFF"/>
                          </a:solidFill>
                          <a:latin typeface="Andalus" pitchFamily="18" charset="-78"/>
                          <a:ea typeface="Times New Roman"/>
                          <a:cs typeface="Andalus" pitchFamily="18" charset="-78"/>
                        </a:rPr>
                        <a:t>(37)</a:t>
                      </a:r>
                      <a:endParaRPr lang="en-IN" sz="1800" dirty="0">
                        <a:latin typeface="Andalus" pitchFamily="18" charset="-78"/>
                        <a:ea typeface="Times New Roman"/>
                        <a:cs typeface="Andalus" pitchFamily="18" charset="-78"/>
                      </a:endParaRPr>
                    </a:p>
                  </a:txBody>
                  <a:tcPr marL="56405" marR="56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gn="ctr">
                        <a:lnSpc>
                          <a:spcPct val="115000"/>
                        </a:lnSpc>
                        <a:spcAft>
                          <a:spcPts val="0"/>
                        </a:spcAft>
                      </a:pPr>
                      <a:r>
                        <a:rPr lang="en-US" sz="1600" dirty="0">
                          <a:solidFill>
                            <a:srgbClr val="FFFFFF"/>
                          </a:solidFill>
                          <a:latin typeface="Andalus" pitchFamily="18" charset="-78"/>
                          <a:ea typeface="Times New Roman"/>
                          <a:cs typeface="Andalus" pitchFamily="18" charset="-78"/>
                        </a:rPr>
                        <a:t>PERCENTAGE</a:t>
                      </a:r>
                      <a:endParaRPr lang="en-IN" sz="1800" dirty="0">
                        <a:latin typeface="Andalus" pitchFamily="18" charset="-78"/>
                        <a:ea typeface="Times New Roman"/>
                        <a:cs typeface="Andalus" pitchFamily="18" charset="-78"/>
                      </a:endParaRPr>
                    </a:p>
                  </a:txBody>
                  <a:tcPr marL="56405" marR="56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r>
              <a:tr h="772659">
                <a:tc>
                  <a:txBody>
                    <a:bodyPr/>
                    <a:lstStyle/>
                    <a:p>
                      <a:pPr marL="342900" lvl="0" indent="-342900">
                        <a:lnSpc>
                          <a:spcPct val="115000"/>
                        </a:lnSpc>
                        <a:spcAft>
                          <a:spcPts val="0"/>
                        </a:spcAft>
                        <a:buFont typeface="+mj-lt"/>
                        <a:buAutoNum type="arabicPeriod"/>
                      </a:pPr>
                      <a:endParaRPr lang="en-IN" sz="1100">
                        <a:latin typeface="Andalus" pitchFamily="18" charset="-78"/>
                        <a:ea typeface="Times New Roman"/>
                        <a:cs typeface="Andalus" pitchFamily="18" charset="-78"/>
                      </a:endParaRPr>
                    </a:p>
                  </a:txBody>
                  <a:tcPr marL="56405" marR="56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nSpc>
                          <a:spcPct val="115000"/>
                        </a:lnSpc>
                        <a:spcAft>
                          <a:spcPts val="0"/>
                        </a:spcAft>
                      </a:pPr>
                      <a:r>
                        <a:rPr lang="en-US" sz="1050" b="1" dirty="0">
                          <a:latin typeface="Andalus" pitchFamily="18" charset="-78"/>
                          <a:ea typeface="Times New Roman"/>
                          <a:cs typeface="Andalus" pitchFamily="18" charset="-78"/>
                        </a:rPr>
                        <a:t>AGE</a:t>
                      </a:r>
                      <a:endParaRPr lang="en-IN" sz="1100" b="1" dirty="0">
                        <a:latin typeface="Andalus" pitchFamily="18" charset="-78"/>
                        <a:ea typeface="Times New Roman"/>
                        <a:cs typeface="Andalus" pitchFamily="18" charset="-78"/>
                      </a:endParaRPr>
                    </a:p>
                    <a:p>
                      <a:pPr marL="342900" lvl="0" indent="-342900">
                        <a:lnSpc>
                          <a:spcPct val="115000"/>
                        </a:lnSpc>
                        <a:spcAft>
                          <a:spcPts val="0"/>
                        </a:spcAft>
                        <a:buFont typeface="Wingdings"/>
                        <a:buChar char=""/>
                      </a:pPr>
                      <a:r>
                        <a:rPr lang="en-US" sz="1050" dirty="0">
                          <a:latin typeface="Andalus" pitchFamily="18" charset="-78"/>
                          <a:ea typeface="Times New Roman"/>
                          <a:cs typeface="Andalus" pitchFamily="18" charset="-78"/>
                        </a:rPr>
                        <a:t>BELOW 18</a:t>
                      </a:r>
                      <a:endParaRPr lang="en-IN" sz="1100" dirty="0">
                        <a:latin typeface="Andalus" pitchFamily="18" charset="-78"/>
                        <a:ea typeface="Times New Roman"/>
                        <a:cs typeface="Andalus" pitchFamily="18" charset="-78"/>
                      </a:endParaRPr>
                    </a:p>
                    <a:p>
                      <a:pPr marL="342900" lvl="0" indent="-342900">
                        <a:lnSpc>
                          <a:spcPct val="115000"/>
                        </a:lnSpc>
                        <a:spcAft>
                          <a:spcPts val="0"/>
                        </a:spcAft>
                        <a:buFont typeface="Wingdings"/>
                        <a:buChar char=""/>
                      </a:pPr>
                      <a:r>
                        <a:rPr lang="en-US" sz="1050" dirty="0">
                          <a:latin typeface="Andalus" pitchFamily="18" charset="-78"/>
                          <a:ea typeface="Times New Roman"/>
                          <a:cs typeface="Andalus" pitchFamily="18" charset="-78"/>
                        </a:rPr>
                        <a:t>18-25</a:t>
                      </a:r>
                      <a:endParaRPr lang="en-IN" sz="1100" dirty="0">
                        <a:latin typeface="Andalus" pitchFamily="18" charset="-78"/>
                        <a:ea typeface="Times New Roman"/>
                        <a:cs typeface="Andalus" pitchFamily="18" charset="-78"/>
                      </a:endParaRPr>
                    </a:p>
                    <a:p>
                      <a:pPr marL="342900" lvl="0" indent="-342900">
                        <a:lnSpc>
                          <a:spcPct val="115000"/>
                        </a:lnSpc>
                        <a:spcAft>
                          <a:spcPts val="0"/>
                        </a:spcAft>
                        <a:buFont typeface="Wingdings"/>
                        <a:buChar char=""/>
                      </a:pPr>
                      <a:r>
                        <a:rPr lang="en-US" sz="1050" dirty="0">
                          <a:latin typeface="Andalus" pitchFamily="18" charset="-78"/>
                          <a:ea typeface="Times New Roman"/>
                          <a:cs typeface="Andalus" pitchFamily="18" charset="-78"/>
                        </a:rPr>
                        <a:t>26-35</a:t>
                      </a:r>
                      <a:endParaRPr lang="en-IN" sz="1100" dirty="0">
                        <a:latin typeface="Andalus" pitchFamily="18" charset="-78"/>
                        <a:ea typeface="Times New Roman"/>
                        <a:cs typeface="Andalus" pitchFamily="18" charset="-78"/>
                      </a:endParaRPr>
                    </a:p>
                    <a:p>
                      <a:pPr marL="342900" lvl="0" indent="-342900">
                        <a:lnSpc>
                          <a:spcPct val="115000"/>
                        </a:lnSpc>
                        <a:spcAft>
                          <a:spcPts val="0"/>
                        </a:spcAft>
                        <a:buFont typeface="Wingdings"/>
                        <a:buChar char=""/>
                      </a:pPr>
                      <a:r>
                        <a:rPr lang="en-US" sz="1050" dirty="0">
                          <a:latin typeface="Andalus" pitchFamily="18" charset="-78"/>
                          <a:ea typeface="Times New Roman"/>
                          <a:cs typeface="Andalus" pitchFamily="18" charset="-78"/>
                        </a:rPr>
                        <a:t>ABOVE 35</a:t>
                      </a:r>
                      <a:endParaRPr lang="en-IN" sz="1100" dirty="0">
                        <a:latin typeface="Andalus" pitchFamily="18" charset="-78"/>
                        <a:ea typeface="Times New Roman"/>
                        <a:cs typeface="Andalus" pitchFamily="18" charset="-78"/>
                      </a:endParaRPr>
                    </a:p>
                  </a:txBody>
                  <a:tcPr marL="56405" marR="56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ctr">
                        <a:lnSpc>
                          <a:spcPct val="115000"/>
                        </a:lnSpc>
                        <a:spcAft>
                          <a:spcPts val="0"/>
                        </a:spcAft>
                      </a:pPr>
                      <a:endParaRPr lang="en-US" sz="1050" b="1" dirty="0">
                        <a:latin typeface="Andalus" pitchFamily="18" charset="-78"/>
                        <a:ea typeface="Times New Roman"/>
                        <a:cs typeface="Andalus" pitchFamily="18" charset="-78"/>
                      </a:endParaRPr>
                    </a:p>
                    <a:p>
                      <a:pPr algn="ctr">
                        <a:lnSpc>
                          <a:spcPct val="115000"/>
                        </a:lnSpc>
                        <a:spcAft>
                          <a:spcPts val="0"/>
                        </a:spcAft>
                      </a:pPr>
                      <a:r>
                        <a:rPr lang="en-US" sz="1050" b="1" dirty="0" smtClean="0">
                          <a:latin typeface="Andalus" pitchFamily="18" charset="-78"/>
                          <a:ea typeface="Times New Roman"/>
                          <a:cs typeface="Andalus" pitchFamily="18" charset="-78"/>
                        </a:rPr>
                        <a:t>02</a:t>
                      </a:r>
                      <a:endParaRPr lang="en-IN" sz="1100" b="1" dirty="0">
                        <a:latin typeface="Andalus" pitchFamily="18" charset="-78"/>
                        <a:ea typeface="Times New Roman"/>
                        <a:cs typeface="Andalus" pitchFamily="18" charset="-78"/>
                      </a:endParaRPr>
                    </a:p>
                    <a:p>
                      <a:pPr algn="ctr">
                        <a:lnSpc>
                          <a:spcPct val="115000"/>
                        </a:lnSpc>
                        <a:spcAft>
                          <a:spcPts val="0"/>
                        </a:spcAft>
                      </a:pPr>
                      <a:r>
                        <a:rPr lang="en-US" sz="1050" b="1" dirty="0">
                          <a:latin typeface="Andalus" pitchFamily="18" charset="-78"/>
                          <a:ea typeface="Times New Roman"/>
                          <a:cs typeface="Andalus" pitchFamily="18" charset="-78"/>
                        </a:rPr>
                        <a:t>11</a:t>
                      </a:r>
                      <a:endParaRPr lang="en-IN" sz="1100" b="1" dirty="0">
                        <a:latin typeface="Andalus" pitchFamily="18" charset="-78"/>
                        <a:ea typeface="Times New Roman"/>
                        <a:cs typeface="Andalus" pitchFamily="18" charset="-78"/>
                      </a:endParaRPr>
                    </a:p>
                    <a:p>
                      <a:pPr algn="ctr">
                        <a:lnSpc>
                          <a:spcPct val="115000"/>
                        </a:lnSpc>
                        <a:spcAft>
                          <a:spcPts val="0"/>
                        </a:spcAft>
                      </a:pPr>
                      <a:r>
                        <a:rPr lang="en-US" sz="1050" b="1" dirty="0">
                          <a:latin typeface="Andalus" pitchFamily="18" charset="-78"/>
                          <a:ea typeface="Times New Roman"/>
                          <a:cs typeface="Andalus" pitchFamily="18" charset="-78"/>
                        </a:rPr>
                        <a:t>12</a:t>
                      </a:r>
                      <a:endParaRPr lang="en-IN" sz="1100" b="1" dirty="0">
                        <a:latin typeface="Andalus" pitchFamily="18" charset="-78"/>
                        <a:ea typeface="Times New Roman"/>
                        <a:cs typeface="Andalus" pitchFamily="18" charset="-78"/>
                      </a:endParaRPr>
                    </a:p>
                    <a:p>
                      <a:pPr algn="ctr">
                        <a:lnSpc>
                          <a:spcPct val="115000"/>
                        </a:lnSpc>
                        <a:spcAft>
                          <a:spcPts val="0"/>
                        </a:spcAft>
                      </a:pPr>
                      <a:r>
                        <a:rPr lang="en-US" sz="1050" b="1" dirty="0">
                          <a:latin typeface="Andalus" pitchFamily="18" charset="-78"/>
                          <a:ea typeface="Times New Roman"/>
                          <a:cs typeface="Andalus" pitchFamily="18" charset="-78"/>
                        </a:rPr>
                        <a:t>12</a:t>
                      </a:r>
                      <a:endParaRPr lang="en-IN" sz="1100" b="1" dirty="0">
                        <a:latin typeface="Andalus" pitchFamily="18" charset="-78"/>
                        <a:ea typeface="Times New Roman"/>
                        <a:cs typeface="Andalus" pitchFamily="18" charset="-78"/>
                      </a:endParaRPr>
                    </a:p>
                  </a:txBody>
                  <a:tcPr marL="56405" marR="56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ctr">
                        <a:lnSpc>
                          <a:spcPct val="115000"/>
                        </a:lnSpc>
                        <a:spcAft>
                          <a:spcPts val="0"/>
                        </a:spcAft>
                      </a:pPr>
                      <a:endParaRPr lang="en-US" sz="1050" b="1" dirty="0">
                        <a:latin typeface="Andalus" pitchFamily="18" charset="-78"/>
                        <a:ea typeface="Times New Roman"/>
                        <a:cs typeface="Andalus" pitchFamily="18" charset="-78"/>
                      </a:endParaRPr>
                    </a:p>
                    <a:p>
                      <a:pPr algn="ctr">
                        <a:lnSpc>
                          <a:spcPct val="115000"/>
                        </a:lnSpc>
                        <a:spcAft>
                          <a:spcPts val="0"/>
                        </a:spcAft>
                      </a:pPr>
                      <a:r>
                        <a:rPr lang="en-US" sz="1050" b="1" dirty="0" smtClean="0">
                          <a:latin typeface="Andalus" pitchFamily="18" charset="-78"/>
                          <a:ea typeface="Times New Roman"/>
                          <a:cs typeface="Andalus" pitchFamily="18" charset="-78"/>
                        </a:rPr>
                        <a:t>05.40</a:t>
                      </a:r>
                      <a:endParaRPr lang="en-IN" sz="1100" b="1" dirty="0">
                        <a:latin typeface="Andalus" pitchFamily="18" charset="-78"/>
                        <a:ea typeface="Times New Roman"/>
                        <a:cs typeface="Andalus" pitchFamily="18" charset="-78"/>
                      </a:endParaRPr>
                    </a:p>
                    <a:p>
                      <a:pPr algn="ctr">
                        <a:lnSpc>
                          <a:spcPct val="115000"/>
                        </a:lnSpc>
                        <a:spcAft>
                          <a:spcPts val="0"/>
                        </a:spcAft>
                      </a:pPr>
                      <a:r>
                        <a:rPr lang="en-US" sz="1050" b="1" dirty="0">
                          <a:latin typeface="Andalus" pitchFamily="18" charset="-78"/>
                          <a:ea typeface="Times New Roman"/>
                          <a:cs typeface="Andalus" pitchFamily="18" charset="-78"/>
                        </a:rPr>
                        <a:t>29.73</a:t>
                      </a:r>
                      <a:endParaRPr lang="en-IN" sz="1100" b="1" dirty="0">
                        <a:latin typeface="Andalus" pitchFamily="18" charset="-78"/>
                        <a:ea typeface="Times New Roman"/>
                        <a:cs typeface="Andalus" pitchFamily="18" charset="-78"/>
                      </a:endParaRPr>
                    </a:p>
                    <a:p>
                      <a:pPr algn="ctr">
                        <a:lnSpc>
                          <a:spcPct val="115000"/>
                        </a:lnSpc>
                        <a:spcAft>
                          <a:spcPts val="0"/>
                        </a:spcAft>
                      </a:pPr>
                      <a:r>
                        <a:rPr lang="en-US" sz="1050" b="1" dirty="0">
                          <a:latin typeface="Andalus" pitchFamily="18" charset="-78"/>
                          <a:ea typeface="Times New Roman"/>
                          <a:cs typeface="Andalus" pitchFamily="18" charset="-78"/>
                        </a:rPr>
                        <a:t>32.43</a:t>
                      </a:r>
                      <a:endParaRPr lang="en-IN" sz="1100" b="1" dirty="0">
                        <a:latin typeface="Andalus" pitchFamily="18" charset="-78"/>
                        <a:ea typeface="Times New Roman"/>
                        <a:cs typeface="Andalus" pitchFamily="18" charset="-78"/>
                      </a:endParaRPr>
                    </a:p>
                    <a:p>
                      <a:pPr algn="ctr">
                        <a:lnSpc>
                          <a:spcPct val="115000"/>
                        </a:lnSpc>
                        <a:spcAft>
                          <a:spcPts val="0"/>
                        </a:spcAft>
                      </a:pPr>
                      <a:r>
                        <a:rPr lang="en-US" sz="1050" b="1" dirty="0">
                          <a:latin typeface="Andalus" pitchFamily="18" charset="-78"/>
                          <a:ea typeface="Times New Roman"/>
                          <a:cs typeface="Andalus" pitchFamily="18" charset="-78"/>
                        </a:rPr>
                        <a:t>32.43</a:t>
                      </a:r>
                      <a:endParaRPr lang="en-IN" sz="1100" b="1" dirty="0">
                        <a:latin typeface="Andalus" pitchFamily="18" charset="-78"/>
                        <a:ea typeface="Times New Roman"/>
                        <a:cs typeface="Andalus" pitchFamily="18" charset="-78"/>
                      </a:endParaRPr>
                    </a:p>
                  </a:txBody>
                  <a:tcPr marL="56405" marR="56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r>
              <a:tr h="914400">
                <a:tc>
                  <a:txBody>
                    <a:bodyPr/>
                    <a:lstStyle/>
                    <a:p>
                      <a:pPr marL="342900" lvl="0" indent="-342900">
                        <a:lnSpc>
                          <a:spcPct val="115000"/>
                        </a:lnSpc>
                        <a:spcAft>
                          <a:spcPts val="0"/>
                        </a:spcAft>
                        <a:buFont typeface="+mj-lt"/>
                        <a:buAutoNum type="arabicPeriod"/>
                      </a:pPr>
                      <a:endParaRPr lang="en-IN" sz="1100">
                        <a:latin typeface="Andalus" pitchFamily="18" charset="-78"/>
                        <a:ea typeface="Times New Roman"/>
                        <a:cs typeface="Andalus" pitchFamily="18" charset="-78"/>
                      </a:endParaRPr>
                    </a:p>
                  </a:txBody>
                  <a:tcPr marL="56405" marR="56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nSpc>
                          <a:spcPct val="115000"/>
                        </a:lnSpc>
                        <a:spcAft>
                          <a:spcPts val="0"/>
                        </a:spcAft>
                      </a:pPr>
                      <a:r>
                        <a:rPr lang="en-US" sz="1050" b="1" dirty="0">
                          <a:latin typeface="Andalus" pitchFamily="18" charset="-78"/>
                          <a:ea typeface="Times New Roman"/>
                          <a:cs typeface="Andalus" pitchFamily="18" charset="-78"/>
                        </a:rPr>
                        <a:t>EDUCATION</a:t>
                      </a:r>
                      <a:endParaRPr lang="en-IN" sz="1100" b="1" dirty="0">
                        <a:latin typeface="Andalus" pitchFamily="18" charset="-78"/>
                        <a:ea typeface="Times New Roman"/>
                        <a:cs typeface="Andalus" pitchFamily="18" charset="-78"/>
                      </a:endParaRPr>
                    </a:p>
                    <a:p>
                      <a:pPr marL="342900" lvl="0" indent="-342900">
                        <a:lnSpc>
                          <a:spcPct val="115000"/>
                        </a:lnSpc>
                        <a:spcAft>
                          <a:spcPts val="0"/>
                        </a:spcAft>
                        <a:buFont typeface="Wingdings"/>
                        <a:buChar char=""/>
                      </a:pPr>
                      <a:r>
                        <a:rPr lang="en-US" sz="1050" dirty="0">
                          <a:latin typeface="Andalus" pitchFamily="18" charset="-78"/>
                          <a:ea typeface="Times New Roman"/>
                          <a:cs typeface="Andalus" pitchFamily="18" charset="-78"/>
                        </a:rPr>
                        <a:t>ILLITERATE</a:t>
                      </a:r>
                      <a:endParaRPr lang="en-IN" sz="1100" dirty="0">
                        <a:latin typeface="Andalus" pitchFamily="18" charset="-78"/>
                        <a:ea typeface="Times New Roman"/>
                        <a:cs typeface="Andalus" pitchFamily="18" charset="-78"/>
                      </a:endParaRPr>
                    </a:p>
                    <a:p>
                      <a:pPr marL="342900" lvl="0" indent="-342900">
                        <a:lnSpc>
                          <a:spcPct val="115000"/>
                        </a:lnSpc>
                        <a:spcAft>
                          <a:spcPts val="0"/>
                        </a:spcAft>
                        <a:buFont typeface="Wingdings"/>
                        <a:buChar char=""/>
                      </a:pPr>
                      <a:r>
                        <a:rPr lang="en-US" sz="1050" dirty="0">
                          <a:latin typeface="Andalus" pitchFamily="18" charset="-78"/>
                          <a:ea typeface="Times New Roman"/>
                          <a:cs typeface="Andalus" pitchFamily="18" charset="-78"/>
                        </a:rPr>
                        <a:t>UPTO 5</a:t>
                      </a:r>
                      <a:r>
                        <a:rPr lang="en-US" sz="1050" baseline="30000" dirty="0">
                          <a:latin typeface="Andalus" pitchFamily="18" charset="-78"/>
                          <a:ea typeface="Times New Roman"/>
                          <a:cs typeface="Andalus" pitchFamily="18" charset="-78"/>
                        </a:rPr>
                        <a:t>TH</a:t>
                      </a:r>
                      <a:endParaRPr lang="en-IN" sz="1100" dirty="0">
                        <a:latin typeface="Andalus" pitchFamily="18" charset="-78"/>
                        <a:ea typeface="Times New Roman"/>
                        <a:cs typeface="Andalus" pitchFamily="18" charset="-78"/>
                      </a:endParaRPr>
                    </a:p>
                    <a:p>
                      <a:pPr marL="342900" lvl="0" indent="-342900">
                        <a:lnSpc>
                          <a:spcPct val="115000"/>
                        </a:lnSpc>
                        <a:spcAft>
                          <a:spcPts val="0"/>
                        </a:spcAft>
                        <a:buFont typeface="Wingdings"/>
                        <a:buChar char=""/>
                      </a:pPr>
                      <a:r>
                        <a:rPr lang="en-US" sz="1050" dirty="0">
                          <a:latin typeface="Andalus" pitchFamily="18" charset="-78"/>
                          <a:ea typeface="Times New Roman"/>
                          <a:cs typeface="Andalus" pitchFamily="18" charset="-78"/>
                        </a:rPr>
                        <a:t>6</a:t>
                      </a:r>
                      <a:r>
                        <a:rPr lang="en-US" sz="1050" baseline="30000" dirty="0">
                          <a:latin typeface="Andalus" pitchFamily="18" charset="-78"/>
                          <a:ea typeface="Times New Roman"/>
                          <a:cs typeface="Andalus" pitchFamily="18" charset="-78"/>
                        </a:rPr>
                        <a:t>TH</a:t>
                      </a:r>
                      <a:r>
                        <a:rPr lang="en-US" sz="1050" dirty="0">
                          <a:latin typeface="Andalus" pitchFamily="18" charset="-78"/>
                          <a:ea typeface="Times New Roman"/>
                          <a:cs typeface="Andalus" pitchFamily="18" charset="-78"/>
                        </a:rPr>
                        <a:t>-10</a:t>
                      </a:r>
                      <a:r>
                        <a:rPr lang="en-US" sz="1050" baseline="30000" dirty="0">
                          <a:latin typeface="Andalus" pitchFamily="18" charset="-78"/>
                          <a:ea typeface="Times New Roman"/>
                          <a:cs typeface="Andalus" pitchFamily="18" charset="-78"/>
                        </a:rPr>
                        <a:t>TH</a:t>
                      </a:r>
                      <a:endParaRPr lang="en-IN" sz="1100" dirty="0">
                        <a:latin typeface="Andalus" pitchFamily="18" charset="-78"/>
                        <a:ea typeface="Times New Roman"/>
                        <a:cs typeface="Andalus" pitchFamily="18" charset="-78"/>
                      </a:endParaRPr>
                    </a:p>
                    <a:p>
                      <a:pPr marL="342900" lvl="0" indent="-342900">
                        <a:lnSpc>
                          <a:spcPct val="115000"/>
                        </a:lnSpc>
                        <a:spcAft>
                          <a:spcPts val="0"/>
                        </a:spcAft>
                        <a:buFont typeface="Wingdings"/>
                        <a:buChar char=""/>
                      </a:pPr>
                      <a:r>
                        <a:rPr lang="en-US" sz="1050" dirty="0">
                          <a:latin typeface="Andalus" pitchFamily="18" charset="-78"/>
                          <a:ea typeface="Times New Roman"/>
                          <a:cs typeface="Andalus" pitchFamily="18" charset="-78"/>
                        </a:rPr>
                        <a:t>11</a:t>
                      </a:r>
                      <a:r>
                        <a:rPr lang="en-US" sz="1050" baseline="30000" dirty="0">
                          <a:latin typeface="Andalus" pitchFamily="18" charset="-78"/>
                          <a:ea typeface="Times New Roman"/>
                          <a:cs typeface="Andalus" pitchFamily="18" charset="-78"/>
                        </a:rPr>
                        <a:t>TH</a:t>
                      </a:r>
                      <a:r>
                        <a:rPr lang="en-US" sz="1050" dirty="0">
                          <a:latin typeface="Andalus" pitchFamily="18" charset="-78"/>
                          <a:ea typeface="Times New Roman"/>
                          <a:cs typeface="Andalus" pitchFamily="18" charset="-78"/>
                        </a:rPr>
                        <a:t>-12</a:t>
                      </a:r>
                      <a:r>
                        <a:rPr lang="en-US" sz="1050" baseline="30000" dirty="0">
                          <a:latin typeface="Andalus" pitchFamily="18" charset="-78"/>
                          <a:ea typeface="Times New Roman"/>
                          <a:cs typeface="Andalus" pitchFamily="18" charset="-78"/>
                        </a:rPr>
                        <a:t>TH</a:t>
                      </a:r>
                      <a:endParaRPr lang="en-IN" sz="1100" dirty="0">
                        <a:latin typeface="Andalus" pitchFamily="18" charset="-78"/>
                        <a:ea typeface="Times New Roman"/>
                        <a:cs typeface="Andalus" pitchFamily="18" charset="-78"/>
                      </a:endParaRPr>
                    </a:p>
                    <a:p>
                      <a:pPr marL="342900" lvl="0" indent="-342900">
                        <a:lnSpc>
                          <a:spcPct val="115000"/>
                        </a:lnSpc>
                        <a:spcAft>
                          <a:spcPts val="0"/>
                        </a:spcAft>
                        <a:buFont typeface="Wingdings"/>
                        <a:buChar char=""/>
                      </a:pPr>
                      <a:r>
                        <a:rPr lang="en-US" sz="1050" dirty="0">
                          <a:latin typeface="Andalus" pitchFamily="18" charset="-78"/>
                          <a:ea typeface="Times New Roman"/>
                          <a:cs typeface="Andalus" pitchFamily="18" charset="-78"/>
                        </a:rPr>
                        <a:t>ABOVE 12</a:t>
                      </a:r>
                      <a:r>
                        <a:rPr lang="en-US" sz="1050" baseline="30000" dirty="0">
                          <a:latin typeface="Andalus" pitchFamily="18" charset="-78"/>
                          <a:ea typeface="Times New Roman"/>
                          <a:cs typeface="Andalus" pitchFamily="18" charset="-78"/>
                        </a:rPr>
                        <a:t>TH</a:t>
                      </a:r>
                      <a:endParaRPr lang="en-IN" sz="1100" dirty="0">
                        <a:latin typeface="Andalus" pitchFamily="18" charset="-78"/>
                        <a:ea typeface="Times New Roman"/>
                        <a:cs typeface="Andalus" pitchFamily="18" charset="-78"/>
                      </a:endParaRPr>
                    </a:p>
                  </a:txBody>
                  <a:tcPr marL="56405" marR="56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050" b="1" dirty="0">
                        <a:latin typeface="Andalus" pitchFamily="18" charset="-78"/>
                        <a:ea typeface="Times New Roman"/>
                        <a:cs typeface="Andalus" pitchFamily="18" charset="-78"/>
                      </a:endParaRPr>
                    </a:p>
                    <a:p>
                      <a:pPr algn="ctr">
                        <a:lnSpc>
                          <a:spcPct val="115000"/>
                        </a:lnSpc>
                        <a:spcAft>
                          <a:spcPts val="0"/>
                        </a:spcAft>
                      </a:pPr>
                      <a:r>
                        <a:rPr lang="en-US" sz="1050" b="1" dirty="0" smtClean="0">
                          <a:latin typeface="Andalus" pitchFamily="18" charset="-78"/>
                          <a:ea typeface="Times New Roman"/>
                          <a:cs typeface="Andalus" pitchFamily="18" charset="-78"/>
                        </a:rPr>
                        <a:t>08</a:t>
                      </a:r>
                      <a:endParaRPr lang="en-IN" sz="1100" b="1" dirty="0">
                        <a:latin typeface="Andalus" pitchFamily="18" charset="-78"/>
                        <a:ea typeface="Times New Roman"/>
                        <a:cs typeface="Andalus" pitchFamily="18" charset="-78"/>
                      </a:endParaRPr>
                    </a:p>
                    <a:p>
                      <a:pPr algn="ctr">
                        <a:lnSpc>
                          <a:spcPct val="115000"/>
                        </a:lnSpc>
                        <a:spcAft>
                          <a:spcPts val="0"/>
                        </a:spcAft>
                      </a:pPr>
                      <a:r>
                        <a:rPr lang="en-US" sz="1050" b="1" dirty="0" smtClean="0">
                          <a:latin typeface="Andalus" pitchFamily="18" charset="-78"/>
                          <a:ea typeface="Times New Roman"/>
                          <a:cs typeface="Andalus" pitchFamily="18" charset="-78"/>
                        </a:rPr>
                        <a:t>09</a:t>
                      </a:r>
                      <a:endParaRPr lang="en-IN" sz="1100" b="1" dirty="0">
                        <a:latin typeface="Andalus" pitchFamily="18" charset="-78"/>
                        <a:ea typeface="Times New Roman"/>
                        <a:cs typeface="Andalus" pitchFamily="18" charset="-78"/>
                      </a:endParaRPr>
                    </a:p>
                    <a:p>
                      <a:pPr algn="ctr">
                        <a:lnSpc>
                          <a:spcPct val="115000"/>
                        </a:lnSpc>
                        <a:spcAft>
                          <a:spcPts val="0"/>
                        </a:spcAft>
                      </a:pPr>
                      <a:r>
                        <a:rPr lang="en-US" sz="1050" b="1" dirty="0">
                          <a:latin typeface="Andalus" pitchFamily="18" charset="-78"/>
                          <a:ea typeface="Times New Roman"/>
                          <a:cs typeface="Andalus" pitchFamily="18" charset="-78"/>
                        </a:rPr>
                        <a:t>10</a:t>
                      </a:r>
                      <a:endParaRPr lang="en-IN" sz="1100" b="1" dirty="0">
                        <a:latin typeface="Andalus" pitchFamily="18" charset="-78"/>
                        <a:ea typeface="Times New Roman"/>
                        <a:cs typeface="Andalus" pitchFamily="18" charset="-78"/>
                      </a:endParaRPr>
                    </a:p>
                    <a:p>
                      <a:pPr algn="ctr">
                        <a:lnSpc>
                          <a:spcPct val="115000"/>
                        </a:lnSpc>
                        <a:spcAft>
                          <a:spcPts val="0"/>
                        </a:spcAft>
                      </a:pPr>
                      <a:r>
                        <a:rPr lang="en-US" sz="1050" b="1" dirty="0" smtClean="0">
                          <a:latin typeface="Andalus" pitchFamily="18" charset="-78"/>
                          <a:ea typeface="Times New Roman"/>
                          <a:cs typeface="Andalus" pitchFamily="18" charset="-78"/>
                        </a:rPr>
                        <a:t>07</a:t>
                      </a:r>
                      <a:endParaRPr lang="en-IN" sz="1100" b="1" dirty="0">
                        <a:latin typeface="Andalus" pitchFamily="18" charset="-78"/>
                        <a:ea typeface="Times New Roman"/>
                        <a:cs typeface="Andalus" pitchFamily="18" charset="-78"/>
                      </a:endParaRPr>
                    </a:p>
                    <a:p>
                      <a:pPr algn="ctr">
                        <a:lnSpc>
                          <a:spcPct val="115000"/>
                        </a:lnSpc>
                        <a:spcAft>
                          <a:spcPts val="0"/>
                        </a:spcAft>
                      </a:pPr>
                      <a:r>
                        <a:rPr lang="en-US" sz="1050" b="1" dirty="0" smtClean="0">
                          <a:latin typeface="Andalus" pitchFamily="18" charset="-78"/>
                          <a:ea typeface="Times New Roman"/>
                          <a:cs typeface="Andalus" pitchFamily="18" charset="-78"/>
                        </a:rPr>
                        <a:t>03</a:t>
                      </a:r>
                      <a:endParaRPr lang="en-IN" sz="1100" b="1" dirty="0">
                        <a:latin typeface="Andalus" pitchFamily="18" charset="-78"/>
                        <a:ea typeface="Times New Roman"/>
                        <a:cs typeface="Andalus" pitchFamily="18" charset="-78"/>
                      </a:endParaRPr>
                    </a:p>
                  </a:txBody>
                  <a:tcPr marL="56405" marR="56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050" b="1" dirty="0">
                        <a:latin typeface="Andalus" pitchFamily="18" charset="-78"/>
                        <a:ea typeface="Times New Roman"/>
                        <a:cs typeface="Andalus" pitchFamily="18" charset="-78"/>
                      </a:endParaRPr>
                    </a:p>
                    <a:p>
                      <a:pPr algn="ctr">
                        <a:lnSpc>
                          <a:spcPct val="115000"/>
                        </a:lnSpc>
                        <a:spcAft>
                          <a:spcPts val="0"/>
                        </a:spcAft>
                      </a:pPr>
                      <a:r>
                        <a:rPr lang="en-US" sz="1050" b="1" dirty="0" smtClean="0">
                          <a:latin typeface="Andalus" pitchFamily="18" charset="-78"/>
                          <a:ea typeface="Times New Roman"/>
                          <a:cs typeface="Andalus" pitchFamily="18" charset="-78"/>
                        </a:rPr>
                        <a:t>21.62</a:t>
                      </a:r>
                      <a:endParaRPr lang="en-IN" sz="1100" b="1" dirty="0">
                        <a:latin typeface="Andalus" pitchFamily="18" charset="-78"/>
                        <a:ea typeface="Times New Roman"/>
                        <a:cs typeface="Andalus" pitchFamily="18" charset="-78"/>
                      </a:endParaRPr>
                    </a:p>
                    <a:p>
                      <a:pPr algn="ctr">
                        <a:lnSpc>
                          <a:spcPct val="115000"/>
                        </a:lnSpc>
                        <a:spcAft>
                          <a:spcPts val="0"/>
                        </a:spcAft>
                      </a:pPr>
                      <a:r>
                        <a:rPr lang="en-US" sz="1050" b="1" dirty="0">
                          <a:latin typeface="Andalus" pitchFamily="18" charset="-78"/>
                          <a:ea typeface="Times New Roman"/>
                          <a:cs typeface="Andalus" pitchFamily="18" charset="-78"/>
                        </a:rPr>
                        <a:t>24.32</a:t>
                      </a:r>
                      <a:endParaRPr lang="en-IN" sz="1100" b="1" dirty="0">
                        <a:latin typeface="Andalus" pitchFamily="18" charset="-78"/>
                        <a:ea typeface="Times New Roman"/>
                        <a:cs typeface="Andalus" pitchFamily="18" charset="-78"/>
                      </a:endParaRPr>
                    </a:p>
                    <a:p>
                      <a:pPr algn="ctr">
                        <a:lnSpc>
                          <a:spcPct val="115000"/>
                        </a:lnSpc>
                        <a:spcAft>
                          <a:spcPts val="0"/>
                        </a:spcAft>
                      </a:pPr>
                      <a:r>
                        <a:rPr lang="en-US" sz="1050" b="1" dirty="0">
                          <a:latin typeface="Andalus" pitchFamily="18" charset="-78"/>
                          <a:ea typeface="Times New Roman"/>
                          <a:cs typeface="Andalus" pitchFamily="18" charset="-78"/>
                        </a:rPr>
                        <a:t>27.02</a:t>
                      </a:r>
                      <a:endParaRPr lang="en-IN" sz="1100" b="1" dirty="0">
                        <a:latin typeface="Andalus" pitchFamily="18" charset="-78"/>
                        <a:ea typeface="Times New Roman"/>
                        <a:cs typeface="Andalus" pitchFamily="18" charset="-78"/>
                      </a:endParaRPr>
                    </a:p>
                    <a:p>
                      <a:pPr algn="ctr">
                        <a:lnSpc>
                          <a:spcPct val="115000"/>
                        </a:lnSpc>
                        <a:spcAft>
                          <a:spcPts val="0"/>
                        </a:spcAft>
                      </a:pPr>
                      <a:r>
                        <a:rPr lang="en-US" sz="1050" b="1" dirty="0">
                          <a:latin typeface="Andalus" pitchFamily="18" charset="-78"/>
                          <a:ea typeface="Times New Roman"/>
                          <a:cs typeface="Andalus" pitchFamily="18" charset="-78"/>
                        </a:rPr>
                        <a:t>18.19</a:t>
                      </a:r>
                      <a:endParaRPr lang="en-IN" sz="1100" b="1" dirty="0">
                        <a:latin typeface="Andalus" pitchFamily="18" charset="-78"/>
                        <a:ea typeface="Times New Roman"/>
                        <a:cs typeface="Andalus" pitchFamily="18" charset="-78"/>
                      </a:endParaRPr>
                    </a:p>
                    <a:p>
                      <a:pPr algn="ctr">
                        <a:lnSpc>
                          <a:spcPct val="115000"/>
                        </a:lnSpc>
                        <a:spcAft>
                          <a:spcPts val="0"/>
                        </a:spcAft>
                      </a:pPr>
                      <a:r>
                        <a:rPr lang="en-US" sz="1050" b="1" dirty="0" smtClean="0">
                          <a:latin typeface="Andalus" pitchFamily="18" charset="-78"/>
                          <a:ea typeface="Times New Roman"/>
                          <a:cs typeface="Andalus" pitchFamily="18" charset="-78"/>
                        </a:rPr>
                        <a:t>08.10</a:t>
                      </a:r>
                      <a:endParaRPr lang="en-IN" sz="1100" b="1" dirty="0">
                        <a:latin typeface="Andalus" pitchFamily="18" charset="-78"/>
                        <a:ea typeface="Times New Roman"/>
                        <a:cs typeface="Andalus" pitchFamily="18" charset="-78"/>
                      </a:endParaRPr>
                    </a:p>
                  </a:txBody>
                  <a:tcPr marL="56405" marR="56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5800">
                <a:tc>
                  <a:txBody>
                    <a:bodyPr/>
                    <a:lstStyle/>
                    <a:p>
                      <a:pPr marL="342900" lvl="0" indent="-342900">
                        <a:lnSpc>
                          <a:spcPct val="115000"/>
                        </a:lnSpc>
                        <a:spcAft>
                          <a:spcPts val="0"/>
                        </a:spcAft>
                        <a:buFont typeface="+mj-lt"/>
                        <a:buAutoNum type="arabicPeriod"/>
                      </a:pPr>
                      <a:endParaRPr lang="en-IN" sz="1100">
                        <a:latin typeface="Andalus" pitchFamily="18" charset="-78"/>
                        <a:ea typeface="Times New Roman"/>
                        <a:cs typeface="Andalus" pitchFamily="18" charset="-78"/>
                      </a:endParaRPr>
                    </a:p>
                  </a:txBody>
                  <a:tcPr marL="56405" marR="56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nSpc>
                          <a:spcPct val="115000"/>
                        </a:lnSpc>
                        <a:spcAft>
                          <a:spcPts val="0"/>
                        </a:spcAft>
                      </a:pPr>
                      <a:r>
                        <a:rPr lang="en-US" sz="1050" b="1" dirty="0">
                          <a:latin typeface="Andalus" pitchFamily="18" charset="-78"/>
                          <a:ea typeface="Times New Roman"/>
                          <a:cs typeface="Andalus" pitchFamily="18" charset="-78"/>
                        </a:rPr>
                        <a:t>EXPERIENCE</a:t>
                      </a:r>
                      <a:endParaRPr lang="en-IN" sz="1100" b="1" dirty="0">
                        <a:latin typeface="Andalus" pitchFamily="18" charset="-78"/>
                        <a:ea typeface="Times New Roman"/>
                        <a:cs typeface="Andalus" pitchFamily="18" charset="-78"/>
                      </a:endParaRPr>
                    </a:p>
                    <a:p>
                      <a:pPr marL="342900" lvl="0" indent="-342900">
                        <a:lnSpc>
                          <a:spcPct val="115000"/>
                        </a:lnSpc>
                        <a:spcAft>
                          <a:spcPts val="0"/>
                        </a:spcAft>
                        <a:buFont typeface="Wingdings"/>
                        <a:buChar char=""/>
                      </a:pPr>
                      <a:r>
                        <a:rPr lang="en-US" sz="1050" dirty="0">
                          <a:latin typeface="Andalus" pitchFamily="18" charset="-78"/>
                          <a:ea typeface="Times New Roman"/>
                          <a:cs typeface="Andalus" pitchFamily="18" charset="-78"/>
                        </a:rPr>
                        <a:t>LESS THAN 6 MONTHS</a:t>
                      </a:r>
                      <a:endParaRPr lang="en-IN" sz="1100" dirty="0">
                        <a:latin typeface="Andalus" pitchFamily="18" charset="-78"/>
                        <a:ea typeface="Times New Roman"/>
                        <a:cs typeface="Andalus" pitchFamily="18" charset="-78"/>
                      </a:endParaRPr>
                    </a:p>
                    <a:p>
                      <a:pPr marL="342900" lvl="0" indent="-342900">
                        <a:lnSpc>
                          <a:spcPct val="115000"/>
                        </a:lnSpc>
                        <a:spcAft>
                          <a:spcPts val="0"/>
                        </a:spcAft>
                        <a:buFont typeface="Wingdings"/>
                        <a:buChar char=""/>
                      </a:pPr>
                      <a:r>
                        <a:rPr lang="en-US" sz="1050" dirty="0">
                          <a:latin typeface="Andalus" pitchFamily="18" charset="-78"/>
                          <a:ea typeface="Times New Roman"/>
                          <a:cs typeface="Andalus" pitchFamily="18" charset="-78"/>
                        </a:rPr>
                        <a:t>6-12 MONTHS</a:t>
                      </a:r>
                      <a:endParaRPr lang="en-IN" sz="1100" dirty="0">
                        <a:latin typeface="Andalus" pitchFamily="18" charset="-78"/>
                        <a:ea typeface="Times New Roman"/>
                        <a:cs typeface="Andalus" pitchFamily="18" charset="-78"/>
                      </a:endParaRPr>
                    </a:p>
                    <a:p>
                      <a:pPr marL="342900" lvl="0" indent="-342900">
                        <a:lnSpc>
                          <a:spcPct val="115000"/>
                        </a:lnSpc>
                        <a:spcAft>
                          <a:spcPts val="0"/>
                        </a:spcAft>
                        <a:buFont typeface="Wingdings"/>
                        <a:buChar char=""/>
                      </a:pPr>
                      <a:r>
                        <a:rPr lang="en-US" sz="1050" dirty="0">
                          <a:latin typeface="Andalus" pitchFamily="18" charset="-78"/>
                          <a:ea typeface="Times New Roman"/>
                          <a:cs typeface="Andalus" pitchFamily="18" charset="-78"/>
                        </a:rPr>
                        <a:t>1-2 YEAR</a:t>
                      </a:r>
                      <a:endParaRPr lang="en-IN" sz="1100" dirty="0">
                        <a:latin typeface="Andalus" pitchFamily="18" charset="-78"/>
                        <a:ea typeface="Times New Roman"/>
                        <a:cs typeface="Andalus" pitchFamily="18" charset="-78"/>
                      </a:endParaRPr>
                    </a:p>
                    <a:p>
                      <a:pPr marL="342900" lvl="0" indent="-342900">
                        <a:lnSpc>
                          <a:spcPct val="115000"/>
                        </a:lnSpc>
                        <a:spcAft>
                          <a:spcPts val="0"/>
                        </a:spcAft>
                        <a:buFont typeface="Wingdings"/>
                        <a:buChar char=""/>
                      </a:pPr>
                      <a:r>
                        <a:rPr lang="en-US" sz="1050" dirty="0">
                          <a:latin typeface="Andalus" pitchFamily="18" charset="-78"/>
                          <a:ea typeface="Times New Roman"/>
                          <a:cs typeface="Andalus" pitchFamily="18" charset="-78"/>
                        </a:rPr>
                        <a:t>MORE THAN 2 YEAR</a:t>
                      </a:r>
                      <a:endParaRPr lang="en-IN" sz="1100" dirty="0">
                        <a:latin typeface="Andalus" pitchFamily="18" charset="-78"/>
                        <a:ea typeface="Times New Roman"/>
                        <a:cs typeface="Andalus" pitchFamily="18" charset="-78"/>
                      </a:endParaRPr>
                    </a:p>
                  </a:txBody>
                  <a:tcPr marL="56405" marR="56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ctr">
                        <a:lnSpc>
                          <a:spcPct val="115000"/>
                        </a:lnSpc>
                        <a:spcAft>
                          <a:spcPts val="0"/>
                        </a:spcAft>
                      </a:pPr>
                      <a:endParaRPr lang="en-US" sz="1050" b="1" dirty="0">
                        <a:latin typeface="Andalus" pitchFamily="18" charset="-78"/>
                        <a:ea typeface="Times New Roman"/>
                        <a:cs typeface="Andalus" pitchFamily="18" charset="-78"/>
                      </a:endParaRPr>
                    </a:p>
                    <a:p>
                      <a:pPr algn="ctr">
                        <a:lnSpc>
                          <a:spcPct val="115000"/>
                        </a:lnSpc>
                        <a:spcAft>
                          <a:spcPts val="0"/>
                        </a:spcAft>
                      </a:pPr>
                      <a:r>
                        <a:rPr lang="en-US" sz="1050" b="1" dirty="0" smtClean="0">
                          <a:latin typeface="Andalus" pitchFamily="18" charset="-78"/>
                          <a:ea typeface="Times New Roman"/>
                          <a:cs typeface="Andalus" pitchFamily="18" charset="-78"/>
                        </a:rPr>
                        <a:t>09</a:t>
                      </a:r>
                      <a:endParaRPr lang="en-IN" sz="1100" b="1" dirty="0">
                        <a:latin typeface="Andalus" pitchFamily="18" charset="-78"/>
                        <a:ea typeface="Times New Roman"/>
                        <a:cs typeface="Andalus" pitchFamily="18" charset="-78"/>
                      </a:endParaRPr>
                    </a:p>
                    <a:p>
                      <a:pPr algn="ctr">
                        <a:lnSpc>
                          <a:spcPct val="115000"/>
                        </a:lnSpc>
                        <a:spcAft>
                          <a:spcPts val="0"/>
                        </a:spcAft>
                      </a:pPr>
                      <a:r>
                        <a:rPr lang="en-US" sz="1050" b="1" dirty="0" smtClean="0">
                          <a:latin typeface="Andalus" pitchFamily="18" charset="-78"/>
                          <a:ea typeface="Times New Roman"/>
                          <a:cs typeface="Andalus" pitchFamily="18" charset="-78"/>
                        </a:rPr>
                        <a:t>04</a:t>
                      </a:r>
                      <a:endParaRPr lang="en-IN" sz="1100" b="1" dirty="0">
                        <a:latin typeface="Andalus" pitchFamily="18" charset="-78"/>
                        <a:ea typeface="Times New Roman"/>
                        <a:cs typeface="Andalus" pitchFamily="18" charset="-78"/>
                      </a:endParaRPr>
                    </a:p>
                    <a:p>
                      <a:pPr algn="ctr">
                        <a:lnSpc>
                          <a:spcPct val="115000"/>
                        </a:lnSpc>
                        <a:spcAft>
                          <a:spcPts val="0"/>
                        </a:spcAft>
                      </a:pPr>
                      <a:r>
                        <a:rPr lang="en-US" sz="1050" b="1" dirty="0">
                          <a:latin typeface="Andalus" pitchFamily="18" charset="-78"/>
                          <a:ea typeface="Times New Roman"/>
                          <a:cs typeface="Andalus" pitchFamily="18" charset="-78"/>
                        </a:rPr>
                        <a:t>12</a:t>
                      </a:r>
                      <a:endParaRPr lang="en-IN" sz="1100" b="1" dirty="0">
                        <a:latin typeface="Andalus" pitchFamily="18" charset="-78"/>
                        <a:ea typeface="Times New Roman"/>
                        <a:cs typeface="Andalus" pitchFamily="18" charset="-78"/>
                      </a:endParaRPr>
                    </a:p>
                    <a:p>
                      <a:pPr algn="ctr">
                        <a:lnSpc>
                          <a:spcPct val="115000"/>
                        </a:lnSpc>
                        <a:spcAft>
                          <a:spcPts val="0"/>
                        </a:spcAft>
                      </a:pPr>
                      <a:r>
                        <a:rPr lang="en-US" sz="1050" b="1" dirty="0">
                          <a:latin typeface="Andalus" pitchFamily="18" charset="-78"/>
                          <a:ea typeface="Times New Roman"/>
                          <a:cs typeface="Andalus" pitchFamily="18" charset="-78"/>
                        </a:rPr>
                        <a:t>12</a:t>
                      </a:r>
                      <a:endParaRPr lang="en-IN" sz="1100" b="1" dirty="0">
                        <a:latin typeface="Andalus" pitchFamily="18" charset="-78"/>
                        <a:ea typeface="Times New Roman"/>
                        <a:cs typeface="Andalus" pitchFamily="18" charset="-78"/>
                      </a:endParaRPr>
                    </a:p>
                  </a:txBody>
                  <a:tcPr marL="56405" marR="56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ctr">
                        <a:lnSpc>
                          <a:spcPct val="115000"/>
                        </a:lnSpc>
                        <a:spcAft>
                          <a:spcPts val="0"/>
                        </a:spcAft>
                      </a:pPr>
                      <a:endParaRPr lang="en-US" sz="1050" b="1" dirty="0">
                        <a:latin typeface="Andalus" pitchFamily="18" charset="-78"/>
                        <a:ea typeface="Times New Roman"/>
                        <a:cs typeface="Andalus" pitchFamily="18" charset="-78"/>
                      </a:endParaRPr>
                    </a:p>
                    <a:p>
                      <a:pPr algn="ctr">
                        <a:lnSpc>
                          <a:spcPct val="115000"/>
                        </a:lnSpc>
                        <a:spcAft>
                          <a:spcPts val="0"/>
                        </a:spcAft>
                      </a:pPr>
                      <a:r>
                        <a:rPr lang="en-US" sz="1050" b="1" dirty="0">
                          <a:latin typeface="Andalus" pitchFamily="18" charset="-78"/>
                          <a:ea typeface="Times New Roman"/>
                          <a:cs typeface="Andalus" pitchFamily="18" charset="-78"/>
                        </a:rPr>
                        <a:t>24.32</a:t>
                      </a:r>
                      <a:endParaRPr lang="en-IN" sz="1100" b="1" dirty="0">
                        <a:latin typeface="Andalus" pitchFamily="18" charset="-78"/>
                        <a:ea typeface="Times New Roman"/>
                        <a:cs typeface="Andalus" pitchFamily="18" charset="-78"/>
                      </a:endParaRPr>
                    </a:p>
                    <a:p>
                      <a:pPr algn="ctr">
                        <a:lnSpc>
                          <a:spcPct val="115000"/>
                        </a:lnSpc>
                        <a:spcAft>
                          <a:spcPts val="0"/>
                        </a:spcAft>
                      </a:pPr>
                      <a:r>
                        <a:rPr lang="en-US" sz="1050" b="1" dirty="0">
                          <a:latin typeface="Andalus" pitchFamily="18" charset="-78"/>
                          <a:ea typeface="Times New Roman"/>
                          <a:cs typeface="Andalus" pitchFamily="18" charset="-78"/>
                        </a:rPr>
                        <a:t>10.81</a:t>
                      </a:r>
                      <a:endParaRPr lang="en-IN" sz="1100" b="1" dirty="0">
                        <a:latin typeface="Andalus" pitchFamily="18" charset="-78"/>
                        <a:ea typeface="Times New Roman"/>
                        <a:cs typeface="Andalus" pitchFamily="18" charset="-78"/>
                      </a:endParaRPr>
                    </a:p>
                    <a:p>
                      <a:pPr algn="ctr">
                        <a:lnSpc>
                          <a:spcPct val="115000"/>
                        </a:lnSpc>
                        <a:spcAft>
                          <a:spcPts val="0"/>
                        </a:spcAft>
                      </a:pPr>
                      <a:r>
                        <a:rPr lang="en-US" sz="1050" b="1" dirty="0">
                          <a:latin typeface="Andalus" pitchFamily="18" charset="-78"/>
                          <a:ea typeface="Times New Roman"/>
                          <a:cs typeface="Andalus" pitchFamily="18" charset="-78"/>
                        </a:rPr>
                        <a:t>32.43</a:t>
                      </a:r>
                      <a:endParaRPr lang="en-IN" sz="1100" b="1" dirty="0">
                        <a:latin typeface="Andalus" pitchFamily="18" charset="-78"/>
                        <a:ea typeface="Times New Roman"/>
                        <a:cs typeface="Andalus" pitchFamily="18" charset="-78"/>
                      </a:endParaRPr>
                    </a:p>
                    <a:p>
                      <a:pPr algn="ctr">
                        <a:lnSpc>
                          <a:spcPct val="115000"/>
                        </a:lnSpc>
                        <a:spcAft>
                          <a:spcPts val="0"/>
                        </a:spcAft>
                      </a:pPr>
                      <a:r>
                        <a:rPr lang="en-US" sz="1050" b="1" dirty="0">
                          <a:latin typeface="Andalus" pitchFamily="18" charset="-78"/>
                          <a:ea typeface="Times New Roman"/>
                          <a:cs typeface="Andalus" pitchFamily="18" charset="-78"/>
                        </a:rPr>
                        <a:t>32.43</a:t>
                      </a:r>
                      <a:endParaRPr lang="en-IN" sz="1100" b="1" dirty="0">
                        <a:latin typeface="Andalus" pitchFamily="18" charset="-78"/>
                        <a:ea typeface="Times New Roman"/>
                        <a:cs typeface="Andalus" pitchFamily="18" charset="-78"/>
                      </a:endParaRPr>
                    </a:p>
                  </a:txBody>
                  <a:tcPr marL="56405" marR="56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r>
              <a:tr h="450786">
                <a:tc>
                  <a:txBody>
                    <a:bodyPr/>
                    <a:lstStyle/>
                    <a:p>
                      <a:pPr marL="342900" lvl="0" indent="-342900">
                        <a:lnSpc>
                          <a:spcPct val="115000"/>
                        </a:lnSpc>
                        <a:spcAft>
                          <a:spcPts val="0"/>
                        </a:spcAft>
                        <a:buFont typeface="+mj-lt"/>
                        <a:buAutoNum type="arabicPeriod"/>
                      </a:pPr>
                      <a:endParaRPr lang="en-IN" sz="1100">
                        <a:latin typeface="Andalus" pitchFamily="18" charset="-78"/>
                        <a:ea typeface="Times New Roman"/>
                        <a:cs typeface="Andalus" pitchFamily="18" charset="-78"/>
                      </a:endParaRPr>
                    </a:p>
                  </a:txBody>
                  <a:tcPr marL="56405" marR="56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nSpc>
                          <a:spcPct val="115000"/>
                        </a:lnSpc>
                        <a:spcAft>
                          <a:spcPts val="0"/>
                        </a:spcAft>
                      </a:pPr>
                      <a:r>
                        <a:rPr lang="en-US" sz="1050" b="1" dirty="0">
                          <a:latin typeface="Andalus" pitchFamily="18" charset="-78"/>
                          <a:ea typeface="Times New Roman"/>
                          <a:cs typeface="Andalus" pitchFamily="18" charset="-78"/>
                        </a:rPr>
                        <a:t>TRAINING STATUS</a:t>
                      </a:r>
                      <a:endParaRPr lang="en-IN" sz="1100" b="1" dirty="0">
                        <a:latin typeface="Andalus" pitchFamily="18" charset="-78"/>
                        <a:ea typeface="Times New Roman"/>
                        <a:cs typeface="Andalus" pitchFamily="18" charset="-78"/>
                      </a:endParaRPr>
                    </a:p>
                    <a:p>
                      <a:pPr marL="342900" lvl="0" indent="-342900">
                        <a:lnSpc>
                          <a:spcPct val="115000"/>
                        </a:lnSpc>
                        <a:spcAft>
                          <a:spcPts val="0"/>
                        </a:spcAft>
                        <a:buFont typeface="Wingdings"/>
                        <a:buChar char=""/>
                      </a:pPr>
                      <a:r>
                        <a:rPr lang="en-US" sz="1050" dirty="0">
                          <a:latin typeface="Andalus" pitchFamily="18" charset="-78"/>
                          <a:ea typeface="Times New Roman"/>
                          <a:cs typeface="Andalus" pitchFamily="18" charset="-78"/>
                        </a:rPr>
                        <a:t>YES</a:t>
                      </a:r>
                      <a:endParaRPr lang="en-IN" sz="1100" dirty="0">
                        <a:latin typeface="Andalus" pitchFamily="18" charset="-78"/>
                        <a:ea typeface="Times New Roman"/>
                        <a:cs typeface="Andalus" pitchFamily="18" charset="-78"/>
                      </a:endParaRPr>
                    </a:p>
                    <a:p>
                      <a:pPr marL="342900" lvl="0" indent="-342900">
                        <a:lnSpc>
                          <a:spcPct val="115000"/>
                        </a:lnSpc>
                        <a:spcAft>
                          <a:spcPts val="0"/>
                        </a:spcAft>
                        <a:buFont typeface="Wingdings"/>
                        <a:buChar char=""/>
                      </a:pPr>
                      <a:r>
                        <a:rPr lang="en-US" sz="1050" dirty="0">
                          <a:latin typeface="Andalus" pitchFamily="18" charset="-78"/>
                          <a:ea typeface="Times New Roman"/>
                          <a:cs typeface="Andalus" pitchFamily="18" charset="-78"/>
                        </a:rPr>
                        <a:t>NO</a:t>
                      </a:r>
                      <a:endParaRPr lang="en-IN" sz="1100" dirty="0">
                        <a:latin typeface="Andalus" pitchFamily="18" charset="-78"/>
                        <a:ea typeface="Times New Roman"/>
                        <a:cs typeface="Andalus" pitchFamily="18" charset="-78"/>
                      </a:endParaRPr>
                    </a:p>
                  </a:txBody>
                  <a:tcPr marL="56405" marR="56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050" b="1" dirty="0">
                        <a:latin typeface="Andalus" pitchFamily="18" charset="-78"/>
                        <a:ea typeface="Times New Roman"/>
                        <a:cs typeface="Andalus" pitchFamily="18" charset="-78"/>
                      </a:endParaRPr>
                    </a:p>
                    <a:p>
                      <a:pPr algn="ctr">
                        <a:lnSpc>
                          <a:spcPct val="115000"/>
                        </a:lnSpc>
                        <a:spcAft>
                          <a:spcPts val="0"/>
                        </a:spcAft>
                      </a:pPr>
                      <a:r>
                        <a:rPr lang="en-US" sz="1050" b="1" dirty="0" smtClean="0">
                          <a:latin typeface="Andalus" pitchFamily="18" charset="-78"/>
                          <a:ea typeface="Times New Roman"/>
                          <a:cs typeface="Andalus" pitchFamily="18" charset="-78"/>
                        </a:rPr>
                        <a:t>05</a:t>
                      </a:r>
                      <a:endParaRPr lang="en-IN" sz="1100" b="1" dirty="0">
                        <a:latin typeface="Andalus" pitchFamily="18" charset="-78"/>
                        <a:ea typeface="Times New Roman"/>
                        <a:cs typeface="Andalus" pitchFamily="18" charset="-78"/>
                      </a:endParaRPr>
                    </a:p>
                    <a:p>
                      <a:pPr algn="ctr">
                        <a:lnSpc>
                          <a:spcPct val="115000"/>
                        </a:lnSpc>
                        <a:spcAft>
                          <a:spcPts val="0"/>
                        </a:spcAft>
                      </a:pPr>
                      <a:r>
                        <a:rPr lang="en-US" sz="1050" b="1" dirty="0">
                          <a:latin typeface="Andalus" pitchFamily="18" charset="-78"/>
                          <a:ea typeface="Times New Roman"/>
                          <a:cs typeface="Andalus" pitchFamily="18" charset="-78"/>
                        </a:rPr>
                        <a:t>32</a:t>
                      </a:r>
                      <a:endParaRPr lang="en-IN" sz="1100" b="1" dirty="0">
                        <a:latin typeface="Andalus" pitchFamily="18" charset="-78"/>
                        <a:ea typeface="Times New Roman"/>
                        <a:cs typeface="Andalus" pitchFamily="18" charset="-78"/>
                      </a:endParaRPr>
                    </a:p>
                  </a:txBody>
                  <a:tcPr marL="56405" marR="56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050" b="1" dirty="0">
                        <a:latin typeface="Andalus" pitchFamily="18" charset="-78"/>
                        <a:ea typeface="Times New Roman"/>
                        <a:cs typeface="Andalus" pitchFamily="18" charset="-78"/>
                      </a:endParaRPr>
                    </a:p>
                    <a:p>
                      <a:pPr algn="ctr">
                        <a:lnSpc>
                          <a:spcPct val="115000"/>
                        </a:lnSpc>
                        <a:spcAft>
                          <a:spcPts val="0"/>
                        </a:spcAft>
                      </a:pPr>
                      <a:r>
                        <a:rPr lang="en-US" sz="1050" b="1" dirty="0">
                          <a:latin typeface="Andalus" pitchFamily="18" charset="-78"/>
                          <a:ea typeface="Times New Roman"/>
                          <a:cs typeface="Andalus" pitchFamily="18" charset="-78"/>
                        </a:rPr>
                        <a:t>13.51</a:t>
                      </a:r>
                      <a:endParaRPr lang="en-IN" sz="1100" b="1" dirty="0">
                        <a:latin typeface="Andalus" pitchFamily="18" charset="-78"/>
                        <a:ea typeface="Times New Roman"/>
                        <a:cs typeface="Andalus" pitchFamily="18" charset="-78"/>
                      </a:endParaRPr>
                    </a:p>
                    <a:p>
                      <a:pPr algn="ctr">
                        <a:lnSpc>
                          <a:spcPct val="115000"/>
                        </a:lnSpc>
                        <a:spcAft>
                          <a:spcPts val="0"/>
                        </a:spcAft>
                      </a:pPr>
                      <a:r>
                        <a:rPr lang="en-US" sz="1050" b="1" dirty="0">
                          <a:latin typeface="Andalus" pitchFamily="18" charset="-78"/>
                          <a:ea typeface="Times New Roman"/>
                          <a:cs typeface="Andalus" pitchFamily="18" charset="-78"/>
                        </a:rPr>
                        <a:t>86.48</a:t>
                      </a:r>
                      <a:endParaRPr lang="en-IN" sz="1100" b="1" dirty="0">
                        <a:latin typeface="Andalus" pitchFamily="18" charset="-78"/>
                        <a:ea typeface="Times New Roman"/>
                        <a:cs typeface="Andalus" pitchFamily="18" charset="-78"/>
                      </a:endParaRPr>
                    </a:p>
                  </a:txBody>
                  <a:tcPr marL="56405" marR="56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0733">
                <a:tc>
                  <a:txBody>
                    <a:bodyPr/>
                    <a:lstStyle/>
                    <a:p>
                      <a:pPr marL="342900" lvl="0" indent="-342900">
                        <a:lnSpc>
                          <a:spcPct val="115000"/>
                        </a:lnSpc>
                        <a:spcAft>
                          <a:spcPts val="0"/>
                        </a:spcAft>
                        <a:buFont typeface="+mj-lt"/>
                        <a:buAutoNum type="arabicPeriod"/>
                      </a:pPr>
                      <a:endParaRPr lang="en-IN" sz="1100">
                        <a:latin typeface="Andalus" pitchFamily="18" charset="-78"/>
                        <a:ea typeface="Times New Roman"/>
                        <a:cs typeface="Andalus" pitchFamily="18" charset="-78"/>
                      </a:endParaRPr>
                    </a:p>
                  </a:txBody>
                  <a:tcPr marL="56405" marR="56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nSpc>
                          <a:spcPct val="115000"/>
                        </a:lnSpc>
                        <a:spcAft>
                          <a:spcPts val="0"/>
                        </a:spcAft>
                      </a:pPr>
                      <a:r>
                        <a:rPr lang="en-US" sz="1050" b="1" dirty="0">
                          <a:latin typeface="Andalus" pitchFamily="18" charset="-78"/>
                          <a:ea typeface="Times New Roman"/>
                          <a:cs typeface="Andalus" pitchFamily="18" charset="-78"/>
                        </a:rPr>
                        <a:t>ROUTINE  MEDICAL EXAMINATION</a:t>
                      </a:r>
                      <a:endParaRPr lang="en-IN" sz="1100" b="1" dirty="0">
                        <a:latin typeface="Andalus" pitchFamily="18" charset="-78"/>
                        <a:ea typeface="Times New Roman"/>
                        <a:cs typeface="Andalus" pitchFamily="18" charset="-78"/>
                      </a:endParaRPr>
                    </a:p>
                    <a:p>
                      <a:pPr marL="342900" lvl="0" indent="-342900">
                        <a:lnSpc>
                          <a:spcPct val="115000"/>
                        </a:lnSpc>
                        <a:spcAft>
                          <a:spcPts val="0"/>
                        </a:spcAft>
                        <a:buFont typeface="Wingdings"/>
                        <a:buChar char=""/>
                      </a:pPr>
                      <a:r>
                        <a:rPr lang="en-US" sz="1050" dirty="0">
                          <a:latin typeface="Andalus" pitchFamily="18" charset="-78"/>
                          <a:ea typeface="Times New Roman"/>
                          <a:cs typeface="Andalus" pitchFamily="18" charset="-78"/>
                        </a:rPr>
                        <a:t>NEVER</a:t>
                      </a:r>
                      <a:endParaRPr lang="en-IN" sz="1100" dirty="0">
                        <a:latin typeface="Andalus" pitchFamily="18" charset="-78"/>
                        <a:ea typeface="Times New Roman"/>
                        <a:cs typeface="Andalus" pitchFamily="18" charset="-78"/>
                      </a:endParaRPr>
                    </a:p>
                    <a:p>
                      <a:pPr marL="342900" lvl="0" indent="-342900">
                        <a:lnSpc>
                          <a:spcPct val="115000"/>
                        </a:lnSpc>
                        <a:spcAft>
                          <a:spcPts val="0"/>
                        </a:spcAft>
                        <a:buFont typeface="Wingdings"/>
                        <a:buChar char=""/>
                      </a:pPr>
                      <a:r>
                        <a:rPr lang="en-US" sz="1050" dirty="0">
                          <a:latin typeface="Andalus" pitchFamily="18" charset="-78"/>
                          <a:ea typeface="Times New Roman"/>
                          <a:cs typeface="Andalus" pitchFamily="18" charset="-78"/>
                        </a:rPr>
                        <a:t>WITHIN LAST 6 MONTHS</a:t>
                      </a:r>
                      <a:endParaRPr lang="en-IN" sz="1100" dirty="0">
                        <a:latin typeface="Andalus" pitchFamily="18" charset="-78"/>
                        <a:ea typeface="Times New Roman"/>
                        <a:cs typeface="Andalus" pitchFamily="18" charset="-78"/>
                      </a:endParaRPr>
                    </a:p>
                    <a:p>
                      <a:pPr marL="342900" lvl="0" indent="-342900">
                        <a:lnSpc>
                          <a:spcPct val="115000"/>
                        </a:lnSpc>
                        <a:spcAft>
                          <a:spcPts val="0"/>
                        </a:spcAft>
                        <a:buFont typeface="Wingdings"/>
                        <a:buChar char=""/>
                      </a:pPr>
                      <a:r>
                        <a:rPr lang="en-US" sz="1050" dirty="0">
                          <a:latin typeface="Andalus" pitchFamily="18" charset="-78"/>
                          <a:ea typeface="Times New Roman"/>
                          <a:cs typeface="Andalus" pitchFamily="18" charset="-78"/>
                        </a:rPr>
                        <a:t>LAST 6 MONTHS-1 YEAR</a:t>
                      </a:r>
                      <a:endParaRPr lang="en-IN" sz="1100" dirty="0">
                        <a:latin typeface="Andalus" pitchFamily="18" charset="-78"/>
                        <a:ea typeface="Times New Roman"/>
                        <a:cs typeface="Andalus" pitchFamily="18" charset="-78"/>
                      </a:endParaRPr>
                    </a:p>
                    <a:p>
                      <a:pPr marL="342900" lvl="0" indent="-342900">
                        <a:lnSpc>
                          <a:spcPct val="115000"/>
                        </a:lnSpc>
                        <a:spcAft>
                          <a:spcPts val="0"/>
                        </a:spcAft>
                        <a:buFont typeface="Wingdings"/>
                        <a:buChar char=""/>
                      </a:pPr>
                      <a:r>
                        <a:rPr lang="en-US" sz="1050" dirty="0">
                          <a:latin typeface="Andalus" pitchFamily="18" charset="-78"/>
                          <a:ea typeface="Times New Roman"/>
                          <a:cs typeface="Andalus" pitchFamily="18" charset="-78"/>
                        </a:rPr>
                        <a:t>MORE THAN 1 YEAR</a:t>
                      </a:r>
                      <a:endParaRPr lang="en-IN" sz="1100" dirty="0">
                        <a:latin typeface="Andalus" pitchFamily="18" charset="-78"/>
                        <a:ea typeface="Times New Roman"/>
                        <a:cs typeface="Andalus" pitchFamily="18" charset="-78"/>
                      </a:endParaRPr>
                    </a:p>
                  </a:txBody>
                  <a:tcPr marL="56405" marR="56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ctr">
                        <a:lnSpc>
                          <a:spcPct val="115000"/>
                        </a:lnSpc>
                        <a:spcAft>
                          <a:spcPts val="0"/>
                        </a:spcAft>
                      </a:pPr>
                      <a:endParaRPr lang="en-US" sz="1050" b="1" dirty="0">
                        <a:latin typeface="Andalus" pitchFamily="18" charset="-78"/>
                        <a:ea typeface="Times New Roman"/>
                        <a:cs typeface="Andalus" pitchFamily="18" charset="-78"/>
                      </a:endParaRPr>
                    </a:p>
                    <a:p>
                      <a:pPr algn="ctr">
                        <a:lnSpc>
                          <a:spcPct val="115000"/>
                        </a:lnSpc>
                        <a:spcAft>
                          <a:spcPts val="0"/>
                        </a:spcAft>
                      </a:pPr>
                      <a:r>
                        <a:rPr lang="en-US" sz="1050" b="1" dirty="0">
                          <a:latin typeface="Andalus" pitchFamily="18" charset="-78"/>
                          <a:ea typeface="Times New Roman"/>
                          <a:cs typeface="Andalus" pitchFamily="18" charset="-78"/>
                        </a:rPr>
                        <a:t>26</a:t>
                      </a:r>
                      <a:endParaRPr lang="en-IN" sz="1100" b="1" dirty="0">
                        <a:latin typeface="Andalus" pitchFamily="18" charset="-78"/>
                        <a:ea typeface="Times New Roman"/>
                        <a:cs typeface="Andalus" pitchFamily="18" charset="-78"/>
                      </a:endParaRPr>
                    </a:p>
                    <a:p>
                      <a:pPr algn="ctr">
                        <a:lnSpc>
                          <a:spcPct val="115000"/>
                        </a:lnSpc>
                        <a:spcAft>
                          <a:spcPts val="0"/>
                        </a:spcAft>
                      </a:pPr>
                      <a:r>
                        <a:rPr lang="en-US" sz="1050" b="1" dirty="0" smtClean="0">
                          <a:latin typeface="Andalus" pitchFamily="18" charset="-78"/>
                          <a:ea typeface="Times New Roman"/>
                          <a:cs typeface="Andalus" pitchFamily="18" charset="-78"/>
                        </a:rPr>
                        <a:t>04</a:t>
                      </a:r>
                      <a:endParaRPr lang="en-IN" sz="1100" b="1" dirty="0">
                        <a:latin typeface="Andalus" pitchFamily="18" charset="-78"/>
                        <a:ea typeface="Times New Roman"/>
                        <a:cs typeface="Andalus" pitchFamily="18" charset="-78"/>
                      </a:endParaRPr>
                    </a:p>
                    <a:p>
                      <a:pPr algn="ctr">
                        <a:lnSpc>
                          <a:spcPct val="115000"/>
                        </a:lnSpc>
                        <a:spcAft>
                          <a:spcPts val="0"/>
                        </a:spcAft>
                      </a:pPr>
                      <a:r>
                        <a:rPr lang="en-US" sz="1050" b="1" dirty="0" smtClean="0">
                          <a:latin typeface="Andalus" pitchFamily="18" charset="-78"/>
                          <a:ea typeface="Times New Roman"/>
                          <a:cs typeface="Andalus" pitchFamily="18" charset="-78"/>
                        </a:rPr>
                        <a:t>02</a:t>
                      </a:r>
                      <a:endParaRPr lang="en-IN" sz="1100" b="1" dirty="0">
                        <a:latin typeface="Andalus" pitchFamily="18" charset="-78"/>
                        <a:ea typeface="Times New Roman"/>
                        <a:cs typeface="Andalus" pitchFamily="18" charset="-78"/>
                      </a:endParaRPr>
                    </a:p>
                    <a:p>
                      <a:pPr algn="ctr">
                        <a:lnSpc>
                          <a:spcPct val="115000"/>
                        </a:lnSpc>
                        <a:spcAft>
                          <a:spcPts val="0"/>
                        </a:spcAft>
                      </a:pPr>
                      <a:r>
                        <a:rPr lang="en-US" sz="1050" b="1" dirty="0" smtClean="0">
                          <a:latin typeface="Andalus" pitchFamily="18" charset="-78"/>
                          <a:ea typeface="Times New Roman"/>
                          <a:cs typeface="Andalus" pitchFamily="18" charset="-78"/>
                        </a:rPr>
                        <a:t>05</a:t>
                      </a:r>
                      <a:endParaRPr lang="en-IN" sz="1100" b="1" dirty="0">
                        <a:latin typeface="Andalus" pitchFamily="18" charset="-78"/>
                        <a:ea typeface="Times New Roman"/>
                        <a:cs typeface="Andalus" pitchFamily="18" charset="-78"/>
                      </a:endParaRPr>
                    </a:p>
                  </a:txBody>
                  <a:tcPr marL="56405" marR="56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ctr">
                        <a:lnSpc>
                          <a:spcPct val="115000"/>
                        </a:lnSpc>
                        <a:spcAft>
                          <a:spcPts val="0"/>
                        </a:spcAft>
                      </a:pPr>
                      <a:endParaRPr lang="en-US" sz="1050" b="1" dirty="0">
                        <a:latin typeface="Andalus" pitchFamily="18" charset="-78"/>
                        <a:ea typeface="Times New Roman"/>
                        <a:cs typeface="Andalus" pitchFamily="18" charset="-78"/>
                      </a:endParaRPr>
                    </a:p>
                    <a:p>
                      <a:pPr algn="ctr">
                        <a:lnSpc>
                          <a:spcPct val="115000"/>
                        </a:lnSpc>
                        <a:spcAft>
                          <a:spcPts val="0"/>
                        </a:spcAft>
                      </a:pPr>
                      <a:r>
                        <a:rPr lang="en-US" sz="1050" b="1" dirty="0">
                          <a:latin typeface="Andalus" pitchFamily="18" charset="-78"/>
                          <a:ea typeface="Times New Roman"/>
                          <a:cs typeface="Andalus" pitchFamily="18" charset="-78"/>
                        </a:rPr>
                        <a:t>70.27</a:t>
                      </a:r>
                      <a:endParaRPr lang="en-IN" sz="1100" b="1" dirty="0">
                        <a:latin typeface="Andalus" pitchFamily="18" charset="-78"/>
                        <a:ea typeface="Times New Roman"/>
                        <a:cs typeface="Andalus" pitchFamily="18" charset="-78"/>
                      </a:endParaRPr>
                    </a:p>
                    <a:p>
                      <a:pPr algn="ctr">
                        <a:lnSpc>
                          <a:spcPct val="115000"/>
                        </a:lnSpc>
                        <a:spcAft>
                          <a:spcPts val="0"/>
                        </a:spcAft>
                      </a:pPr>
                      <a:r>
                        <a:rPr lang="en-US" sz="1050" b="1" dirty="0">
                          <a:latin typeface="Andalus" pitchFamily="18" charset="-78"/>
                          <a:ea typeface="Times New Roman"/>
                          <a:cs typeface="Andalus" pitchFamily="18" charset="-78"/>
                        </a:rPr>
                        <a:t>10.81</a:t>
                      </a:r>
                      <a:endParaRPr lang="en-IN" sz="1100" b="1" dirty="0">
                        <a:latin typeface="Andalus" pitchFamily="18" charset="-78"/>
                        <a:ea typeface="Times New Roman"/>
                        <a:cs typeface="Andalus" pitchFamily="18" charset="-78"/>
                      </a:endParaRPr>
                    </a:p>
                    <a:p>
                      <a:pPr algn="ctr">
                        <a:lnSpc>
                          <a:spcPct val="115000"/>
                        </a:lnSpc>
                        <a:spcAft>
                          <a:spcPts val="0"/>
                        </a:spcAft>
                      </a:pPr>
                      <a:r>
                        <a:rPr lang="en-US" sz="1050" b="1" dirty="0">
                          <a:latin typeface="Andalus" pitchFamily="18" charset="-78"/>
                          <a:ea typeface="Times New Roman"/>
                          <a:cs typeface="Andalus" pitchFamily="18" charset="-78"/>
                        </a:rPr>
                        <a:t>5.40</a:t>
                      </a:r>
                      <a:endParaRPr lang="en-IN" sz="1100" b="1" dirty="0">
                        <a:latin typeface="Andalus" pitchFamily="18" charset="-78"/>
                        <a:ea typeface="Times New Roman"/>
                        <a:cs typeface="Andalus" pitchFamily="18" charset="-78"/>
                      </a:endParaRPr>
                    </a:p>
                    <a:p>
                      <a:pPr algn="ctr">
                        <a:lnSpc>
                          <a:spcPct val="115000"/>
                        </a:lnSpc>
                        <a:spcAft>
                          <a:spcPts val="0"/>
                        </a:spcAft>
                      </a:pPr>
                      <a:r>
                        <a:rPr lang="en-US" sz="1050" b="1" dirty="0">
                          <a:latin typeface="Andalus" pitchFamily="18" charset="-78"/>
                          <a:ea typeface="Times New Roman"/>
                          <a:cs typeface="Andalus" pitchFamily="18" charset="-78"/>
                        </a:rPr>
                        <a:t>13.51</a:t>
                      </a:r>
                      <a:endParaRPr lang="en-IN" sz="1100" b="1" dirty="0">
                        <a:latin typeface="Andalus" pitchFamily="18" charset="-78"/>
                        <a:ea typeface="Times New Roman"/>
                        <a:cs typeface="Andalus" pitchFamily="18" charset="-78"/>
                      </a:endParaRPr>
                    </a:p>
                  </a:txBody>
                  <a:tcPr marL="56405" marR="56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r>
              <a:tr h="576587">
                <a:tc>
                  <a:txBody>
                    <a:bodyPr/>
                    <a:lstStyle/>
                    <a:p>
                      <a:pPr marL="342900" lvl="0" indent="-342900">
                        <a:lnSpc>
                          <a:spcPct val="115000"/>
                        </a:lnSpc>
                        <a:spcAft>
                          <a:spcPts val="0"/>
                        </a:spcAft>
                        <a:buFont typeface="+mj-lt"/>
                        <a:buAutoNum type="arabicPeriod"/>
                      </a:pPr>
                      <a:endParaRPr lang="en-IN" sz="1100">
                        <a:latin typeface="Andalus" pitchFamily="18" charset="-78"/>
                        <a:ea typeface="Times New Roman"/>
                        <a:cs typeface="Andalus" pitchFamily="18" charset="-78"/>
                      </a:endParaRPr>
                    </a:p>
                  </a:txBody>
                  <a:tcPr marL="56405" marR="56405"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C0504D"/>
                    </a:solidFill>
                  </a:tcPr>
                </a:tc>
                <a:tc>
                  <a:txBody>
                    <a:bodyPr/>
                    <a:lstStyle/>
                    <a:p>
                      <a:pPr>
                        <a:lnSpc>
                          <a:spcPct val="115000"/>
                        </a:lnSpc>
                        <a:spcAft>
                          <a:spcPts val="0"/>
                        </a:spcAft>
                      </a:pPr>
                      <a:r>
                        <a:rPr lang="en-US" sz="1050" b="1" dirty="0">
                          <a:latin typeface="Andalus" pitchFamily="18" charset="-78"/>
                          <a:ea typeface="Times New Roman"/>
                          <a:cs typeface="Andalus" pitchFamily="18" charset="-78"/>
                        </a:rPr>
                        <a:t>RELIGION</a:t>
                      </a:r>
                      <a:endParaRPr lang="en-IN" sz="1100" b="1" dirty="0">
                        <a:latin typeface="Andalus" pitchFamily="18" charset="-78"/>
                        <a:ea typeface="Times New Roman"/>
                        <a:cs typeface="Andalus" pitchFamily="18" charset="-78"/>
                      </a:endParaRPr>
                    </a:p>
                    <a:p>
                      <a:pPr marL="342900" lvl="0" indent="-342900">
                        <a:lnSpc>
                          <a:spcPct val="115000"/>
                        </a:lnSpc>
                        <a:spcAft>
                          <a:spcPts val="0"/>
                        </a:spcAft>
                        <a:buFont typeface="Wingdings"/>
                        <a:buChar char=""/>
                      </a:pPr>
                      <a:r>
                        <a:rPr lang="en-US" sz="1050" dirty="0">
                          <a:latin typeface="Andalus" pitchFamily="18" charset="-78"/>
                          <a:ea typeface="Times New Roman"/>
                          <a:cs typeface="Andalus" pitchFamily="18" charset="-78"/>
                        </a:rPr>
                        <a:t>HINDU</a:t>
                      </a:r>
                      <a:endParaRPr lang="en-IN" sz="1100" dirty="0">
                        <a:latin typeface="Andalus" pitchFamily="18" charset="-78"/>
                        <a:ea typeface="Times New Roman"/>
                        <a:cs typeface="Andalus" pitchFamily="18" charset="-78"/>
                      </a:endParaRPr>
                    </a:p>
                    <a:p>
                      <a:pPr marL="342900" lvl="0" indent="-342900">
                        <a:lnSpc>
                          <a:spcPct val="115000"/>
                        </a:lnSpc>
                        <a:spcAft>
                          <a:spcPts val="0"/>
                        </a:spcAft>
                        <a:buFont typeface="Wingdings"/>
                        <a:buChar char=""/>
                      </a:pPr>
                      <a:r>
                        <a:rPr lang="en-US" sz="1050" dirty="0">
                          <a:latin typeface="Andalus" pitchFamily="18" charset="-78"/>
                          <a:ea typeface="Times New Roman"/>
                          <a:cs typeface="Andalus" pitchFamily="18" charset="-78"/>
                        </a:rPr>
                        <a:t>MUSLIM</a:t>
                      </a:r>
                      <a:endParaRPr lang="en-IN" sz="1100" dirty="0">
                        <a:latin typeface="Andalus" pitchFamily="18" charset="-78"/>
                        <a:ea typeface="Times New Roman"/>
                        <a:cs typeface="Andalus" pitchFamily="18" charset="-78"/>
                      </a:endParaRPr>
                    </a:p>
                    <a:p>
                      <a:pPr marL="342900" lvl="0" indent="-342900">
                        <a:lnSpc>
                          <a:spcPct val="115000"/>
                        </a:lnSpc>
                        <a:spcAft>
                          <a:spcPts val="0"/>
                        </a:spcAft>
                        <a:buFont typeface="Wingdings"/>
                        <a:buChar char=""/>
                      </a:pPr>
                      <a:r>
                        <a:rPr lang="en-US" sz="1050" dirty="0">
                          <a:latin typeface="Andalus" pitchFamily="18" charset="-78"/>
                          <a:ea typeface="Times New Roman"/>
                          <a:cs typeface="Andalus" pitchFamily="18" charset="-78"/>
                        </a:rPr>
                        <a:t>OTHERS</a:t>
                      </a:r>
                      <a:endParaRPr lang="en-IN" sz="1100" dirty="0">
                        <a:latin typeface="Andalus" pitchFamily="18" charset="-78"/>
                        <a:ea typeface="Times New Roman"/>
                        <a:cs typeface="Andalus" pitchFamily="18" charset="-78"/>
                      </a:endParaRPr>
                    </a:p>
                  </a:txBody>
                  <a:tcPr marL="56405" marR="56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050" b="1" dirty="0">
                        <a:latin typeface="Andalus" pitchFamily="18" charset="-78"/>
                        <a:ea typeface="Times New Roman"/>
                        <a:cs typeface="Andalus" pitchFamily="18" charset="-78"/>
                      </a:endParaRPr>
                    </a:p>
                    <a:p>
                      <a:pPr algn="ctr">
                        <a:lnSpc>
                          <a:spcPct val="115000"/>
                        </a:lnSpc>
                        <a:spcAft>
                          <a:spcPts val="0"/>
                        </a:spcAft>
                      </a:pPr>
                      <a:r>
                        <a:rPr lang="en-US" sz="1050" b="1" dirty="0">
                          <a:latin typeface="Andalus" pitchFamily="18" charset="-78"/>
                          <a:ea typeface="Times New Roman"/>
                          <a:cs typeface="Andalus" pitchFamily="18" charset="-78"/>
                        </a:rPr>
                        <a:t>17</a:t>
                      </a:r>
                      <a:endParaRPr lang="en-IN" sz="1100" b="1" dirty="0">
                        <a:latin typeface="Andalus" pitchFamily="18" charset="-78"/>
                        <a:ea typeface="Times New Roman"/>
                        <a:cs typeface="Andalus" pitchFamily="18" charset="-78"/>
                      </a:endParaRPr>
                    </a:p>
                    <a:p>
                      <a:pPr algn="ctr">
                        <a:lnSpc>
                          <a:spcPct val="115000"/>
                        </a:lnSpc>
                        <a:spcAft>
                          <a:spcPts val="0"/>
                        </a:spcAft>
                      </a:pPr>
                      <a:r>
                        <a:rPr lang="en-US" sz="1050" b="1" dirty="0">
                          <a:latin typeface="Andalus" pitchFamily="18" charset="-78"/>
                          <a:ea typeface="Times New Roman"/>
                          <a:cs typeface="Andalus" pitchFamily="18" charset="-78"/>
                        </a:rPr>
                        <a:t>14</a:t>
                      </a:r>
                      <a:endParaRPr lang="en-IN" sz="1100" b="1" dirty="0">
                        <a:latin typeface="Andalus" pitchFamily="18" charset="-78"/>
                        <a:ea typeface="Times New Roman"/>
                        <a:cs typeface="Andalus" pitchFamily="18" charset="-78"/>
                      </a:endParaRPr>
                    </a:p>
                    <a:p>
                      <a:pPr algn="ctr">
                        <a:lnSpc>
                          <a:spcPct val="115000"/>
                        </a:lnSpc>
                        <a:spcAft>
                          <a:spcPts val="0"/>
                        </a:spcAft>
                      </a:pPr>
                      <a:r>
                        <a:rPr lang="en-US" sz="1050" b="1" dirty="0" smtClean="0">
                          <a:latin typeface="Andalus" pitchFamily="18" charset="-78"/>
                          <a:ea typeface="Times New Roman"/>
                          <a:cs typeface="Andalus" pitchFamily="18" charset="-78"/>
                        </a:rPr>
                        <a:t>06</a:t>
                      </a:r>
                      <a:endParaRPr lang="en-IN" sz="1100" b="1" dirty="0">
                        <a:latin typeface="Andalus" pitchFamily="18" charset="-78"/>
                        <a:ea typeface="Times New Roman"/>
                        <a:cs typeface="Andalus" pitchFamily="18" charset="-78"/>
                      </a:endParaRPr>
                    </a:p>
                  </a:txBody>
                  <a:tcPr marL="56405" marR="56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1050" b="1" dirty="0">
                        <a:latin typeface="Andalus" pitchFamily="18" charset="-78"/>
                        <a:ea typeface="Times New Roman"/>
                        <a:cs typeface="Andalus" pitchFamily="18" charset="-78"/>
                      </a:endParaRPr>
                    </a:p>
                    <a:p>
                      <a:pPr algn="ctr">
                        <a:lnSpc>
                          <a:spcPct val="115000"/>
                        </a:lnSpc>
                        <a:spcAft>
                          <a:spcPts val="0"/>
                        </a:spcAft>
                      </a:pPr>
                      <a:r>
                        <a:rPr lang="en-US" sz="1050" b="1" dirty="0">
                          <a:latin typeface="Andalus" pitchFamily="18" charset="-78"/>
                          <a:ea typeface="Times New Roman"/>
                          <a:cs typeface="Andalus" pitchFamily="18" charset="-78"/>
                        </a:rPr>
                        <a:t>45.94</a:t>
                      </a:r>
                      <a:endParaRPr lang="en-IN" sz="1100" b="1" dirty="0">
                        <a:latin typeface="Andalus" pitchFamily="18" charset="-78"/>
                        <a:ea typeface="Times New Roman"/>
                        <a:cs typeface="Andalus" pitchFamily="18" charset="-78"/>
                      </a:endParaRPr>
                    </a:p>
                    <a:p>
                      <a:pPr algn="ctr">
                        <a:lnSpc>
                          <a:spcPct val="115000"/>
                        </a:lnSpc>
                        <a:spcAft>
                          <a:spcPts val="0"/>
                        </a:spcAft>
                      </a:pPr>
                      <a:r>
                        <a:rPr lang="en-US" sz="1050" b="1" dirty="0">
                          <a:latin typeface="Andalus" pitchFamily="18" charset="-78"/>
                          <a:ea typeface="Times New Roman"/>
                          <a:cs typeface="Andalus" pitchFamily="18" charset="-78"/>
                        </a:rPr>
                        <a:t>37.83</a:t>
                      </a:r>
                      <a:endParaRPr lang="en-IN" sz="1100" b="1" dirty="0">
                        <a:latin typeface="Andalus" pitchFamily="18" charset="-78"/>
                        <a:ea typeface="Times New Roman"/>
                        <a:cs typeface="Andalus" pitchFamily="18" charset="-78"/>
                      </a:endParaRPr>
                    </a:p>
                    <a:p>
                      <a:pPr algn="ctr">
                        <a:lnSpc>
                          <a:spcPct val="115000"/>
                        </a:lnSpc>
                        <a:spcAft>
                          <a:spcPts val="0"/>
                        </a:spcAft>
                      </a:pPr>
                      <a:r>
                        <a:rPr lang="en-US" sz="1050" b="1" dirty="0">
                          <a:latin typeface="Andalus" pitchFamily="18" charset="-78"/>
                          <a:ea typeface="Times New Roman"/>
                          <a:cs typeface="Andalus" pitchFamily="18" charset="-78"/>
                        </a:rPr>
                        <a:t>16.21</a:t>
                      </a:r>
                      <a:endParaRPr lang="en-IN" sz="1100" b="1" dirty="0">
                        <a:latin typeface="Andalus" pitchFamily="18" charset="-78"/>
                        <a:ea typeface="Times New Roman"/>
                        <a:cs typeface="Andalus" pitchFamily="18" charset="-78"/>
                      </a:endParaRPr>
                    </a:p>
                  </a:txBody>
                  <a:tcPr marL="56405" marR="56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p:spPr>
        <p:txBody>
          <a:bodyPr>
            <a:normAutofit/>
          </a:bodyPr>
          <a:lstStyle/>
          <a:p>
            <a:pPr algn="ctr"/>
            <a:r>
              <a:rPr lang="en-US" sz="3200" b="1" dirty="0" smtClean="0">
                <a:solidFill>
                  <a:srgbClr val="C00000"/>
                </a:solidFill>
                <a:latin typeface="Andalus" pitchFamily="18" charset="-78"/>
                <a:cs typeface="Andalus" pitchFamily="18" charset="-78"/>
              </a:rPr>
              <a:t>Knowledge Attribute Score</a:t>
            </a:r>
            <a:endParaRPr lang="en-IN" sz="3200" b="1" dirty="0">
              <a:solidFill>
                <a:srgbClr val="C00000"/>
              </a:solidFill>
              <a:latin typeface="Andalus" pitchFamily="18" charset="-78"/>
              <a:cs typeface="Andalus" pitchFamily="18" charset="-78"/>
            </a:endParaRPr>
          </a:p>
        </p:txBody>
      </p:sp>
      <p:graphicFrame>
        <p:nvGraphicFramePr>
          <p:cNvPr id="5" name="Content Placeholder 4"/>
          <p:cNvGraphicFramePr>
            <a:graphicFrameLocks noGrp="1"/>
          </p:cNvGraphicFramePr>
          <p:nvPr>
            <p:ph sz="quarter" idx="1"/>
          </p:nvPr>
        </p:nvGraphicFramePr>
        <p:xfrm>
          <a:off x="1066799" y="1219198"/>
          <a:ext cx="7467600" cy="5245772"/>
        </p:xfrm>
        <a:graphic>
          <a:graphicData uri="http://schemas.openxmlformats.org/drawingml/2006/table">
            <a:tbl>
              <a:tblPr/>
              <a:tblGrid>
                <a:gridCol w="788785"/>
                <a:gridCol w="2906915"/>
                <a:gridCol w="1885950"/>
                <a:gridCol w="1885950"/>
              </a:tblGrid>
              <a:tr h="490868">
                <a:tc>
                  <a:txBody>
                    <a:bodyPr/>
                    <a:lstStyle/>
                    <a:p>
                      <a:pPr algn="ctr">
                        <a:lnSpc>
                          <a:spcPct val="115000"/>
                        </a:lnSpc>
                        <a:spcAft>
                          <a:spcPts val="0"/>
                        </a:spcAft>
                      </a:pPr>
                      <a:r>
                        <a:rPr lang="en-IN" sz="1600" b="1" dirty="0" err="1">
                          <a:solidFill>
                            <a:schemeClr val="bg1"/>
                          </a:solidFill>
                          <a:latin typeface="Andalus" pitchFamily="18" charset="-78"/>
                          <a:ea typeface="Times New Roman"/>
                          <a:cs typeface="Andalus" pitchFamily="18" charset="-78"/>
                        </a:rPr>
                        <a:t>S.No</a:t>
                      </a:r>
                      <a:r>
                        <a:rPr lang="en-IN" sz="1600" b="1" dirty="0">
                          <a:solidFill>
                            <a:schemeClr val="bg1"/>
                          </a:solidFill>
                          <a:latin typeface="Andalus" pitchFamily="18" charset="-78"/>
                          <a:ea typeface="Times New Roman"/>
                          <a:cs typeface="Andalus" pitchFamily="18" charset="-78"/>
                        </a:rPr>
                        <a:t>.</a:t>
                      </a:r>
                      <a:endParaRPr lang="en-IN" sz="1200" b="1" dirty="0">
                        <a:solidFill>
                          <a:schemeClr val="bg1"/>
                        </a:solidFill>
                        <a:latin typeface="Andalus" pitchFamily="18" charset="-78"/>
                        <a:ea typeface="Times New Roman"/>
                        <a:cs typeface="Andalus"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gn="ctr">
                        <a:lnSpc>
                          <a:spcPct val="115000"/>
                        </a:lnSpc>
                        <a:spcAft>
                          <a:spcPts val="0"/>
                        </a:spcAft>
                      </a:pPr>
                      <a:r>
                        <a:rPr lang="en-IN" sz="1600" b="1">
                          <a:solidFill>
                            <a:srgbClr val="FFFFFF"/>
                          </a:solidFill>
                          <a:latin typeface="Andalus" pitchFamily="18" charset="-78"/>
                          <a:ea typeface="Times New Roman"/>
                          <a:cs typeface="Andalus" pitchFamily="18" charset="-78"/>
                        </a:rPr>
                        <a:t>Knowledge Attribute</a:t>
                      </a:r>
                      <a:endParaRPr lang="en-IN" sz="1200" b="1">
                        <a:latin typeface="Andalus" pitchFamily="18" charset="-78"/>
                        <a:ea typeface="Times New Roman"/>
                        <a:cs typeface="Andalus"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gn="ctr">
                        <a:lnSpc>
                          <a:spcPct val="115000"/>
                        </a:lnSpc>
                        <a:spcAft>
                          <a:spcPts val="0"/>
                        </a:spcAft>
                      </a:pPr>
                      <a:r>
                        <a:rPr lang="en-IN" sz="1600" b="1">
                          <a:solidFill>
                            <a:srgbClr val="FFFFFF"/>
                          </a:solidFill>
                          <a:latin typeface="Andalus" pitchFamily="18" charset="-78"/>
                          <a:ea typeface="Times New Roman"/>
                          <a:cs typeface="Andalus" pitchFamily="18" charset="-78"/>
                        </a:rPr>
                        <a:t>Before Education</a:t>
                      </a:r>
                      <a:endParaRPr lang="en-IN" sz="1200" b="1">
                        <a:latin typeface="Andalus" pitchFamily="18" charset="-78"/>
                        <a:ea typeface="Times New Roman"/>
                        <a:cs typeface="Andalus"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gn="ctr">
                        <a:lnSpc>
                          <a:spcPct val="115000"/>
                        </a:lnSpc>
                        <a:spcAft>
                          <a:spcPts val="0"/>
                        </a:spcAft>
                      </a:pPr>
                      <a:r>
                        <a:rPr lang="en-IN" sz="1600" b="1">
                          <a:solidFill>
                            <a:srgbClr val="FFFFFF"/>
                          </a:solidFill>
                          <a:latin typeface="Andalus" pitchFamily="18" charset="-78"/>
                          <a:ea typeface="Times New Roman"/>
                          <a:cs typeface="Andalus" pitchFamily="18" charset="-78"/>
                        </a:rPr>
                        <a:t>After Education</a:t>
                      </a:r>
                      <a:endParaRPr lang="en-IN" sz="1200" b="1">
                        <a:latin typeface="Andalus" pitchFamily="18" charset="-78"/>
                        <a:ea typeface="Times New Roman"/>
                        <a:cs typeface="Andalus"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r>
              <a:tr h="548315">
                <a:tc>
                  <a:txBody>
                    <a:bodyPr/>
                    <a:lstStyle/>
                    <a:p>
                      <a:pPr marL="342900" lvl="0" indent="-342900">
                        <a:lnSpc>
                          <a:spcPct val="115000"/>
                        </a:lnSpc>
                        <a:spcAft>
                          <a:spcPts val="0"/>
                        </a:spcAft>
                        <a:buFont typeface="+mj-lt"/>
                        <a:buNone/>
                      </a:pPr>
                      <a:r>
                        <a:rPr lang="en-US" sz="1200" b="1" dirty="0" smtClean="0">
                          <a:solidFill>
                            <a:schemeClr val="tx1"/>
                          </a:solidFill>
                          <a:latin typeface="Andalus" pitchFamily="18" charset="-78"/>
                          <a:ea typeface="Times New Roman"/>
                          <a:cs typeface="Andalus" pitchFamily="18" charset="-78"/>
                        </a:rPr>
                        <a:t>1.</a:t>
                      </a:r>
                      <a:r>
                        <a:rPr lang="en-US" sz="1200" b="1" baseline="0" dirty="0" smtClean="0">
                          <a:solidFill>
                            <a:schemeClr val="tx1"/>
                          </a:solidFill>
                          <a:latin typeface="Andalus" pitchFamily="18" charset="-78"/>
                          <a:ea typeface="Times New Roman"/>
                          <a:cs typeface="Andalus" pitchFamily="18" charset="-78"/>
                        </a:rPr>
                        <a:t> </a:t>
                      </a:r>
                      <a:endParaRPr lang="en-IN" sz="1200" b="1" dirty="0">
                        <a:solidFill>
                          <a:schemeClr val="tx1"/>
                        </a:solidFill>
                        <a:latin typeface="Andalus" pitchFamily="18" charset="-78"/>
                        <a:ea typeface="Times New Roman"/>
                        <a:cs typeface="Andalus"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nSpc>
                          <a:spcPct val="115000"/>
                        </a:lnSpc>
                        <a:spcAft>
                          <a:spcPts val="0"/>
                        </a:spcAft>
                      </a:pPr>
                      <a:r>
                        <a:rPr lang="en-IN" sz="1400" b="0">
                          <a:latin typeface="Andalus" pitchFamily="18" charset="-78"/>
                          <a:ea typeface="Times New Roman"/>
                          <a:cs typeface="Andalus" pitchFamily="18" charset="-78"/>
                        </a:rPr>
                        <a:t>Can any disease be transmitted through food or water</a:t>
                      </a:r>
                      <a:endParaRPr lang="en-IN" sz="1200" b="0">
                        <a:latin typeface="Andalus" pitchFamily="18" charset="-78"/>
                        <a:ea typeface="Times New Roman"/>
                        <a:cs typeface="Andalus"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en-IN" sz="1400" b="1">
                          <a:latin typeface="Andalus" pitchFamily="18" charset="-78"/>
                          <a:ea typeface="Times New Roman"/>
                          <a:cs typeface="Andalus" pitchFamily="18" charset="-78"/>
                        </a:rPr>
                        <a:t>11</a:t>
                      </a:r>
                      <a:endParaRPr lang="en-IN" sz="1200" b="1">
                        <a:latin typeface="Andalus" pitchFamily="18" charset="-78"/>
                        <a:ea typeface="Times New Roman"/>
                        <a:cs typeface="Andalus"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en-IN" sz="1400" b="1">
                          <a:latin typeface="Andalus" pitchFamily="18" charset="-78"/>
                          <a:ea typeface="Times New Roman"/>
                          <a:cs typeface="Andalus" pitchFamily="18" charset="-78"/>
                        </a:rPr>
                        <a:t>35</a:t>
                      </a:r>
                      <a:endParaRPr lang="en-IN" sz="1200" b="1">
                        <a:latin typeface="Andalus" pitchFamily="18" charset="-78"/>
                        <a:ea typeface="Times New Roman"/>
                        <a:cs typeface="Andalus"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r>
              <a:tr h="548315">
                <a:tc>
                  <a:txBody>
                    <a:bodyPr/>
                    <a:lstStyle/>
                    <a:p>
                      <a:pPr marL="342900" lvl="0" indent="-342900">
                        <a:lnSpc>
                          <a:spcPct val="115000"/>
                        </a:lnSpc>
                        <a:spcAft>
                          <a:spcPts val="0"/>
                        </a:spcAft>
                        <a:buFont typeface="+mj-lt"/>
                        <a:buNone/>
                      </a:pPr>
                      <a:r>
                        <a:rPr lang="en-US" sz="1200" b="1" dirty="0" smtClean="0">
                          <a:solidFill>
                            <a:schemeClr val="tx1"/>
                          </a:solidFill>
                          <a:latin typeface="Andalus" pitchFamily="18" charset="-78"/>
                          <a:ea typeface="Times New Roman"/>
                          <a:cs typeface="Andalus" pitchFamily="18" charset="-78"/>
                        </a:rPr>
                        <a:t>2.</a:t>
                      </a:r>
                      <a:r>
                        <a:rPr lang="en-US" sz="1200" b="1" baseline="0" dirty="0" smtClean="0">
                          <a:solidFill>
                            <a:schemeClr val="tx1"/>
                          </a:solidFill>
                          <a:latin typeface="Andalus" pitchFamily="18" charset="-78"/>
                          <a:ea typeface="Times New Roman"/>
                          <a:cs typeface="Andalus" pitchFamily="18" charset="-78"/>
                        </a:rPr>
                        <a:t> </a:t>
                      </a:r>
                      <a:endParaRPr lang="en-IN" sz="1200" b="1" dirty="0">
                        <a:solidFill>
                          <a:schemeClr val="tx1"/>
                        </a:solidFill>
                        <a:latin typeface="Andalus" pitchFamily="18" charset="-78"/>
                        <a:ea typeface="Times New Roman"/>
                        <a:cs typeface="Andalus"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400" b="0">
                          <a:latin typeface="Andalus" pitchFamily="18" charset="-78"/>
                          <a:ea typeface="Times New Roman"/>
                          <a:cs typeface="Andalus" pitchFamily="18" charset="-78"/>
                        </a:rPr>
                        <a:t>Hands should be washed before and after food handling</a:t>
                      </a:r>
                      <a:endParaRPr lang="en-IN" sz="1200" b="0">
                        <a:latin typeface="Andalus" pitchFamily="18" charset="-78"/>
                        <a:ea typeface="Times New Roman"/>
                        <a:cs typeface="Andalus"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400" b="1">
                          <a:latin typeface="Andalus" pitchFamily="18" charset="-78"/>
                          <a:ea typeface="Times New Roman"/>
                          <a:cs typeface="Andalus" pitchFamily="18" charset="-78"/>
                        </a:rPr>
                        <a:t>32</a:t>
                      </a:r>
                      <a:endParaRPr lang="en-IN" sz="1200" b="1">
                        <a:latin typeface="Andalus" pitchFamily="18" charset="-78"/>
                        <a:ea typeface="Times New Roman"/>
                        <a:cs typeface="Andalus"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400" b="1">
                          <a:latin typeface="Andalus" pitchFamily="18" charset="-78"/>
                          <a:ea typeface="Times New Roman"/>
                          <a:cs typeface="Andalus" pitchFamily="18" charset="-78"/>
                        </a:rPr>
                        <a:t>34</a:t>
                      </a:r>
                      <a:endParaRPr lang="en-IN" sz="1200" b="1">
                        <a:latin typeface="Andalus" pitchFamily="18" charset="-78"/>
                        <a:ea typeface="Times New Roman"/>
                        <a:cs typeface="Andalus"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315">
                <a:tc>
                  <a:txBody>
                    <a:bodyPr/>
                    <a:lstStyle/>
                    <a:p>
                      <a:pPr marL="342900" lvl="0" indent="-342900">
                        <a:lnSpc>
                          <a:spcPct val="115000"/>
                        </a:lnSpc>
                        <a:spcAft>
                          <a:spcPts val="0"/>
                        </a:spcAft>
                        <a:buFont typeface="+mj-lt"/>
                        <a:buNone/>
                      </a:pPr>
                      <a:r>
                        <a:rPr lang="en-US" sz="1200" b="1" dirty="0" smtClean="0">
                          <a:solidFill>
                            <a:schemeClr val="tx1"/>
                          </a:solidFill>
                          <a:latin typeface="Andalus" pitchFamily="18" charset="-78"/>
                          <a:ea typeface="Times New Roman"/>
                          <a:cs typeface="Andalus" pitchFamily="18" charset="-78"/>
                        </a:rPr>
                        <a:t>3. </a:t>
                      </a:r>
                      <a:endParaRPr lang="en-IN" sz="1200" b="1" dirty="0">
                        <a:solidFill>
                          <a:schemeClr val="tx1"/>
                        </a:solidFill>
                        <a:latin typeface="Andalus" pitchFamily="18" charset="-78"/>
                        <a:ea typeface="Times New Roman"/>
                        <a:cs typeface="Andalus"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nSpc>
                          <a:spcPct val="115000"/>
                        </a:lnSpc>
                        <a:spcAft>
                          <a:spcPts val="0"/>
                        </a:spcAft>
                      </a:pPr>
                      <a:r>
                        <a:rPr lang="en-IN" sz="1400" b="0">
                          <a:latin typeface="Andalus" pitchFamily="18" charset="-78"/>
                          <a:ea typeface="Times New Roman"/>
                          <a:cs typeface="Andalus" pitchFamily="18" charset="-78"/>
                        </a:rPr>
                        <a:t>Licking fingers can contaminate food while handling food</a:t>
                      </a:r>
                      <a:endParaRPr lang="en-IN" sz="1200" b="0">
                        <a:latin typeface="Andalus" pitchFamily="18" charset="-78"/>
                        <a:ea typeface="Times New Roman"/>
                        <a:cs typeface="Andalus"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en-IN" sz="1400" b="1">
                          <a:latin typeface="Andalus" pitchFamily="18" charset="-78"/>
                          <a:ea typeface="Times New Roman"/>
                          <a:cs typeface="Andalus" pitchFamily="18" charset="-78"/>
                        </a:rPr>
                        <a:t>14</a:t>
                      </a:r>
                      <a:endParaRPr lang="en-IN" sz="1200" b="1">
                        <a:latin typeface="Andalus" pitchFamily="18" charset="-78"/>
                        <a:ea typeface="Times New Roman"/>
                        <a:cs typeface="Andalus"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en-IN" sz="1400" b="1">
                          <a:latin typeface="Andalus" pitchFamily="18" charset="-78"/>
                          <a:ea typeface="Times New Roman"/>
                          <a:cs typeface="Andalus" pitchFamily="18" charset="-78"/>
                        </a:rPr>
                        <a:t>22</a:t>
                      </a:r>
                      <a:endParaRPr lang="en-IN" sz="1200" b="1">
                        <a:latin typeface="Andalus" pitchFamily="18" charset="-78"/>
                        <a:ea typeface="Times New Roman"/>
                        <a:cs typeface="Andalus"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r>
              <a:tr h="274157">
                <a:tc>
                  <a:txBody>
                    <a:bodyPr/>
                    <a:lstStyle/>
                    <a:p>
                      <a:pPr marL="342900" lvl="0" indent="-342900">
                        <a:lnSpc>
                          <a:spcPct val="115000"/>
                        </a:lnSpc>
                        <a:spcAft>
                          <a:spcPts val="0"/>
                        </a:spcAft>
                        <a:buFont typeface="+mj-lt"/>
                        <a:buNone/>
                      </a:pPr>
                      <a:r>
                        <a:rPr lang="en-US" sz="1200" b="1" dirty="0" smtClean="0">
                          <a:solidFill>
                            <a:schemeClr val="tx1"/>
                          </a:solidFill>
                          <a:latin typeface="Andalus" pitchFamily="18" charset="-78"/>
                          <a:ea typeface="Times New Roman"/>
                          <a:cs typeface="Andalus" pitchFamily="18" charset="-78"/>
                        </a:rPr>
                        <a:t>4. </a:t>
                      </a:r>
                      <a:endParaRPr lang="en-IN" sz="1200" b="1" dirty="0">
                        <a:solidFill>
                          <a:schemeClr val="tx1"/>
                        </a:solidFill>
                        <a:latin typeface="Andalus" pitchFamily="18" charset="-78"/>
                        <a:ea typeface="Times New Roman"/>
                        <a:cs typeface="Andalus"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IN" sz="1400" b="0">
                          <a:latin typeface="Andalus" pitchFamily="18" charset="-78"/>
                          <a:ea typeface="Times New Roman"/>
                          <a:cs typeface="Andalus" pitchFamily="18" charset="-78"/>
                        </a:rPr>
                        <a:t>Floor, walls and roof should be kept clean</a:t>
                      </a:r>
                      <a:endParaRPr lang="en-IN" sz="1200" b="0">
                        <a:latin typeface="Andalus" pitchFamily="18" charset="-78"/>
                        <a:ea typeface="Times New Roman"/>
                        <a:cs typeface="Andalus"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400" b="1">
                          <a:latin typeface="Andalus" pitchFamily="18" charset="-78"/>
                          <a:ea typeface="Times New Roman"/>
                          <a:cs typeface="Andalus" pitchFamily="18" charset="-78"/>
                        </a:rPr>
                        <a:t>25</a:t>
                      </a:r>
                      <a:endParaRPr lang="en-IN" sz="1200" b="1">
                        <a:latin typeface="Andalus" pitchFamily="18" charset="-78"/>
                        <a:ea typeface="Times New Roman"/>
                        <a:cs typeface="Andalus"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400" b="1">
                          <a:latin typeface="Andalus" pitchFamily="18" charset="-78"/>
                          <a:ea typeface="Times New Roman"/>
                          <a:cs typeface="Andalus" pitchFamily="18" charset="-78"/>
                        </a:rPr>
                        <a:t>31</a:t>
                      </a:r>
                      <a:endParaRPr lang="en-IN" sz="1200" b="1">
                        <a:latin typeface="Andalus" pitchFamily="18" charset="-78"/>
                        <a:ea typeface="Times New Roman"/>
                        <a:cs typeface="Andalus"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315">
                <a:tc>
                  <a:txBody>
                    <a:bodyPr/>
                    <a:lstStyle/>
                    <a:p>
                      <a:pPr marL="342900" lvl="0" indent="-342900">
                        <a:lnSpc>
                          <a:spcPct val="115000"/>
                        </a:lnSpc>
                        <a:spcAft>
                          <a:spcPts val="0"/>
                        </a:spcAft>
                        <a:buFont typeface="+mj-lt"/>
                        <a:buNone/>
                      </a:pPr>
                      <a:r>
                        <a:rPr lang="en-US" sz="1200" b="1" dirty="0" smtClean="0">
                          <a:solidFill>
                            <a:schemeClr val="tx1"/>
                          </a:solidFill>
                          <a:latin typeface="Andalus" pitchFamily="18" charset="-78"/>
                          <a:ea typeface="Times New Roman"/>
                          <a:cs typeface="Andalus" pitchFamily="18" charset="-78"/>
                        </a:rPr>
                        <a:t>5. </a:t>
                      </a:r>
                      <a:endParaRPr lang="en-IN" sz="1200" b="1" dirty="0">
                        <a:solidFill>
                          <a:schemeClr val="tx1"/>
                        </a:solidFill>
                        <a:latin typeface="Andalus" pitchFamily="18" charset="-78"/>
                        <a:ea typeface="Times New Roman"/>
                        <a:cs typeface="Andalus"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nSpc>
                          <a:spcPct val="115000"/>
                        </a:lnSpc>
                        <a:spcAft>
                          <a:spcPts val="0"/>
                        </a:spcAft>
                      </a:pPr>
                      <a:r>
                        <a:rPr lang="en-IN" sz="1400" b="0">
                          <a:latin typeface="Andalus" pitchFamily="18" charset="-78"/>
                          <a:ea typeface="Times New Roman"/>
                          <a:cs typeface="Andalus" pitchFamily="18" charset="-78"/>
                        </a:rPr>
                        <a:t>Hands should be washed after defecation and urination</a:t>
                      </a:r>
                      <a:endParaRPr lang="en-IN" sz="1200" b="0">
                        <a:latin typeface="Andalus" pitchFamily="18" charset="-78"/>
                        <a:ea typeface="Times New Roman"/>
                        <a:cs typeface="Andalus"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en-IN" sz="1400" b="1">
                          <a:latin typeface="Andalus" pitchFamily="18" charset="-78"/>
                          <a:ea typeface="Times New Roman"/>
                          <a:cs typeface="Andalus" pitchFamily="18" charset="-78"/>
                        </a:rPr>
                        <a:t>35</a:t>
                      </a:r>
                      <a:endParaRPr lang="en-IN" sz="1200" b="1">
                        <a:latin typeface="Andalus" pitchFamily="18" charset="-78"/>
                        <a:ea typeface="Times New Roman"/>
                        <a:cs typeface="Andalus"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en-IN" sz="1400" b="1">
                          <a:latin typeface="Andalus" pitchFamily="18" charset="-78"/>
                          <a:ea typeface="Times New Roman"/>
                          <a:cs typeface="Andalus" pitchFamily="18" charset="-78"/>
                        </a:rPr>
                        <a:t>36</a:t>
                      </a:r>
                      <a:endParaRPr lang="en-IN" sz="1200" b="1">
                        <a:latin typeface="Andalus" pitchFamily="18" charset="-78"/>
                        <a:ea typeface="Times New Roman"/>
                        <a:cs typeface="Andalus"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r>
              <a:tr h="548315">
                <a:tc>
                  <a:txBody>
                    <a:bodyPr/>
                    <a:lstStyle/>
                    <a:p>
                      <a:pPr marL="342900" lvl="0" indent="-342900">
                        <a:lnSpc>
                          <a:spcPct val="115000"/>
                        </a:lnSpc>
                        <a:spcAft>
                          <a:spcPts val="0"/>
                        </a:spcAft>
                        <a:buFont typeface="+mj-lt"/>
                        <a:buNone/>
                      </a:pPr>
                      <a:r>
                        <a:rPr lang="en-US" sz="1200" b="1" dirty="0" smtClean="0">
                          <a:solidFill>
                            <a:schemeClr val="tx1"/>
                          </a:solidFill>
                          <a:latin typeface="Andalus" pitchFamily="18" charset="-78"/>
                          <a:ea typeface="Times New Roman"/>
                          <a:cs typeface="Andalus" pitchFamily="18" charset="-78"/>
                        </a:rPr>
                        <a:t>6. </a:t>
                      </a:r>
                      <a:endParaRPr lang="en-IN" sz="1200" b="1" dirty="0">
                        <a:solidFill>
                          <a:schemeClr val="tx1"/>
                        </a:solidFill>
                        <a:latin typeface="Andalus" pitchFamily="18" charset="-78"/>
                        <a:ea typeface="Times New Roman"/>
                        <a:cs typeface="Andalus"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400" b="0" dirty="0">
                          <a:latin typeface="Andalus" pitchFamily="18" charset="-78"/>
                          <a:ea typeface="Times New Roman"/>
                          <a:cs typeface="Andalus" pitchFamily="18" charset="-78"/>
                        </a:rPr>
                        <a:t>Remnants of previous day cooked material can be served today</a:t>
                      </a:r>
                      <a:endParaRPr lang="en-IN" sz="1200" b="0" dirty="0">
                        <a:latin typeface="Andalus" pitchFamily="18" charset="-78"/>
                        <a:ea typeface="Times New Roman"/>
                        <a:cs typeface="Andalus"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400" b="1">
                          <a:latin typeface="Andalus" pitchFamily="18" charset="-78"/>
                          <a:ea typeface="Times New Roman"/>
                          <a:cs typeface="Andalus" pitchFamily="18" charset="-78"/>
                        </a:rPr>
                        <a:t>25</a:t>
                      </a:r>
                      <a:endParaRPr lang="en-IN" sz="1200" b="1">
                        <a:latin typeface="Andalus" pitchFamily="18" charset="-78"/>
                        <a:ea typeface="Times New Roman"/>
                        <a:cs typeface="Andalus"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400" b="1">
                          <a:latin typeface="Andalus" pitchFamily="18" charset="-78"/>
                          <a:ea typeface="Times New Roman"/>
                          <a:cs typeface="Andalus" pitchFamily="18" charset="-78"/>
                        </a:rPr>
                        <a:t>36</a:t>
                      </a:r>
                      <a:endParaRPr lang="en-IN" sz="1200" b="1">
                        <a:latin typeface="Andalus" pitchFamily="18" charset="-78"/>
                        <a:ea typeface="Times New Roman"/>
                        <a:cs typeface="Andalus"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315">
                <a:tc>
                  <a:txBody>
                    <a:bodyPr/>
                    <a:lstStyle/>
                    <a:p>
                      <a:pPr marL="342900" lvl="0" indent="-342900">
                        <a:lnSpc>
                          <a:spcPct val="115000"/>
                        </a:lnSpc>
                        <a:spcAft>
                          <a:spcPts val="0"/>
                        </a:spcAft>
                        <a:buFont typeface="+mj-lt"/>
                        <a:buNone/>
                      </a:pPr>
                      <a:r>
                        <a:rPr lang="en-US" sz="1200" b="1" dirty="0" smtClean="0">
                          <a:solidFill>
                            <a:schemeClr val="tx1"/>
                          </a:solidFill>
                          <a:latin typeface="Andalus" pitchFamily="18" charset="-78"/>
                          <a:ea typeface="Times New Roman"/>
                          <a:cs typeface="Andalus" pitchFamily="18" charset="-78"/>
                        </a:rPr>
                        <a:t>7. </a:t>
                      </a:r>
                      <a:endParaRPr lang="en-IN" sz="1200" b="1" dirty="0">
                        <a:solidFill>
                          <a:schemeClr val="tx1"/>
                        </a:solidFill>
                        <a:latin typeface="Andalus" pitchFamily="18" charset="-78"/>
                        <a:ea typeface="Times New Roman"/>
                        <a:cs typeface="Andalus"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just">
                        <a:lnSpc>
                          <a:spcPct val="115000"/>
                        </a:lnSpc>
                        <a:spcAft>
                          <a:spcPts val="0"/>
                        </a:spcAft>
                      </a:pPr>
                      <a:r>
                        <a:rPr lang="en-IN" sz="1400" b="0">
                          <a:latin typeface="Andalus" pitchFamily="18" charset="-78"/>
                          <a:ea typeface="Times New Roman"/>
                          <a:cs typeface="Andalus" pitchFamily="18" charset="-78"/>
                        </a:rPr>
                        <a:t>Half rotten vegetables can't be used for cooking</a:t>
                      </a:r>
                      <a:endParaRPr lang="en-IN" sz="1200" b="0">
                        <a:latin typeface="Andalus" pitchFamily="18" charset="-78"/>
                        <a:ea typeface="Times New Roman"/>
                        <a:cs typeface="Andalus"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en-IN" sz="1400" b="1">
                          <a:latin typeface="Andalus" pitchFamily="18" charset="-78"/>
                          <a:ea typeface="Times New Roman"/>
                          <a:cs typeface="Andalus" pitchFamily="18" charset="-78"/>
                        </a:rPr>
                        <a:t>6</a:t>
                      </a:r>
                      <a:endParaRPr lang="en-IN" sz="1200" b="1">
                        <a:latin typeface="Andalus" pitchFamily="18" charset="-78"/>
                        <a:ea typeface="Times New Roman"/>
                        <a:cs typeface="Andalus"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en-IN" sz="1400" b="1">
                          <a:latin typeface="Andalus" pitchFamily="18" charset="-78"/>
                          <a:ea typeface="Times New Roman"/>
                          <a:cs typeface="Andalus" pitchFamily="18" charset="-78"/>
                        </a:rPr>
                        <a:t>21</a:t>
                      </a:r>
                      <a:endParaRPr lang="en-IN" sz="1200" b="1">
                        <a:latin typeface="Andalus" pitchFamily="18" charset="-78"/>
                        <a:ea typeface="Times New Roman"/>
                        <a:cs typeface="Andalus"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r>
              <a:tr h="610067">
                <a:tc>
                  <a:txBody>
                    <a:bodyPr/>
                    <a:lstStyle/>
                    <a:p>
                      <a:pPr marL="342900" lvl="0" indent="-342900">
                        <a:lnSpc>
                          <a:spcPct val="115000"/>
                        </a:lnSpc>
                        <a:spcAft>
                          <a:spcPts val="0"/>
                        </a:spcAft>
                        <a:buFont typeface="+mj-lt"/>
                        <a:buNone/>
                      </a:pPr>
                      <a:r>
                        <a:rPr lang="en-US" sz="1200" b="1" dirty="0" smtClean="0">
                          <a:solidFill>
                            <a:schemeClr val="tx1"/>
                          </a:solidFill>
                          <a:latin typeface="Andalus" pitchFamily="18" charset="-78"/>
                          <a:ea typeface="Times New Roman"/>
                          <a:cs typeface="Andalus" pitchFamily="18" charset="-78"/>
                        </a:rPr>
                        <a:t>8. </a:t>
                      </a:r>
                      <a:endParaRPr lang="en-IN" sz="1200" b="1" dirty="0">
                        <a:solidFill>
                          <a:schemeClr val="tx1"/>
                        </a:solidFill>
                        <a:latin typeface="Andalus" pitchFamily="18" charset="-78"/>
                        <a:ea typeface="Times New Roman"/>
                        <a:cs typeface="Andalus"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15000"/>
                        </a:lnSpc>
                        <a:spcAft>
                          <a:spcPts val="0"/>
                        </a:spcAft>
                      </a:pPr>
                      <a:r>
                        <a:rPr lang="en-IN" sz="1400" b="0" dirty="0">
                          <a:latin typeface="Andalus" pitchFamily="18" charset="-78"/>
                          <a:ea typeface="Times New Roman"/>
                          <a:cs typeface="Andalus" pitchFamily="18" charset="-78"/>
                        </a:rPr>
                        <a:t>Cap and gloves should be worn while handling food</a:t>
                      </a:r>
                      <a:endParaRPr lang="en-IN" sz="1200" b="0" dirty="0">
                        <a:latin typeface="Andalus" pitchFamily="18" charset="-78"/>
                        <a:ea typeface="Times New Roman"/>
                        <a:cs typeface="Andalus"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400" b="1">
                          <a:latin typeface="Andalus" pitchFamily="18" charset="-78"/>
                          <a:ea typeface="Times New Roman"/>
                          <a:cs typeface="Andalus" pitchFamily="18" charset="-78"/>
                        </a:rPr>
                        <a:t>28</a:t>
                      </a:r>
                      <a:endParaRPr lang="en-IN" sz="1200" b="1">
                        <a:latin typeface="Andalus" pitchFamily="18" charset="-78"/>
                        <a:ea typeface="Times New Roman"/>
                        <a:cs typeface="Andalus"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400" b="1">
                          <a:latin typeface="Andalus" pitchFamily="18" charset="-78"/>
                          <a:ea typeface="Times New Roman"/>
                          <a:cs typeface="Andalus" pitchFamily="18" charset="-78"/>
                        </a:rPr>
                        <a:t>32</a:t>
                      </a:r>
                      <a:endParaRPr lang="en-IN" sz="1200" b="1">
                        <a:latin typeface="Andalus" pitchFamily="18" charset="-78"/>
                        <a:ea typeface="Times New Roman"/>
                        <a:cs typeface="Andalus"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4219">
                <a:tc>
                  <a:txBody>
                    <a:bodyPr/>
                    <a:lstStyle/>
                    <a:p>
                      <a:pPr marL="457200">
                        <a:lnSpc>
                          <a:spcPct val="115000"/>
                        </a:lnSpc>
                        <a:spcAft>
                          <a:spcPts val="0"/>
                        </a:spcAft>
                      </a:pPr>
                      <a:endParaRPr lang="en-IN" sz="1200" b="1" dirty="0">
                        <a:solidFill>
                          <a:schemeClr val="tx1"/>
                        </a:solidFill>
                        <a:latin typeface="Andalus" pitchFamily="18" charset="-78"/>
                        <a:ea typeface="Times New Roman"/>
                        <a:cs typeface="Andalus"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en-IN" sz="1400" b="1" dirty="0">
                          <a:latin typeface="Andalus" pitchFamily="18" charset="-78"/>
                          <a:ea typeface="Times New Roman"/>
                          <a:cs typeface="Andalus" pitchFamily="18" charset="-78"/>
                        </a:rPr>
                        <a:t>TOTAL SCORE</a:t>
                      </a:r>
                      <a:endParaRPr lang="en-IN" sz="1200" b="1" dirty="0">
                        <a:latin typeface="Andalus" pitchFamily="18" charset="-78"/>
                        <a:ea typeface="Times New Roman"/>
                        <a:cs typeface="Andalus"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en-IN" sz="1400" b="1" dirty="0">
                          <a:latin typeface="Andalus" pitchFamily="18" charset="-78"/>
                          <a:ea typeface="Times New Roman"/>
                          <a:cs typeface="Andalus" pitchFamily="18" charset="-78"/>
                        </a:rPr>
                        <a:t>176 (22)</a:t>
                      </a:r>
                      <a:endParaRPr lang="en-IN" sz="1200" b="1" dirty="0">
                        <a:latin typeface="Andalus" pitchFamily="18" charset="-78"/>
                        <a:ea typeface="Times New Roman"/>
                        <a:cs typeface="Andalus"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c>
                  <a:txBody>
                    <a:bodyPr/>
                    <a:lstStyle/>
                    <a:p>
                      <a:pPr algn="ctr">
                        <a:lnSpc>
                          <a:spcPct val="115000"/>
                        </a:lnSpc>
                        <a:spcAft>
                          <a:spcPts val="0"/>
                        </a:spcAft>
                      </a:pPr>
                      <a:r>
                        <a:rPr lang="en-IN" sz="1400" b="1" dirty="0">
                          <a:latin typeface="Andalus" pitchFamily="18" charset="-78"/>
                          <a:ea typeface="Times New Roman"/>
                          <a:cs typeface="Andalus" pitchFamily="18" charset="-78"/>
                        </a:rPr>
                        <a:t>247 (30.87)</a:t>
                      </a:r>
                      <a:endParaRPr lang="en-IN" sz="1200" b="1" dirty="0">
                        <a:latin typeface="Andalus" pitchFamily="18" charset="-78"/>
                        <a:ea typeface="Times New Roman"/>
                        <a:cs typeface="Andalus" pitchFamily="18"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FD3D2"/>
                    </a:solid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06362"/>
          </a:xfrm>
        </p:spPr>
        <p:txBody>
          <a:bodyPr>
            <a:normAutofit fontScale="90000"/>
          </a:bodyPr>
          <a:lstStyle/>
          <a:p>
            <a:r>
              <a:rPr lang="en-US" dirty="0" smtClean="0"/>
              <a:t>.</a:t>
            </a:r>
            <a:endParaRPr lang="en-IN" dirty="0"/>
          </a:p>
        </p:txBody>
      </p:sp>
      <p:graphicFrame>
        <p:nvGraphicFramePr>
          <p:cNvPr id="4" name="Content Placeholder 3"/>
          <p:cNvGraphicFramePr>
            <a:graphicFrameLocks noGrp="1"/>
          </p:cNvGraphicFramePr>
          <p:nvPr>
            <p:ph sz="quarter" idx="1"/>
          </p:nvPr>
        </p:nvGraphicFramePr>
        <p:xfrm>
          <a:off x="609600" y="838200"/>
          <a:ext cx="8229600" cy="5562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914400" y="1066800"/>
          <a:ext cx="7696199" cy="4953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990600" y="762000"/>
          <a:ext cx="7696200" cy="5410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normAutofit/>
          </a:bodyPr>
          <a:lstStyle/>
          <a:p>
            <a:pPr algn="ctr"/>
            <a:r>
              <a:rPr lang="en-US" sz="3200" dirty="0" smtClean="0">
                <a:solidFill>
                  <a:srgbClr val="C00000"/>
                </a:solidFill>
                <a:latin typeface="Aharoni" pitchFamily="2" charset="-79"/>
                <a:cs typeface="Aharoni" pitchFamily="2" charset="-79"/>
              </a:rPr>
              <a:t>Attitude Attribute Score </a:t>
            </a:r>
            <a:endParaRPr lang="en-IN" sz="3200" dirty="0">
              <a:solidFill>
                <a:srgbClr val="C00000"/>
              </a:solidFill>
              <a:latin typeface="Aharoni" pitchFamily="2" charset="-79"/>
              <a:cs typeface="Aharoni" pitchFamily="2" charset="-79"/>
            </a:endParaRPr>
          </a:p>
        </p:txBody>
      </p:sp>
      <p:graphicFrame>
        <p:nvGraphicFramePr>
          <p:cNvPr id="4" name="Content Placeholder 3"/>
          <p:cNvGraphicFramePr>
            <a:graphicFrameLocks noGrp="1"/>
          </p:cNvGraphicFramePr>
          <p:nvPr>
            <p:ph sz="quarter" idx="1"/>
          </p:nvPr>
        </p:nvGraphicFramePr>
        <p:xfrm>
          <a:off x="609600" y="1143003"/>
          <a:ext cx="7924800" cy="5256108"/>
        </p:xfrm>
        <a:graphic>
          <a:graphicData uri="http://schemas.openxmlformats.org/drawingml/2006/table">
            <a:tbl>
              <a:tblPr/>
              <a:tblGrid>
                <a:gridCol w="908670"/>
                <a:gridCol w="3053730"/>
                <a:gridCol w="1981200"/>
                <a:gridCol w="1981200"/>
              </a:tblGrid>
              <a:tr h="250524">
                <a:tc>
                  <a:txBody>
                    <a:bodyPr/>
                    <a:lstStyle/>
                    <a:p>
                      <a:pPr algn="ctr">
                        <a:lnSpc>
                          <a:spcPct val="115000"/>
                        </a:lnSpc>
                        <a:spcAft>
                          <a:spcPts val="0"/>
                        </a:spcAft>
                      </a:pPr>
                      <a:r>
                        <a:rPr lang="en-US" sz="1200" b="1" dirty="0" err="1">
                          <a:solidFill>
                            <a:schemeClr val="bg1"/>
                          </a:solidFill>
                          <a:latin typeface="Times New Roman"/>
                          <a:ea typeface="Times New Roman"/>
                          <a:cs typeface="Times New Roman"/>
                        </a:rPr>
                        <a:t>S.No</a:t>
                      </a:r>
                      <a:r>
                        <a:rPr lang="en-US" sz="1200" b="1" dirty="0">
                          <a:solidFill>
                            <a:schemeClr val="bg1"/>
                          </a:solidFill>
                          <a:latin typeface="Times New Roman"/>
                          <a:ea typeface="Times New Roman"/>
                          <a:cs typeface="Times New Roman"/>
                        </a:rPr>
                        <a:t>.</a:t>
                      </a:r>
                      <a:endParaRPr lang="en-IN" sz="1000" b="1" dirty="0">
                        <a:solidFill>
                          <a:schemeClr val="bg1"/>
                        </a:solidFill>
                        <a:latin typeface="Calibri"/>
                        <a:ea typeface="Times New Roman"/>
                        <a:cs typeface="Times New Roman"/>
                      </a:endParaRPr>
                    </a:p>
                  </a:txBody>
                  <a:tcPr marL="59965" marR="599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gn="ctr">
                        <a:lnSpc>
                          <a:spcPct val="115000"/>
                        </a:lnSpc>
                        <a:spcAft>
                          <a:spcPts val="0"/>
                        </a:spcAft>
                      </a:pPr>
                      <a:r>
                        <a:rPr lang="en-US" sz="1200" b="1">
                          <a:solidFill>
                            <a:srgbClr val="FFFFFF"/>
                          </a:solidFill>
                          <a:latin typeface="Times New Roman"/>
                          <a:ea typeface="Times New Roman"/>
                          <a:cs typeface="Times New Roman"/>
                        </a:rPr>
                        <a:t>ATTITUDE Attribute</a:t>
                      </a:r>
                      <a:endParaRPr lang="en-IN" sz="1000">
                        <a:latin typeface="Calibri"/>
                        <a:ea typeface="Times New Roman"/>
                        <a:cs typeface="Times New Roman"/>
                      </a:endParaRPr>
                    </a:p>
                  </a:txBody>
                  <a:tcPr marL="59965" marR="599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gn="ctr">
                        <a:lnSpc>
                          <a:spcPct val="115000"/>
                        </a:lnSpc>
                        <a:spcAft>
                          <a:spcPts val="0"/>
                        </a:spcAft>
                      </a:pPr>
                      <a:r>
                        <a:rPr lang="en-US" sz="1200" b="1">
                          <a:solidFill>
                            <a:srgbClr val="FFFFFF"/>
                          </a:solidFill>
                          <a:latin typeface="Times New Roman"/>
                          <a:ea typeface="Times New Roman"/>
                          <a:cs typeface="Times New Roman"/>
                        </a:rPr>
                        <a:t>Before Education</a:t>
                      </a:r>
                      <a:endParaRPr lang="en-IN" sz="1000">
                        <a:latin typeface="Calibri"/>
                        <a:ea typeface="Times New Roman"/>
                        <a:cs typeface="Times New Roman"/>
                      </a:endParaRPr>
                    </a:p>
                  </a:txBody>
                  <a:tcPr marL="59965" marR="599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gn="ctr">
                        <a:lnSpc>
                          <a:spcPct val="115000"/>
                        </a:lnSpc>
                        <a:spcAft>
                          <a:spcPts val="0"/>
                        </a:spcAft>
                      </a:pPr>
                      <a:r>
                        <a:rPr lang="en-US" sz="1200" b="1">
                          <a:solidFill>
                            <a:srgbClr val="FFFFFF"/>
                          </a:solidFill>
                          <a:latin typeface="Times New Roman"/>
                          <a:ea typeface="Times New Roman"/>
                          <a:cs typeface="Times New Roman"/>
                        </a:rPr>
                        <a:t>After Education</a:t>
                      </a:r>
                      <a:endParaRPr lang="en-IN" sz="1000">
                        <a:latin typeface="Calibri"/>
                        <a:ea typeface="Times New Roman"/>
                        <a:cs typeface="Times New Roman"/>
                      </a:endParaRPr>
                    </a:p>
                  </a:txBody>
                  <a:tcPr marL="59965" marR="599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r>
              <a:tr h="477493">
                <a:tc>
                  <a:txBody>
                    <a:bodyPr/>
                    <a:lstStyle/>
                    <a:p>
                      <a:pPr marL="342900" lvl="0" indent="-342900">
                        <a:lnSpc>
                          <a:spcPct val="115000"/>
                        </a:lnSpc>
                        <a:spcAft>
                          <a:spcPts val="0"/>
                        </a:spcAft>
                        <a:buFont typeface="+mj-lt"/>
                        <a:buNone/>
                      </a:pPr>
                      <a:r>
                        <a:rPr lang="en-US" sz="1000" b="1" dirty="0" smtClean="0">
                          <a:solidFill>
                            <a:schemeClr val="tx1"/>
                          </a:solidFill>
                          <a:latin typeface="Calibri"/>
                          <a:ea typeface="Times New Roman"/>
                          <a:cs typeface="Times New Roman"/>
                        </a:rPr>
                        <a:t>1. </a:t>
                      </a:r>
                      <a:endParaRPr lang="en-IN" sz="1000" b="1" dirty="0">
                        <a:solidFill>
                          <a:schemeClr val="tx1"/>
                        </a:solidFill>
                        <a:latin typeface="Calibri"/>
                        <a:ea typeface="Times New Roman"/>
                        <a:cs typeface="Times New Roman"/>
                      </a:endParaRPr>
                    </a:p>
                  </a:txBody>
                  <a:tcPr marL="59965" marR="599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nSpc>
                          <a:spcPct val="150000"/>
                        </a:lnSpc>
                        <a:spcAft>
                          <a:spcPts val="0"/>
                        </a:spcAft>
                      </a:pPr>
                      <a:r>
                        <a:rPr lang="en-US" sz="1000">
                          <a:latin typeface="Times New Roman"/>
                          <a:ea typeface="Times New Roman"/>
                          <a:cs typeface="Times New Roman"/>
                        </a:rPr>
                        <a:t>Only fresh vegetables were used for cooking</a:t>
                      </a:r>
                      <a:endParaRPr lang="en-IN" sz="1000">
                        <a:latin typeface="Calibri"/>
                        <a:ea typeface="Times New Roman"/>
                        <a:cs typeface="Times New Roman"/>
                      </a:endParaRPr>
                    </a:p>
                  </a:txBody>
                  <a:tcPr marL="59965" marR="599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ctr">
                        <a:lnSpc>
                          <a:spcPct val="115000"/>
                        </a:lnSpc>
                        <a:spcAft>
                          <a:spcPts val="0"/>
                        </a:spcAft>
                      </a:pPr>
                      <a:r>
                        <a:rPr lang="en-US" sz="1000" b="1" dirty="0">
                          <a:latin typeface="Calibri"/>
                          <a:ea typeface="Times New Roman"/>
                          <a:cs typeface="Times New Roman"/>
                        </a:rPr>
                        <a:t>27</a:t>
                      </a:r>
                      <a:endParaRPr lang="en-IN" sz="1000" b="1" dirty="0">
                        <a:latin typeface="Calibri"/>
                        <a:ea typeface="Times New Roman"/>
                        <a:cs typeface="Times New Roman"/>
                      </a:endParaRPr>
                    </a:p>
                  </a:txBody>
                  <a:tcPr marL="59965" marR="599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ctr">
                        <a:lnSpc>
                          <a:spcPct val="115000"/>
                        </a:lnSpc>
                        <a:spcAft>
                          <a:spcPts val="0"/>
                        </a:spcAft>
                      </a:pPr>
                      <a:r>
                        <a:rPr lang="en-US" sz="1000" b="1">
                          <a:latin typeface="Calibri"/>
                          <a:ea typeface="Times New Roman"/>
                          <a:cs typeface="Times New Roman"/>
                        </a:rPr>
                        <a:t>33</a:t>
                      </a:r>
                      <a:endParaRPr lang="en-IN" sz="1000" b="1">
                        <a:latin typeface="Calibri"/>
                        <a:ea typeface="Times New Roman"/>
                        <a:cs typeface="Times New Roman"/>
                      </a:endParaRPr>
                    </a:p>
                  </a:txBody>
                  <a:tcPr marL="59965" marR="599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r>
              <a:tr h="560176">
                <a:tc>
                  <a:txBody>
                    <a:bodyPr/>
                    <a:lstStyle/>
                    <a:p>
                      <a:pPr marL="342900" lvl="0" indent="-342900">
                        <a:lnSpc>
                          <a:spcPct val="115000"/>
                        </a:lnSpc>
                        <a:spcAft>
                          <a:spcPts val="0"/>
                        </a:spcAft>
                        <a:buFont typeface="+mj-lt"/>
                        <a:buNone/>
                      </a:pPr>
                      <a:r>
                        <a:rPr lang="en-US" sz="1000" b="1" dirty="0" smtClean="0">
                          <a:solidFill>
                            <a:schemeClr val="tx1"/>
                          </a:solidFill>
                          <a:latin typeface="Calibri"/>
                          <a:ea typeface="Times New Roman"/>
                          <a:cs typeface="Times New Roman"/>
                        </a:rPr>
                        <a:t>2. </a:t>
                      </a:r>
                      <a:endParaRPr lang="en-IN" sz="1000" b="1" dirty="0">
                        <a:solidFill>
                          <a:schemeClr val="tx1"/>
                        </a:solidFill>
                        <a:latin typeface="Calibri"/>
                        <a:ea typeface="Times New Roman"/>
                        <a:cs typeface="Times New Roman"/>
                      </a:endParaRPr>
                    </a:p>
                  </a:txBody>
                  <a:tcPr marL="59965" marR="599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nSpc>
                          <a:spcPct val="150000"/>
                        </a:lnSpc>
                        <a:spcAft>
                          <a:spcPts val="0"/>
                        </a:spcAft>
                      </a:pPr>
                      <a:r>
                        <a:rPr lang="en-US" sz="1000">
                          <a:latin typeface="Times New Roman"/>
                          <a:ea typeface="Times New Roman"/>
                          <a:cs typeface="Times New Roman"/>
                        </a:rPr>
                        <a:t>Before using vegetables were washed</a:t>
                      </a:r>
                      <a:endParaRPr lang="en-IN" sz="1000">
                        <a:latin typeface="Calibri"/>
                        <a:ea typeface="Times New Roman"/>
                        <a:cs typeface="Times New Roman"/>
                      </a:endParaRPr>
                    </a:p>
                  </a:txBody>
                  <a:tcPr marL="59965" marR="599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b="1" dirty="0">
                          <a:latin typeface="Calibri"/>
                          <a:ea typeface="Times New Roman"/>
                          <a:cs typeface="Times New Roman"/>
                        </a:rPr>
                        <a:t>30</a:t>
                      </a:r>
                      <a:endParaRPr lang="en-IN" sz="1000" b="1" dirty="0">
                        <a:latin typeface="Calibri"/>
                        <a:ea typeface="Times New Roman"/>
                        <a:cs typeface="Times New Roman"/>
                      </a:endParaRPr>
                    </a:p>
                  </a:txBody>
                  <a:tcPr marL="59965" marR="599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b="1">
                          <a:latin typeface="Calibri"/>
                          <a:ea typeface="Times New Roman"/>
                          <a:cs typeface="Times New Roman"/>
                        </a:rPr>
                        <a:t>35</a:t>
                      </a:r>
                      <a:endParaRPr lang="en-IN" sz="1000" b="1">
                        <a:latin typeface="Calibri"/>
                        <a:ea typeface="Times New Roman"/>
                        <a:cs typeface="Times New Roman"/>
                      </a:endParaRPr>
                    </a:p>
                  </a:txBody>
                  <a:tcPr marL="59965" marR="599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0176">
                <a:tc>
                  <a:txBody>
                    <a:bodyPr/>
                    <a:lstStyle/>
                    <a:p>
                      <a:pPr marL="342900" lvl="0" indent="-342900">
                        <a:lnSpc>
                          <a:spcPct val="115000"/>
                        </a:lnSpc>
                        <a:spcAft>
                          <a:spcPts val="0"/>
                        </a:spcAft>
                        <a:buFont typeface="+mj-lt"/>
                        <a:buNone/>
                      </a:pPr>
                      <a:r>
                        <a:rPr lang="en-US" sz="1000" b="1" dirty="0" smtClean="0">
                          <a:solidFill>
                            <a:schemeClr val="tx1"/>
                          </a:solidFill>
                          <a:latin typeface="Calibri"/>
                          <a:ea typeface="Times New Roman"/>
                          <a:cs typeface="Times New Roman"/>
                        </a:rPr>
                        <a:t>3.</a:t>
                      </a:r>
                      <a:endParaRPr lang="en-IN" sz="1000" b="1" dirty="0">
                        <a:solidFill>
                          <a:schemeClr val="tx1"/>
                        </a:solidFill>
                        <a:latin typeface="Calibri"/>
                        <a:ea typeface="Times New Roman"/>
                        <a:cs typeface="Times New Roman"/>
                      </a:endParaRPr>
                    </a:p>
                  </a:txBody>
                  <a:tcPr marL="59965" marR="599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nSpc>
                          <a:spcPct val="150000"/>
                        </a:lnSpc>
                        <a:spcAft>
                          <a:spcPts val="0"/>
                        </a:spcAft>
                      </a:pPr>
                      <a:r>
                        <a:rPr lang="en-US" sz="1000">
                          <a:latin typeface="Times New Roman"/>
                          <a:ea typeface="Times New Roman"/>
                          <a:cs typeface="Times New Roman"/>
                        </a:rPr>
                        <a:t>Hands should be washed before handling food</a:t>
                      </a:r>
                      <a:endParaRPr lang="en-IN" sz="1000">
                        <a:latin typeface="Calibri"/>
                        <a:ea typeface="Times New Roman"/>
                        <a:cs typeface="Times New Roman"/>
                      </a:endParaRPr>
                    </a:p>
                  </a:txBody>
                  <a:tcPr marL="59965" marR="599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ctr">
                        <a:lnSpc>
                          <a:spcPct val="115000"/>
                        </a:lnSpc>
                        <a:spcAft>
                          <a:spcPts val="0"/>
                        </a:spcAft>
                      </a:pPr>
                      <a:r>
                        <a:rPr lang="en-US" sz="1000" b="1">
                          <a:latin typeface="Calibri"/>
                          <a:ea typeface="Times New Roman"/>
                          <a:cs typeface="Times New Roman"/>
                        </a:rPr>
                        <a:t>32</a:t>
                      </a:r>
                      <a:endParaRPr lang="en-IN" sz="1000" b="1">
                        <a:latin typeface="Calibri"/>
                        <a:ea typeface="Times New Roman"/>
                        <a:cs typeface="Times New Roman"/>
                      </a:endParaRPr>
                    </a:p>
                  </a:txBody>
                  <a:tcPr marL="59965" marR="599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ctr">
                        <a:lnSpc>
                          <a:spcPct val="115000"/>
                        </a:lnSpc>
                        <a:spcAft>
                          <a:spcPts val="0"/>
                        </a:spcAft>
                      </a:pPr>
                      <a:r>
                        <a:rPr lang="en-US" sz="1000" b="1">
                          <a:latin typeface="Calibri"/>
                          <a:ea typeface="Times New Roman"/>
                          <a:cs typeface="Times New Roman"/>
                        </a:rPr>
                        <a:t>34</a:t>
                      </a:r>
                      <a:endParaRPr lang="en-IN" sz="1000" b="1">
                        <a:latin typeface="Calibri"/>
                        <a:ea typeface="Times New Roman"/>
                        <a:cs typeface="Times New Roman"/>
                      </a:endParaRPr>
                    </a:p>
                  </a:txBody>
                  <a:tcPr marL="59965" marR="599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r>
              <a:tr h="560176">
                <a:tc>
                  <a:txBody>
                    <a:bodyPr/>
                    <a:lstStyle/>
                    <a:p>
                      <a:pPr marL="342900" lvl="0" indent="-342900">
                        <a:lnSpc>
                          <a:spcPct val="115000"/>
                        </a:lnSpc>
                        <a:spcAft>
                          <a:spcPts val="0"/>
                        </a:spcAft>
                        <a:buFont typeface="+mj-lt"/>
                        <a:buNone/>
                      </a:pPr>
                      <a:r>
                        <a:rPr lang="en-US" sz="1000" b="1" dirty="0" smtClean="0">
                          <a:solidFill>
                            <a:schemeClr val="tx1"/>
                          </a:solidFill>
                          <a:latin typeface="Calibri"/>
                          <a:ea typeface="Times New Roman"/>
                          <a:cs typeface="Times New Roman"/>
                        </a:rPr>
                        <a:t>4. </a:t>
                      </a:r>
                      <a:endParaRPr lang="en-IN" sz="1000" b="1" dirty="0">
                        <a:solidFill>
                          <a:schemeClr val="tx1"/>
                        </a:solidFill>
                        <a:latin typeface="Calibri"/>
                        <a:ea typeface="Times New Roman"/>
                        <a:cs typeface="Times New Roman"/>
                      </a:endParaRPr>
                    </a:p>
                  </a:txBody>
                  <a:tcPr marL="59965" marR="599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nSpc>
                          <a:spcPct val="150000"/>
                        </a:lnSpc>
                        <a:spcAft>
                          <a:spcPts val="0"/>
                        </a:spcAft>
                      </a:pPr>
                      <a:r>
                        <a:rPr lang="en-US" sz="1000">
                          <a:latin typeface="Times New Roman"/>
                          <a:ea typeface="Times New Roman"/>
                          <a:cs typeface="Times New Roman"/>
                        </a:rPr>
                        <a:t>Cooked food should always be covered</a:t>
                      </a:r>
                      <a:endParaRPr lang="en-IN" sz="1000">
                        <a:latin typeface="Calibri"/>
                        <a:ea typeface="Times New Roman"/>
                        <a:cs typeface="Times New Roman"/>
                      </a:endParaRPr>
                    </a:p>
                  </a:txBody>
                  <a:tcPr marL="59965" marR="599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b="1" dirty="0">
                          <a:latin typeface="Calibri"/>
                          <a:ea typeface="Times New Roman"/>
                          <a:cs typeface="Times New Roman"/>
                        </a:rPr>
                        <a:t>22</a:t>
                      </a:r>
                      <a:endParaRPr lang="en-IN" sz="1000" b="1" dirty="0">
                        <a:latin typeface="Calibri"/>
                        <a:ea typeface="Times New Roman"/>
                        <a:cs typeface="Times New Roman"/>
                      </a:endParaRPr>
                    </a:p>
                  </a:txBody>
                  <a:tcPr marL="59965" marR="599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b="1" dirty="0">
                          <a:latin typeface="Calibri"/>
                          <a:ea typeface="Times New Roman"/>
                          <a:cs typeface="Times New Roman"/>
                        </a:rPr>
                        <a:t>32</a:t>
                      </a:r>
                      <a:endParaRPr lang="en-IN" sz="1000" b="1" dirty="0">
                        <a:latin typeface="Calibri"/>
                        <a:ea typeface="Times New Roman"/>
                        <a:cs typeface="Times New Roman"/>
                      </a:endParaRPr>
                    </a:p>
                  </a:txBody>
                  <a:tcPr marL="59965" marR="599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089">
                <a:tc>
                  <a:txBody>
                    <a:bodyPr/>
                    <a:lstStyle/>
                    <a:p>
                      <a:pPr marL="342900" lvl="0" indent="-342900">
                        <a:lnSpc>
                          <a:spcPct val="115000"/>
                        </a:lnSpc>
                        <a:spcAft>
                          <a:spcPts val="0"/>
                        </a:spcAft>
                        <a:buFont typeface="+mj-lt"/>
                        <a:buNone/>
                      </a:pPr>
                      <a:r>
                        <a:rPr lang="en-US" sz="1000" b="1" dirty="0" smtClean="0">
                          <a:solidFill>
                            <a:schemeClr val="tx1"/>
                          </a:solidFill>
                          <a:latin typeface="Calibri"/>
                          <a:ea typeface="Times New Roman"/>
                          <a:cs typeface="Times New Roman"/>
                        </a:rPr>
                        <a:t>5.</a:t>
                      </a:r>
                      <a:endParaRPr lang="en-IN" sz="1000" b="1" dirty="0">
                        <a:solidFill>
                          <a:schemeClr val="tx1"/>
                        </a:solidFill>
                        <a:latin typeface="Calibri"/>
                        <a:ea typeface="Times New Roman"/>
                        <a:cs typeface="Times New Roman"/>
                      </a:endParaRPr>
                    </a:p>
                  </a:txBody>
                  <a:tcPr marL="59965" marR="599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nSpc>
                          <a:spcPct val="150000"/>
                        </a:lnSpc>
                        <a:spcAft>
                          <a:spcPts val="0"/>
                        </a:spcAft>
                      </a:pPr>
                      <a:r>
                        <a:rPr lang="en-US" sz="1000">
                          <a:latin typeface="Times New Roman"/>
                          <a:ea typeface="Times New Roman"/>
                          <a:cs typeface="Times New Roman"/>
                        </a:rPr>
                        <a:t>Have they wore gloves and cap</a:t>
                      </a:r>
                      <a:endParaRPr lang="en-IN" sz="1000">
                        <a:latin typeface="Calibri"/>
                        <a:ea typeface="Times New Roman"/>
                        <a:cs typeface="Times New Roman"/>
                      </a:endParaRPr>
                    </a:p>
                  </a:txBody>
                  <a:tcPr marL="59965" marR="599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ctr">
                        <a:lnSpc>
                          <a:spcPct val="115000"/>
                        </a:lnSpc>
                        <a:spcAft>
                          <a:spcPts val="0"/>
                        </a:spcAft>
                      </a:pPr>
                      <a:r>
                        <a:rPr lang="en-US" sz="1000" b="1">
                          <a:latin typeface="Calibri"/>
                          <a:ea typeface="Times New Roman"/>
                          <a:cs typeface="Times New Roman"/>
                        </a:rPr>
                        <a:t>2</a:t>
                      </a:r>
                      <a:endParaRPr lang="en-IN" sz="1000" b="1">
                        <a:latin typeface="Calibri"/>
                        <a:ea typeface="Times New Roman"/>
                        <a:cs typeface="Times New Roman"/>
                      </a:endParaRPr>
                    </a:p>
                  </a:txBody>
                  <a:tcPr marL="59965" marR="599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ctr">
                        <a:lnSpc>
                          <a:spcPct val="115000"/>
                        </a:lnSpc>
                        <a:spcAft>
                          <a:spcPts val="0"/>
                        </a:spcAft>
                      </a:pPr>
                      <a:r>
                        <a:rPr lang="en-US" sz="1000" b="1">
                          <a:latin typeface="Calibri"/>
                          <a:ea typeface="Times New Roman"/>
                          <a:cs typeface="Times New Roman"/>
                        </a:rPr>
                        <a:t>25</a:t>
                      </a:r>
                      <a:endParaRPr lang="en-IN" sz="1000" b="1">
                        <a:latin typeface="Calibri"/>
                        <a:ea typeface="Times New Roman"/>
                        <a:cs typeface="Times New Roman"/>
                      </a:endParaRPr>
                    </a:p>
                  </a:txBody>
                  <a:tcPr marL="59965" marR="599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r>
              <a:tr h="560176">
                <a:tc>
                  <a:txBody>
                    <a:bodyPr/>
                    <a:lstStyle/>
                    <a:p>
                      <a:pPr marL="342900" lvl="0" indent="-342900">
                        <a:lnSpc>
                          <a:spcPct val="115000"/>
                        </a:lnSpc>
                        <a:spcAft>
                          <a:spcPts val="0"/>
                        </a:spcAft>
                        <a:buFont typeface="+mj-lt"/>
                        <a:buNone/>
                      </a:pPr>
                      <a:r>
                        <a:rPr lang="en-US" sz="1000" b="1" dirty="0" smtClean="0">
                          <a:solidFill>
                            <a:schemeClr val="tx1"/>
                          </a:solidFill>
                          <a:latin typeface="Calibri"/>
                          <a:ea typeface="Times New Roman"/>
                          <a:cs typeface="Times New Roman"/>
                        </a:rPr>
                        <a:t>6.</a:t>
                      </a:r>
                      <a:endParaRPr lang="en-IN" sz="1000" b="1" dirty="0">
                        <a:solidFill>
                          <a:schemeClr val="tx1"/>
                        </a:solidFill>
                        <a:latin typeface="Calibri"/>
                        <a:ea typeface="Times New Roman"/>
                        <a:cs typeface="Times New Roman"/>
                      </a:endParaRPr>
                    </a:p>
                  </a:txBody>
                  <a:tcPr marL="59965" marR="599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nSpc>
                          <a:spcPct val="150000"/>
                        </a:lnSpc>
                        <a:spcAft>
                          <a:spcPts val="0"/>
                        </a:spcAft>
                      </a:pPr>
                      <a:r>
                        <a:rPr lang="en-US" sz="1000">
                          <a:latin typeface="Times New Roman"/>
                          <a:ea typeface="Times New Roman"/>
                          <a:cs typeface="Times New Roman"/>
                        </a:rPr>
                        <a:t>Garbage disposed in closed container</a:t>
                      </a:r>
                      <a:endParaRPr lang="en-IN" sz="1000">
                        <a:latin typeface="Calibri"/>
                        <a:ea typeface="Times New Roman"/>
                        <a:cs typeface="Times New Roman"/>
                      </a:endParaRPr>
                    </a:p>
                  </a:txBody>
                  <a:tcPr marL="59965" marR="599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b="1">
                          <a:latin typeface="Calibri"/>
                          <a:ea typeface="Times New Roman"/>
                          <a:cs typeface="Times New Roman"/>
                        </a:rPr>
                        <a:t>5</a:t>
                      </a:r>
                      <a:endParaRPr lang="en-IN" sz="1000" b="1">
                        <a:latin typeface="Calibri"/>
                        <a:ea typeface="Times New Roman"/>
                        <a:cs typeface="Times New Roman"/>
                      </a:endParaRPr>
                    </a:p>
                  </a:txBody>
                  <a:tcPr marL="59965" marR="599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b="1" dirty="0">
                          <a:latin typeface="Calibri"/>
                          <a:ea typeface="Times New Roman"/>
                          <a:cs typeface="Times New Roman"/>
                        </a:rPr>
                        <a:t>23</a:t>
                      </a:r>
                      <a:endParaRPr lang="en-IN" sz="1000" b="1" dirty="0">
                        <a:latin typeface="Calibri"/>
                        <a:ea typeface="Times New Roman"/>
                        <a:cs typeface="Times New Roman"/>
                      </a:endParaRPr>
                    </a:p>
                  </a:txBody>
                  <a:tcPr marL="59965" marR="599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0176">
                <a:tc>
                  <a:txBody>
                    <a:bodyPr/>
                    <a:lstStyle/>
                    <a:p>
                      <a:pPr marL="342900" lvl="0" indent="-342900">
                        <a:lnSpc>
                          <a:spcPct val="115000"/>
                        </a:lnSpc>
                        <a:spcAft>
                          <a:spcPts val="0"/>
                        </a:spcAft>
                        <a:buFont typeface="+mj-lt"/>
                        <a:buNone/>
                      </a:pPr>
                      <a:r>
                        <a:rPr lang="en-US" sz="1000" b="1" dirty="0" smtClean="0">
                          <a:solidFill>
                            <a:schemeClr val="tx1"/>
                          </a:solidFill>
                          <a:latin typeface="Calibri"/>
                          <a:ea typeface="Times New Roman"/>
                          <a:cs typeface="Times New Roman"/>
                        </a:rPr>
                        <a:t>7.</a:t>
                      </a:r>
                      <a:endParaRPr lang="en-IN" sz="1000" b="1" dirty="0">
                        <a:solidFill>
                          <a:schemeClr val="tx1"/>
                        </a:solidFill>
                        <a:latin typeface="Calibri"/>
                        <a:ea typeface="Times New Roman"/>
                        <a:cs typeface="Times New Roman"/>
                      </a:endParaRPr>
                    </a:p>
                  </a:txBody>
                  <a:tcPr marL="59965" marR="599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nSpc>
                          <a:spcPct val="150000"/>
                        </a:lnSpc>
                        <a:spcAft>
                          <a:spcPts val="0"/>
                        </a:spcAft>
                      </a:pPr>
                      <a:r>
                        <a:rPr lang="en-US" sz="1000">
                          <a:latin typeface="Times New Roman"/>
                          <a:ea typeface="Times New Roman"/>
                          <a:cs typeface="Times New Roman"/>
                        </a:rPr>
                        <a:t>Maintained cleaned environment at food premises</a:t>
                      </a:r>
                      <a:endParaRPr lang="en-IN" sz="1000">
                        <a:latin typeface="Calibri"/>
                        <a:ea typeface="Times New Roman"/>
                        <a:cs typeface="Times New Roman"/>
                      </a:endParaRPr>
                    </a:p>
                  </a:txBody>
                  <a:tcPr marL="59965" marR="599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ctr">
                        <a:lnSpc>
                          <a:spcPct val="115000"/>
                        </a:lnSpc>
                        <a:spcAft>
                          <a:spcPts val="0"/>
                        </a:spcAft>
                      </a:pPr>
                      <a:r>
                        <a:rPr lang="en-US" sz="1000" b="1">
                          <a:latin typeface="Calibri"/>
                          <a:ea typeface="Times New Roman"/>
                          <a:cs typeface="Times New Roman"/>
                        </a:rPr>
                        <a:t>32</a:t>
                      </a:r>
                      <a:endParaRPr lang="en-IN" sz="1000" b="1">
                        <a:latin typeface="Calibri"/>
                        <a:ea typeface="Times New Roman"/>
                        <a:cs typeface="Times New Roman"/>
                      </a:endParaRPr>
                    </a:p>
                  </a:txBody>
                  <a:tcPr marL="59965" marR="599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ctr">
                        <a:lnSpc>
                          <a:spcPct val="115000"/>
                        </a:lnSpc>
                        <a:spcAft>
                          <a:spcPts val="0"/>
                        </a:spcAft>
                      </a:pPr>
                      <a:r>
                        <a:rPr lang="en-US" sz="1000" b="1" dirty="0">
                          <a:latin typeface="Calibri"/>
                          <a:ea typeface="Times New Roman"/>
                          <a:cs typeface="Times New Roman"/>
                        </a:rPr>
                        <a:t>33</a:t>
                      </a:r>
                      <a:endParaRPr lang="en-IN" sz="1000" b="1" dirty="0">
                        <a:latin typeface="Calibri"/>
                        <a:ea typeface="Times New Roman"/>
                        <a:cs typeface="Times New Roman"/>
                      </a:endParaRPr>
                    </a:p>
                  </a:txBody>
                  <a:tcPr marL="59965" marR="599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r>
              <a:tr h="560176">
                <a:tc>
                  <a:txBody>
                    <a:bodyPr/>
                    <a:lstStyle/>
                    <a:p>
                      <a:pPr marL="342900" lvl="0" indent="-342900">
                        <a:lnSpc>
                          <a:spcPct val="115000"/>
                        </a:lnSpc>
                        <a:spcAft>
                          <a:spcPts val="0"/>
                        </a:spcAft>
                        <a:buFont typeface="+mj-lt"/>
                        <a:buNone/>
                      </a:pPr>
                      <a:r>
                        <a:rPr lang="en-US" sz="1000" b="1" dirty="0" smtClean="0">
                          <a:solidFill>
                            <a:schemeClr val="tx1"/>
                          </a:solidFill>
                          <a:latin typeface="Calibri"/>
                          <a:ea typeface="Times New Roman"/>
                          <a:cs typeface="Times New Roman"/>
                        </a:rPr>
                        <a:t>8.</a:t>
                      </a:r>
                      <a:endParaRPr lang="en-IN" sz="1000" b="1" dirty="0">
                        <a:solidFill>
                          <a:schemeClr val="tx1"/>
                        </a:solidFill>
                        <a:latin typeface="Calibri"/>
                        <a:ea typeface="Times New Roman"/>
                        <a:cs typeface="Times New Roman"/>
                      </a:endParaRPr>
                    </a:p>
                  </a:txBody>
                  <a:tcPr marL="59965" marR="599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nSpc>
                          <a:spcPct val="150000"/>
                        </a:lnSpc>
                        <a:spcAft>
                          <a:spcPts val="0"/>
                        </a:spcAft>
                      </a:pPr>
                      <a:r>
                        <a:rPr lang="en-US" sz="1000">
                          <a:latin typeface="Times New Roman"/>
                          <a:ea typeface="Times New Roman"/>
                          <a:cs typeface="Times New Roman"/>
                        </a:rPr>
                        <a:t>Belief the importance of training program</a:t>
                      </a:r>
                      <a:endParaRPr lang="en-IN" sz="1000">
                        <a:latin typeface="Calibri"/>
                        <a:ea typeface="Times New Roman"/>
                        <a:cs typeface="Times New Roman"/>
                      </a:endParaRPr>
                    </a:p>
                  </a:txBody>
                  <a:tcPr marL="59965" marR="599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b="1" dirty="0">
                          <a:solidFill>
                            <a:srgbClr val="C00000"/>
                          </a:solidFill>
                          <a:latin typeface="Calibri"/>
                          <a:ea typeface="Times New Roman"/>
                          <a:cs typeface="Times New Roman"/>
                        </a:rPr>
                        <a:t>15</a:t>
                      </a:r>
                      <a:endParaRPr lang="en-IN" sz="1000" b="1" dirty="0">
                        <a:solidFill>
                          <a:srgbClr val="C00000"/>
                        </a:solidFill>
                        <a:latin typeface="Calibri"/>
                        <a:ea typeface="Times New Roman"/>
                        <a:cs typeface="Times New Roman"/>
                      </a:endParaRPr>
                    </a:p>
                  </a:txBody>
                  <a:tcPr marL="59965" marR="599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000" b="1" dirty="0">
                          <a:solidFill>
                            <a:srgbClr val="C00000"/>
                          </a:solidFill>
                          <a:latin typeface="Calibri"/>
                          <a:ea typeface="Times New Roman"/>
                          <a:cs typeface="Times New Roman"/>
                        </a:rPr>
                        <a:t>22</a:t>
                      </a:r>
                      <a:endParaRPr lang="en-IN" sz="1000" b="1" dirty="0">
                        <a:solidFill>
                          <a:srgbClr val="C00000"/>
                        </a:solidFill>
                        <a:latin typeface="Calibri"/>
                        <a:ea typeface="Times New Roman"/>
                        <a:cs typeface="Times New Roman"/>
                      </a:endParaRPr>
                    </a:p>
                  </a:txBody>
                  <a:tcPr marL="59965" marR="599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0176">
                <a:tc>
                  <a:txBody>
                    <a:bodyPr/>
                    <a:lstStyle/>
                    <a:p>
                      <a:pPr marL="342900" lvl="0" indent="-342900">
                        <a:lnSpc>
                          <a:spcPct val="115000"/>
                        </a:lnSpc>
                        <a:spcAft>
                          <a:spcPts val="0"/>
                        </a:spcAft>
                        <a:buFont typeface="+mj-lt"/>
                        <a:buNone/>
                      </a:pPr>
                      <a:r>
                        <a:rPr lang="en-US" sz="1000" b="1" dirty="0" smtClean="0">
                          <a:solidFill>
                            <a:schemeClr val="tx1"/>
                          </a:solidFill>
                          <a:latin typeface="Calibri"/>
                          <a:ea typeface="Times New Roman"/>
                          <a:cs typeface="Times New Roman"/>
                        </a:rPr>
                        <a:t>9.</a:t>
                      </a:r>
                      <a:endParaRPr lang="en-IN" sz="1000" b="1" dirty="0">
                        <a:solidFill>
                          <a:schemeClr val="tx1"/>
                        </a:solidFill>
                        <a:latin typeface="Calibri"/>
                        <a:ea typeface="Times New Roman"/>
                        <a:cs typeface="Times New Roman"/>
                      </a:endParaRPr>
                    </a:p>
                  </a:txBody>
                  <a:tcPr marL="59965" marR="599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nSpc>
                          <a:spcPct val="150000"/>
                        </a:lnSpc>
                        <a:spcAft>
                          <a:spcPts val="0"/>
                        </a:spcAft>
                      </a:pPr>
                      <a:r>
                        <a:rPr lang="en-US" sz="1000">
                          <a:latin typeface="Times New Roman"/>
                          <a:ea typeface="Times New Roman"/>
                          <a:cs typeface="Times New Roman"/>
                        </a:rPr>
                        <a:t>Belief disease can be transferred via food</a:t>
                      </a:r>
                      <a:endParaRPr lang="en-IN" sz="1000">
                        <a:latin typeface="Calibri"/>
                        <a:ea typeface="Times New Roman"/>
                        <a:cs typeface="Times New Roman"/>
                      </a:endParaRPr>
                    </a:p>
                  </a:txBody>
                  <a:tcPr marL="59965" marR="599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ctr">
                        <a:lnSpc>
                          <a:spcPct val="115000"/>
                        </a:lnSpc>
                        <a:spcAft>
                          <a:spcPts val="0"/>
                        </a:spcAft>
                      </a:pPr>
                      <a:r>
                        <a:rPr lang="en-US" sz="1000" b="1" dirty="0">
                          <a:latin typeface="Calibri"/>
                          <a:ea typeface="Times New Roman"/>
                          <a:cs typeface="Times New Roman"/>
                        </a:rPr>
                        <a:t>11</a:t>
                      </a:r>
                      <a:endParaRPr lang="en-IN" sz="1000" b="1" dirty="0">
                        <a:latin typeface="Calibri"/>
                        <a:ea typeface="Times New Roman"/>
                        <a:cs typeface="Times New Roman"/>
                      </a:endParaRPr>
                    </a:p>
                  </a:txBody>
                  <a:tcPr marL="59965" marR="599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ctr">
                        <a:lnSpc>
                          <a:spcPct val="115000"/>
                        </a:lnSpc>
                        <a:spcAft>
                          <a:spcPts val="0"/>
                        </a:spcAft>
                      </a:pPr>
                      <a:r>
                        <a:rPr lang="en-US" sz="1000" b="1" dirty="0">
                          <a:latin typeface="Calibri"/>
                          <a:ea typeface="Times New Roman"/>
                          <a:cs typeface="Times New Roman"/>
                        </a:rPr>
                        <a:t>28</a:t>
                      </a:r>
                      <a:endParaRPr lang="en-IN" sz="1000" b="1" dirty="0">
                        <a:latin typeface="Calibri"/>
                        <a:ea typeface="Times New Roman"/>
                        <a:cs typeface="Times New Roman"/>
                      </a:endParaRPr>
                    </a:p>
                  </a:txBody>
                  <a:tcPr marL="59965" marR="599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r>
              <a:tr h="326770">
                <a:tc>
                  <a:txBody>
                    <a:bodyPr/>
                    <a:lstStyle/>
                    <a:p>
                      <a:pPr>
                        <a:lnSpc>
                          <a:spcPct val="115000"/>
                        </a:lnSpc>
                        <a:spcAft>
                          <a:spcPts val="0"/>
                        </a:spcAft>
                      </a:pPr>
                      <a:endParaRPr lang="en-IN" sz="1000" b="1" dirty="0">
                        <a:solidFill>
                          <a:schemeClr val="tx1"/>
                        </a:solidFill>
                        <a:latin typeface="Calibri"/>
                        <a:ea typeface="Times New Roman"/>
                        <a:cs typeface="Times New Roman"/>
                      </a:endParaRPr>
                    </a:p>
                  </a:txBody>
                  <a:tcPr marL="59965" marR="599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504D"/>
                    </a:solidFill>
                  </a:tcPr>
                </a:tc>
                <a:tc>
                  <a:txBody>
                    <a:bodyPr/>
                    <a:lstStyle/>
                    <a:p>
                      <a:pPr algn="ctr">
                        <a:lnSpc>
                          <a:spcPct val="150000"/>
                        </a:lnSpc>
                        <a:spcAft>
                          <a:spcPts val="0"/>
                        </a:spcAft>
                      </a:pPr>
                      <a:r>
                        <a:rPr lang="en-US" sz="1200" b="1">
                          <a:latin typeface="Times New Roman"/>
                          <a:ea typeface="Times New Roman"/>
                          <a:cs typeface="Times New Roman"/>
                        </a:rPr>
                        <a:t>TOTAL SCORE</a:t>
                      </a:r>
                      <a:endParaRPr lang="en-IN" sz="1000">
                        <a:latin typeface="Calibri"/>
                        <a:ea typeface="Times New Roman"/>
                        <a:cs typeface="Times New Roman"/>
                      </a:endParaRPr>
                    </a:p>
                  </a:txBody>
                  <a:tcPr marL="59965" marR="599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b="1" dirty="0">
                          <a:latin typeface="Calibri"/>
                          <a:ea typeface="Times New Roman"/>
                          <a:cs typeface="Times New Roman"/>
                        </a:rPr>
                        <a:t>176 (19.5)</a:t>
                      </a:r>
                      <a:endParaRPr lang="en-IN" sz="1000" b="1" dirty="0">
                        <a:latin typeface="Calibri"/>
                        <a:ea typeface="Times New Roman"/>
                        <a:cs typeface="Times New Roman"/>
                      </a:endParaRPr>
                    </a:p>
                  </a:txBody>
                  <a:tcPr marL="59965" marR="599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b="1" dirty="0">
                          <a:latin typeface="Calibri"/>
                          <a:ea typeface="Times New Roman"/>
                          <a:cs typeface="Times New Roman"/>
                        </a:rPr>
                        <a:t>265 (29.4)</a:t>
                      </a:r>
                      <a:endParaRPr lang="en-IN" sz="1000" b="1" dirty="0">
                        <a:latin typeface="Calibri"/>
                        <a:ea typeface="Times New Roman"/>
                        <a:cs typeface="Times New Roman"/>
                      </a:endParaRPr>
                    </a:p>
                  </a:txBody>
                  <a:tcPr marL="59965" marR="599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normAutofit/>
          </a:bodyPr>
          <a:lstStyle/>
          <a:p>
            <a:pPr algn="ctr"/>
            <a:r>
              <a:rPr lang="en-US" sz="3200" b="1" dirty="0" smtClean="0">
                <a:solidFill>
                  <a:srgbClr val="C00000"/>
                </a:solidFill>
                <a:latin typeface="Aharoni" pitchFamily="2" charset="-79"/>
                <a:cs typeface="Aharoni" pitchFamily="2" charset="-79"/>
              </a:rPr>
              <a:t>Practice Attribute Score</a:t>
            </a:r>
            <a:endParaRPr lang="en-IN" sz="3200" b="1" dirty="0">
              <a:solidFill>
                <a:srgbClr val="C00000"/>
              </a:solidFill>
              <a:latin typeface="Aharoni" pitchFamily="2" charset="-79"/>
              <a:cs typeface="Aharoni" pitchFamily="2" charset="-79"/>
            </a:endParaRPr>
          </a:p>
        </p:txBody>
      </p:sp>
      <p:graphicFrame>
        <p:nvGraphicFramePr>
          <p:cNvPr id="4" name="Content Placeholder 3"/>
          <p:cNvGraphicFramePr>
            <a:graphicFrameLocks noGrp="1"/>
          </p:cNvGraphicFramePr>
          <p:nvPr>
            <p:ph sz="quarter" idx="1"/>
          </p:nvPr>
        </p:nvGraphicFramePr>
        <p:xfrm>
          <a:off x="838201" y="1142999"/>
          <a:ext cx="8000999" cy="5181602"/>
        </p:xfrm>
        <a:graphic>
          <a:graphicData uri="http://schemas.openxmlformats.org/drawingml/2006/table">
            <a:tbl>
              <a:tblPr/>
              <a:tblGrid>
                <a:gridCol w="917408"/>
                <a:gridCol w="2180723"/>
                <a:gridCol w="1701967"/>
                <a:gridCol w="1600033"/>
                <a:gridCol w="1600868"/>
              </a:tblGrid>
              <a:tr h="678521">
                <a:tc>
                  <a:txBody>
                    <a:bodyPr/>
                    <a:lstStyle/>
                    <a:p>
                      <a:pPr algn="ctr">
                        <a:lnSpc>
                          <a:spcPct val="115000"/>
                        </a:lnSpc>
                        <a:spcAft>
                          <a:spcPts val="0"/>
                        </a:spcAft>
                      </a:pPr>
                      <a:r>
                        <a:rPr lang="en-US" sz="1400" b="1" dirty="0" err="1">
                          <a:solidFill>
                            <a:srgbClr val="FFFFFF"/>
                          </a:solidFill>
                          <a:latin typeface="Andalus" pitchFamily="18" charset="-78"/>
                          <a:ea typeface="Times New Roman"/>
                          <a:cs typeface="Andalus" pitchFamily="18" charset="-78"/>
                        </a:rPr>
                        <a:t>S.No</a:t>
                      </a:r>
                      <a:r>
                        <a:rPr lang="en-US" sz="1400" b="1" dirty="0">
                          <a:solidFill>
                            <a:srgbClr val="FFFFFF"/>
                          </a:solidFill>
                          <a:latin typeface="Andalus" pitchFamily="18" charset="-78"/>
                          <a:ea typeface="Times New Roman"/>
                          <a:cs typeface="Andalus" pitchFamily="18" charset="-78"/>
                        </a:rPr>
                        <a:t>.</a:t>
                      </a:r>
                      <a:endParaRPr lang="en-IN" sz="1100" b="1" dirty="0">
                        <a:latin typeface="Andalus" pitchFamily="18" charset="-78"/>
                        <a:ea typeface="Times New Roman"/>
                        <a:cs typeface="Andalus" pitchFamily="18" charset="-78"/>
                      </a:endParaRPr>
                    </a:p>
                  </a:txBody>
                  <a:tcPr marL="68580" marR="68580" marT="0" marB="0">
                    <a:lnL>
                      <a:noFill/>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C0504D"/>
                    </a:solidFill>
                  </a:tcPr>
                </a:tc>
                <a:tc>
                  <a:txBody>
                    <a:bodyPr/>
                    <a:lstStyle/>
                    <a:p>
                      <a:pPr algn="ctr">
                        <a:lnSpc>
                          <a:spcPct val="115000"/>
                        </a:lnSpc>
                        <a:spcAft>
                          <a:spcPts val="0"/>
                        </a:spcAft>
                      </a:pPr>
                      <a:r>
                        <a:rPr lang="en-US" sz="1400" b="1" dirty="0">
                          <a:solidFill>
                            <a:srgbClr val="FFFFFF"/>
                          </a:solidFill>
                          <a:latin typeface="Andalus" pitchFamily="18" charset="-78"/>
                          <a:ea typeface="Times New Roman"/>
                          <a:cs typeface="Andalus" pitchFamily="18" charset="-78"/>
                        </a:rPr>
                        <a:t>PRACTICE Attribute</a:t>
                      </a:r>
                      <a:endParaRPr lang="en-IN" sz="1100" b="1" dirty="0">
                        <a:latin typeface="Andalus" pitchFamily="18" charset="-78"/>
                        <a:ea typeface="Times New Roman"/>
                        <a:cs typeface="Andalus" pitchFamily="18" charset="-78"/>
                      </a:endParaRPr>
                    </a:p>
                  </a:txBody>
                  <a:tcPr marL="68580" marR="68580" marT="0" marB="0">
                    <a:lnL>
                      <a:noFill/>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C0504D"/>
                    </a:solidFill>
                  </a:tcPr>
                </a:tc>
                <a:tc>
                  <a:txBody>
                    <a:bodyPr/>
                    <a:lstStyle/>
                    <a:p>
                      <a:pPr algn="ctr">
                        <a:lnSpc>
                          <a:spcPct val="115000"/>
                        </a:lnSpc>
                        <a:spcAft>
                          <a:spcPts val="0"/>
                        </a:spcAft>
                      </a:pPr>
                      <a:r>
                        <a:rPr lang="en-US" sz="1400" b="1" dirty="0">
                          <a:solidFill>
                            <a:srgbClr val="FFFFFF"/>
                          </a:solidFill>
                          <a:latin typeface="Andalus" pitchFamily="18" charset="-78"/>
                          <a:ea typeface="Times New Roman"/>
                          <a:cs typeface="Andalus" pitchFamily="18" charset="-78"/>
                        </a:rPr>
                        <a:t>Before Education</a:t>
                      </a:r>
                      <a:endParaRPr lang="en-IN" sz="1100" b="1" dirty="0">
                        <a:latin typeface="Andalus" pitchFamily="18" charset="-78"/>
                        <a:ea typeface="Times New Roman"/>
                        <a:cs typeface="Andalus" pitchFamily="18" charset="-78"/>
                      </a:endParaRPr>
                    </a:p>
                  </a:txBody>
                  <a:tcPr marL="68580" marR="68580" marT="0" marB="0">
                    <a:lnL>
                      <a:noFill/>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C0504D"/>
                    </a:solidFill>
                  </a:tcPr>
                </a:tc>
                <a:tc>
                  <a:txBody>
                    <a:bodyPr/>
                    <a:lstStyle/>
                    <a:p>
                      <a:pPr algn="ctr">
                        <a:lnSpc>
                          <a:spcPct val="115000"/>
                        </a:lnSpc>
                        <a:spcAft>
                          <a:spcPts val="0"/>
                        </a:spcAft>
                      </a:pPr>
                      <a:r>
                        <a:rPr lang="en-US" sz="1400" b="1" dirty="0">
                          <a:solidFill>
                            <a:srgbClr val="FFFFFF"/>
                          </a:solidFill>
                          <a:latin typeface="Andalus" pitchFamily="18" charset="-78"/>
                          <a:ea typeface="Times New Roman"/>
                          <a:cs typeface="Andalus" pitchFamily="18" charset="-78"/>
                        </a:rPr>
                        <a:t>After Education</a:t>
                      </a:r>
                      <a:endParaRPr lang="en-IN" sz="1100" b="1" dirty="0">
                        <a:latin typeface="Andalus" pitchFamily="18" charset="-78"/>
                        <a:ea typeface="Times New Roman"/>
                        <a:cs typeface="Andalus" pitchFamily="18" charset="-78"/>
                      </a:endParaRPr>
                    </a:p>
                  </a:txBody>
                  <a:tcPr marL="68580" marR="68580" marT="0" marB="0">
                    <a:lnL>
                      <a:noFill/>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C0504D"/>
                    </a:solidFill>
                  </a:tcPr>
                </a:tc>
                <a:tc>
                  <a:txBody>
                    <a:bodyPr/>
                    <a:lstStyle/>
                    <a:p>
                      <a:pPr>
                        <a:lnSpc>
                          <a:spcPct val="115000"/>
                        </a:lnSpc>
                        <a:spcAft>
                          <a:spcPts val="0"/>
                        </a:spcAft>
                      </a:pPr>
                      <a:r>
                        <a:rPr lang="en-US" sz="1400" b="1" dirty="0">
                          <a:solidFill>
                            <a:srgbClr val="FFFFFF"/>
                          </a:solidFill>
                          <a:latin typeface="Andalus" pitchFamily="18" charset="-78"/>
                          <a:ea typeface="Times New Roman"/>
                          <a:cs typeface="Andalus" pitchFamily="18" charset="-78"/>
                        </a:rPr>
                        <a:t>After 25 days of Education</a:t>
                      </a:r>
                      <a:endParaRPr lang="en-IN" sz="1100" b="1" dirty="0">
                        <a:latin typeface="Andalus" pitchFamily="18" charset="-78"/>
                        <a:ea typeface="Times New Roman"/>
                        <a:cs typeface="Andalus" pitchFamily="18" charset="-78"/>
                      </a:endParaRPr>
                    </a:p>
                  </a:txBody>
                  <a:tcPr marL="68580" marR="68580" marT="0" marB="0">
                    <a:lnL>
                      <a:noFill/>
                    </a:lnL>
                    <a:lnR>
                      <a:noFill/>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C0504D"/>
                    </a:solidFill>
                  </a:tcPr>
                </a:tc>
              </a:tr>
              <a:tr h="520802">
                <a:tc>
                  <a:txBody>
                    <a:bodyPr/>
                    <a:lstStyle/>
                    <a:p>
                      <a:pPr marL="342900" lvl="0" indent="-342900">
                        <a:lnSpc>
                          <a:spcPct val="115000"/>
                        </a:lnSpc>
                        <a:spcAft>
                          <a:spcPts val="0"/>
                        </a:spcAft>
                        <a:buFont typeface="+mj-lt"/>
                        <a:buNone/>
                      </a:pPr>
                      <a:r>
                        <a:rPr lang="en-US" sz="1100" dirty="0" smtClean="0">
                          <a:latin typeface="Andalus" pitchFamily="18" charset="-78"/>
                          <a:ea typeface="Times New Roman"/>
                          <a:cs typeface="Andalus" pitchFamily="18" charset="-78"/>
                        </a:rPr>
                        <a:t>1. </a:t>
                      </a:r>
                      <a:endParaRPr lang="en-IN" sz="1100" dirty="0">
                        <a:latin typeface="Andalus" pitchFamily="18" charset="-78"/>
                        <a:ea typeface="Times New Roman"/>
                        <a:cs typeface="Andalus" pitchFamily="18" charset="-78"/>
                      </a:endParaRPr>
                    </a:p>
                  </a:txBody>
                  <a:tcPr marL="68580" marR="68580" marT="0" marB="0">
                    <a:lnL>
                      <a:noFill/>
                    </a:lnL>
                    <a:lnR>
                      <a:noFill/>
                    </a:lnR>
                    <a:lnT w="28575" cap="flat" cmpd="sng" algn="ctr">
                      <a:solidFill>
                        <a:srgbClr val="000000"/>
                      </a:solidFill>
                      <a:prstDash val="solid"/>
                      <a:round/>
                      <a:headEnd type="none" w="med" len="med"/>
                      <a:tailEnd type="none" w="med" len="med"/>
                    </a:lnT>
                    <a:lnB>
                      <a:noFill/>
                    </a:lnB>
                    <a:solidFill>
                      <a:srgbClr val="C0504D"/>
                    </a:solidFill>
                  </a:tcPr>
                </a:tc>
                <a:tc>
                  <a:txBody>
                    <a:bodyPr/>
                    <a:lstStyle/>
                    <a:p>
                      <a:pPr>
                        <a:lnSpc>
                          <a:spcPct val="115000"/>
                        </a:lnSpc>
                        <a:spcAft>
                          <a:spcPts val="0"/>
                        </a:spcAft>
                      </a:pPr>
                      <a:r>
                        <a:rPr lang="en-US" sz="1200">
                          <a:latin typeface="Andalus" pitchFamily="18" charset="-78"/>
                          <a:ea typeface="Times New Roman"/>
                          <a:cs typeface="Andalus" pitchFamily="18" charset="-78"/>
                        </a:rPr>
                        <a:t>Hands should be washed before handling food</a:t>
                      </a:r>
                      <a:endParaRPr lang="en-IN" sz="1100">
                        <a:latin typeface="Andalus" pitchFamily="18" charset="-78"/>
                        <a:ea typeface="Times New Roman"/>
                        <a:cs typeface="Andalus" pitchFamily="18" charset="-78"/>
                      </a:endParaRPr>
                    </a:p>
                  </a:txBody>
                  <a:tcPr marL="68580" marR="68580" marT="0" marB="0">
                    <a:lnL>
                      <a:noFill/>
                    </a:lnL>
                    <a:lnR>
                      <a:noFill/>
                    </a:lnR>
                    <a:lnT w="28575" cap="flat" cmpd="sng" algn="ctr">
                      <a:solidFill>
                        <a:srgbClr val="000000"/>
                      </a:solidFill>
                      <a:prstDash val="solid"/>
                      <a:round/>
                      <a:headEnd type="none" w="med" len="med"/>
                      <a:tailEnd type="none" w="med" len="med"/>
                    </a:lnT>
                    <a:lnB>
                      <a:noFill/>
                    </a:lnB>
                    <a:solidFill>
                      <a:srgbClr val="D8D8D8"/>
                    </a:solidFill>
                  </a:tcPr>
                </a:tc>
                <a:tc>
                  <a:txBody>
                    <a:bodyPr/>
                    <a:lstStyle/>
                    <a:p>
                      <a:pPr algn="ctr">
                        <a:lnSpc>
                          <a:spcPct val="115000"/>
                        </a:lnSpc>
                        <a:spcAft>
                          <a:spcPts val="0"/>
                        </a:spcAft>
                      </a:pPr>
                      <a:r>
                        <a:rPr lang="en-US" sz="1100" b="1" dirty="0">
                          <a:latin typeface="Andalus" pitchFamily="18" charset="-78"/>
                          <a:ea typeface="Times New Roman"/>
                          <a:cs typeface="Andalus" pitchFamily="18" charset="-78"/>
                        </a:rPr>
                        <a:t>21</a:t>
                      </a:r>
                      <a:endParaRPr lang="en-IN" sz="1100" b="1" dirty="0">
                        <a:latin typeface="Andalus" pitchFamily="18" charset="-78"/>
                        <a:ea typeface="Times New Roman"/>
                        <a:cs typeface="Andalus" pitchFamily="18" charset="-78"/>
                      </a:endParaRPr>
                    </a:p>
                  </a:txBody>
                  <a:tcPr marL="68580" marR="68580" marT="0" marB="0">
                    <a:lnL>
                      <a:noFill/>
                    </a:lnL>
                    <a:lnR>
                      <a:noFill/>
                    </a:lnR>
                    <a:lnT w="28575" cap="flat" cmpd="sng" algn="ctr">
                      <a:solidFill>
                        <a:srgbClr val="000000"/>
                      </a:solidFill>
                      <a:prstDash val="solid"/>
                      <a:round/>
                      <a:headEnd type="none" w="med" len="med"/>
                      <a:tailEnd type="none" w="med" len="med"/>
                    </a:lnT>
                    <a:lnB>
                      <a:noFill/>
                    </a:lnB>
                    <a:solidFill>
                      <a:srgbClr val="D8D8D8"/>
                    </a:solidFill>
                  </a:tcPr>
                </a:tc>
                <a:tc>
                  <a:txBody>
                    <a:bodyPr/>
                    <a:lstStyle/>
                    <a:p>
                      <a:pPr algn="ctr">
                        <a:lnSpc>
                          <a:spcPct val="115000"/>
                        </a:lnSpc>
                        <a:spcAft>
                          <a:spcPts val="0"/>
                        </a:spcAft>
                      </a:pPr>
                      <a:r>
                        <a:rPr lang="en-US" sz="1100" b="1">
                          <a:latin typeface="Andalus" pitchFamily="18" charset="-78"/>
                          <a:ea typeface="Times New Roman"/>
                          <a:cs typeface="Andalus" pitchFamily="18" charset="-78"/>
                        </a:rPr>
                        <a:t>29</a:t>
                      </a:r>
                      <a:endParaRPr lang="en-IN" sz="1100" b="1">
                        <a:latin typeface="Andalus" pitchFamily="18" charset="-78"/>
                        <a:ea typeface="Times New Roman"/>
                        <a:cs typeface="Andalus" pitchFamily="18" charset="-78"/>
                      </a:endParaRPr>
                    </a:p>
                  </a:txBody>
                  <a:tcPr marL="68580" marR="68580" marT="0" marB="0">
                    <a:lnL>
                      <a:noFill/>
                    </a:lnL>
                    <a:lnR>
                      <a:noFill/>
                    </a:lnR>
                    <a:lnT w="28575" cap="flat" cmpd="sng" algn="ctr">
                      <a:solidFill>
                        <a:srgbClr val="000000"/>
                      </a:solidFill>
                      <a:prstDash val="solid"/>
                      <a:round/>
                      <a:headEnd type="none" w="med" len="med"/>
                      <a:tailEnd type="none" w="med" len="med"/>
                    </a:lnT>
                    <a:lnB>
                      <a:noFill/>
                    </a:lnB>
                    <a:solidFill>
                      <a:srgbClr val="D8D8D8"/>
                    </a:solidFill>
                  </a:tcPr>
                </a:tc>
                <a:tc>
                  <a:txBody>
                    <a:bodyPr/>
                    <a:lstStyle/>
                    <a:p>
                      <a:pPr algn="ctr">
                        <a:lnSpc>
                          <a:spcPct val="115000"/>
                        </a:lnSpc>
                        <a:spcAft>
                          <a:spcPts val="0"/>
                        </a:spcAft>
                      </a:pPr>
                      <a:r>
                        <a:rPr lang="en-US" sz="1100" b="1">
                          <a:latin typeface="Andalus" pitchFamily="18" charset="-78"/>
                          <a:ea typeface="Times New Roman"/>
                          <a:cs typeface="Andalus" pitchFamily="18" charset="-78"/>
                        </a:rPr>
                        <a:t>34</a:t>
                      </a:r>
                      <a:endParaRPr lang="en-IN" sz="1100" b="1">
                        <a:latin typeface="Andalus" pitchFamily="18" charset="-78"/>
                        <a:ea typeface="Times New Roman"/>
                        <a:cs typeface="Andalus" pitchFamily="18" charset="-78"/>
                      </a:endParaRPr>
                    </a:p>
                  </a:txBody>
                  <a:tcPr marL="68580" marR="68580" marT="0" marB="0">
                    <a:lnL>
                      <a:noFill/>
                    </a:lnL>
                    <a:lnR>
                      <a:noFill/>
                    </a:lnR>
                    <a:lnT w="28575" cap="flat" cmpd="sng" algn="ctr">
                      <a:solidFill>
                        <a:srgbClr val="000000"/>
                      </a:solidFill>
                      <a:prstDash val="solid"/>
                      <a:round/>
                      <a:headEnd type="none" w="med" len="med"/>
                      <a:tailEnd type="none" w="med" len="med"/>
                    </a:lnT>
                    <a:lnB>
                      <a:noFill/>
                    </a:lnB>
                    <a:solidFill>
                      <a:srgbClr val="D8D8D8"/>
                    </a:solidFill>
                  </a:tcPr>
                </a:tc>
              </a:tr>
              <a:tr h="520802">
                <a:tc>
                  <a:txBody>
                    <a:bodyPr/>
                    <a:lstStyle/>
                    <a:p>
                      <a:pPr marL="342900" lvl="0" indent="-342900">
                        <a:lnSpc>
                          <a:spcPct val="115000"/>
                        </a:lnSpc>
                        <a:spcAft>
                          <a:spcPts val="0"/>
                        </a:spcAft>
                        <a:buFont typeface="+mj-lt"/>
                        <a:buNone/>
                      </a:pPr>
                      <a:r>
                        <a:rPr lang="en-US" sz="1100" dirty="0" smtClean="0">
                          <a:latin typeface="Andalus" pitchFamily="18" charset="-78"/>
                          <a:ea typeface="Times New Roman"/>
                          <a:cs typeface="Andalus" pitchFamily="18" charset="-78"/>
                        </a:rPr>
                        <a:t>2.</a:t>
                      </a:r>
                      <a:endParaRPr lang="en-IN" sz="1100" dirty="0">
                        <a:latin typeface="Andalus" pitchFamily="18" charset="-78"/>
                        <a:ea typeface="Times New Roman"/>
                        <a:cs typeface="Andalus" pitchFamily="18" charset="-78"/>
                      </a:endParaRPr>
                    </a:p>
                  </a:txBody>
                  <a:tcPr marL="68580" marR="68580" marT="0" marB="0">
                    <a:lnL>
                      <a:noFill/>
                    </a:lnL>
                    <a:lnR>
                      <a:noFill/>
                    </a:lnR>
                    <a:lnT>
                      <a:noFill/>
                    </a:lnT>
                    <a:lnB>
                      <a:noFill/>
                    </a:lnB>
                    <a:solidFill>
                      <a:srgbClr val="C0504D"/>
                    </a:solidFill>
                  </a:tcPr>
                </a:tc>
                <a:tc>
                  <a:txBody>
                    <a:bodyPr/>
                    <a:lstStyle/>
                    <a:p>
                      <a:pPr>
                        <a:lnSpc>
                          <a:spcPct val="115000"/>
                        </a:lnSpc>
                        <a:spcAft>
                          <a:spcPts val="0"/>
                        </a:spcAft>
                      </a:pPr>
                      <a:r>
                        <a:rPr lang="en-US" sz="1200">
                          <a:latin typeface="Andalus" pitchFamily="18" charset="-78"/>
                          <a:ea typeface="Times New Roman"/>
                          <a:cs typeface="Andalus" pitchFamily="18" charset="-78"/>
                        </a:rPr>
                        <a:t>Only fresh vegetables were used for cooking</a:t>
                      </a:r>
                      <a:endParaRPr lang="en-IN" sz="1100">
                        <a:latin typeface="Andalus" pitchFamily="18" charset="-78"/>
                        <a:ea typeface="Times New Roman"/>
                        <a:cs typeface="Andalus" pitchFamily="18" charset="-78"/>
                      </a:endParaRPr>
                    </a:p>
                  </a:txBody>
                  <a:tcPr marL="68580" marR="68580" marT="0" marB="0">
                    <a:lnL>
                      <a:noFill/>
                    </a:lnL>
                    <a:lnR>
                      <a:noFill/>
                    </a:lnR>
                    <a:lnT>
                      <a:noFill/>
                    </a:lnT>
                    <a:lnB>
                      <a:noFill/>
                    </a:lnB>
                  </a:tcPr>
                </a:tc>
                <a:tc>
                  <a:txBody>
                    <a:bodyPr/>
                    <a:lstStyle/>
                    <a:p>
                      <a:pPr algn="ctr">
                        <a:lnSpc>
                          <a:spcPct val="115000"/>
                        </a:lnSpc>
                        <a:spcAft>
                          <a:spcPts val="0"/>
                        </a:spcAft>
                      </a:pPr>
                      <a:r>
                        <a:rPr lang="en-US" sz="1100" b="1" dirty="0">
                          <a:latin typeface="Andalus" pitchFamily="18" charset="-78"/>
                          <a:ea typeface="Times New Roman"/>
                          <a:cs typeface="Andalus" pitchFamily="18" charset="-78"/>
                        </a:rPr>
                        <a:t>11</a:t>
                      </a:r>
                      <a:endParaRPr lang="en-IN" sz="1100" b="1" dirty="0">
                        <a:latin typeface="Andalus" pitchFamily="18" charset="-78"/>
                        <a:ea typeface="Times New Roman"/>
                        <a:cs typeface="Andalus" pitchFamily="18" charset="-78"/>
                      </a:endParaRPr>
                    </a:p>
                  </a:txBody>
                  <a:tcPr marL="68580" marR="68580" marT="0" marB="0">
                    <a:lnL>
                      <a:noFill/>
                    </a:lnL>
                    <a:lnR>
                      <a:noFill/>
                    </a:lnR>
                    <a:lnT>
                      <a:noFill/>
                    </a:lnT>
                    <a:lnB>
                      <a:noFill/>
                    </a:lnB>
                  </a:tcPr>
                </a:tc>
                <a:tc>
                  <a:txBody>
                    <a:bodyPr/>
                    <a:lstStyle/>
                    <a:p>
                      <a:pPr algn="ctr">
                        <a:lnSpc>
                          <a:spcPct val="115000"/>
                        </a:lnSpc>
                        <a:spcAft>
                          <a:spcPts val="0"/>
                        </a:spcAft>
                      </a:pPr>
                      <a:r>
                        <a:rPr lang="en-US" sz="1100" b="1">
                          <a:latin typeface="Andalus" pitchFamily="18" charset="-78"/>
                          <a:ea typeface="Times New Roman"/>
                          <a:cs typeface="Andalus" pitchFamily="18" charset="-78"/>
                        </a:rPr>
                        <a:t>27</a:t>
                      </a:r>
                      <a:endParaRPr lang="en-IN" sz="1100" b="1">
                        <a:latin typeface="Andalus" pitchFamily="18" charset="-78"/>
                        <a:ea typeface="Times New Roman"/>
                        <a:cs typeface="Andalus" pitchFamily="18" charset="-78"/>
                      </a:endParaRPr>
                    </a:p>
                  </a:txBody>
                  <a:tcPr marL="68580" marR="68580" marT="0" marB="0">
                    <a:lnL>
                      <a:noFill/>
                    </a:lnL>
                    <a:lnR>
                      <a:noFill/>
                    </a:lnR>
                    <a:lnT>
                      <a:noFill/>
                    </a:lnT>
                    <a:lnB>
                      <a:noFill/>
                    </a:lnB>
                  </a:tcPr>
                </a:tc>
                <a:tc>
                  <a:txBody>
                    <a:bodyPr/>
                    <a:lstStyle/>
                    <a:p>
                      <a:pPr algn="ctr">
                        <a:lnSpc>
                          <a:spcPct val="115000"/>
                        </a:lnSpc>
                        <a:spcAft>
                          <a:spcPts val="0"/>
                        </a:spcAft>
                      </a:pPr>
                      <a:r>
                        <a:rPr lang="en-US" sz="1100" b="1">
                          <a:latin typeface="Andalus" pitchFamily="18" charset="-78"/>
                          <a:ea typeface="Times New Roman"/>
                          <a:cs typeface="Andalus" pitchFamily="18" charset="-78"/>
                        </a:rPr>
                        <a:t>31</a:t>
                      </a:r>
                      <a:endParaRPr lang="en-IN" sz="1100" b="1">
                        <a:latin typeface="Andalus" pitchFamily="18" charset="-78"/>
                        <a:ea typeface="Times New Roman"/>
                        <a:cs typeface="Andalus" pitchFamily="18" charset="-78"/>
                      </a:endParaRPr>
                    </a:p>
                  </a:txBody>
                  <a:tcPr marL="68580" marR="68580" marT="0" marB="0">
                    <a:lnL>
                      <a:noFill/>
                    </a:lnL>
                    <a:lnR>
                      <a:noFill/>
                    </a:lnR>
                    <a:lnT>
                      <a:noFill/>
                    </a:lnT>
                    <a:lnB>
                      <a:noFill/>
                    </a:lnB>
                  </a:tcPr>
                </a:tc>
              </a:tr>
              <a:tr h="520802">
                <a:tc>
                  <a:txBody>
                    <a:bodyPr/>
                    <a:lstStyle/>
                    <a:p>
                      <a:pPr marL="342900" lvl="0" indent="-342900">
                        <a:lnSpc>
                          <a:spcPct val="115000"/>
                        </a:lnSpc>
                        <a:spcAft>
                          <a:spcPts val="0"/>
                        </a:spcAft>
                        <a:buFont typeface="+mj-lt"/>
                        <a:buNone/>
                      </a:pPr>
                      <a:r>
                        <a:rPr lang="en-US" sz="1100" dirty="0" smtClean="0">
                          <a:latin typeface="Andalus" pitchFamily="18" charset="-78"/>
                          <a:ea typeface="Times New Roman"/>
                          <a:cs typeface="Andalus" pitchFamily="18" charset="-78"/>
                        </a:rPr>
                        <a:t>3.</a:t>
                      </a:r>
                      <a:endParaRPr lang="en-IN" sz="1100" dirty="0">
                        <a:latin typeface="Andalus" pitchFamily="18" charset="-78"/>
                        <a:ea typeface="Times New Roman"/>
                        <a:cs typeface="Andalus" pitchFamily="18" charset="-78"/>
                      </a:endParaRPr>
                    </a:p>
                  </a:txBody>
                  <a:tcPr marL="68580" marR="68580" marT="0" marB="0">
                    <a:lnL>
                      <a:noFill/>
                    </a:lnL>
                    <a:lnR>
                      <a:noFill/>
                    </a:lnR>
                    <a:lnT>
                      <a:noFill/>
                    </a:lnT>
                    <a:lnB>
                      <a:noFill/>
                    </a:lnB>
                    <a:solidFill>
                      <a:srgbClr val="C0504D"/>
                    </a:solidFill>
                  </a:tcPr>
                </a:tc>
                <a:tc>
                  <a:txBody>
                    <a:bodyPr/>
                    <a:lstStyle/>
                    <a:p>
                      <a:pPr>
                        <a:lnSpc>
                          <a:spcPct val="115000"/>
                        </a:lnSpc>
                        <a:spcAft>
                          <a:spcPts val="0"/>
                        </a:spcAft>
                      </a:pPr>
                      <a:r>
                        <a:rPr lang="en-US" sz="1200">
                          <a:latin typeface="Andalus" pitchFamily="18" charset="-78"/>
                          <a:ea typeface="Times New Roman"/>
                          <a:cs typeface="Andalus" pitchFamily="18" charset="-78"/>
                        </a:rPr>
                        <a:t>Before using vegetables were washed</a:t>
                      </a:r>
                      <a:endParaRPr lang="en-IN" sz="1100">
                        <a:latin typeface="Andalus" pitchFamily="18" charset="-78"/>
                        <a:ea typeface="Times New Roman"/>
                        <a:cs typeface="Andalus" pitchFamily="18" charset="-78"/>
                      </a:endParaRPr>
                    </a:p>
                  </a:txBody>
                  <a:tcPr marL="68580" marR="68580" marT="0" marB="0">
                    <a:lnL>
                      <a:noFill/>
                    </a:lnL>
                    <a:lnR>
                      <a:noFill/>
                    </a:lnR>
                    <a:lnT>
                      <a:noFill/>
                    </a:lnT>
                    <a:lnB>
                      <a:noFill/>
                    </a:lnB>
                    <a:solidFill>
                      <a:srgbClr val="D8D8D8"/>
                    </a:solidFill>
                  </a:tcPr>
                </a:tc>
                <a:tc>
                  <a:txBody>
                    <a:bodyPr/>
                    <a:lstStyle/>
                    <a:p>
                      <a:pPr algn="ctr">
                        <a:lnSpc>
                          <a:spcPct val="115000"/>
                        </a:lnSpc>
                        <a:spcAft>
                          <a:spcPts val="0"/>
                        </a:spcAft>
                      </a:pPr>
                      <a:r>
                        <a:rPr lang="en-US" sz="1100" b="1">
                          <a:latin typeface="Andalus" pitchFamily="18" charset="-78"/>
                          <a:ea typeface="Times New Roman"/>
                          <a:cs typeface="Andalus" pitchFamily="18" charset="-78"/>
                        </a:rPr>
                        <a:t>22</a:t>
                      </a:r>
                      <a:endParaRPr lang="en-IN" sz="1100" b="1">
                        <a:latin typeface="Andalus" pitchFamily="18" charset="-78"/>
                        <a:ea typeface="Times New Roman"/>
                        <a:cs typeface="Andalus" pitchFamily="18" charset="-78"/>
                      </a:endParaRPr>
                    </a:p>
                  </a:txBody>
                  <a:tcPr marL="68580" marR="68580" marT="0" marB="0">
                    <a:lnL>
                      <a:noFill/>
                    </a:lnL>
                    <a:lnR>
                      <a:noFill/>
                    </a:lnR>
                    <a:lnT>
                      <a:noFill/>
                    </a:lnT>
                    <a:lnB>
                      <a:noFill/>
                    </a:lnB>
                    <a:solidFill>
                      <a:srgbClr val="D8D8D8"/>
                    </a:solidFill>
                  </a:tcPr>
                </a:tc>
                <a:tc>
                  <a:txBody>
                    <a:bodyPr/>
                    <a:lstStyle/>
                    <a:p>
                      <a:pPr algn="ctr">
                        <a:lnSpc>
                          <a:spcPct val="115000"/>
                        </a:lnSpc>
                        <a:spcAft>
                          <a:spcPts val="0"/>
                        </a:spcAft>
                      </a:pPr>
                      <a:r>
                        <a:rPr lang="en-US" sz="1100" b="1">
                          <a:latin typeface="Andalus" pitchFamily="18" charset="-78"/>
                          <a:ea typeface="Times New Roman"/>
                          <a:cs typeface="Andalus" pitchFamily="18" charset="-78"/>
                        </a:rPr>
                        <a:t>33</a:t>
                      </a:r>
                      <a:endParaRPr lang="en-IN" sz="1100" b="1">
                        <a:latin typeface="Andalus" pitchFamily="18" charset="-78"/>
                        <a:ea typeface="Times New Roman"/>
                        <a:cs typeface="Andalus" pitchFamily="18" charset="-78"/>
                      </a:endParaRPr>
                    </a:p>
                  </a:txBody>
                  <a:tcPr marL="68580" marR="68580" marT="0" marB="0">
                    <a:lnL>
                      <a:noFill/>
                    </a:lnL>
                    <a:lnR>
                      <a:noFill/>
                    </a:lnR>
                    <a:lnT>
                      <a:noFill/>
                    </a:lnT>
                    <a:lnB>
                      <a:noFill/>
                    </a:lnB>
                    <a:solidFill>
                      <a:srgbClr val="D8D8D8"/>
                    </a:solidFill>
                  </a:tcPr>
                </a:tc>
                <a:tc>
                  <a:txBody>
                    <a:bodyPr/>
                    <a:lstStyle/>
                    <a:p>
                      <a:pPr algn="ctr">
                        <a:lnSpc>
                          <a:spcPct val="115000"/>
                        </a:lnSpc>
                        <a:spcAft>
                          <a:spcPts val="0"/>
                        </a:spcAft>
                      </a:pPr>
                      <a:r>
                        <a:rPr lang="en-US" sz="1100" b="1">
                          <a:latin typeface="Andalus" pitchFamily="18" charset="-78"/>
                          <a:ea typeface="Times New Roman"/>
                          <a:cs typeface="Andalus" pitchFamily="18" charset="-78"/>
                        </a:rPr>
                        <a:t>34</a:t>
                      </a:r>
                      <a:endParaRPr lang="en-IN" sz="1100" b="1">
                        <a:latin typeface="Andalus" pitchFamily="18" charset="-78"/>
                        <a:ea typeface="Times New Roman"/>
                        <a:cs typeface="Andalus" pitchFamily="18" charset="-78"/>
                      </a:endParaRPr>
                    </a:p>
                  </a:txBody>
                  <a:tcPr marL="68580" marR="68580" marT="0" marB="0">
                    <a:lnL>
                      <a:noFill/>
                    </a:lnL>
                    <a:lnR>
                      <a:noFill/>
                    </a:lnR>
                    <a:lnT>
                      <a:noFill/>
                    </a:lnT>
                    <a:lnB>
                      <a:noFill/>
                    </a:lnB>
                    <a:solidFill>
                      <a:srgbClr val="D8D8D8"/>
                    </a:solidFill>
                  </a:tcPr>
                </a:tc>
              </a:tr>
              <a:tr h="520802">
                <a:tc>
                  <a:txBody>
                    <a:bodyPr/>
                    <a:lstStyle/>
                    <a:p>
                      <a:pPr marL="342900" lvl="0" indent="-342900">
                        <a:lnSpc>
                          <a:spcPct val="115000"/>
                        </a:lnSpc>
                        <a:spcAft>
                          <a:spcPts val="0"/>
                        </a:spcAft>
                        <a:buFont typeface="+mj-lt"/>
                        <a:buNone/>
                      </a:pPr>
                      <a:r>
                        <a:rPr lang="en-US" sz="1100" dirty="0" smtClean="0">
                          <a:latin typeface="Andalus" pitchFamily="18" charset="-78"/>
                          <a:ea typeface="Times New Roman"/>
                          <a:cs typeface="Andalus" pitchFamily="18" charset="-78"/>
                        </a:rPr>
                        <a:t>4.</a:t>
                      </a:r>
                      <a:endParaRPr lang="en-IN" sz="1100" dirty="0">
                        <a:latin typeface="Andalus" pitchFamily="18" charset="-78"/>
                        <a:ea typeface="Times New Roman"/>
                        <a:cs typeface="Andalus" pitchFamily="18" charset="-78"/>
                      </a:endParaRPr>
                    </a:p>
                  </a:txBody>
                  <a:tcPr marL="68580" marR="68580" marT="0" marB="0">
                    <a:lnL>
                      <a:noFill/>
                    </a:lnL>
                    <a:lnR>
                      <a:noFill/>
                    </a:lnR>
                    <a:lnT>
                      <a:noFill/>
                    </a:lnT>
                    <a:lnB>
                      <a:noFill/>
                    </a:lnB>
                    <a:solidFill>
                      <a:srgbClr val="C0504D"/>
                    </a:solidFill>
                  </a:tcPr>
                </a:tc>
                <a:tc>
                  <a:txBody>
                    <a:bodyPr/>
                    <a:lstStyle/>
                    <a:p>
                      <a:pPr>
                        <a:lnSpc>
                          <a:spcPct val="115000"/>
                        </a:lnSpc>
                        <a:spcAft>
                          <a:spcPts val="0"/>
                        </a:spcAft>
                      </a:pPr>
                      <a:r>
                        <a:rPr lang="en-US" sz="1200">
                          <a:latin typeface="Andalus" pitchFamily="18" charset="-78"/>
                          <a:ea typeface="Times New Roman"/>
                          <a:cs typeface="Andalus" pitchFamily="18" charset="-78"/>
                        </a:rPr>
                        <a:t>Cooked food should always be covered</a:t>
                      </a:r>
                      <a:endParaRPr lang="en-IN" sz="1100">
                        <a:latin typeface="Andalus" pitchFamily="18" charset="-78"/>
                        <a:ea typeface="Times New Roman"/>
                        <a:cs typeface="Andalus" pitchFamily="18" charset="-78"/>
                      </a:endParaRPr>
                    </a:p>
                  </a:txBody>
                  <a:tcPr marL="68580" marR="68580" marT="0" marB="0">
                    <a:lnL>
                      <a:noFill/>
                    </a:lnL>
                    <a:lnR>
                      <a:noFill/>
                    </a:lnR>
                    <a:lnT>
                      <a:noFill/>
                    </a:lnT>
                    <a:lnB>
                      <a:noFill/>
                    </a:lnB>
                  </a:tcPr>
                </a:tc>
                <a:tc>
                  <a:txBody>
                    <a:bodyPr/>
                    <a:lstStyle/>
                    <a:p>
                      <a:pPr algn="ctr">
                        <a:lnSpc>
                          <a:spcPct val="115000"/>
                        </a:lnSpc>
                        <a:spcAft>
                          <a:spcPts val="0"/>
                        </a:spcAft>
                      </a:pPr>
                      <a:r>
                        <a:rPr lang="en-US" sz="1100" b="1">
                          <a:latin typeface="Andalus" pitchFamily="18" charset="-78"/>
                          <a:ea typeface="Times New Roman"/>
                          <a:cs typeface="Andalus" pitchFamily="18" charset="-78"/>
                        </a:rPr>
                        <a:t>25</a:t>
                      </a:r>
                      <a:endParaRPr lang="en-IN" sz="1100" b="1">
                        <a:latin typeface="Andalus" pitchFamily="18" charset="-78"/>
                        <a:ea typeface="Times New Roman"/>
                        <a:cs typeface="Andalus" pitchFamily="18" charset="-78"/>
                      </a:endParaRPr>
                    </a:p>
                  </a:txBody>
                  <a:tcPr marL="68580" marR="68580" marT="0" marB="0">
                    <a:lnL>
                      <a:noFill/>
                    </a:lnL>
                    <a:lnR>
                      <a:noFill/>
                    </a:lnR>
                    <a:lnT>
                      <a:noFill/>
                    </a:lnT>
                    <a:lnB>
                      <a:noFill/>
                    </a:lnB>
                  </a:tcPr>
                </a:tc>
                <a:tc>
                  <a:txBody>
                    <a:bodyPr/>
                    <a:lstStyle/>
                    <a:p>
                      <a:pPr algn="ctr">
                        <a:lnSpc>
                          <a:spcPct val="115000"/>
                        </a:lnSpc>
                        <a:spcAft>
                          <a:spcPts val="0"/>
                        </a:spcAft>
                      </a:pPr>
                      <a:r>
                        <a:rPr lang="en-US" sz="1100" b="1" dirty="0">
                          <a:latin typeface="Andalus" pitchFamily="18" charset="-78"/>
                          <a:ea typeface="Times New Roman"/>
                          <a:cs typeface="Andalus" pitchFamily="18" charset="-78"/>
                        </a:rPr>
                        <a:t>29</a:t>
                      </a:r>
                      <a:endParaRPr lang="en-IN" sz="1100" b="1" dirty="0">
                        <a:latin typeface="Andalus" pitchFamily="18" charset="-78"/>
                        <a:ea typeface="Times New Roman"/>
                        <a:cs typeface="Andalus" pitchFamily="18" charset="-78"/>
                      </a:endParaRPr>
                    </a:p>
                  </a:txBody>
                  <a:tcPr marL="68580" marR="68580" marT="0" marB="0">
                    <a:lnL>
                      <a:noFill/>
                    </a:lnL>
                    <a:lnR>
                      <a:noFill/>
                    </a:lnR>
                    <a:lnT>
                      <a:noFill/>
                    </a:lnT>
                    <a:lnB>
                      <a:noFill/>
                    </a:lnB>
                  </a:tcPr>
                </a:tc>
                <a:tc>
                  <a:txBody>
                    <a:bodyPr/>
                    <a:lstStyle/>
                    <a:p>
                      <a:pPr algn="ctr">
                        <a:lnSpc>
                          <a:spcPct val="115000"/>
                        </a:lnSpc>
                        <a:spcAft>
                          <a:spcPts val="0"/>
                        </a:spcAft>
                      </a:pPr>
                      <a:r>
                        <a:rPr lang="en-US" sz="1100" b="1">
                          <a:latin typeface="Andalus" pitchFamily="18" charset="-78"/>
                          <a:ea typeface="Times New Roman"/>
                          <a:cs typeface="Andalus" pitchFamily="18" charset="-78"/>
                        </a:rPr>
                        <a:t>32</a:t>
                      </a:r>
                      <a:endParaRPr lang="en-IN" sz="1100" b="1">
                        <a:latin typeface="Andalus" pitchFamily="18" charset="-78"/>
                        <a:ea typeface="Times New Roman"/>
                        <a:cs typeface="Andalus" pitchFamily="18" charset="-78"/>
                      </a:endParaRPr>
                    </a:p>
                  </a:txBody>
                  <a:tcPr marL="68580" marR="68580" marT="0" marB="0">
                    <a:lnL>
                      <a:noFill/>
                    </a:lnL>
                    <a:lnR>
                      <a:noFill/>
                    </a:lnR>
                    <a:lnT>
                      <a:noFill/>
                    </a:lnT>
                    <a:lnB>
                      <a:noFill/>
                    </a:lnB>
                  </a:tcPr>
                </a:tc>
              </a:tr>
              <a:tr h="520802">
                <a:tc>
                  <a:txBody>
                    <a:bodyPr/>
                    <a:lstStyle/>
                    <a:p>
                      <a:pPr marL="342900" lvl="0" indent="-342900">
                        <a:lnSpc>
                          <a:spcPct val="115000"/>
                        </a:lnSpc>
                        <a:spcAft>
                          <a:spcPts val="0"/>
                        </a:spcAft>
                        <a:buFont typeface="+mj-lt"/>
                        <a:buNone/>
                      </a:pPr>
                      <a:r>
                        <a:rPr lang="en-US" sz="1100" dirty="0" smtClean="0">
                          <a:latin typeface="Andalus" pitchFamily="18" charset="-78"/>
                          <a:ea typeface="Times New Roman"/>
                          <a:cs typeface="Andalus" pitchFamily="18" charset="-78"/>
                        </a:rPr>
                        <a:t>5.</a:t>
                      </a:r>
                      <a:endParaRPr lang="en-IN" sz="1100" dirty="0">
                        <a:latin typeface="Andalus" pitchFamily="18" charset="-78"/>
                        <a:ea typeface="Times New Roman"/>
                        <a:cs typeface="Andalus" pitchFamily="18" charset="-78"/>
                      </a:endParaRPr>
                    </a:p>
                  </a:txBody>
                  <a:tcPr marL="68580" marR="68580" marT="0" marB="0">
                    <a:lnL>
                      <a:noFill/>
                    </a:lnL>
                    <a:lnR>
                      <a:noFill/>
                    </a:lnR>
                    <a:lnT>
                      <a:noFill/>
                    </a:lnT>
                    <a:lnB>
                      <a:noFill/>
                    </a:lnB>
                    <a:solidFill>
                      <a:srgbClr val="C0504D"/>
                    </a:solidFill>
                  </a:tcPr>
                </a:tc>
                <a:tc>
                  <a:txBody>
                    <a:bodyPr/>
                    <a:lstStyle/>
                    <a:p>
                      <a:pPr>
                        <a:lnSpc>
                          <a:spcPct val="115000"/>
                        </a:lnSpc>
                        <a:spcAft>
                          <a:spcPts val="0"/>
                        </a:spcAft>
                      </a:pPr>
                      <a:r>
                        <a:rPr lang="en-US" sz="1200">
                          <a:latin typeface="Andalus" pitchFamily="18" charset="-78"/>
                          <a:ea typeface="Times New Roman"/>
                          <a:cs typeface="Andalus" pitchFamily="18" charset="-78"/>
                        </a:rPr>
                        <a:t>Have they wore gloves and cap</a:t>
                      </a:r>
                      <a:endParaRPr lang="en-IN" sz="1100">
                        <a:latin typeface="Andalus" pitchFamily="18" charset="-78"/>
                        <a:ea typeface="Times New Roman"/>
                        <a:cs typeface="Andalus" pitchFamily="18" charset="-78"/>
                      </a:endParaRPr>
                    </a:p>
                  </a:txBody>
                  <a:tcPr marL="68580" marR="68580" marT="0" marB="0">
                    <a:lnL>
                      <a:noFill/>
                    </a:lnL>
                    <a:lnR>
                      <a:noFill/>
                    </a:lnR>
                    <a:lnT>
                      <a:noFill/>
                    </a:lnT>
                    <a:lnB>
                      <a:noFill/>
                    </a:lnB>
                    <a:solidFill>
                      <a:srgbClr val="D8D8D8"/>
                    </a:solidFill>
                  </a:tcPr>
                </a:tc>
                <a:tc>
                  <a:txBody>
                    <a:bodyPr/>
                    <a:lstStyle/>
                    <a:p>
                      <a:pPr algn="ctr">
                        <a:lnSpc>
                          <a:spcPct val="115000"/>
                        </a:lnSpc>
                        <a:spcAft>
                          <a:spcPts val="0"/>
                        </a:spcAft>
                      </a:pPr>
                      <a:r>
                        <a:rPr lang="en-US" sz="1100" b="1">
                          <a:latin typeface="Andalus" pitchFamily="18" charset="-78"/>
                          <a:ea typeface="Times New Roman"/>
                          <a:cs typeface="Andalus" pitchFamily="18" charset="-78"/>
                        </a:rPr>
                        <a:t>2</a:t>
                      </a:r>
                      <a:endParaRPr lang="en-IN" sz="1100" b="1">
                        <a:latin typeface="Andalus" pitchFamily="18" charset="-78"/>
                        <a:ea typeface="Times New Roman"/>
                        <a:cs typeface="Andalus" pitchFamily="18" charset="-78"/>
                      </a:endParaRPr>
                    </a:p>
                  </a:txBody>
                  <a:tcPr marL="68580" marR="68580" marT="0" marB="0">
                    <a:lnL>
                      <a:noFill/>
                    </a:lnL>
                    <a:lnR>
                      <a:noFill/>
                    </a:lnR>
                    <a:lnT>
                      <a:noFill/>
                    </a:lnT>
                    <a:lnB>
                      <a:noFill/>
                    </a:lnB>
                    <a:solidFill>
                      <a:srgbClr val="D8D8D8"/>
                    </a:solidFill>
                  </a:tcPr>
                </a:tc>
                <a:tc>
                  <a:txBody>
                    <a:bodyPr/>
                    <a:lstStyle/>
                    <a:p>
                      <a:pPr algn="ctr">
                        <a:lnSpc>
                          <a:spcPct val="115000"/>
                        </a:lnSpc>
                        <a:spcAft>
                          <a:spcPts val="0"/>
                        </a:spcAft>
                      </a:pPr>
                      <a:r>
                        <a:rPr lang="en-US" sz="1100" b="1">
                          <a:latin typeface="Andalus" pitchFamily="18" charset="-78"/>
                          <a:ea typeface="Times New Roman"/>
                          <a:cs typeface="Andalus" pitchFamily="18" charset="-78"/>
                        </a:rPr>
                        <a:t>27</a:t>
                      </a:r>
                      <a:endParaRPr lang="en-IN" sz="1100" b="1">
                        <a:latin typeface="Andalus" pitchFamily="18" charset="-78"/>
                        <a:ea typeface="Times New Roman"/>
                        <a:cs typeface="Andalus" pitchFamily="18" charset="-78"/>
                      </a:endParaRPr>
                    </a:p>
                  </a:txBody>
                  <a:tcPr marL="68580" marR="68580" marT="0" marB="0">
                    <a:lnL>
                      <a:noFill/>
                    </a:lnL>
                    <a:lnR>
                      <a:noFill/>
                    </a:lnR>
                    <a:lnT>
                      <a:noFill/>
                    </a:lnT>
                    <a:lnB>
                      <a:noFill/>
                    </a:lnB>
                    <a:solidFill>
                      <a:srgbClr val="D8D8D8"/>
                    </a:solidFill>
                  </a:tcPr>
                </a:tc>
                <a:tc>
                  <a:txBody>
                    <a:bodyPr/>
                    <a:lstStyle/>
                    <a:p>
                      <a:pPr algn="ctr">
                        <a:lnSpc>
                          <a:spcPct val="115000"/>
                        </a:lnSpc>
                        <a:spcAft>
                          <a:spcPts val="0"/>
                        </a:spcAft>
                      </a:pPr>
                      <a:r>
                        <a:rPr lang="en-US" sz="1100" b="1" dirty="0">
                          <a:latin typeface="Andalus" pitchFamily="18" charset="-78"/>
                          <a:ea typeface="Times New Roman"/>
                          <a:cs typeface="Andalus" pitchFamily="18" charset="-78"/>
                        </a:rPr>
                        <a:t>20</a:t>
                      </a:r>
                      <a:endParaRPr lang="en-IN" sz="1100" b="1" dirty="0">
                        <a:latin typeface="Andalus" pitchFamily="18" charset="-78"/>
                        <a:ea typeface="Times New Roman"/>
                        <a:cs typeface="Andalus" pitchFamily="18" charset="-78"/>
                      </a:endParaRPr>
                    </a:p>
                  </a:txBody>
                  <a:tcPr marL="68580" marR="68580" marT="0" marB="0">
                    <a:lnL>
                      <a:noFill/>
                    </a:lnL>
                    <a:lnR>
                      <a:noFill/>
                    </a:lnR>
                    <a:lnT>
                      <a:noFill/>
                    </a:lnT>
                    <a:lnB>
                      <a:noFill/>
                    </a:lnB>
                    <a:solidFill>
                      <a:srgbClr val="D8D8D8"/>
                    </a:solidFill>
                  </a:tcPr>
                </a:tc>
              </a:tr>
              <a:tr h="520802">
                <a:tc>
                  <a:txBody>
                    <a:bodyPr/>
                    <a:lstStyle/>
                    <a:p>
                      <a:pPr marL="342900" lvl="0" indent="-342900">
                        <a:lnSpc>
                          <a:spcPct val="115000"/>
                        </a:lnSpc>
                        <a:spcAft>
                          <a:spcPts val="0"/>
                        </a:spcAft>
                        <a:buFont typeface="+mj-lt"/>
                        <a:buNone/>
                      </a:pPr>
                      <a:r>
                        <a:rPr lang="en-US" sz="1100" dirty="0" smtClean="0">
                          <a:latin typeface="Andalus" pitchFamily="18" charset="-78"/>
                          <a:ea typeface="Times New Roman"/>
                          <a:cs typeface="Andalus" pitchFamily="18" charset="-78"/>
                        </a:rPr>
                        <a:t>6.</a:t>
                      </a:r>
                      <a:endParaRPr lang="en-IN" sz="1100" dirty="0">
                        <a:latin typeface="Andalus" pitchFamily="18" charset="-78"/>
                        <a:ea typeface="Times New Roman"/>
                        <a:cs typeface="Andalus" pitchFamily="18" charset="-78"/>
                      </a:endParaRPr>
                    </a:p>
                  </a:txBody>
                  <a:tcPr marL="68580" marR="68580" marT="0" marB="0">
                    <a:lnL>
                      <a:noFill/>
                    </a:lnL>
                    <a:lnR>
                      <a:noFill/>
                    </a:lnR>
                    <a:lnT>
                      <a:noFill/>
                    </a:lnT>
                    <a:lnB>
                      <a:noFill/>
                    </a:lnB>
                    <a:solidFill>
                      <a:srgbClr val="C0504D"/>
                    </a:solidFill>
                  </a:tcPr>
                </a:tc>
                <a:tc>
                  <a:txBody>
                    <a:bodyPr/>
                    <a:lstStyle/>
                    <a:p>
                      <a:pPr>
                        <a:lnSpc>
                          <a:spcPct val="115000"/>
                        </a:lnSpc>
                        <a:spcAft>
                          <a:spcPts val="0"/>
                        </a:spcAft>
                      </a:pPr>
                      <a:r>
                        <a:rPr lang="en-US" sz="1200">
                          <a:latin typeface="Andalus" pitchFamily="18" charset="-78"/>
                          <a:ea typeface="Times New Roman"/>
                          <a:cs typeface="Andalus" pitchFamily="18" charset="-78"/>
                        </a:rPr>
                        <a:t>Garbage disposed in closed container</a:t>
                      </a:r>
                      <a:endParaRPr lang="en-IN" sz="1100">
                        <a:latin typeface="Andalus" pitchFamily="18" charset="-78"/>
                        <a:ea typeface="Times New Roman"/>
                        <a:cs typeface="Andalus" pitchFamily="18" charset="-78"/>
                      </a:endParaRPr>
                    </a:p>
                  </a:txBody>
                  <a:tcPr marL="68580" marR="68580" marT="0" marB="0">
                    <a:lnL>
                      <a:noFill/>
                    </a:lnL>
                    <a:lnR>
                      <a:noFill/>
                    </a:lnR>
                    <a:lnT>
                      <a:noFill/>
                    </a:lnT>
                    <a:lnB>
                      <a:noFill/>
                    </a:lnB>
                  </a:tcPr>
                </a:tc>
                <a:tc>
                  <a:txBody>
                    <a:bodyPr/>
                    <a:lstStyle/>
                    <a:p>
                      <a:pPr algn="ctr">
                        <a:lnSpc>
                          <a:spcPct val="115000"/>
                        </a:lnSpc>
                        <a:spcAft>
                          <a:spcPts val="0"/>
                        </a:spcAft>
                      </a:pPr>
                      <a:r>
                        <a:rPr lang="en-US" sz="1100" b="1">
                          <a:latin typeface="Andalus" pitchFamily="18" charset="-78"/>
                          <a:ea typeface="Times New Roman"/>
                          <a:cs typeface="Andalus" pitchFamily="18" charset="-78"/>
                        </a:rPr>
                        <a:t>11</a:t>
                      </a:r>
                      <a:endParaRPr lang="en-IN" sz="1100" b="1">
                        <a:latin typeface="Andalus" pitchFamily="18" charset="-78"/>
                        <a:ea typeface="Times New Roman"/>
                        <a:cs typeface="Andalus" pitchFamily="18" charset="-78"/>
                      </a:endParaRPr>
                    </a:p>
                  </a:txBody>
                  <a:tcPr marL="68580" marR="68580" marT="0" marB="0">
                    <a:lnL>
                      <a:noFill/>
                    </a:lnL>
                    <a:lnR>
                      <a:noFill/>
                    </a:lnR>
                    <a:lnT>
                      <a:noFill/>
                    </a:lnT>
                    <a:lnB>
                      <a:noFill/>
                    </a:lnB>
                  </a:tcPr>
                </a:tc>
                <a:tc>
                  <a:txBody>
                    <a:bodyPr/>
                    <a:lstStyle/>
                    <a:p>
                      <a:pPr algn="ctr">
                        <a:lnSpc>
                          <a:spcPct val="115000"/>
                        </a:lnSpc>
                        <a:spcAft>
                          <a:spcPts val="0"/>
                        </a:spcAft>
                      </a:pPr>
                      <a:r>
                        <a:rPr lang="en-US" sz="1100" b="1">
                          <a:latin typeface="Andalus" pitchFamily="18" charset="-78"/>
                          <a:ea typeface="Times New Roman"/>
                          <a:cs typeface="Andalus" pitchFamily="18" charset="-78"/>
                        </a:rPr>
                        <a:t>29</a:t>
                      </a:r>
                      <a:endParaRPr lang="en-IN" sz="1100" b="1">
                        <a:latin typeface="Andalus" pitchFamily="18" charset="-78"/>
                        <a:ea typeface="Times New Roman"/>
                        <a:cs typeface="Andalus" pitchFamily="18" charset="-78"/>
                      </a:endParaRPr>
                    </a:p>
                  </a:txBody>
                  <a:tcPr marL="68580" marR="68580" marT="0" marB="0">
                    <a:lnL>
                      <a:noFill/>
                    </a:lnL>
                    <a:lnR>
                      <a:noFill/>
                    </a:lnR>
                    <a:lnT>
                      <a:noFill/>
                    </a:lnT>
                    <a:lnB>
                      <a:noFill/>
                    </a:lnB>
                  </a:tcPr>
                </a:tc>
                <a:tc>
                  <a:txBody>
                    <a:bodyPr/>
                    <a:lstStyle/>
                    <a:p>
                      <a:pPr algn="ctr">
                        <a:lnSpc>
                          <a:spcPct val="115000"/>
                        </a:lnSpc>
                        <a:spcAft>
                          <a:spcPts val="0"/>
                        </a:spcAft>
                      </a:pPr>
                      <a:r>
                        <a:rPr lang="en-US" sz="1100" b="1" dirty="0">
                          <a:latin typeface="Andalus" pitchFamily="18" charset="-78"/>
                          <a:ea typeface="Times New Roman"/>
                          <a:cs typeface="Andalus" pitchFamily="18" charset="-78"/>
                        </a:rPr>
                        <a:t>20</a:t>
                      </a:r>
                      <a:endParaRPr lang="en-IN" sz="1100" b="1" dirty="0">
                        <a:latin typeface="Andalus" pitchFamily="18" charset="-78"/>
                        <a:ea typeface="Times New Roman"/>
                        <a:cs typeface="Andalus" pitchFamily="18" charset="-78"/>
                      </a:endParaRPr>
                    </a:p>
                  </a:txBody>
                  <a:tcPr marL="68580" marR="68580" marT="0" marB="0">
                    <a:lnL>
                      <a:noFill/>
                    </a:lnL>
                    <a:lnR>
                      <a:noFill/>
                    </a:lnR>
                    <a:lnT>
                      <a:noFill/>
                    </a:lnT>
                    <a:lnB>
                      <a:noFill/>
                    </a:lnB>
                  </a:tcPr>
                </a:tc>
              </a:tr>
              <a:tr h="805891">
                <a:tc>
                  <a:txBody>
                    <a:bodyPr/>
                    <a:lstStyle/>
                    <a:p>
                      <a:pPr marL="342900" lvl="0" indent="-342900">
                        <a:lnSpc>
                          <a:spcPct val="115000"/>
                        </a:lnSpc>
                        <a:spcAft>
                          <a:spcPts val="0"/>
                        </a:spcAft>
                        <a:buFont typeface="+mj-lt"/>
                        <a:buNone/>
                      </a:pPr>
                      <a:r>
                        <a:rPr lang="en-US" sz="1100" dirty="0" smtClean="0">
                          <a:latin typeface="Andalus" pitchFamily="18" charset="-78"/>
                          <a:ea typeface="Times New Roman"/>
                          <a:cs typeface="Andalus" pitchFamily="18" charset="-78"/>
                        </a:rPr>
                        <a:t>7.</a:t>
                      </a:r>
                      <a:endParaRPr lang="en-IN" sz="1100" dirty="0">
                        <a:latin typeface="Andalus" pitchFamily="18" charset="-78"/>
                        <a:ea typeface="Times New Roman"/>
                        <a:cs typeface="Andalus" pitchFamily="18" charset="-78"/>
                      </a:endParaRPr>
                    </a:p>
                  </a:txBody>
                  <a:tcPr marL="68580" marR="68580" marT="0" marB="0">
                    <a:lnL>
                      <a:noFill/>
                    </a:lnL>
                    <a:lnR>
                      <a:noFill/>
                    </a:lnR>
                    <a:lnT>
                      <a:noFill/>
                    </a:lnT>
                    <a:lnB>
                      <a:noFill/>
                    </a:lnB>
                    <a:solidFill>
                      <a:srgbClr val="C0504D"/>
                    </a:solidFill>
                  </a:tcPr>
                </a:tc>
                <a:tc>
                  <a:txBody>
                    <a:bodyPr/>
                    <a:lstStyle/>
                    <a:p>
                      <a:pPr>
                        <a:lnSpc>
                          <a:spcPct val="115000"/>
                        </a:lnSpc>
                        <a:spcAft>
                          <a:spcPts val="0"/>
                        </a:spcAft>
                      </a:pPr>
                      <a:r>
                        <a:rPr lang="en-US" sz="1200">
                          <a:latin typeface="Andalus" pitchFamily="18" charset="-78"/>
                          <a:ea typeface="Times New Roman"/>
                          <a:cs typeface="Andalus" pitchFamily="18" charset="-78"/>
                        </a:rPr>
                        <a:t>Maintained cleaned environment at food premises</a:t>
                      </a:r>
                      <a:endParaRPr lang="en-IN" sz="1100">
                        <a:latin typeface="Andalus" pitchFamily="18" charset="-78"/>
                        <a:ea typeface="Times New Roman"/>
                        <a:cs typeface="Andalus" pitchFamily="18" charset="-78"/>
                      </a:endParaRPr>
                    </a:p>
                  </a:txBody>
                  <a:tcPr marL="68580" marR="68580" marT="0" marB="0">
                    <a:lnL>
                      <a:noFill/>
                    </a:lnL>
                    <a:lnR>
                      <a:noFill/>
                    </a:lnR>
                    <a:lnT>
                      <a:noFill/>
                    </a:lnT>
                    <a:lnB>
                      <a:noFill/>
                    </a:lnB>
                    <a:solidFill>
                      <a:srgbClr val="D8D8D8"/>
                    </a:solidFill>
                  </a:tcPr>
                </a:tc>
                <a:tc>
                  <a:txBody>
                    <a:bodyPr/>
                    <a:lstStyle/>
                    <a:p>
                      <a:pPr algn="ctr">
                        <a:lnSpc>
                          <a:spcPct val="115000"/>
                        </a:lnSpc>
                        <a:spcAft>
                          <a:spcPts val="0"/>
                        </a:spcAft>
                      </a:pPr>
                      <a:r>
                        <a:rPr lang="en-US" sz="1100" b="1">
                          <a:latin typeface="Andalus" pitchFamily="18" charset="-78"/>
                          <a:ea typeface="Times New Roman"/>
                          <a:cs typeface="Andalus" pitchFamily="18" charset="-78"/>
                        </a:rPr>
                        <a:t>19</a:t>
                      </a:r>
                      <a:endParaRPr lang="en-IN" sz="1100" b="1">
                        <a:latin typeface="Andalus" pitchFamily="18" charset="-78"/>
                        <a:ea typeface="Times New Roman"/>
                        <a:cs typeface="Andalus" pitchFamily="18" charset="-78"/>
                      </a:endParaRPr>
                    </a:p>
                  </a:txBody>
                  <a:tcPr marL="68580" marR="68580" marT="0" marB="0">
                    <a:lnL>
                      <a:noFill/>
                    </a:lnL>
                    <a:lnR>
                      <a:noFill/>
                    </a:lnR>
                    <a:lnT>
                      <a:noFill/>
                    </a:lnT>
                    <a:lnB>
                      <a:noFill/>
                    </a:lnB>
                    <a:solidFill>
                      <a:srgbClr val="D8D8D8"/>
                    </a:solidFill>
                  </a:tcPr>
                </a:tc>
                <a:tc>
                  <a:txBody>
                    <a:bodyPr/>
                    <a:lstStyle/>
                    <a:p>
                      <a:pPr algn="ctr">
                        <a:lnSpc>
                          <a:spcPct val="115000"/>
                        </a:lnSpc>
                        <a:spcAft>
                          <a:spcPts val="0"/>
                        </a:spcAft>
                      </a:pPr>
                      <a:r>
                        <a:rPr lang="en-US" sz="1100" b="1">
                          <a:latin typeface="Andalus" pitchFamily="18" charset="-78"/>
                          <a:ea typeface="Times New Roman"/>
                          <a:cs typeface="Andalus" pitchFamily="18" charset="-78"/>
                        </a:rPr>
                        <a:t>22</a:t>
                      </a:r>
                      <a:endParaRPr lang="en-IN" sz="1100" b="1">
                        <a:latin typeface="Andalus" pitchFamily="18" charset="-78"/>
                        <a:ea typeface="Times New Roman"/>
                        <a:cs typeface="Andalus" pitchFamily="18" charset="-78"/>
                      </a:endParaRPr>
                    </a:p>
                  </a:txBody>
                  <a:tcPr marL="68580" marR="68580" marT="0" marB="0">
                    <a:lnL>
                      <a:noFill/>
                    </a:lnL>
                    <a:lnR>
                      <a:noFill/>
                    </a:lnR>
                    <a:lnT>
                      <a:noFill/>
                    </a:lnT>
                    <a:lnB>
                      <a:noFill/>
                    </a:lnB>
                    <a:solidFill>
                      <a:srgbClr val="D8D8D8"/>
                    </a:solidFill>
                  </a:tcPr>
                </a:tc>
                <a:tc>
                  <a:txBody>
                    <a:bodyPr/>
                    <a:lstStyle/>
                    <a:p>
                      <a:pPr algn="ctr">
                        <a:lnSpc>
                          <a:spcPct val="115000"/>
                        </a:lnSpc>
                        <a:spcAft>
                          <a:spcPts val="0"/>
                        </a:spcAft>
                      </a:pPr>
                      <a:r>
                        <a:rPr lang="en-US" sz="1100" b="1" dirty="0">
                          <a:latin typeface="Andalus" pitchFamily="18" charset="-78"/>
                          <a:ea typeface="Times New Roman"/>
                          <a:cs typeface="Andalus" pitchFamily="18" charset="-78"/>
                        </a:rPr>
                        <a:t>27</a:t>
                      </a:r>
                      <a:endParaRPr lang="en-IN" sz="1100" b="1" dirty="0">
                        <a:latin typeface="Andalus" pitchFamily="18" charset="-78"/>
                        <a:ea typeface="Times New Roman"/>
                        <a:cs typeface="Andalus" pitchFamily="18" charset="-78"/>
                      </a:endParaRPr>
                    </a:p>
                  </a:txBody>
                  <a:tcPr marL="68580" marR="68580" marT="0" marB="0">
                    <a:lnL>
                      <a:noFill/>
                    </a:lnL>
                    <a:lnR>
                      <a:noFill/>
                    </a:lnR>
                    <a:lnT>
                      <a:noFill/>
                    </a:lnT>
                    <a:lnB>
                      <a:noFill/>
                    </a:lnB>
                    <a:solidFill>
                      <a:srgbClr val="D8D8D8"/>
                    </a:solidFill>
                  </a:tcPr>
                </a:tc>
              </a:tr>
              <a:tr h="572378">
                <a:tc>
                  <a:txBody>
                    <a:bodyPr/>
                    <a:lstStyle/>
                    <a:p>
                      <a:pPr marL="457200">
                        <a:lnSpc>
                          <a:spcPct val="115000"/>
                        </a:lnSpc>
                        <a:spcAft>
                          <a:spcPts val="0"/>
                        </a:spcAft>
                      </a:pPr>
                      <a:endParaRPr lang="en-IN" sz="1100" dirty="0">
                        <a:latin typeface="Andalus" pitchFamily="18" charset="-78"/>
                        <a:ea typeface="Times New Roman"/>
                        <a:cs typeface="Andalus" pitchFamily="18" charset="-78"/>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solidFill>
                      <a:srgbClr val="C0504D"/>
                    </a:solidFill>
                  </a:tcPr>
                </a:tc>
                <a:tc>
                  <a:txBody>
                    <a:bodyPr/>
                    <a:lstStyle/>
                    <a:p>
                      <a:pPr algn="ctr">
                        <a:lnSpc>
                          <a:spcPct val="115000"/>
                        </a:lnSpc>
                        <a:spcAft>
                          <a:spcPts val="0"/>
                        </a:spcAft>
                      </a:pPr>
                      <a:r>
                        <a:rPr lang="en-US" sz="1400" b="1">
                          <a:latin typeface="Andalus" pitchFamily="18" charset="-78"/>
                          <a:ea typeface="Times New Roman"/>
                          <a:cs typeface="Andalus" pitchFamily="18" charset="-78"/>
                        </a:rPr>
                        <a:t>TOTAL SCORE</a:t>
                      </a:r>
                      <a:endParaRPr lang="en-IN" sz="1100">
                        <a:latin typeface="Andalus" pitchFamily="18" charset="-78"/>
                        <a:ea typeface="Times New Roman"/>
                        <a:cs typeface="Andalus" pitchFamily="18" charset="-78"/>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b="1" dirty="0">
                          <a:latin typeface="Andalus" pitchFamily="18" charset="-78"/>
                          <a:ea typeface="Times New Roman"/>
                          <a:cs typeface="Andalus" pitchFamily="18" charset="-78"/>
                        </a:rPr>
                        <a:t>111 (15.85)</a:t>
                      </a:r>
                      <a:endParaRPr lang="en-IN" sz="1100" dirty="0">
                        <a:latin typeface="Andalus" pitchFamily="18" charset="-78"/>
                        <a:ea typeface="Times New Roman"/>
                        <a:cs typeface="Andalus" pitchFamily="18" charset="-78"/>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b="1" dirty="0">
                          <a:latin typeface="Andalus" pitchFamily="18" charset="-78"/>
                          <a:ea typeface="Times New Roman"/>
                          <a:cs typeface="Andalus" pitchFamily="18" charset="-78"/>
                        </a:rPr>
                        <a:t>196 (28)</a:t>
                      </a:r>
                      <a:endParaRPr lang="en-IN" sz="1100" dirty="0">
                        <a:latin typeface="Andalus" pitchFamily="18" charset="-78"/>
                        <a:ea typeface="Times New Roman"/>
                        <a:cs typeface="Andalus" pitchFamily="18" charset="-78"/>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400" b="1" dirty="0">
                          <a:latin typeface="Andalus" pitchFamily="18" charset="-78"/>
                          <a:ea typeface="Times New Roman"/>
                          <a:cs typeface="Andalus" pitchFamily="18" charset="-78"/>
                        </a:rPr>
                        <a:t>198 (28.28)</a:t>
                      </a:r>
                      <a:endParaRPr lang="en-IN" sz="1100" dirty="0">
                        <a:latin typeface="Andalus" pitchFamily="18" charset="-78"/>
                        <a:ea typeface="Times New Roman"/>
                        <a:cs typeface="Andalus" pitchFamily="18" charset="-78"/>
                      </a:endParaRPr>
                    </a:p>
                  </a:txBody>
                  <a:tcPr marL="68580" marR="68580" marT="0" marB="0">
                    <a:lnL>
                      <a:noFill/>
                    </a:lnL>
                    <a:lnR>
                      <a:noFill/>
                    </a:lnR>
                    <a:lnT>
                      <a:noFill/>
                    </a:lnT>
                    <a:lnB w="28575"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87362"/>
          </a:xfrm>
        </p:spPr>
        <p:txBody>
          <a:bodyPr>
            <a:noAutofit/>
          </a:bodyPr>
          <a:lstStyle/>
          <a:p>
            <a:pPr algn="ctr"/>
            <a:r>
              <a:rPr lang="en-US" sz="3600" dirty="0" smtClean="0">
                <a:solidFill>
                  <a:srgbClr val="C00000"/>
                </a:solidFill>
                <a:latin typeface="Aharoni" pitchFamily="2" charset="-79"/>
                <a:cs typeface="Aharoni" pitchFamily="2" charset="-79"/>
              </a:rPr>
              <a:t>Introduction</a:t>
            </a:r>
            <a:endParaRPr lang="en-IN" sz="3600" dirty="0">
              <a:solidFill>
                <a:srgbClr val="C00000"/>
              </a:solidFill>
              <a:latin typeface="Aharoni" pitchFamily="2" charset="-79"/>
              <a:cs typeface="Aharoni" pitchFamily="2" charset="-79"/>
            </a:endParaRPr>
          </a:p>
        </p:txBody>
      </p:sp>
      <p:sp>
        <p:nvSpPr>
          <p:cNvPr id="3" name="Content Placeholder 2"/>
          <p:cNvSpPr>
            <a:spLocks noGrp="1"/>
          </p:cNvSpPr>
          <p:nvPr>
            <p:ph sz="quarter" idx="1"/>
          </p:nvPr>
        </p:nvSpPr>
        <p:spPr>
          <a:xfrm>
            <a:off x="914400" y="762000"/>
            <a:ext cx="7772400" cy="5257800"/>
          </a:xfrm>
        </p:spPr>
        <p:txBody>
          <a:bodyPr>
            <a:normAutofit lnSpcReduction="10000"/>
          </a:bodyPr>
          <a:lstStyle/>
          <a:p>
            <a:pPr algn="just"/>
            <a:r>
              <a:rPr lang="en-IN" sz="2400" b="1" dirty="0" smtClean="0">
                <a:latin typeface="Andalus" pitchFamily="18" charset="-78"/>
                <a:cs typeface="Andalus" pitchFamily="18" charset="-78"/>
              </a:rPr>
              <a:t>Food is an important basic necessity, its procurement, preparation and consumption is vital for the sustenance of life. </a:t>
            </a:r>
          </a:p>
          <a:p>
            <a:pPr algn="just">
              <a:buNone/>
            </a:pPr>
            <a:endParaRPr lang="en-IN" sz="2400" b="1" dirty="0" smtClean="0">
              <a:latin typeface="Andalus" pitchFamily="18" charset="-78"/>
              <a:cs typeface="Andalus" pitchFamily="18" charset="-78"/>
            </a:endParaRPr>
          </a:p>
          <a:p>
            <a:pPr algn="just"/>
            <a:r>
              <a:rPr lang="en-IN" sz="2400" b="1" dirty="0" smtClean="0">
                <a:latin typeface="Andalus" pitchFamily="18" charset="-78"/>
                <a:cs typeface="Andalus" pitchFamily="18" charset="-78"/>
              </a:rPr>
              <a:t>Food borne diseases are an important contributor to human morbidity and mortality, as well as increased health care and private sector costs.</a:t>
            </a:r>
          </a:p>
          <a:p>
            <a:pPr algn="just">
              <a:buNone/>
            </a:pPr>
            <a:endParaRPr lang="en-IN" sz="2400" b="1" dirty="0" smtClean="0">
              <a:latin typeface="Andalus" pitchFamily="18" charset="-78"/>
              <a:cs typeface="Andalus" pitchFamily="18" charset="-78"/>
            </a:endParaRPr>
          </a:p>
          <a:p>
            <a:pPr algn="just"/>
            <a:r>
              <a:rPr lang="en-IN" sz="2400" b="1" dirty="0" smtClean="0">
                <a:latin typeface="Andalus" pitchFamily="18" charset="-78"/>
                <a:cs typeface="Andalus" pitchFamily="18" charset="-78"/>
              </a:rPr>
              <a:t>The practice of safety measures by the food service staff in hospitals is necessary for the prevention of food-borne outbreaks.</a:t>
            </a:r>
          </a:p>
          <a:p>
            <a:pPr algn="just"/>
            <a:endParaRPr lang="en-US" sz="2400" b="1" dirty="0" smtClean="0">
              <a:latin typeface="Andalus" pitchFamily="18" charset="-78"/>
              <a:cs typeface="Andalus" pitchFamily="18" charset="-78"/>
            </a:endParaRPr>
          </a:p>
          <a:p>
            <a:pPr algn="just"/>
            <a:r>
              <a:rPr lang="en-IN" sz="2400" b="1" dirty="0" smtClean="0">
                <a:latin typeface="Andalus" pitchFamily="18" charset="-78"/>
                <a:cs typeface="Andalus" pitchFamily="18" charset="-78"/>
              </a:rPr>
              <a:t>Many food borne illnesses result from improper food handling practices. </a:t>
            </a:r>
          </a:p>
          <a:p>
            <a:pPr algn="just"/>
            <a:endParaRPr lang="en-US" sz="2400" b="1" dirty="0" smtClean="0">
              <a:latin typeface="Andalus" pitchFamily="18" charset="-78"/>
              <a:cs typeface="Andalus" pitchFamily="18" charset="-78"/>
            </a:endParaRPr>
          </a:p>
          <a:p>
            <a:pPr algn="just"/>
            <a:endParaRPr lang="en-IN" sz="2400" b="1" dirty="0">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838200" y="609600"/>
          <a:ext cx="7467600" cy="5562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838200" y="685800"/>
          <a:ext cx="7620000" cy="5562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020762"/>
          </a:xfrm>
        </p:spPr>
        <p:txBody>
          <a:bodyPr>
            <a:normAutofit/>
          </a:bodyPr>
          <a:lstStyle/>
          <a:p>
            <a:pPr algn="ctr"/>
            <a:r>
              <a:rPr lang="en-US" b="1" dirty="0" smtClean="0">
                <a:solidFill>
                  <a:srgbClr val="C00000"/>
                </a:solidFill>
                <a:latin typeface="Aharoni" pitchFamily="2" charset="-79"/>
                <a:cs typeface="Aharoni" pitchFamily="2" charset="-79"/>
              </a:rPr>
              <a:t>Discussion</a:t>
            </a:r>
            <a:endParaRPr lang="en-IN" b="1" dirty="0">
              <a:solidFill>
                <a:srgbClr val="C00000"/>
              </a:solidFill>
              <a:latin typeface="Aharoni" pitchFamily="2" charset="-79"/>
              <a:cs typeface="Aharoni" pitchFamily="2" charset="-79"/>
            </a:endParaRPr>
          </a:p>
        </p:txBody>
      </p:sp>
      <p:graphicFrame>
        <p:nvGraphicFramePr>
          <p:cNvPr id="4" name="Content Placeholder 3"/>
          <p:cNvGraphicFramePr>
            <a:graphicFrameLocks noGrp="1"/>
          </p:cNvGraphicFramePr>
          <p:nvPr>
            <p:ph sz="quarter" idx="1"/>
          </p:nvPr>
        </p:nvGraphicFramePr>
        <p:xfrm>
          <a:off x="914400" y="1447800"/>
          <a:ext cx="7772399" cy="4343400"/>
        </p:xfrm>
        <a:graphic>
          <a:graphicData uri="http://schemas.openxmlformats.org/drawingml/2006/table">
            <a:tbl>
              <a:tblPr firstRow="1" bandRow="1">
                <a:tableStyleId>{5C22544A-7EE6-4342-B048-85BDC9FD1C3A}</a:tableStyleId>
              </a:tblPr>
              <a:tblGrid>
                <a:gridCol w="723014"/>
                <a:gridCol w="1258186"/>
                <a:gridCol w="2057400"/>
                <a:gridCol w="1981200"/>
                <a:gridCol w="1752599"/>
              </a:tblGrid>
              <a:tr h="1085850">
                <a:tc>
                  <a:txBody>
                    <a:bodyPr/>
                    <a:lstStyle/>
                    <a:p>
                      <a:r>
                        <a:rPr lang="en-US" dirty="0" smtClean="0">
                          <a:latin typeface="Andalus" pitchFamily="18" charset="-78"/>
                          <a:cs typeface="Andalus" pitchFamily="18" charset="-78"/>
                        </a:rPr>
                        <a:t>S.no.</a:t>
                      </a:r>
                      <a:endParaRPr lang="en-IN" dirty="0">
                        <a:latin typeface="Andalus" pitchFamily="18" charset="-78"/>
                        <a:cs typeface="Andalus" pitchFamily="18" charset="-78"/>
                      </a:endParaRPr>
                    </a:p>
                  </a:txBody>
                  <a:tcPr/>
                </a:tc>
                <a:tc>
                  <a:txBody>
                    <a:bodyPr/>
                    <a:lstStyle/>
                    <a:p>
                      <a:r>
                        <a:rPr lang="en-US" dirty="0" smtClean="0">
                          <a:latin typeface="Andalus" pitchFamily="18" charset="-78"/>
                          <a:cs typeface="Andalus" pitchFamily="18" charset="-78"/>
                        </a:rPr>
                        <a:t>Attribute</a:t>
                      </a:r>
                      <a:endParaRPr lang="en-IN" dirty="0">
                        <a:latin typeface="Andalus" pitchFamily="18" charset="-78"/>
                        <a:cs typeface="Andalus" pitchFamily="18" charset="-78"/>
                      </a:endParaRPr>
                    </a:p>
                  </a:txBody>
                  <a:tcPr/>
                </a:tc>
                <a:tc>
                  <a:txBody>
                    <a:bodyPr/>
                    <a:lstStyle/>
                    <a:p>
                      <a:r>
                        <a:rPr lang="en-US" dirty="0" smtClean="0">
                          <a:latin typeface="Andalus" pitchFamily="18" charset="-78"/>
                          <a:cs typeface="Andalus" pitchFamily="18" charset="-78"/>
                        </a:rPr>
                        <a:t>Before Education</a:t>
                      </a:r>
                      <a:endParaRPr lang="en-IN" dirty="0">
                        <a:latin typeface="Andalus" pitchFamily="18" charset="-78"/>
                        <a:cs typeface="Andalus" pitchFamily="18" charset="-78"/>
                      </a:endParaRPr>
                    </a:p>
                  </a:txBody>
                  <a:tcPr/>
                </a:tc>
                <a:tc>
                  <a:txBody>
                    <a:bodyPr/>
                    <a:lstStyle/>
                    <a:p>
                      <a:r>
                        <a:rPr lang="en-US" dirty="0" smtClean="0">
                          <a:latin typeface="Andalus" pitchFamily="18" charset="-78"/>
                          <a:cs typeface="Andalus" pitchFamily="18" charset="-78"/>
                        </a:rPr>
                        <a:t>After Education</a:t>
                      </a:r>
                      <a:endParaRPr lang="en-IN" dirty="0">
                        <a:latin typeface="Andalus" pitchFamily="18" charset="-78"/>
                        <a:cs typeface="Andalus" pitchFamily="18" charset="-78"/>
                      </a:endParaRPr>
                    </a:p>
                  </a:txBody>
                  <a:tcPr/>
                </a:tc>
                <a:tc>
                  <a:txBody>
                    <a:bodyPr/>
                    <a:lstStyle/>
                    <a:p>
                      <a:r>
                        <a:rPr lang="en-US" dirty="0" smtClean="0">
                          <a:latin typeface="Andalus" pitchFamily="18" charset="-78"/>
                          <a:cs typeface="Andalus" pitchFamily="18" charset="-78"/>
                        </a:rPr>
                        <a:t>Total % change</a:t>
                      </a:r>
                      <a:endParaRPr lang="en-IN" dirty="0">
                        <a:latin typeface="Andalus" pitchFamily="18" charset="-78"/>
                        <a:cs typeface="Andalus" pitchFamily="18" charset="-78"/>
                      </a:endParaRPr>
                    </a:p>
                  </a:txBody>
                  <a:tcPr/>
                </a:tc>
              </a:tr>
              <a:tr h="1085850">
                <a:tc>
                  <a:txBody>
                    <a:bodyPr/>
                    <a:lstStyle/>
                    <a:p>
                      <a:r>
                        <a:rPr lang="en-US" dirty="0" smtClean="0">
                          <a:latin typeface="Andalus" pitchFamily="18" charset="-78"/>
                          <a:cs typeface="Andalus" pitchFamily="18" charset="-78"/>
                        </a:rPr>
                        <a:t>1. </a:t>
                      </a:r>
                    </a:p>
                  </a:txBody>
                  <a:tcPr/>
                </a:tc>
                <a:tc>
                  <a:txBody>
                    <a:bodyPr/>
                    <a:lstStyle/>
                    <a:p>
                      <a:r>
                        <a:rPr lang="en-US" dirty="0" smtClean="0">
                          <a:latin typeface="Andalus" pitchFamily="18" charset="-78"/>
                          <a:cs typeface="Andalus" pitchFamily="18" charset="-78"/>
                        </a:rPr>
                        <a:t>Knowledge</a:t>
                      </a:r>
                      <a:endParaRPr lang="en-IN" dirty="0">
                        <a:latin typeface="Andalus" pitchFamily="18" charset="-78"/>
                        <a:cs typeface="Andalus" pitchFamily="18" charset="-78"/>
                      </a:endParaRPr>
                    </a:p>
                  </a:txBody>
                  <a:tcPr/>
                </a:tc>
                <a:tc>
                  <a:txBody>
                    <a:bodyPr/>
                    <a:lstStyle/>
                    <a:p>
                      <a:pPr algn="ctr">
                        <a:lnSpc>
                          <a:spcPct val="115000"/>
                        </a:lnSpc>
                        <a:spcAft>
                          <a:spcPts val="0"/>
                        </a:spcAft>
                      </a:pPr>
                      <a:r>
                        <a:rPr lang="en-IN" sz="1400" b="1" dirty="0">
                          <a:latin typeface="Andalus" pitchFamily="18" charset="-78"/>
                          <a:ea typeface="Times New Roman"/>
                          <a:cs typeface="Andalus" pitchFamily="18" charset="-78"/>
                        </a:rPr>
                        <a:t>176 (22)</a:t>
                      </a:r>
                    </a:p>
                  </a:txBody>
                  <a:tcPr marL="68580" marR="68580" marT="0" marB="0"/>
                </a:tc>
                <a:tc>
                  <a:txBody>
                    <a:bodyPr/>
                    <a:lstStyle/>
                    <a:p>
                      <a:pPr algn="ctr">
                        <a:lnSpc>
                          <a:spcPct val="115000"/>
                        </a:lnSpc>
                        <a:spcAft>
                          <a:spcPts val="0"/>
                        </a:spcAft>
                      </a:pPr>
                      <a:r>
                        <a:rPr lang="en-IN" sz="1400" b="1" dirty="0">
                          <a:latin typeface="Andalus" pitchFamily="18" charset="-78"/>
                          <a:ea typeface="Times New Roman"/>
                          <a:cs typeface="Andalus" pitchFamily="18" charset="-78"/>
                        </a:rPr>
                        <a:t>247 (30.87)</a:t>
                      </a:r>
                    </a:p>
                  </a:txBody>
                  <a:tcPr marL="68580" marR="68580" marT="0" marB="0"/>
                </a:tc>
                <a:tc>
                  <a:txBody>
                    <a:bodyPr/>
                    <a:lstStyle/>
                    <a:p>
                      <a:pPr algn="ctr">
                        <a:lnSpc>
                          <a:spcPct val="115000"/>
                        </a:lnSpc>
                        <a:spcAft>
                          <a:spcPts val="0"/>
                        </a:spcAft>
                      </a:pPr>
                      <a:r>
                        <a:rPr lang="en-US" sz="1400" b="1" dirty="0" smtClean="0">
                          <a:latin typeface="Andalus" pitchFamily="18" charset="-78"/>
                          <a:ea typeface="Times New Roman"/>
                          <a:cs typeface="Andalus" pitchFamily="18" charset="-78"/>
                        </a:rPr>
                        <a:t>8%</a:t>
                      </a:r>
                      <a:endParaRPr lang="en-IN" sz="1400" b="1" dirty="0">
                        <a:latin typeface="Andalus" pitchFamily="18" charset="-78"/>
                        <a:ea typeface="Times New Roman"/>
                        <a:cs typeface="Andalus" pitchFamily="18" charset="-78"/>
                      </a:endParaRPr>
                    </a:p>
                  </a:txBody>
                  <a:tcPr marL="68580" marR="68580" marT="0" marB="0"/>
                </a:tc>
              </a:tr>
              <a:tr h="1085850">
                <a:tc>
                  <a:txBody>
                    <a:bodyPr/>
                    <a:lstStyle/>
                    <a:p>
                      <a:r>
                        <a:rPr lang="en-US" dirty="0" smtClean="0">
                          <a:latin typeface="Andalus" pitchFamily="18" charset="-78"/>
                          <a:cs typeface="Andalus" pitchFamily="18" charset="-78"/>
                        </a:rPr>
                        <a:t>2. </a:t>
                      </a:r>
                      <a:endParaRPr lang="en-IN" dirty="0">
                        <a:latin typeface="Andalus" pitchFamily="18" charset="-78"/>
                        <a:cs typeface="Andalus" pitchFamily="18" charset="-78"/>
                      </a:endParaRPr>
                    </a:p>
                  </a:txBody>
                  <a:tcPr/>
                </a:tc>
                <a:tc>
                  <a:txBody>
                    <a:bodyPr/>
                    <a:lstStyle/>
                    <a:p>
                      <a:r>
                        <a:rPr lang="en-US" dirty="0" smtClean="0">
                          <a:latin typeface="Andalus" pitchFamily="18" charset="-78"/>
                          <a:cs typeface="Andalus" pitchFamily="18" charset="-78"/>
                        </a:rPr>
                        <a:t>Attitude</a:t>
                      </a:r>
                      <a:endParaRPr lang="en-IN" dirty="0">
                        <a:latin typeface="Andalus" pitchFamily="18" charset="-78"/>
                        <a:cs typeface="Andalus" pitchFamily="18" charset="-78"/>
                      </a:endParaRPr>
                    </a:p>
                  </a:txBody>
                  <a:tcPr/>
                </a:tc>
                <a:tc>
                  <a:txBody>
                    <a:bodyPr/>
                    <a:lstStyle/>
                    <a:p>
                      <a:pPr algn="ctr">
                        <a:lnSpc>
                          <a:spcPct val="115000"/>
                        </a:lnSpc>
                        <a:spcAft>
                          <a:spcPts val="0"/>
                        </a:spcAft>
                      </a:pPr>
                      <a:r>
                        <a:rPr lang="en-US" sz="1400" b="1" dirty="0">
                          <a:latin typeface="Andalus" pitchFamily="18" charset="-78"/>
                          <a:ea typeface="Times New Roman"/>
                          <a:cs typeface="Andalus" pitchFamily="18" charset="-78"/>
                        </a:rPr>
                        <a:t>176 (19.5)</a:t>
                      </a:r>
                      <a:endParaRPr lang="en-IN" sz="1400" b="1" dirty="0">
                        <a:latin typeface="Andalus" pitchFamily="18" charset="-78"/>
                        <a:ea typeface="Times New Roman"/>
                        <a:cs typeface="Andalus" pitchFamily="18" charset="-78"/>
                      </a:endParaRPr>
                    </a:p>
                  </a:txBody>
                  <a:tcPr marL="59965" marR="59965" marT="0" marB="0"/>
                </a:tc>
                <a:tc>
                  <a:txBody>
                    <a:bodyPr/>
                    <a:lstStyle/>
                    <a:p>
                      <a:pPr algn="ctr">
                        <a:lnSpc>
                          <a:spcPct val="115000"/>
                        </a:lnSpc>
                        <a:spcAft>
                          <a:spcPts val="0"/>
                        </a:spcAft>
                      </a:pPr>
                      <a:r>
                        <a:rPr lang="en-US" sz="1400" b="1" dirty="0">
                          <a:latin typeface="Andalus" pitchFamily="18" charset="-78"/>
                          <a:ea typeface="Times New Roman"/>
                          <a:cs typeface="Andalus" pitchFamily="18" charset="-78"/>
                        </a:rPr>
                        <a:t>265 (29.4)</a:t>
                      </a:r>
                      <a:endParaRPr lang="en-IN" sz="1400" b="1" dirty="0">
                        <a:latin typeface="Andalus" pitchFamily="18" charset="-78"/>
                        <a:ea typeface="Times New Roman"/>
                        <a:cs typeface="Andalus" pitchFamily="18" charset="-78"/>
                      </a:endParaRPr>
                    </a:p>
                  </a:txBody>
                  <a:tcPr marL="59965" marR="59965" marT="0" marB="0"/>
                </a:tc>
                <a:tc>
                  <a:txBody>
                    <a:bodyPr/>
                    <a:lstStyle/>
                    <a:p>
                      <a:pPr algn="ctr"/>
                      <a:r>
                        <a:rPr lang="en-US" sz="1400" b="1" dirty="0" smtClean="0">
                          <a:latin typeface="Andalus" pitchFamily="18" charset="-78"/>
                          <a:cs typeface="Andalus" pitchFamily="18" charset="-78"/>
                        </a:rPr>
                        <a:t>10%</a:t>
                      </a:r>
                      <a:endParaRPr lang="en-IN" sz="1400" b="1" dirty="0">
                        <a:latin typeface="Andalus" pitchFamily="18" charset="-78"/>
                        <a:cs typeface="Andalus" pitchFamily="18" charset="-78"/>
                      </a:endParaRPr>
                    </a:p>
                  </a:txBody>
                  <a:tcPr/>
                </a:tc>
              </a:tr>
              <a:tr h="1085850">
                <a:tc>
                  <a:txBody>
                    <a:bodyPr/>
                    <a:lstStyle/>
                    <a:p>
                      <a:r>
                        <a:rPr lang="en-US" dirty="0" smtClean="0">
                          <a:latin typeface="Andalus" pitchFamily="18" charset="-78"/>
                          <a:cs typeface="Andalus" pitchFamily="18" charset="-78"/>
                        </a:rPr>
                        <a:t>3. </a:t>
                      </a:r>
                      <a:endParaRPr lang="en-IN" dirty="0">
                        <a:latin typeface="Andalus" pitchFamily="18" charset="-78"/>
                        <a:cs typeface="Andalus" pitchFamily="18" charset="-78"/>
                      </a:endParaRPr>
                    </a:p>
                  </a:txBody>
                  <a:tcPr/>
                </a:tc>
                <a:tc>
                  <a:txBody>
                    <a:bodyPr/>
                    <a:lstStyle/>
                    <a:p>
                      <a:r>
                        <a:rPr lang="en-US" dirty="0" smtClean="0">
                          <a:latin typeface="Andalus" pitchFamily="18" charset="-78"/>
                          <a:cs typeface="Andalus" pitchFamily="18" charset="-78"/>
                        </a:rPr>
                        <a:t>Practices</a:t>
                      </a:r>
                      <a:endParaRPr lang="en-IN" dirty="0">
                        <a:latin typeface="Andalus" pitchFamily="18" charset="-78"/>
                        <a:cs typeface="Andalus" pitchFamily="18" charset="-78"/>
                      </a:endParaRPr>
                    </a:p>
                  </a:txBody>
                  <a:tcPr/>
                </a:tc>
                <a:tc>
                  <a:txBody>
                    <a:bodyPr/>
                    <a:lstStyle/>
                    <a:p>
                      <a:pPr algn="ctr">
                        <a:lnSpc>
                          <a:spcPct val="115000"/>
                        </a:lnSpc>
                        <a:spcAft>
                          <a:spcPts val="0"/>
                        </a:spcAft>
                      </a:pPr>
                      <a:r>
                        <a:rPr lang="en-US" sz="1400" b="1" dirty="0">
                          <a:latin typeface="Andalus" pitchFamily="18" charset="-78"/>
                          <a:ea typeface="Times New Roman"/>
                          <a:cs typeface="Andalus" pitchFamily="18" charset="-78"/>
                        </a:rPr>
                        <a:t>111 (15.85)</a:t>
                      </a:r>
                      <a:endParaRPr lang="en-IN" sz="1400" b="1" dirty="0">
                        <a:latin typeface="Andalus" pitchFamily="18" charset="-78"/>
                        <a:ea typeface="Times New Roman"/>
                        <a:cs typeface="Andalus" pitchFamily="18" charset="-78"/>
                      </a:endParaRPr>
                    </a:p>
                  </a:txBody>
                  <a:tcPr marL="68580" marR="68580" marT="0" marB="0"/>
                </a:tc>
                <a:tc>
                  <a:txBody>
                    <a:bodyPr/>
                    <a:lstStyle/>
                    <a:p>
                      <a:pPr algn="ctr">
                        <a:lnSpc>
                          <a:spcPct val="115000"/>
                        </a:lnSpc>
                        <a:spcAft>
                          <a:spcPts val="0"/>
                        </a:spcAft>
                      </a:pPr>
                      <a:r>
                        <a:rPr lang="en-US" sz="1400" b="1" dirty="0">
                          <a:latin typeface="Andalus" pitchFamily="18" charset="-78"/>
                          <a:ea typeface="Times New Roman"/>
                          <a:cs typeface="Andalus" pitchFamily="18" charset="-78"/>
                        </a:rPr>
                        <a:t>196 (28)</a:t>
                      </a:r>
                      <a:endParaRPr lang="en-IN" sz="1400" b="1" dirty="0">
                        <a:latin typeface="Andalus" pitchFamily="18" charset="-78"/>
                        <a:ea typeface="Times New Roman"/>
                        <a:cs typeface="Andalus" pitchFamily="18" charset="-78"/>
                      </a:endParaRPr>
                    </a:p>
                  </a:txBody>
                  <a:tcPr marL="68580" marR="68580" marT="0" marB="0"/>
                </a:tc>
                <a:tc>
                  <a:txBody>
                    <a:bodyPr/>
                    <a:lstStyle/>
                    <a:p>
                      <a:pPr algn="ctr"/>
                      <a:r>
                        <a:rPr lang="en-US" sz="1400" b="1" dirty="0" smtClean="0">
                          <a:latin typeface="Andalus" pitchFamily="18" charset="-78"/>
                          <a:cs typeface="Andalus" pitchFamily="18" charset="-78"/>
                        </a:rPr>
                        <a:t>12</a:t>
                      </a:r>
                      <a:r>
                        <a:rPr lang="en-US" sz="1400" b="1" baseline="0" dirty="0" smtClean="0">
                          <a:latin typeface="Andalus" pitchFamily="18" charset="-78"/>
                          <a:cs typeface="Andalus" pitchFamily="18" charset="-78"/>
                        </a:rPr>
                        <a:t> %</a:t>
                      </a:r>
                      <a:endParaRPr lang="en-IN" sz="1400" b="1" dirty="0">
                        <a:latin typeface="Andalus" pitchFamily="18" charset="-78"/>
                        <a:cs typeface="Andalus" pitchFamily="18" charset="-78"/>
                      </a:endParaRPr>
                    </a:p>
                  </a:txBody>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lstStyle/>
          <a:p>
            <a:pPr algn="ctr"/>
            <a:r>
              <a:rPr lang="en-US" dirty="0" smtClean="0">
                <a:solidFill>
                  <a:srgbClr val="C00000"/>
                </a:solidFill>
                <a:latin typeface="Aharoni" pitchFamily="2" charset="-79"/>
                <a:cs typeface="Aharoni" pitchFamily="2" charset="-79"/>
              </a:rPr>
              <a:t>Conclusions</a:t>
            </a:r>
            <a:endParaRPr lang="en-IN" dirty="0">
              <a:solidFill>
                <a:srgbClr val="C00000"/>
              </a:solidFill>
              <a:latin typeface="Aharoni" pitchFamily="2" charset="-79"/>
              <a:cs typeface="Aharoni" pitchFamily="2" charset="-79"/>
            </a:endParaRPr>
          </a:p>
        </p:txBody>
      </p:sp>
      <p:sp>
        <p:nvSpPr>
          <p:cNvPr id="3" name="Content Placeholder 2"/>
          <p:cNvSpPr>
            <a:spLocks noGrp="1"/>
          </p:cNvSpPr>
          <p:nvPr>
            <p:ph sz="quarter" idx="1"/>
          </p:nvPr>
        </p:nvSpPr>
        <p:spPr>
          <a:xfrm>
            <a:off x="914400" y="1143000"/>
            <a:ext cx="7772400" cy="4876800"/>
          </a:xfrm>
        </p:spPr>
        <p:txBody>
          <a:bodyPr>
            <a:normAutofit fontScale="77500" lnSpcReduction="20000"/>
          </a:bodyPr>
          <a:lstStyle/>
          <a:p>
            <a:pPr algn="just"/>
            <a:r>
              <a:rPr lang="en-IN" b="1" dirty="0" smtClean="0">
                <a:latin typeface="Andalus" pitchFamily="18" charset="-78"/>
                <a:cs typeface="Andalus" pitchFamily="18" charset="-78"/>
              </a:rPr>
              <a:t>Overall from this study it can be seen that the food handlers at Sadar hospital Gopalganj need to improve their knowledge on food hygiene especially their personal hygiene.</a:t>
            </a:r>
          </a:p>
          <a:p>
            <a:pPr algn="just">
              <a:buNone/>
            </a:pPr>
            <a:endParaRPr lang="en-IN" b="1" dirty="0" smtClean="0">
              <a:latin typeface="Andalus" pitchFamily="18" charset="-78"/>
              <a:cs typeface="Andalus" pitchFamily="18" charset="-78"/>
            </a:endParaRPr>
          </a:p>
          <a:p>
            <a:pPr algn="just"/>
            <a:r>
              <a:rPr lang="en-IN" b="1" dirty="0" smtClean="0">
                <a:latin typeface="Andalus" pitchFamily="18" charset="-78"/>
                <a:cs typeface="Andalus" pitchFamily="18" charset="-78"/>
              </a:rPr>
              <a:t>Among the good hygiene practices that are being applied by food handlers were washing hands before and after handling food and maintaining clean environment. </a:t>
            </a:r>
          </a:p>
          <a:p>
            <a:pPr algn="just">
              <a:buNone/>
            </a:pPr>
            <a:endParaRPr lang="en-IN" b="1" dirty="0" smtClean="0">
              <a:latin typeface="Andalus" pitchFamily="18" charset="-78"/>
              <a:cs typeface="Andalus" pitchFamily="18" charset="-78"/>
            </a:endParaRPr>
          </a:p>
          <a:p>
            <a:pPr algn="just"/>
            <a:r>
              <a:rPr lang="en-IN" b="1" dirty="0" smtClean="0">
                <a:latin typeface="Andalus" pitchFamily="18" charset="-78"/>
                <a:cs typeface="Andalus" pitchFamily="18" charset="-78"/>
              </a:rPr>
              <a:t>From this study, level of knowledge, attitudes and practices of food hygiene of food handlers was determined. </a:t>
            </a:r>
          </a:p>
          <a:p>
            <a:pPr algn="just">
              <a:buNone/>
            </a:pPr>
            <a:endParaRPr lang="en-IN" b="1" dirty="0" smtClean="0">
              <a:latin typeface="Andalus" pitchFamily="18" charset="-78"/>
              <a:cs typeface="Andalus" pitchFamily="18" charset="-78"/>
            </a:endParaRPr>
          </a:p>
          <a:p>
            <a:pPr algn="just"/>
            <a:r>
              <a:rPr lang="en-IN" b="1" dirty="0" smtClean="0">
                <a:latin typeface="Andalus" pitchFamily="18" charset="-78"/>
                <a:cs typeface="Andalus" pitchFamily="18" charset="-78"/>
              </a:rPr>
              <a:t>Also there is certain increase in knowledge, attitude and practices of health hygiene among food handlers after providing health education.</a:t>
            </a:r>
          </a:p>
          <a:p>
            <a:pPr algn="just"/>
            <a:endParaRPr lang="en-IN" b="1" dirty="0" smtClean="0">
              <a:latin typeface="Andalus" pitchFamily="18" charset="-78"/>
              <a:cs typeface="Andalus" pitchFamily="18" charset="-78"/>
            </a:endParaRPr>
          </a:p>
          <a:p>
            <a:pPr algn="just"/>
            <a:r>
              <a:rPr lang="en-IN" b="1" dirty="0" smtClean="0">
                <a:latin typeface="Andalus" pitchFamily="18" charset="-78"/>
                <a:cs typeface="Andalus" pitchFamily="18" charset="-78"/>
              </a:rPr>
              <a:t> Furthermore, this study clear shows the impact of health education intervention on knowledge attitude and practices among food handlers.  </a:t>
            </a:r>
          </a:p>
          <a:p>
            <a:pPr algn="just"/>
            <a:endParaRPr lang="en-IN" b="1" dirty="0">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944562"/>
          </a:xfrm>
        </p:spPr>
        <p:txBody>
          <a:bodyPr>
            <a:normAutofit/>
          </a:bodyPr>
          <a:lstStyle/>
          <a:p>
            <a:pPr algn="ctr"/>
            <a:r>
              <a:rPr lang="en-US" sz="3600" b="1" dirty="0" smtClean="0">
                <a:solidFill>
                  <a:srgbClr val="C00000"/>
                </a:solidFill>
                <a:latin typeface="Aharoni" pitchFamily="2" charset="-79"/>
                <a:cs typeface="Aharoni" pitchFamily="2" charset="-79"/>
              </a:rPr>
              <a:t>Recommendations</a:t>
            </a:r>
            <a:endParaRPr lang="en-IN" sz="3600" b="1" dirty="0">
              <a:solidFill>
                <a:srgbClr val="C00000"/>
              </a:solidFill>
              <a:latin typeface="Aharoni" pitchFamily="2" charset="-79"/>
              <a:cs typeface="Aharoni" pitchFamily="2" charset="-79"/>
            </a:endParaRPr>
          </a:p>
        </p:txBody>
      </p:sp>
      <p:sp>
        <p:nvSpPr>
          <p:cNvPr id="3" name="Content Placeholder 2"/>
          <p:cNvSpPr>
            <a:spLocks noGrp="1"/>
          </p:cNvSpPr>
          <p:nvPr>
            <p:ph sz="quarter" idx="1"/>
          </p:nvPr>
        </p:nvSpPr>
        <p:spPr/>
        <p:txBody>
          <a:bodyPr>
            <a:normAutofit fontScale="92500"/>
          </a:bodyPr>
          <a:lstStyle/>
          <a:p>
            <a:pPr algn="just"/>
            <a:r>
              <a:rPr lang="en-IN" sz="2400" b="1" dirty="0" smtClean="0">
                <a:latin typeface="Andalus" pitchFamily="18" charset="-78"/>
                <a:cs typeface="Andalus" pitchFamily="18" charset="-78"/>
              </a:rPr>
              <a:t>Findings of this preliminary study may help in planning regular health education intervention programs for food handlers in order to have improvement in knowledge, attitude and practice towards foodborne diseases and food safety. </a:t>
            </a:r>
          </a:p>
          <a:p>
            <a:pPr algn="just">
              <a:buNone/>
            </a:pPr>
            <a:endParaRPr lang="en-IN" sz="2400" b="1" dirty="0" smtClean="0">
              <a:latin typeface="Andalus" pitchFamily="18" charset="-78"/>
              <a:cs typeface="Andalus" pitchFamily="18" charset="-78"/>
            </a:endParaRPr>
          </a:p>
          <a:p>
            <a:pPr algn="just"/>
            <a:r>
              <a:rPr lang="en-IN" sz="2400" b="1" dirty="0" smtClean="0">
                <a:latin typeface="Andalus" pitchFamily="18" charset="-78"/>
                <a:cs typeface="Andalus" pitchFamily="18" charset="-78"/>
              </a:rPr>
              <a:t>It is recommended that education and training in good-hygiene practices should be provided to all food-handling personnel. </a:t>
            </a:r>
          </a:p>
          <a:p>
            <a:pPr algn="just">
              <a:buNone/>
            </a:pPr>
            <a:endParaRPr lang="en-IN" sz="2400" b="1" dirty="0" smtClean="0">
              <a:latin typeface="Andalus" pitchFamily="18" charset="-78"/>
              <a:cs typeface="Andalus" pitchFamily="18" charset="-78"/>
            </a:endParaRPr>
          </a:p>
          <a:p>
            <a:pPr algn="just"/>
            <a:r>
              <a:rPr lang="en-IN" sz="2400" b="1" dirty="0" smtClean="0">
                <a:latin typeface="Andalus" pitchFamily="18" charset="-78"/>
                <a:cs typeface="Andalus" pitchFamily="18" charset="-78"/>
              </a:rPr>
              <a:t>Education, training and the development of food safety certification examinations are key components in the process of ensuring that food handlers are proficient and knowledgeable about food safety and sanitation principles.</a:t>
            </a:r>
          </a:p>
          <a:p>
            <a:pPr algn="just"/>
            <a:endParaRPr lang="en-IN" sz="2400" b="1" dirty="0">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11162"/>
          </a:xfrm>
        </p:spPr>
        <p:txBody>
          <a:bodyPr>
            <a:normAutofit fontScale="90000"/>
          </a:bodyPr>
          <a:lstStyle/>
          <a:p>
            <a:pPr algn="r"/>
            <a:r>
              <a:rPr lang="en-US" sz="3200" dirty="0" err="1" smtClean="0">
                <a:solidFill>
                  <a:srgbClr val="C00000"/>
                </a:solidFill>
                <a:latin typeface="Aharoni" pitchFamily="2" charset="-79"/>
                <a:cs typeface="Aharoni" pitchFamily="2" charset="-79"/>
              </a:rPr>
              <a:t>Contt</a:t>
            </a:r>
            <a:r>
              <a:rPr lang="en-US" sz="3200" dirty="0" smtClean="0">
                <a:solidFill>
                  <a:srgbClr val="C00000"/>
                </a:solidFill>
                <a:latin typeface="Aharoni" pitchFamily="2" charset="-79"/>
                <a:cs typeface="Aharoni" pitchFamily="2" charset="-79"/>
              </a:rPr>
              <a:t>..</a:t>
            </a:r>
            <a:endParaRPr lang="en-IN" sz="3200" dirty="0">
              <a:solidFill>
                <a:srgbClr val="C00000"/>
              </a:solidFill>
              <a:latin typeface="Aharoni" pitchFamily="2" charset="-79"/>
              <a:cs typeface="Aharoni" pitchFamily="2" charset="-79"/>
            </a:endParaRPr>
          </a:p>
        </p:txBody>
      </p:sp>
      <p:sp>
        <p:nvSpPr>
          <p:cNvPr id="3" name="Content Placeholder 2"/>
          <p:cNvSpPr>
            <a:spLocks noGrp="1"/>
          </p:cNvSpPr>
          <p:nvPr>
            <p:ph sz="quarter" idx="1"/>
          </p:nvPr>
        </p:nvSpPr>
        <p:spPr>
          <a:xfrm>
            <a:off x="609600" y="838200"/>
            <a:ext cx="8077200" cy="5638800"/>
          </a:xfrm>
        </p:spPr>
        <p:txBody>
          <a:bodyPr>
            <a:normAutofit/>
          </a:bodyPr>
          <a:lstStyle/>
          <a:p>
            <a:pPr algn="just"/>
            <a:r>
              <a:rPr lang="en-IN" sz="2400" b="1" dirty="0" smtClean="0">
                <a:latin typeface="Andalus" pitchFamily="18" charset="-78"/>
                <a:cs typeface="Andalus" pitchFamily="18" charset="-78"/>
              </a:rPr>
              <a:t>Based on the findings of the present study, it is further recommended that certain steps should be taken and enforced strictly to improve the status of food hygiene in food service establishments. </a:t>
            </a:r>
          </a:p>
          <a:p>
            <a:pPr algn="just"/>
            <a:endParaRPr lang="en-US" sz="2400" b="1" dirty="0" smtClean="0">
              <a:latin typeface="Andalus" pitchFamily="18" charset="-78"/>
              <a:cs typeface="Andalus" pitchFamily="18" charset="-78"/>
            </a:endParaRPr>
          </a:p>
          <a:p>
            <a:pPr algn="just"/>
            <a:endParaRPr lang="en-IN" sz="2400" b="1" dirty="0" smtClean="0">
              <a:latin typeface="Andalus" pitchFamily="18" charset="-78"/>
              <a:cs typeface="Andalus" pitchFamily="18" charset="-78"/>
            </a:endParaRPr>
          </a:p>
          <a:p>
            <a:pPr algn="just"/>
            <a:r>
              <a:rPr lang="en-IN" sz="2400" b="1" dirty="0" smtClean="0">
                <a:latin typeface="Andalus" pitchFamily="18" charset="-78"/>
                <a:cs typeface="Andalus" pitchFamily="18" charset="-78"/>
              </a:rPr>
              <a:t>These include banning the use of all tobacco products during food handling, strict monitoring by the managers for proper hand washing, exclusion from food handling on a temporary basis during illness and pre-placement and regular in-service medical examinations including immunization against organisms causing enteric fevers and tetanus.</a:t>
            </a:r>
          </a:p>
          <a:p>
            <a:pPr algn="just"/>
            <a:endParaRPr lang="en-IN" sz="2400" b="1" dirty="0">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7772400" cy="1219200"/>
          </a:xfrm>
        </p:spPr>
        <p:txBody>
          <a:bodyPr>
            <a:noAutofit/>
          </a:bodyPr>
          <a:lstStyle/>
          <a:p>
            <a:pPr algn="ctr"/>
            <a:r>
              <a:rPr lang="en-US" sz="3200" b="1" dirty="0" smtClean="0">
                <a:solidFill>
                  <a:srgbClr val="C00000"/>
                </a:solidFill>
                <a:latin typeface="Aharoni" pitchFamily="2" charset="-79"/>
                <a:ea typeface="Gungsuh" pitchFamily="18" charset="-127"/>
                <a:cs typeface="Aharoni" pitchFamily="2" charset="-79"/>
              </a:rPr>
              <a:t>DEDICATED TO THE UNFORTUNATE PEOPLE DYING DUE TO LACK OF SERVICES</a:t>
            </a:r>
            <a:endParaRPr lang="en-US" sz="3200" dirty="0">
              <a:solidFill>
                <a:srgbClr val="C00000"/>
              </a:solidFill>
              <a:latin typeface="Aharoni" pitchFamily="2" charset="-79"/>
              <a:cs typeface="Aharoni" pitchFamily="2" charset="-79"/>
            </a:endParaRPr>
          </a:p>
        </p:txBody>
      </p:sp>
      <p:sp>
        <p:nvSpPr>
          <p:cNvPr id="3" name="Date Placeholder 2"/>
          <p:cNvSpPr>
            <a:spLocks noGrp="1"/>
          </p:cNvSpPr>
          <p:nvPr>
            <p:ph type="dt" sz="half" idx="10"/>
          </p:nvPr>
        </p:nvSpPr>
        <p:spPr/>
        <p:txBody>
          <a:bodyPr/>
          <a:lstStyle/>
          <a:p>
            <a:fld id="{4CC3770B-B4A7-424E-B945-004AF3800712}" type="datetime1">
              <a:rPr lang="en-US" smtClean="0"/>
              <a:pPr/>
              <a:t>5/9/2013</a:t>
            </a:fld>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a:p>
        </p:txBody>
      </p:sp>
      <p:pic>
        <p:nvPicPr>
          <p:cNvPr id="6" name="Content Placeholder 5"/>
          <p:cNvPicPr>
            <a:picLocks noGrp="1" noChangeAspect="1" noChangeArrowheads="1"/>
          </p:cNvPicPr>
          <p:nvPr>
            <p:ph sz="quarter" idx="1"/>
          </p:nvPr>
        </p:nvPicPr>
        <p:blipFill>
          <a:blip r:embed="rId2"/>
          <a:srcRect/>
          <a:stretch>
            <a:fillRect/>
          </a:stretch>
        </p:blipFill>
        <p:spPr>
          <a:xfrm>
            <a:off x="1143000" y="3124200"/>
            <a:ext cx="762106" cy="1981253"/>
          </a:xfrm>
          <a:prstGeom prst="rect">
            <a:avLst/>
          </a:prstGeom>
        </p:spPr>
      </p:pic>
      <p:pic>
        <p:nvPicPr>
          <p:cNvPr id="7" name="Picture 6"/>
          <p:cNvPicPr>
            <a:picLocks noChangeAspect="1" noChangeArrowheads="1"/>
          </p:cNvPicPr>
          <p:nvPr/>
        </p:nvPicPr>
        <p:blipFill>
          <a:blip r:embed="rId2"/>
          <a:srcRect/>
          <a:stretch>
            <a:fillRect/>
          </a:stretch>
        </p:blipFill>
        <p:spPr>
          <a:xfrm>
            <a:off x="609600" y="1981200"/>
            <a:ext cx="3386138" cy="3810000"/>
          </a:xfrm>
          <a:prstGeom prst="ellipse">
            <a:avLst/>
          </a:prstGeom>
          <a:ln w="63500" cap="rnd">
            <a:solidFill>
              <a:schemeClr val="bg1"/>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1" name="Rectangle 10"/>
          <p:cNvSpPr/>
          <p:nvPr/>
        </p:nvSpPr>
        <p:spPr>
          <a:xfrm>
            <a:off x="4876800" y="2514600"/>
            <a:ext cx="3429000" cy="3416320"/>
          </a:xfrm>
          <a:prstGeom prst="rect">
            <a:avLst/>
          </a:prstGeom>
          <a:noFill/>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txBody>
          <a:bodyPr wrap="square" lIns="91440" tIns="45720" rIns="91440" bIns="45720">
            <a:spAutoFit/>
          </a:bodyPr>
          <a:lstStyle/>
          <a:p>
            <a:pPr algn="ctr"/>
            <a:r>
              <a:rPr lang="en-US" sz="72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Stencil" pitchFamily="82" charset="0"/>
                <a:cs typeface="Andalus" pitchFamily="18" charset="-78"/>
              </a:rPr>
              <a:t>THANK YOU</a:t>
            </a:r>
          </a:p>
          <a:p>
            <a:pPr algn="ctr"/>
            <a:r>
              <a:rPr lang="en-US" sz="72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Stencil" pitchFamily="82" charset="0"/>
                <a:cs typeface="Andalus" pitchFamily="18" charset="-78"/>
              </a:rPr>
              <a:t>!!!!!!!!!</a:t>
            </a:r>
            <a:endParaRPr lang="en-US" sz="72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Stencil" pitchFamily="82"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normAutofit/>
          </a:bodyPr>
          <a:lstStyle/>
          <a:p>
            <a:pPr algn="ctr"/>
            <a:r>
              <a:rPr lang="en-US" sz="3200" dirty="0" smtClean="0">
                <a:solidFill>
                  <a:srgbClr val="C00000"/>
                </a:solidFill>
                <a:latin typeface="Aharoni" pitchFamily="2" charset="-79"/>
                <a:cs typeface="Aharoni" pitchFamily="2" charset="-79"/>
              </a:rPr>
              <a:t>Rationale of Study</a:t>
            </a:r>
            <a:endParaRPr lang="en-IN" sz="3200" dirty="0">
              <a:solidFill>
                <a:srgbClr val="C00000"/>
              </a:solidFill>
              <a:latin typeface="Aharoni" pitchFamily="2" charset="-79"/>
              <a:cs typeface="Aharoni" pitchFamily="2" charset="-79"/>
            </a:endParaRPr>
          </a:p>
        </p:txBody>
      </p:sp>
      <p:sp>
        <p:nvSpPr>
          <p:cNvPr id="3" name="Content Placeholder 2"/>
          <p:cNvSpPr>
            <a:spLocks noGrp="1"/>
          </p:cNvSpPr>
          <p:nvPr>
            <p:ph sz="quarter" idx="1"/>
          </p:nvPr>
        </p:nvSpPr>
        <p:spPr>
          <a:xfrm>
            <a:off x="914400" y="1143000"/>
            <a:ext cx="7772400" cy="5257800"/>
          </a:xfrm>
        </p:spPr>
        <p:txBody>
          <a:bodyPr>
            <a:normAutofit/>
          </a:bodyPr>
          <a:lstStyle/>
          <a:p>
            <a:pPr algn="just"/>
            <a:r>
              <a:rPr lang="en-IN" sz="2000" b="1" dirty="0" smtClean="0">
                <a:latin typeface="Andalus" pitchFamily="18" charset="-78"/>
                <a:cs typeface="Andalus" pitchFamily="18" charset="-78"/>
              </a:rPr>
              <a:t>Findings may throw light on knowledge level and attitude of food service staff on food hygiene thus helping in creating awareness in reducing the incidence of food borne illnesses. </a:t>
            </a:r>
          </a:p>
          <a:p>
            <a:pPr algn="just">
              <a:buNone/>
            </a:pPr>
            <a:endParaRPr lang="en-IN" sz="2000" b="1" dirty="0" smtClean="0">
              <a:latin typeface="Andalus" pitchFamily="18" charset="-78"/>
              <a:cs typeface="Andalus" pitchFamily="18" charset="-78"/>
            </a:endParaRPr>
          </a:p>
          <a:p>
            <a:pPr algn="just"/>
            <a:r>
              <a:rPr lang="en-IN" sz="2000" b="1" dirty="0" smtClean="0">
                <a:latin typeface="Andalus" pitchFamily="18" charset="-78"/>
                <a:cs typeface="Andalus" pitchFamily="18" charset="-78"/>
              </a:rPr>
              <a:t>Help the food management staff and hospital authorities to take appropriate measures to reduce the spread of food borne illnesses; thereby increase personnel knowledge and hospital organizational growth. </a:t>
            </a:r>
          </a:p>
          <a:p>
            <a:pPr algn="just">
              <a:buNone/>
            </a:pPr>
            <a:endParaRPr lang="en-IN" sz="2000" b="1" dirty="0" smtClean="0">
              <a:latin typeface="Andalus" pitchFamily="18" charset="-78"/>
              <a:cs typeface="Andalus" pitchFamily="18" charset="-78"/>
            </a:endParaRPr>
          </a:p>
          <a:p>
            <a:pPr algn="just"/>
            <a:r>
              <a:rPr lang="en-IN" sz="2000" b="1" dirty="0" smtClean="0">
                <a:latin typeface="Andalus" pitchFamily="18" charset="-78"/>
                <a:cs typeface="Andalus" pitchFamily="18" charset="-78"/>
              </a:rPr>
              <a:t>Help in identifying proper and suitable methods for planning health education programs for food handlers that will improve their knowledge, attitudes, and practices.</a:t>
            </a:r>
          </a:p>
          <a:p>
            <a:pPr algn="just">
              <a:buNone/>
            </a:pPr>
            <a:endParaRPr lang="en-IN" sz="2000" b="1" dirty="0" smtClean="0">
              <a:latin typeface="Andalus" pitchFamily="18" charset="-78"/>
              <a:cs typeface="Andalus" pitchFamily="18" charset="-78"/>
            </a:endParaRPr>
          </a:p>
          <a:p>
            <a:pPr algn="just"/>
            <a:r>
              <a:rPr lang="en-IN" sz="2000" b="1" dirty="0" smtClean="0">
                <a:latin typeface="Andalus" pitchFamily="18" charset="-78"/>
                <a:cs typeface="Andalus" pitchFamily="18" charset="-78"/>
              </a:rPr>
              <a:t> Evaluation is an essential component in determining the effectiveness of health education programs</a:t>
            </a:r>
          </a:p>
          <a:p>
            <a:pPr algn="just"/>
            <a:endParaRPr lang="en-IN" sz="2000" b="1" dirty="0">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33400"/>
            <a:ext cx="7772400" cy="1295400"/>
          </a:xfrm>
        </p:spPr>
        <p:txBody>
          <a:bodyPr>
            <a:noAutofit/>
          </a:bodyPr>
          <a:lstStyle/>
          <a:p>
            <a:pPr algn="ctr"/>
            <a:r>
              <a:rPr lang="en-IN" sz="3200" b="1" dirty="0" smtClean="0">
                <a:solidFill>
                  <a:srgbClr val="C00000"/>
                </a:solidFill>
                <a:latin typeface="Aharoni" pitchFamily="2" charset="-79"/>
                <a:cs typeface="Aharoni" pitchFamily="2" charset="-79"/>
              </a:rPr>
              <a:t/>
            </a:r>
            <a:br>
              <a:rPr lang="en-IN" sz="3200" b="1" dirty="0" smtClean="0">
                <a:solidFill>
                  <a:srgbClr val="C00000"/>
                </a:solidFill>
                <a:latin typeface="Aharoni" pitchFamily="2" charset="-79"/>
                <a:cs typeface="Aharoni" pitchFamily="2" charset="-79"/>
              </a:rPr>
            </a:br>
            <a:r>
              <a:rPr lang="en-IN" sz="3200" b="1" dirty="0" smtClean="0">
                <a:solidFill>
                  <a:srgbClr val="C00000"/>
                </a:solidFill>
                <a:latin typeface="Aharoni" pitchFamily="2" charset="-79"/>
                <a:cs typeface="Aharoni" pitchFamily="2" charset="-79"/>
              </a:rPr>
              <a:t>Statement of the Problem</a:t>
            </a:r>
            <a:r>
              <a:rPr lang="en-IN" sz="3200" dirty="0" smtClean="0">
                <a:solidFill>
                  <a:srgbClr val="C00000"/>
                </a:solidFill>
                <a:latin typeface="Aharoni" pitchFamily="2" charset="-79"/>
                <a:cs typeface="Aharoni" pitchFamily="2" charset="-79"/>
              </a:rPr>
              <a:t/>
            </a:r>
            <a:br>
              <a:rPr lang="en-IN" sz="3200" dirty="0" smtClean="0">
                <a:solidFill>
                  <a:srgbClr val="C00000"/>
                </a:solidFill>
                <a:latin typeface="Aharoni" pitchFamily="2" charset="-79"/>
                <a:cs typeface="Aharoni" pitchFamily="2" charset="-79"/>
              </a:rPr>
            </a:br>
            <a:endParaRPr lang="en-IN" sz="3200" dirty="0">
              <a:solidFill>
                <a:srgbClr val="C00000"/>
              </a:solidFill>
              <a:latin typeface="Aharoni" pitchFamily="2" charset="-79"/>
              <a:cs typeface="Aharoni" pitchFamily="2" charset="-79"/>
            </a:endParaRPr>
          </a:p>
        </p:txBody>
      </p:sp>
      <p:sp>
        <p:nvSpPr>
          <p:cNvPr id="3" name="Content Placeholder 2"/>
          <p:cNvSpPr>
            <a:spLocks noGrp="1"/>
          </p:cNvSpPr>
          <p:nvPr>
            <p:ph sz="quarter" idx="1"/>
          </p:nvPr>
        </p:nvSpPr>
        <p:spPr>
          <a:xfrm>
            <a:off x="914400" y="1219200"/>
            <a:ext cx="7772400" cy="5257800"/>
          </a:xfrm>
        </p:spPr>
        <p:txBody>
          <a:bodyPr>
            <a:normAutofit/>
          </a:bodyPr>
          <a:lstStyle/>
          <a:p>
            <a:pPr algn="just"/>
            <a:endParaRPr lang="en-IN" sz="3200" b="1" dirty="0" smtClean="0">
              <a:latin typeface="Andalus" pitchFamily="18" charset="-78"/>
              <a:cs typeface="Andalus" pitchFamily="18" charset="-78"/>
            </a:endParaRPr>
          </a:p>
          <a:p>
            <a:pPr algn="just"/>
            <a:endParaRPr lang="en-IN" sz="3200" b="1" dirty="0" smtClean="0">
              <a:latin typeface="Andalus" pitchFamily="18" charset="-78"/>
              <a:cs typeface="Andalus" pitchFamily="18" charset="-78"/>
            </a:endParaRPr>
          </a:p>
          <a:p>
            <a:pPr algn="just"/>
            <a:r>
              <a:rPr lang="en-IN" sz="3200" b="1" dirty="0" smtClean="0">
                <a:latin typeface="Andalus" pitchFamily="18" charset="-78"/>
                <a:cs typeface="Andalus" pitchFamily="18" charset="-78"/>
              </a:rPr>
              <a:t>A study to assess the Health Education Intervention on Knowledge ,Attitude and Practices of Food Handlers Working in Sadar Hospital Gopalganj.</a:t>
            </a:r>
          </a:p>
          <a:p>
            <a:pPr algn="ctr"/>
            <a:endParaRPr lang="en-IN" sz="3200" b="1" dirty="0">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p:spPr>
        <p:txBody>
          <a:bodyPr>
            <a:normAutofit/>
          </a:bodyPr>
          <a:lstStyle/>
          <a:p>
            <a:pPr algn="ctr"/>
            <a:r>
              <a:rPr lang="en-US" sz="3200" b="1" dirty="0" smtClean="0">
                <a:solidFill>
                  <a:srgbClr val="C00000"/>
                </a:solidFill>
                <a:latin typeface="Aharoni" pitchFamily="2" charset="-79"/>
                <a:cs typeface="Aharoni" pitchFamily="2" charset="-79"/>
              </a:rPr>
              <a:t>OBJECTIVES</a:t>
            </a:r>
            <a:endParaRPr lang="en-IN" sz="3200" b="1" dirty="0">
              <a:solidFill>
                <a:srgbClr val="C00000"/>
              </a:solidFill>
              <a:latin typeface="Aharoni" pitchFamily="2" charset="-79"/>
              <a:cs typeface="Aharoni" pitchFamily="2" charset="-79"/>
            </a:endParaRPr>
          </a:p>
        </p:txBody>
      </p:sp>
      <p:sp>
        <p:nvSpPr>
          <p:cNvPr id="3" name="Content Placeholder 2"/>
          <p:cNvSpPr>
            <a:spLocks noGrp="1"/>
          </p:cNvSpPr>
          <p:nvPr>
            <p:ph sz="quarter" idx="1"/>
          </p:nvPr>
        </p:nvSpPr>
        <p:spPr/>
        <p:txBody>
          <a:bodyPr>
            <a:normAutofit fontScale="92500" lnSpcReduction="20000"/>
          </a:bodyPr>
          <a:lstStyle/>
          <a:p>
            <a:r>
              <a:rPr lang="en-IN" b="1" dirty="0" smtClean="0"/>
              <a:t>General Objective</a:t>
            </a:r>
          </a:p>
          <a:p>
            <a:pPr>
              <a:buNone/>
            </a:pPr>
            <a:endParaRPr lang="en-IN" dirty="0" smtClean="0"/>
          </a:p>
          <a:p>
            <a:pPr>
              <a:buNone/>
            </a:pPr>
            <a:r>
              <a:rPr lang="en-IN" dirty="0" smtClean="0"/>
              <a:t>Evaluate the impact of health education intervention on hygienic status of food handlers.</a:t>
            </a:r>
          </a:p>
          <a:p>
            <a:pPr>
              <a:buNone/>
            </a:pPr>
            <a:endParaRPr lang="en-IN" dirty="0" smtClean="0"/>
          </a:p>
          <a:p>
            <a:r>
              <a:rPr lang="en-IN" b="1" dirty="0" smtClean="0"/>
              <a:t>Specific Objectives</a:t>
            </a:r>
          </a:p>
          <a:p>
            <a:pPr>
              <a:buNone/>
            </a:pPr>
            <a:endParaRPr lang="en-IN" dirty="0" smtClean="0"/>
          </a:p>
          <a:p>
            <a:pPr lvl="0">
              <a:buFont typeface="Wingdings" pitchFamily="2" charset="2"/>
              <a:buChar char="ü"/>
            </a:pPr>
            <a:r>
              <a:rPr lang="en-IN" dirty="0" smtClean="0"/>
              <a:t>To determine the level of knowledge ,attitude and practices regarding food hygiene among food   handlers in Sadar hospital.</a:t>
            </a:r>
          </a:p>
          <a:p>
            <a:pPr lvl="0">
              <a:buFont typeface="Wingdings" pitchFamily="2" charset="2"/>
              <a:buChar char="ü"/>
            </a:pPr>
            <a:endParaRPr lang="en-US" dirty="0" smtClean="0"/>
          </a:p>
          <a:p>
            <a:pPr>
              <a:buFont typeface="Wingdings" pitchFamily="2" charset="2"/>
              <a:buChar char="ü"/>
            </a:pPr>
            <a:r>
              <a:rPr lang="en-IN" dirty="0" smtClean="0"/>
              <a:t>To find out the socio-demographic characteristics of food handlers working in eating establishments.</a:t>
            </a:r>
          </a:p>
          <a:p>
            <a:pPr lvl="0">
              <a:buFont typeface="Wingdings" pitchFamily="2" charset="2"/>
              <a:buChar char="ü"/>
            </a:pPr>
            <a:endParaRPr lang="en-IN" dirty="0" smtClean="0"/>
          </a:p>
          <a:p>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563562"/>
          </a:xfrm>
        </p:spPr>
        <p:txBody>
          <a:bodyPr>
            <a:normAutofit fontScale="90000"/>
          </a:bodyPr>
          <a:lstStyle/>
          <a:p>
            <a:pPr algn="ctr"/>
            <a:r>
              <a:rPr lang="en-US" sz="3200" dirty="0" smtClean="0">
                <a:solidFill>
                  <a:srgbClr val="C00000"/>
                </a:solidFill>
                <a:latin typeface="Aharoni" pitchFamily="2" charset="-79"/>
                <a:cs typeface="Aharoni" pitchFamily="2" charset="-79"/>
              </a:rPr>
              <a:t>Methodology</a:t>
            </a:r>
            <a:endParaRPr lang="en-IN" sz="3200" dirty="0">
              <a:solidFill>
                <a:srgbClr val="C00000"/>
              </a:solidFill>
              <a:latin typeface="Aharoni" pitchFamily="2" charset="-79"/>
              <a:cs typeface="Aharoni" pitchFamily="2" charset="-79"/>
            </a:endParaRPr>
          </a:p>
        </p:txBody>
      </p:sp>
      <p:sp>
        <p:nvSpPr>
          <p:cNvPr id="3" name="Content Placeholder 2"/>
          <p:cNvSpPr>
            <a:spLocks noGrp="1"/>
          </p:cNvSpPr>
          <p:nvPr>
            <p:ph sz="quarter" idx="1"/>
          </p:nvPr>
        </p:nvSpPr>
        <p:spPr/>
        <p:txBody>
          <a:bodyPr/>
          <a:lstStyle/>
          <a:p>
            <a:endParaRPr lang="en-IN" dirty="0"/>
          </a:p>
        </p:txBody>
      </p:sp>
      <p:graphicFrame>
        <p:nvGraphicFramePr>
          <p:cNvPr id="4" name="Content Placeholder 4"/>
          <p:cNvGraphicFramePr>
            <a:graphicFrameLocks/>
          </p:cNvGraphicFramePr>
          <p:nvPr/>
        </p:nvGraphicFramePr>
        <p:xfrm>
          <a:off x="914400" y="1066801"/>
          <a:ext cx="7772400" cy="5220760"/>
        </p:xfrm>
        <a:graphic>
          <a:graphicData uri="http://schemas.openxmlformats.org/drawingml/2006/table">
            <a:tbl>
              <a:tblPr firstRow="1" bandRow="1">
                <a:effectLst/>
                <a:tableStyleId>{BC89EF96-8CEA-46FF-86C4-4CE0E7609802}</a:tableStyleId>
              </a:tblPr>
              <a:tblGrid>
                <a:gridCol w="2438400"/>
                <a:gridCol w="5334000"/>
              </a:tblGrid>
              <a:tr h="534485">
                <a:tc>
                  <a:txBody>
                    <a:bodyPr/>
                    <a:lstStyle/>
                    <a:p>
                      <a:pPr algn="ctr"/>
                      <a:r>
                        <a:rPr lang="en-US" sz="1600" b="1" i="0" dirty="0" smtClean="0">
                          <a:effectLst/>
                          <a:latin typeface="Andalus" pitchFamily="18" charset="-78"/>
                          <a:cs typeface="Andalus" pitchFamily="18" charset="-78"/>
                        </a:rPr>
                        <a:t>STUDY AREA</a:t>
                      </a:r>
                      <a:endParaRPr lang="en-US" sz="1600" b="1" i="0" dirty="0">
                        <a:effectLst/>
                        <a:latin typeface="Andalus" pitchFamily="18" charset="-78"/>
                        <a:cs typeface="Andalus" pitchFamily="18"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b="1" i="0" baseline="0" dirty="0" smtClean="0">
                          <a:effectLst/>
                          <a:latin typeface="Andalus" pitchFamily="18" charset="-78"/>
                          <a:cs typeface="Andalus" pitchFamily="18" charset="-78"/>
                        </a:rPr>
                        <a:t>Before and  after study</a:t>
                      </a:r>
                      <a:r>
                        <a:rPr lang="en-US" sz="1600" b="1" i="0" dirty="0" smtClean="0">
                          <a:effectLst/>
                          <a:latin typeface="Andalus" pitchFamily="18" charset="-78"/>
                          <a:cs typeface="Andalus" pitchFamily="18" charset="-78"/>
                        </a:rPr>
                        <a:t> –</a:t>
                      </a:r>
                      <a:r>
                        <a:rPr lang="en-US" sz="1600" b="1" i="0" baseline="0" dirty="0" smtClean="0">
                          <a:effectLst/>
                          <a:latin typeface="Andalus" pitchFamily="18" charset="-78"/>
                          <a:cs typeface="Andalus" pitchFamily="18" charset="-78"/>
                        </a:rPr>
                        <a:t> Sadar Hospital</a:t>
                      </a:r>
                      <a:endParaRPr lang="en-US" sz="1600" b="1" i="0" dirty="0">
                        <a:effectLst/>
                        <a:latin typeface="Andalus" pitchFamily="18" charset="-78"/>
                        <a:cs typeface="Andalus" pitchFamily="18"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4485">
                <a:tc>
                  <a:txBody>
                    <a:bodyPr/>
                    <a:lstStyle/>
                    <a:p>
                      <a:pPr algn="ctr"/>
                      <a:r>
                        <a:rPr lang="en-US" sz="1600" b="1" i="0" dirty="0" smtClean="0">
                          <a:effectLst/>
                          <a:latin typeface="Andalus" pitchFamily="18" charset="-78"/>
                          <a:cs typeface="Andalus" pitchFamily="18" charset="-78"/>
                        </a:rPr>
                        <a:t>STUDY POPULATION</a:t>
                      </a:r>
                      <a:endParaRPr lang="en-US" sz="1600" b="1" i="0" dirty="0">
                        <a:effectLst/>
                        <a:latin typeface="Andalus" pitchFamily="18" charset="-78"/>
                        <a:cs typeface="Andalus" pitchFamily="18"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b="1" i="0" dirty="0" smtClean="0">
                          <a:effectLst/>
                          <a:latin typeface="Andalus" pitchFamily="18" charset="-78"/>
                          <a:cs typeface="Andalus" pitchFamily="18" charset="-78"/>
                        </a:rPr>
                        <a:t>Food handlers working in Sadar Hospital</a:t>
                      </a:r>
                      <a:endParaRPr lang="en-US" sz="1600" b="1" i="0" dirty="0">
                        <a:effectLst/>
                        <a:latin typeface="Andalus" pitchFamily="18" charset="-78"/>
                        <a:cs typeface="Andalus" pitchFamily="18"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4485">
                <a:tc>
                  <a:txBody>
                    <a:bodyPr/>
                    <a:lstStyle/>
                    <a:p>
                      <a:pPr algn="ctr"/>
                      <a:r>
                        <a:rPr lang="en-US" sz="1600" b="1" i="0" dirty="0" smtClean="0">
                          <a:effectLst/>
                          <a:latin typeface="Andalus" pitchFamily="18" charset="-78"/>
                          <a:cs typeface="Andalus" pitchFamily="18" charset="-78"/>
                        </a:rPr>
                        <a:t>STUDY</a:t>
                      </a:r>
                      <a:r>
                        <a:rPr lang="en-US" sz="1600" b="1" i="0" baseline="0" dirty="0" smtClean="0">
                          <a:effectLst/>
                          <a:latin typeface="Andalus" pitchFamily="18" charset="-78"/>
                          <a:cs typeface="Andalus" pitchFamily="18" charset="-78"/>
                        </a:rPr>
                        <a:t> DESIGN</a:t>
                      </a:r>
                      <a:endParaRPr lang="en-US" sz="1600" b="1" i="0" dirty="0">
                        <a:effectLst/>
                        <a:latin typeface="Andalus" pitchFamily="18" charset="-78"/>
                        <a:cs typeface="Andalus" pitchFamily="18"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b="1" i="0" dirty="0" smtClean="0">
                          <a:effectLst/>
                          <a:latin typeface="Andalus" pitchFamily="18" charset="-78"/>
                          <a:cs typeface="Andalus" pitchFamily="18" charset="-78"/>
                        </a:rPr>
                        <a:t>Cross-Sectional</a:t>
                      </a:r>
                      <a:endParaRPr lang="en-US" sz="1600" b="1" i="0" dirty="0">
                        <a:effectLst/>
                        <a:latin typeface="Andalus" pitchFamily="18" charset="-78"/>
                        <a:cs typeface="Andalus" pitchFamily="18"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4485">
                <a:tc>
                  <a:txBody>
                    <a:bodyPr/>
                    <a:lstStyle/>
                    <a:p>
                      <a:pPr algn="ctr"/>
                      <a:r>
                        <a:rPr lang="en-US" sz="1600" b="1" i="0" dirty="0" smtClean="0">
                          <a:effectLst/>
                          <a:latin typeface="Andalus" pitchFamily="18" charset="-78"/>
                          <a:cs typeface="Andalus" pitchFamily="18" charset="-78"/>
                        </a:rPr>
                        <a:t>SAMPLING</a:t>
                      </a:r>
                      <a:r>
                        <a:rPr lang="en-US" sz="1600" b="1" i="0" baseline="0" dirty="0" smtClean="0">
                          <a:effectLst/>
                          <a:latin typeface="Andalus" pitchFamily="18" charset="-78"/>
                          <a:cs typeface="Andalus" pitchFamily="18" charset="-78"/>
                        </a:rPr>
                        <a:t> FRAME</a:t>
                      </a:r>
                      <a:endParaRPr lang="en-US" sz="1600" b="1" i="0" dirty="0">
                        <a:effectLst/>
                        <a:latin typeface="Andalus" pitchFamily="18" charset="-78"/>
                        <a:cs typeface="Andalus" pitchFamily="18"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b="1" i="0" dirty="0" smtClean="0">
                          <a:effectLst/>
                          <a:latin typeface="Andalus" pitchFamily="18" charset="-78"/>
                          <a:cs typeface="Andalus" pitchFamily="18" charset="-78"/>
                        </a:rPr>
                        <a:t>Food handlers working in Sadar Hospital</a:t>
                      </a:r>
                      <a:endParaRPr lang="en-US" sz="1600" b="1" i="0" dirty="0">
                        <a:effectLst/>
                        <a:latin typeface="Andalus" pitchFamily="18" charset="-78"/>
                        <a:cs typeface="Andalus" pitchFamily="18"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4485">
                <a:tc>
                  <a:txBody>
                    <a:bodyPr/>
                    <a:lstStyle/>
                    <a:p>
                      <a:pPr algn="ctr"/>
                      <a:r>
                        <a:rPr lang="en-US" sz="1600" b="1" i="0" dirty="0" smtClean="0">
                          <a:effectLst/>
                          <a:latin typeface="Andalus" pitchFamily="18" charset="-78"/>
                          <a:cs typeface="Andalus" pitchFamily="18" charset="-78"/>
                        </a:rPr>
                        <a:t>SAMPLE SIZE</a:t>
                      </a:r>
                      <a:endParaRPr lang="en-US" sz="1600" b="1" i="0" dirty="0">
                        <a:effectLst/>
                        <a:latin typeface="Andalus" pitchFamily="18" charset="-78"/>
                        <a:cs typeface="Andalus" pitchFamily="18"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b="1" i="0" dirty="0" smtClean="0">
                          <a:effectLst/>
                          <a:latin typeface="Andalus" pitchFamily="18" charset="-78"/>
                          <a:cs typeface="Andalus" pitchFamily="18" charset="-78"/>
                        </a:rPr>
                        <a:t>37 food handlers</a:t>
                      </a:r>
                      <a:endParaRPr lang="en-US" sz="1600" b="1" i="0" dirty="0">
                        <a:effectLst/>
                        <a:latin typeface="Andalus" pitchFamily="18" charset="-78"/>
                        <a:cs typeface="Andalus" pitchFamily="18"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4485">
                <a:tc>
                  <a:txBody>
                    <a:bodyPr/>
                    <a:lstStyle/>
                    <a:p>
                      <a:pPr algn="ctr"/>
                      <a:r>
                        <a:rPr lang="en-US" sz="1600" b="1" i="0" dirty="0" smtClean="0">
                          <a:effectLst/>
                          <a:latin typeface="Andalus" pitchFamily="18" charset="-78"/>
                          <a:cs typeface="Andalus" pitchFamily="18" charset="-78"/>
                        </a:rPr>
                        <a:t>SAMPLING TECHNIQUE</a:t>
                      </a:r>
                      <a:endParaRPr lang="en-US" sz="1600" b="1" i="0" dirty="0">
                        <a:effectLst/>
                        <a:latin typeface="Andalus" pitchFamily="18" charset="-78"/>
                        <a:cs typeface="Andalus" pitchFamily="18"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b="1" i="0" dirty="0" smtClean="0">
                          <a:effectLst/>
                          <a:latin typeface="Andalus" pitchFamily="18" charset="-78"/>
                          <a:cs typeface="Andalus" pitchFamily="18" charset="-78"/>
                        </a:rPr>
                        <a:t>All</a:t>
                      </a:r>
                      <a:r>
                        <a:rPr lang="en-US" sz="1600" b="1" i="0" baseline="0" dirty="0" smtClean="0">
                          <a:effectLst/>
                          <a:latin typeface="Andalus" pitchFamily="18" charset="-78"/>
                          <a:cs typeface="Andalus" pitchFamily="18" charset="-78"/>
                        </a:rPr>
                        <a:t> workers</a:t>
                      </a:r>
                      <a:endParaRPr lang="en-US" sz="1600" b="1" i="0" dirty="0">
                        <a:effectLst/>
                        <a:latin typeface="Andalus" pitchFamily="18" charset="-78"/>
                        <a:cs typeface="Andalus" pitchFamily="18"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4485">
                <a:tc>
                  <a:txBody>
                    <a:bodyPr/>
                    <a:lstStyle/>
                    <a:p>
                      <a:pPr algn="ctr"/>
                      <a:r>
                        <a:rPr lang="en-US" sz="1600" b="1" i="0" dirty="0" smtClean="0">
                          <a:effectLst/>
                          <a:latin typeface="Andalus" pitchFamily="18" charset="-78"/>
                          <a:cs typeface="Andalus" pitchFamily="18" charset="-78"/>
                        </a:rPr>
                        <a:t>STUDY PERIOD</a:t>
                      </a:r>
                      <a:endParaRPr lang="en-US" sz="1600" b="1" i="0" dirty="0">
                        <a:effectLst/>
                        <a:latin typeface="Andalus" pitchFamily="18" charset="-78"/>
                        <a:cs typeface="Andalus" pitchFamily="18"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sz="2000" b="1" i="0" kern="1200" dirty="0" smtClean="0">
                          <a:solidFill>
                            <a:schemeClr val="tx1"/>
                          </a:solidFill>
                          <a:effectLst/>
                          <a:latin typeface="Andalus" pitchFamily="18" charset="-78"/>
                          <a:ea typeface="+mn-ea"/>
                          <a:cs typeface="Andalus" pitchFamily="18" charset="-78"/>
                        </a:rPr>
                        <a:t>Feb</a:t>
                      </a:r>
                      <a:r>
                        <a:rPr kumimoji="0" lang="en-US" sz="2000" b="1" i="0" kern="1200" baseline="0" dirty="0" smtClean="0">
                          <a:solidFill>
                            <a:schemeClr val="tx1"/>
                          </a:solidFill>
                          <a:effectLst/>
                          <a:latin typeface="Andalus" pitchFamily="18" charset="-78"/>
                          <a:ea typeface="+mn-ea"/>
                          <a:cs typeface="Andalus" pitchFamily="18" charset="-78"/>
                        </a:rPr>
                        <a:t> 7, 2013 to May 6, 2013</a:t>
                      </a:r>
                      <a:endParaRPr lang="en-US" sz="1600" b="1" i="0" dirty="0">
                        <a:effectLst/>
                        <a:latin typeface="Andalus" pitchFamily="18" charset="-78"/>
                        <a:cs typeface="Andalus" pitchFamily="18"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4485">
                <a:tc>
                  <a:txBody>
                    <a:bodyPr/>
                    <a:lstStyle/>
                    <a:p>
                      <a:pPr algn="ctr"/>
                      <a:r>
                        <a:rPr lang="en-US" sz="1600" b="1" i="0" dirty="0" smtClean="0">
                          <a:effectLst/>
                          <a:latin typeface="Andalus" pitchFamily="18" charset="-78"/>
                          <a:cs typeface="Andalus" pitchFamily="18" charset="-78"/>
                        </a:rPr>
                        <a:t>DATA COLLECTION TOOL</a:t>
                      </a:r>
                      <a:endParaRPr lang="en-US" sz="1600" b="1" i="0" dirty="0">
                        <a:effectLst/>
                        <a:latin typeface="Andalus" pitchFamily="18" charset="-78"/>
                        <a:cs typeface="Andalus" pitchFamily="18"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1" i="0" dirty="0" smtClean="0">
                          <a:effectLst/>
                          <a:latin typeface="Andalus" pitchFamily="18" charset="-78"/>
                          <a:cs typeface="Andalus" pitchFamily="18" charset="-78"/>
                        </a:rPr>
                        <a:t>Quantitative structured interview </a:t>
                      </a:r>
                      <a:endParaRPr lang="en-US" sz="1600" b="1" i="0" dirty="0">
                        <a:effectLst/>
                        <a:latin typeface="Andalus" pitchFamily="18" charset="-78"/>
                        <a:cs typeface="Andalus" pitchFamily="18"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2095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GB" sz="2000" b="1" kern="1200" dirty="0" smtClean="0">
                          <a:solidFill>
                            <a:schemeClr val="tx1"/>
                          </a:solidFill>
                          <a:latin typeface="Andalus" pitchFamily="18" charset="-78"/>
                          <a:ea typeface="+mn-ea"/>
                          <a:cs typeface="Andalus" pitchFamily="18" charset="-78"/>
                        </a:rPr>
                        <a:t>Variables</a:t>
                      </a:r>
                      <a:endParaRPr kumimoji="0" lang="en-IN" sz="2000" b="1" kern="1200" dirty="0" smtClean="0">
                        <a:solidFill>
                          <a:schemeClr val="tx1"/>
                        </a:solidFill>
                        <a:latin typeface="Andalus" pitchFamily="18" charset="-78"/>
                        <a:ea typeface="+mn-ea"/>
                        <a:cs typeface="Andalus" pitchFamily="18" charset="-78"/>
                      </a:endParaRPr>
                    </a:p>
                    <a:p>
                      <a:pPr algn="ctr"/>
                      <a:endParaRPr lang="en-US" sz="1600" b="1" i="0" dirty="0">
                        <a:effectLst/>
                        <a:latin typeface="Andalus" pitchFamily="18" charset="-78"/>
                        <a:cs typeface="Andalus" pitchFamily="18"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a:r>
                        <a:rPr kumimoji="0" lang="en-IN" sz="2000" b="1" kern="1200" dirty="0" smtClean="0">
                          <a:solidFill>
                            <a:schemeClr val="tx1"/>
                          </a:solidFill>
                          <a:latin typeface="Andalus" pitchFamily="18" charset="-78"/>
                          <a:ea typeface="+mn-ea"/>
                          <a:cs typeface="Andalus" pitchFamily="18" charset="-78"/>
                        </a:rPr>
                        <a:t>Knowledge, Attitude</a:t>
                      </a:r>
                      <a:r>
                        <a:rPr kumimoji="0" lang="en-IN" sz="2000" b="1" kern="1200" baseline="0" dirty="0" smtClean="0">
                          <a:solidFill>
                            <a:schemeClr val="tx1"/>
                          </a:solidFill>
                          <a:latin typeface="Andalus" pitchFamily="18" charset="-78"/>
                          <a:ea typeface="+mn-ea"/>
                          <a:cs typeface="Andalus" pitchFamily="18" charset="-78"/>
                        </a:rPr>
                        <a:t> &amp; Practices</a:t>
                      </a:r>
                      <a:r>
                        <a:rPr kumimoji="0" lang="en-IN" sz="2000" b="1" kern="1200" dirty="0" smtClean="0">
                          <a:solidFill>
                            <a:schemeClr val="tx1"/>
                          </a:solidFill>
                          <a:latin typeface="Andalus" pitchFamily="18" charset="-78"/>
                          <a:ea typeface="+mn-ea"/>
                          <a:cs typeface="Andalus" pitchFamily="18" charset="-78"/>
                        </a:rPr>
                        <a:t> regarding food hygiene among food handlers.</a:t>
                      </a:r>
                    </a:p>
                    <a:p>
                      <a:pPr lvl="0" algn="ctr"/>
                      <a:endParaRPr lang="en-US" sz="1600" b="1" i="0" dirty="0">
                        <a:effectLst/>
                        <a:latin typeface="Andalus" pitchFamily="18" charset="-78"/>
                        <a:cs typeface="Andalus" pitchFamily="18"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06362"/>
          </a:xfrm>
        </p:spPr>
        <p:txBody>
          <a:bodyPr>
            <a:normAutofit fontScale="90000"/>
          </a:bodyPr>
          <a:lstStyle/>
          <a:p>
            <a:pPr algn="r"/>
            <a:r>
              <a:rPr lang="en-US" dirty="0" smtClean="0">
                <a:solidFill>
                  <a:srgbClr val="00B0F0"/>
                </a:solidFill>
              </a:rPr>
              <a:t>.</a:t>
            </a:r>
            <a:endParaRPr lang="en-IN" dirty="0">
              <a:solidFill>
                <a:srgbClr val="00B0F0"/>
              </a:solidFill>
            </a:endParaRPr>
          </a:p>
        </p:txBody>
      </p:sp>
      <p:sp>
        <p:nvSpPr>
          <p:cNvPr id="3" name="Content Placeholder 2"/>
          <p:cNvSpPr>
            <a:spLocks noGrp="1"/>
          </p:cNvSpPr>
          <p:nvPr>
            <p:ph sz="quarter" idx="1"/>
          </p:nvPr>
        </p:nvSpPr>
        <p:spPr>
          <a:xfrm>
            <a:off x="914400" y="228600"/>
            <a:ext cx="7772400" cy="6324600"/>
          </a:xfrm>
        </p:spPr>
        <p:txBody>
          <a:bodyPr>
            <a:normAutofit fontScale="92500" lnSpcReduction="20000"/>
          </a:bodyPr>
          <a:lstStyle/>
          <a:p>
            <a:pPr>
              <a:buNone/>
            </a:pPr>
            <a:r>
              <a:rPr lang="en-IN" b="1" dirty="0" smtClean="0">
                <a:solidFill>
                  <a:srgbClr val="C00000"/>
                </a:solidFill>
                <a:latin typeface="Andalus" pitchFamily="18" charset="-78"/>
                <a:cs typeface="Andalus" pitchFamily="18" charset="-78"/>
              </a:rPr>
              <a:t>Instruments intended to be used</a:t>
            </a:r>
          </a:p>
          <a:p>
            <a:pPr lvl="0"/>
            <a:r>
              <a:rPr lang="en-IN" b="1" dirty="0" smtClean="0">
                <a:latin typeface="Andalus" pitchFamily="18" charset="-78"/>
                <a:cs typeface="Andalus" pitchFamily="18" charset="-78"/>
              </a:rPr>
              <a:t>Baseline Performa of food handlers</a:t>
            </a:r>
          </a:p>
          <a:p>
            <a:pPr lvl="0"/>
            <a:r>
              <a:rPr lang="en-IN" b="1" dirty="0" smtClean="0">
                <a:latin typeface="Andalus" pitchFamily="18" charset="-78"/>
                <a:cs typeface="Andalus" pitchFamily="18" charset="-78"/>
              </a:rPr>
              <a:t>Structured knowledge questionnaire to assess knowledge towards food hygiene among food handlers.</a:t>
            </a:r>
          </a:p>
          <a:p>
            <a:pPr lvl="0"/>
            <a:r>
              <a:rPr lang="en-IN" b="1" dirty="0" smtClean="0">
                <a:latin typeface="Andalus" pitchFamily="18" charset="-78"/>
                <a:cs typeface="Andalus" pitchFamily="18" charset="-78"/>
              </a:rPr>
              <a:t>Attitude rating Likert scale to assess the attitude of food handlers regarding food hygiene.</a:t>
            </a:r>
          </a:p>
          <a:p>
            <a:pPr lvl="0">
              <a:buNone/>
            </a:pPr>
            <a:endParaRPr lang="en-IN" b="1" dirty="0" smtClean="0">
              <a:latin typeface="Andalus" pitchFamily="18" charset="-78"/>
              <a:cs typeface="Andalus" pitchFamily="18" charset="-78"/>
            </a:endParaRPr>
          </a:p>
          <a:p>
            <a:pPr>
              <a:buNone/>
            </a:pPr>
            <a:r>
              <a:rPr lang="en-IN" b="1" dirty="0" smtClean="0">
                <a:solidFill>
                  <a:srgbClr val="C00000"/>
                </a:solidFill>
                <a:latin typeface="Andalus" pitchFamily="18" charset="-78"/>
                <a:cs typeface="Andalus" pitchFamily="18" charset="-78"/>
              </a:rPr>
              <a:t>Data collection method</a:t>
            </a:r>
          </a:p>
          <a:p>
            <a:pPr lvl="0"/>
            <a:r>
              <a:rPr lang="en-IN" b="1" dirty="0" smtClean="0">
                <a:latin typeface="Andalus" pitchFamily="18" charset="-78"/>
                <a:cs typeface="Andalus" pitchFamily="18" charset="-78"/>
              </a:rPr>
              <a:t>Permission was obtained from the concerned authority</a:t>
            </a:r>
          </a:p>
          <a:p>
            <a:pPr lvl="0"/>
            <a:r>
              <a:rPr lang="en-IN" b="1" dirty="0" smtClean="0">
                <a:latin typeface="Andalus" pitchFamily="18" charset="-78"/>
                <a:cs typeface="Andalus" pitchFamily="18" charset="-78"/>
              </a:rPr>
              <a:t>Purpose of the study was explained and consent was taken from the subjects</a:t>
            </a:r>
          </a:p>
          <a:p>
            <a:pPr lvl="0">
              <a:buNone/>
            </a:pPr>
            <a:endParaRPr lang="en-IN" b="1" dirty="0" smtClean="0">
              <a:latin typeface="Andalus" pitchFamily="18" charset="-78"/>
              <a:cs typeface="Andalus" pitchFamily="18" charset="-78"/>
            </a:endParaRPr>
          </a:p>
          <a:p>
            <a:pPr>
              <a:buNone/>
            </a:pPr>
            <a:r>
              <a:rPr lang="en-IN" b="1" dirty="0" smtClean="0">
                <a:solidFill>
                  <a:srgbClr val="C00000"/>
                </a:solidFill>
                <a:latin typeface="Andalus" pitchFamily="18" charset="-78"/>
                <a:cs typeface="Andalus" pitchFamily="18" charset="-78"/>
              </a:rPr>
              <a:t>Data analysis plan</a:t>
            </a:r>
          </a:p>
          <a:p>
            <a:pPr lvl="0"/>
            <a:r>
              <a:rPr lang="en-IN" b="1" dirty="0" smtClean="0">
                <a:latin typeface="Andalus" pitchFamily="18" charset="-78"/>
                <a:cs typeface="Andalus" pitchFamily="18" charset="-78"/>
              </a:rPr>
              <a:t>Descriptive statistics: Frequency and percentage distribution were used to analyze the demographic data of food handlers and their level of knowledge ,attitude  &amp; practices.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563562"/>
          </a:xfrm>
        </p:spPr>
        <p:txBody>
          <a:bodyPr>
            <a:noAutofit/>
          </a:bodyPr>
          <a:lstStyle/>
          <a:p>
            <a:pPr algn="ctr"/>
            <a:r>
              <a:rPr lang="en-US" sz="3600" dirty="0" smtClean="0">
                <a:solidFill>
                  <a:srgbClr val="C00000"/>
                </a:solidFill>
                <a:latin typeface="Aharoni" pitchFamily="2" charset="-79"/>
                <a:cs typeface="Aharoni" pitchFamily="2" charset="-79"/>
              </a:rPr>
              <a:t>Methods</a:t>
            </a:r>
            <a:endParaRPr lang="en-IN" sz="3600" dirty="0">
              <a:solidFill>
                <a:srgbClr val="C00000"/>
              </a:solidFill>
              <a:latin typeface="Aharoni" pitchFamily="2" charset="-79"/>
              <a:cs typeface="Aharoni" pitchFamily="2" charset="-79"/>
            </a:endParaRPr>
          </a:p>
        </p:txBody>
      </p:sp>
      <p:sp>
        <p:nvSpPr>
          <p:cNvPr id="9" name="Content Placeholder 8"/>
          <p:cNvSpPr>
            <a:spLocks noGrp="1"/>
          </p:cNvSpPr>
          <p:nvPr>
            <p:ph sz="quarter" idx="1"/>
          </p:nvPr>
        </p:nvSpPr>
        <p:spPr>
          <a:xfrm>
            <a:off x="914400" y="990600"/>
            <a:ext cx="7772400" cy="5029200"/>
          </a:xfrm>
        </p:spPr>
        <p:txBody>
          <a:bodyPr>
            <a:normAutofit/>
          </a:bodyPr>
          <a:lstStyle/>
          <a:p>
            <a:endParaRPr lang="en-US" sz="2400" dirty="0" smtClean="0">
              <a:latin typeface="Andalus" pitchFamily="18" charset="-78"/>
              <a:cs typeface="Andalus" pitchFamily="18" charset="-78"/>
            </a:endParaRPr>
          </a:p>
          <a:p>
            <a:endParaRPr lang="en-US" sz="2400" dirty="0" smtClean="0">
              <a:latin typeface="Andalus" pitchFamily="18" charset="-78"/>
              <a:cs typeface="Andalus" pitchFamily="18" charset="-78"/>
            </a:endParaRPr>
          </a:p>
          <a:p>
            <a:endParaRPr lang="en-US" sz="2400" dirty="0" smtClean="0">
              <a:latin typeface="Andalus" pitchFamily="18" charset="-78"/>
              <a:cs typeface="Andalus" pitchFamily="18" charset="-78"/>
            </a:endParaRPr>
          </a:p>
          <a:p>
            <a:endParaRPr lang="en-US" sz="2400" dirty="0" smtClean="0">
              <a:latin typeface="Andalus" pitchFamily="18" charset="-78"/>
              <a:cs typeface="Andalus" pitchFamily="18" charset="-78"/>
            </a:endParaRPr>
          </a:p>
          <a:p>
            <a:r>
              <a:rPr lang="en-IN" sz="2400" dirty="0" smtClean="0">
                <a:latin typeface="Andalus" pitchFamily="18" charset="-78"/>
                <a:cs typeface="Andalus" pitchFamily="18" charset="-78"/>
              </a:rPr>
              <a:t>For assessing knowledge, an initial question was asked, “Can any disease be transmitted through food or water?” .To elicit knowledge about the role of food handlers in maintaining food hygiene, a question were asked,” Cap and gloves should be worn while handling food .”</a:t>
            </a:r>
          </a:p>
          <a:p>
            <a:endParaRPr lang="en-IN" sz="2400" dirty="0" smtClean="0">
              <a:latin typeface="Andalus" pitchFamily="18" charset="-78"/>
              <a:cs typeface="Andalus" pitchFamily="18" charset="-78"/>
            </a:endParaRPr>
          </a:p>
          <a:p>
            <a:r>
              <a:rPr lang="en-US" sz="2400" dirty="0" smtClean="0">
                <a:latin typeface="Andalus" pitchFamily="18" charset="-78"/>
                <a:cs typeface="Andalus" pitchFamily="18" charset="-78"/>
              </a:rPr>
              <a:t>Every single question was given weightage and mean score is then calculated.</a:t>
            </a:r>
            <a:endParaRPr lang="en-IN" sz="2400" dirty="0">
              <a:latin typeface="Andalus" pitchFamily="18" charset="-78"/>
              <a:cs typeface="Andalus" pitchFamily="18" charset="-78"/>
            </a:endParaRPr>
          </a:p>
        </p:txBody>
      </p:sp>
      <p:sp>
        <p:nvSpPr>
          <p:cNvPr id="10" name="Rounded Rectangle 9"/>
          <p:cNvSpPr/>
          <p:nvPr/>
        </p:nvSpPr>
        <p:spPr>
          <a:xfrm>
            <a:off x="1219200" y="1066800"/>
            <a:ext cx="7315200" cy="1524000"/>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b="1" dirty="0" smtClean="0">
              <a:solidFill>
                <a:schemeClr val="bg1"/>
              </a:solidFill>
              <a:latin typeface="Andalus" pitchFamily="18" charset="-78"/>
              <a:cs typeface="Andalus" pitchFamily="18" charset="-78"/>
            </a:endParaRPr>
          </a:p>
          <a:p>
            <a:pPr algn="ctr"/>
            <a:r>
              <a:rPr lang="en-IN" b="1" dirty="0" smtClean="0">
                <a:solidFill>
                  <a:schemeClr val="bg1"/>
                </a:solidFill>
                <a:latin typeface="Andalus" pitchFamily="18" charset="-78"/>
                <a:cs typeface="Andalus" pitchFamily="18" charset="-78"/>
              </a:rPr>
              <a:t>In the first phase, food handlers were interviewed using a pretested, semistructured schedule. Information was collected about their sociodemographic characteristics, knowledge and attitudes towards various aspects of food and personal hygiene and hand washing practices.</a:t>
            </a:r>
          </a:p>
          <a:p>
            <a:pPr algn="ctr"/>
            <a:endParaRPr lang="en-IN" b="1" dirty="0">
              <a:solidFill>
                <a:schemeClr val="bg1"/>
              </a:solidFill>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06362"/>
          </a:xfrm>
        </p:spPr>
        <p:txBody>
          <a:bodyPr>
            <a:normAutofit fontScale="90000"/>
          </a:bodyPr>
          <a:lstStyle/>
          <a:p>
            <a:pPr algn="r"/>
            <a:r>
              <a:rPr lang="en-US" dirty="0" smtClean="0"/>
              <a:t>.</a:t>
            </a:r>
            <a:endParaRPr lang="en-IN" dirty="0"/>
          </a:p>
        </p:txBody>
      </p:sp>
      <p:sp>
        <p:nvSpPr>
          <p:cNvPr id="3" name="Content Placeholder 2"/>
          <p:cNvSpPr>
            <a:spLocks noGrp="1"/>
          </p:cNvSpPr>
          <p:nvPr>
            <p:ph sz="quarter" idx="1"/>
          </p:nvPr>
        </p:nvSpPr>
        <p:spPr>
          <a:xfrm>
            <a:off x="609600" y="381000"/>
            <a:ext cx="8077200" cy="6019800"/>
          </a:xfrm>
        </p:spPr>
        <p:txBody>
          <a:bodyPr>
            <a:normAutofit/>
          </a:bodyPr>
          <a:lstStyle/>
          <a:p>
            <a:pPr algn="just"/>
            <a:r>
              <a:rPr lang="en-IN" sz="2400" b="1" dirty="0" smtClean="0">
                <a:latin typeface="Andalus" pitchFamily="18" charset="-78"/>
                <a:cs typeface="Andalus" pitchFamily="18" charset="-78"/>
              </a:rPr>
              <a:t>To assess attitudes, food handlers were asked to respond on a 2 point Likert type scale of “yes” and “no” to various statements related to food and personal hygiene.</a:t>
            </a:r>
          </a:p>
          <a:p>
            <a:pPr algn="just">
              <a:buNone/>
            </a:pPr>
            <a:endParaRPr lang="en-IN" sz="2400" b="1" dirty="0" smtClean="0">
              <a:latin typeface="Andalus" pitchFamily="18" charset="-78"/>
              <a:cs typeface="Andalus" pitchFamily="18" charset="-78"/>
            </a:endParaRPr>
          </a:p>
          <a:p>
            <a:pPr algn="just"/>
            <a:r>
              <a:rPr lang="en-IN" sz="2400" b="1" dirty="0" smtClean="0">
                <a:latin typeface="Andalus" pitchFamily="18" charset="-78"/>
                <a:cs typeface="Andalus" pitchFamily="18" charset="-78"/>
              </a:rPr>
              <a:t> “Cooked food could be kept covered, “Hands should be washed before and after handling food,” “Hands should be washed after defecation,” Hands should be washed after micturition,” “A food handler should wear apron while working.”</a:t>
            </a:r>
          </a:p>
          <a:p>
            <a:pPr algn="just">
              <a:buNone/>
            </a:pPr>
            <a:endParaRPr lang="en-IN" sz="2400" b="1" dirty="0" smtClean="0">
              <a:latin typeface="Andalus" pitchFamily="18" charset="-78"/>
              <a:cs typeface="Andalus" pitchFamily="18" charset="-78"/>
            </a:endParaRPr>
          </a:p>
          <a:p>
            <a:pPr algn="just"/>
            <a:r>
              <a:rPr lang="en-IN" sz="2400" b="1" dirty="0" smtClean="0">
                <a:latin typeface="Andalus" pitchFamily="18" charset="-78"/>
                <a:cs typeface="Andalus" pitchFamily="18" charset="-78"/>
              </a:rPr>
              <a:t> In addition, attitude of cooks was assessed against the statements “Raw and cooked food can be kept in contact” and “Raw food should be washed thoroughly before use.”</a:t>
            </a:r>
          </a:p>
          <a:p>
            <a:pPr algn="just"/>
            <a:endParaRPr lang="en-IN" sz="2400" b="1" dirty="0">
              <a:latin typeface="Andalus" pitchFamily="18" charset="-78"/>
              <a:cs typeface="Andalus" pitchFamily="18" charset="-78"/>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164</TotalTime>
  <Words>1790</Words>
  <Application>Microsoft Office PowerPoint</Application>
  <PresentationFormat>On-screen Show (4:3)</PresentationFormat>
  <Paragraphs>379</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Equity</vt:lpstr>
      <vt:lpstr>A study to assess the Health Education Intervention on Knowledge , Attitude  &amp; Practices of Food Handlers Working in Sadar Hospital Gopalganj</vt:lpstr>
      <vt:lpstr>Introduction</vt:lpstr>
      <vt:lpstr>Rationale of Study</vt:lpstr>
      <vt:lpstr> Statement of the Problem </vt:lpstr>
      <vt:lpstr>OBJECTIVES</vt:lpstr>
      <vt:lpstr>Methodology</vt:lpstr>
      <vt:lpstr>.</vt:lpstr>
      <vt:lpstr>Methods</vt:lpstr>
      <vt:lpstr>.</vt:lpstr>
      <vt:lpstr>.</vt:lpstr>
      <vt:lpstr>.</vt:lpstr>
      <vt:lpstr>.</vt:lpstr>
      <vt:lpstr>Results</vt:lpstr>
      <vt:lpstr>Knowledge Attribute Score</vt:lpstr>
      <vt:lpstr>.</vt:lpstr>
      <vt:lpstr>Slide 16</vt:lpstr>
      <vt:lpstr>Slide 17</vt:lpstr>
      <vt:lpstr>Attitude Attribute Score </vt:lpstr>
      <vt:lpstr>Practice Attribute Score</vt:lpstr>
      <vt:lpstr>Slide 20</vt:lpstr>
      <vt:lpstr>Slide 21</vt:lpstr>
      <vt:lpstr>Discussion</vt:lpstr>
      <vt:lpstr>Conclusions</vt:lpstr>
      <vt:lpstr>Recommendations</vt:lpstr>
      <vt:lpstr>Contt..</vt:lpstr>
      <vt:lpstr>DEDICATED TO THE UNFORTUNATE PEOPLE DYING DUE TO LACK OF SERVICES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study to assess the Health Education Intervention on Knowledge and Attitude of Food Handlers Working in Sadar Hospital Gopalganj</dc:title>
  <dc:creator>Pari</dc:creator>
  <cp:lastModifiedBy>Pari</cp:lastModifiedBy>
  <cp:revision>27</cp:revision>
  <dcterms:created xsi:type="dcterms:W3CDTF">2006-08-16T00:00:00Z</dcterms:created>
  <dcterms:modified xsi:type="dcterms:W3CDTF">2013-05-09T07:58:18Z</dcterms:modified>
</cp:coreProperties>
</file>