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charts/chart28.xml" ContentType="application/vnd.openxmlformats-officedocument.drawingml.char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charts/chart24.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harts/chart3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charts/chart29.xml" ContentType="application/vnd.openxmlformats-officedocument.drawingml.char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charts/chart18.xml" ContentType="application/vnd.openxmlformats-officedocument.drawingml.chart+xml"/>
  <Override PartName="/ppt/charts/chart2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charts/chart32.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charts/chart4.xml" ContentType="application/vnd.openxmlformats-officedocument.drawingml.chart+xml"/>
  <Override PartName="/ppt/slides/slide8.xml" ContentType="application/vnd.openxmlformats-officedocument.presentationml.slide+xml"/>
  <Override PartName="/ppt/slides/slide49.xml" ContentType="application/vnd.openxmlformats-officedocument.presentationml.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charts/chart26.xml" ContentType="application/vnd.openxmlformats-officedocument.drawingml.char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07" r:id="rId3"/>
    <p:sldId id="257" r:id="rId4"/>
    <p:sldId id="258" r:id="rId5"/>
    <p:sldId id="259" r:id="rId6"/>
    <p:sldId id="260" r:id="rId7"/>
    <p:sldId id="261" r:id="rId8"/>
    <p:sldId id="311" r:id="rId9"/>
    <p:sldId id="312" r:id="rId10"/>
    <p:sldId id="262" r:id="rId11"/>
    <p:sldId id="263" r:id="rId12"/>
    <p:sldId id="264" r:id="rId13"/>
    <p:sldId id="308"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10" r:id="rId57"/>
    <p:sldId id="309"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96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4.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7.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8.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29.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30.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31.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32.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poulami\Desktop\tab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style val="44"/>
  <c:chart>
    <c:plotArea>
      <c:layout/>
      <c:pieChart>
        <c:varyColors val="1"/>
        <c:ser>
          <c:idx val="0"/>
          <c:order val="0"/>
          <c:dLbls>
            <c:showVal val="1"/>
            <c:showLeaderLines val="1"/>
          </c:dLbls>
          <c:cat>
            <c:strRef>
              <c:f>Sheet1!$C$9:$C$12</c:f>
              <c:strCache>
                <c:ptCount val="4"/>
                <c:pt idx="0">
                  <c:v>AGE</c:v>
                </c:pt>
                <c:pt idx="1">
                  <c:v> 16-20 years</c:v>
                </c:pt>
                <c:pt idx="2">
                  <c:v> 21-25 years</c:v>
                </c:pt>
                <c:pt idx="3">
                  <c:v> 26-30 years</c:v>
                </c:pt>
              </c:strCache>
            </c:strRef>
          </c:cat>
          <c:val>
            <c:numRef>
              <c:f>Sheet1!$D$9:$D$12</c:f>
              <c:numCache>
                <c:formatCode>0%</c:formatCode>
                <c:ptCount val="4"/>
                <c:pt idx="1">
                  <c:v>0.17</c:v>
                </c:pt>
                <c:pt idx="2">
                  <c:v>0.66000000000000081</c:v>
                </c:pt>
                <c:pt idx="3">
                  <c:v>0.15000000000000013</c:v>
                </c:pt>
              </c:numCache>
            </c:numRef>
          </c:val>
        </c:ser>
        <c:firstSliceAng val="0"/>
      </c:pieChart>
    </c:plotArea>
    <c:legend>
      <c:legendPos val="r"/>
      <c:layout/>
    </c:legend>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IN"/>
  <c:style val="44"/>
  <c:chart>
    <c:plotArea>
      <c:layout/>
      <c:barChart>
        <c:barDir val="col"/>
        <c:grouping val="stacked"/>
        <c:ser>
          <c:idx val="0"/>
          <c:order val="0"/>
          <c:dLbls>
            <c:showVal val="1"/>
          </c:dLbls>
          <c:cat>
            <c:strRef>
              <c:f>Sheet1!$C$57:$C$59</c:f>
              <c:strCache>
                <c:ptCount val="3"/>
                <c:pt idx="0">
                  <c:v>SEX OF YOUNGEST CHILD</c:v>
                </c:pt>
                <c:pt idx="1">
                  <c:v>male</c:v>
                </c:pt>
                <c:pt idx="2">
                  <c:v>female</c:v>
                </c:pt>
              </c:strCache>
            </c:strRef>
          </c:cat>
          <c:val>
            <c:numRef>
              <c:f>Sheet1!$D$57:$D$59</c:f>
              <c:numCache>
                <c:formatCode>0%</c:formatCode>
                <c:ptCount val="3"/>
                <c:pt idx="1">
                  <c:v>0.2</c:v>
                </c:pt>
                <c:pt idx="2">
                  <c:v>0.8</c:v>
                </c:pt>
              </c:numCache>
            </c:numRef>
          </c:val>
        </c:ser>
        <c:overlap val="100"/>
        <c:axId val="79536128"/>
        <c:axId val="79537664"/>
      </c:barChart>
      <c:catAx>
        <c:axId val="79536128"/>
        <c:scaling>
          <c:orientation val="minMax"/>
        </c:scaling>
        <c:axPos val="b"/>
        <c:tickLblPos val="nextTo"/>
        <c:crossAx val="79537664"/>
        <c:crosses val="autoZero"/>
        <c:auto val="1"/>
        <c:lblAlgn val="ctr"/>
        <c:lblOffset val="100"/>
      </c:catAx>
      <c:valAx>
        <c:axId val="79537664"/>
        <c:scaling>
          <c:orientation val="minMax"/>
        </c:scaling>
        <c:axPos val="l"/>
        <c:majorGridlines/>
        <c:numFmt formatCode="General" sourceLinked="1"/>
        <c:tickLblPos val="nextTo"/>
        <c:crossAx val="79536128"/>
        <c:crosses val="autoZero"/>
        <c:crossBetween val="between"/>
      </c:valAx>
    </c:plotArea>
    <c:legend>
      <c:legendPos val="r"/>
    </c:legend>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IN"/>
  <c:style val="47"/>
  <c:chart>
    <c:plotArea>
      <c:layout/>
      <c:barChart>
        <c:barDir val="col"/>
        <c:grouping val="clustered"/>
        <c:ser>
          <c:idx val="0"/>
          <c:order val="0"/>
          <c:dLbls>
            <c:showVal val="1"/>
          </c:dLbls>
          <c:cat>
            <c:strRef>
              <c:f>Sheet1!$C$60:$C$63</c:f>
              <c:strCache>
                <c:ptCount val="4"/>
                <c:pt idx="0">
                  <c:v>MORE CHILDREN IN FUTURE</c:v>
                </c:pt>
                <c:pt idx="1">
                  <c:v>yes</c:v>
                </c:pt>
                <c:pt idx="2">
                  <c:v>no</c:v>
                </c:pt>
                <c:pt idx="3">
                  <c:v>perhaps</c:v>
                </c:pt>
              </c:strCache>
            </c:strRef>
          </c:cat>
          <c:val>
            <c:numRef>
              <c:f>Sheet1!$D$60:$D$63</c:f>
              <c:numCache>
                <c:formatCode>0.00%</c:formatCode>
                <c:ptCount val="4"/>
                <c:pt idx="1">
                  <c:v>0.55300000000000005</c:v>
                </c:pt>
                <c:pt idx="2">
                  <c:v>0.31100000000000028</c:v>
                </c:pt>
                <c:pt idx="3">
                  <c:v>0.13700000000000001</c:v>
                </c:pt>
              </c:numCache>
            </c:numRef>
          </c:val>
        </c:ser>
        <c:axId val="79574528"/>
        <c:axId val="79576064"/>
      </c:barChart>
      <c:catAx>
        <c:axId val="79574528"/>
        <c:scaling>
          <c:orientation val="minMax"/>
        </c:scaling>
        <c:axPos val="b"/>
        <c:tickLblPos val="nextTo"/>
        <c:crossAx val="79576064"/>
        <c:crosses val="autoZero"/>
        <c:auto val="1"/>
        <c:lblAlgn val="ctr"/>
        <c:lblOffset val="100"/>
      </c:catAx>
      <c:valAx>
        <c:axId val="79576064"/>
        <c:scaling>
          <c:orientation val="minMax"/>
        </c:scaling>
        <c:axPos val="l"/>
        <c:majorGridlines/>
        <c:numFmt formatCode="General" sourceLinked="1"/>
        <c:tickLblPos val="nextTo"/>
        <c:crossAx val="79574528"/>
        <c:crosses val="autoZero"/>
        <c:crossBetween val="between"/>
      </c:valAx>
    </c:plotArea>
    <c:legend>
      <c:legendPos val="r"/>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IN"/>
  <c:style val="48"/>
  <c:chart>
    <c:plotArea>
      <c:layout/>
      <c:barChart>
        <c:barDir val="col"/>
        <c:grouping val="stacked"/>
        <c:ser>
          <c:idx val="0"/>
          <c:order val="0"/>
          <c:dLbls>
            <c:showVal val="1"/>
          </c:dLbls>
          <c:cat>
            <c:strRef>
              <c:f>Sheet1!$C$64:$C$68</c:f>
              <c:strCache>
                <c:ptCount val="5"/>
                <c:pt idx="0">
                  <c:v>WAIT BEFORE NEXT CHILD</c:v>
                </c:pt>
                <c:pt idx="1">
                  <c:v>&lt;1 year</c:v>
                </c:pt>
                <c:pt idx="2">
                  <c:v>1-2 years</c:v>
                </c:pt>
                <c:pt idx="3">
                  <c:v>3-4 years</c:v>
                </c:pt>
                <c:pt idx="4">
                  <c:v>others</c:v>
                </c:pt>
              </c:strCache>
            </c:strRef>
          </c:cat>
          <c:val>
            <c:numRef>
              <c:f>Sheet1!$D$64:$D$68</c:f>
              <c:numCache>
                <c:formatCode>0.00%</c:formatCode>
                <c:ptCount val="5"/>
                <c:pt idx="1">
                  <c:v>6.3E-2</c:v>
                </c:pt>
                <c:pt idx="2">
                  <c:v>0.39500000000000041</c:v>
                </c:pt>
                <c:pt idx="3">
                  <c:v>0.33200000000000041</c:v>
                </c:pt>
                <c:pt idx="4">
                  <c:v>0.21100000000000013</c:v>
                </c:pt>
              </c:numCache>
            </c:numRef>
          </c:val>
        </c:ser>
        <c:overlap val="100"/>
        <c:axId val="79600640"/>
        <c:axId val="86180608"/>
      </c:barChart>
      <c:catAx>
        <c:axId val="79600640"/>
        <c:scaling>
          <c:orientation val="minMax"/>
        </c:scaling>
        <c:axPos val="b"/>
        <c:tickLblPos val="nextTo"/>
        <c:crossAx val="86180608"/>
        <c:crosses val="autoZero"/>
        <c:auto val="1"/>
        <c:lblAlgn val="ctr"/>
        <c:lblOffset val="100"/>
      </c:catAx>
      <c:valAx>
        <c:axId val="86180608"/>
        <c:scaling>
          <c:orientation val="minMax"/>
        </c:scaling>
        <c:axPos val="l"/>
        <c:majorGridlines/>
        <c:numFmt formatCode="General" sourceLinked="1"/>
        <c:tickLblPos val="nextTo"/>
        <c:crossAx val="79600640"/>
        <c:crosses val="autoZero"/>
        <c:crossBetween val="between"/>
      </c:valAx>
    </c:plotArea>
    <c:legend>
      <c:legendPos val="r"/>
    </c:legend>
    <c:plotVisOnly val="1"/>
  </c:chart>
  <c:externalData r:id="rId1"/>
</c:chartSpace>
</file>

<file path=ppt/charts/chart13.xml><?xml version="1.0" encoding="utf-8"?>
<c:chartSpace xmlns:c="http://schemas.openxmlformats.org/drawingml/2006/chart" xmlns:a="http://schemas.openxmlformats.org/drawingml/2006/main" xmlns:r="http://schemas.openxmlformats.org/officeDocument/2006/relationships">
  <c:lang val="en-IN"/>
  <c:style val="47"/>
  <c:chart>
    <c:plotArea>
      <c:layout/>
      <c:barChart>
        <c:barDir val="col"/>
        <c:grouping val="clustered"/>
        <c:ser>
          <c:idx val="0"/>
          <c:order val="0"/>
          <c:dLbls>
            <c:showVal val="1"/>
          </c:dLbls>
          <c:cat>
            <c:strRef>
              <c:f>Sheet1!$C$69:$C$76</c:f>
              <c:strCache>
                <c:ptCount val="8"/>
                <c:pt idx="0">
                  <c:v>NUMBER OF FAMILY MEMBERS</c:v>
                </c:pt>
                <c:pt idx="1">
                  <c:v>3 members</c:v>
                </c:pt>
                <c:pt idx="2">
                  <c:v>4 members</c:v>
                </c:pt>
                <c:pt idx="3">
                  <c:v>5 members</c:v>
                </c:pt>
                <c:pt idx="4">
                  <c:v>6 members</c:v>
                </c:pt>
                <c:pt idx="5">
                  <c:v>7 members</c:v>
                </c:pt>
                <c:pt idx="6">
                  <c:v>8 members</c:v>
                </c:pt>
                <c:pt idx="7">
                  <c:v>9 members</c:v>
                </c:pt>
              </c:strCache>
            </c:strRef>
          </c:cat>
          <c:val>
            <c:numRef>
              <c:f>Sheet1!$D$69:$D$76</c:f>
              <c:numCache>
                <c:formatCode>0.00%</c:formatCode>
                <c:ptCount val="8"/>
                <c:pt idx="1">
                  <c:v>2.1000000000000012E-2</c:v>
                </c:pt>
                <c:pt idx="2">
                  <c:v>8.9000000000000065E-2</c:v>
                </c:pt>
                <c:pt idx="3">
                  <c:v>0.36800000000000033</c:v>
                </c:pt>
                <c:pt idx="4">
                  <c:v>0.253</c:v>
                </c:pt>
                <c:pt idx="5">
                  <c:v>0.17400000000000004</c:v>
                </c:pt>
                <c:pt idx="6">
                  <c:v>2.5999999999999999E-2</c:v>
                </c:pt>
                <c:pt idx="7">
                  <c:v>6.8000000000000019E-2</c:v>
                </c:pt>
              </c:numCache>
            </c:numRef>
          </c:val>
        </c:ser>
        <c:axId val="86213376"/>
        <c:axId val="86214912"/>
      </c:barChart>
      <c:catAx>
        <c:axId val="86213376"/>
        <c:scaling>
          <c:orientation val="minMax"/>
        </c:scaling>
        <c:axPos val="b"/>
        <c:tickLblPos val="nextTo"/>
        <c:crossAx val="86214912"/>
        <c:crosses val="autoZero"/>
        <c:auto val="1"/>
        <c:lblAlgn val="ctr"/>
        <c:lblOffset val="100"/>
      </c:catAx>
      <c:valAx>
        <c:axId val="86214912"/>
        <c:scaling>
          <c:orientation val="minMax"/>
        </c:scaling>
        <c:axPos val="l"/>
        <c:majorGridlines/>
        <c:numFmt formatCode="General" sourceLinked="1"/>
        <c:tickLblPos val="nextTo"/>
        <c:crossAx val="86213376"/>
        <c:crosses val="autoZero"/>
        <c:crossBetween val="between"/>
      </c:valAx>
    </c:plotArea>
    <c:legend>
      <c:legendPos val="r"/>
    </c:legend>
    <c:plotVisOnly val="1"/>
  </c:chart>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IN"/>
  <c:style val="44"/>
  <c:chart>
    <c:plotArea>
      <c:layout>
        <c:manualLayout>
          <c:layoutTarget val="inner"/>
          <c:xMode val="edge"/>
          <c:yMode val="edge"/>
          <c:x val="4.5588850004860466E-2"/>
          <c:y val="1.7020778652668437E-2"/>
          <c:w val="0.85236026052299019"/>
          <c:h val="0.89274803149606341"/>
        </c:manualLayout>
      </c:layout>
      <c:barChart>
        <c:barDir val="col"/>
        <c:grouping val="clustered"/>
        <c:ser>
          <c:idx val="0"/>
          <c:order val="0"/>
          <c:dLbls>
            <c:showVal val="1"/>
          </c:dLbls>
          <c:cat>
            <c:strRef>
              <c:f>Sheet1!$C$77:$C$80</c:f>
              <c:strCache>
                <c:ptCount val="4"/>
                <c:pt idx="0">
                  <c:v>INFLUENCES RESPONDENT'S DECISION</c:v>
                </c:pt>
                <c:pt idx="1">
                  <c:v>independent</c:v>
                </c:pt>
                <c:pt idx="2">
                  <c:v>spouse</c:v>
                </c:pt>
                <c:pt idx="3">
                  <c:v>relatives</c:v>
                </c:pt>
              </c:strCache>
            </c:strRef>
          </c:cat>
          <c:val>
            <c:numRef>
              <c:f>Sheet1!$D$77:$D$80</c:f>
              <c:numCache>
                <c:formatCode>0.00%</c:formatCode>
                <c:ptCount val="4"/>
                <c:pt idx="1">
                  <c:v>2.1000000000000012E-2</c:v>
                </c:pt>
                <c:pt idx="2">
                  <c:v>0.52100000000000002</c:v>
                </c:pt>
                <c:pt idx="3">
                  <c:v>0.45800000000000002</c:v>
                </c:pt>
              </c:numCache>
            </c:numRef>
          </c:val>
        </c:ser>
        <c:axId val="86259968"/>
        <c:axId val="86265856"/>
      </c:barChart>
      <c:catAx>
        <c:axId val="86259968"/>
        <c:scaling>
          <c:orientation val="minMax"/>
        </c:scaling>
        <c:axPos val="b"/>
        <c:tickLblPos val="nextTo"/>
        <c:crossAx val="86265856"/>
        <c:crosses val="autoZero"/>
        <c:auto val="1"/>
        <c:lblAlgn val="ctr"/>
        <c:lblOffset val="100"/>
      </c:catAx>
      <c:valAx>
        <c:axId val="86265856"/>
        <c:scaling>
          <c:orientation val="minMax"/>
        </c:scaling>
        <c:axPos val="l"/>
        <c:majorGridlines/>
        <c:numFmt formatCode="General" sourceLinked="1"/>
        <c:tickLblPos val="nextTo"/>
        <c:crossAx val="86259968"/>
        <c:crosses val="autoZero"/>
        <c:crossBetween val="between"/>
      </c:valAx>
    </c:plotArea>
    <c:legend>
      <c:legendPos val="r"/>
    </c:legend>
    <c:plotVisOnly val="1"/>
  </c:chart>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IN"/>
  <c:style val="44"/>
  <c:chart>
    <c:view3D>
      <c:perspective val="30"/>
    </c:view3D>
    <c:plotArea>
      <c:layout/>
      <c:line3DChart>
        <c:grouping val="standard"/>
        <c:ser>
          <c:idx val="0"/>
          <c:order val="0"/>
          <c:dLbls>
            <c:showVal val="1"/>
          </c:dLbls>
          <c:cat>
            <c:strRef>
              <c:f>Sheet1!$C$85:$C$87</c:f>
              <c:strCache>
                <c:ptCount val="3"/>
                <c:pt idx="0">
                  <c:v>EVER HEARD ABOUT PPF</c:v>
                </c:pt>
                <c:pt idx="1">
                  <c:v>yes</c:v>
                </c:pt>
                <c:pt idx="2">
                  <c:v>no</c:v>
                </c:pt>
              </c:strCache>
            </c:strRef>
          </c:cat>
          <c:val>
            <c:numRef>
              <c:f>Sheet1!$D$85:$D$87</c:f>
              <c:numCache>
                <c:formatCode>0.00%</c:formatCode>
                <c:ptCount val="3"/>
                <c:pt idx="1">
                  <c:v>0.43700000000000028</c:v>
                </c:pt>
                <c:pt idx="2">
                  <c:v>0.56299999999999994</c:v>
                </c:pt>
              </c:numCache>
            </c:numRef>
          </c:val>
        </c:ser>
        <c:axId val="86291968"/>
        <c:axId val="86293504"/>
        <c:axId val="86207552"/>
      </c:line3DChart>
      <c:catAx>
        <c:axId val="86291968"/>
        <c:scaling>
          <c:orientation val="minMax"/>
        </c:scaling>
        <c:axPos val="b"/>
        <c:tickLblPos val="nextTo"/>
        <c:crossAx val="86293504"/>
        <c:crosses val="autoZero"/>
        <c:auto val="1"/>
        <c:lblAlgn val="ctr"/>
        <c:lblOffset val="100"/>
      </c:catAx>
      <c:valAx>
        <c:axId val="86293504"/>
        <c:scaling>
          <c:orientation val="minMax"/>
        </c:scaling>
        <c:axPos val="l"/>
        <c:majorGridlines/>
        <c:numFmt formatCode="General" sourceLinked="1"/>
        <c:tickLblPos val="nextTo"/>
        <c:crossAx val="86291968"/>
        <c:crosses val="autoZero"/>
        <c:crossBetween val="between"/>
      </c:valAx>
      <c:serAx>
        <c:axId val="86207552"/>
        <c:scaling>
          <c:orientation val="minMax"/>
        </c:scaling>
        <c:axPos val="b"/>
        <c:tickLblPos val="nextTo"/>
        <c:crossAx val="86293504"/>
        <c:crosses val="autoZero"/>
      </c:serAx>
    </c:plotArea>
    <c:legend>
      <c:legendPos val="r"/>
    </c:legend>
    <c:plotVisOnly val="1"/>
  </c:chart>
  <c:txPr>
    <a:bodyPr/>
    <a:lstStyle/>
    <a:p>
      <a:pPr>
        <a:defRPr sz="18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IN"/>
  <c:style val="44"/>
  <c:chart>
    <c:view3D>
      <c:perspective val="30"/>
    </c:view3D>
    <c:plotArea>
      <c:layout/>
      <c:line3DChart>
        <c:grouping val="standard"/>
        <c:ser>
          <c:idx val="0"/>
          <c:order val="0"/>
          <c:dLbls>
            <c:showVal val="1"/>
          </c:dLbls>
          <c:cat>
            <c:strRef>
              <c:f>Sheet1!$C$88:$C$91</c:f>
              <c:strCache>
                <c:ptCount val="4"/>
                <c:pt idx="0">
                  <c:v>PPF IN YOUR WORDS</c:v>
                </c:pt>
                <c:pt idx="1">
                  <c:v>birth spacing</c:v>
                </c:pt>
                <c:pt idx="2">
                  <c:v>to stop further conception</c:v>
                </c:pt>
                <c:pt idx="3">
                  <c:v>others</c:v>
                </c:pt>
              </c:strCache>
            </c:strRef>
          </c:cat>
          <c:val>
            <c:numRef>
              <c:f>Sheet1!$D$88:$D$91</c:f>
              <c:numCache>
                <c:formatCode>0.00%</c:formatCode>
                <c:ptCount val="4"/>
                <c:pt idx="1">
                  <c:v>0.32100000000000034</c:v>
                </c:pt>
                <c:pt idx="2">
                  <c:v>0.43700000000000028</c:v>
                </c:pt>
                <c:pt idx="3">
                  <c:v>0.24200000000000013</c:v>
                </c:pt>
              </c:numCache>
            </c:numRef>
          </c:val>
        </c:ser>
        <c:axId val="86330752"/>
        <c:axId val="86332544"/>
        <c:axId val="86283584"/>
      </c:line3DChart>
      <c:catAx>
        <c:axId val="86330752"/>
        <c:scaling>
          <c:orientation val="minMax"/>
        </c:scaling>
        <c:axPos val="b"/>
        <c:tickLblPos val="nextTo"/>
        <c:crossAx val="86332544"/>
        <c:crosses val="autoZero"/>
        <c:auto val="1"/>
        <c:lblAlgn val="ctr"/>
        <c:lblOffset val="100"/>
      </c:catAx>
      <c:valAx>
        <c:axId val="86332544"/>
        <c:scaling>
          <c:orientation val="minMax"/>
        </c:scaling>
        <c:axPos val="l"/>
        <c:majorGridlines/>
        <c:numFmt formatCode="General" sourceLinked="1"/>
        <c:tickLblPos val="nextTo"/>
        <c:crossAx val="86330752"/>
        <c:crosses val="autoZero"/>
        <c:crossBetween val="between"/>
      </c:valAx>
      <c:serAx>
        <c:axId val="86283584"/>
        <c:scaling>
          <c:orientation val="minMax"/>
        </c:scaling>
        <c:axPos val="b"/>
        <c:tickLblPos val="nextTo"/>
        <c:crossAx val="86332544"/>
        <c:crosses val="autoZero"/>
      </c:serAx>
    </c:plotArea>
    <c:legend>
      <c:legendPos val="r"/>
    </c:legend>
    <c:plotVisOnly val="1"/>
  </c:chart>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IN"/>
  <c:style val="45"/>
  <c:chart>
    <c:view3D>
      <c:perspective val="30"/>
    </c:view3D>
    <c:plotArea>
      <c:layout/>
      <c:line3DChart>
        <c:grouping val="standard"/>
        <c:ser>
          <c:idx val="0"/>
          <c:order val="0"/>
          <c:dLbls>
            <c:showVal val="1"/>
          </c:dLbls>
          <c:cat>
            <c:strRef>
              <c:f>Sheet1!$C$92:$C$94</c:f>
              <c:strCache>
                <c:ptCount val="3"/>
                <c:pt idx="0">
                  <c:v>CURRENTLY USING CONTRACEPTIVE OR NOT</c:v>
                </c:pt>
                <c:pt idx="1">
                  <c:v>yes</c:v>
                </c:pt>
                <c:pt idx="2">
                  <c:v>no</c:v>
                </c:pt>
              </c:strCache>
            </c:strRef>
          </c:cat>
          <c:val>
            <c:numRef>
              <c:f>Sheet1!$D$92:$D$94</c:f>
              <c:numCache>
                <c:formatCode>0.00%</c:formatCode>
                <c:ptCount val="3"/>
                <c:pt idx="1">
                  <c:v>0.253</c:v>
                </c:pt>
                <c:pt idx="2">
                  <c:v>0.74700000000000055</c:v>
                </c:pt>
              </c:numCache>
            </c:numRef>
          </c:val>
        </c:ser>
        <c:axId val="86372352"/>
        <c:axId val="86373888"/>
        <c:axId val="86285824"/>
      </c:line3DChart>
      <c:catAx>
        <c:axId val="86372352"/>
        <c:scaling>
          <c:orientation val="minMax"/>
        </c:scaling>
        <c:axPos val="b"/>
        <c:tickLblPos val="nextTo"/>
        <c:crossAx val="86373888"/>
        <c:crosses val="autoZero"/>
        <c:auto val="1"/>
        <c:lblAlgn val="ctr"/>
        <c:lblOffset val="100"/>
      </c:catAx>
      <c:valAx>
        <c:axId val="86373888"/>
        <c:scaling>
          <c:orientation val="minMax"/>
        </c:scaling>
        <c:axPos val="l"/>
        <c:majorGridlines/>
        <c:numFmt formatCode="General" sourceLinked="1"/>
        <c:tickLblPos val="nextTo"/>
        <c:crossAx val="86372352"/>
        <c:crosses val="autoZero"/>
        <c:crossBetween val="between"/>
      </c:valAx>
      <c:serAx>
        <c:axId val="86285824"/>
        <c:scaling>
          <c:orientation val="minMax"/>
        </c:scaling>
        <c:axPos val="b"/>
        <c:tickLblPos val="nextTo"/>
        <c:crossAx val="86373888"/>
        <c:crosses val="autoZero"/>
      </c:serAx>
    </c:plotArea>
    <c:legend>
      <c:legendPos val="r"/>
    </c:legend>
    <c:plotVisOnly val="1"/>
  </c:chart>
  <c:txPr>
    <a:bodyPr/>
    <a:lstStyle/>
    <a:p>
      <a:pPr>
        <a:defRPr sz="1800"/>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IN"/>
  <c:style val="48"/>
  <c:chart>
    <c:view3D>
      <c:perspective val="30"/>
    </c:view3D>
    <c:plotArea>
      <c:layout/>
      <c:line3DChart>
        <c:grouping val="standard"/>
        <c:ser>
          <c:idx val="0"/>
          <c:order val="0"/>
          <c:dLbls>
            <c:showVal val="1"/>
          </c:dLbls>
          <c:cat>
            <c:strRef>
              <c:f>Sheet1!$C$95:$C$102</c:f>
              <c:strCache>
                <c:ptCount val="8"/>
                <c:pt idx="0">
                  <c:v>NAME ANY METHOD TO AVOID PREGNANCY</c:v>
                </c:pt>
                <c:pt idx="1">
                  <c:v>pills</c:v>
                </c:pt>
                <c:pt idx="2">
                  <c:v>IUD</c:v>
                </c:pt>
                <c:pt idx="3">
                  <c:v>condom</c:v>
                </c:pt>
                <c:pt idx="4">
                  <c:v>breast feeding</c:v>
                </c:pt>
                <c:pt idx="5">
                  <c:v>calculate the safe period</c:v>
                </c:pt>
                <c:pt idx="6">
                  <c:v>withdrawl method</c:v>
                </c:pt>
                <c:pt idx="7">
                  <c:v>female sterilization</c:v>
                </c:pt>
              </c:strCache>
            </c:strRef>
          </c:cat>
          <c:val>
            <c:numRef>
              <c:f>Sheet1!$D$95:$D$102</c:f>
              <c:numCache>
                <c:formatCode>0.00%</c:formatCode>
                <c:ptCount val="8"/>
                <c:pt idx="1">
                  <c:v>0.21100000000000013</c:v>
                </c:pt>
                <c:pt idx="2">
                  <c:v>9.5000000000000043E-2</c:v>
                </c:pt>
                <c:pt idx="3">
                  <c:v>7.3999999999999996E-2</c:v>
                </c:pt>
                <c:pt idx="4">
                  <c:v>5.3000000000000012E-2</c:v>
                </c:pt>
                <c:pt idx="5">
                  <c:v>0.31100000000000028</c:v>
                </c:pt>
                <c:pt idx="6">
                  <c:v>8.9000000000000065E-2</c:v>
                </c:pt>
                <c:pt idx="7">
                  <c:v>0.16800000000000001</c:v>
                </c:pt>
              </c:numCache>
            </c:numRef>
          </c:val>
        </c:ser>
        <c:axId val="86407040"/>
        <c:axId val="86408576"/>
        <c:axId val="86349568"/>
      </c:line3DChart>
      <c:catAx>
        <c:axId val="86407040"/>
        <c:scaling>
          <c:orientation val="minMax"/>
        </c:scaling>
        <c:axPos val="b"/>
        <c:tickLblPos val="nextTo"/>
        <c:crossAx val="86408576"/>
        <c:crosses val="autoZero"/>
        <c:auto val="1"/>
        <c:lblAlgn val="ctr"/>
        <c:lblOffset val="100"/>
      </c:catAx>
      <c:valAx>
        <c:axId val="86408576"/>
        <c:scaling>
          <c:orientation val="minMax"/>
        </c:scaling>
        <c:axPos val="l"/>
        <c:majorGridlines/>
        <c:numFmt formatCode="General" sourceLinked="1"/>
        <c:tickLblPos val="nextTo"/>
        <c:crossAx val="86407040"/>
        <c:crosses val="autoZero"/>
        <c:crossBetween val="between"/>
      </c:valAx>
      <c:serAx>
        <c:axId val="86349568"/>
        <c:scaling>
          <c:orientation val="minMax"/>
        </c:scaling>
        <c:axPos val="b"/>
        <c:tickLblPos val="nextTo"/>
        <c:crossAx val="86408576"/>
        <c:crosses val="autoZero"/>
      </c:serAx>
    </c:plotArea>
    <c:legend>
      <c:legendPos val="r"/>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IN"/>
  <c:style val="43"/>
  <c:chart>
    <c:view3D>
      <c:perspective val="30"/>
    </c:view3D>
    <c:plotArea>
      <c:layout/>
      <c:line3DChart>
        <c:grouping val="standard"/>
        <c:ser>
          <c:idx val="0"/>
          <c:order val="0"/>
          <c:dLbls>
            <c:showVal val="1"/>
          </c:dLbls>
          <c:cat>
            <c:strRef>
              <c:f>Sheet1!$C$103:$C$110</c:f>
              <c:strCache>
                <c:ptCount val="8"/>
                <c:pt idx="0">
                  <c:v>SOURCE OF 1ST KNOWLEDGE ABOUT FAMILY PLANNING</c:v>
                </c:pt>
                <c:pt idx="1">
                  <c:v>television</c:v>
                </c:pt>
                <c:pt idx="2">
                  <c:v>radio</c:v>
                </c:pt>
                <c:pt idx="3">
                  <c:v>newspaper</c:v>
                </c:pt>
                <c:pt idx="4">
                  <c:v>doctor</c:v>
                </c:pt>
                <c:pt idx="5">
                  <c:v>ASHA</c:v>
                </c:pt>
                <c:pt idx="6">
                  <c:v>health camps</c:v>
                </c:pt>
                <c:pt idx="7">
                  <c:v>family/friends</c:v>
                </c:pt>
              </c:strCache>
            </c:strRef>
          </c:cat>
          <c:val>
            <c:numRef>
              <c:f>Sheet1!$D$103:$D$110</c:f>
              <c:numCache>
                <c:formatCode>0.00%</c:formatCode>
                <c:ptCount val="8"/>
                <c:pt idx="1">
                  <c:v>5.8000000000000003E-2</c:v>
                </c:pt>
                <c:pt idx="2">
                  <c:v>0.111</c:v>
                </c:pt>
                <c:pt idx="3">
                  <c:v>0.111</c:v>
                </c:pt>
                <c:pt idx="4">
                  <c:v>0.23700000000000004</c:v>
                </c:pt>
                <c:pt idx="5">
                  <c:v>0.18900000000000014</c:v>
                </c:pt>
                <c:pt idx="6">
                  <c:v>0.12100000000000002</c:v>
                </c:pt>
                <c:pt idx="7">
                  <c:v>0.17400000000000004</c:v>
                </c:pt>
              </c:numCache>
            </c:numRef>
          </c:val>
        </c:ser>
        <c:axId val="86717568"/>
        <c:axId val="86719104"/>
        <c:axId val="86417408"/>
      </c:line3DChart>
      <c:catAx>
        <c:axId val="86717568"/>
        <c:scaling>
          <c:orientation val="minMax"/>
        </c:scaling>
        <c:axPos val="b"/>
        <c:tickLblPos val="nextTo"/>
        <c:crossAx val="86719104"/>
        <c:crosses val="autoZero"/>
        <c:auto val="1"/>
        <c:lblAlgn val="ctr"/>
        <c:lblOffset val="100"/>
      </c:catAx>
      <c:valAx>
        <c:axId val="86719104"/>
        <c:scaling>
          <c:orientation val="minMax"/>
        </c:scaling>
        <c:axPos val="l"/>
        <c:majorGridlines/>
        <c:numFmt formatCode="General" sourceLinked="1"/>
        <c:tickLblPos val="nextTo"/>
        <c:crossAx val="86717568"/>
        <c:crosses val="autoZero"/>
        <c:crossBetween val="between"/>
      </c:valAx>
      <c:serAx>
        <c:axId val="86417408"/>
        <c:scaling>
          <c:orientation val="minMax"/>
        </c:scaling>
        <c:axPos val="b"/>
        <c:tickLblPos val="nextTo"/>
        <c:crossAx val="86719104"/>
        <c:crosses val="autoZero"/>
      </c:serAx>
    </c:plotArea>
    <c:legend>
      <c:legendPos val="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style val="44"/>
  <c:chart>
    <c:plotArea>
      <c:layout/>
      <c:pieChart>
        <c:varyColors val="1"/>
        <c:ser>
          <c:idx val="0"/>
          <c:order val="0"/>
          <c:dLbls>
            <c:showVal val="1"/>
            <c:showLeaderLines val="1"/>
          </c:dLbls>
          <c:cat>
            <c:strRef>
              <c:f>Sheet1!$C$15:$C$17</c:f>
              <c:strCache>
                <c:ptCount val="3"/>
                <c:pt idx="0">
                  <c:v>RELIGION</c:v>
                </c:pt>
                <c:pt idx="1">
                  <c:v>hindu</c:v>
                </c:pt>
                <c:pt idx="2">
                  <c:v>muslim</c:v>
                </c:pt>
              </c:strCache>
            </c:strRef>
          </c:cat>
          <c:val>
            <c:numRef>
              <c:f>Sheet1!$D$15:$D$17</c:f>
              <c:numCache>
                <c:formatCode>0.00%</c:formatCode>
                <c:ptCount val="3"/>
                <c:pt idx="1">
                  <c:v>0.61100000000000054</c:v>
                </c:pt>
                <c:pt idx="2">
                  <c:v>0.38900000000000035</c:v>
                </c:pt>
              </c:numCache>
            </c:numRef>
          </c:val>
        </c:ser>
        <c:firstSliceAng val="0"/>
      </c:pieChart>
    </c:plotArea>
    <c:legend>
      <c:legendPos val="r"/>
      <c:layout/>
    </c:legend>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IN"/>
  <c:style val="44"/>
  <c:chart>
    <c:view3D>
      <c:rAngAx val="1"/>
    </c:view3D>
    <c:plotArea>
      <c:layout/>
      <c:bar3DChart>
        <c:barDir val="col"/>
        <c:grouping val="stacked"/>
        <c:ser>
          <c:idx val="0"/>
          <c:order val="0"/>
          <c:dLbls>
            <c:showVal val="1"/>
          </c:dLbls>
          <c:cat>
            <c:strRef>
              <c:f>Sheet1!$C$116:$C$119</c:f>
              <c:strCache>
                <c:ptCount val="4"/>
                <c:pt idx="0">
                  <c:v>ATTITUDE TOWARDS PPF</c:v>
                </c:pt>
                <c:pt idx="1">
                  <c:v>favourable</c:v>
                </c:pt>
                <c:pt idx="2">
                  <c:v>unfavourable</c:v>
                </c:pt>
                <c:pt idx="3">
                  <c:v>don’t know</c:v>
                </c:pt>
              </c:strCache>
            </c:strRef>
          </c:cat>
          <c:val>
            <c:numRef>
              <c:f>Sheet1!$D$116:$D$119</c:f>
              <c:numCache>
                <c:formatCode>0.00%</c:formatCode>
                <c:ptCount val="4"/>
                <c:pt idx="1">
                  <c:v>0.51100000000000001</c:v>
                </c:pt>
                <c:pt idx="2">
                  <c:v>0.21600000000000014</c:v>
                </c:pt>
                <c:pt idx="3">
                  <c:v>0.27400000000000002</c:v>
                </c:pt>
              </c:numCache>
            </c:numRef>
          </c:val>
        </c:ser>
        <c:shape val="cone"/>
        <c:axId val="86765952"/>
        <c:axId val="86767488"/>
        <c:axId val="0"/>
      </c:bar3DChart>
      <c:catAx>
        <c:axId val="86765952"/>
        <c:scaling>
          <c:orientation val="minMax"/>
        </c:scaling>
        <c:axPos val="b"/>
        <c:tickLblPos val="nextTo"/>
        <c:crossAx val="86767488"/>
        <c:crosses val="autoZero"/>
        <c:auto val="1"/>
        <c:lblAlgn val="ctr"/>
        <c:lblOffset val="100"/>
      </c:catAx>
      <c:valAx>
        <c:axId val="86767488"/>
        <c:scaling>
          <c:orientation val="minMax"/>
        </c:scaling>
        <c:axPos val="l"/>
        <c:majorGridlines/>
        <c:numFmt formatCode="General" sourceLinked="1"/>
        <c:tickLblPos val="nextTo"/>
        <c:crossAx val="86765952"/>
        <c:crosses val="autoZero"/>
        <c:crossBetween val="between"/>
      </c:valAx>
    </c:plotArea>
    <c:legend>
      <c:legendPos val="r"/>
    </c:legend>
    <c:plotVisOnly val="1"/>
  </c:chart>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IN"/>
  <c:style val="43"/>
  <c:chart>
    <c:view3D>
      <c:rAngAx val="1"/>
    </c:view3D>
    <c:plotArea>
      <c:layout/>
      <c:bar3DChart>
        <c:barDir val="col"/>
        <c:grouping val="percentStacked"/>
        <c:ser>
          <c:idx val="0"/>
          <c:order val="0"/>
          <c:dLbls>
            <c:showVal val="1"/>
          </c:dLbls>
          <c:cat>
            <c:strRef>
              <c:f>Sheet1!$C$120:$C$122</c:f>
              <c:strCache>
                <c:ptCount val="3"/>
                <c:pt idx="0">
                  <c:v>HUSBAND/RELATIVE IN FAVOUR OF PPF</c:v>
                </c:pt>
                <c:pt idx="1">
                  <c:v>yes</c:v>
                </c:pt>
                <c:pt idx="2">
                  <c:v>no</c:v>
                </c:pt>
              </c:strCache>
            </c:strRef>
          </c:cat>
          <c:val>
            <c:numRef>
              <c:f>Sheet1!$D$120:$D$122</c:f>
              <c:numCache>
                <c:formatCode>0.00%</c:formatCode>
                <c:ptCount val="3"/>
                <c:pt idx="1">
                  <c:v>0.36800000000000033</c:v>
                </c:pt>
                <c:pt idx="2">
                  <c:v>0.63200000000000056</c:v>
                </c:pt>
              </c:numCache>
            </c:numRef>
          </c:val>
        </c:ser>
        <c:shape val="cone"/>
        <c:axId val="86780160"/>
        <c:axId val="86802432"/>
        <c:axId val="0"/>
      </c:bar3DChart>
      <c:catAx>
        <c:axId val="86780160"/>
        <c:scaling>
          <c:orientation val="minMax"/>
        </c:scaling>
        <c:axPos val="b"/>
        <c:tickLblPos val="nextTo"/>
        <c:crossAx val="86802432"/>
        <c:crosses val="autoZero"/>
        <c:auto val="1"/>
        <c:lblAlgn val="ctr"/>
        <c:lblOffset val="100"/>
      </c:catAx>
      <c:valAx>
        <c:axId val="86802432"/>
        <c:scaling>
          <c:orientation val="minMax"/>
        </c:scaling>
        <c:axPos val="l"/>
        <c:majorGridlines/>
        <c:numFmt formatCode="0%" sourceLinked="1"/>
        <c:tickLblPos val="nextTo"/>
        <c:crossAx val="86780160"/>
        <c:crosses val="autoZero"/>
        <c:crossBetween val="between"/>
      </c:valAx>
    </c:plotArea>
    <c:legend>
      <c:legendPos val="r"/>
    </c:legend>
    <c:plotVisOnly val="1"/>
  </c:chart>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IN"/>
  <c:style val="44"/>
  <c:chart>
    <c:view3D>
      <c:rAngAx val="1"/>
    </c:view3D>
    <c:plotArea>
      <c:layout/>
      <c:bar3DChart>
        <c:barDir val="col"/>
        <c:grouping val="stacked"/>
        <c:ser>
          <c:idx val="0"/>
          <c:order val="0"/>
          <c:dLbls>
            <c:showVal val="1"/>
          </c:dLbls>
          <c:cat>
            <c:strRef>
              <c:f>Sheet1!$C$123:$C$125</c:f>
              <c:strCache>
                <c:ptCount val="3"/>
                <c:pt idx="0">
                  <c:v>DISCUSSED ABOUT PPF WITH HUSBAND/FAMILY</c:v>
                </c:pt>
                <c:pt idx="1">
                  <c:v>yes</c:v>
                </c:pt>
                <c:pt idx="2">
                  <c:v>no</c:v>
                </c:pt>
              </c:strCache>
            </c:strRef>
          </c:cat>
          <c:val>
            <c:numRef>
              <c:f>Sheet1!$D$123:$D$125</c:f>
              <c:numCache>
                <c:formatCode>0.00%</c:formatCode>
                <c:ptCount val="3"/>
                <c:pt idx="1">
                  <c:v>0.34700000000000025</c:v>
                </c:pt>
                <c:pt idx="2">
                  <c:v>0.6530000000000008</c:v>
                </c:pt>
              </c:numCache>
            </c:numRef>
          </c:val>
        </c:ser>
        <c:shape val="cone"/>
        <c:axId val="86827392"/>
        <c:axId val="86828928"/>
        <c:axId val="0"/>
      </c:bar3DChart>
      <c:catAx>
        <c:axId val="86827392"/>
        <c:scaling>
          <c:orientation val="minMax"/>
        </c:scaling>
        <c:axPos val="b"/>
        <c:tickLblPos val="nextTo"/>
        <c:crossAx val="86828928"/>
        <c:crosses val="autoZero"/>
        <c:auto val="1"/>
        <c:lblAlgn val="ctr"/>
        <c:lblOffset val="100"/>
      </c:catAx>
      <c:valAx>
        <c:axId val="86828928"/>
        <c:scaling>
          <c:orientation val="minMax"/>
        </c:scaling>
        <c:axPos val="l"/>
        <c:majorGridlines/>
        <c:numFmt formatCode="General" sourceLinked="1"/>
        <c:tickLblPos val="nextTo"/>
        <c:crossAx val="86827392"/>
        <c:crosses val="autoZero"/>
        <c:crossBetween val="between"/>
      </c:valAx>
    </c:plotArea>
    <c:legend>
      <c:legendPos val="r"/>
    </c:legend>
    <c:plotVisOnly val="1"/>
  </c:chart>
  <c:externalData r:id="rId1"/>
</c:chartSpace>
</file>

<file path=ppt/charts/chart23.xml><?xml version="1.0" encoding="utf-8"?>
<c:chartSpace xmlns:c="http://schemas.openxmlformats.org/drawingml/2006/chart" xmlns:a="http://schemas.openxmlformats.org/drawingml/2006/main" xmlns:r="http://schemas.openxmlformats.org/officeDocument/2006/relationships">
  <c:lang val="en-IN"/>
  <c:style val="45"/>
  <c:chart>
    <c:view3D>
      <c:rAngAx val="1"/>
    </c:view3D>
    <c:plotArea>
      <c:layout/>
      <c:bar3DChart>
        <c:barDir val="col"/>
        <c:grouping val="stacked"/>
        <c:ser>
          <c:idx val="0"/>
          <c:order val="0"/>
          <c:dLbls>
            <c:showVal val="1"/>
          </c:dLbls>
          <c:cat>
            <c:strRef>
              <c:f>Sheet1!$C$126:$C$130</c:f>
              <c:strCache>
                <c:ptCount val="5"/>
                <c:pt idx="0">
                  <c:v>APPROPRIATE GAP BETWEEN KIDS</c:v>
                </c:pt>
                <c:pt idx="1">
                  <c:v>&lt;1year</c:v>
                </c:pt>
                <c:pt idx="2">
                  <c:v>1year</c:v>
                </c:pt>
                <c:pt idx="3">
                  <c:v>2 years</c:v>
                </c:pt>
                <c:pt idx="4">
                  <c:v>&gt;2years</c:v>
                </c:pt>
              </c:strCache>
            </c:strRef>
          </c:cat>
          <c:val>
            <c:numRef>
              <c:f>Sheet1!$D$126:$D$130</c:f>
              <c:numCache>
                <c:formatCode>0.00%</c:formatCode>
                <c:ptCount val="5"/>
                <c:pt idx="1">
                  <c:v>9.5000000000000043E-2</c:v>
                </c:pt>
                <c:pt idx="2">
                  <c:v>0.68899999999999995</c:v>
                </c:pt>
                <c:pt idx="3" formatCode="0%">
                  <c:v>0.11</c:v>
                </c:pt>
                <c:pt idx="4" formatCode="0%">
                  <c:v>0.1</c:v>
                </c:pt>
              </c:numCache>
            </c:numRef>
          </c:val>
        </c:ser>
        <c:shape val="cone"/>
        <c:axId val="86915328"/>
        <c:axId val="86933504"/>
        <c:axId val="0"/>
      </c:bar3DChart>
      <c:catAx>
        <c:axId val="86915328"/>
        <c:scaling>
          <c:orientation val="minMax"/>
        </c:scaling>
        <c:axPos val="b"/>
        <c:tickLblPos val="nextTo"/>
        <c:crossAx val="86933504"/>
        <c:crosses val="autoZero"/>
        <c:auto val="1"/>
        <c:lblAlgn val="ctr"/>
        <c:lblOffset val="100"/>
      </c:catAx>
      <c:valAx>
        <c:axId val="86933504"/>
        <c:scaling>
          <c:orientation val="minMax"/>
        </c:scaling>
        <c:axPos val="l"/>
        <c:majorGridlines/>
        <c:numFmt formatCode="General" sourceLinked="1"/>
        <c:tickLblPos val="nextTo"/>
        <c:crossAx val="86915328"/>
        <c:crosses val="autoZero"/>
        <c:crossBetween val="between"/>
      </c:valAx>
    </c:plotArea>
    <c:legend>
      <c:legendPos val="r"/>
    </c:legend>
    <c:plotVisOnly val="1"/>
  </c:chart>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IN"/>
  <c:style val="46"/>
  <c:chart>
    <c:view3D>
      <c:rAngAx val="1"/>
    </c:view3D>
    <c:plotArea>
      <c:layout/>
      <c:bar3DChart>
        <c:barDir val="col"/>
        <c:grouping val="clustered"/>
        <c:ser>
          <c:idx val="0"/>
          <c:order val="0"/>
          <c:dLbls>
            <c:showVal val="1"/>
          </c:dLbls>
          <c:cat>
            <c:strRef>
              <c:f>Sheet1!$C$131:$C$136</c:f>
              <c:strCache>
                <c:ptCount val="6"/>
                <c:pt idx="0">
                  <c:v>REASON FOR NOT OPTING PPF SO FAR</c:v>
                </c:pt>
                <c:pt idx="1">
                  <c:v>religious beliefs</c:v>
                </c:pt>
                <c:pt idx="2">
                  <c:v>fear of side effects</c:v>
                </c:pt>
                <c:pt idx="3">
                  <c:v>desire of male child</c:v>
                </c:pt>
                <c:pt idx="4">
                  <c:v>pressure of spouse/relatives</c:v>
                </c:pt>
                <c:pt idx="5">
                  <c:v>others</c:v>
                </c:pt>
              </c:strCache>
            </c:strRef>
          </c:cat>
          <c:val>
            <c:numRef>
              <c:f>Sheet1!$D$131:$D$136</c:f>
              <c:numCache>
                <c:formatCode>0.00%</c:formatCode>
                <c:ptCount val="6"/>
                <c:pt idx="1">
                  <c:v>0.16800000000000001</c:v>
                </c:pt>
                <c:pt idx="2">
                  <c:v>0.42600000000000032</c:v>
                </c:pt>
                <c:pt idx="3">
                  <c:v>6.8000000000000019E-2</c:v>
                </c:pt>
                <c:pt idx="4">
                  <c:v>0.32100000000000034</c:v>
                </c:pt>
                <c:pt idx="5">
                  <c:v>1.6000000000000018E-2</c:v>
                </c:pt>
              </c:numCache>
            </c:numRef>
          </c:val>
        </c:ser>
        <c:shape val="cone"/>
        <c:axId val="86958464"/>
        <c:axId val="86960000"/>
        <c:axId val="0"/>
      </c:bar3DChart>
      <c:catAx>
        <c:axId val="86958464"/>
        <c:scaling>
          <c:orientation val="minMax"/>
        </c:scaling>
        <c:axPos val="b"/>
        <c:tickLblPos val="nextTo"/>
        <c:crossAx val="86960000"/>
        <c:crosses val="autoZero"/>
        <c:auto val="1"/>
        <c:lblAlgn val="ctr"/>
        <c:lblOffset val="100"/>
      </c:catAx>
      <c:valAx>
        <c:axId val="86960000"/>
        <c:scaling>
          <c:orientation val="minMax"/>
        </c:scaling>
        <c:axPos val="l"/>
        <c:majorGridlines/>
        <c:numFmt formatCode="General" sourceLinked="1"/>
        <c:tickLblPos val="nextTo"/>
        <c:crossAx val="86958464"/>
        <c:crosses val="autoZero"/>
        <c:crossBetween val="between"/>
      </c:valAx>
    </c:plotArea>
    <c:legend>
      <c:legendPos val="r"/>
    </c:legend>
    <c:plotVisOnly val="1"/>
  </c:chart>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en-IN"/>
  <c:style val="43"/>
  <c:chart>
    <c:view3D>
      <c:rAngAx val="1"/>
    </c:view3D>
    <c:plotArea>
      <c:layout/>
      <c:bar3DChart>
        <c:barDir val="col"/>
        <c:grouping val="stacked"/>
        <c:ser>
          <c:idx val="0"/>
          <c:order val="0"/>
          <c:dLbls>
            <c:showVal val="1"/>
          </c:dLbls>
          <c:cat>
            <c:strRef>
              <c:f>Sheet1!$C$137:$C$143</c:f>
              <c:strCache>
                <c:ptCount val="7"/>
                <c:pt idx="0">
                  <c:v>WHICH SOURCE MOTIVATED FOR PPF</c:v>
                </c:pt>
                <c:pt idx="1">
                  <c:v>doctor</c:v>
                </c:pt>
                <c:pt idx="2">
                  <c:v>mass media</c:v>
                </c:pt>
                <c:pt idx="3">
                  <c:v>family planning counsellor</c:v>
                </c:pt>
                <c:pt idx="4">
                  <c:v>husband</c:v>
                </c:pt>
                <c:pt idx="5">
                  <c:v>relative</c:v>
                </c:pt>
                <c:pt idx="6">
                  <c:v>friend</c:v>
                </c:pt>
              </c:strCache>
            </c:strRef>
          </c:cat>
          <c:val>
            <c:numRef>
              <c:f>Sheet1!$D$137:$D$143</c:f>
              <c:numCache>
                <c:formatCode>0.00%</c:formatCode>
                <c:ptCount val="7"/>
                <c:pt idx="1">
                  <c:v>0.35300000000000026</c:v>
                </c:pt>
                <c:pt idx="2">
                  <c:v>8.9000000000000065E-2</c:v>
                </c:pt>
                <c:pt idx="3">
                  <c:v>0.33700000000000041</c:v>
                </c:pt>
                <c:pt idx="4" formatCode="0%">
                  <c:v>0.1</c:v>
                </c:pt>
                <c:pt idx="5">
                  <c:v>4.7000000000000014E-2</c:v>
                </c:pt>
                <c:pt idx="6">
                  <c:v>7.3999999999999996E-2</c:v>
                </c:pt>
              </c:numCache>
            </c:numRef>
          </c:val>
        </c:ser>
        <c:shape val="cone"/>
        <c:axId val="87009536"/>
        <c:axId val="87015424"/>
        <c:axId val="0"/>
      </c:bar3DChart>
      <c:catAx>
        <c:axId val="87009536"/>
        <c:scaling>
          <c:orientation val="minMax"/>
        </c:scaling>
        <c:axPos val="b"/>
        <c:tickLblPos val="nextTo"/>
        <c:crossAx val="87015424"/>
        <c:crosses val="autoZero"/>
        <c:auto val="1"/>
        <c:lblAlgn val="ctr"/>
        <c:lblOffset val="100"/>
      </c:catAx>
      <c:valAx>
        <c:axId val="87015424"/>
        <c:scaling>
          <c:orientation val="minMax"/>
        </c:scaling>
        <c:axPos val="l"/>
        <c:majorGridlines/>
        <c:numFmt formatCode="General" sourceLinked="1"/>
        <c:tickLblPos val="nextTo"/>
        <c:crossAx val="87009536"/>
        <c:crosses val="autoZero"/>
        <c:crossBetween val="between"/>
      </c:valAx>
    </c:plotArea>
    <c:legend>
      <c:legendPos val="r"/>
    </c:legend>
    <c:plotVisOnly val="1"/>
  </c:chart>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en-IN"/>
  <c:style val="48"/>
  <c:chart>
    <c:view3D>
      <c:rAngAx val="1"/>
    </c:view3D>
    <c:plotArea>
      <c:layout/>
      <c:bar3DChart>
        <c:barDir val="col"/>
        <c:grouping val="stacked"/>
        <c:ser>
          <c:idx val="0"/>
          <c:order val="0"/>
          <c:dLbls>
            <c:showVal val="1"/>
          </c:dLbls>
          <c:cat>
            <c:strRef>
              <c:f>Sheet1!$C$144:$C$146</c:f>
              <c:strCache>
                <c:ptCount val="3"/>
                <c:pt idx="0">
                  <c:v>IS THAT INCENTIVE THAT MOTIVATED TOWARDS PPF</c:v>
                </c:pt>
                <c:pt idx="1">
                  <c:v>no</c:v>
                </c:pt>
                <c:pt idx="2">
                  <c:v>perhaps</c:v>
                </c:pt>
              </c:strCache>
            </c:strRef>
          </c:cat>
          <c:val>
            <c:numRef>
              <c:f>Sheet1!$D$144:$D$146</c:f>
              <c:numCache>
                <c:formatCode>0.00%</c:formatCode>
                <c:ptCount val="3"/>
                <c:pt idx="1">
                  <c:v>0.55800000000000005</c:v>
                </c:pt>
                <c:pt idx="2">
                  <c:v>0.442</c:v>
                </c:pt>
              </c:numCache>
            </c:numRef>
          </c:val>
        </c:ser>
        <c:shape val="cone"/>
        <c:axId val="87040384"/>
        <c:axId val="87041920"/>
        <c:axId val="0"/>
      </c:bar3DChart>
      <c:catAx>
        <c:axId val="87040384"/>
        <c:scaling>
          <c:orientation val="minMax"/>
        </c:scaling>
        <c:axPos val="b"/>
        <c:tickLblPos val="nextTo"/>
        <c:crossAx val="87041920"/>
        <c:crosses val="autoZero"/>
        <c:auto val="1"/>
        <c:lblAlgn val="ctr"/>
        <c:lblOffset val="100"/>
      </c:catAx>
      <c:valAx>
        <c:axId val="87041920"/>
        <c:scaling>
          <c:orientation val="minMax"/>
        </c:scaling>
        <c:axPos val="l"/>
        <c:majorGridlines/>
        <c:numFmt formatCode="General" sourceLinked="1"/>
        <c:tickLblPos val="nextTo"/>
        <c:crossAx val="87040384"/>
        <c:crosses val="autoZero"/>
        <c:crossBetween val="between"/>
      </c:valAx>
    </c:plotArea>
    <c:legend>
      <c:legendPos val="r"/>
    </c:legend>
    <c:plotVisOnly val="1"/>
  </c:chart>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en-IN"/>
  <c:style val="44"/>
  <c:chart>
    <c:view3D>
      <c:rAngAx val="1"/>
    </c:view3D>
    <c:plotArea>
      <c:layout/>
      <c:bar3DChart>
        <c:barDir val="col"/>
        <c:grouping val="stacked"/>
        <c:ser>
          <c:idx val="0"/>
          <c:order val="0"/>
          <c:dLbls>
            <c:showVal val="1"/>
          </c:dLbls>
          <c:cat>
            <c:strRef>
              <c:f>Sheet1!$C$147:$C$149</c:f>
              <c:strCache>
                <c:ptCount val="3"/>
                <c:pt idx="0">
                  <c:v>WOULD YOU CAMPAIGN ABOUT PPF AFTER OPERATION</c:v>
                </c:pt>
                <c:pt idx="1">
                  <c:v>yes</c:v>
                </c:pt>
                <c:pt idx="2">
                  <c:v>no</c:v>
                </c:pt>
              </c:strCache>
            </c:strRef>
          </c:cat>
          <c:val>
            <c:numRef>
              <c:f>Sheet1!$D$147:$D$149</c:f>
              <c:numCache>
                <c:formatCode>0.00%</c:formatCode>
                <c:ptCount val="3"/>
                <c:pt idx="1">
                  <c:v>0.53200000000000003</c:v>
                </c:pt>
                <c:pt idx="2">
                  <c:v>0.46800000000000008</c:v>
                </c:pt>
              </c:numCache>
            </c:numRef>
          </c:val>
        </c:ser>
        <c:shape val="cone"/>
        <c:axId val="87079168"/>
        <c:axId val="87085056"/>
        <c:axId val="0"/>
      </c:bar3DChart>
      <c:catAx>
        <c:axId val="87079168"/>
        <c:scaling>
          <c:orientation val="minMax"/>
        </c:scaling>
        <c:axPos val="b"/>
        <c:tickLblPos val="nextTo"/>
        <c:crossAx val="87085056"/>
        <c:crosses val="autoZero"/>
        <c:auto val="1"/>
        <c:lblAlgn val="ctr"/>
        <c:lblOffset val="100"/>
      </c:catAx>
      <c:valAx>
        <c:axId val="87085056"/>
        <c:scaling>
          <c:orientation val="minMax"/>
        </c:scaling>
        <c:axPos val="l"/>
        <c:majorGridlines/>
        <c:numFmt formatCode="General" sourceLinked="1"/>
        <c:tickLblPos val="nextTo"/>
        <c:crossAx val="87079168"/>
        <c:crosses val="autoZero"/>
        <c:crossBetween val="between"/>
      </c:valAx>
    </c:plotArea>
    <c:legend>
      <c:legendPos val="r"/>
    </c:legend>
    <c:plotVisOnly val="1"/>
  </c:chart>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en-IN"/>
  <c:style val="48"/>
  <c:chart>
    <c:view3D>
      <c:perspective val="30"/>
    </c:view3D>
    <c:plotArea>
      <c:layout/>
      <c:bar3DChart>
        <c:barDir val="col"/>
        <c:grouping val="standard"/>
        <c:ser>
          <c:idx val="0"/>
          <c:order val="0"/>
          <c:dLbls>
            <c:showVal val="1"/>
          </c:dLbls>
          <c:cat>
            <c:strRef>
              <c:f>Sheet1!$C$150:$C$152</c:f>
              <c:strCache>
                <c:ptCount val="3"/>
                <c:pt idx="0">
                  <c:v>DO YOU KNOW AND ENCOURAGE MALE STERILIZATION</c:v>
                </c:pt>
                <c:pt idx="1">
                  <c:v>yes</c:v>
                </c:pt>
                <c:pt idx="2">
                  <c:v>no</c:v>
                </c:pt>
              </c:strCache>
            </c:strRef>
          </c:cat>
          <c:val>
            <c:numRef>
              <c:f>Sheet1!$D$150:$D$152</c:f>
              <c:numCache>
                <c:formatCode>0.00%</c:formatCode>
                <c:ptCount val="3"/>
                <c:pt idx="1">
                  <c:v>0.23200000000000001</c:v>
                </c:pt>
                <c:pt idx="2">
                  <c:v>0.76800000000000068</c:v>
                </c:pt>
              </c:numCache>
            </c:numRef>
          </c:val>
        </c:ser>
        <c:shape val="pyramid"/>
        <c:axId val="87130496"/>
        <c:axId val="87132032"/>
        <c:axId val="87105984"/>
      </c:bar3DChart>
      <c:catAx>
        <c:axId val="87130496"/>
        <c:scaling>
          <c:orientation val="minMax"/>
        </c:scaling>
        <c:axPos val="b"/>
        <c:tickLblPos val="nextTo"/>
        <c:crossAx val="87132032"/>
        <c:crosses val="autoZero"/>
        <c:auto val="1"/>
        <c:lblAlgn val="ctr"/>
        <c:lblOffset val="100"/>
      </c:catAx>
      <c:valAx>
        <c:axId val="87132032"/>
        <c:scaling>
          <c:orientation val="minMax"/>
        </c:scaling>
        <c:axPos val="l"/>
        <c:majorGridlines/>
        <c:numFmt formatCode="General" sourceLinked="1"/>
        <c:tickLblPos val="nextTo"/>
        <c:crossAx val="87130496"/>
        <c:crosses val="autoZero"/>
        <c:crossBetween val="between"/>
      </c:valAx>
      <c:serAx>
        <c:axId val="87105984"/>
        <c:scaling>
          <c:orientation val="minMax"/>
        </c:scaling>
        <c:axPos val="b"/>
        <c:tickLblPos val="nextTo"/>
        <c:crossAx val="87132032"/>
        <c:crosses val="autoZero"/>
      </c:serAx>
    </c:plotArea>
    <c:legend>
      <c:legendPos val="r"/>
    </c:legend>
    <c:plotVisOnly val="1"/>
  </c:chart>
  <c:externalData r:id="rId1"/>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en-IN"/>
  <c:style val="45"/>
  <c:chart>
    <c:view3D>
      <c:rotX val="30"/>
      <c:perspective val="30"/>
    </c:view3D>
    <c:plotArea>
      <c:layout/>
      <c:pie3DChart>
        <c:varyColors val="1"/>
        <c:ser>
          <c:idx val="0"/>
          <c:order val="0"/>
          <c:explosion val="25"/>
          <c:dLbls>
            <c:showVal val="1"/>
            <c:showLeaderLines val="1"/>
          </c:dLbls>
          <c:cat>
            <c:strRef>
              <c:f>Sheet1!$C$156:$C$158</c:f>
              <c:strCache>
                <c:ptCount val="3"/>
                <c:pt idx="0">
                  <c:v>DO YOU PRACTISE FAMILY PLANNING</c:v>
                </c:pt>
                <c:pt idx="1">
                  <c:v>yes</c:v>
                </c:pt>
                <c:pt idx="2">
                  <c:v>no</c:v>
                </c:pt>
              </c:strCache>
            </c:strRef>
          </c:cat>
          <c:val>
            <c:numRef>
              <c:f>Sheet1!$D$156:$D$158</c:f>
              <c:numCache>
                <c:formatCode>0.00%</c:formatCode>
                <c:ptCount val="3"/>
                <c:pt idx="1">
                  <c:v>0.19500000000000001</c:v>
                </c:pt>
                <c:pt idx="2">
                  <c:v>0.80500000000000005</c:v>
                </c:pt>
              </c:numCache>
            </c:numRef>
          </c:val>
        </c:ser>
      </c:pie3DChart>
    </c:plotArea>
    <c:legend>
      <c:legendPos val="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style val="42"/>
  <c:chart>
    <c:plotArea>
      <c:layout/>
      <c:pieChart>
        <c:varyColors val="1"/>
        <c:ser>
          <c:idx val="0"/>
          <c:order val="0"/>
          <c:dLbls>
            <c:showVal val="1"/>
            <c:showLeaderLines val="1"/>
          </c:dLbls>
          <c:cat>
            <c:strRef>
              <c:f>Sheet1!$C$18:$C$24</c:f>
              <c:strCache>
                <c:ptCount val="7"/>
                <c:pt idx="0">
                  <c:v>ACADEMICS</c:v>
                </c:pt>
                <c:pt idx="1">
                  <c:v>less than primary</c:v>
                </c:pt>
                <c:pt idx="2">
                  <c:v>primary</c:v>
                </c:pt>
                <c:pt idx="3">
                  <c:v>secondary</c:v>
                </c:pt>
                <c:pt idx="4">
                  <c:v>HS</c:v>
                </c:pt>
                <c:pt idx="5">
                  <c:v>college</c:v>
                </c:pt>
                <c:pt idx="6">
                  <c:v>university</c:v>
                </c:pt>
              </c:strCache>
            </c:strRef>
          </c:cat>
          <c:val>
            <c:numRef>
              <c:f>Sheet1!$D$18:$D$24</c:f>
              <c:numCache>
                <c:formatCode>0.00%</c:formatCode>
                <c:ptCount val="7"/>
                <c:pt idx="1">
                  <c:v>4.7000000000000014E-2</c:v>
                </c:pt>
                <c:pt idx="2">
                  <c:v>0.32600000000000035</c:v>
                </c:pt>
                <c:pt idx="3" formatCode="0%">
                  <c:v>0.30000000000000027</c:v>
                </c:pt>
                <c:pt idx="4">
                  <c:v>0.16300000000000001</c:v>
                </c:pt>
                <c:pt idx="5">
                  <c:v>0.12100000000000002</c:v>
                </c:pt>
                <c:pt idx="6">
                  <c:v>4.2000000000000023E-2</c:v>
                </c:pt>
              </c:numCache>
            </c:numRef>
          </c:val>
        </c:ser>
        <c:firstSliceAng val="0"/>
      </c:pieChart>
    </c:plotArea>
    <c:legend>
      <c:legendPos val="r"/>
      <c:layout/>
    </c:legend>
    <c:plotVisOnly val="1"/>
  </c:chart>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en-IN"/>
  <c:style val="43"/>
  <c:chart>
    <c:view3D>
      <c:rotX val="30"/>
      <c:perspective val="30"/>
    </c:view3D>
    <c:plotArea>
      <c:layout/>
      <c:pie3DChart>
        <c:varyColors val="1"/>
        <c:ser>
          <c:idx val="0"/>
          <c:order val="0"/>
          <c:explosion val="25"/>
          <c:dLbls>
            <c:showVal val="1"/>
            <c:showLeaderLines val="1"/>
          </c:dLbls>
          <c:cat>
            <c:strRef>
              <c:f>Sheet1!$C$159:$C$162</c:f>
              <c:strCache>
                <c:ptCount val="4"/>
                <c:pt idx="0">
                  <c:v>WHO WILL DETERMINE TO ADOPT POST PARTUMFAMILY PLANNING</c:v>
                </c:pt>
                <c:pt idx="1">
                  <c:v>yours</c:v>
                </c:pt>
                <c:pt idx="2">
                  <c:v>spouse</c:v>
                </c:pt>
                <c:pt idx="3">
                  <c:v>others</c:v>
                </c:pt>
              </c:strCache>
            </c:strRef>
          </c:cat>
          <c:val>
            <c:numRef>
              <c:f>Sheet1!$D$159:$D$162</c:f>
              <c:numCache>
                <c:formatCode>0.00%</c:formatCode>
                <c:ptCount val="4"/>
                <c:pt idx="1">
                  <c:v>0.26300000000000001</c:v>
                </c:pt>
                <c:pt idx="2">
                  <c:v>0.63700000000000057</c:v>
                </c:pt>
                <c:pt idx="3" formatCode="0%">
                  <c:v>0.1</c:v>
                </c:pt>
              </c:numCache>
            </c:numRef>
          </c:val>
        </c:ser>
      </c:pie3DChart>
    </c:plotArea>
    <c:legend>
      <c:legendPos val="r"/>
    </c:legend>
    <c:plotVisOnly val="1"/>
  </c:chart>
  <c:externalData r:id="rId1"/>
</c:chartSpace>
</file>

<file path=ppt/charts/chart31.xml><?xml version="1.0" encoding="utf-8"?>
<c:chartSpace xmlns:c="http://schemas.openxmlformats.org/drawingml/2006/chart" xmlns:a="http://schemas.openxmlformats.org/drawingml/2006/main" xmlns:r="http://schemas.openxmlformats.org/officeDocument/2006/relationships">
  <c:date1904 val="1"/>
  <c:lang val="en-IN"/>
  <c:style val="48"/>
  <c:chart>
    <c:view3D>
      <c:rotX val="30"/>
      <c:perspective val="30"/>
    </c:view3D>
    <c:plotArea>
      <c:layout/>
      <c:pie3DChart>
        <c:varyColors val="1"/>
        <c:ser>
          <c:idx val="0"/>
          <c:order val="0"/>
          <c:explosion val="25"/>
          <c:dLbls>
            <c:showVal val="1"/>
            <c:showLeaderLines val="1"/>
          </c:dLbls>
          <c:cat>
            <c:strRef>
              <c:f>Sheet1!$C$163:$C$166</c:f>
              <c:strCache>
                <c:ptCount val="4"/>
                <c:pt idx="0">
                  <c:v>REASONS TO ADOPT POST PARTUM FAMILY PLANNING</c:v>
                </c:pt>
                <c:pt idx="1">
                  <c:v>ill health</c:v>
                </c:pt>
                <c:pt idx="2">
                  <c:v>economic problem</c:v>
                </c:pt>
                <c:pt idx="3">
                  <c:v>to take proper care of children</c:v>
                </c:pt>
              </c:strCache>
            </c:strRef>
          </c:cat>
          <c:val>
            <c:numRef>
              <c:f>Sheet1!$D$163:$D$166</c:f>
              <c:numCache>
                <c:formatCode>0.00%</c:formatCode>
                <c:ptCount val="4"/>
                <c:pt idx="1">
                  <c:v>0.27400000000000002</c:v>
                </c:pt>
                <c:pt idx="2">
                  <c:v>0.49500000000000027</c:v>
                </c:pt>
                <c:pt idx="3">
                  <c:v>0.23200000000000001</c:v>
                </c:pt>
              </c:numCache>
            </c:numRef>
          </c:val>
        </c:ser>
      </c:pie3DChart>
    </c:plotArea>
    <c:legend>
      <c:legendPos val="r"/>
    </c:legend>
    <c:plotVisOnly val="1"/>
  </c:chart>
  <c:externalData r:id="rId1"/>
</c:chartSpace>
</file>

<file path=ppt/charts/chart32.xml><?xml version="1.0" encoding="utf-8"?>
<c:chartSpace xmlns:c="http://schemas.openxmlformats.org/drawingml/2006/chart" xmlns:a="http://schemas.openxmlformats.org/drawingml/2006/main" xmlns:r="http://schemas.openxmlformats.org/officeDocument/2006/relationships">
  <c:date1904 val="1"/>
  <c:lang val="en-IN"/>
  <c:style val="42"/>
  <c:chart>
    <c:view3D>
      <c:rotX val="30"/>
      <c:perspective val="30"/>
    </c:view3D>
    <c:plotArea>
      <c:layout/>
      <c:pie3DChart>
        <c:varyColors val="1"/>
        <c:ser>
          <c:idx val="0"/>
          <c:order val="0"/>
          <c:explosion val="25"/>
          <c:dLbls>
            <c:showVal val="1"/>
            <c:showLeaderLines val="1"/>
          </c:dLbls>
          <c:cat>
            <c:strRef>
              <c:f>Sheet1!$C$170:$C$173</c:f>
              <c:strCache>
                <c:ptCount val="4"/>
                <c:pt idx="0">
                  <c:v>SO,ARE YOU GOING FOR  PPF</c:v>
                </c:pt>
                <c:pt idx="1">
                  <c:v>Yes</c:v>
                </c:pt>
                <c:pt idx="2">
                  <c:v>No</c:v>
                </c:pt>
                <c:pt idx="3">
                  <c:v>perhaps</c:v>
                </c:pt>
              </c:strCache>
            </c:strRef>
          </c:cat>
          <c:val>
            <c:numRef>
              <c:f>Sheet1!$D$170:$D$173</c:f>
              <c:numCache>
                <c:formatCode>0.00%</c:formatCode>
                <c:ptCount val="4"/>
                <c:pt idx="1">
                  <c:v>0.30500000000000033</c:v>
                </c:pt>
                <c:pt idx="2">
                  <c:v>0.24700000000000014</c:v>
                </c:pt>
                <c:pt idx="3">
                  <c:v>0.44700000000000001</c:v>
                </c:pt>
              </c:numCache>
            </c:numRef>
          </c:val>
        </c:ser>
      </c:pie3DChart>
    </c:plotArea>
    <c:legend>
      <c:legendPos val="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style val="46"/>
  <c:chart>
    <c:plotArea>
      <c:layout/>
      <c:pieChart>
        <c:varyColors val="1"/>
        <c:ser>
          <c:idx val="0"/>
          <c:order val="0"/>
          <c:dLbls>
            <c:dLbl>
              <c:idx val="1"/>
              <c:layout/>
              <c:showVal val="1"/>
            </c:dLbl>
            <c:dLbl>
              <c:idx val="2"/>
              <c:layout/>
              <c:showVal val="1"/>
            </c:dLbl>
            <c:delete val="1"/>
          </c:dLbls>
          <c:cat>
            <c:strRef>
              <c:f>Sheet1!$C$25:$C$27</c:f>
              <c:strCache>
                <c:ptCount val="3"/>
                <c:pt idx="0">
                  <c:v>OCCUPATION RESPONDENT</c:v>
                </c:pt>
                <c:pt idx="1">
                  <c:v>business</c:v>
                </c:pt>
                <c:pt idx="2">
                  <c:v>home activity</c:v>
                </c:pt>
              </c:strCache>
            </c:strRef>
          </c:cat>
          <c:val>
            <c:numRef>
              <c:f>Sheet1!$D$25:$D$27</c:f>
              <c:numCache>
                <c:formatCode>0.00%</c:formatCode>
                <c:ptCount val="3"/>
                <c:pt idx="1">
                  <c:v>0.24200000000000013</c:v>
                </c:pt>
                <c:pt idx="2">
                  <c:v>0.75800000000000056</c:v>
                </c:pt>
              </c:numCache>
            </c:numRef>
          </c:val>
        </c:ser>
        <c:firstSliceAng val="0"/>
      </c:pieChart>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style val="48"/>
  <c:chart>
    <c:plotArea>
      <c:layout/>
      <c:pieChart>
        <c:varyColors val="1"/>
        <c:ser>
          <c:idx val="0"/>
          <c:order val="0"/>
          <c:dLbls>
            <c:showVal val="1"/>
            <c:showLeaderLines val="1"/>
          </c:dLbls>
          <c:cat>
            <c:strRef>
              <c:f>Sheet1!$C$28:$C$31</c:f>
              <c:strCache>
                <c:ptCount val="4"/>
                <c:pt idx="0">
                  <c:v>OCCUPATION SPOUSE</c:v>
                </c:pt>
                <c:pt idx="1">
                  <c:v>job</c:v>
                </c:pt>
                <c:pt idx="2">
                  <c:v>business</c:v>
                </c:pt>
                <c:pt idx="3">
                  <c:v>home activity</c:v>
                </c:pt>
              </c:strCache>
            </c:strRef>
          </c:cat>
          <c:val>
            <c:numRef>
              <c:f>Sheet1!$D$28:$D$31</c:f>
              <c:numCache>
                <c:formatCode>0.00%</c:formatCode>
                <c:ptCount val="4"/>
                <c:pt idx="1">
                  <c:v>0.42100000000000032</c:v>
                </c:pt>
                <c:pt idx="2">
                  <c:v>0.53700000000000003</c:v>
                </c:pt>
                <c:pt idx="3">
                  <c:v>4.2000000000000023E-2</c:v>
                </c:pt>
              </c:numCache>
            </c:numRef>
          </c:val>
        </c:ser>
        <c:firstSliceAng val="0"/>
      </c:pieChart>
    </c:plotArea>
    <c:legend>
      <c:legendPos val="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IN"/>
  <c:style val="12"/>
  <c:chart>
    <c:plotArea>
      <c:layout/>
      <c:pieChart>
        <c:varyColors val="1"/>
        <c:ser>
          <c:idx val="0"/>
          <c:order val="0"/>
          <c:dLbls>
            <c:showVal val="1"/>
            <c:showLeaderLines val="1"/>
          </c:dLbls>
          <c:cat>
            <c:strRef>
              <c:f>Sheet1!$C$32:$C$37</c:f>
              <c:strCache>
                <c:ptCount val="6"/>
                <c:pt idx="0">
                  <c:v>NO.OF PRESENT ISSUE</c:v>
                </c:pt>
                <c:pt idx="1">
                  <c:v>2nd child</c:v>
                </c:pt>
                <c:pt idx="2">
                  <c:v>3rd child</c:v>
                </c:pt>
                <c:pt idx="3">
                  <c:v>4th child</c:v>
                </c:pt>
                <c:pt idx="4">
                  <c:v>5th child</c:v>
                </c:pt>
                <c:pt idx="5">
                  <c:v>6th child</c:v>
                </c:pt>
              </c:strCache>
            </c:strRef>
          </c:cat>
          <c:val>
            <c:numRef>
              <c:f>Sheet1!$D$32:$D$37</c:f>
              <c:numCache>
                <c:formatCode>0.00%</c:formatCode>
                <c:ptCount val="6"/>
                <c:pt idx="1">
                  <c:v>0.12100000000000002</c:v>
                </c:pt>
                <c:pt idx="2">
                  <c:v>0.42600000000000032</c:v>
                </c:pt>
                <c:pt idx="3">
                  <c:v>0.36300000000000032</c:v>
                </c:pt>
                <c:pt idx="4">
                  <c:v>6.8000000000000019E-2</c:v>
                </c:pt>
                <c:pt idx="5">
                  <c:v>2.1000000000000012E-2</c:v>
                </c:pt>
              </c:numCache>
            </c:numRef>
          </c:val>
        </c:ser>
        <c:firstSliceAng val="0"/>
      </c:pieChart>
    </c:plotArea>
    <c:legend>
      <c:legendPos val="r"/>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IN"/>
  <c:style val="46"/>
  <c:chart>
    <c:plotArea>
      <c:layout/>
      <c:barChart>
        <c:barDir val="col"/>
        <c:grouping val="stacked"/>
        <c:ser>
          <c:idx val="0"/>
          <c:order val="0"/>
          <c:dLbls>
            <c:showVal val="1"/>
          </c:dLbls>
          <c:cat>
            <c:strRef>
              <c:f>Sheet1!$C$43:$C$47</c:f>
              <c:strCache>
                <c:ptCount val="5"/>
                <c:pt idx="0">
                  <c:v>MONTHLY FAMILY INCOME</c:v>
                </c:pt>
                <c:pt idx="1">
                  <c:v>5001-10000</c:v>
                </c:pt>
                <c:pt idx="2">
                  <c:v>10001-15000</c:v>
                </c:pt>
                <c:pt idx="3">
                  <c:v>15001-20000</c:v>
                </c:pt>
                <c:pt idx="4">
                  <c:v>&gt;20001</c:v>
                </c:pt>
              </c:strCache>
            </c:strRef>
          </c:cat>
          <c:val>
            <c:numRef>
              <c:f>Sheet1!$D$43:$D$47</c:f>
              <c:numCache>
                <c:formatCode>0.00%</c:formatCode>
                <c:ptCount val="5"/>
                <c:pt idx="1">
                  <c:v>0.34700000000000025</c:v>
                </c:pt>
                <c:pt idx="2">
                  <c:v>0.44700000000000001</c:v>
                </c:pt>
                <c:pt idx="3">
                  <c:v>0.18400000000000014</c:v>
                </c:pt>
                <c:pt idx="4">
                  <c:v>2.1000000000000012E-2</c:v>
                </c:pt>
              </c:numCache>
            </c:numRef>
          </c:val>
        </c:ser>
        <c:overlap val="100"/>
        <c:axId val="76782592"/>
        <c:axId val="79434496"/>
      </c:barChart>
      <c:catAx>
        <c:axId val="76782592"/>
        <c:scaling>
          <c:orientation val="minMax"/>
        </c:scaling>
        <c:axPos val="b"/>
        <c:tickLblPos val="nextTo"/>
        <c:crossAx val="79434496"/>
        <c:crosses val="autoZero"/>
        <c:auto val="1"/>
        <c:lblAlgn val="ctr"/>
        <c:lblOffset val="100"/>
      </c:catAx>
      <c:valAx>
        <c:axId val="79434496"/>
        <c:scaling>
          <c:orientation val="minMax"/>
        </c:scaling>
        <c:axPos val="l"/>
        <c:majorGridlines/>
        <c:numFmt formatCode="General" sourceLinked="1"/>
        <c:tickLblPos val="nextTo"/>
        <c:crossAx val="76782592"/>
        <c:crosses val="autoZero"/>
        <c:crossBetween val="between"/>
      </c:valAx>
    </c:plotArea>
    <c:legend>
      <c:legendPos val="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IN"/>
  <c:style val="44"/>
  <c:chart>
    <c:plotArea>
      <c:layout/>
      <c:barChart>
        <c:barDir val="col"/>
        <c:grouping val="stacked"/>
        <c:ser>
          <c:idx val="0"/>
          <c:order val="0"/>
          <c:dLbls>
            <c:showVal val="1"/>
          </c:dLbls>
          <c:cat>
            <c:strRef>
              <c:f>Sheet1!$C$48:$C$52</c:f>
              <c:strCache>
                <c:ptCount val="5"/>
                <c:pt idx="0">
                  <c:v>TOTAL NUMBER OF LIVING CHILDREN</c:v>
                </c:pt>
                <c:pt idx="1">
                  <c:v>one</c:v>
                </c:pt>
                <c:pt idx="2">
                  <c:v>two</c:v>
                </c:pt>
                <c:pt idx="3">
                  <c:v>three</c:v>
                </c:pt>
                <c:pt idx="4">
                  <c:v>&gt;3</c:v>
                </c:pt>
              </c:strCache>
            </c:strRef>
          </c:cat>
          <c:val>
            <c:numRef>
              <c:f>Sheet1!$D$48:$D$52</c:f>
              <c:numCache>
                <c:formatCode>0.00%</c:formatCode>
                <c:ptCount val="5"/>
                <c:pt idx="1">
                  <c:v>0.12100000000000002</c:v>
                </c:pt>
                <c:pt idx="2">
                  <c:v>0.37900000000000034</c:v>
                </c:pt>
                <c:pt idx="3">
                  <c:v>0.41600000000000026</c:v>
                </c:pt>
                <c:pt idx="4">
                  <c:v>8.4000000000000047E-2</c:v>
                </c:pt>
              </c:numCache>
            </c:numRef>
          </c:val>
        </c:ser>
        <c:overlap val="100"/>
        <c:axId val="79471360"/>
        <c:axId val="79472896"/>
      </c:barChart>
      <c:catAx>
        <c:axId val="79471360"/>
        <c:scaling>
          <c:orientation val="minMax"/>
        </c:scaling>
        <c:axPos val="b"/>
        <c:tickLblPos val="nextTo"/>
        <c:crossAx val="79472896"/>
        <c:crosses val="autoZero"/>
        <c:auto val="1"/>
        <c:lblAlgn val="ctr"/>
        <c:lblOffset val="100"/>
      </c:catAx>
      <c:valAx>
        <c:axId val="79472896"/>
        <c:scaling>
          <c:orientation val="minMax"/>
        </c:scaling>
        <c:axPos val="l"/>
        <c:majorGridlines/>
        <c:numFmt formatCode="General" sourceLinked="1"/>
        <c:tickLblPos val="nextTo"/>
        <c:crossAx val="79471360"/>
        <c:crosses val="autoZero"/>
        <c:crossBetween val="between"/>
      </c:valAx>
    </c:plotArea>
    <c:legend>
      <c:legendPos val="r"/>
    </c:legend>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en-IN"/>
  <c:style val="45"/>
  <c:chart>
    <c:plotArea>
      <c:layout/>
      <c:barChart>
        <c:barDir val="col"/>
        <c:grouping val="clustered"/>
        <c:ser>
          <c:idx val="0"/>
          <c:order val="0"/>
          <c:dLbls>
            <c:showVal val="1"/>
          </c:dLbls>
          <c:cat>
            <c:strRef>
              <c:f>Sheet1!$C$53:$C$56</c:f>
              <c:strCache>
                <c:ptCount val="4"/>
                <c:pt idx="0">
                  <c:v>AGE OF YOUNGEST CHILD</c:v>
                </c:pt>
                <c:pt idx="1">
                  <c:v>&lt;6months</c:v>
                </c:pt>
                <c:pt idx="2">
                  <c:v>6months-2years</c:v>
                </c:pt>
                <c:pt idx="3">
                  <c:v>&gt;2 years</c:v>
                </c:pt>
              </c:strCache>
            </c:strRef>
          </c:cat>
          <c:val>
            <c:numRef>
              <c:f>Sheet1!$D$53:$D$56</c:f>
              <c:numCache>
                <c:formatCode>0.00%</c:formatCode>
                <c:ptCount val="4"/>
                <c:pt idx="1">
                  <c:v>7.3999999999999996E-2</c:v>
                </c:pt>
                <c:pt idx="2">
                  <c:v>0.56299999999999994</c:v>
                </c:pt>
                <c:pt idx="3">
                  <c:v>0.36300000000000032</c:v>
                </c:pt>
              </c:numCache>
            </c:numRef>
          </c:val>
        </c:ser>
        <c:axId val="79509760"/>
        <c:axId val="79515648"/>
      </c:barChart>
      <c:catAx>
        <c:axId val="79509760"/>
        <c:scaling>
          <c:orientation val="minMax"/>
        </c:scaling>
        <c:axPos val="b"/>
        <c:tickLblPos val="nextTo"/>
        <c:crossAx val="79515648"/>
        <c:crosses val="autoZero"/>
        <c:auto val="1"/>
        <c:lblAlgn val="ctr"/>
        <c:lblOffset val="100"/>
      </c:catAx>
      <c:valAx>
        <c:axId val="79515648"/>
        <c:scaling>
          <c:orientation val="minMax"/>
        </c:scaling>
        <c:axPos val="l"/>
        <c:majorGridlines/>
        <c:numFmt formatCode="General" sourceLinked="1"/>
        <c:tickLblPos val="nextTo"/>
        <c:crossAx val="79509760"/>
        <c:crosses val="autoZero"/>
        <c:crossBetween val="between"/>
      </c:valAx>
    </c:plotArea>
    <c:legend>
      <c:legendPos val="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1D8BD707-D9CF-40AE-B4C6-C98DA3205C09}" type="datetimeFigureOut">
              <a:rPr lang="en-US" smtClean="0"/>
              <a:pPr/>
              <a:t>5/2/2013</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1D8BD707-D9CF-40AE-B4C6-C98DA3205C09}" type="datetimeFigureOut">
              <a:rPr lang="en-US" smtClean="0"/>
              <a:pPr/>
              <a:t>5/2/2013</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6F15528-21DE-4FAA-801E-634DDDAF4B2B}"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1D8BD707-D9CF-40AE-B4C6-C98DA3205C09}" type="datetimeFigureOut">
              <a:rPr lang="en-US" smtClean="0"/>
              <a:pPr/>
              <a:t>5/2/2013</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1D8BD707-D9CF-40AE-B4C6-C98DA3205C09}" type="datetimeFigureOut">
              <a:rPr lang="en-US" smtClean="0"/>
              <a:pPr/>
              <a:t>5/2/2013</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1D8BD707-D9CF-40AE-B4C6-C98DA3205C09}" type="datetimeFigureOut">
              <a:rPr lang="en-US" smtClean="0"/>
              <a:pPr/>
              <a:t>5/2/2013</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1D8BD707-D9CF-40AE-B4C6-C98DA3205C09}" type="datetimeFigureOut">
              <a:rPr lang="en-US" smtClean="0"/>
              <a:pPr/>
              <a:t>5/2/2013</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1D8BD707-D9CF-40AE-B4C6-C98DA3205C09}" type="datetimeFigureOut">
              <a:rPr lang="en-US" smtClean="0"/>
              <a:pPr/>
              <a:t>5/2/2013</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D8BD707-D9CF-40AE-B4C6-C98DA3205C09}" type="datetimeFigureOut">
              <a:rPr lang="en-US" smtClean="0"/>
              <a:pPr/>
              <a:t>5/2/2013</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chart" Target="../charts/chart3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2043112"/>
          </a:xfrm>
        </p:spPr>
        <p:txBody>
          <a:bodyPr>
            <a:noAutofit/>
          </a:bodyPr>
          <a:lstStyle/>
          <a:p>
            <a:pPr algn="just"/>
            <a:r>
              <a:rPr lang="en-IN" sz="2400" b="1" dirty="0" smtClean="0">
                <a:solidFill>
                  <a:schemeClr val="tx1"/>
                </a:solidFill>
                <a:latin typeface="Times New Roman" pitchFamily="18" charset="0"/>
                <a:cs typeface="Times New Roman" pitchFamily="18" charset="0"/>
              </a:rPr>
              <a:t>Study on “Knowledge, Attitude and Practise (KAP) on women regarding Post Partum Family Planning in </a:t>
            </a:r>
            <a:r>
              <a:rPr lang="en-IN" sz="2400" b="1" dirty="0" err="1" smtClean="0">
                <a:solidFill>
                  <a:schemeClr val="tx1"/>
                </a:solidFill>
                <a:latin typeface="Times New Roman" pitchFamily="18" charset="0"/>
                <a:cs typeface="Times New Roman" pitchFamily="18" charset="0"/>
              </a:rPr>
              <a:t>Prabhawati</a:t>
            </a:r>
            <a:r>
              <a:rPr lang="en-IN" sz="2400" b="1" dirty="0" smtClean="0">
                <a:solidFill>
                  <a:schemeClr val="tx1"/>
                </a:solidFill>
                <a:latin typeface="Times New Roman" pitchFamily="18" charset="0"/>
                <a:cs typeface="Times New Roman" pitchFamily="18" charset="0"/>
              </a:rPr>
              <a:t> (Lady Elgin) Hospital, Gaya, Bihar”</a:t>
            </a:r>
            <a:r>
              <a:rPr lang="en-IN" sz="2400" dirty="0" smtClean="0">
                <a:solidFill>
                  <a:schemeClr val="tx1"/>
                </a:solidFill>
                <a:latin typeface="Times New Roman" pitchFamily="18" charset="0"/>
                <a:cs typeface="Times New Roman" pitchFamily="18" charset="0"/>
              </a:rPr>
              <a:t/>
            </a:r>
            <a:br>
              <a:rPr lang="en-IN" sz="2400" dirty="0" smtClean="0">
                <a:solidFill>
                  <a:schemeClr val="tx1"/>
                </a:solidFill>
                <a:latin typeface="Times New Roman" pitchFamily="18" charset="0"/>
                <a:cs typeface="Times New Roman" pitchFamily="18" charset="0"/>
              </a:rPr>
            </a:br>
            <a:endParaRPr lang="en-IN" sz="24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540544" y="3733800"/>
            <a:ext cx="8062912" cy="1371600"/>
          </a:xfrm>
        </p:spPr>
        <p:txBody>
          <a:bodyPr>
            <a:normAutofit/>
          </a:bodyPr>
          <a:lstStyle/>
          <a:p>
            <a:r>
              <a:rPr lang="en-US" sz="2800" b="1" dirty="0" smtClean="0">
                <a:solidFill>
                  <a:schemeClr val="tx1"/>
                </a:solidFill>
                <a:latin typeface="Times New Roman" pitchFamily="18" charset="0"/>
                <a:cs typeface="Times New Roman" pitchFamily="18" charset="0"/>
              </a:rPr>
              <a:t>Dr. </a:t>
            </a:r>
            <a:r>
              <a:rPr lang="en-US" sz="2800" b="1" dirty="0" err="1" smtClean="0">
                <a:solidFill>
                  <a:schemeClr val="tx1"/>
                </a:solidFill>
                <a:latin typeface="Times New Roman" pitchFamily="18" charset="0"/>
                <a:cs typeface="Times New Roman" pitchFamily="18" charset="0"/>
              </a:rPr>
              <a:t>Poulami</a:t>
            </a:r>
            <a:r>
              <a:rPr lang="en-US" sz="2800" b="1" dirty="0" smtClean="0">
                <a:solidFill>
                  <a:schemeClr val="tx1"/>
                </a:solidFill>
                <a:latin typeface="Times New Roman" pitchFamily="18" charset="0"/>
                <a:cs typeface="Times New Roman" pitchFamily="18" charset="0"/>
              </a:rPr>
              <a:t> </a:t>
            </a:r>
            <a:r>
              <a:rPr lang="en-US" sz="2800" b="1" dirty="0" err="1" smtClean="0">
                <a:solidFill>
                  <a:schemeClr val="tx1"/>
                </a:solidFill>
                <a:latin typeface="Times New Roman" pitchFamily="18" charset="0"/>
                <a:cs typeface="Times New Roman" pitchFamily="18" charset="0"/>
              </a:rPr>
              <a:t>Sanyal</a:t>
            </a:r>
            <a:r>
              <a:rPr lang="en-US" sz="2800" b="1" dirty="0" smtClean="0">
                <a:solidFill>
                  <a:schemeClr val="tx1"/>
                </a:solidFill>
                <a:latin typeface="Times New Roman" pitchFamily="18" charset="0"/>
                <a:cs typeface="Times New Roman" pitchFamily="18" charset="0"/>
              </a:rPr>
              <a:t> (PT)</a:t>
            </a:r>
          </a:p>
          <a:p>
            <a:r>
              <a:rPr lang="en-US" sz="2800" b="1" dirty="0" smtClean="0">
                <a:solidFill>
                  <a:schemeClr val="tx1"/>
                </a:solidFill>
                <a:latin typeface="Times New Roman" pitchFamily="18" charset="0"/>
                <a:cs typeface="Times New Roman" pitchFamily="18" charset="0"/>
              </a:rPr>
              <a:t>PG/11/068</a:t>
            </a:r>
            <a:endParaRPr lang="en-IN" sz="28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b="1" dirty="0" smtClean="0">
                <a:latin typeface="Times New Roman" pitchFamily="18" charset="0"/>
                <a:cs typeface="Times New Roman" pitchFamily="18" charset="0"/>
              </a:rPr>
              <a:t>GENERAL AND SPECIFIC OBJECTIVES</a:t>
            </a:r>
            <a:r>
              <a:rPr lang="en-IN" sz="2800" dirty="0" smtClean="0">
                <a:latin typeface="Times New Roman" pitchFamily="18" charset="0"/>
                <a:cs typeface="Times New Roman" pitchFamily="18" charset="0"/>
              </a:rPr>
              <a:t/>
            </a:r>
            <a:br>
              <a:rPr lang="en-IN" sz="2800" dirty="0" smtClean="0">
                <a:latin typeface="Times New Roman" pitchFamily="18" charset="0"/>
                <a:cs typeface="Times New Roman" pitchFamily="18" charset="0"/>
              </a:rPr>
            </a:b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endParaRPr lang="en-IN" sz="1200" dirty="0" smtClean="0">
              <a:latin typeface="Times New Roman" pitchFamily="18" charset="0"/>
              <a:cs typeface="Times New Roman" pitchFamily="18" charset="0"/>
            </a:endParaRPr>
          </a:p>
          <a:p>
            <a:r>
              <a:rPr lang="en-IN" sz="1400" b="1" dirty="0" smtClean="0">
                <a:latin typeface="Times New Roman" pitchFamily="18" charset="0"/>
                <a:cs typeface="Times New Roman" pitchFamily="18" charset="0"/>
              </a:rPr>
              <a:t>General Objective- </a:t>
            </a:r>
            <a:r>
              <a:rPr lang="en-IN" sz="1400" dirty="0" smtClean="0">
                <a:latin typeface="Times New Roman" pitchFamily="18" charset="0"/>
                <a:cs typeface="Times New Roman" pitchFamily="18" charset="0"/>
              </a:rPr>
              <a:t>To know the Knowledge, Attitude and Practise  regarding  women on Post Partum </a:t>
            </a:r>
          </a:p>
          <a:p>
            <a:pPr>
              <a:buNone/>
            </a:pPr>
            <a:r>
              <a:rPr lang="en-IN" sz="1400" dirty="0" smtClean="0">
                <a:latin typeface="Times New Roman" pitchFamily="18" charset="0"/>
                <a:cs typeface="Times New Roman" pitchFamily="18" charset="0"/>
              </a:rPr>
              <a:t>                                           Family Planning in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(Lady Elgin) Hospital, </a:t>
            </a:r>
            <a:r>
              <a:rPr lang="en-IN" sz="1400" dirty="0" err="1" smtClean="0">
                <a:latin typeface="Times New Roman" pitchFamily="18" charset="0"/>
                <a:cs typeface="Times New Roman" pitchFamily="18" charset="0"/>
              </a:rPr>
              <a:t>Gaya,Bihar</a:t>
            </a:r>
            <a:endParaRPr lang="en-IN"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r>
              <a:rPr lang="en-IN" sz="1400" b="1" dirty="0" smtClean="0">
                <a:latin typeface="Times New Roman" pitchFamily="18" charset="0"/>
                <a:cs typeface="Times New Roman" pitchFamily="18" charset="0"/>
              </a:rPr>
              <a:t>Specific Objective</a:t>
            </a:r>
            <a:r>
              <a:rPr lang="en-IN" sz="1400" dirty="0" smtClean="0">
                <a:latin typeface="Times New Roman" pitchFamily="18" charset="0"/>
                <a:cs typeface="Times New Roman" pitchFamily="18" charset="0"/>
              </a:rPr>
              <a:t>- 1. To know the knowledge of women regarding post partum family planning in  </a:t>
            </a:r>
          </a:p>
          <a:p>
            <a:pPr>
              <a:buNone/>
            </a:pPr>
            <a:r>
              <a:rPr lang="en-IN" sz="1400" dirty="0" smtClean="0">
                <a:latin typeface="Times New Roman" pitchFamily="18" charset="0"/>
                <a:cs typeface="Times New Roman" pitchFamily="18" charset="0"/>
              </a:rPr>
              <a:t>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(Lady Elgin) </a:t>
            </a:r>
            <a:r>
              <a:rPr lang="en-IN" sz="1400" dirty="0" err="1" smtClean="0">
                <a:latin typeface="Times New Roman" pitchFamily="18" charset="0"/>
                <a:cs typeface="Times New Roman" pitchFamily="18" charset="0"/>
              </a:rPr>
              <a:t>Hospital,Gaya</a:t>
            </a:r>
            <a:r>
              <a:rPr lang="en-IN" sz="1400" dirty="0" smtClean="0">
                <a:latin typeface="Times New Roman" pitchFamily="18" charset="0"/>
                <a:cs typeface="Times New Roman" pitchFamily="18" charset="0"/>
              </a:rPr>
              <a:t>, Bihar.</a:t>
            </a:r>
          </a:p>
          <a:p>
            <a:pPr>
              <a:buNone/>
            </a:pPr>
            <a:endParaRPr lang="en-IN" sz="1400" dirty="0" smtClean="0">
              <a:latin typeface="Times New Roman" pitchFamily="18" charset="0"/>
              <a:cs typeface="Times New Roman" pitchFamily="18" charset="0"/>
            </a:endParaRPr>
          </a:p>
          <a:p>
            <a:pPr>
              <a:buNone/>
            </a:pPr>
            <a:r>
              <a:rPr lang="en-IN" sz="1400" dirty="0" smtClean="0">
                <a:latin typeface="Times New Roman" pitchFamily="18" charset="0"/>
                <a:cs typeface="Times New Roman" pitchFamily="18" charset="0"/>
              </a:rPr>
              <a:t>                                         2. To know the attitude of women regarding post partum family planning in </a:t>
            </a:r>
          </a:p>
          <a:p>
            <a:pPr>
              <a:buNone/>
            </a:pPr>
            <a:r>
              <a:rPr lang="en-IN" sz="1400" dirty="0" smtClean="0">
                <a:latin typeface="Times New Roman" pitchFamily="18" charset="0"/>
                <a:cs typeface="Times New Roman" pitchFamily="18" charset="0"/>
              </a:rPr>
              <a:t>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(Lady Elgin) Hospital, Gaya, Bihar.</a:t>
            </a:r>
          </a:p>
          <a:p>
            <a:pPr>
              <a:buNone/>
            </a:pPr>
            <a:endParaRPr lang="en-IN" sz="1400" dirty="0" smtClean="0">
              <a:latin typeface="Times New Roman" pitchFamily="18" charset="0"/>
              <a:cs typeface="Times New Roman" pitchFamily="18" charset="0"/>
            </a:endParaRPr>
          </a:p>
          <a:p>
            <a:pPr>
              <a:buNone/>
            </a:pPr>
            <a:r>
              <a:rPr lang="en-IN" sz="1400" dirty="0" smtClean="0">
                <a:latin typeface="Times New Roman" pitchFamily="18" charset="0"/>
                <a:cs typeface="Times New Roman" pitchFamily="18" charset="0"/>
              </a:rPr>
              <a:t>                                         3. To know the practise of women regarding post partum family planning in  </a:t>
            </a:r>
          </a:p>
          <a:p>
            <a:pPr>
              <a:buNone/>
            </a:pPr>
            <a:r>
              <a:rPr lang="en-IN" sz="1400" dirty="0" smtClean="0">
                <a:latin typeface="Times New Roman" pitchFamily="18" charset="0"/>
                <a:cs typeface="Times New Roman" pitchFamily="18" charset="0"/>
              </a:rPr>
              <a:t>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 Lady Elgin)Hospital, Gaya, Bihar.</a:t>
            </a:r>
          </a:p>
          <a:p>
            <a:endParaRPr lang="en-IN"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IN" sz="3200" b="1" dirty="0" smtClean="0">
                <a:latin typeface="Times New Roman" pitchFamily="18" charset="0"/>
                <a:cs typeface="Times New Roman" pitchFamily="18" charset="0"/>
              </a:rPr>
              <a:t>DATA AND METHODS</a:t>
            </a:r>
            <a:r>
              <a:rPr lang="en-IN" sz="2400" dirty="0" smtClean="0">
                <a:latin typeface="Times New Roman" pitchFamily="18" charset="0"/>
                <a:cs typeface="Times New Roman" pitchFamily="18" charset="0"/>
              </a:rPr>
              <a:t/>
            </a:r>
            <a:br>
              <a:rPr lang="en-IN" sz="2400" dirty="0" smtClean="0">
                <a:latin typeface="Times New Roman" pitchFamily="18" charset="0"/>
                <a:cs typeface="Times New Roman" pitchFamily="18" charset="0"/>
              </a:rPr>
            </a:br>
            <a:endParaRPr lang="en-IN"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791200"/>
          </a:xfrm>
        </p:spPr>
        <p:txBody>
          <a:bodyPr>
            <a:normAutofit/>
          </a:bodyPr>
          <a:lstStyle/>
          <a:p>
            <a:pPr>
              <a:buNone/>
            </a:pPr>
            <a:endParaRPr lang="en-IN" dirty="0" smtClean="0"/>
          </a:p>
          <a:p>
            <a:r>
              <a:rPr lang="en-IN" sz="1400" b="1" u="sng" dirty="0" smtClean="0">
                <a:latin typeface="Times New Roman" pitchFamily="18" charset="0"/>
                <a:cs typeface="Times New Roman" pitchFamily="18" charset="0"/>
              </a:rPr>
              <a:t>Study Design</a:t>
            </a:r>
            <a:r>
              <a:rPr lang="en-IN" sz="1400" u="sng"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Cross sectional</a:t>
            </a:r>
          </a:p>
          <a:p>
            <a:endParaRPr lang="en-IN" sz="1400" dirty="0" smtClean="0">
              <a:latin typeface="Times New Roman" pitchFamily="18" charset="0"/>
              <a:cs typeface="Times New Roman" pitchFamily="18" charset="0"/>
            </a:endParaRPr>
          </a:p>
          <a:p>
            <a:r>
              <a:rPr lang="en-US" sz="1400" b="1" u="sng" dirty="0" smtClean="0">
                <a:latin typeface="Times New Roman" pitchFamily="18" charset="0"/>
                <a:cs typeface="Times New Roman" pitchFamily="18" charset="0"/>
              </a:rPr>
              <a:t>Study Area </a:t>
            </a:r>
            <a:r>
              <a:rPr lang="en-US" sz="1400" dirty="0" smtClean="0">
                <a:latin typeface="Times New Roman" pitchFamily="18" charset="0"/>
                <a:cs typeface="Times New Roman" pitchFamily="18" charset="0"/>
              </a:rPr>
              <a:t>– </a:t>
            </a:r>
            <a:r>
              <a:rPr lang="en-US" sz="1400" dirty="0" err="1" smtClean="0">
                <a:latin typeface="Times New Roman" pitchFamily="18" charset="0"/>
                <a:cs typeface="Times New Roman" pitchFamily="18" charset="0"/>
              </a:rPr>
              <a:t>Prabhawati</a:t>
            </a:r>
            <a:r>
              <a:rPr lang="en-US" sz="1400" dirty="0" smtClean="0">
                <a:latin typeface="Times New Roman" pitchFamily="18" charset="0"/>
                <a:cs typeface="Times New Roman" pitchFamily="18" charset="0"/>
              </a:rPr>
              <a:t> Hospital, Gaya, Bihar</a:t>
            </a:r>
            <a:endParaRPr lang="en-IN" sz="1400" dirty="0" smtClean="0">
              <a:latin typeface="Times New Roman" pitchFamily="18" charset="0"/>
              <a:cs typeface="Times New Roman" pitchFamily="18" charset="0"/>
            </a:endParaRPr>
          </a:p>
          <a:p>
            <a:pPr>
              <a:buNone/>
            </a:pPr>
            <a:r>
              <a:rPr lang="en-IN" sz="1400" dirty="0" smtClean="0">
                <a:latin typeface="Times New Roman" pitchFamily="18" charset="0"/>
                <a:cs typeface="Times New Roman" pitchFamily="18" charset="0"/>
              </a:rPr>
              <a:t> </a:t>
            </a:r>
          </a:p>
          <a:p>
            <a:r>
              <a:rPr lang="en-IN" sz="1400" b="1" u="sng" dirty="0" smtClean="0">
                <a:latin typeface="Times New Roman" pitchFamily="18" charset="0"/>
                <a:cs typeface="Times New Roman" pitchFamily="18" charset="0"/>
              </a:rPr>
              <a:t>Sample population</a:t>
            </a:r>
            <a:r>
              <a:rPr lang="en-IN" sz="1400" u="sng"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was a complete enumeration of all the In Patients (IPD), which  </a:t>
            </a:r>
          </a:p>
          <a:p>
            <a:pPr>
              <a:buNone/>
            </a:pPr>
            <a:r>
              <a:rPr lang="en-IN" sz="1400" dirty="0" smtClean="0">
                <a:latin typeface="Times New Roman" pitchFamily="18" charset="0"/>
                <a:cs typeface="Times New Roman" pitchFamily="18" charset="0"/>
              </a:rPr>
              <a:t>                                              Numbered to190 women who came for institutional delivery to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a:t>
            </a:r>
          </a:p>
          <a:p>
            <a:pPr>
              <a:buNone/>
            </a:pPr>
            <a:r>
              <a:rPr lang="en-IN" sz="1400" dirty="0" smtClean="0">
                <a:latin typeface="Times New Roman" pitchFamily="18" charset="0"/>
                <a:cs typeface="Times New Roman" pitchFamily="18" charset="0"/>
              </a:rPr>
              <a:t>                                              (Lady Elgin) Hospital, Gaya from March 10, 2013 to April 10, 2013.</a:t>
            </a:r>
          </a:p>
          <a:p>
            <a:pPr>
              <a:buNone/>
            </a:pPr>
            <a:r>
              <a:rPr lang="en-IN" sz="1400" dirty="0" smtClean="0">
                <a:latin typeface="Times New Roman" pitchFamily="18" charset="0"/>
                <a:cs typeface="Times New Roman" pitchFamily="18" charset="0"/>
              </a:rPr>
              <a:t> </a:t>
            </a:r>
          </a:p>
          <a:p>
            <a:r>
              <a:rPr lang="en-IN" sz="1400" b="1" u="sng" dirty="0" smtClean="0">
                <a:latin typeface="Times New Roman" pitchFamily="18" charset="0"/>
                <a:cs typeface="Times New Roman" pitchFamily="18" charset="0"/>
              </a:rPr>
              <a:t>Data collection Technique</a:t>
            </a:r>
            <a:r>
              <a:rPr lang="en-IN" sz="1400" u="sng"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Questionnaire  (open and closed ended).Was pretested in the month of  </a:t>
            </a:r>
          </a:p>
          <a:p>
            <a:pPr>
              <a:buNone/>
            </a:pPr>
            <a:r>
              <a:rPr lang="en-IN" sz="1400" dirty="0" smtClean="0">
                <a:latin typeface="Times New Roman" pitchFamily="18" charset="0"/>
                <a:cs typeface="Times New Roman" pitchFamily="18" charset="0"/>
              </a:rPr>
              <a:t>                               February and modified accordingly as per the need of the study.</a:t>
            </a:r>
          </a:p>
          <a:p>
            <a:endParaRPr lang="en-IN" sz="1400" dirty="0" smtClean="0">
              <a:latin typeface="Times New Roman" pitchFamily="18" charset="0"/>
              <a:cs typeface="Times New Roman" pitchFamily="18" charset="0"/>
            </a:endParaRPr>
          </a:p>
          <a:p>
            <a:pPr>
              <a:buNone/>
            </a:pPr>
            <a:r>
              <a:rPr lang="en-IN" sz="1400" dirty="0" smtClean="0">
                <a:latin typeface="Times New Roman" pitchFamily="18" charset="0"/>
                <a:cs typeface="Times New Roman" pitchFamily="18" charset="0"/>
              </a:rPr>
              <a:t> </a:t>
            </a:r>
          </a:p>
          <a:p>
            <a:pPr>
              <a:buNone/>
            </a:pPr>
            <a:r>
              <a:rPr lang="en-IN" sz="1400" b="1" dirty="0" smtClean="0">
                <a:latin typeface="Times New Roman" pitchFamily="18" charset="0"/>
                <a:cs typeface="Times New Roman" pitchFamily="18" charset="0"/>
              </a:rPr>
              <a:t>       </a:t>
            </a:r>
            <a:r>
              <a:rPr lang="en-IN" sz="1400" b="1" u="sng" dirty="0" smtClean="0">
                <a:latin typeface="Times New Roman" pitchFamily="18" charset="0"/>
                <a:cs typeface="Times New Roman" pitchFamily="18" charset="0"/>
              </a:rPr>
              <a:t>Data analysis</a:t>
            </a:r>
            <a:r>
              <a:rPr lang="en-IN" sz="1400" u="sng"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quantitative analysis on SPSS version 16.</a:t>
            </a:r>
          </a:p>
          <a:p>
            <a:pPr>
              <a:buNone/>
            </a:pPr>
            <a:r>
              <a:rPr lang="en-IN" sz="1400" b="1" dirty="0" smtClean="0">
                <a:latin typeface="Times New Roman" pitchFamily="18" charset="0"/>
                <a:cs typeface="Times New Roman" pitchFamily="18" charset="0"/>
              </a:rPr>
              <a:t> </a:t>
            </a:r>
            <a:endParaRPr lang="en-IN" sz="1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b="1" dirty="0" smtClean="0">
                <a:latin typeface="Times New Roman" pitchFamily="18" charset="0"/>
                <a:cs typeface="Times New Roman" pitchFamily="18" charset="0"/>
              </a:rPr>
              <a:t>F. LIMITATIONS</a:t>
            </a:r>
            <a:endParaRPr lang="en-IN" sz="3200" dirty="0"/>
          </a:p>
        </p:txBody>
      </p:sp>
      <p:sp>
        <p:nvSpPr>
          <p:cNvPr id="3" name="Content Placeholder 2"/>
          <p:cNvSpPr>
            <a:spLocks noGrp="1"/>
          </p:cNvSpPr>
          <p:nvPr>
            <p:ph idx="1"/>
          </p:nvPr>
        </p:nvSpPr>
        <p:spPr>
          <a:xfrm>
            <a:off x="457200" y="1524000"/>
            <a:ext cx="8229600" cy="4930808"/>
          </a:xfrm>
        </p:spPr>
        <p:txBody>
          <a:bodyPr>
            <a:normAutofit/>
          </a:bodyPr>
          <a:lstStyle/>
          <a:p>
            <a:pPr>
              <a:buNone/>
            </a:pPr>
            <a:r>
              <a:rPr lang="en-IN" b="1" dirty="0" smtClean="0">
                <a:latin typeface="Times New Roman" pitchFamily="18" charset="0"/>
                <a:cs typeface="Times New Roman" pitchFamily="18" charset="0"/>
              </a:rPr>
              <a:t> </a:t>
            </a:r>
            <a:endParaRPr lang="en-IN" dirty="0" smtClean="0">
              <a:latin typeface="Times New Roman" pitchFamily="18" charset="0"/>
              <a:cs typeface="Times New Roman" pitchFamily="18" charset="0"/>
            </a:endParaRPr>
          </a:p>
          <a:p>
            <a:pPr>
              <a:buNone/>
            </a:pPr>
            <a:endParaRPr lang="en-IN" sz="1400" dirty="0" smtClean="0">
              <a:latin typeface="Times New Roman" pitchFamily="18" charset="0"/>
              <a:cs typeface="Times New Roman" pitchFamily="18" charset="0"/>
            </a:endParaRPr>
          </a:p>
          <a:p>
            <a:pPr>
              <a:buNone/>
            </a:pPr>
            <a:r>
              <a:rPr lang="en-IN" sz="1600" dirty="0" smtClean="0">
                <a:latin typeface="Times New Roman" pitchFamily="18" charset="0"/>
                <a:cs typeface="Times New Roman" pitchFamily="18" charset="0"/>
              </a:rPr>
              <a:t>        1. The study has been done at one point of time, that is one month, however to get a more vivid picture the time frame should have been expanded.</a:t>
            </a:r>
          </a:p>
          <a:p>
            <a:pPr>
              <a:buNone/>
            </a:pPr>
            <a:endParaRPr lang="en-IN" sz="1600" dirty="0" smtClean="0">
              <a:latin typeface="Times New Roman" pitchFamily="18" charset="0"/>
              <a:cs typeface="Times New Roman" pitchFamily="18" charset="0"/>
            </a:endParaRPr>
          </a:p>
          <a:p>
            <a:pPr>
              <a:buNone/>
            </a:pPr>
            <a:r>
              <a:rPr lang="en-IN" sz="1600" dirty="0" smtClean="0">
                <a:latin typeface="Times New Roman" pitchFamily="18" charset="0"/>
                <a:cs typeface="Times New Roman" pitchFamily="18" charset="0"/>
              </a:rPr>
              <a:t>        2. The present study is an institutional based study which caters only to Lady Elgin Hospital and it doesn’t provide the knowledge, attitude and practise on PPF of the whole of the town, Gaya.</a:t>
            </a:r>
          </a:p>
          <a:p>
            <a:pPr>
              <a:buNone/>
            </a:pPr>
            <a:r>
              <a:rPr lang="en-IN" sz="1600" dirty="0" smtClean="0">
                <a:latin typeface="Times New Roman" pitchFamily="18" charset="0"/>
                <a:cs typeface="Times New Roman" pitchFamily="18" charset="0"/>
              </a:rPr>
              <a:t> </a:t>
            </a:r>
          </a:p>
          <a:p>
            <a:pPr>
              <a:buNone/>
            </a:pPr>
            <a:r>
              <a:rPr lang="en-IN" sz="1600" dirty="0" smtClean="0">
                <a:latin typeface="Times New Roman" pitchFamily="18" charset="0"/>
                <a:cs typeface="Times New Roman" pitchFamily="18" charset="0"/>
              </a:rPr>
              <a:t>          3. A KAP study on post partum family planning should have covered women from total reproductive age that is 15-49 years , however this is a small level survey which has covered </a:t>
            </a:r>
            <a:r>
              <a:rPr lang="en-IN" sz="1600" dirty="0" smtClean="0">
                <a:latin typeface="Times New Roman" pitchFamily="18" charset="0"/>
                <a:cs typeface="Times New Roman" pitchFamily="18" charset="0"/>
              </a:rPr>
              <a:t>women </a:t>
            </a:r>
            <a:r>
              <a:rPr lang="en-IN" sz="1600" dirty="0" smtClean="0">
                <a:latin typeface="Times New Roman" pitchFamily="18" charset="0"/>
                <a:cs typeface="Times New Roman" pitchFamily="18" charset="0"/>
              </a:rPr>
              <a:t>mostly from 21-25 years.</a:t>
            </a:r>
          </a:p>
          <a:p>
            <a:endParaRPr lang="en-IN"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normAutofit/>
          </a:bodyPr>
          <a:lstStyle/>
          <a:p>
            <a:pPr algn="ctr"/>
            <a:r>
              <a:rPr lang="en-US" sz="4400" dirty="0" smtClean="0">
                <a:latin typeface="Times New Roman" pitchFamily="18" charset="0"/>
                <a:cs typeface="Times New Roman" pitchFamily="18" charset="0"/>
              </a:rPr>
              <a:t>DEMOGRAPHIC VARIABLES</a:t>
            </a:r>
            <a:endParaRPr lang="en-IN" sz="4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200" dirty="0" smtClean="0">
                <a:latin typeface="Times New Roman" pitchFamily="18" charset="0"/>
                <a:cs typeface="Times New Roman" pitchFamily="18" charset="0"/>
              </a:rPr>
              <a:t>AGE</a:t>
            </a:r>
            <a:endParaRPr lang="en-IN" sz="3200" dirty="0">
              <a:latin typeface="Times New Roman" pitchFamily="18" charset="0"/>
              <a:cs typeface="Times New Roman" pitchFamily="18" charset="0"/>
            </a:endParaRPr>
          </a:p>
        </p:txBody>
      </p:sp>
      <p:graphicFrame>
        <p:nvGraphicFramePr>
          <p:cNvPr id="8" name="Content Placeholder 7"/>
          <p:cNvGraphicFramePr>
            <a:graphicFrameLocks noGrp="1"/>
          </p:cNvGraphicFramePr>
          <p:nvPr>
            <p:ph sz="half" idx="1"/>
          </p:nvPr>
        </p:nvGraphicFramePr>
        <p:xfrm>
          <a:off x="0" y="1447800"/>
          <a:ext cx="9144000" cy="5410200"/>
        </p:xfrm>
        <a:graphic>
          <a:graphicData uri="http://schemas.openxmlformats.org/drawingml/2006/chart">
            <c:chart xmlns:c="http://schemas.openxmlformats.org/drawingml/2006/chart" xmlns:r="http://schemas.openxmlformats.org/officeDocument/2006/relationships" r:id="rId2"/>
          </a:graphicData>
        </a:graphic>
      </p:graphicFrame>
      <p:sp>
        <p:nvSpPr>
          <p:cNvPr id="4" name="Content Placeholder 3"/>
          <p:cNvSpPr>
            <a:spLocks noGrp="1"/>
          </p:cNvSpPr>
          <p:nvPr>
            <p:ph sz="half" idx="2"/>
          </p:nvPr>
        </p:nvSpPr>
        <p:spPr/>
        <p:txBody>
          <a:bodyPr/>
          <a:lstStyle/>
          <a:p>
            <a:endParaRPr lang="en-IN"/>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Religion</a:t>
            </a:r>
            <a:endParaRPr lang="en-IN" dirty="0"/>
          </a:p>
        </p:txBody>
      </p:sp>
      <p:graphicFrame>
        <p:nvGraphicFramePr>
          <p:cNvPr id="4" name="Content Placeholder 3"/>
          <p:cNvGraphicFramePr>
            <a:graphicFrameLocks noGrp="1"/>
          </p:cNvGraphicFramePr>
          <p:nvPr>
            <p:ph idx="1"/>
          </p:nvPr>
        </p:nvGraphicFramePr>
        <p:xfrm>
          <a:off x="457200" y="1882775"/>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ACADEMICS</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8229600" cy="5006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OCCUPATION OF RESPONDENT</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8229600" cy="5006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OCCUPATION OF SPOUSE</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8229600" cy="5006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NUMBER OF PRESENT ISSUE</a:t>
            </a:r>
            <a:endParaRPr lang="en-IN" sz="3200" dirty="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nvPr>
        </p:nvGraphicFramePr>
        <p:xfrm>
          <a:off x="533400" y="1524000"/>
          <a:ext cx="8229600" cy="4778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Introduction to organization</a:t>
            </a:r>
            <a:endParaRPr lang="en-IN" dirty="0"/>
          </a:p>
        </p:txBody>
      </p:sp>
      <p:sp>
        <p:nvSpPr>
          <p:cNvPr id="3" name="Content Placeholder 2"/>
          <p:cNvSpPr>
            <a:spLocks noGrp="1"/>
          </p:cNvSpPr>
          <p:nvPr>
            <p:ph idx="1"/>
          </p:nvPr>
        </p:nvSpPr>
        <p:spPr>
          <a:xfrm>
            <a:off x="457200" y="914400"/>
            <a:ext cx="8229600" cy="5211763"/>
          </a:xfrm>
        </p:spPr>
        <p:txBody>
          <a:bodyPr>
            <a:normAutofit/>
          </a:bodyPr>
          <a:lstStyle/>
          <a:p>
            <a:endParaRPr lang="en-IN" sz="1200" dirty="0" smtClean="0"/>
          </a:p>
          <a:p>
            <a:endParaRPr lang="en-IN" sz="1200" dirty="0" smtClean="0"/>
          </a:p>
          <a:p>
            <a:r>
              <a:rPr lang="en-IN" sz="1400" dirty="0" smtClean="0">
                <a:latin typeface="Times New Roman" pitchFamily="18" charset="0"/>
                <a:cs typeface="Times New Roman" pitchFamily="18" charset="0"/>
              </a:rPr>
              <a:t>PRABHAWATI (LADY ELGIN) HOSPITAL was laid by LADY ELLIOT , on 28</a:t>
            </a:r>
            <a:r>
              <a:rPr lang="en-IN" sz="1400" baseline="30000" dirty="0" smtClean="0">
                <a:latin typeface="Times New Roman" pitchFamily="18" charset="0"/>
                <a:cs typeface="Times New Roman" pitchFamily="18" charset="0"/>
              </a:rPr>
              <a:t>th</a:t>
            </a:r>
            <a:r>
              <a:rPr lang="en-IN" sz="1400" dirty="0" smtClean="0">
                <a:latin typeface="Times New Roman" pitchFamily="18" charset="0"/>
                <a:cs typeface="Times New Roman" pitchFamily="18" charset="0"/>
              </a:rPr>
              <a:t> November 1894. Presently the hospital has been named as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Hospital since May 2012.</a:t>
            </a:r>
          </a:p>
          <a:p>
            <a:pPr>
              <a:buNone/>
            </a:pPr>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The hospital is situated at Gaya city in the  centre itself. </a:t>
            </a:r>
          </a:p>
          <a:p>
            <a:endParaRPr lang="en-US" sz="1400" dirty="0" smtClean="0">
              <a:latin typeface="Times New Roman" pitchFamily="18" charset="0"/>
              <a:cs typeface="Times New Roman" pitchFamily="18" charset="0"/>
            </a:endParaRPr>
          </a:p>
          <a:p>
            <a:pPr>
              <a:buNone/>
            </a:pPr>
            <a:endParaRPr lang="en-IN" sz="1400" dirty="0" smtClean="0">
              <a:latin typeface="Times New Roman" pitchFamily="18" charset="0"/>
              <a:cs typeface="Times New Roman" pitchFamily="18" charset="0"/>
            </a:endParaRPr>
          </a:p>
          <a:p>
            <a:pPr>
              <a:buNone/>
            </a:pPr>
            <a:r>
              <a:rPr lang="en-IN" sz="1400" dirty="0" smtClean="0">
                <a:latin typeface="Times New Roman" pitchFamily="18" charset="0"/>
                <a:cs typeface="Times New Roman" pitchFamily="18" charset="0"/>
              </a:rPr>
              <a:t>As the hospital only provides services to women and children so its department consists of</a:t>
            </a:r>
          </a:p>
          <a:p>
            <a:pPr>
              <a:buNone/>
            </a:pPr>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1. Gynaecology</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2. Obstetrics</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3. Paediatrics and Medicine</a:t>
            </a: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It is a 120 bedded hospital with a Sick and Neonatal Care Unit, which is under construction. The total staff positions are 92</a:t>
            </a:r>
          </a:p>
          <a:p>
            <a:endParaRPr lang="en-IN"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3414712"/>
          </a:xfrm>
        </p:spPr>
        <p:txBody>
          <a:bodyPr>
            <a:normAutofit/>
          </a:bodyPr>
          <a:lstStyle/>
          <a:p>
            <a:pPr algn="ctr"/>
            <a:r>
              <a:rPr lang="en-US" sz="4800" dirty="0" smtClean="0">
                <a:solidFill>
                  <a:schemeClr val="tx1"/>
                </a:solidFill>
                <a:latin typeface="Times New Roman" pitchFamily="18" charset="0"/>
                <a:cs typeface="Times New Roman" pitchFamily="18" charset="0"/>
              </a:rPr>
              <a:t>GENERAL INFORMATION</a:t>
            </a:r>
            <a:endParaRPr lang="en-IN" sz="48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flipV="1">
            <a:off x="540544" y="4002880"/>
            <a:ext cx="8062912" cy="416720"/>
          </a:xfrm>
        </p:spPr>
        <p:txBody>
          <a:bodyPr>
            <a:normAutofit fontScale="25000" lnSpcReduction="20000"/>
          </a:bodyPr>
          <a:lstStyle/>
          <a:p>
            <a:pPr algn="l"/>
            <a:endParaRPr lang="en-US" dirty="0" smtClean="0"/>
          </a:p>
          <a:p>
            <a:pPr algn="l"/>
            <a:endParaRPr lang="en-US" dirty="0" smtClean="0"/>
          </a:p>
          <a:p>
            <a:pPr algn="l"/>
            <a:endParaRPr lang="en-US" dirty="0" smtClean="0"/>
          </a:p>
          <a:p>
            <a:pPr algn="l"/>
            <a:r>
              <a:rPr lang="en-US" dirty="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MONTHLY FAMILY INCOME</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28600" y="1371600"/>
          <a:ext cx="8458200" cy="5486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TOTAL NUMBER OF LIVING CHILDREN</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882775"/>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AGE OF YOUNGEST CHILD</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SEX OF YOUNGEST CHILD</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854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DO YOU WANT MORE CHILDREN IN FUTURE</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WAIT BEFORE NEXT CHILD</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600200"/>
          <a:ext cx="8229600" cy="48545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NUMBER OF FAMILY MEMBERS</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INFLUENCES RESPONDENT’S DECISION</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882775"/>
          <a:ext cx="8229600" cy="4572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3490912"/>
          </a:xfrm>
        </p:spPr>
        <p:txBody>
          <a:bodyPr/>
          <a:lstStyle/>
          <a:p>
            <a:pPr algn="ctr"/>
            <a:r>
              <a:rPr lang="en-US" dirty="0" smtClean="0">
                <a:solidFill>
                  <a:schemeClr val="tx1"/>
                </a:solidFill>
              </a:rPr>
              <a:t>KNOWLEDGE</a:t>
            </a:r>
            <a:endParaRPr lang="en-IN" dirty="0">
              <a:solidFill>
                <a:schemeClr val="tx1"/>
              </a:solidFill>
            </a:endParaRPr>
          </a:p>
        </p:txBody>
      </p:sp>
      <p:sp>
        <p:nvSpPr>
          <p:cNvPr id="3" name="Subtitle 2"/>
          <p:cNvSpPr>
            <a:spLocks noGrp="1"/>
          </p:cNvSpPr>
          <p:nvPr>
            <p:ph type="subTitle" idx="1"/>
          </p:nvPr>
        </p:nvSpPr>
        <p:spPr>
          <a:xfrm>
            <a:off x="540544" y="2250280"/>
            <a:ext cx="8062912" cy="492920"/>
          </a:xfrm>
        </p:spPr>
        <p:txBody>
          <a:bodyPr>
            <a:normAutofit fontScale="92500" lnSpcReduction="10000"/>
          </a:bodyPr>
          <a:lstStyle/>
          <a:p>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INTRODUCTION</a:t>
            </a:r>
            <a:endParaRPr lang="en-IN" dirty="0"/>
          </a:p>
        </p:txBody>
      </p:sp>
      <p:sp>
        <p:nvSpPr>
          <p:cNvPr id="3" name="Content Placeholder 2"/>
          <p:cNvSpPr>
            <a:spLocks noGrp="1"/>
          </p:cNvSpPr>
          <p:nvPr>
            <p:ph idx="1"/>
          </p:nvPr>
        </p:nvSpPr>
        <p:spPr>
          <a:xfrm>
            <a:off x="304800" y="1143000"/>
            <a:ext cx="8382000" cy="5410200"/>
          </a:xfrm>
        </p:spPr>
        <p:txBody>
          <a:bodyPr/>
          <a:lstStyle/>
          <a:p>
            <a:r>
              <a:rPr lang="en-IN" sz="1400" dirty="0" smtClean="0">
                <a:latin typeface="Times New Roman" pitchFamily="18" charset="0"/>
                <a:cs typeface="Times New Roman" pitchFamily="18" charset="0"/>
              </a:rPr>
              <a:t>Family planning allows individuals and couples to anticipate and attain their desired number of children and the spacing and timing of their births. It is achieved through use of contraceptive methods and the treatment of involuntary infertility. (WHO Handbook,2007).</a:t>
            </a:r>
          </a:p>
          <a:p>
            <a:endParaRPr lang="en-US" sz="1200" dirty="0" smtClean="0">
              <a:latin typeface="Times New Roman" pitchFamily="18" charset="0"/>
              <a:cs typeface="Times New Roman" pitchFamily="18" charset="0"/>
            </a:endParaRPr>
          </a:p>
          <a:p>
            <a:endParaRPr lang="en-IN" sz="1200" dirty="0" smtClean="0">
              <a:latin typeface="Times New Roman" pitchFamily="18" charset="0"/>
              <a:cs typeface="Times New Roman" pitchFamily="18" charset="0"/>
            </a:endParaRPr>
          </a:p>
          <a:p>
            <a:endParaRPr lang="en-IN" sz="1200" dirty="0" smtClean="0">
              <a:latin typeface="Times New Roman" pitchFamily="18" charset="0"/>
              <a:cs typeface="Times New Roman" pitchFamily="18" charset="0"/>
            </a:endParaRPr>
          </a:p>
          <a:p>
            <a:r>
              <a:rPr lang="en-IN" sz="1200" dirty="0" smtClean="0"/>
              <a:t>“</a:t>
            </a:r>
            <a:r>
              <a:rPr lang="en-IN" sz="1400" dirty="0" smtClean="0">
                <a:latin typeface="Times New Roman" pitchFamily="18" charset="0"/>
                <a:cs typeface="Times New Roman" pitchFamily="18" charset="0"/>
              </a:rPr>
              <a:t>Post Partum Family Planning”. It is the utilisation of family planning by a couple during the first year after the birth of the baby.</a:t>
            </a:r>
          </a:p>
          <a:p>
            <a:endParaRPr lang="en-US" sz="1200" dirty="0" smtClean="0"/>
          </a:p>
          <a:p>
            <a:endParaRPr lang="en-IN" sz="1200" dirty="0" smtClean="0"/>
          </a:p>
          <a:p>
            <a:endParaRPr lang="en-IN" sz="1200" dirty="0" smtClean="0"/>
          </a:p>
          <a:p>
            <a:r>
              <a:rPr lang="en-IN" sz="1400" dirty="0" smtClean="0">
                <a:latin typeface="Times New Roman" pitchFamily="18" charset="0"/>
                <a:cs typeface="Times New Roman" pitchFamily="18" charset="0"/>
              </a:rPr>
              <a:t>It helps a lady prevent unintended pregnancies during the first year after delivery when her health is in such a vulnerable state and demands attention. </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In addition to that WHO  has suggested a 24 months interval between two births to have a baby with no health complications</a:t>
            </a:r>
          </a:p>
          <a:p>
            <a:endParaRPr lang="en-IN"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EVER HEARD ABOUT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371600"/>
          <a:ext cx="9144000" cy="5486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PPF IN YOUR WORDS</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CURRENTLY USING CONTRACEPTIVES OR NOT</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533400" y="1676400"/>
          <a:ext cx="8229600"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NAME ANY METHOD TO AVOID PREGNANCY</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524000"/>
          <a:ext cx="89154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SOURCE OF FIRST KNOWLEDGE ABOUT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600200"/>
          <a:ext cx="91440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3262312"/>
          </a:xfrm>
        </p:spPr>
        <p:txBody>
          <a:bodyPr>
            <a:normAutofit/>
          </a:bodyPr>
          <a:lstStyle/>
          <a:p>
            <a:pPr algn="ctr"/>
            <a:r>
              <a:rPr lang="en-US" sz="4800" dirty="0" smtClean="0">
                <a:solidFill>
                  <a:schemeClr val="tx1"/>
                </a:solidFill>
                <a:latin typeface="Times New Roman" pitchFamily="18" charset="0"/>
                <a:cs typeface="Times New Roman" pitchFamily="18" charset="0"/>
              </a:rPr>
              <a:t>ATTITUDE</a:t>
            </a:r>
            <a:endParaRPr lang="en-IN" sz="48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flipV="1">
            <a:off x="540544" y="1524000"/>
            <a:ext cx="8062912" cy="726280"/>
          </a:xfrm>
        </p:spPr>
        <p:txBody>
          <a:bodyPr/>
          <a:lstStyle/>
          <a:p>
            <a:endParaRPr lang="en-IN"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ATTITUDE TOWARDS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524001"/>
          <a:ext cx="9144000" cy="533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HUSBAND/RELATIVE IN FAVOR OF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95400"/>
          <a:ext cx="8229600" cy="5159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DISCUSS ABOUT PPF WITH HUSBAND OR FAMILY</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APPROPRIATE GAP BETWEEN KIDS</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IN" sz="1400" dirty="0" smtClean="0">
                <a:latin typeface="Times New Roman" pitchFamily="18" charset="0"/>
                <a:cs typeface="Times New Roman" pitchFamily="18" charset="0"/>
              </a:rPr>
              <a:t>Modern Post partum family planning(PPF) includes insertion of Intrauterine devices in the women’s vagina by convincing the patient either in the antenatal or pre-delivery period </a:t>
            </a:r>
            <a:r>
              <a:rPr lang="en-IN" sz="1400" dirty="0" err="1" smtClean="0">
                <a:latin typeface="Times New Roman" pitchFamily="18" charset="0"/>
                <a:cs typeface="Times New Roman" pitchFamily="18" charset="0"/>
              </a:rPr>
              <a:t>i.e</a:t>
            </a:r>
            <a:r>
              <a:rPr lang="en-IN" sz="1400" dirty="0" smtClean="0">
                <a:latin typeface="Times New Roman" pitchFamily="18" charset="0"/>
                <a:cs typeface="Times New Roman" pitchFamily="18" charset="0"/>
              </a:rPr>
              <a:t> early </a:t>
            </a:r>
            <a:r>
              <a:rPr lang="en-IN" sz="1400" dirty="0" err="1" smtClean="0">
                <a:latin typeface="Times New Roman" pitchFamily="18" charset="0"/>
                <a:cs typeface="Times New Roman" pitchFamily="18" charset="0"/>
              </a:rPr>
              <a:t>labor</a:t>
            </a:r>
            <a:r>
              <a:rPr lang="en-IN" sz="1400" dirty="0" smtClean="0">
                <a:latin typeface="Times New Roman" pitchFamily="18" charset="0"/>
                <a:cs typeface="Times New Roman" pitchFamily="18" charset="0"/>
              </a:rPr>
              <a:t>. It consists of following-</a:t>
            </a:r>
          </a:p>
          <a:p>
            <a:endParaRPr lang="en-US"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pPr fontAlgn="base"/>
            <a:r>
              <a:rPr lang="en-IN" sz="1400" dirty="0" smtClean="0">
                <a:latin typeface="Times New Roman" pitchFamily="18" charset="0"/>
                <a:cs typeface="Times New Roman" pitchFamily="18" charset="0"/>
              </a:rPr>
              <a:t>1.</a:t>
            </a:r>
            <a:r>
              <a:rPr lang="en-IN" sz="1400" b="1" u="sng" dirty="0" smtClean="0">
                <a:latin typeface="Times New Roman" pitchFamily="18" charset="0"/>
                <a:cs typeface="Times New Roman" pitchFamily="18" charset="0"/>
              </a:rPr>
              <a:t>Postplacental</a:t>
            </a:r>
            <a:r>
              <a:rPr lang="en-IN" sz="1400" dirty="0" smtClean="0">
                <a:latin typeface="Times New Roman" pitchFamily="18" charset="0"/>
                <a:cs typeface="Times New Roman" pitchFamily="18" charset="0"/>
              </a:rPr>
              <a:t>: insertion within 10 minutes after placental expulsion</a:t>
            </a:r>
          </a:p>
          <a:p>
            <a:pPr fontAlgn="base"/>
            <a:endParaRPr lang="en-US" sz="1400" dirty="0" smtClean="0">
              <a:latin typeface="Times New Roman" pitchFamily="18" charset="0"/>
              <a:cs typeface="Times New Roman" pitchFamily="18" charset="0"/>
            </a:endParaRPr>
          </a:p>
          <a:p>
            <a:pPr fontAlgn="base"/>
            <a:endParaRPr lang="en-IN" sz="1400" dirty="0" smtClean="0">
              <a:latin typeface="Times New Roman" pitchFamily="18" charset="0"/>
              <a:cs typeface="Times New Roman" pitchFamily="18" charset="0"/>
            </a:endParaRPr>
          </a:p>
          <a:p>
            <a:pPr fontAlgn="base"/>
            <a:r>
              <a:rPr lang="en-IN" sz="1400" b="1" u="sng" dirty="0" smtClean="0">
                <a:latin typeface="Times New Roman" pitchFamily="18" charset="0"/>
                <a:cs typeface="Times New Roman" pitchFamily="18" charset="0"/>
              </a:rPr>
              <a:t>2.Intracesearean</a:t>
            </a:r>
            <a:r>
              <a:rPr lang="en-IN" sz="1400" dirty="0" smtClean="0">
                <a:latin typeface="Times New Roman" pitchFamily="18" charset="0"/>
                <a:cs typeface="Times New Roman" pitchFamily="18" charset="0"/>
              </a:rPr>
              <a:t>: insertion before closing the uterine incision</a:t>
            </a:r>
          </a:p>
          <a:p>
            <a:pPr fontAlgn="base"/>
            <a:endParaRPr lang="en-US" sz="1400" dirty="0" smtClean="0">
              <a:latin typeface="Times New Roman" pitchFamily="18" charset="0"/>
              <a:cs typeface="Times New Roman" pitchFamily="18" charset="0"/>
            </a:endParaRPr>
          </a:p>
          <a:p>
            <a:pPr fontAlgn="base"/>
            <a:endParaRPr lang="en-IN" sz="1400" dirty="0" smtClean="0">
              <a:latin typeface="Times New Roman" pitchFamily="18" charset="0"/>
              <a:cs typeface="Times New Roman" pitchFamily="18" charset="0"/>
            </a:endParaRPr>
          </a:p>
          <a:p>
            <a:pPr fontAlgn="base"/>
            <a:r>
              <a:rPr lang="en-IN" sz="1400" b="1" u="sng" dirty="0" smtClean="0">
                <a:latin typeface="Times New Roman" pitchFamily="18" charset="0"/>
                <a:cs typeface="Times New Roman" pitchFamily="18" charset="0"/>
              </a:rPr>
              <a:t>3.Pre-discharge</a:t>
            </a:r>
            <a:r>
              <a:rPr lang="en-IN" sz="1400" dirty="0" smtClean="0">
                <a:latin typeface="Times New Roman" pitchFamily="18" charset="0"/>
                <a:cs typeface="Times New Roman" pitchFamily="18" charset="0"/>
              </a:rPr>
              <a:t>: insertion from 10 minutes up to 48 hours postpartum</a:t>
            </a:r>
          </a:p>
          <a:p>
            <a:pPr fontAlgn="base"/>
            <a:endParaRPr lang="en-US" sz="1400" dirty="0" smtClean="0">
              <a:latin typeface="Times New Roman" pitchFamily="18" charset="0"/>
              <a:cs typeface="Times New Roman" pitchFamily="18" charset="0"/>
            </a:endParaRPr>
          </a:p>
          <a:p>
            <a:pPr fontAlgn="base"/>
            <a:endParaRPr lang="en-IN" sz="1400" dirty="0" smtClean="0">
              <a:latin typeface="Times New Roman" pitchFamily="18" charset="0"/>
              <a:cs typeface="Times New Roman" pitchFamily="18" charset="0"/>
            </a:endParaRPr>
          </a:p>
          <a:p>
            <a:r>
              <a:rPr lang="en-IN" sz="1400" b="1" u="sng" dirty="0" smtClean="0">
                <a:latin typeface="Times New Roman" pitchFamily="18" charset="0"/>
                <a:cs typeface="Times New Roman" pitchFamily="18" charset="0"/>
              </a:rPr>
              <a:t>4. Interval IUD:</a:t>
            </a:r>
            <a:r>
              <a:rPr lang="en-IN" sz="1400" dirty="0" smtClean="0">
                <a:latin typeface="Times New Roman" pitchFamily="18" charset="0"/>
                <a:cs typeface="Times New Roman" pitchFamily="18" charset="0"/>
              </a:rPr>
              <a:t> can be provided after 4 weeks postpartum</a:t>
            </a:r>
          </a:p>
          <a:p>
            <a:endParaRPr lang="en-US"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pPr>
              <a:buNone/>
            </a:pPr>
            <a:r>
              <a:rPr lang="en-IN" sz="1400" dirty="0" smtClean="0">
                <a:latin typeface="Times New Roman" pitchFamily="18" charset="0"/>
                <a:cs typeface="Times New Roman" pitchFamily="18" charset="0"/>
              </a:rPr>
              <a:t> </a:t>
            </a:r>
          </a:p>
          <a:p>
            <a:r>
              <a:rPr lang="en-IN" sz="1400" dirty="0" smtClean="0">
                <a:latin typeface="Times New Roman" pitchFamily="18" charset="0"/>
                <a:cs typeface="Times New Roman" pitchFamily="18" charset="0"/>
              </a:rPr>
              <a:t>Besides there are other options like taking of </a:t>
            </a:r>
            <a:r>
              <a:rPr lang="en-IN" sz="1400" b="1" dirty="0" smtClean="0">
                <a:latin typeface="Times New Roman" pitchFamily="18" charset="0"/>
                <a:cs typeface="Times New Roman" pitchFamily="18" charset="0"/>
              </a:rPr>
              <a:t>5.contraceptive pills</a:t>
            </a:r>
            <a:r>
              <a:rPr lang="en-IN" sz="1400" dirty="0" smtClean="0">
                <a:latin typeface="Times New Roman" pitchFamily="18" charset="0"/>
                <a:cs typeface="Times New Roman" pitchFamily="18" charset="0"/>
              </a:rPr>
              <a:t> or </a:t>
            </a:r>
            <a:r>
              <a:rPr lang="en-IN" sz="1400" b="1" dirty="0" smtClean="0">
                <a:latin typeface="Times New Roman" pitchFamily="18" charset="0"/>
                <a:cs typeface="Times New Roman" pitchFamily="18" charset="0"/>
              </a:rPr>
              <a:t>6.permanent Sterilization</a:t>
            </a:r>
            <a:r>
              <a:rPr lang="en-IN" sz="1400" dirty="0" smtClean="0">
                <a:latin typeface="Times New Roman" pitchFamily="18" charset="0"/>
                <a:cs typeface="Times New Roman" pitchFamily="18" charset="0"/>
              </a:rPr>
              <a:t> by either of the couple.</a:t>
            </a:r>
          </a:p>
          <a:p>
            <a:endParaRPr lang="en-IN"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REASONS FOR NOT OPTING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WHICH SOURCE MOTIVATED FOR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295400"/>
          <a:ext cx="8229600" cy="51593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IS IT INCENTIVE THAT MOTIVATED</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371600"/>
          <a:ext cx="8229600" cy="50831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WOULD YOU CAMPAIGN ABOUT PPF AFTER OPERATION</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8229600" cy="5006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DO YOU KNOW AND ENCOURAGE MALE STERILIZATION</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3414712"/>
          </a:xfrm>
        </p:spPr>
        <p:txBody>
          <a:bodyPr>
            <a:normAutofit/>
          </a:bodyPr>
          <a:lstStyle/>
          <a:p>
            <a:pPr algn="ctr"/>
            <a:r>
              <a:rPr lang="en-US" sz="4800" dirty="0" smtClean="0">
                <a:solidFill>
                  <a:schemeClr val="tx1"/>
                </a:solidFill>
                <a:latin typeface="Times New Roman" pitchFamily="18" charset="0"/>
                <a:cs typeface="Times New Roman" pitchFamily="18" charset="0"/>
              </a:rPr>
              <a:t>PRACTISE</a:t>
            </a:r>
            <a:endParaRPr lang="en-IN" sz="4800"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flipV="1">
            <a:off x="540544" y="1752600"/>
            <a:ext cx="8062912" cy="497680"/>
          </a:xfrm>
        </p:spPr>
        <p:txBody>
          <a:bodyPr>
            <a:normAutofit fontScale="92500" lnSpcReduction="10000"/>
          </a:bodyPr>
          <a:lstStyle/>
          <a:p>
            <a:endParaRPr lang="en-IN"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DO YOU PRACTISE FAMILY PLANNING</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WHO DETERMINED TO ADOPT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524000"/>
          <a:ext cx="8229600" cy="4930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REASONS TO ADOPT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0" y="1600200"/>
          <a:ext cx="9144000" cy="5029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ARE YOU GOING FOR PPF</a:t>
            </a:r>
            <a:endParaRPr lang="en-IN"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457200" y="1447800"/>
          <a:ext cx="8229600" cy="50069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1400" dirty="0" smtClean="0">
                <a:latin typeface="Times New Roman" pitchFamily="18" charset="0"/>
                <a:cs typeface="Times New Roman" pitchFamily="18" charset="0"/>
              </a:rPr>
              <a:t>World wide 222 million women have an unmet need of family planning, while India’s value stands at 20.5 million, out of which 11.7 million falls in Unmet need of Post Partum Family Planning(WORLD POPULATION DATA SHEET 2012).</a:t>
            </a:r>
          </a:p>
          <a:p>
            <a:endParaRPr lang="en-US"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Here comes the difference between Knowledge, Attitude and Practise of Post Partum family planning. Though Government of India initiated its first Family Planning programme in 1951 ,but still it has not reached the most vulnerable sections of the country. </a:t>
            </a:r>
          </a:p>
          <a:p>
            <a:endParaRPr lang="en-US"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endParaRPr lang="en-IN"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Views of the respondent</a:t>
            </a:r>
            <a:endParaRPr lang="en-IN" dirty="0"/>
          </a:p>
        </p:txBody>
      </p:sp>
      <p:sp>
        <p:nvSpPr>
          <p:cNvPr id="3" name="Content Placeholder 2"/>
          <p:cNvSpPr>
            <a:spLocks noGrp="1"/>
          </p:cNvSpPr>
          <p:nvPr>
            <p:ph idx="1"/>
          </p:nvPr>
        </p:nvSpPr>
        <p:spPr>
          <a:xfrm>
            <a:off x="228600" y="1143000"/>
            <a:ext cx="8686800" cy="5410200"/>
          </a:xfrm>
        </p:spPr>
        <p:txBody>
          <a:bodyPr>
            <a:normAutofit/>
          </a:bodyPr>
          <a:lstStyle/>
          <a:p>
            <a:r>
              <a:rPr lang="en-IN" sz="1400" dirty="0" smtClean="0">
                <a:latin typeface="Times New Roman" pitchFamily="18" charset="0"/>
                <a:cs typeface="Times New Roman" pitchFamily="18" charset="0"/>
              </a:rPr>
              <a:t>Respondents feel that there is still a lot of communication gap in the whole process. </a:t>
            </a: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 In their locality there is hardly any source which will provide them the necessary information for the above facility. </a:t>
            </a: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They also blamed the mass media for their low knowledge about PPF. </a:t>
            </a: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In addition to that, they said whenever they go to any institution; much confusion is created by the medical workers themselves.</a:t>
            </a: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It was said that if some medical worker encourages, other will discourage, even some will hesitate creating much confusion and this results in lack of proper picture about Post Partum Family Planning.</a:t>
            </a:r>
          </a:p>
          <a:p>
            <a:endParaRPr lang="en-US" sz="1400" dirty="0" smtClean="0">
              <a:latin typeface="Times New Roman" pitchFamily="18" charset="0"/>
              <a:cs typeface="Times New Roman" pitchFamily="18" charset="0"/>
            </a:endParaRPr>
          </a:p>
          <a:p>
            <a:endParaRPr lang="en-IN"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DISCUSSION</a:t>
            </a:r>
            <a:endParaRPr lang="en-IN" dirty="0"/>
          </a:p>
        </p:txBody>
      </p:sp>
      <p:sp>
        <p:nvSpPr>
          <p:cNvPr id="3" name="Content Placeholder 2"/>
          <p:cNvSpPr>
            <a:spLocks noGrp="1"/>
          </p:cNvSpPr>
          <p:nvPr>
            <p:ph idx="1"/>
          </p:nvPr>
        </p:nvSpPr>
        <p:spPr>
          <a:xfrm>
            <a:off x="228600" y="990600"/>
            <a:ext cx="8686800" cy="5486400"/>
          </a:xfrm>
        </p:spPr>
        <p:txBody>
          <a:bodyPr>
            <a:normAutofit/>
          </a:bodyPr>
          <a:lstStyle/>
          <a:p>
            <a:r>
              <a:rPr lang="en-IN" sz="1400" dirty="0" smtClean="0">
                <a:latin typeface="Times New Roman" pitchFamily="18" charset="0"/>
                <a:cs typeface="Times New Roman" pitchFamily="18" charset="0"/>
              </a:rPr>
              <a:t> It comes out that a majority of couples wants to wait for 1-2 years or 3-4 years before the birth of their next child. There are also a fair number of respondents who does not want a baby in the future. </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 a very large proportion of the study’s respondents live in areas which have low access to media </a:t>
            </a:r>
          </a:p>
          <a:p>
            <a:endParaRPr lang="en-US" sz="1400" dirty="0" smtClean="0">
              <a:latin typeface="Times New Roman" pitchFamily="18" charset="0"/>
              <a:cs typeface="Times New Roman" pitchFamily="18" charset="0"/>
            </a:endParaRPr>
          </a:p>
          <a:p>
            <a:pPr>
              <a:buNone/>
            </a:pPr>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women have low self-efficacy in terms of convincing their spouse or relatives on issues related to family planning. </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Factors such as lack of spousal communication</a:t>
            </a:r>
            <a:r>
              <a:rPr lang="en-IN" sz="1400" b="1"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and lack of support from the spouse are very important factors for encouraging Post Partum family planning or even family planning.</a:t>
            </a: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Also what was found out that maximum of the respondents didn’t know or didn’t have any idea about male contraception or sterilization. This brings out less interest on the part of the males to understand the issue and a huge gap from the aspect of our societies point of view who have failed to impart this necessary knowledge.</a:t>
            </a:r>
          </a:p>
          <a:p>
            <a:endParaRPr lang="en-IN"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a:xfrm>
            <a:off x="457200" y="1219200"/>
            <a:ext cx="8229600" cy="5410200"/>
          </a:xfrm>
        </p:spPr>
        <p:txBody>
          <a:bodyPr>
            <a:normAutofit/>
          </a:bodyPr>
          <a:lstStyle/>
          <a:p>
            <a:r>
              <a:rPr lang="en-IN" sz="1400" dirty="0" smtClean="0">
                <a:latin typeface="Times New Roman" pitchFamily="18" charset="0"/>
                <a:cs typeface="Times New Roman" pitchFamily="18" charset="0"/>
              </a:rPr>
              <a:t>In the present study, majority of the respondents earns a monthly income of less than 15000, and have at an average of 5-6 members in the family. It proves that the economic burden is grave on those families.</a:t>
            </a: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The study brings out adverse facts like majority of respondents are in 21-25 years </a:t>
            </a:r>
            <a:r>
              <a:rPr lang="en-IN" sz="1400" dirty="0" err="1" smtClean="0">
                <a:latin typeface="Times New Roman" pitchFamily="18" charset="0"/>
                <a:cs typeface="Times New Roman" pitchFamily="18" charset="0"/>
              </a:rPr>
              <a:t>quantile</a:t>
            </a:r>
            <a:r>
              <a:rPr lang="en-IN" sz="1400" dirty="0" smtClean="0">
                <a:latin typeface="Times New Roman" pitchFamily="18" charset="0"/>
                <a:cs typeface="Times New Roman" pitchFamily="18" charset="0"/>
              </a:rPr>
              <a:t> and majority have a total number of living children of three, whereas there are people who have even four to six living children. </a:t>
            </a:r>
          </a:p>
          <a:p>
            <a:endParaRPr lang="en-US"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The study further suggests that respondents are opting for PPF once they come under economic burden or their health comes under threat. </a:t>
            </a: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Obviously the above facts show vividly and clearly there have been a huge gap somewhere in planning, implementing, monitoring and evaluating the positive impact of Post Partum Family Planning in our society whose responsibility falls on both public and private sector. </a:t>
            </a: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US" sz="1200" dirty="0" smtClean="0">
              <a:latin typeface="Times New Roman" pitchFamily="18" charset="0"/>
              <a:cs typeface="Times New Roman" pitchFamily="18" charset="0"/>
            </a:endParaRPr>
          </a:p>
          <a:p>
            <a:endParaRPr lang="en-IN"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CONCLUSION</a:t>
            </a:r>
            <a:endParaRPr lang="en-IN" dirty="0"/>
          </a:p>
        </p:txBody>
      </p:sp>
      <p:sp>
        <p:nvSpPr>
          <p:cNvPr id="3" name="Content Placeholder 2"/>
          <p:cNvSpPr>
            <a:spLocks noGrp="1"/>
          </p:cNvSpPr>
          <p:nvPr>
            <p:ph idx="1"/>
          </p:nvPr>
        </p:nvSpPr>
        <p:spPr>
          <a:xfrm>
            <a:off x="457200" y="838200"/>
            <a:ext cx="8229600" cy="5287963"/>
          </a:xfrm>
        </p:spPr>
        <p:txBody>
          <a:bodyPr>
            <a:normAutofit/>
          </a:bodyPr>
          <a:lstStyle/>
          <a:p>
            <a:pPr>
              <a:buFont typeface="Wingdings" pitchFamily="2" charset="2"/>
              <a:buChar char="§"/>
            </a:pPr>
            <a:endParaRPr lang="en-IN" sz="12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This is a small study catering to a small area but its implications can be large, as the sample represents the people of this district or the whole state.</a:t>
            </a: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Women who have recently given birth are in need of high attention for post partum family planning and reproductive health programs if they want to reduce the number of people in their family, avoid economic burden and also if the mothers take care of their health. </a:t>
            </a: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Prenatal visits, delivery services and subsequent health system services become of no use if after the birth of the baby precautions are not taken.</a:t>
            </a: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In practice, treatment of complications is usually the sole focus and family planning is often neglected in our society.</a:t>
            </a: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PPF can help provide people with accessible, cost-effective services that can assist them in reducing unplanned pregnancy and repeat abortion, reduce new HIV infections, improve the health of a woman’s next child and ultimately improve the health of her family.</a:t>
            </a:r>
          </a:p>
          <a:p>
            <a:pPr>
              <a:buNone/>
            </a:pPr>
            <a:endParaRPr lang="en-IN" sz="1400" dirty="0" smtClean="0">
              <a:latin typeface="Times New Roman" pitchFamily="18" charset="0"/>
              <a:cs typeface="Times New Roman" pitchFamily="18" charset="0"/>
            </a:endParaRPr>
          </a:p>
          <a:p>
            <a:endParaRPr lang="en-IN"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fontScale="90000"/>
          </a:bodyPr>
          <a:lstStyle/>
          <a:p>
            <a:r>
              <a:rPr lang="en-US" dirty="0" smtClean="0"/>
              <a:t>Recommendations</a:t>
            </a:r>
            <a:endParaRPr lang="en-IN" dirty="0"/>
          </a:p>
        </p:txBody>
      </p:sp>
      <p:sp>
        <p:nvSpPr>
          <p:cNvPr id="3" name="Content Placeholder 2"/>
          <p:cNvSpPr>
            <a:spLocks noGrp="1"/>
          </p:cNvSpPr>
          <p:nvPr>
            <p:ph idx="1"/>
          </p:nvPr>
        </p:nvSpPr>
        <p:spPr>
          <a:xfrm>
            <a:off x="457200" y="762000"/>
            <a:ext cx="8229600" cy="5364163"/>
          </a:xfrm>
        </p:spPr>
        <p:txBody>
          <a:bodyPr>
            <a:normAutofit/>
          </a:bodyPr>
          <a:lstStyle/>
          <a:p>
            <a:pPr>
              <a:buFont typeface="Courier New" pitchFamily="49" charset="0"/>
              <a:buChar char="o"/>
            </a:pPr>
            <a:r>
              <a:rPr lang="en-IN" sz="1400" dirty="0" smtClean="0">
                <a:latin typeface="Times New Roman" pitchFamily="18" charset="0"/>
                <a:cs typeface="Times New Roman" pitchFamily="18" charset="0"/>
              </a:rPr>
              <a:t> Couples should be targeted for giving information on Post Partum Family Planning right from antenatal visits in hospital, they should be considered as target group by hospital workers.</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All doctors and staff nurses should be trained on post partum family planning services and time to time monitoring should be done of the progress and gaps in their services both by government and private sector.</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More and more health camps should be organised both by the hospital and private sector such as NGOs to increase people’s knowledge on PPF.</a:t>
            </a:r>
          </a:p>
          <a:p>
            <a:pPr>
              <a:buNone/>
            </a:pPr>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Mass media sources like newspaper, Television, Radio etc have to take increased responsibility in this respect.</a:t>
            </a: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Community level workers like ASHAs (Accredited Social Health Activist) should also be trained properly on PPF so that they understand the importance of the issue and provide more information on PPF to people and help implement it into practise.</a:t>
            </a:r>
          </a:p>
          <a:p>
            <a:endParaRPr lang="en-IN"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endParaRPr lang="en-IN" dirty="0"/>
          </a:p>
        </p:txBody>
      </p:sp>
      <p:sp>
        <p:nvSpPr>
          <p:cNvPr id="3" name="Content Placeholder 2"/>
          <p:cNvSpPr>
            <a:spLocks noGrp="1"/>
          </p:cNvSpPr>
          <p:nvPr>
            <p:ph idx="1"/>
          </p:nvPr>
        </p:nvSpPr>
        <p:spPr>
          <a:xfrm>
            <a:off x="457200" y="914400"/>
            <a:ext cx="8229600" cy="5211763"/>
          </a:xfrm>
        </p:spPr>
        <p:txBody>
          <a:bodyPr>
            <a:normAutofit/>
          </a:bodyPr>
          <a:lstStyle/>
          <a:p>
            <a:r>
              <a:rPr lang="en-IN" sz="1400" dirty="0" smtClean="0">
                <a:latin typeface="Times New Roman" pitchFamily="18" charset="0"/>
                <a:cs typeface="Times New Roman" pitchFamily="18" charset="0"/>
              </a:rPr>
              <a:t>To increase the monitory incentive against complete sterilization. The incentive received through JSSK after institutional delivery is much more than what a woman receives after complete sterilization. </a:t>
            </a:r>
          </a:p>
          <a:p>
            <a:pPr>
              <a:buNone/>
            </a:pPr>
            <a:r>
              <a:rPr lang="en-IN" sz="1400" dirty="0" smtClean="0">
                <a:latin typeface="Times New Roman" pitchFamily="18" charset="0"/>
                <a:cs typeface="Times New Roman" pitchFamily="18" charset="0"/>
              </a:rPr>
              <a:t> </a:t>
            </a:r>
          </a:p>
          <a:p>
            <a:r>
              <a:rPr lang="en-IN" sz="1400" dirty="0" smtClean="0">
                <a:latin typeface="Times New Roman" pitchFamily="18" charset="0"/>
                <a:cs typeface="Times New Roman" pitchFamily="18" charset="0"/>
              </a:rPr>
              <a:t> Increase compensation to the women if the birth spacing between child 1 and 2 is of 2 years or more and she was using PPIUCD.</a:t>
            </a:r>
          </a:p>
          <a:p>
            <a:pPr>
              <a:buNone/>
            </a:pPr>
            <a:r>
              <a:rPr lang="en-IN" sz="1400" dirty="0" smtClean="0">
                <a:latin typeface="Times New Roman" pitchFamily="18" charset="0"/>
                <a:cs typeface="Times New Roman" pitchFamily="18" charset="0"/>
              </a:rPr>
              <a:t> </a:t>
            </a:r>
          </a:p>
          <a:p>
            <a:r>
              <a:rPr lang="en-IN" sz="1400" dirty="0" smtClean="0">
                <a:latin typeface="Times New Roman" pitchFamily="18" charset="0"/>
                <a:cs typeface="Times New Roman" pitchFamily="18" charset="0"/>
              </a:rPr>
              <a:t>Give more emphasis and millage to ‘</a:t>
            </a:r>
            <a:r>
              <a:rPr lang="en-IN" sz="1400" dirty="0" err="1" smtClean="0">
                <a:latin typeface="Times New Roman" pitchFamily="18" charset="0"/>
                <a:cs typeface="Times New Roman" pitchFamily="18" charset="0"/>
              </a:rPr>
              <a:t>Adarsh</a:t>
            </a:r>
            <a:r>
              <a:rPr lang="en-IN" sz="1400" dirty="0" smtClean="0">
                <a:latin typeface="Times New Roman" pitchFamily="18" charset="0"/>
                <a:cs typeface="Times New Roman" pitchFamily="18" charset="0"/>
              </a:rPr>
              <a:t> </a:t>
            </a:r>
            <a:r>
              <a:rPr lang="en-IN" sz="1400" dirty="0" err="1" smtClean="0">
                <a:latin typeface="Times New Roman" pitchFamily="18" charset="0"/>
                <a:cs typeface="Times New Roman" pitchFamily="18" charset="0"/>
              </a:rPr>
              <a:t>Dampati</a:t>
            </a:r>
            <a:r>
              <a:rPr lang="en-IN" sz="1400" dirty="0" smtClean="0">
                <a:latin typeface="Times New Roman" pitchFamily="18" charset="0"/>
                <a:cs typeface="Times New Roman" pitchFamily="18" charset="0"/>
              </a:rPr>
              <a:t> </a:t>
            </a:r>
            <a:r>
              <a:rPr lang="en-IN" sz="1400" dirty="0" err="1" smtClean="0">
                <a:latin typeface="Times New Roman" pitchFamily="18" charset="0"/>
                <a:cs typeface="Times New Roman" pitchFamily="18" charset="0"/>
              </a:rPr>
              <a:t>Yojana</a:t>
            </a:r>
            <a:r>
              <a:rPr lang="en-IN" sz="1400" dirty="0" smtClean="0">
                <a:latin typeface="Times New Roman" pitchFamily="18" charset="0"/>
                <a:cs typeface="Times New Roman" pitchFamily="18" charset="0"/>
              </a:rPr>
              <a:t>’</a:t>
            </a:r>
          </a:p>
          <a:p>
            <a:pPr>
              <a:buNone/>
            </a:pPr>
            <a:r>
              <a:rPr lang="en-IN" sz="1400" dirty="0" smtClean="0">
                <a:latin typeface="Times New Roman" pitchFamily="18" charset="0"/>
                <a:cs typeface="Times New Roman" pitchFamily="18" charset="0"/>
              </a:rPr>
              <a:t> </a:t>
            </a:r>
          </a:p>
          <a:p>
            <a:r>
              <a:rPr lang="en-IN" sz="1400" dirty="0" smtClean="0">
                <a:latin typeface="Times New Roman" pitchFamily="18" charset="0"/>
                <a:cs typeface="Times New Roman" pitchFamily="18" charset="0"/>
              </a:rPr>
              <a:t>ASHA to do house listing on the basis of number of children per couple. Therefore she can select target &amp; mobilize them towards family planning.</a:t>
            </a:r>
          </a:p>
          <a:p>
            <a:pPr>
              <a:buNone/>
            </a:pPr>
            <a:r>
              <a:rPr lang="en-IN" sz="1400" dirty="0" smtClean="0">
                <a:latin typeface="Times New Roman" pitchFamily="18" charset="0"/>
                <a:cs typeface="Times New Roman" pitchFamily="18" charset="0"/>
              </a:rPr>
              <a:t> </a:t>
            </a:r>
          </a:p>
          <a:p>
            <a:r>
              <a:rPr lang="en-IN" sz="1400" dirty="0" smtClean="0">
                <a:latin typeface="Times New Roman" pitchFamily="18" charset="0"/>
                <a:cs typeface="Times New Roman" pitchFamily="18" charset="0"/>
              </a:rPr>
              <a:t>Both Government and the Private sector should do some formative research on the PPF services available and improvements required and should then plan the further course of action. </a:t>
            </a:r>
          </a:p>
          <a:p>
            <a:endParaRPr lang="en-IN"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BASKET OF CHOICES</a:t>
            </a:r>
            <a:endParaRPr lang="en-IN" sz="3200" dirty="0">
              <a:latin typeface="Times New Roman" pitchFamily="18" charset="0"/>
              <a:cs typeface="Times New Roman" pitchFamily="18" charset="0"/>
            </a:endParaRPr>
          </a:p>
        </p:txBody>
      </p:sp>
      <p:pic>
        <p:nvPicPr>
          <p:cNvPr id="1026" name="Picture 2" descr="C:\Users\poulami\Desktop\DSC_0098.jpg"/>
          <p:cNvPicPr>
            <a:picLocks noGrp="1" noChangeAspect="1" noChangeArrowheads="1"/>
          </p:cNvPicPr>
          <p:nvPr>
            <p:ph idx="1"/>
          </p:nvPr>
        </p:nvPicPr>
        <p:blipFill>
          <a:blip r:embed="rId2" cstate="print"/>
          <a:srcRect/>
          <a:stretch>
            <a:fillRect/>
          </a:stretch>
        </p:blipFill>
        <p:spPr bwMode="auto">
          <a:xfrm>
            <a:off x="457200" y="1882775"/>
            <a:ext cx="8382000" cy="4572000"/>
          </a:xfrm>
          <a:prstGeom prst="rect">
            <a:avLst/>
          </a:prstGeom>
          <a:noFill/>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IN"/>
          </a:p>
        </p:txBody>
      </p:sp>
      <p:sp>
        <p:nvSpPr>
          <p:cNvPr id="3" name="Subtitle 2"/>
          <p:cNvSpPr>
            <a:spLocks noGrp="1"/>
          </p:cNvSpPr>
          <p:nvPr>
            <p:ph type="subTitle" idx="1"/>
          </p:nvPr>
        </p:nvSpPr>
        <p:spPr/>
        <p:txBody>
          <a:bodyPr>
            <a:normAutofit/>
          </a:bodyPr>
          <a:lstStyle/>
          <a:p>
            <a:pPr algn="ctr"/>
            <a:r>
              <a:rPr lang="en-US" sz="4400" dirty="0" smtClean="0">
                <a:latin typeface="Arial Unicode MS" pitchFamily="34" charset="-128"/>
                <a:ea typeface="Arial Unicode MS" pitchFamily="34" charset="-128"/>
                <a:cs typeface="Arial Unicode MS" pitchFamily="34" charset="-128"/>
              </a:rPr>
              <a:t>THANK YOU…</a:t>
            </a:r>
            <a:endParaRPr lang="en-IN" sz="4400" dirty="0">
              <a:latin typeface="Arial Unicode MS" pitchFamily="34" charset="-128"/>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sz="2800" dirty="0" smtClean="0">
                <a:latin typeface="Times New Roman" pitchFamily="18" charset="0"/>
                <a:cs typeface="Times New Roman" pitchFamily="18" charset="0"/>
              </a:rPr>
              <a:t>RATIONALE OF STUDY</a:t>
            </a:r>
            <a:endParaRPr lang="en-IN" sz="2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211763"/>
          </a:xfrm>
        </p:spPr>
        <p:txBody>
          <a:bodyPr>
            <a:normAutofit/>
          </a:bodyPr>
          <a:lstStyle/>
          <a:p>
            <a:r>
              <a:rPr lang="en-IN" sz="1400" dirty="0" smtClean="0">
                <a:latin typeface="Times New Roman" pitchFamily="18" charset="0"/>
                <a:cs typeface="Times New Roman" pitchFamily="18" charset="0"/>
              </a:rPr>
              <a:t>Gaya is the 2</a:t>
            </a:r>
            <a:r>
              <a:rPr lang="en-IN" sz="1400" baseline="30000" dirty="0" smtClean="0">
                <a:latin typeface="Times New Roman" pitchFamily="18" charset="0"/>
                <a:cs typeface="Times New Roman" pitchFamily="18" charset="0"/>
              </a:rPr>
              <a:t>nd</a:t>
            </a:r>
            <a:r>
              <a:rPr lang="en-IN" sz="1400" dirty="0" smtClean="0">
                <a:latin typeface="Times New Roman" pitchFamily="18" charset="0"/>
                <a:cs typeface="Times New Roman" pitchFamily="18" charset="0"/>
              </a:rPr>
              <a:t> largest district in Bihar catering an area of 4,978 sq km.</a:t>
            </a:r>
          </a:p>
          <a:p>
            <a:endParaRPr lang="en-IN" sz="1400" dirty="0" smtClean="0">
              <a:latin typeface="Times New Roman" pitchFamily="18" charset="0"/>
              <a:cs typeface="Times New Roman" pitchFamily="18" charset="0"/>
            </a:endParaRPr>
          </a:p>
          <a:p>
            <a:pPr>
              <a:buFont typeface="Wingdings" pitchFamily="2" charset="2"/>
              <a:buChar char="ü"/>
            </a:pPr>
            <a:r>
              <a:rPr lang="en-IN" sz="1400" dirty="0" smtClean="0">
                <a:latin typeface="Times New Roman" pitchFamily="18" charset="0"/>
                <a:cs typeface="Times New Roman" pitchFamily="18" charset="0"/>
              </a:rPr>
              <a:t>with a net population of 4379383(2011 census). </a:t>
            </a:r>
          </a:p>
          <a:p>
            <a:pPr>
              <a:buFont typeface="Wingdings" pitchFamily="2" charset="2"/>
              <a:buChar char="ü"/>
            </a:pPr>
            <a:r>
              <a:rPr lang="en-IN" sz="1400" dirty="0" smtClean="0">
                <a:latin typeface="Times New Roman" pitchFamily="18" charset="0"/>
                <a:cs typeface="Times New Roman" pitchFamily="18" charset="0"/>
              </a:rPr>
              <a:t>This gives it a ranking of 42nd in India (out of a total of 640 districts). </a:t>
            </a:r>
          </a:p>
          <a:p>
            <a:pPr>
              <a:buFont typeface="Wingdings" pitchFamily="2" charset="2"/>
              <a:buChar char="ü"/>
            </a:pPr>
            <a:r>
              <a:rPr lang="en-IN" sz="1400" dirty="0" smtClean="0">
                <a:latin typeface="Times New Roman" pitchFamily="18" charset="0"/>
                <a:cs typeface="Times New Roman" pitchFamily="18" charset="0"/>
              </a:rPr>
              <a:t>The district has a population density of 880 inhabitants per square kilometre (2,300 /sq mi) </a:t>
            </a:r>
          </a:p>
          <a:p>
            <a:pPr>
              <a:buFont typeface="Wingdings" pitchFamily="2" charset="2"/>
              <a:buChar char="ü"/>
            </a:pPr>
            <a:r>
              <a:rPr lang="en-IN" sz="1400" dirty="0" smtClean="0">
                <a:latin typeface="Times New Roman" pitchFamily="18" charset="0"/>
                <a:cs typeface="Times New Roman" pitchFamily="18" charset="0"/>
              </a:rPr>
              <a:t>Gaya has a crude birth rate of 24.9 against </a:t>
            </a:r>
            <a:r>
              <a:rPr lang="en-IN" sz="1400" dirty="0" err="1" smtClean="0">
                <a:latin typeface="Times New Roman" pitchFamily="18" charset="0"/>
                <a:cs typeface="Times New Roman" pitchFamily="18" charset="0"/>
              </a:rPr>
              <a:t>bihar’s</a:t>
            </a:r>
            <a:r>
              <a:rPr lang="en-IN" sz="1400" dirty="0" smtClean="0">
                <a:latin typeface="Times New Roman" pitchFamily="18" charset="0"/>
                <a:cs typeface="Times New Roman" pitchFamily="18" charset="0"/>
              </a:rPr>
              <a:t> 26.7.</a:t>
            </a:r>
          </a:p>
          <a:p>
            <a:pPr>
              <a:buFont typeface="Wingdings" pitchFamily="2" charset="2"/>
              <a:buChar char="ü"/>
            </a:pPr>
            <a:r>
              <a:rPr lang="en-IN" sz="1400" dirty="0" smtClean="0">
                <a:latin typeface="Times New Roman" pitchFamily="18" charset="0"/>
                <a:cs typeface="Times New Roman" pitchFamily="18" charset="0"/>
              </a:rPr>
              <a:t>Gaya has a TFR of 3.4 against Bihar’s 3.7 (Highest in India).</a:t>
            </a:r>
          </a:p>
          <a:p>
            <a:pPr>
              <a:buFont typeface="Wingdings" pitchFamily="2" charset="2"/>
              <a:buChar char="ü"/>
            </a:pPr>
            <a:endParaRPr lang="en-US" sz="1400" dirty="0" smtClean="0">
              <a:latin typeface="Times New Roman" pitchFamily="18" charset="0"/>
              <a:cs typeface="Times New Roman" pitchFamily="18" charset="0"/>
            </a:endParaRPr>
          </a:p>
          <a:p>
            <a:pPr>
              <a:buFont typeface="Wingdings" pitchFamily="2" charset="2"/>
              <a:buChar char="ü"/>
            </a:pPr>
            <a:endParaRPr lang="en-IN"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The women in Bihar gets married at an early stage and don’t opt for family planning until the number of children becomes an economic burden on them. Gaya is also not an exception.</a:t>
            </a:r>
          </a:p>
          <a:p>
            <a:endParaRPr lang="en-US" sz="14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r>
              <a:rPr lang="en-IN" sz="1400" dirty="0" smtClean="0">
                <a:latin typeface="Times New Roman" pitchFamily="18" charset="0"/>
                <a:cs typeface="Times New Roman" pitchFamily="18" charset="0"/>
              </a:rPr>
              <a:t>Post partum family planning can play a huge role in solving all these above problems</a:t>
            </a:r>
          </a:p>
          <a:p>
            <a:endParaRPr lang="en-IN"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Gaya has a female population of 217,690 .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(Lady Elgin) Hospital; Gaya which is a government hospital does the largest number of deliveries per month in the whole district. Presently the hospital is running at an average of 200 deliveries per month. </a:t>
            </a:r>
          </a:p>
          <a:p>
            <a:endParaRPr lang="en-US"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The number has dropped in near past because now each PHCs have their own delivery unit. However, there would have no better place to find out the Knowledge, Attitude and Practise of post partum family planning among the people of Gaya, other than </a:t>
            </a:r>
            <a:r>
              <a:rPr lang="en-IN" sz="1400" dirty="0" err="1" smtClean="0">
                <a:latin typeface="Times New Roman" pitchFamily="18" charset="0"/>
                <a:cs typeface="Times New Roman" pitchFamily="18" charset="0"/>
              </a:rPr>
              <a:t>Prabhawati</a:t>
            </a:r>
            <a:r>
              <a:rPr lang="en-IN" sz="1400" dirty="0" smtClean="0">
                <a:latin typeface="Times New Roman" pitchFamily="18" charset="0"/>
                <a:cs typeface="Times New Roman" pitchFamily="18" charset="0"/>
              </a:rPr>
              <a:t> ( Lady Elgin Hospital).</a:t>
            </a:r>
          </a:p>
          <a:p>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imes New Roman" pitchFamily="18" charset="0"/>
                <a:cs typeface="Times New Roman" pitchFamily="18" charset="0"/>
              </a:rPr>
              <a:t>Review of literature</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159408"/>
          </a:xfrm>
        </p:spPr>
        <p:txBody>
          <a:bodyPr>
            <a:normAutofit/>
          </a:bodyPr>
          <a:lstStyle/>
          <a:p>
            <a:r>
              <a:rPr lang="en-IN" sz="1400" dirty="0" smtClean="0">
                <a:latin typeface="Times New Roman" pitchFamily="18" charset="0"/>
                <a:cs typeface="Times New Roman" pitchFamily="18" charset="0"/>
              </a:rPr>
              <a:t>A study done by John A. Ross and William L. Winfrey in 2001 titled “Contraceptive Use, Intention to Use and Unmet Need During the Extended Postpartum Period” which analyses 27 surveys across 27 countries</a:t>
            </a:r>
            <a:r>
              <a:rPr lang="en-IN" sz="1400" i="1" dirty="0" smtClean="0">
                <a:latin typeface="Times New Roman" pitchFamily="18" charset="0"/>
                <a:cs typeface="Times New Roman" pitchFamily="18" charset="0"/>
              </a:rPr>
              <a:t>, </a:t>
            </a:r>
            <a:r>
              <a:rPr lang="en-IN" sz="1400" dirty="0" smtClean="0">
                <a:latin typeface="Times New Roman" pitchFamily="18" charset="0"/>
                <a:cs typeface="Times New Roman" pitchFamily="18" charset="0"/>
              </a:rPr>
              <a:t>states two-thirds of women who are within one year of their last birth have an unmet need for contraception, and nearly 40% say they plan to use a method in the next 12 months but are not currently doing so. </a:t>
            </a: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A study done by Carolyn Curtis, Douglas Huber and </a:t>
            </a:r>
            <a:r>
              <a:rPr lang="en-IN" sz="1400" dirty="0" err="1" smtClean="0">
                <a:latin typeface="Times New Roman" pitchFamily="18" charset="0"/>
                <a:cs typeface="Times New Roman" pitchFamily="18" charset="0"/>
              </a:rPr>
              <a:t>Tamarah</a:t>
            </a:r>
            <a:r>
              <a:rPr lang="en-IN" sz="1400" dirty="0" smtClean="0">
                <a:latin typeface="Times New Roman" pitchFamily="18" charset="0"/>
                <a:cs typeface="Times New Roman" pitchFamily="18" charset="0"/>
              </a:rPr>
              <a:t> Moss-Knight (2010) titled “</a:t>
            </a:r>
            <a:r>
              <a:rPr lang="en-IN" sz="1400" dirty="0" err="1" smtClean="0">
                <a:latin typeface="Times New Roman" pitchFamily="18" charset="0"/>
                <a:cs typeface="Times New Roman" pitchFamily="18" charset="0"/>
              </a:rPr>
              <a:t>Postabortion</a:t>
            </a:r>
            <a:r>
              <a:rPr lang="en-IN" sz="1400" dirty="0" smtClean="0">
                <a:latin typeface="Times New Roman" pitchFamily="18" charset="0"/>
                <a:cs typeface="Times New Roman" pitchFamily="18" charset="0"/>
              </a:rPr>
              <a:t> Family Planning: Addressing the Cycle Of Repeat Unintended Pregnancy and Abortion” brings out the fact that majority of couples though they know major implications about close birth of babies and also about HIV infection etc, but still they don’t opt for post partum family planning services thinking that the adversity cannot happen to them .</a:t>
            </a:r>
          </a:p>
          <a:p>
            <a:endParaRPr lang="en-US" sz="1400" dirty="0" smtClean="0">
              <a:latin typeface="Times New Roman" pitchFamily="18" charset="0"/>
              <a:cs typeface="Times New Roman" pitchFamily="18" charset="0"/>
            </a:endParaRP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A research study conducted by </a:t>
            </a:r>
            <a:r>
              <a:rPr lang="en-IN" sz="1400" dirty="0" err="1" smtClean="0">
                <a:latin typeface="Times New Roman" pitchFamily="18" charset="0"/>
                <a:cs typeface="Times New Roman" pitchFamily="18" charset="0"/>
              </a:rPr>
              <a:t>Shaheen</a:t>
            </a:r>
            <a:r>
              <a:rPr lang="en-IN" sz="1400" dirty="0" smtClean="0">
                <a:latin typeface="Times New Roman" pitchFamily="18" charset="0"/>
                <a:cs typeface="Times New Roman" pitchFamily="18" charset="0"/>
              </a:rPr>
              <a:t> </a:t>
            </a:r>
            <a:r>
              <a:rPr lang="en-IN" sz="1400" dirty="0" err="1" smtClean="0">
                <a:latin typeface="Times New Roman" pitchFamily="18" charset="0"/>
                <a:cs typeface="Times New Roman" pitchFamily="18" charset="0"/>
              </a:rPr>
              <a:t>N.Lakhani</a:t>
            </a:r>
            <a:r>
              <a:rPr lang="en-IN" sz="1400" dirty="0" smtClean="0">
                <a:latin typeface="Times New Roman" pitchFamily="18" charset="0"/>
                <a:cs typeface="Times New Roman" pitchFamily="18" charset="0"/>
              </a:rPr>
              <a:t> in 1996 on “A Study of the awareness about family planning practises among </a:t>
            </a:r>
            <a:r>
              <a:rPr lang="en-IN" sz="1400" dirty="0" err="1" smtClean="0">
                <a:latin typeface="Times New Roman" pitchFamily="18" charset="0"/>
                <a:cs typeface="Times New Roman" pitchFamily="18" charset="0"/>
              </a:rPr>
              <a:t>Ismaili</a:t>
            </a:r>
            <a:r>
              <a:rPr lang="en-IN" sz="1400" dirty="0" smtClean="0">
                <a:latin typeface="Times New Roman" pitchFamily="18" charset="0"/>
                <a:cs typeface="Times New Roman" pitchFamily="18" charset="0"/>
              </a:rPr>
              <a:t> Community” states  a close relationship between economical stability and favourable attitude towards family planning. </a:t>
            </a:r>
            <a:endParaRPr lang="en-IN"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914400"/>
            <a:ext cx="8229600" cy="5540408"/>
          </a:xfrm>
        </p:spPr>
        <p:txBody>
          <a:bodyPr>
            <a:normAutofit/>
          </a:bodyPr>
          <a:lstStyle/>
          <a:p>
            <a:r>
              <a:rPr lang="en-IN" sz="1400" dirty="0" smtClean="0">
                <a:latin typeface="Times New Roman" pitchFamily="18" charset="0"/>
                <a:cs typeface="Times New Roman" pitchFamily="18" charset="0"/>
              </a:rPr>
              <a:t>A study done by BBC Media Action, India(2012), titled “Family Planning Needs during the Extended Postpartum Period in a High Fertility State "Bihar" in Northern India” states There is significantly higher unmet need among mothers having 3 or more child. It further states that Program needs to identify women with unmet need during extended postpartum period and communication should target the identified triggers-barriers.</a:t>
            </a:r>
          </a:p>
          <a:p>
            <a:endParaRPr lang="en-IN"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A study was conducted by National Institute of Population Studies in 1996 on “Male Attitude and Motivation for Family Planning in Pakistan” found out that though large number of men know about health problems associated with large number of children and the economic implication but very few men knew about contraceptive practises as compared to women.</a:t>
            </a: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endParaRPr lang="en-US" sz="1400" dirty="0" smtClean="0">
              <a:latin typeface="Times New Roman" pitchFamily="18" charset="0"/>
              <a:cs typeface="Times New Roman" pitchFamily="18" charset="0"/>
            </a:endParaRPr>
          </a:p>
          <a:p>
            <a:r>
              <a:rPr lang="en-IN" sz="1400" dirty="0" smtClean="0">
                <a:latin typeface="Times New Roman" pitchFamily="18" charset="0"/>
                <a:cs typeface="Times New Roman" pitchFamily="18" charset="0"/>
              </a:rPr>
              <a:t>S.K </a:t>
            </a:r>
            <a:r>
              <a:rPr lang="en-IN" sz="1400" dirty="0" err="1" smtClean="0">
                <a:latin typeface="Times New Roman" pitchFamily="18" charset="0"/>
                <a:cs typeface="Times New Roman" pitchFamily="18" charset="0"/>
              </a:rPr>
              <a:t>Srivastava</a:t>
            </a:r>
            <a:r>
              <a:rPr lang="en-IN" sz="1400" dirty="0" smtClean="0">
                <a:latin typeface="Times New Roman" pitchFamily="18" charset="0"/>
                <a:cs typeface="Times New Roman" pitchFamily="18" charset="0"/>
              </a:rPr>
              <a:t> in 1989 explained through his study “The family planning and population problem in India” that majority of respondents feels that family planning is advantageous, but are not practising it in the same ratio. Reasons found out were illiteracy, lack of motivation and dissatisfactory methods of family planning.</a:t>
            </a:r>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363</TotalTime>
  <Words>1947</Words>
  <Application>Microsoft Office PowerPoint</Application>
  <PresentationFormat>On-screen Show (4:3)</PresentationFormat>
  <Paragraphs>247</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Verve</vt:lpstr>
      <vt:lpstr>Study on “Knowledge, Attitude and Practise (KAP) on women regarding Post Partum Family Planning in Prabhawati (Lady Elgin) Hospital, Gaya, Bihar” </vt:lpstr>
      <vt:lpstr>Introduction to organization</vt:lpstr>
      <vt:lpstr>INTRODUCTION</vt:lpstr>
      <vt:lpstr>Slide 4</vt:lpstr>
      <vt:lpstr>Slide 5</vt:lpstr>
      <vt:lpstr>RATIONALE OF STUDY</vt:lpstr>
      <vt:lpstr>Slide 7</vt:lpstr>
      <vt:lpstr>Review of literature</vt:lpstr>
      <vt:lpstr>Slide 9</vt:lpstr>
      <vt:lpstr>GENERAL AND SPECIFIC OBJECTIVES </vt:lpstr>
      <vt:lpstr>DATA AND METHODS </vt:lpstr>
      <vt:lpstr>F. LIMITATIONS</vt:lpstr>
      <vt:lpstr>Slide 13</vt:lpstr>
      <vt:lpstr>AGE</vt:lpstr>
      <vt:lpstr>Religion</vt:lpstr>
      <vt:lpstr>ACADEMICS</vt:lpstr>
      <vt:lpstr>OCCUPATION OF RESPONDENT</vt:lpstr>
      <vt:lpstr>OCCUPATION OF SPOUSE</vt:lpstr>
      <vt:lpstr>NUMBER OF PRESENT ISSUE</vt:lpstr>
      <vt:lpstr>GENERAL INFORMATION</vt:lpstr>
      <vt:lpstr>MONTHLY FAMILY INCOME</vt:lpstr>
      <vt:lpstr>TOTAL NUMBER OF LIVING CHILDREN</vt:lpstr>
      <vt:lpstr>AGE OF YOUNGEST CHILD</vt:lpstr>
      <vt:lpstr>SEX OF YOUNGEST CHILD</vt:lpstr>
      <vt:lpstr>DO YOU WANT MORE CHILDREN IN FUTURE</vt:lpstr>
      <vt:lpstr>WAIT BEFORE NEXT CHILD</vt:lpstr>
      <vt:lpstr>NUMBER OF FAMILY MEMBERS</vt:lpstr>
      <vt:lpstr>INFLUENCES RESPONDENT’S DECISION</vt:lpstr>
      <vt:lpstr>KNOWLEDGE</vt:lpstr>
      <vt:lpstr>EVER HEARD ABOUT PPF</vt:lpstr>
      <vt:lpstr>PPF IN YOUR WORDS</vt:lpstr>
      <vt:lpstr>CURRENTLY USING CONTRACEPTIVES OR NOT</vt:lpstr>
      <vt:lpstr>NAME ANY METHOD TO AVOID PREGNANCY</vt:lpstr>
      <vt:lpstr>SOURCE OF FIRST KNOWLEDGE ABOUT PPF</vt:lpstr>
      <vt:lpstr>ATTITUDE</vt:lpstr>
      <vt:lpstr>ATTITUDE TOWARDS PPF</vt:lpstr>
      <vt:lpstr>HUSBAND/RELATIVE IN FAVOR OF PPF</vt:lpstr>
      <vt:lpstr>DISCUSS ABOUT PPF WITH HUSBAND OR FAMILY</vt:lpstr>
      <vt:lpstr>APPROPRIATE GAP BETWEEN KIDS</vt:lpstr>
      <vt:lpstr>REASONS FOR NOT OPTING PPF</vt:lpstr>
      <vt:lpstr>WHICH SOURCE MOTIVATED FOR PPF</vt:lpstr>
      <vt:lpstr>IS IT INCENTIVE THAT MOTIVATED</vt:lpstr>
      <vt:lpstr>WOULD YOU CAMPAIGN ABOUT PPF AFTER OPERATION</vt:lpstr>
      <vt:lpstr>DO YOU KNOW AND ENCOURAGE MALE STERILIZATION</vt:lpstr>
      <vt:lpstr>PRACTISE</vt:lpstr>
      <vt:lpstr>DO YOU PRACTISE FAMILY PLANNING</vt:lpstr>
      <vt:lpstr>WHO DETERMINED TO ADOPT PPF</vt:lpstr>
      <vt:lpstr>REASONS TO ADOPT PPF</vt:lpstr>
      <vt:lpstr>ARE YOU GOING FOR PPF</vt:lpstr>
      <vt:lpstr>Views of the respondent</vt:lpstr>
      <vt:lpstr>DISCUSSION</vt:lpstr>
      <vt:lpstr>Slide 52</vt:lpstr>
      <vt:lpstr>CONCLUSION</vt:lpstr>
      <vt:lpstr>Recommendations</vt:lpstr>
      <vt:lpstr>Slide 55</vt:lpstr>
      <vt:lpstr>BASKET OF CHOICES</vt:lpstr>
      <vt:lpstr>Slide 57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on “Knowledge, Attitude and Practise (KAP) study on Post Partum Family Planning in Prabhawati Hospital, Gaya, Bihar” </dc:title>
  <dc:creator>poulami</dc:creator>
  <cp:lastModifiedBy>poulami</cp:lastModifiedBy>
  <cp:revision>53</cp:revision>
  <dcterms:created xsi:type="dcterms:W3CDTF">2006-08-16T00:00:00Z</dcterms:created>
  <dcterms:modified xsi:type="dcterms:W3CDTF">2013-05-02T07:57:32Z</dcterms:modified>
</cp:coreProperties>
</file>