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4" r:id="rId3"/>
    <p:sldId id="315" r:id="rId4"/>
    <p:sldId id="306" r:id="rId5"/>
    <p:sldId id="342" r:id="rId6"/>
    <p:sldId id="307" r:id="rId7"/>
    <p:sldId id="343" r:id="rId8"/>
    <p:sldId id="319" r:id="rId9"/>
    <p:sldId id="320" r:id="rId10"/>
    <p:sldId id="321" r:id="rId11"/>
    <p:sldId id="344" r:id="rId12"/>
    <p:sldId id="347" r:id="rId13"/>
    <p:sldId id="348" r:id="rId14"/>
    <p:sldId id="322" r:id="rId15"/>
    <p:sldId id="324" r:id="rId16"/>
    <p:sldId id="326" r:id="rId17"/>
    <p:sldId id="327" r:id="rId18"/>
    <p:sldId id="328" r:id="rId19"/>
    <p:sldId id="345" r:id="rId20"/>
    <p:sldId id="349" r:id="rId21"/>
    <p:sldId id="350" r:id="rId22"/>
    <p:sldId id="351" r:id="rId23"/>
    <p:sldId id="329" r:id="rId24"/>
    <p:sldId id="330" r:id="rId25"/>
    <p:sldId id="335" r:id="rId26"/>
    <p:sldId id="336" r:id="rId27"/>
    <p:sldId id="337" r:id="rId28"/>
    <p:sldId id="346" r:id="rId29"/>
    <p:sldId id="352" r:id="rId30"/>
    <p:sldId id="338" r:id="rId31"/>
    <p:sldId id="312" r:id="rId32"/>
    <p:sldId id="353" r:id="rId33"/>
    <p:sldId id="354" r:id="rId34"/>
    <p:sldId id="355" r:id="rId35"/>
    <p:sldId id="356" r:id="rId36"/>
    <p:sldId id="358" r:id="rId37"/>
    <p:sldId id="359" r:id="rId38"/>
    <p:sldId id="357" r:id="rId39"/>
    <p:sldId id="360" r:id="rId40"/>
    <p:sldId id="361" r:id="rId41"/>
    <p:sldId id="362" r:id="rId42"/>
    <p:sldId id="363" r:id="rId43"/>
    <p:sldId id="364" r:id="rId44"/>
    <p:sldId id="365" r:id="rId45"/>
    <p:sldId id="298" r:id="rId46"/>
    <p:sldId id="299" r:id="rId47"/>
    <p:sldId id="300" r:id="rId48"/>
    <p:sldId id="301" r:id="rId49"/>
    <p:sldId id="282" r:id="rId50"/>
    <p:sldId id="28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2DF0C5E-B859-44B4-81C4-180545E55A28}" type="datetimeFigureOut">
              <a:rPr lang="en-US" smtClean="0"/>
              <a:pPr/>
              <a:t>5/30/2013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C8968D5-2B64-432C-A1DB-921EAD1FC85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DF0C5E-B859-44B4-81C4-180545E55A28}"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968D5-2B64-432C-A1DB-921EAD1FC8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2DF0C5E-B859-44B4-81C4-180545E55A28}" type="datetimeFigureOut">
              <a:rPr lang="en-US" smtClean="0"/>
              <a:pPr/>
              <a:t>5/30/2013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C8968D5-2B64-432C-A1DB-921EAD1FC8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2DF0C5E-B859-44B4-81C4-180545E55A28}" type="datetimeFigureOut">
              <a:rPr lang="en-US" smtClean="0"/>
              <a:pPr/>
              <a:t>5/30/2013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C8968D5-2B64-432C-A1DB-921EAD1FC85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2DF0C5E-B859-44B4-81C4-180545E55A28}" type="datetimeFigureOut">
              <a:rPr lang="en-US" smtClean="0"/>
              <a:pPr/>
              <a:t>5/30/2013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C8968D5-2B64-432C-A1DB-921EAD1FC85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2DF0C5E-B859-44B4-81C4-180545E55A28}" type="datetimeFigureOut">
              <a:rPr lang="en-US" smtClean="0"/>
              <a:pPr/>
              <a:t>5/30/2013</a:t>
            </a:fld>
            <a:endParaRPr lang="en-US"/>
          </a:p>
        </p:txBody>
      </p:sp>
      <p:sp>
        <p:nvSpPr>
          <p:cNvPr id="10" name="Slide Number Placeholder 9"/>
          <p:cNvSpPr>
            <a:spLocks noGrp="1"/>
          </p:cNvSpPr>
          <p:nvPr>
            <p:ph type="sldNum" sz="quarter" idx="16"/>
          </p:nvPr>
        </p:nvSpPr>
        <p:spPr/>
        <p:txBody>
          <a:bodyPr rtlCol="0"/>
          <a:lstStyle/>
          <a:p>
            <a:fld id="{FC8968D5-2B64-432C-A1DB-921EAD1FC85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2DF0C5E-B859-44B4-81C4-180545E55A28}" type="datetimeFigureOut">
              <a:rPr lang="en-US" smtClean="0"/>
              <a:pPr/>
              <a:t>5/30/2013</a:t>
            </a:fld>
            <a:endParaRPr lang="en-US"/>
          </a:p>
        </p:txBody>
      </p:sp>
      <p:sp>
        <p:nvSpPr>
          <p:cNvPr id="12" name="Slide Number Placeholder 11"/>
          <p:cNvSpPr>
            <a:spLocks noGrp="1"/>
          </p:cNvSpPr>
          <p:nvPr>
            <p:ph type="sldNum" sz="quarter" idx="16"/>
          </p:nvPr>
        </p:nvSpPr>
        <p:spPr/>
        <p:txBody>
          <a:bodyPr rtlCol="0"/>
          <a:lstStyle/>
          <a:p>
            <a:fld id="{FC8968D5-2B64-432C-A1DB-921EAD1FC85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DF0C5E-B859-44B4-81C4-180545E55A28}" type="datetimeFigureOut">
              <a:rPr lang="en-US" smtClean="0"/>
              <a:pPr/>
              <a:t>5/30/2013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C8968D5-2B64-432C-A1DB-921EAD1FC8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F0C5E-B859-44B4-81C4-180545E55A28}" type="datetimeFigureOut">
              <a:rPr lang="en-US" smtClean="0"/>
              <a:pPr/>
              <a:t>5/30/2013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C8968D5-2B64-432C-A1DB-921EAD1FC8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2DF0C5E-B859-44B4-81C4-180545E55A28}" type="datetimeFigureOut">
              <a:rPr lang="en-US" smtClean="0"/>
              <a:pPr/>
              <a:t>5/30/2013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C8968D5-2B64-432C-A1DB-921EAD1FC85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D2DF0C5E-B859-44B4-81C4-180545E55A28}" type="datetimeFigureOut">
              <a:rPr lang="en-US" smtClean="0"/>
              <a:pPr/>
              <a:t>5/30/2013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C8968D5-2B64-432C-A1DB-921EAD1FC85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2DF0C5E-B859-44B4-81C4-180545E55A28}" type="datetimeFigureOut">
              <a:rPr lang="en-US" smtClean="0"/>
              <a:pPr/>
              <a:t>5/30/2013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C8968D5-2B64-432C-A1DB-921EAD1FC8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839200" cy="2133600"/>
          </a:xfrm>
        </p:spPr>
        <p:txBody>
          <a:bodyPr>
            <a:normAutofit fontScale="90000"/>
          </a:bodyPr>
          <a:lstStyle/>
          <a:p>
            <a:r>
              <a:rPr lang="en-US" sz="2800" dirty="0" smtClean="0"/>
              <a:t>“GAP ANALYSIS for OPD, IPD &amp; Emergency”</a:t>
            </a:r>
            <a:br>
              <a:rPr lang="en-US" sz="2800" dirty="0" smtClean="0"/>
            </a:br>
            <a:r>
              <a:rPr lang="en-US" sz="2800" dirty="0" smtClean="0"/>
              <a:t>Based on IPHS Standards</a:t>
            </a:r>
            <a:br>
              <a:rPr lang="en-US" sz="2800" dirty="0" smtClean="0"/>
            </a:br>
            <a:r>
              <a:rPr lang="en-US" sz="2800" dirty="0" smtClean="0"/>
              <a:t>of</a:t>
            </a:r>
            <a:br>
              <a:rPr lang="en-US" sz="2800" dirty="0" smtClean="0"/>
            </a:br>
            <a:r>
              <a:rPr lang="en-US" sz="2800" dirty="0" smtClean="0"/>
              <a:t> District Hospital, </a:t>
            </a:r>
            <a:r>
              <a:rPr lang="en-US" sz="2800" dirty="0" err="1" smtClean="0"/>
              <a:t>Bhabua</a:t>
            </a:r>
            <a:r>
              <a:rPr lang="en-US" dirty="0" smtClean="0"/>
              <a:t/>
            </a:r>
            <a:br>
              <a:rPr lang="en-US" dirty="0" smtClean="0"/>
            </a:br>
            <a:endParaRPr lang="en-US" dirty="0"/>
          </a:p>
        </p:txBody>
      </p:sp>
      <p:sp>
        <p:nvSpPr>
          <p:cNvPr id="4" name="TextBox 3"/>
          <p:cNvSpPr txBox="1"/>
          <p:nvPr/>
        </p:nvSpPr>
        <p:spPr>
          <a:xfrm>
            <a:off x="3810000" y="4495800"/>
            <a:ext cx="4876800" cy="461665"/>
          </a:xfrm>
          <a:prstGeom prst="rect">
            <a:avLst/>
          </a:prstGeom>
          <a:noFill/>
        </p:spPr>
        <p:txBody>
          <a:bodyPr wrap="square" rtlCol="0">
            <a:spAutoFit/>
          </a:bodyPr>
          <a:lstStyle/>
          <a:p>
            <a:r>
              <a:rPr lang="en-US" sz="2400" b="1" dirty="0" smtClean="0">
                <a:solidFill>
                  <a:schemeClr val="bg1"/>
                </a:solidFill>
              </a:rPr>
              <a:t>Dr. </a:t>
            </a:r>
            <a:r>
              <a:rPr lang="en-US" sz="2400" b="1" dirty="0" err="1" smtClean="0">
                <a:solidFill>
                  <a:schemeClr val="bg1"/>
                </a:solidFill>
              </a:rPr>
              <a:t>Deepika</a:t>
            </a:r>
            <a:r>
              <a:rPr lang="en-US" sz="2400" b="1" dirty="0" smtClean="0">
                <a:solidFill>
                  <a:schemeClr val="bg1"/>
                </a:solidFill>
              </a:rPr>
              <a:t> Joshi (PT)   (PG/11/021)</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a:t>
            </a:r>
            <a:endParaRPr lang="en-US" dirty="0"/>
          </a:p>
        </p:txBody>
      </p:sp>
      <p:sp>
        <p:nvSpPr>
          <p:cNvPr id="3" name="Content Placeholder 2"/>
          <p:cNvSpPr>
            <a:spLocks noGrp="1"/>
          </p:cNvSpPr>
          <p:nvPr>
            <p:ph sz="quarter" idx="1"/>
          </p:nvPr>
        </p:nvSpPr>
        <p:spPr/>
        <p:txBody>
          <a:bodyPr/>
          <a:lstStyle/>
          <a:p>
            <a:pPr>
              <a:buNone/>
            </a:pPr>
            <a:endParaRPr lang="en-US" dirty="0" smtClean="0"/>
          </a:p>
          <a:p>
            <a:pPr lvl="0"/>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Registration Clerk</a:t>
            </a:r>
            <a:r>
              <a:rPr lang="en-US" sz="2400" dirty="0" smtClean="0">
                <a:latin typeface="Times New Roman" pitchFamily="18" charset="0"/>
                <a:cs typeface="Times New Roman" pitchFamily="18" charset="0"/>
              </a:rPr>
              <a:t> is responsible for issuing Registration slip and providing consultation appointments.</a:t>
            </a:r>
          </a:p>
          <a:p>
            <a:pPr lvl="0"/>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OPD Nursing In-charge</a:t>
            </a:r>
            <a:r>
              <a:rPr lang="en-US" sz="2400" dirty="0" smtClean="0">
                <a:latin typeface="Times New Roman" pitchFamily="18" charset="0"/>
                <a:cs typeface="Times New Roman" pitchFamily="18" charset="0"/>
              </a:rPr>
              <a:t> is responsible for monitoring the OPD unit functioning, maintaining necessary records and assisting the doctors/ Consultants.</a:t>
            </a:r>
          </a:p>
          <a:p>
            <a:r>
              <a:rPr lang="en-US" sz="2400" dirty="0" smtClean="0">
                <a:latin typeface="Times New Roman" pitchFamily="18" charset="0"/>
                <a:cs typeface="Times New Roman" pitchFamily="18" charset="0"/>
              </a:rPr>
              <a:t>The </a:t>
            </a:r>
            <a:r>
              <a:rPr lang="en-US" sz="2400" b="1" dirty="0" smtClean="0">
                <a:latin typeface="Times New Roman" pitchFamily="18" charset="0"/>
                <a:cs typeface="Times New Roman" pitchFamily="18" charset="0"/>
              </a:rPr>
              <a:t>Doctors</a:t>
            </a:r>
            <a:r>
              <a:rPr lang="en-US" sz="2400" dirty="0" smtClean="0">
                <a:latin typeface="Times New Roman" pitchFamily="18" charset="0"/>
                <a:cs typeface="Times New Roman" pitchFamily="18" charset="0"/>
              </a:rPr>
              <a:t> are responsible for examination of the patients and for determining the line of management of the ailment / case thereof.</a:t>
            </a:r>
            <a:endParaRPr lang="en-US" sz="24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 </a:t>
            </a:r>
            <a:endParaRPr lang="en-US" dirty="0"/>
          </a:p>
        </p:txBody>
      </p:sp>
      <p:graphicFrame>
        <p:nvGraphicFramePr>
          <p:cNvPr id="4" name="Table 3"/>
          <p:cNvGraphicFramePr>
            <a:graphicFrameLocks noGrp="1"/>
          </p:cNvGraphicFramePr>
          <p:nvPr/>
        </p:nvGraphicFramePr>
        <p:xfrm>
          <a:off x="838201" y="1828797"/>
          <a:ext cx="7391400" cy="4267202"/>
        </p:xfrm>
        <a:graphic>
          <a:graphicData uri="http://schemas.openxmlformats.org/drawingml/2006/table">
            <a:tbl>
              <a:tblPr/>
              <a:tblGrid>
                <a:gridCol w="2513767"/>
                <a:gridCol w="4877633"/>
              </a:tblGrid>
              <a:tr h="379023">
                <a:tc>
                  <a:txBody>
                    <a:bodyPr/>
                    <a:lstStyle/>
                    <a:p>
                      <a:pPr marL="0" marR="0">
                        <a:lnSpc>
                          <a:spcPct val="115000"/>
                        </a:lnSpc>
                        <a:spcBef>
                          <a:spcPts val="0"/>
                        </a:spcBef>
                        <a:spcAft>
                          <a:spcPts val="0"/>
                        </a:spcAft>
                      </a:pPr>
                      <a:r>
                        <a:rPr lang="en-US" sz="1600" b="1" dirty="0">
                          <a:latin typeface="Times New Roman" pitchFamily="18" charset="0"/>
                          <a:ea typeface="Times New Roman"/>
                          <a:cs typeface="Times New Roman" pitchFamily="18" charset="0"/>
                        </a:rPr>
                        <a:t>Gap ID No</a:t>
                      </a:r>
                      <a:endParaRPr lang="en-US" sz="16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Times New Roman" pitchFamily="18" charset="0"/>
                          <a:ea typeface="Times New Roman"/>
                          <a:cs typeface="Times New Roman" pitchFamily="18" charset="0"/>
                        </a:rPr>
                        <a:t>OP001</a:t>
                      </a:r>
                      <a:endParaRPr lang="en-US" sz="16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758046">
                <a:tc gridSpan="2">
                  <a:txBody>
                    <a:bodyPr/>
                    <a:lstStyle/>
                    <a:p>
                      <a:pPr marL="0" marR="0" algn="just">
                        <a:lnSpc>
                          <a:spcPct val="115000"/>
                        </a:lnSpc>
                        <a:spcBef>
                          <a:spcPts val="0"/>
                        </a:spcBef>
                        <a:spcAft>
                          <a:spcPts val="0"/>
                        </a:spcAft>
                      </a:pPr>
                      <a:r>
                        <a:rPr lang="en-US" sz="1600" b="1" dirty="0">
                          <a:latin typeface="Times New Roman" pitchFamily="18" charset="0"/>
                          <a:ea typeface="Times New Roman"/>
                          <a:cs typeface="Times New Roman" pitchFamily="18" charset="0"/>
                        </a:rPr>
                        <a:t>Gap Statement</a:t>
                      </a:r>
                      <a:r>
                        <a:rPr lang="en-US" sz="2000" b="1" dirty="0">
                          <a:latin typeface="Times New Roman" pitchFamily="18" charset="0"/>
                          <a:ea typeface="Times New Roman"/>
                          <a:cs typeface="Times New Roman" pitchFamily="18" charset="0"/>
                        </a:rPr>
                        <a:t>: </a:t>
                      </a:r>
                      <a:r>
                        <a:rPr lang="en-US" sz="2000" dirty="0">
                          <a:latin typeface="Times New Roman" pitchFamily="18" charset="0"/>
                          <a:ea typeface="Times New Roman"/>
                          <a:cs typeface="Times New Roman" pitchFamily="18" charset="0"/>
                        </a:rPr>
                        <a:t>Basic facilities are not available in the OPD waiting area for public conveniences.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1993064">
                <a:tc gridSpan="2">
                  <a:txBody>
                    <a:bodyPr/>
                    <a:lstStyle/>
                    <a:p>
                      <a:pPr marL="0" marR="0">
                        <a:lnSpc>
                          <a:spcPct val="115000"/>
                        </a:lnSpc>
                        <a:spcBef>
                          <a:spcPts val="0"/>
                        </a:spcBef>
                        <a:spcAft>
                          <a:spcPts val="0"/>
                        </a:spcAft>
                      </a:pPr>
                      <a:r>
                        <a:rPr lang="en-US" sz="1600" b="1" dirty="0">
                          <a:latin typeface="Times New Roman" pitchFamily="18" charset="0"/>
                          <a:ea typeface="Times New Roman"/>
                          <a:cs typeface="Times New Roman" pitchFamily="18" charset="0"/>
                        </a:rPr>
                        <a:t>Rationale / Explanation: </a:t>
                      </a:r>
                      <a:r>
                        <a:rPr lang="en-US" sz="2000" dirty="0">
                          <a:latin typeface="Times New Roman" pitchFamily="18" charset="0"/>
                          <a:ea typeface="Times New Roman"/>
                          <a:cs typeface="Times New Roman" pitchFamily="18" charset="0"/>
                        </a:rPr>
                        <a:t>The following are not </a:t>
                      </a:r>
                      <a:r>
                        <a:rPr lang="en-US" sz="2000" dirty="0" smtClean="0">
                          <a:latin typeface="Times New Roman" pitchFamily="18" charset="0"/>
                          <a:ea typeface="Times New Roman"/>
                          <a:cs typeface="Times New Roman" pitchFamily="18" charset="0"/>
                        </a:rPr>
                        <a:t>available</a:t>
                      </a:r>
                    </a:p>
                    <a:p>
                      <a:pPr lvl="1">
                        <a:buFont typeface="Arial" pitchFamily="34" charset="0"/>
                        <a:buChar char="•"/>
                      </a:pPr>
                      <a:r>
                        <a:rPr kumimoji="0" lang="en-US" sz="2000" kern="1200" dirty="0" smtClean="0">
                          <a:solidFill>
                            <a:schemeClr val="tx1"/>
                          </a:solidFill>
                          <a:latin typeface="+mn-lt"/>
                          <a:ea typeface="+mn-ea"/>
                          <a:cs typeface="+mn-cs"/>
                        </a:rPr>
                        <a:t>Safe Drinking Water facility is not available inside the hospital premises,</a:t>
                      </a:r>
                    </a:p>
                    <a:p>
                      <a:pPr lvl="1">
                        <a:buFont typeface="Arial" pitchFamily="34" charset="0"/>
                        <a:buChar char="•"/>
                      </a:pPr>
                      <a:r>
                        <a:rPr kumimoji="0" lang="en-US" sz="2000" kern="1200" dirty="0" smtClean="0">
                          <a:solidFill>
                            <a:schemeClr val="tx1"/>
                          </a:solidFill>
                          <a:latin typeface="+mn-lt"/>
                          <a:ea typeface="+mn-ea"/>
                          <a:cs typeface="+mn-cs"/>
                        </a:rPr>
                        <a:t>No Ramps and Hand rails for Disabled patients</a:t>
                      </a:r>
                    </a:p>
                    <a:p>
                      <a:pPr lvl="1">
                        <a:buFont typeface="Arial" pitchFamily="34" charset="0"/>
                        <a:buChar char="•"/>
                      </a:pPr>
                      <a:r>
                        <a:rPr kumimoji="0" lang="en-US" sz="2000" kern="1200" dirty="0" smtClean="0">
                          <a:solidFill>
                            <a:schemeClr val="tx1"/>
                          </a:solidFill>
                          <a:latin typeface="+mn-lt"/>
                          <a:ea typeface="+mn-ea"/>
                          <a:cs typeface="+mn-cs"/>
                        </a:rPr>
                        <a:t>There  is no adequate chairs in waiting area </a:t>
                      </a:r>
                    </a:p>
                    <a:p>
                      <a:pPr lvl="1">
                        <a:buFont typeface="Arial" pitchFamily="34" charset="0"/>
                        <a:buChar char="•"/>
                      </a:pPr>
                      <a:r>
                        <a:rPr kumimoji="0" lang="en-US" sz="2000" kern="1200" dirty="0" smtClean="0">
                          <a:solidFill>
                            <a:schemeClr val="tx1"/>
                          </a:solidFill>
                          <a:latin typeface="+mn-lt"/>
                          <a:ea typeface="+mn-ea"/>
                          <a:cs typeface="+mn-cs"/>
                        </a:rPr>
                        <a:t>No Trash Bins</a:t>
                      </a:r>
                      <a:endParaRPr lang="en-US" sz="20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758046">
                <a:tc>
                  <a:txBody>
                    <a:bodyPr/>
                    <a:lstStyle/>
                    <a:p>
                      <a:pPr marL="0" marR="0">
                        <a:lnSpc>
                          <a:spcPct val="115000"/>
                        </a:lnSpc>
                        <a:spcBef>
                          <a:spcPts val="0"/>
                        </a:spcBef>
                        <a:spcAft>
                          <a:spcPts val="0"/>
                        </a:spcAft>
                      </a:pPr>
                      <a:r>
                        <a:rPr lang="en-US" sz="1600" b="1">
                          <a:latin typeface="Times New Roman" pitchFamily="18" charset="0"/>
                          <a:ea typeface="Times New Roman"/>
                          <a:cs typeface="Times New Roman" pitchFamily="18" charset="0"/>
                        </a:rPr>
                        <a:t>Gap Classification</a:t>
                      </a:r>
                      <a:endParaRPr lang="en-US" sz="16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600">
                          <a:latin typeface="Times New Roman" pitchFamily="18" charset="0"/>
                          <a:ea typeface="Times New Roman"/>
                          <a:cs typeface="Times New Roman" pitchFamily="18" charset="0"/>
                        </a:rPr>
                        <a:t>Structure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Times New Roman" pitchFamily="18" charset="0"/>
                          <a:ea typeface="Times New Roman"/>
                          <a:cs typeface="Times New Roman" pitchFamily="18" charset="0"/>
                        </a:rPr>
                        <a:t>*Gap Severity Rating</a:t>
                      </a:r>
                      <a:endParaRPr lang="en-US" sz="16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600">
                          <a:latin typeface="Times New Roman" pitchFamily="18" charset="0"/>
                          <a:ea typeface="Times New Roman"/>
                          <a:cs typeface="Times New Roman" pitchFamily="18" charset="0"/>
                        </a:rPr>
                        <a:t>High</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79023">
                <a:tc>
                  <a:txBody>
                    <a:bodyPr/>
                    <a:lstStyle/>
                    <a:p>
                      <a:pPr marL="0" marR="0">
                        <a:lnSpc>
                          <a:spcPct val="115000"/>
                        </a:lnSpc>
                        <a:spcBef>
                          <a:spcPts val="0"/>
                        </a:spcBef>
                        <a:spcAft>
                          <a:spcPts val="0"/>
                        </a:spcAft>
                      </a:pPr>
                      <a:r>
                        <a:rPr lang="en-US" sz="1600" b="1">
                          <a:latin typeface="Times New Roman" pitchFamily="18" charset="0"/>
                          <a:ea typeface="Times New Roman"/>
                          <a:cs typeface="Times New Roman" pitchFamily="18" charset="0"/>
                        </a:rPr>
                        <a:t>Gap Reference</a:t>
                      </a:r>
                      <a:endParaRPr lang="en-US" sz="16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t-IT" sz="1600" b="1" dirty="0">
                          <a:latin typeface="Times New Roman" pitchFamily="18" charset="0"/>
                          <a:ea typeface="Times New Roman"/>
                          <a:cs typeface="Times New Roman" pitchFamily="18" charset="0"/>
                        </a:rPr>
                        <a:t>IPHS 7.8.1.(I).b, d </a:t>
                      </a:r>
                      <a:endParaRPr lang="en-US" sz="16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838200" y="1905000"/>
          <a:ext cx="7924800" cy="4419600"/>
        </p:xfrm>
        <a:graphic>
          <a:graphicData uri="http://schemas.openxmlformats.org/drawingml/2006/table">
            <a:tbl>
              <a:tblPr/>
              <a:tblGrid>
                <a:gridCol w="2591386"/>
                <a:gridCol w="5333414"/>
              </a:tblGrid>
              <a:tr h="441960">
                <a:tc>
                  <a:txBody>
                    <a:bodyPr/>
                    <a:lstStyle/>
                    <a:p>
                      <a:pPr marL="0" marR="0">
                        <a:lnSpc>
                          <a:spcPct val="115000"/>
                        </a:lnSpc>
                        <a:spcBef>
                          <a:spcPts val="0"/>
                        </a:spcBef>
                        <a:spcAft>
                          <a:spcPts val="0"/>
                        </a:spcAft>
                      </a:pPr>
                      <a:r>
                        <a:rPr lang="en-US" sz="2000" b="1" dirty="0">
                          <a:latin typeface="Times New Roman" pitchFamily="18" charset="0"/>
                          <a:ea typeface="Times New Roman"/>
                          <a:cs typeface="Times New Roman" pitchFamily="18" charset="0"/>
                        </a:rPr>
                        <a:t>Gap ID No</a:t>
                      </a:r>
                      <a:endParaRPr lang="en-US" sz="20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OP002</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883920">
                <a:tc gridSpan="2">
                  <a:txBody>
                    <a:bodyPr/>
                    <a:lstStyle/>
                    <a:p>
                      <a:pPr marL="0" marR="0">
                        <a:lnSpc>
                          <a:spcPct val="115000"/>
                        </a:lnSpc>
                        <a:spcBef>
                          <a:spcPts val="0"/>
                        </a:spcBef>
                        <a:spcAft>
                          <a:spcPts val="0"/>
                        </a:spcAft>
                      </a:pPr>
                      <a:r>
                        <a:rPr lang="en-US" sz="2000" b="1" dirty="0">
                          <a:latin typeface="Times New Roman" pitchFamily="18" charset="0"/>
                          <a:ea typeface="Times New Roman"/>
                          <a:cs typeface="Times New Roman" pitchFamily="18" charset="0"/>
                        </a:rPr>
                        <a:t>Gap Statement: </a:t>
                      </a:r>
                      <a:r>
                        <a:rPr lang="en-US" sz="2000" dirty="0">
                          <a:latin typeface="Times New Roman" pitchFamily="18" charset="0"/>
                          <a:ea typeface="Times New Roman"/>
                          <a:cs typeface="Times New Roman" pitchFamily="18" charset="0"/>
                        </a:rPr>
                        <a:t>Information displays provided at the Waiting area / other public areas are inadequate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1767840">
                <a:tc gridSpan="2">
                  <a:txBody>
                    <a:bodyPr/>
                    <a:lstStyle/>
                    <a:p>
                      <a:pPr marL="0" marR="0" algn="just">
                        <a:lnSpc>
                          <a:spcPct val="115000"/>
                        </a:lnSpc>
                        <a:spcBef>
                          <a:spcPts val="0"/>
                        </a:spcBef>
                        <a:spcAft>
                          <a:spcPts val="0"/>
                        </a:spcAft>
                      </a:pPr>
                      <a:r>
                        <a:rPr lang="en-US" sz="2000" b="1" dirty="0">
                          <a:latin typeface="Times New Roman" pitchFamily="18" charset="0"/>
                          <a:ea typeface="Times New Roman"/>
                          <a:cs typeface="Times New Roman" pitchFamily="18" charset="0"/>
                        </a:rPr>
                        <a:t>Rationale / Explanation:</a:t>
                      </a:r>
                      <a:r>
                        <a:rPr lang="en-US" sz="2000" dirty="0">
                          <a:latin typeface="Times New Roman" pitchFamily="18" charset="0"/>
                          <a:ea typeface="Times New Roman"/>
                          <a:cs typeface="Times New Roman" pitchFamily="18" charset="0"/>
                        </a:rPr>
                        <a:t> </a:t>
                      </a:r>
                    </a:p>
                    <a:p>
                      <a:pPr marL="342900" marR="0" lvl="0" indent="-342900" algn="just">
                        <a:lnSpc>
                          <a:spcPct val="115000"/>
                        </a:lnSpc>
                        <a:spcBef>
                          <a:spcPts val="0"/>
                        </a:spcBef>
                        <a:spcAft>
                          <a:spcPts val="0"/>
                        </a:spcAft>
                        <a:buFont typeface="Symbol"/>
                        <a:buChar char=""/>
                        <a:tabLst>
                          <a:tab pos="171450" algn="l"/>
                          <a:tab pos="457200" algn="l"/>
                        </a:tabLst>
                      </a:pPr>
                      <a:r>
                        <a:rPr lang="en-US" sz="2000" dirty="0">
                          <a:latin typeface="Times New Roman" pitchFamily="18" charset="0"/>
                          <a:ea typeface="Times New Roman"/>
                          <a:cs typeface="Times New Roman" pitchFamily="18" charset="0"/>
                        </a:rPr>
                        <a:t>Rights of the patients / Patients Charter are not displayed.</a:t>
                      </a:r>
                    </a:p>
                    <a:p>
                      <a:pPr marL="342900" marR="0" lvl="0" indent="-342900" algn="just">
                        <a:lnSpc>
                          <a:spcPct val="115000"/>
                        </a:lnSpc>
                        <a:spcBef>
                          <a:spcPts val="0"/>
                        </a:spcBef>
                        <a:spcAft>
                          <a:spcPts val="0"/>
                        </a:spcAft>
                        <a:buFont typeface="Symbol"/>
                        <a:buChar char=""/>
                        <a:tabLst>
                          <a:tab pos="171450" algn="l"/>
                          <a:tab pos="457200" algn="l"/>
                        </a:tabLst>
                      </a:pPr>
                      <a:r>
                        <a:rPr lang="en-US" sz="2000" dirty="0">
                          <a:latin typeface="Times New Roman" pitchFamily="18" charset="0"/>
                          <a:ea typeface="Times New Roman"/>
                          <a:cs typeface="Times New Roman" pitchFamily="18" charset="0"/>
                        </a:rPr>
                        <a:t>Posters imparting health </a:t>
                      </a:r>
                      <a:r>
                        <a:rPr lang="en-US" sz="2000" dirty="0" smtClean="0">
                          <a:latin typeface="Times New Roman" pitchFamily="18" charset="0"/>
                          <a:ea typeface="Times New Roman"/>
                          <a:cs typeface="Times New Roman" pitchFamily="18" charset="0"/>
                        </a:rPr>
                        <a:t>education not displayed</a:t>
                      </a:r>
                      <a:endParaRPr lang="en-US" sz="2000" dirty="0">
                        <a:latin typeface="Times New Roman" pitchFamily="18" charset="0"/>
                        <a:ea typeface="Times New Roman"/>
                        <a:cs typeface="Times New Roman" pitchFamily="18" charset="0"/>
                      </a:endParaRPr>
                    </a:p>
                    <a:p>
                      <a:pPr marL="342900" marR="0" lvl="0" indent="-342900" algn="just">
                        <a:lnSpc>
                          <a:spcPct val="115000"/>
                        </a:lnSpc>
                        <a:spcBef>
                          <a:spcPts val="0"/>
                        </a:spcBef>
                        <a:spcAft>
                          <a:spcPts val="0"/>
                        </a:spcAft>
                        <a:buFont typeface="Symbol"/>
                        <a:buChar char=""/>
                        <a:tabLst>
                          <a:tab pos="171450" algn="l"/>
                          <a:tab pos="457200" algn="l"/>
                        </a:tabLst>
                      </a:pPr>
                      <a:r>
                        <a:rPr lang="en-US" sz="2000" dirty="0">
                          <a:latin typeface="Times New Roman" pitchFamily="18" charset="0"/>
                          <a:ea typeface="Times New Roman"/>
                          <a:cs typeface="Times New Roman" pitchFamily="18" charset="0"/>
                        </a:rPr>
                        <a:t>Information is not available in bi-lingual format at various locations.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883920">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Classification</a:t>
                      </a:r>
                      <a:endParaRPr lang="en-US" sz="20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a:latin typeface="Times New Roman" pitchFamily="18" charset="0"/>
                          <a:ea typeface="Times New Roman"/>
                          <a:cs typeface="Times New Roman" pitchFamily="18" charset="0"/>
                        </a:rPr>
                        <a:t>Structure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Times New Roman" pitchFamily="18" charset="0"/>
                          <a:ea typeface="Times New Roman"/>
                          <a:cs typeface="Times New Roman" pitchFamily="18" charset="0"/>
                        </a:rPr>
                        <a:t>*Gap Severity Rating</a:t>
                      </a:r>
                      <a:endParaRPr lang="en-US" sz="20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Medium</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Reference</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t-IT" sz="2000" b="1" dirty="0">
                          <a:latin typeface="Times New Roman" pitchFamily="18" charset="0"/>
                          <a:ea typeface="Times New Roman"/>
                          <a:cs typeface="Times New Roman" pitchFamily="18" charset="0"/>
                        </a:rPr>
                        <a:t>IPHS 7.8.1. (I).</a:t>
                      </a:r>
                      <a:r>
                        <a:rPr lang="it-IT" sz="2000" b="1" dirty="0" smtClean="0">
                          <a:latin typeface="Times New Roman" pitchFamily="18" charset="0"/>
                          <a:ea typeface="Times New Roman"/>
                          <a:cs typeface="Times New Roman" pitchFamily="18" charset="0"/>
                        </a:rPr>
                        <a:t>a</a:t>
                      </a:r>
                      <a:endParaRPr lang="en-US" sz="20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1905000"/>
          <a:ext cx="7924800" cy="3953934"/>
        </p:xfrm>
        <a:graphic>
          <a:graphicData uri="http://schemas.openxmlformats.org/drawingml/2006/table">
            <a:tbl>
              <a:tblPr/>
              <a:tblGrid>
                <a:gridCol w="2591386"/>
                <a:gridCol w="5333414"/>
              </a:tblGrid>
              <a:tr h="440267">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ID No</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OP003</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40267">
                <a:tc gridSpan="2">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Statement:  </a:t>
                      </a:r>
                      <a:r>
                        <a:rPr lang="en-US" sz="2000">
                          <a:latin typeface="Times New Roman" pitchFamily="18" charset="0"/>
                          <a:ea typeface="Times New Roman"/>
                          <a:cs typeface="Times New Roman" pitchFamily="18" charset="0"/>
                        </a:rPr>
                        <a:t>Patient privacy not maintained during the consultation</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1320800">
                <a:tc gridSpan="2">
                  <a:txBody>
                    <a:bodyPr/>
                    <a:lstStyle/>
                    <a:p>
                      <a:pPr marL="0" marR="0" algn="just">
                        <a:lnSpc>
                          <a:spcPct val="115000"/>
                        </a:lnSpc>
                        <a:spcBef>
                          <a:spcPts val="0"/>
                        </a:spcBef>
                        <a:spcAft>
                          <a:spcPts val="0"/>
                        </a:spcAft>
                      </a:pPr>
                      <a:r>
                        <a:rPr lang="en-US" sz="2000" b="1" dirty="0">
                          <a:latin typeface="Times New Roman" pitchFamily="18" charset="0"/>
                          <a:ea typeface="Times New Roman"/>
                          <a:cs typeface="Times New Roman" pitchFamily="18" charset="0"/>
                        </a:rPr>
                        <a:t>Rationale / Explanation:</a:t>
                      </a:r>
                      <a:endParaRPr lang="en-US" sz="2000" dirty="0">
                        <a:latin typeface="Times New Roman" pitchFamily="18" charset="0"/>
                        <a:ea typeface="Times New Roman"/>
                        <a:cs typeface="Times New Roman" pitchFamily="18" charset="0"/>
                      </a:endParaRPr>
                    </a:p>
                    <a:p>
                      <a:pPr marL="342900" marR="0" lvl="0" indent="-342900" algn="just">
                        <a:lnSpc>
                          <a:spcPct val="115000"/>
                        </a:lnSpc>
                        <a:spcBef>
                          <a:spcPts val="0"/>
                        </a:spcBef>
                        <a:spcAft>
                          <a:spcPts val="0"/>
                        </a:spcAft>
                        <a:buFont typeface="Symbol"/>
                        <a:buChar char=""/>
                        <a:tabLst>
                          <a:tab pos="457200" algn="l"/>
                        </a:tabLst>
                      </a:pPr>
                      <a:r>
                        <a:rPr lang="en-US" sz="2000" dirty="0" smtClean="0">
                          <a:latin typeface="Times New Roman" pitchFamily="18" charset="0"/>
                          <a:ea typeface="Times New Roman"/>
                          <a:cs typeface="Times New Roman" pitchFamily="18" charset="0"/>
                        </a:rPr>
                        <a:t>Too </a:t>
                      </a:r>
                      <a:r>
                        <a:rPr lang="en-US" sz="2000" dirty="0">
                          <a:latin typeface="Times New Roman" pitchFamily="18" charset="0"/>
                          <a:ea typeface="Times New Roman"/>
                          <a:cs typeface="Times New Roman" pitchFamily="18" charset="0"/>
                        </a:rPr>
                        <a:t>many </a:t>
                      </a:r>
                      <a:r>
                        <a:rPr lang="en-US" sz="2000" dirty="0" smtClean="0">
                          <a:latin typeface="Times New Roman" pitchFamily="18" charset="0"/>
                          <a:ea typeface="Times New Roman"/>
                          <a:cs typeface="Times New Roman" pitchFamily="18" charset="0"/>
                        </a:rPr>
                        <a:t>patients </a:t>
                      </a:r>
                      <a:r>
                        <a:rPr lang="en-US" sz="2000" dirty="0">
                          <a:latin typeface="Times New Roman" pitchFamily="18" charset="0"/>
                          <a:ea typeface="Times New Roman"/>
                          <a:cs typeface="Times New Roman" pitchFamily="18" charset="0"/>
                        </a:rPr>
                        <a:t>and </a:t>
                      </a:r>
                      <a:r>
                        <a:rPr lang="en-US" sz="2000" dirty="0" smtClean="0">
                          <a:latin typeface="Times New Roman" pitchFamily="18" charset="0"/>
                          <a:ea typeface="Times New Roman"/>
                          <a:cs typeface="Times New Roman" pitchFamily="18" charset="0"/>
                        </a:rPr>
                        <a:t>their relatives </a:t>
                      </a:r>
                      <a:r>
                        <a:rPr lang="en-US" sz="2000" dirty="0">
                          <a:latin typeface="Times New Roman" pitchFamily="18" charset="0"/>
                          <a:ea typeface="Times New Roman"/>
                          <a:cs typeface="Times New Roman" pitchFamily="18" charset="0"/>
                        </a:rPr>
                        <a:t>enter the consultation chamber at a time</a:t>
                      </a:r>
                    </a:p>
                    <a:p>
                      <a:pPr marL="342900" marR="0" lvl="0" indent="-342900" algn="just">
                        <a:lnSpc>
                          <a:spcPct val="115000"/>
                        </a:lnSpc>
                        <a:spcBef>
                          <a:spcPts val="0"/>
                        </a:spcBef>
                        <a:spcAft>
                          <a:spcPts val="0"/>
                        </a:spcAft>
                        <a:buFont typeface="Symbol"/>
                        <a:buChar char=""/>
                        <a:tabLst>
                          <a:tab pos="457200" algn="l"/>
                        </a:tabLst>
                      </a:pPr>
                      <a:r>
                        <a:rPr lang="en-US" sz="2000" dirty="0" smtClean="0">
                          <a:latin typeface="Times New Roman" pitchFamily="18" charset="0"/>
                          <a:ea typeface="Times New Roman"/>
                          <a:cs typeface="Times New Roman" pitchFamily="18" charset="0"/>
                        </a:rPr>
                        <a:t>Curtains not </a:t>
                      </a:r>
                      <a:r>
                        <a:rPr lang="en-US" sz="2000" dirty="0">
                          <a:latin typeface="Times New Roman" pitchFamily="18" charset="0"/>
                          <a:ea typeface="Times New Roman"/>
                          <a:cs typeface="Times New Roman" pitchFamily="18" charset="0"/>
                        </a:rPr>
                        <a:t>available during the examination of the patient</a:t>
                      </a:r>
                      <a:r>
                        <a:rPr lang="en-US" sz="2000" dirty="0" smtClean="0">
                          <a:latin typeface="Times New Roman" pitchFamily="18" charset="0"/>
                          <a:ea typeface="Times New Roman"/>
                          <a:cs typeface="Times New Roman" pitchFamily="18" charset="0"/>
                        </a:rPr>
                        <a:t>.</a:t>
                      </a:r>
                    </a:p>
                    <a:p>
                      <a:pPr marL="342900" marR="0" lvl="0" indent="-342900" algn="just">
                        <a:lnSpc>
                          <a:spcPct val="115000"/>
                        </a:lnSpc>
                        <a:spcBef>
                          <a:spcPts val="0"/>
                        </a:spcBef>
                        <a:spcAft>
                          <a:spcPts val="0"/>
                        </a:spcAft>
                        <a:buFont typeface="Symbol"/>
                        <a:buNone/>
                        <a:tabLst>
                          <a:tab pos="457200" algn="l"/>
                        </a:tabLst>
                      </a:pPr>
                      <a:endParaRPr lang="en-US" sz="20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880533">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Classification</a:t>
                      </a:r>
                      <a:endParaRPr lang="en-US" sz="20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a:latin typeface="Times New Roman" pitchFamily="18" charset="0"/>
                          <a:ea typeface="Times New Roman"/>
                          <a:cs typeface="Times New Roman" pitchFamily="18" charset="0"/>
                        </a:rPr>
                        <a:t>Structure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Times New Roman" pitchFamily="18" charset="0"/>
                          <a:ea typeface="Times New Roman"/>
                          <a:cs typeface="Times New Roman" pitchFamily="18" charset="0"/>
                        </a:rPr>
                        <a:t>*Gap Severity Rating</a:t>
                      </a:r>
                      <a:endParaRPr lang="en-US" sz="2000" dirty="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dirty="0">
                          <a:latin typeface="Times New Roman" pitchFamily="18" charset="0"/>
                          <a:ea typeface="Times New Roman"/>
                          <a:cs typeface="Times New Roman" pitchFamily="18" charset="0"/>
                        </a:rPr>
                        <a:t>Medium</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40267">
                <a:tc>
                  <a:txBody>
                    <a:bodyPr/>
                    <a:lstStyle/>
                    <a:p>
                      <a:pPr marL="0" marR="0">
                        <a:lnSpc>
                          <a:spcPct val="115000"/>
                        </a:lnSpc>
                        <a:spcBef>
                          <a:spcPts val="0"/>
                        </a:spcBef>
                        <a:spcAft>
                          <a:spcPts val="0"/>
                        </a:spcAft>
                      </a:pPr>
                      <a:r>
                        <a:rPr lang="en-US" sz="2000" b="1">
                          <a:latin typeface="Times New Roman" pitchFamily="18" charset="0"/>
                          <a:ea typeface="Times New Roman"/>
                          <a:cs typeface="Times New Roman" pitchFamily="18" charset="0"/>
                        </a:rPr>
                        <a:t>Gap Reference</a:t>
                      </a:r>
                      <a:endParaRPr lang="en-US" sz="20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it-IT" sz="2000" b="1" dirty="0">
                          <a:latin typeface="Times New Roman" pitchFamily="18" charset="0"/>
                          <a:ea typeface="Times New Roman"/>
                          <a:cs typeface="Times New Roman" pitchFamily="18" charset="0"/>
                        </a:rPr>
                        <a:t>IPHS 7.8.1. (I). </a:t>
                      </a:r>
                      <a:r>
                        <a:rPr lang="it-IT" sz="2000" b="1" dirty="0" smtClean="0">
                          <a:latin typeface="Times New Roman" pitchFamily="18" charset="0"/>
                          <a:ea typeface="Times New Roman"/>
                          <a:cs typeface="Times New Roman" pitchFamily="18" charset="0"/>
                        </a:rPr>
                        <a:t>e</a:t>
                      </a:r>
                      <a:endParaRPr lang="en-US" sz="20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findings in OPD</a:t>
            </a:r>
            <a:endParaRPr lang="en-US" dirty="0"/>
          </a:p>
        </p:txBody>
      </p:sp>
      <p:sp>
        <p:nvSpPr>
          <p:cNvPr id="3" name="Content Placeholder 2"/>
          <p:cNvSpPr>
            <a:spLocks noGrp="1"/>
          </p:cNvSpPr>
          <p:nvPr>
            <p:ph sz="quarter" idx="1"/>
          </p:nvPr>
        </p:nvSpPr>
        <p:spPr/>
        <p:txBody>
          <a:bodyPr/>
          <a:lstStyle/>
          <a:p>
            <a:pPr lvl="0"/>
            <a:r>
              <a:rPr lang="en-US" sz="2000" dirty="0" smtClean="0">
                <a:latin typeface="Times New Roman" pitchFamily="18" charset="0"/>
                <a:cs typeface="Times New Roman" pitchFamily="18" charset="0"/>
              </a:rPr>
              <a:t>OPD patient’s registration takes place from 8:00 am to 12:00 noon and then from 4:00 pm to 6:00 pm </a:t>
            </a:r>
          </a:p>
          <a:p>
            <a:pPr lvl="0"/>
            <a:r>
              <a:rPr lang="en-US" sz="2000" dirty="0" smtClean="0">
                <a:latin typeface="Times New Roman" pitchFamily="18" charset="0"/>
                <a:cs typeface="Times New Roman" pitchFamily="18" charset="0"/>
              </a:rPr>
              <a:t>There are two registration counters for both female and male patients. </a:t>
            </a:r>
          </a:p>
          <a:p>
            <a:pPr lvl="0"/>
            <a:r>
              <a:rPr lang="en-US" sz="2000" dirty="0" smtClean="0">
                <a:latin typeface="Times New Roman" pitchFamily="18" charset="0"/>
                <a:cs typeface="Times New Roman" pitchFamily="18" charset="0"/>
              </a:rPr>
              <a:t>Drinking Water facilities is not available inside the hospital premises, </a:t>
            </a:r>
          </a:p>
          <a:p>
            <a:pPr lvl="0"/>
            <a:r>
              <a:rPr lang="en-US" sz="2000" dirty="0" smtClean="0">
                <a:latin typeface="Times New Roman" pitchFamily="18" charset="0"/>
                <a:cs typeface="Times New Roman" pitchFamily="18" charset="0"/>
              </a:rPr>
              <a:t>No Ramps and Hand rails for Disabled patients.</a:t>
            </a:r>
          </a:p>
          <a:p>
            <a:pPr lvl="0"/>
            <a:r>
              <a:rPr lang="en-US" sz="2000" dirty="0" smtClean="0">
                <a:latin typeface="Times New Roman" pitchFamily="18" charset="0"/>
                <a:cs typeface="Times New Roman" pitchFamily="18" charset="0"/>
              </a:rPr>
              <a:t>There are no adequate chairs in waiting area.</a:t>
            </a:r>
          </a:p>
          <a:p>
            <a:pPr lvl="0"/>
            <a:r>
              <a:rPr lang="en-US" sz="2000" dirty="0" smtClean="0">
                <a:latin typeface="Times New Roman" pitchFamily="18" charset="0"/>
                <a:cs typeface="Times New Roman" pitchFamily="18" charset="0"/>
              </a:rPr>
              <a:t>No availability of Wheel chairs &amp; trolley.</a:t>
            </a:r>
          </a:p>
          <a:p>
            <a:pPr lvl="0"/>
            <a:r>
              <a:rPr lang="en-US" sz="2000" dirty="0" smtClean="0">
                <a:latin typeface="Times New Roman" pitchFamily="18" charset="0"/>
                <a:cs typeface="Times New Roman" pitchFamily="18" charset="0"/>
              </a:rPr>
              <a:t>Information is not available in bi-lingual format at various locations.</a:t>
            </a:r>
          </a:p>
          <a:p>
            <a:pPr lvl="0"/>
            <a:r>
              <a:rPr lang="en-US" sz="2000" dirty="0" smtClean="0">
                <a:latin typeface="Times New Roman" pitchFamily="18" charset="0"/>
                <a:cs typeface="Times New Roman" pitchFamily="18" charset="0"/>
              </a:rPr>
              <a:t>Too many patients and their relatives enter the consultation chamber at a time.</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0241"/>
          <p:cNvPicPr>
            <a:picLocks noGrp="1"/>
          </p:cNvPicPr>
          <p:nvPr>
            <p:ph sz="quarter" idx="1"/>
          </p:nvPr>
        </p:nvPicPr>
        <p:blipFill>
          <a:blip r:embed="rId2" cstate="print"/>
          <a:srcRect/>
          <a:stretch>
            <a:fillRect/>
          </a:stretch>
        </p:blipFill>
        <p:spPr bwMode="auto">
          <a:xfrm>
            <a:off x="304800" y="990600"/>
            <a:ext cx="2518756" cy="1911927"/>
          </a:xfrm>
          <a:prstGeom prst="rect">
            <a:avLst/>
          </a:prstGeom>
          <a:noFill/>
          <a:ln w="9525">
            <a:noFill/>
            <a:miter lim="800000"/>
            <a:headEnd/>
            <a:tailEnd/>
          </a:ln>
        </p:spPr>
      </p:pic>
      <p:sp>
        <p:nvSpPr>
          <p:cNvPr id="5" name="TextBox 4"/>
          <p:cNvSpPr txBox="1"/>
          <p:nvPr/>
        </p:nvSpPr>
        <p:spPr>
          <a:xfrm>
            <a:off x="-76200" y="2819400"/>
            <a:ext cx="3429000" cy="338554"/>
          </a:xfrm>
          <a:prstGeom prst="rect">
            <a:avLst/>
          </a:prstGeom>
          <a:noFill/>
        </p:spPr>
        <p:txBody>
          <a:bodyPr wrap="square" rtlCol="0">
            <a:spAutoFit/>
          </a:bodyPr>
          <a:lstStyle/>
          <a:p>
            <a:pPr algn="ctr"/>
            <a:r>
              <a:rPr lang="en-US" sz="1600" dirty="0"/>
              <a:t>Drinking Water Facility for OPD</a:t>
            </a:r>
          </a:p>
        </p:txBody>
      </p:sp>
      <p:pic>
        <p:nvPicPr>
          <p:cNvPr id="6" name="Picture 5" descr="Photo-0226"/>
          <p:cNvPicPr/>
          <p:nvPr/>
        </p:nvPicPr>
        <p:blipFill>
          <a:blip r:embed="rId3" cstate="print"/>
          <a:srcRect/>
          <a:stretch>
            <a:fillRect/>
          </a:stretch>
        </p:blipFill>
        <p:spPr bwMode="auto">
          <a:xfrm>
            <a:off x="6395720" y="990600"/>
            <a:ext cx="2519680" cy="1913890"/>
          </a:xfrm>
          <a:prstGeom prst="rect">
            <a:avLst/>
          </a:prstGeom>
          <a:noFill/>
          <a:ln w="9525">
            <a:noFill/>
            <a:miter lim="800000"/>
            <a:headEnd/>
            <a:tailEnd/>
          </a:ln>
        </p:spPr>
      </p:pic>
      <p:sp>
        <p:nvSpPr>
          <p:cNvPr id="7" name="TextBox 6"/>
          <p:cNvSpPr txBox="1"/>
          <p:nvPr/>
        </p:nvSpPr>
        <p:spPr>
          <a:xfrm>
            <a:off x="6096000" y="2831068"/>
            <a:ext cx="3200400" cy="369332"/>
          </a:xfrm>
          <a:prstGeom prst="rect">
            <a:avLst/>
          </a:prstGeom>
          <a:noFill/>
        </p:spPr>
        <p:txBody>
          <a:bodyPr wrap="square" rtlCol="0">
            <a:spAutoFit/>
          </a:bodyPr>
          <a:lstStyle/>
          <a:p>
            <a:r>
              <a:rPr lang="en-US" dirty="0"/>
              <a:t>Female Registration Counter</a:t>
            </a:r>
          </a:p>
        </p:txBody>
      </p:sp>
      <p:pic>
        <p:nvPicPr>
          <p:cNvPr id="8" name="Picture 7" descr="Photo-0268"/>
          <p:cNvPicPr/>
          <p:nvPr/>
        </p:nvPicPr>
        <p:blipFill>
          <a:blip r:embed="rId4" cstate="print"/>
          <a:srcRect/>
          <a:stretch>
            <a:fillRect/>
          </a:stretch>
        </p:blipFill>
        <p:spPr bwMode="auto">
          <a:xfrm>
            <a:off x="381000" y="3810000"/>
            <a:ext cx="2509520" cy="1924685"/>
          </a:xfrm>
          <a:prstGeom prst="rect">
            <a:avLst/>
          </a:prstGeom>
          <a:noFill/>
          <a:ln w="9525">
            <a:noFill/>
            <a:miter lim="800000"/>
            <a:headEnd/>
            <a:tailEnd/>
          </a:ln>
        </p:spPr>
      </p:pic>
      <p:pic>
        <p:nvPicPr>
          <p:cNvPr id="9" name="Picture 8" descr="Photo-0270"/>
          <p:cNvPicPr/>
          <p:nvPr/>
        </p:nvPicPr>
        <p:blipFill>
          <a:blip r:embed="rId5" cstate="print"/>
          <a:srcRect/>
          <a:stretch>
            <a:fillRect/>
          </a:stretch>
        </p:blipFill>
        <p:spPr bwMode="auto">
          <a:xfrm>
            <a:off x="6666865" y="3733800"/>
            <a:ext cx="2477135" cy="1903095"/>
          </a:xfrm>
          <a:prstGeom prst="rect">
            <a:avLst/>
          </a:prstGeom>
          <a:noFill/>
          <a:ln w="9525">
            <a:noFill/>
            <a:miter lim="800000"/>
            <a:headEnd/>
            <a:tailEnd/>
          </a:ln>
        </p:spPr>
      </p:pic>
      <p:sp>
        <p:nvSpPr>
          <p:cNvPr id="19" name="TextBox 18"/>
          <p:cNvSpPr txBox="1"/>
          <p:nvPr/>
        </p:nvSpPr>
        <p:spPr>
          <a:xfrm>
            <a:off x="228600" y="5867400"/>
            <a:ext cx="3276600" cy="369332"/>
          </a:xfrm>
          <a:prstGeom prst="rect">
            <a:avLst/>
          </a:prstGeom>
          <a:noFill/>
        </p:spPr>
        <p:txBody>
          <a:bodyPr wrap="square" rtlCol="0">
            <a:spAutoFit/>
          </a:bodyPr>
          <a:lstStyle/>
          <a:p>
            <a:r>
              <a:rPr lang="en-US" dirty="0"/>
              <a:t>Water cooler (out of Order)</a:t>
            </a:r>
          </a:p>
        </p:txBody>
      </p:sp>
      <p:sp>
        <p:nvSpPr>
          <p:cNvPr id="20" name="TextBox 19"/>
          <p:cNvSpPr txBox="1"/>
          <p:nvPr/>
        </p:nvSpPr>
        <p:spPr>
          <a:xfrm>
            <a:off x="7239000" y="5715000"/>
            <a:ext cx="2667000" cy="369332"/>
          </a:xfrm>
          <a:prstGeom prst="rect">
            <a:avLst/>
          </a:prstGeom>
          <a:noFill/>
        </p:spPr>
        <p:txBody>
          <a:bodyPr wrap="square" rtlCol="0">
            <a:spAutoFit/>
          </a:bodyPr>
          <a:lstStyle/>
          <a:p>
            <a:r>
              <a:rPr lang="en-US" dirty="0"/>
              <a:t>Male Toilet</a:t>
            </a:r>
          </a:p>
        </p:txBody>
      </p:sp>
      <p:pic>
        <p:nvPicPr>
          <p:cNvPr id="12" name="Picture 11" descr="Photo-0040"/>
          <p:cNvPicPr/>
          <p:nvPr/>
        </p:nvPicPr>
        <p:blipFill>
          <a:blip r:embed="rId6"/>
          <a:srcRect/>
          <a:stretch>
            <a:fillRect/>
          </a:stretch>
        </p:blipFill>
        <p:spPr bwMode="auto">
          <a:xfrm>
            <a:off x="3276600" y="2514600"/>
            <a:ext cx="2819400" cy="2209800"/>
          </a:xfrm>
          <a:prstGeom prst="rect">
            <a:avLst/>
          </a:prstGeom>
          <a:noFill/>
          <a:ln w="9525">
            <a:noFill/>
            <a:miter lim="800000"/>
            <a:headEnd/>
            <a:tailEnd/>
          </a:ln>
        </p:spPr>
      </p:pic>
      <p:sp>
        <p:nvSpPr>
          <p:cNvPr id="13" name="TextBox 12"/>
          <p:cNvSpPr txBox="1"/>
          <p:nvPr/>
        </p:nvSpPr>
        <p:spPr>
          <a:xfrm>
            <a:off x="2819400" y="4876800"/>
            <a:ext cx="3581400" cy="646331"/>
          </a:xfrm>
          <a:prstGeom prst="rect">
            <a:avLst/>
          </a:prstGeom>
          <a:noFill/>
        </p:spPr>
        <p:txBody>
          <a:bodyPr wrap="square" rtlCol="0">
            <a:spAutoFit/>
          </a:bodyPr>
          <a:lstStyle/>
          <a:p>
            <a:pPr algn="ctr"/>
            <a:r>
              <a:rPr lang="en-US" dirty="0"/>
              <a:t>OPD Consultation Room</a:t>
            </a:r>
            <a:endParaRPr lang="en-US" b="1"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of IPD</a:t>
            </a:r>
            <a:endParaRPr lang="en-US" dirty="0"/>
          </a:p>
        </p:txBody>
      </p:sp>
      <p:sp>
        <p:nvSpPr>
          <p:cNvPr id="3" name="Content Placeholder 2"/>
          <p:cNvSpPr>
            <a:spLocks noGrp="1"/>
          </p:cNvSpPr>
          <p:nvPr>
            <p:ph sz="quarter" idx="1"/>
          </p:nvPr>
        </p:nvSpPr>
        <p:spPr/>
        <p:txBody>
          <a:bodyPr/>
          <a:lstStyle/>
          <a:p>
            <a:pPr algn="just"/>
            <a:r>
              <a:rPr lang="en-US" sz="2000" dirty="0" smtClean="0">
                <a:latin typeface="Times New Roman" pitchFamily="18" charset="0"/>
                <a:cs typeface="Times New Roman" pitchFamily="18" charset="0"/>
              </a:rPr>
              <a:t>It has two buildings one each for male and female wards </a:t>
            </a:r>
          </a:p>
          <a:p>
            <a:pPr algn="just"/>
            <a:r>
              <a:rPr lang="en-US" sz="2000" dirty="0" smtClean="0">
                <a:latin typeface="Times New Roman" pitchFamily="18" charset="0"/>
                <a:cs typeface="Times New Roman" pitchFamily="18" charset="0"/>
              </a:rPr>
              <a:t>An isolation ward is situated far away from the female building</a:t>
            </a:r>
          </a:p>
          <a:p>
            <a:pPr algn="just"/>
            <a:r>
              <a:rPr lang="en-US" sz="2000" dirty="0" smtClean="0">
                <a:latin typeface="Times New Roman" pitchFamily="18" charset="0"/>
                <a:cs typeface="Times New Roman" pitchFamily="18" charset="0"/>
              </a:rPr>
              <a:t>The total no. of functional IPD beds is 164 </a:t>
            </a:r>
          </a:p>
          <a:p>
            <a:pPr algn="just"/>
            <a:r>
              <a:rPr lang="en-US" sz="2000" dirty="0" smtClean="0">
                <a:latin typeface="Times New Roman" pitchFamily="18" charset="0"/>
                <a:cs typeface="Times New Roman" pitchFamily="18" charset="0"/>
              </a:rPr>
              <a:t>The total no. of nurses in the hospital is 24. </a:t>
            </a:r>
          </a:p>
          <a:p>
            <a:pPr algn="just"/>
            <a:r>
              <a:rPr lang="en-US" sz="2000" dirty="0" smtClean="0">
                <a:latin typeface="Times New Roman" pitchFamily="18" charset="0"/>
                <a:cs typeface="Times New Roman" pitchFamily="18" charset="0"/>
              </a:rPr>
              <a:t>The nursing station in male building is situated in the centre of the male medical and male surgical ward and in female building it is situated at one end of the department. </a:t>
            </a:r>
          </a:p>
          <a:p>
            <a:pPr algn="just"/>
            <a:r>
              <a:rPr lang="en-US" sz="2000" dirty="0" smtClean="0">
                <a:latin typeface="Times New Roman" pitchFamily="18" charset="0"/>
                <a:cs typeface="Times New Roman" pitchFamily="18" charset="0"/>
              </a:rPr>
              <a:t>The registers present in the IPD are report book, diet register, admission register, injection expenditure and medicine expenditure register and dhobi book register.</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of IPD</a:t>
            </a:r>
            <a:endParaRPr lang="en-US" dirty="0"/>
          </a:p>
        </p:txBody>
      </p:sp>
      <p:sp>
        <p:nvSpPr>
          <p:cNvPr id="3" name="Content Placeholder 2"/>
          <p:cNvSpPr>
            <a:spLocks noGrp="1"/>
          </p:cNvSpPr>
          <p:nvPr>
            <p:ph sz="quarter" idx="1"/>
          </p:nvPr>
        </p:nvSpPr>
        <p:spPr/>
        <p:txBody>
          <a:bodyPr/>
          <a:lstStyle/>
          <a:p>
            <a:pPr lvl="0"/>
            <a:r>
              <a:rPr lang="en-US" sz="2000" dirty="0" smtClean="0">
                <a:latin typeface="Times New Roman" pitchFamily="18" charset="0"/>
                <a:cs typeface="Times New Roman" pitchFamily="18" charset="0"/>
              </a:rPr>
              <a:t>Admission of the patient</a:t>
            </a:r>
          </a:p>
          <a:p>
            <a:pPr lvl="0"/>
            <a:r>
              <a:rPr lang="en-US" sz="2000" dirty="0" smtClean="0">
                <a:latin typeface="Times New Roman" pitchFamily="18" charset="0"/>
                <a:cs typeface="Times New Roman" pitchFamily="18" charset="0"/>
              </a:rPr>
              <a:t>Assessment of patient by doctors/ nurses</a:t>
            </a:r>
          </a:p>
          <a:p>
            <a:pPr lvl="0"/>
            <a:r>
              <a:rPr lang="en-US" sz="2000" dirty="0" smtClean="0">
                <a:latin typeface="Times New Roman" pitchFamily="18" charset="0"/>
                <a:cs typeface="Times New Roman" pitchFamily="18" charset="0"/>
              </a:rPr>
              <a:t>Medication by doctors</a:t>
            </a:r>
          </a:p>
          <a:p>
            <a:pPr lvl="0"/>
            <a:r>
              <a:rPr lang="en-US" sz="2000" dirty="0" smtClean="0">
                <a:latin typeface="Times New Roman" pitchFamily="18" charset="0"/>
                <a:cs typeface="Times New Roman" pitchFamily="18" charset="0"/>
              </a:rPr>
              <a:t>Administration of drugs</a:t>
            </a:r>
          </a:p>
          <a:p>
            <a:pPr lvl="0"/>
            <a:r>
              <a:rPr lang="en-US" sz="2000" dirty="0" smtClean="0">
                <a:latin typeface="Times New Roman" pitchFamily="18" charset="0"/>
                <a:cs typeface="Times New Roman" pitchFamily="18" charset="0"/>
              </a:rPr>
              <a:t>Monitoring of patient’s condition</a:t>
            </a:r>
          </a:p>
          <a:p>
            <a:pPr lvl="0"/>
            <a:r>
              <a:rPr lang="en-US" sz="2000" dirty="0" smtClean="0">
                <a:latin typeface="Times New Roman" pitchFamily="18" charset="0"/>
                <a:cs typeface="Times New Roman" pitchFamily="18" charset="0"/>
              </a:rPr>
              <a:t>General hygiene and upkeep of ward</a:t>
            </a:r>
          </a:p>
          <a:p>
            <a:pPr lvl="0"/>
            <a:r>
              <a:rPr lang="en-US" sz="2000" dirty="0" smtClean="0">
                <a:latin typeface="Times New Roman" pitchFamily="18" charset="0"/>
                <a:cs typeface="Times New Roman" pitchFamily="18" charset="0"/>
              </a:rPr>
              <a:t>Consent for procedures</a:t>
            </a:r>
          </a:p>
          <a:p>
            <a:pPr lvl="0"/>
            <a:r>
              <a:rPr lang="en-US" sz="2000" dirty="0" smtClean="0">
                <a:latin typeface="Times New Roman" pitchFamily="18" charset="0"/>
                <a:cs typeface="Times New Roman" pitchFamily="18" charset="0"/>
              </a:rPr>
              <a:t>Complaint handling</a:t>
            </a:r>
          </a:p>
          <a:p>
            <a:pPr lvl="0"/>
            <a:r>
              <a:rPr lang="en-US" sz="2000" dirty="0" smtClean="0">
                <a:latin typeface="Times New Roman" pitchFamily="18" charset="0"/>
                <a:cs typeface="Times New Roman" pitchFamily="18" charset="0"/>
              </a:rPr>
              <a:t>Discharge of patients</a:t>
            </a:r>
          </a:p>
          <a:p>
            <a:pPr lvl="0"/>
            <a:r>
              <a:rPr lang="en-US" sz="2000" dirty="0" smtClean="0">
                <a:latin typeface="Times New Roman" pitchFamily="18" charset="0"/>
                <a:cs typeface="Times New Roman" pitchFamily="18" charset="0"/>
              </a:rPr>
              <a:t>Death of patients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Responsible person</a:t>
            </a:r>
            <a:endParaRPr lang="en-US" dirty="0"/>
          </a:p>
        </p:txBody>
      </p:sp>
      <p:sp>
        <p:nvSpPr>
          <p:cNvPr id="3" name="Content Placeholder 2"/>
          <p:cNvSpPr>
            <a:spLocks noGrp="1"/>
          </p:cNvSpPr>
          <p:nvPr>
            <p:ph sz="quarter" idx="1"/>
          </p:nvPr>
        </p:nvSpPr>
        <p:spPr/>
        <p:txBody>
          <a:bodyPr/>
          <a:lstStyle/>
          <a:p>
            <a:r>
              <a:rPr lang="en-US" dirty="0" smtClean="0">
                <a:latin typeface="Times New Roman" pitchFamily="18" charset="0"/>
                <a:cs typeface="Times New Roman" pitchFamily="18" charset="0"/>
              </a:rPr>
              <a:t>Doctor</a:t>
            </a:r>
          </a:p>
          <a:p>
            <a:r>
              <a:rPr lang="en-US" dirty="0" smtClean="0">
                <a:latin typeface="Times New Roman" pitchFamily="18" charset="0"/>
                <a:cs typeface="Times New Roman" pitchFamily="18" charset="0"/>
              </a:rPr>
              <a:t>Matron</a:t>
            </a:r>
          </a:p>
          <a:p>
            <a:r>
              <a:rPr lang="en-US" dirty="0" smtClean="0">
                <a:latin typeface="Times New Roman" pitchFamily="18" charset="0"/>
                <a:cs typeface="Times New Roman" pitchFamily="18" charset="0"/>
              </a:rPr>
              <a:t>Nursing In-charge</a:t>
            </a:r>
          </a:p>
          <a:p>
            <a:r>
              <a:rPr lang="en-US" dirty="0" smtClean="0">
                <a:latin typeface="Times New Roman" pitchFamily="18" charset="0"/>
                <a:cs typeface="Times New Roman" pitchFamily="18" charset="0"/>
              </a:rPr>
              <a:t>Housekeeping supervisor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a:t>
            </a:r>
            <a:endParaRPr lang="en-US" dirty="0"/>
          </a:p>
        </p:txBody>
      </p:sp>
      <p:graphicFrame>
        <p:nvGraphicFramePr>
          <p:cNvPr id="4" name="Table 3"/>
          <p:cNvGraphicFramePr>
            <a:graphicFrameLocks noGrp="1"/>
          </p:cNvGraphicFramePr>
          <p:nvPr/>
        </p:nvGraphicFramePr>
        <p:xfrm>
          <a:off x="838200" y="2362200"/>
          <a:ext cx="8001000" cy="3740728"/>
        </p:xfrm>
        <a:graphic>
          <a:graphicData uri="http://schemas.openxmlformats.org/drawingml/2006/table">
            <a:tbl>
              <a:tblPr/>
              <a:tblGrid>
                <a:gridCol w="2679549"/>
                <a:gridCol w="5321451"/>
              </a:tblGrid>
              <a:tr h="374073">
                <a:tc>
                  <a:txBody>
                    <a:bodyPr/>
                    <a:lstStyle/>
                    <a:p>
                      <a:pPr marL="0" marR="0">
                        <a:lnSpc>
                          <a:spcPct val="115000"/>
                        </a:lnSpc>
                        <a:spcBef>
                          <a:spcPts val="0"/>
                        </a:spcBef>
                        <a:spcAft>
                          <a:spcPts val="0"/>
                        </a:spcAft>
                      </a:pPr>
                      <a:r>
                        <a:rPr lang="en-US" sz="2000" b="1" dirty="0">
                          <a:solidFill>
                            <a:srgbClr val="000000"/>
                          </a:solidFill>
                          <a:latin typeface="Times New Roman" pitchFamily="18" charset="0"/>
                          <a:ea typeface="Times New Roman"/>
                          <a:cs typeface="Times New Roman" pitchFamily="18" charset="0"/>
                        </a:rPr>
                        <a:t>Gap ID No</a:t>
                      </a:r>
                      <a:endParaRPr lang="en-US" sz="20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IP001</a:t>
                      </a:r>
                      <a:endParaRPr lang="en-US" sz="20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74073">
                <a:tc gridSpan="2">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Gap Statement:</a:t>
                      </a:r>
                      <a:r>
                        <a:rPr lang="en-US" sz="2000">
                          <a:solidFill>
                            <a:srgbClr val="000000"/>
                          </a:solidFill>
                          <a:latin typeface="Times New Roman" pitchFamily="18" charset="0"/>
                          <a:ea typeface="Times New Roman"/>
                          <a:cs typeface="Times New Roman" pitchFamily="18" charset="0"/>
                        </a:rPr>
                        <a:t> Hospital does not have disabled friendly infrastructure.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1870364">
                <a:tc gridSpan="2">
                  <a:txBody>
                    <a:bodyPr/>
                    <a:lstStyle/>
                    <a:p>
                      <a:pPr marL="0" marR="0">
                        <a:lnSpc>
                          <a:spcPct val="115000"/>
                        </a:lnSpc>
                        <a:spcBef>
                          <a:spcPts val="0"/>
                        </a:spcBef>
                        <a:spcAft>
                          <a:spcPts val="0"/>
                        </a:spcAft>
                      </a:pPr>
                      <a:r>
                        <a:rPr lang="en-US" sz="2000" b="1" dirty="0">
                          <a:solidFill>
                            <a:srgbClr val="000000"/>
                          </a:solidFill>
                          <a:latin typeface="Times New Roman" pitchFamily="18" charset="0"/>
                          <a:ea typeface="Times New Roman"/>
                          <a:cs typeface="Times New Roman" pitchFamily="18" charset="0"/>
                        </a:rPr>
                        <a:t>Rationale / Explanation:</a:t>
                      </a:r>
                      <a:endParaRPr lang="en-US" sz="2000" dirty="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The following are not available</a:t>
                      </a:r>
                    </a:p>
                    <a:p>
                      <a:pPr marL="342900" marR="0" lvl="0" indent="-342900">
                        <a:lnSpc>
                          <a:spcPct val="115000"/>
                        </a:lnSpc>
                        <a:spcBef>
                          <a:spcPts val="0"/>
                        </a:spcBef>
                        <a:spcAft>
                          <a:spcPts val="0"/>
                        </a:spcAft>
                        <a:buFont typeface="Symbol"/>
                        <a:buChar char=""/>
                        <a:tabLst>
                          <a:tab pos="457200" algn="l"/>
                        </a:tabLst>
                      </a:pPr>
                      <a:r>
                        <a:rPr lang="en-US" sz="2000" dirty="0">
                          <a:solidFill>
                            <a:srgbClr val="000000"/>
                          </a:solidFill>
                          <a:latin typeface="Times New Roman" pitchFamily="18" charset="0"/>
                          <a:ea typeface="Times New Roman"/>
                          <a:cs typeface="Times New Roman" pitchFamily="18" charset="0"/>
                        </a:rPr>
                        <a:t>Ramps</a:t>
                      </a:r>
                    </a:p>
                    <a:p>
                      <a:pPr marL="342900" marR="0" lvl="0" indent="-342900">
                        <a:lnSpc>
                          <a:spcPct val="115000"/>
                        </a:lnSpc>
                        <a:spcBef>
                          <a:spcPts val="0"/>
                        </a:spcBef>
                        <a:spcAft>
                          <a:spcPts val="0"/>
                        </a:spcAft>
                        <a:buFont typeface="Symbol"/>
                        <a:buChar char=""/>
                        <a:tabLst>
                          <a:tab pos="457200" algn="l"/>
                        </a:tabLst>
                      </a:pPr>
                      <a:r>
                        <a:rPr lang="en-US" sz="2000" dirty="0">
                          <a:solidFill>
                            <a:srgbClr val="000000"/>
                          </a:solidFill>
                          <a:latin typeface="Times New Roman" pitchFamily="18" charset="0"/>
                          <a:ea typeface="Times New Roman"/>
                          <a:cs typeface="Times New Roman" pitchFamily="18" charset="0"/>
                        </a:rPr>
                        <a:t>Handrails in various patient care areas, bathrooms to avoid patient fall.</a:t>
                      </a:r>
                    </a:p>
                    <a:p>
                      <a:pPr marL="342900" marR="0" lvl="0" indent="-342900">
                        <a:lnSpc>
                          <a:spcPct val="115000"/>
                        </a:lnSpc>
                        <a:spcBef>
                          <a:spcPts val="0"/>
                        </a:spcBef>
                        <a:spcAft>
                          <a:spcPts val="0"/>
                        </a:spcAft>
                        <a:buFont typeface="Symbol"/>
                        <a:buChar char=""/>
                        <a:tabLst>
                          <a:tab pos="457200" algn="l"/>
                        </a:tabLst>
                      </a:pPr>
                      <a:r>
                        <a:rPr lang="en-US" sz="2000" dirty="0">
                          <a:solidFill>
                            <a:srgbClr val="000000"/>
                          </a:solidFill>
                          <a:latin typeface="Times New Roman" pitchFamily="18" charset="0"/>
                          <a:ea typeface="Times New Roman"/>
                          <a:cs typeface="Times New Roman" pitchFamily="18" charset="0"/>
                        </a:rPr>
                        <a:t>Disabled friendly toilet is not available.</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748145">
                <a:tc>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Gap Classification</a:t>
                      </a:r>
                      <a:endParaRPr lang="en-US" sz="20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Structural</a:t>
                      </a:r>
                      <a:endParaRPr lang="en-US" sz="20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*Gap Severity Rating</a:t>
                      </a:r>
                      <a:endParaRPr lang="en-US" sz="20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High</a:t>
                      </a:r>
                      <a:endParaRPr lang="en-US" sz="20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74073">
                <a:tc>
                  <a:txBody>
                    <a:bodyPr/>
                    <a:lstStyle/>
                    <a:p>
                      <a:pPr marL="0" marR="0">
                        <a:lnSpc>
                          <a:spcPct val="115000"/>
                        </a:lnSpc>
                        <a:spcBef>
                          <a:spcPts val="0"/>
                        </a:spcBef>
                        <a:spcAft>
                          <a:spcPts val="0"/>
                        </a:spcAft>
                      </a:pPr>
                      <a:r>
                        <a:rPr lang="en-US" sz="2000" b="1">
                          <a:solidFill>
                            <a:srgbClr val="000000"/>
                          </a:solidFill>
                          <a:latin typeface="Times New Roman" pitchFamily="18" charset="0"/>
                          <a:ea typeface="Times New Roman"/>
                          <a:cs typeface="Times New Roman" pitchFamily="18" charset="0"/>
                        </a:rPr>
                        <a:t>Gap Reference</a:t>
                      </a:r>
                      <a:endParaRPr lang="en-US" sz="20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000000"/>
                          </a:solidFill>
                          <a:latin typeface="Times New Roman" pitchFamily="18" charset="0"/>
                          <a:ea typeface="Times New Roman"/>
                          <a:cs typeface="Times New Roman" pitchFamily="18" charset="0"/>
                        </a:rPr>
                        <a:t>IPHS 7.8.2.(VII</a:t>
                      </a:r>
                      <a:r>
                        <a:rPr lang="en-US" sz="2000" b="1" dirty="0" smtClean="0">
                          <a:solidFill>
                            <a:srgbClr val="000000"/>
                          </a:solidFill>
                          <a:latin typeface="Times New Roman" pitchFamily="18" charset="0"/>
                          <a:ea typeface="Times New Roman"/>
                          <a:cs typeface="Times New Roman" pitchFamily="18" charset="0"/>
                        </a:rPr>
                        <a:t>)</a:t>
                      </a:r>
                      <a:endParaRPr lang="en-US" sz="20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06450"/>
            <a:ext cx="6781800" cy="793750"/>
          </a:xfrm>
        </p:spPr>
        <p:txBody>
          <a:bodyPr/>
          <a:lstStyle/>
          <a:p>
            <a:r>
              <a:rPr lang="en-US" sz="3200" dirty="0" smtClean="0"/>
              <a:t>Background of the Study</a:t>
            </a:r>
            <a:endParaRPr lang="en-US" sz="3200" dirty="0"/>
          </a:p>
        </p:txBody>
      </p:sp>
      <p:sp>
        <p:nvSpPr>
          <p:cNvPr id="8" name="Text Placeholder 7"/>
          <p:cNvSpPr>
            <a:spLocks noGrp="1"/>
          </p:cNvSpPr>
          <p:nvPr>
            <p:ph type="body" idx="2"/>
          </p:nvPr>
        </p:nvSpPr>
        <p:spPr>
          <a:xfrm>
            <a:off x="457200" y="2362200"/>
            <a:ext cx="2286000" cy="4114800"/>
          </a:xfrm>
        </p:spPr>
        <p:txBody>
          <a:bodyPr>
            <a:normAutofit/>
          </a:bodyPr>
          <a:lstStyle/>
          <a:p>
            <a:pPr algn="just"/>
            <a:r>
              <a:rPr lang="en-US" sz="2400" dirty="0" smtClean="0">
                <a:latin typeface="Times New Roman" pitchFamily="18" charset="0"/>
                <a:cs typeface="Times New Roman" pitchFamily="18" charset="0"/>
              </a:rPr>
              <a:t>The  current study has been carried out  at DH </a:t>
            </a:r>
            <a:r>
              <a:rPr lang="en-US" sz="2400" dirty="0" err="1" smtClean="0">
                <a:latin typeface="Times New Roman" pitchFamily="18" charset="0"/>
                <a:cs typeface="Times New Roman" pitchFamily="18" charset="0"/>
              </a:rPr>
              <a:t>Bhabua</a:t>
            </a:r>
            <a:r>
              <a:rPr lang="en-US" sz="2400" dirty="0" smtClean="0">
                <a:latin typeface="Times New Roman" pitchFamily="18" charset="0"/>
                <a:cs typeface="Times New Roman" pitchFamily="18" charset="0"/>
              </a:rPr>
              <a:t> (Bihar).</a:t>
            </a:r>
          </a:p>
        </p:txBody>
      </p:sp>
      <p:pic>
        <p:nvPicPr>
          <p:cNvPr id="1026" name="Picture 2"/>
          <p:cNvPicPr>
            <a:picLocks noGrp="1" noChangeAspect="1" noChangeArrowheads="1"/>
          </p:cNvPicPr>
          <p:nvPr>
            <p:ph sz="quarter" idx="1"/>
          </p:nvPr>
        </p:nvPicPr>
        <p:blipFill>
          <a:blip r:embed="rId2"/>
          <a:stretch>
            <a:fillRect/>
          </a:stretch>
        </p:blipFill>
        <p:spPr bwMode="auto">
          <a:xfrm>
            <a:off x="3048000" y="1600200"/>
            <a:ext cx="5791200" cy="4495800"/>
          </a:xfrm>
          <a:prstGeom prst="rect">
            <a:avLst/>
          </a:prstGeom>
          <a:noFill/>
          <a:ln w="9525">
            <a:noFill/>
            <a:miter lim="800000"/>
            <a:headEnd/>
            <a:tailEnd/>
          </a:ln>
          <a:effectLst/>
        </p:spPr>
      </p:pic>
      <p:sp>
        <p:nvSpPr>
          <p:cNvPr id="5" name="TextBox 4"/>
          <p:cNvSpPr txBox="1"/>
          <p:nvPr/>
        </p:nvSpPr>
        <p:spPr>
          <a:xfrm>
            <a:off x="4419600" y="6248400"/>
            <a:ext cx="4343400" cy="369332"/>
          </a:xfrm>
          <a:prstGeom prst="rect">
            <a:avLst/>
          </a:prstGeom>
          <a:noFill/>
        </p:spPr>
        <p:txBody>
          <a:bodyPr wrap="square" rtlCol="0">
            <a:spAutoFit/>
          </a:bodyPr>
          <a:lstStyle/>
          <a:p>
            <a:r>
              <a:rPr lang="en-US" dirty="0" smtClean="0"/>
              <a:t>District Hospital </a:t>
            </a:r>
            <a:r>
              <a:rPr lang="en-US" dirty="0" err="1" smtClean="0"/>
              <a:t>Bhabua</a:t>
            </a:r>
            <a:r>
              <a:rPr lang="en-US" dirty="0" smtClean="0"/>
              <a:t> (Bihar)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1828800"/>
          <a:ext cx="7848599" cy="4328922"/>
        </p:xfrm>
        <a:graphic>
          <a:graphicData uri="http://schemas.openxmlformats.org/drawingml/2006/table">
            <a:tbl>
              <a:tblPr/>
              <a:tblGrid>
                <a:gridCol w="2628509"/>
                <a:gridCol w="5220090"/>
              </a:tblGrid>
              <a:tr h="299357">
                <a:tc>
                  <a:txBody>
                    <a:bodyPr/>
                    <a:lstStyle/>
                    <a:p>
                      <a:pPr marL="0" marR="0">
                        <a:lnSpc>
                          <a:spcPct val="115000"/>
                        </a:lnSpc>
                        <a:spcBef>
                          <a:spcPts val="0"/>
                        </a:spcBef>
                        <a:spcAft>
                          <a:spcPts val="0"/>
                        </a:spcAft>
                      </a:pPr>
                      <a:r>
                        <a:rPr lang="en-US" sz="1900" b="1" dirty="0">
                          <a:solidFill>
                            <a:srgbClr val="000000"/>
                          </a:solidFill>
                          <a:latin typeface="Times New Roman" pitchFamily="18" charset="0"/>
                          <a:ea typeface="Times New Roman"/>
                          <a:cs typeface="Times New Roman" pitchFamily="18" charset="0"/>
                        </a:rPr>
                        <a:t>Gap ID No</a:t>
                      </a:r>
                      <a:endParaRPr lang="en-US" sz="19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IP002</a:t>
                      </a:r>
                      <a:endParaRPr lang="en-US" sz="19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9357">
                <a:tc gridSpan="2">
                  <a:txBody>
                    <a:bodyPr/>
                    <a:lstStyle/>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Gap Statement:</a:t>
                      </a:r>
                      <a:r>
                        <a:rPr lang="en-US" sz="1900">
                          <a:solidFill>
                            <a:srgbClr val="000000"/>
                          </a:solidFill>
                          <a:latin typeface="Times New Roman" pitchFamily="18" charset="0"/>
                          <a:ea typeface="Times New Roman"/>
                          <a:cs typeface="Times New Roman" pitchFamily="18" charset="0"/>
                        </a:rPr>
                        <a:t> Ward are not well equipped for patient care </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2394857">
                <a:tc gridSpan="2">
                  <a:txBody>
                    <a:bodyPr/>
                    <a:lstStyle/>
                    <a:p>
                      <a:pPr marL="0" marR="0">
                        <a:lnSpc>
                          <a:spcPct val="115000"/>
                        </a:lnSpc>
                        <a:spcBef>
                          <a:spcPts val="0"/>
                        </a:spcBef>
                        <a:spcAft>
                          <a:spcPts val="0"/>
                        </a:spcAft>
                      </a:pPr>
                      <a:r>
                        <a:rPr lang="en-US" sz="1900" b="1" dirty="0">
                          <a:solidFill>
                            <a:srgbClr val="000000"/>
                          </a:solidFill>
                          <a:latin typeface="Times New Roman" pitchFamily="18" charset="0"/>
                          <a:ea typeface="Times New Roman"/>
                          <a:cs typeface="Times New Roman" pitchFamily="18" charset="0"/>
                        </a:rPr>
                        <a:t>Rationale / Explanation:</a:t>
                      </a:r>
                      <a:r>
                        <a:rPr lang="en-US" sz="1900" dirty="0">
                          <a:solidFill>
                            <a:srgbClr val="000000"/>
                          </a:solidFill>
                          <a:latin typeface="Times New Roman" pitchFamily="18" charset="0"/>
                          <a:ea typeface="Times New Roman"/>
                          <a:cs typeface="Times New Roman" pitchFamily="18" charset="0"/>
                        </a:rPr>
                        <a:t> </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Beds are cluttered together.</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Bed railings are not available in the wards.</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Bed side lockers are not provided to keep medicines.</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IV stands are not available in adequate number.</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Wheel chairs and trolleys not available in each ward.</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Crash cart, ECG machine, Suction machine are not available in the ward.</a:t>
                      </a:r>
                    </a:p>
                    <a:p>
                      <a:pPr marL="342900" marR="0" lvl="0" indent="-342900">
                        <a:lnSpc>
                          <a:spcPct val="115000"/>
                        </a:lnSpc>
                        <a:spcBef>
                          <a:spcPts val="0"/>
                        </a:spcBef>
                        <a:spcAft>
                          <a:spcPts val="0"/>
                        </a:spcAft>
                        <a:buFont typeface="Symbol"/>
                        <a:buChar char=""/>
                        <a:tabLst>
                          <a:tab pos="457200" algn="l"/>
                        </a:tabLst>
                      </a:pPr>
                      <a:r>
                        <a:rPr lang="en-US" sz="1900" dirty="0">
                          <a:solidFill>
                            <a:srgbClr val="000000"/>
                          </a:solidFill>
                          <a:latin typeface="Times New Roman" pitchFamily="18" charset="0"/>
                          <a:ea typeface="Times New Roman"/>
                          <a:cs typeface="Times New Roman" pitchFamily="18" charset="0"/>
                        </a:rPr>
                        <a:t>Color coded bins for BMW segregation is not provided in the wards.</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598714">
                <a:tc>
                  <a:txBody>
                    <a:bodyPr/>
                    <a:lstStyle/>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Gap Classification</a:t>
                      </a:r>
                      <a:endParaRPr lang="en-US" sz="19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Structure</a:t>
                      </a:r>
                      <a:endParaRPr lang="en-US" sz="19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*Gap Severity Rating</a:t>
                      </a:r>
                      <a:endParaRPr lang="en-US" sz="19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High</a:t>
                      </a:r>
                      <a:endParaRPr lang="en-US" sz="19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9357">
                <a:tc>
                  <a:txBody>
                    <a:bodyPr/>
                    <a:lstStyle/>
                    <a:p>
                      <a:pPr marL="0" marR="0">
                        <a:lnSpc>
                          <a:spcPct val="115000"/>
                        </a:lnSpc>
                        <a:spcBef>
                          <a:spcPts val="0"/>
                        </a:spcBef>
                        <a:spcAft>
                          <a:spcPts val="0"/>
                        </a:spcAft>
                      </a:pPr>
                      <a:r>
                        <a:rPr lang="en-US" sz="1900" b="1">
                          <a:solidFill>
                            <a:srgbClr val="000000"/>
                          </a:solidFill>
                          <a:latin typeface="Times New Roman" pitchFamily="18" charset="0"/>
                          <a:ea typeface="Times New Roman"/>
                          <a:cs typeface="Times New Roman" pitchFamily="18" charset="0"/>
                        </a:rPr>
                        <a:t>Gap Reference</a:t>
                      </a:r>
                      <a:endParaRPr lang="en-US" sz="19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900" b="1" dirty="0">
                          <a:solidFill>
                            <a:srgbClr val="000000"/>
                          </a:solidFill>
                          <a:latin typeface="Times New Roman" pitchFamily="18" charset="0"/>
                          <a:ea typeface="Times New Roman"/>
                          <a:cs typeface="Times New Roman" pitchFamily="18" charset="0"/>
                        </a:rPr>
                        <a:t>IPHS 7.8.1.(V</a:t>
                      </a:r>
                      <a:r>
                        <a:rPr lang="en-US" sz="1900" b="1" dirty="0" smtClean="0">
                          <a:solidFill>
                            <a:srgbClr val="000000"/>
                          </a:solidFill>
                          <a:latin typeface="Times New Roman" pitchFamily="18" charset="0"/>
                          <a:ea typeface="Times New Roman"/>
                          <a:cs typeface="Times New Roman" pitchFamily="18" charset="0"/>
                        </a:rPr>
                        <a:t>)</a:t>
                      </a:r>
                      <a:endParaRPr lang="en-US" sz="19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14400" y="1676400"/>
          <a:ext cx="7924801" cy="4075811"/>
        </p:xfrm>
        <a:graphic>
          <a:graphicData uri="http://schemas.openxmlformats.org/drawingml/2006/table">
            <a:tbl>
              <a:tblPr/>
              <a:tblGrid>
                <a:gridCol w="2654030"/>
                <a:gridCol w="5270771"/>
              </a:tblGrid>
              <a:tr h="299357">
                <a:tc>
                  <a:txBody>
                    <a:bodyPr/>
                    <a:lstStyle/>
                    <a:p>
                      <a:pPr marL="0" marR="0">
                        <a:lnSpc>
                          <a:spcPct val="115000"/>
                        </a:lnSpc>
                        <a:spcBef>
                          <a:spcPts val="0"/>
                        </a:spcBef>
                        <a:spcAft>
                          <a:spcPts val="0"/>
                        </a:spcAft>
                      </a:pPr>
                      <a:r>
                        <a:rPr lang="en-US" sz="1800" b="1" dirty="0">
                          <a:latin typeface="Times New Roman" pitchFamily="18" charset="0"/>
                          <a:ea typeface="Times New Roman"/>
                          <a:cs typeface="Times New Roman" pitchFamily="18" charset="0"/>
                        </a:rPr>
                        <a:t>Gap ID No</a:t>
                      </a:r>
                      <a:endParaRPr lang="en-US" sz="18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IP003</a:t>
                      </a:r>
                      <a:endParaRPr lang="en-US" sz="18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9357">
                <a:tc gridSpan="2">
                  <a:txBody>
                    <a:bodyPr/>
                    <a:lstStyle/>
                    <a:p>
                      <a:pPr marL="0" marR="0" algn="just">
                        <a:lnSpc>
                          <a:spcPct val="115000"/>
                        </a:lnSpc>
                        <a:spcBef>
                          <a:spcPts val="0"/>
                        </a:spcBef>
                        <a:spcAft>
                          <a:spcPts val="0"/>
                        </a:spcAft>
                      </a:pPr>
                      <a:r>
                        <a:rPr lang="en-US" sz="1800" b="1">
                          <a:latin typeface="Times New Roman" pitchFamily="18" charset="0"/>
                          <a:ea typeface="Times New Roman"/>
                          <a:cs typeface="Times New Roman" pitchFamily="18" charset="0"/>
                        </a:rPr>
                        <a:t>Gap Statement:</a:t>
                      </a:r>
                      <a:r>
                        <a:rPr lang="en-US" sz="1800">
                          <a:latin typeface="Times New Roman" pitchFamily="18" charset="0"/>
                          <a:ea typeface="Times New Roman"/>
                          <a:cs typeface="Times New Roman" pitchFamily="18" charset="0"/>
                        </a:rPr>
                        <a:t> Nursing stations are not located properly for patient monitoring</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2394857">
                <a:tc gridSpan="2">
                  <a:txBody>
                    <a:bodyPr/>
                    <a:lstStyle/>
                    <a:p>
                      <a:pPr marL="0" marR="0">
                        <a:lnSpc>
                          <a:spcPct val="115000"/>
                        </a:lnSpc>
                        <a:spcBef>
                          <a:spcPts val="0"/>
                        </a:spcBef>
                        <a:spcAft>
                          <a:spcPts val="0"/>
                        </a:spcAft>
                      </a:pPr>
                      <a:r>
                        <a:rPr lang="en-US" sz="1800" b="1" dirty="0">
                          <a:latin typeface="Times New Roman" pitchFamily="18" charset="0"/>
                          <a:ea typeface="Times New Roman"/>
                          <a:cs typeface="Times New Roman" pitchFamily="18" charset="0"/>
                        </a:rPr>
                        <a:t>Rationale / Explanation:</a:t>
                      </a:r>
                      <a:r>
                        <a:rPr lang="en-US" sz="1800" dirty="0">
                          <a:latin typeface="Times New Roman" pitchFamily="18" charset="0"/>
                          <a:ea typeface="Times New Roman"/>
                          <a:cs typeface="Times New Roman" pitchFamily="18" charset="0"/>
                        </a:rPr>
                        <a:t> </a:t>
                      </a:r>
                    </a:p>
                    <a:p>
                      <a:pPr marL="342900" marR="0" lvl="0" indent="-342900" algn="just">
                        <a:lnSpc>
                          <a:spcPct val="115000"/>
                        </a:lnSpc>
                        <a:spcBef>
                          <a:spcPts val="0"/>
                        </a:spcBef>
                        <a:spcAft>
                          <a:spcPts val="0"/>
                        </a:spcAft>
                        <a:buFont typeface="Symbol"/>
                        <a:buChar char=""/>
                        <a:tabLst>
                          <a:tab pos="457200" algn="l"/>
                        </a:tabLst>
                      </a:pPr>
                      <a:r>
                        <a:rPr lang="en-US" sz="1800" dirty="0" smtClean="0">
                          <a:latin typeface="Times New Roman" pitchFamily="18" charset="0"/>
                          <a:ea typeface="Times New Roman"/>
                          <a:cs typeface="Times New Roman" pitchFamily="18" charset="0"/>
                        </a:rPr>
                        <a:t>Nursing </a:t>
                      </a:r>
                      <a:r>
                        <a:rPr lang="en-US" sz="1800" dirty="0">
                          <a:latin typeface="Times New Roman" pitchFamily="18" charset="0"/>
                          <a:ea typeface="Times New Roman"/>
                          <a:cs typeface="Times New Roman" pitchFamily="18" charset="0"/>
                        </a:rPr>
                        <a:t>station is not located centrally or on one corner of ward for the direct observation and monitoring.</a:t>
                      </a:r>
                    </a:p>
                    <a:p>
                      <a:pPr marL="342900" marR="0" lvl="0" indent="-342900" algn="just">
                        <a:lnSpc>
                          <a:spcPct val="115000"/>
                        </a:lnSpc>
                        <a:spcBef>
                          <a:spcPts val="0"/>
                        </a:spcBef>
                        <a:spcAft>
                          <a:spcPts val="0"/>
                        </a:spcAft>
                        <a:buFont typeface="Symbol"/>
                        <a:buChar char=""/>
                        <a:tabLst>
                          <a:tab pos="457200" algn="l"/>
                        </a:tabLst>
                      </a:pPr>
                      <a:r>
                        <a:rPr lang="en-US" sz="1800" dirty="0">
                          <a:latin typeface="Times New Roman" pitchFamily="18" charset="0"/>
                          <a:ea typeface="Times New Roman"/>
                          <a:cs typeface="Times New Roman" pitchFamily="18" charset="0"/>
                        </a:rPr>
                        <a:t>Basic requirements such as storage place for inventory, linen, drugs has not been provided</a:t>
                      </a:r>
                    </a:p>
                    <a:p>
                      <a:pPr marL="342900" marR="0" lvl="0" indent="-342900" algn="just">
                        <a:lnSpc>
                          <a:spcPct val="115000"/>
                        </a:lnSpc>
                        <a:spcBef>
                          <a:spcPts val="0"/>
                        </a:spcBef>
                        <a:spcAft>
                          <a:spcPts val="0"/>
                        </a:spcAft>
                        <a:buFont typeface="Symbol"/>
                        <a:buChar char=""/>
                        <a:tabLst>
                          <a:tab pos="457200" algn="l"/>
                        </a:tabLst>
                      </a:pPr>
                      <a:r>
                        <a:rPr lang="en-US" sz="1800" dirty="0">
                          <a:latin typeface="Times New Roman" pitchFamily="18" charset="0"/>
                          <a:ea typeface="Times New Roman"/>
                          <a:cs typeface="Times New Roman" pitchFamily="18" charset="0"/>
                        </a:rPr>
                        <a:t>There is no janitors closet for Housekeeping materials</a:t>
                      </a:r>
                    </a:p>
                    <a:p>
                      <a:pPr marL="342900" marR="0" lvl="0" indent="-342900" algn="just">
                        <a:lnSpc>
                          <a:spcPct val="115000"/>
                        </a:lnSpc>
                        <a:spcBef>
                          <a:spcPts val="0"/>
                        </a:spcBef>
                        <a:spcAft>
                          <a:spcPts val="0"/>
                        </a:spcAft>
                        <a:buFont typeface="Symbol"/>
                        <a:buChar char=""/>
                        <a:tabLst>
                          <a:tab pos="457200" algn="l"/>
                        </a:tabLst>
                      </a:pPr>
                      <a:r>
                        <a:rPr lang="en-US" sz="1800" dirty="0">
                          <a:latin typeface="Times New Roman" pitchFamily="18" charset="0"/>
                          <a:ea typeface="Times New Roman"/>
                          <a:cs typeface="Times New Roman" pitchFamily="18" charset="0"/>
                        </a:rPr>
                        <a:t>No washing areas are designated for washing of badly soiled linen.</a:t>
                      </a:r>
                    </a:p>
                    <a:p>
                      <a:pPr marL="342900" marR="0" lvl="0" indent="-342900">
                        <a:lnSpc>
                          <a:spcPct val="115000"/>
                        </a:lnSpc>
                        <a:spcBef>
                          <a:spcPts val="0"/>
                        </a:spcBef>
                        <a:spcAft>
                          <a:spcPts val="0"/>
                        </a:spcAft>
                        <a:buFont typeface="Symbol"/>
                        <a:buChar char=""/>
                        <a:tabLst>
                          <a:tab pos="457200" algn="l"/>
                        </a:tabLst>
                      </a:pPr>
                      <a:r>
                        <a:rPr lang="en-US" sz="1800" dirty="0">
                          <a:latin typeface="Times New Roman" pitchFamily="18" charset="0"/>
                          <a:ea typeface="Times New Roman"/>
                          <a:cs typeface="Times New Roman" pitchFamily="18" charset="0"/>
                        </a:rPr>
                        <a:t>No staff change room provided.</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598714">
                <a:tc>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Gap Classification</a:t>
                      </a:r>
                      <a:endParaRPr lang="en-US" sz="18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Structure </a:t>
                      </a:r>
                      <a:endParaRPr lang="en-US" sz="18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*Gap Severity Rating</a:t>
                      </a:r>
                      <a:endParaRPr lang="en-US" sz="1800">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High</a:t>
                      </a:r>
                      <a:endParaRPr lang="en-US" sz="18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99357">
                <a:tc>
                  <a:txBody>
                    <a:bodyPr/>
                    <a:lstStyle/>
                    <a:p>
                      <a:pPr marL="0" marR="0">
                        <a:lnSpc>
                          <a:spcPct val="115000"/>
                        </a:lnSpc>
                        <a:spcBef>
                          <a:spcPts val="0"/>
                        </a:spcBef>
                        <a:spcAft>
                          <a:spcPts val="0"/>
                        </a:spcAft>
                      </a:pPr>
                      <a:r>
                        <a:rPr lang="en-US" sz="1800" b="1">
                          <a:latin typeface="Times New Roman" pitchFamily="18" charset="0"/>
                          <a:ea typeface="Times New Roman"/>
                          <a:cs typeface="Times New Roman" pitchFamily="18" charset="0"/>
                        </a:rPr>
                        <a:t>Gap Reference</a:t>
                      </a:r>
                      <a:endParaRPr lang="en-US" sz="180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Times New Roman" pitchFamily="18" charset="0"/>
                          <a:ea typeface="Times New Roman"/>
                          <a:cs typeface="Times New Roman" pitchFamily="18" charset="0"/>
                        </a:rPr>
                        <a:t>IPHS 7.8.1.(V</a:t>
                      </a:r>
                      <a:r>
                        <a:rPr lang="en-US" sz="1800" b="1" dirty="0" smtClean="0">
                          <a:latin typeface="Times New Roman" pitchFamily="18" charset="0"/>
                          <a:ea typeface="Times New Roman"/>
                          <a:cs typeface="Times New Roman" pitchFamily="18" charset="0"/>
                        </a:rPr>
                        <a:t>)</a:t>
                      </a:r>
                      <a:endParaRPr lang="en-US" sz="1800" dirty="0">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1905000"/>
          <a:ext cx="8001000" cy="3740728"/>
        </p:xfrm>
        <a:graphic>
          <a:graphicData uri="http://schemas.openxmlformats.org/drawingml/2006/table">
            <a:tbl>
              <a:tblPr/>
              <a:tblGrid>
                <a:gridCol w="2774435"/>
                <a:gridCol w="5226565"/>
              </a:tblGrid>
              <a:tr h="374073">
                <a:tc>
                  <a:txBody>
                    <a:bodyPr/>
                    <a:lstStyle/>
                    <a:p>
                      <a:pPr marL="0" marR="0">
                        <a:lnSpc>
                          <a:spcPct val="115000"/>
                        </a:lnSpc>
                        <a:spcBef>
                          <a:spcPts val="0"/>
                        </a:spcBef>
                        <a:spcAft>
                          <a:spcPts val="0"/>
                        </a:spcAft>
                      </a:pPr>
                      <a:r>
                        <a:rPr lang="en-US" sz="1800" b="1" dirty="0">
                          <a:solidFill>
                            <a:srgbClr val="000000"/>
                          </a:solidFill>
                          <a:latin typeface="Times New Roman" pitchFamily="18" charset="0"/>
                          <a:ea typeface="Times New Roman"/>
                          <a:cs typeface="Times New Roman" pitchFamily="18" charset="0"/>
                        </a:rPr>
                        <a:t>Gap ID No</a:t>
                      </a:r>
                      <a:endParaRPr lang="en-US" sz="18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IP004</a:t>
                      </a:r>
                      <a:endParaRPr lang="en-US" sz="18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74073">
                <a:tc gridSpan="2">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Gap Statement:</a:t>
                      </a:r>
                      <a:r>
                        <a:rPr lang="en-US" sz="1800">
                          <a:solidFill>
                            <a:srgbClr val="000000"/>
                          </a:solidFill>
                          <a:latin typeface="Times New Roman" pitchFamily="18" charset="0"/>
                          <a:ea typeface="Times New Roman"/>
                          <a:cs typeface="Times New Roman" pitchFamily="18" charset="0"/>
                        </a:rPr>
                        <a:t> Standardized format for Medical record does not exist.</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1870364">
                <a:tc gridSpan="2">
                  <a:txBody>
                    <a:bodyPr/>
                    <a:lstStyle/>
                    <a:p>
                      <a:pPr marL="0" marR="0">
                        <a:lnSpc>
                          <a:spcPct val="115000"/>
                        </a:lnSpc>
                        <a:spcBef>
                          <a:spcPts val="0"/>
                        </a:spcBef>
                        <a:spcAft>
                          <a:spcPts val="0"/>
                        </a:spcAft>
                      </a:pPr>
                      <a:r>
                        <a:rPr lang="en-US" sz="1800" b="1" dirty="0">
                          <a:solidFill>
                            <a:srgbClr val="000000"/>
                          </a:solidFill>
                          <a:latin typeface="Times New Roman" pitchFamily="18" charset="0"/>
                          <a:ea typeface="Times New Roman"/>
                          <a:cs typeface="Times New Roman" pitchFamily="18" charset="0"/>
                        </a:rPr>
                        <a:t>Rationale / Explanation:</a:t>
                      </a:r>
                      <a:r>
                        <a:rPr lang="en-US" sz="1800" dirty="0">
                          <a:solidFill>
                            <a:srgbClr val="000000"/>
                          </a:solidFill>
                          <a:latin typeface="Times New Roman" pitchFamily="18" charset="0"/>
                          <a:ea typeface="Times New Roman"/>
                          <a:cs typeface="Times New Roman" pitchFamily="18" charset="0"/>
                        </a:rPr>
                        <a:t> </a:t>
                      </a:r>
                    </a:p>
                    <a:p>
                      <a:pPr marL="342900" marR="0" lvl="0" indent="-342900">
                        <a:lnSpc>
                          <a:spcPct val="115000"/>
                        </a:lnSpc>
                        <a:spcBef>
                          <a:spcPts val="0"/>
                        </a:spcBef>
                        <a:spcAft>
                          <a:spcPts val="0"/>
                        </a:spcAft>
                        <a:buFont typeface="Symbol"/>
                        <a:buChar char=""/>
                        <a:tabLst>
                          <a:tab pos="457200" algn="l"/>
                        </a:tabLst>
                      </a:pPr>
                      <a:r>
                        <a:rPr lang="en-US" sz="1800" dirty="0">
                          <a:solidFill>
                            <a:srgbClr val="000000"/>
                          </a:solidFill>
                          <a:latin typeface="Times New Roman" pitchFamily="18" charset="0"/>
                          <a:ea typeface="Times New Roman"/>
                          <a:cs typeface="Times New Roman" pitchFamily="18" charset="0"/>
                        </a:rPr>
                        <a:t>Only bed head ticket generated does not reflect continuity of care.</a:t>
                      </a:r>
                    </a:p>
                    <a:p>
                      <a:pPr marL="342900" marR="0" lvl="0" indent="-342900" algn="just">
                        <a:lnSpc>
                          <a:spcPct val="115000"/>
                        </a:lnSpc>
                        <a:spcBef>
                          <a:spcPts val="0"/>
                        </a:spcBef>
                        <a:spcAft>
                          <a:spcPts val="0"/>
                        </a:spcAft>
                        <a:buFont typeface="Symbol"/>
                        <a:buChar char=""/>
                        <a:tabLst>
                          <a:tab pos="457200" algn="l"/>
                        </a:tabLst>
                      </a:pPr>
                      <a:r>
                        <a:rPr lang="en-US" sz="1800" dirty="0">
                          <a:solidFill>
                            <a:srgbClr val="000000"/>
                          </a:solidFill>
                          <a:latin typeface="Times New Roman" pitchFamily="18" charset="0"/>
                          <a:ea typeface="Times New Roman"/>
                          <a:cs typeface="Times New Roman" pitchFamily="18" charset="0"/>
                        </a:rPr>
                        <a:t>Standard formats such as history sheet, consultant notes, Nursing notes, Medication chart, TPR chart, Investigation chart, consent form not available.</a:t>
                      </a:r>
                    </a:p>
                    <a:p>
                      <a:pPr marL="342900" marR="0" lvl="0" indent="-342900">
                        <a:lnSpc>
                          <a:spcPct val="115000"/>
                        </a:lnSpc>
                        <a:spcBef>
                          <a:spcPts val="0"/>
                        </a:spcBef>
                        <a:spcAft>
                          <a:spcPts val="0"/>
                        </a:spcAft>
                        <a:buFont typeface="Symbol"/>
                        <a:buChar char=""/>
                        <a:tabLst>
                          <a:tab pos="457200" algn="l"/>
                        </a:tabLst>
                      </a:pPr>
                      <a:r>
                        <a:rPr lang="en-US" sz="1800" dirty="0">
                          <a:solidFill>
                            <a:srgbClr val="000000"/>
                          </a:solidFill>
                          <a:latin typeface="Times New Roman" pitchFamily="18" charset="0"/>
                          <a:ea typeface="Times New Roman"/>
                          <a:cs typeface="Times New Roman" pitchFamily="18" charset="0"/>
                        </a:rPr>
                        <a:t>No discharge summary is given to the patient.</a:t>
                      </a: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748145">
                <a:tc>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Gap Classification</a:t>
                      </a:r>
                      <a:endParaRPr lang="en-US" sz="18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Structure</a:t>
                      </a:r>
                      <a:endParaRPr lang="en-US" sz="18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*Gap Severity Rating</a:t>
                      </a:r>
                      <a:endParaRPr lang="en-US" sz="1800">
                        <a:solidFill>
                          <a:srgbClr val="000000"/>
                        </a:solidFill>
                        <a:latin typeface="Times New Roman" pitchFamily="18" charset="0"/>
                        <a:ea typeface="Times New Roman"/>
                        <a:cs typeface="Times New Roman" pitchFamily="18" charset="0"/>
                      </a:endParaRPr>
                    </a:p>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High</a:t>
                      </a:r>
                      <a:endParaRPr lang="en-US" sz="18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74073">
                <a:tc>
                  <a:txBody>
                    <a:bodyPr/>
                    <a:lstStyle/>
                    <a:p>
                      <a:pPr marL="0" marR="0">
                        <a:lnSpc>
                          <a:spcPct val="115000"/>
                        </a:lnSpc>
                        <a:spcBef>
                          <a:spcPts val="0"/>
                        </a:spcBef>
                        <a:spcAft>
                          <a:spcPts val="0"/>
                        </a:spcAft>
                      </a:pPr>
                      <a:r>
                        <a:rPr lang="en-US" sz="1800" b="1">
                          <a:solidFill>
                            <a:srgbClr val="000000"/>
                          </a:solidFill>
                          <a:latin typeface="Times New Roman" pitchFamily="18" charset="0"/>
                          <a:ea typeface="Times New Roman"/>
                          <a:cs typeface="Times New Roman" pitchFamily="18" charset="0"/>
                        </a:rPr>
                        <a:t>Gap Reference</a:t>
                      </a:r>
                      <a:endParaRPr lang="en-US" sz="180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000000"/>
                          </a:solidFill>
                          <a:latin typeface="Times New Roman" pitchFamily="18" charset="0"/>
                          <a:ea typeface="Times New Roman"/>
                          <a:cs typeface="Times New Roman" pitchFamily="18" charset="0"/>
                        </a:rPr>
                        <a:t>IPHS 7.8.2 (XV</a:t>
                      </a:r>
                      <a:r>
                        <a:rPr lang="en-US" sz="1800" b="1" dirty="0" smtClean="0">
                          <a:solidFill>
                            <a:srgbClr val="000000"/>
                          </a:solidFill>
                          <a:latin typeface="Times New Roman" pitchFamily="18" charset="0"/>
                          <a:ea typeface="Times New Roman"/>
                          <a:cs typeface="Times New Roman" pitchFamily="18" charset="0"/>
                        </a:rPr>
                        <a:t>)</a:t>
                      </a:r>
                      <a:endParaRPr lang="en-US" sz="1800" dirty="0">
                        <a:solidFill>
                          <a:srgbClr val="000000"/>
                        </a:solidFill>
                        <a:latin typeface="Times New Roman" pitchFamily="18" charset="0"/>
                        <a:ea typeface="Times New Roman"/>
                        <a:cs typeface="Times New Roman"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findings in IPD</a:t>
            </a:r>
            <a:endParaRPr lang="en-US" dirty="0"/>
          </a:p>
        </p:txBody>
      </p:sp>
      <p:sp>
        <p:nvSpPr>
          <p:cNvPr id="3" name="Content Placeholder 2"/>
          <p:cNvSpPr>
            <a:spLocks noGrp="1"/>
          </p:cNvSpPr>
          <p:nvPr>
            <p:ph sz="quarter" idx="1"/>
          </p:nvPr>
        </p:nvSpPr>
        <p:spPr/>
        <p:txBody>
          <a:bodyPr/>
          <a:lstStyle/>
          <a:p>
            <a:pPr lvl="0"/>
            <a:r>
              <a:rPr lang="en-US" sz="2000" dirty="0" smtClean="0">
                <a:latin typeface="Times New Roman" pitchFamily="18" charset="0"/>
                <a:cs typeface="Times New Roman" pitchFamily="18" charset="0"/>
              </a:rPr>
              <a:t>Nursing station is not located centrally or on one corner of ward for the direct observation and monitoring. </a:t>
            </a:r>
          </a:p>
          <a:p>
            <a:pPr lvl="0"/>
            <a:r>
              <a:rPr lang="en-US" sz="2000" dirty="0" smtClean="0">
                <a:latin typeface="Times New Roman" pitchFamily="18" charset="0"/>
                <a:cs typeface="Times New Roman" pitchFamily="18" charset="0"/>
              </a:rPr>
              <a:t>Standard formats such as history sheet, consultant notes, Nursing notes, Medication chart, TPR chart, Investigation chart, consent form not available.</a:t>
            </a:r>
          </a:p>
          <a:p>
            <a:pPr lvl="0"/>
            <a:r>
              <a:rPr lang="en-US" sz="2000" dirty="0" smtClean="0">
                <a:latin typeface="Times New Roman" pitchFamily="18" charset="0"/>
                <a:cs typeface="Times New Roman" pitchFamily="18" charset="0"/>
              </a:rPr>
              <a:t>Beds are cluttered together.</a:t>
            </a:r>
          </a:p>
          <a:p>
            <a:pPr lvl="0"/>
            <a:r>
              <a:rPr lang="en-US" sz="2000" dirty="0" smtClean="0">
                <a:latin typeface="Times New Roman" pitchFamily="18" charset="0"/>
                <a:cs typeface="Times New Roman" pitchFamily="18" charset="0"/>
              </a:rPr>
              <a:t>Bed railings are not available in the wards.</a:t>
            </a:r>
          </a:p>
          <a:p>
            <a:pPr lvl="0"/>
            <a:r>
              <a:rPr lang="en-US" sz="2000" dirty="0" smtClean="0">
                <a:latin typeface="Times New Roman" pitchFamily="18" charset="0"/>
                <a:cs typeface="Times New Roman" pitchFamily="18" charset="0"/>
              </a:rPr>
              <a:t>Bed side lockers are not provided to keep medicines.</a:t>
            </a:r>
          </a:p>
          <a:p>
            <a:pPr lvl="0"/>
            <a:r>
              <a:rPr lang="en-US" sz="2000" dirty="0" smtClean="0">
                <a:latin typeface="Times New Roman" pitchFamily="18" charset="0"/>
                <a:cs typeface="Times New Roman" pitchFamily="18" charset="0"/>
              </a:rPr>
              <a:t>IV stands are not available in adequate number.</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0132"/>
          <p:cNvPicPr>
            <a:picLocks noGrp="1"/>
          </p:cNvPicPr>
          <p:nvPr>
            <p:ph sz="quarter" idx="1"/>
          </p:nvPr>
        </p:nvPicPr>
        <p:blipFill>
          <a:blip r:embed="rId2"/>
          <a:srcRect/>
          <a:stretch>
            <a:fillRect/>
          </a:stretch>
        </p:blipFill>
        <p:spPr bwMode="auto">
          <a:xfrm>
            <a:off x="0" y="914400"/>
            <a:ext cx="3124200" cy="2209800"/>
          </a:xfrm>
          <a:prstGeom prst="rect">
            <a:avLst/>
          </a:prstGeom>
          <a:noFill/>
          <a:ln w="9525">
            <a:noFill/>
            <a:miter lim="800000"/>
            <a:headEnd/>
            <a:tailEnd/>
          </a:ln>
        </p:spPr>
      </p:pic>
      <p:pic>
        <p:nvPicPr>
          <p:cNvPr id="5" name="Picture 4" descr="Photo-0136"/>
          <p:cNvPicPr/>
          <p:nvPr/>
        </p:nvPicPr>
        <p:blipFill>
          <a:blip r:embed="rId3"/>
          <a:srcRect/>
          <a:stretch>
            <a:fillRect/>
          </a:stretch>
        </p:blipFill>
        <p:spPr bwMode="auto">
          <a:xfrm>
            <a:off x="3124200" y="914400"/>
            <a:ext cx="3012440" cy="2209800"/>
          </a:xfrm>
          <a:prstGeom prst="rect">
            <a:avLst/>
          </a:prstGeom>
          <a:noFill/>
          <a:ln w="9525">
            <a:noFill/>
            <a:miter lim="800000"/>
            <a:headEnd/>
            <a:tailEnd/>
          </a:ln>
        </p:spPr>
      </p:pic>
      <p:pic>
        <p:nvPicPr>
          <p:cNvPr id="6" name="Picture 5" descr="Photo-0214"/>
          <p:cNvPicPr/>
          <p:nvPr/>
        </p:nvPicPr>
        <p:blipFill>
          <a:blip r:embed="rId4"/>
          <a:srcRect/>
          <a:stretch>
            <a:fillRect/>
          </a:stretch>
        </p:blipFill>
        <p:spPr bwMode="auto">
          <a:xfrm>
            <a:off x="6096000" y="914400"/>
            <a:ext cx="3048000" cy="2209800"/>
          </a:xfrm>
          <a:prstGeom prst="rect">
            <a:avLst/>
          </a:prstGeom>
          <a:noFill/>
          <a:ln w="9525">
            <a:noFill/>
            <a:miter lim="800000"/>
            <a:headEnd/>
            <a:tailEnd/>
          </a:ln>
        </p:spPr>
      </p:pic>
      <p:pic>
        <p:nvPicPr>
          <p:cNvPr id="7" name="Picture 6" descr="Photo-0215"/>
          <p:cNvPicPr/>
          <p:nvPr/>
        </p:nvPicPr>
        <p:blipFill>
          <a:blip r:embed="rId5"/>
          <a:srcRect/>
          <a:stretch>
            <a:fillRect/>
          </a:stretch>
        </p:blipFill>
        <p:spPr bwMode="auto">
          <a:xfrm>
            <a:off x="0" y="3810000"/>
            <a:ext cx="3048000" cy="2209800"/>
          </a:xfrm>
          <a:prstGeom prst="rect">
            <a:avLst/>
          </a:prstGeom>
          <a:noFill/>
          <a:ln w="9525">
            <a:noFill/>
            <a:miter lim="800000"/>
            <a:headEnd/>
            <a:tailEnd/>
          </a:ln>
        </p:spPr>
      </p:pic>
      <p:pic>
        <p:nvPicPr>
          <p:cNvPr id="9" name="Content Placeholder 3" descr="Photo-0221"/>
          <p:cNvPicPr>
            <a:picLocks/>
          </p:cNvPicPr>
          <p:nvPr/>
        </p:nvPicPr>
        <p:blipFill>
          <a:blip r:embed="rId6"/>
          <a:srcRect/>
          <a:stretch>
            <a:fillRect/>
          </a:stretch>
        </p:blipFill>
        <p:spPr bwMode="auto">
          <a:xfrm>
            <a:off x="3048000" y="3810000"/>
            <a:ext cx="3048000" cy="2209800"/>
          </a:xfrm>
          <a:prstGeom prst="rect">
            <a:avLst/>
          </a:prstGeom>
          <a:noFill/>
          <a:ln w="9525">
            <a:noFill/>
            <a:miter lim="800000"/>
            <a:headEnd/>
            <a:tailEnd/>
          </a:ln>
        </p:spPr>
      </p:pic>
      <p:pic>
        <p:nvPicPr>
          <p:cNvPr id="10" name="Picture 9" descr="Photo-0220"/>
          <p:cNvPicPr/>
          <p:nvPr/>
        </p:nvPicPr>
        <p:blipFill>
          <a:blip r:embed="rId7"/>
          <a:srcRect/>
          <a:stretch>
            <a:fillRect/>
          </a:stretch>
        </p:blipFill>
        <p:spPr bwMode="auto">
          <a:xfrm>
            <a:off x="6096000" y="3810000"/>
            <a:ext cx="30480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Infrastructure of Emergency department</a:t>
            </a:r>
            <a:endParaRPr lang="en-US" sz="4000" dirty="0"/>
          </a:p>
        </p:txBody>
      </p:sp>
      <p:sp>
        <p:nvSpPr>
          <p:cNvPr id="3" name="Content Placeholder 2"/>
          <p:cNvSpPr>
            <a:spLocks noGrp="1"/>
          </p:cNvSpPr>
          <p:nvPr>
            <p:ph sz="quarter" idx="1"/>
          </p:nvPr>
        </p:nvSpPr>
        <p:spPr/>
        <p:txBody>
          <a:bodyPr/>
          <a:lstStyle/>
          <a:p>
            <a:r>
              <a:rPr lang="en-US" sz="2400" dirty="0" smtClean="0">
                <a:latin typeface="Times New Roman" pitchFamily="18" charset="0"/>
                <a:cs typeface="Times New Roman" pitchFamily="18" charset="0"/>
              </a:rPr>
              <a:t>The emergency department has one entrance zone and one exit zone and one consultation chamber area with waiting area of the patients. </a:t>
            </a:r>
          </a:p>
          <a:p>
            <a:r>
              <a:rPr lang="en-US" sz="2400" dirty="0" smtClean="0">
                <a:latin typeface="Times New Roman" pitchFamily="18" charset="0"/>
                <a:cs typeface="Times New Roman" pitchFamily="18" charset="0"/>
              </a:rPr>
              <a:t>In emergency department one medical officer present all the time. </a:t>
            </a:r>
          </a:p>
          <a:p>
            <a:r>
              <a:rPr lang="en-US" sz="2400" dirty="0" smtClean="0">
                <a:latin typeface="Times New Roman" pitchFamily="18" charset="0"/>
                <a:cs typeface="Times New Roman" pitchFamily="18" charset="0"/>
              </a:rPr>
              <a:t>It has separate building.</a:t>
            </a:r>
          </a:p>
          <a:p>
            <a:r>
              <a:rPr lang="en-US" sz="2400" dirty="0" smtClean="0">
                <a:latin typeface="Times New Roman" pitchFamily="18" charset="0"/>
                <a:cs typeface="Times New Roman" pitchFamily="18" charset="0"/>
              </a:rPr>
              <a:t>It is working round the clock 24X7.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of emergency</a:t>
            </a:r>
            <a:endParaRPr lang="en-US" dirty="0"/>
          </a:p>
        </p:txBody>
      </p:sp>
      <p:sp>
        <p:nvSpPr>
          <p:cNvPr id="3" name="Content Placeholder 2"/>
          <p:cNvSpPr>
            <a:spLocks noGrp="1"/>
          </p:cNvSpPr>
          <p:nvPr>
            <p:ph sz="quarter" idx="1"/>
          </p:nvPr>
        </p:nvSpPr>
        <p:spPr>
          <a:xfrm>
            <a:off x="838200" y="2590800"/>
            <a:ext cx="7693025" cy="2514600"/>
          </a:xfrm>
        </p:spPr>
        <p:txBody>
          <a:bodyPr/>
          <a:lstStyle/>
          <a:p>
            <a:pPr lvl="0"/>
            <a:r>
              <a:rPr lang="en-US" sz="2400" dirty="0" smtClean="0">
                <a:latin typeface="Times New Roman" pitchFamily="18" charset="0"/>
                <a:cs typeface="Times New Roman" pitchFamily="18" charset="0"/>
              </a:rPr>
              <a:t>Providing immediate care and stabilizing the patient</a:t>
            </a:r>
          </a:p>
          <a:p>
            <a:pPr lvl="0"/>
            <a:r>
              <a:rPr lang="en-US" sz="2400" dirty="0" smtClean="0">
                <a:latin typeface="Times New Roman" pitchFamily="18" charset="0"/>
                <a:cs typeface="Times New Roman" pitchFamily="18" charset="0"/>
              </a:rPr>
              <a:t>Admission to IPD</a:t>
            </a:r>
          </a:p>
          <a:p>
            <a:pPr lvl="0"/>
            <a:r>
              <a:rPr lang="en-US" sz="2400" dirty="0" smtClean="0">
                <a:latin typeface="Times New Roman" pitchFamily="18" charset="0"/>
                <a:cs typeface="Times New Roman" pitchFamily="18" charset="0"/>
              </a:rPr>
              <a:t>Referral of patients to higher medical Institutions</a:t>
            </a:r>
          </a:p>
          <a:p>
            <a:pPr lvl="0"/>
            <a:r>
              <a:rPr lang="en-US" sz="2400" dirty="0" smtClean="0">
                <a:latin typeface="Times New Roman" pitchFamily="18" charset="0"/>
                <a:cs typeface="Times New Roman" pitchFamily="18" charset="0"/>
              </a:rPr>
              <a:t>Accepting referred patients from other hospitals</a:t>
            </a:r>
          </a:p>
          <a:p>
            <a:pPr lvl="0"/>
            <a:r>
              <a:rPr lang="en-US" sz="2400" dirty="0" smtClean="0">
                <a:latin typeface="Times New Roman" pitchFamily="18" charset="0"/>
                <a:cs typeface="Times New Roman" pitchFamily="18" charset="0"/>
              </a:rPr>
              <a:t>Providing immediate medical and surgical intervention.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Responsible person</a:t>
            </a:r>
            <a:endParaRPr lang="en-US" dirty="0"/>
          </a:p>
        </p:txBody>
      </p:sp>
      <p:sp>
        <p:nvSpPr>
          <p:cNvPr id="3" name="Content Placeholder 2"/>
          <p:cNvSpPr>
            <a:spLocks noGrp="1"/>
          </p:cNvSpPr>
          <p:nvPr>
            <p:ph sz="quarter" idx="1"/>
          </p:nvPr>
        </p:nvSpPr>
        <p:spPr/>
        <p:txBody>
          <a:bodyPr/>
          <a:lstStyle/>
          <a:p>
            <a:r>
              <a:rPr lang="en-US" dirty="0" smtClean="0"/>
              <a:t>Emergency:  Emergency team</a:t>
            </a:r>
          </a:p>
          <a:p>
            <a:pPr>
              <a:buNone/>
            </a:pPr>
            <a:endParaRPr lang="en-US" dirty="0" smtClean="0"/>
          </a:p>
          <a:p>
            <a:r>
              <a:rPr lang="en-US" dirty="0" smtClean="0"/>
              <a:t>Disaster:  DS/Senior Medical Officer, supported by all hospital staff and doctors.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a:t>
            </a:r>
            <a:endParaRPr lang="en-US" dirty="0"/>
          </a:p>
        </p:txBody>
      </p:sp>
      <p:graphicFrame>
        <p:nvGraphicFramePr>
          <p:cNvPr id="4" name="Table 3"/>
          <p:cNvGraphicFramePr>
            <a:graphicFrameLocks noGrp="1"/>
          </p:cNvGraphicFramePr>
          <p:nvPr/>
        </p:nvGraphicFramePr>
        <p:xfrm>
          <a:off x="609600" y="1752600"/>
          <a:ext cx="7772400" cy="4450271"/>
        </p:xfrm>
        <a:graphic>
          <a:graphicData uri="http://schemas.openxmlformats.org/drawingml/2006/table">
            <a:tbl>
              <a:tblPr/>
              <a:tblGrid>
                <a:gridCol w="2387301"/>
                <a:gridCol w="154251"/>
                <a:gridCol w="5230848"/>
              </a:tblGrid>
              <a:tr h="262474">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Gap ID No</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700" b="1">
                          <a:latin typeface="Times New Roman"/>
                          <a:ea typeface="Times New Roman"/>
                          <a:cs typeface="Times New Roman"/>
                        </a:rPr>
                        <a:t>EMER001</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42717">
                <a:tc gridSpan="3">
                  <a:txBody>
                    <a:bodyPr/>
                    <a:lstStyle/>
                    <a:p>
                      <a:pPr marL="0" marR="0">
                        <a:lnSpc>
                          <a:spcPct val="115000"/>
                        </a:lnSpc>
                        <a:spcBef>
                          <a:spcPts val="0"/>
                        </a:spcBef>
                        <a:spcAft>
                          <a:spcPts val="0"/>
                        </a:spcAft>
                      </a:pPr>
                      <a:r>
                        <a:rPr lang="en-US" sz="1700" b="1">
                          <a:latin typeface="Times New Roman"/>
                          <a:ea typeface="Times New Roman"/>
                          <a:cs typeface="Times New Roman"/>
                        </a:rPr>
                        <a:t>Gap Statement: </a:t>
                      </a:r>
                      <a:r>
                        <a:rPr lang="en-US" sz="1700">
                          <a:latin typeface="Times New Roman"/>
                          <a:ea typeface="Times New Roman"/>
                          <a:cs typeface="Times New Roman"/>
                        </a:rPr>
                        <a:t> Non availability of Ambulance control room for effective patient transport.</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504417">
                <a:tc gridSpan="3">
                  <a:txBody>
                    <a:bodyPr/>
                    <a:lstStyle/>
                    <a:p>
                      <a:pPr marL="0" marR="0">
                        <a:lnSpc>
                          <a:spcPct val="115000"/>
                        </a:lnSpc>
                        <a:spcBef>
                          <a:spcPts val="0"/>
                        </a:spcBef>
                        <a:spcAft>
                          <a:spcPts val="0"/>
                        </a:spcAft>
                      </a:pPr>
                      <a:r>
                        <a:rPr lang="en-US" sz="1700" b="1" dirty="0">
                          <a:latin typeface="Times New Roman"/>
                          <a:ea typeface="Times New Roman"/>
                          <a:cs typeface="Times New Roman"/>
                        </a:rPr>
                        <a:t>Rationale / Explanation:</a:t>
                      </a:r>
                      <a:endParaRPr lang="en-US" sz="1700" dirty="0">
                        <a:latin typeface="Calibri"/>
                        <a:ea typeface="Times New Roman"/>
                        <a:cs typeface="Times New Roman"/>
                      </a:endParaRPr>
                    </a:p>
                    <a:p>
                      <a:pPr marL="342900" marR="0" lvl="0" indent="-342900">
                        <a:lnSpc>
                          <a:spcPct val="115000"/>
                        </a:lnSpc>
                        <a:spcBef>
                          <a:spcPts val="0"/>
                        </a:spcBef>
                        <a:spcAft>
                          <a:spcPts val="0"/>
                        </a:spcAft>
                        <a:buFont typeface="Symbol"/>
                        <a:buChar char=""/>
                        <a:tabLst>
                          <a:tab pos="457200" algn="l"/>
                        </a:tabLst>
                      </a:pPr>
                      <a:r>
                        <a:rPr lang="en-US" sz="1700" dirty="0" smtClean="0">
                          <a:latin typeface="Times New Roman"/>
                          <a:ea typeface="Times New Roman"/>
                          <a:cs typeface="Times New Roman"/>
                        </a:rPr>
                        <a:t>No</a:t>
                      </a:r>
                      <a:r>
                        <a:rPr lang="en-US" sz="1700" baseline="0" dirty="0" smtClean="0">
                          <a:latin typeface="Times New Roman"/>
                          <a:ea typeface="Times New Roman"/>
                          <a:cs typeface="Times New Roman"/>
                        </a:rPr>
                        <a:t> </a:t>
                      </a:r>
                      <a:r>
                        <a:rPr lang="en-US" sz="1700" dirty="0" smtClean="0">
                          <a:latin typeface="Times New Roman"/>
                          <a:ea typeface="Times New Roman"/>
                          <a:cs typeface="Times New Roman"/>
                        </a:rPr>
                        <a:t>In-charge </a:t>
                      </a:r>
                      <a:r>
                        <a:rPr lang="en-US" sz="1700" dirty="0">
                          <a:latin typeface="Times New Roman"/>
                          <a:ea typeface="Times New Roman"/>
                          <a:cs typeface="Times New Roman"/>
                        </a:rPr>
                        <a:t>of ambulance for smooth coordination.</a:t>
                      </a:r>
                      <a:endParaRPr lang="en-US" sz="1700" dirty="0">
                        <a:latin typeface="Calibri"/>
                        <a:ea typeface="Times New Roman"/>
                        <a:cs typeface="Times New Roman"/>
                      </a:endParaRPr>
                    </a:p>
                    <a:p>
                      <a:pPr marL="342900" marR="0" lvl="0" indent="-342900">
                        <a:lnSpc>
                          <a:spcPct val="115000"/>
                        </a:lnSpc>
                        <a:spcBef>
                          <a:spcPts val="0"/>
                        </a:spcBef>
                        <a:spcAft>
                          <a:spcPts val="0"/>
                        </a:spcAft>
                        <a:buFont typeface="Symbol"/>
                        <a:buChar char=""/>
                        <a:tabLst>
                          <a:tab pos="457200" algn="l"/>
                        </a:tabLst>
                      </a:pPr>
                      <a:r>
                        <a:rPr lang="en-US" sz="1700" dirty="0">
                          <a:latin typeface="Times New Roman"/>
                          <a:ea typeface="Times New Roman"/>
                          <a:cs typeface="Times New Roman"/>
                        </a:rPr>
                        <a:t>The patient has to call 108 ambulance service himself to avail the service. 108 services provide both ACLS and BLS ambulance.</a:t>
                      </a:r>
                      <a:endParaRPr lang="en-US" sz="1700" dirty="0">
                        <a:latin typeface="Calibri"/>
                        <a:ea typeface="Times New Roman"/>
                        <a:cs typeface="Times New Roman"/>
                      </a:endParaRPr>
                    </a:p>
                    <a:p>
                      <a:pPr marL="342900" marR="0" lvl="0" indent="-342900">
                        <a:lnSpc>
                          <a:spcPct val="115000"/>
                        </a:lnSpc>
                        <a:spcBef>
                          <a:spcPts val="0"/>
                        </a:spcBef>
                        <a:spcAft>
                          <a:spcPts val="0"/>
                        </a:spcAft>
                        <a:buFont typeface="Symbol"/>
                        <a:buChar char=""/>
                      </a:pPr>
                      <a:r>
                        <a:rPr lang="en-US" sz="1700" dirty="0">
                          <a:latin typeface="Times New Roman"/>
                          <a:ea typeface="Times New Roman"/>
                          <a:cs typeface="Times New Roman"/>
                        </a:rPr>
                        <a:t>Hospitals own ambulances are also in working condition. There are two BLS ambulance of hospital.</a:t>
                      </a:r>
                      <a:endParaRPr lang="en-US" sz="1700" dirty="0">
                        <a:latin typeface="Calibri"/>
                        <a:ea typeface="Times New Roman"/>
                        <a:cs typeface="Times New Roman"/>
                      </a:endParaRPr>
                    </a:p>
                    <a:p>
                      <a:pPr marL="342900" marR="0" lvl="0" indent="-342900">
                        <a:lnSpc>
                          <a:spcPct val="115000"/>
                        </a:lnSpc>
                        <a:spcBef>
                          <a:spcPts val="0"/>
                        </a:spcBef>
                        <a:spcAft>
                          <a:spcPts val="0"/>
                        </a:spcAft>
                        <a:buFont typeface="Symbol"/>
                        <a:buChar char=""/>
                      </a:pPr>
                      <a:r>
                        <a:rPr lang="en-US" sz="1700" dirty="0">
                          <a:latin typeface="Times New Roman"/>
                          <a:ea typeface="Times New Roman"/>
                          <a:cs typeface="Times New Roman"/>
                        </a:rPr>
                        <a:t>Hospital ambulance service is controlled by DS of the hospital.</a:t>
                      </a:r>
                      <a:endParaRPr lang="en-US" sz="1700" dirty="0">
                        <a:latin typeface="Calibri"/>
                        <a:ea typeface="Times New Roman"/>
                        <a:cs typeface="Times New Roman"/>
                      </a:endParaRPr>
                    </a:p>
                    <a:p>
                      <a:pPr marL="342900" marR="0" lvl="0" indent="-342900">
                        <a:lnSpc>
                          <a:spcPct val="115000"/>
                        </a:lnSpc>
                        <a:spcBef>
                          <a:spcPts val="0"/>
                        </a:spcBef>
                        <a:spcAft>
                          <a:spcPts val="0"/>
                        </a:spcAft>
                        <a:buFont typeface="Symbol"/>
                        <a:buChar char=""/>
                      </a:pPr>
                      <a:r>
                        <a:rPr lang="en-US" sz="1700" dirty="0">
                          <a:latin typeface="Times New Roman"/>
                          <a:ea typeface="Times New Roman"/>
                          <a:cs typeface="Times New Roman"/>
                        </a:rPr>
                        <a:t>According to the patient requirement DS authorizes the request and informs the ambulance driver for patient pick and drop.</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42717">
                <a:tc gridSpan="2">
                  <a:txBody>
                    <a:bodyPr/>
                    <a:lstStyle/>
                    <a:p>
                      <a:pPr marL="0" marR="0">
                        <a:lnSpc>
                          <a:spcPct val="115000"/>
                        </a:lnSpc>
                        <a:spcBef>
                          <a:spcPts val="0"/>
                        </a:spcBef>
                        <a:spcAft>
                          <a:spcPts val="0"/>
                        </a:spcAft>
                      </a:pPr>
                      <a:r>
                        <a:rPr lang="en-US" sz="1700" b="1">
                          <a:latin typeface="Times New Roman"/>
                          <a:ea typeface="Times New Roman"/>
                          <a:cs typeface="Times New Roman"/>
                        </a:rPr>
                        <a:t>Gap Classification</a:t>
                      </a:r>
                      <a:endParaRPr lang="en-US" sz="1700">
                        <a:latin typeface="Calibri"/>
                        <a:ea typeface="Times New Roman"/>
                        <a:cs typeface="Times New Roman"/>
                      </a:endParaRPr>
                    </a:p>
                    <a:p>
                      <a:pPr marL="0" marR="0">
                        <a:lnSpc>
                          <a:spcPct val="115000"/>
                        </a:lnSpc>
                        <a:spcBef>
                          <a:spcPts val="0"/>
                        </a:spcBef>
                        <a:spcAft>
                          <a:spcPts val="0"/>
                        </a:spcAft>
                      </a:pPr>
                      <a:r>
                        <a:rPr lang="en-US" sz="1700" b="1">
                          <a:latin typeface="Times New Roman"/>
                          <a:ea typeface="Times New Roman"/>
                          <a:cs typeface="Times New Roman"/>
                        </a:rPr>
                        <a:t>Structure</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US" sz="1700" b="1">
                          <a:latin typeface="Times New Roman"/>
                          <a:ea typeface="Times New Roman"/>
                          <a:cs typeface="Times New Roman"/>
                        </a:rPr>
                        <a:t>*Gap Severity Rating   </a:t>
                      </a:r>
                      <a:endParaRPr lang="en-US" sz="1700">
                        <a:latin typeface="Calibri"/>
                        <a:ea typeface="Times New Roman"/>
                        <a:cs typeface="Times New Roman"/>
                      </a:endParaRPr>
                    </a:p>
                    <a:p>
                      <a:pPr marL="0" marR="0">
                        <a:lnSpc>
                          <a:spcPct val="115000"/>
                        </a:lnSpc>
                        <a:spcBef>
                          <a:spcPts val="0"/>
                        </a:spcBef>
                        <a:spcAft>
                          <a:spcPts val="0"/>
                        </a:spcAft>
                      </a:pPr>
                      <a:r>
                        <a:rPr lang="en-US" sz="1700" b="1">
                          <a:latin typeface="Times New Roman"/>
                          <a:ea typeface="Times New Roman"/>
                          <a:cs typeface="Times New Roman"/>
                        </a:rPr>
                        <a:t>Medium</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62474">
                <a:tc>
                  <a:txBody>
                    <a:bodyPr/>
                    <a:lstStyle/>
                    <a:p>
                      <a:pPr marL="0" marR="0">
                        <a:lnSpc>
                          <a:spcPct val="115000"/>
                        </a:lnSpc>
                        <a:spcBef>
                          <a:spcPts val="0"/>
                        </a:spcBef>
                        <a:spcAft>
                          <a:spcPts val="0"/>
                        </a:spcAft>
                      </a:pPr>
                      <a:r>
                        <a:rPr lang="en-US" sz="1700" b="1">
                          <a:latin typeface="Times New Roman"/>
                          <a:ea typeface="Times New Roman"/>
                          <a:cs typeface="Times New Roman"/>
                        </a:rPr>
                        <a:t>Gap Reference</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IPHS 7.8.1 (IX</a:t>
                      </a:r>
                      <a:r>
                        <a:rPr lang="en-US" sz="1700" b="1" dirty="0" smtClean="0">
                          <a:latin typeface="Times New Roman"/>
                          <a:ea typeface="Times New Roman"/>
                          <a:cs typeface="Times New Roman"/>
                        </a:rPr>
                        <a:t>)</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828800"/>
          <a:ext cx="7924800" cy="4114801"/>
        </p:xfrm>
        <a:graphic>
          <a:graphicData uri="http://schemas.openxmlformats.org/drawingml/2006/table">
            <a:tbl>
              <a:tblPr/>
              <a:tblGrid>
                <a:gridCol w="2748011"/>
                <a:gridCol w="5176789"/>
              </a:tblGrid>
              <a:tr h="496284">
                <a:tc>
                  <a:txBody>
                    <a:bodyPr/>
                    <a:lstStyle/>
                    <a:p>
                      <a:pPr marL="0" marR="0">
                        <a:lnSpc>
                          <a:spcPct val="115000"/>
                        </a:lnSpc>
                        <a:spcBef>
                          <a:spcPts val="0"/>
                        </a:spcBef>
                        <a:spcAft>
                          <a:spcPts val="0"/>
                        </a:spcAft>
                      </a:pPr>
                      <a:r>
                        <a:rPr lang="en-US" sz="2000" b="1" dirty="0">
                          <a:latin typeface="Times New Roman"/>
                          <a:ea typeface="Times New Roman"/>
                          <a:cs typeface="Times New Roman"/>
                        </a:rPr>
                        <a:t>Gap ID No</a:t>
                      </a:r>
                      <a:endParaRPr lang="en-US" sz="20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Times New Roman"/>
                          <a:ea typeface="Times New Roman"/>
                          <a:cs typeface="Times New Roman"/>
                        </a:rPr>
                        <a:t>EMER002</a:t>
                      </a:r>
                      <a:endParaRPr lang="en-US" sz="20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66411">
                <a:tc gridSpan="2">
                  <a:txBody>
                    <a:bodyPr/>
                    <a:lstStyle/>
                    <a:p>
                      <a:pPr marL="0" marR="0">
                        <a:lnSpc>
                          <a:spcPct val="115000"/>
                        </a:lnSpc>
                        <a:spcBef>
                          <a:spcPts val="0"/>
                        </a:spcBef>
                        <a:spcAft>
                          <a:spcPts val="0"/>
                        </a:spcAft>
                      </a:pPr>
                      <a:r>
                        <a:rPr lang="en-US" sz="2000" b="1">
                          <a:latin typeface="Times New Roman"/>
                          <a:ea typeface="Times New Roman"/>
                          <a:cs typeface="Times New Roman"/>
                        </a:rPr>
                        <a:t>Gap Statement:</a:t>
                      </a:r>
                      <a:r>
                        <a:rPr lang="en-US" sz="2000">
                          <a:latin typeface="Times New Roman"/>
                          <a:ea typeface="Times New Roman"/>
                          <a:cs typeface="Times New Roman"/>
                        </a:rPr>
                        <a:t>  Nursing staff is not posted in emergency</a:t>
                      </a:r>
                      <a:endParaRPr lang="en-US" sz="20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1563255">
                <a:tc gridSpan="2">
                  <a:txBody>
                    <a:bodyPr/>
                    <a:lstStyle/>
                    <a:p>
                      <a:pPr marL="0" marR="0">
                        <a:lnSpc>
                          <a:spcPct val="115000"/>
                        </a:lnSpc>
                        <a:spcBef>
                          <a:spcPts val="0"/>
                        </a:spcBef>
                        <a:spcAft>
                          <a:spcPts val="0"/>
                        </a:spcAft>
                      </a:pPr>
                      <a:r>
                        <a:rPr lang="en-US" sz="2000" b="1">
                          <a:latin typeface="Times New Roman"/>
                          <a:ea typeface="Times New Roman"/>
                          <a:cs typeface="Times New Roman"/>
                        </a:rPr>
                        <a:t>Rationale / Explanation:</a:t>
                      </a:r>
                      <a:endParaRPr lang="en-US" sz="2000">
                        <a:latin typeface="Calibri"/>
                        <a:ea typeface="Times New Roman"/>
                        <a:cs typeface="Times New Roman"/>
                      </a:endParaRPr>
                    </a:p>
                    <a:p>
                      <a:pPr marL="342900" marR="0" lvl="0" indent="-342900">
                        <a:lnSpc>
                          <a:spcPct val="115000"/>
                        </a:lnSpc>
                        <a:spcBef>
                          <a:spcPts val="0"/>
                        </a:spcBef>
                        <a:spcAft>
                          <a:spcPts val="0"/>
                        </a:spcAft>
                        <a:buFont typeface="Symbol"/>
                        <a:buChar char=""/>
                        <a:tabLst>
                          <a:tab pos="457200" algn="l"/>
                        </a:tabLst>
                      </a:pPr>
                      <a:r>
                        <a:rPr lang="en-US" sz="2000">
                          <a:latin typeface="Times New Roman"/>
                          <a:ea typeface="Times New Roman"/>
                          <a:cs typeface="Times New Roman"/>
                        </a:rPr>
                        <a:t>Pharmacist and dressers are posted in the emergency department instead of nursing staff.</a:t>
                      </a:r>
                      <a:endParaRPr lang="en-US" sz="2000">
                        <a:latin typeface="Calibri"/>
                        <a:ea typeface="Times New Roman"/>
                        <a:cs typeface="Times New Roman"/>
                      </a:endParaRPr>
                    </a:p>
                    <a:p>
                      <a:pPr marL="342900" marR="0" lvl="0" indent="-342900">
                        <a:lnSpc>
                          <a:spcPct val="115000"/>
                        </a:lnSpc>
                        <a:spcBef>
                          <a:spcPts val="0"/>
                        </a:spcBef>
                        <a:spcAft>
                          <a:spcPts val="0"/>
                        </a:spcAft>
                        <a:buFont typeface="Symbol"/>
                        <a:buChar char=""/>
                        <a:tabLst>
                          <a:tab pos="457200" algn="l"/>
                        </a:tabLst>
                      </a:pPr>
                      <a:r>
                        <a:rPr lang="en-US" sz="2000">
                          <a:latin typeface="Times New Roman"/>
                          <a:ea typeface="Times New Roman"/>
                          <a:cs typeface="Times New Roman"/>
                        </a:rPr>
                        <a:t>No Nursing staff is posted in the department for the nursing care.</a:t>
                      </a:r>
                      <a:endParaRPr lang="en-US" sz="20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992567">
                <a:tc>
                  <a:txBody>
                    <a:bodyPr/>
                    <a:lstStyle/>
                    <a:p>
                      <a:pPr marL="0" marR="0">
                        <a:lnSpc>
                          <a:spcPct val="115000"/>
                        </a:lnSpc>
                        <a:spcBef>
                          <a:spcPts val="0"/>
                        </a:spcBef>
                        <a:spcAft>
                          <a:spcPts val="0"/>
                        </a:spcAft>
                      </a:pPr>
                      <a:r>
                        <a:rPr lang="en-US" sz="2000" b="1">
                          <a:latin typeface="Times New Roman"/>
                          <a:ea typeface="Times New Roman"/>
                          <a:cs typeface="Times New Roman"/>
                        </a:rPr>
                        <a:t>Gap Classification</a:t>
                      </a:r>
                      <a:endParaRPr lang="en-US" sz="2000">
                        <a:latin typeface="Calibri"/>
                        <a:ea typeface="Times New Roman"/>
                        <a:cs typeface="Times New Roman"/>
                      </a:endParaRPr>
                    </a:p>
                    <a:p>
                      <a:pPr marL="0" marR="0">
                        <a:lnSpc>
                          <a:spcPct val="115000"/>
                        </a:lnSpc>
                        <a:spcBef>
                          <a:spcPts val="0"/>
                        </a:spcBef>
                        <a:spcAft>
                          <a:spcPts val="0"/>
                        </a:spcAft>
                      </a:pPr>
                      <a:r>
                        <a:rPr lang="en-US" sz="2000" b="1">
                          <a:latin typeface="Times New Roman"/>
                          <a:ea typeface="Times New Roman"/>
                          <a:cs typeface="Times New Roman"/>
                        </a:rPr>
                        <a:t>Process</a:t>
                      </a:r>
                      <a:endParaRPr lang="en-US" sz="20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Times New Roman"/>
                          <a:ea typeface="Times New Roman"/>
                          <a:cs typeface="Times New Roman"/>
                        </a:rPr>
                        <a:t>*Gap Severity Rating</a:t>
                      </a:r>
                      <a:endParaRPr lang="en-US" sz="2000" dirty="0">
                        <a:latin typeface="Calibri"/>
                        <a:ea typeface="Times New Roman"/>
                        <a:cs typeface="Times New Roman"/>
                      </a:endParaRPr>
                    </a:p>
                    <a:p>
                      <a:pPr marL="0" marR="0">
                        <a:lnSpc>
                          <a:spcPct val="115000"/>
                        </a:lnSpc>
                        <a:spcBef>
                          <a:spcPts val="0"/>
                        </a:spcBef>
                        <a:spcAft>
                          <a:spcPts val="0"/>
                        </a:spcAft>
                      </a:pPr>
                      <a:r>
                        <a:rPr lang="en-US" sz="2000" b="1" dirty="0">
                          <a:latin typeface="Times New Roman"/>
                          <a:ea typeface="Times New Roman"/>
                          <a:cs typeface="Times New Roman"/>
                        </a:rPr>
                        <a:t>High</a:t>
                      </a:r>
                      <a:endParaRPr lang="en-US" sz="20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496284">
                <a:tc>
                  <a:txBody>
                    <a:bodyPr/>
                    <a:lstStyle/>
                    <a:p>
                      <a:pPr marL="0" marR="0">
                        <a:lnSpc>
                          <a:spcPct val="115000"/>
                        </a:lnSpc>
                        <a:spcBef>
                          <a:spcPts val="0"/>
                        </a:spcBef>
                        <a:spcAft>
                          <a:spcPts val="0"/>
                        </a:spcAft>
                      </a:pPr>
                      <a:r>
                        <a:rPr lang="en-US" sz="2000" b="1">
                          <a:latin typeface="Times New Roman"/>
                          <a:ea typeface="Times New Roman"/>
                          <a:cs typeface="Times New Roman"/>
                        </a:rPr>
                        <a:t>Gap Reference</a:t>
                      </a:r>
                      <a:endParaRPr lang="en-US" sz="20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latin typeface="Times New Roman"/>
                          <a:ea typeface="Times New Roman"/>
                          <a:cs typeface="Times New Roman"/>
                        </a:rPr>
                        <a:t>IPHS 7.8.1.(V</a:t>
                      </a:r>
                      <a:r>
                        <a:rPr lang="en-US" sz="2000" b="1" dirty="0" smtClean="0">
                          <a:latin typeface="Times New Roman"/>
                          <a:ea typeface="Times New Roman"/>
                          <a:cs typeface="Times New Roman"/>
                        </a:rPr>
                        <a:t>)</a:t>
                      </a:r>
                      <a:endParaRPr lang="en-US" sz="20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Hospital</a:t>
            </a:r>
            <a:endParaRPr lang="en-US" dirty="0"/>
          </a:p>
        </p:txBody>
      </p:sp>
      <p:sp>
        <p:nvSpPr>
          <p:cNvPr id="4" name="Content Placeholder 2"/>
          <p:cNvSpPr>
            <a:spLocks noGrp="1"/>
          </p:cNvSpPr>
          <p:nvPr>
            <p:ph sz="quarter" idx="1"/>
          </p:nvPr>
        </p:nvSpPr>
        <p:spPr/>
        <p:txBody>
          <a:bodyPr/>
          <a:lstStyle/>
          <a:p>
            <a:pPr algn="just">
              <a:lnSpc>
                <a:spcPct val="150000"/>
              </a:lnSpc>
            </a:pPr>
            <a:r>
              <a:rPr lang="en-US" sz="2000" dirty="0" smtClean="0">
                <a:solidFill>
                  <a:srgbClr val="000000"/>
                </a:solidFill>
                <a:latin typeface="Times New Roman" pitchFamily="18" charset="0"/>
                <a:cs typeface="Times New Roman" pitchFamily="18" charset="0"/>
              </a:rPr>
              <a:t>District Hospital, </a:t>
            </a:r>
            <a:r>
              <a:rPr lang="en-US" sz="2000" dirty="0" err="1" smtClean="0">
                <a:solidFill>
                  <a:srgbClr val="000000"/>
                </a:solidFill>
                <a:latin typeface="Times New Roman" pitchFamily="18" charset="0"/>
                <a:cs typeface="Times New Roman" pitchFamily="18" charset="0"/>
              </a:rPr>
              <a:t>Bhabua</a:t>
            </a:r>
            <a:r>
              <a:rPr lang="en-US" sz="2000" dirty="0" smtClean="0">
                <a:solidFill>
                  <a:srgbClr val="000000"/>
                </a:solidFill>
                <a:latin typeface="Times New Roman" pitchFamily="18" charset="0"/>
                <a:cs typeface="Times New Roman" pitchFamily="18" charset="0"/>
              </a:rPr>
              <a:t> caters to the people living in urban and rural people in the district.</a:t>
            </a:r>
          </a:p>
          <a:p>
            <a:pPr algn="just">
              <a:lnSpc>
                <a:spcPct val="150000"/>
              </a:lnSpc>
            </a:pPr>
            <a:r>
              <a:rPr lang="en-US" sz="2000" dirty="0" smtClean="0">
                <a:solidFill>
                  <a:srgbClr val="000000"/>
                </a:solidFill>
                <a:latin typeface="Times New Roman" pitchFamily="18" charset="0"/>
                <a:cs typeface="Times New Roman" pitchFamily="18" charset="0"/>
              </a:rPr>
              <a:t>Multi-specialty referral hospital for Primary Health centre &amp; Sub-centers. </a:t>
            </a:r>
          </a:p>
          <a:p>
            <a:pPr algn="just">
              <a:lnSpc>
                <a:spcPct val="150000"/>
              </a:lnSpc>
            </a:pPr>
            <a:r>
              <a:rPr lang="en-US" sz="2000" dirty="0" smtClean="0">
                <a:solidFill>
                  <a:srgbClr val="000000"/>
                </a:solidFill>
                <a:latin typeface="Times New Roman" pitchFamily="18" charset="0"/>
                <a:cs typeface="Times New Roman" pitchFamily="18" charset="0"/>
              </a:rPr>
              <a:t>Covers 16 PHCs. </a:t>
            </a:r>
          </a:p>
          <a:p>
            <a:pPr algn="just">
              <a:lnSpc>
                <a:spcPct val="150000"/>
              </a:lnSpc>
            </a:pPr>
            <a:r>
              <a:rPr lang="en-US" sz="2000" dirty="0" smtClean="0">
                <a:solidFill>
                  <a:srgbClr val="000000"/>
                </a:solidFill>
                <a:latin typeface="Times New Roman" pitchFamily="18" charset="0"/>
                <a:cs typeface="Times New Roman" pitchFamily="18" charset="0"/>
              </a:rPr>
              <a:t>Covers approx  24,50,000 population. </a:t>
            </a:r>
          </a:p>
          <a:p>
            <a:pPr algn="just">
              <a:lnSpc>
                <a:spcPct val="150000"/>
              </a:lnSpc>
            </a:pPr>
            <a:r>
              <a:rPr lang="en-US" sz="2000" dirty="0" smtClean="0">
                <a:solidFill>
                  <a:srgbClr val="000000"/>
                </a:solidFill>
                <a:latin typeface="Times New Roman" pitchFamily="18" charset="0"/>
                <a:cs typeface="Times New Roman" pitchFamily="18" charset="0"/>
              </a:rPr>
              <a:t>17 departments in the hospital.</a:t>
            </a:r>
          </a:p>
          <a:p>
            <a:pPr algn="just">
              <a:lnSpc>
                <a:spcPct val="150000"/>
              </a:lnSpc>
            </a:pPr>
            <a:r>
              <a:rPr lang="en-US" sz="2000" dirty="0" smtClean="0">
                <a:solidFill>
                  <a:srgbClr val="000000"/>
                </a:solidFill>
                <a:latin typeface="Times New Roman" pitchFamily="18" charset="0"/>
                <a:cs typeface="Times New Roman" pitchFamily="18" charset="0"/>
              </a:rPr>
              <a:t>Number of beds available - 218.</a:t>
            </a:r>
          </a:p>
          <a:p>
            <a:pPr algn="just">
              <a:lnSpc>
                <a:spcPct val="150000"/>
              </a:lnSpc>
            </a:pPr>
            <a:endParaRPr lang="en-US" sz="20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findings in Emergency</a:t>
            </a:r>
            <a:endParaRPr lang="en-US" dirty="0"/>
          </a:p>
        </p:txBody>
      </p:sp>
      <p:sp>
        <p:nvSpPr>
          <p:cNvPr id="3" name="Content Placeholder 2"/>
          <p:cNvSpPr>
            <a:spLocks noGrp="1"/>
          </p:cNvSpPr>
          <p:nvPr>
            <p:ph sz="quarter" idx="1"/>
          </p:nvPr>
        </p:nvSpPr>
        <p:spPr/>
        <p:txBody>
          <a:bodyPr/>
          <a:lstStyle/>
          <a:p>
            <a:pPr lvl="0"/>
            <a:r>
              <a:rPr lang="en-US" sz="2000" dirty="0" smtClean="0">
                <a:latin typeface="Times New Roman" pitchFamily="18" charset="0"/>
                <a:cs typeface="Times New Roman" pitchFamily="18" charset="0"/>
              </a:rPr>
              <a:t>Emergency patient comes directly to emergency.</a:t>
            </a:r>
          </a:p>
          <a:p>
            <a:pPr lvl="0"/>
            <a:r>
              <a:rPr lang="en-US" sz="2000" dirty="0" smtClean="0">
                <a:latin typeface="Times New Roman" pitchFamily="18" charset="0"/>
                <a:cs typeface="Times New Roman" pitchFamily="18" charset="0"/>
              </a:rPr>
              <a:t>According to the nature of emergency cases doctors are called by staff that is looking after the emergency patient.</a:t>
            </a:r>
          </a:p>
          <a:p>
            <a:pPr lvl="0"/>
            <a:r>
              <a:rPr lang="en-US" sz="2000" dirty="0" smtClean="0">
                <a:latin typeface="Times New Roman" pitchFamily="18" charset="0"/>
                <a:cs typeface="Times New Roman" pitchFamily="18" charset="0"/>
              </a:rPr>
              <a:t>Nursing staff is not deputed in the emergency.</a:t>
            </a:r>
          </a:p>
          <a:p>
            <a:pPr lvl="0"/>
            <a:r>
              <a:rPr lang="en-US" sz="2000" dirty="0" smtClean="0">
                <a:latin typeface="Times New Roman" pitchFamily="18" charset="0"/>
                <a:cs typeface="Times New Roman" pitchFamily="18" charset="0"/>
              </a:rPr>
              <a:t>Nursing activity is done by dresser or pharmacist on duty in emergency.</a:t>
            </a:r>
          </a:p>
          <a:p>
            <a:pPr lvl="0"/>
            <a:r>
              <a:rPr lang="en-US" sz="2000" dirty="0" smtClean="0">
                <a:latin typeface="Times New Roman" pitchFamily="18" charset="0"/>
                <a:cs typeface="Times New Roman" pitchFamily="18" charset="0"/>
              </a:rPr>
              <a:t>There is no one In-charge of ambulance for smooth coordination.</a:t>
            </a:r>
          </a:p>
          <a:p>
            <a:r>
              <a:rPr lang="en-US" sz="2000" dirty="0" smtClean="0">
                <a:latin typeface="Times New Roman" pitchFamily="18" charset="0"/>
                <a:cs typeface="Times New Roman" pitchFamily="18" charset="0"/>
              </a:rPr>
              <a:t>The Emergency department physical infrastructure needs some maintenance. </a:t>
            </a:r>
          </a:p>
          <a:p>
            <a:r>
              <a:rPr lang="en-US" sz="2000" dirty="0" smtClean="0">
                <a:latin typeface="Times New Roman" pitchFamily="18" charset="0"/>
                <a:cs typeface="Times New Roman" pitchFamily="18" charset="0"/>
              </a:rPr>
              <a:t>Emergency equipments are not present in emergency department</a:t>
            </a:r>
          </a:p>
          <a:p>
            <a:pPr lvl="0"/>
            <a:endParaRPr lang="en-US" sz="2000" dirty="0" smtClean="0">
              <a:latin typeface="Times New Roman" pitchFamily="18" charset="0"/>
              <a:cs typeface="Times New Roman" pitchFamily="18" charset="0"/>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hoto-0047"/>
          <p:cNvPicPr>
            <a:picLocks noGrp="1"/>
          </p:cNvPicPr>
          <p:nvPr>
            <p:ph sz="quarter" idx="1"/>
          </p:nvPr>
        </p:nvPicPr>
        <p:blipFill>
          <a:blip r:embed="rId2"/>
          <a:srcRect/>
          <a:stretch>
            <a:fillRect/>
          </a:stretch>
        </p:blipFill>
        <p:spPr bwMode="auto">
          <a:xfrm>
            <a:off x="762000" y="1447800"/>
            <a:ext cx="3048000" cy="2286000"/>
          </a:xfrm>
          <a:prstGeom prst="rect">
            <a:avLst/>
          </a:prstGeom>
          <a:noFill/>
          <a:ln w="9525">
            <a:noFill/>
            <a:miter lim="800000"/>
            <a:headEnd/>
            <a:tailEnd/>
          </a:ln>
        </p:spPr>
      </p:pic>
      <p:pic>
        <p:nvPicPr>
          <p:cNvPr id="5" name="Picture 4" descr="Photo-0049"/>
          <p:cNvPicPr/>
          <p:nvPr/>
        </p:nvPicPr>
        <p:blipFill>
          <a:blip r:embed="rId3"/>
          <a:srcRect/>
          <a:stretch>
            <a:fillRect/>
          </a:stretch>
        </p:blipFill>
        <p:spPr bwMode="auto">
          <a:xfrm>
            <a:off x="5257800" y="1447800"/>
            <a:ext cx="3124200" cy="2286000"/>
          </a:xfrm>
          <a:prstGeom prst="rect">
            <a:avLst/>
          </a:prstGeom>
          <a:noFill/>
          <a:ln w="9525">
            <a:noFill/>
            <a:miter lim="800000"/>
            <a:headEnd/>
            <a:tailEnd/>
          </a:ln>
        </p:spPr>
      </p:pic>
      <p:pic>
        <p:nvPicPr>
          <p:cNvPr id="6" name="Content Placeholder 3" descr="Photo-0050"/>
          <p:cNvPicPr>
            <a:picLocks/>
          </p:cNvPicPr>
          <p:nvPr/>
        </p:nvPicPr>
        <p:blipFill>
          <a:blip r:embed="rId4"/>
          <a:srcRect/>
          <a:stretch>
            <a:fillRect/>
          </a:stretch>
        </p:blipFill>
        <p:spPr bwMode="auto">
          <a:xfrm>
            <a:off x="762000" y="4191000"/>
            <a:ext cx="3048000" cy="2286000"/>
          </a:xfrm>
          <a:prstGeom prst="rect">
            <a:avLst/>
          </a:prstGeom>
          <a:noFill/>
          <a:ln w="9525">
            <a:noFill/>
            <a:miter lim="800000"/>
            <a:headEnd/>
            <a:tailEnd/>
          </a:ln>
        </p:spPr>
      </p:pic>
      <p:pic>
        <p:nvPicPr>
          <p:cNvPr id="7" name="Picture 6" descr="Photo-0232"/>
          <p:cNvPicPr/>
          <p:nvPr/>
        </p:nvPicPr>
        <p:blipFill>
          <a:blip r:embed="rId5" cstate="print"/>
          <a:srcRect/>
          <a:stretch>
            <a:fillRect/>
          </a:stretch>
        </p:blipFill>
        <p:spPr bwMode="auto">
          <a:xfrm>
            <a:off x="5257800" y="4191000"/>
            <a:ext cx="3124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Infrastructure of Operation Theater</a:t>
            </a:r>
            <a:endParaRPr lang="en-US" dirty="0"/>
          </a:p>
        </p:txBody>
      </p:sp>
      <p:sp>
        <p:nvSpPr>
          <p:cNvPr id="3" name="Content Placeholder 2"/>
          <p:cNvSpPr>
            <a:spLocks noGrp="1"/>
          </p:cNvSpPr>
          <p:nvPr>
            <p:ph sz="quarter" idx="1"/>
          </p:nvPr>
        </p:nvSpPr>
        <p:spPr/>
        <p:txBody>
          <a:bodyPr/>
          <a:lstStyle/>
          <a:p>
            <a:r>
              <a:rPr lang="en-US" sz="2000" dirty="0" smtClean="0">
                <a:latin typeface="Times New Roman" pitchFamily="18" charset="0"/>
                <a:cs typeface="Times New Roman" pitchFamily="18" charset="0"/>
              </a:rPr>
              <a:t>Two OTs present- Major OT for males and Labor OT for females, each having two OT tables </a:t>
            </a:r>
          </a:p>
          <a:p>
            <a:r>
              <a:rPr lang="en-US" sz="2000" dirty="0" smtClean="0">
                <a:latin typeface="Times New Roman" pitchFamily="18" charset="0"/>
                <a:cs typeface="Times New Roman" pitchFamily="18" charset="0"/>
              </a:rPr>
              <a:t>Major OT - located on the ground floor near the male ward, having one OT In-charge and one OT assistant. There is entrance zone and washing zone. It has one window AC.</a:t>
            </a:r>
          </a:p>
          <a:p>
            <a:r>
              <a:rPr lang="en-US" sz="2000" dirty="0" smtClean="0">
                <a:latin typeface="Times New Roman" pitchFamily="18" charset="0"/>
                <a:cs typeface="Times New Roman" pitchFamily="18" charset="0"/>
              </a:rPr>
              <a:t>Labor OT - </a:t>
            </a:r>
            <a:r>
              <a:rPr lang="en-US" sz="2000" dirty="0" smtClean="0"/>
              <a:t>is located in a separate building on first floor near the labor room having one Labor OT assistant</a:t>
            </a:r>
            <a:endParaRPr lang="en-US" sz="2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of Operation Theatre</a:t>
            </a:r>
            <a:endParaRPr lang="en-US" dirty="0"/>
          </a:p>
        </p:txBody>
      </p:sp>
      <p:sp>
        <p:nvSpPr>
          <p:cNvPr id="3" name="Content Placeholder 2"/>
          <p:cNvSpPr>
            <a:spLocks noGrp="1"/>
          </p:cNvSpPr>
          <p:nvPr>
            <p:ph sz="quarter" idx="1"/>
          </p:nvPr>
        </p:nvSpPr>
        <p:spPr>
          <a:xfrm>
            <a:off x="838200" y="2590800"/>
            <a:ext cx="7693025" cy="2514600"/>
          </a:xfrm>
        </p:spPr>
        <p:txBody>
          <a:bodyPr/>
          <a:lstStyle/>
          <a:p>
            <a:pPr lvl="0"/>
            <a:r>
              <a:rPr lang="en-US" dirty="0" smtClean="0"/>
              <a:t>Patient preparation</a:t>
            </a:r>
          </a:p>
          <a:p>
            <a:pPr lvl="0"/>
            <a:r>
              <a:rPr lang="en-US" dirty="0" smtClean="0"/>
              <a:t>Surgery</a:t>
            </a:r>
          </a:p>
          <a:p>
            <a:pPr lvl="0"/>
            <a:r>
              <a:rPr lang="en-US" dirty="0" smtClean="0"/>
              <a:t>Post-operative care</a:t>
            </a:r>
          </a:p>
          <a:p>
            <a:pPr lvl="0"/>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Responsible person</a:t>
            </a:r>
            <a:endParaRPr lang="en-US" dirty="0"/>
          </a:p>
        </p:txBody>
      </p:sp>
      <p:sp>
        <p:nvSpPr>
          <p:cNvPr id="3" name="Content Placeholder 2"/>
          <p:cNvSpPr>
            <a:spLocks noGrp="1"/>
          </p:cNvSpPr>
          <p:nvPr>
            <p:ph sz="quarter" idx="1"/>
          </p:nvPr>
        </p:nvSpPr>
        <p:spPr/>
        <p:txBody>
          <a:bodyPr/>
          <a:lstStyle/>
          <a:p>
            <a:r>
              <a:rPr lang="en-US" dirty="0" smtClean="0"/>
              <a:t>OT Technician</a:t>
            </a:r>
          </a:p>
          <a:p>
            <a:pPr>
              <a:buNone/>
            </a:pPr>
            <a:endParaRPr lang="en-US" dirty="0" smtClean="0"/>
          </a:p>
          <a:p>
            <a:r>
              <a:rPr lang="en-US" dirty="0" smtClean="0"/>
              <a:t>Nursing staff</a:t>
            </a:r>
          </a:p>
          <a:p>
            <a:endParaRPr lang="en-US" dirty="0" smtClean="0"/>
          </a:p>
          <a:p>
            <a:r>
              <a:rPr lang="en-US" dirty="0" smtClean="0"/>
              <a:t>Surgeon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a:t>
            </a:r>
            <a:endParaRPr lang="en-US" dirty="0"/>
          </a:p>
        </p:txBody>
      </p:sp>
      <p:graphicFrame>
        <p:nvGraphicFramePr>
          <p:cNvPr id="4" name="Table 3"/>
          <p:cNvGraphicFramePr>
            <a:graphicFrameLocks noGrp="1"/>
          </p:cNvGraphicFramePr>
          <p:nvPr/>
        </p:nvGraphicFramePr>
        <p:xfrm>
          <a:off x="762000" y="1905000"/>
          <a:ext cx="7772400" cy="4273954"/>
        </p:xfrm>
        <a:graphic>
          <a:graphicData uri="http://schemas.openxmlformats.org/drawingml/2006/table">
            <a:tbl>
              <a:tblPr/>
              <a:tblGrid>
                <a:gridCol w="2541552"/>
                <a:gridCol w="5230848"/>
              </a:tblGrid>
              <a:tr h="262474">
                <a:tc>
                  <a:txBody>
                    <a:bodyPr/>
                    <a:lstStyle/>
                    <a:p>
                      <a:pPr marL="0" marR="0">
                        <a:lnSpc>
                          <a:spcPct val="115000"/>
                        </a:lnSpc>
                        <a:spcBef>
                          <a:spcPts val="0"/>
                        </a:spcBef>
                        <a:spcAft>
                          <a:spcPts val="0"/>
                        </a:spcAft>
                      </a:pPr>
                      <a:r>
                        <a:rPr lang="en-US" sz="1700" b="1" dirty="0">
                          <a:latin typeface="Times New Roman"/>
                          <a:ea typeface="Times New Roman"/>
                          <a:cs typeface="Times New Roman"/>
                        </a:rPr>
                        <a:t>Gap ID No</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tx1"/>
                          </a:solidFill>
                          <a:latin typeface="+mn-lt"/>
                          <a:ea typeface="+mn-ea"/>
                          <a:cs typeface="+mn-cs"/>
                        </a:rPr>
                        <a:t>OT001</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42717">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Gap Statement: </a:t>
                      </a:r>
                      <a:r>
                        <a:rPr lang="en-US" sz="1700" dirty="0">
                          <a:latin typeface="Times New Roman"/>
                          <a:ea typeface="Times New Roman"/>
                          <a:cs typeface="Times New Roman"/>
                        </a:rPr>
                        <a:t> </a:t>
                      </a:r>
                      <a:r>
                        <a:rPr kumimoji="0" lang="en-US" sz="1800" kern="1200" dirty="0" smtClean="0">
                          <a:solidFill>
                            <a:schemeClr val="tx1"/>
                          </a:solidFill>
                          <a:latin typeface="+mn-lt"/>
                          <a:ea typeface="+mn-ea"/>
                          <a:cs typeface="+mn-cs"/>
                        </a:rPr>
                        <a:t>OT Design is not as per standards.</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2504417">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Rationale / Explanation:</a:t>
                      </a:r>
                      <a:endParaRPr lang="en-US" sz="1700" dirty="0">
                        <a:latin typeface="Calibri"/>
                        <a:ea typeface="Times New Roman"/>
                        <a:cs typeface="Times New Roman"/>
                      </a:endParaRPr>
                    </a:p>
                    <a:p>
                      <a:pPr lvl="0">
                        <a:buFont typeface="Arial" pitchFamily="34" charset="0"/>
                        <a:buChar char="•"/>
                      </a:pPr>
                      <a:r>
                        <a:rPr kumimoji="0" lang="en-US" sz="1800" kern="1200" dirty="0" smtClean="0">
                          <a:solidFill>
                            <a:schemeClr val="tx1"/>
                          </a:solidFill>
                          <a:latin typeface="+mn-lt"/>
                          <a:ea typeface="+mn-ea"/>
                          <a:cs typeface="+mn-cs"/>
                        </a:rPr>
                        <a:t>OT is not designed as per the standards</a:t>
                      </a:r>
                    </a:p>
                    <a:p>
                      <a:pPr lvl="0">
                        <a:buFont typeface="Arial" pitchFamily="34" charset="0"/>
                        <a:buChar char="•"/>
                      </a:pPr>
                      <a:r>
                        <a:rPr kumimoji="0" lang="en-US" sz="1800" kern="1200" dirty="0" smtClean="0">
                          <a:solidFill>
                            <a:schemeClr val="tx1"/>
                          </a:solidFill>
                          <a:latin typeface="+mn-lt"/>
                          <a:ea typeface="+mn-ea"/>
                          <a:cs typeface="+mn-cs"/>
                        </a:rPr>
                        <a:t>Washing / scrubbing / change room are all in the main operating room.</a:t>
                      </a:r>
                    </a:p>
                    <a:p>
                      <a:pPr lvl="0">
                        <a:buFont typeface="Arial" pitchFamily="34" charset="0"/>
                        <a:buChar char="•"/>
                      </a:pPr>
                      <a:r>
                        <a:rPr kumimoji="0" lang="en-US" sz="1800" kern="1200" dirty="0" smtClean="0">
                          <a:solidFill>
                            <a:schemeClr val="tx1"/>
                          </a:solidFill>
                          <a:latin typeface="+mn-lt"/>
                          <a:ea typeface="+mn-ea"/>
                          <a:cs typeface="+mn-cs"/>
                        </a:rPr>
                        <a:t>The sterility of the place is far from satisfactory</a:t>
                      </a:r>
                    </a:p>
                    <a:p>
                      <a:pPr lvl="0">
                        <a:buFont typeface="Arial" pitchFamily="34" charset="0"/>
                        <a:buChar char="•"/>
                      </a:pPr>
                      <a:r>
                        <a:rPr kumimoji="0" lang="en-US" sz="1800" kern="1200" dirty="0" smtClean="0">
                          <a:solidFill>
                            <a:schemeClr val="tx1"/>
                          </a:solidFill>
                          <a:latin typeface="+mn-lt"/>
                          <a:ea typeface="+mn-ea"/>
                          <a:cs typeface="+mn-cs"/>
                        </a:rPr>
                        <a:t>There is no room for storage of  supplies</a:t>
                      </a:r>
                    </a:p>
                    <a:p>
                      <a:pPr>
                        <a:buFont typeface="Arial" pitchFamily="34" charset="0"/>
                        <a:buChar char="•"/>
                      </a:pPr>
                      <a:r>
                        <a:rPr kumimoji="0" lang="en-US" sz="1800" kern="1200" dirty="0" smtClean="0">
                          <a:solidFill>
                            <a:schemeClr val="tx1"/>
                          </a:solidFill>
                          <a:latin typeface="+mn-lt"/>
                          <a:ea typeface="+mn-ea"/>
                          <a:cs typeface="+mn-cs"/>
                        </a:rPr>
                        <a:t>Windows are kept open in the OT during operation.</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542717">
                <a:tc>
                  <a:txBody>
                    <a:bodyPr/>
                    <a:lstStyle/>
                    <a:p>
                      <a:pPr marL="0" marR="0">
                        <a:lnSpc>
                          <a:spcPct val="115000"/>
                        </a:lnSpc>
                        <a:spcBef>
                          <a:spcPts val="0"/>
                        </a:spcBef>
                        <a:spcAft>
                          <a:spcPts val="0"/>
                        </a:spcAft>
                      </a:pPr>
                      <a:r>
                        <a:rPr lang="en-US" sz="1700" b="1">
                          <a:latin typeface="Times New Roman"/>
                          <a:ea typeface="Times New Roman"/>
                          <a:cs typeface="Times New Roman"/>
                        </a:rPr>
                        <a:t>Gap Classification</a:t>
                      </a:r>
                      <a:endParaRPr lang="en-US" sz="1700">
                        <a:latin typeface="Calibri"/>
                        <a:ea typeface="Times New Roman"/>
                        <a:cs typeface="Times New Roman"/>
                      </a:endParaRPr>
                    </a:p>
                    <a:p>
                      <a:pPr marL="0" marR="0">
                        <a:lnSpc>
                          <a:spcPct val="115000"/>
                        </a:lnSpc>
                        <a:spcBef>
                          <a:spcPts val="0"/>
                        </a:spcBef>
                        <a:spcAft>
                          <a:spcPts val="0"/>
                        </a:spcAft>
                      </a:pPr>
                      <a:r>
                        <a:rPr lang="en-US" sz="1700" b="1">
                          <a:latin typeface="Times New Roman"/>
                          <a:ea typeface="Times New Roman"/>
                          <a:cs typeface="Times New Roman"/>
                        </a:rPr>
                        <a:t>Structure</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b="1" dirty="0">
                          <a:latin typeface="Times New Roman"/>
                          <a:ea typeface="Times New Roman"/>
                          <a:cs typeface="Times New Roman"/>
                        </a:rPr>
                        <a:t>*Gap Severity Rating   </a:t>
                      </a:r>
                      <a:endParaRPr lang="en-US" sz="1700" dirty="0">
                        <a:latin typeface="Calibri"/>
                        <a:ea typeface="Times New Roman"/>
                        <a:cs typeface="Times New Roman"/>
                      </a:endParaRPr>
                    </a:p>
                    <a:p>
                      <a:pPr marL="0" marR="0">
                        <a:lnSpc>
                          <a:spcPct val="115000"/>
                        </a:lnSpc>
                        <a:spcBef>
                          <a:spcPts val="0"/>
                        </a:spcBef>
                        <a:spcAft>
                          <a:spcPts val="0"/>
                        </a:spcAft>
                      </a:pPr>
                      <a:r>
                        <a:rPr lang="en-US" sz="1700" b="1" dirty="0" smtClean="0">
                          <a:latin typeface="Times New Roman"/>
                          <a:ea typeface="Times New Roman"/>
                          <a:cs typeface="Times New Roman"/>
                        </a:rPr>
                        <a:t>High</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62474">
                <a:tc>
                  <a:txBody>
                    <a:bodyPr/>
                    <a:lstStyle/>
                    <a:p>
                      <a:pPr marL="0" marR="0">
                        <a:lnSpc>
                          <a:spcPct val="115000"/>
                        </a:lnSpc>
                        <a:spcBef>
                          <a:spcPts val="0"/>
                        </a:spcBef>
                        <a:spcAft>
                          <a:spcPts val="0"/>
                        </a:spcAft>
                      </a:pPr>
                      <a:r>
                        <a:rPr lang="en-US" sz="1700" b="1">
                          <a:latin typeface="Times New Roman"/>
                          <a:ea typeface="Times New Roman"/>
                          <a:cs typeface="Times New Roman"/>
                        </a:rPr>
                        <a:t>Gap Reference</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tx1"/>
                          </a:solidFill>
                          <a:latin typeface="+mn-lt"/>
                          <a:ea typeface="+mn-ea"/>
                          <a:cs typeface="+mn-cs"/>
                        </a:rPr>
                        <a:t>IPHS 7.8.1.(X)</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a:t>
            </a:r>
            <a:endParaRPr lang="en-US" dirty="0"/>
          </a:p>
        </p:txBody>
      </p:sp>
      <p:graphicFrame>
        <p:nvGraphicFramePr>
          <p:cNvPr id="4" name="Table 3"/>
          <p:cNvGraphicFramePr>
            <a:graphicFrameLocks noGrp="1"/>
          </p:cNvGraphicFramePr>
          <p:nvPr/>
        </p:nvGraphicFramePr>
        <p:xfrm>
          <a:off x="685800" y="1828800"/>
          <a:ext cx="7772400" cy="4362173"/>
        </p:xfrm>
        <a:graphic>
          <a:graphicData uri="http://schemas.openxmlformats.org/drawingml/2006/table">
            <a:tbl>
              <a:tblPr/>
              <a:tblGrid>
                <a:gridCol w="2541552"/>
                <a:gridCol w="5230848"/>
              </a:tblGrid>
              <a:tr h="262474">
                <a:tc>
                  <a:txBody>
                    <a:bodyPr/>
                    <a:lstStyle/>
                    <a:p>
                      <a:pPr marL="0" marR="0">
                        <a:lnSpc>
                          <a:spcPct val="115000"/>
                        </a:lnSpc>
                        <a:spcBef>
                          <a:spcPts val="0"/>
                        </a:spcBef>
                        <a:spcAft>
                          <a:spcPts val="0"/>
                        </a:spcAft>
                      </a:pPr>
                      <a:r>
                        <a:rPr lang="en-US" sz="1700" b="1" dirty="0">
                          <a:latin typeface="Times New Roman"/>
                          <a:ea typeface="Times New Roman"/>
                          <a:cs typeface="Times New Roman"/>
                        </a:rPr>
                        <a:t>Gap ID No</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tx1"/>
                          </a:solidFill>
                          <a:latin typeface="+mn-lt"/>
                          <a:ea typeface="+mn-ea"/>
                          <a:cs typeface="+mn-cs"/>
                        </a:rPr>
                        <a:t>OT002</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42717">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Gap </a:t>
                      </a:r>
                      <a:r>
                        <a:rPr lang="en-US" sz="1700" b="1" dirty="0" smtClean="0">
                          <a:latin typeface="Times New Roman"/>
                          <a:ea typeface="Times New Roman"/>
                          <a:cs typeface="Times New Roman"/>
                        </a:rPr>
                        <a:t>Statement</a:t>
                      </a:r>
                      <a:r>
                        <a:rPr kumimoji="0" lang="en-US" sz="1800" b="1" kern="1200" dirty="0" smtClean="0">
                          <a:solidFill>
                            <a:schemeClr val="tx1"/>
                          </a:solidFill>
                          <a:latin typeface="+mn-lt"/>
                          <a:ea typeface="+mn-ea"/>
                          <a:cs typeface="+mn-cs"/>
                        </a:rPr>
                        <a:t>:</a:t>
                      </a:r>
                      <a:r>
                        <a:rPr kumimoji="0" lang="en-US" sz="1800" kern="1200" dirty="0" smtClean="0">
                          <a:solidFill>
                            <a:schemeClr val="tx1"/>
                          </a:solidFill>
                          <a:latin typeface="+mn-lt"/>
                          <a:ea typeface="+mn-ea"/>
                          <a:cs typeface="+mn-cs"/>
                        </a:rPr>
                        <a:t> Infection control and hygiene of the Operation Theatre is not maintained.</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2504417">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Rationale / Explanation:</a:t>
                      </a:r>
                      <a:endParaRPr lang="en-US" sz="1700" dirty="0">
                        <a:latin typeface="Calibri"/>
                        <a:ea typeface="Times New Roman"/>
                        <a:cs typeface="Times New Roman"/>
                      </a:endParaRPr>
                    </a:p>
                    <a:p>
                      <a:pPr lvl="0">
                        <a:buFont typeface="Arial" pitchFamily="34" charset="0"/>
                        <a:buChar char="•"/>
                      </a:pPr>
                      <a:r>
                        <a:rPr kumimoji="0" lang="en-US" sz="1800" kern="1200" dirty="0" smtClean="0">
                          <a:solidFill>
                            <a:schemeClr val="tx1"/>
                          </a:solidFill>
                          <a:latin typeface="+mn-lt"/>
                          <a:ea typeface="+mn-ea"/>
                          <a:cs typeface="+mn-cs"/>
                        </a:rPr>
                        <a:t>The theatre does not follow basic zoning principles </a:t>
                      </a:r>
                    </a:p>
                    <a:p>
                      <a:pPr lvl="0">
                        <a:buFont typeface="Arial" pitchFamily="34" charset="0"/>
                        <a:buChar char="•"/>
                      </a:pPr>
                      <a:r>
                        <a:rPr kumimoji="0" lang="en-US" sz="1800" kern="1200" dirty="0" smtClean="0">
                          <a:solidFill>
                            <a:schemeClr val="tx1"/>
                          </a:solidFill>
                          <a:latin typeface="+mn-lt"/>
                          <a:ea typeface="+mn-ea"/>
                          <a:cs typeface="+mn-cs"/>
                        </a:rPr>
                        <a:t>There is no entry restriction barrier at the main entrance area of the theatre.</a:t>
                      </a:r>
                    </a:p>
                    <a:p>
                      <a:pPr lvl="0">
                        <a:buFont typeface="Arial" pitchFamily="34" charset="0"/>
                        <a:buChar char="•"/>
                      </a:pPr>
                      <a:r>
                        <a:rPr kumimoji="0" lang="en-US" sz="1800" kern="1200" dirty="0" smtClean="0">
                          <a:solidFill>
                            <a:schemeClr val="tx1"/>
                          </a:solidFill>
                          <a:latin typeface="+mn-lt"/>
                          <a:ea typeface="+mn-ea"/>
                          <a:cs typeface="+mn-cs"/>
                        </a:rPr>
                        <a:t>There is no change room for staff </a:t>
                      </a:r>
                    </a:p>
                    <a:p>
                      <a:pPr lvl="0">
                        <a:buFont typeface="Arial" pitchFamily="34" charset="0"/>
                        <a:buChar char="•"/>
                      </a:pPr>
                      <a:r>
                        <a:rPr kumimoji="0" lang="en-US" sz="1800" kern="1200" dirty="0" smtClean="0">
                          <a:solidFill>
                            <a:schemeClr val="tx1"/>
                          </a:solidFill>
                          <a:latin typeface="+mn-lt"/>
                          <a:ea typeface="+mn-ea"/>
                          <a:cs typeface="+mn-cs"/>
                        </a:rPr>
                        <a:t>Window AC is placed in the OT with no mechanism of cleaning and change of filter.</a:t>
                      </a:r>
                    </a:p>
                    <a:p>
                      <a:pPr lvl="0">
                        <a:buFont typeface="Arial" pitchFamily="34" charset="0"/>
                        <a:buChar char="•"/>
                      </a:pPr>
                      <a:r>
                        <a:rPr kumimoji="0" lang="en-US" sz="1800" kern="1200" dirty="0" smtClean="0">
                          <a:solidFill>
                            <a:schemeClr val="tx1"/>
                          </a:solidFill>
                          <a:latin typeface="+mn-lt"/>
                          <a:ea typeface="+mn-ea"/>
                          <a:cs typeface="+mn-cs"/>
                        </a:rPr>
                        <a:t>Fumigation is done once in 15days or one month depending on availability.</a:t>
                      </a:r>
                    </a:p>
                    <a:p>
                      <a:pPr lvl="0">
                        <a:buFont typeface="Arial" pitchFamily="34" charset="0"/>
                        <a:buChar char="•"/>
                      </a:pPr>
                      <a:r>
                        <a:rPr kumimoji="0" lang="en-US" sz="1800" kern="1200" dirty="0" smtClean="0">
                          <a:solidFill>
                            <a:schemeClr val="tx1"/>
                          </a:solidFill>
                          <a:latin typeface="+mn-lt"/>
                          <a:ea typeface="+mn-ea"/>
                          <a:cs typeface="+mn-cs"/>
                        </a:rPr>
                        <a:t>Swab testing at regular intervals is not being done.</a:t>
                      </a:r>
                    </a:p>
                    <a:p>
                      <a:pPr>
                        <a:buFont typeface="Arial" pitchFamily="34" charset="0"/>
                        <a:buChar char="•"/>
                      </a:pPr>
                      <a:r>
                        <a:rPr kumimoji="0" lang="en-US" sz="1800" kern="1200" dirty="0" smtClean="0">
                          <a:solidFill>
                            <a:schemeClr val="tx1"/>
                          </a:solidFill>
                          <a:latin typeface="+mn-lt"/>
                          <a:ea typeface="+mn-ea"/>
                          <a:cs typeface="+mn-cs"/>
                        </a:rPr>
                        <a:t>No set protocol for cleaning and scrubbing of OT.</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542717">
                <a:tc>
                  <a:txBody>
                    <a:bodyPr/>
                    <a:lstStyle/>
                    <a:p>
                      <a:pPr marL="0" marR="0">
                        <a:lnSpc>
                          <a:spcPct val="115000"/>
                        </a:lnSpc>
                        <a:spcBef>
                          <a:spcPts val="0"/>
                        </a:spcBef>
                        <a:spcAft>
                          <a:spcPts val="0"/>
                        </a:spcAft>
                      </a:pPr>
                      <a:r>
                        <a:rPr lang="en-US" sz="1700" b="1" dirty="0">
                          <a:latin typeface="Times New Roman"/>
                          <a:ea typeface="Times New Roman"/>
                          <a:cs typeface="Times New Roman"/>
                        </a:rPr>
                        <a:t>Gap Classification</a:t>
                      </a:r>
                      <a:endParaRPr lang="en-US" sz="1700" dirty="0">
                        <a:latin typeface="Calibri"/>
                        <a:ea typeface="Times New Roman"/>
                        <a:cs typeface="Times New Roman"/>
                      </a:endParaRPr>
                    </a:p>
                    <a:p>
                      <a:pPr marL="0" marR="0">
                        <a:lnSpc>
                          <a:spcPct val="115000"/>
                        </a:lnSpc>
                        <a:spcBef>
                          <a:spcPts val="0"/>
                        </a:spcBef>
                        <a:spcAft>
                          <a:spcPts val="0"/>
                        </a:spcAft>
                      </a:pPr>
                      <a:r>
                        <a:rPr lang="en-US" sz="1700" b="1" dirty="0" smtClean="0">
                          <a:latin typeface="Times New Roman"/>
                          <a:ea typeface="Times New Roman"/>
                          <a:cs typeface="Times New Roman"/>
                        </a:rPr>
                        <a:t>Process</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b="1" dirty="0">
                          <a:latin typeface="Times New Roman"/>
                          <a:ea typeface="Times New Roman"/>
                          <a:cs typeface="Times New Roman"/>
                        </a:rPr>
                        <a:t>*Gap Severity Rating   </a:t>
                      </a:r>
                      <a:endParaRPr lang="en-US" sz="1700" dirty="0">
                        <a:latin typeface="Calibri"/>
                        <a:ea typeface="Times New Roman"/>
                        <a:cs typeface="Times New Roman"/>
                      </a:endParaRPr>
                    </a:p>
                    <a:p>
                      <a:pPr marL="0" marR="0">
                        <a:lnSpc>
                          <a:spcPct val="115000"/>
                        </a:lnSpc>
                        <a:spcBef>
                          <a:spcPts val="0"/>
                        </a:spcBef>
                        <a:spcAft>
                          <a:spcPts val="0"/>
                        </a:spcAft>
                      </a:pPr>
                      <a:r>
                        <a:rPr lang="en-US" sz="1700" b="1" dirty="0" smtClean="0">
                          <a:latin typeface="Times New Roman"/>
                          <a:ea typeface="Times New Roman"/>
                          <a:cs typeface="Times New Roman"/>
                        </a:rPr>
                        <a:t>High</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62474">
                <a:tc>
                  <a:txBody>
                    <a:bodyPr/>
                    <a:lstStyle/>
                    <a:p>
                      <a:pPr marL="0" marR="0">
                        <a:lnSpc>
                          <a:spcPct val="115000"/>
                        </a:lnSpc>
                        <a:spcBef>
                          <a:spcPts val="0"/>
                        </a:spcBef>
                        <a:spcAft>
                          <a:spcPts val="0"/>
                        </a:spcAft>
                      </a:pPr>
                      <a:r>
                        <a:rPr lang="en-US" sz="1700" b="1">
                          <a:latin typeface="Times New Roman"/>
                          <a:ea typeface="Times New Roman"/>
                          <a:cs typeface="Times New Roman"/>
                        </a:rPr>
                        <a:t>Gap Reference</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tx1"/>
                          </a:solidFill>
                          <a:latin typeface="+mn-lt"/>
                          <a:ea typeface="+mn-ea"/>
                          <a:cs typeface="+mn-cs"/>
                        </a:rPr>
                        <a:t>IPHS 7.8.1.(X)</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a:t>
            </a:r>
            <a:endParaRPr lang="en-US" dirty="0"/>
          </a:p>
        </p:txBody>
      </p:sp>
      <p:graphicFrame>
        <p:nvGraphicFramePr>
          <p:cNvPr id="4" name="Table 3"/>
          <p:cNvGraphicFramePr>
            <a:graphicFrameLocks noGrp="1"/>
          </p:cNvGraphicFramePr>
          <p:nvPr/>
        </p:nvGraphicFramePr>
        <p:xfrm>
          <a:off x="685800" y="1828800"/>
          <a:ext cx="7772400" cy="4362173"/>
        </p:xfrm>
        <a:graphic>
          <a:graphicData uri="http://schemas.openxmlformats.org/drawingml/2006/table">
            <a:tbl>
              <a:tblPr/>
              <a:tblGrid>
                <a:gridCol w="2541552"/>
                <a:gridCol w="5230848"/>
              </a:tblGrid>
              <a:tr h="262474">
                <a:tc>
                  <a:txBody>
                    <a:bodyPr/>
                    <a:lstStyle/>
                    <a:p>
                      <a:pPr marL="0" marR="0">
                        <a:lnSpc>
                          <a:spcPct val="115000"/>
                        </a:lnSpc>
                        <a:spcBef>
                          <a:spcPts val="0"/>
                        </a:spcBef>
                        <a:spcAft>
                          <a:spcPts val="0"/>
                        </a:spcAft>
                      </a:pPr>
                      <a:r>
                        <a:rPr lang="en-US" sz="1700" b="1" dirty="0">
                          <a:latin typeface="Times New Roman"/>
                          <a:ea typeface="Times New Roman"/>
                          <a:cs typeface="Times New Roman"/>
                        </a:rPr>
                        <a:t>Gap ID No</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tx1"/>
                          </a:solidFill>
                          <a:latin typeface="+mn-lt"/>
                          <a:ea typeface="+mn-ea"/>
                          <a:cs typeface="+mn-cs"/>
                        </a:rPr>
                        <a:t>OT003</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42717">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Gap </a:t>
                      </a:r>
                      <a:r>
                        <a:rPr lang="en-US" sz="1700" b="1" dirty="0" smtClean="0">
                          <a:latin typeface="Times New Roman"/>
                          <a:ea typeface="Times New Roman"/>
                          <a:cs typeface="Times New Roman"/>
                        </a:rPr>
                        <a:t>Statement</a:t>
                      </a:r>
                      <a:r>
                        <a:rPr kumimoji="0" lang="en-US" sz="1800" b="1" kern="1200" dirty="0" smtClean="0">
                          <a:solidFill>
                            <a:schemeClr val="tx1"/>
                          </a:solidFill>
                          <a:latin typeface="+mn-lt"/>
                          <a:ea typeface="+mn-ea"/>
                          <a:cs typeface="+mn-cs"/>
                        </a:rPr>
                        <a:t>:</a:t>
                      </a:r>
                      <a:r>
                        <a:rPr kumimoji="0" lang="en-US" sz="1800" kern="1200" dirty="0" smtClean="0">
                          <a:solidFill>
                            <a:schemeClr val="tx1"/>
                          </a:solidFill>
                          <a:latin typeface="+mn-lt"/>
                          <a:ea typeface="+mn-ea"/>
                          <a:cs typeface="+mn-cs"/>
                        </a:rPr>
                        <a:t> No well-equipped and functional recovery area attached to the theatre</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2504417">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Rationale / Explanation:</a:t>
                      </a:r>
                      <a:endParaRPr lang="en-US" sz="1700" dirty="0">
                        <a:latin typeface="Calibri"/>
                        <a:ea typeface="Times New Roman"/>
                        <a:cs typeface="Times New Roman"/>
                      </a:endParaRPr>
                    </a:p>
                    <a:p>
                      <a:pPr lvl="0"/>
                      <a:r>
                        <a:rPr kumimoji="0" lang="en-US" sz="1800" kern="1200" dirty="0" smtClean="0">
                          <a:solidFill>
                            <a:schemeClr val="tx1"/>
                          </a:solidFill>
                          <a:latin typeface="+mn-lt"/>
                          <a:ea typeface="+mn-ea"/>
                          <a:cs typeface="+mn-cs"/>
                        </a:rPr>
                        <a:t>The following equipments are not available in the OT:</a:t>
                      </a:r>
                    </a:p>
                    <a:p>
                      <a:pPr lvl="0">
                        <a:buFont typeface="Arial" pitchFamily="34" charset="0"/>
                        <a:buChar char="•"/>
                      </a:pPr>
                      <a:r>
                        <a:rPr kumimoji="0" lang="en-US" sz="1800" kern="1200" dirty="0" smtClean="0">
                          <a:solidFill>
                            <a:schemeClr val="tx1"/>
                          </a:solidFill>
                          <a:latin typeface="+mn-lt"/>
                          <a:ea typeface="+mn-ea"/>
                          <a:cs typeface="+mn-cs"/>
                        </a:rPr>
                        <a:t>Crash cart</a:t>
                      </a:r>
                    </a:p>
                    <a:p>
                      <a:pPr lvl="0">
                        <a:buFont typeface="Arial" pitchFamily="34" charset="0"/>
                        <a:buChar char="•"/>
                      </a:pPr>
                      <a:r>
                        <a:rPr kumimoji="0" lang="en-US" sz="1800" kern="1200" dirty="0" smtClean="0">
                          <a:solidFill>
                            <a:schemeClr val="tx1"/>
                          </a:solidFill>
                          <a:latin typeface="+mn-lt"/>
                          <a:ea typeface="+mn-ea"/>
                          <a:cs typeface="+mn-cs"/>
                        </a:rPr>
                        <a:t>Suction Apparatus</a:t>
                      </a:r>
                    </a:p>
                    <a:p>
                      <a:pPr lvl="0">
                        <a:buFont typeface="Arial" pitchFamily="34" charset="0"/>
                        <a:buChar char="•"/>
                      </a:pPr>
                      <a:r>
                        <a:rPr kumimoji="0" lang="en-US" sz="1800" kern="1200" dirty="0" smtClean="0">
                          <a:solidFill>
                            <a:schemeClr val="tx1"/>
                          </a:solidFill>
                          <a:latin typeface="+mn-lt"/>
                          <a:ea typeface="+mn-ea"/>
                          <a:cs typeface="+mn-cs"/>
                        </a:rPr>
                        <a:t>Multi Para monitor</a:t>
                      </a:r>
                    </a:p>
                    <a:p>
                      <a:pPr lvl="0">
                        <a:buFont typeface="Arial" pitchFamily="34" charset="0"/>
                        <a:buChar char="•"/>
                      </a:pPr>
                      <a:r>
                        <a:rPr kumimoji="0" lang="en-US" sz="1800" kern="1200" dirty="0" smtClean="0">
                          <a:solidFill>
                            <a:schemeClr val="tx1"/>
                          </a:solidFill>
                          <a:latin typeface="+mn-lt"/>
                          <a:ea typeface="+mn-ea"/>
                          <a:cs typeface="+mn-cs"/>
                        </a:rPr>
                        <a:t>Defibrillator</a:t>
                      </a:r>
                    </a:p>
                    <a:p>
                      <a:pPr lvl="0">
                        <a:buFont typeface="Arial" pitchFamily="34" charset="0"/>
                        <a:buChar char="•"/>
                      </a:pPr>
                      <a:r>
                        <a:rPr kumimoji="0" lang="en-US" sz="1800" kern="1200" dirty="0" smtClean="0">
                          <a:solidFill>
                            <a:schemeClr val="tx1"/>
                          </a:solidFill>
                          <a:latin typeface="+mn-lt"/>
                          <a:ea typeface="+mn-ea"/>
                          <a:cs typeface="+mn-cs"/>
                        </a:rPr>
                        <a:t>Ventilator</a:t>
                      </a:r>
                    </a:p>
                    <a:p>
                      <a:pPr lvl="0">
                        <a:buFont typeface="Arial" pitchFamily="34" charset="0"/>
                        <a:buChar char="•"/>
                      </a:pPr>
                      <a:r>
                        <a:rPr kumimoji="0" lang="en-US" sz="1800" kern="1200" dirty="0" smtClean="0">
                          <a:solidFill>
                            <a:schemeClr val="tx1"/>
                          </a:solidFill>
                          <a:latin typeface="+mn-lt"/>
                          <a:ea typeface="+mn-ea"/>
                          <a:cs typeface="+mn-cs"/>
                        </a:rPr>
                        <a:t>Central oxygen</a:t>
                      </a:r>
                    </a:p>
                    <a:p>
                      <a:pPr>
                        <a:buFont typeface="Arial" pitchFamily="34" charset="0"/>
                        <a:buChar char="•"/>
                      </a:pPr>
                      <a:r>
                        <a:rPr kumimoji="0" lang="en-US" sz="1800" kern="1200" dirty="0" smtClean="0">
                          <a:solidFill>
                            <a:schemeClr val="tx1"/>
                          </a:solidFill>
                          <a:latin typeface="+mn-lt"/>
                          <a:ea typeface="+mn-ea"/>
                          <a:cs typeface="+mn-cs"/>
                        </a:rPr>
                        <a:t>There is no recovery room or critical room attached with OT / in the hospital</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542717">
                <a:tc>
                  <a:txBody>
                    <a:bodyPr/>
                    <a:lstStyle/>
                    <a:p>
                      <a:pPr marL="0" marR="0">
                        <a:lnSpc>
                          <a:spcPct val="115000"/>
                        </a:lnSpc>
                        <a:spcBef>
                          <a:spcPts val="0"/>
                        </a:spcBef>
                        <a:spcAft>
                          <a:spcPts val="0"/>
                        </a:spcAft>
                      </a:pPr>
                      <a:r>
                        <a:rPr lang="en-US" sz="1700" b="1" dirty="0">
                          <a:latin typeface="Times New Roman"/>
                          <a:ea typeface="Times New Roman"/>
                          <a:cs typeface="Times New Roman"/>
                        </a:rPr>
                        <a:t>Gap </a:t>
                      </a:r>
                      <a:r>
                        <a:rPr lang="en-US" sz="1700" b="1" dirty="0" smtClean="0">
                          <a:latin typeface="Times New Roman"/>
                          <a:ea typeface="Times New Roman"/>
                          <a:cs typeface="Times New Roman"/>
                        </a:rPr>
                        <a:t>Classification</a:t>
                      </a:r>
                    </a:p>
                    <a:p>
                      <a:pPr marL="0" marR="0">
                        <a:lnSpc>
                          <a:spcPct val="115000"/>
                        </a:lnSpc>
                        <a:spcBef>
                          <a:spcPts val="0"/>
                        </a:spcBef>
                        <a:spcAft>
                          <a:spcPts val="0"/>
                        </a:spcAft>
                      </a:pPr>
                      <a:r>
                        <a:rPr lang="en-US" sz="1700" b="1" dirty="0" smtClean="0">
                          <a:latin typeface="Times New Roman"/>
                          <a:ea typeface="Times New Roman"/>
                          <a:cs typeface="Times New Roman"/>
                        </a:rPr>
                        <a:t>High</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b="1" dirty="0">
                          <a:latin typeface="Times New Roman"/>
                          <a:ea typeface="Times New Roman"/>
                          <a:cs typeface="Times New Roman"/>
                        </a:rPr>
                        <a:t>*Gap Severity Rating   </a:t>
                      </a:r>
                      <a:endParaRPr lang="en-US" sz="1700" dirty="0">
                        <a:latin typeface="Calibri"/>
                        <a:ea typeface="Times New Roman"/>
                        <a:cs typeface="Times New Roman"/>
                      </a:endParaRPr>
                    </a:p>
                    <a:p>
                      <a:pPr marL="0" marR="0">
                        <a:lnSpc>
                          <a:spcPct val="115000"/>
                        </a:lnSpc>
                        <a:spcBef>
                          <a:spcPts val="0"/>
                        </a:spcBef>
                        <a:spcAft>
                          <a:spcPts val="0"/>
                        </a:spcAft>
                      </a:pPr>
                      <a:r>
                        <a:rPr lang="en-US" sz="1700" b="1" dirty="0" smtClean="0">
                          <a:latin typeface="Times New Roman"/>
                          <a:ea typeface="Times New Roman"/>
                          <a:cs typeface="Times New Roman"/>
                        </a:rPr>
                        <a:t>High</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62474">
                <a:tc>
                  <a:txBody>
                    <a:bodyPr/>
                    <a:lstStyle/>
                    <a:p>
                      <a:pPr marL="0" marR="0">
                        <a:lnSpc>
                          <a:spcPct val="115000"/>
                        </a:lnSpc>
                        <a:spcBef>
                          <a:spcPts val="0"/>
                        </a:spcBef>
                        <a:spcAft>
                          <a:spcPts val="0"/>
                        </a:spcAft>
                      </a:pPr>
                      <a:r>
                        <a:rPr lang="en-US" sz="1700" b="1">
                          <a:latin typeface="Times New Roman"/>
                          <a:ea typeface="Times New Roman"/>
                          <a:cs typeface="Times New Roman"/>
                        </a:rPr>
                        <a:t>Gap Reference</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tx1"/>
                          </a:solidFill>
                          <a:latin typeface="+mn-lt"/>
                          <a:ea typeface="+mn-ea"/>
                          <a:cs typeface="+mn-cs"/>
                        </a:rPr>
                        <a:t>IPHS 7.8.1.(X) </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findings in Emergency</a:t>
            </a:r>
            <a:endParaRPr lang="en-US" dirty="0"/>
          </a:p>
        </p:txBody>
      </p:sp>
      <p:sp>
        <p:nvSpPr>
          <p:cNvPr id="3" name="Content Placeholder 2"/>
          <p:cNvSpPr>
            <a:spLocks noGrp="1"/>
          </p:cNvSpPr>
          <p:nvPr>
            <p:ph sz="quarter" idx="1"/>
          </p:nvPr>
        </p:nvSpPr>
        <p:spPr/>
        <p:txBody>
          <a:bodyPr>
            <a:normAutofit fontScale="85000" lnSpcReduction="20000"/>
          </a:bodyPr>
          <a:lstStyle/>
          <a:p>
            <a:pPr lvl="0"/>
            <a:endParaRPr lang="en-US" sz="2000" dirty="0" smtClean="0">
              <a:latin typeface="Times New Roman" pitchFamily="18" charset="0"/>
              <a:cs typeface="Times New Roman" pitchFamily="18" charset="0"/>
            </a:endParaRPr>
          </a:p>
          <a:p>
            <a:pPr lvl="0"/>
            <a:r>
              <a:rPr lang="en-US" sz="3200" dirty="0" smtClean="0"/>
              <a:t>OT is not designed as per the standards</a:t>
            </a:r>
          </a:p>
          <a:p>
            <a:pPr lvl="0"/>
            <a:r>
              <a:rPr lang="en-US" sz="3200" dirty="0" smtClean="0"/>
              <a:t>Washing / scrubbing / change room are all in the main operating room</a:t>
            </a:r>
          </a:p>
          <a:p>
            <a:pPr lvl="0"/>
            <a:r>
              <a:rPr lang="en-US" sz="3200" dirty="0" smtClean="0"/>
              <a:t>The sterility of the place is far from satisfactory</a:t>
            </a:r>
          </a:p>
          <a:p>
            <a:pPr lvl="0"/>
            <a:r>
              <a:rPr lang="en-US" sz="3200" dirty="0" smtClean="0"/>
              <a:t>The theatre does not follow basic zoning principles </a:t>
            </a:r>
          </a:p>
          <a:p>
            <a:r>
              <a:rPr lang="en-US" sz="3200" dirty="0" smtClean="0"/>
              <a:t>Fumigation is done once in 15days or one month depending on availability.</a:t>
            </a:r>
          </a:p>
          <a:p>
            <a:r>
              <a:rPr lang="en-US" dirty="0" smtClean="0"/>
              <a:t>Absence of essential equipments</a:t>
            </a:r>
          </a:p>
          <a:p>
            <a:r>
              <a:rPr lang="en-US" sz="3200" dirty="0" smtClean="0"/>
              <a:t>No recovery room or critical room attached with OT / in the hospital</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Photo-0052"/>
          <p:cNvPicPr/>
          <p:nvPr/>
        </p:nvPicPr>
        <p:blipFill>
          <a:blip r:embed="rId2"/>
          <a:srcRect/>
          <a:stretch>
            <a:fillRect/>
          </a:stretch>
        </p:blipFill>
        <p:spPr bwMode="auto">
          <a:xfrm>
            <a:off x="0" y="1524000"/>
            <a:ext cx="4191000" cy="2514600"/>
          </a:xfrm>
          <a:prstGeom prst="rect">
            <a:avLst/>
          </a:prstGeom>
          <a:noFill/>
          <a:ln w="9525">
            <a:noFill/>
            <a:miter lim="800000"/>
            <a:headEnd/>
            <a:tailEnd/>
          </a:ln>
        </p:spPr>
      </p:pic>
      <p:pic>
        <p:nvPicPr>
          <p:cNvPr id="6" name="Picture 5" descr="Photo-0054"/>
          <p:cNvPicPr/>
          <p:nvPr/>
        </p:nvPicPr>
        <p:blipFill>
          <a:blip r:embed="rId3"/>
          <a:srcRect/>
          <a:stretch>
            <a:fillRect/>
          </a:stretch>
        </p:blipFill>
        <p:spPr bwMode="auto">
          <a:xfrm>
            <a:off x="5029200" y="1524000"/>
            <a:ext cx="4114800" cy="2590800"/>
          </a:xfrm>
          <a:prstGeom prst="rect">
            <a:avLst/>
          </a:prstGeom>
          <a:noFill/>
          <a:ln w="9525">
            <a:noFill/>
            <a:miter lim="800000"/>
            <a:headEnd/>
            <a:tailEnd/>
          </a:ln>
        </p:spPr>
      </p:pic>
      <p:pic>
        <p:nvPicPr>
          <p:cNvPr id="7" name="Picture 6" descr="Photo-0053"/>
          <p:cNvPicPr/>
          <p:nvPr/>
        </p:nvPicPr>
        <p:blipFill>
          <a:blip r:embed="rId4"/>
          <a:srcRect/>
          <a:stretch>
            <a:fillRect/>
          </a:stretch>
        </p:blipFill>
        <p:spPr bwMode="auto">
          <a:xfrm>
            <a:off x="0" y="4267200"/>
            <a:ext cx="4191000" cy="2590800"/>
          </a:xfrm>
          <a:prstGeom prst="rect">
            <a:avLst/>
          </a:prstGeom>
          <a:noFill/>
          <a:ln w="9525">
            <a:noFill/>
            <a:miter lim="800000"/>
            <a:headEnd/>
            <a:tailEnd/>
          </a:ln>
        </p:spPr>
      </p:pic>
      <p:pic>
        <p:nvPicPr>
          <p:cNvPr id="8" name="Picture 7" descr="Photo-0245"/>
          <p:cNvPicPr/>
          <p:nvPr/>
        </p:nvPicPr>
        <p:blipFill>
          <a:blip r:embed="rId5" cstate="print"/>
          <a:srcRect/>
          <a:stretch>
            <a:fillRect/>
          </a:stretch>
        </p:blipFill>
        <p:spPr bwMode="auto">
          <a:xfrm>
            <a:off x="4953000" y="4267200"/>
            <a:ext cx="4191000" cy="2590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the study are:</a:t>
            </a:r>
            <a:endParaRPr lang="en-US" dirty="0"/>
          </a:p>
        </p:txBody>
      </p:sp>
      <p:sp>
        <p:nvSpPr>
          <p:cNvPr id="3" name="Content Placeholder 2"/>
          <p:cNvSpPr>
            <a:spLocks noGrp="1"/>
          </p:cNvSpPr>
          <p:nvPr>
            <p:ph sz="quarter" idx="1"/>
          </p:nvPr>
        </p:nvSpPr>
        <p:spPr/>
        <p:txBody>
          <a:bodyPr/>
          <a:lstStyle/>
          <a:p>
            <a:pPr lvl="0" algn="just"/>
            <a:r>
              <a:rPr lang="en-US" sz="2400" dirty="0" smtClean="0">
                <a:solidFill>
                  <a:srgbClr val="000000"/>
                </a:solidFill>
                <a:latin typeface="Times New Roman" pitchFamily="18" charset="0"/>
                <a:cs typeface="Times New Roman" pitchFamily="18" charset="0"/>
              </a:rPr>
              <a:t>To describe the process flow of respective departments in the hospital with the identification of process Owners, Input(s), Outputs (s) and process flow of each process occurring at different sections of the hospital with the relevant records.</a:t>
            </a:r>
          </a:p>
          <a:p>
            <a:pPr lvl="0" algn="just"/>
            <a:endParaRPr lang="en-US" sz="2000" dirty="0" smtClean="0">
              <a:solidFill>
                <a:srgbClr val="000000"/>
              </a:solidFill>
              <a:latin typeface="Times New Roman" pitchFamily="18" charset="0"/>
              <a:cs typeface="Times New Roman" pitchFamily="18" charset="0"/>
            </a:endParaRPr>
          </a:p>
          <a:p>
            <a:pPr lvl="0" algn="just"/>
            <a:endParaRPr lang="en-US" sz="2000" dirty="0" smtClean="0">
              <a:solidFill>
                <a:srgbClr val="000000"/>
              </a:solidFill>
              <a:latin typeface="Times New Roman" pitchFamily="18" charset="0"/>
              <a:cs typeface="Times New Roman" pitchFamily="18" charset="0"/>
            </a:endParaRPr>
          </a:p>
          <a:p>
            <a:pPr lvl="0" algn="just"/>
            <a:r>
              <a:rPr lang="en-US" sz="2400" dirty="0" smtClean="0">
                <a:solidFill>
                  <a:srgbClr val="000000"/>
                </a:solidFill>
                <a:latin typeface="Times New Roman" pitchFamily="18" charset="0"/>
                <a:cs typeface="Times New Roman" pitchFamily="18" charset="0"/>
              </a:rPr>
              <a:t>To identify the significant gaps observed on all the processes in each section and explanation of the gap statement with document evidences and photographs. The gaps are analyzed based on IPHS standards.</a:t>
            </a:r>
          </a:p>
          <a:p>
            <a:pPr lvl="0" algn="just"/>
            <a:endParaRPr lang="en-US" sz="2000" dirty="0" smtClean="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Infrastructure of Labor Room</a:t>
            </a:r>
            <a:endParaRPr lang="en-US" dirty="0"/>
          </a:p>
        </p:txBody>
      </p:sp>
      <p:sp>
        <p:nvSpPr>
          <p:cNvPr id="3" name="Content Placeholder 2"/>
          <p:cNvSpPr>
            <a:spLocks noGrp="1"/>
          </p:cNvSpPr>
          <p:nvPr>
            <p:ph sz="quarter" idx="1"/>
          </p:nvPr>
        </p:nvSpPr>
        <p:spPr/>
        <p:txBody>
          <a:bodyPr/>
          <a:lstStyle/>
          <a:p>
            <a:r>
              <a:rPr lang="en-US" sz="2000" dirty="0" smtClean="0">
                <a:latin typeface="Times New Roman" pitchFamily="18" charset="0"/>
                <a:cs typeface="Times New Roman" pitchFamily="18" charset="0"/>
              </a:rPr>
              <a:t>One labor room located in the female ward building, on the first floor</a:t>
            </a:r>
          </a:p>
          <a:p>
            <a:r>
              <a:rPr lang="en-US" sz="2000" dirty="0" smtClean="0">
                <a:latin typeface="Times New Roman" pitchFamily="18" charset="0"/>
                <a:cs typeface="Times New Roman" pitchFamily="18" charset="0"/>
              </a:rPr>
              <a:t>Having six labor tables and one OT Assistant</a:t>
            </a:r>
          </a:p>
          <a:p>
            <a:r>
              <a:rPr lang="en-US" sz="2000" dirty="0" smtClean="0">
                <a:latin typeface="Times New Roman" pitchFamily="18" charset="0"/>
                <a:cs typeface="Times New Roman" pitchFamily="18" charset="0"/>
              </a:rPr>
              <a:t>Boiler is used for </a:t>
            </a:r>
            <a:r>
              <a:rPr lang="en-US" sz="2000" dirty="0" err="1" smtClean="0">
                <a:latin typeface="Times New Roman" pitchFamily="18" charset="0"/>
                <a:cs typeface="Times New Roman" pitchFamily="18" charset="0"/>
              </a:rPr>
              <a:t>sterilising</a:t>
            </a:r>
            <a:r>
              <a:rPr lang="en-US" sz="2000" dirty="0" smtClean="0">
                <a:latin typeface="Times New Roman" pitchFamily="18" charset="0"/>
                <a:cs typeface="Times New Roman" pitchFamily="18" charset="0"/>
              </a:rPr>
              <a:t> the equipments</a:t>
            </a:r>
          </a:p>
          <a:p>
            <a:r>
              <a:rPr lang="en-US" sz="2000" dirty="0" smtClean="0">
                <a:latin typeface="Times New Roman" pitchFamily="18" charset="0"/>
                <a:cs typeface="Times New Roman" pitchFamily="18" charset="0"/>
              </a:rPr>
              <a:t>Autoclave machine is out of order</a:t>
            </a:r>
          </a:p>
          <a:p>
            <a:r>
              <a:rPr lang="en-US" sz="2000" dirty="0" smtClean="0">
                <a:latin typeface="Times New Roman" pitchFamily="18" charset="0"/>
                <a:cs typeface="Times New Roman" pitchFamily="18" charset="0"/>
              </a:rPr>
              <a:t>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patients come to 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 after registration. After consultation, the doctor advices either for admission for observation or admit to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 for delivery</a:t>
            </a:r>
          </a:p>
          <a:p>
            <a:endParaRPr lang="en-US" sz="20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Responsible person</a:t>
            </a:r>
            <a:endParaRPr lang="en-US" dirty="0"/>
          </a:p>
        </p:txBody>
      </p:sp>
      <p:sp>
        <p:nvSpPr>
          <p:cNvPr id="3" name="Content Placeholder 2"/>
          <p:cNvSpPr>
            <a:spLocks noGrp="1"/>
          </p:cNvSpPr>
          <p:nvPr>
            <p:ph sz="quarter" idx="1"/>
          </p:nvPr>
        </p:nvSpPr>
        <p:spPr/>
        <p:txBody>
          <a:bodyPr/>
          <a:lstStyle/>
          <a:p>
            <a:r>
              <a:rPr lang="en-US" dirty="0" smtClean="0"/>
              <a:t>OT Assistant</a:t>
            </a:r>
          </a:p>
          <a:p>
            <a:pPr>
              <a:buNone/>
            </a:pPr>
            <a:endParaRPr lang="en-US" dirty="0" smtClean="0"/>
          </a:p>
          <a:p>
            <a:r>
              <a:rPr lang="en-US" dirty="0" smtClean="0"/>
              <a:t>Nursing staff</a:t>
            </a:r>
          </a:p>
          <a:p>
            <a:endParaRPr lang="en-US" dirty="0" smtClean="0"/>
          </a:p>
          <a:p>
            <a:r>
              <a:rPr lang="en-US" dirty="0" err="1" smtClean="0"/>
              <a:t>Gynaecologist</a:t>
            </a: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Gaps</a:t>
            </a:r>
            <a:endParaRPr lang="en-US" dirty="0"/>
          </a:p>
        </p:txBody>
      </p:sp>
      <p:graphicFrame>
        <p:nvGraphicFramePr>
          <p:cNvPr id="4" name="Table 3"/>
          <p:cNvGraphicFramePr>
            <a:graphicFrameLocks noGrp="1"/>
          </p:cNvGraphicFramePr>
          <p:nvPr/>
        </p:nvGraphicFramePr>
        <p:xfrm>
          <a:off x="609600" y="1828800"/>
          <a:ext cx="8229600" cy="4379849"/>
        </p:xfrm>
        <a:graphic>
          <a:graphicData uri="http://schemas.openxmlformats.org/drawingml/2006/table">
            <a:tbl>
              <a:tblPr/>
              <a:tblGrid>
                <a:gridCol w="2691055"/>
                <a:gridCol w="5538545"/>
              </a:tblGrid>
              <a:tr h="262474">
                <a:tc>
                  <a:txBody>
                    <a:bodyPr/>
                    <a:lstStyle/>
                    <a:p>
                      <a:pPr marL="0" marR="0">
                        <a:lnSpc>
                          <a:spcPct val="115000"/>
                        </a:lnSpc>
                        <a:spcBef>
                          <a:spcPts val="0"/>
                        </a:spcBef>
                        <a:spcAft>
                          <a:spcPts val="0"/>
                        </a:spcAft>
                      </a:pPr>
                      <a:r>
                        <a:rPr lang="en-US" sz="1700" b="1" dirty="0">
                          <a:latin typeface="Times New Roman"/>
                          <a:ea typeface="Times New Roman"/>
                          <a:cs typeface="Times New Roman"/>
                        </a:rPr>
                        <a:t>Gap ID No</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tx1"/>
                          </a:solidFill>
                          <a:latin typeface="+mn-lt"/>
                          <a:ea typeface="+mn-ea"/>
                          <a:cs typeface="+mn-cs"/>
                        </a:rPr>
                        <a:t>LR 001</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542717">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Gap Statement: </a:t>
                      </a:r>
                      <a:r>
                        <a:rPr lang="en-US" sz="1700" dirty="0">
                          <a:latin typeface="Times New Roman"/>
                          <a:ea typeface="Times New Roman"/>
                          <a:cs typeface="Times New Roman"/>
                        </a:rPr>
                        <a:t> </a:t>
                      </a:r>
                      <a:r>
                        <a:rPr kumimoji="0" lang="en-US" sz="1800" kern="1200" dirty="0" smtClean="0">
                          <a:solidFill>
                            <a:schemeClr val="tx1"/>
                          </a:solidFill>
                          <a:latin typeface="+mn-lt"/>
                          <a:ea typeface="+mn-ea"/>
                          <a:cs typeface="+mn-cs"/>
                        </a:rPr>
                        <a:t>The </a:t>
                      </a:r>
                      <a:r>
                        <a:rPr kumimoji="0" lang="en-US" sz="1800" kern="1200" dirty="0" err="1" smtClean="0">
                          <a:solidFill>
                            <a:schemeClr val="tx1"/>
                          </a:solidFill>
                          <a:latin typeface="+mn-lt"/>
                          <a:ea typeface="+mn-ea"/>
                          <a:cs typeface="+mn-cs"/>
                        </a:rPr>
                        <a:t>Labour</a:t>
                      </a:r>
                      <a:r>
                        <a:rPr kumimoji="0" lang="en-US" sz="1800" kern="1200" dirty="0" smtClean="0">
                          <a:solidFill>
                            <a:schemeClr val="tx1"/>
                          </a:solidFill>
                          <a:latin typeface="+mn-lt"/>
                          <a:ea typeface="+mn-ea"/>
                          <a:cs typeface="+mn-cs"/>
                        </a:rPr>
                        <a:t> Room has poor infrastructure and does not have basic facilities</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2504417">
                <a:tc gridSpan="2">
                  <a:txBody>
                    <a:bodyPr/>
                    <a:lstStyle/>
                    <a:p>
                      <a:pPr marL="0" marR="0">
                        <a:lnSpc>
                          <a:spcPct val="115000"/>
                        </a:lnSpc>
                        <a:spcBef>
                          <a:spcPts val="0"/>
                        </a:spcBef>
                        <a:spcAft>
                          <a:spcPts val="0"/>
                        </a:spcAft>
                      </a:pPr>
                      <a:r>
                        <a:rPr lang="en-US" sz="1700" b="1" dirty="0">
                          <a:latin typeface="Times New Roman"/>
                          <a:ea typeface="Times New Roman"/>
                          <a:cs typeface="Times New Roman"/>
                        </a:rPr>
                        <a:t>Rationale / Explanation:</a:t>
                      </a:r>
                      <a:endParaRPr lang="en-US" sz="1700" dirty="0">
                        <a:latin typeface="Calibri"/>
                        <a:ea typeface="Times New Roman"/>
                        <a:cs typeface="Times New Roman"/>
                      </a:endParaRPr>
                    </a:p>
                    <a:p>
                      <a:pPr lvl="0">
                        <a:buFont typeface="Arial" pitchFamily="34" charset="0"/>
                        <a:buChar char="•"/>
                      </a:pPr>
                      <a:r>
                        <a:rPr kumimoji="0" lang="en-US" sz="1800" kern="1200" dirty="0" smtClean="0">
                          <a:solidFill>
                            <a:schemeClr val="tx1"/>
                          </a:solidFill>
                          <a:latin typeface="+mn-lt"/>
                          <a:ea typeface="+mn-ea"/>
                          <a:cs typeface="+mn-cs"/>
                        </a:rPr>
                        <a:t>No sterile store </a:t>
                      </a:r>
                    </a:p>
                    <a:p>
                      <a:pPr lvl="0">
                        <a:buFont typeface="Arial" pitchFamily="34" charset="0"/>
                        <a:buChar char="•"/>
                      </a:pPr>
                      <a:r>
                        <a:rPr kumimoji="0" lang="en-US" sz="1800" kern="1200" dirty="0" smtClean="0">
                          <a:solidFill>
                            <a:schemeClr val="tx1"/>
                          </a:solidFill>
                          <a:latin typeface="+mn-lt"/>
                          <a:ea typeface="+mn-ea"/>
                          <a:cs typeface="+mn-cs"/>
                        </a:rPr>
                        <a:t>No hand washing liquid present</a:t>
                      </a:r>
                    </a:p>
                    <a:p>
                      <a:pPr lvl="0">
                        <a:buFont typeface="Arial" pitchFamily="34" charset="0"/>
                        <a:buChar char="•"/>
                      </a:pPr>
                      <a:r>
                        <a:rPr kumimoji="0" lang="en-US" sz="1800" kern="1200" dirty="0" smtClean="0">
                          <a:solidFill>
                            <a:schemeClr val="tx1"/>
                          </a:solidFill>
                          <a:latin typeface="+mn-lt"/>
                          <a:ea typeface="+mn-ea"/>
                          <a:cs typeface="+mn-cs"/>
                        </a:rPr>
                        <a:t>No trolley bay</a:t>
                      </a:r>
                    </a:p>
                    <a:p>
                      <a:pPr lvl="0">
                        <a:buFont typeface="Arial" pitchFamily="34" charset="0"/>
                        <a:buChar char="•"/>
                      </a:pPr>
                      <a:r>
                        <a:rPr kumimoji="0" lang="en-US" sz="1800" kern="1200" dirty="0" smtClean="0">
                          <a:solidFill>
                            <a:schemeClr val="tx1"/>
                          </a:solidFill>
                          <a:latin typeface="+mn-lt"/>
                          <a:ea typeface="+mn-ea"/>
                          <a:cs typeface="+mn-cs"/>
                        </a:rPr>
                        <a:t>No changing room for facility staff and patient</a:t>
                      </a:r>
                    </a:p>
                    <a:p>
                      <a:pPr lvl="0">
                        <a:buFont typeface="Arial" pitchFamily="34" charset="0"/>
                        <a:buChar char="•"/>
                      </a:pPr>
                      <a:r>
                        <a:rPr kumimoji="0" lang="en-US" sz="1800" kern="1200" dirty="0" smtClean="0">
                          <a:solidFill>
                            <a:schemeClr val="tx1"/>
                          </a:solidFill>
                          <a:latin typeface="+mn-lt"/>
                          <a:ea typeface="+mn-ea"/>
                          <a:cs typeface="+mn-cs"/>
                        </a:rPr>
                        <a:t>No toilet </a:t>
                      </a:r>
                    </a:p>
                    <a:p>
                      <a:pPr>
                        <a:buFont typeface="Arial" pitchFamily="34" charset="0"/>
                        <a:buChar char="•"/>
                      </a:pPr>
                      <a:r>
                        <a:rPr kumimoji="0" lang="en-US" sz="1800" kern="1200" dirty="0" smtClean="0">
                          <a:solidFill>
                            <a:schemeClr val="tx1"/>
                          </a:solidFill>
                          <a:latin typeface="+mn-lt"/>
                          <a:ea typeface="+mn-ea"/>
                          <a:cs typeface="+mn-cs"/>
                        </a:rPr>
                        <a:t>No ramps for emergency delivery patient..</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US"/>
                    </a:p>
                  </a:txBody>
                  <a:tcPr/>
                </a:tc>
              </a:tr>
              <a:tr h="542717">
                <a:tc>
                  <a:txBody>
                    <a:bodyPr/>
                    <a:lstStyle/>
                    <a:p>
                      <a:pPr marL="0" marR="0">
                        <a:lnSpc>
                          <a:spcPct val="115000"/>
                        </a:lnSpc>
                        <a:spcBef>
                          <a:spcPts val="0"/>
                        </a:spcBef>
                        <a:spcAft>
                          <a:spcPts val="0"/>
                        </a:spcAft>
                      </a:pPr>
                      <a:r>
                        <a:rPr lang="en-US" sz="1700" b="1">
                          <a:latin typeface="Times New Roman"/>
                          <a:ea typeface="Times New Roman"/>
                          <a:cs typeface="Times New Roman"/>
                        </a:rPr>
                        <a:t>Gap Classification</a:t>
                      </a:r>
                      <a:endParaRPr lang="en-US" sz="1700">
                        <a:latin typeface="Calibri"/>
                        <a:ea typeface="Times New Roman"/>
                        <a:cs typeface="Times New Roman"/>
                      </a:endParaRPr>
                    </a:p>
                    <a:p>
                      <a:pPr marL="0" marR="0">
                        <a:lnSpc>
                          <a:spcPct val="115000"/>
                        </a:lnSpc>
                        <a:spcBef>
                          <a:spcPts val="0"/>
                        </a:spcBef>
                        <a:spcAft>
                          <a:spcPts val="0"/>
                        </a:spcAft>
                      </a:pPr>
                      <a:r>
                        <a:rPr lang="en-US" sz="1700" b="1">
                          <a:latin typeface="Times New Roman"/>
                          <a:ea typeface="Times New Roman"/>
                          <a:cs typeface="Times New Roman"/>
                        </a:rPr>
                        <a:t>Structure</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700" b="1" dirty="0">
                          <a:latin typeface="Times New Roman"/>
                          <a:ea typeface="Times New Roman"/>
                          <a:cs typeface="Times New Roman"/>
                        </a:rPr>
                        <a:t>*Gap Severity Rating   </a:t>
                      </a:r>
                      <a:endParaRPr lang="en-US" sz="1700" dirty="0">
                        <a:latin typeface="Calibri"/>
                        <a:ea typeface="Times New Roman"/>
                        <a:cs typeface="Times New Roman"/>
                      </a:endParaRPr>
                    </a:p>
                    <a:p>
                      <a:pPr marL="0" marR="0">
                        <a:lnSpc>
                          <a:spcPct val="115000"/>
                        </a:lnSpc>
                        <a:spcBef>
                          <a:spcPts val="0"/>
                        </a:spcBef>
                        <a:spcAft>
                          <a:spcPts val="0"/>
                        </a:spcAft>
                      </a:pPr>
                      <a:r>
                        <a:rPr lang="en-US" sz="1700" b="1" dirty="0" smtClean="0">
                          <a:latin typeface="Times New Roman"/>
                          <a:ea typeface="Times New Roman"/>
                          <a:cs typeface="Times New Roman"/>
                        </a:rPr>
                        <a:t>Medium</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333144">
                <a:tc>
                  <a:txBody>
                    <a:bodyPr/>
                    <a:lstStyle/>
                    <a:p>
                      <a:pPr marL="0" marR="0">
                        <a:lnSpc>
                          <a:spcPct val="115000"/>
                        </a:lnSpc>
                        <a:spcBef>
                          <a:spcPts val="0"/>
                        </a:spcBef>
                        <a:spcAft>
                          <a:spcPts val="0"/>
                        </a:spcAft>
                      </a:pPr>
                      <a:r>
                        <a:rPr lang="en-US" sz="1700" b="1">
                          <a:latin typeface="Times New Roman"/>
                          <a:ea typeface="Times New Roman"/>
                          <a:cs typeface="Times New Roman"/>
                        </a:rPr>
                        <a:t>Gap Reference</a:t>
                      </a:r>
                      <a:endParaRPr lang="en-US" sz="17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1800" b="1" kern="1200" dirty="0" smtClean="0">
                          <a:solidFill>
                            <a:schemeClr val="tx1"/>
                          </a:solidFill>
                          <a:latin typeface="+mn-lt"/>
                          <a:ea typeface="+mn-ea"/>
                          <a:cs typeface="+mn-cs"/>
                        </a:rPr>
                        <a:t>IPHS 7.8.1.(XI)</a:t>
                      </a:r>
                      <a:endParaRPr lang="en-US" sz="17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findings (General)</a:t>
            </a:r>
            <a:endParaRPr lang="en-US" dirty="0"/>
          </a:p>
        </p:txBody>
      </p:sp>
      <p:sp>
        <p:nvSpPr>
          <p:cNvPr id="3" name="Content Placeholder 2"/>
          <p:cNvSpPr>
            <a:spLocks noGrp="1"/>
          </p:cNvSpPr>
          <p:nvPr>
            <p:ph sz="quarter" idx="1"/>
          </p:nvPr>
        </p:nvSpPr>
        <p:spPr/>
        <p:txBody>
          <a:bodyPr>
            <a:normAutofit/>
          </a:bodyPr>
          <a:lstStyle/>
          <a:p>
            <a:pPr lvl="0"/>
            <a:endParaRPr lang="en-US" sz="2000" dirty="0" smtClean="0">
              <a:latin typeface="Times New Roman" pitchFamily="18" charset="0"/>
              <a:cs typeface="Times New Roman" pitchFamily="18" charset="0"/>
            </a:endParaRPr>
          </a:p>
          <a:p>
            <a:r>
              <a:rPr lang="en-US" sz="2400" dirty="0" smtClean="0"/>
              <a:t>The approach road to the Hospital is not tarred and is converted in to a pool of water during rainy season. </a:t>
            </a:r>
          </a:p>
          <a:p>
            <a:r>
              <a:rPr lang="en-US" sz="2400" dirty="0" smtClean="0"/>
              <a:t>Essential equipments such as crash cart, dressing trolley, emergency tray are not available in patient care areas.   </a:t>
            </a:r>
          </a:p>
          <a:p>
            <a:r>
              <a:rPr lang="en-US" sz="2400" dirty="0" smtClean="0"/>
              <a:t>The departments are not arranged as per the patient needs. The </a:t>
            </a:r>
            <a:r>
              <a:rPr lang="en-US" sz="2400" dirty="0" err="1" smtClean="0"/>
              <a:t>labour</a:t>
            </a:r>
            <a:r>
              <a:rPr lang="en-US" sz="2400" dirty="0" smtClean="0"/>
              <a:t> room is on first floor but ramps have not been provided.</a:t>
            </a:r>
          </a:p>
          <a:p>
            <a:r>
              <a:rPr lang="en-US" sz="2400" dirty="0" smtClean="0"/>
              <a:t>Maintenance of the building is not being carried out. Drainage is a major problem in the hospital leading to water logging.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major findings (General)</a:t>
            </a:r>
            <a:endParaRPr lang="en-US" dirty="0"/>
          </a:p>
        </p:txBody>
      </p:sp>
      <p:sp>
        <p:nvSpPr>
          <p:cNvPr id="3" name="Content Placeholder 2"/>
          <p:cNvSpPr>
            <a:spLocks noGrp="1"/>
          </p:cNvSpPr>
          <p:nvPr>
            <p:ph sz="quarter" idx="1"/>
          </p:nvPr>
        </p:nvSpPr>
        <p:spPr/>
        <p:txBody>
          <a:bodyPr>
            <a:normAutofit fontScale="92500"/>
          </a:bodyPr>
          <a:lstStyle/>
          <a:p>
            <a:pPr lvl="0"/>
            <a:r>
              <a:rPr lang="en-US" sz="2400" dirty="0" smtClean="0"/>
              <a:t>All the departments need minor redesigning for smooth functioning.</a:t>
            </a:r>
          </a:p>
          <a:p>
            <a:pPr lvl="0"/>
            <a:r>
              <a:rPr lang="en-US" sz="2400" dirty="0" smtClean="0"/>
              <a:t>Infection control practices are non existent and staff are not trained in these.</a:t>
            </a:r>
          </a:p>
          <a:p>
            <a:pPr lvl="0"/>
            <a:r>
              <a:rPr lang="en-US" sz="2400" dirty="0" smtClean="0"/>
              <a:t>There is no system of allotting Unique ID numbers for each patient at the time of OPD Registration. The patients are registered and the Registration number changes every month and data for revisit patient is not captured.</a:t>
            </a:r>
          </a:p>
          <a:p>
            <a:pPr lvl="0"/>
            <a:r>
              <a:rPr lang="en-US" sz="2400" dirty="0" smtClean="0"/>
              <a:t>The maintenance of the hospital building, premises and equipments is not being done periodically and hence are in dilapidated condition. </a:t>
            </a:r>
          </a:p>
          <a:p>
            <a:pPr lvl="0"/>
            <a:r>
              <a:rPr lang="en-US" sz="2400" dirty="0" smtClean="0"/>
              <a:t>Fire safety issues are not addressed. There are loose electrical wires posing the danger of electrical shock and fire.</a:t>
            </a:r>
          </a:p>
          <a:p>
            <a:pPr lvl="0">
              <a:buNone/>
            </a:pPr>
            <a:endParaRPr lang="en-US" sz="2000" dirty="0" smtClean="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pPr algn="just"/>
            <a:r>
              <a:rPr lang="en-US" sz="2000" dirty="0" smtClean="0">
                <a:solidFill>
                  <a:srgbClr val="000000"/>
                </a:solidFill>
                <a:latin typeface="Times New Roman" pitchFamily="18" charset="0"/>
                <a:cs typeface="Times New Roman" pitchFamily="18" charset="0"/>
              </a:rPr>
              <a:t>Some of those gaps are infrastructure, equipment and manpower gaps.</a:t>
            </a:r>
          </a:p>
          <a:p>
            <a:pPr algn="just"/>
            <a:r>
              <a:rPr lang="en-US" sz="2000" dirty="0" smtClean="0">
                <a:solidFill>
                  <a:srgbClr val="000000"/>
                </a:solidFill>
                <a:latin typeface="Times New Roman" pitchFamily="18" charset="0"/>
                <a:cs typeface="Times New Roman" pitchFamily="18" charset="0"/>
              </a:rPr>
              <a:t>Study also revealed that what specific and general action are to be taken for full filling those gaps.</a:t>
            </a:r>
          </a:p>
          <a:p>
            <a:pPr algn="just"/>
            <a:r>
              <a:rPr lang="en-US" sz="2000" dirty="0" smtClean="0">
                <a:solidFill>
                  <a:srgbClr val="000000"/>
                </a:solidFill>
                <a:latin typeface="Times New Roman" pitchFamily="18" charset="0"/>
                <a:cs typeface="Times New Roman" pitchFamily="18" charset="0"/>
              </a:rPr>
              <a:t>Trainings are required for the staff including nurses, housekeepers, ward boys and medical officers.</a:t>
            </a:r>
          </a:p>
          <a:p>
            <a:pPr algn="just"/>
            <a:r>
              <a:rPr lang="en-US" sz="2000" dirty="0" smtClean="0">
                <a:solidFill>
                  <a:srgbClr val="000000"/>
                </a:solidFill>
                <a:latin typeface="Times New Roman" pitchFamily="18" charset="0"/>
                <a:cs typeface="Times New Roman" pitchFamily="18" charset="0"/>
              </a:rPr>
              <a:t>The study revealed and found out the gaps which needs to be full filled for the quality improvement of the district hospital, </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Recommendations</a:t>
            </a:r>
            <a:endParaRPr lang="en-US" dirty="0"/>
          </a:p>
        </p:txBody>
      </p:sp>
      <p:sp>
        <p:nvSpPr>
          <p:cNvPr id="3" name="Content Placeholder 2"/>
          <p:cNvSpPr>
            <a:spLocks noGrp="1"/>
          </p:cNvSpPr>
          <p:nvPr>
            <p:ph sz="quarter" idx="1"/>
          </p:nvPr>
        </p:nvSpPr>
        <p:spPr/>
        <p:txBody>
          <a:bodyPr/>
          <a:lstStyle/>
          <a:p>
            <a:pPr>
              <a:buNone/>
            </a:pPr>
            <a:r>
              <a:rPr lang="en-US" sz="3200" dirty="0" smtClean="0">
                <a:solidFill>
                  <a:srgbClr val="000000"/>
                </a:solidFill>
                <a:latin typeface="Times New Roman" pitchFamily="18" charset="0"/>
                <a:cs typeface="Times New Roman" pitchFamily="18" charset="0"/>
              </a:rPr>
              <a:t>OPD</a:t>
            </a:r>
          </a:p>
          <a:p>
            <a:pPr>
              <a:buNone/>
            </a:pPr>
            <a:endParaRPr lang="en-US" sz="2000" dirty="0" smtClean="0">
              <a:solidFill>
                <a:srgbClr val="000000"/>
              </a:solidFill>
              <a:latin typeface="Times New Roman" pitchFamily="18" charset="0"/>
              <a:cs typeface="Times New Roman" pitchFamily="18" charset="0"/>
            </a:endParaRPr>
          </a:p>
          <a:p>
            <a:r>
              <a:rPr lang="en-US" sz="2000" dirty="0" smtClean="0">
                <a:solidFill>
                  <a:srgbClr val="000000"/>
                </a:solidFill>
                <a:latin typeface="Times New Roman" pitchFamily="18" charset="0"/>
                <a:cs typeface="Times New Roman" pitchFamily="18" charset="0"/>
              </a:rPr>
              <a:t>Arrangement of Drinking water facility, Disable friendly toilets, Wheel Chairs, stretcher and trolleys.</a:t>
            </a:r>
          </a:p>
          <a:p>
            <a:r>
              <a:rPr lang="en-US" sz="2000" dirty="0" smtClean="0">
                <a:solidFill>
                  <a:srgbClr val="000000"/>
                </a:solidFill>
                <a:latin typeface="Times New Roman" pitchFamily="18" charset="0"/>
                <a:cs typeface="Times New Roman" pitchFamily="18" charset="0"/>
              </a:rPr>
              <a:t>Privacy should be maintained in the OPD chambers.</a:t>
            </a:r>
          </a:p>
          <a:p>
            <a:pPr lvl="0"/>
            <a:r>
              <a:rPr lang="en-US" sz="2000" dirty="0" smtClean="0">
                <a:solidFill>
                  <a:srgbClr val="000000"/>
                </a:solidFill>
                <a:latin typeface="Times New Roman" pitchFamily="18" charset="0"/>
                <a:cs typeface="Times New Roman" pitchFamily="18" charset="0"/>
              </a:rPr>
              <a:t>All patient care equipments and instruments to be provided in all patient care areas as per IPHS guidelines</a:t>
            </a:r>
          </a:p>
          <a:p>
            <a:r>
              <a:rPr lang="en-US" sz="2000" dirty="0" smtClean="0">
                <a:solidFill>
                  <a:srgbClr val="000000"/>
                </a:solidFill>
                <a:latin typeface="Times New Roman" pitchFamily="18" charset="0"/>
                <a:cs typeface="Times New Roman" pitchFamily="18" charset="0"/>
              </a:rPr>
              <a:t>Rights of the patients / Patients Charter to be displayed in area where it is fully visible and readable by public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sz="quarter" idx="1"/>
          </p:nvPr>
        </p:nvSpPr>
        <p:spPr/>
        <p:txBody>
          <a:bodyPr/>
          <a:lstStyle/>
          <a:p>
            <a:pPr algn="just">
              <a:buNone/>
            </a:pPr>
            <a:r>
              <a:rPr lang="en-US" sz="4000" dirty="0" smtClean="0">
                <a:solidFill>
                  <a:srgbClr val="000000"/>
                </a:solidFill>
              </a:rPr>
              <a:t>IPD</a:t>
            </a:r>
          </a:p>
          <a:p>
            <a:pPr algn="just"/>
            <a:r>
              <a:rPr lang="en-US" sz="2000" dirty="0" smtClean="0">
                <a:solidFill>
                  <a:srgbClr val="000000"/>
                </a:solidFill>
              </a:rPr>
              <a:t>The wards to be rearranged so as to provide adequate space for smooth movement. </a:t>
            </a:r>
          </a:p>
          <a:p>
            <a:pPr algn="just"/>
            <a:r>
              <a:rPr lang="en-US" sz="2000" dirty="0" smtClean="0">
                <a:solidFill>
                  <a:srgbClr val="000000"/>
                </a:solidFill>
              </a:rPr>
              <a:t>Proper locker for keeping the medicines in the IPD.</a:t>
            </a:r>
          </a:p>
          <a:p>
            <a:pPr algn="just"/>
            <a:r>
              <a:rPr lang="en-US" sz="2000" dirty="0" smtClean="0">
                <a:solidFill>
                  <a:srgbClr val="000000"/>
                </a:solidFill>
              </a:rPr>
              <a:t>Water Supply to be made available in the IPD.</a:t>
            </a:r>
          </a:p>
          <a:p>
            <a:pPr algn="just"/>
            <a:r>
              <a:rPr lang="en-US" sz="2000" dirty="0" smtClean="0">
                <a:solidFill>
                  <a:srgbClr val="000000"/>
                </a:solidFill>
              </a:rPr>
              <a:t>Visiting time to be fixed for patient’s attendants.</a:t>
            </a:r>
          </a:p>
          <a:p>
            <a:pPr algn="just"/>
            <a:r>
              <a:rPr lang="en-US" sz="2000" dirty="0" smtClean="0">
                <a:solidFill>
                  <a:srgbClr val="000000"/>
                </a:solidFill>
              </a:rPr>
              <a:t>Nursing station has to be located centrally for the direct observation and monitoring.</a:t>
            </a:r>
          </a:p>
          <a:p>
            <a:pPr lvl="0">
              <a:buNone/>
            </a:pPr>
            <a:endParaRPr lang="en-US" sz="2000" dirty="0" smtClean="0"/>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sz="quarter" idx="1"/>
          </p:nvPr>
        </p:nvSpPr>
        <p:spPr/>
        <p:txBody>
          <a:bodyPr/>
          <a:lstStyle/>
          <a:p>
            <a:pPr algn="just">
              <a:buNone/>
            </a:pPr>
            <a:r>
              <a:rPr lang="en-US" dirty="0" smtClean="0">
                <a:solidFill>
                  <a:srgbClr val="000000"/>
                </a:solidFill>
                <a:latin typeface="Times New Roman" pitchFamily="18" charset="0"/>
                <a:cs typeface="Times New Roman" pitchFamily="18" charset="0"/>
              </a:rPr>
              <a:t>Emergency </a:t>
            </a:r>
          </a:p>
          <a:p>
            <a:pPr algn="just"/>
            <a:endParaRPr lang="en-US" sz="2000" dirty="0" smtClean="0">
              <a:solidFill>
                <a:srgbClr val="000000"/>
              </a:solidFill>
              <a:latin typeface="Times New Roman" pitchFamily="18" charset="0"/>
              <a:cs typeface="Times New Roman" pitchFamily="18" charset="0"/>
            </a:endParaRPr>
          </a:p>
          <a:p>
            <a:pPr algn="just"/>
            <a:r>
              <a:rPr lang="en-US" sz="2000" dirty="0" smtClean="0">
                <a:solidFill>
                  <a:srgbClr val="000000"/>
                </a:solidFill>
                <a:latin typeface="Times New Roman" pitchFamily="18" charset="0"/>
                <a:cs typeface="Times New Roman" pitchFamily="18" charset="0"/>
              </a:rPr>
              <a:t>One person has to be made coordinator for ambulance services. </a:t>
            </a:r>
          </a:p>
          <a:p>
            <a:pPr algn="just"/>
            <a:r>
              <a:rPr lang="en-US" sz="2000" dirty="0" smtClean="0">
                <a:solidFill>
                  <a:srgbClr val="000000"/>
                </a:solidFill>
                <a:latin typeface="Times New Roman" pitchFamily="18" charset="0"/>
                <a:cs typeface="Times New Roman" pitchFamily="18" charset="0"/>
              </a:rPr>
              <a:t>Phone no. for Ambulance to be advertised. </a:t>
            </a:r>
          </a:p>
          <a:p>
            <a:pPr algn="just"/>
            <a:r>
              <a:rPr lang="en-US" sz="2000" dirty="0" smtClean="0">
                <a:solidFill>
                  <a:srgbClr val="000000"/>
                </a:solidFill>
                <a:latin typeface="Times New Roman" pitchFamily="18" charset="0"/>
                <a:cs typeface="Times New Roman" pitchFamily="18" charset="0"/>
              </a:rPr>
              <a:t>Availability of driver has to be insured. </a:t>
            </a:r>
          </a:p>
          <a:p>
            <a:pPr algn="just"/>
            <a:r>
              <a:rPr lang="en-US" sz="2000" dirty="0" err="1" smtClean="0">
                <a:solidFill>
                  <a:srgbClr val="000000"/>
                </a:solidFill>
                <a:latin typeface="Times New Roman" pitchFamily="18" charset="0"/>
                <a:cs typeface="Times New Roman" pitchFamily="18" charset="0"/>
              </a:rPr>
              <a:t>Signages</a:t>
            </a:r>
            <a:r>
              <a:rPr lang="en-US" sz="2000" dirty="0" smtClean="0">
                <a:solidFill>
                  <a:srgbClr val="000000"/>
                </a:solidFill>
                <a:latin typeface="Times New Roman" pitchFamily="18" charset="0"/>
                <a:cs typeface="Times New Roman" pitchFamily="18" charset="0"/>
              </a:rPr>
              <a:t> of emergency department should be made available. </a:t>
            </a:r>
          </a:p>
          <a:p>
            <a:pPr algn="just"/>
            <a:r>
              <a:rPr lang="en-US" sz="2000" dirty="0" smtClean="0">
                <a:solidFill>
                  <a:srgbClr val="000000"/>
                </a:solidFill>
                <a:latin typeface="Times New Roman" pitchFamily="18" charset="0"/>
                <a:cs typeface="Times New Roman" pitchFamily="18" charset="0"/>
              </a:rPr>
              <a:t>There has to be separate observation, treatment and consultation areas.</a:t>
            </a:r>
          </a:p>
          <a:p>
            <a:pPr algn="just"/>
            <a:r>
              <a:rPr lang="en-US" sz="2000" dirty="0" smtClean="0">
                <a:solidFill>
                  <a:srgbClr val="000000"/>
                </a:solidFill>
                <a:latin typeface="Times New Roman" pitchFamily="18" charset="0"/>
                <a:cs typeface="Times New Roman" pitchFamily="18" charset="0"/>
              </a:rPr>
              <a:t>Patient monitoring equipment to be available in the Emergency.</a:t>
            </a:r>
          </a:p>
          <a:p>
            <a:pPr algn="just"/>
            <a:r>
              <a:rPr lang="en-US" sz="2000" dirty="0" smtClean="0">
                <a:solidFill>
                  <a:srgbClr val="000000"/>
                </a:solidFill>
                <a:latin typeface="Times New Roman" pitchFamily="18" charset="0"/>
                <a:cs typeface="Times New Roman" pitchFamily="18" charset="0"/>
              </a:rPr>
              <a:t>Observation beds to be available in the Emergency department.</a:t>
            </a:r>
          </a:p>
          <a:p>
            <a:pPr>
              <a:buNone/>
            </a:pPr>
            <a:endParaRPr lang="en-US" sz="2000" dirty="0" smtClean="0">
              <a:latin typeface="Times New Roman" pitchFamily="18" charset="0"/>
              <a:cs typeface="Times New Roman" pitchFamily="18" charset="0"/>
            </a:endParaRPr>
          </a:p>
          <a:p>
            <a:pPr lvl="0">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dirty="0" smtClean="0"/>
              <a:t>References</a:t>
            </a:r>
          </a:p>
        </p:txBody>
      </p:sp>
      <p:sp>
        <p:nvSpPr>
          <p:cNvPr id="28675" name="Rectangle 3"/>
          <p:cNvSpPr>
            <a:spLocks noGrp="1" noChangeArrowheads="1"/>
          </p:cNvSpPr>
          <p:nvPr>
            <p:ph sz="quarter" idx="1"/>
          </p:nvPr>
        </p:nvSpPr>
        <p:spPr/>
        <p:txBody>
          <a:bodyPr/>
          <a:lstStyle/>
          <a:p>
            <a:pPr eaLnBrk="1" hangingPunct="1"/>
            <a:r>
              <a:rPr lang="en-US" dirty="0" smtClean="0">
                <a:solidFill>
                  <a:srgbClr val="000000"/>
                </a:solidFill>
              </a:rPr>
              <a:t>IPHS Standards check list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 &amp; Tools</a:t>
            </a:r>
            <a:endParaRPr lang="en-US" dirty="0"/>
          </a:p>
        </p:txBody>
      </p:sp>
      <p:sp>
        <p:nvSpPr>
          <p:cNvPr id="3" name="Content Placeholder 2"/>
          <p:cNvSpPr>
            <a:spLocks noGrp="1"/>
          </p:cNvSpPr>
          <p:nvPr>
            <p:ph sz="quarter" idx="1"/>
          </p:nvPr>
        </p:nvSpPr>
        <p:spPr/>
        <p:txBody>
          <a:bodyPr/>
          <a:lstStyle/>
          <a:p>
            <a:r>
              <a:rPr lang="en-US" sz="2400" dirty="0" smtClean="0">
                <a:solidFill>
                  <a:srgbClr val="000000"/>
                </a:solidFill>
                <a:latin typeface="Times New Roman" pitchFamily="18" charset="0"/>
                <a:cs typeface="Times New Roman" pitchFamily="18" charset="0"/>
              </a:rPr>
              <a:t>Study: Descriptive Study</a:t>
            </a:r>
          </a:p>
          <a:p>
            <a:r>
              <a:rPr lang="en-US" sz="2400" dirty="0" smtClean="0">
                <a:solidFill>
                  <a:srgbClr val="000000"/>
                </a:solidFill>
                <a:latin typeface="Times New Roman" pitchFamily="18" charset="0"/>
                <a:cs typeface="Times New Roman" pitchFamily="18" charset="0"/>
              </a:rPr>
              <a:t>Sampling : Convenience</a:t>
            </a:r>
          </a:p>
          <a:p>
            <a:r>
              <a:rPr lang="en-US" sz="2400" dirty="0" smtClean="0">
                <a:solidFill>
                  <a:srgbClr val="000000"/>
                </a:solidFill>
                <a:latin typeface="Times New Roman" pitchFamily="18" charset="0"/>
                <a:cs typeface="Times New Roman" pitchFamily="18" charset="0"/>
              </a:rPr>
              <a:t>Target Sample : Doctors, Nurses, Hospital Manager, House keeping and utility services staff</a:t>
            </a:r>
          </a:p>
          <a:p>
            <a:r>
              <a:rPr lang="en-US" sz="2400" dirty="0" smtClean="0">
                <a:solidFill>
                  <a:srgbClr val="000000"/>
                </a:solidFill>
                <a:latin typeface="Times New Roman" pitchFamily="18" charset="0"/>
                <a:cs typeface="Times New Roman" pitchFamily="18" charset="0"/>
              </a:rPr>
              <a:t>Tools: IPHS Checklist,  interview schedule, Observation notes</a:t>
            </a:r>
          </a:p>
          <a:p>
            <a:r>
              <a:rPr lang="en-US" sz="2400" dirty="0" smtClean="0">
                <a:solidFill>
                  <a:srgbClr val="000000"/>
                </a:solidFill>
                <a:latin typeface="Times New Roman" pitchFamily="18" charset="0"/>
                <a:cs typeface="Times New Roman" pitchFamily="18" charset="0"/>
              </a:rPr>
              <a:t>Method: Facility audit, in depth interviews with the Staff</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ctr"/>
            <a:r>
              <a:rPr lang="en-US" sz="6000" b="1" dirty="0" smtClean="0"/>
              <a:t>THANK YOU</a:t>
            </a:r>
            <a:endParaRPr lang="en-US" sz="6000" b="1" dirty="0"/>
          </a:p>
        </p:txBody>
      </p:sp>
      <p:sp>
        <p:nvSpPr>
          <p:cNvPr id="4" name="Title 3"/>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Methodology</a:t>
            </a:r>
            <a:endParaRPr lang="en-US" dirty="0"/>
          </a:p>
        </p:txBody>
      </p:sp>
      <p:sp>
        <p:nvSpPr>
          <p:cNvPr id="3" name="Content Placeholder 2"/>
          <p:cNvSpPr>
            <a:spLocks noGrp="1"/>
          </p:cNvSpPr>
          <p:nvPr>
            <p:ph sz="quarter" idx="1"/>
          </p:nvPr>
        </p:nvSpPr>
        <p:spPr>
          <a:xfrm>
            <a:off x="685800" y="1828800"/>
            <a:ext cx="7693025" cy="4495800"/>
          </a:xfrm>
        </p:spPr>
        <p:txBody>
          <a:bodyPr/>
          <a:lstStyle/>
          <a:p>
            <a:pPr algn="just"/>
            <a:r>
              <a:rPr lang="en-US" sz="2000" b="1" dirty="0" smtClean="0">
                <a:solidFill>
                  <a:srgbClr val="000000"/>
                </a:solidFill>
                <a:latin typeface="Times New Roman" pitchFamily="18" charset="0"/>
                <a:cs typeface="Times New Roman" pitchFamily="18" charset="0"/>
              </a:rPr>
              <a:t>STAGE I: </a:t>
            </a:r>
            <a:r>
              <a:rPr lang="en-US" sz="2000" dirty="0" smtClean="0">
                <a:solidFill>
                  <a:srgbClr val="000000"/>
                </a:solidFill>
                <a:latin typeface="Times New Roman" pitchFamily="18" charset="0"/>
                <a:cs typeface="Times New Roman" pitchFamily="18" charset="0"/>
              </a:rPr>
              <a:t>IPHS Checklist was used for a total survey of the departments in terms of services provided, Manpower, Physical infrastructure, Equipments, drugs and Lab services.</a:t>
            </a:r>
          </a:p>
          <a:p>
            <a:pPr algn="just"/>
            <a:endParaRPr lang="en-US" sz="2000" dirty="0" smtClean="0">
              <a:solidFill>
                <a:srgbClr val="000000"/>
              </a:solidFill>
              <a:latin typeface="Times New Roman" pitchFamily="18" charset="0"/>
              <a:cs typeface="Times New Roman" pitchFamily="18" charset="0"/>
            </a:endParaRPr>
          </a:p>
          <a:p>
            <a:pPr algn="just"/>
            <a:r>
              <a:rPr lang="en-US" sz="2000" b="1" dirty="0" smtClean="0">
                <a:solidFill>
                  <a:srgbClr val="000000"/>
                </a:solidFill>
                <a:latin typeface="Times New Roman" pitchFamily="18" charset="0"/>
                <a:cs typeface="Times New Roman" pitchFamily="18" charset="0"/>
              </a:rPr>
              <a:t>STAGE II: </a:t>
            </a:r>
            <a:r>
              <a:rPr lang="en-US" sz="2000" dirty="0" smtClean="0">
                <a:solidFill>
                  <a:srgbClr val="000000"/>
                </a:solidFill>
                <a:latin typeface="Times New Roman" pitchFamily="18" charset="0"/>
                <a:cs typeface="Times New Roman" pitchFamily="18" charset="0"/>
              </a:rPr>
              <a:t>Observation and personal interview were used to map the various processes of the hospital and to know the functioning of each department.</a:t>
            </a:r>
          </a:p>
          <a:p>
            <a:pPr algn="just"/>
            <a:endParaRPr lang="en-US" sz="2000" dirty="0" smtClean="0">
              <a:solidFill>
                <a:srgbClr val="000000"/>
              </a:solidFill>
              <a:latin typeface="Times New Roman" pitchFamily="18" charset="0"/>
              <a:cs typeface="Times New Roman" pitchFamily="18" charset="0"/>
            </a:endParaRPr>
          </a:p>
          <a:p>
            <a:pPr algn="just"/>
            <a:r>
              <a:rPr lang="en-US" sz="2000" b="1" dirty="0" smtClean="0">
                <a:solidFill>
                  <a:srgbClr val="000000"/>
                </a:solidFill>
                <a:latin typeface="Times New Roman" pitchFamily="18" charset="0"/>
                <a:cs typeface="Times New Roman" pitchFamily="18" charset="0"/>
              </a:rPr>
              <a:t>STAGE III: </a:t>
            </a:r>
            <a:r>
              <a:rPr lang="en-US" sz="2000" dirty="0" smtClean="0">
                <a:solidFill>
                  <a:srgbClr val="000000"/>
                </a:solidFill>
                <a:latin typeface="Times New Roman" pitchFamily="18" charset="0"/>
                <a:cs typeface="Times New Roman" pitchFamily="18" charset="0"/>
              </a:rPr>
              <a:t>Extensive analysis based on data collected from stage I and Stage II. Based on this, Gap analysis was prepared reflecting the processes, Infrastructure, Equipments, Manpower. The report reflects strengths of the departments and various gaps observed in the processes and other parameters.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991600" cy="2590800"/>
          </a:xfrm>
        </p:spPr>
        <p:txBody>
          <a:bodyPr/>
          <a:lstStyle/>
          <a:p>
            <a:pPr algn="ctr"/>
            <a:r>
              <a:rPr lang="en-US" sz="6000" dirty="0" smtClean="0"/>
              <a:t>Overview of the Departments studied</a:t>
            </a:r>
            <a:endParaRPr lang="en-US" sz="6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of OPD</a:t>
            </a:r>
            <a:endParaRPr lang="en-US" dirty="0"/>
          </a:p>
        </p:txBody>
      </p:sp>
      <p:sp>
        <p:nvSpPr>
          <p:cNvPr id="3" name="Content Placeholder 2"/>
          <p:cNvSpPr>
            <a:spLocks noGrp="1"/>
          </p:cNvSpPr>
          <p:nvPr>
            <p:ph sz="quarter" idx="1"/>
          </p:nvPr>
        </p:nvSpPr>
        <p:spPr/>
        <p:txBody>
          <a:bodyPr>
            <a:normAutofit/>
          </a:bodyPr>
          <a:lstStyle/>
          <a:p>
            <a:r>
              <a:rPr lang="en-US" sz="2400" dirty="0" smtClean="0">
                <a:latin typeface="Times New Roman" pitchFamily="18" charset="0"/>
                <a:cs typeface="Times New Roman" pitchFamily="18" charset="0"/>
              </a:rPr>
              <a:t>Provides </a:t>
            </a:r>
            <a:r>
              <a:rPr lang="en-US" sz="2400" dirty="0" smtClean="0">
                <a:latin typeface="Times New Roman" pitchFamily="18" charset="0"/>
                <a:cs typeface="Times New Roman" pitchFamily="18" charset="0"/>
              </a:rPr>
              <a:t>facilities like Medicine, Surgery, Pediatrics, Obstetrics and Gynecology, Orthopedics, Dental, </a:t>
            </a:r>
            <a:r>
              <a:rPr lang="en-US" sz="2400" dirty="0" smtClean="0">
                <a:latin typeface="Times New Roman" pitchFamily="18" charset="0"/>
                <a:cs typeface="Times New Roman" pitchFamily="18" charset="0"/>
              </a:rPr>
              <a:t>Ophthalmology, Dermatology, &amp; Psychiatry</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Total no. of OPD Rooms - 9</a:t>
            </a:r>
          </a:p>
          <a:p>
            <a:r>
              <a:rPr lang="en-US" sz="2400" dirty="0" smtClean="0">
                <a:latin typeface="Times New Roman" pitchFamily="18" charset="0"/>
                <a:cs typeface="Times New Roman" pitchFamily="18" charset="0"/>
              </a:rPr>
              <a:t>Other additional room in this OPD building is ECG room, X-ray room, HIV tests room and Plaster room. </a:t>
            </a:r>
          </a:p>
          <a:p>
            <a:r>
              <a:rPr lang="en-US" sz="2400" dirty="0" smtClean="0">
                <a:latin typeface="Times New Roman" pitchFamily="18" charset="0"/>
                <a:cs typeface="Times New Roman" pitchFamily="18" charset="0"/>
              </a:rPr>
              <a:t>The total no. of Medical officers is </a:t>
            </a:r>
            <a:r>
              <a:rPr lang="en-US" sz="2400" dirty="0" smtClean="0">
                <a:latin typeface="Times New Roman" pitchFamily="18" charset="0"/>
                <a:cs typeface="Times New Roman" pitchFamily="18" charset="0"/>
              </a:rPr>
              <a:t>24</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Every </a:t>
            </a:r>
            <a:r>
              <a:rPr lang="en-US" sz="2400" dirty="0" smtClean="0">
                <a:latin typeface="Times New Roman" pitchFamily="18" charset="0"/>
                <a:cs typeface="Times New Roman" pitchFamily="18" charset="0"/>
              </a:rPr>
              <a:t>department </a:t>
            </a:r>
            <a:r>
              <a:rPr lang="en-US" sz="2400" dirty="0" smtClean="0">
                <a:latin typeface="Times New Roman" pitchFamily="18" charset="0"/>
                <a:cs typeface="Times New Roman" pitchFamily="18" charset="0"/>
              </a:rPr>
              <a:t>has its </a:t>
            </a:r>
            <a:r>
              <a:rPr lang="en-US" sz="2400" dirty="0" smtClean="0">
                <a:latin typeface="Times New Roman" pitchFamily="18" charset="0"/>
                <a:cs typeface="Times New Roman" pitchFamily="18" charset="0"/>
              </a:rPr>
              <a:t>own OPD register where they record the patients name, age, sex, registration no. and diagnosis and medicines prescribed to the </a:t>
            </a:r>
            <a:r>
              <a:rPr lang="en-US" sz="2400" dirty="0" smtClean="0">
                <a:latin typeface="Times New Roman" pitchFamily="18" charset="0"/>
                <a:cs typeface="Times New Roman" pitchFamily="18" charset="0"/>
              </a:rPr>
              <a:t>patients</a:t>
            </a:r>
            <a:endParaRPr lang="en-US" sz="2400" dirty="0" smtClean="0">
              <a:latin typeface="Times New Roman" pitchFamily="18" charset="0"/>
              <a:cs typeface="Times New Roman" pitchFamily="18" charset="0"/>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Functionality of OPD</a:t>
            </a:r>
            <a:endParaRPr lang="en-US" dirty="0"/>
          </a:p>
        </p:txBody>
      </p:sp>
      <p:sp>
        <p:nvSpPr>
          <p:cNvPr id="3" name="Content Placeholder 2"/>
          <p:cNvSpPr>
            <a:spLocks noGrp="1"/>
          </p:cNvSpPr>
          <p:nvPr>
            <p:ph sz="quarter" idx="1"/>
          </p:nvPr>
        </p:nvSpPr>
        <p:spPr/>
        <p:txBody>
          <a:bodyPr/>
          <a:lstStyle/>
          <a:p>
            <a:pPr lvl="0"/>
            <a:r>
              <a:rPr lang="en-US" sz="2400" dirty="0" smtClean="0">
                <a:latin typeface="Times New Roman" pitchFamily="18" charset="0"/>
                <a:cs typeface="Times New Roman" pitchFamily="18" charset="0"/>
              </a:rPr>
              <a:t>Registration</a:t>
            </a:r>
          </a:p>
          <a:p>
            <a:pPr lvl="0"/>
            <a:r>
              <a:rPr lang="en-US" sz="2400" dirty="0" smtClean="0">
                <a:latin typeface="Times New Roman" pitchFamily="18" charset="0"/>
                <a:cs typeface="Times New Roman" pitchFamily="18" charset="0"/>
              </a:rPr>
              <a:t>Consultation</a:t>
            </a:r>
          </a:p>
          <a:p>
            <a:pPr lvl="0"/>
            <a:r>
              <a:rPr lang="en-US" sz="2400" dirty="0" smtClean="0">
                <a:latin typeface="Times New Roman" pitchFamily="18" charset="0"/>
                <a:cs typeface="Times New Roman" pitchFamily="18" charset="0"/>
              </a:rPr>
              <a:t>Examination</a:t>
            </a:r>
          </a:p>
          <a:p>
            <a:pPr lvl="0"/>
            <a:r>
              <a:rPr lang="en-US" sz="2400" dirty="0" smtClean="0">
                <a:latin typeface="Times New Roman" pitchFamily="18" charset="0"/>
                <a:cs typeface="Times New Roman" pitchFamily="18" charset="0"/>
              </a:rPr>
              <a:t>Prescription</a:t>
            </a:r>
          </a:p>
          <a:p>
            <a:pPr lvl="0"/>
            <a:r>
              <a:rPr lang="en-US" sz="2400" dirty="0" smtClean="0">
                <a:latin typeface="Times New Roman" pitchFamily="18" charset="0"/>
                <a:cs typeface="Times New Roman" pitchFamily="18" charset="0"/>
              </a:rPr>
              <a:t>Investigation Requisition</a:t>
            </a:r>
          </a:p>
          <a:p>
            <a:pPr lvl="0"/>
            <a:r>
              <a:rPr lang="en-US" sz="2400" dirty="0" smtClean="0">
                <a:latin typeface="Times New Roman" pitchFamily="18" charset="0"/>
                <a:cs typeface="Times New Roman" pitchFamily="18" charset="0"/>
              </a:rPr>
              <a:t>Pharmacy Requisition</a:t>
            </a:r>
          </a:p>
          <a:p>
            <a:pPr lvl="0"/>
            <a:r>
              <a:rPr lang="en-US" sz="2400" dirty="0" smtClean="0">
                <a:latin typeface="Times New Roman" pitchFamily="18" charset="0"/>
                <a:cs typeface="Times New Roman" pitchFamily="18" charset="0"/>
              </a:rPr>
              <a:t>Admission to IPD</a:t>
            </a:r>
          </a:p>
          <a:p>
            <a:pPr lvl="0"/>
            <a:r>
              <a:rPr lang="en-US" sz="2400" dirty="0" smtClean="0">
                <a:latin typeface="Times New Roman" pitchFamily="18" charset="0"/>
                <a:cs typeface="Times New Roman" pitchFamily="18" charset="0"/>
              </a:rPr>
              <a:t>Referral</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819</TotalTime>
  <Words>2861</Words>
  <Application>Microsoft Office PowerPoint</Application>
  <PresentationFormat>On-screen Show (4:3)</PresentationFormat>
  <Paragraphs>395</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Median</vt:lpstr>
      <vt:lpstr>“GAP ANALYSIS for OPD, IPD &amp; Emergency” Based on IPHS Standards of  District Hospital, Bhabua </vt:lpstr>
      <vt:lpstr>Background of the Study</vt:lpstr>
      <vt:lpstr>Overview of the Hospital</vt:lpstr>
      <vt:lpstr>Objectives of the study are:</vt:lpstr>
      <vt:lpstr>Data Collection Methods &amp; Tools</vt:lpstr>
      <vt:lpstr>Methodology</vt:lpstr>
      <vt:lpstr>Overview of the Departments studied</vt:lpstr>
      <vt:lpstr>Infrastructure of OPD</vt:lpstr>
      <vt:lpstr>Functionality of OPD</vt:lpstr>
      <vt:lpstr>Responsibility</vt:lpstr>
      <vt:lpstr>Gaps </vt:lpstr>
      <vt:lpstr>Slide 12</vt:lpstr>
      <vt:lpstr>Slide 13</vt:lpstr>
      <vt:lpstr>The major findings in OPD</vt:lpstr>
      <vt:lpstr>Slide 15</vt:lpstr>
      <vt:lpstr>Infrastructure of IPD</vt:lpstr>
      <vt:lpstr>Functionality of IPD</vt:lpstr>
      <vt:lpstr>Responsible person</vt:lpstr>
      <vt:lpstr>Gaps</vt:lpstr>
      <vt:lpstr>Slide 20</vt:lpstr>
      <vt:lpstr>Slide 21</vt:lpstr>
      <vt:lpstr>Slide 22</vt:lpstr>
      <vt:lpstr>The major findings in IPD</vt:lpstr>
      <vt:lpstr>Slide 24</vt:lpstr>
      <vt:lpstr>Infrastructure of Emergency department</vt:lpstr>
      <vt:lpstr>Functionality of emergency</vt:lpstr>
      <vt:lpstr>Responsible person</vt:lpstr>
      <vt:lpstr>Gaps</vt:lpstr>
      <vt:lpstr>Slide 29</vt:lpstr>
      <vt:lpstr>The major findings in Emergency</vt:lpstr>
      <vt:lpstr>Slide 31</vt:lpstr>
      <vt:lpstr>Infrastructure of Operation Theater</vt:lpstr>
      <vt:lpstr>Functionality of Operation Theatre</vt:lpstr>
      <vt:lpstr>Responsible person</vt:lpstr>
      <vt:lpstr>Gaps</vt:lpstr>
      <vt:lpstr>Gaps</vt:lpstr>
      <vt:lpstr>Gaps</vt:lpstr>
      <vt:lpstr>The major findings in Emergency</vt:lpstr>
      <vt:lpstr>Slide 39</vt:lpstr>
      <vt:lpstr>Infrastructure of Labor Room</vt:lpstr>
      <vt:lpstr>Responsible person</vt:lpstr>
      <vt:lpstr>Gaps</vt:lpstr>
      <vt:lpstr>The major findings (General)</vt:lpstr>
      <vt:lpstr>The major findings (General)</vt:lpstr>
      <vt:lpstr>Conclusion</vt:lpstr>
      <vt:lpstr>Some Recommendations</vt:lpstr>
      <vt:lpstr>Contd…</vt:lpstr>
      <vt:lpstr>Contd….</vt:lpstr>
      <vt:lpstr>References</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 ANALYSIS for OPD, IPD &amp; Emergency” Based on IPHS and ISO Standards of  District Hospital, Muzaffarpur</dc:title>
  <dc:creator>RAMAN</dc:creator>
  <cp:lastModifiedBy>Deepika</cp:lastModifiedBy>
  <cp:revision>113</cp:revision>
  <dcterms:created xsi:type="dcterms:W3CDTF">2012-05-07T04:32:37Z</dcterms:created>
  <dcterms:modified xsi:type="dcterms:W3CDTF">2013-05-30T06:47:38Z</dcterms:modified>
</cp:coreProperties>
</file>