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6" r:id="rId11"/>
    <p:sldId id="267" r:id="rId12"/>
    <p:sldId id="283" r:id="rId13"/>
    <p:sldId id="268" r:id="rId14"/>
    <p:sldId id="269" r:id="rId15"/>
    <p:sldId id="270" r:id="rId16"/>
    <p:sldId id="278" r:id="rId17"/>
    <p:sldId id="271" r:id="rId18"/>
    <p:sldId id="272" r:id="rId19"/>
    <p:sldId id="273" r:id="rId20"/>
    <p:sldId id="279" r:id="rId21"/>
    <p:sldId id="274" r:id="rId22"/>
    <p:sldId id="280" r:id="rId23"/>
    <p:sldId id="275" r:id="rId24"/>
    <p:sldId id="276" r:id="rId25"/>
    <p:sldId id="277" r:id="rId26"/>
    <p:sldId id="281" r:id="rId27"/>
    <p:sldId id="282"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G:\Gap%20analysis%20based%20on%20IPHS%20Rajgir%202013%20(2).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Gap%20analysis%20based%20on%20IPHS%20Rajgir%202013%20(2).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G:\Gap%20analysis%20based%20on%20IPHS%20Rajgir%202013%20(2).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G:\Gap%20analysis%20based%20on%20IPHS%20Rajgir%202013%20(2).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G:\Gap%20analysis%20based%20on%20IPHS%20Rajgir%202013%20(2).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G:\Gap%20analysis%20based%20on%20IPHS%20Rajgir%202013%20(2).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G:\Gap%20analysis%20based%20on%20IPHS%20Rajgir%202013%20(2).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G:\Gap%20analysis%20based%20on%20IPHS%20Rajgir%202013%20(2).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G:\Gap%20analysis%20based%20on%20IPHS%20Rajgir%202013%20(2).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Sheet2!$D$6</c:f>
              <c:strCache>
                <c:ptCount val="1"/>
                <c:pt idx="0">
                  <c:v> YES (2) </c:v>
                </c:pt>
              </c:strCache>
            </c:strRef>
          </c:tx>
          <c:dLbls>
            <c:txPr>
              <a:bodyPr/>
              <a:lstStyle/>
              <a:p>
                <a:pPr>
                  <a:defRPr lang="en-IN"/>
                </a:pPr>
                <a:endParaRPr lang="en-US"/>
              </a:p>
            </c:txPr>
            <c:dLblPos val="outEnd"/>
            <c:showVal val="1"/>
          </c:dLbls>
          <c:cat>
            <c:strRef>
              <c:f>Sheet2!$C$7:$C$21</c:f>
              <c:strCache>
                <c:ptCount val="15"/>
                <c:pt idx="0">
                  <c:v>General Medicine</c:v>
                </c:pt>
                <c:pt idx="1">
                  <c:v>General Surgery</c:v>
                </c:pt>
                <c:pt idx="2">
                  <c:v>Obstetric &amp; Gynaecology</c:v>
                </c:pt>
                <c:pt idx="3">
                  <c:v>Paediatrics</c:v>
                </c:pt>
                <c:pt idx="4">
                  <c:v>Emergency / A&amp;E</c:v>
                </c:pt>
                <c:pt idx="5">
                  <c:v>Critical Care</c:v>
                </c:pt>
                <c:pt idx="6">
                  <c:v>Anaesthesia</c:v>
                </c:pt>
                <c:pt idx="7">
                  <c:v>Orthopedics</c:v>
                </c:pt>
                <c:pt idx="8">
                  <c:v>ENT</c:v>
                </c:pt>
                <c:pt idx="9">
                  <c:v>Radiologist and Ultrasonologist</c:v>
                </c:pt>
                <c:pt idx="10">
                  <c:v>Ophthalmology</c:v>
                </c:pt>
                <c:pt idx="11">
                  <c:v>Community Health</c:v>
                </c:pt>
                <c:pt idx="12">
                  <c:v>Dermatology and Venerology (Skin &amp; VD) RTI / STI</c:v>
                </c:pt>
                <c:pt idx="13">
                  <c:v>Dental Care</c:v>
                </c:pt>
                <c:pt idx="14">
                  <c:v>AYUSH</c:v>
                </c:pt>
              </c:strCache>
            </c:strRef>
          </c:cat>
          <c:val>
            <c:numRef>
              <c:f>Sheet2!$D$7:$D$21</c:f>
              <c:numCache>
                <c:formatCode>General</c:formatCode>
                <c:ptCount val="15"/>
                <c:pt idx="0">
                  <c:v>2</c:v>
                </c:pt>
                <c:pt idx="1">
                  <c:v>2</c:v>
                </c:pt>
                <c:pt idx="2">
                  <c:v>2</c:v>
                </c:pt>
                <c:pt idx="4">
                  <c:v>2</c:v>
                </c:pt>
                <c:pt idx="6">
                  <c:v>2</c:v>
                </c:pt>
                <c:pt idx="9">
                  <c:v>2</c:v>
                </c:pt>
                <c:pt idx="10">
                  <c:v>2</c:v>
                </c:pt>
                <c:pt idx="11">
                  <c:v>2</c:v>
                </c:pt>
                <c:pt idx="13">
                  <c:v>2</c:v>
                </c:pt>
                <c:pt idx="14">
                  <c:v>2</c:v>
                </c:pt>
              </c:numCache>
            </c:numRef>
          </c:val>
        </c:ser>
        <c:ser>
          <c:idx val="1"/>
          <c:order val="1"/>
          <c:tx>
            <c:strRef>
              <c:f>Sheet2!$E$6</c:f>
              <c:strCache>
                <c:ptCount val="1"/>
                <c:pt idx="0">
                  <c:v>NO (1)</c:v>
                </c:pt>
              </c:strCache>
            </c:strRef>
          </c:tx>
          <c:dLbls>
            <c:dLbl>
              <c:idx val="3"/>
              <c:layout/>
              <c:spPr/>
              <c:txPr>
                <a:bodyPr/>
                <a:lstStyle/>
                <a:p>
                  <a:pPr>
                    <a:defRPr lang="en-IN"/>
                  </a:pPr>
                  <a:endParaRPr lang="en-US"/>
                </a:p>
              </c:txPr>
              <c:showVal val="1"/>
            </c:dLbl>
            <c:dLbl>
              <c:idx val="5"/>
              <c:layout/>
              <c:spPr/>
              <c:txPr>
                <a:bodyPr/>
                <a:lstStyle/>
                <a:p>
                  <a:pPr>
                    <a:defRPr lang="en-IN"/>
                  </a:pPr>
                  <a:endParaRPr lang="en-US"/>
                </a:p>
              </c:txPr>
              <c:showVal val="1"/>
            </c:dLbl>
            <c:dLbl>
              <c:idx val="7"/>
              <c:layout/>
              <c:spPr/>
              <c:txPr>
                <a:bodyPr/>
                <a:lstStyle/>
                <a:p>
                  <a:pPr>
                    <a:defRPr lang="en-IN"/>
                  </a:pPr>
                  <a:endParaRPr lang="en-US"/>
                </a:p>
              </c:txPr>
              <c:showVal val="1"/>
            </c:dLbl>
            <c:dLbl>
              <c:idx val="12"/>
              <c:layout/>
              <c:spPr/>
              <c:txPr>
                <a:bodyPr/>
                <a:lstStyle/>
                <a:p>
                  <a:pPr>
                    <a:defRPr lang="en-IN"/>
                  </a:pPr>
                  <a:endParaRPr lang="en-US"/>
                </a:p>
              </c:txPr>
              <c:showVal val="1"/>
            </c:dLbl>
            <c:delete val="1"/>
          </c:dLbls>
          <c:cat>
            <c:strRef>
              <c:f>Sheet2!$C$7:$C$21</c:f>
              <c:strCache>
                <c:ptCount val="15"/>
                <c:pt idx="0">
                  <c:v>General Medicine</c:v>
                </c:pt>
                <c:pt idx="1">
                  <c:v>General Surgery</c:v>
                </c:pt>
                <c:pt idx="2">
                  <c:v>Obstetric &amp; Gynaecology</c:v>
                </c:pt>
                <c:pt idx="3">
                  <c:v>Paediatrics</c:v>
                </c:pt>
                <c:pt idx="4">
                  <c:v>Emergency / A&amp;E</c:v>
                </c:pt>
                <c:pt idx="5">
                  <c:v>Critical Care</c:v>
                </c:pt>
                <c:pt idx="6">
                  <c:v>Anaesthesia</c:v>
                </c:pt>
                <c:pt idx="7">
                  <c:v>Orthopedics</c:v>
                </c:pt>
                <c:pt idx="8">
                  <c:v>ENT</c:v>
                </c:pt>
                <c:pt idx="9">
                  <c:v>Radiologist and Ultrasonologist</c:v>
                </c:pt>
                <c:pt idx="10">
                  <c:v>Ophthalmology</c:v>
                </c:pt>
                <c:pt idx="11">
                  <c:v>Community Health</c:v>
                </c:pt>
                <c:pt idx="12">
                  <c:v>Dermatology and Venerology (Skin &amp; VD) RTI / STI</c:v>
                </c:pt>
                <c:pt idx="13">
                  <c:v>Dental Care</c:v>
                </c:pt>
                <c:pt idx="14">
                  <c:v>AYUSH</c:v>
                </c:pt>
              </c:strCache>
            </c:strRef>
          </c:cat>
          <c:val>
            <c:numRef>
              <c:f>Sheet2!$E$7:$E$21</c:f>
              <c:numCache>
                <c:formatCode>General</c:formatCode>
                <c:ptCount val="15"/>
                <c:pt idx="3">
                  <c:v>1</c:v>
                </c:pt>
                <c:pt idx="5">
                  <c:v>1</c:v>
                </c:pt>
                <c:pt idx="7">
                  <c:v>1</c:v>
                </c:pt>
                <c:pt idx="8">
                  <c:v>1</c:v>
                </c:pt>
                <c:pt idx="12">
                  <c:v>1</c:v>
                </c:pt>
              </c:numCache>
            </c:numRef>
          </c:val>
        </c:ser>
        <c:axId val="70290816"/>
        <c:axId val="70304896"/>
      </c:barChart>
      <c:catAx>
        <c:axId val="70290816"/>
        <c:scaling>
          <c:orientation val="minMax"/>
        </c:scaling>
        <c:axPos val="b"/>
        <c:numFmt formatCode="General" sourceLinked="1"/>
        <c:tickLblPos val="nextTo"/>
        <c:txPr>
          <a:bodyPr/>
          <a:lstStyle/>
          <a:p>
            <a:pPr>
              <a:defRPr lang="en-IN"/>
            </a:pPr>
            <a:endParaRPr lang="en-US"/>
          </a:p>
        </c:txPr>
        <c:crossAx val="70304896"/>
        <c:crosses val="autoZero"/>
        <c:auto val="1"/>
        <c:lblAlgn val="ctr"/>
        <c:lblOffset val="100"/>
      </c:catAx>
      <c:valAx>
        <c:axId val="70304896"/>
        <c:scaling>
          <c:orientation val="minMax"/>
        </c:scaling>
        <c:axPos val="l"/>
        <c:numFmt formatCode="General" sourceLinked="1"/>
        <c:tickLblPos val="nextTo"/>
        <c:txPr>
          <a:bodyPr/>
          <a:lstStyle/>
          <a:p>
            <a:pPr>
              <a:defRPr lang="en-IN"/>
            </a:pPr>
            <a:endParaRPr lang="en-US"/>
          </a:p>
        </c:txPr>
        <c:crossAx val="70290816"/>
        <c:crosses val="autoZero"/>
        <c:crossBetween val="between"/>
      </c:valAx>
    </c:plotArea>
    <c:legend>
      <c:legendPos val="r"/>
      <c:layout/>
      <c:txPr>
        <a:bodyPr/>
        <a:lstStyle/>
        <a:p>
          <a:pPr>
            <a:defRPr lang="en-IN"/>
          </a:pPr>
          <a:endParaRPr lang="en-US"/>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8.8906533659196707E-2"/>
          <c:y val="3.79015504512858E-2"/>
          <c:w val="0.82357853812564452"/>
          <c:h val="0.62384782259989202"/>
        </c:manualLayout>
      </c:layout>
      <c:barChart>
        <c:barDir val="col"/>
        <c:grouping val="stacked"/>
        <c:ser>
          <c:idx val="0"/>
          <c:order val="0"/>
          <c:tx>
            <c:strRef>
              <c:f>Sheet3!$C$3</c:f>
              <c:strCache>
                <c:ptCount val="1"/>
                <c:pt idx="0">
                  <c:v>YES (2)</c:v>
                </c:pt>
              </c:strCache>
            </c:strRef>
          </c:tx>
          <c:dLbls>
            <c:txPr>
              <a:bodyPr/>
              <a:lstStyle/>
              <a:p>
                <a:pPr>
                  <a:defRPr lang="en-IN"/>
                </a:pPr>
                <a:endParaRPr lang="en-US"/>
              </a:p>
            </c:txPr>
            <c:showVal val="1"/>
          </c:dLbls>
          <c:cat>
            <c:strRef>
              <c:f>Sheet3!$B$4:$B$9</c:f>
              <c:strCache>
                <c:ptCount val="6"/>
                <c:pt idx="0">
                  <c:v>Laboratory</c:v>
                </c:pt>
                <c:pt idx="1">
                  <c:v>X-Ray</c:v>
                </c:pt>
                <c:pt idx="2">
                  <c:v>Ultrasound</c:v>
                </c:pt>
                <c:pt idx="3">
                  <c:v>ECG</c:v>
                </c:pt>
                <c:pt idx="4">
                  <c:v>Blood Transfusion and Storage</c:v>
                </c:pt>
                <c:pt idx="5">
                  <c:v>Physiotherapy</c:v>
                </c:pt>
              </c:strCache>
            </c:strRef>
          </c:cat>
          <c:val>
            <c:numRef>
              <c:f>Sheet3!$C$4:$C$9</c:f>
              <c:numCache>
                <c:formatCode>General</c:formatCode>
                <c:ptCount val="6"/>
                <c:pt idx="0">
                  <c:v>2</c:v>
                </c:pt>
                <c:pt idx="1">
                  <c:v>2</c:v>
                </c:pt>
              </c:numCache>
            </c:numRef>
          </c:val>
        </c:ser>
        <c:ser>
          <c:idx val="1"/>
          <c:order val="1"/>
          <c:tx>
            <c:strRef>
              <c:f>Sheet3!$D$3</c:f>
              <c:strCache>
                <c:ptCount val="1"/>
                <c:pt idx="0">
                  <c:v>NO (1)</c:v>
                </c:pt>
              </c:strCache>
            </c:strRef>
          </c:tx>
          <c:dLbls>
            <c:txPr>
              <a:bodyPr/>
              <a:lstStyle/>
              <a:p>
                <a:pPr>
                  <a:defRPr lang="en-IN"/>
                </a:pPr>
                <a:endParaRPr lang="en-US"/>
              </a:p>
            </c:txPr>
            <c:showVal val="1"/>
          </c:dLbls>
          <c:cat>
            <c:strRef>
              <c:f>Sheet3!$B$4:$B$9</c:f>
              <c:strCache>
                <c:ptCount val="6"/>
                <c:pt idx="0">
                  <c:v>Laboratory</c:v>
                </c:pt>
                <c:pt idx="1">
                  <c:v>X-Ray</c:v>
                </c:pt>
                <c:pt idx="2">
                  <c:v>Ultrasound</c:v>
                </c:pt>
                <c:pt idx="3">
                  <c:v>ECG</c:v>
                </c:pt>
                <c:pt idx="4">
                  <c:v>Blood Transfusion and Storage</c:v>
                </c:pt>
                <c:pt idx="5">
                  <c:v>Physiotherapy</c:v>
                </c:pt>
              </c:strCache>
            </c:strRef>
          </c:cat>
          <c:val>
            <c:numRef>
              <c:f>Sheet3!$D$4:$D$9</c:f>
              <c:numCache>
                <c:formatCode>General</c:formatCode>
                <c:ptCount val="6"/>
                <c:pt idx="2">
                  <c:v>1</c:v>
                </c:pt>
                <c:pt idx="3">
                  <c:v>1</c:v>
                </c:pt>
                <c:pt idx="4">
                  <c:v>1</c:v>
                </c:pt>
                <c:pt idx="5">
                  <c:v>1</c:v>
                </c:pt>
              </c:numCache>
            </c:numRef>
          </c:val>
        </c:ser>
        <c:overlap val="100"/>
        <c:axId val="70332800"/>
        <c:axId val="70334336"/>
      </c:barChart>
      <c:catAx>
        <c:axId val="70332800"/>
        <c:scaling>
          <c:orientation val="minMax"/>
        </c:scaling>
        <c:axPos val="b"/>
        <c:numFmt formatCode="General" sourceLinked="1"/>
        <c:tickLblPos val="nextTo"/>
        <c:txPr>
          <a:bodyPr/>
          <a:lstStyle/>
          <a:p>
            <a:pPr>
              <a:defRPr lang="en-IN"/>
            </a:pPr>
            <a:endParaRPr lang="en-US"/>
          </a:p>
        </c:txPr>
        <c:crossAx val="70334336"/>
        <c:crosses val="autoZero"/>
        <c:auto val="1"/>
        <c:lblAlgn val="ctr"/>
        <c:lblOffset val="100"/>
      </c:catAx>
      <c:valAx>
        <c:axId val="70334336"/>
        <c:scaling>
          <c:orientation val="minMax"/>
        </c:scaling>
        <c:axPos val="l"/>
        <c:numFmt formatCode="General" sourceLinked="1"/>
        <c:tickLblPos val="nextTo"/>
        <c:txPr>
          <a:bodyPr/>
          <a:lstStyle/>
          <a:p>
            <a:pPr>
              <a:defRPr lang="en-IN"/>
            </a:pPr>
            <a:endParaRPr lang="en-US"/>
          </a:p>
        </c:txPr>
        <c:crossAx val="70332800"/>
        <c:crosses val="autoZero"/>
        <c:crossBetween val="between"/>
      </c:valAx>
    </c:plotArea>
    <c:legend>
      <c:legendPos val="r"/>
      <c:layout/>
      <c:txPr>
        <a:bodyPr/>
        <a:lstStyle/>
        <a:p>
          <a:pPr>
            <a:defRPr lang="en-IN"/>
          </a:pPr>
          <a:endParaRPr lang="en-US"/>
        </a:p>
      </c:txPr>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4196314249209693"/>
          <c:y val="7.4548702245552642E-2"/>
          <c:w val="0.77202232835259255"/>
          <c:h val="0.46052274715660563"/>
        </c:manualLayout>
      </c:layout>
      <c:barChart>
        <c:barDir val="col"/>
        <c:grouping val="clustered"/>
        <c:ser>
          <c:idx val="0"/>
          <c:order val="0"/>
          <c:tx>
            <c:strRef>
              <c:f>Sheet4!$C$4</c:f>
              <c:strCache>
                <c:ptCount val="1"/>
                <c:pt idx="0">
                  <c:v>YES(2)</c:v>
                </c:pt>
              </c:strCache>
            </c:strRef>
          </c:tx>
          <c:cat>
            <c:strRef>
              <c:f>Sheet4!$B$5:$B$15</c:f>
              <c:strCache>
                <c:ptCount val="11"/>
                <c:pt idx="0">
                  <c:v>Finance (Financial accounting and auditing; timely submission of SOEs / UCs)</c:v>
                </c:pt>
                <c:pt idx="1">
                  <c:v>Medico legal / postmortem</c:v>
                </c:pt>
                <c:pt idx="2">
                  <c:v>Ambulance Services</c:v>
                </c:pt>
                <c:pt idx="3">
                  <c:v>Dietary Services</c:v>
                </c:pt>
                <c:pt idx="4">
                  <c:v>Laundry Services</c:v>
                </c:pt>
                <c:pt idx="5">
                  <c:v>Security Services</c:v>
                </c:pt>
                <c:pt idx="6">
                  <c:v>Housekeeping and Sanitation</c:v>
                </c:pt>
                <c:pt idx="7">
                  <c:v>Inventory Management</c:v>
                </c:pt>
                <c:pt idx="8">
                  <c:v>Waste Management</c:v>
                </c:pt>
                <c:pt idx="9">
                  <c:v>Office Management (provision for computerized medical records)</c:v>
                </c:pt>
                <c:pt idx="10">
                  <c:v>Counseling Services for Domestic Violence, Gender Violence, Adolescents, etc.</c:v>
                </c:pt>
              </c:strCache>
            </c:strRef>
          </c:cat>
          <c:val>
            <c:numRef>
              <c:f>Sheet4!$C$5:$C$15</c:f>
              <c:numCache>
                <c:formatCode>General</c:formatCode>
                <c:ptCount val="11"/>
                <c:pt idx="0">
                  <c:v>2</c:v>
                </c:pt>
                <c:pt idx="2">
                  <c:v>2</c:v>
                </c:pt>
                <c:pt idx="3">
                  <c:v>2</c:v>
                </c:pt>
                <c:pt idx="4">
                  <c:v>2</c:v>
                </c:pt>
                <c:pt idx="5">
                  <c:v>2</c:v>
                </c:pt>
                <c:pt idx="6">
                  <c:v>2</c:v>
                </c:pt>
                <c:pt idx="7">
                  <c:v>2</c:v>
                </c:pt>
                <c:pt idx="8">
                  <c:v>2</c:v>
                </c:pt>
              </c:numCache>
            </c:numRef>
          </c:val>
        </c:ser>
        <c:ser>
          <c:idx val="1"/>
          <c:order val="1"/>
          <c:tx>
            <c:strRef>
              <c:f>Sheet4!$D$4</c:f>
              <c:strCache>
                <c:ptCount val="1"/>
                <c:pt idx="0">
                  <c:v>NO (1)</c:v>
                </c:pt>
              </c:strCache>
            </c:strRef>
          </c:tx>
          <c:cat>
            <c:strRef>
              <c:f>Sheet4!$B$5:$B$15</c:f>
              <c:strCache>
                <c:ptCount val="11"/>
                <c:pt idx="0">
                  <c:v>Finance (Financial accounting and auditing; timely submission of SOEs / UCs)</c:v>
                </c:pt>
                <c:pt idx="1">
                  <c:v>Medico legal / postmortem</c:v>
                </c:pt>
                <c:pt idx="2">
                  <c:v>Ambulance Services</c:v>
                </c:pt>
                <c:pt idx="3">
                  <c:v>Dietary Services</c:v>
                </c:pt>
                <c:pt idx="4">
                  <c:v>Laundry Services</c:v>
                </c:pt>
                <c:pt idx="5">
                  <c:v>Security Services</c:v>
                </c:pt>
                <c:pt idx="6">
                  <c:v>Housekeeping and Sanitation</c:v>
                </c:pt>
                <c:pt idx="7">
                  <c:v>Inventory Management</c:v>
                </c:pt>
                <c:pt idx="8">
                  <c:v>Waste Management</c:v>
                </c:pt>
                <c:pt idx="9">
                  <c:v>Office Management (provision for computerized medical records)</c:v>
                </c:pt>
                <c:pt idx="10">
                  <c:v>Counseling Services for Domestic Violence, Gender Violence, Adolescents, etc.</c:v>
                </c:pt>
              </c:strCache>
            </c:strRef>
          </c:cat>
          <c:val>
            <c:numRef>
              <c:f>Sheet4!$D$5:$D$15</c:f>
              <c:numCache>
                <c:formatCode>General</c:formatCode>
                <c:ptCount val="11"/>
                <c:pt idx="1">
                  <c:v>1</c:v>
                </c:pt>
                <c:pt idx="9">
                  <c:v>1</c:v>
                </c:pt>
                <c:pt idx="10">
                  <c:v>1</c:v>
                </c:pt>
              </c:numCache>
            </c:numRef>
          </c:val>
        </c:ser>
        <c:axId val="70382336"/>
        <c:axId val="70383872"/>
      </c:barChart>
      <c:catAx>
        <c:axId val="70382336"/>
        <c:scaling>
          <c:orientation val="minMax"/>
        </c:scaling>
        <c:axPos val="b"/>
        <c:numFmt formatCode="General" sourceLinked="1"/>
        <c:tickLblPos val="nextTo"/>
        <c:txPr>
          <a:bodyPr/>
          <a:lstStyle/>
          <a:p>
            <a:pPr>
              <a:defRPr lang="en-IN"/>
            </a:pPr>
            <a:endParaRPr lang="en-US"/>
          </a:p>
        </c:txPr>
        <c:crossAx val="70383872"/>
        <c:crosses val="autoZero"/>
        <c:auto val="1"/>
        <c:lblAlgn val="ctr"/>
        <c:lblOffset val="100"/>
      </c:catAx>
      <c:valAx>
        <c:axId val="70383872"/>
        <c:scaling>
          <c:orientation val="minMax"/>
        </c:scaling>
        <c:axPos val="l"/>
        <c:numFmt formatCode="General" sourceLinked="1"/>
        <c:tickLblPos val="nextTo"/>
        <c:txPr>
          <a:bodyPr/>
          <a:lstStyle/>
          <a:p>
            <a:pPr>
              <a:defRPr lang="en-IN"/>
            </a:pPr>
            <a:endParaRPr lang="en-US"/>
          </a:p>
        </c:txPr>
        <c:crossAx val="70382336"/>
        <c:crosses val="autoZero"/>
        <c:crossBetween val="between"/>
      </c:valAx>
    </c:plotArea>
    <c:legend>
      <c:legendPos val="r"/>
      <c:layout/>
      <c:txPr>
        <a:bodyPr/>
        <a:lstStyle/>
        <a:p>
          <a:pPr>
            <a:defRPr lang="en-IN"/>
          </a:pPr>
          <a:endParaRPr lang="en-US"/>
        </a:p>
      </c:txPr>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Sheet5!$C$4</c:f>
              <c:strCache>
                <c:ptCount val="1"/>
                <c:pt idx="0">
                  <c:v>YES (2)</c:v>
                </c:pt>
              </c:strCache>
            </c:strRef>
          </c:tx>
          <c:dLbls>
            <c:txPr>
              <a:bodyPr/>
              <a:lstStyle/>
              <a:p>
                <a:pPr>
                  <a:defRPr lang="en-IN"/>
                </a:pPr>
                <a:endParaRPr lang="en-US"/>
              </a:p>
            </c:txPr>
            <c:showVal val="1"/>
          </c:dLbls>
          <c:cat>
            <c:strRef>
              <c:f>Sheet5!$B$5:$B$16</c:f>
              <c:strCache>
                <c:ptCount val="12"/>
                <c:pt idx="0">
                  <c:v>Dressing (Small, Medium and Large)</c:v>
                </c:pt>
                <c:pt idx="1">
                  <c:v>Injection (I/M &amp; I/V)</c:v>
                </c:pt>
                <c:pt idx="2">
                  <c:v>Catheterisation</c:v>
                </c:pt>
                <c:pt idx="3">
                  <c:v>Steam Inhalation</c:v>
                </c:pt>
                <c:pt idx="4">
                  <c:v>Cut down (Adult)</c:v>
                </c:pt>
                <c:pt idx="5">
                  <c:v>Enema</c:v>
                </c:pt>
                <c:pt idx="6">
                  <c:v>Stomach Wash</c:v>
                </c:pt>
                <c:pt idx="7">
                  <c:v>Douche</c:v>
                </c:pt>
                <c:pt idx="8">
                  <c:v>Sitz bath</c:v>
                </c:pt>
                <c:pt idx="9">
                  <c:v>Blood Transfusion</c:v>
                </c:pt>
                <c:pt idx="10">
                  <c:v>Hydrotherapy</c:v>
                </c:pt>
                <c:pt idx="11">
                  <c:v>Bowel Wash</c:v>
                </c:pt>
              </c:strCache>
            </c:strRef>
          </c:cat>
          <c:val>
            <c:numRef>
              <c:f>Sheet5!$C$5:$C$16</c:f>
              <c:numCache>
                <c:formatCode>General</c:formatCode>
                <c:ptCount val="12"/>
                <c:pt idx="0">
                  <c:v>2</c:v>
                </c:pt>
                <c:pt idx="1">
                  <c:v>2</c:v>
                </c:pt>
                <c:pt idx="2">
                  <c:v>2</c:v>
                </c:pt>
                <c:pt idx="5">
                  <c:v>2</c:v>
                </c:pt>
                <c:pt idx="6">
                  <c:v>2</c:v>
                </c:pt>
                <c:pt idx="10">
                  <c:v>2</c:v>
                </c:pt>
              </c:numCache>
            </c:numRef>
          </c:val>
        </c:ser>
        <c:ser>
          <c:idx val="1"/>
          <c:order val="1"/>
          <c:tx>
            <c:strRef>
              <c:f>Sheet5!$D$4</c:f>
              <c:strCache>
                <c:ptCount val="1"/>
                <c:pt idx="0">
                  <c:v>NO (1)</c:v>
                </c:pt>
              </c:strCache>
            </c:strRef>
          </c:tx>
          <c:dLbls>
            <c:txPr>
              <a:bodyPr/>
              <a:lstStyle/>
              <a:p>
                <a:pPr>
                  <a:defRPr lang="en-IN"/>
                </a:pPr>
                <a:endParaRPr lang="en-US"/>
              </a:p>
            </c:txPr>
            <c:showVal val="1"/>
          </c:dLbls>
          <c:cat>
            <c:strRef>
              <c:f>Sheet5!$B$5:$B$16</c:f>
              <c:strCache>
                <c:ptCount val="12"/>
                <c:pt idx="0">
                  <c:v>Dressing (Small, Medium and Large)</c:v>
                </c:pt>
                <c:pt idx="1">
                  <c:v>Injection (I/M &amp; I/V)</c:v>
                </c:pt>
                <c:pt idx="2">
                  <c:v>Catheterisation</c:v>
                </c:pt>
                <c:pt idx="3">
                  <c:v>Steam Inhalation</c:v>
                </c:pt>
                <c:pt idx="4">
                  <c:v>Cut down (Adult)</c:v>
                </c:pt>
                <c:pt idx="5">
                  <c:v>Enema</c:v>
                </c:pt>
                <c:pt idx="6">
                  <c:v>Stomach Wash</c:v>
                </c:pt>
                <c:pt idx="7">
                  <c:v>Douche</c:v>
                </c:pt>
                <c:pt idx="8">
                  <c:v>Sitz bath</c:v>
                </c:pt>
                <c:pt idx="9">
                  <c:v>Blood Transfusion</c:v>
                </c:pt>
                <c:pt idx="10">
                  <c:v>Hydrotherapy</c:v>
                </c:pt>
                <c:pt idx="11">
                  <c:v>Bowel Wash</c:v>
                </c:pt>
              </c:strCache>
            </c:strRef>
          </c:cat>
          <c:val>
            <c:numRef>
              <c:f>Sheet5!$D$5:$D$16</c:f>
              <c:numCache>
                <c:formatCode>General</c:formatCode>
                <c:ptCount val="12"/>
                <c:pt idx="3">
                  <c:v>1</c:v>
                </c:pt>
                <c:pt idx="4">
                  <c:v>1</c:v>
                </c:pt>
                <c:pt idx="7">
                  <c:v>1</c:v>
                </c:pt>
                <c:pt idx="8">
                  <c:v>1</c:v>
                </c:pt>
                <c:pt idx="9">
                  <c:v>1</c:v>
                </c:pt>
                <c:pt idx="11">
                  <c:v>1</c:v>
                </c:pt>
              </c:numCache>
            </c:numRef>
          </c:val>
        </c:ser>
        <c:axId val="70679936"/>
        <c:axId val="72025216"/>
      </c:barChart>
      <c:catAx>
        <c:axId val="70679936"/>
        <c:scaling>
          <c:orientation val="minMax"/>
        </c:scaling>
        <c:axPos val="b"/>
        <c:numFmt formatCode="General" sourceLinked="1"/>
        <c:tickLblPos val="nextTo"/>
        <c:txPr>
          <a:bodyPr/>
          <a:lstStyle/>
          <a:p>
            <a:pPr>
              <a:defRPr lang="en-IN"/>
            </a:pPr>
            <a:endParaRPr lang="en-US"/>
          </a:p>
        </c:txPr>
        <c:crossAx val="72025216"/>
        <c:crosses val="autoZero"/>
        <c:auto val="1"/>
        <c:lblAlgn val="ctr"/>
        <c:lblOffset val="100"/>
      </c:catAx>
      <c:valAx>
        <c:axId val="72025216"/>
        <c:scaling>
          <c:orientation val="minMax"/>
        </c:scaling>
        <c:axPos val="l"/>
        <c:numFmt formatCode="General" sourceLinked="1"/>
        <c:tickLblPos val="nextTo"/>
        <c:txPr>
          <a:bodyPr/>
          <a:lstStyle/>
          <a:p>
            <a:pPr>
              <a:defRPr lang="en-IN"/>
            </a:pPr>
            <a:endParaRPr lang="en-US"/>
          </a:p>
        </c:txPr>
        <c:crossAx val="70679936"/>
        <c:crosses val="autoZero"/>
        <c:crossBetween val="between"/>
      </c:valAx>
    </c:plotArea>
    <c:legend>
      <c:legendPos val="r"/>
      <c:layout/>
      <c:txPr>
        <a:bodyPr/>
        <a:lstStyle/>
        <a:p>
          <a:pPr>
            <a:defRPr lang="en-IN"/>
          </a:pPr>
          <a:endParaRPr lang="en-US"/>
        </a:p>
      </c:txPr>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Sheet6!$C$4</c:f>
              <c:strCache>
                <c:ptCount val="1"/>
                <c:pt idx="0">
                  <c:v>YES (2)</c:v>
                </c:pt>
              </c:strCache>
            </c:strRef>
          </c:tx>
          <c:dLbls>
            <c:txPr>
              <a:bodyPr/>
              <a:lstStyle/>
              <a:p>
                <a:pPr>
                  <a:defRPr lang="en-IN"/>
                </a:pPr>
                <a:endParaRPr lang="en-US"/>
              </a:p>
            </c:txPr>
            <c:showVal val="1"/>
          </c:dLbls>
          <c:cat>
            <c:strRef>
              <c:f>Sheet6!$B$5:$B$13</c:f>
              <c:strCache>
                <c:ptCount val="9"/>
                <c:pt idx="0">
                  <c:v>Immunization (BCG, OPV, DPT, Measles, DT) / CH/ORT corner</c:v>
                </c:pt>
                <c:pt idx="1">
                  <c:v>Services related to new borne care </c:v>
                </c:pt>
                <c:pt idx="2">
                  <c:v>Only cradle</c:v>
                </c:pt>
                <c:pt idx="3">
                  <c:v>Incubator Nebulization equipment</c:v>
                </c:pt>
                <c:pt idx="4">
                  <c:v>Radiant Heat Warmer</c:v>
                </c:pt>
                <c:pt idx="5">
                  <c:v>Phototherapy</c:v>
                </c:pt>
                <c:pt idx="6">
                  <c:v>Gases (oxygen)</c:v>
                </c:pt>
                <c:pt idx="7">
                  <c:v>Cut down</c:v>
                </c:pt>
                <c:pt idx="8">
                  <c:v>Ventilator</c:v>
                </c:pt>
              </c:strCache>
            </c:strRef>
          </c:cat>
          <c:val>
            <c:numRef>
              <c:f>Sheet6!$C$5:$C$13</c:f>
              <c:numCache>
                <c:formatCode>General</c:formatCode>
                <c:ptCount val="9"/>
                <c:pt idx="0">
                  <c:v>2</c:v>
                </c:pt>
                <c:pt idx="1">
                  <c:v>2</c:v>
                </c:pt>
                <c:pt idx="4">
                  <c:v>2</c:v>
                </c:pt>
                <c:pt idx="5">
                  <c:v>2</c:v>
                </c:pt>
                <c:pt idx="6">
                  <c:v>2</c:v>
                </c:pt>
              </c:numCache>
            </c:numRef>
          </c:val>
        </c:ser>
        <c:ser>
          <c:idx val="1"/>
          <c:order val="1"/>
          <c:tx>
            <c:strRef>
              <c:f>Sheet6!$D$4</c:f>
              <c:strCache>
                <c:ptCount val="1"/>
                <c:pt idx="0">
                  <c:v>NO(1)</c:v>
                </c:pt>
              </c:strCache>
            </c:strRef>
          </c:tx>
          <c:cat>
            <c:strRef>
              <c:f>Sheet6!$B$5:$B$13</c:f>
              <c:strCache>
                <c:ptCount val="9"/>
                <c:pt idx="0">
                  <c:v>Immunization (BCG, OPV, DPT, Measles, DT) / CH/ORT corner</c:v>
                </c:pt>
                <c:pt idx="1">
                  <c:v>Services related to new borne care </c:v>
                </c:pt>
                <c:pt idx="2">
                  <c:v>Only cradle</c:v>
                </c:pt>
                <c:pt idx="3">
                  <c:v>Incubator Nebulization equipment</c:v>
                </c:pt>
                <c:pt idx="4">
                  <c:v>Radiant Heat Warmer</c:v>
                </c:pt>
                <c:pt idx="5">
                  <c:v>Phototherapy</c:v>
                </c:pt>
                <c:pt idx="6">
                  <c:v>Gases (oxygen)</c:v>
                </c:pt>
                <c:pt idx="7">
                  <c:v>Cut down</c:v>
                </c:pt>
                <c:pt idx="8">
                  <c:v>Ventilator</c:v>
                </c:pt>
              </c:strCache>
            </c:strRef>
          </c:cat>
          <c:val>
            <c:numRef>
              <c:f>Sheet6!$D$5:$D$13</c:f>
              <c:numCache>
                <c:formatCode>General</c:formatCode>
                <c:ptCount val="9"/>
                <c:pt idx="2">
                  <c:v>1</c:v>
                </c:pt>
                <c:pt idx="3">
                  <c:v>1</c:v>
                </c:pt>
                <c:pt idx="7">
                  <c:v>1</c:v>
                </c:pt>
                <c:pt idx="8">
                  <c:v>1</c:v>
                </c:pt>
              </c:numCache>
            </c:numRef>
          </c:val>
        </c:ser>
        <c:axId val="72034176"/>
        <c:axId val="72035712"/>
      </c:barChart>
      <c:catAx>
        <c:axId val="72034176"/>
        <c:scaling>
          <c:orientation val="minMax"/>
        </c:scaling>
        <c:axPos val="b"/>
        <c:numFmt formatCode="General" sourceLinked="1"/>
        <c:tickLblPos val="nextTo"/>
        <c:txPr>
          <a:bodyPr/>
          <a:lstStyle/>
          <a:p>
            <a:pPr>
              <a:defRPr lang="en-IN"/>
            </a:pPr>
            <a:endParaRPr lang="en-US"/>
          </a:p>
        </c:txPr>
        <c:crossAx val="72035712"/>
        <c:crosses val="autoZero"/>
        <c:auto val="1"/>
        <c:lblAlgn val="ctr"/>
        <c:lblOffset val="100"/>
      </c:catAx>
      <c:valAx>
        <c:axId val="72035712"/>
        <c:scaling>
          <c:orientation val="minMax"/>
        </c:scaling>
        <c:axPos val="l"/>
        <c:numFmt formatCode="General" sourceLinked="1"/>
        <c:tickLblPos val="nextTo"/>
        <c:txPr>
          <a:bodyPr/>
          <a:lstStyle/>
          <a:p>
            <a:pPr>
              <a:defRPr lang="en-IN"/>
            </a:pPr>
            <a:endParaRPr lang="en-US"/>
          </a:p>
        </c:txPr>
        <c:crossAx val="72034176"/>
        <c:crosses val="autoZero"/>
        <c:crossBetween val="between"/>
      </c:valAx>
    </c:plotArea>
    <c:legend>
      <c:legendPos val="r"/>
      <c:layout/>
      <c:txPr>
        <a:bodyPr/>
        <a:lstStyle/>
        <a:p>
          <a:pPr>
            <a:defRPr lang="en-IN"/>
          </a:pPr>
          <a:endParaRPr lang="en-US"/>
        </a:p>
      </c:txPr>
    </c:legend>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Sheet7!$C$6</c:f>
              <c:strCache>
                <c:ptCount val="1"/>
                <c:pt idx="0">
                  <c:v>YES (2) </c:v>
                </c:pt>
              </c:strCache>
            </c:strRef>
          </c:tx>
          <c:cat>
            <c:strRef>
              <c:f>Sheet7!$B$7:$B$27</c:f>
              <c:strCache>
                <c:ptCount val="21"/>
                <c:pt idx="0">
                  <c:v>Refraction (by using snellen’s chart)</c:v>
                </c:pt>
                <c:pt idx="1">
                  <c:v>Prescription for glasses using Trial frame.</c:v>
                </c:pt>
                <c:pt idx="2">
                  <c:v>Syringing and Probing</c:v>
                </c:pt>
                <c:pt idx="3">
                  <c:v>Foreign Body Removal (conjunctival)</c:v>
                </c:pt>
                <c:pt idx="4">
                  <c:v>Foreign Body Removal (Corneal)</c:v>
                </c:pt>
                <c:pt idx="5">
                  <c:v>Epilation</c:v>
                </c:pt>
                <c:pt idx="6">
                  <c:v>Suture Removal</c:v>
                </c:pt>
                <c:pt idx="7">
                  <c:v>Subconj Injection</c:v>
                </c:pt>
                <c:pt idx="8">
                  <c:v>Retrobular Injection (Alcohol etc.)</c:v>
                </c:pt>
                <c:pt idx="9">
                  <c:v>Tonometry</c:v>
                </c:pt>
                <c:pt idx="10">
                  <c:v>Pterygium Excision</c:v>
                </c:pt>
                <c:pt idx="11">
                  <c:v>Syringing &amp; Probing</c:v>
                </c:pt>
                <c:pt idx="12">
                  <c:v>I &amp; C of chalazion</c:v>
                </c:pt>
                <c:pt idx="13">
                  <c:v>Stye</c:v>
                </c:pt>
                <c:pt idx="14">
                  <c:v>Cauterization (Thermal)</c:v>
                </c:pt>
                <c:pt idx="15">
                  <c:v>Conjuctival Resuturing</c:v>
                </c:pt>
                <c:pt idx="16">
                  <c:v>Corneal Scraping</c:v>
                </c:pt>
                <c:pt idx="17">
                  <c:v>I &amp; D Lid Abscess</c:v>
                </c:pt>
                <c:pt idx="18">
                  <c:v>Uncomplicated Lid Tear</c:v>
                </c:pt>
                <c:pt idx="19">
                  <c:v>Indirect Opthalmoscopy</c:v>
                </c:pt>
                <c:pt idx="20">
                  <c:v>Retinoscopy</c:v>
                </c:pt>
              </c:strCache>
            </c:strRef>
          </c:cat>
          <c:val>
            <c:numRef>
              <c:f>Sheet7!$C$7:$C$27</c:f>
              <c:numCache>
                <c:formatCode>General</c:formatCode>
                <c:ptCount val="21"/>
                <c:pt idx="0">
                  <c:v>2</c:v>
                </c:pt>
                <c:pt idx="1">
                  <c:v>2</c:v>
                </c:pt>
                <c:pt idx="2">
                  <c:v>2</c:v>
                </c:pt>
                <c:pt idx="3">
                  <c:v>2</c:v>
                </c:pt>
                <c:pt idx="5">
                  <c:v>2</c:v>
                </c:pt>
                <c:pt idx="11">
                  <c:v>2</c:v>
                </c:pt>
                <c:pt idx="12">
                  <c:v>2</c:v>
                </c:pt>
                <c:pt idx="13">
                  <c:v>2</c:v>
                </c:pt>
              </c:numCache>
            </c:numRef>
          </c:val>
        </c:ser>
        <c:ser>
          <c:idx val="1"/>
          <c:order val="1"/>
          <c:tx>
            <c:strRef>
              <c:f>Sheet7!$D$6</c:f>
              <c:strCache>
                <c:ptCount val="1"/>
                <c:pt idx="0">
                  <c:v>NO (1)</c:v>
                </c:pt>
              </c:strCache>
            </c:strRef>
          </c:tx>
          <c:cat>
            <c:strRef>
              <c:f>Sheet7!$B$7:$B$27</c:f>
              <c:strCache>
                <c:ptCount val="21"/>
                <c:pt idx="0">
                  <c:v>Refraction (by using snellen’s chart)</c:v>
                </c:pt>
                <c:pt idx="1">
                  <c:v>Prescription for glasses using Trial frame.</c:v>
                </c:pt>
                <c:pt idx="2">
                  <c:v>Syringing and Probing</c:v>
                </c:pt>
                <c:pt idx="3">
                  <c:v>Foreign Body Removal (conjunctival)</c:v>
                </c:pt>
                <c:pt idx="4">
                  <c:v>Foreign Body Removal (Corneal)</c:v>
                </c:pt>
                <c:pt idx="5">
                  <c:v>Epilation</c:v>
                </c:pt>
                <c:pt idx="6">
                  <c:v>Suture Removal</c:v>
                </c:pt>
                <c:pt idx="7">
                  <c:v>Subconj Injection</c:v>
                </c:pt>
                <c:pt idx="8">
                  <c:v>Retrobular Injection (Alcohol etc.)</c:v>
                </c:pt>
                <c:pt idx="9">
                  <c:v>Tonometry</c:v>
                </c:pt>
                <c:pt idx="10">
                  <c:v>Pterygium Excision</c:v>
                </c:pt>
                <c:pt idx="11">
                  <c:v>Syringing &amp; Probing</c:v>
                </c:pt>
                <c:pt idx="12">
                  <c:v>I &amp; C of chalazion</c:v>
                </c:pt>
                <c:pt idx="13">
                  <c:v>Stye</c:v>
                </c:pt>
                <c:pt idx="14">
                  <c:v>Cauterization (Thermal)</c:v>
                </c:pt>
                <c:pt idx="15">
                  <c:v>Conjuctival Resuturing</c:v>
                </c:pt>
                <c:pt idx="16">
                  <c:v>Corneal Scraping</c:v>
                </c:pt>
                <c:pt idx="17">
                  <c:v>I &amp; D Lid Abscess</c:v>
                </c:pt>
                <c:pt idx="18">
                  <c:v>Uncomplicated Lid Tear</c:v>
                </c:pt>
                <c:pt idx="19">
                  <c:v>Indirect Opthalmoscopy</c:v>
                </c:pt>
                <c:pt idx="20">
                  <c:v>Retinoscopy</c:v>
                </c:pt>
              </c:strCache>
            </c:strRef>
          </c:cat>
          <c:val>
            <c:numRef>
              <c:f>Sheet7!$D$7:$D$27</c:f>
              <c:numCache>
                <c:formatCode>General</c:formatCode>
                <c:ptCount val="21"/>
                <c:pt idx="4">
                  <c:v>1</c:v>
                </c:pt>
                <c:pt idx="6">
                  <c:v>1</c:v>
                </c:pt>
                <c:pt idx="7">
                  <c:v>1</c:v>
                </c:pt>
                <c:pt idx="8">
                  <c:v>1</c:v>
                </c:pt>
                <c:pt idx="9">
                  <c:v>1</c:v>
                </c:pt>
                <c:pt idx="10">
                  <c:v>1</c:v>
                </c:pt>
                <c:pt idx="14">
                  <c:v>1</c:v>
                </c:pt>
                <c:pt idx="15">
                  <c:v>1</c:v>
                </c:pt>
                <c:pt idx="16">
                  <c:v>1</c:v>
                </c:pt>
                <c:pt idx="17">
                  <c:v>1</c:v>
                </c:pt>
                <c:pt idx="18">
                  <c:v>1</c:v>
                </c:pt>
                <c:pt idx="19">
                  <c:v>1</c:v>
                </c:pt>
                <c:pt idx="20">
                  <c:v>1</c:v>
                </c:pt>
              </c:numCache>
            </c:numRef>
          </c:val>
        </c:ser>
        <c:axId val="72086272"/>
        <c:axId val="72087808"/>
      </c:barChart>
      <c:catAx>
        <c:axId val="72086272"/>
        <c:scaling>
          <c:orientation val="minMax"/>
        </c:scaling>
        <c:axPos val="b"/>
        <c:numFmt formatCode="General" sourceLinked="1"/>
        <c:tickLblPos val="nextTo"/>
        <c:txPr>
          <a:bodyPr/>
          <a:lstStyle/>
          <a:p>
            <a:pPr>
              <a:defRPr lang="en-IN"/>
            </a:pPr>
            <a:endParaRPr lang="en-US"/>
          </a:p>
        </c:txPr>
        <c:crossAx val="72087808"/>
        <c:crosses val="autoZero"/>
        <c:auto val="1"/>
        <c:lblAlgn val="ctr"/>
        <c:lblOffset val="100"/>
      </c:catAx>
      <c:valAx>
        <c:axId val="72087808"/>
        <c:scaling>
          <c:orientation val="minMax"/>
        </c:scaling>
        <c:axPos val="l"/>
        <c:numFmt formatCode="General" sourceLinked="1"/>
        <c:tickLblPos val="nextTo"/>
        <c:txPr>
          <a:bodyPr/>
          <a:lstStyle/>
          <a:p>
            <a:pPr>
              <a:defRPr lang="en-IN"/>
            </a:pPr>
            <a:endParaRPr lang="en-US"/>
          </a:p>
        </c:txPr>
        <c:crossAx val="72086272"/>
        <c:crosses val="autoZero"/>
        <c:crossBetween val="between"/>
      </c:valAx>
    </c:plotArea>
    <c:legend>
      <c:legendPos val="r"/>
      <c:layout/>
      <c:txPr>
        <a:bodyPr/>
        <a:lstStyle/>
        <a:p>
          <a:pPr>
            <a:defRPr lang="en-IN"/>
          </a:pPr>
          <a:endParaRPr lang="en-US"/>
        </a:p>
      </c:txPr>
    </c:legend>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Sheet8!$C$6</c:f>
              <c:strCache>
                <c:ptCount val="1"/>
                <c:pt idx="0">
                  <c:v>YES (2)</c:v>
                </c:pt>
              </c:strCache>
            </c:strRef>
          </c:tx>
          <c:cat>
            <c:strRef>
              <c:f>Sheet8!$B$7:$B$25</c:f>
              <c:strCache>
                <c:ptCount val="19"/>
                <c:pt idx="0">
                  <c:v>Episiotomy</c:v>
                </c:pt>
                <c:pt idx="1">
                  <c:v>Forceps delivery</c:v>
                </c:pt>
                <c:pt idx="2">
                  <c:v>Craniotomy-Dead Fetus/Hydrocephalus</c:v>
                </c:pt>
                <c:pt idx="3">
                  <c:v>Caesarean section</c:v>
                </c:pt>
                <c:pt idx="4">
                  <c:v>Female Sterilization ( Mini Laparotomy &amp; Laparoscopic)</c:v>
                </c:pt>
                <c:pt idx="5">
                  <c:v>D&amp;C</c:v>
                </c:pt>
                <c:pt idx="6">
                  <c:v>MTP</c:v>
                </c:pt>
                <c:pt idx="7">
                  <c:v>Bartholin Cyst Excision</c:v>
                </c:pt>
                <c:pt idx="8">
                  <c:v>Suturing Perineal Tears</c:v>
                </c:pt>
                <c:pt idx="9">
                  <c:v>Assisted Breech Delivery</c:v>
                </c:pt>
                <c:pt idx="10">
                  <c:v>Cervical Cautery</c:v>
                </c:pt>
                <c:pt idx="11">
                  <c:v>Normal Delivery</c:v>
                </c:pt>
                <c:pt idx="12">
                  <c:v>Cesserian</c:v>
                </c:pt>
                <c:pt idx="13">
                  <c:v>E U A</c:v>
                </c:pt>
                <c:pt idx="14">
                  <c:v>Midtrimestor Abortion</c:v>
                </c:pt>
                <c:pt idx="15">
                  <c:v>Ectopic Pregnancy Rapture</c:v>
                </c:pt>
                <c:pt idx="16">
                  <c:v>Retained Placenta</c:v>
                </c:pt>
                <c:pt idx="17">
                  <c:v>Suturing Cervical Tear</c:v>
                </c:pt>
                <c:pt idx="18">
                  <c:v>Assisted Twin Delivery</c:v>
                </c:pt>
              </c:strCache>
            </c:strRef>
          </c:cat>
          <c:val>
            <c:numRef>
              <c:f>Sheet8!$C$7:$C$25</c:f>
              <c:numCache>
                <c:formatCode>General</c:formatCode>
                <c:ptCount val="19"/>
                <c:pt idx="0">
                  <c:v>2</c:v>
                </c:pt>
                <c:pt idx="3">
                  <c:v>2</c:v>
                </c:pt>
                <c:pt idx="4">
                  <c:v>2</c:v>
                </c:pt>
                <c:pt idx="5">
                  <c:v>2</c:v>
                </c:pt>
                <c:pt idx="6">
                  <c:v>2</c:v>
                </c:pt>
                <c:pt idx="7">
                  <c:v>2</c:v>
                </c:pt>
                <c:pt idx="8">
                  <c:v>2</c:v>
                </c:pt>
                <c:pt idx="9">
                  <c:v>2</c:v>
                </c:pt>
                <c:pt idx="11">
                  <c:v>2</c:v>
                </c:pt>
                <c:pt idx="12">
                  <c:v>2</c:v>
                </c:pt>
                <c:pt idx="16">
                  <c:v>2</c:v>
                </c:pt>
                <c:pt idx="17">
                  <c:v>2</c:v>
                </c:pt>
                <c:pt idx="18">
                  <c:v>2</c:v>
                </c:pt>
              </c:numCache>
            </c:numRef>
          </c:val>
        </c:ser>
        <c:ser>
          <c:idx val="1"/>
          <c:order val="1"/>
          <c:tx>
            <c:strRef>
              <c:f>Sheet8!$D$6</c:f>
              <c:strCache>
                <c:ptCount val="1"/>
                <c:pt idx="0">
                  <c:v>NO (1)</c:v>
                </c:pt>
              </c:strCache>
            </c:strRef>
          </c:tx>
          <c:cat>
            <c:strRef>
              <c:f>Sheet8!$B$7:$B$25</c:f>
              <c:strCache>
                <c:ptCount val="19"/>
                <c:pt idx="0">
                  <c:v>Episiotomy</c:v>
                </c:pt>
                <c:pt idx="1">
                  <c:v>Forceps delivery</c:v>
                </c:pt>
                <c:pt idx="2">
                  <c:v>Craniotomy-Dead Fetus/Hydrocephalus</c:v>
                </c:pt>
                <c:pt idx="3">
                  <c:v>Caesarean section</c:v>
                </c:pt>
                <c:pt idx="4">
                  <c:v>Female Sterilization ( Mini Laparotomy &amp; Laparoscopic)</c:v>
                </c:pt>
                <c:pt idx="5">
                  <c:v>D&amp;C</c:v>
                </c:pt>
                <c:pt idx="6">
                  <c:v>MTP</c:v>
                </c:pt>
                <c:pt idx="7">
                  <c:v>Bartholin Cyst Excision</c:v>
                </c:pt>
                <c:pt idx="8">
                  <c:v>Suturing Perineal Tears</c:v>
                </c:pt>
                <c:pt idx="9">
                  <c:v>Assisted Breech Delivery</c:v>
                </c:pt>
                <c:pt idx="10">
                  <c:v>Cervical Cautery</c:v>
                </c:pt>
                <c:pt idx="11">
                  <c:v>Normal Delivery</c:v>
                </c:pt>
                <c:pt idx="12">
                  <c:v>Cesserian</c:v>
                </c:pt>
                <c:pt idx="13">
                  <c:v>E U A</c:v>
                </c:pt>
                <c:pt idx="14">
                  <c:v>Midtrimestor Abortion</c:v>
                </c:pt>
                <c:pt idx="15">
                  <c:v>Ectopic Pregnancy Rapture</c:v>
                </c:pt>
                <c:pt idx="16">
                  <c:v>Retained Placenta</c:v>
                </c:pt>
                <c:pt idx="17">
                  <c:v>Suturing Cervical Tear</c:v>
                </c:pt>
                <c:pt idx="18">
                  <c:v>Assisted Twin Delivery</c:v>
                </c:pt>
              </c:strCache>
            </c:strRef>
          </c:cat>
          <c:val>
            <c:numRef>
              <c:f>Sheet8!$D$7:$D$25</c:f>
              <c:numCache>
                <c:formatCode>General</c:formatCode>
                <c:ptCount val="19"/>
                <c:pt idx="1">
                  <c:v>1</c:v>
                </c:pt>
                <c:pt idx="2">
                  <c:v>1</c:v>
                </c:pt>
                <c:pt idx="10">
                  <c:v>1</c:v>
                </c:pt>
                <c:pt idx="13">
                  <c:v>1</c:v>
                </c:pt>
                <c:pt idx="14">
                  <c:v>1</c:v>
                </c:pt>
                <c:pt idx="15">
                  <c:v>1</c:v>
                </c:pt>
              </c:numCache>
            </c:numRef>
          </c:val>
        </c:ser>
        <c:axId val="72505216"/>
        <c:axId val="72506752"/>
      </c:barChart>
      <c:catAx>
        <c:axId val="72505216"/>
        <c:scaling>
          <c:orientation val="minMax"/>
        </c:scaling>
        <c:axPos val="b"/>
        <c:numFmt formatCode="General" sourceLinked="1"/>
        <c:tickLblPos val="nextTo"/>
        <c:txPr>
          <a:bodyPr/>
          <a:lstStyle/>
          <a:p>
            <a:pPr>
              <a:defRPr lang="en-IN"/>
            </a:pPr>
            <a:endParaRPr lang="en-US"/>
          </a:p>
        </c:txPr>
        <c:crossAx val="72506752"/>
        <c:crosses val="autoZero"/>
        <c:auto val="1"/>
        <c:lblAlgn val="ctr"/>
        <c:lblOffset val="100"/>
      </c:catAx>
      <c:valAx>
        <c:axId val="72506752"/>
        <c:scaling>
          <c:orientation val="minMax"/>
        </c:scaling>
        <c:axPos val="l"/>
        <c:numFmt formatCode="General" sourceLinked="1"/>
        <c:tickLblPos val="nextTo"/>
        <c:txPr>
          <a:bodyPr/>
          <a:lstStyle/>
          <a:p>
            <a:pPr>
              <a:defRPr lang="en-IN"/>
            </a:pPr>
            <a:endParaRPr lang="en-US"/>
          </a:p>
        </c:txPr>
        <c:crossAx val="72505216"/>
        <c:crosses val="autoZero"/>
        <c:crossBetween val="between"/>
      </c:valAx>
    </c:plotArea>
    <c:legend>
      <c:legendPos val="r"/>
      <c:layout/>
      <c:txPr>
        <a:bodyPr/>
        <a:lstStyle/>
        <a:p>
          <a:pPr>
            <a:defRPr lang="en-IN"/>
          </a:pPr>
          <a:endParaRPr lang="en-US"/>
        </a:p>
      </c:txPr>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Sheet9!$C$5</c:f>
              <c:strCache>
                <c:ptCount val="1"/>
                <c:pt idx="0">
                  <c:v>YES (2)</c:v>
                </c:pt>
              </c:strCache>
            </c:strRef>
          </c:tx>
          <c:cat>
            <c:strRef>
              <c:f>Sheet9!$B$6:$B$19</c:f>
              <c:strCache>
                <c:ptCount val="14"/>
                <c:pt idx="0">
                  <c:v>Dental Caries/Dental Abcess/Gingivitis</c:v>
                </c:pt>
                <c:pt idx="1">
                  <c:v>Periodontitis (Cleaning &amp; Surgery)</c:v>
                </c:pt>
                <c:pt idx="2">
                  <c:v>Minor Surgeries, Impaction, Flap</c:v>
                </c:pt>
                <c:pt idx="3">
                  <c:v>Trauma including Vehicular Accidents</c:v>
                </c:pt>
                <c:pt idx="4">
                  <c:v>Sub Mucus Fibrosis (SMF)</c:v>
                </c:pt>
                <c:pt idx="5">
                  <c:v>Scaling and Polishing</c:v>
                </c:pt>
                <c:pt idx="6">
                  <c:v>Root Canal Treatment</c:v>
                </c:pt>
                <c:pt idx="7">
                  <c:v>Extractions</c:v>
                </c:pt>
                <c:pt idx="8">
                  <c:v>Light cure</c:v>
                </c:pt>
                <c:pt idx="9">
                  <c:v>Amalgum Filling (Silver)</c:v>
                </c:pt>
                <c:pt idx="10">
                  <c:v>Sub Luxation and Arthritis of Temporomandibular Joints</c:v>
                </c:pt>
                <c:pt idx="11">
                  <c:v>Pre Cancerous Lesions and Leukoplakias</c:v>
                </c:pt>
                <c:pt idx="12">
                  <c:v>Intra oral X-ray</c:v>
                </c:pt>
                <c:pt idx="13">
                  <c:v>Complicated Extractions (including suturing of gums)</c:v>
                </c:pt>
              </c:strCache>
            </c:strRef>
          </c:cat>
          <c:val>
            <c:numRef>
              <c:f>Sheet9!$C$6:$C$19</c:f>
              <c:numCache>
                <c:formatCode>General</c:formatCode>
                <c:ptCount val="14"/>
                <c:pt idx="0">
                  <c:v>2</c:v>
                </c:pt>
              </c:numCache>
            </c:numRef>
          </c:val>
        </c:ser>
        <c:ser>
          <c:idx val="1"/>
          <c:order val="1"/>
          <c:tx>
            <c:strRef>
              <c:f>Sheet9!$D$5</c:f>
              <c:strCache>
                <c:ptCount val="1"/>
                <c:pt idx="0">
                  <c:v>NO (1)</c:v>
                </c:pt>
              </c:strCache>
            </c:strRef>
          </c:tx>
          <c:cat>
            <c:strRef>
              <c:f>Sheet9!$B$6:$B$19</c:f>
              <c:strCache>
                <c:ptCount val="14"/>
                <c:pt idx="0">
                  <c:v>Dental Caries/Dental Abcess/Gingivitis</c:v>
                </c:pt>
                <c:pt idx="1">
                  <c:v>Periodontitis (Cleaning &amp; Surgery)</c:v>
                </c:pt>
                <c:pt idx="2">
                  <c:v>Minor Surgeries, Impaction, Flap</c:v>
                </c:pt>
                <c:pt idx="3">
                  <c:v>Trauma including Vehicular Accidents</c:v>
                </c:pt>
                <c:pt idx="4">
                  <c:v>Sub Mucus Fibrosis (SMF)</c:v>
                </c:pt>
                <c:pt idx="5">
                  <c:v>Scaling and Polishing</c:v>
                </c:pt>
                <c:pt idx="6">
                  <c:v>Root Canal Treatment</c:v>
                </c:pt>
                <c:pt idx="7">
                  <c:v>Extractions</c:v>
                </c:pt>
                <c:pt idx="8">
                  <c:v>Light cure</c:v>
                </c:pt>
                <c:pt idx="9">
                  <c:v>Amalgum Filling (Silver)</c:v>
                </c:pt>
                <c:pt idx="10">
                  <c:v>Sub Luxation and Arthritis of Temporomandibular Joints</c:v>
                </c:pt>
                <c:pt idx="11">
                  <c:v>Pre Cancerous Lesions and Leukoplakias</c:v>
                </c:pt>
                <c:pt idx="12">
                  <c:v>Intra oral X-ray</c:v>
                </c:pt>
                <c:pt idx="13">
                  <c:v>Complicated Extractions (including suturing of gums)</c:v>
                </c:pt>
              </c:strCache>
            </c:strRef>
          </c:cat>
          <c:val>
            <c:numRef>
              <c:f>Sheet9!$D$6:$D$19</c:f>
              <c:numCache>
                <c:formatCode>General</c:formatCode>
                <c:ptCount val="14"/>
                <c:pt idx="1">
                  <c:v>1</c:v>
                </c:pt>
                <c:pt idx="2">
                  <c:v>1</c:v>
                </c:pt>
                <c:pt idx="3">
                  <c:v>1</c:v>
                </c:pt>
                <c:pt idx="4">
                  <c:v>1</c:v>
                </c:pt>
                <c:pt idx="5">
                  <c:v>1</c:v>
                </c:pt>
                <c:pt idx="6">
                  <c:v>1</c:v>
                </c:pt>
                <c:pt idx="7">
                  <c:v>1</c:v>
                </c:pt>
                <c:pt idx="8">
                  <c:v>1</c:v>
                </c:pt>
                <c:pt idx="9">
                  <c:v>1</c:v>
                </c:pt>
                <c:pt idx="10">
                  <c:v>1</c:v>
                </c:pt>
                <c:pt idx="11">
                  <c:v>1</c:v>
                </c:pt>
                <c:pt idx="12">
                  <c:v>1</c:v>
                </c:pt>
                <c:pt idx="13">
                  <c:v>1</c:v>
                </c:pt>
              </c:numCache>
            </c:numRef>
          </c:val>
        </c:ser>
        <c:axId val="73601024"/>
        <c:axId val="73602560"/>
      </c:barChart>
      <c:catAx>
        <c:axId val="73601024"/>
        <c:scaling>
          <c:orientation val="minMax"/>
        </c:scaling>
        <c:axPos val="b"/>
        <c:numFmt formatCode="General" sourceLinked="1"/>
        <c:tickLblPos val="nextTo"/>
        <c:txPr>
          <a:bodyPr/>
          <a:lstStyle/>
          <a:p>
            <a:pPr>
              <a:defRPr lang="en-IN"/>
            </a:pPr>
            <a:endParaRPr lang="en-US"/>
          </a:p>
        </c:txPr>
        <c:crossAx val="73602560"/>
        <c:crosses val="autoZero"/>
        <c:auto val="1"/>
        <c:lblAlgn val="ctr"/>
        <c:lblOffset val="100"/>
      </c:catAx>
      <c:valAx>
        <c:axId val="73602560"/>
        <c:scaling>
          <c:orientation val="minMax"/>
        </c:scaling>
        <c:axPos val="l"/>
        <c:numFmt formatCode="General" sourceLinked="1"/>
        <c:tickLblPos val="nextTo"/>
        <c:txPr>
          <a:bodyPr/>
          <a:lstStyle/>
          <a:p>
            <a:pPr>
              <a:defRPr lang="en-IN"/>
            </a:pPr>
            <a:endParaRPr lang="en-US"/>
          </a:p>
        </c:txPr>
        <c:crossAx val="73601024"/>
        <c:crosses val="autoZero"/>
        <c:crossBetween val="between"/>
      </c:valAx>
    </c:plotArea>
    <c:legend>
      <c:legendPos val="r"/>
      <c:layout/>
      <c:txPr>
        <a:bodyPr/>
        <a:lstStyle/>
        <a:p>
          <a:pPr>
            <a:defRPr lang="en-IN"/>
          </a:pPr>
          <a:endParaRPr lang="en-US"/>
        </a:p>
      </c:txPr>
    </c:legend>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Sheet10!$C$5</c:f>
              <c:strCache>
                <c:ptCount val="1"/>
                <c:pt idx="0">
                  <c:v>YES (2)</c:v>
                </c:pt>
              </c:strCache>
            </c:strRef>
          </c:tx>
          <c:cat>
            <c:strRef>
              <c:f>Sheet10!$B$6:$B$17</c:f>
              <c:strCache>
                <c:ptCount val="12"/>
                <c:pt idx="0">
                  <c:v>Abcess drainage including breast &amp; perianal</c:v>
                </c:pt>
                <c:pt idx="1">
                  <c:v>Wound Debridement</c:v>
                </c:pt>
                <c:pt idx="2">
                  <c:v>Appendicectomy</c:v>
                </c:pt>
                <c:pt idx="3">
                  <c:v>Fissurotomy or fistulectomy</c:v>
                </c:pt>
                <c:pt idx="4">
                  <c:v>Hemorrohoidectomy</c:v>
                </c:pt>
                <c:pt idx="5">
                  <c:v>Circumcision</c:v>
                </c:pt>
                <c:pt idx="6">
                  <c:v>Hydrocele surgery</c:v>
                </c:pt>
                <c:pt idx="7">
                  <c:v>Herniorraphy</c:v>
                </c:pt>
                <c:pt idx="8">
                  <c:v>Suprapubic Cystostomy</c:v>
                </c:pt>
                <c:pt idx="9">
                  <c:v>Diagnostic Laparoscopy</c:v>
                </c:pt>
                <c:pt idx="10">
                  <c:v>Cysts and Benign Tumour of the Palate</c:v>
                </c:pt>
                <c:pt idx="11">
                  <c:v>Excision Submucous Cysts</c:v>
                </c:pt>
              </c:strCache>
            </c:strRef>
          </c:cat>
          <c:val>
            <c:numRef>
              <c:f>Sheet10!$C$6:$C$17</c:f>
              <c:numCache>
                <c:formatCode>General</c:formatCode>
                <c:ptCount val="12"/>
                <c:pt idx="0">
                  <c:v>2</c:v>
                </c:pt>
                <c:pt idx="1">
                  <c:v>2</c:v>
                </c:pt>
                <c:pt idx="2">
                  <c:v>2</c:v>
                </c:pt>
                <c:pt idx="3">
                  <c:v>2</c:v>
                </c:pt>
                <c:pt idx="6">
                  <c:v>2</c:v>
                </c:pt>
              </c:numCache>
            </c:numRef>
          </c:val>
        </c:ser>
        <c:ser>
          <c:idx val="1"/>
          <c:order val="1"/>
          <c:tx>
            <c:strRef>
              <c:f>Sheet10!$D$5</c:f>
              <c:strCache>
                <c:ptCount val="1"/>
                <c:pt idx="0">
                  <c:v>NO (1)</c:v>
                </c:pt>
              </c:strCache>
            </c:strRef>
          </c:tx>
          <c:cat>
            <c:strRef>
              <c:f>Sheet10!$B$6:$B$17</c:f>
              <c:strCache>
                <c:ptCount val="12"/>
                <c:pt idx="0">
                  <c:v>Abcess drainage including breast &amp; perianal</c:v>
                </c:pt>
                <c:pt idx="1">
                  <c:v>Wound Debridement</c:v>
                </c:pt>
                <c:pt idx="2">
                  <c:v>Appendicectomy</c:v>
                </c:pt>
                <c:pt idx="3">
                  <c:v>Fissurotomy or fistulectomy</c:v>
                </c:pt>
                <c:pt idx="4">
                  <c:v>Hemorrohoidectomy</c:v>
                </c:pt>
                <c:pt idx="5">
                  <c:v>Circumcision</c:v>
                </c:pt>
                <c:pt idx="6">
                  <c:v>Hydrocele surgery</c:v>
                </c:pt>
                <c:pt idx="7">
                  <c:v>Herniorraphy</c:v>
                </c:pt>
                <c:pt idx="8">
                  <c:v>Suprapubic Cystostomy</c:v>
                </c:pt>
                <c:pt idx="9">
                  <c:v>Diagnostic Laparoscopy</c:v>
                </c:pt>
                <c:pt idx="10">
                  <c:v>Cysts and Benign Tumour of the Palate</c:v>
                </c:pt>
                <c:pt idx="11">
                  <c:v>Excision Submucous Cysts</c:v>
                </c:pt>
              </c:strCache>
            </c:strRef>
          </c:cat>
          <c:val>
            <c:numRef>
              <c:f>Sheet10!$D$6:$D$17</c:f>
              <c:numCache>
                <c:formatCode>General</c:formatCode>
                <c:ptCount val="12"/>
                <c:pt idx="4">
                  <c:v>1</c:v>
                </c:pt>
                <c:pt idx="5">
                  <c:v>1</c:v>
                </c:pt>
                <c:pt idx="7">
                  <c:v>1</c:v>
                </c:pt>
                <c:pt idx="8">
                  <c:v>1</c:v>
                </c:pt>
                <c:pt idx="9">
                  <c:v>1</c:v>
                </c:pt>
                <c:pt idx="10">
                  <c:v>1</c:v>
                </c:pt>
                <c:pt idx="11">
                  <c:v>1</c:v>
                </c:pt>
              </c:numCache>
            </c:numRef>
          </c:val>
        </c:ser>
        <c:axId val="73643904"/>
        <c:axId val="73645440"/>
      </c:barChart>
      <c:catAx>
        <c:axId val="73643904"/>
        <c:scaling>
          <c:orientation val="minMax"/>
        </c:scaling>
        <c:axPos val="b"/>
        <c:numFmt formatCode="General" sourceLinked="1"/>
        <c:tickLblPos val="nextTo"/>
        <c:txPr>
          <a:bodyPr/>
          <a:lstStyle/>
          <a:p>
            <a:pPr>
              <a:defRPr lang="en-IN"/>
            </a:pPr>
            <a:endParaRPr lang="en-US"/>
          </a:p>
        </c:txPr>
        <c:crossAx val="73645440"/>
        <c:crosses val="autoZero"/>
        <c:auto val="1"/>
        <c:lblAlgn val="ctr"/>
        <c:lblOffset val="100"/>
      </c:catAx>
      <c:valAx>
        <c:axId val="73645440"/>
        <c:scaling>
          <c:orientation val="minMax"/>
        </c:scaling>
        <c:axPos val="l"/>
        <c:numFmt formatCode="General" sourceLinked="1"/>
        <c:tickLblPos val="nextTo"/>
        <c:txPr>
          <a:bodyPr/>
          <a:lstStyle/>
          <a:p>
            <a:pPr>
              <a:defRPr lang="en-IN"/>
            </a:pPr>
            <a:endParaRPr lang="en-US"/>
          </a:p>
        </c:txPr>
        <c:crossAx val="73643904"/>
        <c:crosses val="autoZero"/>
        <c:crossBetween val="between"/>
      </c:valAx>
    </c:plotArea>
    <c:legend>
      <c:legendPos val="r"/>
      <c:layout/>
      <c:txPr>
        <a:bodyPr/>
        <a:lstStyle/>
        <a:p>
          <a:pPr>
            <a:defRPr lang="en-IN"/>
          </a:pPr>
          <a:endParaRPr lang="en-US"/>
        </a:p>
      </c:txPr>
    </c:legend>
    <c:plotVisOnly val="1"/>
    <c:dispBlanksAs val="gap"/>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446665F-3654-4CE2-BFCD-5B6D0D5BC2D8}" type="datetimeFigureOut">
              <a:rPr lang="en-IN" smtClean="0"/>
              <a:pPr/>
              <a:t>02-05-2013</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B01C849-F52D-4A35-A498-0A7050207237}"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6665F-3654-4CE2-BFCD-5B6D0D5BC2D8}" type="datetimeFigureOut">
              <a:rPr lang="en-IN" smtClean="0"/>
              <a:pPr/>
              <a:t>02-05-2013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01C849-F52D-4A35-A498-0A705020723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6665F-3654-4CE2-BFCD-5B6D0D5BC2D8}" type="datetimeFigureOut">
              <a:rPr lang="en-IN" smtClean="0"/>
              <a:pPr/>
              <a:t>02-05-2013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01C849-F52D-4A35-A498-0A705020723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446665F-3654-4CE2-BFCD-5B6D0D5BC2D8}" type="datetimeFigureOut">
              <a:rPr lang="en-IN" smtClean="0"/>
              <a:pPr/>
              <a:t>02-05-2013</a:t>
            </a:fld>
            <a:endParaRPr lang="en-IN"/>
          </a:p>
        </p:txBody>
      </p:sp>
      <p:sp>
        <p:nvSpPr>
          <p:cNvPr id="9" name="Slide Number Placeholder 8"/>
          <p:cNvSpPr>
            <a:spLocks noGrp="1"/>
          </p:cNvSpPr>
          <p:nvPr>
            <p:ph type="sldNum" sz="quarter" idx="15"/>
          </p:nvPr>
        </p:nvSpPr>
        <p:spPr/>
        <p:txBody>
          <a:bodyPr rtlCol="0"/>
          <a:lstStyle/>
          <a:p>
            <a:fld id="{7B01C849-F52D-4A35-A498-0A7050207237}"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446665F-3654-4CE2-BFCD-5B6D0D5BC2D8}" type="datetimeFigureOut">
              <a:rPr lang="en-IN" smtClean="0"/>
              <a:pPr/>
              <a:t>02-05-2013</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B01C849-F52D-4A35-A498-0A705020723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446665F-3654-4CE2-BFCD-5B6D0D5BC2D8}" type="datetimeFigureOut">
              <a:rPr lang="en-IN" smtClean="0"/>
              <a:pPr/>
              <a:t>02-05-2013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01C849-F52D-4A35-A498-0A7050207237}"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446665F-3654-4CE2-BFCD-5B6D0D5BC2D8}" type="datetimeFigureOut">
              <a:rPr lang="en-IN" smtClean="0"/>
              <a:pPr/>
              <a:t>02-05-2013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B01C849-F52D-4A35-A498-0A7050207237}"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446665F-3654-4CE2-BFCD-5B6D0D5BC2D8}" type="datetimeFigureOut">
              <a:rPr lang="en-IN" smtClean="0"/>
              <a:pPr/>
              <a:t>02-05-2013</a:t>
            </a:fld>
            <a:endParaRPr lang="en-IN"/>
          </a:p>
        </p:txBody>
      </p:sp>
      <p:sp>
        <p:nvSpPr>
          <p:cNvPr id="7" name="Slide Number Placeholder 6"/>
          <p:cNvSpPr>
            <a:spLocks noGrp="1"/>
          </p:cNvSpPr>
          <p:nvPr>
            <p:ph type="sldNum" sz="quarter" idx="11"/>
          </p:nvPr>
        </p:nvSpPr>
        <p:spPr/>
        <p:txBody>
          <a:bodyPr rtlCol="0"/>
          <a:lstStyle/>
          <a:p>
            <a:fld id="{7B01C849-F52D-4A35-A498-0A7050207237}"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46665F-3654-4CE2-BFCD-5B6D0D5BC2D8}" type="datetimeFigureOut">
              <a:rPr lang="en-IN" smtClean="0"/>
              <a:pPr/>
              <a:t>02-05-2013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B01C849-F52D-4A35-A498-0A705020723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446665F-3654-4CE2-BFCD-5B6D0D5BC2D8}" type="datetimeFigureOut">
              <a:rPr lang="en-IN" smtClean="0"/>
              <a:pPr/>
              <a:t>02-05-2013</a:t>
            </a:fld>
            <a:endParaRPr lang="en-IN"/>
          </a:p>
        </p:txBody>
      </p:sp>
      <p:sp>
        <p:nvSpPr>
          <p:cNvPr id="22" name="Slide Number Placeholder 21"/>
          <p:cNvSpPr>
            <a:spLocks noGrp="1"/>
          </p:cNvSpPr>
          <p:nvPr>
            <p:ph type="sldNum" sz="quarter" idx="15"/>
          </p:nvPr>
        </p:nvSpPr>
        <p:spPr/>
        <p:txBody>
          <a:bodyPr rtlCol="0"/>
          <a:lstStyle/>
          <a:p>
            <a:fld id="{7B01C849-F52D-4A35-A498-0A7050207237}"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446665F-3654-4CE2-BFCD-5B6D0D5BC2D8}" type="datetimeFigureOut">
              <a:rPr lang="en-IN" smtClean="0"/>
              <a:pPr/>
              <a:t>02-05-2013</a:t>
            </a:fld>
            <a:endParaRPr lang="en-IN"/>
          </a:p>
        </p:txBody>
      </p:sp>
      <p:sp>
        <p:nvSpPr>
          <p:cNvPr id="18" name="Slide Number Placeholder 17"/>
          <p:cNvSpPr>
            <a:spLocks noGrp="1"/>
          </p:cNvSpPr>
          <p:nvPr>
            <p:ph type="sldNum" sz="quarter" idx="11"/>
          </p:nvPr>
        </p:nvSpPr>
        <p:spPr/>
        <p:txBody>
          <a:bodyPr rtlCol="0"/>
          <a:lstStyle/>
          <a:p>
            <a:fld id="{7B01C849-F52D-4A35-A498-0A7050207237}"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446665F-3654-4CE2-BFCD-5B6D0D5BC2D8}" type="datetimeFigureOut">
              <a:rPr lang="en-IN" smtClean="0"/>
              <a:pPr/>
              <a:t>02-05-2013</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B01C849-F52D-4A35-A498-0A705020723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mohfw.nic.in/NRHM%20state%20and%20district%20health%20mission-institutional%20setup.htm" TargetMode="External"/><Relationship Id="rId2" Type="http://schemas.openxmlformats.org/officeDocument/2006/relationships/hyperlink" Target="http://statehealthsocietybihar.org/aboutus.html" TargetMode="External"/><Relationship Id="rId1" Type="http://schemas.openxmlformats.org/officeDocument/2006/relationships/slideLayout" Target="../slideLayouts/slideLayout2.xml"/><Relationship Id="rId4" Type="http://schemas.openxmlformats.org/officeDocument/2006/relationships/hyperlink" Target="http://www.businessdictionary.com/definition/gap-analysis.html"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en.wikipedia.org/wiki/Gap_analysi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512168"/>
          </a:xfrm>
        </p:spPr>
        <p:txBody>
          <a:bodyPr>
            <a:noAutofit/>
          </a:bodyPr>
          <a:lstStyle/>
          <a:p>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DISSERTATION REPORT ON </a:t>
            </a:r>
            <a:br>
              <a:rPr lang="en-US" sz="2000" b="1" dirty="0" smtClean="0">
                <a:latin typeface="Times New Roman" pitchFamily="18" charset="0"/>
                <a:cs typeface="Times New Roman" pitchFamily="18" charset="0"/>
              </a:rPr>
            </a:b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IN" sz="2000" b="1" dirty="0" smtClean="0">
                <a:latin typeface="Times New Roman" pitchFamily="18" charset="0"/>
                <a:cs typeface="Times New Roman" pitchFamily="18" charset="0"/>
              </a:rPr>
              <a:t> </a:t>
            </a:r>
            <a:br>
              <a:rPr lang="en-IN" sz="2000" b="1" dirty="0" smtClean="0">
                <a:latin typeface="Times New Roman" pitchFamily="18" charset="0"/>
                <a:cs typeface="Times New Roman" pitchFamily="18" charset="0"/>
              </a:rPr>
            </a:br>
            <a:r>
              <a:rPr lang="en-IN" sz="2000" b="1" dirty="0" smtClean="0">
                <a:latin typeface="Times New Roman" pitchFamily="18" charset="0"/>
                <a:cs typeface="Times New Roman" pitchFamily="18" charset="0"/>
              </a:rPr>
              <a:t>“GAP ANALYSIS OF SUB DIVISIONAL HOSPITAL, RAJGIR AS PER IPHS STANDARDS”</a:t>
            </a:r>
            <a:r>
              <a:rPr lang="en-IN" sz="2000" dirty="0" smtClean="0">
                <a:latin typeface="Times New Roman" pitchFamily="18" charset="0"/>
                <a:cs typeface="Times New Roman" pitchFamily="18" charset="0"/>
              </a:rPr>
              <a:t/>
            </a:r>
            <a:br>
              <a:rPr lang="en-IN" sz="2000" dirty="0" smtClean="0">
                <a:latin typeface="Times New Roman" pitchFamily="18" charset="0"/>
                <a:cs typeface="Times New Roman" pitchFamily="18" charset="0"/>
              </a:rPr>
            </a:br>
            <a:endParaRPr lang="en-IN" sz="2000" dirty="0">
              <a:latin typeface="Times New Roman" pitchFamily="18" charset="0"/>
              <a:cs typeface="Times New Roman" pitchFamily="18" charset="0"/>
            </a:endParaRPr>
          </a:p>
        </p:txBody>
      </p:sp>
      <p:sp>
        <p:nvSpPr>
          <p:cNvPr id="3" name="Subtitle 2"/>
          <p:cNvSpPr>
            <a:spLocks noGrp="1"/>
          </p:cNvSpPr>
          <p:nvPr>
            <p:ph type="subTitle" idx="1"/>
          </p:nvPr>
        </p:nvSpPr>
        <p:spPr>
          <a:xfrm>
            <a:off x="6228184" y="4365104"/>
            <a:ext cx="2304256" cy="2016224"/>
          </a:xfrm>
        </p:spPr>
        <p:txBody>
          <a:bodyPr>
            <a:normAutofit/>
          </a:bodyPr>
          <a:lstStyle/>
          <a:p>
            <a:r>
              <a:rPr lang="en-US" sz="2000" b="1" dirty="0" smtClean="0">
                <a:solidFill>
                  <a:schemeClr val="tx1"/>
                </a:solidFill>
                <a:latin typeface="Times New Roman" pitchFamily="18" charset="0"/>
                <a:cs typeface="Times New Roman" pitchFamily="18" charset="0"/>
              </a:rPr>
              <a:t>PREPARED BY </a:t>
            </a:r>
          </a:p>
          <a:p>
            <a:endParaRPr lang="en-US" sz="2000" b="1" dirty="0" smtClean="0">
              <a:solidFill>
                <a:schemeClr val="tx1"/>
              </a:solidFill>
              <a:latin typeface="Times New Roman" pitchFamily="18" charset="0"/>
              <a:cs typeface="Times New Roman" pitchFamily="18" charset="0"/>
            </a:endParaRPr>
          </a:p>
          <a:p>
            <a:r>
              <a:rPr lang="en-US" sz="2000" b="1" dirty="0" smtClean="0">
                <a:solidFill>
                  <a:schemeClr val="tx1"/>
                </a:solidFill>
                <a:latin typeface="Times New Roman" pitchFamily="18" charset="0"/>
                <a:cs typeface="Times New Roman" pitchFamily="18" charset="0"/>
              </a:rPr>
              <a:t>PRANOTI JOSHI</a:t>
            </a:r>
          </a:p>
          <a:p>
            <a:r>
              <a:rPr lang="en-US" sz="2000" b="1" dirty="0" smtClean="0">
                <a:solidFill>
                  <a:schemeClr val="tx1"/>
                </a:solidFill>
                <a:latin typeface="Times New Roman" pitchFamily="18" charset="0"/>
                <a:cs typeface="Times New Roman" pitchFamily="18" charset="0"/>
              </a:rPr>
              <a:t>PG/11/070</a:t>
            </a:r>
            <a:endParaRPr lang="en-IN" sz="20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2074"/>
          </a:xfrm>
        </p:spPr>
        <p:txBody>
          <a:bodyPr>
            <a:normAutofit/>
          </a:bodyPr>
          <a:lstStyle/>
          <a:p>
            <a:r>
              <a:rPr lang="en-US" sz="2400" b="1" dirty="0" smtClean="0">
                <a:latin typeface="Times New Roman" pitchFamily="18" charset="0"/>
                <a:cs typeface="Times New Roman" pitchFamily="18" charset="0"/>
              </a:rPr>
              <a:t>OBJECTIVE OF THE STUDY</a:t>
            </a:r>
            <a:endParaRPr lang="en-IN" sz="24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836712"/>
            <a:ext cx="8229600" cy="5760640"/>
          </a:xfrm>
        </p:spPr>
        <p:txBody>
          <a:bodyPr>
            <a:normAutofit fontScale="55000" lnSpcReduction="20000"/>
          </a:bodyPr>
          <a:lstStyle/>
          <a:p>
            <a:pPr>
              <a:lnSpc>
                <a:spcPct val="170000"/>
              </a:lnSpc>
              <a:buNone/>
            </a:pPr>
            <a:r>
              <a:rPr lang="en-IN" dirty="0" smtClean="0"/>
              <a:t> </a:t>
            </a:r>
            <a:r>
              <a:rPr lang="en-IN" sz="3600" b="1" dirty="0" smtClean="0">
                <a:latin typeface="Times New Roman" pitchFamily="18" charset="0"/>
                <a:cs typeface="Times New Roman" pitchFamily="18" charset="0"/>
              </a:rPr>
              <a:t>GENERAL OBJECTIVE</a:t>
            </a:r>
            <a:r>
              <a:rPr lang="en-IN" sz="3600" dirty="0" smtClean="0">
                <a:latin typeface="Times New Roman" pitchFamily="18" charset="0"/>
                <a:cs typeface="Times New Roman" pitchFamily="18" charset="0"/>
              </a:rPr>
              <a:t>:</a:t>
            </a:r>
          </a:p>
          <a:p>
            <a:pPr lvl="0">
              <a:lnSpc>
                <a:spcPct val="170000"/>
              </a:lnSpc>
              <a:buNone/>
            </a:pPr>
            <a:r>
              <a:rPr lang="en-IN" sz="3600" dirty="0" smtClean="0">
                <a:latin typeface="Times New Roman" pitchFamily="18" charset="0"/>
                <a:cs typeface="Times New Roman" pitchFamily="18" charset="0"/>
              </a:rPr>
              <a:t>To perform gaps analysis of sub divisional hospital as per IPHS standards.</a:t>
            </a:r>
          </a:p>
          <a:p>
            <a:pPr>
              <a:lnSpc>
                <a:spcPct val="170000"/>
              </a:lnSpc>
              <a:buNone/>
            </a:pPr>
            <a:r>
              <a:rPr lang="en-IN" sz="3600" dirty="0" smtClean="0">
                <a:latin typeface="Times New Roman" pitchFamily="18" charset="0"/>
                <a:cs typeface="Times New Roman" pitchFamily="18" charset="0"/>
              </a:rPr>
              <a:t> </a:t>
            </a:r>
          </a:p>
          <a:p>
            <a:pPr>
              <a:lnSpc>
                <a:spcPct val="170000"/>
              </a:lnSpc>
              <a:buNone/>
            </a:pPr>
            <a:r>
              <a:rPr lang="en-IN" sz="3600" b="1" dirty="0" smtClean="0">
                <a:latin typeface="Times New Roman" pitchFamily="18" charset="0"/>
                <a:cs typeface="Times New Roman" pitchFamily="18" charset="0"/>
              </a:rPr>
              <a:t>SPECIFIC OBJECTIVES</a:t>
            </a:r>
            <a:r>
              <a:rPr lang="en-IN" sz="3600" dirty="0" smtClean="0">
                <a:latin typeface="Times New Roman" pitchFamily="18" charset="0"/>
                <a:cs typeface="Times New Roman" pitchFamily="18" charset="0"/>
              </a:rPr>
              <a:t>:</a:t>
            </a:r>
          </a:p>
          <a:p>
            <a:pPr lvl="0">
              <a:lnSpc>
                <a:spcPct val="170000"/>
              </a:lnSpc>
              <a:buNone/>
            </a:pPr>
            <a:r>
              <a:rPr lang="en-IN" sz="3600" dirty="0" smtClean="0">
                <a:latin typeface="Times New Roman" pitchFamily="18" charset="0"/>
                <a:cs typeface="Times New Roman" pitchFamily="18" charset="0"/>
              </a:rPr>
              <a:t>1) To find out the gaps in services of sub divisional hospital, </a:t>
            </a:r>
            <a:r>
              <a:rPr lang="en-IN" sz="3600" dirty="0" err="1" smtClean="0">
                <a:latin typeface="Times New Roman" pitchFamily="18" charset="0"/>
                <a:cs typeface="Times New Roman" pitchFamily="18" charset="0"/>
              </a:rPr>
              <a:t>Rajgir</a:t>
            </a:r>
            <a:r>
              <a:rPr lang="en-IN" sz="3600" dirty="0" smtClean="0">
                <a:latin typeface="Times New Roman" pitchFamily="18" charset="0"/>
                <a:cs typeface="Times New Roman" pitchFamily="18" charset="0"/>
              </a:rPr>
              <a:t> as per IPHS standards.</a:t>
            </a:r>
          </a:p>
          <a:p>
            <a:pPr lvl="0">
              <a:lnSpc>
                <a:spcPct val="170000"/>
              </a:lnSpc>
              <a:buNone/>
            </a:pPr>
            <a:r>
              <a:rPr lang="en-IN" sz="3600" dirty="0" smtClean="0">
                <a:latin typeface="Times New Roman" pitchFamily="18" charset="0"/>
                <a:cs typeface="Times New Roman" pitchFamily="18" charset="0"/>
              </a:rPr>
              <a:t>2) To find the gaps in physical infrastructure of sub divisional hospital as per IPHS standards. </a:t>
            </a:r>
          </a:p>
          <a:p>
            <a:pPr lvl="0">
              <a:lnSpc>
                <a:spcPct val="170000"/>
              </a:lnSpc>
              <a:buNone/>
            </a:pPr>
            <a:r>
              <a:rPr lang="en-IN" sz="3600" dirty="0" smtClean="0">
                <a:latin typeface="Times New Roman" pitchFamily="18" charset="0"/>
                <a:cs typeface="Times New Roman" pitchFamily="18" charset="0"/>
              </a:rPr>
              <a:t>3) To recommend the solutions for fulfilling the gaps to make a standard sub divisional hospital.</a:t>
            </a:r>
          </a:p>
          <a:p>
            <a:pPr>
              <a:buNone/>
            </a:pPr>
            <a:r>
              <a:rPr lang="en-IN" sz="3600" b="1" dirty="0" smtClean="0">
                <a:latin typeface="Times New Roman" pitchFamily="18" charset="0"/>
                <a:cs typeface="Times New Roman" pitchFamily="18" charset="0"/>
              </a:rPr>
              <a:t> </a:t>
            </a:r>
            <a:endParaRPr lang="en-IN" sz="3600" dirty="0" smtClean="0">
              <a:latin typeface="Times New Roman" pitchFamily="18" charset="0"/>
              <a:cs typeface="Times New Roman" pitchFamily="18" charset="0"/>
            </a:endParaRP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literature</a:t>
            </a:r>
            <a:endParaRPr lang="en-IN" dirty="0"/>
          </a:p>
        </p:txBody>
      </p:sp>
      <p:sp>
        <p:nvSpPr>
          <p:cNvPr id="3" name="Content Placeholder 2"/>
          <p:cNvSpPr>
            <a:spLocks noGrp="1"/>
          </p:cNvSpPr>
          <p:nvPr>
            <p:ph sz="quarter" idx="1"/>
          </p:nvPr>
        </p:nvSpPr>
        <p:spPr/>
        <p:txBody>
          <a:bodyPr/>
          <a:lstStyle/>
          <a:p>
            <a:pPr algn="just">
              <a:lnSpc>
                <a:spcPct val="150000"/>
              </a:lnSpc>
              <a:buFont typeface="Wingdings" pitchFamily="2" charset="2"/>
              <a:buChar char="Ø"/>
            </a:pPr>
            <a:r>
              <a:rPr lang="en-IN" sz="2000" dirty="0" smtClean="0">
                <a:latin typeface="Times New Roman" pitchFamily="18" charset="0"/>
                <a:cs typeface="Times New Roman" pitchFamily="18" charset="0"/>
              </a:rPr>
              <a:t>A study of the Health Facilities in </a:t>
            </a:r>
            <a:r>
              <a:rPr lang="en-IN" sz="2000" dirty="0" err="1" smtClean="0">
                <a:latin typeface="Times New Roman" pitchFamily="18" charset="0"/>
                <a:cs typeface="Times New Roman" pitchFamily="18" charset="0"/>
              </a:rPr>
              <a:t>Sheikhpura</a:t>
            </a:r>
            <a:r>
              <a:rPr lang="en-IN" sz="2000" dirty="0" smtClean="0">
                <a:latin typeface="Times New Roman" pitchFamily="18" charset="0"/>
                <a:cs typeface="Times New Roman" pitchFamily="18" charset="0"/>
              </a:rPr>
              <a:t> District of Bihar in PHCS and CHCs regarding adherence to guidelines of IPHS shows that the level of awareness Regarding IPHS was very low. Most of the staff is unaware about the standard recommendations of IPHS, basics of NRHM, their duties and responsibilities, assured Services and goal and targets of the national health policy. It was evident from the study, all the types of health centres in the district are not adhering to the IPHS norms, and be it Human resource, infrastructure or services</a:t>
            </a:r>
            <a:r>
              <a:rPr lang="en-IN" dirty="0" smtClean="0"/>
              <a:t>. </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a:lnSpc>
                <a:spcPct val="150000"/>
              </a:lnSpc>
              <a:buFont typeface="Wingdings" pitchFamily="2" charset="2"/>
              <a:buChar char="Ø"/>
            </a:pPr>
            <a:r>
              <a:rPr lang="en-IN" sz="2000" dirty="0" smtClean="0">
                <a:latin typeface="Times New Roman" pitchFamily="18" charset="0"/>
                <a:cs typeface="Times New Roman" pitchFamily="18" charset="0"/>
              </a:rPr>
              <a:t>In a study conducted in twin cities of Hyderabad and </a:t>
            </a:r>
            <a:r>
              <a:rPr lang="en-IN" sz="2000" dirty="0" err="1" smtClean="0">
                <a:latin typeface="Times New Roman" pitchFamily="18" charset="0"/>
                <a:cs typeface="Times New Roman" pitchFamily="18" charset="0"/>
              </a:rPr>
              <a:t>secundrabad</a:t>
            </a:r>
            <a:r>
              <a:rPr lang="en-IN" sz="2000" dirty="0" smtClean="0">
                <a:latin typeface="Times New Roman" pitchFamily="18" charset="0"/>
                <a:cs typeface="Times New Roman" pitchFamily="18" charset="0"/>
              </a:rPr>
              <a:t> about the Gap analysis in hospitals and the relationship between patient satisfaction and quality of service in health care services provides the data that   which show that the centrality of any hospital effectiveness which is measured using patient satisfaction approach is the patient’s perception about the quality of services provided. </a:t>
            </a:r>
            <a:endParaRPr lang="en-IN"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200" b="1" dirty="0" smtClean="0">
                <a:latin typeface="Times New Roman" pitchFamily="18" charset="0"/>
                <a:cs typeface="Times New Roman" pitchFamily="18" charset="0"/>
              </a:rPr>
              <a:t>DATA SOURCE AND METHODS</a:t>
            </a:r>
            <a:r>
              <a:rPr lang="en-IN" dirty="0" smtClean="0"/>
              <a:t/>
            </a:r>
            <a:br>
              <a:rPr lang="en-IN" dirty="0" smtClean="0"/>
            </a:br>
            <a:endParaRPr lang="en-IN" dirty="0"/>
          </a:p>
        </p:txBody>
      </p:sp>
      <p:sp>
        <p:nvSpPr>
          <p:cNvPr id="3" name="Content Placeholder 2"/>
          <p:cNvSpPr>
            <a:spLocks noGrp="1"/>
          </p:cNvSpPr>
          <p:nvPr>
            <p:ph sz="quarter" idx="1"/>
          </p:nvPr>
        </p:nvSpPr>
        <p:spPr>
          <a:xfrm>
            <a:off x="457200" y="1052736"/>
            <a:ext cx="8229600" cy="5073427"/>
          </a:xfrm>
        </p:spPr>
        <p:txBody>
          <a:bodyPr>
            <a:normAutofit/>
          </a:bodyPr>
          <a:lstStyle/>
          <a:p>
            <a:pPr>
              <a:lnSpc>
                <a:spcPct val="150000"/>
              </a:lnSpc>
              <a:buFont typeface="Wingdings" pitchFamily="2" charset="2"/>
              <a:buChar char="Ø"/>
            </a:pPr>
            <a:r>
              <a:rPr lang="en-IN" sz="2100" dirty="0" smtClean="0">
                <a:latin typeface="Times New Roman" pitchFamily="18" charset="0"/>
                <a:cs typeface="Times New Roman" pitchFamily="18" charset="0"/>
              </a:rPr>
              <a:t>The data source of this report is Performa of IPHS standards guidelines. The sampling research design is cross sectional study in which the sub divisional hospital of  </a:t>
            </a:r>
            <a:r>
              <a:rPr lang="en-IN" sz="2100" dirty="0" err="1" smtClean="0">
                <a:latin typeface="Times New Roman" pitchFamily="18" charset="0"/>
                <a:cs typeface="Times New Roman" pitchFamily="18" charset="0"/>
              </a:rPr>
              <a:t>Rajgir</a:t>
            </a:r>
            <a:r>
              <a:rPr lang="en-IN" sz="2100" dirty="0" smtClean="0">
                <a:latin typeface="Times New Roman" pitchFamily="18" charset="0"/>
                <a:cs typeface="Times New Roman" pitchFamily="18" charset="0"/>
              </a:rPr>
              <a:t> is been studied. The Questionnaire is in form of checklist as per IPHS Performa and the availability of services and existing standards were checked out. The analysis is done in percentage in the form whether there is availability of particular service or not and same applied for proper infrastructure. </a:t>
            </a:r>
          </a:p>
          <a:p>
            <a:pPr>
              <a:lnSpc>
                <a:spcPct val="150000"/>
              </a:lnSpc>
              <a:buFont typeface="Wingdings" pitchFamily="2" charset="2"/>
              <a:buChar char="Ø"/>
            </a:pPr>
            <a:r>
              <a:rPr lang="en-IN" sz="2100" dirty="0" smtClean="0">
                <a:latin typeface="Times New Roman" pitchFamily="18" charset="0"/>
                <a:cs typeface="Times New Roman" pitchFamily="18" charset="0"/>
              </a:rPr>
              <a:t>In this report gap analysis is done to know the present situation of hospital so that remedial measures can be taken to make hospital of existing IPHS standards.</a:t>
            </a:r>
          </a:p>
          <a:p>
            <a:pPr>
              <a:buNone/>
            </a:pPr>
            <a:endParaRPr lang="en-IN"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normAutofit/>
          </a:bodyPr>
          <a:lstStyle/>
          <a:p>
            <a:r>
              <a:rPr lang="en-IN" sz="2000" b="1" dirty="0" smtClean="0">
                <a:latin typeface="Times New Roman" pitchFamily="18" charset="0"/>
                <a:cs typeface="Times New Roman" pitchFamily="18" charset="0"/>
              </a:rPr>
              <a:t>FINDINGS</a:t>
            </a:r>
            <a:br>
              <a:rPr lang="en-IN" sz="2000" b="1" dirty="0" smtClean="0">
                <a:latin typeface="Times New Roman" pitchFamily="18" charset="0"/>
                <a:cs typeface="Times New Roman" pitchFamily="18" charset="0"/>
              </a:rPr>
            </a:br>
            <a:endParaRPr lang="en-IN" sz="20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908720"/>
            <a:ext cx="7467600" cy="5565232"/>
          </a:xfrm>
        </p:spPr>
        <p:txBody>
          <a:bodyPr>
            <a:normAutofit/>
          </a:bodyPr>
          <a:lstStyle/>
          <a:p>
            <a:pPr>
              <a:buNone/>
            </a:pPr>
            <a:r>
              <a:rPr lang="en-US" sz="2000" b="1" dirty="0" smtClean="0">
                <a:latin typeface="Times New Roman" pitchFamily="18" charset="0"/>
                <a:cs typeface="Times New Roman" pitchFamily="18" charset="0"/>
              </a:rPr>
              <a:t>SPECIALIST SERVICES</a:t>
            </a:r>
          </a:p>
          <a:p>
            <a:pPr>
              <a:buNone/>
            </a:pPr>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The graph shows that out of fifteen specialist services ten services are available. The paediatrics, critical care, orthopaedics, ENT and dermatology services show their unavailability</a:t>
            </a:r>
            <a:endParaRPr lang="en-IN" sz="2000" dirty="0">
              <a:latin typeface="Times New Roman" pitchFamily="18" charset="0"/>
              <a:cs typeface="Times New Roman" pitchFamily="18" charset="0"/>
            </a:endParaRPr>
          </a:p>
        </p:txBody>
      </p:sp>
      <p:graphicFrame>
        <p:nvGraphicFramePr>
          <p:cNvPr id="4" name="Chart 3"/>
          <p:cNvGraphicFramePr/>
          <p:nvPr/>
        </p:nvGraphicFramePr>
        <p:xfrm>
          <a:off x="539552" y="1484784"/>
          <a:ext cx="7776864" cy="3600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200" b="1" dirty="0" smtClean="0">
                <a:latin typeface="Times New Roman" pitchFamily="18" charset="0"/>
                <a:cs typeface="Times New Roman" pitchFamily="18" charset="0"/>
              </a:rPr>
              <a:t>GRAPH: 3.2 AVAILABILITY OF DIAGNOSTIC AND CLINICAL SERVICES AS PER IPHS</a:t>
            </a:r>
            <a:r>
              <a:rPr lang="en-IN" dirty="0" smtClean="0"/>
              <a:t/>
            </a:r>
            <a:br>
              <a:rPr lang="en-IN" dirty="0" smtClean="0"/>
            </a:br>
            <a:endParaRPr lang="en-IN" dirty="0"/>
          </a:p>
        </p:txBody>
      </p:sp>
      <p:graphicFrame>
        <p:nvGraphicFramePr>
          <p:cNvPr id="4" name="Content Placeholder 3"/>
          <p:cNvGraphicFramePr>
            <a:graphicFrameLocks noGrp="1"/>
          </p:cNvGraphicFramePr>
          <p:nvPr>
            <p:ph sz="quarter" idx="1"/>
          </p:nvPr>
        </p:nvGraphicFramePr>
        <p:xfrm>
          <a:off x="323528" y="1124744"/>
          <a:ext cx="7848872" cy="3096344"/>
        </p:xfrm>
        <a:graphic>
          <a:graphicData uri="http://schemas.openxmlformats.org/drawingml/2006/chart">
            <c:chart xmlns:c="http://schemas.openxmlformats.org/drawingml/2006/chart" xmlns:r="http://schemas.openxmlformats.org/officeDocument/2006/relationships" r:id="rId2"/>
          </a:graphicData>
        </a:graphic>
      </p:graphicFrame>
      <p:sp>
        <p:nvSpPr>
          <p:cNvPr id="1025" name="Rectangle 1"/>
          <p:cNvSpPr>
            <a:spLocks noChangeArrowheads="1"/>
          </p:cNvSpPr>
          <p:nvPr/>
        </p:nvSpPr>
        <p:spPr bwMode="auto">
          <a:xfrm>
            <a:off x="395537" y="3044904"/>
            <a:ext cx="828092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000" dirty="0" smtClean="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000" dirty="0" smtClean="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graph shows that out of six only two services are been catered by hospital which are laboratory and x-ray.</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1331640" y="2952819"/>
            <a:ext cx="133164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200" b="1" dirty="0" smtClean="0">
                <a:latin typeface="Times New Roman" pitchFamily="18" charset="0"/>
                <a:ea typeface="Calibri" pitchFamily="34" charset="0"/>
                <a:cs typeface="Times New Roman" pitchFamily="18" charset="0"/>
              </a:rPr>
              <a:t>GRAPH: 3.3 SUPPORT SERVICES AS PER IPHS STANDARDS</a:t>
            </a:r>
            <a:r>
              <a:rPr lang="en-US" sz="2400" dirty="0" smtClean="0">
                <a:latin typeface="Arial" pitchFamily="34" charset="0"/>
                <a:cs typeface="Arial" pitchFamily="34" charset="0"/>
              </a:rPr>
              <a:t/>
            </a:r>
            <a:br>
              <a:rPr lang="en-US" sz="2400" dirty="0" smtClean="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sz="quarter" idx="1"/>
          </p:nvPr>
        </p:nvGraphicFramePr>
        <p:xfrm>
          <a:off x="457200" y="1600201"/>
          <a:ext cx="8229600" cy="247687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683568" y="4509120"/>
            <a:ext cx="7704856" cy="923330"/>
          </a:xfrm>
          <a:prstGeom prst="rect">
            <a:avLst/>
          </a:prstGeom>
        </p:spPr>
        <p:txBody>
          <a:bodyPr wrap="square">
            <a:spAutoFit/>
          </a:bodyPr>
          <a:lstStyle/>
          <a:p>
            <a:pPr lvl="0" fontAlgn="base">
              <a:spcBef>
                <a:spcPct val="0"/>
              </a:spcBef>
              <a:spcAft>
                <a:spcPct val="0"/>
              </a:spcAft>
            </a:pPr>
            <a:r>
              <a:rPr lang="en-US" dirty="0" smtClean="0">
                <a:latin typeface="Times New Roman" pitchFamily="18" charset="0"/>
                <a:ea typeface="Calibri" pitchFamily="34" charset="0"/>
                <a:cs typeface="Times New Roman" pitchFamily="18" charset="0"/>
              </a:rPr>
              <a:t>The graph above shows the availability of support services. Out of eleven, eight services are available. Post-mortem service and </a:t>
            </a:r>
            <a:r>
              <a:rPr lang="en-US" dirty="0" err="1" smtClean="0">
                <a:latin typeface="Times New Roman" pitchFamily="18" charset="0"/>
                <a:ea typeface="Calibri" pitchFamily="34" charset="0"/>
                <a:cs typeface="Times New Roman" pitchFamily="18" charset="0"/>
              </a:rPr>
              <a:t>counselling</a:t>
            </a:r>
            <a:r>
              <a:rPr lang="en-US" dirty="0" smtClean="0">
                <a:latin typeface="Times New Roman" pitchFamily="18" charset="0"/>
                <a:ea typeface="Calibri" pitchFamily="34" charset="0"/>
                <a:cs typeface="Times New Roman" pitchFamily="18" charset="0"/>
              </a:rPr>
              <a:t> services and office management were not present.</a:t>
            </a:r>
            <a:endParaRPr lang="en-US" sz="1050" dirty="0" smtClean="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200" b="1" dirty="0" smtClean="0">
                <a:latin typeface="Times New Roman" pitchFamily="18" charset="0"/>
                <a:cs typeface="Times New Roman" pitchFamily="18" charset="0"/>
              </a:rPr>
              <a:t>GRAPH: 3.4 IPHS STANDARDS IN OPD (INCLUDING IPD)</a:t>
            </a:r>
            <a:r>
              <a:rPr lang="en-IN" dirty="0" smtClean="0"/>
              <a:t/>
            </a:r>
            <a:br>
              <a:rPr lang="en-IN" dirty="0" smtClean="0"/>
            </a:br>
            <a:endParaRPr lang="en-IN" dirty="0"/>
          </a:p>
        </p:txBody>
      </p:sp>
      <p:sp>
        <p:nvSpPr>
          <p:cNvPr id="3" name="Content Placeholder 2"/>
          <p:cNvSpPr>
            <a:spLocks noGrp="1"/>
          </p:cNvSpPr>
          <p:nvPr>
            <p:ph sz="quarter" idx="1"/>
          </p:nvPr>
        </p:nvSpPr>
        <p:spPr/>
        <p:txBody>
          <a:bodyPr/>
          <a:lstStyle/>
          <a:p>
            <a:endParaRPr lang="en-IN" dirty="0" smtClean="0"/>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In OPD and including IPD the services that are available are dressing, injection, </a:t>
            </a:r>
            <a:r>
              <a:rPr lang="en-IN" sz="2000" dirty="0" err="1" smtClean="0">
                <a:latin typeface="Times New Roman" pitchFamily="18" charset="0"/>
                <a:cs typeface="Times New Roman" pitchFamily="18" charset="0"/>
              </a:rPr>
              <a:t>catherisation</a:t>
            </a:r>
            <a:r>
              <a:rPr lang="en-IN" sz="2000" dirty="0" smtClean="0">
                <a:latin typeface="Times New Roman" pitchFamily="18" charset="0"/>
                <a:cs typeface="Times New Roman" pitchFamily="18" charset="0"/>
              </a:rPr>
              <a:t>, enema, stomach wash and hydrotherapy. Out of 12 services only6 services are available which 50 % percent of total services.</a:t>
            </a:r>
          </a:p>
          <a:p>
            <a:endParaRPr lang="en-IN" dirty="0"/>
          </a:p>
        </p:txBody>
      </p:sp>
      <p:graphicFrame>
        <p:nvGraphicFramePr>
          <p:cNvPr id="4" name="Chart 3"/>
          <p:cNvGraphicFramePr/>
          <p:nvPr/>
        </p:nvGraphicFramePr>
        <p:xfrm>
          <a:off x="899592" y="1052736"/>
          <a:ext cx="7488832" cy="357215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200" b="1" dirty="0" smtClean="0">
                <a:latin typeface="Times New Roman" pitchFamily="18" charset="0"/>
                <a:cs typeface="Times New Roman" pitchFamily="18" charset="0"/>
              </a:rPr>
              <a:t>GRAPH 3.5 PAEDIATRIC PROCEDURES AS PER IPHS</a:t>
            </a:r>
            <a:r>
              <a:rPr lang="en-IN" dirty="0" smtClean="0"/>
              <a:t/>
            </a:r>
            <a:br>
              <a:rPr lang="en-IN" dirty="0" smtClean="0"/>
            </a:br>
            <a:endParaRPr lang="en-IN" dirty="0"/>
          </a:p>
        </p:txBody>
      </p:sp>
      <p:graphicFrame>
        <p:nvGraphicFramePr>
          <p:cNvPr id="4" name="Content Placeholder 3"/>
          <p:cNvGraphicFramePr>
            <a:graphicFrameLocks noGrp="1"/>
          </p:cNvGraphicFramePr>
          <p:nvPr>
            <p:ph sz="quarter" idx="1"/>
          </p:nvPr>
        </p:nvGraphicFramePr>
        <p:xfrm>
          <a:off x="323528" y="1340768"/>
          <a:ext cx="8363272" cy="3456385"/>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683568" y="4941168"/>
            <a:ext cx="7776864" cy="923330"/>
          </a:xfrm>
          <a:prstGeom prst="rect">
            <a:avLst/>
          </a:prstGeom>
        </p:spPr>
        <p:txBody>
          <a:bodyPr wrap="square">
            <a:spAutoFit/>
          </a:bodyPr>
          <a:lstStyle/>
          <a:p>
            <a:pPr lvl="0" fontAlgn="base">
              <a:spcBef>
                <a:spcPct val="0"/>
              </a:spcBef>
              <a:spcAft>
                <a:spcPct val="0"/>
              </a:spcAft>
            </a:pPr>
            <a:r>
              <a:rPr lang="en-US" dirty="0" smtClean="0">
                <a:latin typeface="Times New Roman" pitchFamily="18" charset="0"/>
                <a:ea typeface="Calibri" pitchFamily="34" charset="0"/>
                <a:cs typeface="Times New Roman" pitchFamily="18" charset="0"/>
              </a:rPr>
              <a:t>The graph above depicts the availability of </a:t>
            </a:r>
            <a:r>
              <a:rPr lang="en-US" dirty="0" err="1" smtClean="0">
                <a:latin typeface="Times New Roman" pitchFamily="18" charset="0"/>
                <a:ea typeface="Calibri" pitchFamily="34" charset="0"/>
                <a:cs typeface="Times New Roman" pitchFamily="18" charset="0"/>
              </a:rPr>
              <a:t>paediatric</a:t>
            </a:r>
            <a:r>
              <a:rPr lang="en-US" dirty="0" smtClean="0">
                <a:latin typeface="Times New Roman" pitchFamily="18" charset="0"/>
                <a:ea typeface="Calibri" pitchFamily="34" charset="0"/>
                <a:cs typeface="Times New Roman" pitchFamily="18" charset="0"/>
              </a:rPr>
              <a:t> procedures in which immunization, NBCC, radiant warmer, phototherapy and oxygen are present where as cradle, </a:t>
            </a:r>
            <a:r>
              <a:rPr lang="en-US" dirty="0" err="1" smtClean="0">
                <a:latin typeface="Times New Roman" pitchFamily="18" charset="0"/>
                <a:ea typeface="Calibri" pitchFamily="34" charset="0"/>
                <a:cs typeface="Times New Roman" pitchFamily="18" charset="0"/>
              </a:rPr>
              <a:t>nebulization</a:t>
            </a:r>
            <a:r>
              <a:rPr lang="en-US" dirty="0" smtClean="0">
                <a:latin typeface="Times New Roman" pitchFamily="18" charset="0"/>
                <a:ea typeface="Calibri" pitchFamily="34" charset="0"/>
                <a:cs typeface="Times New Roman" pitchFamily="18" charset="0"/>
              </a:rPr>
              <a:t>, and ventilator are absent.</a:t>
            </a:r>
            <a:endParaRPr lang="en-US" sz="1050" dirty="0" smtClean="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000" b="1" dirty="0" smtClean="0">
                <a:latin typeface="Times New Roman" pitchFamily="18" charset="0"/>
                <a:cs typeface="Times New Roman" pitchFamily="18" charset="0"/>
              </a:rPr>
              <a:t>GRAPH 3.6 EYE SPECILIST SERVICES (OPTHALMOLOGY) OPD PROCEDURES AS PER IPHS</a:t>
            </a:r>
            <a:r>
              <a:rPr lang="en-IN" sz="1600" dirty="0" smtClean="0"/>
              <a:t/>
            </a:r>
            <a:br>
              <a:rPr lang="en-IN" sz="1600" dirty="0" smtClean="0"/>
            </a:br>
            <a:endParaRPr lang="en-IN" sz="1600" dirty="0"/>
          </a:p>
        </p:txBody>
      </p:sp>
      <p:graphicFrame>
        <p:nvGraphicFramePr>
          <p:cNvPr id="4" name="Content Placeholder 3"/>
          <p:cNvGraphicFramePr>
            <a:graphicFrameLocks noGrp="1"/>
          </p:cNvGraphicFramePr>
          <p:nvPr>
            <p:ph sz="quarter" idx="1"/>
          </p:nvPr>
        </p:nvGraphicFramePr>
        <p:xfrm>
          <a:off x="251520" y="1600200"/>
          <a:ext cx="8435280" cy="3268959"/>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467544" y="5517232"/>
            <a:ext cx="7704856" cy="646331"/>
          </a:xfrm>
          <a:prstGeom prst="rect">
            <a:avLst/>
          </a:prstGeom>
        </p:spPr>
        <p:txBody>
          <a:bodyPr wrap="square">
            <a:spAutoFit/>
          </a:bodyPr>
          <a:lstStyle/>
          <a:p>
            <a:r>
              <a:rPr lang="en-IN" dirty="0" smtClean="0"/>
              <a:t>Under eye specialist services only 38% services are available.</a:t>
            </a:r>
            <a:br>
              <a:rPr lang="en-IN" dirty="0" smtClean="0"/>
            </a:b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a:bodyPr>
          <a:lstStyle/>
          <a:p>
            <a:r>
              <a:rPr lang="en-IN" sz="2000" b="1" dirty="0" smtClean="0">
                <a:latin typeface="Times New Roman" pitchFamily="18" charset="0"/>
                <a:cs typeface="Times New Roman" pitchFamily="18" charset="0"/>
              </a:rPr>
              <a:t>INTRODUCTION </a:t>
            </a:r>
            <a:endParaRPr lang="en-IN" sz="20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539552" y="836712"/>
            <a:ext cx="8136904" cy="5616624"/>
          </a:xfrm>
        </p:spPr>
        <p:txBody>
          <a:bodyPr>
            <a:normAutofit/>
          </a:bodyPr>
          <a:lstStyle/>
          <a:p>
            <a:pPr>
              <a:buNone/>
            </a:pPr>
            <a:r>
              <a:rPr lang="en-IN" sz="2000" b="1" dirty="0">
                <a:latin typeface="Times New Roman" pitchFamily="18" charset="0"/>
                <a:cs typeface="Times New Roman" pitchFamily="18" charset="0"/>
              </a:rPr>
              <a:t>ORGANIZATIONAL PROFILE </a:t>
            </a:r>
            <a:r>
              <a:rPr lang="en-IN" sz="2000" b="1" dirty="0" smtClean="0">
                <a:latin typeface="Times New Roman" pitchFamily="18" charset="0"/>
                <a:cs typeface="Times New Roman" pitchFamily="18" charset="0"/>
              </a:rPr>
              <a:t>:</a:t>
            </a:r>
          </a:p>
          <a:p>
            <a:pPr>
              <a:buNone/>
            </a:pPr>
            <a:endParaRPr lang="en-US" sz="2000" b="1" dirty="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1) </a:t>
            </a:r>
            <a:endParaRPr lang="en-IN" sz="2000" dirty="0">
              <a:latin typeface="Times New Roman" pitchFamily="18" charset="0"/>
              <a:cs typeface="Times New Roman" pitchFamily="18" charset="0"/>
            </a:endParaRPr>
          </a:p>
          <a:p>
            <a:pPr>
              <a:buNone/>
            </a:pPr>
            <a:r>
              <a:rPr lang="en-IN" dirty="0"/>
              <a:t> </a:t>
            </a:r>
          </a:p>
          <a:p>
            <a:pPr algn="just">
              <a:lnSpc>
                <a:spcPct val="150000"/>
              </a:lnSpc>
              <a:buNone/>
            </a:pPr>
            <a:endParaRPr lang="en-US" dirty="0"/>
          </a:p>
          <a:p>
            <a:pPr algn="just">
              <a:lnSpc>
                <a:spcPct val="150000"/>
              </a:lnSpc>
              <a:buFont typeface="Wingdings" pitchFamily="2" charset="2"/>
              <a:buChar char="Ø"/>
            </a:pPr>
            <a:r>
              <a:rPr lang="en-IN" sz="1800" b="1" dirty="0" smtClean="0">
                <a:latin typeface="Times New Roman" pitchFamily="18" charset="0"/>
                <a:cs typeface="Times New Roman" pitchFamily="18" charset="0"/>
              </a:rPr>
              <a:t>National </a:t>
            </a:r>
            <a:r>
              <a:rPr lang="en-IN" sz="1800" b="1" dirty="0">
                <a:latin typeface="Times New Roman" pitchFamily="18" charset="0"/>
                <a:cs typeface="Times New Roman" pitchFamily="18" charset="0"/>
              </a:rPr>
              <a:t>Rural Health Mission</a:t>
            </a:r>
            <a:r>
              <a:rPr lang="en-IN" sz="1800" dirty="0">
                <a:latin typeface="Times New Roman" pitchFamily="18" charset="0"/>
                <a:cs typeface="Times New Roman" pitchFamily="18" charset="0"/>
              </a:rPr>
              <a:t> (NRHM) is an Indian health program </a:t>
            </a:r>
            <a:r>
              <a:rPr lang="en-IN" sz="1800" dirty="0" smtClean="0">
                <a:latin typeface="Times New Roman" pitchFamily="18" charset="0"/>
                <a:cs typeface="Times New Roman" pitchFamily="18" charset="0"/>
              </a:rPr>
              <a:t>for improving</a:t>
            </a:r>
            <a:r>
              <a:rPr lang="en-IN" sz="1800" dirty="0">
                <a:latin typeface="Times New Roman" pitchFamily="18" charset="0"/>
                <a:cs typeface="Times New Roman" pitchFamily="18" charset="0"/>
              </a:rPr>
              <a:t> health care delivery across rural India. The mission, initially mooted for 7 years (2005-2012), is run by the Ministry of </a:t>
            </a:r>
            <a:r>
              <a:rPr lang="en-IN" sz="1800" dirty="0" smtClean="0">
                <a:latin typeface="Times New Roman" pitchFamily="18" charset="0"/>
                <a:cs typeface="Times New Roman" pitchFamily="18" charset="0"/>
              </a:rPr>
              <a:t>Health.</a:t>
            </a:r>
          </a:p>
          <a:p>
            <a:pPr algn="just">
              <a:lnSpc>
                <a:spcPct val="150000"/>
              </a:lnSpc>
              <a:buFont typeface="Wingdings" pitchFamily="2" charset="2"/>
              <a:buChar char="Ø"/>
            </a:pPr>
            <a:r>
              <a:rPr lang="en-IN" sz="1800" dirty="0" smtClean="0">
                <a:latin typeface="Times New Roman" pitchFamily="18" charset="0"/>
                <a:cs typeface="Times New Roman" pitchFamily="18" charset="0"/>
              </a:rPr>
              <a:t>Themissionhasaspecialfocuson18states</a:t>
            </a:r>
            <a:r>
              <a:rPr lang="en-IN" sz="1800" dirty="0">
                <a:latin typeface="Times New Roman" pitchFamily="18" charset="0"/>
                <a:cs typeface="Times New Roman" pitchFamily="18" charset="0"/>
              </a:rPr>
              <a:t> ArunachalPradesh, Assam, Bihar, </a:t>
            </a:r>
            <a:endParaRPr lang="en-IN" sz="1800" dirty="0" smtClean="0">
              <a:latin typeface="Times New Roman" pitchFamily="18" charset="0"/>
              <a:cs typeface="Times New Roman" pitchFamily="18" charset="0"/>
            </a:endParaRPr>
          </a:p>
          <a:p>
            <a:pPr algn="just">
              <a:lnSpc>
                <a:spcPct val="150000"/>
              </a:lnSpc>
              <a:buNone/>
            </a:pPr>
            <a:r>
              <a:rPr lang="en-IN" sz="1800" dirty="0" smtClean="0">
                <a:latin typeface="Times New Roman" pitchFamily="18" charset="0"/>
                <a:cs typeface="Times New Roman" pitchFamily="18" charset="0"/>
              </a:rPr>
              <a:t>Chhattisgarh</a:t>
            </a:r>
            <a:r>
              <a:rPr lang="en-IN" sz="1800" dirty="0">
                <a:latin typeface="Times New Roman" pitchFamily="18" charset="0"/>
                <a:cs typeface="Times New Roman" pitchFamily="18" charset="0"/>
              </a:rPr>
              <a:t>, </a:t>
            </a:r>
            <a:r>
              <a:rPr lang="en-IN" sz="1800" dirty="0" err="1">
                <a:latin typeface="Times New Roman" pitchFamily="18" charset="0"/>
                <a:cs typeface="Times New Roman" pitchFamily="18" charset="0"/>
              </a:rPr>
              <a:t>HimachalPradesh</a:t>
            </a:r>
            <a:r>
              <a:rPr lang="en-IN" sz="1800" dirty="0">
                <a:latin typeface="Times New Roman" pitchFamily="18" charset="0"/>
                <a:cs typeface="Times New Roman" pitchFamily="18" charset="0"/>
              </a:rPr>
              <a:t>, Jharkhand, JammuandKashmir,Manipur, </a:t>
            </a:r>
            <a:r>
              <a:rPr lang="en-IN" sz="1800" dirty="0" smtClean="0">
                <a:latin typeface="Times New Roman" pitchFamily="18" charset="0"/>
                <a:cs typeface="Times New Roman" pitchFamily="18" charset="0"/>
              </a:rPr>
              <a:t>Mizoram</a:t>
            </a:r>
            <a:r>
              <a:rPr lang="en-IN" sz="1800" dirty="0">
                <a:latin typeface="Times New Roman" pitchFamily="18" charset="0"/>
                <a:cs typeface="Times New Roman" pitchFamily="18" charset="0"/>
              </a:rPr>
              <a:t>, </a:t>
            </a:r>
            <a:endParaRPr lang="en-IN" sz="1800" dirty="0" smtClean="0">
              <a:latin typeface="Times New Roman" pitchFamily="18" charset="0"/>
              <a:cs typeface="Times New Roman" pitchFamily="18" charset="0"/>
            </a:endParaRPr>
          </a:p>
          <a:p>
            <a:pPr algn="just">
              <a:lnSpc>
                <a:spcPct val="150000"/>
              </a:lnSpc>
              <a:buNone/>
            </a:pPr>
            <a:r>
              <a:rPr lang="en-IN" sz="1800" dirty="0" smtClean="0">
                <a:latin typeface="Times New Roman" pitchFamily="18" charset="0"/>
                <a:cs typeface="Times New Roman" pitchFamily="18" charset="0"/>
              </a:rPr>
              <a:t>Meghalaya</a:t>
            </a:r>
            <a:r>
              <a:rPr lang="en-IN" sz="1800" dirty="0">
                <a:latin typeface="Times New Roman" pitchFamily="18" charset="0"/>
                <a:cs typeface="Times New Roman" pitchFamily="18" charset="0"/>
              </a:rPr>
              <a:t>, </a:t>
            </a:r>
            <a:r>
              <a:rPr lang="en-IN" sz="1800" dirty="0" err="1" smtClean="0">
                <a:latin typeface="Times New Roman" pitchFamily="18" charset="0"/>
                <a:cs typeface="Times New Roman" pitchFamily="18" charset="0"/>
              </a:rPr>
              <a:t>MadhyaPradesh</a:t>
            </a:r>
            <a:r>
              <a:rPr lang="en-IN" sz="1800" dirty="0" smtClean="0">
                <a:latin typeface="Times New Roman" pitchFamily="18" charset="0"/>
                <a:cs typeface="Times New Roman" pitchFamily="18" charset="0"/>
              </a:rPr>
              <a:t>,</a:t>
            </a:r>
            <a:r>
              <a:rPr lang="en-IN" sz="1800" dirty="0">
                <a:latin typeface="Times New Roman" pitchFamily="18" charset="0"/>
                <a:cs typeface="Times New Roman" pitchFamily="18" charset="0"/>
              </a:rPr>
              <a:t> Nagaland, Orissa, Rajasthan, Sikkim, Tripura, </a:t>
            </a:r>
            <a:r>
              <a:rPr lang="en-IN" sz="1800" dirty="0" err="1" smtClean="0">
                <a:latin typeface="Times New Roman" pitchFamily="18" charset="0"/>
                <a:cs typeface="Times New Roman" pitchFamily="18" charset="0"/>
              </a:rPr>
              <a:t>Uttarakhand</a:t>
            </a:r>
            <a:r>
              <a:rPr lang="en-IN" sz="1800" dirty="0">
                <a:latin typeface="Times New Roman" pitchFamily="18" charset="0"/>
                <a:cs typeface="Times New Roman" pitchFamily="18" charset="0"/>
              </a:rPr>
              <a:t> and </a:t>
            </a:r>
            <a:r>
              <a:rPr lang="en-IN" sz="1800" dirty="0" smtClean="0">
                <a:latin typeface="Times New Roman" pitchFamily="18" charset="0"/>
                <a:cs typeface="Times New Roman" pitchFamily="18" charset="0"/>
              </a:rPr>
              <a:t> Uttar </a:t>
            </a:r>
            <a:r>
              <a:rPr lang="en-IN" sz="1800" dirty="0">
                <a:latin typeface="Times New Roman" pitchFamily="18" charset="0"/>
                <a:cs typeface="Times New Roman" pitchFamily="18" charset="0"/>
              </a:rPr>
              <a:t>Pradesh</a:t>
            </a:r>
          </a:p>
        </p:txBody>
      </p:sp>
      <p:pic>
        <p:nvPicPr>
          <p:cNvPr id="4" name="Picture 3" descr="Nrhm logo.jpg"/>
          <p:cNvPicPr/>
          <p:nvPr/>
        </p:nvPicPr>
        <p:blipFill>
          <a:blip r:embed="rId2" cstate="print"/>
          <a:srcRect/>
          <a:stretch>
            <a:fillRect/>
          </a:stretch>
        </p:blipFill>
        <p:spPr bwMode="auto">
          <a:xfrm>
            <a:off x="1115616" y="1412776"/>
            <a:ext cx="1694136" cy="13788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200" b="1" dirty="0" smtClean="0">
                <a:latin typeface="Times New Roman" pitchFamily="18" charset="0"/>
                <a:cs typeface="Times New Roman" pitchFamily="18" charset="0"/>
              </a:rPr>
              <a:t>GRAPH 3.7 OBSTETRIC &amp; GYNAECOLOGY SPECIALIST SERVICES AS PER IPHS</a:t>
            </a:r>
            <a:r>
              <a:rPr lang="en-IN" dirty="0" smtClean="0"/>
              <a:t/>
            </a:r>
            <a:br>
              <a:rPr lang="en-IN" dirty="0" smtClean="0"/>
            </a:br>
            <a:endParaRPr lang="en-IN" dirty="0"/>
          </a:p>
        </p:txBody>
      </p:sp>
      <p:graphicFrame>
        <p:nvGraphicFramePr>
          <p:cNvPr id="4" name="Content Placeholder 3"/>
          <p:cNvGraphicFramePr>
            <a:graphicFrameLocks noGrp="1"/>
          </p:cNvGraphicFramePr>
          <p:nvPr>
            <p:ph sz="quarter" idx="1"/>
          </p:nvPr>
        </p:nvGraphicFramePr>
        <p:xfrm>
          <a:off x="395536" y="1052736"/>
          <a:ext cx="8136904" cy="3412976"/>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611560" y="4437112"/>
            <a:ext cx="7128792" cy="1631216"/>
          </a:xfrm>
          <a:prstGeom prst="rect">
            <a:avLst/>
          </a:prstGeom>
        </p:spPr>
        <p:txBody>
          <a:bodyPr wrap="square">
            <a:spAutoFit/>
          </a:bodyPr>
          <a:lstStyle/>
          <a:p>
            <a:pPr lvl="0" fontAlgn="base">
              <a:spcBef>
                <a:spcPct val="0"/>
              </a:spcBef>
              <a:spcAft>
                <a:spcPct val="0"/>
              </a:spcAft>
            </a:pPr>
            <a:r>
              <a:rPr lang="en-US" sz="2000" dirty="0" smtClean="0">
                <a:latin typeface="Times New Roman" pitchFamily="18" charset="0"/>
                <a:ea typeface="Calibri" pitchFamily="34" charset="0"/>
                <a:cs typeface="Times New Roman" pitchFamily="18" charset="0"/>
              </a:rPr>
              <a:t>In obstetrics and </a:t>
            </a:r>
            <a:r>
              <a:rPr lang="en-US" sz="2000" dirty="0" err="1" smtClean="0">
                <a:latin typeface="Times New Roman" pitchFamily="18" charset="0"/>
                <a:ea typeface="Calibri" pitchFamily="34" charset="0"/>
                <a:cs typeface="Times New Roman" pitchFamily="18" charset="0"/>
              </a:rPr>
              <a:t>gynaecology</a:t>
            </a:r>
            <a:r>
              <a:rPr lang="en-US" sz="2000" dirty="0" smtClean="0">
                <a:latin typeface="Times New Roman" pitchFamily="18" charset="0"/>
                <a:ea typeface="Calibri" pitchFamily="34" charset="0"/>
                <a:cs typeface="Times New Roman" pitchFamily="18" charset="0"/>
              </a:rPr>
              <a:t> 68% of services are available in which </a:t>
            </a:r>
            <a:r>
              <a:rPr lang="en-US" sz="2000" dirty="0" err="1" smtClean="0">
                <a:latin typeface="Times New Roman" pitchFamily="18" charset="0"/>
                <a:ea typeface="Calibri" pitchFamily="34" charset="0"/>
                <a:cs typeface="Times New Roman" pitchFamily="18" charset="0"/>
              </a:rPr>
              <a:t>episotomy,c-section,female</a:t>
            </a:r>
            <a:r>
              <a:rPr lang="en-US" sz="2000" dirty="0" smtClean="0">
                <a:latin typeface="Times New Roman" pitchFamily="18" charset="0"/>
                <a:ea typeface="Calibri" pitchFamily="34" charset="0"/>
                <a:cs typeface="Times New Roman" pitchFamily="18" charset="0"/>
              </a:rPr>
              <a:t> </a:t>
            </a:r>
            <a:r>
              <a:rPr lang="en-US" sz="2000" dirty="0" err="1" smtClean="0">
                <a:latin typeface="Times New Roman" pitchFamily="18" charset="0"/>
                <a:ea typeface="Calibri" pitchFamily="34" charset="0"/>
                <a:cs typeface="Times New Roman" pitchFamily="18" charset="0"/>
              </a:rPr>
              <a:t>sterilisation,D&amp;C</a:t>
            </a:r>
            <a:r>
              <a:rPr lang="en-US" sz="2000" dirty="0" smtClean="0">
                <a:latin typeface="Times New Roman" pitchFamily="18" charset="0"/>
                <a:ea typeface="Calibri" pitchFamily="34" charset="0"/>
                <a:cs typeface="Times New Roman" pitchFamily="18" charset="0"/>
              </a:rPr>
              <a:t> ,MTP, </a:t>
            </a:r>
            <a:r>
              <a:rPr lang="en-US" sz="2000" dirty="0" err="1" smtClean="0">
                <a:latin typeface="Times New Roman" pitchFamily="18" charset="0"/>
                <a:ea typeface="Calibri" pitchFamily="34" charset="0"/>
                <a:cs typeface="Times New Roman" pitchFamily="18" charset="0"/>
              </a:rPr>
              <a:t>bartholin</a:t>
            </a:r>
            <a:r>
              <a:rPr lang="en-US" sz="2000" dirty="0" smtClean="0">
                <a:latin typeface="Times New Roman" pitchFamily="18" charset="0"/>
                <a:ea typeface="Calibri" pitchFamily="34" charset="0"/>
                <a:cs typeface="Times New Roman" pitchFamily="18" charset="0"/>
              </a:rPr>
              <a:t> cyst excision, suturing </a:t>
            </a:r>
            <a:r>
              <a:rPr lang="en-US" sz="2000" dirty="0" err="1" smtClean="0">
                <a:latin typeface="Times New Roman" pitchFamily="18" charset="0"/>
                <a:ea typeface="Calibri" pitchFamily="34" charset="0"/>
                <a:cs typeface="Times New Roman" pitchFamily="18" charset="0"/>
              </a:rPr>
              <a:t>perineal</a:t>
            </a:r>
            <a:r>
              <a:rPr lang="en-US" sz="2000" dirty="0" smtClean="0">
                <a:latin typeface="Times New Roman" pitchFamily="18" charset="0"/>
                <a:ea typeface="Calibri" pitchFamily="34" charset="0"/>
                <a:cs typeface="Times New Roman" pitchFamily="18" charset="0"/>
              </a:rPr>
              <a:t> tears, assisted breech delivery ,Normal delivery, Retained placenta, suturing cervical tear, and assisted delivery is present.</a:t>
            </a:r>
            <a:endParaRPr lang="en-US" sz="2000" dirty="0" smtClean="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000" b="1" dirty="0" smtClean="0"/>
              <a:t>GRAPH 3.8  DENTAL SERVICES AS PER IPHS</a:t>
            </a:r>
            <a:r>
              <a:rPr lang="en-IN" dirty="0" smtClean="0"/>
              <a:t/>
            </a:r>
            <a:br>
              <a:rPr lang="en-IN" dirty="0" smtClean="0"/>
            </a:br>
            <a:endParaRPr lang="en-IN" dirty="0"/>
          </a:p>
        </p:txBody>
      </p:sp>
      <p:graphicFrame>
        <p:nvGraphicFramePr>
          <p:cNvPr id="4" name="Content Placeholder 3"/>
          <p:cNvGraphicFramePr>
            <a:graphicFrameLocks noGrp="1"/>
          </p:cNvGraphicFramePr>
          <p:nvPr>
            <p:ph sz="quarter" idx="1"/>
          </p:nvPr>
        </p:nvGraphicFramePr>
        <p:xfrm>
          <a:off x="251520" y="980728"/>
          <a:ext cx="8712968" cy="3312368"/>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323528" y="4653136"/>
            <a:ext cx="8568952" cy="646331"/>
          </a:xfrm>
          <a:prstGeom prst="rect">
            <a:avLst/>
          </a:prstGeom>
        </p:spPr>
        <p:txBody>
          <a:bodyPr wrap="square">
            <a:spAutoFit/>
          </a:bodyPr>
          <a:lstStyle/>
          <a:p>
            <a:pPr lvl="0" fontAlgn="base">
              <a:spcBef>
                <a:spcPct val="0"/>
              </a:spcBef>
              <a:spcAft>
                <a:spcPct val="0"/>
              </a:spcAft>
            </a:pPr>
            <a:r>
              <a:rPr lang="en-US" dirty="0" smtClean="0">
                <a:latin typeface="Times New Roman" pitchFamily="18" charset="0"/>
                <a:ea typeface="Calibri" pitchFamily="34" charset="0"/>
                <a:cs typeface="Times New Roman" pitchFamily="18" charset="0"/>
              </a:rPr>
              <a:t>The condition of dental services is in bad condition in which out of 14 services only one service is catered by hospital.</a:t>
            </a:r>
            <a:endParaRPr lang="en-US" sz="1050" dirty="0" smtClean="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2200" b="1" dirty="0" smtClean="0">
                <a:latin typeface="Times New Roman" pitchFamily="18" charset="0"/>
                <a:ea typeface="Calibri" pitchFamily="34" charset="0"/>
                <a:cs typeface="Times New Roman" pitchFamily="18" charset="0"/>
              </a:rPr>
              <a:t>GRAPH 3.9 SURGICAL SERVICES AS PER IPHS</a:t>
            </a:r>
            <a:r>
              <a:rPr lang="en-US" sz="2400" dirty="0" smtClean="0">
                <a:latin typeface="Arial" pitchFamily="34" charset="0"/>
                <a:cs typeface="Arial" pitchFamily="34" charset="0"/>
              </a:rPr>
              <a:t/>
            </a:r>
            <a:br>
              <a:rPr lang="en-US" sz="2400" dirty="0" smtClean="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sz="quarter" idx="1"/>
          </p:nvPr>
        </p:nvGraphicFramePr>
        <p:xfrm>
          <a:off x="395536" y="908720"/>
          <a:ext cx="8496944" cy="3672408"/>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115616" y="4797152"/>
            <a:ext cx="6408712" cy="369332"/>
          </a:xfrm>
          <a:prstGeom prst="rect">
            <a:avLst/>
          </a:prstGeom>
        </p:spPr>
        <p:txBody>
          <a:bodyPr wrap="square">
            <a:spAutoFit/>
          </a:bodyPr>
          <a:lstStyle/>
          <a:p>
            <a:pPr lvl="0" fontAlgn="base">
              <a:spcBef>
                <a:spcPct val="0"/>
              </a:spcBef>
              <a:spcAft>
                <a:spcPct val="0"/>
              </a:spcAft>
            </a:pPr>
            <a:r>
              <a:rPr lang="en-US" dirty="0" smtClean="0">
                <a:latin typeface="Times New Roman" pitchFamily="18" charset="0"/>
                <a:ea typeface="Calibri" pitchFamily="34" charset="0"/>
                <a:cs typeface="Times New Roman" pitchFamily="18" charset="0"/>
              </a:rPr>
              <a:t>The above graph depicts that 41.6% services are available.</a:t>
            </a:r>
            <a:endParaRPr lang="en-US" sz="2800" dirty="0" smtClean="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200" b="1" dirty="0" smtClean="0">
                <a:latin typeface="Times New Roman" pitchFamily="18" charset="0"/>
                <a:cs typeface="Times New Roman" pitchFamily="18" charset="0"/>
              </a:rPr>
              <a:t>SUMMARY &amp; CONCLUSION </a:t>
            </a:r>
            <a:r>
              <a:rPr lang="en-IN" dirty="0" smtClean="0"/>
              <a:t/>
            </a:r>
            <a:br>
              <a:rPr lang="en-IN" dirty="0" smtClean="0"/>
            </a:br>
            <a:endParaRPr lang="en-IN" dirty="0"/>
          </a:p>
        </p:txBody>
      </p:sp>
      <p:sp>
        <p:nvSpPr>
          <p:cNvPr id="3" name="Content Placeholder 2"/>
          <p:cNvSpPr>
            <a:spLocks noGrp="1"/>
          </p:cNvSpPr>
          <p:nvPr>
            <p:ph sz="quarter" idx="1"/>
          </p:nvPr>
        </p:nvSpPr>
        <p:spPr>
          <a:xfrm>
            <a:off x="251520" y="908720"/>
            <a:ext cx="8712968" cy="5760640"/>
          </a:xfrm>
        </p:spPr>
        <p:txBody>
          <a:bodyPr>
            <a:normAutofit fontScale="40000" lnSpcReduction="20000"/>
          </a:bodyPr>
          <a:lstStyle/>
          <a:p>
            <a:pPr>
              <a:lnSpc>
                <a:spcPct val="170000"/>
              </a:lnSpc>
              <a:buFont typeface="Wingdings" pitchFamily="2" charset="2"/>
              <a:buChar char="Ø"/>
            </a:pPr>
            <a:r>
              <a:rPr lang="en-IN" sz="3800" dirty="0" smtClean="0">
                <a:latin typeface="Times New Roman" pitchFamily="18" charset="0"/>
                <a:cs typeface="Times New Roman" pitchFamily="18" charset="0"/>
              </a:rPr>
              <a:t>       </a:t>
            </a:r>
            <a:r>
              <a:rPr lang="en-IN" sz="4500" dirty="0" smtClean="0">
                <a:latin typeface="Times New Roman" pitchFamily="18" charset="0"/>
                <a:cs typeface="Times New Roman" pitchFamily="18" charset="0"/>
              </a:rPr>
              <a:t>The report has described about the governance structure of NRHM and it includes about state health society and district health society. Further the report has given brief description about Bihar state and </a:t>
            </a:r>
            <a:r>
              <a:rPr lang="en-IN" sz="4500" dirty="0" err="1" smtClean="0">
                <a:latin typeface="Times New Roman" pitchFamily="18" charset="0"/>
                <a:cs typeface="Times New Roman" pitchFamily="18" charset="0"/>
              </a:rPr>
              <a:t>Rajgir</a:t>
            </a:r>
            <a:r>
              <a:rPr lang="en-IN" sz="4500" dirty="0" smtClean="0">
                <a:latin typeface="Times New Roman" pitchFamily="18" charset="0"/>
                <a:cs typeface="Times New Roman" pitchFamily="18" charset="0"/>
              </a:rPr>
              <a:t> where the study is been carried out in hospital. The sub divisional hospital is 62 bedded and the report has analysed the gaps in the existing hospital as per IPHS standards.  </a:t>
            </a:r>
          </a:p>
          <a:p>
            <a:pPr>
              <a:lnSpc>
                <a:spcPct val="170000"/>
              </a:lnSpc>
              <a:buNone/>
            </a:pPr>
            <a:endParaRPr lang="en-IN" sz="4500" dirty="0" smtClean="0">
              <a:latin typeface="Times New Roman" pitchFamily="18" charset="0"/>
              <a:cs typeface="Times New Roman" pitchFamily="18" charset="0"/>
            </a:endParaRPr>
          </a:p>
          <a:p>
            <a:pPr>
              <a:lnSpc>
                <a:spcPct val="170000"/>
              </a:lnSpc>
              <a:buNone/>
            </a:pPr>
            <a:endParaRPr lang="en-IN" sz="4500" dirty="0" smtClean="0">
              <a:latin typeface="Times New Roman" pitchFamily="18" charset="0"/>
              <a:cs typeface="Times New Roman" pitchFamily="18" charset="0"/>
            </a:endParaRPr>
          </a:p>
          <a:p>
            <a:pPr>
              <a:lnSpc>
                <a:spcPct val="170000"/>
              </a:lnSpc>
              <a:buFont typeface="Wingdings" pitchFamily="2" charset="2"/>
              <a:buChar char="Ø"/>
            </a:pPr>
            <a:r>
              <a:rPr lang="en-IN" sz="4500" dirty="0" smtClean="0">
                <a:latin typeface="Times New Roman" pitchFamily="18" charset="0"/>
                <a:cs typeface="Times New Roman" pitchFamily="18" charset="0"/>
              </a:rPr>
              <a:t>The finding section has given a brief idea about the services which the hospital is providing and also the services which are not delivered. The same is applied to departments and also the manpower is been analysed as per IPHS norms. The result of the analysis shows that the hospital is not functioning as per IPHS standards and it needs to be improved and should be well equipped so that the hospital should cater to the population with all its arms and contribute to healthcare delivery.</a:t>
            </a:r>
          </a:p>
          <a:p>
            <a:pPr>
              <a:lnSpc>
                <a:spcPct val="170000"/>
              </a:lnSpc>
              <a:buNone/>
            </a:pPr>
            <a:endParaRPr lang="en-IN" sz="2900" dirty="0" smtClean="0">
              <a:latin typeface="Times New Roman" pitchFamily="18" charset="0"/>
              <a:cs typeface="Times New Roman" pitchFamily="18" charset="0"/>
            </a:endParaRPr>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IN" sz="2000" b="1" dirty="0" smtClean="0">
                <a:latin typeface="Times New Roman" pitchFamily="18" charset="0"/>
                <a:cs typeface="Times New Roman" pitchFamily="18" charset="0"/>
              </a:rPr>
              <a:t>RECOMMENDATIONS</a:t>
            </a:r>
            <a:endParaRPr lang="en-IN" sz="20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68760"/>
            <a:ext cx="8229600" cy="4857403"/>
          </a:xfrm>
        </p:spPr>
        <p:txBody>
          <a:bodyPr>
            <a:normAutofit fontScale="47500" lnSpcReduction="20000"/>
          </a:bodyPr>
          <a:lstStyle/>
          <a:p>
            <a:pPr>
              <a:buNone/>
            </a:pPr>
            <a:endParaRPr lang="en-IN" dirty="0" smtClean="0"/>
          </a:p>
          <a:p>
            <a:pPr>
              <a:lnSpc>
                <a:spcPct val="170000"/>
              </a:lnSpc>
              <a:buNone/>
            </a:pPr>
            <a:r>
              <a:rPr lang="en-IN" sz="3600" dirty="0" smtClean="0">
                <a:latin typeface="Times New Roman" pitchFamily="18" charset="0"/>
                <a:cs typeface="Times New Roman" pitchFamily="18" charset="0"/>
              </a:rPr>
              <a:t>The findings of the study suggest a number of priority areas for action. :</a:t>
            </a:r>
          </a:p>
          <a:p>
            <a:pPr marL="514350" lvl="0" indent="-514350">
              <a:lnSpc>
                <a:spcPct val="170000"/>
              </a:lnSpc>
              <a:buAutoNum type="arabicParenR"/>
            </a:pPr>
            <a:r>
              <a:rPr lang="en-IN" sz="3600" b="1" dirty="0" smtClean="0">
                <a:latin typeface="Times New Roman" pitchFamily="18" charset="0"/>
                <a:cs typeface="Times New Roman" pitchFamily="18" charset="0"/>
              </a:rPr>
              <a:t>Skilled manpower should get admission into hospital.</a:t>
            </a:r>
            <a:endParaRPr lang="en-IN" sz="3600" dirty="0" smtClean="0">
              <a:latin typeface="Times New Roman" pitchFamily="18" charset="0"/>
              <a:cs typeface="Times New Roman" pitchFamily="18" charset="0"/>
            </a:endParaRPr>
          </a:p>
          <a:p>
            <a:pPr marL="514350" lvl="0" indent="-514350">
              <a:lnSpc>
                <a:spcPct val="170000"/>
              </a:lnSpc>
              <a:buNone/>
            </a:pPr>
            <a:r>
              <a:rPr lang="en-IN" sz="3600" dirty="0" smtClean="0">
                <a:latin typeface="Times New Roman" pitchFamily="18" charset="0"/>
                <a:cs typeface="Times New Roman" pitchFamily="18" charset="0"/>
              </a:rPr>
              <a:t>Findings have confirmed that lack of manpower increases burden on the staff .to make work easier manpower should get into hospital so that division of work should be done properly and task should be achieved.</a:t>
            </a:r>
          </a:p>
          <a:p>
            <a:pPr marL="514350" lvl="0" indent="-514350">
              <a:lnSpc>
                <a:spcPct val="170000"/>
              </a:lnSpc>
              <a:buNone/>
            </a:pPr>
            <a:endParaRPr lang="en-IN" sz="3600" dirty="0" smtClean="0">
              <a:latin typeface="Times New Roman" pitchFamily="18" charset="0"/>
              <a:cs typeface="Times New Roman" pitchFamily="18" charset="0"/>
            </a:endParaRPr>
          </a:p>
          <a:p>
            <a:pPr marL="514350" lvl="0" indent="-514350">
              <a:lnSpc>
                <a:spcPct val="170000"/>
              </a:lnSpc>
              <a:buNone/>
            </a:pPr>
            <a:r>
              <a:rPr lang="en-IN" sz="3600" b="1" dirty="0" smtClean="0">
                <a:latin typeface="Times New Roman" pitchFamily="18" charset="0"/>
                <a:cs typeface="Times New Roman" pitchFamily="18" charset="0"/>
              </a:rPr>
              <a:t>2)Proper infrastructure and facility should be made available as per IPHS standards by collaborating with developing partners. </a:t>
            </a:r>
            <a:endParaRPr lang="en-IN" sz="3600" dirty="0" smtClean="0">
              <a:latin typeface="Times New Roman" pitchFamily="18" charset="0"/>
              <a:cs typeface="Times New Roman" pitchFamily="18" charset="0"/>
            </a:endParaRPr>
          </a:p>
          <a:p>
            <a:pPr marL="514350" lvl="0" indent="-514350">
              <a:lnSpc>
                <a:spcPct val="170000"/>
              </a:lnSpc>
              <a:buNone/>
            </a:pPr>
            <a:r>
              <a:rPr lang="en-IN" sz="3600" dirty="0" smtClean="0">
                <a:latin typeface="Times New Roman" pitchFamily="18" charset="0"/>
                <a:cs typeface="Times New Roman" pitchFamily="18" charset="0"/>
              </a:rPr>
              <a:t> To make hospital proper as per IPHS standards collaboration with developing partners could help in resolving issues. This would further have synergistic reaction from staff too.</a:t>
            </a:r>
          </a:p>
          <a:p>
            <a:pPr marL="514350" lvl="0" indent="-514350">
              <a:buNone/>
            </a:pPr>
            <a:endParaRPr lang="en-IN" sz="6200" b="1" dirty="0" smtClean="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a:xfrm>
            <a:off x="457200" y="404664"/>
            <a:ext cx="8229600" cy="6048672"/>
          </a:xfrm>
        </p:spPr>
        <p:txBody>
          <a:bodyPr>
            <a:normAutofit fontScale="85000" lnSpcReduction="10000"/>
          </a:bodyPr>
          <a:lstStyle/>
          <a:p>
            <a:pPr marL="514350" lvl="0" indent="-514350">
              <a:lnSpc>
                <a:spcPct val="150000"/>
              </a:lnSpc>
              <a:buNone/>
            </a:pPr>
            <a:r>
              <a:rPr lang="en-IN" b="1" dirty="0" smtClean="0">
                <a:latin typeface="Times New Roman" pitchFamily="18" charset="0"/>
                <a:cs typeface="Times New Roman" pitchFamily="18" charset="0"/>
              </a:rPr>
              <a:t>3</a:t>
            </a:r>
            <a:r>
              <a:rPr lang="en-IN" sz="2200" b="1" dirty="0" smtClean="0">
                <a:latin typeface="Times New Roman" pitchFamily="18" charset="0"/>
                <a:cs typeface="Times New Roman" pitchFamily="18" charset="0"/>
              </a:rPr>
              <a:t>) Maintenance should be done of every new idea being implemented. </a:t>
            </a:r>
            <a:endParaRPr lang="en-IN" sz="2200" dirty="0" smtClean="0">
              <a:latin typeface="Times New Roman" pitchFamily="18" charset="0"/>
              <a:cs typeface="Times New Roman" pitchFamily="18" charset="0"/>
            </a:endParaRPr>
          </a:p>
          <a:p>
            <a:pPr>
              <a:lnSpc>
                <a:spcPct val="150000"/>
              </a:lnSpc>
            </a:pPr>
            <a:r>
              <a:rPr lang="en-IN" sz="2200" dirty="0" smtClean="0">
                <a:latin typeface="Times New Roman" pitchFamily="18" charset="0"/>
                <a:cs typeface="Times New Roman" pitchFamily="18" charset="0"/>
              </a:rPr>
              <a:t>In order to maintain the hospital status and its image it needs to be maintained properly by the staff and the population coming into the hospital.</a:t>
            </a:r>
          </a:p>
          <a:p>
            <a:pPr>
              <a:lnSpc>
                <a:spcPct val="150000"/>
              </a:lnSpc>
              <a:buNone/>
            </a:pPr>
            <a:endParaRPr lang="en-IN" sz="2200" b="1" dirty="0" smtClean="0">
              <a:latin typeface="Times New Roman" pitchFamily="18" charset="0"/>
              <a:cs typeface="Times New Roman" pitchFamily="18" charset="0"/>
            </a:endParaRPr>
          </a:p>
          <a:p>
            <a:pPr>
              <a:lnSpc>
                <a:spcPct val="150000"/>
              </a:lnSpc>
              <a:buNone/>
            </a:pPr>
            <a:r>
              <a:rPr lang="en-IN" sz="2200" b="1" dirty="0" smtClean="0">
                <a:latin typeface="Times New Roman" pitchFamily="18" charset="0"/>
                <a:cs typeface="Times New Roman" pitchFamily="18" charset="0"/>
              </a:rPr>
              <a:t>4) The staff should get aware of their duty properly and should exhibit the same functions properly.</a:t>
            </a:r>
            <a:endParaRPr lang="en-IN" sz="2200" dirty="0" smtClean="0">
              <a:latin typeface="Times New Roman" pitchFamily="18" charset="0"/>
              <a:cs typeface="Times New Roman" pitchFamily="18" charset="0"/>
            </a:endParaRPr>
          </a:p>
          <a:p>
            <a:pPr>
              <a:lnSpc>
                <a:spcPct val="150000"/>
              </a:lnSpc>
            </a:pPr>
            <a:r>
              <a:rPr lang="en-IN" sz="2200" dirty="0" smtClean="0">
                <a:latin typeface="Times New Roman" pitchFamily="18" charset="0"/>
                <a:cs typeface="Times New Roman" pitchFamily="18" charset="0"/>
              </a:rPr>
              <a:t>It is observed that due to lack of manpower and burden on staff the personnel are not contributing to their duty properly so if there is overburden then by adopting appropriate strategies staff should get aware of it.</a:t>
            </a:r>
          </a:p>
          <a:p>
            <a:pPr lvl="0">
              <a:lnSpc>
                <a:spcPct val="150000"/>
              </a:lnSpc>
              <a:buNone/>
            </a:pPr>
            <a:endParaRPr lang="en-IN" sz="2200" b="1" dirty="0" smtClean="0">
              <a:latin typeface="Times New Roman" pitchFamily="18" charset="0"/>
              <a:cs typeface="Times New Roman" pitchFamily="18" charset="0"/>
            </a:endParaRPr>
          </a:p>
          <a:p>
            <a:pPr lvl="0">
              <a:lnSpc>
                <a:spcPct val="150000"/>
              </a:lnSpc>
              <a:buNone/>
            </a:pPr>
            <a:r>
              <a:rPr lang="en-IN" sz="2200" b="1" dirty="0" smtClean="0">
                <a:latin typeface="Times New Roman" pitchFamily="18" charset="0"/>
                <a:cs typeface="Times New Roman" pitchFamily="18" charset="0"/>
              </a:rPr>
              <a:t>5) All health service staff are provided related manuals/guidebooks about IPHS, NRHM in Hindi language. </a:t>
            </a:r>
            <a:endParaRPr lang="en-IN" sz="2200" dirty="0" smtClean="0">
              <a:latin typeface="Times New Roman" pitchFamily="18" charset="0"/>
              <a:cs typeface="Times New Roman" pitchFamily="18" charset="0"/>
            </a:endParaRPr>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US" dirty="0" smtClean="0"/>
              <a:t>References</a:t>
            </a:r>
            <a:endParaRPr lang="en-IN" dirty="0"/>
          </a:p>
        </p:txBody>
      </p:sp>
      <p:sp>
        <p:nvSpPr>
          <p:cNvPr id="3" name="Content Placeholder 2"/>
          <p:cNvSpPr>
            <a:spLocks noGrp="1"/>
          </p:cNvSpPr>
          <p:nvPr>
            <p:ph sz="quarter" idx="1"/>
          </p:nvPr>
        </p:nvSpPr>
        <p:spPr/>
        <p:txBody>
          <a:bodyPr>
            <a:normAutofit fontScale="70000" lnSpcReduction="20000"/>
          </a:bodyPr>
          <a:lstStyle/>
          <a:p>
            <a:pPr lvl="0">
              <a:lnSpc>
                <a:spcPct val="170000"/>
              </a:lnSpc>
              <a:buNone/>
            </a:pPr>
            <a:r>
              <a:rPr lang="en-IN" dirty="0" smtClean="0">
                <a:latin typeface="Times New Roman" pitchFamily="18" charset="0"/>
                <a:cs typeface="Times New Roman" pitchFamily="18" charset="0"/>
              </a:rPr>
              <a:t>1) </a:t>
            </a:r>
            <a:r>
              <a:rPr lang="en-IN" sz="2900" dirty="0" smtClean="0">
                <a:latin typeface="Times New Roman" pitchFamily="18" charset="0"/>
                <a:cs typeface="Times New Roman" pitchFamily="18" charset="0"/>
              </a:rPr>
              <a:t>STATE HEALTH </a:t>
            </a:r>
            <a:r>
              <a:rPr lang="en-IN" sz="2900" dirty="0" err="1" smtClean="0">
                <a:latin typeface="Times New Roman" pitchFamily="18" charset="0"/>
                <a:cs typeface="Times New Roman" pitchFamily="18" charset="0"/>
              </a:rPr>
              <a:t>SOCIETY,</a:t>
            </a:r>
            <a:r>
              <a:rPr lang="en-IN" sz="2900" u="sng" dirty="0" err="1" smtClean="0">
                <a:latin typeface="Times New Roman" pitchFamily="18" charset="0"/>
                <a:cs typeface="Times New Roman" pitchFamily="18" charset="0"/>
                <a:hlinkClick r:id="rId2"/>
              </a:rPr>
              <a:t>http</a:t>
            </a:r>
            <a:r>
              <a:rPr lang="en-IN" sz="2900" u="sng" dirty="0" smtClean="0">
                <a:latin typeface="Times New Roman" pitchFamily="18" charset="0"/>
                <a:cs typeface="Times New Roman" pitchFamily="18" charset="0"/>
                <a:hlinkClick r:id="rId2"/>
              </a:rPr>
              <a:t>://</a:t>
            </a:r>
            <a:r>
              <a:rPr lang="en-IN" sz="2900" u="sng" dirty="0" err="1" smtClean="0">
                <a:latin typeface="Times New Roman" pitchFamily="18" charset="0"/>
                <a:cs typeface="Times New Roman" pitchFamily="18" charset="0"/>
                <a:hlinkClick r:id="rId2"/>
              </a:rPr>
              <a:t>statehealthsocietybihar.org</a:t>
            </a:r>
            <a:r>
              <a:rPr lang="en-IN" sz="2900" u="sng" dirty="0" smtClean="0">
                <a:latin typeface="Times New Roman" pitchFamily="18" charset="0"/>
                <a:cs typeface="Times New Roman" pitchFamily="18" charset="0"/>
                <a:hlinkClick r:id="rId2"/>
              </a:rPr>
              <a:t>/</a:t>
            </a:r>
            <a:r>
              <a:rPr lang="en-IN" sz="2900" u="sng" dirty="0" err="1" smtClean="0">
                <a:latin typeface="Times New Roman" pitchFamily="18" charset="0"/>
                <a:cs typeface="Times New Roman" pitchFamily="18" charset="0"/>
                <a:hlinkClick r:id="rId2"/>
              </a:rPr>
              <a:t>aboutus.html</a:t>
            </a:r>
            <a:r>
              <a:rPr lang="en-IN" sz="2900" dirty="0" err="1" smtClean="0">
                <a:latin typeface="Times New Roman" pitchFamily="18" charset="0"/>
                <a:cs typeface="Times New Roman" pitchFamily="18" charset="0"/>
              </a:rPr>
              <a:t>,Accessed</a:t>
            </a:r>
            <a:r>
              <a:rPr lang="en-IN" sz="2900" dirty="0" smtClean="0">
                <a:latin typeface="Times New Roman" pitchFamily="18" charset="0"/>
                <a:cs typeface="Times New Roman" pitchFamily="18" charset="0"/>
              </a:rPr>
              <a:t> ON 19</a:t>
            </a:r>
            <a:r>
              <a:rPr lang="en-IN" sz="2900" baseline="30000" dirty="0" smtClean="0">
                <a:latin typeface="Times New Roman" pitchFamily="18" charset="0"/>
                <a:cs typeface="Times New Roman" pitchFamily="18" charset="0"/>
              </a:rPr>
              <a:t>th</a:t>
            </a:r>
            <a:r>
              <a:rPr lang="en-IN" sz="2900" dirty="0" smtClean="0">
                <a:latin typeface="Times New Roman" pitchFamily="18" charset="0"/>
                <a:cs typeface="Times New Roman" pitchFamily="18" charset="0"/>
              </a:rPr>
              <a:t> april,2013</a:t>
            </a:r>
          </a:p>
          <a:p>
            <a:pPr lvl="0">
              <a:lnSpc>
                <a:spcPct val="170000"/>
              </a:lnSpc>
              <a:buNone/>
            </a:pPr>
            <a:r>
              <a:rPr lang="en-IN" sz="2900" dirty="0" smtClean="0">
                <a:latin typeface="Times New Roman" pitchFamily="18" charset="0"/>
                <a:cs typeface="Times New Roman" pitchFamily="18" charset="0"/>
              </a:rPr>
              <a:t>2) MINISTRY OF HEALTH AND FAMILY WELFARE, </a:t>
            </a:r>
            <a:r>
              <a:rPr lang="en-IN" sz="2900" u="sng" dirty="0" smtClean="0">
                <a:latin typeface="Times New Roman" pitchFamily="18" charset="0"/>
                <a:cs typeface="Times New Roman" pitchFamily="18" charset="0"/>
                <a:hlinkClick r:id="rId3"/>
              </a:rPr>
              <a:t>http://www.mohfw.nic.in/NRHM%20state%20and%20district%20health%20mission-institutional%20setup.htm</a:t>
            </a:r>
            <a:r>
              <a:rPr lang="en-IN" sz="2900" dirty="0" smtClean="0">
                <a:latin typeface="Times New Roman" pitchFamily="18" charset="0"/>
                <a:cs typeface="Times New Roman" pitchFamily="18" charset="0"/>
              </a:rPr>
              <a:t>, Accessed on 20</a:t>
            </a:r>
            <a:r>
              <a:rPr lang="en-IN" sz="2900" baseline="30000" dirty="0" smtClean="0">
                <a:latin typeface="Times New Roman" pitchFamily="18" charset="0"/>
                <a:cs typeface="Times New Roman" pitchFamily="18" charset="0"/>
              </a:rPr>
              <a:t>th</a:t>
            </a:r>
            <a:r>
              <a:rPr lang="en-IN" sz="2900" dirty="0" smtClean="0">
                <a:latin typeface="Times New Roman" pitchFamily="18" charset="0"/>
                <a:cs typeface="Times New Roman" pitchFamily="18" charset="0"/>
              </a:rPr>
              <a:t> april,2013</a:t>
            </a:r>
          </a:p>
          <a:p>
            <a:pPr lvl="0">
              <a:lnSpc>
                <a:spcPct val="170000"/>
              </a:lnSpc>
              <a:buNone/>
            </a:pPr>
            <a:r>
              <a:rPr lang="en-IN" sz="2900" dirty="0" smtClean="0">
                <a:latin typeface="Times New Roman" pitchFamily="18" charset="0"/>
                <a:cs typeface="Times New Roman" pitchFamily="18" charset="0"/>
              </a:rPr>
              <a:t>3) </a:t>
            </a:r>
            <a:r>
              <a:rPr lang="en-IN" sz="2900" dirty="0" err="1" smtClean="0">
                <a:latin typeface="Times New Roman" pitchFamily="18" charset="0"/>
                <a:cs typeface="Times New Roman" pitchFamily="18" charset="0"/>
              </a:rPr>
              <a:t>Defination</a:t>
            </a:r>
            <a:r>
              <a:rPr lang="en-IN" sz="2900" dirty="0" smtClean="0">
                <a:latin typeface="Times New Roman" pitchFamily="18" charset="0"/>
                <a:cs typeface="Times New Roman" pitchFamily="18" charset="0"/>
              </a:rPr>
              <a:t> of gap </a:t>
            </a:r>
            <a:r>
              <a:rPr lang="en-IN" sz="2900" dirty="0" err="1" smtClean="0">
                <a:latin typeface="Times New Roman" pitchFamily="18" charset="0"/>
                <a:cs typeface="Times New Roman" pitchFamily="18" charset="0"/>
              </a:rPr>
              <a:t>analysis,</a:t>
            </a:r>
            <a:r>
              <a:rPr lang="en-IN" sz="2900" u="sng" dirty="0" err="1" smtClean="0">
                <a:latin typeface="Times New Roman" pitchFamily="18" charset="0"/>
                <a:cs typeface="Times New Roman" pitchFamily="18" charset="0"/>
                <a:hlinkClick r:id="rId4"/>
              </a:rPr>
              <a:t>http</a:t>
            </a:r>
            <a:r>
              <a:rPr lang="en-IN" sz="2900" u="sng" dirty="0" smtClean="0">
                <a:latin typeface="Times New Roman" pitchFamily="18" charset="0"/>
                <a:cs typeface="Times New Roman" pitchFamily="18" charset="0"/>
                <a:hlinkClick r:id="rId4"/>
              </a:rPr>
              <a:t>://</a:t>
            </a:r>
            <a:r>
              <a:rPr lang="en-IN" sz="2900" u="sng" dirty="0" err="1" smtClean="0">
                <a:latin typeface="Times New Roman" pitchFamily="18" charset="0"/>
                <a:cs typeface="Times New Roman" pitchFamily="18" charset="0"/>
                <a:hlinkClick r:id="rId4"/>
              </a:rPr>
              <a:t>www.businessdictionary.com</a:t>
            </a:r>
            <a:r>
              <a:rPr lang="en-IN" sz="2900" u="sng" dirty="0" smtClean="0">
                <a:latin typeface="Times New Roman" pitchFamily="18" charset="0"/>
                <a:cs typeface="Times New Roman" pitchFamily="18" charset="0"/>
                <a:hlinkClick r:id="rId4"/>
              </a:rPr>
              <a:t>/definition/gap-</a:t>
            </a:r>
            <a:r>
              <a:rPr lang="en-IN" sz="2900" u="sng" dirty="0" err="1" smtClean="0">
                <a:latin typeface="Times New Roman" pitchFamily="18" charset="0"/>
                <a:cs typeface="Times New Roman" pitchFamily="18" charset="0"/>
                <a:hlinkClick r:id="rId4"/>
              </a:rPr>
              <a:t>analysis.html</a:t>
            </a:r>
            <a:r>
              <a:rPr lang="en-IN" sz="2900" dirty="0" smtClean="0">
                <a:latin typeface="Times New Roman" pitchFamily="18" charset="0"/>
                <a:cs typeface="Times New Roman" pitchFamily="18" charset="0"/>
              </a:rPr>
              <a:t>, Accessed on 23</a:t>
            </a:r>
            <a:r>
              <a:rPr lang="en-IN" sz="2900" baseline="30000" dirty="0" smtClean="0">
                <a:latin typeface="Times New Roman" pitchFamily="18" charset="0"/>
                <a:cs typeface="Times New Roman" pitchFamily="18" charset="0"/>
              </a:rPr>
              <a:t>rd</a:t>
            </a:r>
            <a:r>
              <a:rPr lang="en-IN" sz="2900" dirty="0" smtClean="0">
                <a:latin typeface="Times New Roman" pitchFamily="18" charset="0"/>
                <a:cs typeface="Times New Roman" pitchFamily="18" charset="0"/>
              </a:rPr>
              <a:t> april,2013</a:t>
            </a:r>
          </a:p>
          <a:p>
            <a:pPr lvl="0">
              <a:lnSpc>
                <a:spcPct val="170000"/>
              </a:lnSpc>
              <a:buNone/>
            </a:pPr>
            <a:endParaRPr lang="en-IN" dirty="0" smtClean="0">
              <a:latin typeface="Times New Roman" pitchFamily="18" charset="0"/>
              <a:cs typeface="Times New Roman" pitchFamily="18" charset="0"/>
            </a:endParaRPr>
          </a:p>
          <a:p>
            <a:pPr lvl="0">
              <a:lnSpc>
                <a:spcPct val="170000"/>
              </a:lnSpc>
              <a:buNone/>
            </a:pP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55000" lnSpcReduction="20000"/>
          </a:bodyPr>
          <a:lstStyle/>
          <a:p>
            <a:pPr lvl="0">
              <a:lnSpc>
                <a:spcPct val="170000"/>
              </a:lnSpc>
              <a:buNone/>
            </a:pPr>
            <a:r>
              <a:rPr lang="en-IN" sz="2900" dirty="0" smtClean="0">
                <a:latin typeface="Times New Roman" pitchFamily="18" charset="0"/>
                <a:cs typeface="Times New Roman" pitchFamily="18" charset="0"/>
              </a:rPr>
              <a:t>4) </a:t>
            </a:r>
            <a:r>
              <a:rPr lang="en-IN" sz="2900" dirty="0" err="1" smtClean="0">
                <a:latin typeface="Times New Roman" pitchFamily="18" charset="0"/>
                <a:cs typeface="Times New Roman" pitchFamily="18" charset="0"/>
              </a:rPr>
              <a:t>WIKIPEDIA,</a:t>
            </a:r>
            <a:r>
              <a:rPr lang="en-IN" sz="2900" u="sng" dirty="0" err="1" smtClean="0">
                <a:latin typeface="Times New Roman" pitchFamily="18" charset="0"/>
                <a:cs typeface="Times New Roman" pitchFamily="18" charset="0"/>
                <a:hlinkClick r:id="rId2"/>
              </a:rPr>
              <a:t>http</a:t>
            </a:r>
            <a:r>
              <a:rPr lang="en-IN" sz="2900" u="sng" dirty="0" smtClean="0">
                <a:latin typeface="Times New Roman" pitchFamily="18" charset="0"/>
                <a:cs typeface="Times New Roman" pitchFamily="18" charset="0"/>
                <a:hlinkClick r:id="rId2"/>
              </a:rPr>
              <a:t>://</a:t>
            </a:r>
            <a:r>
              <a:rPr lang="en-IN" sz="2900" u="sng" dirty="0" err="1" smtClean="0">
                <a:latin typeface="Times New Roman" pitchFamily="18" charset="0"/>
                <a:cs typeface="Times New Roman" pitchFamily="18" charset="0"/>
                <a:hlinkClick r:id="rId2"/>
              </a:rPr>
              <a:t>en.wikipedia.org</a:t>
            </a:r>
            <a:r>
              <a:rPr lang="en-IN" sz="2900" u="sng" dirty="0" smtClean="0">
                <a:latin typeface="Times New Roman" pitchFamily="18" charset="0"/>
                <a:cs typeface="Times New Roman" pitchFamily="18" charset="0"/>
                <a:hlinkClick r:id="rId2"/>
              </a:rPr>
              <a:t>/wiki/</a:t>
            </a:r>
            <a:r>
              <a:rPr lang="en-IN" sz="2900" u="sng" dirty="0" err="1" smtClean="0">
                <a:latin typeface="Times New Roman" pitchFamily="18" charset="0"/>
                <a:cs typeface="Times New Roman" pitchFamily="18" charset="0"/>
                <a:hlinkClick r:id="rId2"/>
              </a:rPr>
              <a:t>Gap_analysis</a:t>
            </a:r>
            <a:r>
              <a:rPr lang="en-IN" sz="2900" dirty="0" smtClean="0">
                <a:latin typeface="Times New Roman" pitchFamily="18" charset="0"/>
                <a:cs typeface="Times New Roman" pitchFamily="18" charset="0"/>
              </a:rPr>
              <a:t>, Accessed on 18</a:t>
            </a:r>
            <a:r>
              <a:rPr lang="en-IN" sz="2900" baseline="30000" dirty="0" smtClean="0">
                <a:latin typeface="Times New Roman" pitchFamily="18" charset="0"/>
                <a:cs typeface="Times New Roman" pitchFamily="18" charset="0"/>
              </a:rPr>
              <a:t>th</a:t>
            </a:r>
            <a:r>
              <a:rPr lang="en-IN" sz="2900" dirty="0" smtClean="0">
                <a:latin typeface="Times New Roman" pitchFamily="18" charset="0"/>
                <a:cs typeface="Times New Roman" pitchFamily="18" charset="0"/>
              </a:rPr>
              <a:t> april,2013</a:t>
            </a:r>
          </a:p>
          <a:p>
            <a:pPr lvl="0">
              <a:lnSpc>
                <a:spcPct val="170000"/>
              </a:lnSpc>
              <a:buNone/>
            </a:pPr>
            <a:r>
              <a:rPr lang="en-IN" sz="2900" dirty="0" smtClean="0">
                <a:latin typeface="Times New Roman" pitchFamily="18" charset="0"/>
                <a:cs typeface="Times New Roman" pitchFamily="18" charset="0"/>
              </a:rPr>
              <a:t>5) GOVT OF BIHAR, http://gov.bih.nic.in/Profile/default.  </a:t>
            </a:r>
            <a:r>
              <a:rPr lang="en-IN" sz="2900" dirty="0" err="1" smtClean="0">
                <a:latin typeface="Times New Roman" pitchFamily="18" charset="0"/>
                <a:cs typeface="Times New Roman" pitchFamily="18" charset="0"/>
              </a:rPr>
              <a:t>Accesed</a:t>
            </a:r>
            <a:r>
              <a:rPr lang="en-IN" sz="2900" dirty="0" smtClean="0">
                <a:latin typeface="Times New Roman" pitchFamily="18" charset="0"/>
                <a:cs typeface="Times New Roman" pitchFamily="18" charset="0"/>
              </a:rPr>
              <a:t> on 24</a:t>
            </a:r>
            <a:r>
              <a:rPr lang="en-IN" sz="2900" baseline="30000" dirty="0" smtClean="0">
                <a:latin typeface="Times New Roman" pitchFamily="18" charset="0"/>
                <a:cs typeface="Times New Roman" pitchFamily="18" charset="0"/>
              </a:rPr>
              <a:t>th</a:t>
            </a:r>
            <a:r>
              <a:rPr lang="en-IN" sz="2900" dirty="0" smtClean="0">
                <a:latin typeface="Times New Roman" pitchFamily="18" charset="0"/>
                <a:cs typeface="Times New Roman" pitchFamily="18" charset="0"/>
              </a:rPr>
              <a:t> April,2013</a:t>
            </a:r>
          </a:p>
          <a:p>
            <a:pPr lvl="0">
              <a:lnSpc>
                <a:spcPct val="170000"/>
              </a:lnSpc>
              <a:buNone/>
            </a:pPr>
            <a:r>
              <a:rPr lang="en-IN" sz="2900" dirty="0" smtClean="0">
                <a:latin typeface="Times New Roman" pitchFamily="18" charset="0"/>
                <a:cs typeface="Times New Roman" pitchFamily="18" charset="0"/>
              </a:rPr>
              <a:t>6) </a:t>
            </a:r>
            <a:r>
              <a:rPr lang="en-IN" sz="2900" dirty="0" err="1" smtClean="0">
                <a:latin typeface="Times New Roman" pitchFamily="18" charset="0"/>
                <a:cs typeface="Times New Roman" pitchFamily="18" charset="0"/>
              </a:rPr>
              <a:t>Sudhakar,k</a:t>
            </a:r>
            <a:r>
              <a:rPr lang="en-IN" sz="2900" dirty="0" smtClean="0">
                <a:latin typeface="Times New Roman" pitchFamily="18" charset="0"/>
                <a:cs typeface="Times New Roman" pitchFamily="18" charset="0"/>
              </a:rPr>
              <a:t>,  </a:t>
            </a:r>
            <a:r>
              <a:rPr lang="en-IN" sz="2900" dirty="0" err="1" smtClean="0">
                <a:latin typeface="Times New Roman" pitchFamily="18" charset="0"/>
                <a:cs typeface="Times New Roman" pitchFamily="18" charset="0"/>
              </a:rPr>
              <a:t>Rao.M</a:t>
            </a:r>
            <a:r>
              <a:rPr lang="en-IN" sz="2900" dirty="0" smtClean="0">
                <a:latin typeface="Times New Roman" pitchFamily="18" charset="0"/>
                <a:cs typeface="Times New Roman" pitchFamily="18" charset="0"/>
              </a:rPr>
              <a:t>,  </a:t>
            </a:r>
            <a:r>
              <a:rPr lang="en-IN" sz="2900" dirty="0" err="1" smtClean="0">
                <a:latin typeface="Times New Roman" pitchFamily="18" charset="0"/>
                <a:cs typeface="Times New Roman" pitchFamily="18" charset="0"/>
              </a:rPr>
              <a:t>T.Rahul</a:t>
            </a:r>
            <a:r>
              <a:rPr lang="en-IN" sz="2900" dirty="0" smtClean="0">
                <a:latin typeface="Times New Roman" pitchFamily="18" charset="0"/>
                <a:cs typeface="Times New Roman" pitchFamily="18" charset="0"/>
              </a:rPr>
              <a:t>, Jan2012, a study of gap analysis in hospitals and the relationship between patient satisfaction and quality of service in health care services,</a:t>
            </a:r>
            <a:r>
              <a:rPr lang="en-IN" sz="2900" b="1" dirty="0" smtClean="0">
                <a:latin typeface="Times New Roman" pitchFamily="18" charset="0"/>
                <a:cs typeface="Times New Roman" pitchFamily="18" charset="0"/>
              </a:rPr>
              <a:t> IJRIM, Volume 2, Issue 1</a:t>
            </a:r>
            <a:endParaRPr lang="en-IN" sz="2900" dirty="0" smtClean="0">
              <a:latin typeface="Times New Roman" pitchFamily="18" charset="0"/>
              <a:cs typeface="Times New Roman" pitchFamily="18" charset="0"/>
            </a:endParaRPr>
          </a:p>
          <a:p>
            <a:pPr lvl="0">
              <a:lnSpc>
                <a:spcPct val="170000"/>
              </a:lnSpc>
              <a:buNone/>
            </a:pPr>
            <a:r>
              <a:rPr lang="en-IN" sz="2900" dirty="0" smtClean="0">
                <a:latin typeface="Times New Roman" pitchFamily="18" charset="0"/>
                <a:cs typeface="Times New Roman" pitchFamily="18" charset="0"/>
              </a:rPr>
              <a:t>7) Directorate General of Health </a:t>
            </a:r>
            <a:r>
              <a:rPr lang="en-IN" sz="2900" dirty="0" err="1" smtClean="0">
                <a:latin typeface="Times New Roman" pitchFamily="18" charset="0"/>
                <a:cs typeface="Times New Roman" pitchFamily="18" charset="0"/>
              </a:rPr>
              <a:t>Services,Ministry</a:t>
            </a:r>
            <a:r>
              <a:rPr lang="en-IN" sz="2900" dirty="0" smtClean="0">
                <a:latin typeface="Times New Roman" pitchFamily="18" charset="0"/>
                <a:cs typeface="Times New Roman" pitchFamily="18" charset="0"/>
              </a:rPr>
              <a:t> of Health &amp; Family Welfare</a:t>
            </a:r>
          </a:p>
          <a:p>
            <a:pPr>
              <a:lnSpc>
                <a:spcPct val="170000"/>
              </a:lnSpc>
              <a:buNone/>
            </a:pPr>
            <a:r>
              <a:rPr lang="en-IN" sz="2900" dirty="0" smtClean="0">
                <a:latin typeface="Times New Roman" pitchFamily="18" charset="0"/>
                <a:cs typeface="Times New Roman" pitchFamily="18" charset="0"/>
              </a:rPr>
              <a:t>8)Government of </a:t>
            </a:r>
            <a:r>
              <a:rPr lang="en-IN" sz="2900" dirty="0" err="1" smtClean="0">
                <a:latin typeface="Times New Roman" pitchFamily="18" charset="0"/>
                <a:cs typeface="Times New Roman" pitchFamily="18" charset="0"/>
              </a:rPr>
              <a:t>India,IPHS</a:t>
            </a:r>
            <a:r>
              <a:rPr lang="en-IN" sz="2900" dirty="0" smtClean="0">
                <a:latin typeface="Times New Roman" pitchFamily="18" charset="0"/>
                <a:cs typeface="Times New Roman" pitchFamily="18" charset="0"/>
              </a:rPr>
              <a:t> guidelines, revised 2011.</a:t>
            </a:r>
          </a:p>
          <a:p>
            <a:pPr lvl="0">
              <a:lnSpc>
                <a:spcPct val="170000"/>
              </a:lnSpc>
              <a:buNone/>
            </a:pPr>
            <a:r>
              <a:rPr lang="en-IN" sz="2900" dirty="0" smtClean="0">
                <a:latin typeface="Times New Roman" pitchFamily="18" charset="0"/>
                <a:cs typeface="Times New Roman" pitchFamily="18" charset="0"/>
              </a:rPr>
              <a:t>9) </a:t>
            </a:r>
            <a:r>
              <a:rPr lang="en-IN" sz="2900" dirty="0" err="1" smtClean="0">
                <a:latin typeface="Times New Roman" pitchFamily="18" charset="0"/>
                <a:cs typeface="Times New Roman" pitchFamily="18" charset="0"/>
              </a:rPr>
              <a:t>Agarwal</a:t>
            </a:r>
            <a:r>
              <a:rPr lang="en-IN" sz="2900" dirty="0" smtClean="0">
                <a:latin typeface="Times New Roman" pitchFamily="18" charset="0"/>
                <a:cs typeface="Times New Roman" pitchFamily="18" charset="0"/>
              </a:rPr>
              <a:t>, K.G (2000). Managing Patient Satisfaction in Hospitals, Indian Journal Of Public Administration, XXII, April-June, P.227.</a:t>
            </a: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sz="6600" dirty="0" smtClean="0">
                <a:latin typeface="Aharoni" pitchFamily="2" charset="-79"/>
                <a:cs typeface="Aharoni" pitchFamily="2" charset="-79"/>
              </a:rPr>
              <a:t>       </a:t>
            </a:r>
          </a:p>
          <a:p>
            <a:pPr>
              <a:buNone/>
            </a:pPr>
            <a:r>
              <a:rPr lang="en-US" sz="6600" smtClean="0">
                <a:latin typeface="Aharoni" pitchFamily="2" charset="-79"/>
                <a:cs typeface="Aharoni" pitchFamily="2" charset="-79"/>
              </a:rPr>
              <a:t> </a:t>
            </a:r>
            <a:r>
              <a:rPr lang="en-US" sz="6600" smtClean="0">
                <a:latin typeface="Aharoni" pitchFamily="2" charset="-79"/>
                <a:cs typeface="Aharoni" pitchFamily="2" charset="-79"/>
              </a:rPr>
              <a:t>     Thank </a:t>
            </a:r>
            <a:r>
              <a:rPr lang="en-US" sz="6600" dirty="0" smtClean="0">
                <a:latin typeface="Aharoni" pitchFamily="2" charset="-79"/>
                <a:cs typeface="Aharoni" pitchFamily="2" charset="-79"/>
              </a:rPr>
              <a:t>you</a:t>
            </a:r>
            <a:endParaRPr lang="en-US" sz="6600" dirty="0">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23528" y="260648"/>
            <a:ext cx="8496944" cy="6336704"/>
          </a:xfrm>
        </p:spPr>
        <p:txBody>
          <a:bodyPr>
            <a:normAutofit fontScale="92500" lnSpcReduction="10000"/>
          </a:bodyPr>
          <a:lstStyle/>
          <a:p>
            <a:pPr algn="l"/>
            <a:r>
              <a:rPr lang="en-IN" b="1" dirty="0" smtClean="0">
                <a:solidFill>
                  <a:schemeClr val="tx1"/>
                </a:solidFill>
                <a:latin typeface="Times New Roman" pitchFamily="18" charset="0"/>
                <a:cs typeface="Times New Roman" pitchFamily="18" charset="0"/>
              </a:rPr>
              <a:t>STATE HEALTH SOCIETY BIHAR</a:t>
            </a:r>
          </a:p>
          <a:p>
            <a:pPr algn="l">
              <a:buFont typeface="Wingdings" pitchFamily="2" charset="2"/>
              <a:buChar char="§"/>
            </a:pPr>
            <a:endParaRPr lang="en-IN" b="1" dirty="0" smtClean="0">
              <a:solidFill>
                <a:schemeClr val="tx1"/>
              </a:solidFill>
              <a:latin typeface="Times New Roman" pitchFamily="18" charset="0"/>
              <a:cs typeface="Times New Roman" pitchFamily="18" charset="0"/>
            </a:endParaRPr>
          </a:p>
          <a:p>
            <a:pPr algn="l">
              <a:buFont typeface="Wingdings" pitchFamily="2" charset="2"/>
              <a:buChar char="Ø"/>
            </a:pPr>
            <a:r>
              <a:rPr lang="en-IN" b="1" dirty="0" smtClean="0">
                <a:solidFill>
                  <a:schemeClr val="tx1"/>
                </a:solidFill>
                <a:latin typeface="Times New Roman" pitchFamily="18" charset="0"/>
                <a:cs typeface="Times New Roman" pitchFamily="18" charset="0"/>
              </a:rPr>
              <a:t>State Health Mission and State Health Society</a:t>
            </a:r>
            <a:endParaRPr lang="en-IN" dirty="0" smtClean="0">
              <a:solidFill>
                <a:schemeClr val="tx1"/>
              </a:solidFill>
              <a:latin typeface="Times New Roman" pitchFamily="18" charset="0"/>
              <a:cs typeface="Times New Roman" pitchFamily="18" charset="0"/>
            </a:endParaRPr>
          </a:p>
          <a:p>
            <a:pPr algn="l">
              <a:buFont typeface="Wingdings" pitchFamily="2" charset="2"/>
              <a:buChar char="§"/>
            </a:pPr>
            <a:endParaRPr lang="en-IN" b="1" dirty="0" smtClean="0">
              <a:solidFill>
                <a:schemeClr val="tx1"/>
              </a:solidFill>
              <a:latin typeface="Times New Roman" pitchFamily="18" charset="0"/>
              <a:cs typeface="Times New Roman" pitchFamily="18" charset="0"/>
            </a:endParaRPr>
          </a:p>
          <a:p>
            <a:pPr algn="l">
              <a:buFont typeface="Wingdings" pitchFamily="2" charset="2"/>
              <a:buChar char="§"/>
            </a:pPr>
            <a:r>
              <a:rPr lang="en-IN" b="1" dirty="0" smtClean="0">
                <a:solidFill>
                  <a:schemeClr val="tx1"/>
                </a:solidFill>
                <a:latin typeface="Times New Roman" pitchFamily="18" charset="0"/>
                <a:cs typeface="Times New Roman" pitchFamily="18" charset="0"/>
              </a:rPr>
              <a:t>State Health Mission</a:t>
            </a:r>
          </a:p>
          <a:p>
            <a:pPr algn="l"/>
            <a:endParaRPr lang="en-IN" sz="2900" u="sng" dirty="0" smtClean="0">
              <a:solidFill>
                <a:schemeClr val="tx1"/>
              </a:solidFill>
              <a:latin typeface="Times New Roman" pitchFamily="18" charset="0"/>
              <a:cs typeface="Times New Roman" pitchFamily="18" charset="0"/>
            </a:endParaRPr>
          </a:p>
          <a:p>
            <a:pPr algn="l"/>
            <a:r>
              <a:rPr lang="en-IN" sz="2200" b="0" u="sng" dirty="0" smtClean="0">
                <a:solidFill>
                  <a:schemeClr val="tx1"/>
                </a:solidFill>
                <a:latin typeface="Times New Roman" pitchFamily="18" charset="0"/>
                <a:cs typeface="Times New Roman" pitchFamily="18" charset="0"/>
              </a:rPr>
              <a:t>Composition</a:t>
            </a:r>
            <a:endParaRPr lang="en-IN" sz="2200" b="0" dirty="0" smtClean="0">
              <a:solidFill>
                <a:schemeClr val="tx1"/>
              </a:solidFill>
              <a:latin typeface="Times New Roman" pitchFamily="18" charset="0"/>
              <a:cs typeface="Times New Roman" pitchFamily="18" charset="0"/>
            </a:endParaRPr>
          </a:p>
          <a:p>
            <a:pPr algn="l"/>
            <a:r>
              <a:rPr lang="en-IN" sz="2200" b="0" dirty="0" smtClean="0">
                <a:solidFill>
                  <a:schemeClr val="tx1"/>
                </a:solidFill>
                <a:latin typeface="Times New Roman" pitchFamily="18" charset="0"/>
                <a:cs typeface="Times New Roman" pitchFamily="18" charset="0"/>
              </a:rPr>
              <a:t>Chairperson          :     Chief Minister</a:t>
            </a:r>
          </a:p>
          <a:p>
            <a:pPr algn="l"/>
            <a:r>
              <a:rPr lang="en-IN" sz="2200" b="0" dirty="0" smtClean="0">
                <a:solidFill>
                  <a:schemeClr val="tx1"/>
                </a:solidFill>
                <a:latin typeface="Times New Roman" pitchFamily="18" charset="0"/>
                <a:cs typeface="Times New Roman" pitchFamily="18" charset="0"/>
              </a:rPr>
              <a:t>Co-Chairperson    :    Minister of Health and Family Welfare  Government  </a:t>
            </a:r>
          </a:p>
          <a:p>
            <a:pPr algn="l"/>
            <a:r>
              <a:rPr lang="en-IN" sz="2200" b="0" dirty="0" smtClean="0">
                <a:solidFill>
                  <a:schemeClr val="tx1"/>
                </a:solidFill>
                <a:latin typeface="Times New Roman" pitchFamily="18" charset="0"/>
                <a:cs typeface="Times New Roman" pitchFamily="18" charset="0"/>
              </a:rPr>
              <a:t>Convener    :           Principal Secretary/Secretary (Family Welfare)</a:t>
            </a:r>
          </a:p>
          <a:p>
            <a:r>
              <a:rPr lang="en-IN" sz="2200" b="0" dirty="0" smtClean="0">
                <a:solidFill>
                  <a:schemeClr val="tx1"/>
                </a:solidFill>
                <a:latin typeface="Times New Roman" pitchFamily="18" charset="0"/>
                <a:cs typeface="Times New Roman" pitchFamily="18" charset="0"/>
              </a:rPr>
              <a:t> </a:t>
            </a:r>
          </a:p>
          <a:p>
            <a:r>
              <a:rPr lang="en-IN" b="1" dirty="0" smtClean="0">
                <a:solidFill>
                  <a:schemeClr val="tx1"/>
                </a:solidFill>
                <a:latin typeface="Times New Roman" pitchFamily="18" charset="0"/>
                <a:cs typeface="Times New Roman" pitchFamily="18" charset="0"/>
              </a:rPr>
              <a:t> State Health Society</a:t>
            </a:r>
            <a:endParaRPr lang="en-IN" dirty="0" smtClean="0">
              <a:solidFill>
                <a:schemeClr val="tx1"/>
              </a:solidFill>
              <a:latin typeface="Times New Roman" pitchFamily="18" charset="0"/>
              <a:cs typeface="Times New Roman" pitchFamily="18" charset="0"/>
            </a:endParaRPr>
          </a:p>
          <a:p>
            <a:pPr algn="l" fontAlgn="base"/>
            <a:r>
              <a:rPr lang="en-IN" b="1" u="sng" dirty="0" smtClean="0">
                <a:solidFill>
                  <a:schemeClr val="tx1"/>
                </a:solidFill>
                <a:latin typeface="Times New Roman" pitchFamily="18" charset="0"/>
                <a:cs typeface="Times New Roman" pitchFamily="18" charset="0"/>
              </a:rPr>
              <a:t>A. Governing Body</a:t>
            </a:r>
            <a:r>
              <a:rPr lang="en-IN" b="1" dirty="0" smtClean="0">
                <a:solidFill>
                  <a:schemeClr val="tx1"/>
                </a:solidFill>
                <a:latin typeface="Times New Roman" pitchFamily="18" charset="0"/>
                <a:cs typeface="Times New Roman" pitchFamily="18" charset="0"/>
              </a:rPr>
              <a:t> </a:t>
            </a:r>
            <a:endParaRPr lang="en-IN" dirty="0" smtClean="0">
              <a:solidFill>
                <a:schemeClr val="tx1"/>
              </a:solidFill>
              <a:latin typeface="Times New Roman" pitchFamily="18" charset="0"/>
              <a:cs typeface="Times New Roman" pitchFamily="18" charset="0"/>
            </a:endParaRPr>
          </a:p>
          <a:p>
            <a:pPr algn="l" fontAlgn="base"/>
            <a:r>
              <a:rPr lang="en-IN" b="1" dirty="0" smtClean="0">
                <a:solidFill>
                  <a:schemeClr val="tx1"/>
                </a:solidFill>
                <a:latin typeface="Times New Roman" pitchFamily="18" charset="0"/>
                <a:cs typeface="Times New Roman" pitchFamily="18" charset="0"/>
              </a:rPr>
              <a:t> </a:t>
            </a:r>
            <a:endParaRPr lang="en-IN" dirty="0" smtClean="0">
              <a:solidFill>
                <a:schemeClr val="tx1"/>
              </a:solidFill>
              <a:latin typeface="Times New Roman" pitchFamily="18" charset="0"/>
              <a:cs typeface="Times New Roman" pitchFamily="18" charset="0"/>
            </a:endParaRPr>
          </a:p>
          <a:p>
            <a:pPr lvl="0" algn="l"/>
            <a:r>
              <a:rPr lang="en-IN" b="0" dirty="0" smtClean="0">
                <a:solidFill>
                  <a:schemeClr val="tx1"/>
                </a:solidFill>
                <a:latin typeface="Times New Roman" pitchFamily="18" charset="0"/>
                <a:cs typeface="Times New Roman" pitchFamily="18" charset="0"/>
              </a:rPr>
              <a:t>Chairperson  : Chief Secretary/Development Commissioner</a:t>
            </a:r>
          </a:p>
          <a:p>
            <a:pPr lvl="0" algn="l"/>
            <a:r>
              <a:rPr lang="en-IN" b="0" dirty="0" smtClean="0">
                <a:solidFill>
                  <a:schemeClr val="tx1"/>
                </a:solidFill>
                <a:latin typeface="Times New Roman" pitchFamily="18" charset="0"/>
                <a:cs typeface="Times New Roman" pitchFamily="18" charset="0"/>
              </a:rPr>
              <a:t>Co-Chair       : Development Commissioner</a:t>
            </a:r>
          </a:p>
          <a:p>
            <a:pPr lvl="0" algn="l"/>
            <a:r>
              <a:rPr lang="en-IN" b="0" dirty="0" smtClean="0">
                <a:solidFill>
                  <a:schemeClr val="tx1"/>
                </a:solidFill>
                <a:latin typeface="Times New Roman" pitchFamily="18" charset="0"/>
                <a:cs typeface="Times New Roman" pitchFamily="18" charset="0"/>
              </a:rPr>
              <a:t>Vice-Chair    :  Principal/Secretary (Health &amp; Family Welfare)</a:t>
            </a:r>
          </a:p>
          <a:p>
            <a:r>
              <a:rPr lang="en-IN" b="0" dirty="0" smtClean="0">
                <a:solidFill>
                  <a:schemeClr val="tx1"/>
                </a:solidFill>
                <a:latin typeface="Times New Roman" pitchFamily="18" charset="0"/>
                <a:cs typeface="Times New Roman" pitchFamily="18" charset="0"/>
              </a:rPr>
              <a:t> </a:t>
            </a:r>
          </a:p>
          <a:p>
            <a:pPr algn="l"/>
            <a:endParaRPr lang="en-IN" dirty="0"/>
          </a:p>
        </p:txBody>
      </p:sp>
      <p:pic>
        <p:nvPicPr>
          <p:cNvPr id="4" name="Content Placeholder 3"/>
          <p:cNvPicPr>
            <a:picLocks noGrp="1"/>
          </p:cNvPicPr>
          <p:nvPr>
            <p:ph idx="4294967295"/>
          </p:nvPr>
        </p:nvPicPr>
        <p:blipFill>
          <a:blip r:embed="rId2" cstate="print"/>
          <a:srcRect/>
          <a:stretch>
            <a:fillRect/>
          </a:stretch>
        </p:blipFill>
        <p:spPr bwMode="auto">
          <a:xfrm>
            <a:off x="7631113" y="0"/>
            <a:ext cx="1512887" cy="1296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936104"/>
          </a:xfrm>
        </p:spPr>
        <p:txBody>
          <a:bodyPr>
            <a:normAutofit fontScale="90000"/>
          </a:bodyPr>
          <a:lstStyle/>
          <a:p>
            <a:pPr algn="l"/>
            <a:r>
              <a:rPr lang="en-GB" sz="2000" b="1" dirty="0" smtClean="0">
                <a:latin typeface="Times New Roman" pitchFamily="18" charset="0"/>
                <a:cs typeface="Times New Roman" pitchFamily="18" charset="0"/>
              </a:rPr>
              <a:t>NATIONAL RURAL HEALTH MISSION: INSTITUTIONAL SETUP AT THE DISTRICT LEVEL</a:t>
            </a:r>
            <a:r>
              <a:rPr lang="en-IN" b="1" dirty="0" smtClean="0"/>
              <a:t/>
            </a:r>
            <a:br>
              <a:rPr lang="en-IN" b="1" dirty="0" smtClean="0"/>
            </a:br>
            <a:endParaRPr lang="en-IN" dirty="0"/>
          </a:p>
        </p:txBody>
      </p:sp>
      <p:sp>
        <p:nvSpPr>
          <p:cNvPr id="3" name="Content Placeholder 2"/>
          <p:cNvSpPr>
            <a:spLocks noGrp="1"/>
          </p:cNvSpPr>
          <p:nvPr>
            <p:ph sz="quarter" idx="1"/>
          </p:nvPr>
        </p:nvSpPr>
        <p:spPr>
          <a:xfrm>
            <a:off x="0" y="692696"/>
            <a:ext cx="8964488" cy="6165304"/>
          </a:xfrm>
        </p:spPr>
        <p:txBody>
          <a:bodyPr>
            <a:normAutofit fontScale="62500" lnSpcReduction="20000"/>
          </a:bodyPr>
          <a:lstStyle/>
          <a:p>
            <a:pPr>
              <a:lnSpc>
                <a:spcPct val="170000"/>
              </a:lnSpc>
              <a:buFont typeface="Wingdings" pitchFamily="2" charset="2"/>
              <a:buChar char="Ø"/>
            </a:pPr>
            <a:r>
              <a:rPr lang="en-GB" sz="2900" b="1" dirty="0" smtClean="0">
                <a:latin typeface="Times New Roman" pitchFamily="18" charset="0"/>
                <a:cs typeface="Times New Roman" pitchFamily="18" charset="0"/>
              </a:rPr>
              <a:t>GOVERNANCE STRUCTURE</a:t>
            </a:r>
            <a:endParaRPr lang="en-IN" sz="2900" i="1" dirty="0" smtClean="0">
              <a:latin typeface="Times New Roman" pitchFamily="18" charset="0"/>
              <a:cs typeface="Times New Roman" pitchFamily="18" charset="0"/>
            </a:endParaRPr>
          </a:p>
          <a:p>
            <a:pPr>
              <a:lnSpc>
                <a:spcPct val="170000"/>
              </a:lnSpc>
              <a:buNone/>
            </a:pPr>
            <a:r>
              <a:rPr lang="en-GB" sz="2600" b="1" dirty="0" smtClean="0">
                <a:latin typeface="Times New Roman" pitchFamily="18" charset="0"/>
                <a:cs typeface="Times New Roman" pitchFamily="18" charset="0"/>
              </a:rPr>
              <a:t>     </a:t>
            </a:r>
            <a:r>
              <a:rPr lang="en-GB" sz="2600" dirty="0" smtClean="0">
                <a:latin typeface="Times New Roman" pitchFamily="18" charset="0"/>
                <a:cs typeface="Times New Roman" pitchFamily="18" charset="0"/>
              </a:rPr>
              <a:t> </a:t>
            </a:r>
            <a:r>
              <a:rPr lang="en-GB" sz="2600" b="1" dirty="0" smtClean="0">
                <a:latin typeface="Times New Roman" pitchFamily="18" charset="0"/>
                <a:cs typeface="Times New Roman" pitchFamily="18" charset="0"/>
              </a:rPr>
              <a:t>District Health Mission</a:t>
            </a:r>
          </a:p>
          <a:p>
            <a:pPr>
              <a:lnSpc>
                <a:spcPct val="170000"/>
              </a:lnSpc>
              <a:buNone/>
            </a:pPr>
            <a:r>
              <a:rPr lang="en-IN" sz="2600" dirty="0" smtClean="0">
                <a:latin typeface="Times New Roman" pitchFamily="18" charset="0"/>
                <a:cs typeface="Times New Roman" pitchFamily="18" charset="0"/>
              </a:rPr>
              <a:t>       </a:t>
            </a:r>
            <a:r>
              <a:rPr lang="en-IN" sz="2600" b="1" dirty="0" smtClean="0">
                <a:latin typeface="Times New Roman" pitchFamily="18" charset="0"/>
                <a:cs typeface="Times New Roman" pitchFamily="18" charset="0"/>
              </a:rPr>
              <a:t>Chairperso</a:t>
            </a:r>
            <a:r>
              <a:rPr lang="en-IN" sz="2600" dirty="0" smtClean="0">
                <a:latin typeface="Times New Roman" pitchFamily="18" charset="0"/>
                <a:cs typeface="Times New Roman" pitchFamily="18" charset="0"/>
              </a:rPr>
              <a:t>n:   Chairman, Zilla Parishad</a:t>
            </a:r>
          </a:p>
          <a:p>
            <a:pPr>
              <a:lnSpc>
                <a:spcPct val="170000"/>
              </a:lnSpc>
              <a:buNone/>
            </a:pPr>
            <a:r>
              <a:rPr lang="en-IN" sz="2600" dirty="0" smtClean="0">
                <a:latin typeface="Times New Roman" pitchFamily="18" charset="0"/>
                <a:cs typeface="Times New Roman" pitchFamily="18" charset="0"/>
              </a:rPr>
              <a:t>        </a:t>
            </a:r>
            <a:r>
              <a:rPr lang="en-IN" sz="2600" b="1" dirty="0" smtClean="0">
                <a:latin typeface="Times New Roman" pitchFamily="18" charset="0"/>
                <a:cs typeface="Times New Roman" pitchFamily="18" charset="0"/>
              </a:rPr>
              <a:t>Co-Chai</a:t>
            </a:r>
            <a:r>
              <a:rPr lang="en-IN" sz="2600" dirty="0" smtClean="0">
                <a:latin typeface="Times New Roman" pitchFamily="18" charset="0"/>
                <a:cs typeface="Times New Roman" pitchFamily="18" charset="0"/>
              </a:rPr>
              <a:t>r:          District Collector/DM</a:t>
            </a:r>
          </a:p>
          <a:p>
            <a:pPr>
              <a:lnSpc>
                <a:spcPct val="170000"/>
              </a:lnSpc>
              <a:buNone/>
            </a:pPr>
            <a:r>
              <a:rPr lang="en-IN" sz="2600" dirty="0" smtClean="0">
                <a:latin typeface="Times New Roman" pitchFamily="18" charset="0"/>
                <a:cs typeface="Times New Roman" pitchFamily="18" charset="0"/>
              </a:rPr>
              <a:t> </a:t>
            </a:r>
            <a:r>
              <a:rPr lang="en-IN" sz="2600" b="1" dirty="0" smtClean="0">
                <a:latin typeface="Times New Roman" pitchFamily="18" charset="0"/>
                <a:cs typeface="Times New Roman" pitchFamily="18" charset="0"/>
              </a:rPr>
              <a:t>       Vice Chair</a:t>
            </a:r>
            <a:r>
              <a:rPr lang="en-IN" sz="2600" dirty="0" smtClean="0">
                <a:latin typeface="Times New Roman" pitchFamily="18" charset="0"/>
                <a:cs typeface="Times New Roman" pitchFamily="18" charset="0"/>
              </a:rPr>
              <a:t>:       CEO </a:t>
            </a:r>
            <a:r>
              <a:rPr lang="en-IN" sz="2600" dirty="0" err="1" smtClean="0">
                <a:latin typeface="Times New Roman" pitchFamily="18" charset="0"/>
                <a:cs typeface="Times New Roman" pitchFamily="18" charset="0"/>
              </a:rPr>
              <a:t>Zila</a:t>
            </a:r>
            <a:r>
              <a:rPr lang="en-IN" sz="2600" dirty="0" smtClean="0">
                <a:latin typeface="Times New Roman" pitchFamily="18" charset="0"/>
                <a:cs typeface="Times New Roman" pitchFamily="18" charset="0"/>
              </a:rPr>
              <a:t> </a:t>
            </a:r>
            <a:r>
              <a:rPr lang="en-IN" sz="2600" dirty="0" err="1" smtClean="0">
                <a:latin typeface="Times New Roman" pitchFamily="18" charset="0"/>
                <a:cs typeface="Times New Roman" pitchFamily="18" charset="0"/>
              </a:rPr>
              <a:t>Parishad</a:t>
            </a:r>
            <a:endParaRPr lang="en-IN" sz="2600" dirty="0" smtClean="0">
              <a:latin typeface="Times New Roman" pitchFamily="18" charset="0"/>
              <a:cs typeface="Times New Roman" pitchFamily="18" charset="0"/>
            </a:endParaRPr>
          </a:p>
          <a:p>
            <a:pPr>
              <a:lnSpc>
                <a:spcPct val="170000"/>
              </a:lnSpc>
              <a:buNone/>
            </a:pPr>
            <a:r>
              <a:rPr lang="en-IN" sz="2600" b="1" dirty="0" smtClean="0"/>
              <a:t>District Health Society</a:t>
            </a:r>
            <a:r>
              <a:rPr lang="en-IN" sz="2600" dirty="0" smtClean="0"/>
              <a:t> </a:t>
            </a:r>
          </a:p>
          <a:p>
            <a:pPr>
              <a:lnSpc>
                <a:spcPct val="170000"/>
              </a:lnSpc>
              <a:buNone/>
            </a:pPr>
            <a:r>
              <a:rPr lang="en-IN" sz="2600" b="1" dirty="0" smtClean="0"/>
              <a:t> </a:t>
            </a:r>
            <a:r>
              <a:rPr lang="en-IN" sz="2600" b="1" dirty="0" smtClean="0">
                <a:latin typeface="Times New Roman" pitchFamily="18" charset="0"/>
                <a:cs typeface="Times New Roman" pitchFamily="18" charset="0"/>
              </a:rPr>
              <a:t>Chairperson:</a:t>
            </a:r>
            <a:r>
              <a:rPr lang="en-IN" sz="2600" dirty="0" smtClean="0">
                <a:latin typeface="Times New Roman" pitchFamily="18" charset="0"/>
                <a:cs typeface="Times New Roman" pitchFamily="18" charset="0"/>
              </a:rPr>
              <a:t>          District Collector/DM/CEO </a:t>
            </a:r>
            <a:r>
              <a:rPr lang="en-IN" sz="2600" dirty="0" err="1" smtClean="0">
                <a:latin typeface="Times New Roman" pitchFamily="18" charset="0"/>
                <a:cs typeface="Times New Roman" pitchFamily="18" charset="0"/>
              </a:rPr>
              <a:t>Zilla</a:t>
            </a:r>
            <a:r>
              <a:rPr lang="en-IN" sz="2600" dirty="0" smtClean="0">
                <a:latin typeface="Times New Roman" pitchFamily="18" charset="0"/>
                <a:cs typeface="Times New Roman" pitchFamily="18" charset="0"/>
              </a:rPr>
              <a:t> </a:t>
            </a:r>
            <a:r>
              <a:rPr lang="en-IN" sz="2600" dirty="0" err="1" smtClean="0">
                <a:latin typeface="Times New Roman" pitchFamily="18" charset="0"/>
                <a:cs typeface="Times New Roman" pitchFamily="18" charset="0"/>
              </a:rPr>
              <a:t>Parishad</a:t>
            </a:r>
            <a:endParaRPr lang="en-IN" sz="2600" dirty="0" smtClean="0">
              <a:latin typeface="Times New Roman" pitchFamily="18" charset="0"/>
              <a:cs typeface="Times New Roman" pitchFamily="18" charset="0"/>
            </a:endParaRPr>
          </a:p>
          <a:p>
            <a:pPr>
              <a:lnSpc>
                <a:spcPct val="170000"/>
              </a:lnSpc>
              <a:buNone/>
            </a:pPr>
            <a:r>
              <a:rPr lang="en-IN" sz="2600" b="1" dirty="0" smtClean="0">
                <a:latin typeface="Times New Roman" pitchFamily="18" charset="0"/>
                <a:cs typeface="Times New Roman" pitchFamily="18" charset="0"/>
              </a:rPr>
              <a:t>Co-Chair</a:t>
            </a:r>
            <a:r>
              <a:rPr lang="en-IN" sz="2600" dirty="0" smtClean="0">
                <a:latin typeface="Times New Roman" pitchFamily="18" charset="0"/>
                <a:cs typeface="Times New Roman" pitchFamily="18" charset="0"/>
              </a:rPr>
              <a:t>:                  DDC cum CEO, </a:t>
            </a:r>
            <a:r>
              <a:rPr lang="en-IN" sz="2600" dirty="0" err="1" smtClean="0">
                <a:latin typeface="Times New Roman" pitchFamily="18" charset="0"/>
                <a:cs typeface="Times New Roman" pitchFamily="18" charset="0"/>
              </a:rPr>
              <a:t>Zilla</a:t>
            </a:r>
            <a:r>
              <a:rPr lang="en-IN" sz="2600" dirty="0" smtClean="0">
                <a:latin typeface="Times New Roman" pitchFamily="18" charset="0"/>
                <a:cs typeface="Times New Roman" pitchFamily="18" charset="0"/>
              </a:rPr>
              <a:t> </a:t>
            </a:r>
            <a:r>
              <a:rPr lang="en-IN" sz="2600" dirty="0" err="1" smtClean="0">
                <a:latin typeface="Times New Roman" pitchFamily="18" charset="0"/>
                <a:cs typeface="Times New Roman" pitchFamily="18" charset="0"/>
              </a:rPr>
              <a:t>Parishad</a:t>
            </a:r>
            <a:endParaRPr lang="en-IN" sz="2600" dirty="0" smtClean="0">
              <a:latin typeface="Times New Roman" pitchFamily="18" charset="0"/>
              <a:cs typeface="Times New Roman" pitchFamily="18" charset="0"/>
            </a:endParaRPr>
          </a:p>
          <a:p>
            <a:pPr>
              <a:lnSpc>
                <a:spcPct val="170000"/>
              </a:lnSpc>
              <a:buNone/>
            </a:pPr>
            <a:r>
              <a:rPr lang="en-IN" sz="2600" dirty="0" smtClean="0">
                <a:latin typeface="Times New Roman" pitchFamily="18" charset="0"/>
                <a:cs typeface="Times New Roman" pitchFamily="18" charset="0"/>
              </a:rPr>
              <a:t> </a:t>
            </a:r>
            <a:r>
              <a:rPr lang="en-IN" sz="2600" b="1" dirty="0" smtClean="0">
                <a:latin typeface="Times New Roman" pitchFamily="18" charset="0"/>
                <a:cs typeface="Times New Roman" pitchFamily="18" charset="0"/>
              </a:rPr>
              <a:t>Chief Executive Officer</a:t>
            </a:r>
            <a:r>
              <a:rPr lang="en-IN" sz="2600" dirty="0" smtClean="0">
                <a:latin typeface="Times New Roman" pitchFamily="18" charset="0"/>
                <a:cs typeface="Times New Roman" pitchFamily="18" charset="0"/>
              </a:rPr>
              <a:t>:    Chief Medical Officer/CDMO/Civil Surgeon</a:t>
            </a:r>
          </a:p>
          <a:p>
            <a:pPr>
              <a:lnSpc>
                <a:spcPct val="170000"/>
              </a:lnSpc>
              <a:buNone/>
            </a:pPr>
            <a:r>
              <a:rPr lang="en-IN" sz="2600" b="1" dirty="0" smtClean="0">
                <a:latin typeface="Times New Roman" pitchFamily="18" charset="0"/>
                <a:cs typeface="Times New Roman" pitchFamily="18" charset="0"/>
              </a:rPr>
              <a:t>Members</a:t>
            </a:r>
            <a:r>
              <a:rPr lang="en-IN" sz="2600" dirty="0" smtClean="0">
                <a:latin typeface="Times New Roman" pitchFamily="18" charset="0"/>
                <a:cs typeface="Times New Roman" pitchFamily="18" charset="0"/>
              </a:rPr>
              <a:t>:                  Project Officer (DRDA), District Programme Managers for  Health AYUSH, Water and Sanitation [under Total Sanitation Campaign (TSC)], DPMSU, PHED, ICDS, education, social welfare,Panchayati Raj, a State representative,  Sub-Divisional Officer, CHC In-charge; representatives of Medical Association/MNGO/SNGO and Development Partners</a:t>
            </a: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7673280" cy="634082"/>
          </a:xfrm>
        </p:spPr>
        <p:txBody>
          <a:bodyPr>
            <a:normAutofit/>
          </a:bodyPr>
          <a:lstStyle/>
          <a:p>
            <a:r>
              <a:rPr lang="en-IN" sz="2400" b="1" u="sng" dirty="0" smtClean="0">
                <a:latin typeface="Times New Roman" pitchFamily="18" charset="0"/>
                <a:cs typeface="Times New Roman" pitchFamily="18" charset="0"/>
              </a:rPr>
              <a:t>INTRODUCTION OF THE PROJECT CARRIED OUT </a:t>
            </a:r>
            <a:endParaRPr lang="en-IN" sz="2400" b="1" u="sng"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68760"/>
            <a:ext cx="8229600" cy="5112568"/>
          </a:xfrm>
        </p:spPr>
        <p:txBody>
          <a:bodyPr>
            <a:normAutofit/>
          </a:bodyPr>
          <a:lstStyle/>
          <a:p>
            <a:pPr>
              <a:buNone/>
            </a:pPr>
            <a:r>
              <a:rPr lang="en-IN" sz="2200" b="1" dirty="0" smtClean="0">
                <a:latin typeface="Times New Roman" pitchFamily="18" charset="0"/>
                <a:cs typeface="Times New Roman" pitchFamily="18" charset="0"/>
              </a:rPr>
              <a:t>“GAP ANALYSIS OF SUB DIVISIONAL HOSPITAL, RAJGIR BIHAR AS PER IPHS STANDARDS”</a:t>
            </a:r>
          </a:p>
          <a:p>
            <a:pPr>
              <a:buNone/>
            </a:pPr>
            <a:endParaRPr lang="en-IN" sz="2200" dirty="0" smtClean="0">
              <a:latin typeface="Times New Roman" pitchFamily="18" charset="0"/>
              <a:cs typeface="Times New Roman" pitchFamily="18" charset="0"/>
            </a:endParaRPr>
          </a:p>
          <a:p>
            <a:pPr algn="just">
              <a:buFont typeface="Wingdings" pitchFamily="2" charset="2"/>
              <a:buChar char="Ø"/>
            </a:pP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Definition of sub-district hospital</a:t>
            </a:r>
            <a:r>
              <a:rPr lang="en-IN" sz="2000" dirty="0" smtClean="0">
                <a:latin typeface="Times New Roman" pitchFamily="18" charset="0"/>
                <a:cs typeface="Times New Roman" pitchFamily="18" charset="0"/>
              </a:rPr>
              <a:t> </a:t>
            </a:r>
          </a:p>
          <a:p>
            <a:pPr algn="just">
              <a:buNone/>
            </a:pPr>
            <a:r>
              <a:rPr lang="en-IN" sz="2000" dirty="0" smtClean="0">
                <a:latin typeface="Times New Roman" pitchFamily="18" charset="0"/>
                <a:cs typeface="Times New Roman" pitchFamily="18" charset="0"/>
              </a:rPr>
              <a:t>     The term Sub-district/Sub-divisional Hospital is used to mean a hospital at the secondary referral level responsible for the Sub-district/Sub-division of a defined geographical area containing a defined population.</a:t>
            </a:r>
          </a:p>
          <a:p>
            <a:pPr algn="just">
              <a:buNone/>
            </a:pP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Category I: Sub-district hospitals norms for 31-50 beds. </a:t>
            </a:r>
          </a:p>
          <a:p>
            <a:r>
              <a:rPr lang="en-IN" sz="2000" dirty="0" smtClean="0">
                <a:latin typeface="Times New Roman" pitchFamily="18" charset="0"/>
                <a:cs typeface="Times New Roman" pitchFamily="18" charset="0"/>
              </a:rPr>
              <a:t>Category II: Sub-district hospitals norms for 51-100 beds.</a:t>
            </a:r>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4042"/>
          </a:xfrm>
        </p:spPr>
        <p:txBody>
          <a:bodyPr>
            <a:normAutofit fontScale="90000"/>
          </a:bodyPr>
          <a:lstStyle/>
          <a:p>
            <a:endParaRPr lang="en-IN" dirty="0"/>
          </a:p>
        </p:txBody>
      </p:sp>
      <p:sp>
        <p:nvSpPr>
          <p:cNvPr id="3" name="Content Placeholder 2"/>
          <p:cNvSpPr>
            <a:spLocks noGrp="1"/>
          </p:cNvSpPr>
          <p:nvPr>
            <p:ph sz="quarter" idx="1"/>
          </p:nvPr>
        </p:nvSpPr>
        <p:spPr>
          <a:xfrm>
            <a:off x="457200" y="404664"/>
            <a:ext cx="8229600" cy="6192688"/>
          </a:xfrm>
        </p:spPr>
        <p:txBody>
          <a:bodyPr>
            <a:normAutofit/>
          </a:bodyPr>
          <a:lstStyle/>
          <a:p>
            <a:pPr>
              <a:buNone/>
            </a:pPr>
            <a:r>
              <a:rPr lang="en-IN" sz="2400" b="1" dirty="0" smtClean="0">
                <a:latin typeface="Times New Roman" pitchFamily="18" charset="0"/>
                <a:cs typeface="Times New Roman" pitchFamily="18" charset="0"/>
              </a:rPr>
              <a:t>GAP ANALYSIS</a:t>
            </a:r>
            <a:endParaRPr lang="en-IN" sz="2400" dirty="0" smtClean="0">
              <a:latin typeface="Times New Roman" pitchFamily="18" charset="0"/>
              <a:cs typeface="Times New Roman" pitchFamily="18" charset="0"/>
            </a:endParaRPr>
          </a:p>
          <a:p>
            <a:pPr>
              <a:buNone/>
            </a:pPr>
            <a:r>
              <a:rPr lang="en-IN" sz="2400" dirty="0" smtClean="0">
                <a:latin typeface="Times New Roman" pitchFamily="18" charset="0"/>
                <a:cs typeface="Times New Roman" pitchFamily="18" charset="0"/>
              </a:rPr>
              <a:t>Definition: </a:t>
            </a:r>
          </a:p>
          <a:p>
            <a:pPr lvl="1" algn="just">
              <a:buNone/>
            </a:pPr>
            <a:r>
              <a:rPr lang="en-IN" sz="2000"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A technique that an organisation use to determine what steps need to be taken in order to move from its current state to its desired, future state.</a:t>
            </a:r>
          </a:p>
          <a:p>
            <a:pPr lvl="1">
              <a:buNone/>
            </a:pPr>
            <a:endParaRPr lang="en-IN" sz="2400" b="1" dirty="0" smtClean="0">
              <a:latin typeface="Times New Roman" pitchFamily="18" charset="0"/>
              <a:cs typeface="Times New Roman" pitchFamily="18" charset="0"/>
            </a:endParaRPr>
          </a:p>
          <a:p>
            <a:pPr lvl="1">
              <a:buNone/>
            </a:pPr>
            <a:r>
              <a:rPr lang="en-IN" sz="2400" b="1" dirty="0" smtClean="0">
                <a:latin typeface="Times New Roman" pitchFamily="18" charset="0"/>
                <a:cs typeface="Times New Roman" pitchFamily="18" charset="0"/>
              </a:rPr>
              <a:t>AREA FOR STUDY-   </a:t>
            </a:r>
            <a:r>
              <a:rPr lang="en-IN" sz="2400" dirty="0" smtClean="0">
                <a:latin typeface="Times New Roman" pitchFamily="18" charset="0"/>
                <a:cs typeface="Times New Roman" pitchFamily="18" charset="0"/>
              </a:rPr>
              <a:t>RAJGIR,BIHAR </a:t>
            </a:r>
            <a:r>
              <a:rPr lang="en-IN" sz="1800" dirty="0" smtClean="0"/>
              <a:t/>
            </a:r>
            <a:br>
              <a:rPr lang="en-IN" sz="1800" dirty="0" smtClean="0"/>
            </a:br>
            <a:endParaRPr lang="en-IN" sz="1800" dirty="0" smtClean="0"/>
          </a:p>
          <a:p>
            <a:pPr>
              <a:buFont typeface="Wingdings" pitchFamily="2" charset="2"/>
              <a:buChar char="Ø"/>
            </a:pPr>
            <a:r>
              <a:rPr lang="en-IN" sz="2000" b="1" dirty="0" smtClean="0">
                <a:latin typeface="Times New Roman" pitchFamily="18" charset="0"/>
                <a:cs typeface="Times New Roman" pitchFamily="18" charset="0"/>
              </a:rPr>
              <a:t>Population</a:t>
            </a:r>
            <a:r>
              <a:rPr lang="en-IN" sz="2000" dirty="0" smtClean="0">
                <a:latin typeface="Times New Roman" pitchFamily="18" charset="0"/>
                <a:cs typeface="Times New Roman" pitchFamily="18" charset="0"/>
              </a:rPr>
              <a:t> (2011)</a:t>
            </a:r>
            <a:r>
              <a:rPr lang="en-IN" sz="2000" b="1" dirty="0" smtClean="0">
                <a:latin typeface="Times New Roman" pitchFamily="18" charset="0"/>
                <a:cs typeface="Times New Roman" pitchFamily="18" charset="0"/>
              </a:rPr>
              <a:t>Total</a:t>
            </a:r>
            <a:r>
              <a:rPr lang="en-IN" sz="2000" dirty="0" smtClean="0">
                <a:latin typeface="Times New Roman" pitchFamily="18" charset="0"/>
                <a:cs typeface="Times New Roman" pitchFamily="18" charset="0"/>
              </a:rPr>
              <a:t>- 41,619</a:t>
            </a:r>
          </a:p>
          <a:p>
            <a:pPr>
              <a:buFont typeface="Wingdings" pitchFamily="2" charset="2"/>
              <a:buChar char="Ø"/>
            </a:pPr>
            <a:r>
              <a:rPr lang="en-IN" sz="2000" b="1" dirty="0" smtClean="0">
                <a:latin typeface="Times New Roman" pitchFamily="18" charset="0"/>
                <a:cs typeface="Times New Roman" pitchFamily="18" charset="0"/>
              </a:rPr>
              <a:t>Languages</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Official</a:t>
            </a:r>
            <a:r>
              <a:rPr lang="en-IN" sz="2000" dirty="0" smtClean="0">
                <a:latin typeface="Times New Roman" pitchFamily="18" charset="0"/>
                <a:cs typeface="Times New Roman" pitchFamily="18" charset="0"/>
              </a:rPr>
              <a:t>- Magadha, </a:t>
            </a:r>
            <a:r>
              <a:rPr lang="en-IN" sz="2000" dirty="0" err="1" smtClean="0">
                <a:latin typeface="Times New Roman" pitchFamily="18" charset="0"/>
                <a:cs typeface="Times New Roman" pitchFamily="18" charset="0"/>
              </a:rPr>
              <a:t>bhojpuri,Hindi</a:t>
            </a:r>
            <a:endParaRPr lang="en-IN" sz="2000" dirty="0" smtClean="0">
              <a:latin typeface="Times New Roman" pitchFamily="18" charset="0"/>
              <a:cs typeface="Times New Roman" pitchFamily="18" charset="0"/>
            </a:endParaRPr>
          </a:p>
          <a:p>
            <a:pPr>
              <a:buFont typeface="Wingdings" pitchFamily="2" charset="2"/>
              <a:buChar char="Ø"/>
            </a:pPr>
            <a:r>
              <a:rPr lang="en-IN" sz="2000" b="1" dirty="0" smtClean="0">
                <a:latin typeface="Times New Roman" pitchFamily="18" charset="0"/>
                <a:cs typeface="Times New Roman" pitchFamily="18" charset="0"/>
              </a:rPr>
              <a:t>Sex ratio</a:t>
            </a:r>
            <a:r>
              <a:rPr lang="en-IN" sz="2000" dirty="0" smtClean="0">
                <a:latin typeface="Times New Roman" pitchFamily="18" charset="0"/>
                <a:cs typeface="Times New Roman" pitchFamily="18" charset="0"/>
              </a:rPr>
              <a:t>- 889/1000</a:t>
            </a:r>
          </a:p>
          <a:p>
            <a:pPr>
              <a:buFont typeface="Wingdings" pitchFamily="2" charset="2"/>
              <a:buChar char="Ø"/>
            </a:pPr>
            <a:r>
              <a:rPr lang="en-IN" sz="2000" b="1" dirty="0" smtClean="0">
                <a:latin typeface="Times New Roman" pitchFamily="18" charset="0"/>
                <a:cs typeface="Times New Roman" pitchFamily="18" charset="0"/>
              </a:rPr>
              <a:t>Literacy</a:t>
            </a:r>
            <a:r>
              <a:rPr lang="en-IN" sz="2000" dirty="0" smtClean="0">
                <a:latin typeface="Times New Roman" pitchFamily="18" charset="0"/>
                <a:cs typeface="Times New Roman" pitchFamily="18" charset="0"/>
              </a:rPr>
              <a:t>- 51.88%</a:t>
            </a:r>
          </a:p>
          <a:p>
            <a:pPr lvl="1">
              <a:buNone/>
            </a:pPr>
            <a:endParaRPr lang="en-IN" sz="2400" dirty="0" smtClean="0">
              <a:latin typeface="Times New Roman" pitchFamily="18" charset="0"/>
              <a:cs typeface="Times New Roman" pitchFamily="18" charset="0"/>
            </a:endParaRPr>
          </a:p>
          <a:p>
            <a:pPr lvl="1" algn="just">
              <a:buNone/>
            </a:pP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b="1" dirty="0" smtClean="0">
                <a:latin typeface="Times New Roman" pitchFamily="18" charset="0"/>
                <a:cs typeface="Times New Roman" pitchFamily="18" charset="0"/>
              </a:rPr>
              <a:t>RATIONALE OF THE STUDY:</a:t>
            </a:r>
            <a:r>
              <a:rPr lang="en-IN" sz="2400" dirty="0" smtClean="0">
                <a:latin typeface="Times New Roman" pitchFamily="18" charset="0"/>
                <a:cs typeface="Times New Roman" pitchFamily="18" charset="0"/>
              </a:rPr>
              <a:t/>
            </a:r>
            <a:br>
              <a:rPr lang="en-IN" sz="2400" dirty="0" smtClean="0">
                <a:latin typeface="Times New Roman" pitchFamily="18" charset="0"/>
                <a:cs typeface="Times New Roman" pitchFamily="18" charset="0"/>
              </a:rPr>
            </a:br>
            <a:endParaRPr lang="en-IN" sz="24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lnSpc>
                <a:spcPct val="150000"/>
              </a:lnSpc>
            </a:pPr>
            <a:r>
              <a:rPr lang="en-IN" sz="2200" dirty="0" smtClean="0">
                <a:latin typeface="Times New Roman" pitchFamily="18" charset="0"/>
                <a:cs typeface="Times New Roman" pitchFamily="18" charset="0"/>
              </a:rPr>
              <a:t>A number of hospitals is been set up for providing services to the population. The sub divisional hospital, </a:t>
            </a:r>
            <a:r>
              <a:rPr lang="en-IN" sz="2200" dirty="0" err="1" smtClean="0">
                <a:latin typeface="Times New Roman" pitchFamily="18" charset="0"/>
                <a:cs typeface="Times New Roman" pitchFamily="18" charset="0"/>
              </a:rPr>
              <a:t>Rajgir</a:t>
            </a:r>
            <a:r>
              <a:rPr lang="en-IN" sz="2200" dirty="0" smtClean="0">
                <a:latin typeface="Times New Roman" pitchFamily="18" charset="0"/>
                <a:cs typeface="Times New Roman" pitchFamily="18" charset="0"/>
              </a:rPr>
              <a:t> was upgraded from referral hospital post to sub divisional in 2011. To check whether this hospital is providing full fledged services and is set up as per IPHS norms the gap analysis is taken up. This will prove fruitful to the hospital in raising standard and setting benchmark if improvements are done and would increase the knowledge.</a:t>
            </a:r>
          </a:p>
          <a:p>
            <a:pPr algn="just">
              <a:lnSpc>
                <a:spcPct val="150000"/>
              </a:lnSpc>
            </a:pPr>
            <a:r>
              <a:rPr lang="en-IN" sz="2200" b="1" dirty="0" smtClean="0">
                <a:latin typeface="Times New Roman" pitchFamily="18" charset="0"/>
                <a:cs typeface="Times New Roman" pitchFamily="18" charset="0"/>
              </a:rPr>
              <a:t> </a:t>
            </a:r>
            <a:endParaRPr lang="en-IN" sz="2200"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1210146"/>
          </a:xfrm>
        </p:spPr>
        <p:txBody>
          <a:bodyPr>
            <a:normAutofit/>
          </a:bodyPr>
          <a:lstStyle/>
          <a:p>
            <a:r>
              <a:rPr lang="en-IN" sz="2400" b="1" dirty="0" smtClean="0">
                <a:latin typeface="Times New Roman" pitchFamily="18" charset="0"/>
                <a:cs typeface="Times New Roman" pitchFamily="18" charset="0"/>
              </a:rPr>
              <a:t>Why</a:t>
            </a:r>
            <a:r>
              <a:rPr lang="en-IN" sz="2000" b="1" dirty="0" smtClean="0">
                <a:latin typeface="Times New Roman" pitchFamily="18" charset="0"/>
                <a:cs typeface="Times New Roman" pitchFamily="18" charset="0"/>
              </a:rPr>
              <a:t> IPHS STANDARDS ?</a:t>
            </a:r>
            <a:r>
              <a:rPr lang="en-IN" sz="2000" dirty="0" smtClean="0">
                <a:latin typeface="Times New Roman" pitchFamily="18" charset="0"/>
                <a:cs typeface="Times New Roman" pitchFamily="18" charset="0"/>
              </a:rPr>
              <a:t/>
            </a:r>
            <a:br>
              <a:rPr lang="en-IN" sz="2000" dirty="0" smtClean="0">
                <a:latin typeface="Times New Roman" pitchFamily="18" charset="0"/>
                <a:cs typeface="Times New Roman" pitchFamily="18" charset="0"/>
              </a:rPr>
            </a:br>
            <a:endParaRPr lang="en-IN" sz="20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340768"/>
            <a:ext cx="8229600" cy="4785395"/>
          </a:xfrm>
        </p:spPr>
        <p:txBody>
          <a:bodyPr>
            <a:normAutofit/>
          </a:bodyPr>
          <a:lstStyle/>
          <a:p>
            <a:pPr algn="just">
              <a:lnSpc>
                <a:spcPct val="150000"/>
              </a:lnSpc>
              <a:buNone/>
            </a:pPr>
            <a:r>
              <a:rPr lang="en-IN" dirty="0" smtClean="0"/>
              <a:t>   </a:t>
            </a:r>
            <a:r>
              <a:rPr lang="en-IN" sz="2000" dirty="0" smtClean="0">
                <a:latin typeface="Times New Roman" pitchFamily="18" charset="0"/>
                <a:cs typeface="Times New Roman" pitchFamily="18" charset="0"/>
              </a:rPr>
              <a:t>Standards are a means of describing the level of quality the health care organizations are expected to meet or aspire to. The key aim of standard is to underpin the delivery of quality services which are fair and responsive to client’s needs, provided equitably and deliver improvements in health and well being of the population. </a:t>
            </a:r>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200" b="1" dirty="0" smtClean="0">
                <a:latin typeface="Times New Roman" pitchFamily="18" charset="0"/>
                <a:cs typeface="Times New Roman" pitchFamily="18" charset="0"/>
              </a:rPr>
              <a:t>OBJECTIVES OF INDIAN PUBLIC HEALTH STANDARDS (IPHS) FOR SUB-DISTRICT HOSPITALS</a:t>
            </a:r>
            <a:r>
              <a:rPr lang="en-IN" dirty="0" smtClean="0"/>
              <a:t/>
            </a:r>
            <a:br>
              <a:rPr lang="en-IN" dirty="0" smtClean="0"/>
            </a:br>
            <a:endParaRPr lang="en-IN" dirty="0"/>
          </a:p>
        </p:txBody>
      </p:sp>
      <p:sp>
        <p:nvSpPr>
          <p:cNvPr id="3" name="Content Placeholder 2"/>
          <p:cNvSpPr>
            <a:spLocks noGrp="1"/>
          </p:cNvSpPr>
          <p:nvPr>
            <p:ph sz="quarter" idx="1"/>
          </p:nvPr>
        </p:nvSpPr>
        <p:spPr>
          <a:xfrm>
            <a:off x="457200" y="1124744"/>
            <a:ext cx="8229600" cy="5328592"/>
          </a:xfrm>
        </p:spPr>
        <p:txBody>
          <a:bodyPr>
            <a:normAutofit/>
          </a:bodyPr>
          <a:lstStyle/>
          <a:p>
            <a:pPr algn="just">
              <a:lnSpc>
                <a:spcPct val="150000"/>
              </a:lnSpc>
              <a:buNone/>
            </a:pPr>
            <a:r>
              <a:rPr lang="en-IN" dirty="0" smtClean="0"/>
              <a:t>   </a:t>
            </a:r>
            <a:r>
              <a:rPr lang="en-IN" sz="2200" dirty="0" smtClean="0">
                <a:latin typeface="Times New Roman" pitchFamily="18" charset="0"/>
                <a:cs typeface="Times New Roman" pitchFamily="18" charset="0"/>
              </a:rPr>
              <a:t>The overall objective of IPHS is to provide health care that is quality oriented and sensitive to the needs of the people of the district. The </a:t>
            </a:r>
            <a:r>
              <a:rPr lang="en-IN" sz="2200" b="1" dirty="0" smtClean="0">
                <a:latin typeface="Times New Roman" pitchFamily="18" charset="0"/>
                <a:cs typeface="Times New Roman" pitchFamily="18" charset="0"/>
              </a:rPr>
              <a:t>specific objectives</a:t>
            </a:r>
            <a:r>
              <a:rPr lang="en-IN" sz="2200" dirty="0" smtClean="0">
                <a:latin typeface="Times New Roman" pitchFamily="18" charset="0"/>
                <a:cs typeface="Times New Roman" pitchFamily="18" charset="0"/>
              </a:rPr>
              <a:t> of IPHS for Sub-district Hospitals are:</a:t>
            </a:r>
          </a:p>
          <a:p>
            <a:pPr algn="just">
              <a:lnSpc>
                <a:spcPct val="150000"/>
              </a:lnSpc>
              <a:buNone/>
            </a:pPr>
            <a:endParaRPr lang="en-IN" sz="2200" dirty="0" smtClean="0">
              <a:latin typeface="Times New Roman" pitchFamily="18" charset="0"/>
              <a:cs typeface="Times New Roman" pitchFamily="18" charset="0"/>
            </a:endParaRPr>
          </a:p>
          <a:p>
            <a:pPr lvl="0" algn="just">
              <a:lnSpc>
                <a:spcPct val="150000"/>
              </a:lnSpc>
              <a:buNone/>
            </a:pPr>
            <a:r>
              <a:rPr lang="en-IN" sz="2200" dirty="0" smtClean="0">
                <a:latin typeface="Times New Roman" pitchFamily="18" charset="0"/>
                <a:cs typeface="Times New Roman" pitchFamily="18" charset="0"/>
              </a:rPr>
              <a:t>1) To provide comprehensive secondary health care (specialist and referral services) to the community through the Sub-district Hospital.</a:t>
            </a:r>
          </a:p>
          <a:p>
            <a:pPr lvl="0" algn="just">
              <a:lnSpc>
                <a:spcPct val="150000"/>
              </a:lnSpc>
              <a:buNone/>
            </a:pPr>
            <a:r>
              <a:rPr lang="en-IN" sz="2200" dirty="0" smtClean="0">
                <a:latin typeface="Times New Roman" pitchFamily="18" charset="0"/>
                <a:cs typeface="Times New Roman" pitchFamily="18" charset="0"/>
              </a:rPr>
              <a:t>2) To achieve and maintain an acceptable standard of quality of care.</a:t>
            </a:r>
          </a:p>
          <a:p>
            <a:pPr lvl="0" algn="just">
              <a:lnSpc>
                <a:spcPct val="150000"/>
              </a:lnSpc>
              <a:buNone/>
            </a:pPr>
            <a:r>
              <a:rPr lang="en-IN" sz="2200" dirty="0" smtClean="0">
                <a:latin typeface="Times New Roman" pitchFamily="18" charset="0"/>
                <a:cs typeface="Times New Roman" pitchFamily="18" charset="0"/>
              </a:rPr>
              <a:t>3) To make the services more responsive and sensitive to the needs of the people. </a:t>
            </a:r>
          </a:p>
          <a:p>
            <a:pPr>
              <a:lnSpc>
                <a:spcPct val="150000"/>
              </a:lnSpc>
            </a:pP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395</TotalTime>
  <Words>1474</Words>
  <Application>Microsoft Office PowerPoint</Application>
  <PresentationFormat>On-screen Show (4:3)</PresentationFormat>
  <Paragraphs>164</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Oriel</vt:lpstr>
      <vt:lpstr>   DISSERTATION REPORT ON      “GAP ANALYSIS OF SUB DIVISIONAL HOSPITAL, RAJGIR AS PER IPHS STANDARDS” </vt:lpstr>
      <vt:lpstr>INTRODUCTION </vt:lpstr>
      <vt:lpstr>Slide 3</vt:lpstr>
      <vt:lpstr>NATIONAL RURAL HEALTH MISSION: INSTITUTIONAL SETUP AT THE DISTRICT LEVEL </vt:lpstr>
      <vt:lpstr>INTRODUCTION OF THE PROJECT CARRIED OUT </vt:lpstr>
      <vt:lpstr>Slide 6</vt:lpstr>
      <vt:lpstr>RATIONALE OF THE STUDY: </vt:lpstr>
      <vt:lpstr>Why IPHS STANDARDS ? </vt:lpstr>
      <vt:lpstr>OBJECTIVES OF INDIAN PUBLIC HEALTH STANDARDS (IPHS) FOR SUB-DISTRICT HOSPITALS </vt:lpstr>
      <vt:lpstr>OBJECTIVE OF THE STUDY</vt:lpstr>
      <vt:lpstr>Review of literature</vt:lpstr>
      <vt:lpstr>Slide 12</vt:lpstr>
      <vt:lpstr>DATA SOURCE AND METHODS </vt:lpstr>
      <vt:lpstr>FINDINGS </vt:lpstr>
      <vt:lpstr>GRAPH: 3.2 AVAILABILITY OF DIAGNOSTIC AND CLINICAL SERVICES AS PER IPHS </vt:lpstr>
      <vt:lpstr>GRAPH: 3.3 SUPPORT SERVICES AS PER IPHS STANDARDS </vt:lpstr>
      <vt:lpstr>GRAPH: 3.4 IPHS STANDARDS IN OPD (INCLUDING IPD) </vt:lpstr>
      <vt:lpstr>GRAPH 3.5 PAEDIATRIC PROCEDURES AS PER IPHS </vt:lpstr>
      <vt:lpstr>GRAPH 3.6 EYE SPECILIST SERVICES (OPTHALMOLOGY) OPD PROCEDURES AS PER IPHS </vt:lpstr>
      <vt:lpstr>GRAPH 3.7 OBSTETRIC &amp; GYNAECOLOGY SPECIALIST SERVICES AS PER IPHS </vt:lpstr>
      <vt:lpstr>GRAPH 3.8  DENTAL SERVICES AS PER IPHS </vt:lpstr>
      <vt:lpstr>GRAPH 3.9 SURGICAL SERVICES AS PER IPHS </vt:lpstr>
      <vt:lpstr>SUMMARY &amp; CONCLUSION  </vt:lpstr>
      <vt:lpstr>RECOMMENDATIONS</vt:lpstr>
      <vt:lpstr>Slide 25</vt:lpstr>
      <vt:lpstr>References</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REPORT ON      “GAP ANALYSIS OF SUB DIVISIONAL HOSPITAL, RAJGIR AS PER IPHS STANDARDS”</dc:title>
  <dc:creator>pranoti</dc:creator>
  <cp:lastModifiedBy>archit sinha</cp:lastModifiedBy>
  <cp:revision>56</cp:revision>
  <dcterms:created xsi:type="dcterms:W3CDTF">2013-05-01T19:24:26Z</dcterms:created>
  <dcterms:modified xsi:type="dcterms:W3CDTF">2013-05-02T09:26:43Z</dcterms:modified>
</cp:coreProperties>
</file>