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charts/chart7.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charts/chart6.xml" ContentType="application/vnd.openxmlformats-officedocument.drawingml.chart+xml"/>
  <Override PartName="/ppt/charts/chart10.xml" ContentType="application/vnd.openxmlformats-officedocument.drawingml.chart+xml"/>
  <Default Extension="vml" ContentType="application/vnd.openxmlformats-officedocument.vmlDrawing"/>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drawing4.xml" ContentType="application/vnd.ms-office.drawingml.diagramDrawing+xml"/>
  <Override PartName="/ppt/diagrams/quickStyle6.xml" ContentType="application/vnd.openxmlformats-officedocument.drawingml.diagramStyl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diagrams/layout3.xml" ContentType="application/vnd.openxmlformats-officedocument.drawingml.diagramLayout+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68" r:id="rId2"/>
    <p:sldId id="304" r:id="rId3"/>
    <p:sldId id="257" r:id="rId4"/>
    <p:sldId id="259" r:id="rId5"/>
    <p:sldId id="260" r:id="rId6"/>
    <p:sldId id="261" r:id="rId7"/>
    <p:sldId id="262" r:id="rId8"/>
    <p:sldId id="263" r:id="rId9"/>
    <p:sldId id="264" r:id="rId10"/>
    <p:sldId id="267" r:id="rId11"/>
    <p:sldId id="269" r:id="rId12"/>
    <p:sldId id="270" r:id="rId13"/>
    <p:sldId id="271" r:id="rId14"/>
    <p:sldId id="272" r:id="rId15"/>
    <p:sldId id="273" r:id="rId16"/>
    <p:sldId id="30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300" r:id="rId37"/>
    <p:sldId id="293" r:id="rId38"/>
    <p:sldId id="294" r:id="rId39"/>
    <p:sldId id="295" r:id="rId40"/>
    <p:sldId id="296" r:id="rId41"/>
    <p:sldId id="297" r:id="rId42"/>
    <p:sldId id="307" r:id="rId43"/>
    <p:sldId id="308" r:id="rId44"/>
    <p:sldId id="306" r:id="rId45"/>
    <p:sldId id="305" r:id="rId46"/>
    <p:sldId id="298" r:id="rId47"/>
    <p:sldId id="299" r:id="rId48"/>
    <p:sldId id="309" r:id="rId49"/>
    <p:sldId id="301" r:id="rId50"/>
    <p:sldId id="302" r:id="rId51"/>
  </p:sldIdLst>
  <p:sldSz cx="9906000" cy="6858000" type="A4"/>
  <p:notesSz cx="9144000" cy="6858000"/>
  <p:defaultTextStyle>
    <a:defPPr>
      <a:defRPr lang="en-US"/>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5" d="100"/>
          <a:sy n="65" d="100"/>
        </p:scale>
        <p:origin x="-1296" y="-108"/>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project%20hmis\Template%20for%20State&amp;%20district%20analysis%20with%20KPI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project%20hmis\maharashtra%20across%20district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project%20hmis\maharashtra%20across%20district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project%20hmis\maharashtra%20across%20district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project%20hmis\maharashtra%20across%20district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project%20hmis\maharashtra%20across%20district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project%20hmis\maharashtra%20across%20district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project%20hmis\maharashtra%20across%20district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project%20hmis\maharashtra%20across%20distric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project%20hmis\Template%20for%20State&amp;%20district%20analysis%20with%20KPI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project%20hmis\Template%20for%20State&amp;%20district%20analysis%20with%20KPI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project%20hmis\Template%20for%20State&amp;%20district%20analysis%20with%20KPI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project%20hmis\Template%20for%20State&amp;%20district%20analysis%20with%20KPI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project%20hmis\Template%20for%20State&amp;%20district%20analysis%20with%20KPI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project%20hmis\maharashtra%20across%20district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project%20hmis\maharashtra%20across%20district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project%20hmis\maharashtra%20across%20distric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style val="28"/>
  <c:chart>
    <c:title>
      <c:tx>
        <c:rich>
          <a:bodyPr/>
          <a:lstStyle/>
          <a:p>
            <a:pPr>
              <a:defRPr sz="1800"/>
            </a:pPr>
            <a:r>
              <a:rPr lang="en-US" sz="1800"/>
              <a:t>Maharashtra -JSY  Paid to Mothers  as % of reported deliveries - Apr'12 to Mar'13</a:t>
            </a:r>
          </a:p>
        </c:rich>
      </c:tx>
      <c:layout/>
    </c:title>
    <c:plotArea>
      <c:layout/>
      <c:barChart>
        <c:barDir val="col"/>
        <c:grouping val="clustered"/>
        <c:ser>
          <c:idx val="0"/>
          <c:order val="0"/>
          <c:tx>
            <c:strRef>
              <c:f>'ANALYSIS - Maharashtra'!$AA$155</c:f>
              <c:strCache>
                <c:ptCount val="1"/>
                <c:pt idx="0">
                  <c:v>Maharshtra -JSY  Paid to Mothers  as % of reported deliveries - Apr'12 to Mar'13</c:v>
                </c:pt>
              </c:strCache>
            </c:strRef>
          </c:tx>
          <c:dLbls>
            <c:txPr>
              <a:bodyPr/>
              <a:lstStyle/>
              <a:p>
                <a:pPr>
                  <a:defRPr sz="1600" b="1"/>
                </a:pPr>
                <a:endParaRPr lang="en-US"/>
              </a:p>
            </c:txPr>
            <c:showVal val="1"/>
          </c:dLbls>
          <c:cat>
            <c:strRef>
              <c:f>'ANALYSIS - Maharashtra'!$AB$154:$AD$154</c:f>
              <c:strCache>
                <c:ptCount val="3"/>
                <c:pt idx="0">
                  <c:v>Home </c:v>
                </c:pt>
                <c:pt idx="1">
                  <c:v>Institutional (Public)</c:v>
                </c:pt>
                <c:pt idx="2">
                  <c:v>Institutional (Pvt)</c:v>
                </c:pt>
              </c:strCache>
            </c:strRef>
          </c:cat>
          <c:val>
            <c:numRef>
              <c:f>'ANALYSIS - Maharashtra'!$AB$155:$AD$155</c:f>
              <c:numCache>
                <c:formatCode>0%</c:formatCode>
                <c:ptCount val="3"/>
                <c:pt idx="0">
                  <c:v>0.26859701752097725</c:v>
                </c:pt>
                <c:pt idx="1">
                  <c:v>0.33462182587524669</c:v>
                </c:pt>
                <c:pt idx="2">
                  <c:v>0.10583595130514196</c:v>
                </c:pt>
              </c:numCache>
            </c:numRef>
          </c:val>
        </c:ser>
        <c:axId val="83246464"/>
        <c:axId val="83277696"/>
      </c:barChart>
      <c:catAx>
        <c:axId val="83246464"/>
        <c:scaling>
          <c:orientation val="minMax"/>
        </c:scaling>
        <c:axPos val="b"/>
        <c:numFmt formatCode="General" sourceLinked="1"/>
        <c:tickLblPos val="nextTo"/>
        <c:txPr>
          <a:bodyPr rot="0" vert="horz"/>
          <a:lstStyle/>
          <a:p>
            <a:pPr>
              <a:defRPr sz="1400" b="1"/>
            </a:pPr>
            <a:endParaRPr lang="en-US"/>
          </a:p>
        </c:txPr>
        <c:crossAx val="83277696"/>
        <c:crosses val="autoZero"/>
        <c:auto val="1"/>
        <c:lblAlgn val="ctr"/>
        <c:lblOffset val="100"/>
      </c:catAx>
      <c:valAx>
        <c:axId val="83277696"/>
        <c:scaling>
          <c:orientation val="minMax"/>
        </c:scaling>
        <c:axPos val="l"/>
        <c:numFmt formatCode="0%" sourceLinked="1"/>
        <c:tickLblPos val="nextTo"/>
        <c:txPr>
          <a:bodyPr rot="0" vert="horz"/>
          <a:lstStyle/>
          <a:p>
            <a:pPr>
              <a:defRPr/>
            </a:pPr>
            <a:endParaRPr lang="en-US"/>
          </a:p>
        </c:txPr>
        <c:crossAx val="83246464"/>
        <c:crosses val="autoZero"/>
        <c:crossBetween val="between"/>
      </c:valAx>
    </c:plotArea>
    <c:plotVisOnly val="1"/>
    <c:dispBlanksAs val="gap"/>
  </c:chart>
  <c:txPr>
    <a:bodyPr/>
    <a:lstStyle/>
    <a:p>
      <a:pPr>
        <a:defRPr sz="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IN"/>
  <c:style val="29"/>
  <c:chart>
    <c:title>
      <c:layout/>
      <c:txPr>
        <a:bodyPr/>
        <a:lstStyle/>
        <a:p>
          <a:pPr>
            <a:defRPr sz="1600"/>
          </a:pPr>
          <a:endParaRPr lang="en-US"/>
        </a:p>
      </c:txPr>
    </c:title>
    <c:plotArea>
      <c:layout/>
      <c:barChart>
        <c:barDir val="col"/>
        <c:grouping val="clustered"/>
        <c:ser>
          <c:idx val="0"/>
          <c:order val="0"/>
          <c:tx>
            <c:strRef>
              <c:f>Charts!$B$19</c:f>
              <c:strCache>
                <c:ptCount val="1"/>
                <c:pt idx="0">
                  <c:v>Maharashtra &amp; Districts- % ANC Pregnant Women given 100 IFA Tablets against Reported ANC Registration -Apr'12 to Mar'13</c:v>
                </c:pt>
              </c:strCache>
            </c:strRef>
          </c:tx>
          <c:spPr>
            <a:solidFill>
              <a:schemeClr val="accent2">
                <a:lumMod val="75000"/>
              </a:schemeClr>
            </a:solidFill>
          </c:spPr>
          <c:dPt>
            <c:idx val="0"/>
            <c:spPr>
              <a:solidFill>
                <a:srgbClr val="0070C0"/>
              </a:solidFill>
            </c:spPr>
          </c:dPt>
          <c:dLbls>
            <c:numFmt formatCode="0%" sourceLinked="0"/>
            <c:txPr>
              <a:bodyPr rot="-5400000" vert="horz"/>
              <a:lstStyle/>
              <a:p>
                <a:pPr>
                  <a:defRPr sz="1800" b="1"/>
                </a:pPr>
                <a:endParaRPr lang="en-US"/>
              </a:p>
            </c:txPr>
            <c:dLblPos val="outEnd"/>
            <c:showVal val="1"/>
          </c:dLbls>
          <c:cat>
            <c:strRef>
              <c:f>Charts!$C$18:$AK$18</c:f>
              <c:strCache>
                <c:ptCount val="35"/>
                <c:pt idx="0">
                  <c:v>_Maharashtra</c:v>
                </c:pt>
                <c:pt idx="1">
                  <c:v>Ahmednagar</c:v>
                </c:pt>
                <c:pt idx="2">
                  <c:v>Akola</c:v>
                </c:pt>
                <c:pt idx="3">
                  <c:v>Amravati</c:v>
                </c:pt>
                <c:pt idx="4">
                  <c:v>Aurangabad</c:v>
                </c:pt>
                <c:pt idx="5">
                  <c:v>Bhandara</c:v>
                </c:pt>
                <c:pt idx="6">
                  <c:v>Bid</c:v>
                </c:pt>
                <c:pt idx="7">
                  <c:v>Brihan Mumbai</c:v>
                </c:pt>
                <c:pt idx="8">
                  <c:v>Buldana</c:v>
                </c:pt>
                <c:pt idx="9">
                  <c:v>Chandrapur</c:v>
                </c:pt>
                <c:pt idx="10">
                  <c:v>Dhule</c:v>
                </c:pt>
                <c:pt idx="11">
                  <c:v>Gadchiroli</c:v>
                </c:pt>
                <c:pt idx="12">
                  <c:v>Gondiya</c:v>
                </c:pt>
                <c:pt idx="13">
                  <c:v>Hingoli</c:v>
                </c:pt>
                <c:pt idx="14">
                  <c:v>Jalgaon</c:v>
                </c:pt>
                <c:pt idx="15">
                  <c:v>Jalna</c:v>
                </c:pt>
                <c:pt idx="16">
                  <c:v>Kolhapur</c:v>
                </c:pt>
                <c:pt idx="17">
                  <c:v>Latur</c:v>
                </c:pt>
                <c:pt idx="18">
                  <c:v>Nagpur</c:v>
                </c:pt>
                <c:pt idx="19">
                  <c:v>Nanded</c:v>
                </c:pt>
                <c:pt idx="20">
                  <c:v>Nandurbar</c:v>
                </c:pt>
                <c:pt idx="21">
                  <c:v>Nashik</c:v>
                </c:pt>
                <c:pt idx="22">
                  <c:v>Osmanabad</c:v>
                </c:pt>
                <c:pt idx="23">
                  <c:v>Parbhani</c:v>
                </c:pt>
                <c:pt idx="24">
                  <c:v>Pune</c:v>
                </c:pt>
                <c:pt idx="25">
                  <c:v>Raigarh</c:v>
                </c:pt>
                <c:pt idx="26">
                  <c:v>Ratnagiri</c:v>
                </c:pt>
                <c:pt idx="27">
                  <c:v>Sangli</c:v>
                </c:pt>
                <c:pt idx="28">
                  <c:v>Satara</c:v>
                </c:pt>
                <c:pt idx="29">
                  <c:v>Sindhudurg</c:v>
                </c:pt>
                <c:pt idx="30">
                  <c:v>Solapur</c:v>
                </c:pt>
                <c:pt idx="31">
                  <c:v>Thane</c:v>
                </c:pt>
                <c:pt idx="32">
                  <c:v>Wardha</c:v>
                </c:pt>
                <c:pt idx="33">
                  <c:v>Washim</c:v>
                </c:pt>
                <c:pt idx="34">
                  <c:v>Yavatmal</c:v>
                </c:pt>
              </c:strCache>
            </c:strRef>
          </c:cat>
          <c:val>
            <c:numRef>
              <c:f>Charts!$C$19:$AK$19</c:f>
              <c:numCache>
                <c:formatCode>0%</c:formatCode>
                <c:ptCount val="35"/>
                <c:pt idx="0">
                  <c:v>0.63852517657229169</c:v>
                </c:pt>
                <c:pt idx="1">
                  <c:v>0.71224977625720864</c:v>
                </c:pt>
                <c:pt idx="2">
                  <c:v>0.5498225416803364</c:v>
                </c:pt>
                <c:pt idx="3">
                  <c:v>0.28251348889356037</c:v>
                </c:pt>
                <c:pt idx="4">
                  <c:v>0.66647285211950424</c:v>
                </c:pt>
                <c:pt idx="5">
                  <c:v>0.76712841632348028</c:v>
                </c:pt>
                <c:pt idx="6">
                  <c:v>0.5008958828341078</c:v>
                </c:pt>
                <c:pt idx="7">
                  <c:v>1.1130756929940839</c:v>
                </c:pt>
                <c:pt idx="8">
                  <c:v>0.39872964232460112</c:v>
                </c:pt>
                <c:pt idx="9">
                  <c:v>0.55044735030970404</c:v>
                </c:pt>
                <c:pt idx="10">
                  <c:v>0.64413197351396789</c:v>
                </c:pt>
                <c:pt idx="11">
                  <c:v>0.63346613545816732</c:v>
                </c:pt>
                <c:pt idx="12">
                  <c:v>0.60889743108944516</c:v>
                </c:pt>
                <c:pt idx="13">
                  <c:v>0.54395188237915115</c:v>
                </c:pt>
                <c:pt idx="14">
                  <c:v>0.51786866775326257</c:v>
                </c:pt>
                <c:pt idx="15">
                  <c:v>0.58183751218215651</c:v>
                </c:pt>
                <c:pt idx="16">
                  <c:v>0.60706705505218361</c:v>
                </c:pt>
                <c:pt idx="17">
                  <c:v>0.56924162534057576</c:v>
                </c:pt>
                <c:pt idx="18">
                  <c:v>0.43380298736271189</c:v>
                </c:pt>
                <c:pt idx="19">
                  <c:v>0.65677926306233192</c:v>
                </c:pt>
                <c:pt idx="20">
                  <c:v>0.50613419070987398</c:v>
                </c:pt>
                <c:pt idx="21">
                  <c:v>0.38806879197320376</c:v>
                </c:pt>
                <c:pt idx="22">
                  <c:v>0.72770159768524534</c:v>
                </c:pt>
                <c:pt idx="23">
                  <c:v>0.75768693699860545</c:v>
                </c:pt>
                <c:pt idx="24">
                  <c:v>0.85078683834048885</c:v>
                </c:pt>
                <c:pt idx="25">
                  <c:v>0.55220569593509672</c:v>
                </c:pt>
                <c:pt idx="26">
                  <c:v>0.7465131436019985</c:v>
                </c:pt>
                <c:pt idx="27">
                  <c:v>0.38495976768104723</c:v>
                </c:pt>
                <c:pt idx="28">
                  <c:v>0.6509311821531758</c:v>
                </c:pt>
                <c:pt idx="29">
                  <c:v>0.68196686715205157</c:v>
                </c:pt>
                <c:pt idx="30">
                  <c:v>0.41684677195899306</c:v>
                </c:pt>
                <c:pt idx="31">
                  <c:v>0.77563410014510714</c:v>
                </c:pt>
                <c:pt idx="32">
                  <c:v>0.47023395876766272</c:v>
                </c:pt>
                <c:pt idx="33">
                  <c:v>0.54653220099079958</c:v>
                </c:pt>
                <c:pt idx="34">
                  <c:v>0.43151071025930243</c:v>
                </c:pt>
              </c:numCache>
            </c:numRef>
          </c:val>
        </c:ser>
        <c:dLbls>
          <c:showVal val="1"/>
        </c:dLbls>
        <c:axId val="126138240"/>
        <c:axId val="126263296"/>
      </c:barChart>
      <c:catAx>
        <c:axId val="126138240"/>
        <c:scaling>
          <c:orientation val="minMax"/>
        </c:scaling>
        <c:axPos val="b"/>
        <c:numFmt formatCode="General" sourceLinked="1"/>
        <c:tickLblPos val="nextTo"/>
        <c:txPr>
          <a:bodyPr/>
          <a:lstStyle/>
          <a:p>
            <a:pPr>
              <a:defRPr sz="1200" b="1">
                <a:latin typeface="Times New Roman" pitchFamily="18" charset="0"/>
                <a:cs typeface="Times New Roman" pitchFamily="18" charset="0"/>
              </a:defRPr>
            </a:pPr>
            <a:endParaRPr lang="en-US"/>
          </a:p>
        </c:txPr>
        <c:crossAx val="126263296"/>
        <c:crosses val="autoZero"/>
        <c:auto val="1"/>
        <c:lblAlgn val="ctr"/>
        <c:lblOffset val="100"/>
      </c:catAx>
      <c:valAx>
        <c:axId val="126263296"/>
        <c:scaling>
          <c:orientation val="minMax"/>
        </c:scaling>
        <c:axPos val="l"/>
        <c:numFmt formatCode="0%" sourceLinked="1"/>
        <c:tickLblPos val="nextTo"/>
        <c:txPr>
          <a:bodyPr/>
          <a:lstStyle/>
          <a:p>
            <a:pPr>
              <a:defRPr sz="900" b="1"/>
            </a:pPr>
            <a:endParaRPr lang="en-US"/>
          </a:p>
        </c:txPr>
        <c:crossAx val="126138240"/>
        <c:crosses val="autoZero"/>
        <c:crossBetween val="between"/>
      </c:valAx>
    </c:plotArea>
    <c:plotVisOnly val="1"/>
    <c:dispBlanksAs val="gap"/>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IN"/>
  <c:style val="29"/>
  <c:chart>
    <c:title>
      <c:layout/>
      <c:txPr>
        <a:bodyPr/>
        <a:lstStyle/>
        <a:p>
          <a:pPr>
            <a:defRPr sz="1400"/>
          </a:pPr>
          <a:endParaRPr lang="en-US"/>
        </a:p>
      </c:txPr>
    </c:title>
    <c:plotArea>
      <c:layout>
        <c:manualLayout>
          <c:layoutTarget val="inner"/>
          <c:xMode val="edge"/>
          <c:yMode val="edge"/>
          <c:x val="4.4059060642007521E-2"/>
          <c:y val="0.34311392843531835"/>
          <c:w val="0.94029527633130383"/>
          <c:h val="0.36874084798928064"/>
        </c:manualLayout>
      </c:layout>
      <c:barChart>
        <c:barDir val="col"/>
        <c:grouping val="clustered"/>
        <c:ser>
          <c:idx val="0"/>
          <c:order val="0"/>
          <c:tx>
            <c:strRef>
              <c:f>Charts!$B$22</c:f>
              <c:strCache>
                <c:ptCount val="1"/>
                <c:pt idx="0">
                  <c:v>Maharashtra &amp; Districts - % High BP cases detected against Reported ANC Registration -Apr'12 to Mar'13</c:v>
                </c:pt>
              </c:strCache>
            </c:strRef>
          </c:tx>
          <c:spPr>
            <a:solidFill>
              <a:schemeClr val="accent2">
                <a:lumMod val="75000"/>
              </a:schemeClr>
            </a:solidFill>
          </c:spPr>
          <c:dPt>
            <c:idx val="0"/>
            <c:spPr>
              <a:solidFill>
                <a:srgbClr val="0070C0"/>
              </a:solidFill>
            </c:spPr>
          </c:dPt>
          <c:dLbls>
            <c:numFmt formatCode="0%" sourceLinked="0"/>
            <c:txPr>
              <a:bodyPr rot="-5400000" vert="horz"/>
              <a:lstStyle/>
              <a:p>
                <a:pPr>
                  <a:defRPr sz="1600" b="1"/>
                </a:pPr>
                <a:endParaRPr lang="en-US"/>
              </a:p>
            </c:txPr>
            <c:dLblPos val="outEnd"/>
            <c:showVal val="1"/>
          </c:dLbls>
          <c:cat>
            <c:strRef>
              <c:f>Charts!$C$21:$AK$21</c:f>
              <c:strCache>
                <c:ptCount val="35"/>
                <c:pt idx="0">
                  <c:v>_Maharashtra</c:v>
                </c:pt>
                <c:pt idx="1">
                  <c:v>Ahmednagar</c:v>
                </c:pt>
                <c:pt idx="2">
                  <c:v>Akola</c:v>
                </c:pt>
                <c:pt idx="3">
                  <c:v>Amravati</c:v>
                </c:pt>
                <c:pt idx="4">
                  <c:v>Aurangabad</c:v>
                </c:pt>
                <c:pt idx="5">
                  <c:v>Bhandara</c:v>
                </c:pt>
                <c:pt idx="6">
                  <c:v>Bid</c:v>
                </c:pt>
                <c:pt idx="7">
                  <c:v>Brihan Mumbai</c:v>
                </c:pt>
                <c:pt idx="8">
                  <c:v>Buldana</c:v>
                </c:pt>
                <c:pt idx="9">
                  <c:v>Chandrapur</c:v>
                </c:pt>
                <c:pt idx="10">
                  <c:v>Dhule</c:v>
                </c:pt>
                <c:pt idx="11">
                  <c:v>Gadchiroli</c:v>
                </c:pt>
                <c:pt idx="12">
                  <c:v>Gondiya</c:v>
                </c:pt>
                <c:pt idx="13">
                  <c:v>Hingoli</c:v>
                </c:pt>
                <c:pt idx="14">
                  <c:v>Jalgaon</c:v>
                </c:pt>
                <c:pt idx="15">
                  <c:v>Jalna</c:v>
                </c:pt>
                <c:pt idx="16">
                  <c:v>Kolhapur</c:v>
                </c:pt>
                <c:pt idx="17">
                  <c:v>Latur</c:v>
                </c:pt>
                <c:pt idx="18">
                  <c:v>Nagpur</c:v>
                </c:pt>
                <c:pt idx="19">
                  <c:v>Nanded</c:v>
                </c:pt>
                <c:pt idx="20">
                  <c:v>Nandurbar</c:v>
                </c:pt>
                <c:pt idx="21">
                  <c:v>Nashik</c:v>
                </c:pt>
                <c:pt idx="22">
                  <c:v>Osmanabad</c:v>
                </c:pt>
                <c:pt idx="23">
                  <c:v>Parbhani</c:v>
                </c:pt>
                <c:pt idx="24">
                  <c:v>Pune</c:v>
                </c:pt>
                <c:pt idx="25">
                  <c:v>Raigarh</c:v>
                </c:pt>
                <c:pt idx="26">
                  <c:v>Ratnagiri</c:v>
                </c:pt>
                <c:pt idx="27">
                  <c:v>Sangli</c:v>
                </c:pt>
                <c:pt idx="28">
                  <c:v>Satara</c:v>
                </c:pt>
                <c:pt idx="29">
                  <c:v>Sindhudurg</c:v>
                </c:pt>
                <c:pt idx="30">
                  <c:v>Solapur</c:v>
                </c:pt>
                <c:pt idx="31">
                  <c:v>Thane</c:v>
                </c:pt>
                <c:pt idx="32">
                  <c:v>Wardha</c:v>
                </c:pt>
                <c:pt idx="33">
                  <c:v>Washim</c:v>
                </c:pt>
                <c:pt idx="34">
                  <c:v>Yavatmal</c:v>
                </c:pt>
              </c:strCache>
            </c:strRef>
          </c:cat>
          <c:val>
            <c:numRef>
              <c:f>Charts!$C$22:$AK$22</c:f>
              <c:numCache>
                <c:formatCode>0%</c:formatCode>
                <c:ptCount val="35"/>
                <c:pt idx="0">
                  <c:v>1.9120203298003416E-2</c:v>
                </c:pt>
                <c:pt idx="1">
                  <c:v>1.1158817731757881E-2</c:v>
                </c:pt>
                <c:pt idx="2">
                  <c:v>4.3574219332518122E-2</c:v>
                </c:pt>
                <c:pt idx="3">
                  <c:v>4.5319178754116812E-2</c:v>
                </c:pt>
                <c:pt idx="4">
                  <c:v>1.4563778829913923E-2</c:v>
                </c:pt>
                <c:pt idx="5">
                  <c:v>1.7863828421671925E-2</c:v>
                </c:pt>
                <c:pt idx="6">
                  <c:v>5.0636855840766699E-3</c:v>
                </c:pt>
                <c:pt idx="7">
                  <c:v>3.6107965377326919E-2</c:v>
                </c:pt>
                <c:pt idx="8">
                  <c:v>1.9268382424136799E-2</c:v>
                </c:pt>
                <c:pt idx="9">
                  <c:v>2.3372333103922942E-2</c:v>
                </c:pt>
                <c:pt idx="10">
                  <c:v>8.9999238907070567E-3</c:v>
                </c:pt>
                <c:pt idx="11">
                  <c:v>4.0847598616522915E-2</c:v>
                </c:pt>
                <c:pt idx="12">
                  <c:v>2.6532908306769267E-2</c:v>
                </c:pt>
                <c:pt idx="13">
                  <c:v>7.7968367119625971E-3</c:v>
                </c:pt>
                <c:pt idx="14">
                  <c:v>1.6714615443517135E-2</c:v>
                </c:pt>
                <c:pt idx="15">
                  <c:v>1.5415965269779393E-2</c:v>
                </c:pt>
                <c:pt idx="16">
                  <c:v>1.5252426189674604E-2</c:v>
                </c:pt>
                <c:pt idx="17">
                  <c:v>3.8006938863516082E-2</c:v>
                </c:pt>
                <c:pt idx="18">
                  <c:v>2.3923107179957846E-2</c:v>
                </c:pt>
                <c:pt idx="19">
                  <c:v>1.073787684312682E-2</c:v>
                </c:pt>
                <c:pt idx="20">
                  <c:v>2.7498096285641791E-2</c:v>
                </c:pt>
                <c:pt idx="21">
                  <c:v>1.1500056097834667E-2</c:v>
                </c:pt>
                <c:pt idx="22">
                  <c:v>1.2076990816454898E-2</c:v>
                </c:pt>
                <c:pt idx="23">
                  <c:v>1.4100703666182999E-2</c:v>
                </c:pt>
                <c:pt idx="24">
                  <c:v>1.7540363784998979E-2</c:v>
                </c:pt>
                <c:pt idx="25">
                  <c:v>1.4514493366010321E-2</c:v>
                </c:pt>
                <c:pt idx="26">
                  <c:v>1.5381273082772123E-2</c:v>
                </c:pt>
                <c:pt idx="27">
                  <c:v>1.1273115937644948E-2</c:v>
                </c:pt>
                <c:pt idx="28">
                  <c:v>1.8464296384822231E-2</c:v>
                </c:pt>
                <c:pt idx="29">
                  <c:v>1.6777461221905685E-2</c:v>
                </c:pt>
                <c:pt idx="30">
                  <c:v>1.6979772790246605E-2</c:v>
                </c:pt>
                <c:pt idx="31">
                  <c:v>1.5785262567862619E-2</c:v>
                </c:pt>
                <c:pt idx="32">
                  <c:v>1.9782256196432767E-2</c:v>
                </c:pt>
                <c:pt idx="33">
                  <c:v>3.7597310686482825E-3</c:v>
                </c:pt>
                <c:pt idx="34">
                  <c:v>1.1931604659902343E-2</c:v>
                </c:pt>
              </c:numCache>
            </c:numRef>
          </c:val>
        </c:ser>
        <c:dLbls>
          <c:showVal val="1"/>
        </c:dLbls>
        <c:axId val="127410176"/>
        <c:axId val="127457152"/>
      </c:barChart>
      <c:catAx>
        <c:axId val="127410176"/>
        <c:scaling>
          <c:orientation val="minMax"/>
        </c:scaling>
        <c:axPos val="b"/>
        <c:numFmt formatCode="General" sourceLinked="1"/>
        <c:tickLblPos val="nextTo"/>
        <c:txPr>
          <a:bodyPr/>
          <a:lstStyle/>
          <a:p>
            <a:pPr>
              <a:defRPr sz="1400" b="1"/>
            </a:pPr>
            <a:endParaRPr lang="en-US"/>
          </a:p>
        </c:txPr>
        <c:crossAx val="127457152"/>
        <c:crosses val="autoZero"/>
        <c:auto val="1"/>
        <c:lblAlgn val="ctr"/>
        <c:lblOffset val="100"/>
      </c:catAx>
      <c:valAx>
        <c:axId val="127457152"/>
        <c:scaling>
          <c:orientation val="minMax"/>
        </c:scaling>
        <c:axPos val="l"/>
        <c:numFmt formatCode="0%" sourceLinked="1"/>
        <c:tickLblPos val="nextTo"/>
        <c:txPr>
          <a:bodyPr/>
          <a:lstStyle/>
          <a:p>
            <a:pPr>
              <a:defRPr sz="900" b="1"/>
            </a:pPr>
            <a:endParaRPr lang="en-US"/>
          </a:p>
        </c:txPr>
        <c:crossAx val="127410176"/>
        <c:crosses val="autoZero"/>
        <c:crossBetween val="between"/>
      </c:valAx>
    </c:plotArea>
    <c:plotVisOnly val="1"/>
    <c:dispBlanksAs val="gap"/>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IN"/>
  <c:style val="29"/>
  <c:chart>
    <c:title>
      <c:layout/>
      <c:txPr>
        <a:bodyPr/>
        <a:lstStyle/>
        <a:p>
          <a:pPr>
            <a:defRPr sz="1200">
              <a:latin typeface="Times New Roman" pitchFamily="18" charset="0"/>
              <a:cs typeface="Times New Roman" pitchFamily="18" charset="0"/>
            </a:defRPr>
          </a:pPr>
          <a:endParaRPr lang="en-US"/>
        </a:p>
      </c:txPr>
    </c:title>
    <c:plotArea>
      <c:layout/>
      <c:barChart>
        <c:barDir val="col"/>
        <c:grouping val="clustered"/>
        <c:ser>
          <c:idx val="0"/>
          <c:order val="0"/>
          <c:tx>
            <c:strRef>
              <c:f>Charts!$B$24</c:f>
              <c:strCache>
                <c:ptCount val="1"/>
                <c:pt idx="0">
                  <c:v>Maharashtra &amp; Districts - % Eclampsia Cases Manged against Reported ANC Registration -Apr'12 to Mar'13</c:v>
                </c:pt>
              </c:strCache>
            </c:strRef>
          </c:tx>
          <c:spPr>
            <a:solidFill>
              <a:schemeClr val="accent2">
                <a:lumMod val="75000"/>
              </a:schemeClr>
            </a:solidFill>
          </c:spPr>
          <c:dPt>
            <c:idx val="0"/>
            <c:spPr>
              <a:solidFill>
                <a:srgbClr val="0070C0"/>
              </a:solidFill>
            </c:spPr>
          </c:dPt>
          <c:dLbls>
            <c:numFmt formatCode="0%" sourceLinked="0"/>
            <c:txPr>
              <a:bodyPr rot="-5400000" vert="horz"/>
              <a:lstStyle/>
              <a:p>
                <a:pPr>
                  <a:defRPr sz="1800" b="1"/>
                </a:pPr>
                <a:endParaRPr lang="en-US"/>
              </a:p>
            </c:txPr>
            <c:dLblPos val="outEnd"/>
            <c:showVal val="1"/>
          </c:dLbls>
          <c:cat>
            <c:strRef>
              <c:f>Charts!$C$23:$AK$23</c:f>
              <c:strCache>
                <c:ptCount val="35"/>
                <c:pt idx="0">
                  <c:v>_Maharashtra</c:v>
                </c:pt>
                <c:pt idx="1">
                  <c:v>Ahmednagar</c:v>
                </c:pt>
                <c:pt idx="2">
                  <c:v>Akola</c:v>
                </c:pt>
                <c:pt idx="3">
                  <c:v>Amravati</c:v>
                </c:pt>
                <c:pt idx="4">
                  <c:v>Aurangabad</c:v>
                </c:pt>
                <c:pt idx="5">
                  <c:v>Bhandara</c:v>
                </c:pt>
                <c:pt idx="6">
                  <c:v>Bid</c:v>
                </c:pt>
                <c:pt idx="7">
                  <c:v>Brihan Mumbai</c:v>
                </c:pt>
                <c:pt idx="8">
                  <c:v>Buldana</c:v>
                </c:pt>
                <c:pt idx="9">
                  <c:v>Chandrapur</c:v>
                </c:pt>
                <c:pt idx="10">
                  <c:v>Dhule</c:v>
                </c:pt>
                <c:pt idx="11">
                  <c:v>Gadchiroli</c:v>
                </c:pt>
                <c:pt idx="12">
                  <c:v>Gondiya</c:v>
                </c:pt>
                <c:pt idx="13">
                  <c:v>Hingoli</c:v>
                </c:pt>
                <c:pt idx="14">
                  <c:v>Jalgaon</c:v>
                </c:pt>
                <c:pt idx="15">
                  <c:v>Jalna</c:v>
                </c:pt>
                <c:pt idx="16">
                  <c:v>Kolhapur</c:v>
                </c:pt>
                <c:pt idx="17">
                  <c:v>Latur</c:v>
                </c:pt>
                <c:pt idx="18">
                  <c:v>Nagpur</c:v>
                </c:pt>
                <c:pt idx="19">
                  <c:v>Nanded</c:v>
                </c:pt>
                <c:pt idx="20">
                  <c:v>Nandurbar</c:v>
                </c:pt>
                <c:pt idx="21">
                  <c:v>Nashik</c:v>
                </c:pt>
                <c:pt idx="22">
                  <c:v>Osmanabad</c:v>
                </c:pt>
                <c:pt idx="23">
                  <c:v>Parbhani</c:v>
                </c:pt>
                <c:pt idx="24">
                  <c:v>Pune</c:v>
                </c:pt>
                <c:pt idx="25">
                  <c:v>Raigarh</c:v>
                </c:pt>
                <c:pt idx="26">
                  <c:v>Ratnagiri</c:v>
                </c:pt>
                <c:pt idx="27">
                  <c:v>Sangli</c:v>
                </c:pt>
                <c:pt idx="28">
                  <c:v>Satara</c:v>
                </c:pt>
                <c:pt idx="29">
                  <c:v>Sindhudurg</c:v>
                </c:pt>
                <c:pt idx="30">
                  <c:v>Solapur</c:v>
                </c:pt>
                <c:pt idx="31">
                  <c:v>Thane</c:v>
                </c:pt>
                <c:pt idx="32">
                  <c:v>Wardha</c:v>
                </c:pt>
                <c:pt idx="33">
                  <c:v>Washim</c:v>
                </c:pt>
                <c:pt idx="34">
                  <c:v>Yavatmal</c:v>
                </c:pt>
              </c:strCache>
            </c:strRef>
          </c:cat>
          <c:val>
            <c:numRef>
              <c:f>Charts!$C$24:$AK$24</c:f>
              <c:numCache>
                <c:formatCode>0.00%</c:formatCode>
                <c:ptCount val="35"/>
                <c:pt idx="0">
                  <c:v>3.8379205177839298E-3</c:v>
                </c:pt>
                <c:pt idx="1">
                  <c:v>1.0195874069626521E-3</c:v>
                </c:pt>
                <c:pt idx="2">
                  <c:v>6.7702585821229708E-3</c:v>
                </c:pt>
                <c:pt idx="3">
                  <c:v>1.06684885431995E-2</c:v>
                </c:pt>
                <c:pt idx="4">
                  <c:v>4.8453636791538889E-4</c:v>
                </c:pt>
                <c:pt idx="5">
                  <c:v>1.1766593571161149E-3</c:v>
                </c:pt>
                <c:pt idx="6">
                  <c:v>1.2659213960191584E-3</c:v>
                </c:pt>
                <c:pt idx="7">
                  <c:v>2.6006840311171672E-3</c:v>
                </c:pt>
                <c:pt idx="8">
                  <c:v>5.6933712891419404E-3</c:v>
                </c:pt>
                <c:pt idx="9">
                  <c:v>4.0743289745354483E-3</c:v>
                </c:pt>
                <c:pt idx="10">
                  <c:v>2.0739782327422202E-3</c:v>
                </c:pt>
                <c:pt idx="11">
                  <c:v>9.9820498226873399E-3</c:v>
                </c:pt>
                <c:pt idx="12">
                  <c:v>5.2972060753797134E-3</c:v>
                </c:pt>
                <c:pt idx="13">
                  <c:v>3.1632880374248243E-3</c:v>
                </c:pt>
                <c:pt idx="14">
                  <c:v>2.6253322686152626E-3</c:v>
                </c:pt>
                <c:pt idx="15">
                  <c:v>1.2403650217063941E-3</c:v>
                </c:pt>
                <c:pt idx="16">
                  <c:v>7.0260696459153971E-4</c:v>
                </c:pt>
                <c:pt idx="17">
                  <c:v>4.9003273418664513E-4</c:v>
                </c:pt>
                <c:pt idx="18">
                  <c:v>1.6338715696261328E-3</c:v>
                </c:pt>
                <c:pt idx="19">
                  <c:v>2.4105437811101052E-3</c:v>
                </c:pt>
                <c:pt idx="20">
                  <c:v>4.5407112840905924E-3</c:v>
                </c:pt>
                <c:pt idx="21">
                  <c:v>2.8690035421775699E-3</c:v>
                </c:pt>
                <c:pt idx="22">
                  <c:v>3.145049691785137E-3</c:v>
                </c:pt>
                <c:pt idx="23">
                  <c:v>8.3782821783533728E-3</c:v>
                </c:pt>
                <c:pt idx="24">
                  <c:v>2.8050275904353272E-3</c:v>
                </c:pt>
                <c:pt idx="25">
                  <c:v>4.5001267641342161E-3</c:v>
                </c:pt>
                <c:pt idx="26">
                  <c:v>2.9980447534216884E-3</c:v>
                </c:pt>
                <c:pt idx="27">
                  <c:v>0</c:v>
                </c:pt>
                <c:pt idx="28">
                  <c:v>2.1710984961657207E-3</c:v>
                </c:pt>
                <c:pt idx="29">
                  <c:v>4.3262635855228831E-3</c:v>
                </c:pt>
                <c:pt idx="30">
                  <c:v>4.2892768079800534E-3</c:v>
                </c:pt>
                <c:pt idx="31">
                  <c:v>1.2046885665336219E-2</c:v>
                </c:pt>
                <c:pt idx="32">
                  <c:v>9.2656937688209815E-4</c:v>
                </c:pt>
                <c:pt idx="33">
                  <c:v>9.2887473460721869E-4</c:v>
                </c:pt>
                <c:pt idx="34">
                  <c:v>1.3904547162720817E-3</c:v>
                </c:pt>
              </c:numCache>
            </c:numRef>
          </c:val>
        </c:ser>
        <c:dLbls>
          <c:showVal val="1"/>
        </c:dLbls>
        <c:axId val="127916288"/>
        <c:axId val="127918464"/>
      </c:barChart>
      <c:catAx>
        <c:axId val="127916288"/>
        <c:scaling>
          <c:orientation val="minMax"/>
        </c:scaling>
        <c:axPos val="b"/>
        <c:numFmt formatCode="General" sourceLinked="1"/>
        <c:tickLblPos val="nextTo"/>
        <c:txPr>
          <a:bodyPr/>
          <a:lstStyle/>
          <a:p>
            <a:pPr>
              <a:defRPr sz="1200" b="1"/>
            </a:pPr>
            <a:endParaRPr lang="en-US"/>
          </a:p>
        </c:txPr>
        <c:crossAx val="127918464"/>
        <c:crosses val="autoZero"/>
        <c:auto val="1"/>
        <c:lblAlgn val="ctr"/>
        <c:lblOffset val="100"/>
      </c:catAx>
      <c:valAx>
        <c:axId val="127918464"/>
        <c:scaling>
          <c:orientation val="minMax"/>
        </c:scaling>
        <c:axPos val="l"/>
        <c:numFmt formatCode="0.00%" sourceLinked="1"/>
        <c:tickLblPos val="nextTo"/>
        <c:txPr>
          <a:bodyPr/>
          <a:lstStyle/>
          <a:p>
            <a:pPr>
              <a:defRPr sz="900" b="1"/>
            </a:pPr>
            <a:endParaRPr lang="en-US"/>
          </a:p>
        </c:txPr>
        <c:crossAx val="127916288"/>
        <c:crosses val="autoZero"/>
        <c:crossBetween val="between"/>
      </c:valAx>
    </c:plotArea>
    <c:plotVisOnly val="1"/>
    <c:dispBlanksAs val="gap"/>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IN"/>
  <c:style val="29"/>
  <c:chart>
    <c:title>
      <c:layout/>
      <c:txPr>
        <a:bodyPr/>
        <a:lstStyle/>
        <a:p>
          <a:pPr>
            <a:defRPr sz="1200">
              <a:latin typeface="Times New Roman" pitchFamily="18" charset="0"/>
              <a:cs typeface="Times New Roman" pitchFamily="18" charset="0"/>
            </a:defRPr>
          </a:pPr>
          <a:endParaRPr lang="en-US"/>
        </a:p>
      </c:txPr>
    </c:title>
    <c:plotArea>
      <c:layout>
        <c:manualLayout>
          <c:layoutTarget val="inner"/>
          <c:xMode val="edge"/>
          <c:yMode val="edge"/>
          <c:x val="5.3108957911202112E-2"/>
          <c:y val="0.25363583940408735"/>
          <c:w val="0.93149372291967569"/>
          <c:h val="0.41109210969504284"/>
        </c:manualLayout>
      </c:layout>
      <c:barChart>
        <c:barDir val="col"/>
        <c:grouping val="clustered"/>
        <c:ser>
          <c:idx val="0"/>
          <c:order val="0"/>
          <c:tx>
            <c:strRef>
              <c:f>Charts!$B$28</c:f>
              <c:strCache>
                <c:ptCount val="1"/>
                <c:pt idx="0">
                  <c:v>Maharashtra &amp; Districts - %Severe Anaemia(HB &lt; 7) treated against Reported ANC Registration -Apr'12 to Mar'13</c:v>
                </c:pt>
              </c:strCache>
            </c:strRef>
          </c:tx>
          <c:spPr>
            <a:solidFill>
              <a:schemeClr val="accent2">
                <a:lumMod val="75000"/>
              </a:schemeClr>
            </a:solidFill>
          </c:spPr>
          <c:dPt>
            <c:idx val="0"/>
            <c:spPr>
              <a:solidFill>
                <a:srgbClr val="0070C0"/>
              </a:solidFill>
            </c:spPr>
          </c:dPt>
          <c:dLbls>
            <c:numFmt formatCode="0%" sourceLinked="0"/>
            <c:txPr>
              <a:bodyPr rot="-5400000" vert="horz"/>
              <a:lstStyle/>
              <a:p>
                <a:pPr>
                  <a:defRPr sz="1600" b="1"/>
                </a:pPr>
                <a:endParaRPr lang="en-US"/>
              </a:p>
            </c:txPr>
            <c:dLblPos val="outEnd"/>
            <c:showVal val="1"/>
          </c:dLbls>
          <c:cat>
            <c:strRef>
              <c:f>Charts!$C$27:$AK$27</c:f>
              <c:strCache>
                <c:ptCount val="35"/>
                <c:pt idx="0">
                  <c:v>_Maharashtra</c:v>
                </c:pt>
                <c:pt idx="1">
                  <c:v>Ahmednagar</c:v>
                </c:pt>
                <c:pt idx="2">
                  <c:v>Akola</c:v>
                </c:pt>
                <c:pt idx="3">
                  <c:v>Amravati</c:v>
                </c:pt>
                <c:pt idx="4">
                  <c:v>Aurangabad</c:v>
                </c:pt>
                <c:pt idx="5">
                  <c:v>Bhandara</c:v>
                </c:pt>
                <c:pt idx="6">
                  <c:v>Bid</c:v>
                </c:pt>
                <c:pt idx="7">
                  <c:v>Brihan Mumbai</c:v>
                </c:pt>
                <c:pt idx="8">
                  <c:v>Buldana</c:v>
                </c:pt>
                <c:pt idx="9">
                  <c:v>Chandrapur</c:v>
                </c:pt>
                <c:pt idx="10">
                  <c:v>Dhule</c:v>
                </c:pt>
                <c:pt idx="11">
                  <c:v>Gadchiroli</c:v>
                </c:pt>
                <c:pt idx="12">
                  <c:v>Gondiya</c:v>
                </c:pt>
                <c:pt idx="13">
                  <c:v>Hingoli</c:v>
                </c:pt>
                <c:pt idx="14">
                  <c:v>Jalgaon</c:v>
                </c:pt>
                <c:pt idx="15">
                  <c:v>Jalna</c:v>
                </c:pt>
                <c:pt idx="16">
                  <c:v>Kolhapur</c:v>
                </c:pt>
                <c:pt idx="17">
                  <c:v>Latur</c:v>
                </c:pt>
                <c:pt idx="18">
                  <c:v>Nagpur</c:v>
                </c:pt>
                <c:pt idx="19">
                  <c:v>Nanded</c:v>
                </c:pt>
                <c:pt idx="20">
                  <c:v>Nandurbar</c:v>
                </c:pt>
                <c:pt idx="21">
                  <c:v>Nashik</c:v>
                </c:pt>
                <c:pt idx="22">
                  <c:v>Osmanabad</c:v>
                </c:pt>
                <c:pt idx="23">
                  <c:v>Parbhani</c:v>
                </c:pt>
                <c:pt idx="24">
                  <c:v>Pune</c:v>
                </c:pt>
                <c:pt idx="25">
                  <c:v>Raigarh</c:v>
                </c:pt>
                <c:pt idx="26">
                  <c:v>Ratnagiri</c:v>
                </c:pt>
                <c:pt idx="27">
                  <c:v>Sangli</c:v>
                </c:pt>
                <c:pt idx="28">
                  <c:v>Satara</c:v>
                </c:pt>
                <c:pt idx="29">
                  <c:v>Sindhudurg</c:v>
                </c:pt>
                <c:pt idx="30">
                  <c:v>Solapur</c:v>
                </c:pt>
                <c:pt idx="31">
                  <c:v>Thane</c:v>
                </c:pt>
                <c:pt idx="32">
                  <c:v>Wardha</c:v>
                </c:pt>
                <c:pt idx="33">
                  <c:v>Washim</c:v>
                </c:pt>
                <c:pt idx="34">
                  <c:v>Yavatmal</c:v>
                </c:pt>
              </c:strCache>
            </c:strRef>
          </c:cat>
          <c:val>
            <c:numRef>
              <c:f>Charts!$C$28:$AK$28</c:f>
              <c:numCache>
                <c:formatCode>0.0%</c:formatCode>
                <c:ptCount val="35"/>
                <c:pt idx="0">
                  <c:v>3.0305133311845946E-2</c:v>
                </c:pt>
                <c:pt idx="1">
                  <c:v>1.8986983267437849E-2</c:v>
                </c:pt>
                <c:pt idx="2">
                  <c:v>2.4754689969876797E-2</c:v>
                </c:pt>
                <c:pt idx="3">
                  <c:v>6.3327727559386426E-2</c:v>
                </c:pt>
                <c:pt idx="4">
                  <c:v>3.4332862640861654E-2</c:v>
                </c:pt>
                <c:pt idx="5">
                  <c:v>2.1179868428090207E-2</c:v>
                </c:pt>
                <c:pt idx="6">
                  <c:v>1.1159583998753561E-2</c:v>
                </c:pt>
                <c:pt idx="7">
                  <c:v>1.0607604013134309E-2</c:v>
                </c:pt>
                <c:pt idx="8">
                  <c:v>4.7986986579910532E-2</c:v>
                </c:pt>
                <c:pt idx="9">
                  <c:v>5.5251204404679947E-2</c:v>
                </c:pt>
                <c:pt idx="10">
                  <c:v>3.0063170713144183E-2</c:v>
                </c:pt>
                <c:pt idx="11">
                  <c:v>8.1126045269471925E-2</c:v>
                </c:pt>
                <c:pt idx="12">
                  <c:v>2.3485842865179244E-2</c:v>
                </c:pt>
                <c:pt idx="13">
                  <c:v>2.8736912452662158E-2</c:v>
                </c:pt>
                <c:pt idx="14">
                  <c:v>5.0439196210770428E-2</c:v>
                </c:pt>
                <c:pt idx="15">
                  <c:v>3.4960574111810049E-2</c:v>
                </c:pt>
                <c:pt idx="16">
                  <c:v>1.0612292694351332E-2</c:v>
                </c:pt>
                <c:pt idx="17">
                  <c:v>3.1773722484662127E-2</c:v>
                </c:pt>
                <c:pt idx="18">
                  <c:v>2.3186856410928786E-2</c:v>
                </c:pt>
                <c:pt idx="19">
                  <c:v>4.4469836896972814E-2</c:v>
                </c:pt>
                <c:pt idx="20">
                  <c:v>6.3823786558366513E-2</c:v>
                </c:pt>
                <c:pt idx="21">
                  <c:v>2.6806750973698151E-2</c:v>
                </c:pt>
                <c:pt idx="22">
                  <c:v>2.5254749025034606E-2</c:v>
                </c:pt>
                <c:pt idx="23">
                  <c:v>3.8030829888015802E-2</c:v>
                </c:pt>
                <c:pt idx="24">
                  <c:v>2.9751686082158186E-2</c:v>
                </c:pt>
                <c:pt idx="25">
                  <c:v>1.210597481619202E-2</c:v>
                </c:pt>
                <c:pt idx="26">
                  <c:v>1.1818379317836265E-2</c:v>
                </c:pt>
                <c:pt idx="27">
                  <c:v>1.7202089257265102E-2</c:v>
                </c:pt>
                <c:pt idx="28">
                  <c:v>2.0695149885469707E-2</c:v>
                </c:pt>
                <c:pt idx="29">
                  <c:v>1.4139495620977102E-2</c:v>
                </c:pt>
                <c:pt idx="30">
                  <c:v>3.4923801607093401E-2</c:v>
                </c:pt>
                <c:pt idx="31">
                  <c:v>3.760978939422021E-2</c:v>
                </c:pt>
                <c:pt idx="32">
                  <c:v>3.7989344452166021E-2</c:v>
                </c:pt>
                <c:pt idx="33">
                  <c:v>1.3402335456475603E-2</c:v>
                </c:pt>
                <c:pt idx="34">
                  <c:v>2.6475009394964399E-2</c:v>
                </c:pt>
              </c:numCache>
            </c:numRef>
          </c:val>
        </c:ser>
        <c:dLbls>
          <c:showVal val="1"/>
        </c:dLbls>
        <c:axId val="128074496"/>
        <c:axId val="128076416"/>
      </c:barChart>
      <c:catAx>
        <c:axId val="128074496"/>
        <c:scaling>
          <c:orientation val="minMax"/>
        </c:scaling>
        <c:axPos val="b"/>
        <c:numFmt formatCode="General" sourceLinked="1"/>
        <c:tickLblPos val="nextTo"/>
        <c:txPr>
          <a:bodyPr/>
          <a:lstStyle/>
          <a:p>
            <a:pPr>
              <a:defRPr sz="1400" b="1">
                <a:latin typeface="Times New Roman" pitchFamily="18" charset="0"/>
                <a:cs typeface="Times New Roman" pitchFamily="18" charset="0"/>
              </a:defRPr>
            </a:pPr>
            <a:endParaRPr lang="en-US"/>
          </a:p>
        </c:txPr>
        <c:crossAx val="128076416"/>
        <c:crosses val="autoZero"/>
        <c:auto val="1"/>
        <c:lblAlgn val="ctr"/>
        <c:lblOffset val="100"/>
      </c:catAx>
      <c:valAx>
        <c:axId val="128076416"/>
        <c:scaling>
          <c:orientation val="minMax"/>
        </c:scaling>
        <c:axPos val="l"/>
        <c:numFmt formatCode="0.0%" sourceLinked="1"/>
        <c:tickLblPos val="nextTo"/>
        <c:txPr>
          <a:bodyPr/>
          <a:lstStyle/>
          <a:p>
            <a:pPr>
              <a:defRPr sz="900" b="1"/>
            </a:pPr>
            <a:endParaRPr lang="en-US"/>
          </a:p>
        </c:txPr>
        <c:crossAx val="128074496"/>
        <c:crosses val="autoZero"/>
        <c:crossBetween val="between"/>
      </c:valAx>
    </c:plotArea>
    <c:plotVisOnly val="1"/>
    <c:dispBlanksAs val="gap"/>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IN"/>
  <c:style val="29"/>
  <c:chart>
    <c:title>
      <c:layout/>
      <c:txPr>
        <a:bodyPr/>
        <a:lstStyle/>
        <a:p>
          <a:pPr>
            <a:defRPr sz="1200">
              <a:latin typeface="Times New Roman" pitchFamily="18" charset="0"/>
              <a:cs typeface="Times New Roman" pitchFamily="18" charset="0"/>
            </a:defRPr>
          </a:pPr>
          <a:endParaRPr lang="en-US"/>
        </a:p>
      </c:txPr>
    </c:title>
    <c:plotArea>
      <c:layout/>
      <c:barChart>
        <c:barDir val="col"/>
        <c:grouping val="clustered"/>
        <c:ser>
          <c:idx val="0"/>
          <c:order val="0"/>
          <c:tx>
            <c:strRef>
              <c:f>Charts!$B$59</c:f>
              <c:strCache>
                <c:ptCount val="1"/>
                <c:pt idx="0">
                  <c:v>Maharashtra &amp; Districts -  JSY paid to mothers -%age of Reported Institutional deliveries - Pvt - Apr'12 to Mar'13</c:v>
                </c:pt>
              </c:strCache>
            </c:strRef>
          </c:tx>
          <c:spPr>
            <a:solidFill>
              <a:schemeClr val="accent2">
                <a:lumMod val="75000"/>
              </a:schemeClr>
            </a:solidFill>
          </c:spPr>
          <c:dPt>
            <c:idx val="0"/>
            <c:spPr>
              <a:solidFill>
                <a:srgbClr val="0070C0"/>
              </a:solidFill>
            </c:spPr>
          </c:dPt>
          <c:dLbls>
            <c:numFmt formatCode="0%" sourceLinked="0"/>
            <c:txPr>
              <a:bodyPr rot="-5400000" vert="horz"/>
              <a:lstStyle/>
              <a:p>
                <a:pPr>
                  <a:defRPr sz="1600" b="1"/>
                </a:pPr>
                <a:endParaRPr lang="en-US"/>
              </a:p>
            </c:txPr>
            <c:dLblPos val="outEnd"/>
            <c:showVal val="1"/>
          </c:dLbls>
          <c:cat>
            <c:strRef>
              <c:f>Charts!$C$58:$AK$58</c:f>
              <c:strCache>
                <c:ptCount val="35"/>
                <c:pt idx="0">
                  <c:v>_Maharashtra</c:v>
                </c:pt>
                <c:pt idx="1">
                  <c:v>Ahmednagar</c:v>
                </c:pt>
                <c:pt idx="2">
                  <c:v>Akola</c:v>
                </c:pt>
                <c:pt idx="3">
                  <c:v>Amravati</c:v>
                </c:pt>
                <c:pt idx="4">
                  <c:v>Aurangabad</c:v>
                </c:pt>
                <c:pt idx="5">
                  <c:v>Bhandara</c:v>
                </c:pt>
                <c:pt idx="6">
                  <c:v>Bid</c:v>
                </c:pt>
                <c:pt idx="7">
                  <c:v>Brihan Mumbai</c:v>
                </c:pt>
                <c:pt idx="8">
                  <c:v>Buldana</c:v>
                </c:pt>
                <c:pt idx="9">
                  <c:v>Chandrapur</c:v>
                </c:pt>
                <c:pt idx="10">
                  <c:v>Dhule</c:v>
                </c:pt>
                <c:pt idx="11">
                  <c:v>Gadchiroli</c:v>
                </c:pt>
                <c:pt idx="12">
                  <c:v>Gondiya</c:v>
                </c:pt>
                <c:pt idx="13">
                  <c:v>Hingoli</c:v>
                </c:pt>
                <c:pt idx="14">
                  <c:v>Jalgaon</c:v>
                </c:pt>
                <c:pt idx="15">
                  <c:v>Jalna</c:v>
                </c:pt>
                <c:pt idx="16">
                  <c:v>Kolhapur</c:v>
                </c:pt>
                <c:pt idx="17">
                  <c:v>Latur</c:v>
                </c:pt>
                <c:pt idx="18">
                  <c:v>Nagpur</c:v>
                </c:pt>
                <c:pt idx="19">
                  <c:v>Nanded</c:v>
                </c:pt>
                <c:pt idx="20">
                  <c:v>Nandurbar</c:v>
                </c:pt>
                <c:pt idx="21">
                  <c:v>Nashik</c:v>
                </c:pt>
                <c:pt idx="22">
                  <c:v>Osmanabad</c:v>
                </c:pt>
                <c:pt idx="23">
                  <c:v>Parbhani</c:v>
                </c:pt>
                <c:pt idx="24">
                  <c:v>Pune</c:v>
                </c:pt>
                <c:pt idx="25">
                  <c:v>Raigarh</c:v>
                </c:pt>
                <c:pt idx="26">
                  <c:v>Ratnagiri</c:v>
                </c:pt>
                <c:pt idx="27">
                  <c:v>Sangli</c:v>
                </c:pt>
                <c:pt idx="28">
                  <c:v>Satara</c:v>
                </c:pt>
                <c:pt idx="29">
                  <c:v>Sindhudurg</c:v>
                </c:pt>
                <c:pt idx="30">
                  <c:v>Solapur</c:v>
                </c:pt>
                <c:pt idx="31">
                  <c:v>Thane</c:v>
                </c:pt>
                <c:pt idx="32">
                  <c:v>Wardha</c:v>
                </c:pt>
                <c:pt idx="33">
                  <c:v>Washim</c:v>
                </c:pt>
                <c:pt idx="34">
                  <c:v>Yavatmal</c:v>
                </c:pt>
              </c:strCache>
            </c:strRef>
          </c:cat>
          <c:val>
            <c:numRef>
              <c:f>Charts!$C$59:$AK$59</c:f>
              <c:numCache>
                <c:formatCode>0%</c:formatCode>
                <c:ptCount val="35"/>
                <c:pt idx="0">
                  <c:v>0.10583595130514196</c:v>
                </c:pt>
                <c:pt idx="1">
                  <c:v>7.9657271845740951E-2</c:v>
                </c:pt>
                <c:pt idx="2">
                  <c:v>0.10519235942964759</c:v>
                </c:pt>
                <c:pt idx="3">
                  <c:v>0.14994158120212986</c:v>
                </c:pt>
                <c:pt idx="4">
                  <c:v>0.1281166692802258</c:v>
                </c:pt>
                <c:pt idx="5">
                  <c:v>0.10887772194304859</c:v>
                </c:pt>
                <c:pt idx="6">
                  <c:v>0.11098138864088998</c:v>
                </c:pt>
                <c:pt idx="7">
                  <c:v>0</c:v>
                </c:pt>
                <c:pt idx="8">
                  <c:v>0.12630303030303031</c:v>
                </c:pt>
                <c:pt idx="9">
                  <c:v>5.4518072289156713E-2</c:v>
                </c:pt>
                <c:pt idx="10">
                  <c:v>0.22642967542503864</c:v>
                </c:pt>
                <c:pt idx="11">
                  <c:v>4.8075657894736894</c:v>
                </c:pt>
                <c:pt idx="12">
                  <c:v>8.7623220153340668E-3</c:v>
                </c:pt>
                <c:pt idx="13">
                  <c:v>0.19630010277492291</c:v>
                </c:pt>
                <c:pt idx="14">
                  <c:v>0.10274659427201821</c:v>
                </c:pt>
                <c:pt idx="15">
                  <c:v>0.12197242087794856</c:v>
                </c:pt>
                <c:pt idx="16">
                  <c:v>6.9315436241611114E-2</c:v>
                </c:pt>
                <c:pt idx="17">
                  <c:v>0.12202507890471752</c:v>
                </c:pt>
                <c:pt idx="18">
                  <c:v>0.7509421858712193</c:v>
                </c:pt>
                <c:pt idx="19">
                  <c:v>7.3354359548275516E-2</c:v>
                </c:pt>
                <c:pt idx="20">
                  <c:v>1.9565217391304348</c:v>
                </c:pt>
                <c:pt idx="21">
                  <c:v>0.12241668664588827</c:v>
                </c:pt>
                <c:pt idx="22">
                  <c:v>6.8776595744680882E-2</c:v>
                </c:pt>
                <c:pt idx="23">
                  <c:v>0.13745834595577142</c:v>
                </c:pt>
                <c:pt idx="24">
                  <c:v>5.454213202334772E-2</c:v>
                </c:pt>
                <c:pt idx="25">
                  <c:v>3.8490532570617811E-2</c:v>
                </c:pt>
                <c:pt idx="26">
                  <c:v>0.17214936652589533</c:v>
                </c:pt>
                <c:pt idx="27">
                  <c:v>0.11802537806361957</c:v>
                </c:pt>
                <c:pt idx="28">
                  <c:v>9.7851722723544005E-2</c:v>
                </c:pt>
                <c:pt idx="29">
                  <c:v>9.798270893371748E-2</c:v>
                </c:pt>
                <c:pt idx="30">
                  <c:v>0.12198153878706128</c:v>
                </c:pt>
                <c:pt idx="31">
                  <c:v>0.11534389602803738</c:v>
                </c:pt>
                <c:pt idx="32">
                  <c:v>6.030984876429344E-2</c:v>
                </c:pt>
                <c:pt idx="33">
                  <c:v>6.0572381217004784E-2</c:v>
                </c:pt>
                <c:pt idx="34">
                  <c:v>0.14121315192743841</c:v>
                </c:pt>
              </c:numCache>
            </c:numRef>
          </c:val>
        </c:ser>
        <c:dLbls>
          <c:showVal val="1"/>
        </c:dLbls>
        <c:axId val="128373888"/>
        <c:axId val="128375808"/>
      </c:barChart>
      <c:catAx>
        <c:axId val="128373888"/>
        <c:scaling>
          <c:orientation val="minMax"/>
        </c:scaling>
        <c:axPos val="b"/>
        <c:numFmt formatCode="General" sourceLinked="1"/>
        <c:tickLblPos val="nextTo"/>
        <c:txPr>
          <a:bodyPr/>
          <a:lstStyle/>
          <a:p>
            <a:pPr>
              <a:defRPr sz="1200" b="1">
                <a:latin typeface="Times New Roman" pitchFamily="18" charset="0"/>
                <a:cs typeface="Times New Roman" pitchFamily="18" charset="0"/>
              </a:defRPr>
            </a:pPr>
            <a:endParaRPr lang="en-US"/>
          </a:p>
        </c:txPr>
        <c:crossAx val="128375808"/>
        <c:crosses val="autoZero"/>
        <c:auto val="1"/>
        <c:lblAlgn val="ctr"/>
        <c:lblOffset val="100"/>
      </c:catAx>
      <c:valAx>
        <c:axId val="128375808"/>
        <c:scaling>
          <c:orientation val="minMax"/>
        </c:scaling>
        <c:axPos val="l"/>
        <c:numFmt formatCode="0%" sourceLinked="1"/>
        <c:tickLblPos val="nextTo"/>
        <c:txPr>
          <a:bodyPr/>
          <a:lstStyle/>
          <a:p>
            <a:pPr>
              <a:defRPr sz="900" b="1"/>
            </a:pPr>
            <a:endParaRPr lang="en-US"/>
          </a:p>
        </c:txPr>
        <c:crossAx val="128373888"/>
        <c:crosses val="autoZero"/>
        <c:crossBetween val="between"/>
      </c:valAx>
    </c:plotArea>
    <c:plotVisOnly val="1"/>
    <c:dispBlanksAs val="gap"/>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IN"/>
  <c:style val="29"/>
  <c:chart>
    <c:title>
      <c:layout/>
      <c:txPr>
        <a:bodyPr/>
        <a:lstStyle/>
        <a:p>
          <a:pPr>
            <a:defRPr sz="1200">
              <a:latin typeface="Times New Roman" pitchFamily="18" charset="0"/>
              <a:cs typeface="Times New Roman" pitchFamily="18" charset="0"/>
            </a:defRPr>
          </a:pPr>
          <a:endParaRPr lang="en-US"/>
        </a:p>
      </c:txPr>
    </c:title>
    <c:plotArea>
      <c:layout/>
      <c:barChart>
        <c:barDir val="col"/>
        <c:grouping val="clustered"/>
        <c:ser>
          <c:idx val="0"/>
          <c:order val="0"/>
          <c:tx>
            <c:strRef>
              <c:f>Charts!$B$71</c:f>
              <c:strCache>
                <c:ptCount val="1"/>
                <c:pt idx="0">
                  <c:v> Maharashtra &amp; Districts -  Sex Ratio  at Birth - Apr'12 to Mar'13 </c:v>
                </c:pt>
              </c:strCache>
            </c:strRef>
          </c:tx>
          <c:spPr>
            <a:solidFill>
              <a:schemeClr val="accent2">
                <a:lumMod val="75000"/>
              </a:schemeClr>
            </a:solidFill>
          </c:spPr>
          <c:dPt>
            <c:idx val="0"/>
            <c:spPr>
              <a:solidFill>
                <a:srgbClr val="0070C0"/>
              </a:solidFill>
            </c:spPr>
          </c:dPt>
          <c:dLbls>
            <c:numFmt formatCode="#,##0" sourceLinked="0"/>
            <c:txPr>
              <a:bodyPr rot="-5400000" vert="horz"/>
              <a:lstStyle/>
              <a:p>
                <a:pPr>
                  <a:defRPr sz="1800" b="1"/>
                </a:pPr>
                <a:endParaRPr lang="en-US"/>
              </a:p>
            </c:txPr>
            <c:dLblPos val="outEnd"/>
            <c:showVal val="1"/>
          </c:dLbls>
          <c:cat>
            <c:strRef>
              <c:f>Charts!$C$70:$AK$70</c:f>
              <c:strCache>
                <c:ptCount val="35"/>
                <c:pt idx="0">
                  <c:v>_Maharashtra</c:v>
                </c:pt>
                <c:pt idx="1">
                  <c:v>Ahmednagar</c:v>
                </c:pt>
                <c:pt idx="2">
                  <c:v>Akola</c:v>
                </c:pt>
                <c:pt idx="3">
                  <c:v>Amravati</c:v>
                </c:pt>
                <c:pt idx="4">
                  <c:v>Aurangabad</c:v>
                </c:pt>
                <c:pt idx="5">
                  <c:v>Bhandara</c:v>
                </c:pt>
                <c:pt idx="6">
                  <c:v>Bid</c:v>
                </c:pt>
                <c:pt idx="7">
                  <c:v>Brihan Mumbai</c:v>
                </c:pt>
                <c:pt idx="8">
                  <c:v>Buldana</c:v>
                </c:pt>
                <c:pt idx="9">
                  <c:v>Chandrapur</c:v>
                </c:pt>
                <c:pt idx="10">
                  <c:v>Dhule</c:v>
                </c:pt>
                <c:pt idx="11">
                  <c:v>Gadchiroli</c:v>
                </c:pt>
                <c:pt idx="12">
                  <c:v>Gondiya</c:v>
                </c:pt>
                <c:pt idx="13">
                  <c:v>Hingoli</c:v>
                </c:pt>
                <c:pt idx="14">
                  <c:v>Jalgaon</c:v>
                </c:pt>
                <c:pt idx="15">
                  <c:v>Jalna</c:v>
                </c:pt>
                <c:pt idx="16">
                  <c:v>Kolhapur</c:v>
                </c:pt>
                <c:pt idx="17">
                  <c:v>Latur</c:v>
                </c:pt>
                <c:pt idx="18">
                  <c:v>Nagpur</c:v>
                </c:pt>
                <c:pt idx="19">
                  <c:v>Nanded</c:v>
                </c:pt>
                <c:pt idx="20">
                  <c:v>Nandurbar</c:v>
                </c:pt>
                <c:pt idx="21">
                  <c:v>Nashik</c:v>
                </c:pt>
                <c:pt idx="22">
                  <c:v>Osmanabad</c:v>
                </c:pt>
                <c:pt idx="23">
                  <c:v>Parbhani</c:v>
                </c:pt>
                <c:pt idx="24">
                  <c:v>Pune</c:v>
                </c:pt>
                <c:pt idx="25">
                  <c:v>Raigarh</c:v>
                </c:pt>
                <c:pt idx="26">
                  <c:v>Ratnagiri</c:v>
                </c:pt>
                <c:pt idx="27">
                  <c:v>Sangli</c:v>
                </c:pt>
                <c:pt idx="28">
                  <c:v>Satara</c:v>
                </c:pt>
                <c:pt idx="29">
                  <c:v>Sindhudurg</c:v>
                </c:pt>
                <c:pt idx="30">
                  <c:v>Solapur</c:v>
                </c:pt>
                <c:pt idx="31">
                  <c:v>Thane</c:v>
                </c:pt>
                <c:pt idx="32">
                  <c:v>Wardha</c:v>
                </c:pt>
                <c:pt idx="33">
                  <c:v>Washim</c:v>
                </c:pt>
                <c:pt idx="34">
                  <c:v>Yavatmal</c:v>
                </c:pt>
              </c:strCache>
            </c:strRef>
          </c:cat>
          <c:val>
            <c:numRef>
              <c:f>Charts!$C$71:$AK$71</c:f>
              <c:numCache>
                <c:formatCode>_(* #,##0_);_(* \(#,##0\);_(* "-"??_);_(@_)</c:formatCode>
                <c:ptCount val="35"/>
                <c:pt idx="0">
                  <c:v>906.59763364049411</c:v>
                </c:pt>
                <c:pt idx="1">
                  <c:v>883.61886184377909</c:v>
                </c:pt>
                <c:pt idx="2">
                  <c:v>887.74735563540639</c:v>
                </c:pt>
                <c:pt idx="3">
                  <c:v>943.24324324324323</c:v>
                </c:pt>
                <c:pt idx="4">
                  <c:v>894.01192575795756</c:v>
                </c:pt>
                <c:pt idx="5">
                  <c:v>906.06816292601832</c:v>
                </c:pt>
                <c:pt idx="6">
                  <c:v>892.83068886203239</c:v>
                </c:pt>
                <c:pt idx="7">
                  <c:v>920.55948967050972</c:v>
                </c:pt>
                <c:pt idx="8">
                  <c:v>875.46699875466948</c:v>
                </c:pt>
                <c:pt idx="9">
                  <c:v>935.86257212973248</c:v>
                </c:pt>
                <c:pt idx="10">
                  <c:v>882.5406814708266</c:v>
                </c:pt>
                <c:pt idx="11">
                  <c:v>926.9506369426756</c:v>
                </c:pt>
                <c:pt idx="12">
                  <c:v>935.5745107877575</c:v>
                </c:pt>
                <c:pt idx="13">
                  <c:v>929.65073074065106</c:v>
                </c:pt>
                <c:pt idx="14">
                  <c:v>884.04697822363585</c:v>
                </c:pt>
                <c:pt idx="15">
                  <c:v>879.07597364690355</c:v>
                </c:pt>
                <c:pt idx="16">
                  <c:v>899.10792813167438</c:v>
                </c:pt>
                <c:pt idx="17">
                  <c:v>906.01018159714351</c:v>
                </c:pt>
                <c:pt idx="18">
                  <c:v>949.62537280861352</c:v>
                </c:pt>
                <c:pt idx="19">
                  <c:v>915.97055661235652</c:v>
                </c:pt>
                <c:pt idx="20">
                  <c:v>919.08303199836485</c:v>
                </c:pt>
                <c:pt idx="21">
                  <c:v>891.97082756524969</c:v>
                </c:pt>
                <c:pt idx="22">
                  <c:v>878.61181719147146</c:v>
                </c:pt>
                <c:pt idx="23">
                  <c:v>899.27673701683966</c:v>
                </c:pt>
                <c:pt idx="24">
                  <c:v>917.65399667614042</c:v>
                </c:pt>
                <c:pt idx="25">
                  <c:v>903.06607312559299</c:v>
                </c:pt>
                <c:pt idx="26">
                  <c:v>927.67915844839104</c:v>
                </c:pt>
                <c:pt idx="27">
                  <c:v>882.53919810780917</c:v>
                </c:pt>
                <c:pt idx="28">
                  <c:v>920.17006927390685</c:v>
                </c:pt>
                <c:pt idx="29">
                  <c:v>993.5064935064936</c:v>
                </c:pt>
                <c:pt idx="30">
                  <c:v>877.49649498717054</c:v>
                </c:pt>
                <c:pt idx="31">
                  <c:v>923.6310633347814</c:v>
                </c:pt>
                <c:pt idx="32">
                  <c:v>942.05702647657836</c:v>
                </c:pt>
                <c:pt idx="33">
                  <c:v>903.9655172413793</c:v>
                </c:pt>
                <c:pt idx="34">
                  <c:v>928.01168813919514</c:v>
                </c:pt>
              </c:numCache>
            </c:numRef>
          </c:val>
        </c:ser>
        <c:dLbls>
          <c:showVal val="1"/>
        </c:dLbls>
        <c:axId val="129647360"/>
        <c:axId val="129649280"/>
      </c:barChart>
      <c:catAx>
        <c:axId val="129647360"/>
        <c:scaling>
          <c:orientation val="minMax"/>
        </c:scaling>
        <c:axPos val="b"/>
        <c:numFmt formatCode="General" sourceLinked="1"/>
        <c:tickLblPos val="nextTo"/>
        <c:txPr>
          <a:bodyPr/>
          <a:lstStyle/>
          <a:p>
            <a:pPr>
              <a:defRPr sz="1200" b="1">
                <a:latin typeface="Times New Roman" pitchFamily="18" charset="0"/>
                <a:cs typeface="Times New Roman" pitchFamily="18" charset="0"/>
              </a:defRPr>
            </a:pPr>
            <a:endParaRPr lang="en-US"/>
          </a:p>
        </c:txPr>
        <c:crossAx val="129649280"/>
        <c:crosses val="autoZero"/>
        <c:auto val="1"/>
        <c:lblAlgn val="ctr"/>
        <c:lblOffset val="100"/>
      </c:catAx>
      <c:valAx>
        <c:axId val="129649280"/>
        <c:scaling>
          <c:orientation val="minMax"/>
        </c:scaling>
        <c:axPos val="l"/>
        <c:numFmt formatCode="_(* #,##0_);_(* \(#,##0\);_(* &quot;-&quot;??_);_(@_)" sourceLinked="1"/>
        <c:tickLblPos val="nextTo"/>
        <c:txPr>
          <a:bodyPr/>
          <a:lstStyle/>
          <a:p>
            <a:pPr>
              <a:defRPr sz="900" b="1"/>
            </a:pPr>
            <a:endParaRPr lang="en-US"/>
          </a:p>
        </c:txPr>
        <c:crossAx val="129647360"/>
        <c:crosses val="autoZero"/>
        <c:crossBetween val="between"/>
      </c:valAx>
    </c:plotArea>
    <c:plotVisOnly val="1"/>
    <c:dispBlanksAs val="gap"/>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IN"/>
  <c:style val="29"/>
  <c:chart>
    <c:title>
      <c:tx>
        <c:rich>
          <a:bodyPr/>
          <a:lstStyle/>
          <a:p>
            <a:pPr>
              <a:defRPr sz="1200"/>
            </a:pPr>
            <a:r>
              <a:rPr lang="en-US" sz="1200"/>
              <a:t>Maharashtra &amp; Districts-  Fully Immunised ( 0 to 11 mnths)  Against Reported  Live Births- Apr'12 to Mar'13</a:t>
            </a:r>
          </a:p>
        </c:rich>
      </c:tx>
      <c:layout>
        <c:manualLayout>
          <c:xMode val="edge"/>
          <c:yMode val="edge"/>
          <c:x val="0.12139924731876947"/>
          <c:y val="0"/>
        </c:manualLayout>
      </c:layout>
    </c:title>
    <c:plotArea>
      <c:layout>
        <c:manualLayout>
          <c:layoutTarget val="inner"/>
          <c:xMode val="edge"/>
          <c:yMode val="edge"/>
          <c:x val="5.7494402157664513E-2"/>
          <c:y val="0.22016273619379775"/>
          <c:w val="0.92673273430323455"/>
          <c:h val="0.57446102374242392"/>
        </c:manualLayout>
      </c:layout>
      <c:barChart>
        <c:barDir val="col"/>
        <c:grouping val="clustered"/>
        <c:ser>
          <c:idx val="0"/>
          <c:order val="0"/>
          <c:tx>
            <c:strRef>
              <c:f>Charts!$B$79</c:f>
              <c:strCache>
                <c:ptCount val="1"/>
                <c:pt idx="0">
                  <c:v>Maharashtra &amp; Districts-  Fully Immunised ( 0 to 11 mnths)  Against Reported  Live Births- Apr'12 to Mar'13</c:v>
                </c:pt>
              </c:strCache>
            </c:strRef>
          </c:tx>
          <c:spPr>
            <a:solidFill>
              <a:schemeClr val="accent2">
                <a:lumMod val="75000"/>
              </a:schemeClr>
            </a:solidFill>
          </c:spPr>
          <c:dPt>
            <c:idx val="0"/>
            <c:spPr>
              <a:solidFill>
                <a:srgbClr val="0070C0"/>
              </a:solidFill>
            </c:spPr>
          </c:dPt>
          <c:dLbls>
            <c:numFmt formatCode="0%" sourceLinked="0"/>
            <c:txPr>
              <a:bodyPr rot="-5400000" vert="horz"/>
              <a:lstStyle/>
              <a:p>
                <a:pPr>
                  <a:defRPr sz="1600" b="1"/>
                </a:pPr>
                <a:endParaRPr lang="en-US"/>
              </a:p>
            </c:txPr>
            <c:dLblPos val="outEnd"/>
            <c:showVal val="1"/>
          </c:dLbls>
          <c:cat>
            <c:strRef>
              <c:f>Charts!$C$78:$AK$78</c:f>
              <c:strCache>
                <c:ptCount val="35"/>
                <c:pt idx="0">
                  <c:v>_Maharashtra</c:v>
                </c:pt>
                <c:pt idx="1">
                  <c:v>Ahmednagar</c:v>
                </c:pt>
                <c:pt idx="2">
                  <c:v>Akola</c:v>
                </c:pt>
                <c:pt idx="3">
                  <c:v>Amravati</c:v>
                </c:pt>
                <c:pt idx="4">
                  <c:v>Aurangabad</c:v>
                </c:pt>
                <c:pt idx="5">
                  <c:v>Bhandara</c:v>
                </c:pt>
                <c:pt idx="6">
                  <c:v>Bid</c:v>
                </c:pt>
                <c:pt idx="7">
                  <c:v>Brihan Mumbai</c:v>
                </c:pt>
                <c:pt idx="8">
                  <c:v>Buldana</c:v>
                </c:pt>
                <c:pt idx="9">
                  <c:v>Chandrapur</c:v>
                </c:pt>
                <c:pt idx="10">
                  <c:v>Dhule</c:v>
                </c:pt>
                <c:pt idx="11">
                  <c:v>Gadchiroli</c:v>
                </c:pt>
                <c:pt idx="12">
                  <c:v>Gondiya</c:v>
                </c:pt>
                <c:pt idx="13">
                  <c:v>Hingoli</c:v>
                </c:pt>
                <c:pt idx="14">
                  <c:v>Jalgaon</c:v>
                </c:pt>
                <c:pt idx="15">
                  <c:v>Jalna</c:v>
                </c:pt>
                <c:pt idx="16">
                  <c:v>Kolhapur</c:v>
                </c:pt>
                <c:pt idx="17">
                  <c:v>Latur</c:v>
                </c:pt>
                <c:pt idx="18">
                  <c:v>Nagpur</c:v>
                </c:pt>
                <c:pt idx="19">
                  <c:v>Nanded</c:v>
                </c:pt>
                <c:pt idx="20">
                  <c:v>Nandurbar</c:v>
                </c:pt>
                <c:pt idx="21">
                  <c:v>Nashik</c:v>
                </c:pt>
                <c:pt idx="22">
                  <c:v>Osmanabad</c:v>
                </c:pt>
                <c:pt idx="23">
                  <c:v>Parbhani</c:v>
                </c:pt>
                <c:pt idx="24">
                  <c:v>Pune</c:v>
                </c:pt>
                <c:pt idx="25">
                  <c:v>Raigarh</c:v>
                </c:pt>
                <c:pt idx="26">
                  <c:v>Ratnagiri</c:v>
                </c:pt>
                <c:pt idx="27">
                  <c:v>Sangli</c:v>
                </c:pt>
                <c:pt idx="28">
                  <c:v>Satara</c:v>
                </c:pt>
                <c:pt idx="29">
                  <c:v>Sindhudurg</c:v>
                </c:pt>
                <c:pt idx="30">
                  <c:v>Solapur</c:v>
                </c:pt>
                <c:pt idx="31">
                  <c:v>Thane</c:v>
                </c:pt>
                <c:pt idx="32">
                  <c:v>Wardha</c:v>
                </c:pt>
                <c:pt idx="33">
                  <c:v>Washim</c:v>
                </c:pt>
                <c:pt idx="34">
                  <c:v>Yavatmal</c:v>
                </c:pt>
              </c:strCache>
            </c:strRef>
          </c:cat>
          <c:val>
            <c:numRef>
              <c:f>Charts!$C$79:$AK$79</c:f>
              <c:numCache>
                <c:formatCode>0%</c:formatCode>
                <c:ptCount val="35"/>
                <c:pt idx="0">
                  <c:v>1.0011149493187081</c:v>
                </c:pt>
                <c:pt idx="1">
                  <c:v>0.85750627539706659</c:v>
                </c:pt>
                <c:pt idx="2">
                  <c:v>0.69388739946380695</c:v>
                </c:pt>
                <c:pt idx="3">
                  <c:v>0.96179879462216233</c:v>
                </c:pt>
                <c:pt idx="4">
                  <c:v>1.3115023057821888</c:v>
                </c:pt>
                <c:pt idx="5">
                  <c:v>0.99552987352813116</c:v>
                </c:pt>
                <c:pt idx="6">
                  <c:v>0.94618252219224175</c:v>
                </c:pt>
                <c:pt idx="7">
                  <c:v>1.0174911477727702</c:v>
                </c:pt>
                <c:pt idx="8">
                  <c:v>0.98295055073822357</c:v>
                </c:pt>
                <c:pt idx="9">
                  <c:v>1.1192654263884607</c:v>
                </c:pt>
                <c:pt idx="10">
                  <c:v>0.81093149311110768</c:v>
                </c:pt>
                <c:pt idx="11">
                  <c:v>0.90037186241090794</c:v>
                </c:pt>
                <c:pt idx="12">
                  <c:v>1.0408025715470761</c:v>
                </c:pt>
                <c:pt idx="13">
                  <c:v>1.3326700898587971</c:v>
                </c:pt>
                <c:pt idx="14">
                  <c:v>0.92915676419786575</c:v>
                </c:pt>
                <c:pt idx="15">
                  <c:v>0.83980560979939833</c:v>
                </c:pt>
                <c:pt idx="16">
                  <c:v>1.0931194177968906</c:v>
                </c:pt>
                <c:pt idx="17">
                  <c:v>0.84943193143312923</c:v>
                </c:pt>
                <c:pt idx="18">
                  <c:v>1.3031360185064258</c:v>
                </c:pt>
                <c:pt idx="19">
                  <c:v>0.86547814325592098</c:v>
                </c:pt>
                <c:pt idx="20">
                  <c:v>1.0521544368600715</c:v>
                </c:pt>
                <c:pt idx="21">
                  <c:v>0.88743541925064018</c:v>
                </c:pt>
                <c:pt idx="22">
                  <c:v>0.73736676423482628</c:v>
                </c:pt>
                <c:pt idx="23">
                  <c:v>0.92230858070356148</c:v>
                </c:pt>
                <c:pt idx="24">
                  <c:v>1.0436538999161309</c:v>
                </c:pt>
                <c:pt idx="25">
                  <c:v>0.95902544154752078</c:v>
                </c:pt>
                <c:pt idx="26">
                  <c:v>1.1704183719872712</c:v>
                </c:pt>
                <c:pt idx="27">
                  <c:v>0.97535817780209533</c:v>
                </c:pt>
                <c:pt idx="28">
                  <c:v>0.91185004199434949</c:v>
                </c:pt>
                <c:pt idx="29">
                  <c:v>0.94940960912052164</c:v>
                </c:pt>
                <c:pt idx="30">
                  <c:v>1.0001690736174698</c:v>
                </c:pt>
                <c:pt idx="31">
                  <c:v>1.3281458328779701</c:v>
                </c:pt>
                <c:pt idx="32">
                  <c:v>0.96492056001258464</c:v>
                </c:pt>
                <c:pt idx="33">
                  <c:v>0.8769356153219251</c:v>
                </c:pt>
                <c:pt idx="34">
                  <c:v>1.0595205290713701</c:v>
                </c:pt>
              </c:numCache>
            </c:numRef>
          </c:val>
        </c:ser>
        <c:dLbls>
          <c:showVal val="1"/>
        </c:dLbls>
        <c:axId val="130431616"/>
        <c:axId val="130761088"/>
      </c:barChart>
      <c:catAx>
        <c:axId val="130431616"/>
        <c:scaling>
          <c:orientation val="minMax"/>
        </c:scaling>
        <c:axPos val="b"/>
        <c:numFmt formatCode="General" sourceLinked="1"/>
        <c:tickLblPos val="nextTo"/>
        <c:txPr>
          <a:bodyPr/>
          <a:lstStyle/>
          <a:p>
            <a:pPr>
              <a:defRPr sz="1400" b="1"/>
            </a:pPr>
            <a:endParaRPr lang="en-US"/>
          </a:p>
        </c:txPr>
        <c:crossAx val="130761088"/>
        <c:crosses val="autoZero"/>
        <c:auto val="1"/>
        <c:lblAlgn val="ctr"/>
        <c:lblOffset val="100"/>
      </c:catAx>
      <c:valAx>
        <c:axId val="130761088"/>
        <c:scaling>
          <c:orientation val="minMax"/>
        </c:scaling>
        <c:axPos val="l"/>
        <c:numFmt formatCode="0%" sourceLinked="1"/>
        <c:tickLblPos val="nextTo"/>
        <c:txPr>
          <a:bodyPr/>
          <a:lstStyle/>
          <a:p>
            <a:pPr>
              <a:defRPr sz="900" b="1"/>
            </a:pPr>
            <a:endParaRPr lang="en-US"/>
          </a:p>
        </c:txPr>
        <c:crossAx val="130431616"/>
        <c:crosses val="autoZero"/>
        <c:crossBetween val="between"/>
      </c:valAx>
    </c:plotArea>
    <c:plotVisOnly val="1"/>
    <c:dispBlanksAs val="gap"/>
  </c:chart>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IN"/>
  <c:style val="26"/>
  <c:chart>
    <c:title>
      <c:tx>
        <c:rich>
          <a:bodyPr/>
          <a:lstStyle/>
          <a:p>
            <a:pPr>
              <a:defRPr sz="1400"/>
            </a:pPr>
            <a:r>
              <a:rPr lang="en-IN" sz="1400"/>
              <a:t>Family Planning</a:t>
            </a:r>
            <a:r>
              <a:rPr lang="en-IN" sz="1400" baseline="0"/>
              <a:t>  - Limiting &amp; Spacing</a:t>
            </a:r>
            <a:endParaRPr lang="en-IN" sz="1400"/>
          </a:p>
        </c:rich>
      </c:tx>
      <c:layout/>
    </c:title>
    <c:plotArea>
      <c:layout/>
      <c:barChart>
        <c:barDir val="col"/>
        <c:grouping val="stacked"/>
        <c:ser>
          <c:idx val="0"/>
          <c:order val="0"/>
          <c:tx>
            <c:strRef>
              <c:f>Charts!$B$85</c:f>
              <c:strCache>
                <c:ptCount val="1"/>
                <c:pt idx="0">
                  <c:v>% Of FP users Using Limiting Methods</c:v>
                </c:pt>
              </c:strCache>
            </c:strRef>
          </c:tx>
          <c:dLbls>
            <c:numFmt formatCode="0%" sourceLinked="0"/>
            <c:txPr>
              <a:bodyPr rot="-5400000" vert="horz"/>
              <a:lstStyle/>
              <a:p>
                <a:pPr>
                  <a:defRPr b="1">
                    <a:solidFill>
                      <a:schemeClr val="bg2">
                        <a:lumMod val="10000"/>
                      </a:schemeClr>
                    </a:solidFill>
                  </a:defRPr>
                </a:pPr>
                <a:endParaRPr lang="en-US"/>
              </a:p>
            </c:txPr>
            <c:showVal val="1"/>
          </c:dLbls>
          <c:cat>
            <c:strRef>
              <c:f>Charts!$C$84:$AK$84</c:f>
              <c:strCache>
                <c:ptCount val="35"/>
                <c:pt idx="0">
                  <c:v>_Maharashtra</c:v>
                </c:pt>
                <c:pt idx="1">
                  <c:v>Ahmednagar</c:v>
                </c:pt>
                <c:pt idx="2">
                  <c:v>Akola</c:v>
                </c:pt>
                <c:pt idx="3">
                  <c:v>Amravati</c:v>
                </c:pt>
                <c:pt idx="4">
                  <c:v>Aurangabad</c:v>
                </c:pt>
                <c:pt idx="5">
                  <c:v>Bhandara</c:v>
                </c:pt>
                <c:pt idx="6">
                  <c:v>Bid</c:v>
                </c:pt>
                <c:pt idx="7">
                  <c:v>Brihan Mumbai</c:v>
                </c:pt>
                <c:pt idx="8">
                  <c:v>Buldana</c:v>
                </c:pt>
                <c:pt idx="9">
                  <c:v>Chandrapur</c:v>
                </c:pt>
                <c:pt idx="10">
                  <c:v>Dhule</c:v>
                </c:pt>
                <c:pt idx="11">
                  <c:v>Gadchiroli</c:v>
                </c:pt>
                <c:pt idx="12">
                  <c:v>Gondiya</c:v>
                </c:pt>
                <c:pt idx="13">
                  <c:v>Hingoli</c:v>
                </c:pt>
                <c:pt idx="14">
                  <c:v>Jalgaon</c:v>
                </c:pt>
                <c:pt idx="15">
                  <c:v>Jalna</c:v>
                </c:pt>
                <c:pt idx="16">
                  <c:v>Kolhapur</c:v>
                </c:pt>
                <c:pt idx="17">
                  <c:v>Latur</c:v>
                </c:pt>
                <c:pt idx="18">
                  <c:v>Nagpur</c:v>
                </c:pt>
                <c:pt idx="19">
                  <c:v>Nanded</c:v>
                </c:pt>
                <c:pt idx="20">
                  <c:v>Nandurbar</c:v>
                </c:pt>
                <c:pt idx="21">
                  <c:v>Nashik</c:v>
                </c:pt>
                <c:pt idx="22">
                  <c:v>Osmanabad</c:v>
                </c:pt>
                <c:pt idx="23">
                  <c:v>Parbhani</c:v>
                </c:pt>
                <c:pt idx="24">
                  <c:v>Pune</c:v>
                </c:pt>
                <c:pt idx="25">
                  <c:v>Raigarh</c:v>
                </c:pt>
                <c:pt idx="26">
                  <c:v>Ratnagiri</c:v>
                </c:pt>
                <c:pt idx="27">
                  <c:v>Sangli</c:v>
                </c:pt>
                <c:pt idx="28">
                  <c:v>Satara</c:v>
                </c:pt>
                <c:pt idx="29">
                  <c:v>Sindhudurg</c:v>
                </c:pt>
                <c:pt idx="30">
                  <c:v>Solapur</c:v>
                </c:pt>
                <c:pt idx="31">
                  <c:v>Thane</c:v>
                </c:pt>
                <c:pt idx="32">
                  <c:v>Wardha</c:v>
                </c:pt>
                <c:pt idx="33">
                  <c:v>Washim</c:v>
                </c:pt>
                <c:pt idx="34">
                  <c:v>Yavatmal</c:v>
                </c:pt>
              </c:strCache>
            </c:strRef>
          </c:cat>
          <c:val>
            <c:numRef>
              <c:f>Charts!$C$85:$AK$85</c:f>
              <c:numCache>
                <c:formatCode>0%</c:formatCode>
                <c:ptCount val="35"/>
                <c:pt idx="0">
                  <c:v>0.38960983598275717</c:v>
                </c:pt>
                <c:pt idx="1">
                  <c:v>0.36954532161254988</c:v>
                </c:pt>
                <c:pt idx="2">
                  <c:v>0.44389314737159963</c:v>
                </c:pt>
                <c:pt idx="3">
                  <c:v>0.46489354430361285</c:v>
                </c:pt>
                <c:pt idx="4">
                  <c:v>0.37639419728168222</c:v>
                </c:pt>
                <c:pt idx="5">
                  <c:v>0.37363131148443857</c:v>
                </c:pt>
                <c:pt idx="6">
                  <c:v>0.30491008985303597</c:v>
                </c:pt>
                <c:pt idx="7">
                  <c:v>0.16614446708649402</c:v>
                </c:pt>
                <c:pt idx="8">
                  <c:v>0.53710525960869315</c:v>
                </c:pt>
                <c:pt idx="9">
                  <c:v>0.50672459060989383</c:v>
                </c:pt>
                <c:pt idx="10">
                  <c:v>0.40861614912492206</c:v>
                </c:pt>
                <c:pt idx="11">
                  <c:v>0.57716672932528956</c:v>
                </c:pt>
                <c:pt idx="12">
                  <c:v>0.51738698795071303</c:v>
                </c:pt>
                <c:pt idx="13">
                  <c:v>0.51259913746060692</c:v>
                </c:pt>
                <c:pt idx="14">
                  <c:v>0.51315949113561932</c:v>
                </c:pt>
                <c:pt idx="15">
                  <c:v>0.54502389546758856</c:v>
                </c:pt>
                <c:pt idx="16">
                  <c:v>0.28822964739991785</c:v>
                </c:pt>
                <c:pt idx="17">
                  <c:v>0.47577699409357188</c:v>
                </c:pt>
                <c:pt idx="18">
                  <c:v>0.37430973564070935</c:v>
                </c:pt>
                <c:pt idx="19">
                  <c:v>0.46431457048102948</c:v>
                </c:pt>
                <c:pt idx="20">
                  <c:v>0.53333714172822244</c:v>
                </c:pt>
                <c:pt idx="21">
                  <c:v>0.66131727458085465</c:v>
                </c:pt>
                <c:pt idx="22">
                  <c:v>0.4682559209073538</c:v>
                </c:pt>
                <c:pt idx="23">
                  <c:v>0.37884194745441446</c:v>
                </c:pt>
                <c:pt idx="24">
                  <c:v>0.43313422731964696</c:v>
                </c:pt>
                <c:pt idx="25">
                  <c:v>0.32851837736026285</c:v>
                </c:pt>
                <c:pt idx="26">
                  <c:v>0.20385926661435788</c:v>
                </c:pt>
                <c:pt idx="27">
                  <c:v>0.28963527995694932</c:v>
                </c:pt>
                <c:pt idx="28">
                  <c:v>0.36517393586026803</c:v>
                </c:pt>
                <c:pt idx="29">
                  <c:v>0.14541163714518127</c:v>
                </c:pt>
                <c:pt idx="30">
                  <c:v>0.47509078299516538</c:v>
                </c:pt>
                <c:pt idx="31">
                  <c:v>0.28974816250237478</c:v>
                </c:pt>
                <c:pt idx="32">
                  <c:v>0.2652402444639736</c:v>
                </c:pt>
                <c:pt idx="33">
                  <c:v>0.37757800703868416</c:v>
                </c:pt>
                <c:pt idx="34">
                  <c:v>0.56449727811649264</c:v>
                </c:pt>
              </c:numCache>
            </c:numRef>
          </c:val>
        </c:ser>
        <c:ser>
          <c:idx val="1"/>
          <c:order val="1"/>
          <c:tx>
            <c:strRef>
              <c:f>Charts!$B$86</c:f>
              <c:strCache>
                <c:ptCount val="1"/>
                <c:pt idx="0">
                  <c:v>% Of FP users Using Spacing Methods</c:v>
                </c:pt>
              </c:strCache>
            </c:strRef>
          </c:tx>
          <c:dLbls>
            <c:txPr>
              <a:bodyPr rot="-5400000" vert="horz"/>
              <a:lstStyle/>
              <a:p>
                <a:pPr>
                  <a:defRPr b="1">
                    <a:solidFill>
                      <a:srgbClr val="002060"/>
                    </a:solidFill>
                  </a:defRPr>
                </a:pPr>
                <a:endParaRPr lang="en-US"/>
              </a:p>
            </c:txPr>
            <c:showVal val="1"/>
          </c:dLbls>
          <c:cat>
            <c:strRef>
              <c:f>Charts!$C$84:$AK$84</c:f>
              <c:strCache>
                <c:ptCount val="35"/>
                <c:pt idx="0">
                  <c:v>_Maharashtra</c:v>
                </c:pt>
                <c:pt idx="1">
                  <c:v>Ahmednagar</c:v>
                </c:pt>
                <c:pt idx="2">
                  <c:v>Akola</c:v>
                </c:pt>
                <c:pt idx="3">
                  <c:v>Amravati</c:v>
                </c:pt>
                <c:pt idx="4">
                  <c:v>Aurangabad</c:v>
                </c:pt>
                <c:pt idx="5">
                  <c:v>Bhandara</c:v>
                </c:pt>
                <c:pt idx="6">
                  <c:v>Bid</c:v>
                </c:pt>
                <c:pt idx="7">
                  <c:v>Brihan Mumbai</c:v>
                </c:pt>
                <c:pt idx="8">
                  <c:v>Buldana</c:v>
                </c:pt>
                <c:pt idx="9">
                  <c:v>Chandrapur</c:v>
                </c:pt>
                <c:pt idx="10">
                  <c:v>Dhule</c:v>
                </c:pt>
                <c:pt idx="11">
                  <c:v>Gadchiroli</c:v>
                </c:pt>
                <c:pt idx="12">
                  <c:v>Gondiya</c:v>
                </c:pt>
                <c:pt idx="13">
                  <c:v>Hingoli</c:v>
                </c:pt>
                <c:pt idx="14">
                  <c:v>Jalgaon</c:v>
                </c:pt>
                <c:pt idx="15">
                  <c:v>Jalna</c:v>
                </c:pt>
                <c:pt idx="16">
                  <c:v>Kolhapur</c:v>
                </c:pt>
                <c:pt idx="17">
                  <c:v>Latur</c:v>
                </c:pt>
                <c:pt idx="18">
                  <c:v>Nagpur</c:v>
                </c:pt>
                <c:pt idx="19">
                  <c:v>Nanded</c:v>
                </c:pt>
                <c:pt idx="20">
                  <c:v>Nandurbar</c:v>
                </c:pt>
                <c:pt idx="21">
                  <c:v>Nashik</c:v>
                </c:pt>
                <c:pt idx="22">
                  <c:v>Osmanabad</c:v>
                </c:pt>
                <c:pt idx="23">
                  <c:v>Parbhani</c:v>
                </c:pt>
                <c:pt idx="24">
                  <c:v>Pune</c:v>
                </c:pt>
                <c:pt idx="25">
                  <c:v>Raigarh</c:v>
                </c:pt>
                <c:pt idx="26">
                  <c:v>Ratnagiri</c:v>
                </c:pt>
                <c:pt idx="27">
                  <c:v>Sangli</c:v>
                </c:pt>
                <c:pt idx="28">
                  <c:v>Satara</c:v>
                </c:pt>
                <c:pt idx="29">
                  <c:v>Sindhudurg</c:v>
                </c:pt>
                <c:pt idx="30">
                  <c:v>Solapur</c:v>
                </c:pt>
                <c:pt idx="31">
                  <c:v>Thane</c:v>
                </c:pt>
                <c:pt idx="32">
                  <c:v>Wardha</c:v>
                </c:pt>
                <c:pt idx="33">
                  <c:v>Washim</c:v>
                </c:pt>
                <c:pt idx="34">
                  <c:v>Yavatmal</c:v>
                </c:pt>
              </c:strCache>
            </c:strRef>
          </c:cat>
          <c:val>
            <c:numRef>
              <c:f>Charts!$C$86:$AK$86</c:f>
              <c:numCache>
                <c:formatCode>0%</c:formatCode>
                <c:ptCount val="35"/>
                <c:pt idx="0">
                  <c:v>0.61039016401724289</c:v>
                </c:pt>
                <c:pt idx="1">
                  <c:v>0.63045467838745062</c:v>
                </c:pt>
                <c:pt idx="2">
                  <c:v>0.55610685262840343</c:v>
                </c:pt>
                <c:pt idx="3">
                  <c:v>0.5351064556963876</c:v>
                </c:pt>
                <c:pt idx="4">
                  <c:v>0.62360580271832322</c:v>
                </c:pt>
                <c:pt idx="5">
                  <c:v>0.6263686885155616</c:v>
                </c:pt>
                <c:pt idx="6">
                  <c:v>0.6950899101469652</c:v>
                </c:pt>
                <c:pt idx="7">
                  <c:v>0.83385553291351033</c:v>
                </c:pt>
                <c:pt idx="8">
                  <c:v>0.46289474039130901</c:v>
                </c:pt>
                <c:pt idx="9">
                  <c:v>0.49327540939010955</c:v>
                </c:pt>
                <c:pt idx="10">
                  <c:v>0.5913838508750785</c:v>
                </c:pt>
                <c:pt idx="11">
                  <c:v>0.42283327067471088</c:v>
                </c:pt>
                <c:pt idx="12">
                  <c:v>0.48261301204928458</c:v>
                </c:pt>
                <c:pt idx="13">
                  <c:v>0.48740086253939396</c:v>
                </c:pt>
                <c:pt idx="14">
                  <c:v>0.48684050886438174</c:v>
                </c:pt>
                <c:pt idx="15">
                  <c:v>0.45497610453241338</c:v>
                </c:pt>
                <c:pt idx="16">
                  <c:v>0.71177035260008736</c:v>
                </c:pt>
                <c:pt idx="17">
                  <c:v>0.52422300590642756</c:v>
                </c:pt>
                <c:pt idx="18">
                  <c:v>0.62569026435929465</c:v>
                </c:pt>
                <c:pt idx="19">
                  <c:v>0.5356854295189728</c:v>
                </c:pt>
                <c:pt idx="20">
                  <c:v>0.46666285827177417</c:v>
                </c:pt>
                <c:pt idx="21">
                  <c:v>0.33868272541914818</c:v>
                </c:pt>
                <c:pt idx="22">
                  <c:v>0.5317440790926462</c:v>
                </c:pt>
                <c:pt idx="23">
                  <c:v>0.62115805254559153</c:v>
                </c:pt>
                <c:pt idx="24">
                  <c:v>0.56686577268035565</c:v>
                </c:pt>
                <c:pt idx="25">
                  <c:v>0.67148162263974265</c:v>
                </c:pt>
                <c:pt idx="26">
                  <c:v>0.79614073338564195</c:v>
                </c:pt>
                <c:pt idx="27">
                  <c:v>0.71036472004305051</c:v>
                </c:pt>
                <c:pt idx="28">
                  <c:v>0.63482606413973364</c:v>
                </c:pt>
                <c:pt idx="29">
                  <c:v>0.85458836285481943</c:v>
                </c:pt>
                <c:pt idx="30">
                  <c:v>0.52490921700483772</c:v>
                </c:pt>
                <c:pt idx="31">
                  <c:v>0.71025183749762688</c:v>
                </c:pt>
                <c:pt idx="32">
                  <c:v>0.73475975553602724</c:v>
                </c:pt>
                <c:pt idx="33">
                  <c:v>0.62242199296131762</c:v>
                </c:pt>
                <c:pt idx="34">
                  <c:v>0.43550272188350936</c:v>
                </c:pt>
              </c:numCache>
            </c:numRef>
          </c:val>
        </c:ser>
        <c:dLbls>
          <c:showVal val="1"/>
        </c:dLbls>
        <c:overlap val="100"/>
        <c:axId val="131533440"/>
        <c:axId val="135292032"/>
      </c:barChart>
      <c:catAx>
        <c:axId val="131533440"/>
        <c:scaling>
          <c:orientation val="minMax"/>
        </c:scaling>
        <c:axPos val="b"/>
        <c:numFmt formatCode="General" sourceLinked="1"/>
        <c:tickLblPos val="nextTo"/>
        <c:txPr>
          <a:bodyPr/>
          <a:lstStyle/>
          <a:p>
            <a:pPr>
              <a:defRPr sz="1400" b="1"/>
            </a:pPr>
            <a:endParaRPr lang="en-US"/>
          </a:p>
        </c:txPr>
        <c:crossAx val="135292032"/>
        <c:crosses val="autoZero"/>
        <c:auto val="1"/>
        <c:lblAlgn val="ctr"/>
        <c:lblOffset val="100"/>
      </c:catAx>
      <c:valAx>
        <c:axId val="135292032"/>
        <c:scaling>
          <c:orientation val="minMax"/>
        </c:scaling>
        <c:axPos val="l"/>
        <c:numFmt formatCode="0%" sourceLinked="1"/>
        <c:tickLblPos val="nextTo"/>
        <c:txPr>
          <a:bodyPr/>
          <a:lstStyle/>
          <a:p>
            <a:pPr>
              <a:defRPr sz="900"/>
            </a:pPr>
            <a:endParaRPr lang="en-US"/>
          </a:p>
        </c:txPr>
        <c:crossAx val="131533440"/>
        <c:crosses val="autoZero"/>
        <c:crossBetween val="between"/>
      </c:valAx>
    </c:plotArea>
    <c:legend>
      <c:legendPos val="b"/>
      <c:layout/>
      <c:txPr>
        <a:bodyPr/>
        <a:lstStyle/>
        <a:p>
          <a:pPr>
            <a:defRPr sz="1200" b="1"/>
          </a:pPr>
          <a:endParaRPr lang="en-US"/>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IN"/>
  <c:style val="28"/>
  <c:chart>
    <c:title>
      <c:tx>
        <c:rich>
          <a:bodyPr/>
          <a:lstStyle/>
          <a:p>
            <a:pPr>
              <a:defRPr sz="1800"/>
            </a:pPr>
            <a:r>
              <a:rPr lang="en-US" sz="1800"/>
              <a:t>Maharashtra- Management of Complications (Reflecting Quality of ANC )against Reported ANC Registration- Apr'12 to Mar'13</a:t>
            </a:r>
          </a:p>
        </c:rich>
      </c:tx>
      <c:layout/>
    </c:title>
    <c:plotArea>
      <c:layout/>
      <c:barChart>
        <c:barDir val="col"/>
        <c:grouping val="clustered"/>
        <c:ser>
          <c:idx val="0"/>
          <c:order val="0"/>
          <c:tx>
            <c:strRef>
              <c:f>'ANALYSIS - Maharashtra'!$AA$222</c:f>
              <c:strCache>
                <c:ptCount val="1"/>
                <c:pt idx="0">
                  <c:v>Maharshtra- Management of Complications (Reflecting Quality of ANC )against Reported ANC Registration- Apr'12 to Mar'13</c:v>
                </c:pt>
              </c:strCache>
            </c:strRef>
          </c:tx>
          <c:dLbls>
            <c:txPr>
              <a:bodyPr/>
              <a:lstStyle/>
              <a:p>
                <a:pPr>
                  <a:defRPr sz="1400"/>
                </a:pPr>
                <a:endParaRPr lang="en-US"/>
              </a:p>
            </c:txPr>
            <c:showVal val="1"/>
          </c:dLbls>
          <c:cat>
            <c:strRef>
              <c:f>'ANALYSIS - Maharashtra'!$Z$223:$Z$226</c:f>
              <c:strCache>
                <c:ptCount val="4"/>
                <c:pt idx="0">
                  <c:v>Hypertensive cases detected at institution</c:v>
                </c:pt>
                <c:pt idx="1">
                  <c:v> Eclampsia cases managed during delivery</c:v>
                </c:pt>
                <c:pt idx="2">
                  <c:v>ANC women having Hb level&lt;11 </c:v>
                </c:pt>
                <c:pt idx="3">
                  <c:v>ANC women having severe anaemia (Hb&lt;7) treated at institution</c:v>
                </c:pt>
              </c:strCache>
            </c:strRef>
          </c:cat>
          <c:val>
            <c:numRef>
              <c:f>'ANALYSIS - Maharashtra'!$AA$223:$AA$226</c:f>
              <c:numCache>
                <c:formatCode>0.0%</c:formatCode>
                <c:ptCount val="4"/>
                <c:pt idx="0">
                  <c:v>1.9120203298003426E-2</c:v>
                </c:pt>
                <c:pt idx="1">
                  <c:v>3.8379205177839315E-3</c:v>
                </c:pt>
                <c:pt idx="2">
                  <c:v>0.49947135439469992</c:v>
                </c:pt>
                <c:pt idx="3">
                  <c:v>3.0305133311845946E-2</c:v>
                </c:pt>
              </c:numCache>
            </c:numRef>
          </c:val>
        </c:ser>
        <c:axId val="90687744"/>
        <c:axId val="95862784"/>
      </c:barChart>
      <c:catAx>
        <c:axId val="90687744"/>
        <c:scaling>
          <c:orientation val="minMax"/>
        </c:scaling>
        <c:axPos val="b"/>
        <c:numFmt formatCode="General" sourceLinked="1"/>
        <c:tickLblPos val="nextTo"/>
        <c:txPr>
          <a:bodyPr rot="0" vert="horz"/>
          <a:lstStyle/>
          <a:p>
            <a:pPr>
              <a:defRPr sz="1400"/>
            </a:pPr>
            <a:endParaRPr lang="en-US"/>
          </a:p>
        </c:txPr>
        <c:crossAx val="95862784"/>
        <c:crosses val="autoZero"/>
        <c:auto val="1"/>
        <c:lblAlgn val="ctr"/>
        <c:lblOffset val="100"/>
      </c:catAx>
      <c:valAx>
        <c:axId val="95862784"/>
        <c:scaling>
          <c:orientation val="minMax"/>
        </c:scaling>
        <c:axPos val="l"/>
        <c:numFmt formatCode="0.0%" sourceLinked="1"/>
        <c:tickLblPos val="nextTo"/>
        <c:txPr>
          <a:bodyPr rot="0" vert="horz"/>
          <a:lstStyle/>
          <a:p>
            <a:pPr>
              <a:defRPr/>
            </a:pPr>
            <a:endParaRPr lang="en-US"/>
          </a:p>
        </c:txPr>
        <c:crossAx val="90687744"/>
        <c:crosses val="autoZero"/>
        <c:crossBetween val="between"/>
      </c:valAx>
    </c:plotArea>
    <c:plotVisOnly val="1"/>
    <c:dispBlanksAs val="gap"/>
  </c:chart>
  <c:txPr>
    <a:bodyPr/>
    <a:lstStyle/>
    <a:p>
      <a:pPr>
        <a:defRPr sz="900" b="1"/>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IN"/>
  <c:style val="28"/>
  <c:chart>
    <c:title>
      <c:tx>
        <c:rich>
          <a:bodyPr/>
          <a:lstStyle/>
          <a:p>
            <a:pPr>
              <a:defRPr sz="1400"/>
            </a:pPr>
            <a:r>
              <a:rPr lang="en-US" sz="1400"/>
              <a:t>Maharashtra- Post Natal Check up against Reported deliveries -Apr'12 to Mar'13</a:t>
            </a:r>
          </a:p>
        </c:rich>
      </c:tx>
      <c:layout/>
    </c:title>
    <c:plotArea>
      <c:layout>
        <c:manualLayout>
          <c:layoutTarget val="inner"/>
          <c:xMode val="edge"/>
          <c:yMode val="edge"/>
          <c:x val="9.6670893666381597E-2"/>
          <c:y val="0.21719263815427539"/>
          <c:w val="0.84225977370806182"/>
          <c:h val="0.67143607049119858"/>
        </c:manualLayout>
      </c:layout>
      <c:barChart>
        <c:barDir val="col"/>
        <c:grouping val="clustered"/>
        <c:ser>
          <c:idx val="0"/>
          <c:order val="0"/>
          <c:tx>
            <c:strRef>
              <c:f>'ANALYSIS - Maharashtra'!$Z$230</c:f>
              <c:strCache>
                <c:ptCount val="1"/>
                <c:pt idx="0">
                  <c:v>Maharshtra- Post Natal Check up against Reported deliveries -Apr'12 to Mar'13</c:v>
                </c:pt>
              </c:strCache>
            </c:strRef>
          </c:tx>
          <c:dLbls>
            <c:dLbl>
              <c:idx val="1"/>
              <c:layout>
                <c:manualLayout>
                  <c:x val="-1.2361988524086877E-2"/>
                  <c:y val="-4.1223144979218085E-2"/>
                </c:manualLayout>
              </c:layout>
              <c:dLblPos val="outEnd"/>
              <c:showVal val="1"/>
            </c:dLbl>
            <c:txPr>
              <a:bodyPr/>
              <a:lstStyle/>
              <a:p>
                <a:pPr>
                  <a:defRPr sz="1400" b="1"/>
                </a:pPr>
                <a:endParaRPr lang="en-US"/>
              </a:p>
            </c:txPr>
            <c:dLblPos val="outEnd"/>
            <c:showVal val="1"/>
          </c:dLbls>
          <c:cat>
            <c:strRef>
              <c:f>'ANALYSIS - Maharashtra'!$AA$229:$AB$229</c:f>
              <c:strCache>
                <c:ptCount val="2"/>
                <c:pt idx="0">
                  <c:v>PNC within 48 hours after deliveries</c:v>
                </c:pt>
                <c:pt idx="1">
                  <c:v>PNC between 48 hours and 14 days of Deliveries</c:v>
                </c:pt>
              </c:strCache>
            </c:strRef>
          </c:cat>
          <c:val>
            <c:numRef>
              <c:f>'ANALYSIS - Maharashtra'!$AA$230:$AB$230</c:f>
              <c:numCache>
                <c:formatCode>0%</c:formatCode>
                <c:ptCount val="2"/>
                <c:pt idx="0">
                  <c:v>0.5622031179079725</c:v>
                </c:pt>
                <c:pt idx="1">
                  <c:v>0.34243678124761467</c:v>
                </c:pt>
              </c:numCache>
            </c:numRef>
          </c:val>
        </c:ser>
        <c:gapWidth val="100"/>
        <c:axId val="105689088"/>
        <c:axId val="105690624"/>
      </c:barChart>
      <c:catAx>
        <c:axId val="105689088"/>
        <c:scaling>
          <c:orientation val="minMax"/>
        </c:scaling>
        <c:axPos val="b"/>
        <c:numFmt formatCode="General" sourceLinked="1"/>
        <c:tickLblPos val="nextTo"/>
        <c:txPr>
          <a:bodyPr rot="0" vert="horz"/>
          <a:lstStyle/>
          <a:p>
            <a:pPr>
              <a:defRPr sz="1400" b="1"/>
            </a:pPr>
            <a:endParaRPr lang="en-US"/>
          </a:p>
        </c:txPr>
        <c:crossAx val="105690624"/>
        <c:crosses val="autoZero"/>
        <c:auto val="1"/>
        <c:lblAlgn val="ctr"/>
        <c:lblOffset val="100"/>
      </c:catAx>
      <c:valAx>
        <c:axId val="105690624"/>
        <c:scaling>
          <c:orientation val="minMax"/>
          <c:min val="0"/>
        </c:scaling>
        <c:axPos val="l"/>
        <c:numFmt formatCode="0%" sourceLinked="1"/>
        <c:tickLblPos val="nextTo"/>
        <c:txPr>
          <a:bodyPr rot="0" vert="horz"/>
          <a:lstStyle/>
          <a:p>
            <a:pPr>
              <a:defRPr sz="1200"/>
            </a:pPr>
            <a:endParaRPr lang="en-US"/>
          </a:p>
        </c:txPr>
        <c:crossAx val="105689088"/>
        <c:crosses val="autoZero"/>
        <c:crossBetween val="between"/>
      </c:valAx>
    </c:plotArea>
    <c:plotVisOnly val="1"/>
    <c:dispBlanksAs val="zero"/>
  </c:chart>
  <c:txPr>
    <a:bodyPr/>
    <a:lstStyle/>
    <a:p>
      <a:pPr>
        <a:defRPr sz="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IN"/>
  <c:style val="34"/>
  <c:chart>
    <c:title>
      <c:layout/>
      <c:txPr>
        <a:bodyPr/>
        <a:lstStyle/>
        <a:p>
          <a:pPr>
            <a:defRPr sz="1400">
              <a:latin typeface="Times New Roman" pitchFamily="18" charset="0"/>
              <a:cs typeface="Times New Roman" pitchFamily="18" charset="0"/>
            </a:defRPr>
          </a:pPr>
          <a:endParaRPr lang="en-US"/>
        </a:p>
      </c:txPr>
    </c:title>
    <c:view3D>
      <c:rotX val="30"/>
      <c:perspective val="30"/>
    </c:view3D>
    <c:plotArea>
      <c:layout>
        <c:manualLayout>
          <c:layoutTarget val="inner"/>
          <c:xMode val="edge"/>
          <c:yMode val="edge"/>
          <c:x val="0.17413245304409544"/>
          <c:y val="0.32424840413467254"/>
          <c:w val="0.67972695790521664"/>
          <c:h val="0.58071060561874221"/>
        </c:manualLayout>
      </c:layout>
      <c:pie3DChart>
        <c:varyColors val="1"/>
        <c:ser>
          <c:idx val="0"/>
          <c:order val="0"/>
          <c:tx>
            <c:strRef>
              <c:f>'ANALYSIS - Maharashtra'!$AE$455</c:f>
              <c:strCache>
                <c:ptCount val="1"/>
                <c:pt idx="0">
                  <c:v>Maharshtra -  Mortality - Major Causes Group -Apr'12 to Mar'13</c:v>
                </c:pt>
              </c:strCache>
            </c:strRef>
          </c:tx>
          <c:explosion val="25"/>
          <c:dLbls>
            <c:dLbl>
              <c:idx val="0"/>
              <c:layout>
                <c:manualLayout>
                  <c:x val="-5.27531139263476E-2"/>
                  <c:y val="-9.1015266690279747E-2"/>
                </c:manualLayout>
              </c:layout>
              <c:dLblPos val="bestFit"/>
              <c:showVal val="1"/>
              <c:showCatName val="1"/>
              <c:separator>
</c:separator>
            </c:dLbl>
            <c:dLbl>
              <c:idx val="1"/>
              <c:layout>
                <c:manualLayout>
                  <c:x val="0.17939879717561341"/>
                  <c:y val="-4.1522491349480994E-2"/>
                </c:manualLayout>
              </c:layout>
              <c:dLblPos val="bestFit"/>
              <c:showVal val="1"/>
              <c:showCatName val="1"/>
              <c:separator>
</c:separator>
            </c:dLbl>
            <c:dLbl>
              <c:idx val="3"/>
              <c:layout>
                <c:manualLayout>
                  <c:x val="-6.7069585501900904E-3"/>
                  <c:y val="-7.8710850249671421E-2"/>
                </c:manualLayout>
              </c:layout>
              <c:dLblPos val="bestFit"/>
              <c:showVal val="1"/>
              <c:showCatName val="1"/>
              <c:separator>
</c:separator>
            </c:dLbl>
            <c:txPr>
              <a:bodyPr/>
              <a:lstStyle/>
              <a:p>
                <a:pPr>
                  <a:defRPr sz="1400" b="1"/>
                </a:pPr>
                <a:endParaRPr lang="en-US"/>
              </a:p>
            </c:txPr>
            <c:dLblPos val="outEnd"/>
            <c:showVal val="1"/>
            <c:showCatName val="1"/>
            <c:separator>
</c:separator>
          </c:dLbls>
          <c:cat>
            <c:strRef>
              <c:f>'ANALYSIS - Maharashtra'!$AD$456:$AD$459</c:f>
              <c:strCache>
                <c:ptCount val="4"/>
                <c:pt idx="0">
                  <c:v>Communicable Disease , Maternal &amp; Perinatal </c:v>
                </c:pt>
                <c:pt idx="1">
                  <c:v>Non communicable disease </c:v>
                </c:pt>
                <c:pt idx="2">
                  <c:v>Injuries </c:v>
                </c:pt>
                <c:pt idx="3">
                  <c:v>Others </c:v>
                </c:pt>
              </c:strCache>
            </c:strRef>
          </c:cat>
          <c:val>
            <c:numRef>
              <c:f>'ANALYSIS - Maharashtra'!$AE$456:$AE$459</c:f>
              <c:numCache>
                <c:formatCode>0.0%</c:formatCode>
                <c:ptCount val="4"/>
                <c:pt idx="0">
                  <c:v>0.29065380028190396</c:v>
                </c:pt>
                <c:pt idx="1">
                  <c:v>0.37868011131591517</c:v>
                </c:pt>
                <c:pt idx="2">
                  <c:v>5.5932632187647116E-2</c:v>
                </c:pt>
                <c:pt idx="3">
                  <c:v>0.27473345621453504</c:v>
                </c:pt>
              </c:numCache>
            </c:numRef>
          </c:val>
        </c:ser>
      </c:pie3DChart>
      <c:spPr>
        <a:noFill/>
        <a:ln w="25400">
          <a:noFill/>
        </a:ln>
      </c:spPr>
    </c:plotArea>
    <c:plotVisOnly val="1"/>
    <c:dispBlanksAs val="zero"/>
  </c:chart>
  <c:txPr>
    <a:bodyPr/>
    <a:lstStyle/>
    <a:p>
      <a:pPr>
        <a:defRPr sz="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sz="1800" b="1"/>
            </a:pPr>
            <a:r>
              <a:rPr lang="en-US" sz="1800" dirty="0"/>
              <a:t>Maharashtra - Known Causes of Infant  &amp; Child Deaths against total reported known causes of infant &amp; child deaths -Apr'12 to Mar'13</a:t>
            </a:r>
          </a:p>
        </c:rich>
      </c:tx>
      <c:layout>
        <c:manualLayout>
          <c:xMode val="edge"/>
          <c:yMode val="edge"/>
          <c:x val="0.13524933199512679"/>
          <c:y val="1.5447420605398214E-3"/>
        </c:manualLayout>
      </c:layout>
    </c:title>
    <c:view3D>
      <c:rotX val="30"/>
      <c:perspective val="30"/>
    </c:view3D>
    <c:plotArea>
      <c:layout>
        <c:manualLayout>
          <c:layoutTarget val="inner"/>
          <c:xMode val="edge"/>
          <c:yMode val="edge"/>
          <c:x val="0.1163075807019559"/>
          <c:y val="0.23346508278753356"/>
          <c:w val="0.71656656793312978"/>
          <c:h val="0.61083267278251063"/>
        </c:manualLayout>
      </c:layout>
      <c:pie3DChart>
        <c:varyColors val="1"/>
        <c:ser>
          <c:idx val="0"/>
          <c:order val="0"/>
          <c:tx>
            <c:strRef>
              <c:f>'ANALYSIS - Maharashtra'!$AB$545</c:f>
              <c:strCache>
                <c:ptCount val="1"/>
                <c:pt idx="0">
                  <c:v>Maharshtra - Known Causes of Infant  &amp; Child Deaths against total reported known causes of infant &amp; child deaths -Apr'12 to Mar'13</c:v>
                </c:pt>
              </c:strCache>
            </c:strRef>
          </c:tx>
          <c:explosion val="25"/>
          <c:dLbls>
            <c:dLbl>
              <c:idx val="0"/>
              <c:layout>
                <c:manualLayout>
                  <c:x val="5.9385385413585394E-2"/>
                  <c:y val="-5.7381480681498653E-3"/>
                </c:manualLayout>
              </c:layout>
              <c:dLblPos val="bestFit"/>
              <c:showCatName val="1"/>
              <c:showPercent val="1"/>
            </c:dLbl>
            <c:dLbl>
              <c:idx val="1"/>
              <c:layout>
                <c:manualLayout>
                  <c:x val="-3.9015114166185412E-3"/>
                  <c:y val="-0.20317526393988719"/>
                </c:manualLayout>
              </c:layout>
              <c:showCatName val="1"/>
              <c:showPercent val="1"/>
            </c:dLbl>
            <c:dLbl>
              <c:idx val="2"/>
              <c:layout>
                <c:manualLayout>
                  <c:x val="-6.381530573436818E-2"/>
                  <c:y val="3.5818851820579811E-2"/>
                </c:manualLayout>
              </c:layout>
              <c:dLblPos val="bestFit"/>
              <c:showCatName val="1"/>
              <c:showPercent val="1"/>
            </c:dLbl>
            <c:dLbl>
              <c:idx val="3"/>
              <c:layout>
                <c:manualLayout>
                  <c:x val="-6.9490419243212198E-2"/>
                  <c:y val="5.6517498903659183E-3"/>
                </c:manualLayout>
              </c:layout>
              <c:dLblPos val="bestFit"/>
              <c:showCatName val="1"/>
              <c:showPercent val="1"/>
            </c:dLbl>
            <c:dLbl>
              <c:idx val="4"/>
              <c:layout>
                <c:manualLayout>
                  <c:x val="-2.6915142416536666E-2"/>
                  <c:y val="5.3093086099912524E-3"/>
                </c:manualLayout>
              </c:layout>
              <c:dLblPos val="bestFit"/>
              <c:showCatName val="1"/>
              <c:showPercent val="1"/>
            </c:dLbl>
            <c:dLbl>
              <c:idx val="5"/>
              <c:layout>
                <c:manualLayout>
                  <c:x val="5.4502301062593808E-2"/>
                  <c:y val="-5.8985520184900116E-2"/>
                </c:manualLayout>
              </c:layout>
              <c:dLblPos val="bestFit"/>
              <c:showCatName val="1"/>
              <c:showPercent val="1"/>
            </c:dLbl>
            <c:txPr>
              <a:bodyPr/>
              <a:lstStyle/>
              <a:p>
                <a:pPr>
                  <a:defRPr sz="1200" b="1"/>
                </a:pPr>
                <a:endParaRPr lang="en-US"/>
              </a:p>
            </c:txPr>
            <c:showCatName val="1"/>
            <c:showPercent val="1"/>
            <c:showLeaderLines val="1"/>
          </c:dLbls>
          <c:cat>
            <c:strRef>
              <c:f>'ANALYSIS - Maharashtra'!$AA$546:$AA$552</c:f>
              <c:strCache>
                <c:ptCount val="7"/>
                <c:pt idx="0">
                  <c:v>Sepsis</c:v>
                </c:pt>
                <c:pt idx="1">
                  <c:v>Asphyxia</c:v>
                </c:pt>
                <c:pt idx="2">
                  <c:v>LBW</c:v>
                </c:pt>
                <c:pt idx="3">
                  <c:v>Pneumonia</c:v>
                </c:pt>
                <c:pt idx="4">
                  <c:v>Diarrhoea</c:v>
                </c:pt>
                <c:pt idx="5">
                  <c:v>Fever related</c:v>
                </c:pt>
                <c:pt idx="6">
                  <c:v>Measles</c:v>
                </c:pt>
              </c:strCache>
            </c:strRef>
          </c:cat>
          <c:val>
            <c:numRef>
              <c:f>'ANALYSIS - Maharashtra'!$AB$546:$AB$552</c:f>
              <c:numCache>
                <c:formatCode>0%</c:formatCode>
                <c:ptCount val="7"/>
                <c:pt idx="0">
                  <c:v>0.14738276990185387</c:v>
                </c:pt>
                <c:pt idx="1">
                  <c:v>0.2362050163576882</c:v>
                </c:pt>
                <c:pt idx="2">
                  <c:v>0.44640130861504906</c:v>
                </c:pt>
                <c:pt idx="3">
                  <c:v>9.7873500545256273E-2</c:v>
                </c:pt>
                <c:pt idx="4">
                  <c:v>2.491821155943294E-2</c:v>
                </c:pt>
                <c:pt idx="5">
                  <c:v>4.2529989094874557E-2</c:v>
                </c:pt>
                <c:pt idx="6">
                  <c:v>4.6892039258451786E-3</c:v>
                </c:pt>
              </c:numCache>
            </c:numRef>
          </c:val>
        </c:ser>
      </c:pie3DChart>
      <c:spPr>
        <a:noFill/>
        <a:ln w="25400">
          <a:noFill/>
        </a:ln>
      </c:spPr>
    </c:plotArea>
    <c:plotVisOnly val="1"/>
    <c:dispBlanksAs val="zero"/>
  </c:chart>
  <c:txPr>
    <a:bodyPr/>
    <a:lstStyle/>
    <a:p>
      <a:pPr>
        <a:defRPr sz="800" b="0" i="0" u="none" strike="noStrike" baseline="0">
          <a:solidFill>
            <a:srgbClr val="000000"/>
          </a:solidFill>
          <a:latin typeface="Calibri"/>
          <a:ea typeface="Calibri"/>
          <a:cs typeface="Calibri"/>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IN"/>
  <c:chart>
    <c:title>
      <c:layout/>
      <c:txPr>
        <a:bodyPr/>
        <a:lstStyle/>
        <a:p>
          <a:pPr>
            <a:defRPr sz="1400"/>
          </a:pPr>
          <a:endParaRPr lang="en-US"/>
        </a:p>
      </c:txPr>
    </c:title>
    <c:view3D>
      <c:rotX val="30"/>
      <c:perspective val="30"/>
    </c:view3D>
    <c:plotArea>
      <c:layout>
        <c:manualLayout>
          <c:layoutTarget val="inner"/>
          <c:xMode val="edge"/>
          <c:yMode val="edge"/>
          <c:x val="0.11737804878048792"/>
          <c:y val="0.25389160375571612"/>
          <c:w val="0.70223577235772361"/>
          <c:h val="0.61554325296966761"/>
        </c:manualLayout>
      </c:layout>
      <c:pie3DChart>
        <c:varyColors val="1"/>
        <c:ser>
          <c:idx val="0"/>
          <c:order val="0"/>
          <c:tx>
            <c:strRef>
              <c:f>'ANALYSIS - Maharashtra'!$AI$582</c:f>
              <c:strCache>
                <c:ptCount val="1"/>
                <c:pt idx="0">
                  <c:v>Maharshtra - Known Causes  of Maternal Death against total reported  Known Causes of maternal deaths -Apr'12 to Mar'13</c:v>
                </c:pt>
              </c:strCache>
            </c:strRef>
          </c:tx>
          <c:explosion val="25"/>
          <c:dLbls>
            <c:dLbl>
              <c:idx val="0"/>
              <c:layout>
                <c:manualLayout>
                  <c:x val="-3.6441008898278164E-2"/>
                  <c:y val="-4.6988581555510722E-2"/>
                </c:manualLayout>
              </c:layout>
              <c:dLblPos val="bestFit"/>
              <c:showVal val="1"/>
              <c:showCatName val="1"/>
              <c:separator>
</c:separator>
            </c:dLbl>
            <c:dLbl>
              <c:idx val="1"/>
              <c:layout>
                <c:manualLayout>
                  <c:x val="1.2583420424984001E-2"/>
                  <c:y val="-6.7530240727132484E-2"/>
                </c:manualLayout>
              </c:layout>
              <c:dLblPos val="bestFit"/>
              <c:showVal val="1"/>
              <c:showCatName val="1"/>
              <c:separator>
</c:separator>
            </c:dLbl>
            <c:dLbl>
              <c:idx val="2"/>
              <c:layout>
                <c:manualLayout>
                  <c:x val="1.714295185736394E-2"/>
                  <c:y val="-9.7010063738748094E-3"/>
                </c:manualLayout>
              </c:layout>
              <c:dLblPos val="bestFit"/>
              <c:showVal val="1"/>
              <c:showCatName val="1"/>
              <c:separator>
</c:separator>
            </c:dLbl>
            <c:dLbl>
              <c:idx val="3"/>
              <c:layout>
                <c:manualLayout>
                  <c:x val="2.9198239207468887E-3"/>
                  <c:y val="-0.20999286000927694"/>
                </c:manualLayout>
              </c:layout>
              <c:dLblPos val="bestFit"/>
              <c:showVal val="1"/>
              <c:showCatName val="1"/>
              <c:separator>
</c:separator>
            </c:dLbl>
            <c:dLbl>
              <c:idx val="4"/>
              <c:layout>
                <c:manualLayout>
                  <c:x val="3.4273093912041482E-2"/>
                  <c:y val="-5.7106579626264663E-2"/>
                </c:manualLayout>
              </c:layout>
              <c:dLblPos val="bestFit"/>
              <c:showVal val="1"/>
              <c:showCatName val="1"/>
              <c:separator>
</c:separator>
            </c:dLbl>
            <c:numFmt formatCode="0.0%" sourceLinked="0"/>
            <c:txPr>
              <a:bodyPr/>
              <a:lstStyle/>
              <a:p>
                <a:pPr>
                  <a:defRPr sz="1400"/>
                </a:pPr>
                <a:endParaRPr lang="en-US"/>
              </a:p>
            </c:txPr>
            <c:showVal val="1"/>
            <c:showCatName val="1"/>
            <c:separator>
</c:separator>
          </c:dLbls>
          <c:cat>
            <c:strRef>
              <c:f>'ANALYSIS - Maharashtra'!$AH$583:$AH$587</c:f>
              <c:strCache>
                <c:ptCount val="5"/>
                <c:pt idx="0">
                  <c:v>Abortion</c:v>
                </c:pt>
                <c:pt idx="1">
                  <c:v>Obstructed/prolonged labour</c:v>
                </c:pt>
                <c:pt idx="2">
                  <c:v>Severe hypertension/fits</c:v>
                </c:pt>
                <c:pt idx="3">
                  <c:v>Bleeding</c:v>
                </c:pt>
                <c:pt idx="4">
                  <c:v>High Fever</c:v>
                </c:pt>
              </c:strCache>
            </c:strRef>
          </c:cat>
          <c:val>
            <c:numRef>
              <c:f>'ANALYSIS - Maharashtra'!$AI$583:$AI$587</c:f>
              <c:numCache>
                <c:formatCode>0%</c:formatCode>
                <c:ptCount val="5"/>
                <c:pt idx="0">
                  <c:v>0.21704180064308681</c:v>
                </c:pt>
                <c:pt idx="1">
                  <c:v>7.3954983922829592E-2</c:v>
                </c:pt>
                <c:pt idx="2">
                  <c:v>0.22990353697749286</c:v>
                </c:pt>
                <c:pt idx="3">
                  <c:v>0.37942122186495397</c:v>
                </c:pt>
                <c:pt idx="4">
                  <c:v>9.9678456591640444E-2</c:v>
                </c:pt>
              </c:numCache>
            </c:numRef>
          </c:val>
        </c:ser>
      </c:pie3DChart>
      <c:spPr>
        <a:noFill/>
        <a:ln w="25400">
          <a:noFill/>
        </a:ln>
      </c:spPr>
    </c:plotArea>
    <c:plotVisOnly val="1"/>
    <c:dispBlanksAs val="zero"/>
  </c:chart>
  <c:txPr>
    <a:bodyPr/>
    <a:lstStyle/>
    <a:p>
      <a:pPr>
        <a:defRPr sz="800" b="0" i="0" u="none" strike="noStrike" baseline="0">
          <a:solidFill>
            <a:srgbClr val="000000"/>
          </a:solidFill>
          <a:latin typeface="Calibri"/>
          <a:ea typeface="Calibri"/>
          <a:cs typeface="Calibri"/>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IN"/>
  <c:style val="29"/>
  <c:chart>
    <c:title>
      <c:layout/>
      <c:txPr>
        <a:bodyPr/>
        <a:lstStyle/>
        <a:p>
          <a:pPr>
            <a:defRPr sz="1400"/>
          </a:pPr>
          <a:endParaRPr lang="en-US"/>
        </a:p>
      </c:txPr>
    </c:title>
    <c:plotArea>
      <c:layout/>
      <c:barChart>
        <c:barDir val="col"/>
        <c:grouping val="clustered"/>
        <c:ser>
          <c:idx val="0"/>
          <c:order val="0"/>
          <c:tx>
            <c:strRef>
              <c:f>Charts!$B$5</c:f>
              <c:strCache>
                <c:ptCount val="1"/>
                <c:pt idx="0">
                  <c:v>Maharashtra &amp; Districts- % ANC Registration against expected pregnancies -Apr'12 to Mar'13</c:v>
                </c:pt>
              </c:strCache>
            </c:strRef>
          </c:tx>
          <c:spPr>
            <a:solidFill>
              <a:schemeClr val="accent2">
                <a:lumMod val="75000"/>
              </a:schemeClr>
            </a:solidFill>
          </c:spPr>
          <c:dPt>
            <c:idx val="0"/>
            <c:spPr>
              <a:solidFill>
                <a:srgbClr val="0070C0"/>
              </a:solidFill>
            </c:spPr>
          </c:dPt>
          <c:dLbls>
            <c:numFmt formatCode="0%" sourceLinked="0"/>
            <c:txPr>
              <a:bodyPr rot="-5400000" vert="horz"/>
              <a:lstStyle/>
              <a:p>
                <a:pPr>
                  <a:defRPr sz="1800" b="1"/>
                </a:pPr>
                <a:endParaRPr lang="en-US"/>
              </a:p>
            </c:txPr>
            <c:dLblPos val="outEnd"/>
            <c:showVal val="1"/>
          </c:dLbls>
          <c:cat>
            <c:strRef>
              <c:f>Charts!$C$4:$AK$4</c:f>
              <c:strCache>
                <c:ptCount val="35"/>
                <c:pt idx="0">
                  <c:v>_Maharashtra</c:v>
                </c:pt>
                <c:pt idx="1">
                  <c:v>Ahmednagar</c:v>
                </c:pt>
                <c:pt idx="2">
                  <c:v>Akola</c:v>
                </c:pt>
                <c:pt idx="3">
                  <c:v>Amravati</c:v>
                </c:pt>
                <c:pt idx="4">
                  <c:v>Aurangabad</c:v>
                </c:pt>
                <c:pt idx="5">
                  <c:v>Bhandara</c:v>
                </c:pt>
                <c:pt idx="6">
                  <c:v>Bid</c:v>
                </c:pt>
                <c:pt idx="7">
                  <c:v>Brihan Mumbai</c:v>
                </c:pt>
                <c:pt idx="8">
                  <c:v>Buldana</c:v>
                </c:pt>
                <c:pt idx="9">
                  <c:v>Chandrapur</c:v>
                </c:pt>
                <c:pt idx="10">
                  <c:v>Dhule</c:v>
                </c:pt>
                <c:pt idx="11">
                  <c:v>Gadchiroli</c:v>
                </c:pt>
                <c:pt idx="12">
                  <c:v>Gondiya</c:v>
                </c:pt>
                <c:pt idx="13">
                  <c:v>Hingoli</c:v>
                </c:pt>
                <c:pt idx="14">
                  <c:v>Jalgaon</c:v>
                </c:pt>
                <c:pt idx="15">
                  <c:v>Jalna</c:v>
                </c:pt>
                <c:pt idx="16">
                  <c:v>Kolhapur</c:v>
                </c:pt>
                <c:pt idx="17">
                  <c:v>Latur</c:v>
                </c:pt>
                <c:pt idx="18">
                  <c:v>Nagpur</c:v>
                </c:pt>
                <c:pt idx="19">
                  <c:v>Nanded</c:v>
                </c:pt>
                <c:pt idx="20">
                  <c:v>Nandurbar</c:v>
                </c:pt>
                <c:pt idx="21">
                  <c:v>Nashik</c:v>
                </c:pt>
                <c:pt idx="22">
                  <c:v>Osmanabad</c:v>
                </c:pt>
                <c:pt idx="23">
                  <c:v>Parbhani</c:v>
                </c:pt>
                <c:pt idx="24">
                  <c:v>Pune</c:v>
                </c:pt>
                <c:pt idx="25">
                  <c:v>Raigarh</c:v>
                </c:pt>
                <c:pt idx="26">
                  <c:v>Ratnagiri</c:v>
                </c:pt>
                <c:pt idx="27">
                  <c:v>Sangli</c:v>
                </c:pt>
                <c:pt idx="28">
                  <c:v>Satara</c:v>
                </c:pt>
                <c:pt idx="29">
                  <c:v>Sindhudurg</c:v>
                </c:pt>
                <c:pt idx="30">
                  <c:v>Solapur</c:v>
                </c:pt>
                <c:pt idx="31">
                  <c:v>Thane</c:v>
                </c:pt>
                <c:pt idx="32">
                  <c:v>Wardha</c:v>
                </c:pt>
                <c:pt idx="33">
                  <c:v>Washim</c:v>
                </c:pt>
                <c:pt idx="34">
                  <c:v>Yavatmal</c:v>
                </c:pt>
              </c:strCache>
            </c:strRef>
          </c:cat>
          <c:val>
            <c:numRef>
              <c:f>Charts!$C$5:$AK$5</c:f>
              <c:numCache>
                <c:formatCode>0%</c:formatCode>
                <c:ptCount val="35"/>
                <c:pt idx="0">
                  <c:v>1.0272240529120495</c:v>
                </c:pt>
                <c:pt idx="1">
                  <c:v>1.0446316676580354</c:v>
                </c:pt>
                <c:pt idx="2">
                  <c:v>0.99123166272533059</c:v>
                </c:pt>
                <c:pt idx="3">
                  <c:v>1.0627697565443304</c:v>
                </c:pt>
                <c:pt idx="4">
                  <c:v>1.0507852658444359</c:v>
                </c:pt>
                <c:pt idx="5">
                  <c:v>0.83852764041389771</c:v>
                </c:pt>
                <c:pt idx="6">
                  <c:v>1.0675304940797332</c:v>
                </c:pt>
                <c:pt idx="7">
                  <c:v>1.0123421194608613</c:v>
                </c:pt>
                <c:pt idx="8">
                  <c:v>1.0727606103711638</c:v>
                </c:pt>
                <c:pt idx="9">
                  <c:v>0.89004702454584261</c:v>
                </c:pt>
                <c:pt idx="10">
                  <c:v>1.3791851674564228</c:v>
                </c:pt>
                <c:pt idx="11">
                  <c:v>1.1457746224498544</c:v>
                </c:pt>
                <c:pt idx="12">
                  <c:v>0.86733566974655352</c:v>
                </c:pt>
                <c:pt idx="13">
                  <c:v>1.0235558911348872</c:v>
                </c:pt>
                <c:pt idx="14">
                  <c:v>1.1634652732100879</c:v>
                </c:pt>
                <c:pt idx="15">
                  <c:v>1.5492608096943676</c:v>
                </c:pt>
                <c:pt idx="16">
                  <c:v>0.94811998463932634</c:v>
                </c:pt>
                <c:pt idx="17">
                  <c:v>1.1170257506648598</c:v>
                </c:pt>
                <c:pt idx="18">
                  <c:v>1.1456287337531073</c:v>
                </c:pt>
                <c:pt idx="19">
                  <c:v>1.023307878589137</c:v>
                </c:pt>
                <c:pt idx="20">
                  <c:v>1.1580338910263961</c:v>
                </c:pt>
                <c:pt idx="21">
                  <c:v>1.0981810166929087</c:v>
                </c:pt>
                <c:pt idx="22">
                  <c:v>1.0296244687009317</c:v>
                </c:pt>
                <c:pt idx="23">
                  <c:v>1.0695321305376884</c:v>
                </c:pt>
                <c:pt idx="24">
                  <c:v>1.1162446763841758</c:v>
                </c:pt>
                <c:pt idx="25">
                  <c:v>0.96561747082002369</c:v>
                </c:pt>
                <c:pt idx="26">
                  <c:v>0.76729213304859911</c:v>
                </c:pt>
                <c:pt idx="27">
                  <c:v>0.94520496436676826</c:v>
                </c:pt>
                <c:pt idx="28">
                  <c:v>0.89857458639373677</c:v>
                </c:pt>
                <c:pt idx="29">
                  <c:v>0.60024220696500663</c:v>
                </c:pt>
                <c:pt idx="30">
                  <c:v>1.1240583715735954</c:v>
                </c:pt>
                <c:pt idx="31">
                  <c:v>1.0759538146136061</c:v>
                </c:pt>
                <c:pt idx="32">
                  <c:v>0.89534467529141881</c:v>
                </c:pt>
                <c:pt idx="33">
                  <c:v>1.0157049864754815</c:v>
                </c:pt>
                <c:pt idx="34">
                  <c:v>1.0309466192589578</c:v>
                </c:pt>
              </c:numCache>
            </c:numRef>
          </c:val>
        </c:ser>
        <c:dLbls>
          <c:showVal val="1"/>
        </c:dLbls>
        <c:axId val="115782016"/>
        <c:axId val="115783552"/>
      </c:barChart>
      <c:catAx>
        <c:axId val="115782016"/>
        <c:scaling>
          <c:orientation val="minMax"/>
        </c:scaling>
        <c:axPos val="b"/>
        <c:numFmt formatCode="General" sourceLinked="1"/>
        <c:tickLblPos val="nextTo"/>
        <c:txPr>
          <a:bodyPr/>
          <a:lstStyle/>
          <a:p>
            <a:pPr>
              <a:defRPr sz="1400" b="1"/>
            </a:pPr>
            <a:endParaRPr lang="en-US"/>
          </a:p>
        </c:txPr>
        <c:crossAx val="115783552"/>
        <c:crosses val="autoZero"/>
        <c:auto val="1"/>
        <c:lblAlgn val="ctr"/>
        <c:lblOffset val="100"/>
      </c:catAx>
      <c:valAx>
        <c:axId val="115783552"/>
        <c:scaling>
          <c:orientation val="minMax"/>
        </c:scaling>
        <c:axPos val="l"/>
        <c:numFmt formatCode="0%" sourceLinked="1"/>
        <c:tickLblPos val="nextTo"/>
        <c:txPr>
          <a:bodyPr/>
          <a:lstStyle/>
          <a:p>
            <a:pPr>
              <a:defRPr sz="900" b="1"/>
            </a:pPr>
            <a:endParaRPr lang="en-US"/>
          </a:p>
        </c:txPr>
        <c:crossAx val="115782016"/>
        <c:crosses val="autoZero"/>
        <c:crossBetween val="between"/>
      </c:valAx>
    </c:plotArea>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IN"/>
  <c:style val="29"/>
  <c:chart>
    <c:title>
      <c:layout>
        <c:manualLayout>
          <c:xMode val="edge"/>
          <c:yMode val="edge"/>
          <c:x val="0.12831479871973231"/>
          <c:y val="2.3148148148148147E-2"/>
        </c:manualLayout>
      </c:layout>
      <c:txPr>
        <a:bodyPr/>
        <a:lstStyle/>
        <a:p>
          <a:pPr>
            <a:defRPr sz="1600"/>
          </a:pPr>
          <a:endParaRPr lang="en-US"/>
        </a:p>
      </c:txPr>
    </c:title>
    <c:plotArea>
      <c:layout/>
      <c:barChart>
        <c:barDir val="col"/>
        <c:grouping val="clustered"/>
        <c:ser>
          <c:idx val="0"/>
          <c:order val="0"/>
          <c:tx>
            <c:strRef>
              <c:f>Charts!$B$11</c:f>
              <c:strCache>
                <c:ptCount val="1"/>
                <c:pt idx="0">
                  <c:v>Maharashtra &amp; Districts- % JSY Registration against Reported ANC Registration -Apr'12 to Mar'13</c:v>
                </c:pt>
              </c:strCache>
            </c:strRef>
          </c:tx>
          <c:spPr>
            <a:solidFill>
              <a:schemeClr val="accent2">
                <a:lumMod val="75000"/>
              </a:schemeClr>
            </a:solidFill>
          </c:spPr>
          <c:dPt>
            <c:idx val="0"/>
            <c:spPr>
              <a:solidFill>
                <a:srgbClr val="0070C0"/>
              </a:solidFill>
            </c:spPr>
          </c:dPt>
          <c:dLbls>
            <c:numFmt formatCode="0%" sourceLinked="0"/>
            <c:txPr>
              <a:bodyPr rot="-5400000" vert="horz"/>
              <a:lstStyle/>
              <a:p>
                <a:pPr>
                  <a:defRPr sz="1800" b="1"/>
                </a:pPr>
                <a:endParaRPr lang="en-US"/>
              </a:p>
            </c:txPr>
            <c:dLblPos val="outEnd"/>
            <c:showVal val="1"/>
          </c:dLbls>
          <c:cat>
            <c:strRef>
              <c:f>Charts!$C$10:$AK$10</c:f>
              <c:strCache>
                <c:ptCount val="35"/>
                <c:pt idx="0">
                  <c:v>_Maharashtra</c:v>
                </c:pt>
                <c:pt idx="1">
                  <c:v>Ahmednagar</c:v>
                </c:pt>
                <c:pt idx="2">
                  <c:v>Akola</c:v>
                </c:pt>
                <c:pt idx="3">
                  <c:v>Amravati</c:v>
                </c:pt>
                <c:pt idx="4">
                  <c:v>Aurangabad</c:v>
                </c:pt>
                <c:pt idx="5">
                  <c:v>Bhandara</c:v>
                </c:pt>
                <c:pt idx="6">
                  <c:v>Bid</c:v>
                </c:pt>
                <c:pt idx="7">
                  <c:v>Brihan Mumbai</c:v>
                </c:pt>
                <c:pt idx="8">
                  <c:v>Buldana</c:v>
                </c:pt>
                <c:pt idx="9">
                  <c:v>Chandrapur</c:v>
                </c:pt>
                <c:pt idx="10">
                  <c:v>Dhule</c:v>
                </c:pt>
                <c:pt idx="11">
                  <c:v>Gadchiroli</c:v>
                </c:pt>
                <c:pt idx="12">
                  <c:v>Gondiya</c:v>
                </c:pt>
                <c:pt idx="13">
                  <c:v>Hingoli</c:v>
                </c:pt>
                <c:pt idx="14">
                  <c:v>Jalgaon</c:v>
                </c:pt>
                <c:pt idx="15">
                  <c:v>Jalna</c:v>
                </c:pt>
                <c:pt idx="16">
                  <c:v>Kolhapur</c:v>
                </c:pt>
                <c:pt idx="17">
                  <c:v>Latur</c:v>
                </c:pt>
                <c:pt idx="18">
                  <c:v>Nagpur</c:v>
                </c:pt>
                <c:pt idx="19">
                  <c:v>Nanded</c:v>
                </c:pt>
                <c:pt idx="20">
                  <c:v>Nandurbar</c:v>
                </c:pt>
                <c:pt idx="21">
                  <c:v>Nashik</c:v>
                </c:pt>
                <c:pt idx="22">
                  <c:v>Osmanabad</c:v>
                </c:pt>
                <c:pt idx="23">
                  <c:v>Parbhani</c:v>
                </c:pt>
                <c:pt idx="24">
                  <c:v>Pune</c:v>
                </c:pt>
                <c:pt idx="25">
                  <c:v>Raigarh</c:v>
                </c:pt>
                <c:pt idx="26">
                  <c:v>Ratnagiri</c:v>
                </c:pt>
                <c:pt idx="27">
                  <c:v>Sangli</c:v>
                </c:pt>
                <c:pt idx="28">
                  <c:v>Satara</c:v>
                </c:pt>
                <c:pt idx="29">
                  <c:v>Sindhudurg</c:v>
                </c:pt>
                <c:pt idx="30">
                  <c:v>Solapur</c:v>
                </c:pt>
                <c:pt idx="31">
                  <c:v>Thane</c:v>
                </c:pt>
                <c:pt idx="32">
                  <c:v>Wardha</c:v>
                </c:pt>
                <c:pt idx="33">
                  <c:v>Washim</c:v>
                </c:pt>
                <c:pt idx="34">
                  <c:v>Yavatmal</c:v>
                </c:pt>
              </c:strCache>
            </c:strRef>
          </c:cat>
          <c:val>
            <c:numRef>
              <c:f>Charts!$C$11:$AK$11</c:f>
              <c:numCache>
                <c:formatCode>0%</c:formatCode>
                <c:ptCount val="35"/>
                <c:pt idx="0">
                  <c:v>0.27443367384010031</c:v>
                </c:pt>
                <c:pt idx="1">
                  <c:v>0.22655232182710094</c:v>
                </c:pt>
                <c:pt idx="2">
                  <c:v>0.34337439231710015</c:v>
                </c:pt>
                <c:pt idx="3">
                  <c:v>0.41237474598836954</c:v>
                </c:pt>
                <c:pt idx="4">
                  <c:v>0.22580779134479609</c:v>
                </c:pt>
                <c:pt idx="5">
                  <c:v>0.49366208482644397</c:v>
                </c:pt>
                <c:pt idx="6">
                  <c:v>0.20874070034666811</c:v>
                </c:pt>
                <c:pt idx="7">
                  <c:v>0.13800128611507928</c:v>
                </c:pt>
                <c:pt idx="8">
                  <c:v>0.36731927419198762</c:v>
                </c:pt>
                <c:pt idx="9">
                  <c:v>0.49029593943565036</c:v>
                </c:pt>
                <c:pt idx="10">
                  <c:v>0.3398470203211813</c:v>
                </c:pt>
                <c:pt idx="11">
                  <c:v>0.57409920756534516</c:v>
                </c:pt>
                <c:pt idx="12">
                  <c:v>0.57486405400337748</c:v>
                </c:pt>
                <c:pt idx="13">
                  <c:v>0.37006014702606382</c:v>
                </c:pt>
                <c:pt idx="14">
                  <c:v>0.37086099959526342</c:v>
                </c:pt>
                <c:pt idx="15">
                  <c:v>0.24238504474173841</c:v>
                </c:pt>
                <c:pt idx="16">
                  <c:v>0.20151646003191068</c:v>
                </c:pt>
                <c:pt idx="17">
                  <c:v>0.25307250524335118</c:v>
                </c:pt>
                <c:pt idx="18">
                  <c:v>0.2325745579973979</c:v>
                </c:pt>
                <c:pt idx="19">
                  <c:v>0.34647653633033842</c:v>
                </c:pt>
                <c:pt idx="20">
                  <c:v>0.67450714950503432</c:v>
                </c:pt>
                <c:pt idx="21">
                  <c:v>0.38651408055649134</c:v>
                </c:pt>
                <c:pt idx="22">
                  <c:v>0.28245691281922386</c:v>
                </c:pt>
                <c:pt idx="23">
                  <c:v>0.25989102757166715</c:v>
                </c:pt>
                <c:pt idx="24">
                  <c:v>0.13750255466993663</c:v>
                </c:pt>
                <c:pt idx="25">
                  <c:v>0.20174511958083399</c:v>
                </c:pt>
                <c:pt idx="26">
                  <c:v>0.21981316532696138</c:v>
                </c:pt>
                <c:pt idx="27">
                  <c:v>0.18914231552624752</c:v>
                </c:pt>
                <c:pt idx="28">
                  <c:v>0.15311223981675193</c:v>
                </c:pt>
                <c:pt idx="29">
                  <c:v>0.20776617072913411</c:v>
                </c:pt>
                <c:pt idx="30">
                  <c:v>0.21274591299528994</c:v>
                </c:pt>
                <c:pt idx="31">
                  <c:v>0.23918379524362735</c:v>
                </c:pt>
                <c:pt idx="32">
                  <c:v>0.42427611767431173</c:v>
                </c:pt>
                <c:pt idx="33">
                  <c:v>0.44957537154989491</c:v>
                </c:pt>
                <c:pt idx="34">
                  <c:v>0.4372228485531755</c:v>
                </c:pt>
              </c:numCache>
            </c:numRef>
          </c:val>
        </c:ser>
        <c:dLbls>
          <c:showVal val="1"/>
        </c:dLbls>
        <c:axId val="117935488"/>
        <c:axId val="118539776"/>
      </c:barChart>
      <c:catAx>
        <c:axId val="117935488"/>
        <c:scaling>
          <c:orientation val="minMax"/>
        </c:scaling>
        <c:axPos val="b"/>
        <c:numFmt formatCode="General" sourceLinked="1"/>
        <c:tickLblPos val="nextTo"/>
        <c:txPr>
          <a:bodyPr/>
          <a:lstStyle/>
          <a:p>
            <a:pPr>
              <a:defRPr sz="1200" b="1"/>
            </a:pPr>
            <a:endParaRPr lang="en-US"/>
          </a:p>
        </c:txPr>
        <c:crossAx val="118539776"/>
        <c:crosses val="autoZero"/>
        <c:auto val="1"/>
        <c:lblAlgn val="ctr"/>
        <c:lblOffset val="100"/>
      </c:catAx>
      <c:valAx>
        <c:axId val="118539776"/>
        <c:scaling>
          <c:orientation val="minMax"/>
        </c:scaling>
        <c:axPos val="l"/>
        <c:numFmt formatCode="0%" sourceLinked="1"/>
        <c:tickLblPos val="nextTo"/>
        <c:txPr>
          <a:bodyPr/>
          <a:lstStyle/>
          <a:p>
            <a:pPr>
              <a:defRPr sz="900" b="1"/>
            </a:pPr>
            <a:endParaRPr lang="en-US"/>
          </a:p>
        </c:txPr>
        <c:crossAx val="117935488"/>
        <c:crosses val="autoZero"/>
        <c:crossBetween val="between"/>
      </c:valAx>
    </c:plotArea>
    <c:plotVisOnly val="1"/>
    <c:dispBlanksAs val="gap"/>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IN"/>
  <c:style val="29"/>
  <c:chart>
    <c:title>
      <c:layout/>
      <c:txPr>
        <a:bodyPr/>
        <a:lstStyle/>
        <a:p>
          <a:pPr>
            <a:defRPr sz="1050"/>
          </a:pPr>
          <a:endParaRPr lang="en-US"/>
        </a:p>
      </c:txPr>
    </c:title>
    <c:plotArea>
      <c:layout/>
      <c:barChart>
        <c:barDir val="col"/>
        <c:grouping val="clustered"/>
        <c:ser>
          <c:idx val="0"/>
          <c:order val="0"/>
          <c:tx>
            <c:strRef>
              <c:f>Charts!$B$13</c:f>
              <c:strCache>
                <c:ptCount val="1"/>
                <c:pt idx="0">
                  <c:v>Maharashtra &amp; Districts- % 3 ANC Check ups against Reported ANC Registration -Apr'12 to Mar'13</c:v>
                </c:pt>
              </c:strCache>
            </c:strRef>
          </c:tx>
          <c:spPr>
            <a:solidFill>
              <a:schemeClr val="accent2">
                <a:lumMod val="75000"/>
              </a:schemeClr>
            </a:solidFill>
          </c:spPr>
          <c:dPt>
            <c:idx val="0"/>
            <c:spPr>
              <a:solidFill>
                <a:srgbClr val="0070C0"/>
              </a:solidFill>
            </c:spPr>
          </c:dPt>
          <c:dLbls>
            <c:numFmt formatCode="0%" sourceLinked="0"/>
            <c:txPr>
              <a:bodyPr rot="-5400000" vert="horz"/>
              <a:lstStyle/>
              <a:p>
                <a:pPr>
                  <a:defRPr sz="1400" b="1"/>
                </a:pPr>
                <a:endParaRPr lang="en-US"/>
              </a:p>
            </c:txPr>
            <c:dLblPos val="outEnd"/>
            <c:showVal val="1"/>
          </c:dLbls>
          <c:cat>
            <c:strRef>
              <c:f>Charts!$C$12:$AK$12</c:f>
              <c:strCache>
                <c:ptCount val="35"/>
                <c:pt idx="0">
                  <c:v>_Maharashtra</c:v>
                </c:pt>
                <c:pt idx="1">
                  <c:v>Ahmednagar</c:v>
                </c:pt>
                <c:pt idx="2">
                  <c:v>Akola</c:v>
                </c:pt>
                <c:pt idx="3">
                  <c:v>Amravati</c:v>
                </c:pt>
                <c:pt idx="4">
                  <c:v>Aurangabad</c:v>
                </c:pt>
                <c:pt idx="5">
                  <c:v>Bhandara</c:v>
                </c:pt>
                <c:pt idx="6">
                  <c:v>Bid</c:v>
                </c:pt>
                <c:pt idx="7">
                  <c:v>Brihan Mumbai</c:v>
                </c:pt>
                <c:pt idx="8">
                  <c:v>Buldana</c:v>
                </c:pt>
                <c:pt idx="9">
                  <c:v>Chandrapur</c:v>
                </c:pt>
                <c:pt idx="10">
                  <c:v>Dhule</c:v>
                </c:pt>
                <c:pt idx="11">
                  <c:v>Gadchiroli</c:v>
                </c:pt>
                <c:pt idx="12">
                  <c:v>Gondiya</c:v>
                </c:pt>
                <c:pt idx="13">
                  <c:v>Hingoli</c:v>
                </c:pt>
                <c:pt idx="14">
                  <c:v>Jalgaon</c:v>
                </c:pt>
                <c:pt idx="15">
                  <c:v>Jalna</c:v>
                </c:pt>
                <c:pt idx="16">
                  <c:v>Kolhapur</c:v>
                </c:pt>
                <c:pt idx="17">
                  <c:v>Latur</c:v>
                </c:pt>
                <c:pt idx="18">
                  <c:v>Nagpur</c:v>
                </c:pt>
                <c:pt idx="19">
                  <c:v>Nanded</c:v>
                </c:pt>
                <c:pt idx="20">
                  <c:v>Nandurbar</c:v>
                </c:pt>
                <c:pt idx="21">
                  <c:v>Nashik</c:v>
                </c:pt>
                <c:pt idx="22">
                  <c:v>Osmanabad</c:v>
                </c:pt>
                <c:pt idx="23">
                  <c:v>Parbhani</c:v>
                </c:pt>
                <c:pt idx="24">
                  <c:v>Pune</c:v>
                </c:pt>
                <c:pt idx="25">
                  <c:v>Raigarh</c:v>
                </c:pt>
                <c:pt idx="26">
                  <c:v>Ratnagiri</c:v>
                </c:pt>
                <c:pt idx="27">
                  <c:v>Sangli</c:v>
                </c:pt>
                <c:pt idx="28">
                  <c:v>Satara</c:v>
                </c:pt>
                <c:pt idx="29">
                  <c:v>Sindhudurg</c:v>
                </c:pt>
                <c:pt idx="30">
                  <c:v>Solapur</c:v>
                </c:pt>
                <c:pt idx="31">
                  <c:v>Thane</c:v>
                </c:pt>
                <c:pt idx="32">
                  <c:v>Wardha</c:v>
                </c:pt>
                <c:pt idx="33">
                  <c:v>Washim</c:v>
                </c:pt>
                <c:pt idx="34">
                  <c:v>Yavatmal</c:v>
                </c:pt>
              </c:strCache>
            </c:strRef>
          </c:cat>
          <c:val>
            <c:numRef>
              <c:f>Charts!$C$13:$AK$13</c:f>
              <c:numCache>
                <c:formatCode>0%</c:formatCode>
                <c:ptCount val="35"/>
                <c:pt idx="0">
                  <c:v>0.74333021579919289</c:v>
                </c:pt>
                <c:pt idx="1">
                  <c:v>0.86313738373871352</c:v>
                </c:pt>
                <c:pt idx="2">
                  <c:v>0.96057144561424435</c:v>
                </c:pt>
                <c:pt idx="3">
                  <c:v>0.77792376147431863</c:v>
                </c:pt>
                <c:pt idx="4">
                  <c:v>0.73043165268433419</c:v>
                </c:pt>
                <c:pt idx="5">
                  <c:v>0.95523345991335507</c:v>
                </c:pt>
                <c:pt idx="6">
                  <c:v>0.81276048767187525</c:v>
                </c:pt>
                <c:pt idx="7">
                  <c:v>0.27028903444625879</c:v>
                </c:pt>
                <c:pt idx="8">
                  <c:v>0.84329673308933173</c:v>
                </c:pt>
                <c:pt idx="9">
                  <c:v>0.89161734342739152</c:v>
                </c:pt>
                <c:pt idx="10">
                  <c:v>0.6181025953268896</c:v>
                </c:pt>
                <c:pt idx="11">
                  <c:v>0.88196663893875049</c:v>
                </c:pt>
                <c:pt idx="12">
                  <c:v>0.95124695293455863</c:v>
                </c:pt>
                <c:pt idx="13">
                  <c:v>0.92060592559590104</c:v>
                </c:pt>
                <c:pt idx="14">
                  <c:v>0.73280680836168499</c:v>
                </c:pt>
                <c:pt idx="15">
                  <c:v>0.79337290688402551</c:v>
                </c:pt>
                <c:pt idx="16">
                  <c:v>0.87983957140975322</c:v>
                </c:pt>
                <c:pt idx="17">
                  <c:v>0.79140286571142715</c:v>
                </c:pt>
                <c:pt idx="18">
                  <c:v>0.56478502486107063</c:v>
                </c:pt>
                <c:pt idx="19">
                  <c:v>0.82911749053000661</c:v>
                </c:pt>
                <c:pt idx="20">
                  <c:v>0.79738838593225159</c:v>
                </c:pt>
                <c:pt idx="21">
                  <c:v>0.7948021349233062</c:v>
                </c:pt>
                <c:pt idx="22">
                  <c:v>0.80701975091206446</c:v>
                </c:pt>
                <c:pt idx="23">
                  <c:v>0.69438436053993358</c:v>
                </c:pt>
                <c:pt idx="24">
                  <c:v>0.62526057633353982</c:v>
                </c:pt>
                <c:pt idx="25">
                  <c:v>0.75126764134200952</c:v>
                </c:pt>
                <c:pt idx="26">
                  <c:v>0.92318053443406478</c:v>
                </c:pt>
                <c:pt idx="27">
                  <c:v>0.95468570391433261</c:v>
                </c:pt>
                <c:pt idx="28">
                  <c:v>0.89381535703615178</c:v>
                </c:pt>
                <c:pt idx="29">
                  <c:v>1.0160388308536461</c:v>
                </c:pt>
                <c:pt idx="30">
                  <c:v>0.77552784704904465</c:v>
                </c:pt>
                <c:pt idx="31">
                  <c:v>0.80772447212943166</c:v>
                </c:pt>
                <c:pt idx="32">
                  <c:v>0.95890664813527915</c:v>
                </c:pt>
                <c:pt idx="33">
                  <c:v>0.82683121019108541</c:v>
                </c:pt>
                <c:pt idx="34">
                  <c:v>0.84543404735062011</c:v>
                </c:pt>
              </c:numCache>
            </c:numRef>
          </c:val>
        </c:ser>
        <c:dLbls>
          <c:showVal val="1"/>
        </c:dLbls>
        <c:axId val="124643968"/>
        <c:axId val="124695296"/>
      </c:barChart>
      <c:catAx>
        <c:axId val="124643968"/>
        <c:scaling>
          <c:orientation val="minMax"/>
        </c:scaling>
        <c:axPos val="b"/>
        <c:numFmt formatCode="General" sourceLinked="1"/>
        <c:tickLblPos val="nextTo"/>
        <c:txPr>
          <a:bodyPr/>
          <a:lstStyle/>
          <a:p>
            <a:pPr>
              <a:defRPr sz="1400" b="1"/>
            </a:pPr>
            <a:endParaRPr lang="en-US"/>
          </a:p>
        </c:txPr>
        <c:crossAx val="124695296"/>
        <c:crosses val="autoZero"/>
        <c:auto val="1"/>
        <c:lblAlgn val="ctr"/>
        <c:lblOffset val="100"/>
      </c:catAx>
      <c:valAx>
        <c:axId val="124695296"/>
        <c:scaling>
          <c:orientation val="minMax"/>
        </c:scaling>
        <c:axPos val="l"/>
        <c:numFmt formatCode="0%" sourceLinked="1"/>
        <c:tickLblPos val="nextTo"/>
        <c:txPr>
          <a:bodyPr/>
          <a:lstStyle/>
          <a:p>
            <a:pPr>
              <a:defRPr sz="900" b="1"/>
            </a:pPr>
            <a:endParaRPr lang="en-US"/>
          </a:p>
        </c:txPr>
        <c:crossAx val="124643968"/>
        <c:crosses val="autoZero"/>
        <c:crossBetween val="between"/>
      </c:valAx>
    </c:plotArea>
    <c:plotVisOnly val="1"/>
    <c:dispBlanksAs val="gap"/>
  </c:chart>
  <c:externalData r:id="rId1"/>
</c:chartSpace>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BB375E-87C6-44AC-A5F6-0727B7BBB694}" type="doc">
      <dgm:prSet loTypeId="urn:microsoft.com/office/officeart/2005/8/layout/hProcess9" loCatId="process" qsTypeId="urn:microsoft.com/office/officeart/2005/8/quickstyle/simple4" qsCatId="simple" csTypeId="urn:microsoft.com/office/officeart/2005/8/colors/colorful1" csCatId="colorful" phldr="1"/>
      <dgm:spPr/>
      <dgm:t>
        <a:bodyPr/>
        <a:lstStyle/>
        <a:p>
          <a:endParaRPr lang="en-IN"/>
        </a:p>
      </dgm:t>
    </dgm:pt>
    <dgm:pt modelId="{F8429477-F89B-4FC5-AF2C-8983976236B1}">
      <dgm:prSet phldrT="[Text]"/>
      <dgm:spPr/>
      <dgm:t>
        <a:bodyPr/>
        <a:lstStyle/>
        <a:p>
          <a:r>
            <a:rPr lang="en-US" dirty="0" smtClean="0"/>
            <a:t>Data</a:t>
          </a:r>
          <a:endParaRPr lang="en-IN" dirty="0"/>
        </a:p>
      </dgm:t>
    </dgm:pt>
    <dgm:pt modelId="{B5AFAD04-0DB6-4285-B5AA-D88B445E7D01}" type="parTrans" cxnId="{3E3F9DAA-46E3-4BC4-A248-87DD1B6EE06A}">
      <dgm:prSet/>
      <dgm:spPr/>
      <dgm:t>
        <a:bodyPr/>
        <a:lstStyle/>
        <a:p>
          <a:endParaRPr lang="en-IN"/>
        </a:p>
      </dgm:t>
    </dgm:pt>
    <dgm:pt modelId="{2623840F-F0B3-4724-BA11-310011E09455}" type="sibTrans" cxnId="{3E3F9DAA-46E3-4BC4-A248-87DD1B6EE06A}">
      <dgm:prSet/>
      <dgm:spPr/>
      <dgm:t>
        <a:bodyPr/>
        <a:lstStyle/>
        <a:p>
          <a:endParaRPr lang="en-IN"/>
        </a:p>
      </dgm:t>
    </dgm:pt>
    <dgm:pt modelId="{DDE024A1-4092-4E1D-BD20-F857E3C248AA}">
      <dgm:prSet phldrT="[Text]"/>
      <dgm:spPr/>
      <dgm:t>
        <a:bodyPr/>
        <a:lstStyle/>
        <a:p>
          <a:r>
            <a:rPr lang="en-US" dirty="0" smtClean="0"/>
            <a:t>Information</a:t>
          </a:r>
          <a:endParaRPr lang="en-IN" dirty="0"/>
        </a:p>
      </dgm:t>
    </dgm:pt>
    <dgm:pt modelId="{8B7BA8B4-390E-485D-A927-C0280D51A7C3}" type="parTrans" cxnId="{5B0D807C-030D-4596-AFDC-3EB9A36FB8E4}">
      <dgm:prSet/>
      <dgm:spPr/>
      <dgm:t>
        <a:bodyPr/>
        <a:lstStyle/>
        <a:p>
          <a:endParaRPr lang="en-IN"/>
        </a:p>
      </dgm:t>
    </dgm:pt>
    <dgm:pt modelId="{6F11A08D-C299-4D18-87E4-0C04E4434B9E}" type="sibTrans" cxnId="{5B0D807C-030D-4596-AFDC-3EB9A36FB8E4}">
      <dgm:prSet/>
      <dgm:spPr/>
      <dgm:t>
        <a:bodyPr/>
        <a:lstStyle/>
        <a:p>
          <a:endParaRPr lang="en-IN"/>
        </a:p>
      </dgm:t>
    </dgm:pt>
    <dgm:pt modelId="{2C96E12B-9716-49C3-A40F-CA483FCCC558}">
      <dgm:prSet phldrT="[Text]"/>
      <dgm:spPr/>
      <dgm:t>
        <a:bodyPr/>
        <a:lstStyle/>
        <a:p>
          <a:r>
            <a:rPr lang="en-US" dirty="0" smtClean="0"/>
            <a:t>Knowledge</a:t>
          </a:r>
          <a:endParaRPr lang="en-IN" dirty="0"/>
        </a:p>
      </dgm:t>
    </dgm:pt>
    <dgm:pt modelId="{D92D3334-35C0-4B5D-8324-26CC36C586CE}" type="parTrans" cxnId="{4E305230-5C4E-4B5C-8D4C-C630EEAE326E}">
      <dgm:prSet/>
      <dgm:spPr/>
      <dgm:t>
        <a:bodyPr/>
        <a:lstStyle/>
        <a:p>
          <a:endParaRPr lang="en-IN"/>
        </a:p>
      </dgm:t>
    </dgm:pt>
    <dgm:pt modelId="{35FC0B19-72FF-44E5-8936-0A9311E5D73C}" type="sibTrans" cxnId="{4E305230-5C4E-4B5C-8D4C-C630EEAE326E}">
      <dgm:prSet/>
      <dgm:spPr/>
      <dgm:t>
        <a:bodyPr/>
        <a:lstStyle/>
        <a:p>
          <a:endParaRPr lang="en-IN"/>
        </a:p>
      </dgm:t>
    </dgm:pt>
    <dgm:pt modelId="{FFC690B0-BA05-41DE-8C00-F2EB2764242D}" type="pres">
      <dgm:prSet presAssocID="{64BB375E-87C6-44AC-A5F6-0727B7BBB694}" presName="CompostProcess" presStyleCnt="0">
        <dgm:presLayoutVars>
          <dgm:dir/>
          <dgm:resizeHandles val="exact"/>
        </dgm:presLayoutVars>
      </dgm:prSet>
      <dgm:spPr/>
      <dgm:t>
        <a:bodyPr/>
        <a:lstStyle/>
        <a:p>
          <a:endParaRPr lang="en-US"/>
        </a:p>
      </dgm:t>
    </dgm:pt>
    <dgm:pt modelId="{28CBD78F-8B2D-4E56-9ED3-DF878622C033}" type="pres">
      <dgm:prSet presAssocID="{64BB375E-87C6-44AC-A5F6-0727B7BBB694}" presName="arrow" presStyleLbl="bgShp" presStyleIdx="0" presStyleCnt="1" custLinFactNeighborX="-420" custLinFactNeighborY="-1684"/>
      <dgm:spPr/>
    </dgm:pt>
    <dgm:pt modelId="{271D0EA4-DBA6-47CC-A427-B36C2B3734F3}" type="pres">
      <dgm:prSet presAssocID="{64BB375E-87C6-44AC-A5F6-0727B7BBB694}" presName="linearProcess" presStyleCnt="0"/>
      <dgm:spPr/>
    </dgm:pt>
    <dgm:pt modelId="{B0E6B357-0928-4938-9669-E64F02706068}" type="pres">
      <dgm:prSet presAssocID="{F8429477-F89B-4FC5-AF2C-8983976236B1}" presName="textNode" presStyleLbl="node1" presStyleIdx="0" presStyleCnt="3">
        <dgm:presLayoutVars>
          <dgm:bulletEnabled val="1"/>
        </dgm:presLayoutVars>
      </dgm:prSet>
      <dgm:spPr/>
      <dgm:t>
        <a:bodyPr/>
        <a:lstStyle/>
        <a:p>
          <a:endParaRPr lang="en-US"/>
        </a:p>
      </dgm:t>
    </dgm:pt>
    <dgm:pt modelId="{BE0528F4-DC1B-49EB-8756-87B627EE831C}" type="pres">
      <dgm:prSet presAssocID="{2623840F-F0B3-4724-BA11-310011E09455}" presName="sibTrans" presStyleCnt="0"/>
      <dgm:spPr/>
    </dgm:pt>
    <dgm:pt modelId="{1D3BD184-E10F-4353-A3E3-383A39A4F630}" type="pres">
      <dgm:prSet presAssocID="{DDE024A1-4092-4E1D-BD20-F857E3C248AA}" presName="textNode" presStyleLbl="node1" presStyleIdx="1" presStyleCnt="3">
        <dgm:presLayoutVars>
          <dgm:bulletEnabled val="1"/>
        </dgm:presLayoutVars>
      </dgm:prSet>
      <dgm:spPr/>
      <dgm:t>
        <a:bodyPr/>
        <a:lstStyle/>
        <a:p>
          <a:endParaRPr lang="en-US"/>
        </a:p>
      </dgm:t>
    </dgm:pt>
    <dgm:pt modelId="{227B7D10-7BBF-4E7A-BA4A-0AAAF3CF3045}" type="pres">
      <dgm:prSet presAssocID="{6F11A08D-C299-4D18-87E4-0C04E4434B9E}" presName="sibTrans" presStyleCnt="0"/>
      <dgm:spPr/>
    </dgm:pt>
    <dgm:pt modelId="{4259E9B8-9134-46C8-9C01-1E1D546C21BC}" type="pres">
      <dgm:prSet presAssocID="{2C96E12B-9716-49C3-A40F-CA483FCCC558}" presName="textNode" presStyleLbl="node1" presStyleIdx="2" presStyleCnt="3">
        <dgm:presLayoutVars>
          <dgm:bulletEnabled val="1"/>
        </dgm:presLayoutVars>
      </dgm:prSet>
      <dgm:spPr/>
      <dgm:t>
        <a:bodyPr/>
        <a:lstStyle/>
        <a:p>
          <a:endParaRPr lang="en-US"/>
        </a:p>
      </dgm:t>
    </dgm:pt>
  </dgm:ptLst>
  <dgm:cxnLst>
    <dgm:cxn modelId="{5B0D807C-030D-4596-AFDC-3EB9A36FB8E4}" srcId="{64BB375E-87C6-44AC-A5F6-0727B7BBB694}" destId="{DDE024A1-4092-4E1D-BD20-F857E3C248AA}" srcOrd="1" destOrd="0" parTransId="{8B7BA8B4-390E-485D-A927-C0280D51A7C3}" sibTransId="{6F11A08D-C299-4D18-87E4-0C04E4434B9E}"/>
    <dgm:cxn modelId="{4E305230-5C4E-4B5C-8D4C-C630EEAE326E}" srcId="{64BB375E-87C6-44AC-A5F6-0727B7BBB694}" destId="{2C96E12B-9716-49C3-A40F-CA483FCCC558}" srcOrd="2" destOrd="0" parTransId="{D92D3334-35C0-4B5D-8324-26CC36C586CE}" sibTransId="{35FC0B19-72FF-44E5-8936-0A9311E5D73C}"/>
    <dgm:cxn modelId="{3E3F9DAA-46E3-4BC4-A248-87DD1B6EE06A}" srcId="{64BB375E-87C6-44AC-A5F6-0727B7BBB694}" destId="{F8429477-F89B-4FC5-AF2C-8983976236B1}" srcOrd="0" destOrd="0" parTransId="{B5AFAD04-0DB6-4285-B5AA-D88B445E7D01}" sibTransId="{2623840F-F0B3-4724-BA11-310011E09455}"/>
    <dgm:cxn modelId="{ECEA1BC2-62DD-4A34-9537-8111291F57A3}" type="presOf" srcId="{DDE024A1-4092-4E1D-BD20-F857E3C248AA}" destId="{1D3BD184-E10F-4353-A3E3-383A39A4F630}" srcOrd="0" destOrd="0" presId="urn:microsoft.com/office/officeart/2005/8/layout/hProcess9"/>
    <dgm:cxn modelId="{9DD67609-2DF6-482D-8416-50F09C46167A}" type="presOf" srcId="{F8429477-F89B-4FC5-AF2C-8983976236B1}" destId="{B0E6B357-0928-4938-9669-E64F02706068}" srcOrd="0" destOrd="0" presId="urn:microsoft.com/office/officeart/2005/8/layout/hProcess9"/>
    <dgm:cxn modelId="{0CF755BA-1E1B-4782-83B3-0E970E570A99}" type="presOf" srcId="{64BB375E-87C6-44AC-A5F6-0727B7BBB694}" destId="{FFC690B0-BA05-41DE-8C00-F2EB2764242D}" srcOrd="0" destOrd="0" presId="urn:microsoft.com/office/officeart/2005/8/layout/hProcess9"/>
    <dgm:cxn modelId="{CF4FF222-857A-40BE-BCEE-BA57CB677E60}" type="presOf" srcId="{2C96E12B-9716-49C3-A40F-CA483FCCC558}" destId="{4259E9B8-9134-46C8-9C01-1E1D546C21BC}" srcOrd="0" destOrd="0" presId="urn:microsoft.com/office/officeart/2005/8/layout/hProcess9"/>
    <dgm:cxn modelId="{E7F6267E-4288-43D9-9815-9BB820EACF46}" type="presParOf" srcId="{FFC690B0-BA05-41DE-8C00-F2EB2764242D}" destId="{28CBD78F-8B2D-4E56-9ED3-DF878622C033}" srcOrd="0" destOrd="0" presId="urn:microsoft.com/office/officeart/2005/8/layout/hProcess9"/>
    <dgm:cxn modelId="{D773B1EF-A07B-490E-AA4D-AA4AB8243E76}" type="presParOf" srcId="{FFC690B0-BA05-41DE-8C00-F2EB2764242D}" destId="{271D0EA4-DBA6-47CC-A427-B36C2B3734F3}" srcOrd="1" destOrd="0" presId="urn:microsoft.com/office/officeart/2005/8/layout/hProcess9"/>
    <dgm:cxn modelId="{B7693CB7-BB86-4A11-84CB-A27113EFB1D7}" type="presParOf" srcId="{271D0EA4-DBA6-47CC-A427-B36C2B3734F3}" destId="{B0E6B357-0928-4938-9669-E64F02706068}" srcOrd="0" destOrd="0" presId="urn:microsoft.com/office/officeart/2005/8/layout/hProcess9"/>
    <dgm:cxn modelId="{763FE94F-0C00-463F-955E-41333C3B248F}" type="presParOf" srcId="{271D0EA4-DBA6-47CC-A427-B36C2B3734F3}" destId="{BE0528F4-DC1B-49EB-8756-87B627EE831C}" srcOrd="1" destOrd="0" presId="urn:microsoft.com/office/officeart/2005/8/layout/hProcess9"/>
    <dgm:cxn modelId="{B6E7BA95-28D0-4AB4-8652-A64E9A1CA72D}" type="presParOf" srcId="{271D0EA4-DBA6-47CC-A427-B36C2B3734F3}" destId="{1D3BD184-E10F-4353-A3E3-383A39A4F630}" srcOrd="2" destOrd="0" presId="urn:microsoft.com/office/officeart/2005/8/layout/hProcess9"/>
    <dgm:cxn modelId="{D06E95FF-1695-404C-8739-BCD440668384}" type="presParOf" srcId="{271D0EA4-DBA6-47CC-A427-B36C2B3734F3}" destId="{227B7D10-7BBF-4E7A-BA4A-0AAAF3CF3045}" srcOrd="3" destOrd="0" presId="urn:microsoft.com/office/officeart/2005/8/layout/hProcess9"/>
    <dgm:cxn modelId="{3747B5B8-A2DD-48FD-9273-69EDD502A1C0}" type="presParOf" srcId="{271D0EA4-DBA6-47CC-A427-B36C2B3734F3}" destId="{4259E9B8-9134-46C8-9C01-1E1D546C21BC}"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0C0EC8-2141-479B-974D-BBEE7C970DE5}" type="doc">
      <dgm:prSet loTypeId="urn:microsoft.com/office/officeart/2005/8/layout/cycle5" loCatId="cycle" qsTypeId="urn:microsoft.com/office/officeart/2005/8/quickstyle/simple4" qsCatId="simple" csTypeId="urn:microsoft.com/office/officeart/2005/8/colors/colorful2" csCatId="colorful" phldr="1"/>
      <dgm:spPr/>
      <dgm:t>
        <a:bodyPr/>
        <a:lstStyle/>
        <a:p>
          <a:endParaRPr lang="en-IN"/>
        </a:p>
      </dgm:t>
    </dgm:pt>
    <dgm:pt modelId="{C159E101-D053-47C8-987A-52477026DA81}">
      <dgm:prSet phldrT="[Text]" custT="1"/>
      <dgm:spPr/>
      <dgm:t>
        <a:bodyPr/>
        <a:lstStyle/>
        <a:p>
          <a:r>
            <a:rPr lang="en-US" sz="1600" dirty="0" smtClean="0">
              <a:latin typeface="Times New Roman" pitchFamily="18" charset="0"/>
              <a:cs typeface="Times New Roman" pitchFamily="18" charset="0"/>
            </a:rPr>
            <a:t>Essential Data Set</a:t>
          </a:r>
        </a:p>
        <a:p>
          <a:r>
            <a:rPr lang="en-US" sz="1600" dirty="0" smtClean="0">
              <a:latin typeface="Times New Roman" pitchFamily="18" charset="0"/>
              <a:cs typeface="Times New Roman" pitchFamily="18" charset="0"/>
            </a:rPr>
            <a:t>Data Definition</a:t>
          </a:r>
        </a:p>
        <a:p>
          <a:r>
            <a:rPr lang="en-US" sz="1600" dirty="0" smtClean="0">
              <a:latin typeface="Times New Roman" pitchFamily="18" charset="0"/>
              <a:cs typeface="Times New Roman" pitchFamily="18" charset="0"/>
            </a:rPr>
            <a:t>Data Collection Tools</a:t>
          </a:r>
        </a:p>
        <a:p>
          <a:endParaRPr lang="en-IN" sz="1100" dirty="0"/>
        </a:p>
      </dgm:t>
    </dgm:pt>
    <dgm:pt modelId="{D859D013-E95D-4AFF-8C57-7A5D8FEF028A}" type="parTrans" cxnId="{419EBC18-9347-4A1C-BB09-9DAE8CE7FED2}">
      <dgm:prSet/>
      <dgm:spPr/>
      <dgm:t>
        <a:bodyPr/>
        <a:lstStyle/>
        <a:p>
          <a:endParaRPr lang="en-IN"/>
        </a:p>
      </dgm:t>
    </dgm:pt>
    <dgm:pt modelId="{ADD00154-2426-43EF-AD53-D652B64F8ACD}" type="sibTrans" cxnId="{419EBC18-9347-4A1C-BB09-9DAE8CE7FED2}">
      <dgm:prSet/>
      <dgm:spPr/>
      <dgm:t>
        <a:bodyPr/>
        <a:lstStyle/>
        <a:p>
          <a:endParaRPr lang="en-IN" dirty="0"/>
        </a:p>
      </dgm:t>
    </dgm:pt>
    <dgm:pt modelId="{D247DD7B-8496-40A3-9206-6594DF08AE24}">
      <dgm:prSet phldrT="[Text]" custT="1"/>
      <dgm:spPr/>
      <dgm:t>
        <a:bodyPr/>
        <a:lstStyle/>
        <a:p>
          <a:r>
            <a:rPr lang="en-US" sz="1600" dirty="0" smtClean="0">
              <a:latin typeface="Times New Roman" pitchFamily="18" charset="0"/>
              <a:cs typeface="Times New Roman" pitchFamily="18" charset="0"/>
            </a:rPr>
            <a:t>Data Quality</a:t>
          </a:r>
        </a:p>
        <a:p>
          <a:r>
            <a:rPr lang="en-US" sz="1600" dirty="0" smtClean="0">
              <a:latin typeface="Times New Roman" pitchFamily="18" charset="0"/>
              <a:cs typeface="Times New Roman" pitchFamily="18" charset="0"/>
            </a:rPr>
            <a:t>Reporting </a:t>
          </a:r>
        </a:p>
        <a:p>
          <a:r>
            <a:rPr lang="en-US" sz="1600" dirty="0" smtClean="0">
              <a:latin typeface="Times New Roman" pitchFamily="18" charset="0"/>
              <a:cs typeface="Times New Roman" pitchFamily="18" charset="0"/>
            </a:rPr>
            <a:t>Target  Population</a:t>
          </a:r>
        </a:p>
      </dgm:t>
    </dgm:pt>
    <dgm:pt modelId="{443EACBC-088A-4E78-928F-F5BF2A0BF7B6}" type="parTrans" cxnId="{4007EEEE-7662-4DDC-9D30-5A3033936050}">
      <dgm:prSet/>
      <dgm:spPr/>
      <dgm:t>
        <a:bodyPr/>
        <a:lstStyle/>
        <a:p>
          <a:endParaRPr lang="en-IN"/>
        </a:p>
      </dgm:t>
    </dgm:pt>
    <dgm:pt modelId="{6700EF06-BD91-44FE-A022-0AFB351A12ED}" type="sibTrans" cxnId="{4007EEEE-7662-4DDC-9D30-5A3033936050}">
      <dgm:prSet/>
      <dgm:spPr/>
      <dgm:t>
        <a:bodyPr/>
        <a:lstStyle/>
        <a:p>
          <a:endParaRPr lang="en-IN" dirty="0"/>
        </a:p>
      </dgm:t>
    </dgm:pt>
    <dgm:pt modelId="{5ECB9516-886A-4A04-9905-C8BA03A34414}">
      <dgm:prSet phldrT="[Text]" custT="1"/>
      <dgm:spPr/>
      <dgm:t>
        <a:bodyPr/>
        <a:lstStyle/>
        <a:p>
          <a:r>
            <a:rPr lang="en-US" sz="1600" dirty="0" smtClean="0"/>
            <a:t>Self – Assessment</a:t>
          </a:r>
        </a:p>
        <a:p>
          <a:r>
            <a:rPr lang="en-US" sz="1600" dirty="0" smtClean="0"/>
            <a:t>Indicators</a:t>
          </a:r>
        </a:p>
        <a:p>
          <a:r>
            <a:rPr lang="en-US" sz="1600" dirty="0" smtClean="0"/>
            <a:t>Targets</a:t>
          </a:r>
          <a:endParaRPr lang="en-IN" sz="1600" dirty="0"/>
        </a:p>
      </dgm:t>
    </dgm:pt>
    <dgm:pt modelId="{9711F6CF-93B8-4538-9BDD-00BC5D21F8E9}" type="parTrans" cxnId="{9B9459B8-5CF2-4C8F-9C0E-3FF66A5F4E76}">
      <dgm:prSet/>
      <dgm:spPr/>
      <dgm:t>
        <a:bodyPr/>
        <a:lstStyle/>
        <a:p>
          <a:endParaRPr lang="en-IN"/>
        </a:p>
      </dgm:t>
    </dgm:pt>
    <dgm:pt modelId="{B27F269D-B50F-48B8-8F4C-FA86187F5CF2}" type="sibTrans" cxnId="{9B9459B8-5CF2-4C8F-9C0E-3FF66A5F4E76}">
      <dgm:prSet/>
      <dgm:spPr/>
      <dgm:t>
        <a:bodyPr/>
        <a:lstStyle/>
        <a:p>
          <a:endParaRPr lang="en-IN" dirty="0"/>
        </a:p>
      </dgm:t>
    </dgm:pt>
    <dgm:pt modelId="{E291F761-F471-4132-BE59-E92807D9BB9B}">
      <dgm:prSet phldrT="[Text]" custT="1"/>
      <dgm:spPr/>
      <dgm:t>
        <a:bodyPr/>
        <a:lstStyle/>
        <a:p>
          <a:r>
            <a:rPr lang="en-US" sz="1800" dirty="0" smtClean="0"/>
            <a:t>Tables</a:t>
          </a:r>
        </a:p>
        <a:p>
          <a:r>
            <a:rPr lang="en-US" sz="1800" dirty="0" smtClean="0"/>
            <a:t>Graphs</a:t>
          </a:r>
        </a:p>
        <a:p>
          <a:r>
            <a:rPr lang="en-US" sz="1800" dirty="0" smtClean="0"/>
            <a:t>Maps</a:t>
          </a:r>
          <a:endParaRPr lang="en-IN" sz="1800" dirty="0"/>
        </a:p>
      </dgm:t>
    </dgm:pt>
    <dgm:pt modelId="{79506161-D7A4-4887-B40A-B30C37D4FA89}" type="parTrans" cxnId="{EC4651CD-4C9C-424E-BAB2-71B9F4E49450}">
      <dgm:prSet/>
      <dgm:spPr/>
      <dgm:t>
        <a:bodyPr/>
        <a:lstStyle/>
        <a:p>
          <a:endParaRPr lang="en-IN"/>
        </a:p>
      </dgm:t>
    </dgm:pt>
    <dgm:pt modelId="{BD3529F4-28DE-4451-BF26-5BA9138B174A}" type="sibTrans" cxnId="{EC4651CD-4C9C-424E-BAB2-71B9F4E49450}">
      <dgm:prSet/>
      <dgm:spPr/>
      <dgm:t>
        <a:bodyPr/>
        <a:lstStyle/>
        <a:p>
          <a:endParaRPr lang="en-IN" dirty="0"/>
        </a:p>
      </dgm:t>
    </dgm:pt>
    <dgm:pt modelId="{1559E30F-5683-4F7C-BAB7-51FEF0A13B88}">
      <dgm:prSet phldrT="[Text]" custT="1"/>
      <dgm:spPr/>
      <dgm:t>
        <a:bodyPr/>
        <a:lstStyle/>
        <a:p>
          <a:r>
            <a:rPr lang="en-US" sz="1800" dirty="0" smtClean="0">
              <a:latin typeface="Times New Roman" pitchFamily="18" charset="0"/>
              <a:cs typeface="Times New Roman" pitchFamily="18" charset="0"/>
            </a:rPr>
            <a:t>Comparison </a:t>
          </a:r>
        </a:p>
        <a:p>
          <a:r>
            <a:rPr lang="en-US" sz="1800" dirty="0" smtClean="0">
              <a:latin typeface="Times New Roman" pitchFamily="18" charset="0"/>
              <a:cs typeface="Times New Roman" pitchFamily="18" charset="0"/>
            </a:rPr>
            <a:t>Trends</a:t>
          </a:r>
        </a:p>
      </dgm:t>
    </dgm:pt>
    <dgm:pt modelId="{07D262D4-D2BA-456B-A4A6-F8DCF4EEA69A}" type="parTrans" cxnId="{AB96C958-9C87-436A-980F-32D0E9B66BB8}">
      <dgm:prSet/>
      <dgm:spPr/>
      <dgm:t>
        <a:bodyPr/>
        <a:lstStyle/>
        <a:p>
          <a:endParaRPr lang="en-IN"/>
        </a:p>
      </dgm:t>
    </dgm:pt>
    <dgm:pt modelId="{8C56E07D-BC61-4FB8-89B7-5644A508431F}" type="sibTrans" cxnId="{AB96C958-9C87-436A-980F-32D0E9B66BB8}">
      <dgm:prSet/>
      <dgm:spPr/>
      <dgm:t>
        <a:bodyPr/>
        <a:lstStyle/>
        <a:p>
          <a:endParaRPr lang="en-IN" dirty="0"/>
        </a:p>
      </dgm:t>
    </dgm:pt>
    <dgm:pt modelId="{8A6EAE28-A912-41B9-81AF-3D85856302E8}">
      <dgm:prSet phldrT="[Text]" custT="1"/>
      <dgm:spPr/>
      <dgm:t>
        <a:bodyPr/>
        <a:lstStyle/>
        <a:p>
          <a:r>
            <a:rPr lang="en-US" sz="1600" dirty="0" smtClean="0">
              <a:latin typeface="Times New Roman" pitchFamily="18" charset="0"/>
              <a:cs typeface="Times New Roman" pitchFamily="18" charset="0"/>
            </a:rPr>
            <a:t>Information Culture</a:t>
          </a:r>
        </a:p>
        <a:p>
          <a:r>
            <a:rPr lang="en-US" sz="1600" dirty="0" smtClean="0">
              <a:latin typeface="Times New Roman" pitchFamily="18" charset="0"/>
              <a:cs typeface="Times New Roman" pitchFamily="18" charset="0"/>
            </a:rPr>
            <a:t>Feedback</a:t>
          </a:r>
        </a:p>
        <a:p>
          <a:r>
            <a:rPr lang="en-US" sz="1600" dirty="0" smtClean="0">
              <a:latin typeface="Times New Roman" pitchFamily="18" charset="0"/>
              <a:cs typeface="Times New Roman" pitchFamily="18" charset="0"/>
            </a:rPr>
            <a:t>Actions</a:t>
          </a:r>
          <a:endParaRPr lang="en-IN" sz="1600" dirty="0">
            <a:latin typeface="Times New Roman" pitchFamily="18" charset="0"/>
            <a:cs typeface="Times New Roman" pitchFamily="18" charset="0"/>
          </a:endParaRPr>
        </a:p>
      </dgm:t>
    </dgm:pt>
    <dgm:pt modelId="{762A1CE5-C873-4367-8D4A-06DC4272A28A}" type="parTrans" cxnId="{77882F60-0A9F-4189-8341-59F70FB63322}">
      <dgm:prSet/>
      <dgm:spPr/>
      <dgm:t>
        <a:bodyPr/>
        <a:lstStyle/>
        <a:p>
          <a:endParaRPr lang="en-IN"/>
        </a:p>
      </dgm:t>
    </dgm:pt>
    <dgm:pt modelId="{2F6F2052-5094-4149-9781-C3E0701D1A80}" type="sibTrans" cxnId="{77882F60-0A9F-4189-8341-59F70FB63322}">
      <dgm:prSet/>
      <dgm:spPr/>
      <dgm:t>
        <a:bodyPr/>
        <a:lstStyle/>
        <a:p>
          <a:endParaRPr lang="en-IN" dirty="0"/>
        </a:p>
      </dgm:t>
    </dgm:pt>
    <dgm:pt modelId="{907E0027-867B-4189-AFCC-CA8C2C16EB2F}" type="pres">
      <dgm:prSet presAssocID="{200C0EC8-2141-479B-974D-BBEE7C970DE5}" presName="cycle" presStyleCnt="0">
        <dgm:presLayoutVars>
          <dgm:dir/>
          <dgm:resizeHandles val="exact"/>
        </dgm:presLayoutVars>
      </dgm:prSet>
      <dgm:spPr/>
      <dgm:t>
        <a:bodyPr/>
        <a:lstStyle/>
        <a:p>
          <a:endParaRPr lang="en-IN"/>
        </a:p>
      </dgm:t>
    </dgm:pt>
    <dgm:pt modelId="{397C895C-7985-4713-9978-EC828E8FED9E}" type="pres">
      <dgm:prSet presAssocID="{C159E101-D053-47C8-987A-52477026DA81}" presName="node" presStyleLbl="node1" presStyleIdx="0" presStyleCnt="6" custScaleX="165907">
        <dgm:presLayoutVars>
          <dgm:bulletEnabled val="1"/>
        </dgm:presLayoutVars>
      </dgm:prSet>
      <dgm:spPr/>
      <dgm:t>
        <a:bodyPr/>
        <a:lstStyle/>
        <a:p>
          <a:endParaRPr lang="en-IN"/>
        </a:p>
      </dgm:t>
    </dgm:pt>
    <dgm:pt modelId="{CAC223DA-EAA9-4BAD-B4EB-2A448DFFBBBD}" type="pres">
      <dgm:prSet presAssocID="{C159E101-D053-47C8-987A-52477026DA81}" presName="spNode" presStyleCnt="0"/>
      <dgm:spPr/>
      <dgm:t>
        <a:bodyPr/>
        <a:lstStyle/>
        <a:p>
          <a:endParaRPr lang="en-IN"/>
        </a:p>
      </dgm:t>
    </dgm:pt>
    <dgm:pt modelId="{7A40889C-9C09-47C3-B810-55264A25DFA5}" type="pres">
      <dgm:prSet presAssocID="{ADD00154-2426-43EF-AD53-D652B64F8ACD}" presName="sibTrans" presStyleLbl="sibTrans1D1" presStyleIdx="0" presStyleCnt="6"/>
      <dgm:spPr/>
      <dgm:t>
        <a:bodyPr/>
        <a:lstStyle/>
        <a:p>
          <a:endParaRPr lang="en-IN"/>
        </a:p>
      </dgm:t>
    </dgm:pt>
    <dgm:pt modelId="{DE949D68-BD5E-4912-80D6-E232314CCD53}" type="pres">
      <dgm:prSet presAssocID="{D247DD7B-8496-40A3-9206-6594DF08AE24}" presName="node" presStyleLbl="node1" presStyleIdx="1" presStyleCnt="6" custScaleX="150825">
        <dgm:presLayoutVars>
          <dgm:bulletEnabled val="1"/>
        </dgm:presLayoutVars>
      </dgm:prSet>
      <dgm:spPr/>
      <dgm:t>
        <a:bodyPr/>
        <a:lstStyle/>
        <a:p>
          <a:endParaRPr lang="en-IN"/>
        </a:p>
      </dgm:t>
    </dgm:pt>
    <dgm:pt modelId="{6D305DE2-8060-4B69-BDB9-4ED0CA6C2D39}" type="pres">
      <dgm:prSet presAssocID="{D247DD7B-8496-40A3-9206-6594DF08AE24}" presName="spNode" presStyleCnt="0"/>
      <dgm:spPr/>
      <dgm:t>
        <a:bodyPr/>
        <a:lstStyle/>
        <a:p>
          <a:endParaRPr lang="en-IN"/>
        </a:p>
      </dgm:t>
    </dgm:pt>
    <dgm:pt modelId="{4B434CD7-E237-4A0B-8311-A7A6BFBA241B}" type="pres">
      <dgm:prSet presAssocID="{6700EF06-BD91-44FE-A022-0AFB351A12ED}" presName="sibTrans" presStyleLbl="sibTrans1D1" presStyleIdx="1" presStyleCnt="6"/>
      <dgm:spPr/>
      <dgm:t>
        <a:bodyPr/>
        <a:lstStyle/>
        <a:p>
          <a:endParaRPr lang="en-IN"/>
        </a:p>
      </dgm:t>
    </dgm:pt>
    <dgm:pt modelId="{E54158AE-638E-43A1-8707-31F2B63FC3E4}" type="pres">
      <dgm:prSet presAssocID="{5ECB9516-886A-4A04-9905-C8BA03A34414}" presName="node" presStyleLbl="node1" presStyleIdx="2" presStyleCnt="6">
        <dgm:presLayoutVars>
          <dgm:bulletEnabled val="1"/>
        </dgm:presLayoutVars>
      </dgm:prSet>
      <dgm:spPr/>
      <dgm:t>
        <a:bodyPr/>
        <a:lstStyle/>
        <a:p>
          <a:endParaRPr lang="en-IN"/>
        </a:p>
      </dgm:t>
    </dgm:pt>
    <dgm:pt modelId="{100AEDB6-CA88-4973-9316-B9FE1FCFD64E}" type="pres">
      <dgm:prSet presAssocID="{5ECB9516-886A-4A04-9905-C8BA03A34414}" presName="spNode" presStyleCnt="0"/>
      <dgm:spPr/>
      <dgm:t>
        <a:bodyPr/>
        <a:lstStyle/>
        <a:p>
          <a:endParaRPr lang="en-IN"/>
        </a:p>
      </dgm:t>
    </dgm:pt>
    <dgm:pt modelId="{C43002D3-EA74-4FE9-A5C5-C26911DAD916}" type="pres">
      <dgm:prSet presAssocID="{B27F269D-B50F-48B8-8F4C-FA86187F5CF2}" presName="sibTrans" presStyleLbl="sibTrans1D1" presStyleIdx="2" presStyleCnt="6"/>
      <dgm:spPr/>
      <dgm:t>
        <a:bodyPr/>
        <a:lstStyle/>
        <a:p>
          <a:endParaRPr lang="en-IN"/>
        </a:p>
      </dgm:t>
    </dgm:pt>
    <dgm:pt modelId="{73813152-7436-41F4-9ADF-3063CD7C7072}" type="pres">
      <dgm:prSet presAssocID="{E291F761-F471-4132-BE59-E92807D9BB9B}" presName="node" presStyleLbl="node1" presStyleIdx="3" presStyleCnt="6" custScaleX="142867" custRadScaleRad="97734" custRadScaleInc="20696">
        <dgm:presLayoutVars>
          <dgm:bulletEnabled val="1"/>
        </dgm:presLayoutVars>
      </dgm:prSet>
      <dgm:spPr/>
      <dgm:t>
        <a:bodyPr/>
        <a:lstStyle/>
        <a:p>
          <a:endParaRPr lang="en-IN"/>
        </a:p>
      </dgm:t>
    </dgm:pt>
    <dgm:pt modelId="{C5D3E608-C8EF-4C89-BFF9-EF7842D0BDC2}" type="pres">
      <dgm:prSet presAssocID="{E291F761-F471-4132-BE59-E92807D9BB9B}" presName="spNode" presStyleCnt="0"/>
      <dgm:spPr/>
      <dgm:t>
        <a:bodyPr/>
        <a:lstStyle/>
        <a:p>
          <a:endParaRPr lang="en-IN"/>
        </a:p>
      </dgm:t>
    </dgm:pt>
    <dgm:pt modelId="{6C118362-2A24-4FA9-BB64-29C40B8408A8}" type="pres">
      <dgm:prSet presAssocID="{BD3529F4-28DE-4451-BF26-5BA9138B174A}" presName="sibTrans" presStyleLbl="sibTrans1D1" presStyleIdx="3" presStyleCnt="6"/>
      <dgm:spPr/>
      <dgm:t>
        <a:bodyPr/>
        <a:lstStyle/>
        <a:p>
          <a:endParaRPr lang="en-IN"/>
        </a:p>
      </dgm:t>
    </dgm:pt>
    <dgm:pt modelId="{D142E556-F0C7-4103-8583-AA01BA543168}" type="pres">
      <dgm:prSet presAssocID="{1559E30F-5683-4F7C-BAB7-51FEF0A13B88}" presName="node" presStyleLbl="node1" presStyleIdx="4" presStyleCnt="6" custScaleX="138036" custRadScaleRad="99564" custRadScaleInc="31488">
        <dgm:presLayoutVars>
          <dgm:bulletEnabled val="1"/>
        </dgm:presLayoutVars>
      </dgm:prSet>
      <dgm:spPr/>
      <dgm:t>
        <a:bodyPr/>
        <a:lstStyle/>
        <a:p>
          <a:endParaRPr lang="en-IN"/>
        </a:p>
      </dgm:t>
    </dgm:pt>
    <dgm:pt modelId="{59F6DD08-1485-4994-9364-58DBEB2E9A55}" type="pres">
      <dgm:prSet presAssocID="{1559E30F-5683-4F7C-BAB7-51FEF0A13B88}" presName="spNode" presStyleCnt="0"/>
      <dgm:spPr/>
      <dgm:t>
        <a:bodyPr/>
        <a:lstStyle/>
        <a:p>
          <a:endParaRPr lang="en-IN"/>
        </a:p>
      </dgm:t>
    </dgm:pt>
    <dgm:pt modelId="{C8948519-DF64-4B46-A4F3-59F6981F5216}" type="pres">
      <dgm:prSet presAssocID="{8C56E07D-BC61-4FB8-89B7-5644A508431F}" presName="sibTrans" presStyleLbl="sibTrans1D1" presStyleIdx="4" presStyleCnt="6"/>
      <dgm:spPr/>
      <dgm:t>
        <a:bodyPr/>
        <a:lstStyle/>
        <a:p>
          <a:endParaRPr lang="en-IN"/>
        </a:p>
      </dgm:t>
    </dgm:pt>
    <dgm:pt modelId="{70B8A59E-E2BF-4845-B967-AFE4CBABA16F}" type="pres">
      <dgm:prSet presAssocID="{8A6EAE28-A912-41B9-81AF-3D85856302E8}" presName="node" presStyleLbl="node1" presStyleIdx="5" presStyleCnt="6" custScaleX="146080">
        <dgm:presLayoutVars>
          <dgm:bulletEnabled val="1"/>
        </dgm:presLayoutVars>
      </dgm:prSet>
      <dgm:spPr/>
      <dgm:t>
        <a:bodyPr/>
        <a:lstStyle/>
        <a:p>
          <a:endParaRPr lang="en-IN"/>
        </a:p>
      </dgm:t>
    </dgm:pt>
    <dgm:pt modelId="{3674C2A6-EB76-4C5A-A3A5-8C66EA9B312A}" type="pres">
      <dgm:prSet presAssocID="{8A6EAE28-A912-41B9-81AF-3D85856302E8}" presName="spNode" presStyleCnt="0"/>
      <dgm:spPr/>
      <dgm:t>
        <a:bodyPr/>
        <a:lstStyle/>
        <a:p>
          <a:endParaRPr lang="en-IN"/>
        </a:p>
      </dgm:t>
    </dgm:pt>
    <dgm:pt modelId="{810310E4-5B5F-4934-A85B-92D1F0FD26B5}" type="pres">
      <dgm:prSet presAssocID="{2F6F2052-5094-4149-9781-C3E0701D1A80}" presName="sibTrans" presStyleLbl="sibTrans1D1" presStyleIdx="5" presStyleCnt="6"/>
      <dgm:spPr/>
      <dgm:t>
        <a:bodyPr/>
        <a:lstStyle/>
        <a:p>
          <a:endParaRPr lang="en-IN"/>
        </a:p>
      </dgm:t>
    </dgm:pt>
  </dgm:ptLst>
  <dgm:cxnLst>
    <dgm:cxn modelId="{538580A4-4B87-45DD-8FEC-4427C5C6D57E}" type="presOf" srcId="{BD3529F4-28DE-4451-BF26-5BA9138B174A}" destId="{6C118362-2A24-4FA9-BB64-29C40B8408A8}" srcOrd="0" destOrd="0" presId="urn:microsoft.com/office/officeart/2005/8/layout/cycle5"/>
    <dgm:cxn modelId="{FBD15B07-6C18-43B5-B9C6-DB3D8670AF13}" type="presOf" srcId="{5ECB9516-886A-4A04-9905-C8BA03A34414}" destId="{E54158AE-638E-43A1-8707-31F2B63FC3E4}" srcOrd="0" destOrd="0" presId="urn:microsoft.com/office/officeart/2005/8/layout/cycle5"/>
    <dgm:cxn modelId="{CF8DC8BF-9832-4E10-8CBF-37D0FD362F9D}" type="presOf" srcId="{8A6EAE28-A912-41B9-81AF-3D85856302E8}" destId="{70B8A59E-E2BF-4845-B967-AFE4CBABA16F}" srcOrd="0" destOrd="0" presId="urn:microsoft.com/office/officeart/2005/8/layout/cycle5"/>
    <dgm:cxn modelId="{B990545C-CF57-4072-A935-AFE5A4676CDE}" type="presOf" srcId="{2F6F2052-5094-4149-9781-C3E0701D1A80}" destId="{810310E4-5B5F-4934-A85B-92D1F0FD26B5}" srcOrd="0" destOrd="0" presId="urn:microsoft.com/office/officeart/2005/8/layout/cycle5"/>
    <dgm:cxn modelId="{5C91D945-ADF9-4C01-BF82-4B7DAD33AEBF}" type="presOf" srcId="{C159E101-D053-47C8-987A-52477026DA81}" destId="{397C895C-7985-4713-9978-EC828E8FED9E}" srcOrd="0" destOrd="0" presId="urn:microsoft.com/office/officeart/2005/8/layout/cycle5"/>
    <dgm:cxn modelId="{419EBC18-9347-4A1C-BB09-9DAE8CE7FED2}" srcId="{200C0EC8-2141-479B-974D-BBEE7C970DE5}" destId="{C159E101-D053-47C8-987A-52477026DA81}" srcOrd="0" destOrd="0" parTransId="{D859D013-E95D-4AFF-8C57-7A5D8FEF028A}" sibTransId="{ADD00154-2426-43EF-AD53-D652B64F8ACD}"/>
    <dgm:cxn modelId="{D3DBAD97-FD6C-4283-868F-AE67FB8DDAB6}" type="presOf" srcId="{8C56E07D-BC61-4FB8-89B7-5644A508431F}" destId="{C8948519-DF64-4B46-A4F3-59F6981F5216}" srcOrd="0" destOrd="0" presId="urn:microsoft.com/office/officeart/2005/8/layout/cycle5"/>
    <dgm:cxn modelId="{FB27A1A8-2337-457A-ACE2-D769CEBF0ED4}" type="presOf" srcId="{200C0EC8-2141-479B-974D-BBEE7C970DE5}" destId="{907E0027-867B-4189-AFCC-CA8C2C16EB2F}" srcOrd="0" destOrd="0" presId="urn:microsoft.com/office/officeart/2005/8/layout/cycle5"/>
    <dgm:cxn modelId="{25643397-FC8A-4F2D-873D-2CDB500F69D4}" type="presOf" srcId="{ADD00154-2426-43EF-AD53-D652B64F8ACD}" destId="{7A40889C-9C09-47C3-B810-55264A25DFA5}" srcOrd="0" destOrd="0" presId="urn:microsoft.com/office/officeart/2005/8/layout/cycle5"/>
    <dgm:cxn modelId="{4F7D3C07-995C-4BBE-BFB8-3E1ED4C3132D}" type="presOf" srcId="{B27F269D-B50F-48B8-8F4C-FA86187F5CF2}" destId="{C43002D3-EA74-4FE9-A5C5-C26911DAD916}" srcOrd="0" destOrd="0" presId="urn:microsoft.com/office/officeart/2005/8/layout/cycle5"/>
    <dgm:cxn modelId="{1798BFD7-92AF-459A-8E72-4F994A4314D3}" type="presOf" srcId="{6700EF06-BD91-44FE-A022-0AFB351A12ED}" destId="{4B434CD7-E237-4A0B-8311-A7A6BFBA241B}" srcOrd="0" destOrd="0" presId="urn:microsoft.com/office/officeart/2005/8/layout/cycle5"/>
    <dgm:cxn modelId="{EC4651CD-4C9C-424E-BAB2-71B9F4E49450}" srcId="{200C0EC8-2141-479B-974D-BBEE7C970DE5}" destId="{E291F761-F471-4132-BE59-E92807D9BB9B}" srcOrd="3" destOrd="0" parTransId="{79506161-D7A4-4887-B40A-B30C37D4FA89}" sibTransId="{BD3529F4-28DE-4451-BF26-5BA9138B174A}"/>
    <dgm:cxn modelId="{9B9459B8-5CF2-4C8F-9C0E-3FF66A5F4E76}" srcId="{200C0EC8-2141-479B-974D-BBEE7C970DE5}" destId="{5ECB9516-886A-4A04-9905-C8BA03A34414}" srcOrd="2" destOrd="0" parTransId="{9711F6CF-93B8-4538-9BDD-00BC5D21F8E9}" sibTransId="{B27F269D-B50F-48B8-8F4C-FA86187F5CF2}"/>
    <dgm:cxn modelId="{AB96C958-9C87-436A-980F-32D0E9B66BB8}" srcId="{200C0EC8-2141-479B-974D-BBEE7C970DE5}" destId="{1559E30F-5683-4F7C-BAB7-51FEF0A13B88}" srcOrd="4" destOrd="0" parTransId="{07D262D4-D2BA-456B-A4A6-F8DCF4EEA69A}" sibTransId="{8C56E07D-BC61-4FB8-89B7-5644A508431F}"/>
    <dgm:cxn modelId="{9900590F-0314-4B5A-8A4A-4A4F47A2CE3A}" type="presOf" srcId="{1559E30F-5683-4F7C-BAB7-51FEF0A13B88}" destId="{D142E556-F0C7-4103-8583-AA01BA543168}" srcOrd="0" destOrd="0" presId="urn:microsoft.com/office/officeart/2005/8/layout/cycle5"/>
    <dgm:cxn modelId="{F634A974-A8F9-4E8C-AD4B-0F4A3F1564A2}" type="presOf" srcId="{E291F761-F471-4132-BE59-E92807D9BB9B}" destId="{73813152-7436-41F4-9ADF-3063CD7C7072}" srcOrd="0" destOrd="0" presId="urn:microsoft.com/office/officeart/2005/8/layout/cycle5"/>
    <dgm:cxn modelId="{4007EEEE-7662-4DDC-9D30-5A3033936050}" srcId="{200C0EC8-2141-479B-974D-BBEE7C970DE5}" destId="{D247DD7B-8496-40A3-9206-6594DF08AE24}" srcOrd="1" destOrd="0" parTransId="{443EACBC-088A-4E78-928F-F5BF2A0BF7B6}" sibTransId="{6700EF06-BD91-44FE-A022-0AFB351A12ED}"/>
    <dgm:cxn modelId="{77882F60-0A9F-4189-8341-59F70FB63322}" srcId="{200C0EC8-2141-479B-974D-BBEE7C970DE5}" destId="{8A6EAE28-A912-41B9-81AF-3D85856302E8}" srcOrd="5" destOrd="0" parTransId="{762A1CE5-C873-4367-8D4A-06DC4272A28A}" sibTransId="{2F6F2052-5094-4149-9781-C3E0701D1A80}"/>
    <dgm:cxn modelId="{4F0A3D9E-CE93-4F1F-AA4A-DBB7C0C365F0}" type="presOf" srcId="{D247DD7B-8496-40A3-9206-6594DF08AE24}" destId="{DE949D68-BD5E-4912-80D6-E232314CCD53}" srcOrd="0" destOrd="0" presId="urn:microsoft.com/office/officeart/2005/8/layout/cycle5"/>
    <dgm:cxn modelId="{166369D6-24ED-4EB5-AB02-C1A2117CC206}" type="presParOf" srcId="{907E0027-867B-4189-AFCC-CA8C2C16EB2F}" destId="{397C895C-7985-4713-9978-EC828E8FED9E}" srcOrd="0" destOrd="0" presId="urn:microsoft.com/office/officeart/2005/8/layout/cycle5"/>
    <dgm:cxn modelId="{720BD569-B8D0-4EBF-B28D-BA10922F3486}" type="presParOf" srcId="{907E0027-867B-4189-AFCC-CA8C2C16EB2F}" destId="{CAC223DA-EAA9-4BAD-B4EB-2A448DFFBBBD}" srcOrd="1" destOrd="0" presId="urn:microsoft.com/office/officeart/2005/8/layout/cycle5"/>
    <dgm:cxn modelId="{1D5EC993-73A2-4974-A4C5-12516B22EFB7}" type="presParOf" srcId="{907E0027-867B-4189-AFCC-CA8C2C16EB2F}" destId="{7A40889C-9C09-47C3-B810-55264A25DFA5}" srcOrd="2" destOrd="0" presId="urn:microsoft.com/office/officeart/2005/8/layout/cycle5"/>
    <dgm:cxn modelId="{C60FAAC6-48F8-48BE-B640-67D3F440FB80}" type="presParOf" srcId="{907E0027-867B-4189-AFCC-CA8C2C16EB2F}" destId="{DE949D68-BD5E-4912-80D6-E232314CCD53}" srcOrd="3" destOrd="0" presId="urn:microsoft.com/office/officeart/2005/8/layout/cycle5"/>
    <dgm:cxn modelId="{5DE1A259-6F9F-4B27-BB2A-C0E01C723FB4}" type="presParOf" srcId="{907E0027-867B-4189-AFCC-CA8C2C16EB2F}" destId="{6D305DE2-8060-4B69-BDB9-4ED0CA6C2D39}" srcOrd="4" destOrd="0" presId="urn:microsoft.com/office/officeart/2005/8/layout/cycle5"/>
    <dgm:cxn modelId="{46564FF3-08E8-42BB-ADB9-1093EF48F08F}" type="presParOf" srcId="{907E0027-867B-4189-AFCC-CA8C2C16EB2F}" destId="{4B434CD7-E237-4A0B-8311-A7A6BFBA241B}" srcOrd="5" destOrd="0" presId="urn:microsoft.com/office/officeart/2005/8/layout/cycle5"/>
    <dgm:cxn modelId="{2C9102D9-70D8-4E07-861D-6A8164486B94}" type="presParOf" srcId="{907E0027-867B-4189-AFCC-CA8C2C16EB2F}" destId="{E54158AE-638E-43A1-8707-31F2B63FC3E4}" srcOrd="6" destOrd="0" presId="urn:microsoft.com/office/officeart/2005/8/layout/cycle5"/>
    <dgm:cxn modelId="{F4D13757-0722-4214-BD5E-41D7D71E60D6}" type="presParOf" srcId="{907E0027-867B-4189-AFCC-CA8C2C16EB2F}" destId="{100AEDB6-CA88-4973-9316-B9FE1FCFD64E}" srcOrd="7" destOrd="0" presId="urn:microsoft.com/office/officeart/2005/8/layout/cycle5"/>
    <dgm:cxn modelId="{4F956BFC-E1A9-45D1-BEE1-260167FD7509}" type="presParOf" srcId="{907E0027-867B-4189-AFCC-CA8C2C16EB2F}" destId="{C43002D3-EA74-4FE9-A5C5-C26911DAD916}" srcOrd="8" destOrd="0" presId="urn:microsoft.com/office/officeart/2005/8/layout/cycle5"/>
    <dgm:cxn modelId="{D18D99F4-13DC-4367-BE01-F49E0C41AD96}" type="presParOf" srcId="{907E0027-867B-4189-AFCC-CA8C2C16EB2F}" destId="{73813152-7436-41F4-9ADF-3063CD7C7072}" srcOrd="9" destOrd="0" presId="urn:microsoft.com/office/officeart/2005/8/layout/cycle5"/>
    <dgm:cxn modelId="{ED40F58E-9362-47D9-94D7-919767321870}" type="presParOf" srcId="{907E0027-867B-4189-AFCC-CA8C2C16EB2F}" destId="{C5D3E608-C8EF-4C89-BFF9-EF7842D0BDC2}" srcOrd="10" destOrd="0" presId="urn:microsoft.com/office/officeart/2005/8/layout/cycle5"/>
    <dgm:cxn modelId="{9B55D4A4-09AA-42A3-AFC1-7DC5A43BD605}" type="presParOf" srcId="{907E0027-867B-4189-AFCC-CA8C2C16EB2F}" destId="{6C118362-2A24-4FA9-BB64-29C40B8408A8}" srcOrd="11" destOrd="0" presId="urn:microsoft.com/office/officeart/2005/8/layout/cycle5"/>
    <dgm:cxn modelId="{75487133-13B4-4FCA-A6A7-572A53B1AAFB}" type="presParOf" srcId="{907E0027-867B-4189-AFCC-CA8C2C16EB2F}" destId="{D142E556-F0C7-4103-8583-AA01BA543168}" srcOrd="12" destOrd="0" presId="urn:microsoft.com/office/officeart/2005/8/layout/cycle5"/>
    <dgm:cxn modelId="{7A899C83-514D-4F88-ACA3-CDC97EE44AF7}" type="presParOf" srcId="{907E0027-867B-4189-AFCC-CA8C2C16EB2F}" destId="{59F6DD08-1485-4994-9364-58DBEB2E9A55}" srcOrd="13" destOrd="0" presId="urn:microsoft.com/office/officeart/2005/8/layout/cycle5"/>
    <dgm:cxn modelId="{6A59640E-1C79-4778-AC15-5A86ED1842D9}" type="presParOf" srcId="{907E0027-867B-4189-AFCC-CA8C2C16EB2F}" destId="{C8948519-DF64-4B46-A4F3-59F6981F5216}" srcOrd="14" destOrd="0" presId="urn:microsoft.com/office/officeart/2005/8/layout/cycle5"/>
    <dgm:cxn modelId="{3B548166-1BA2-4660-BD5B-A849AB546471}" type="presParOf" srcId="{907E0027-867B-4189-AFCC-CA8C2C16EB2F}" destId="{70B8A59E-E2BF-4845-B967-AFE4CBABA16F}" srcOrd="15" destOrd="0" presId="urn:microsoft.com/office/officeart/2005/8/layout/cycle5"/>
    <dgm:cxn modelId="{52C4F6FA-FB6D-408D-83DD-1DD3105C6FEE}" type="presParOf" srcId="{907E0027-867B-4189-AFCC-CA8C2C16EB2F}" destId="{3674C2A6-EB76-4C5A-A3A5-8C66EA9B312A}" srcOrd="16" destOrd="0" presId="urn:microsoft.com/office/officeart/2005/8/layout/cycle5"/>
    <dgm:cxn modelId="{87551DD6-12E6-45BC-9043-64FD9DA269A5}" type="presParOf" srcId="{907E0027-867B-4189-AFCC-CA8C2C16EB2F}" destId="{810310E4-5B5F-4934-A85B-92D1F0FD26B5}" srcOrd="17"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ECEBE3-CE1B-43F2-B5D3-5D99ABF644A7}" type="doc">
      <dgm:prSet loTypeId="urn:microsoft.com/office/officeart/2005/8/layout/hList6" loCatId="list" qsTypeId="urn:microsoft.com/office/officeart/2005/8/quickstyle/3d3" qsCatId="3D" csTypeId="urn:microsoft.com/office/officeart/2005/8/colors/colorful3" csCatId="colorful" phldr="1"/>
      <dgm:spPr/>
      <dgm:t>
        <a:bodyPr/>
        <a:lstStyle/>
        <a:p>
          <a:endParaRPr lang="en-US"/>
        </a:p>
      </dgm:t>
    </dgm:pt>
    <dgm:pt modelId="{30D8AA95-C686-49A5-82C0-A6377CF3D8C0}">
      <dgm:prSet phldrT="[Text]" custT="1"/>
      <dgm:spPr/>
      <dgm:t>
        <a:bodyPr/>
        <a:lstStyle/>
        <a:p>
          <a:r>
            <a:rPr lang="en-US" sz="2000" b="1" dirty="0" smtClean="0"/>
            <a:t>ANM</a:t>
          </a:r>
          <a:endParaRPr lang="en-US" sz="2000" b="1" dirty="0"/>
        </a:p>
      </dgm:t>
    </dgm:pt>
    <dgm:pt modelId="{87A3F67B-C905-4411-AE98-D896BFCE49D3}" type="parTrans" cxnId="{124183A5-EB40-44E1-862A-753BE7C5DA79}">
      <dgm:prSet/>
      <dgm:spPr/>
      <dgm:t>
        <a:bodyPr/>
        <a:lstStyle/>
        <a:p>
          <a:endParaRPr lang="en-US"/>
        </a:p>
      </dgm:t>
    </dgm:pt>
    <dgm:pt modelId="{BDCAB75A-FEC1-4DA6-B763-1A03DD70D274}" type="sibTrans" cxnId="{124183A5-EB40-44E1-862A-753BE7C5DA79}">
      <dgm:prSet/>
      <dgm:spPr/>
      <dgm:t>
        <a:bodyPr/>
        <a:lstStyle/>
        <a:p>
          <a:endParaRPr lang="en-US"/>
        </a:p>
      </dgm:t>
    </dgm:pt>
    <dgm:pt modelId="{B4348861-D574-48DD-BD4B-FADEED20A0AE}">
      <dgm:prSet phldrT="[Text]"/>
      <dgm:spPr/>
      <dgm:t>
        <a:bodyPr/>
        <a:lstStyle/>
        <a:p>
          <a:r>
            <a:rPr lang="en-US" dirty="0" smtClean="0"/>
            <a:t>PHC</a:t>
          </a:r>
          <a:endParaRPr lang="en-US" dirty="0"/>
        </a:p>
      </dgm:t>
    </dgm:pt>
    <dgm:pt modelId="{E53FC9EA-78BC-476C-9724-DAB34CB3FD7A}" type="parTrans" cxnId="{10CD96E7-54BD-4542-8605-0204769B8BFA}">
      <dgm:prSet/>
      <dgm:spPr/>
      <dgm:t>
        <a:bodyPr/>
        <a:lstStyle/>
        <a:p>
          <a:endParaRPr lang="en-US"/>
        </a:p>
      </dgm:t>
    </dgm:pt>
    <dgm:pt modelId="{A536EA78-1375-4ABB-B183-2FAC4ADC77A7}" type="sibTrans" cxnId="{10CD96E7-54BD-4542-8605-0204769B8BFA}">
      <dgm:prSet/>
      <dgm:spPr/>
      <dgm:t>
        <a:bodyPr/>
        <a:lstStyle/>
        <a:p>
          <a:endParaRPr lang="en-US"/>
        </a:p>
      </dgm:t>
    </dgm:pt>
    <dgm:pt modelId="{56D5BE98-E962-470F-9B3A-C95D15AA8BD1}">
      <dgm:prSet phldrT="[Text]" custT="1"/>
      <dgm:spPr/>
      <dgm:t>
        <a:bodyPr/>
        <a:lstStyle/>
        <a:p>
          <a:r>
            <a:rPr lang="en-US" sz="1600" b="1" dirty="0" smtClean="0"/>
            <a:t>Computer</a:t>
          </a:r>
          <a:endParaRPr lang="en-US" sz="1600" b="1" dirty="0"/>
        </a:p>
      </dgm:t>
    </dgm:pt>
    <dgm:pt modelId="{64DC6D28-57BB-4297-9896-D3A461954232}" type="parTrans" cxnId="{67E33602-C688-4201-8CD7-3AB19446D9C5}">
      <dgm:prSet/>
      <dgm:spPr/>
      <dgm:t>
        <a:bodyPr/>
        <a:lstStyle/>
        <a:p>
          <a:endParaRPr lang="en-US"/>
        </a:p>
      </dgm:t>
    </dgm:pt>
    <dgm:pt modelId="{71B452DC-6616-4A85-A1D5-D24D922EF5DB}" type="sibTrans" cxnId="{67E33602-C688-4201-8CD7-3AB19446D9C5}">
      <dgm:prSet/>
      <dgm:spPr/>
      <dgm:t>
        <a:bodyPr/>
        <a:lstStyle/>
        <a:p>
          <a:endParaRPr lang="en-US"/>
        </a:p>
      </dgm:t>
    </dgm:pt>
    <dgm:pt modelId="{A1F41D48-A194-4ACA-9ECC-B6D8CD582811}">
      <dgm:prSet phldrT="[Text]"/>
      <dgm:spPr/>
      <dgm:t>
        <a:bodyPr/>
        <a:lstStyle/>
        <a:p>
          <a:r>
            <a:rPr lang="en-US" dirty="0" smtClean="0"/>
            <a:t>SC</a:t>
          </a:r>
          <a:endParaRPr lang="en-US" dirty="0"/>
        </a:p>
      </dgm:t>
    </dgm:pt>
    <dgm:pt modelId="{4495713D-E0B2-4146-AAD2-E91B6022D40A}" type="sibTrans" cxnId="{149A57F3-56D4-4E56-8AD1-CD9C714476F7}">
      <dgm:prSet/>
      <dgm:spPr/>
      <dgm:t>
        <a:bodyPr/>
        <a:lstStyle/>
        <a:p>
          <a:endParaRPr lang="en-US"/>
        </a:p>
      </dgm:t>
    </dgm:pt>
    <dgm:pt modelId="{A9C93BA9-9723-48C3-A7C3-1D82C6A97C24}" type="parTrans" cxnId="{149A57F3-56D4-4E56-8AD1-CD9C714476F7}">
      <dgm:prSet/>
      <dgm:spPr/>
      <dgm:t>
        <a:bodyPr/>
        <a:lstStyle/>
        <a:p>
          <a:endParaRPr lang="en-US"/>
        </a:p>
      </dgm:t>
    </dgm:pt>
    <dgm:pt modelId="{2B61F0E2-FC98-4FAE-815A-C8DF974B491A}">
      <dgm:prSet custT="1"/>
      <dgm:spPr/>
      <dgm:t>
        <a:bodyPr/>
        <a:lstStyle/>
        <a:p>
          <a:r>
            <a:rPr lang="en-US" sz="2400" b="1" dirty="0" smtClean="0"/>
            <a:t>District</a:t>
          </a:r>
          <a:endParaRPr lang="en-US" sz="2400" b="1" dirty="0"/>
        </a:p>
      </dgm:t>
    </dgm:pt>
    <dgm:pt modelId="{6713A76A-E7B2-4A50-9970-18D2F0340B2D}" type="parTrans" cxnId="{567177B7-E1CA-4E6E-8DD5-5367DD43D369}">
      <dgm:prSet/>
      <dgm:spPr/>
      <dgm:t>
        <a:bodyPr/>
        <a:lstStyle/>
        <a:p>
          <a:endParaRPr lang="en-US"/>
        </a:p>
      </dgm:t>
    </dgm:pt>
    <dgm:pt modelId="{A37F7CE9-259E-4A89-B35A-5EEC13DFCAF5}" type="sibTrans" cxnId="{567177B7-E1CA-4E6E-8DD5-5367DD43D369}">
      <dgm:prSet/>
      <dgm:spPr/>
      <dgm:t>
        <a:bodyPr/>
        <a:lstStyle/>
        <a:p>
          <a:endParaRPr lang="en-US"/>
        </a:p>
      </dgm:t>
    </dgm:pt>
    <dgm:pt modelId="{F59B757D-D1A2-4801-B424-B2094B9A83FB}">
      <dgm:prSet custT="1"/>
      <dgm:spPr/>
      <dgm:t>
        <a:bodyPr/>
        <a:lstStyle/>
        <a:p>
          <a:r>
            <a:rPr lang="en-US" sz="2800" dirty="0" smtClean="0"/>
            <a:t>State</a:t>
          </a:r>
          <a:endParaRPr lang="en-US" sz="2800" dirty="0"/>
        </a:p>
      </dgm:t>
    </dgm:pt>
    <dgm:pt modelId="{A2221809-3B12-4783-9521-EE294862E0B4}" type="parTrans" cxnId="{E590E31A-8AEA-4C4C-B472-33279E4A9ADF}">
      <dgm:prSet/>
      <dgm:spPr/>
      <dgm:t>
        <a:bodyPr/>
        <a:lstStyle/>
        <a:p>
          <a:endParaRPr lang="en-US"/>
        </a:p>
      </dgm:t>
    </dgm:pt>
    <dgm:pt modelId="{9E801894-4662-4F51-B6CB-186A9CB6D227}" type="sibTrans" cxnId="{E590E31A-8AEA-4C4C-B472-33279E4A9ADF}">
      <dgm:prSet/>
      <dgm:spPr/>
      <dgm:t>
        <a:bodyPr/>
        <a:lstStyle/>
        <a:p>
          <a:endParaRPr lang="en-US"/>
        </a:p>
      </dgm:t>
    </dgm:pt>
    <dgm:pt modelId="{9F23FA1C-10B8-4E76-A2DD-095D52DD5049}">
      <dgm:prSet custT="1"/>
      <dgm:spPr/>
      <dgm:t>
        <a:bodyPr/>
        <a:lstStyle/>
        <a:p>
          <a:r>
            <a:rPr lang="en-US" sz="1800" b="1" dirty="0" smtClean="0"/>
            <a:t>Central Government</a:t>
          </a:r>
          <a:endParaRPr lang="en-US" sz="1800" b="1" dirty="0"/>
        </a:p>
      </dgm:t>
    </dgm:pt>
    <dgm:pt modelId="{84F4B8ED-4BD6-45A2-B1B0-74F188C765B6}" type="parTrans" cxnId="{B43C9A88-AD38-4E14-9ED0-BB9DC35040F0}">
      <dgm:prSet/>
      <dgm:spPr/>
      <dgm:t>
        <a:bodyPr/>
        <a:lstStyle/>
        <a:p>
          <a:endParaRPr lang="en-US"/>
        </a:p>
      </dgm:t>
    </dgm:pt>
    <dgm:pt modelId="{AD75DBE9-2F0B-4EBD-9EF5-3E8BB6119F5E}" type="sibTrans" cxnId="{B43C9A88-AD38-4E14-9ED0-BB9DC35040F0}">
      <dgm:prSet/>
      <dgm:spPr/>
      <dgm:t>
        <a:bodyPr/>
        <a:lstStyle/>
        <a:p>
          <a:endParaRPr lang="en-US"/>
        </a:p>
      </dgm:t>
    </dgm:pt>
    <dgm:pt modelId="{C9AF73AF-FF74-47B4-96B4-6394E75EDFB7}">
      <dgm:prSet custT="1"/>
      <dgm:spPr/>
      <dgm:t>
        <a:bodyPr/>
        <a:lstStyle/>
        <a:p>
          <a:r>
            <a:rPr lang="en-US" sz="1400" b="1" dirty="0" smtClean="0"/>
            <a:t>District statistical officer</a:t>
          </a:r>
          <a:endParaRPr lang="en-US" sz="1400" b="1" dirty="0"/>
        </a:p>
      </dgm:t>
    </dgm:pt>
    <dgm:pt modelId="{38EDD309-3DCA-4E4F-8B59-71B8829BDFFB}" type="parTrans" cxnId="{6DF9150B-C4D5-4B57-909E-A5638CD0EB03}">
      <dgm:prSet/>
      <dgm:spPr/>
      <dgm:t>
        <a:bodyPr/>
        <a:lstStyle/>
        <a:p>
          <a:endParaRPr lang="en-US"/>
        </a:p>
      </dgm:t>
    </dgm:pt>
    <dgm:pt modelId="{9053690A-E39E-4B37-8931-5B2BC733E7E6}" type="sibTrans" cxnId="{6DF9150B-C4D5-4B57-909E-A5638CD0EB03}">
      <dgm:prSet/>
      <dgm:spPr/>
      <dgm:t>
        <a:bodyPr/>
        <a:lstStyle/>
        <a:p>
          <a:endParaRPr lang="en-US"/>
        </a:p>
      </dgm:t>
    </dgm:pt>
    <dgm:pt modelId="{D732789F-C6A4-4C5C-B0CC-B4ABAC00B31E}">
      <dgm:prSet custT="1"/>
      <dgm:spPr/>
      <dgm:t>
        <a:bodyPr/>
        <a:lstStyle/>
        <a:p>
          <a:r>
            <a:rPr lang="en-US" sz="1400" b="1" dirty="0" smtClean="0"/>
            <a:t>District ME</a:t>
          </a:r>
          <a:endParaRPr lang="en-US" sz="1400" b="1" dirty="0"/>
        </a:p>
      </dgm:t>
    </dgm:pt>
    <dgm:pt modelId="{AF0A8171-F753-41A7-8890-35FCA66F4DC5}" type="parTrans" cxnId="{B0BCAB01-7133-4396-9C68-73EAB797B738}">
      <dgm:prSet/>
      <dgm:spPr/>
      <dgm:t>
        <a:bodyPr/>
        <a:lstStyle/>
        <a:p>
          <a:endParaRPr lang="en-US"/>
        </a:p>
      </dgm:t>
    </dgm:pt>
    <dgm:pt modelId="{23336DA8-37C4-4EE5-AE1E-84982C050C58}" type="sibTrans" cxnId="{B0BCAB01-7133-4396-9C68-73EAB797B738}">
      <dgm:prSet/>
      <dgm:spPr/>
      <dgm:t>
        <a:bodyPr/>
        <a:lstStyle/>
        <a:p>
          <a:endParaRPr lang="en-US"/>
        </a:p>
      </dgm:t>
    </dgm:pt>
    <dgm:pt modelId="{B867E9CE-1FAB-4BAE-8090-576963676B1C}">
      <dgm:prSet custT="1"/>
      <dgm:spPr/>
      <dgm:t>
        <a:bodyPr/>
        <a:lstStyle/>
        <a:p>
          <a:r>
            <a:rPr lang="en-US" sz="1400" b="1" dirty="0" smtClean="0"/>
            <a:t>DPM</a:t>
          </a:r>
          <a:endParaRPr lang="en-US" sz="1400" b="1" dirty="0"/>
        </a:p>
      </dgm:t>
    </dgm:pt>
    <dgm:pt modelId="{F54DB8A4-CEF8-4C43-A2BA-62B56D6B9EB4}" type="parTrans" cxnId="{F49F2226-BB5E-4671-91E8-69CE717DFF0D}">
      <dgm:prSet/>
      <dgm:spPr/>
      <dgm:t>
        <a:bodyPr/>
        <a:lstStyle/>
        <a:p>
          <a:endParaRPr lang="en-US"/>
        </a:p>
      </dgm:t>
    </dgm:pt>
    <dgm:pt modelId="{BA0FEBA4-2725-4ECB-B723-4D9FC39A0509}" type="sibTrans" cxnId="{F49F2226-BB5E-4671-91E8-69CE717DFF0D}">
      <dgm:prSet/>
      <dgm:spPr/>
      <dgm:t>
        <a:bodyPr/>
        <a:lstStyle/>
        <a:p>
          <a:endParaRPr lang="en-US"/>
        </a:p>
      </dgm:t>
    </dgm:pt>
    <dgm:pt modelId="{E58B3A3F-FAF9-4102-9266-E3166E4BF2E8}">
      <dgm:prSet custT="1"/>
      <dgm:spPr/>
      <dgm:t>
        <a:bodyPr/>
        <a:lstStyle/>
        <a:p>
          <a:r>
            <a:rPr lang="en-US" sz="1600" b="1" dirty="0" smtClean="0"/>
            <a:t>Demographer </a:t>
          </a:r>
          <a:endParaRPr lang="en-US" sz="1600" b="1" dirty="0"/>
        </a:p>
      </dgm:t>
    </dgm:pt>
    <dgm:pt modelId="{49B8B64E-B88E-4999-899C-6CB34B6A0355}" type="parTrans" cxnId="{DFD6C7CA-7AA1-4587-9FF9-27F6694381FC}">
      <dgm:prSet/>
      <dgm:spPr/>
      <dgm:t>
        <a:bodyPr/>
        <a:lstStyle/>
        <a:p>
          <a:endParaRPr lang="en-US"/>
        </a:p>
      </dgm:t>
    </dgm:pt>
    <dgm:pt modelId="{F83373E2-2C67-411A-AAE1-CE114AD63090}" type="sibTrans" cxnId="{DFD6C7CA-7AA1-4587-9FF9-27F6694381FC}">
      <dgm:prSet/>
      <dgm:spPr/>
      <dgm:t>
        <a:bodyPr/>
        <a:lstStyle/>
        <a:p>
          <a:endParaRPr lang="en-US"/>
        </a:p>
      </dgm:t>
    </dgm:pt>
    <dgm:pt modelId="{73D0BE40-18F7-4681-842B-BB08E54F3CF0}">
      <dgm:prSet custT="1"/>
      <dgm:spPr/>
      <dgm:t>
        <a:bodyPr/>
        <a:lstStyle/>
        <a:p>
          <a:r>
            <a:rPr lang="en-US" sz="1600" b="1" dirty="0" smtClean="0"/>
            <a:t>State ME  officer</a:t>
          </a:r>
          <a:endParaRPr lang="en-US" sz="1600" b="1" dirty="0"/>
        </a:p>
      </dgm:t>
    </dgm:pt>
    <dgm:pt modelId="{AFE2B721-2784-4DBC-8B33-B59A6B2D8E46}" type="parTrans" cxnId="{C4D001F8-FAFC-4E2B-8D20-F73E39F364E2}">
      <dgm:prSet/>
      <dgm:spPr/>
      <dgm:t>
        <a:bodyPr/>
        <a:lstStyle/>
        <a:p>
          <a:endParaRPr lang="en-US"/>
        </a:p>
      </dgm:t>
    </dgm:pt>
    <dgm:pt modelId="{7709FC9E-F2CD-48ED-941E-BE37BDFF891E}" type="sibTrans" cxnId="{C4D001F8-FAFC-4E2B-8D20-F73E39F364E2}">
      <dgm:prSet/>
      <dgm:spPr/>
      <dgm:t>
        <a:bodyPr/>
        <a:lstStyle/>
        <a:p>
          <a:endParaRPr lang="en-US"/>
        </a:p>
      </dgm:t>
    </dgm:pt>
    <dgm:pt modelId="{4AA01C3C-0360-40BA-BF63-22648818B41D}">
      <dgm:prSet custT="1"/>
      <dgm:spPr/>
      <dgm:t>
        <a:bodyPr/>
        <a:lstStyle/>
        <a:p>
          <a:r>
            <a:rPr lang="en-US" sz="1600" b="1" dirty="0" smtClean="0"/>
            <a:t>Statistics Division-</a:t>
          </a:r>
          <a:r>
            <a:rPr lang="en-US" sz="1600" b="1" dirty="0" err="1" smtClean="0"/>
            <a:t>MoHFW</a:t>
          </a:r>
          <a:endParaRPr lang="en-US" sz="1600" b="1" dirty="0"/>
        </a:p>
      </dgm:t>
    </dgm:pt>
    <dgm:pt modelId="{885C47FC-05C9-431C-827B-4A293B093473}" type="parTrans" cxnId="{9B0CDBF8-1C24-491C-8C9A-F6E7C5A72B36}">
      <dgm:prSet/>
      <dgm:spPr/>
      <dgm:t>
        <a:bodyPr/>
        <a:lstStyle/>
        <a:p>
          <a:endParaRPr lang="en-US"/>
        </a:p>
      </dgm:t>
    </dgm:pt>
    <dgm:pt modelId="{04DD3495-46DC-4DBC-83D6-5C8CB0179BA4}" type="sibTrans" cxnId="{9B0CDBF8-1C24-491C-8C9A-F6E7C5A72B36}">
      <dgm:prSet/>
      <dgm:spPr/>
      <dgm:t>
        <a:bodyPr/>
        <a:lstStyle/>
        <a:p>
          <a:endParaRPr lang="en-US"/>
        </a:p>
      </dgm:t>
    </dgm:pt>
    <dgm:pt modelId="{AF1D382E-F60D-4814-B64C-CDC7A8749A4A}">
      <dgm:prSet custT="1"/>
      <dgm:spPr/>
      <dgm:t>
        <a:bodyPr/>
        <a:lstStyle/>
        <a:p>
          <a:endParaRPr lang="en-US" sz="1100" b="1" dirty="0"/>
        </a:p>
      </dgm:t>
    </dgm:pt>
    <dgm:pt modelId="{F536B7C0-0E6A-4CE5-9BB8-DEA01B1DB816}" type="parTrans" cxnId="{AA7C9AA4-30E3-4E29-AF1C-528966C18D12}">
      <dgm:prSet/>
      <dgm:spPr/>
      <dgm:t>
        <a:bodyPr/>
        <a:lstStyle/>
        <a:p>
          <a:endParaRPr lang="en-US"/>
        </a:p>
      </dgm:t>
    </dgm:pt>
    <dgm:pt modelId="{CDB7BD9C-65C2-446E-B9E7-E9E4333810F0}" type="sibTrans" cxnId="{AA7C9AA4-30E3-4E29-AF1C-528966C18D12}">
      <dgm:prSet/>
      <dgm:spPr/>
      <dgm:t>
        <a:bodyPr/>
        <a:lstStyle/>
        <a:p>
          <a:endParaRPr lang="en-US"/>
        </a:p>
      </dgm:t>
    </dgm:pt>
    <dgm:pt modelId="{82EF03AF-AE40-4CBD-BA25-1F114AFFDA27}">
      <dgm:prSet custT="1"/>
      <dgm:spPr/>
      <dgm:t>
        <a:bodyPr/>
        <a:lstStyle/>
        <a:p>
          <a:r>
            <a:rPr lang="en-US" sz="2800" b="1" dirty="0" smtClean="0"/>
            <a:t>Block</a:t>
          </a:r>
        </a:p>
        <a:p>
          <a:r>
            <a:rPr lang="en-US" sz="2800" b="0" dirty="0" smtClean="0"/>
            <a:t>BPM</a:t>
          </a:r>
        </a:p>
        <a:p>
          <a:r>
            <a:rPr lang="en-US" sz="2800" b="0" dirty="0" smtClean="0"/>
            <a:t>BME</a:t>
          </a:r>
        </a:p>
        <a:p>
          <a:endParaRPr lang="en-US" sz="2800" b="0" dirty="0" smtClean="0"/>
        </a:p>
      </dgm:t>
    </dgm:pt>
    <dgm:pt modelId="{FAC19855-56AC-439C-B461-ACCC4A31DA3F}" type="parTrans" cxnId="{9C1CF472-4BCD-4AD5-B8F4-4965EB22E5E3}">
      <dgm:prSet/>
      <dgm:spPr/>
      <dgm:t>
        <a:bodyPr/>
        <a:lstStyle/>
        <a:p>
          <a:endParaRPr lang="en-US"/>
        </a:p>
      </dgm:t>
    </dgm:pt>
    <dgm:pt modelId="{55427D7E-FBC6-49B9-80E1-412849E72A71}" type="sibTrans" cxnId="{9C1CF472-4BCD-4AD5-B8F4-4965EB22E5E3}">
      <dgm:prSet/>
      <dgm:spPr/>
      <dgm:t>
        <a:bodyPr/>
        <a:lstStyle/>
        <a:p>
          <a:endParaRPr lang="en-US"/>
        </a:p>
      </dgm:t>
    </dgm:pt>
    <dgm:pt modelId="{0588F2E8-A470-40FF-A103-958180C4FEB5}">
      <dgm:prSet custT="1"/>
      <dgm:spPr/>
      <dgm:t>
        <a:bodyPr/>
        <a:lstStyle/>
        <a:p>
          <a:pPr algn="ctr"/>
          <a:r>
            <a:rPr lang="en-US" sz="2800" b="1" dirty="0" smtClean="0"/>
            <a:t>CHC</a:t>
          </a:r>
        </a:p>
        <a:p>
          <a:pPr algn="l"/>
          <a:r>
            <a:rPr lang="en-US" sz="1700" b="0" dirty="0" smtClean="0"/>
            <a:t>Pharmacist</a:t>
          </a:r>
        </a:p>
        <a:p>
          <a:pPr algn="l"/>
          <a:r>
            <a:rPr lang="en-US" sz="1700" b="0" dirty="0" smtClean="0"/>
            <a:t>MPHW</a:t>
          </a:r>
        </a:p>
        <a:p>
          <a:pPr algn="l"/>
          <a:r>
            <a:rPr lang="en-US" sz="1700" b="0" dirty="0" smtClean="0"/>
            <a:t>LHV</a:t>
          </a:r>
        </a:p>
        <a:p>
          <a:pPr algn="l"/>
          <a:r>
            <a:rPr lang="en-US" sz="1700" b="0" dirty="0" smtClean="0"/>
            <a:t>Computer</a:t>
          </a:r>
        </a:p>
        <a:p>
          <a:pPr algn="ctr"/>
          <a:endParaRPr lang="en-US" sz="1700" dirty="0"/>
        </a:p>
      </dgm:t>
    </dgm:pt>
    <dgm:pt modelId="{6910AD59-73FB-4EA9-91D2-A9F2529696F2}" type="parTrans" cxnId="{AE90F051-54D8-4026-9CF4-A5CAC3A0B0BB}">
      <dgm:prSet/>
      <dgm:spPr/>
      <dgm:t>
        <a:bodyPr/>
        <a:lstStyle/>
        <a:p>
          <a:endParaRPr lang="en-US"/>
        </a:p>
      </dgm:t>
    </dgm:pt>
    <dgm:pt modelId="{83D05B18-F943-4B26-86C5-E6A66E60D7DE}" type="sibTrans" cxnId="{AE90F051-54D8-4026-9CF4-A5CAC3A0B0BB}">
      <dgm:prSet/>
      <dgm:spPr/>
      <dgm:t>
        <a:bodyPr/>
        <a:lstStyle/>
        <a:p>
          <a:endParaRPr lang="en-US"/>
        </a:p>
      </dgm:t>
    </dgm:pt>
    <dgm:pt modelId="{EF6A0DEB-55A6-460B-B900-955E4A7FE731}">
      <dgm:prSet phldrT="[Text]" custT="1"/>
      <dgm:spPr/>
      <dgm:t>
        <a:bodyPr/>
        <a:lstStyle/>
        <a:p>
          <a:r>
            <a:rPr lang="en-US" sz="1600" b="1" dirty="0" smtClean="0"/>
            <a:t>LHV</a:t>
          </a:r>
          <a:endParaRPr lang="en-US" sz="1600" b="1" dirty="0"/>
        </a:p>
      </dgm:t>
    </dgm:pt>
    <dgm:pt modelId="{3C7882B0-510D-4B2F-9B37-B4BD815B8D3E}" type="parTrans" cxnId="{D5B02B94-13A9-44EF-8E03-CF044FB7D019}">
      <dgm:prSet/>
      <dgm:spPr/>
      <dgm:t>
        <a:bodyPr/>
        <a:lstStyle/>
        <a:p>
          <a:endParaRPr lang="en-US"/>
        </a:p>
      </dgm:t>
    </dgm:pt>
    <dgm:pt modelId="{297C3531-65C1-40CC-B3CE-CABDCFD2E8EE}" type="sibTrans" cxnId="{D5B02B94-13A9-44EF-8E03-CF044FB7D019}">
      <dgm:prSet/>
      <dgm:spPr/>
      <dgm:t>
        <a:bodyPr/>
        <a:lstStyle/>
        <a:p>
          <a:endParaRPr lang="en-US"/>
        </a:p>
      </dgm:t>
    </dgm:pt>
    <dgm:pt modelId="{BC7BD0DE-09B2-4BCF-8864-9CC18E0B7D76}">
      <dgm:prSet phldrT="[Text]" custT="1"/>
      <dgm:spPr/>
      <dgm:t>
        <a:bodyPr/>
        <a:lstStyle/>
        <a:p>
          <a:r>
            <a:rPr lang="en-US" sz="1600" b="1" dirty="0" smtClean="0"/>
            <a:t>MPHW</a:t>
          </a:r>
          <a:endParaRPr lang="en-US" sz="1600" b="1" dirty="0"/>
        </a:p>
      </dgm:t>
    </dgm:pt>
    <dgm:pt modelId="{7821AEDC-56E2-4230-869D-47F0FF5DF74F}" type="parTrans" cxnId="{EFB75512-5B39-45A4-A205-A639EE47765E}">
      <dgm:prSet/>
      <dgm:spPr/>
      <dgm:t>
        <a:bodyPr/>
        <a:lstStyle/>
        <a:p>
          <a:endParaRPr lang="en-US"/>
        </a:p>
      </dgm:t>
    </dgm:pt>
    <dgm:pt modelId="{B5466564-209F-450C-BA7E-172291C5834B}" type="sibTrans" cxnId="{EFB75512-5B39-45A4-A205-A639EE47765E}">
      <dgm:prSet/>
      <dgm:spPr/>
      <dgm:t>
        <a:bodyPr/>
        <a:lstStyle/>
        <a:p>
          <a:endParaRPr lang="en-US"/>
        </a:p>
      </dgm:t>
    </dgm:pt>
    <dgm:pt modelId="{DF81E847-22A6-46CD-B2C8-1805572FE90A}">
      <dgm:prSet phldrT="[Text]" custT="1"/>
      <dgm:spPr/>
      <dgm:t>
        <a:bodyPr/>
        <a:lstStyle/>
        <a:p>
          <a:r>
            <a:rPr lang="en-US" sz="1600" b="1" dirty="0" smtClean="0"/>
            <a:t>Pharmacist</a:t>
          </a:r>
          <a:endParaRPr lang="en-US" sz="1600" b="1" dirty="0"/>
        </a:p>
      </dgm:t>
    </dgm:pt>
    <dgm:pt modelId="{8DEB22B5-3412-4055-BB87-CE923535E3B5}" type="sibTrans" cxnId="{F8CC1AC8-1CCE-4215-8BF1-C583F10E309A}">
      <dgm:prSet/>
      <dgm:spPr/>
      <dgm:t>
        <a:bodyPr/>
        <a:lstStyle/>
        <a:p>
          <a:endParaRPr lang="en-US"/>
        </a:p>
      </dgm:t>
    </dgm:pt>
    <dgm:pt modelId="{DC56030E-D9D0-4573-8896-E09C8B98B1A5}" type="parTrans" cxnId="{F8CC1AC8-1CCE-4215-8BF1-C583F10E309A}">
      <dgm:prSet/>
      <dgm:spPr/>
      <dgm:t>
        <a:bodyPr/>
        <a:lstStyle/>
        <a:p>
          <a:endParaRPr lang="en-US"/>
        </a:p>
      </dgm:t>
    </dgm:pt>
    <dgm:pt modelId="{29E9A493-8390-4B82-9195-86CB26D1014D}" type="pres">
      <dgm:prSet presAssocID="{E7ECEBE3-CE1B-43F2-B5D3-5D99ABF644A7}" presName="Name0" presStyleCnt="0">
        <dgm:presLayoutVars>
          <dgm:dir/>
          <dgm:resizeHandles val="exact"/>
        </dgm:presLayoutVars>
      </dgm:prSet>
      <dgm:spPr/>
      <dgm:t>
        <a:bodyPr/>
        <a:lstStyle/>
        <a:p>
          <a:endParaRPr lang="en-US"/>
        </a:p>
      </dgm:t>
    </dgm:pt>
    <dgm:pt modelId="{4D3AF356-9F06-410D-8DA0-A4968E9D03EE}" type="pres">
      <dgm:prSet presAssocID="{A1F41D48-A194-4ACA-9ECC-B6D8CD582811}" presName="node" presStyleLbl="node1" presStyleIdx="0" presStyleCnt="7">
        <dgm:presLayoutVars>
          <dgm:bulletEnabled val="1"/>
        </dgm:presLayoutVars>
      </dgm:prSet>
      <dgm:spPr/>
      <dgm:t>
        <a:bodyPr/>
        <a:lstStyle/>
        <a:p>
          <a:endParaRPr lang="en-US"/>
        </a:p>
      </dgm:t>
    </dgm:pt>
    <dgm:pt modelId="{C1C6F2F7-1EDA-47F9-9E44-947BCF4D2168}" type="pres">
      <dgm:prSet presAssocID="{4495713D-E0B2-4146-AAD2-E91B6022D40A}" presName="sibTrans" presStyleCnt="0"/>
      <dgm:spPr/>
    </dgm:pt>
    <dgm:pt modelId="{10284FE8-E297-4DC0-9BBB-0D2D2A2E5B1B}" type="pres">
      <dgm:prSet presAssocID="{B4348861-D574-48DD-BD4B-FADEED20A0AE}" presName="node" presStyleLbl="node1" presStyleIdx="1" presStyleCnt="7">
        <dgm:presLayoutVars>
          <dgm:bulletEnabled val="1"/>
        </dgm:presLayoutVars>
      </dgm:prSet>
      <dgm:spPr/>
      <dgm:t>
        <a:bodyPr/>
        <a:lstStyle/>
        <a:p>
          <a:endParaRPr lang="en-US"/>
        </a:p>
      </dgm:t>
    </dgm:pt>
    <dgm:pt modelId="{435C27F9-C25E-48F8-BEEE-E0C6C9C9F56C}" type="pres">
      <dgm:prSet presAssocID="{A536EA78-1375-4ABB-B183-2FAC4ADC77A7}" presName="sibTrans" presStyleCnt="0"/>
      <dgm:spPr/>
    </dgm:pt>
    <dgm:pt modelId="{33183885-7A53-4BD9-A033-25BA8AB1B3E6}" type="pres">
      <dgm:prSet presAssocID="{0588F2E8-A470-40FF-A103-958180C4FEB5}" presName="node" presStyleLbl="node1" presStyleIdx="2" presStyleCnt="7">
        <dgm:presLayoutVars>
          <dgm:bulletEnabled val="1"/>
        </dgm:presLayoutVars>
      </dgm:prSet>
      <dgm:spPr/>
      <dgm:t>
        <a:bodyPr/>
        <a:lstStyle/>
        <a:p>
          <a:endParaRPr lang="en-US"/>
        </a:p>
      </dgm:t>
    </dgm:pt>
    <dgm:pt modelId="{B96B161B-4C1F-42A2-A8EF-7E6C5DCD718C}" type="pres">
      <dgm:prSet presAssocID="{83D05B18-F943-4B26-86C5-E6A66E60D7DE}" presName="sibTrans" presStyleCnt="0"/>
      <dgm:spPr/>
    </dgm:pt>
    <dgm:pt modelId="{0700FC95-E681-4BDF-B984-17197DAB8E7E}" type="pres">
      <dgm:prSet presAssocID="{82EF03AF-AE40-4CBD-BA25-1F114AFFDA27}" presName="node" presStyleLbl="node1" presStyleIdx="3" presStyleCnt="7" custLinFactNeighborX="3481" custLinFactNeighborY="-625">
        <dgm:presLayoutVars>
          <dgm:bulletEnabled val="1"/>
        </dgm:presLayoutVars>
      </dgm:prSet>
      <dgm:spPr/>
      <dgm:t>
        <a:bodyPr/>
        <a:lstStyle/>
        <a:p>
          <a:endParaRPr lang="en-US"/>
        </a:p>
      </dgm:t>
    </dgm:pt>
    <dgm:pt modelId="{CDC657C8-7B05-4D23-8F73-5553BE0407B3}" type="pres">
      <dgm:prSet presAssocID="{55427D7E-FBC6-49B9-80E1-412849E72A71}" presName="sibTrans" presStyleCnt="0"/>
      <dgm:spPr/>
    </dgm:pt>
    <dgm:pt modelId="{9E930184-2373-4E2E-BB26-9D61915BCDC9}" type="pres">
      <dgm:prSet presAssocID="{2B61F0E2-FC98-4FAE-815A-C8DF974B491A}" presName="node" presStyleLbl="node1" presStyleIdx="4" presStyleCnt="7">
        <dgm:presLayoutVars>
          <dgm:bulletEnabled val="1"/>
        </dgm:presLayoutVars>
      </dgm:prSet>
      <dgm:spPr/>
      <dgm:t>
        <a:bodyPr/>
        <a:lstStyle/>
        <a:p>
          <a:endParaRPr lang="en-US"/>
        </a:p>
      </dgm:t>
    </dgm:pt>
    <dgm:pt modelId="{B4003B88-4E83-4196-8CF1-E7BE37B7EA33}" type="pres">
      <dgm:prSet presAssocID="{A37F7CE9-259E-4A89-B35A-5EEC13DFCAF5}" presName="sibTrans" presStyleCnt="0"/>
      <dgm:spPr/>
    </dgm:pt>
    <dgm:pt modelId="{D0334DE8-F13E-4988-969E-BA21EA9A3E86}" type="pres">
      <dgm:prSet presAssocID="{F59B757D-D1A2-4801-B424-B2094B9A83FB}" presName="node" presStyleLbl="node1" presStyleIdx="5" presStyleCnt="7">
        <dgm:presLayoutVars>
          <dgm:bulletEnabled val="1"/>
        </dgm:presLayoutVars>
      </dgm:prSet>
      <dgm:spPr/>
      <dgm:t>
        <a:bodyPr/>
        <a:lstStyle/>
        <a:p>
          <a:endParaRPr lang="en-US"/>
        </a:p>
      </dgm:t>
    </dgm:pt>
    <dgm:pt modelId="{0418F878-C37D-4846-BF61-95F17B5E1F25}" type="pres">
      <dgm:prSet presAssocID="{9E801894-4662-4F51-B6CB-186A9CB6D227}" presName="sibTrans" presStyleCnt="0"/>
      <dgm:spPr/>
    </dgm:pt>
    <dgm:pt modelId="{6FFF0ABE-DB99-4C4E-B6FC-368C47134135}" type="pres">
      <dgm:prSet presAssocID="{9F23FA1C-10B8-4E76-A2DD-095D52DD5049}" presName="node" presStyleLbl="node1" presStyleIdx="6" presStyleCnt="7">
        <dgm:presLayoutVars>
          <dgm:bulletEnabled val="1"/>
        </dgm:presLayoutVars>
      </dgm:prSet>
      <dgm:spPr/>
      <dgm:t>
        <a:bodyPr/>
        <a:lstStyle/>
        <a:p>
          <a:endParaRPr lang="en-US"/>
        </a:p>
      </dgm:t>
    </dgm:pt>
  </dgm:ptLst>
  <dgm:cxnLst>
    <dgm:cxn modelId="{DFD6C7CA-7AA1-4587-9FF9-27F6694381FC}" srcId="{F59B757D-D1A2-4801-B424-B2094B9A83FB}" destId="{E58B3A3F-FAF9-4102-9266-E3166E4BF2E8}" srcOrd="0" destOrd="0" parTransId="{49B8B64E-B88E-4999-899C-6CB34B6A0355}" sibTransId="{F83373E2-2C67-411A-AAE1-CE114AD63090}"/>
    <dgm:cxn modelId="{9C1CF472-4BCD-4AD5-B8F4-4965EB22E5E3}" srcId="{E7ECEBE3-CE1B-43F2-B5D3-5D99ABF644A7}" destId="{82EF03AF-AE40-4CBD-BA25-1F114AFFDA27}" srcOrd="3" destOrd="0" parTransId="{FAC19855-56AC-439C-B461-ACCC4A31DA3F}" sibTransId="{55427D7E-FBC6-49B9-80E1-412849E72A71}"/>
    <dgm:cxn modelId="{1905AF3A-F4C5-44DD-B284-8A4A5CA5494F}" type="presOf" srcId="{73D0BE40-18F7-4681-842B-BB08E54F3CF0}" destId="{D0334DE8-F13E-4988-969E-BA21EA9A3E86}" srcOrd="0" destOrd="2" presId="urn:microsoft.com/office/officeart/2005/8/layout/hList6"/>
    <dgm:cxn modelId="{93248829-4CC3-43F8-8FBD-0EC96D55DC00}" type="presOf" srcId="{4AA01C3C-0360-40BA-BF63-22648818B41D}" destId="{6FFF0ABE-DB99-4C4E-B6FC-368C47134135}" srcOrd="0" destOrd="1" presId="urn:microsoft.com/office/officeart/2005/8/layout/hList6"/>
    <dgm:cxn modelId="{B43C9A88-AD38-4E14-9ED0-BB9DC35040F0}" srcId="{E7ECEBE3-CE1B-43F2-B5D3-5D99ABF644A7}" destId="{9F23FA1C-10B8-4E76-A2DD-095D52DD5049}" srcOrd="6" destOrd="0" parTransId="{84F4B8ED-4BD6-45A2-B1B0-74F188C765B6}" sibTransId="{AD75DBE9-2F0B-4EBD-9EF5-3E8BB6119F5E}"/>
    <dgm:cxn modelId="{10CD96E7-54BD-4542-8605-0204769B8BFA}" srcId="{E7ECEBE3-CE1B-43F2-B5D3-5D99ABF644A7}" destId="{B4348861-D574-48DD-BD4B-FADEED20A0AE}" srcOrd="1" destOrd="0" parTransId="{E53FC9EA-78BC-476C-9724-DAB34CB3FD7A}" sibTransId="{A536EA78-1375-4ABB-B183-2FAC4ADC77A7}"/>
    <dgm:cxn modelId="{6DF9150B-C4D5-4B57-909E-A5638CD0EB03}" srcId="{2B61F0E2-FC98-4FAE-815A-C8DF974B491A}" destId="{C9AF73AF-FF74-47B4-96B4-6394E75EDFB7}" srcOrd="0" destOrd="0" parTransId="{38EDD309-3DCA-4E4F-8B59-71B8829BDFFB}" sibTransId="{9053690A-E39E-4B37-8931-5B2BC733E7E6}"/>
    <dgm:cxn modelId="{68F683BF-4BBE-4391-B3AD-1478262FDEBD}" type="presOf" srcId="{9F23FA1C-10B8-4E76-A2DD-095D52DD5049}" destId="{6FFF0ABE-DB99-4C4E-B6FC-368C47134135}" srcOrd="0" destOrd="0" presId="urn:microsoft.com/office/officeart/2005/8/layout/hList6"/>
    <dgm:cxn modelId="{0DDA7B2E-EEBE-4D55-BECE-4043127D9B87}" type="presOf" srcId="{E58B3A3F-FAF9-4102-9266-E3166E4BF2E8}" destId="{D0334DE8-F13E-4988-969E-BA21EA9A3E86}" srcOrd="0" destOrd="1" presId="urn:microsoft.com/office/officeart/2005/8/layout/hList6"/>
    <dgm:cxn modelId="{FA1F0EAF-F9E1-4D20-82C4-35E3BAE75702}" type="presOf" srcId="{82EF03AF-AE40-4CBD-BA25-1F114AFFDA27}" destId="{0700FC95-E681-4BDF-B984-17197DAB8E7E}" srcOrd="0" destOrd="0" presId="urn:microsoft.com/office/officeart/2005/8/layout/hList6"/>
    <dgm:cxn modelId="{AE90F051-54D8-4026-9CF4-A5CAC3A0B0BB}" srcId="{E7ECEBE3-CE1B-43F2-B5D3-5D99ABF644A7}" destId="{0588F2E8-A470-40FF-A103-958180C4FEB5}" srcOrd="2" destOrd="0" parTransId="{6910AD59-73FB-4EA9-91D2-A9F2529696F2}" sibTransId="{83D05B18-F943-4B26-86C5-E6A66E60D7DE}"/>
    <dgm:cxn modelId="{8FD2CD84-AD09-4444-94C2-891AA29BDCFE}" type="presOf" srcId="{B867E9CE-1FAB-4BAE-8090-576963676B1C}" destId="{9E930184-2373-4E2E-BB26-9D61915BCDC9}" srcOrd="0" destOrd="3" presId="urn:microsoft.com/office/officeart/2005/8/layout/hList6"/>
    <dgm:cxn modelId="{3A1F78B7-7769-4F9C-B6F1-C0A6CA2CB572}" type="presOf" srcId="{BC7BD0DE-09B2-4BCF-8864-9CC18E0B7D76}" destId="{10284FE8-E297-4DC0-9BBB-0D2D2A2E5B1B}" srcOrd="0" destOrd="2" presId="urn:microsoft.com/office/officeart/2005/8/layout/hList6"/>
    <dgm:cxn modelId="{8E2FF4A4-2C2C-4E65-82E4-C30DAC14FCC6}" type="presOf" srcId="{F59B757D-D1A2-4801-B424-B2094B9A83FB}" destId="{D0334DE8-F13E-4988-969E-BA21EA9A3E86}" srcOrd="0" destOrd="0" presId="urn:microsoft.com/office/officeart/2005/8/layout/hList6"/>
    <dgm:cxn modelId="{7F39329C-C9CA-446F-8D09-C4427F8D278F}" type="presOf" srcId="{30D8AA95-C686-49A5-82C0-A6377CF3D8C0}" destId="{4D3AF356-9F06-410D-8DA0-A4968E9D03EE}" srcOrd="0" destOrd="1" presId="urn:microsoft.com/office/officeart/2005/8/layout/hList6"/>
    <dgm:cxn modelId="{F8CC1AC8-1CCE-4215-8BF1-C583F10E309A}" srcId="{B4348861-D574-48DD-BD4B-FADEED20A0AE}" destId="{DF81E847-22A6-46CD-B2C8-1805572FE90A}" srcOrd="0" destOrd="0" parTransId="{DC56030E-D9D0-4573-8896-E09C8B98B1A5}" sibTransId="{8DEB22B5-3412-4055-BB87-CE923535E3B5}"/>
    <dgm:cxn modelId="{67E33602-C688-4201-8CD7-3AB19446D9C5}" srcId="{B4348861-D574-48DD-BD4B-FADEED20A0AE}" destId="{56D5BE98-E962-470F-9B3A-C95D15AA8BD1}" srcOrd="3" destOrd="0" parTransId="{64DC6D28-57BB-4297-9896-D3A461954232}" sibTransId="{71B452DC-6616-4A85-A1D5-D24D922EF5DB}"/>
    <dgm:cxn modelId="{067AA531-F7F2-4F0E-90D7-7966018A99ED}" type="presOf" srcId="{A1F41D48-A194-4ACA-9ECC-B6D8CD582811}" destId="{4D3AF356-9F06-410D-8DA0-A4968E9D03EE}" srcOrd="0" destOrd="0" presId="urn:microsoft.com/office/officeart/2005/8/layout/hList6"/>
    <dgm:cxn modelId="{7C8CA707-A3FB-425B-9918-4213C7466333}" type="presOf" srcId="{2B61F0E2-FC98-4FAE-815A-C8DF974B491A}" destId="{9E930184-2373-4E2E-BB26-9D61915BCDC9}" srcOrd="0" destOrd="0" presId="urn:microsoft.com/office/officeart/2005/8/layout/hList6"/>
    <dgm:cxn modelId="{AA7C9AA4-30E3-4E29-AF1C-528966C18D12}" srcId="{9F23FA1C-10B8-4E76-A2DD-095D52DD5049}" destId="{AF1D382E-F60D-4814-B64C-CDC7A8749A4A}" srcOrd="1" destOrd="0" parTransId="{F536B7C0-0E6A-4CE5-9BB8-DEA01B1DB816}" sibTransId="{CDB7BD9C-65C2-446E-B9E7-E9E4333810F0}"/>
    <dgm:cxn modelId="{E590E31A-8AEA-4C4C-B472-33279E4A9ADF}" srcId="{E7ECEBE3-CE1B-43F2-B5D3-5D99ABF644A7}" destId="{F59B757D-D1A2-4801-B424-B2094B9A83FB}" srcOrd="5" destOrd="0" parTransId="{A2221809-3B12-4783-9521-EE294862E0B4}" sibTransId="{9E801894-4662-4F51-B6CB-186A9CB6D227}"/>
    <dgm:cxn modelId="{149A57F3-56D4-4E56-8AD1-CD9C714476F7}" srcId="{E7ECEBE3-CE1B-43F2-B5D3-5D99ABF644A7}" destId="{A1F41D48-A194-4ACA-9ECC-B6D8CD582811}" srcOrd="0" destOrd="0" parTransId="{A9C93BA9-9723-48C3-A7C3-1D82C6A97C24}" sibTransId="{4495713D-E0B2-4146-AAD2-E91B6022D40A}"/>
    <dgm:cxn modelId="{124183A5-EB40-44E1-862A-753BE7C5DA79}" srcId="{A1F41D48-A194-4ACA-9ECC-B6D8CD582811}" destId="{30D8AA95-C686-49A5-82C0-A6377CF3D8C0}" srcOrd="0" destOrd="0" parTransId="{87A3F67B-C905-4411-AE98-D896BFCE49D3}" sibTransId="{BDCAB75A-FEC1-4DA6-B763-1A03DD70D274}"/>
    <dgm:cxn modelId="{567177B7-E1CA-4E6E-8DD5-5367DD43D369}" srcId="{E7ECEBE3-CE1B-43F2-B5D3-5D99ABF644A7}" destId="{2B61F0E2-FC98-4FAE-815A-C8DF974B491A}" srcOrd="4" destOrd="0" parTransId="{6713A76A-E7B2-4A50-9970-18D2F0340B2D}" sibTransId="{A37F7CE9-259E-4A89-B35A-5EEC13DFCAF5}"/>
    <dgm:cxn modelId="{EFB75512-5B39-45A4-A205-A639EE47765E}" srcId="{B4348861-D574-48DD-BD4B-FADEED20A0AE}" destId="{BC7BD0DE-09B2-4BCF-8864-9CC18E0B7D76}" srcOrd="1" destOrd="0" parTransId="{7821AEDC-56E2-4230-869D-47F0FF5DF74F}" sibTransId="{B5466564-209F-450C-BA7E-172291C5834B}"/>
    <dgm:cxn modelId="{D5B02B94-13A9-44EF-8E03-CF044FB7D019}" srcId="{B4348861-D574-48DD-BD4B-FADEED20A0AE}" destId="{EF6A0DEB-55A6-460B-B900-955E4A7FE731}" srcOrd="2" destOrd="0" parTransId="{3C7882B0-510D-4B2F-9B37-B4BD815B8D3E}" sibTransId="{297C3531-65C1-40CC-B3CE-CABDCFD2E8EE}"/>
    <dgm:cxn modelId="{873F6548-1DCC-47BA-A46A-72B2B204C45A}" type="presOf" srcId="{DF81E847-22A6-46CD-B2C8-1805572FE90A}" destId="{10284FE8-E297-4DC0-9BBB-0D2D2A2E5B1B}" srcOrd="0" destOrd="1" presId="urn:microsoft.com/office/officeart/2005/8/layout/hList6"/>
    <dgm:cxn modelId="{9B0CDBF8-1C24-491C-8C9A-F6E7C5A72B36}" srcId="{9F23FA1C-10B8-4E76-A2DD-095D52DD5049}" destId="{4AA01C3C-0360-40BA-BF63-22648818B41D}" srcOrd="0" destOrd="0" parTransId="{885C47FC-05C9-431C-827B-4A293B093473}" sibTransId="{04DD3495-46DC-4DBC-83D6-5C8CB0179BA4}"/>
    <dgm:cxn modelId="{0FA1FFAC-6391-4CC8-9549-8937A4B194B6}" type="presOf" srcId="{0588F2E8-A470-40FF-A103-958180C4FEB5}" destId="{33183885-7A53-4BD9-A033-25BA8AB1B3E6}" srcOrd="0" destOrd="0" presId="urn:microsoft.com/office/officeart/2005/8/layout/hList6"/>
    <dgm:cxn modelId="{8D1F8ABD-F1B8-4DB5-9D7B-0287DD0D82DC}" type="presOf" srcId="{D732789F-C6A4-4C5C-B0CC-B4ABAC00B31E}" destId="{9E930184-2373-4E2E-BB26-9D61915BCDC9}" srcOrd="0" destOrd="2" presId="urn:microsoft.com/office/officeart/2005/8/layout/hList6"/>
    <dgm:cxn modelId="{7606B1F5-1E82-4E79-84F7-8B8D07734004}" type="presOf" srcId="{56D5BE98-E962-470F-9B3A-C95D15AA8BD1}" destId="{10284FE8-E297-4DC0-9BBB-0D2D2A2E5B1B}" srcOrd="0" destOrd="4" presId="urn:microsoft.com/office/officeart/2005/8/layout/hList6"/>
    <dgm:cxn modelId="{62509EDF-5CA1-4847-A677-767D75890BAA}" type="presOf" srcId="{AF1D382E-F60D-4814-B64C-CDC7A8749A4A}" destId="{6FFF0ABE-DB99-4C4E-B6FC-368C47134135}" srcOrd="0" destOrd="2" presId="urn:microsoft.com/office/officeart/2005/8/layout/hList6"/>
    <dgm:cxn modelId="{4F3AFD01-CDAF-4FD0-B794-A949BC08CFC4}" type="presOf" srcId="{EF6A0DEB-55A6-460B-B900-955E4A7FE731}" destId="{10284FE8-E297-4DC0-9BBB-0D2D2A2E5B1B}" srcOrd="0" destOrd="3" presId="urn:microsoft.com/office/officeart/2005/8/layout/hList6"/>
    <dgm:cxn modelId="{D8200155-3ED1-4880-99C1-29A9A64C7659}" type="presOf" srcId="{C9AF73AF-FF74-47B4-96B4-6394E75EDFB7}" destId="{9E930184-2373-4E2E-BB26-9D61915BCDC9}" srcOrd="0" destOrd="1" presId="urn:microsoft.com/office/officeart/2005/8/layout/hList6"/>
    <dgm:cxn modelId="{F49F2226-BB5E-4671-91E8-69CE717DFF0D}" srcId="{2B61F0E2-FC98-4FAE-815A-C8DF974B491A}" destId="{B867E9CE-1FAB-4BAE-8090-576963676B1C}" srcOrd="2" destOrd="0" parTransId="{F54DB8A4-CEF8-4C43-A2BA-62B56D6B9EB4}" sibTransId="{BA0FEBA4-2725-4ECB-B723-4D9FC39A0509}"/>
    <dgm:cxn modelId="{7A79081B-63BF-4849-A907-C3BCBA3EDE9C}" type="presOf" srcId="{B4348861-D574-48DD-BD4B-FADEED20A0AE}" destId="{10284FE8-E297-4DC0-9BBB-0D2D2A2E5B1B}" srcOrd="0" destOrd="0" presId="urn:microsoft.com/office/officeart/2005/8/layout/hList6"/>
    <dgm:cxn modelId="{D6385FF3-2C90-4121-BE34-BF6D1AC73212}" type="presOf" srcId="{E7ECEBE3-CE1B-43F2-B5D3-5D99ABF644A7}" destId="{29E9A493-8390-4B82-9195-86CB26D1014D}" srcOrd="0" destOrd="0" presId="urn:microsoft.com/office/officeart/2005/8/layout/hList6"/>
    <dgm:cxn modelId="{B0BCAB01-7133-4396-9C68-73EAB797B738}" srcId="{2B61F0E2-FC98-4FAE-815A-C8DF974B491A}" destId="{D732789F-C6A4-4C5C-B0CC-B4ABAC00B31E}" srcOrd="1" destOrd="0" parTransId="{AF0A8171-F753-41A7-8890-35FCA66F4DC5}" sibTransId="{23336DA8-37C4-4EE5-AE1E-84982C050C58}"/>
    <dgm:cxn modelId="{C4D001F8-FAFC-4E2B-8D20-F73E39F364E2}" srcId="{F59B757D-D1A2-4801-B424-B2094B9A83FB}" destId="{73D0BE40-18F7-4681-842B-BB08E54F3CF0}" srcOrd="1" destOrd="0" parTransId="{AFE2B721-2784-4DBC-8B33-B59A6B2D8E46}" sibTransId="{7709FC9E-F2CD-48ED-941E-BE37BDFF891E}"/>
    <dgm:cxn modelId="{BAACBA0C-6BE2-4DB5-BF88-3DCA15AD6C4D}" type="presParOf" srcId="{29E9A493-8390-4B82-9195-86CB26D1014D}" destId="{4D3AF356-9F06-410D-8DA0-A4968E9D03EE}" srcOrd="0" destOrd="0" presId="urn:microsoft.com/office/officeart/2005/8/layout/hList6"/>
    <dgm:cxn modelId="{44354FFC-5468-4885-8432-CF188B6D2E41}" type="presParOf" srcId="{29E9A493-8390-4B82-9195-86CB26D1014D}" destId="{C1C6F2F7-1EDA-47F9-9E44-947BCF4D2168}" srcOrd="1" destOrd="0" presId="urn:microsoft.com/office/officeart/2005/8/layout/hList6"/>
    <dgm:cxn modelId="{18D4A60F-FD59-40FD-AEAB-78B97A4213FD}" type="presParOf" srcId="{29E9A493-8390-4B82-9195-86CB26D1014D}" destId="{10284FE8-E297-4DC0-9BBB-0D2D2A2E5B1B}" srcOrd="2" destOrd="0" presId="urn:microsoft.com/office/officeart/2005/8/layout/hList6"/>
    <dgm:cxn modelId="{EF4CC340-C167-4D06-AE28-C049307A68F7}" type="presParOf" srcId="{29E9A493-8390-4B82-9195-86CB26D1014D}" destId="{435C27F9-C25E-48F8-BEEE-E0C6C9C9F56C}" srcOrd="3" destOrd="0" presId="urn:microsoft.com/office/officeart/2005/8/layout/hList6"/>
    <dgm:cxn modelId="{F8E8D67A-7712-43D3-AC04-E2ABC5956B22}" type="presParOf" srcId="{29E9A493-8390-4B82-9195-86CB26D1014D}" destId="{33183885-7A53-4BD9-A033-25BA8AB1B3E6}" srcOrd="4" destOrd="0" presId="urn:microsoft.com/office/officeart/2005/8/layout/hList6"/>
    <dgm:cxn modelId="{AB0F2A53-FF7D-4890-A3D2-42FB41AFA215}" type="presParOf" srcId="{29E9A493-8390-4B82-9195-86CB26D1014D}" destId="{B96B161B-4C1F-42A2-A8EF-7E6C5DCD718C}" srcOrd="5" destOrd="0" presId="urn:microsoft.com/office/officeart/2005/8/layout/hList6"/>
    <dgm:cxn modelId="{2B3A01FA-3E16-4EF5-A6F5-A989513BE45E}" type="presParOf" srcId="{29E9A493-8390-4B82-9195-86CB26D1014D}" destId="{0700FC95-E681-4BDF-B984-17197DAB8E7E}" srcOrd="6" destOrd="0" presId="urn:microsoft.com/office/officeart/2005/8/layout/hList6"/>
    <dgm:cxn modelId="{2B91161C-BA0D-4309-911C-33A8B9157D01}" type="presParOf" srcId="{29E9A493-8390-4B82-9195-86CB26D1014D}" destId="{CDC657C8-7B05-4D23-8F73-5553BE0407B3}" srcOrd="7" destOrd="0" presId="urn:microsoft.com/office/officeart/2005/8/layout/hList6"/>
    <dgm:cxn modelId="{E2B6EB90-D0FC-45F2-A293-2DBA3C3F314F}" type="presParOf" srcId="{29E9A493-8390-4B82-9195-86CB26D1014D}" destId="{9E930184-2373-4E2E-BB26-9D61915BCDC9}" srcOrd="8" destOrd="0" presId="urn:microsoft.com/office/officeart/2005/8/layout/hList6"/>
    <dgm:cxn modelId="{D80699D4-5AD9-42FF-99E2-6CD21FB9883A}" type="presParOf" srcId="{29E9A493-8390-4B82-9195-86CB26D1014D}" destId="{B4003B88-4E83-4196-8CF1-E7BE37B7EA33}" srcOrd="9" destOrd="0" presId="urn:microsoft.com/office/officeart/2005/8/layout/hList6"/>
    <dgm:cxn modelId="{48218B5C-140D-40CC-B48D-CCD23A6880C6}" type="presParOf" srcId="{29E9A493-8390-4B82-9195-86CB26D1014D}" destId="{D0334DE8-F13E-4988-969E-BA21EA9A3E86}" srcOrd="10" destOrd="0" presId="urn:microsoft.com/office/officeart/2005/8/layout/hList6"/>
    <dgm:cxn modelId="{0483BDFC-382F-4B07-83EF-D0600CFD35B4}" type="presParOf" srcId="{29E9A493-8390-4B82-9195-86CB26D1014D}" destId="{0418F878-C37D-4846-BF61-95F17B5E1F25}" srcOrd="11" destOrd="0" presId="urn:microsoft.com/office/officeart/2005/8/layout/hList6"/>
    <dgm:cxn modelId="{176DEFCF-CB62-459D-96F5-C55A7B655C84}" type="presParOf" srcId="{29E9A493-8390-4B82-9195-86CB26D1014D}" destId="{6FFF0ABE-DB99-4C4E-B6FC-368C47134135}" srcOrd="12"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83982A-8A9A-4037-B3A7-F448E5F22BE1}" type="doc">
      <dgm:prSet loTypeId="urn:microsoft.com/office/officeart/2005/8/layout/list1" loCatId="list" qsTypeId="urn:microsoft.com/office/officeart/2005/8/quickstyle/simple5" qsCatId="simple" csTypeId="urn:microsoft.com/office/officeart/2005/8/colors/colorful1" csCatId="colorful" phldr="1"/>
      <dgm:spPr/>
      <dgm:t>
        <a:bodyPr/>
        <a:lstStyle/>
        <a:p>
          <a:endParaRPr lang="en-US"/>
        </a:p>
      </dgm:t>
    </dgm:pt>
    <dgm:pt modelId="{AA6E3593-B60A-47C5-B957-2104668A924B}">
      <dgm:prSet phldrT="[Text]"/>
      <dgm:spPr/>
      <dgm:t>
        <a:bodyPr/>
        <a:lstStyle/>
        <a:p>
          <a:r>
            <a:rPr lang="en-US" dirty="0" smtClean="0"/>
            <a:t>VALIDITY</a:t>
          </a:r>
          <a:endParaRPr lang="en-US" dirty="0"/>
        </a:p>
      </dgm:t>
    </dgm:pt>
    <dgm:pt modelId="{F6D74947-2126-4DAF-915D-20072869131D}" type="parTrans" cxnId="{53CF5682-0BE6-4C5E-9C8E-B701D4AEF889}">
      <dgm:prSet/>
      <dgm:spPr/>
      <dgm:t>
        <a:bodyPr/>
        <a:lstStyle/>
        <a:p>
          <a:endParaRPr lang="en-US"/>
        </a:p>
      </dgm:t>
    </dgm:pt>
    <dgm:pt modelId="{F1124850-EF53-4E47-8492-3420DB34BF77}" type="sibTrans" cxnId="{53CF5682-0BE6-4C5E-9C8E-B701D4AEF889}">
      <dgm:prSet/>
      <dgm:spPr/>
      <dgm:t>
        <a:bodyPr/>
        <a:lstStyle/>
        <a:p>
          <a:endParaRPr lang="en-US"/>
        </a:p>
      </dgm:t>
    </dgm:pt>
    <dgm:pt modelId="{BDBD7A71-136F-4863-9B91-A984779306AD}">
      <dgm:prSet phldrT="[Text]"/>
      <dgm:spPr/>
      <dgm:t>
        <a:bodyPr/>
        <a:lstStyle/>
        <a:p>
          <a:r>
            <a:rPr lang="en-US" dirty="0" smtClean="0"/>
            <a:t>CONSISTENCY</a:t>
          </a:r>
          <a:endParaRPr lang="en-US" dirty="0"/>
        </a:p>
      </dgm:t>
    </dgm:pt>
    <dgm:pt modelId="{D7EDA37A-3A34-4A48-A66B-B63A52F0B031}" type="parTrans" cxnId="{69789D29-E25D-4D70-85C3-73D7A7F6A2ED}">
      <dgm:prSet/>
      <dgm:spPr/>
      <dgm:t>
        <a:bodyPr/>
        <a:lstStyle/>
        <a:p>
          <a:endParaRPr lang="en-US"/>
        </a:p>
      </dgm:t>
    </dgm:pt>
    <dgm:pt modelId="{1F1805D0-8729-4360-A6A4-353655F97BFA}" type="sibTrans" cxnId="{69789D29-E25D-4D70-85C3-73D7A7F6A2ED}">
      <dgm:prSet/>
      <dgm:spPr/>
      <dgm:t>
        <a:bodyPr/>
        <a:lstStyle/>
        <a:p>
          <a:endParaRPr lang="en-US"/>
        </a:p>
      </dgm:t>
    </dgm:pt>
    <dgm:pt modelId="{B22CB0C3-5976-4579-A328-BED3E027793E}">
      <dgm:prSet phldrT="[Text]"/>
      <dgm:spPr/>
      <dgm:t>
        <a:bodyPr/>
        <a:lstStyle/>
        <a:p>
          <a:r>
            <a:rPr lang="en-US" dirty="0" smtClean="0"/>
            <a:t>ACCURACY</a:t>
          </a:r>
          <a:endParaRPr lang="en-US" dirty="0"/>
        </a:p>
      </dgm:t>
    </dgm:pt>
    <dgm:pt modelId="{CDD545AF-5A2A-41DE-95BD-ED85A00036D5}" type="parTrans" cxnId="{4465781A-B350-47EB-92C8-4BE3FDC5A8F3}">
      <dgm:prSet/>
      <dgm:spPr/>
      <dgm:t>
        <a:bodyPr/>
        <a:lstStyle/>
        <a:p>
          <a:endParaRPr lang="en-US"/>
        </a:p>
      </dgm:t>
    </dgm:pt>
    <dgm:pt modelId="{947DA23F-1787-4238-8B82-4B1369247A8E}" type="sibTrans" cxnId="{4465781A-B350-47EB-92C8-4BE3FDC5A8F3}">
      <dgm:prSet/>
      <dgm:spPr/>
      <dgm:t>
        <a:bodyPr/>
        <a:lstStyle/>
        <a:p>
          <a:endParaRPr lang="en-US"/>
        </a:p>
      </dgm:t>
    </dgm:pt>
    <dgm:pt modelId="{E3B7EF77-6A86-4EC1-B8BE-4D1DB97BD6FB}">
      <dgm:prSet/>
      <dgm:spPr/>
      <dgm:t>
        <a:bodyPr/>
        <a:lstStyle/>
        <a:p>
          <a:r>
            <a:rPr lang="en-US" dirty="0" smtClean="0"/>
            <a:t>RELIABLETY</a:t>
          </a:r>
          <a:endParaRPr lang="en-US" dirty="0"/>
        </a:p>
      </dgm:t>
    </dgm:pt>
    <dgm:pt modelId="{78CCE5F3-6255-4583-AABA-09829C63BDB4}" type="parTrans" cxnId="{48DAC7DD-D7F9-463E-BD69-2BB6EE4277AE}">
      <dgm:prSet/>
      <dgm:spPr/>
    </dgm:pt>
    <dgm:pt modelId="{FD64D7E6-1E25-4B4D-93E3-C3BFA997D3C7}" type="sibTrans" cxnId="{48DAC7DD-D7F9-463E-BD69-2BB6EE4277AE}">
      <dgm:prSet/>
      <dgm:spPr/>
    </dgm:pt>
    <dgm:pt modelId="{BF0F1928-577D-4C08-BBD0-EBB3B4DBBE65}" type="pres">
      <dgm:prSet presAssocID="{AD83982A-8A9A-4037-B3A7-F448E5F22BE1}" presName="linear" presStyleCnt="0">
        <dgm:presLayoutVars>
          <dgm:dir/>
          <dgm:animLvl val="lvl"/>
          <dgm:resizeHandles val="exact"/>
        </dgm:presLayoutVars>
      </dgm:prSet>
      <dgm:spPr/>
      <dgm:t>
        <a:bodyPr/>
        <a:lstStyle/>
        <a:p>
          <a:endParaRPr lang="en-IN"/>
        </a:p>
      </dgm:t>
    </dgm:pt>
    <dgm:pt modelId="{C74E7062-8154-4297-8AEC-90F65FBE21A4}" type="pres">
      <dgm:prSet presAssocID="{AA6E3593-B60A-47C5-B957-2104668A924B}" presName="parentLin" presStyleCnt="0"/>
      <dgm:spPr/>
    </dgm:pt>
    <dgm:pt modelId="{4FEC4248-0801-4348-916A-EF9CA8141EA6}" type="pres">
      <dgm:prSet presAssocID="{AA6E3593-B60A-47C5-B957-2104668A924B}" presName="parentLeftMargin" presStyleLbl="node1" presStyleIdx="0" presStyleCnt="4"/>
      <dgm:spPr/>
      <dgm:t>
        <a:bodyPr/>
        <a:lstStyle/>
        <a:p>
          <a:endParaRPr lang="en-IN"/>
        </a:p>
      </dgm:t>
    </dgm:pt>
    <dgm:pt modelId="{E0A1CBA1-FEB3-447D-8D67-58BC0FF5D541}" type="pres">
      <dgm:prSet presAssocID="{AA6E3593-B60A-47C5-B957-2104668A924B}" presName="parentText" presStyleLbl="node1" presStyleIdx="0" presStyleCnt="4" custLinFactNeighborX="-25000" custLinFactNeighborY="-6257">
        <dgm:presLayoutVars>
          <dgm:chMax val="0"/>
          <dgm:bulletEnabled val="1"/>
        </dgm:presLayoutVars>
      </dgm:prSet>
      <dgm:spPr/>
      <dgm:t>
        <a:bodyPr/>
        <a:lstStyle/>
        <a:p>
          <a:endParaRPr lang="en-US"/>
        </a:p>
      </dgm:t>
    </dgm:pt>
    <dgm:pt modelId="{6D1B5775-B88B-4C05-812B-918371518A45}" type="pres">
      <dgm:prSet presAssocID="{AA6E3593-B60A-47C5-B957-2104668A924B}" presName="negativeSpace" presStyleCnt="0"/>
      <dgm:spPr/>
    </dgm:pt>
    <dgm:pt modelId="{867074F1-C76F-489E-B3D9-DCF1C1F07C78}" type="pres">
      <dgm:prSet presAssocID="{AA6E3593-B60A-47C5-B957-2104668A924B}" presName="childText" presStyleLbl="conFgAcc1" presStyleIdx="0" presStyleCnt="4">
        <dgm:presLayoutVars>
          <dgm:bulletEnabled val="1"/>
        </dgm:presLayoutVars>
      </dgm:prSet>
      <dgm:spPr/>
    </dgm:pt>
    <dgm:pt modelId="{EEF1DC90-5748-4B32-94D0-89E1F68F5673}" type="pres">
      <dgm:prSet presAssocID="{F1124850-EF53-4E47-8492-3420DB34BF77}" presName="spaceBetweenRectangles" presStyleCnt="0"/>
      <dgm:spPr/>
    </dgm:pt>
    <dgm:pt modelId="{157558DA-EAF9-4ED8-A21E-13163F3005CA}" type="pres">
      <dgm:prSet presAssocID="{E3B7EF77-6A86-4EC1-B8BE-4D1DB97BD6FB}" presName="parentLin" presStyleCnt="0"/>
      <dgm:spPr/>
    </dgm:pt>
    <dgm:pt modelId="{F18E8A4D-7A70-4439-8EE0-C686F6173129}" type="pres">
      <dgm:prSet presAssocID="{E3B7EF77-6A86-4EC1-B8BE-4D1DB97BD6FB}" presName="parentLeftMargin" presStyleLbl="node1" presStyleIdx="0" presStyleCnt="4"/>
      <dgm:spPr/>
      <dgm:t>
        <a:bodyPr/>
        <a:lstStyle/>
        <a:p>
          <a:endParaRPr lang="en-IN"/>
        </a:p>
      </dgm:t>
    </dgm:pt>
    <dgm:pt modelId="{73F4A5A7-66C3-435B-AEFA-A969340F7FF1}" type="pres">
      <dgm:prSet presAssocID="{E3B7EF77-6A86-4EC1-B8BE-4D1DB97BD6FB}" presName="parentText" presStyleLbl="node1" presStyleIdx="1" presStyleCnt="4">
        <dgm:presLayoutVars>
          <dgm:chMax val="0"/>
          <dgm:bulletEnabled val="1"/>
        </dgm:presLayoutVars>
      </dgm:prSet>
      <dgm:spPr/>
      <dgm:t>
        <a:bodyPr/>
        <a:lstStyle/>
        <a:p>
          <a:endParaRPr lang="en-US"/>
        </a:p>
      </dgm:t>
    </dgm:pt>
    <dgm:pt modelId="{E32B5AC9-B404-4C34-8186-649B176591DE}" type="pres">
      <dgm:prSet presAssocID="{E3B7EF77-6A86-4EC1-B8BE-4D1DB97BD6FB}" presName="negativeSpace" presStyleCnt="0"/>
      <dgm:spPr/>
    </dgm:pt>
    <dgm:pt modelId="{C9390C32-2638-4DB6-A023-5BB950B70125}" type="pres">
      <dgm:prSet presAssocID="{E3B7EF77-6A86-4EC1-B8BE-4D1DB97BD6FB}" presName="childText" presStyleLbl="conFgAcc1" presStyleIdx="1" presStyleCnt="4">
        <dgm:presLayoutVars>
          <dgm:bulletEnabled val="1"/>
        </dgm:presLayoutVars>
      </dgm:prSet>
      <dgm:spPr/>
    </dgm:pt>
    <dgm:pt modelId="{0E81E977-F867-4963-A28D-31BB350E504E}" type="pres">
      <dgm:prSet presAssocID="{FD64D7E6-1E25-4B4D-93E3-C3BFA997D3C7}" presName="spaceBetweenRectangles" presStyleCnt="0"/>
      <dgm:spPr/>
    </dgm:pt>
    <dgm:pt modelId="{AA2C465F-8415-42DD-A020-0B753702B6F6}" type="pres">
      <dgm:prSet presAssocID="{BDBD7A71-136F-4863-9B91-A984779306AD}" presName="parentLin" presStyleCnt="0"/>
      <dgm:spPr/>
    </dgm:pt>
    <dgm:pt modelId="{FA64B0A7-8A86-4C1B-8BB6-D146DE7E566C}" type="pres">
      <dgm:prSet presAssocID="{BDBD7A71-136F-4863-9B91-A984779306AD}" presName="parentLeftMargin" presStyleLbl="node1" presStyleIdx="1" presStyleCnt="4"/>
      <dgm:spPr/>
      <dgm:t>
        <a:bodyPr/>
        <a:lstStyle/>
        <a:p>
          <a:endParaRPr lang="en-IN"/>
        </a:p>
      </dgm:t>
    </dgm:pt>
    <dgm:pt modelId="{2EA327A6-377A-4C04-9E48-A94CBCDBC3CB}" type="pres">
      <dgm:prSet presAssocID="{BDBD7A71-136F-4863-9B91-A984779306AD}" presName="parentText" presStyleLbl="node1" presStyleIdx="2" presStyleCnt="4">
        <dgm:presLayoutVars>
          <dgm:chMax val="0"/>
          <dgm:bulletEnabled val="1"/>
        </dgm:presLayoutVars>
      </dgm:prSet>
      <dgm:spPr/>
      <dgm:t>
        <a:bodyPr/>
        <a:lstStyle/>
        <a:p>
          <a:endParaRPr lang="en-US"/>
        </a:p>
      </dgm:t>
    </dgm:pt>
    <dgm:pt modelId="{7D4493D5-3A37-4DFB-8102-22FBB5C92A67}" type="pres">
      <dgm:prSet presAssocID="{BDBD7A71-136F-4863-9B91-A984779306AD}" presName="negativeSpace" presStyleCnt="0"/>
      <dgm:spPr/>
    </dgm:pt>
    <dgm:pt modelId="{3A2A75F7-7004-4CDB-9C48-6DDF1623B0D2}" type="pres">
      <dgm:prSet presAssocID="{BDBD7A71-136F-4863-9B91-A984779306AD}" presName="childText" presStyleLbl="conFgAcc1" presStyleIdx="2" presStyleCnt="4">
        <dgm:presLayoutVars>
          <dgm:bulletEnabled val="1"/>
        </dgm:presLayoutVars>
      </dgm:prSet>
      <dgm:spPr/>
    </dgm:pt>
    <dgm:pt modelId="{5ABADF1F-CD61-4CD9-AC6A-031F12C2D319}" type="pres">
      <dgm:prSet presAssocID="{1F1805D0-8729-4360-A6A4-353655F97BFA}" presName="spaceBetweenRectangles" presStyleCnt="0"/>
      <dgm:spPr/>
    </dgm:pt>
    <dgm:pt modelId="{0AD9AA46-CC41-423D-85D7-2226FB2DF4AE}" type="pres">
      <dgm:prSet presAssocID="{B22CB0C3-5976-4579-A328-BED3E027793E}" presName="parentLin" presStyleCnt="0"/>
      <dgm:spPr/>
    </dgm:pt>
    <dgm:pt modelId="{4409F4C9-713D-4833-AE5B-ECFA1A794714}" type="pres">
      <dgm:prSet presAssocID="{B22CB0C3-5976-4579-A328-BED3E027793E}" presName="parentLeftMargin" presStyleLbl="node1" presStyleIdx="2" presStyleCnt="4"/>
      <dgm:spPr/>
      <dgm:t>
        <a:bodyPr/>
        <a:lstStyle/>
        <a:p>
          <a:endParaRPr lang="en-IN"/>
        </a:p>
      </dgm:t>
    </dgm:pt>
    <dgm:pt modelId="{909F5D96-8C68-4A69-B202-D5965AB78BE3}" type="pres">
      <dgm:prSet presAssocID="{B22CB0C3-5976-4579-A328-BED3E027793E}" presName="parentText" presStyleLbl="node1" presStyleIdx="3" presStyleCnt="4">
        <dgm:presLayoutVars>
          <dgm:chMax val="0"/>
          <dgm:bulletEnabled val="1"/>
        </dgm:presLayoutVars>
      </dgm:prSet>
      <dgm:spPr/>
      <dgm:t>
        <a:bodyPr/>
        <a:lstStyle/>
        <a:p>
          <a:endParaRPr lang="en-US"/>
        </a:p>
      </dgm:t>
    </dgm:pt>
    <dgm:pt modelId="{FA9ABF27-2578-495D-AB02-AAEDF8EF7F05}" type="pres">
      <dgm:prSet presAssocID="{B22CB0C3-5976-4579-A328-BED3E027793E}" presName="negativeSpace" presStyleCnt="0"/>
      <dgm:spPr/>
    </dgm:pt>
    <dgm:pt modelId="{47D57A9F-115F-44B5-AFBD-4155753DC217}" type="pres">
      <dgm:prSet presAssocID="{B22CB0C3-5976-4579-A328-BED3E027793E}" presName="childText" presStyleLbl="conFgAcc1" presStyleIdx="3" presStyleCnt="4">
        <dgm:presLayoutVars>
          <dgm:bulletEnabled val="1"/>
        </dgm:presLayoutVars>
      </dgm:prSet>
      <dgm:spPr/>
    </dgm:pt>
  </dgm:ptLst>
  <dgm:cxnLst>
    <dgm:cxn modelId="{4F848F14-5F35-4E98-AD16-7E51483FB271}" type="presOf" srcId="{AA6E3593-B60A-47C5-B957-2104668A924B}" destId="{4FEC4248-0801-4348-916A-EF9CA8141EA6}" srcOrd="0" destOrd="0" presId="urn:microsoft.com/office/officeart/2005/8/layout/list1"/>
    <dgm:cxn modelId="{7880C4B4-051E-4B64-A95E-E73F1193ED76}" type="presOf" srcId="{E3B7EF77-6A86-4EC1-B8BE-4D1DB97BD6FB}" destId="{F18E8A4D-7A70-4439-8EE0-C686F6173129}" srcOrd="0" destOrd="0" presId="urn:microsoft.com/office/officeart/2005/8/layout/list1"/>
    <dgm:cxn modelId="{1CE04EF4-35A0-4597-BDF3-ED782C3E44EC}" type="presOf" srcId="{B22CB0C3-5976-4579-A328-BED3E027793E}" destId="{4409F4C9-713D-4833-AE5B-ECFA1A794714}" srcOrd="0" destOrd="0" presId="urn:microsoft.com/office/officeart/2005/8/layout/list1"/>
    <dgm:cxn modelId="{2B88AE5F-0017-4A99-8AC8-28F44F28EBC7}" type="presOf" srcId="{BDBD7A71-136F-4863-9B91-A984779306AD}" destId="{2EA327A6-377A-4C04-9E48-A94CBCDBC3CB}" srcOrd="1" destOrd="0" presId="urn:microsoft.com/office/officeart/2005/8/layout/list1"/>
    <dgm:cxn modelId="{2429A316-C374-4257-9183-D8324E33125A}" type="presOf" srcId="{AA6E3593-B60A-47C5-B957-2104668A924B}" destId="{E0A1CBA1-FEB3-447D-8D67-58BC0FF5D541}" srcOrd="1" destOrd="0" presId="urn:microsoft.com/office/officeart/2005/8/layout/list1"/>
    <dgm:cxn modelId="{53CF5682-0BE6-4C5E-9C8E-B701D4AEF889}" srcId="{AD83982A-8A9A-4037-B3A7-F448E5F22BE1}" destId="{AA6E3593-B60A-47C5-B957-2104668A924B}" srcOrd="0" destOrd="0" parTransId="{F6D74947-2126-4DAF-915D-20072869131D}" sibTransId="{F1124850-EF53-4E47-8492-3420DB34BF77}"/>
    <dgm:cxn modelId="{24B2AAA2-8661-4EB4-853B-F13C0FA94B6D}" type="presOf" srcId="{B22CB0C3-5976-4579-A328-BED3E027793E}" destId="{909F5D96-8C68-4A69-B202-D5965AB78BE3}" srcOrd="1" destOrd="0" presId="urn:microsoft.com/office/officeart/2005/8/layout/list1"/>
    <dgm:cxn modelId="{B5AC7E48-23A9-40B3-B7AE-794BE0CC3AA3}" type="presOf" srcId="{AD83982A-8A9A-4037-B3A7-F448E5F22BE1}" destId="{BF0F1928-577D-4C08-BBD0-EBB3B4DBBE65}" srcOrd="0" destOrd="0" presId="urn:microsoft.com/office/officeart/2005/8/layout/list1"/>
    <dgm:cxn modelId="{48DAC7DD-D7F9-463E-BD69-2BB6EE4277AE}" srcId="{AD83982A-8A9A-4037-B3A7-F448E5F22BE1}" destId="{E3B7EF77-6A86-4EC1-B8BE-4D1DB97BD6FB}" srcOrd="1" destOrd="0" parTransId="{78CCE5F3-6255-4583-AABA-09829C63BDB4}" sibTransId="{FD64D7E6-1E25-4B4D-93E3-C3BFA997D3C7}"/>
    <dgm:cxn modelId="{4465781A-B350-47EB-92C8-4BE3FDC5A8F3}" srcId="{AD83982A-8A9A-4037-B3A7-F448E5F22BE1}" destId="{B22CB0C3-5976-4579-A328-BED3E027793E}" srcOrd="3" destOrd="0" parTransId="{CDD545AF-5A2A-41DE-95BD-ED85A00036D5}" sibTransId="{947DA23F-1787-4238-8B82-4B1369247A8E}"/>
    <dgm:cxn modelId="{C1D0CECB-2BBF-43D3-9B04-7004D1B34599}" type="presOf" srcId="{E3B7EF77-6A86-4EC1-B8BE-4D1DB97BD6FB}" destId="{73F4A5A7-66C3-435B-AEFA-A969340F7FF1}" srcOrd="1" destOrd="0" presId="urn:microsoft.com/office/officeart/2005/8/layout/list1"/>
    <dgm:cxn modelId="{69789D29-E25D-4D70-85C3-73D7A7F6A2ED}" srcId="{AD83982A-8A9A-4037-B3A7-F448E5F22BE1}" destId="{BDBD7A71-136F-4863-9B91-A984779306AD}" srcOrd="2" destOrd="0" parTransId="{D7EDA37A-3A34-4A48-A66B-B63A52F0B031}" sibTransId="{1F1805D0-8729-4360-A6A4-353655F97BFA}"/>
    <dgm:cxn modelId="{D23FB6F5-DB42-4970-B3F2-B56E8B1FB284}" type="presOf" srcId="{BDBD7A71-136F-4863-9B91-A984779306AD}" destId="{FA64B0A7-8A86-4C1B-8BB6-D146DE7E566C}" srcOrd="0" destOrd="0" presId="urn:microsoft.com/office/officeart/2005/8/layout/list1"/>
    <dgm:cxn modelId="{24F067C6-2400-49AB-B6B9-864ACE278121}" type="presParOf" srcId="{BF0F1928-577D-4C08-BBD0-EBB3B4DBBE65}" destId="{C74E7062-8154-4297-8AEC-90F65FBE21A4}" srcOrd="0" destOrd="0" presId="urn:microsoft.com/office/officeart/2005/8/layout/list1"/>
    <dgm:cxn modelId="{F15C53D4-3BF4-4062-9179-87CE34DB67BD}" type="presParOf" srcId="{C74E7062-8154-4297-8AEC-90F65FBE21A4}" destId="{4FEC4248-0801-4348-916A-EF9CA8141EA6}" srcOrd="0" destOrd="0" presId="urn:microsoft.com/office/officeart/2005/8/layout/list1"/>
    <dgm:cxn modelId="{AA441260-1227-4C77-8BBF-176438B41AFD}" type="presParOf" srcId="{C74E7062-8154-4297-8AEC-90F65FBE21A4}" destId="{E0A1CBA1-FEB3-447D-8D67-58BC0FF5D541}" srcOrd="1" destOrd="0" presId="urn:microsoft.com/office/officeart/2005/8/layout/list1"/>
    <dgm:cxn modelId="{84BF3CAA-55DE-4044-A6EB-C41F0103E9F0}" type="presParOf" srcId="{BF0F1928-577D-4C08-BBD0-EBB3B4DBBE65}" destId="{6D1B5775-B88B-4C05-812B-918371518A45}" srcOrd="1" destOrd="0" presId="urn:microsoft.com/office/officeart/2005/8/layout/list1"/>
    <dgm:cxn modelId="{504C72A8-6D0C-4CD8-B6AE-A682DD7A9399}" type="presParOf" srcId="{BF0F1928-577D-4C08-BBD0-EBB3B4DBBE65}" destId="{867074F1-C76F-489E-B3D9-DCF1C1F07C78}" srcOrd="2" destOrd="0" presId="urn:microsoft.com/office/officeart/2005/8/layout/list1"/>
    <dgm:cxn modelId="{59E19D3E-E3CB-4868-9CF4-725637DD5429}" type="presParOf" srcId="{BF0F1928-577D-4C08-BBD0-EBB3B4DBBE65}" destId="{EEF1DC90-5748-4B32-94D0-89E1F68F5673}" srcOrd="3" destOrd="0" presId="urn:microsoft.com/office/officeart/2005/8/layout/list1"/>
    <dgm:cxn modelId="{51C11E77-F30C-4F75-BD3D-CC2F90568496}" type="presParOf" srcId="{BF0F1928-577D-4C08-BBD0-EBB3B4DBBE65}" destId="{157558DA-EAF9-4ED8-A21E-13163F3005CA}" srcOrd="4" destOrd="0" presId="urn:microsoft.com/office/officeart/2005/8/layout/list1"/>
    <dgm:cxn modelId="{21C5302C-C56A-41A7-B135-B461EEC6B654}" type="presParOf" srcId="{157558DA-EAF9-4ED8-A21E-13163F3005CA}" destId="{F18E8A4D-7A70-4439-8EE0-C686F6173129}" srcOrd="0" destOrd="0" presId="urn:microsoft.com/office/officeart/2005/8/layout/list1"/>
    <dgm:cxn modelId="{1F282F4F-C4D2-4813-A764-F2083A648148}" type="presParOf" srcId="{157558DA-EAF9-4ED8-A21E-13163F3005CA}" destId="{73F4A5A7-66C3-435B-AEFA-A969340F7FF1}" srcOrd="1" destOrd="0" presId="urn:microsoft.com/office/officeart/2005/8/layout/list1"/>
    <dgm:cxn modelId="{2488A831-5E51-4896-8707-EDD0BDF5EA41}" type="presParOf" srcId="{BF0F1928-577D-4C08-BBD0-EBB3B4DBBE65}" destId="{E32B5AC9-B404-4C34-8186-649B176591DE}" srcOrd="5" destOrd="0" presId="urn:microsoft.com/office/officeart/2005/8/layout/list1"/>
    <dgm:cxn modelId="{484ECCD1-5A75-4489-8BD9-58E13F136DFA}" type="presParOf" srcId="{BF0F1928-577D-4C08-BBD0-EBB3B4DBBE65}" destId="{C9390C32-2638-4DB6-A023-5BB950B70125}" srcOrd="6" destOrd="0" presId="urn:microsoft.com/office/officeart/2005/8/layout/list1"/>
    <dgm:cxn modelId="{8CF9F5A1-73DB-460B-A3D6-46DA6B550FA2}" type="presParOf" srcId="{BF0F1928-577D-4C08-BBD0-EBB3B4DBBE65}" destId="{0E81E977-F867-4963-A28D-31BB350E504E}" srcOrd="7" destOrd="0" presId="urn:microsoft.com/office/officeart/2005/8/layout/list1"/>
    <dgm:cxn modelId="{6A91136D-E005-4706-95D3-C5D87E3AF666}" type="presParOf" srcId="{BF0F1928-577D-4C08-BBD0-EBB3B4DBBE65}" destId="{AA2C465F-8415-42DD-A020-0B753702B6F6}" srcOrd="8" destOrd="0" presId="urn:microsoft.com/office/officeart/2005/8/layout/list1"/>
    <dgm:cxn modelId="{205C253A-2B14-42A9-A7FF-FFF5ECE5B978}" type="presParOf" srcId="{AA2C465F-8415-42DD-A020-0B753702B6F6}" destId="{FA64B0A7-8A86-4C1B-8BB6-D146DE7E566C}" srcOrd="0" destOrd="0" presId="urn:microsoft.com/office/officeart/2005/8/layout/list1"/>
    <dgm:cxn modelId="{8DE36A35-1EB4-4486-A7FD-23726B2655A0}" type="presParOf" srcId="{AA2C465F-8415-42DD-A020-0B753702B6F6}" destId="{2EA327A6-377A-4C04-9E48-A94CBCDBC3CB}" srcOrd="1" destOrd="0" presId="urn:microsoft.com/office/officeart/2005/8/layout/list1"/>
    <dgm:cxn modelId="{022C52ED-8B18-4F50-868F-7627BA2A7E5F}" type="presParOf" srcId="{BF0F1928-577D-4C08-BBD0-EBB3B4DBBE65}" destId="{7D4493D5-3A37-4DFB-8102-22FBB5C92A67}" srcOrd="9" destOrd="0" presId="urn:microsoft.com/office/officeart/2005/8/layout/list1"/>
    <dgm:cxn modelId="{2F85A686-6302-463D-98CF-6CCE1968D39F}" type="presParOf" srcId="{BF0F1928-577D-4C08-BBD0-EBB3B4DBBE65}" destId="{3A2A75F7-7004-4CDB-9C48-6DDF1623B0D2}" srcOrd="10" destOrd="0" presId="urn:microsoft.com/office/officeart/2005/8/layout/list1"/>
    <dgm:cxn modelId="{173D9BED-400F-4469-B9A7-3AA2F677F437}" type="presParOf" srcId="{BF0F1928-577D-4C08-BBD0-EBB3B4DBBE65}" destId="{5ABADF1F-CD61-4CD9-AC6A-031F12C2D319}" srcOrd="11" destOrd="0" presId="urn:microsoft.com/office/officeart/2005/8/layout/list1"/>
    <dgm:cxn modelId="{45FF3807-4D7D-44C0-8789-5D1BCD813669}" type="presParOf" srcId="{BF0F1928-577D-4C08-BBD0-EBB3B4DBBE65}" destId="{0AD9AA46-CC41-423D-85D7-2226FB2DF4AE}" srcOrd="12" destOrd="0" presId="urn:microsoft.com/office/officeart/2005/8/layout/list1"/>
    <dgm:cxn modelId="{81B6B08D-3846-430A-835A-AEE7143314B1}" type="presParOf" srcId="{0AD9AA46-CC41-423D-85D7-2226FB2DF4AE}" destId="{4409F4C9-713D-4833-AE5B-ECFA1A794714}" srcOrd="0" destOrd="0" presId="urn:microsoft.com/office/officeart/2005/8/layout/list1"/>
    <dgm:cxn modelId="{C01F33D3-88C5-4A00-A20C-2080A0FD67DC}" type="presParOf" srcId="{0AD9AA46-CC41-423D-85D7-2226FB2DF4AE}" destId="{909F5D96-8C68-4A69-B202-D5965AB78BE3}" srcOrd="1" destOrd="0" presId="urn:microsoft.com/office/officeart/2005/8/layout/list1"/>
    <dgm:cxn modelId="{EB45434D-4A6D-4154-9986-4864C988C3BC}" type="presParOf" srcId="{BF0F1928-577D-4C08-BBD0-EBB3B4DBBE65}" destId="{FA9ABF27-2578-495D-AB02-AAEDF8EF7F05}" srcOrd="13" destOrd="0" presId="urn:microsoft.com/office/officeart/2005/8/layout/list1"/>
    <dgm:cxn modelId="{CF7830D4-4FB2-415F-A1A5-C2E76476000D}" type="presParOf" srcId="{BF0F1928-577D-4C08-BBD0-EBB3B4DBBE65}" destId="{47D57A9F-115F-44B5-AFBD-4155753DC217}"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527F2C-0D1C-40DA-9D3B-D37620C0E0C0}" type="doc">
      <dgm:prSet loTypeId="urn:microsoft.com/office/officeart/2005/8/layout/pyramid1" loCatId="pyramid" qsTypeId="urn:microsoft.com/office/officeart/2005/8/quickstyle/simple4" qsCatId="simple" csTypeId="urn:microsoft.com/office/officeart/2005/8/colors/accent1_4" csCatId="accent1" phldr="1"/>
      <dgm:spPr/>
      <dgm:t>
        <a:bodyPr/>
        <a:lstStyle/>
        <a:p>
          <a:endParaRPr lang="en-IN"/>
        </a:p>
      </dgm:t>
    </dgm:pt>
    <dgm:pt modelId="{BB111989-1C5B-4D40-AACA-E947E4D0031E}">
      <dgm:prSet phldrT="[Text]" custT="1"/>
      <dgm:spPr/>
      <dgm:t>
        <a:bodyPr/>
        <a:lstStyle/>
        <a:p>
          <a:r>
            <a:rPr lang="en-US" sz="1800" b="1" dirty="0" smtClean="0">
              <a:solidFill>
                <a:schemeClr val="tx1"/>
              </a:solidFill>
            </a:rPr>
            <a:t>From State</a:t>
          </a:r>
        </a:p>
        <a:p>
          <a:r>
            <a:rPr lang="en-US" sz="1800" b="1" dirty="0" smtClean="0">
              <a:solidFill>
                <a:schemeClr val="tx1"/>
              </a:solidFill>
            </a:rPr>
            <a:t> to Center</a:t>
          </a:r>
          <a:endParaRPr lang="en-IN" sz="1800" b="1" dirty="0">
            <a:solidFill>
              <a:schemeClr val="tx1"/>
            </a:solidFill>
          </a:endParaRPr>
        </a:p>
      </dgm:t>
    </dgm:pt>
    <dgm:pt modelId="{86A1D611-7FA3-4752-ACB3-071E98EB868F}" type="parTrans" cxnId="{6861E9A2-CBEC-4A50-B0EF-AC4FEBC38B2A}">
      <dgm:prSet/>
      <dgm:spPr/>
      <dgm:t>
        <a:bodyPr/>
        <a:lstStyle/>
        <a:p>
          <a:endParaRPr lang="en-IN"/>
        </a:p>
      </dgm:t>
    </dgm:pt>
    <dgm:pt modelId="{AB9EB650-3334-4018-BCAF-A88A047B80A0}" type="sibTrans" cxnId="{6861E9A2-CBEC-4A50-B0EF-AC4FEBC38B2A}">
      <dgm:prSet/>
      <dgm:spPr/>
      <dgm:t>
        <a:bodyPr/>
        <a:lstStyle/>
        <a:p>
          <a:endParaRPr lang="en-IN"/>
        </a:p>
      </dgm:t>
    </dgm:pt>
    <dgm:pt modelId="{64037A3F-26DB-4CD8-A318-E2CB0BA27F85}">
      <dgm:prSet/>
      <dgm:spPr/>
      <dgm:t>
        <a:bodyPr/>
        <a:lstStyle/>
        <a:p>
          <a:r>
            <a:rPr lang="en-US" dirty="0" smtClean="0"/>
            <a:t> From peripheral/outreach worker to health facilities</a:t>
          </a:r>
          <a:endParaRPr lang="en-IN" dirty="0" smtClean="0"/>
        </a:p>
      </dgm:t>
    </dgm:pt>
    <dgm:pt modelId="{8810430C-1D9C-4566-B709-2B21832D3819}" type="parTrans" cxnId="{FF60FC2B-AC26-4483-B6D8-0D16697AFB22}">
      <dgm:prSet/>
      <dgm:spPr/>
      <dgm:t>
        <a:bodyPr/>
        <a:lstStyle/>
        <a:p>
          <a:endParaRPr lang="en-IN"/>
        </a:p>
      </dgm:t>
    </dgm:pt>
    <dgm:pt modelId="{432149D9-C2C7-4C9A-8152-E1C7F216EB30}" type="sibTrans" cxnId="{FF60FC2B-AC26-4483-B6D8-0D16697AFB22}">
      <dgm:prSet/>
      <dgm:spPr/>
      <dgm:t>
        <a:bodyPr/>
        <a:lstStyle/>
        <a:p>
          <a:endParaRPr lang="en-IN"/>
        </a:p>
      </dgm:t>
    </dgm:pt>
    <dgm:pt modelId="{C7F538AF-DAC5-4351-8B23-03320700461A}">
      <dgm:prSet/>
      <dgm:spPr/>
      <dgm:t>
        <a:bodyPr/>
        <a:lstStyle/>
        <a:p>
          <a:r>
            <a:rPr lang="en-US" dirty="0" smtClean="0"/>
            <a:t>From District to State</a:t>
          </a:r>
          <a:endParaRPr lang="en-IN" dirty="0"/>
        </a:p>
      </dgm:t>
    </dgm:pt>
    <dgm:pt modelId="{552A3E81-EFF7-4659-B4B4-7FC9C23B65E7}" type="parTrans" cxnId="{DD759D3F-58E6-4A0C-B7CE-0CEDAB18CA7E}">
      <dgm:prSet/>
      <dgm:spPr/>
      <dgm:t>
        <a:bodyPr/>
        <a:lstStyle/>
        <a:p>
          <a:endParaRPr lang="en-IN"/>
        </a:p>
      </dgm:t>
    </dgm:pt>
    <dgm:pt modelId="{0ECD9B24-6D03-4A9B-8D5F-16DF65B410FA}" type="sibTrans" cxnId="{DD759D3F-58E6-4A0C-B7CE-0CEDAB18CA7E}">
      <dgm:prSet/>
      <dgm:spPr/>
      <dgm:t>
        <a:bodyPr/>
        <a:lstStyle/>
        <a:p>
          <a:endParaRPr lang="en-IN"/>
        </a:p>
      </dgm:t>
    </dgm:pt>
    <dgm:pt modelId="{ABE12311-FC37-47C6-AB07-9F03F7B48DA1}">
      <dgm:prSet/>
      <dgm:spPr/>
      <dgm:t>
        <a:bodyPr/>
        <a:lstStyle/>
        <a:p>
          <a:r>
            <a:rPr lang="en-US" dirty="0" smtClean="0"/>
            <a:t>From health facility to District center</a:t>
          </a:r>
          <a:endParaRPr lang="en-IN" dirty="0" smtClean="0"/>
        </a:p>
      </dgm:t>
    </dgm:pt>
    <dgm:pt modelId="{6F15597C-CB55-420A-869A-C806851E69E1}" type="parTrans" cxnId="{D84406B3-B951-4A15-AE40-8E58F1BBFD41}">
      <dgm:prSet/>
      <dgm:spPr/>
      <dgm:t>
        <a:bodyPr/>
        <a:lstStyle/>
        <a:p>
          <a:endParaRPr lang="en-IN"/>
        </a:p>
      </dgm:t>
    </dgm:pt>
    <dgm:pt modelId="{4B048131-0B5B-4A9E-8928-B8AA8136A9B0}" type="sibTrans" cxnId="{D84406B3-B951-4A15-AE40-8E58F1BBFD41}">
      <dgm:prSet/>
      <dgm:spPr/>
      <dgm:t>
        <a:bodyPr/>
        <a:lstStyle/>
        <a:p>
          <a:endParaRPr lang="en-IN"/>
        </a:p>
      </dgm:t>
    </dgm:pt>
    <dgm:pt modelId="{7EFA3EF4-6642-4333-A673-BF275EFE8D45}" type="pres">
      <dgm:prSet presAssocID="{73527F2C-0D1C-40DA-9D3B-D37620C0E0C0}" presName="Name0" presStyleCnt="0">
        <dgm:presLayoutVars>
          <dgm:dir/>
          <dgm:animLvl val="lvl"/>
          <dgm:resizeHandles val="exact"/>
        </dgm:presLayoutVars>
      </dgm:prSet>
      <dgm:spPr/>
      <dgm:t>
        <a:bodyPr/>
        <a:lstStyle/>
        <a:p>
          <a:endParaRPr lang="en-IN"/>
        </a:p>
      </dgm:t>
    </dgm:pt>
    <dgm:pt modelId="{E71B903C-5C81-4D27-BB30-029807064F54}" type="pres">
      <dgm:prSet presAssocID="{BB111989-1C5B-4D40-AACA-E947E4D0031E}" presName="Name8" presStyleCnt="0"/>
      <dgm:spPr/>
    </dgm:pt>
    <dgm:pt modelId="{C2FEA298-B184-4985-87A1-63646E653981}" type="pres">
      <dgm:prSet presAssocID="{BB111989-1C5B-4D40-AACA-E947E4D0031E}" presName="level" presStyleLbl="node1" presStyleIdx="0" presStyleCnt="4" custScaleX="135898" custLinFactNeighborX="-768" custLinFactNeighborY="-8443">
        <dgm:presLayoutVars>
          <dgm:chMax val="1"/>
          <dgm:bulletEnabled val="1"/>
        </dgm:presLayoutVars>
      </dgm:prSet>
      <dgm:spPr/>
      <dgm:t>
        <a:bodyPr/>
        <a:lstStyle/>
        <a:p>
          <a:endParaRPr lang="en-IN"/>
        </a:p>
      </dgm:t>
    </dgm:pt>
    <dgm:pt modelId="{D6F0CB00-478D-4F16-857C-8772BADC55CB}" type="pres">
      <dgm:prSet presAssocID="{BB111989-1C5B-4D40-AACA-E947E4D0031E}" presName="levelTx" presStyleLbl="revTx" presStyleIdx="0" presStyleCnt="0">
        <dgm:presLayoutVars>
          <dgm:chMax val="1"/>
          <dgm:bulletEnabled val="1"/>
        </dgm:presLayoutVars>
      </dgm:prSet>
      <dgm:spPr/>
      <dgm:t>
        <a:bodyPr/>
        <a:lstStyle/>
        <a:p>
          <a:endParaRPr lang="en-IN"/>
        </a:p>
      </dgm:t>
    </dgm:pt>
    <dgm:pt modelId="{E29A9779-A60B-44C8-9260-7F1EC65772EB}" type="pres">
      <dgm:prSet presAssocID="{C7F538AF-DAC5-4351-8B23-03320700461A}" presName="Name8" presStyleCnt="0"/>
      <dgm:spPr/>
    </dgm:pt>
    <dgm:pt modelId="{72CCE237-EE13-40DF-80E4-E0578A9B0C41}" type="pres">
      <dgm:prSet presAssocID="{C7F538AF-DAC5-4351-8B23-03320700461A}" presName="level" presStyleLbl="node1" presStyleIdx="1" presStyleCnt="4" custScaleX="117949">
        <dgm:presLayoutVars>
          <dgm:chMax val="1"/>
          <dgm:bulletEnabled val="1"/>
        </dgm:presLayoutVars>
      </dgm:prSet>
      <dgm:spPr/>
      <dgm:t>
        <a:bodyPr/>
        <a:lstStyle/>
        <a:p>
          <a:endParaRPr lang="en-IN"/>
        </a:p>
      </dgm:t>
    </dgm:pt>
    <dgm:pt modelId="{E46B9A13-6254-4FD1-95F0-926A410737B0}" type="pres">
      <dgm:prSet presAssocID="{C7F538AF-DAC5-4351-8B23-03320700461A}" presName="levelTx" presStyleLbl="revTx" presStyleIdx="0" presStyleCnt="0">
        <dgm:presLayoutVars>
          <dgm:chMax val="1"/>
          <dgm:bulletEnabled val="1"/>
        </dgm:presLayoutVars>
      </dgm:prSet>
      <dgm:spPr/>
      <dgm:t>
        <a:bodyPr/>
        <a:lstStyle/>
        <a:p>
          <a:endParaRPr lang="en-IN"/>
        </a:p>
      </dgm:t>
    </dgm:pt>
    <dgm:pt modelId="{3D9932B8-380B-4A01-BB4A-19959384EC03}" type="pres">
      <dgm:prSet presAssocID="{ABE12311-FC37-47C6-AB07-9F03F7B48DA1}" presName="Name8" presStyleCnt="0"/>
      <dgm:spPr/>
    </dgm:pt>
    <dgm:pt modelId="{AB8C145D-478C-409F-98EA-C0A63B767462}" type="pres">
      <dgm:prSet presAssocID="{ABE12311-FC37-47C6-AB07-9F03F7B48DA1}" presName="level" presStyleLbl="node1" presStyleIdx="2" presStyleCnt="4" custScaleX="110716" custScaleY="42788">
        <dgm:presLayoutVars>
          <dgm:chMax val="1"/>
          <dgm:bulletEnabled val="1"/>
        </dgm:presLayoutVars>
      </dgm:prSet>
      <dgm:spPr/>
      <dgm:t>
        <a:bodyPr/>
        <a:lstStyle/>
        <a:p>
          <a:endParaRPr lang="en-IN"/>
        </a:p>
      </dgm:t>
    </dgm:pt>
    <dgm:pt modelId="{D17814D9-E7B2-4A17-ACB0-3F3B71645C7F}" type="pres">
      <dgm:prSet presAssocID="{ABE12311-FC37-47C6-AB07-9F03F7B48DA1}" presName="levelTx" presStyleLbl="revTx" presStyleIdx="0" presStyleCnt="0">
        <dgm:presLayoutVars>
          <dgm:chMax val="1"/>
          <dgm:bulletEnabled val="1"/>
        </dgm:presLayoutVars>
      </dgm:prSet>
      <dgm:spPr/>
      <dgm:t>
        <a:bodyPr/>
        <a:lstStyle/>
        <a:p>
          <a:endParaRPr lang="en-IN"/>
        </a:p>
      </dgm:t>
    </dgm:pt>
    <dgm:pt modelId="{E502C070-C715-4030-AE62-5499626F0D45}" type="pres">
      <dgm:prSet presAssocID="{64037A3F-26DB-4CD8-A318-E2CB0BA27F85}" presName="Name8" presStyleCnt="0"/>
      <dgm:spPr/>
    </dgm:pt>
    <dgm:pt modelId="{0BAB53F3-76DD-4147-BEAB-3DF6E87ED38B}" type="pres">
      <dgm:prSet presAssocID="{64037A3F-26DB-4CD8-A318-E2CB0BA27F85}" presName="level" presStyleLbl="node1" presStyleIdx="3" presStyleCnt="4">
        <dgm:presLayoutVars>
          <dgm:chMax val="1"/>
          <dgm:bulletEnabled val="1"/>
        </dgm:presLayoutVars>
      </dgm:prSet>
      <dgm:spPr/>
      <dgm:t>
        <a:bodyPr/>
        <a:lstStyle/>
        <a:p>
          <a:endParaRPr lang="en-IN"/>
        </a:p>
      </dgm:t>
    </dgm:pt>
    <dgm:pt modelId="{1C4C573E-64A1-4F51-8F9E-C976C1536DA7}" type="pres">
      <dgm:prSet presAssocID="{64037A3F-26DB-4CD8-A318-E2CB0BA27F85}" presName="levelTx" presStyleLbl="revTx" presStyleIdx="0" presStyleCnt="0">
        <dgm:presLayoutVars>
          <dgm:chMax val="1"/>
          <dgm:bulletEnabled val="1"/>
        </dgm:presLayoutVars>
      </dgm:prSet>
      <dgm:spPr/>
      <dgm:t>
        <a:bodyPr/>
        <a:lstStyle/>
        <a:p>
          <a:endParaRPr lang="en-IN"/>
        </a:p>
      </dgm:t>
    </dgm:pt>
  </dgm:ptLst>
  <dgm:cxnLst>
    <dgm:cxn modelId="{ECE5D3A6-46A9-4352-8597-75A90A73350D}" type="presOf" srcId="{64037A3F-26DB-4CD8-A318-E2CB0BA27F85}" destId="{0BAB53F3-76DD-4147-BEAB-3DF6E87ED38B}" srcOrd="0" destOrd="0" presId="urn:microsoft.com/office/officeart/2005/8/layout/pyramid1"/>
    <dgm:cxn modelId="{FF60FC2B-AC26-4483-B6D8-0D16697AFB22}" srcId="{73527F2C-0D1C-40DA-9D3B-D37620C0E0C0}" destId="{64037A3F-26DB-4CD8-A318-E2CB0BA27F85}" srcOrd="3" destOrd="0" parTransId="{8810430C-1D9C-4566-B709-2B21832D3819}" sibTransId="{432149D9-C2C7-4C9A-8152-E1C7F216EB30}"/>
    <dgm:cxn modelId="{7A910828-7413-4FF4-9804-9D3D595ED6C8}" type="presOf" srcId="{C7F538AF-DAC5-4351-8B23-03320700461A}" destId="{72CCE237-EE13-40DF-80E4-E0578A9B0C41}" srcOrd="0" destOrd="0" presId="urn:microsoft.com/office/officeart/2005/8/layout/pyramid1"/>
    <dgm:cxn modelId="{CB829F07-D072-40A0-8002-744FA6685A2B}" type="presOf" srcId="{ABE12311-FC37-47C6-AB07-9F03F7B48DA1}" destId="{AB8C145D-478C-409F-98EA-C0A63B767462}" srcOrd="0" destOrd="0" presId="urn:microsoft.com/office/officeart/2005/8/layout/pyramid1"/>
    <dgm:cxn modelId="{60E4A65F-E8CD-43ED-B7D5-6769FE566574}" type="presOf" srcId="{ABE12311-FC37-47C6-AB07-9F03F7B48DA1}" destId="{D17814D9-E7B2-4A17-ACB0-3F3B71645C7F}" srcOrd="1" destOrd="0" presId="urn:microsoft.com/office/officeart/2005/8/layout/pyramid1"/>
    <dgm:cxn modelId="{DD759D3F-58E6-4A0C-B7CE-0CEDAB18CA7E}" srcId="{73527F2C-0D1C-40DA-9D3B-D37620C0E0C0}" destId="{C7F538AF-DAC5-4351-8B23-03320700461A}" srcOrd="1" destOrd="0" parTransId="{552A3E81-EFF7-4659-B4B4-7FC9C23B65E7}" sibTransId="{0ECD9B24-6D03-4A9B-8D5F-16DF65B410FA}"/>
    <dgm:cxn modelId="{FF159470-38C5-4483-9D0B-BA6D1529B0E2}" type="presOf" srcId="{C7F538AF-DAC5-4351-8B23-03320700461A}" destId="{E46B9A13-6254-4FD1-95F0-926A410737B0}" srcOrd="1" destOrd="0" presId="urn:microsoft.com/office/officeart/2005/8/layout/pyramid1"/>
    <dgm:cxn modelId="{895F5263-9AA3-4031-82FA-6293CD38B557}" type="presOf" srcId="{BB111989-1C5B-4D40-AACA-E947E4D0031E}" destId="{C2FEA298-B184-4985-87A1-63646E653981}" srcOrd="0" destOrd="0" presId="urn:microsoft.com/office/officeart/2005/8/layout/pyramid1"/>
    <dgm:cxn modelId="{5B858F80-9A72-4B9F-96B1-315E46726458}" type="presOf" srcId="{73527F2C-0D1C-40DA-9D3B-D37620C0E0C0}" destId="{7EFA3EF4-6642-4333-A673-BF275EFE8D45}" srcOrd="0" destOrd="0" presId="urn:microsoft.com/office/officeart/2005/8/layout/pyramid1"/>
    <dgm:cxn modelId="{6861E9A2-CBEC-4A50-B0EF-AC4FEBC38B2A}" srcId="{73527F2C-0D1C-40DA-9D3B-D37620C0E0C0}" destId="{BB111989-1C5B-4D40-AACA-E947E4D0031E}" srcOrd="0" destOrd="0" parTransId="{86A1D611-7FA3-4752-ACB3-071E98EB868F}" sibTransId="{AB9EB650-3334-4018-BCAF-A88A047B80A0}"/>
    <dgm:cxn modelId="{B168A246-6536-498C-BEDE-C2297219323D}" type="presOf" srcId="{BB111989-1C5B-4D40-AACA-E947E4D0031E}" destId="{D6F0CB00-478D-4F16-857C-8772BADC55CB}" srcOrd="1" destOrd="0" presId="urn:microsoft.com/office/officeart/2005/8/layout/pyramid1"/>
    <dgm:cxn modelId="{55F711FF-541E-4053-9C2C-7DF5FDAEBB0D}" type="presOf" srcId="{64037A3F-26DB-4CD8-A318-E2CB0BA27F85}" destId="{1C4C573E-64A1-4F51-8F9E-C976C1536DA7}" srcOrd="1" destOrd="0" presId="urn:microsoft.com/office/officeart/2005/8/layout/pyramid1"/>
    <dgm:cxn modelId="{D84406B3-B951-4A15-AE40-8E58F1BBFD41}" srcId="{73527F2C-0D1C-40DA-9D3B-D37620C0E0C0}" destId="{ABE12311-FC37-47C6-AB07-9F03F7B48DA1}" srcOrd="2" destOrd="0" parTransId="{6F15597C-CB55-420A-869A-C806851E69E1}" sibTransId="{4B048131-0B5B-4A9E-8928-B8AA8136A9B0}"/>
    <dgm:cxn modelId="{EB49E4E8-7DA6-45C2-87CE-A9559C186CEE}" type="presParOf" srcId="{7EFA3EF4-6642-4333-A673-BF275EFE8D45}" destId="{E71B903C-5C81-4D27-BB30-029807064F54}" srcOrd="0" destOrd="0" presId="urn:microsoft.com/office/officeart/2005/8/layout/pyramid1"/>
    <dgm:cxn modelId="{513A7D04-FA6E-4E49-BFC7-09336522A7D5}" type="presParOf" srcId="{E71B903C-5C81-4D27-BB30-029807064F54}" destId="{C2FEA298-B184-4985-87A1-63646E653981}" srcOrd="0" destOrd="0" presId="urn:microsoft.com/office/officeart/2005/8/layout/pyramid1"/>
    <dgm:cxn modelId="{E70B80BA-8648-4131-9808-8C16D1AF7575}" type="presParOf" srcId="{E71B903C-5C81-4D27-BB30-029807064F54}" destId="{D6F0CB00-478D-4F16-857C-8772BADC55CB}" srcOrd="1" destOrd="0" presId="urn:microsoft.com/office/officeart/2005/8/layout/pyramid1"/>
    <dgm:cxn modelId="{3FC3E165-5206-425A-81B1-F45A39321DF3}" type="presParOf" srcId="{7EFA3EF4-6642-4333-A673-BF275EFE8D45}" destId="{E29A9779-A60B-44C8-9260-7F1EC65772EB}" srcOrd="1" destOrd="0" presId="urn:microsoft.com/office/officeart/2005/8/layout/pyramid1"/>
    <dgm:cxn modelId="{7F06E822-3798-474E-AC0F-2C69CC037C40}" type="presParOf" srcId="{E29A9779-A60B-44C8-9260-7F1EC65772EB}" destId="{72CCE237-EE13-40DF-80E4-E0578A9B0C41}" srcOrd="0" destOrd="0" presId="urn:microsoft.com/office/officeart/2005/8/layout/pyramid1"/>
    <dgm:cxn modelId="{1CBAE375-0663-46BC-A295-2A264F74A164}" type="presParOf" srcId="{E29A9779-A60B-44C8-9260-7F1EC65772EB}" destId="{E46B9A13-6254-4FD1-95F0-926A410737B0}" srcOrd="1" destOrd="0" presId="urn:microsoft.com/office/officeart/2005/8/layout/pyramid1"/>
    <dgm:cxn modelId="{55FF2825-AECB-4BD2-BBA0-82AD3225657B}" type="presParOf" srcId="{7EFA3EF4-6642-4333-A673-BF275EFE8D45}" destId="{3D9932B8-380B-4A01-BB4A-19959384EC03}" srcOrd="2" destOrd="0" presId="urn:microsoft.com/office/officeart/2005/8/layout/pyramid1"/>
    <dgm:cxn modelId="{B12BE490-6209-4C5E-B1DA-E398912EEAA9}" type="presParOf" srcId="{3D9932B8-380B-4A01-BB4A-19959384EC03}" destId="{AB8C145D-478C-409F-98EA-C0A63B767462}" srcOrd="0" destOrd="0" presId="urn:microsoft.com/office/officeart/2005/8/layout/pyramid1"/>
    <dgm:cxn modelId="{7AEED45C-93F7-416A-865E-5D3DB1809420}" type="presParOf" srcId="{3D9932B8-380B-4A01-BB4A-19959384EC03}" destId="{D17814D9-E7B2-4A17-ACB0-3F3B71645C7F}" srcOrd="1" destOrd="0" presId="urn:microsoft.com/office/officeart/2005/8/layout/pyramid1"/>
    <dgm:cxn modelId="{FE1FDA6C-5FCA-422B-9A43-15B1EDFDB4DA}" type="presParOf" srcId="{7EFA3EF4-6642-4333-A673-BF275EFE8D45}" destId="{E502C070-C715-4030-AE62-5499626F0D45}" srcOrd="3" destOrd="0" presId="urn:microsoft.com/office/officeart/2005/8/layout/pyramid1"/>
    <dgm:cxn modelId="{099E7467-97A8-47F7-AE04-6CE5FA71DD9C}" type="presParOf" srcId="{E502C070-C715-4030-AE62-5499626F0D45}" destId="{0BAB53F3-76DD-4147-BEAB-3DF6E87ED38B}" srcOrd="0" destOrd="0" presId="urn:microsoft.com/office/officeart/2005/8/layout/pyramid1"/>
    <dgm:cxn modelId="{5E815E69-F535-4D3A-A6B9-68B68864746F}" type="presParOf" srcId="{E502C070-C715-4030-AE62-5499626F0D45}" destId="{1C4C573E-64A1-4F51-8F9E-C976C1536DA7}" srcOrd="1" destOrd="0" presId="urn:microsoft.com/office/officeart/2005/8/layout/pyramid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3527F2C-0D1C-40DA-9D3B-D37620C0E0C0}" type="doc">
      <dgm:prSet loTypeId="urn:microsoft.com/office/officeart/2005/8/layout/pyramid3" loCatId="pyramid" qsTypeId="urn:microsoft.com/office/officeart/2005/8/quickstyle/simple4" qsCatId="simple" csTypeId="urn:microsoft.com/office/officeart/2005/8/colors/accent2_4" csCatId="accent2" phldr="1"/>
      <dgm:spPr/>
      <dgm:t>
        <a:bodyPr/>
        <a:lstStyle/>
        <a:p>
          <a:endParaRPr lang="en-IN"/>
        </a:p>
      </dgm:t>
    </dgm:pt>
    <dgm:pt modelId="{BB111989-1C5B-4D40-AACA-E947E4D0031E}">
      <dgm:prSet phldrT="[Text]" custT="1"/>
      <dgm:spPr/>
      <dgm:t>
        <a:bodyPr/>
        <a:lstStyle/>
        <a:p>
          <a:r>
            <a:rPr lang="en-US" sz="2400" dirty="0" smtClean="0">
              <a:solidFill>
                <a:schemeClr val="tx1"/>
              </a:solidFill>
            </a:rPr>
            <a:t>From Center to State</a:t>
          </a:r>
          <a:endParaRPr lang="en-IN" sz="2400" dirty="0">
            <a:solidFill>
              <a:schemeClr val="tx1"/>
            </a:solidFill>
          </a:endParaRPr>
        </a:p>
      </dgm:t>
    </dgm:pt>
    <dgm:pt modelId="{86A1D611-7FA3-4752-ACB3-071E98EB868F}" type="parTrans" cxnId="{6861E9A2-CBEC-4A50-B0EF-AC4FEBC38B2A}">
      <dgm:prSet/>
      <dgm:spPr/>
      <dgm:t>
        <a:bodyPr/>
        <a:lstStyle/>
        <a:p>
          <a:endParaRPr lang="en-IN"/>
        </a:p>
      </dgm:t>
    </dgm:pt>
    <dgm:pt modelId="{AB9EB650-3334-4018-BCAF-A88A047B80A0}" type="sibTrans" cxnId="{6861E9A2-CBEC-4A50-B0EF-AC4FEBC38B2A}">
      <dgm:prSet/>
      <dgm:spPr/>
      <dgm:t>
        <a:bodyPr/>
        <a:lstStyle/>
        <a:p>
          <a:endParaRPr lang="en-IN"/>
        </a:p>
      </dgm:t>
    </dgm:pt>
    <dgm:pt modelId="{64037A3F-26DB-4CD8-A318-E2CB0BA27F85}">
      <dgm:prSet custT="1"/>
      <dgm:spPr/>
      <dgm:t>
        <a:bodyPr/>
        <a:lstStyle/>
        <a:p>
          <a:pPr defTabSz="533400">
            <a:lnSpc>
              <a:spcPct val="90000"/>
            </a:lnSpc>
            <a:spcBef>
              <a:spcPct val="0"/>
            </a:spcBef>
            <a:spcAft>
              <a:spcPct val="35000"/>
            </a:spcAft>
          </a:pPr>
          <a:r>
            <a:rPr lang="en-US" sz="1800" b="1" dirty="0" smtClean="0">
              <a:solidFill>
                <a:schemeClr val="tx1"/>
              </a:solidFill>
            </a:rPr>
            <a:t>From health facility</a:t>
          </a:r>
        </a:p>
        <a:p>
          <a:pPr defTabSz="533400">
            <a:lnSpc>
              <a:spcPct val="90000"/>
            </a:lnSpc>
            <a:spcBef>
              <a:spcPct val="0"/>
            </a:spcBef>
            <a:spcAft>
              <a:spcPct val="35000"/>
            </a:spcAft>
          </a:pPr>
          <a:r>
            <a:rPr lang="en-US" sz="1800" b="1" dirty="0" smtClean="0">
              <a:solidFill>
                <a:schemeClr val="tx1"/>
              </a:solidFill>
            </a:rPr>
            <a:t>to outreach</a:t>
          </a:r>
        </a:p>
        <a:p>
          <a:pPr defTabSz="533400">
            <a:lnSpc>
              <a:spcPct val="90000"/>
            </a:lnSpc>
            <a:spcBef>
              <a:spcPct val="0"/>
            </a:spcBef>
            <a:spcAft>
              <a:spcPct val="35000"/>
            </a:spcAft>
          </a:pPr>
          <a:r>
            <a:rPr lang="en-US" sz="1800" b="1" dirty="0" smtClean="0">
              <a:solidFill>
                <a:schemeClr val="tx1"/>
              </a:solidFill>
            </a:rPr>
            <a:t> worker</a:t>
          </a:r>
          <a:endParaRPr lang="en-IN" sz="1800" b="1" dirty="0" smtClean="0">
            <a:solidFill>
              <a:schemeClr val="tx1"/>
            </a:solidFill>
          </a:endParaRPr>
        </a:p>
      </dgm:t>
    </dgm:pt>
    <dgm:pt modelId="{8810430C-1D9C-4566-B709-2B21832D3819}" type="parTrans" cxnId="{FF60FC2B-AC26-4483-B6D8-0D16697AFB22}">
      <dgm:prSet/>
      <dgm:spPr/>
      <dgm:t>
        <a:bodyPr/>
        <a:lstStyle/>
        <a:p>
          <a:endParaRPr lang="en-IN"/>
        </a:p>
      </dgm:t>
    </dgm:pt>
    <dgm:pt modelId="{432149D9-C2C7-4C9A-8152-E1C7F216EB30}" type="sibTrans" cxnId="{FF60FC2B-AC26-4483-B6D8-0D16697AFB22}">
      <dgm:prSet/>
      <dgm:spPr/>
      <dgm:t>
        <a:bodyPr/>
        <a:lstStyle/>
        <a:p>
          <a:endParaRPr lang="en-IN"/>
        </a:p>
      </dgm:t>
    </dgm:pt>
    <dgm:pt modelId="{C7F538AF-DAC5-4351-8B23-03320700461A}">
      <dgm:prSet/>
      <dgm:spPr/>
      <dgm:t>
        <a:bodyPr/>
        <a:lstStyle/>
        <a:p>
          <a:r>
            <a:rPr lang="en-US" dirty="0" smtClean="0"/>
            <a:t>From State to District.</a:t>
          </a:r>
          <a:endParaRPr lang="en-IN" dirty="0"/>
        </a:p>
      </dgm:t>
    </dgm:pt>
    <dgm:pt modelId="{552A3E81-EFF7-4659-B4B4-7FC9C23B65E7}" type="parTrans" cxnId="{DD759D3F-58E6-4A0C-B7CE-0CEDAB18CA7E}">
      <dgm:prSet/>
      <dgm:spPr/>
      <dgm:t>
        <a:bodyPr/>
        <a:lstStyle/>
        <a:p>
          <a:endParaRPr lang="en-IN"/>
        </a:p>
      </dgm:t>
    </dgm:pt>
    <dgm:pt modelId="{0ECD9B24-6D03-4A9B-8D5F-16DF65B410FA}" type="sibTrans" cxnId="{DD759D3F-58E6-4A0C-B7CE-0CEDAB18CA7E}">
      <dgm:prSet/>
      <dgm:spPr/>
      <dgm:t>
        <a:bodyPr/>
        <a:lstStyle/>
        <a:p>
          <a:endParaRPr lang="en-IN"/>
        </a:p>
      </dgm:t>
    </dgm:pt>
    <dgm:pt modelId="{ABE12311-FC37-47C6-AB07-9F03F7B48DA1}">
      <dgm:prSet/>
      <dgm:spPr/>
      <dgm:t>
        <a:bodyPr/>
        <a:lstStyle/>
        <a:p>
          <a:r>
            <a:rPr lang="en-US" dirty="0" smtClean="0"/>
            <a:t>From District center to health facility</a:t>
          </a:r>
          <a:endParaRPr lang="en-IN" dirty="0" smtClean="0"/>
        </a:p>
      </dgm:t>
    </dgm:pt>
    <dgm:pt modelId="{6F15597C-CB55-420A-869A-C806851E69E1}" type="parTrans" cxnId="{D84406B3-B951-4A15-AE40-8E58F1BBFD41}">
      <dgm:prSet/>
      <dgm:spPr/>
      <dgm:t>
        <a:bodyPr/>
        <a:lstStyle/>
        <a:p>
          <a:endParaRPr lang="en-IN"/>
        </a:p>
      </dgm:t>
    </dgm:pt>
    <dgm:pt modelId="{4B048131-0B5B-4A9E-8928-B8AA8136A9B0}" type="sibTrans" cxnId="{D84406B3-B951-4A15-AE40-8E58F1BBFD41}">
      <dgm:prSet/>
      <dgm:spPr/>
      <dgm:t>
        <a:bodyPr/>
        <a:lstStyle/>
        <a:p>
          <a:endParaRPr lang="en-IN"/>
        </a:p>
      </dgm:t>
    </dgm:pt>
    <dgm:pt modelId="{D11A1B97-6418-42B7-8946-3B774E920BE9}" type="pres">
      <dgm:prSet presAssocID="{73527F2C-0D1C-40DA-9D3B-D37620C0E0C0}" presName="Name0" presStyleCnt="0">
        <dgm:presLayoutVars>
          <dgm:dir/>
          <dgm:animLvl val="lvl"/>
          <dgm:resizeHandles val="exact"/>
        </dgm:presLayoutVars>
      </dgm:prSet>
      <dgm:spPr/>
      <dgm:t>
        <a:bodyPr/>
        <a:lstStyle/>
        <a:p>
          <a:endParaRPr lang="en-IN"/>
        </a:p>
      </dgm:t>
    </dgm:pt>
    <dgm:pt modelId="{23BEE37D-249E-49AF-9F1B-3F18A62A53D4}" type="pres">
      <dgm:prSet presAssocID="{BB111989-1C5B-4D40-AACA-E947E4D0031E}" presName="Name8" presStyleCnt="0"/>
      <dgm:spPr/>
    </dgm:pt>
    <dgm:pt modelId="{ECB39EAC-606D-4B1A-95AD-AB9B630AD441}" type="pres">
      <dgm:prSet presAssocID="{BB111989-1C5B-4D40-AACA-E947E4D0031E}" presName="level" presStyleLbl="node1" presStyleIdx="0" presStyleCnt="4" custLinFactNeighborX="22059" custLinFactNeighborY="-7031">
        <dgm:presLayoutVars>
          <dgm:chMax val="1"/>
          <dgm:bulletEnabled val="1"/>
        </dgm:presLayoutVars>
      </dgm:prSet>
      <dgm:spPr/>
      <dgm:t>
        <a:bodyPr/>
        <a:lstStyle/>
        <a:p>
          <a:endParaRPr lang="en-IN"/>
        </a:p>
      </dgm:t>
    </dgm:pt>
    <dgm:pt modelId="{14CA1A07-E5BC-48F2-957D-ECFE948BC7A4}" type="pres">
      <dgm:prSet presAssocID="{BB111989-1C5B-4D40-AACA-E947E4D0031E}" presName="levelTx" presStyleLbl="revTx" presStyleIdx="0" presStyleCnt="0">
        <dgm:presLayoutVars>
          <dgm:chMax val="1"/>
          <dgm:bulletEnabled val="1"/>
        </dgm:presLayoutVars>
      </dgm:prSet>
      <dgm:spPr/>
      <dgm:t>
        <a:bodyPr/>
        <a:lstStyle/>
        <a:p>
          <a:endParaRPr lang="en-IN"/>
        </a:p>
      </dgm:t>
    </dgm:pt>
    <dgm:pt modelId="{10B6894C-C88B-489B-940E-83E036594B32}" type="pres">
      <dgm:prSet presAssocID="{C7F538AF-DAC5-4351-8B23-03320700461A}" presName="Name8" presStyleCnt="0"/>
      <dgm:spPr/>
    </dgm:pt>
    <dgm:pt modelId="{272F6A3A-207A-4B72-8782-45DCE3837529}" type="pres">
      <dgm:prSet presAssocID="{C7F538AF-DAC5-4351-8B23-03320700461A}" presName="level" presStyleLbl="node1" presStyleIdx="1" presStyleCnt="4" custScaleX="108444">
        <dgm:presLayoutVars>
          <dgm:chMax val="1"/>
          <dgm:bulletEnabled val="1"/>
        </dgm:presLayoutVars>
      </dgm:prSet>
      <dgm:spPr/>
      <dgm:t>
        <a:bodyPr/>
        <a:lstStyle/>
        <a:p>
          <a:endParaRPr lang="en-IN"/>
        </a:p>
      </dgm:t>
    </dgm:pt>
    <dgm:pt modelId="{EAA519BD-DF8C-4645-A723-C435233EFAB4}" type="pres">
      <dgm:prSet presAssocID="{C7F538AF-DAC5-4351-8B23-03320700461A}" presName="levelTx" presStyleLbl="revTx" presStyleIdx="0" presStyleCnt="0">
        <dgm:presLayoutVars>
          <dgm:chMax val="1"/>
          <dgm:bulletEnabled val="1"/>
        </dgm:presLayoutVars>
      </dgm:prSet>
      <dgm:spPr/>
      <dgm:t>
        <a:bodyPr/>
        <a:lstStyle/>
        <a:p>
          <a:endParaRPr lang="en-IN"/>
        </a:p>
      </dgm:t>
    </dgm:pt>
    <dgm:pt modelId="{6114A1DC-7FC3-4215-B81E-D5B6DDBC7096}" type="pres">
      <dgm:prSet presAssocID="{ABE12311-FC37-47C6-AB07-9F03F7B48DA1}" presName="Name8" presStyleCnt="0"/>
      <dgm:spPr/>
    </dgm:pt>
    <dgm:pt modelId="{90B36829-4FDB-4E94-AB43-3B1F0A2A0663}" type="pres">
      <dgm:prSet presAssocID="{ABE12311-FC37-47C6-AB07-9F03F7B48DA1}" presName="level" presStyleLbl="node1" presStyleIdx="2" presStyleCnt="4" custScaleX="115353">
        <dgm:presLayoutVars>
          <dgm:chMax val="1"/>
          <dgm:bulletEnabled val="1"/>
        </dgm:presLayoutVars>
      </dgm:prSet>
      <dgm:spPr/>
      <dgm:t>
        <a:bodyPr/>
        <a:lstStyle/>
        <a:p>
          <a:endParaRPr lang="en-IN"/>
        </a:p>
      </dgm:t>
    </dgm:pt>
    <dgm:pt modelId="{1F62EA16-3AAF-4372-93C1-6B41C4A20D55}" type="pres">
      <dgm:prSet presAssocID="{ABE12311-FC37-47C6-AB07-9F03F7B48DA1}" presName="levelTx" presStyleLbl="revTx" presStyleIdx="0" presStyleCnt="0">
        <dgm:presLayoutVars>
          <dgm:chMax val="1"/>
          <dgm:bulletEnabled val="1"/>
        </dgm:presLayoutVars>
      </dgm:prSet>
      <dgm:spPr/>
      <dgm:t>
        <a:bodyPr/>
        <a:lstStyle/>
        <a:p>
          <a:endParaRPr lang="en-IN"/>
        </a:p>
      </dgm:t>
    </dgm:pt>
    <dgm:pt modelId="{59DD334B-A1D9-4CC0-8D44-17F9991525FF}" type="pres">
      <dgm:prSet presAssocID="{64037A3F-26DB-4CD8-A318-E2CB0BA27F85}" presName="Name8" presStyleCnt="0"/>
      <dgm:spPr/>
    </dgm:pt>
    <dgm:pt modelId="{1F8C8858-D27B-4F28-BA16-B05AFE60EB58}" type="pres">
      <dgm:prSet presAssocID="{64037A3F-26DB-4CD8-A318-E2CB0BA27F85}" presName="level" presStyleLbl="node1" presStyleIdx="3" presStyleCnt="4" custScaleX="176096">
        <dgm:presLayoutVars>
          <dgm:chMax val="1"/>
          <dgm:bulletEnabled val="1"/>
        </dgm:presLayoutVars>
      </dgm:prSet>
      <dgm:spPr/>
      <dgm:t>
        <a:bodyPr/>
        <a:lstStyle/>
        <a:p>
          <a:endParaRPr lang="en-IN"/>
        </a:p>
      </dgm:t>
    </dgm:pt>
    <dgm:pt modelId="{20B3BDD1-B4CC-4EEF-8003-CBBFAC8463E6}" type="pres">
      <dgm:prSet presAssocID="{64037A3F-26DB-4CD8-A318-E2CB0BA27F85}" presName="levelTx" presStyleLbl="revTx" presStyleIdx="0" presStyleCnt="0">
        <dgm:presLayoutVars>
          <dgm:chMax val="1"/>
          <dgm:bulletEnabled val="1"/>
        </dgm:presLayoutVars>
      </dgm:prSet>
      <dgm:spPr/>
      <dgm:t>
        <a:bodyPr/>
        <a:lstStyle/>
        <a:p>
          <a:endParaRPr lang="en-IN"/>
        </a:p>
      </dgm:t>
    </dgm:pt>
  </dgm:ptLst>
  <dgm:cxnLst>
    <dgm:cxn modelId="{FF60FC2B-AC26-4483-B6D8-0D16697AFB22}" srcId="{73527F2C-0D1C-40DA-9D3B-D37620C0E0C0}" destId="{64037A3F-26DB-4CD8-A318-E2CB0BA27F85}" srcOrd="3" destOrd="0" parTransId="{8810430C-1D9C-4566-B709-2B21832D3819}" sibTransId="{432149D9-C2C7-4C9A-8152-E1C7F216EB30}"/>
    <dgm:cxn modelId="{E7D473CD-E074-4F31-BD5E-AE01F7A6D16A}" type="presOf" srcId="{ABE12311-FC37-47C6-AB07-9F03F7B48DA1}" destId="{1F62EA16-3AAF-4372-93C1-6B41C4A20D55}" srcOrd="1" destOrd="0" presId="urn:microsoft.com/office/officeart/2005/8/layout/pyramid3"/>
    <dgm:cxn modelId="{DA68F8FE-0DC0-4CBB-95D1-5F91F5CA5DFB}" type="presOf" srcId="{ABE12311-FC37-47C6-AB07-9F03F7B48DA1}" destId="{90B36829-4FDB-4E94-AB43-3B1F0A2A0663}" srcOrd="0" destOrd="0" presId="urn:microsoft.com/office/officeart/2005/8/layout/pyramid3"/>
    <dgm:cxn modelId="{BA901BF8-A596-4FE3-862C-DF3391E50155}" type="presOf" srcId="{64037A3F-26DB-4CD8-A318-E2CB0BA27F85}" destId="{20B3BDD1-B4CC-4EEF-8003-CBBFAC8463E6}" srcOrd="1" destOrd="0" presId="urn:microsoft.com/office/officeart/2005/8/layout/pyramid3"/>
    <dgm:cxn modelId="{DD759D3F-58E6-4A0C-B7CE-0CEDAB18CA7E}" srcId="{73527F2C-0D1C-40DA-9D3B-D37620C0E0C0}" destId="{C7F538AF-DAC5-4351-8B23-03320700461A}" srcOrd="1" destOrd="0" parTransId="{552A3E81-EFF7-4659-B4B4-7FC9C23B65E7}" sibTransId="{0ECD9B24-6D03-4A9B-8D5F-16DF65B410FA}"/>
    <dgm:cxn modelId="{FF33B1B3-74CF-444C-95E6-3CDF48E10093}" type="presOf" srcId="{C7F538AF-DAC5-4351-8B23-03320700461A}" destId="{272F6A3A-207A-4B72-8782-45DCE3837529}" srcOrd="0" destOrd="0" presId="urn:microsoft.com/office/officeart/2005/8/layout/pyramid3"/>
    <dgm:cxn modelId="{98ACB7F9-298D-4D24-B922-3F33C7C74684}" type="presOf" srcId="{73527F2C-0D1C-40DA-9D3B-D37620C0E0C0}" destId="{D11A1B97-6418-42B7-8946-3B774E920BE9}" srcOrd="0" destOrd="0" presId="urn:microsoft.com/office/officeart/2005/8/layout/pyramid3"/>
    <dgm:cxn modelId="{95D0A245-5561-42DA-A328-AC8C209279CF}" type="presOf" srcId="{BB111989-1C5B-4D40-AACA-E947E4D0031E}" destId="{ECB39EAC-606D-4B1A-95AD-AB9B630AD441}" srcOrd="0" destOrd="0" presId="urn:microsoft.com/office/officeart/2005/8/layout/pyramid3"/>
    <dgm:cxn modelId="{6A23DDFA-747F-4783-B688-C9807C6CFF9E}" type="presOf" srcId="{64037A3F-26DB-4CD8-A318-E2CB0BA27F85}" destId="{1F8C8858-D27B-4F28-BA16-B05AFE60EB58}" srcOrd="0" destOrd="0" presId="urn:microsoft.com/office/officeart/2005/8/layout/pyramid3"/>
    <dgm:cxn modelId="{73E6C432-3387-4F93-8C22-15E8F852FD49}" type="presOf" srcId="{BB111989-1C5B-4D40-AACA-E947E4D0031E}" destId="{14CA1A07-E5BC-48F2-957D-ECFE948BC7A4}" srcOrd="1" destOrd="0" presId="urn:microsoft.com/office/officeart/2005/8/layout/pyramid3"/>
    <dgm:cxn modelId="{46757BD7-8E65-4D0C-B057-FAB1E32F2C55}" type="presOf" srcId="{C7F538AF-DAC5-4351-8B23-03320700461A}" destId="{EAA519BD-DF8C-4645-A723-C435233EFAB4}" srcOrd="1" destOrd="0" presId="urn:microsoft.com/office/officeart/2005/8/layout/pyramid3"/>
    <dgm:cxn modelId="{6861E9A2-CBEC-4A50-B0EF-AC4FEBC38B2A}" srcId="{73527F2C-0D1C-40DA-9D3B-D37620C0E0C0}" destId="{BB111989-1C5B-4D40-AACA-E947E4D0031E}" srcOrd="0" destOrd="0" parTransId="{86A1D611-7FA3-4752-ACB3-071E98EB868F}" sibTransId="{AB9EB650-3334-4018-BCAF-A88A047B80A0}"/>
    <dgm:cxn modelId="{D84406B3-B951-4A15-AE40-8E58F1BBFD41}" srcId="{73527F2C-0D1C-40DA-9D3B-D37620C0E0C0}" destId="{ABE12311-FC37-47C6-AB07-9F03F7B48DA1}" srcOrd="2" destOrd="0" parTransId="{6F15597C-CB55-420A-869A-C806851E69E1}" sibTransId="{4B048131-0B5B-4A9E-8928-B8AA8136A9B0}"/>
    <dgm:cxn modelId="{543F3EB8-1064-4582-9DDB-AD8545F9978B}" type="presParOf" srcId="{D11A1B97-6418-42B7-8946-3B774E920BE9}" destId="{23BEE37D-249E-49AF-9F1B-3F18A62A53D4}" srcOrd="0" destOrd="0" presId="urn:microsoft.com/office/officeart/2005/8/layout/pyramid3"/>
    <dgm:cxn modelId="{495F4A48-5862-40BE-A1DC-D20884B1274B}" type="presParOf" srcId="{23BEE37D-249E-49AF-9F1B-3F18A62A53D4}" destId="{ECB39EAC-606D-4B1A-95AD-AB9B630AD441}" srcOrd="0" destOrd="0" presId="urn:microsoft.com/office/officeart/2005/8/layout/pyramid3"/>
    <dgm:cxn modelId="{1DC8DE69-F516-4B32-A042-D380CEFCF076}" type="presParOf" srcId="{23BEE37D-249E-49AF-9F1B-3F18A62A53D4}" destId="{14CA1A07-E5BC-48F2-957D-ECFE948BC7A4}" srcOrd="1" destOrd="0" presId="urn:microsoft.com/office/officeart/2005/8/layout/pyramid3"/>
    <dgm:cxn modelId="{6960EAE6-F79A-4D4B-AAC0-666E7941262E}" type="presParOf" srcId="{D11A1B97-6418-42B7-8946-3B774E920BE9}" destId="{10B6894C-C88B-489B-940E-83E036594B32}" srcOrd="1" destOrd="0" presId="urn:microsoft.com/office/officeart/2005/8/layout/pyramid3"/>
    <dgm:cxn modelId="{2B51EE37-467A-40F2-81D2-9E0F73420B73}" type="presParOf" srcId="{10B6894C-C88B-489B-940E-83E036594B32}" destId="{272F6A3A-207A-4B72-8782-45DCE3837529}" srcOrd="0" destOrd="0" presId="urn:microsoft.com/office/officeart/2005/8/layout/pyramid3"/>
    <dgm:cxn modelId="{8A3BDF5B-6669-4852-A00F-AD58D67F2816}" type="presParOf" srcId="{10B6894C-C88B-489B-940E-83E036594B32}" destId="{EAA519BD-DF8C-4645-A723-C435233EFAB4}" srcOrd="1" destOrd="0" presId="urn:microsoft.com/office/officeart/2005/8/layout/pyramid3"/>
    <dgm:cxn modelId="{45CDC80F-3658-4E66-9D39-C2558C5EE405}" type="presParOf" srcId="{D11A1B97-6418-42B7-8946-3B774E920BE9}" destId="{6114A1DC-7FC3-4215-B81E-D5B6DDBC7096}" srcOrd="2" destOrd="0" presId="urn:microsoft.com/office/officeart/2005/8/layout/pyramid3"/>
    <dgm:cxn modelId="{E723D9C6-9EC1-40D4-9E38-E4DFD4E00F03}" type="presParOf" srcId="{6114A1DC-7FC3-4215-B81E-D5B6DDBC7096}" destId="{90B36829-4FDB-4E94-AB43-3B1F0A2A0663}" srcOrd="0" destOrd="0" presId="urn:microsoft.com/office/officeart/2005/8/layout/pyramid3"/>
    <dgm:cxn modelId="{B67457AA-BE50-4E9E-8C85-44E86C564D34}" type="presParOf" srcId="{6114A1DC-7FC3-4215-B81E-D5B6DDBC7096}" destId="{1F62EA16-3AAF-4372-93C1-6B41C4A20D55}" srcOrd="1" destOrd="0" presId="urn:microsoft.com/office/officeart/2005/8/layout/pyramid3"/>
    <dgm:cxn modelId="{E39A65A5-5616-4736-84E4-D431AC33CAF0}" type="presParOf" srcId="{D11A1B97-6418-42B7-8946-3B774E920BE9}" destId="{59DD334B-A1D9-4CC0-8D44-17F9991525FF}" srcOrd="3" destOrd="0" presId="urn:microsoft.com/office/officeart/2005/8/layout/pyramid3"/>
    <dgm:cxn modelId="{2AF6D98E-B3C4-4EFA-A70C-1A9A5A22CA82}" type="presParOf" srcId="{59DD334B-A1D9-4CC0-8D44-17F9991525FF}" destId="{1F8C8858-D27B-4F28-BA16-B05AFE60EB58}" srcOrd="0" destOrd="0" presId="urn:microsoft.com/office/officeart/2005/8/layout/pyramid3"/>
    <dgm:cxn modelId="{0C07DE7B-6006-48A3-A34D-5E06B5F873E2}" type="presParOf" srcId="{59DD334B-A1D9-4CC0-8D44-17F9991525FF}" destId="{20B3BDD1-B4CC-4EEF-8003-CBBFAC8463E6}" srcOrd="1" destOrd="0" presId="urn:microsoft.com/office/officeart/2005/8/layout/pyramid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CBD78F-8B2D-4E56-9ED3-DF878622C033}">
      <dsp:nvSpPr>
        <dsp:cNvPr id="0" name=""/>
        <dsp:cNvSpPr/>
      </dsp:nvSpPr>
      <dsp:spPr>
        <a:xfrm>
          <a:off x="412758" y="0"/>
          <a:ext cx="4911725" cy="4525963"/>
        </a:xfrm>
        <a:prstGeom prst="rightArrow">
          <a:avLst/>
        </a:prstGeom>
        <a:solidFill>
          <a:schemeClr val="accent2">
            <a:tint val="4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2">
          <a:scrgbClr r="0" g="0" b="0"/>
        </a:effectRef>
        <a:fontRef idx="minor"/>
      </dsp:style>
    </dsp:sp>
    <dsp:sp modelId="{B0E6B357-0928-4938-9669-E64F02706068}">
      <dsp:nvSpPr>
        <dsp:cNvPr id="0" name=""/>
        <dsp:cNvSpPr/>
      </dsp:nvSpPr>
      <dsp:spPr>
        <a:xfrm>
          <a:off x="518" y="1357788"/>
          <a:ext cx="1843056" cy="1810385"/>
        </a:xfrm>
        <a:prstGeom prst="roundRect">
          <a:avLst/>
        </a:prstGeom>
        <a:blipFill rotWithShape="0">
          <a:blip xmlns:r="http://schemas.openxmlformats.org/officeDocument/2006/relationships" r:embed="rId1">
            <a:duotone>
              <a:schemeClr val="accent2">
                <a:hueOff val="0"/>
                <a:satOff val="0"/>
                <a:lumOff val="0"/>
                <a:alphaOff val="0"/>
                <a:shade val="22000"/>
                <a:satMod val="160000"/>
              </a:schemeClr>
              <a:schemeClr val="accent2">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Data</a:t>
          </a:r>
          <a:endParaRPr lang="en-IN" sz="2600" kern="1200" dirty="0"/>
        </a:p>
      </dsp:txBody>
      <dsp:txXfrm>
        <a:off x="518" y="1357788"/>
        <a:ext cx="1843056" cy="1810385"/>
      </dsp:txXfrm>
    </dsp:sp>
    <dsp:sp modelId="{1D3BD184-E10F-4353-A3E3-383A39A4F630}">
      <dsp:nvSpPr>
        <dsp:cNvPr id="0" name=""/>
        <dsp:cNvSpPr/>
      </dsp:nvSpPr>
      <dsp:spPr>
        <a:xfrm>
          <a:off x="1967721" y="1357788"/>
          <a:ext cx="1843056" cy="1810385"/>
        </a:xfrm>
        <a:prstGeom prst="roundRect">
          <a:avLst/>
        </a:prstGeom>
        <a:blipFill rotWithShape="0">
          <a:blip xmlns:r="http://schemas.openxmlformats.org/officeDocument/2006/relationships" r:embed="rId1">
            <a:duotone>
              <a:schemeClr val="accent3">
                <a:hueOff val="0"/>
                <a:satOff val="0"/>
                <a:lumOff val="0"/>
                <a:alphaOff val="0"/>
                <a:shade val="22000"/>
                <a:satMod val="160000"/>
              </a:schemeClr>
              <a:schemeClr val="accent3">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Information</a:t>
          </a:r>
          <a:endParaRPr lang="en-IN" sz="2600" kern="1200" dirty="0"/>
        </a:p>
      </dsp:txBody>
      <dsp:txXfrm>
        <a:off x="1967721" y="1357788"/>
        <a:ext cx="1843056" cy="1810385"/>
      </dsp:txXfrm>
    </dsp:sp>
    <dsp:sp modelId="{4259E9B8-9134-46C8-9C01-1E1D546C21BC}">
      <dsp:nvSpPr>
        <dsp:cNvPr id="0" name=""/>
        <dsp:cNvSpPr/>
      </dsp:nvSpPr>
      <dsp:spPr>
        <a:xfrm>
          <a:off x="3934925" y="1357788"/>
          <a:ext cx="1843056" cy="1810385"/>
        </a:xfrm>
        <a:prstGeom prst="roundRect">
          <a:avLst/>
        </a:prstGeom>
        <a:blipFill rotWithShape="0">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Knowledge</a:t>
          </a:r>
          <a:endParaRPr lang="en-IN" sz="2600" kern="1200" dirty="0"/>
        </a:p>
      </dsp:txBody>
      <dsp:txXfrm>
        <a:off x="3934925" y="1357788"/>
        <a:ext cx="1843056" cy="181038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7C895C-7985-4713-9978-EC828E8FED9E}">
      <dsp:nvSpPr>
        <dsp:cNvPr id="0" name=""/>
        <dsp:cNvSpPr/>
      </dsp:nvSpPr>
      <dsp:spPr>
        <a:xfrm>
          <a:off x="3157409" y="1787"/>
          <a:ext cx="2563916" cy="1004506"/>
        </a:xfrm>
        <a:prstGeom prst="roundRect">
          <a:avLst/>
        </a:prstGeom>
        <a:blipFill rotWithShape="0">
          <a:blip xmlns:r="http://schemas.openxmlformats.org/officeDocument/2006/relationships" r:embed="rId1">
            <a:duotone>
              <a:schemeClr val="accent2">
                <a:hueOff val="0"/>
                <a:satOff val="0"/>
                <a:lumOff val="0"/>
                <a:alphaOff val="0"/>
                <a:shade val="22000"/>
                <a:satMod val="160000"/>
              </a:schemeClr>
              <a:schemeClr val="accent2">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itchFamily="18" charset="0"/>
              <a:cs typeface="Times New Roman" pitchFamily="18" charset="0"/>
            </a:rPr>
            <a:t>Essential Data Set</a:t>
          </a:r>
        </a:p>
        <a:p>
          <a:pPr lvl="0" algn="ctr" defTabSz="711200">
            <a:lnSpc>
              <a:spcPct val="90000"/>
            </a:lnSpc>
            <a:spcBef>
              <a:spcPct val="0"/>
            </a:spcBef>
            <a:spcAft>
              <a:spcPct val="35000"/>
            </a:spcAft>
          </a:pPr>
          <a:r>
            <a:rPr lang="en-US" sz="1600" kern="1200" dirty="0" smtClean="0">
              <a:latin typeface="Times New Roman" pitchFamily="18" charset="0"/>
              <a:cs typeface="Times New Roman" pitchFamily="18" charset="0"/>
            </a:rPr>
            <a:t>Data Definition</a:t>
          </a:r>
        </a:p>
        <a:p>
          <a:pPr lvl="0" algn="ctr" defTabSz="711200">
            <a:lnSpc>
              <a:spcPct val="90000"/>
            </a:lnSpc>
            <a:spcBef>
              <a:spcPct val="0"/>
            </a:spcBef>
            <a:spcAft>
              <a:spcPct val="35000"/>
            </a:spcAft>
          </a:pPr>
          <a:r>
            <a:rPr lang="en-US" sz="1600" kern="1200" dirty="0" smtClean="0">
              <a:latin typeface="Times New Roman" pitchFamily="18" charset="0"/>
              <a:cs typeface="Times New Roman" pitchFamily="18" charset="0"/>
            </a:rPr>
            <a:t>Data Collection Tools</a:t>
          </a:r>
        </a:p>
        <a:p>
          <a:pPr lvl="0" algn="ctr" defTabSz="711200">
            <a:lnSpc>
              <a:spcPct val="90000"/>
            </a:lnSpc>
            <a:spcBef>
              <a:spcPct val="0"/>
            </a:spcBef>
            <a:spcAft>
              <a:spcPct val="35000"/>
            </a:spcAft>
          </a:pPr>
          <a:endParaRPr lang="en-IN" sz="1100" kern="1200" dirty="0"/>
        </a:p>
      </dsp:txBody>
      <dsp:txXfrm>
        <a:off x="3157409" y="1787"/>
        <a:ext cx="2563916" cy="1004506"/>
      </dsp:txXfrm>
    </dsp:sp>
    <dsp:sp modelId="{7A40889C-9C09-47C3-B810-55264A25DFA5}">
      <dsp:nvSpPr>
        <dsp:cNvPr id="0" name=""/>
        <dsp:cNvSpPr/>
      </dsp:nvSpPr>
      <dsp:spPr>
        <a:xfrm>
          <a:off x="2075056" y="504040"/>
          <a:ext cx="4728621" cy="4728621"/>
        </a:xfrm>
        <a:custGeom>
          <a:avLst/>
          <a:gdLst/>
          <a:ahLst/>
          <a:cxnLst/>
          <a:rect l="0" t="0" r="0" b="0"/>
          <a:pathLst>
            <a:path>
              <a:moveTo>
                <a:pt x="3726393" y="431774"/>
              </a:moveTo>
              <a:arcTo wR="2364310" hR="2364310" stAng="18310607" swAng="422864"/>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E949D68-BD5E-4912-80D6-E232314CCD53}">
      <dsp:nvSpPr>
        <dsp:cNvPr id="0" name=""/>
        <dsp:cNvSpPr/>
      </dsp:nvSpPr>
      <dsp:spPr>
        <a:xfrm>
          <a:off x="5321500" y="1183942"/>
          <a:ext cx="2330840" cy="1004506"/>
        </a:xfrm>
        <a:prstGeom prst="roundRect">
          <a:avLst/>
        </a:prstGeom>
        <a:blipFill rotWithShape="0">
          <a:blip xmlns:r="http://schemas.openxmlformats.org/officeDocument/2006/relationships" r:embed="rId1">
            <a:duotone>
              <a:schemeClr val="accent2">
                <a:hueOff val="381558"/>
                <a:satOff val="-8706"/>
                <a:lumOff val="3216"/>
                <a:alphaOff val="0"/>
                <a:shade val="22000"/>
                <a:satMod val="160000"/>
              </a:schemeClr>
              <a:schemeClr val="accent2">
                <a:hueOff val="381558"/>
                <a:satOff val="-8706"/>
                <a:lumOff val="3216"/>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itchFamily="18" charset="0"/>
              <a:cs typeface="Times New Roman" pitchFamily="18" charset="0"/>
            </a:rPr>
            <a:t>Data Quality</a:t>
          </a:r>
        </a:p>
        <a:p>
          <a:pPr lvl="0" algn="ctr" defTabSz="711200">
            <a:lnSpc>
              <a:spcPct val="90000"/>
            </a:lnSpc>
            <a:spcBef>
              <a:spcPct val="0"/>
            </a:spcBef>
            <a:spcAft>
              <a:spcPct val="35000"/>
            </a:spcAft>
          </a:pPr>
          <a:r>
            <a:rPr lang="en-US" sz="1600" kern="1200" dirty="0" smtClean="0">
              <a:latin typeface="Times New Roman" pitchFamily="18" charset="0"/>
              <a:cs typeface="Times New Roman" pitchFamily="18" charset="0"/>
            </a:rPr>
            <a:t>Reporting </a:t>
          </a:r>
        </a:p>
        <a:p>
          <a:pPr lvl="0" algn="ctr" defTabSz="711200">
            <a:lnSpc>
              <a:spcPct val="90000"/>
            </a:lnSpc>
            <a:spcBef>
              <a:spcPct val="0"/>
            </a:spcBef>
            <a:spcAft>
              <a:spcPct val="35000"/>
            </a:spcAft>
          </a:pPr>
          <a:r>
            <a:rPr lang="en-US" sz="1600" kern="1200" dirty="0" smtClean="0">
              <a:latin typeface="Times New Roman" pitchFamily="18" charset="0"/>
              <a:cs typeface="Times New Roman" pitchFamily="18" charset="0"/>
            </a:rPr>
            <a:t>Target  Population</a:t>
          </a:r>
        </a:p>
      </dsp:txBody>
      <dsp:txXfrm>
        <a:off x="5321500" y="1183942"/>
        <a:ext cx="2330840" cy="1004506"/>
      </dsp:txXfrm>
    </dsp:sp>
    <dsp:sp modelId="{4B434CD7-E237-4A0B-8311-A7A6BFBA241B}">
      <dsp:nvSpPr>
        <dsp:cNvPr id="0" name=""/>
        <dsp:cNvSpPr/>
      </dsp:nvSpPr>
      <dsp:spPr>
        <a:xfrm>
          <a:off x="2075056" y="504040"/>
          <a:ext cx="4728621" cy="4728621"/>
        </a:xfrm>
        <a:custGeom>
          <a:avLst/>
          <a:gdLst/>
          <a:ahLst/>
          <a:cxnLst/>
          <a:rect l="0" t="0" r="0" b="0"/>
          <a:pathLst>
            <a:path>
              <a:moveTo>
                <a:pt x="4691824" y="1948800"/>
              </a:moveTo>
              <a:arcTo wR="2364310" hR="2364310" stAng="20992688" swAng="1214625"/>
            </a:path>
          </a:pathLst>
        </a:custGeom>
        <a:noFill/>
        <a:ln w="9525" cap="flat" cmpd="sng" algn="ctr">
          <a:solidFill>
            <a:schemeClr val="accent2">
              <a:hueOff val="381558"/>
              <a:satOff val="-8706"/>
              <a:lumOff val="3216"/>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54158AE-638E-43A1-8707-31F2B63FC3E4}">
      <dsp:nvSpPr>
        <dsp:cNvPr id="0" name=""/>
        <dsp:cNvSpPr/>
      </dsp:nvSpPr>
      <dsp:spPr>
        <a:xfrm>
          <a:off x="5714224" y="3548253"/>
          <a:ext cx="1545394" cy="1004506"/>
        </a:xfrm>
        <a:prstGeom prst="roundRect">
          <a:avLst/>
        </a:prstGeom>
        <a:blipFill rotWithShape="0">
          <a:blip xmlns:r="http://schemas.openxmlformats.org/officeDocument/2006/relationships" r:embed="rId1">
            <a:duotone>
              <a:schemeClr val="accent2">
                <a:hueOff val="763116"/>
                <a:satOff val="-17411"/>
                <a:lumOff val="6432"/>
                <a:alphaOff val="0"/>
                <a:shade val="22000"/>
                <a:satMod val="160000"/>
              </a:schemeClr>
              <a:schemeClr val="accent2">
                <a:hueOff val="763116"/>
                <a:satOff val="-17411"/>
                <a:lumOff val="6432"/>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Self – Assessment</a:t>
          </a:r>
        </a:p>
        <a:p>
          <a:pPr lvl="0" algn="ctr" defTabSz="711200">
            <a:lnSpc>
              <a:spcPct val="90000"/>
            </a:lnSpc>
            <a:spcBef>
              <a:spcPct val="0"/>
            </a:spcBef>
            <a:spcAft>
              <a:spcPct val="35000"/>
            </a:spcAft>
          </a:pPr>
          <a:r>
            <a:rPr lang="en-US" sz="1600" kern="1200" dirty="0" smtClean="0"/>
            <a:t>Indicators</a:t>
          </a:r>
        </a:p>
        <a:p>
          <a:pPr lvl="0" algn="ctr" defTabSz="711200">
            <a:lnSpc>
              <a:spcPct val="90000"/>
            </a:lnSpc>
            <a:spcBef>
              <a:spcPct val="0"/>
            </a:spcBef>
            <a:spcAft>
              <a:spcPct val="35000"/>
            </a:spcAft>
          </a:pPr>
          <a:r>
            <a:rPr lang="en-US" sz="1600" kern="1200" dirty="0" smtClean="0"/>
            <a:t>Targets</a:t>
          </a:r>
          <a:endParaRPr lang="en-IN" sz="1600" kern="1200" dirty="0"/>
        </a:p>
      </dsp:txBody>
      <dsp:txXfrm>
        <a:off x="5714224" y="3548253"/>
        <a:ext cx="1545394" cy="1004506"/>
      </dsp:txXfrm>
    </dsp:sp>
    <dsp:sp modelId="{C43002D3-EA74-4FE9-A5C5-C26911DAD916}">
      <dsp:nvSpPr>
        <dsp:cNvPr id="0" name=""/>
        <dsp:cNvSpPr/>
      </dsp:nvSpPr>
      <dsp:spPr>
        <a:xfrm>
          <a:off x="2187176" y="400516"/>
          <a:ext cx="4728621" cy="4728621"/>
        </a:xfrm>
        <a:custGeom>
          <a:avLst/>
          <a:gdLst/>
          <a:ahLst/>
          <a:cxnLst/>
          <a:rect l="0" t="0" r="0" b="0"/>
          <a:pathLst>
            <a:path>
              <a:moveTo>
                <a:pt x="3780614" y="4257469"/>
              </a:moveTo>
              <a:arcTo wR="2364310" hR="2364310" stAng="3191953" swAng="738626"/>
            </a:path>
          </a:pathLst>
        </a:custGeom>
        <a:noFill/>
        <a:ln w="9525" cap="flat" cmpd="sng" algn="ctr">
          <a:solidFill>
            <a:schemeClr val="accent2">
              <a:hueOff val="763116"/>
              <a:satOff val="-17411"/>
              <a:lumOff val="643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3813152-7436-41F4-9ADF-3063CD7C7072}">
      <dsp:nvSpPr>
        <dsp:cNvPr id="0" name=""/>
        <dsp:cNvSpPr/>
      </dsp:nvSpPr>
      <dsp:spPr>
        <a:xfrm>
          <a:off x="3168650" y="4670806"/>
          <a:ext cx="2207858" cy="1004506"/>
        </a:xfrm>
        <a:prstGeom prst="roundRect">
          <a:avLst/>
        </a:prstGeom>
        <a:blipFill rotWithShape="0">
          <a:blip xmlns:r="http://schemas.openxmlformats.org/officeDocument/2006/relationships" r:embed="rId1">
            <a:duotone>
              <a:schemeClr val="accent2">
                <a:hueOff val="1144674"/>
                <a:satOff val="-26117"/>
                <a:lumOff val="9647"/>
                <a:alphaOff val="0"/>
                <a:shade val="22000"/>
                <a:satMod val="160000"/>
              </a:schemeClr>
              <a:schemeClr val="accent2">
                <a:hueOff val="1144674"/>
                <a:satOff val="-26117"/>
                <a:lumOff val="9647"/>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Tables</a:t>
          </a:r>
        </a:p>
        <a:p>
          <a:pPr lvl="0" algn="ctr" defTabSz="800100">
            <a:lnSpc>
              <a:spcPct val="90000"/>
            </a:lnSpc>
            <a:spcBef>
              <a:spcPct val="0"/>
            </a:spcBef>
            <a:spcAft>
              <a:spcPct val="35000"/>
            </a:spcAft>
          </a:pPr>
          <a:r>
            <a:rPr lang="en-US" sz="1800" kern="1200" dirty="0" smtClean="0"/>
            <a:t>Graphs</a:t>
          </a:r>
        </a:p>
        <a:p>
          <a:pPr lvl="0" algn="ctr" defTabSz="800100">
            <a:lnSpc>
              <a:spcPct val="90000"/>
            </a:lnSpc>
            <a:spcBef>
              <a:spcPct val="0"/>
            </a:spcBef>
            <a:spcAft>
              <a:spcPct val="35000"/>
            </a:spcAft>
          </a:pPr>
          <a:r>
            <a:rPr lang="en-US" sz="1800" kern="1200" dirty="0" smtClean="0"/>
            <a:t>Maps</a:t>
          </a:r>
          <a:endParaRPr lang="en-IN" sz="1800" kern="1200" dirty="0"/>
        </a:p>
      </dsp:txBody>
      <dsp:txXfrm>
        <a:off x="3168650" y="4670806"/>
        <a:ext cx="2207858" cy="1004506"/>
      </dsp:txXfrm>
    </dsp:sp>
    <dsp:sp modelId="{6C118362-2A24-4FA9-BB64-29C40B8408A8}">
      <dsp:nvSpPr>
        <dsp:cNvPr id="0" name=""/>
        <dsp:cNvSpPr/>
      </dsp:nvSpPr>
      <dsp:spPr>
        <a:xfrm>
          <a:off x="1995162" y="391484"/>
          <a:ext cx="4728621" cy="4728621"/>
        </a:xfrm>
        <a:custGeom>
          <a:avLst/>
          <a:gdLst/>
          <a:ahLst/>
          <a:cxnLst/>
          <a:rect l="0" t="0" r="0" b="0"/>
          <a:pathLst>
            <a:path>
              <a:moveTo>
                <a:pt x="1045139" y="4326389"/>
              </a:moveTo>
              <a:arcTo wR="2364310" hR="2364310" stAng="7434857" swAng="665624"/>
            </a:path>
          </a:pathLst>
        </a:custGeom>
        <a:noFill/>
        <a:ln w="9525" cap="flat" cmpd="sng" algn="ctr">
          <a:solidFill>
            <a:schemeClr val="accent2">
              <a:hueOff val="1144674"/>
              <a:satOff val="-26117"/>
              <a:lumOff val="9647"/>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142E556-F0C7-4103-8583-AA01BA543168}">
      <dsp:nvSpPr>
        <dsp:cNvPr id="0" name=""/>
        <dsp:cNvSpPr/>
      </dsp:nvSpPr>
      <dsp:spPr>
        <a:xfrm>
          <a:off x="1217335" y="3312374"/>
          <a:ext cx="2133200" cy="1004506"/>
        </a:xfrm>
        <a:prstGeom prst="roundRect">
          <a:avLst/>
        </a:prstGeom>
        <a:blipFill rotWithShape="0">
          <a:blip xmlns:r="http://schemas.openxmlformats.org/officeDocument/2006/relationships" r:embed="rId1">
            <a:duotone>
              <a:schemeClr val="accent2">
                <a:hueOff val="1526232"/>
                <a:satOff val="-34822"/>
                <a:lumOff val="12863"/>
                <a:alphaOff val="0"/>
                <a:shade val="22000"/>
                <a:satMod val="160000"/>
              </a:schemeClr>
              <a:schemeClr val="accent2">
                <a:hueOff val="1526232"/>
                <a:satOff val="-34822"/>
                <a:lumOff val="12863"/>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Times New Roman" pitchFamily="18" charset="0"/>
              <a:cs typeface="Times New Roman" pitchFamily="18" charset="0"/>
            </a:rPr>
            <a:t>Comparison </a:t>
          </a:r>
        </a:p>
        <a:p>
          <a:pPr lvl="0" algn="ctr" defTabSz="800100">
            <a:lnSpc>
              <a:spcPct val="90000"/>
            </a:lnSpc>
            <a:spcBef>
              <a:spcPct val="0"/>
            </a:spcBef>
            <a:spcAft>
              <a:spcPct val="35000"/>
            </a:spcAft>
          </a:pPr>
          <a:r>
            <a:rPr lang="en-US" sz="1800" kern="1200" dirty="0" smtClean="0">
              <a:latin typeface="Times New Roman" pitchFamily="18" charset="0"/>
              <a:cs typeface="Times New Roman" pitchFamily="18" charset="0"/>
            </a:rPr>
            <a:t>Trends</a:t>
          </a:r>
        </a:p>
      </dsp:txBody>
      <dsp:txXfrm>
        <a:off x="1217335" y="3312374"/>
        <a:ext cx="2133200" cy="1004506"/>
      </dsp:txXfrm>
    </dsp:sp>
    <dsp:sp modelId="{C8948519-DF64-4B46-A4F3-59F6981F5216}">
      <dsp:nvSpPr>
        <dsp:cNvPr id="0" name=""/>
        <dsp:cNvSpPr/>
      </dsp:nvSpPr>
      <dsp:spPr>
        <a:xfrm>
          <a:off x="2081364" y="482668"/>
          <a:ext cx="4728621" cy="4728621"/>
        </a:xfrm>
        <a:custGeom>
          <a:avLst/>
          <a:gdLst/>
          <a:ahLst/>
          <a:cxnLst/>
          <a:rect l="0" t="0" r="0" b="0"/>
          <a:pathLst>
            <a:path>
              <a:moveTo>
                <a:pt x="12524" y="2607351"/>
              </a:moveTo>
              <a:arcTo wR="2364310" hR="2364310" stAng="10445990" swAng="997227"/>
            </a:path>
          </a:pathLst>
        </a:custGeom>
        <a:noFill/>
        <a:ln w="9525" cap="flat" cmpd="sng" algn="ctr">
          <a:solidFill>
            <a:schemeClr val="accent2">
              <a:hueOff val="1526232"/>
              <a:satOff val="-34822"/>
              <a:lumOff val="12863"/>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0B8A59E-E2BF-4845-B967-AFE4CBABA16F}">
      <dsp:nvSpPr>
        <dsp:cNvPr id="0" name=""/>
        <dsp:cNvSpPr/>
      </dsp:nvSpPr>
      <dsp:spPr>
        <a:xfrm>
          <a:off x="1263058" y="1183942"/>
          <a:ext cx="2257511" cy="1004506"/>
        </a:xfrm>
        <a:prstGeom prst="roundRect">
          <a:avLst/>
        </a:prstGeom>
        <a:blipFill rotWithShape="0">
          <a:blip xmlns:r="http://schemas.openxmlformats.org/officeDocument/2006/relationships" r:embed="rId1">
            <a:duotone>
              <a:schemeClr val="accent2">
                <a:hueOff val="1907790"/>
                <a:satOff val="-43528"/>
                <a:lumOff val="16079"/>
                <a:alphaOff val="0"/>
                <a:shade val="22000"/>
                <a:satMod val="160000"/>
              </a:schemeClr>
              <a:schemeClr val="accent2">
                <a:hueOff val="1907790"/>
                <a:satOff val="-43528"/>
                <a:lumOff val="16079"/>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itchFamily="18" charset="0"/>
              <a:cs typeface="Times New Roman" pitchFamily="18" charset="0"/>
            </a:rPr>
            <a:t>Information Culture</a:t>
          </a:r>
        </a:p>
        <a:p>
          <a:pPr lvl="0" algn="ctr" defTabSz="711200">
            <a:lnSpc>
              <a:spcPct val="90000"/>
            </a:lnSpc>
            <a:spcBef>
              <a:spcPct val="0"/>
            </a:spcBef>
            <a:spcAft>
              <a:spcPct val="35000"/>
            </a:spcAft>
          </a:pPr>
          <a:r>
            <a:rPr lang="en-US" sz="1600" kern="1200" dirty="0" smtClean="0">
              <a:latin typeface="Times New Roman" pitchFamily="18" charset="0"/>
              <a:cs typeface="Times New Roman" pitchFamily="18" charset="0"/>
            </a:rPr>
            <a:t>Feedback</a:t>
          </a:r>
        </a:p>
        <a:p>
          <a:pPr lvl="0" algn="ctr" defTabSz="711200">
            <a:lnSpc>
              <a:spcPct val="90000"/>
            </a:lnSpc>
            <a:spcBef>
              <a:spcPct val="0"/>
            </a:spcBef>
            <a:spcAft>
              <a:spcPct val="35000"/>
            </a:spcAft>
          </a:pPr>
          <a:r>
            <a:rPr lang="en-US" sz="1600" kern="1200" dirty="0" smtClean="0">
              <a:latin typeface="Times New Roman" pitchFamily="18" charset="0"/>
              <a:cs typeface="Times New Roman" pitchFamily="18" charset="0"/>
            </a:rPr>
            <a:t>Actions</a:t>
          </a:r>
          <a:endParaRPr lang="en-IN" sz="1600" kern="1200" dirty="0">
            <a:latin typeface="Times New Roman" pitchFamily="18" charset="0"/>
            <a:cs typeface="Times New Roman" pitchFamily="18" charset="0"/>
          </a:endParaRPr>
        </a:p>
      </dsp:txBody>
      <dsp:txXfrm>
        <a:off x="1263058" y="1183942"/>
        <a:ext cx="2257511" cy="1004506"/>
      </dsp:txXfrm>
    </dsp:sp>
    <dsp:sp modelId="{810310E4-5B5F-4934-A85B-92D1F0FD26B5}">
      <dsp:nvSpPr>
        <dsp:cNvPr id="0" name=""/>
        <dsp:cNvSpPr/>
      </dsp:nvSpPr>
      <dsp:spPr>
        <a:xfrm>
          <a:off x="2075056" y="504040"/>
          <a:ext cx="4728621" cy="4728621"/>
        </a:xfrm>
        <a:custGeom>
          <a:avLst/>
          <a:gdLst/>
          <a:ahLst/>
          <a:cxnLst/>
          <a:rect l="0" t="0" r="0" b="0"/>
          <a:pathLst>
            <a:path>
              <a:moveTo>
                <a:pt x="775405" y="613498"/>
              </a:moveTo>
              <a:arcTo wR="2364310" hR="2364310" stAng="13666529" swAng="422864"/>
            </a:path>
          </a:pathLst>
        </a:custGeom>
        <a:noFill/>
        <a:ln w="9525" cap="flat" cmpd="sng" algn="ctr">
          <a:solidFill>
            <a:schemeClr val="accent2">
              <a:hueOff val="1907790"/>
              <a:satOff val="-43528"/>
              <a:lumOff val="16079"/>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3AF356-9F06-410D-8DA0-A4968E9D03EE}">
      <dsp:nvSpPr>
        <dsp:cNvPr id="0" name=""/>
        <dsp:cNvSpPr/>
      </dsp:nvSpPr>
      <dsp:spPr>
        <a:xfrm rot="16200000">
          <a:off x="-1360938" y="1368133"/>
          <a:ext cx="4063999" cy="1327732"/>
        </a:xfrm>
        <a:prstGeom prst="flowChartManualOperation">
          <a:avLst/>
        </a:prstGeom>
        <a:solidFill>
          <a:schemeClr val="accent3">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0" tIns="0" rIns="127000" bIns="0" numCol="1" spcCol="1270" anchor="t" anchorCtr="0">
          <a:noAutofit/>
        </a:bodyPr>
        <a:lstStyle/>
        <a:p>
          <a:pPr lvl="0" algn="l" defTabSz="1600200">
            <a:lnSpc>
              <a:spcPct val="90000"/>
            </a:lnSpc>
            <a:spcBef>
              <a:spcPct val="0"/>
            </a:spcBef>
            <a:spcAft>
              <a:spcPct val="35000"/>
            </a:spcAft>
          </a:pPr>
          <a:r>
            <a:rPr lang="en-US" sz="3600" kern="1200" dirty="0" smtClean="0"/>
            <a:t>SC</a:t>
          </a:r>
          <a:endParaRPr lang="en-US" sz="3600" kern="1200" dirty="0"/>
        </a:p>
        <a:p>
          <a:pPr marL="228600" lvl="1" indent="-228600" algn="l" defTabSz="889000">
            <a:lnSpc>
              <a:spcPct val="90000"/>
            </a:lnSpc>
            <a:spcBef>
              <a:spcPct val="0"/>
            </a:spcBef>
            <a:spcAft>
              <a:spcPct val="15000"/>
            </a:spcAft>
            <a:buChar char="••"/>
          </a:pPr>
          <a:r>
            <a:rPr lang="en-US" sz="2000" b="1" kern="1200" dirty="0" smtClean="0"/>
            <a:t>ANM</a:t>
          </a:r>
          <a:endParaRPr lang="en-US" sz="2000" b="1" kern="1200" dirty="0"/>
        </a:p>
      </dsp:txBody>
      <dsp:txXfrm rot="16200000">
        <a:off x="-1360938" y="1368133"/>
        <a:ext cx="4063999" cy="1327732"/>
      </dsp:txXfrm>
    </dsp:sp>
    <dsp:sp modelId="{10284FE8-E297-4DC0-9BBB-0D2D2A2E5B1B}">
      <dsp:nvSpPr>
        <dsp:cNvPr id="0" name=""/>
        <dsp:cNvSpPr/>
      </dsp:nvSpPr>
      <dsp:spPr>
        <a:xfrm rot="16200000">
          <a:off x="66374" y="1368133"/>
          <a:ext cx="4063999" cy="1327732"/>
        </a:xfrm>
        <a:prstGeom prst="flowChartManualOperation">
          <a:avLst/>
        </a:prstGeom>
        <a:solidFill>
          <a:schemeClr val="accent3">
            <a:hueOff val="-235699"/>
            <a:satOff val="1071"/>
            <a:lumOff val="-1242"/>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0" tIns="0" rIns="101600" bIns="0" numCol="1" spcCol="1270" anchor="t" anchorCtr="0">
          <a:noAutofit/>
        </a:bodyPr>
        <a:lstStyle/>
        <a:p>
          <a:pPr lvl="0" algn="l" defTabSz="1600200">
            <a:lnSpc>
              <a:spcPct val="90000"/>
            </a:lnSpc>
            <a:spcBef>
              <a:spcPct val="0"/>
            </a:spcBef>
            <a:spcAft>
              <a:spcPct val="35000"/>
            </a:spcAft>
          </a:pPr>
          <a:r>
            <a:rPr lang="en-US" sz="3600" kern="1200" dirty="0" smtClean="0"/>
            <a:t>PHC</a:t>
          </a:r>
          <a:endParaRPr lang="en-US" sz="3600" kern="1200" dirty="0"/>
        </a:p>
        <a:p>
          <a:pPr marL="171450" lvl="1" indent="-171450" algn="l" defTabSz="711200">
            <a:lnSpc>
              <a:spcPct val="90000"/>
            </a:lnSpc>
            <a:spcBef>
              <a:spcPct val="0"/>
            </a:spcBef>
            <a:spcAft>
              <a:spcPct val="15000"/>
            </a:spcAft>
            <a:buChar char="••"/>
          </a:pPr>
          <a:r>
            <a:rPr lang="en-US" sz="1600" b="1" kern="1200" dirty="0" smtClean="0"/>
            <a:t>Pharmacist</a:t>
          </a:r>
          <a:endParaRPr lang="en-US" sz="1600" b="1" kern="1200" dirty="0"/>
        </a:p>
        <a:p>
          <a:pPr marL="171450" lvl="1" indent="-171450" algn="l" defTabSz="711200">
            <a:lnSpc>
              <a:spcPct val="90000"/>
            </a:lnSpc>
            <a:spcBef>
              <a:spcPct val="0"/>
            </a:spcBef>
            <a:spcAft>
              <a:spcPct val="15000"/>
            </a:spcAft>
            <a:buChar char="••"/>
          </a:pPr>
          <a:r>
            <a:rPr lang="en-US" sz="1600" b="1" kern="1200" dirty="0" smtClean="0"/>
            <a:t>MPHW</a:t>
          </a:r>
          <a:endParaRPr lang="en-US" sz="1600" b="1" kern="1200" dirty="0"/>
        </a:p>
        <a:p>
          <a:pPr marL="171450" lvl="1" indent="-171450" algn="l" defTabSz="711200">
            <a:lnSpc>
              <a:spcPct val="90000"/>
            </a:lnSpc>
            <a:spcBef>
              <a:spcPct val="0"/>
            </a:spcBef>
            <a:spcAft>
              <a:spcPct val="15000"/>
            </a:spcAft>
            <a:buChar char="••"/>
          </a:pPr>
          <a:r>
            <a:rPr lang="en-US" sz="1600" b="1" kern="1200" dirty="0" smtClean="0"/>
            <a:t>LHV</a:t>
          </a:r>
          <a:endParaRPr lang="en-US" sz="1600" b="1" kern="1200" dirty="0"/>
        </a:p>
        <a:p>
          <a:pPr marL="171450" lvl="1" indent="-171450" algn="l" defTabSz="711200">
            <a:lnSpc>
              <a:spcPct val="90000"/>
            </a:lnSpc>
            <a:spcBef>
              <a:spcPct val="0"/>
            </a:spcBef>
            <a:spcAft>
              <a:spcPct val="15000"/>
            </a:spcAft>
            <a:buChar char="••"/>
          </a:pPr>
          <a:r>
            <a:rPr lang="en-US" sz="1600" b="1" kern="1200" dirty="0" smtClean="0"/>
            <a:t>Computer</a:t>
          </a:r>
          <a:endParaRPr lang="en-US" sz="1600" b="1" kern="1200" dirty="0"/>
        </a:p>
      </dsp:txBody>
      <dsp:txXfrm rot="16200000">
        <a:off x="66374" y="1368133"/>
        <a:ext cx="4063999" cy="1327732"/>
      </dsp:txXfrm>
    </dsp:sp>
    <dsp:sp modelId="{33183885-7A53-4BD9-A033-25BA8AB1B3E6}">
      <dsp:nvSpPr>
        <dsp:cNvPr id="0" name=""/>
        <dsp:cNvSpPr/>
      </dsp:nvSpPr>
      <dsp:spPr>
        <a:xfrm rot="16200000">
          <a:off x="1493687" y="1368133"/>
          <a:ext cx="4063999" cy="1327732"/>
        </a:xfrm>
        <a:prstGeom prst="flowChartManualOperation">
          <a:avLst/>
        </a:prstGeom>
        <a:solidFill>
          <a:schemeClr val="accent3">
            <a:hueOff val="-471397"/>
            <a:satOff val="2142"/>
            <a:lumOff val="-2484"/>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0" tIns="0" rIns="177800" bIns="0" numCol="1" spcCol="1270" anchor="ctr" anchorCtr="0">
          <a:noAutofit/>
        </a:bodyPr>
        <a:lstStyle/>
        <a:p>
          <a:pPr lvl="0" algn="ctr" defTabSz="1244600">
            <a:lnSpc>
              <a:spcPct val="90000"/>
            </a:lnSpc>
            <a:spcBef>
              <a:spcPct val="0"/>
            </a:spcBef>
            <a:spcAft>
              <a:spcPct val="35000"/>
            </a:spcAft>
          </a:pPr>
          <a:r>
            <a:rPr lang="en-US" sz="2800" b="1" kern="1200" dirty="0" smtClean="0"/>
            <a:t>CHC</a:t>
          </a:r>
        </a:p>
        <a:p>
          <a:pPr lvl="0" algn="l" defTabSz="1244600">
            <a:lnSpc>
              <a:spcPct val="90000"/>
            </a:lnSpc>
            <a:spcBef>
              <a:spcPct val="0"/>
            </a:spcBef>
            <a:spcAft>
              <a:spcPct val="35000"/>
            </a:spcAft>
          </a:pPr>
          <a:r>
            <a:rPr lang="en-US" sz="1700" b="0" kern="1200" dirty="0" smtClean="0"/>
            <a:t>Pharmacist</a:t>
          </a:r>
        </a:p>
        <a:p>
          <a:pPr lvl="0" algn="l" defTabSz="1244600">
            <a:lnSpc>
              <a:spcPct val="90000"/>
            </a:lnSpc>
            <a:spcBef>
              <a:spcPct val="0"/>
            </a:spcBef>
            <a:spcAft>
              <a:spcPct val="35000"/>
            </a:spcAft>
          </a:pPr>
          <a:r>
            <a:rPr lang="en-US" sz="1700" b="0" kern="1200" dirty="0" smtClean="0"/>
            <a:t>MPHW</a:t>
          </a:r>
        </a:p>
        <a:p>
          <a:pPr lvl="0" algn="l" defTabSz="1244600">
            <a:lnSpc>
              <a:spcPct val="90000"/>
            </a:lnSpc>
            <a:spcBef>
              <a:spcPct val="0"/>
            </a:spcBef>
            <a:spcAft>
              <a:spcPct val="35000"/>
            </a:spcAft>
          </a:pPr>
          <a:r>
            <a:rPr lang="en-US" sz="1700" b="0" kern="1200" dirty="0" smtClean="0"/>
            <a:t>LHV</a:t>
          </a:r>
        </a:p>
        <a:p>
          <a:pPr lvl="0" algn="l" defTabSz="1244600">
            <a:lnSpc>
              <a:spcPct val="90000"/>
            </a:lnSpc>
            <a:spcBef>
              <a:spcPct val="0"/>
            </a:spcBef>
            <a:spcAft>
              <a:spcPct val="35000"/>
            </a:spcAft>
          </a:pPr>
          <a:r>
            <a:rPr lang="en-US" sz="1700" b="0" kern="1200" dirty="0" smtClean="0"/>
            <a:t>Computer</a:t>
          </a:r>
        </a:p>
        <a:p>
          <a:pPr lvl="0" algn="ctr" defTabSz="1244600">
            <a:lnSpc>
              <a:spcPct val="90000"/>
            </a:lnSpc>
            <a:spcBef>
              <a:spcPct val="0"/>
            </a:spcBef>
            <a:spcAft>
              <a:spcPct val="35000"/>
            </a:spcAft>
          </a:pPr>
          <a:endParaRPr lang="en-US" sz="1700" kern="1200" dirty="0"/>
        </a:p>
      </dsp:txBody>
      <dsp:txXfrm rot="16200000">
        <a:off x="1493687" y="1368133"/>
        <a:ext cx="4063999" cy="1327732"/>
      </dsp:txXfrm>
    </dsp:sp>
    <dsp:sp modelId="{0700FC95-E681-4BDF-B984-17197DAB8E7E}">
      <dsp:nvSpPr>
        <dsp:cNvPr id="0" name=""/>
        <dsp:cNvSpPr/>
      </dsp:nvSpPr>
      <dsp:spPr>
        <a:xfrm rot="16200000">
          <a:off x="2924466" y="1368133"/>
          <a:ext cx="4063999" cy="1327732"/>
        </a:xfrm>
        <a:prstGeom prst="flowChartManualOperation">
          <a:avLst/>
        </a:prstGeom>
        <a:solidFill>
          <a:schemeClr val="accent3">
            <a:hueOff val="-707096"/>
            <a:satOff val="3212"/>
            <a:lumOff val="-3725"/>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0" tIns="0" rIns="177800" bIns="0" numCol="1" spcCol="1270" anchor="ctr" anchorCtr="0">
          <a:noAutofit/>
        </a:bodyPr>
        <a:lstStyle/>
        <a:p>
          <a:pPr lvl="0" algn="ctr" defTabSz="1244600">
            <a:lnSpc>
              <a:spcPct val="90000"/>
            </a:lnSpc>
            <a:spcBef>
              <a:spcPct val="0"/>
            </a:spcBef>
            <a:spcAft>
              <a:spcPct val="35000"/>
            </a:spcAft>
          </a:pPr>
          <a:r>
            <a:rPr lang="en-US" sz="2800" b="1" kern="1200" dirty="0" smtClean="0"/>
            <a:t>Block</a:t>
          </a:r>
        </a:p>
        <a:p>
          <a:pPr lvl="0" algn="ctr" defTabSz="1244600">
            <a:lnSpc>
              <a:spcPct val="90000"/>
            </a:lnSpc>
            <a:spcBef>
              <a:spcPct val="0"/>
            </a:spcBef>
            <a:spcAft>
              <a:spcPct val="35000"/>
            </a:spcAft>
          </a:pPr>
          <a:r>
            <a:rPr lang="en-US" sz="2800" b="0" kern="1200" dirty="0" smtClean="0"/>
            <a:t>BPM</a:t>
          </a:r>
        </a:p>
        <a:p>
          <a:pPr lvl="0" algn="ctr" defTabSz="1244600">
            <a:lnSpc>
              <a:spcPct val="90000"/>
            </a:lnSpc>
            <a:spcBef>
              <a:spcPct val="0"/>
            </a:spcBef>
            <a:spcAft>
              <a:spcPct val="35000"/>
            </a:spcAft>
          </a:pPr>
          <a:r>
            <a:rPr lang="en-US" sz="2800" b="0" kern="1200" dirty="0" smtClean="0"/>
            <a:t>BME</a:t>
          </a:r>
        </a:p>
        <a:p>
          <a:pPr lvl="0" algn="ctr" defTabSz="1244600">
            <a:lnSpc>
              <a:spcPct val="90000"/>
            </a:lnSpc>
            <a:spcBef>
              <a:spcPct val="0"/>
            </a:spcBef>
            <a:spcAft>
              <a:spcPct val="35000"/>
            </a:spcAft>
          </a:pPr>
          <a:endParaRPr lang="en-US" sz="2800" b="0" kern="1200" dirty="0" smtClean="0"/>
        </a:p>
      </dsp:txBody>
      <dsp:txXfrm rot="16200000">
        <a:off x="2924466" y="1368133"/>
        <a:ext cx="4063999" cy="1327732"/>
      </dsp:txXfrm>
    </dsp:sp>
    <dsp:sp modelId="{9E930184-2373-4E2E-BB26-9D61915BCDC9}">
      <dsp:nvSpPr>
        <dsp:cNvPr id="0" name=""/>
        <dsp:cNvSpPr/>
      </dsp:nvSpPr>
      <dsp:spPr>
        <a:xfrm rot="16200000">
          <a:off x="4348312" y="1368133"/>
          <a:ext cx="4063999" cy="1327732"/>
        </a:xfrm>
        <a:prstGeom prst="flowChartManualOperation">
          <a:avLst/>
        </a:prstGeom>
        <a:solidFill>
          <a:schemeClr val="accent3">
            <a:hueOff val="-942795"/>
            <a:satOff val="4283"/>
            <a:lumOff val="-4967"/>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0" rIns="152400" bIns="0" numCol="1" spcCol="1270" anchor="t" anchorCtr="0">
          <a:noAutofit/>
        </a:bodyPr>
        <a:lstStyle/>
        <a:p>
          <a:pPr lvl="0" algn="l" defTabSz="1066800">
            <a:lnSpc>
              <a:spcPct val="90000"/>
            </a:lnSpc>
            <a:spcBef>
              <a:spcPct val="0"/>
            </a:spcBef>
            <a:spcAft>
              <a:spcPct val="35000"/>
            </a:spcAft>
          </a:pPr>
          <a:r>
            <a:rPr lang="en-US" sz="2400" b="1" kern="1200" dirty="0" smtClean="0"/>
            <a:t>District</a:t>
          </a:r>
          <a:endParaRPr lang="en-US" sz="2400" b="1" kern="1200" dirty="0"/>
        </a:p>
        <a:p>
          <a:pPr marL="114300" lvl="1" indent="-114300" algn="l" defTabSz="622300">
            <a:lnSpc>
              <a:spcPct val="90000"/>
            </a:lnSpc>
            <a:spcBef>
              <a:spcPct val="0"/>
            </a:spcBef>
            <a:spcAft>
              <a:spcPct val="15000"/>
            </a:spcAft>
            <a:buChar char="••"/>
          </a:pPr>
          <a:r>
            <a:rPr lang="en-US" sz="1400" b="1" kern="1200" dirty="0" smtClean="0"/>
            <a:t>District statistical officer</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District ME</a:t>
          </a:r>
          <a:endParaRPr lang="en-US" sz="1400" b="1" kern="1200" dirty="0"/>
        </a:p>
        <a:p>
          <a:pPr marL="114300" lvl="1" indent="-114300" algn="l" defTabSz="622300">
            <a:lnSpc>
              <a:spcPct val="90000"/>
            </a:lnSpc>
            <a:spcBef>
              <a:spcPct val="0"/>
            </a:spcBef>
            <a:spcAft>
              <a:spcPct val="15000"/>
            </a:spcAft>
            <a:buChar char="••"/>
          </a:pPr>
          <a:r>
            <a:rPr lang="en-US" sz="1400" b="1" kern="1200" dirty="0" smtClean="0"/>
            <a:t>DPM</a:t>
          </a:r>
          <a:endParaRPr lang="en-US" sz="1400" b="1" kern="1200" dirty="0"/>
        </a:p>
      </dsp:txBody>
      <dsp:txXfrm rot="16200000">
        <a:off x="4348312" y="1368133"/>
        <a:ext cx="4063999" cy="1327732"/>
      </dsp:txXfrm>
    </dsp:sp>
    <dsp:sp modelId="{D0334DE8-F13E-4988-969E-BA21EA9A3E86}">
      <dsp:nvSpPr>
        <dsp:cNvPr id="0" name=""/>
        <dsp:cNvSpPr/>
      </dsp:nvSpPr>
      <dsp:spPr>
        <a:xfrm rot="16200000">
          <a:off x="5775625" y="1368133"/>
          <a:ext cx="4063999" cy="1327732"/>
        </a:xfrm>
        <a:prstGeom prst="flowChartManualOperation">
          <a:avLst/>
        </a:prstGeom>
        <a:solidFill>
          <a:schemeClr val="accent3">
            <a:hueOff val="-1178493"/>
            <a:satOff val="5354"/>
            <a:lumOff val="-6209"/>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0" tIns="0" rIns="177800" bIns="0" numCol="1" spcCol="1270" anchor="t" anchorCtr="0">
          <a:noAutofit/>
        </a:bodyPr>
        <a:lstStyle/>
        <a:p>
          <a:pPr lvl="0" algn="l" defTabSz="1244600">
            <a:lnSpc>
              <a:spcPct val="90000"/>
            </a:lnSpc>
            <a:spcBef>
              <a:spcPct val="0"/>
            </a:spcBef>
            <a:spcAft>
              <a:spcPct val="35000"/>
            </a:spcAft>
          </a:pPr>
          <a:r>
            <a:rPr lang="en-US" sz="2800" kern="1200" dirty="0" smtClean="0"/>
            <a:t>State</a:t>
          </a:r>
          <a:endParaRPr lang="en-US" sz="2800" kern="1200" dirty="0"/>
        </a:p>
        <a:p>
          <a:pPr marL="171450" lvl="1" indent="-171450" algn="l" defTabSz="711200">
            <a:lnSpc>
              <a:spcPct val="90000"/>
            </a:lnSpc>
            <a:spcBef>
              <a:spcPct val="0"/>
            </a:spcBef>
            <a:spcAft>
              <a:spcPct val="15000"/>
            </a:spcAft>
            <a:buChar char="••"/>
          </a:pPr>
          <a:r>
            <a:rPr lang="en-US" sz="1600" b="1" kern="1200" dirty="0" smtClean="0"/>
            <a:t>Demographer </a:t>
          </a:r>
          <a:endParaRPr lang="en-US" sz="1600" b="1" kern="1200" dirty="0"/>
        </a:p>
        <a:p>
          <a:pPr marL="171450" lvl="1" indent="-171450" algn="l" defTabSz="711200">
            <a:lnSpc>
              <a:spcPct val="90000"/>
            </a:lnSpc>
            <a:spcBef>
              <a:spcPct val="0"/>
            </a:spcBef>
            <a:spcAft>
              <a:spcPct val="15000"/>
            </a:spcAft>
            <a:buChar char="••"/>
          </a:pPr>
          <a:r>
            <a:rPr lang="en-US" sz="1600" b="1" kern="1200" dirty="0" smtClean="0"/>
            <a:t>State ME  officer</a:t>
          </a:r>
          <a:endParaRPr lang="en-US" sz="1600" b="1" kern="1200" dirty="0"/>
        </a:p>
      </dsp:txBody>
      <dsp:txXfrm rot="16200000">
        <a:off x="5775625" y="1368133"/>
        <a:ext cx="4063999" cy="1327732"/>
      </dsp:txXfrm>
    </dsp:sp>
    <dsp:sp modelId="{6FFF0ABE-DB99-4C4E-B6FC-368C47134135}">
      <dsp:nvSpPr>
        <dsp:cNvPr id="0" name=""/>
        <dsp:cNvSpPr/>
      </dsp:nvSpPr>
      <dsp:spPr>
        <a:xfrm rot="16200000">
          <a:off x="7202938" y="1368133"/>
          <a:ext cx="4063999" cy="1327732"/>
        </a:xfrm>
        <a:prstGeom prst="flowChartManualOperation">
          <a:avLst/>
        </a:prstGeom>
        <a:solidFill>
          <a:schemeClr val="accent3">
            <a:hueOff val="-1414192"/>
            <a:satOff val="6425"/>
            <a:lumOff val="-7451"/>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0" rIns="114300" bIns="0" numCol="1" spcCol="1270" anchor="t" anchorCtr="0">
          <a:noAutofit/>
        </a:bodyPr>
        <a:lstStyle/>
        <a:p>
          <a:pPr lvl="0" algn="l" defTabSz="800100">
            <a:lnSpc>
              <a:spcPct val="90000"/>
            </a:lnSpc>
            <a:spcBef>
              <a:spcPct val="0"/>
            </a:spcBef>
            <a:spcAft>
              <a:spcPct val="35000"/>
            </a:spcAft>
          </a:pPr>
          <a:r>
            <a:rPr lang="en-US" sz="1800" b="1" kern="1200" dirty="0" smtClean="0"/>
            <a:t>Central Government</a:t>
          </a:r>
          <a:endParaRPr lang="en-US" sz="1800" b="1" kern="1200" dirty="0"/>
        </a:p>
        <a:p>
          <a:pPr marL="171450" lvl="1" indent="-171450" algn="l" defTabSz="711200">
            <a:lnSpc>
              <a:spcPct val="90000"/>
            </a:lnSpc>
            <a:spcBef>
              <a:spcPct val="0"/>
            </a:spcBef>
            <a:spcAft>
              <a:spcPct val="15000"/>
            </a:spcAft>
            <a:buChar char="••"/>
          </a:pPr>
          <a:r>
            <a:rPr lang="en-US" sz="1600" b="1" kern="1200" dirty="0" smtClean="0"/>
            <a:t>Statistics Division-</a:t>
          </a:r>
          <a:r>
            <a:rPr lang="en-US" sz="1600" b="1" kern="1200" dirty="0" err="1" smtClean="0"/>
            <a:t>MoHFW</a:t>
          </a:r>
          <a:endParaRPr lang="en-US" sz="1600" b="1" kern="1200" dirty="0"/>
        </a:p>
        <a:p>
          <a:pPr marL="57150" lvl="1" indent="-57150" algn="l" defTabSz="488950">
            <a:lnSpc>
              <a:spcPct val="90000"/>
            </a:lnSpc>
            <a:spcBef>
              <a:spcPct val="0"/>
            </a:spcBef>
            <a:spcAft>
              <a:spcPct val="15000"/>
            </a:spcAft>
            <a:buChar char="••"/>
          </a:pPr>
          <a:endParaRPr lang="en-US" sz="1100" b="1" kern="1200" dirty="0"/>
        </a:p>
      </dsp:txBody>
      <dsp:txXfrm rot="16200000">
        <a:off x="7202938" y="1368133"/>
        <a:ext cx="4063999" cy="132773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7074F1-C76F-489E-B3D9-DCF1C1F07C78}">
      <dsp:nvSpPr>
        <dsp:cNvPr id="0" name=""/>
        <dsp:cNvSpPr/>
      </dsp:nvSpPr>
      <dsp:spPr>
        <a:xfrm>
          <a:off x="0" y="347020"/>
          <a:ext cx="6604000" cy="579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38100" dist="25400" dir="5400000" algn="t" rotWithShape="0">
            <a:srgbClr val="000000">
              <a:alpha val="50000"/>
            </a:srgbClr>
          </a:outerShdw>
        </a:effectLst>
      </dsp:spPr>
      <dsp:style>
        <a:lnRef idx="1">
          <a:scrgbClr r="0" g="0" b="0"/>
        </a:lnRef>
        <a:fillRef idx="1">
          <a:scrgbClr r="0" g="0" b="0"/>
        </a:fillRef>
        <a:effectRef idx="2">
          <a:scrgbClr r="0" g="0" b="0"/>
        </a:effectRef>
        <a:fontRef idx="minor"/>
      </dsp:style>
    </dsp:sp>
    <dsp:sp modelId="{E0A1CBA1-FEB3-447D-8D67-58BC0FF5D541}">
      <dsp:nvSpPr>
        <dsp:cNvPr id="0" name=""/>
        <dsp:cNvSpPr/>
      </dsp:nvSpPr>
      <dsp:spPr>
        <a:xfrm>
          <a:off x="247650" y="0"/>
          <a:ext cx="4622800" cy="678960"/>
        </a:xfrm>
        <a:prstGeom prst="roundRect">
          <a:avLst/>
        </a:prstGeom>
        <a:blipFill rotWithShape="0">
          <a:blip xmlns:r="http://schemas.openxmlformats.org/officeDocument/2006/relationships" r:embed="rId1">
            <a:duotone>
              <a:schemeClr val="accent2">
                <a:hueOff val="0"/>
                <a:satOff val="0"/>
                <a:lumOff val="0"/>
                <a:alphaOff val="0"/>
                <a:shade val="22000"/>
                <a:satMod val="160000"/>
              </a:schemeClr>
              <a:schemeClr val="accent2">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2">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4731" tIns="0" rIns="174731" bIns="0" numCol="1" spcCol="1270" anchor="ctr" anchorCtr="0">
          <a:noAutofit/>
        </a:bodyPr>
        <a:lstStyle/>
        <a:p>
          <a:pPr lvl="0" algn="l" defTabSz="1022350">
            <a:lnSpc>
              <a:spcPct val="90000"/>
            </a:lnSpc>
            <a:spcBef>
              <a:spcPct val="0"/>
            </a:spcBef>
            <a:spcAft>
              <a:spcPct val="35000"/>
            </a:spcAft>
          </a:pPr>
          <a:r>
            <a:rPr lang="en-US" sz="2300" kern="1200" dirty="0" smtClean="0"/>
            <a:t>VALIDITY</a:t>
          </a:r>
          <a:endParaRPr lang="en-US" sz="2300" kern="1200" dirty="0"/>
        </a:p>
      </dsp:txBody>
      <dsp:txXfrm>
        <a:off x="247650" y="0"/>
        <a:ext cx="4622800" cy="678960"/>
      </dsp:txXfrm>
    </dsp:sp>
    <dsp:sp modelId="{C9390C32-2638-4DB6-A023-5BB950B70125}">
      <dsp:nvSpPr>
        <dsp:cNvPr id="0" name=""/>
        <dsp:cNvSpPr/>
      </dsp:nvSpPr>
      <dsp:spPr>
        <a:xfrm>
          <a:off x="0" y="1390300"/>
          <a:ext cx="6604000" cy="5796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38100" dist="25400" dir="5400000" algn="t" rotWithShape="0">
            <a:srgbClr val="000000">
              <a:alpha val="50000"/>
            </a:srgbClr>
          </a:outerShdw>
        </a:effectLst>
      </dsp:spPr>
      <dsp:style>
        <a:lnRef idx="1">
          <a:scrgbClr r="0" g="0" b="0"/>
        </a:lnRef>
        <a:fillRef idx="1">
          <a:scrgbClr r="0" g="0" b="0"/>
        </a:fillRef>
        <a:effectRef idx="2">
          <a:scrgbClr r="0" g="0" b="0"/>
        </a:effectRef>
        <a:fontRef idx="minor"/>
      </dsp:style>
    </dsp:sp>
    <dsp:sp modelId="{73F4A5A7-66C3-435B-AEFA-A969340F7FF1}">
      <dsp:nvSpPr>
        <dsp:cNvPr id="0" name=""/>
        <dsp:cNvSpPr/>
      </dsp:nvSpPr>
      <dsp:spPr>
        <a:xfrm>
          <a:off x="330200" y="1050819"/>
          <a:ext cx="4622800" cy="678960"/>
        </a:xfrm>
        <a:prstGeom prst="roundRect">
          <a:avLst/>
        </a:prstGeom>
        <a:blipFill rotWithShape="0">
          <a:blip xmlns:r="http://schemas.openxmlformats.org/officeDocument/2006/relationships" r:embed="rId1">
            <a:duotone>
              <a:schemeClr val="accent3">
                <a:hueOff val="0"/>
                <a:satOff val="0"/>
                <a:lumOff val="0"/>
                <a:alphaOff val="0"/>
                <a:shade val="22000"/>
                <a:satMod val="160000"/>
              </a:schemeClr>
              <a:schemeClr val="accent3">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3">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4731" tIns="0" rIns="174731" bIns="0" numCol="1" spcCol="1270" anchor="ctr" anchorCtr="0">
          <a:noAutofit/>
        </a:bodyPr>
        <a:lstStyle/>
        <a:p>
          <a:pPr lvl="0" algn="l" defTabSz="1022350">
            <a:lnSpc>
              <a:spcPct val="90000"/>
            </a:lnSpc>
            <a:spcBef>
              <a:spcPct val="0"/>
            </a:spcBef>
            <a:spcAft>
              <a:spcPct val="35000"/>
            </a:spcAft>
          </a:pPr>
          <a:r>
            <a:rPr lang="en-US" sz="2300" kern="1200" dirty="0" smtClean="0"/>
            <a:t>RELIABLETY</a:t>
          </a:r>
          <a:endParaRPr lang="en-US" sz="2300" kern="1200" dirty="0"/>
        </a:p>
      </dsp:txBody>
      <dsp:txXfrm>
        <a:off x="330200" y="1050819"/>
        <a:ext cx="4622800" cy="678960"/>
      </dsp:txXfrm>
    </dsp:sp>
    <dsp:sp modelId="{3A2A75F7-7004-4CDB-9C48-6DDF1623B0D2}">
      <dsp:nvSpPr>
        <dsp:cNvPr id="0" name=""/>
        <dsp:cNvSpPr/>
      </dsp:nvSpPr>
      <dsp:spPr>
        <a:xfrm>
          <a:off x="0" y="2433579"/>
          <a:ext cx="6604000" cy="5796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38100" dist="25400" dir="5400000" algn="t" rotWithShape="0">
            <a:srgbClr val="000000">
              <a:alpha val="50000"/>
            </a:srgbClr>
          </a:outerShdw>
        </a:effectLst>
      </dsp:spPr>
      <dsp:style>
        <a:lnRef idx="1">
          <a:scrgbClr r="0" g="0" b="0"/>
        </a:lnRef>
        <a:fillRef idx="1">
          <a:scrgbClr r="0" g="0" b="0"/>
        </a:fillRef>
        <a:effectRef idx="2">
          <a:scrgbClr r="0" g="0" b="0"/>
        </a:effectRef>
        <a:fontRef idx="minor"/>
      </dsp:style>
    </dsp:sp>
    <dsp:sp modelId="{2EA327A6-377A-4C04-9E48-A94CBCDBC3CB}">
      <dsp:nvSpPr>
        <dsp:cNvPr id="0" name=""/>
        <dsp:cNvSpPr/>
      </dsp:nvSpPr>
      <dsp:spPr>
        <a:xfrm>
          <a:off x="330200" y="2094100"/>
          <a:ext cx="4622800" cy="678960"/>
        </a:xfrm>
        <a:prstGeom prst="roundRect">
          <a:avLst/>
        </a:prstGeom>
        <a:blipFill rotWithShape="0">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4">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4731" tIns="0" rIns="174731" bIns="0" numCol="1" spcCol="1270" anchor="ctr" anchorCtr="0">
          <a:noAutofit/>
        </a:bodyPr>
        <a:lstStyle/>
        <a:p>
          <a:pPr lvl="0" algn="l" defTabSz="1022350">
            <a:lnSpc>
              <a:spcPct val="90000"/>
            </a:lnSpc>
            <a:spcBef>
              <a:spcPct val="0"/>
            </a:spcBef>
            <a:spcAft>
              <a:spcPct val="35000"/>
            </a:spcAft>
          </a:pPr>
          <a:r>
            <a:rPr lang="en-US" sz="2300" kern="1200" dirty="0" smtClean="0"/>
            <a:t>CONSISTENCY</a:t>
          </a:r>
          <a:endParaRPr lang="en-US" sz="2300" kern="1200" dirty="0"/>
        </a:p>
      </dsp:txBody>
      <dsp:txXfrm>
        <a:off x="330200" y="2094100"/>
        <a:ext cx="4622800" cy="678960"/>
      </dsp:txXfrm>
    </dsp:sp>
    <dsp:sp modelId="{47D57A9F-115F-44B5-AFBD-4155753DC217}">
      <dsp:nvSpPr>
        <dsp:cNvPr id="0" name=""/>
        <dsp:cNvSpPr/>
      </dsp:nvSpPr>
      <dsp:spPr>
        <a:xfrm>
          <a:off x="0" y="3476860"/>
          <a:ext cx="6604000" cy="5796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38100" dist="25400" dir="5400000" algn="t" rotWithShape="0">
            <a:srgbClr val="000000">
              <a:alpha val="50000"/>
            </a:srgbClr>
          </a:outerShdw>
        </a:effectLst>
      </dsp:spPr>
      <dsp:style>
        <a:lnRef idx="1">
          <a:scrgbClr r="0" g="0" b="0"/>
        </a:lnRef>
        <a:fillRef idx="1">
          <a:scrgbClr r="0" g="0" b="0"/>
        </a:fillRef>
        <a:effectRef idx="2">
          <a:scrgbClr r="0" g="0" b="0"/>
        </a:effectRef>
        <a:fontRef idx="minor"/>
      </dsp:style>
    </dsp:sp>
    <dsp:sp modelId="{909F5D96-8C68-4A69-B202-D5965AB78BE3}">
      <dsp:nvSpPr>
        <dsp:cNvPr id="0" name=""/>
        <dsp:cNvSpPr/>
      </dsp:nvSpPr>
      <dsp:spPr>
        <a:xfrm>
          <a:off x="330200" y="3137380"/>
          <a:ext cx="4622800" cy="678960"/>
        </a:xfrm>
        <a:prstGeom prst="roundRect">
          <a:avLst/>
        </a:prstGeom>
        <a:blipFill rotWithShape="0">
          <a:blip xmlns:r="http://schemas.openxmlformats.org/officeDocument/2006/relationships" r:embed="rId1">
            <a:duotone>
              <a:schemeClr val="accent5">
                <a:hueOff val="0"/>
                <a:satOff val="0"/>
                <a:lumOff val="0"/>
                <a:alphaOff val="0"/>
                <a:shade val="22000"/>
                <a:satMod val="160000"/>
              </a:schemeClr>
              <a:schemeClr val="accent5">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5">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4731" tIns="0" rIns="174731" bIns="0" numCol="1" spcCol="1270" anchor="ctr" anchorCtr="0">
          <a:noAutofit/>
        </a:bodyPr>
        <a:lstStyle/>
        <a:p>
          <a:pPr lvl="0" algn="l" defTabSz="1022350">
            <a:lnSpc>
              <a:spcPct val="90000"/>
            </a:lnSpc>
            <a:spcBef>
              <a:spcPct val="0"/>
            </a:spcBef>
            <a:spcAft>
              <a:spcPct val="35000"/>
            </a:spcAft>
          </a:pPr>
          <a:r>
            <a:rPr lang="en-US" sz="2300" kern="1200" dirty="0" smtClean="0"/>
            <a:t>ACCURACY</a:t>
          </a:r>
          <a:endParaRPr lang="en-US" sz="2300" kern="1200" dirty="0"/>
        </a:p>
      </dsp:txBody>
      <dsp:txXfrm>
        <a:off x="330200" y="3137380"/>
        <a:ext cx="4622800" cy="67896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FEA298-B184-4985-87A1-63646E653981}">
      <dsp:nvSpPr>
        <dsp:cNvPr id="0" name=""/>
        <dsp:cNvSpPr/>
      </dsp:nvSpPr>
      <dsp:spPr>
        <a:xfrm>
          <a:off x="1808146" y="0"/>
          <a:ext cx="2393169" cy="1250417"/>
        </a:xfrm>
        <a:prstGeom prst="trapezoid">
          <a:avLst>
            <a:gd name="adj" fmla="val 70417"/>
          </a:avLst>
        </a:prstGeom>
        <a:blipFill rotWithShape="0">
          <a:blip xmlns:r="http://schemas.openxmlformats.org/officeDocument/2006/relationships" r:embed="rId1">
            <a:duotone>
              <a:schemeClr val="accent1">
                <a:shade val="50000"/>
                <a:hueOff val="0"/>
                <a:satOff val="0"/>
                <a:lumOff val="0"/>
                <a:alphaOff val="0"/>
                <a:shade val="22000"/>
                <a:satMod val="160000"/>
              </a:schemeClr>
              <a:schemeClr val="accent1">
                <a:shade val="5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From State</a:t>
          </a:r>
        </a:p>
        <a:p>
          <a:pPr lvl="0" algn="ctr" defTabSz="800100">
            <a:lnSpc>
              <a:spcPct val="90000"/>
            </a:lnSpc>
            <a:spcBef>
              <a:spcPct val="0"/>
            </a:spcBef>
            <a:spcAft>
              <a:spcPct val="35000"/>
            </a:spcAft>
          </a:pPr>
          <a:r>
            <a:rPr lang="en-US" sz="1800" b="1" kern="1200" dirty="0" smtClean="0">
              <a:solidFill>
                <a:schemeClr val="tx1"/>
              </a:solidFill>
            </a:rPr>
            <a:t> to Center</a:t>
          </a:r>
          <a:endParaRPr lang="en-IN" sz="1800" b="1" kern="1200" dirty="0">
            <a:solidFill>
              <a:schemeClr val="tx1"/>
            </a:solidFill>
          </a:endParaRPr>
        </a:p>
      </dsp:txBody>
      <dsp:txXfrm>
        <a:off x="1808146" y="0"/>
        <a:ext cx="2393169" cy="1250417"/>
      </dsp:txXfrm>
    </dsp:sp>
    <dsp:sp modelId="{72CCE237-EE13-40DF-80E4-E0578A9B0C41}">
      <dsp:nvSpPr>
        <dsp:cNvPr id="0" name=""/>
        <dsp:cNvSpPr/>
      </dsp:nvSpPr>
      <dsp:spPr>
        <a:xfrm>
          <a:off x="941168" y="1250417"/>
          <a:ext cx="4154173" cy="1250417"/>
        </a:xfrm>
        <a:prstGeom prst="trapezoid">
          <a:avLst>
            <a:gd name="adj" fmla="val 70417"/>
          </a:avLst>
        </a:prstGeom>
        <a:blipFill rotWithShape="0">
          <a:blip xmlns:r="http://schemas.openxmlformats.org/officeDocument/2006/relationships" r:embed="rId1">
            <a:duotone>
              <a:schemeClr val="accent1">
                <a:shade val="50000"/>
                <a:hueOff val="-284491"/>
                <a:satOff val="-15123"/>
                <a:lumOff val="23883"/>
                <a:alphaOff val="0"/>
                <a:shade val="22000"/>
                <a:satMod val="160000"/>
              </a:schemeClr>
              <a:schemeClr val="accent1">
                <a:shade val="50000"/>
                <a:hueOff val="-284491"/>
                <a:satOff val="-15123"/>
                <a:lumOff val="23883"/>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From District to State</a:t>
          </a:r>
          <a:endParaRPr lang="en-IN" sz="1800" kern="1200" dirty="0"/>
        </a:p>
      </dsp:txBody>
      <dsp:txXfrm>
        <a:off x="1668149" y="1250417"/>
        <a:ext cx="2700212" cy="1250417"/>
      </dsp:txXfrm>
    </dsp:sp>
    <dsp:sp modelId="{AB8C145D-478C-409F-98EA-C0A63B767462}">
      <dsp:nvSpPr>
        <dsp:cNvPr id="0" name=""/>
        <dsp:cNvSpPr/>
      </dsp:nvSpPr>
      <dsp:spPr>
        <a:xfrm>
          <a:off x="651420" y="2500834"/>
          <a:ext cx="4733670" cy="535028"/>
        </a:xfrm>
        <a:prstGeom prst="trapezoid">
          <a:avLst>
            <a:gd name="adj" fmla="val 70417"/>
          </a:avLst>
        </a:prstGeom>
        <a:blipFill rotWithShape="0">
          <a:blip xmlns:r="http://schemas.openxmlformats.org/officeDocument/2006/relationships" r:embed="rId1">
            <a:duotone>
              <a:schemeClr val="accent1">
                <a:shade val="50000"/>
                <a:hueOff val="-568983"/>
                <a:satOff val="-30245"/>
                <a:lumOff val="47767"/>
                <a:alphaOff val="0"/>
                <a:shade val="22000"/>
                <a:satMod val="160000"/>
              </a:schemeClr>
              <a:schemeClr val="accent1">
                <a:shade val="50000"/>
                <a:hueOff val="-568983"/>
                <a:satOff val="-30245"/>
                <a:lumOff val="47767"/>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From health facility to District center</a:t>
          </a:r>
          <a:endParaRPr lang="en-IN" sz="1800" kern="1200" dirty="0" smtClean="0"/>
        </a:p>
      </dsp:txBody>
      <dsp:txXfrm>
        <a:off x="1479812" y="2500834"/>
        <a:ext cx="3076885" cy="535028"/>
      </dsp:txXfrm>
    </dsp:sp>
    <dsp:sp modelId="{0BAB53F3-76DD-4147-BEAB-3DF6E87ED38B}">
      <dsp:nvSpPr>
        <dsp:cNvPr id="0" name=""/>
        <dsp:cNvSpPr/>
      </dsp:nvSpPr>
      <dsp:spPr>
        <a:xfrm>
          <a:off x="0" y="3035862"/>
          <a:ext cx="6036511" cy="1250417"/>
        </a:xfrm>
        <a:prstGeom prst="trapezoid">
          <a:avLst>
            <a:gd name="adj" fmla="val 70417"/>
          </a:avLst>
        </a:prstGeom>
        <a:blipFill rotWithShape="0">
          <a:blip xmlns:r="http://schemas.openxmlformats.org/officeDocument/2006/relationships" r:embed="rId1">
            <a:duotone>
              <a:schemeClr val="accent1">
                <a:shade val="50000"/>
                <a:hueOff val="-284491"/>
                <a:satOff val="-15123"/>
                <a:lumOff val="23883"/>
                <a:alphaOff val="0"/>
                <a:shade val="22000"/>
                <a:satMod val="160000"/>
              </a:schemeClr>
              <a:schemeClr val="accent1">
                <a:shade val="50000"/>
                <a:hueOff val="-284491"/>
                <a:satOff val="-15123"/>
                <a:lumOff val="23883"/>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 From peripheral/outreach worker to health facilities</a:t>
          </a:r>
          <a:endParaRPr lang="en-IN" sz="1800" kern="1200" dirty="0" smtClean="0"/>
        </a:p>
      </dsp:txBody>
      <dsp:txXfrm>
        <a:off x="1056389" y="3035862"/>
        <a:ext cx="3923732" cy="1250417"/>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CB39EAC-606D-4B1A-95AD-AB9B630AD441}">
      <dsp:nvSpPr>
        <dsp:cNvPr id="0" name=""/>
        <dsp:cNvSpPr/>
      </dsp:nvSpPr>
      <dsp:spPr>
        <a:xfrm rot="10800000">
          <a:off x="0" y="0"/>
          <a:ext cx="6036476" cy="1113416"/>
        </a:xfrm>
        <a:prstGeom prst="trapezoid">
          <a:avLst>
            <a:gd name="adj" fmla="val 67770"/>
          </a:avLst>
        </a:prstGeom>
        <a:blipFill rotWithShape="0">
          <a:blip xmlns:r="http://schemas.openxmlformats.org/officeDocument/2006/relationships" r:embed="rId1">
            <a:duotone>
              <a:schemeClr val="accent2">
                <a:shade val="50000"/>
                <a:hueOff val="0"/>
                <a:satOff val="0"/>
                <a:lumOff val="0"/>
                <a:alphaOff val="0"/>
                <a:shade val="22000"/>
                <a:satMod val="160000"/>
              </a:schemeClr>
              <a:schemeClr val="accent2">
                <a:shade val="5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From Center to State</a:t>
          </a:r>
          <a:endParaRPr lang="en-IN" sz="2400" kern="1200" dirty="0">
            <a:solidFill>
              <a:schemeClr val="tx1"/>
            </a:solidFill>
          </a:endParaRPr>
        </a:p>
      </dsp:txBody>
      <dsp:txXfrm>
        <a:off x="1056383" y="0"/>
        <a:ext cx="3923709" cy="1113416"/>
      </dsp:txXfrm>
    </dsp:sp>
    <dsp:sp modelId="{272F6A3A-207A-4B72-8782-45DCE3837529}">
      <dsp:nvSpPr>
        <dsp:cNvPr id="0" name=""/>
        <dsp:cNvSpPr/>
      </dsp:nvSpPr>
      <dsp:spPr>
        <a:xfrm rot="10800000">
          <a:off x="563414" y="1113416"/>
          <a:ext cx="4909647" cy="1113416"/>
        </a:xfrm>
        <a:prstGeom prst="trapezoid">
          <a:avLst>
            <a:gd name="adj" fmla="val 67770"/>
          </a:avLst>
        </a:prstGeom>
        <a:blipFill rotWithShape="0">
          <a:blip xmlns:r="http://schemas.openxmlformats.org/officeDocument/2006/relationships" r:embed="rId1">
            <a:duotone>
              <a:schemeClr val="accent2">
                <a:shade val="50000"/>
                <a:hueOff val="-126599"/>
                <a:satOff val="-24232"/>
                <a:lumOff val="27633"/>
                <a:alphaOff val="0"/>
                <a:shade val="22000"/>
                <a:satMod val="160000"/>
              </a:schemeClr>
              <a:schemeClr val="accent2">
                <a:shade val="50000"/>
                <a:hueOff val="-126599"/>
                <a:satOff val="-24232"/>
                <a:lumOff val="27633"/>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From State to District.</a:t>
          </a:r>
          <a:endParaRPr lang="en-IN" sz="2600" kern="1200" dirty="0"/>
        </a:p>
      </dsp:txBody>
      <dsp:txXfrm>
        <a:off x="1422602" y="1113416"/>
        <a:ext cx="3191270" cy="1113416"/>
      </dsp:txXfrm>
    </dsp:sp>
    <dsp:sp modelId="{90B36829-4FDB-4E94-AB43-3B1F0A2A0663}">
      <dsp:nvSpPr>
        <dsp:cNvPr id="0" name=""/>
        <dsp:cNvSpPr/>
      </dsp:nvSpPr>
      <dsp:spPr>
        <a:xfrm rot="10800000">
          <a:off x="1277423" y="2226833"/>
          <a:ext cx="3481628" cy="1113416"/>
        </a:xfrm>
        <a:prstGeom prst="trapezoid">
          <a:avLst>
            <a:gd name="adj" fmla="val 67770"/>
          </a:avLst>
        </a:prstGeom>
        <a:blipFill rotWithShape="0">
          <a:blip xmlns:r="http://schemas.openxmlformats.org/officeDocument/2006/relationships" r:embed="rId1">
            <a:duotone>
              <a:schemeClr val="accent2">
                <a:shade val="50000"/>
                <a:hueOff val="-253199"/>
                <a:satOff val="-48465"/>
                <a:lumOff val="55266"/>
                <a:alphaOff val="0"/>
                <a:shade val="22000"/>
                <a:satMod val="160000"/>
              </a:schemeClr>
              <a:schemeClr val="accent2">
                <a:shade val="50000"/>
                <a:hueOff val="-253199"/>
                <a:satOff val="-48465"/>
                <a:lumOff val="55266"/>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From District center to health facility</a:t>
          </a:r>
          <a:endParaRPr lang="en-IN" sz="2600" kern="1200" dirty="0" smtClean="0"/>
        </a:p>
      </dsp:txBody>
      <dsp:txXfrm>
        <a:off x="1886708" y="2226833"/>
        <a:ext cx="2263058" cy="1113416"/>
      </dsp:txXfrm>
    </dsp:sp>
    <dsp:sp modelId="{1F8C8858-D27B-4F28-BA16-B05AFE60EB58}">
      <dsp:nvSpPr>
        <dsp:cNvPr id="0" name=""/>
        <dsp:cNvSpPr/>
      </dsp:nvSpPr>
      <dsp:spPr>
        <a:xfrm rot="10800000">
          <a:off x="1689488" y="3340249"/>
          <a:ext cx="2657498" cy="1113416"/>
        </a:xfrm>
        <a:prstGeom prst="trapezoid">
          <a:avLst>
            <a:gd name="adj" fmla="val 67770"/>
          </a:avLst>
        </a:prstGeom>
        <a:blipFill rotWithShape="0">
          <a:blip xmlns:r="http://schemas.openxmlformats.org/officeDocument/2006/relationships" r:embed="rId1">
            <a:duotone>
              <a:schemeClr val="accent2">
                <a:shade val="50000"/>
                <a:hueOff val="-126599"/>
                <a:satOff val="-24232"/>
                <a:lumOff val="27633"/>
                <a:alphaOff val="0"/>
                <a:shade val="22000"/>
                <a:satMod val="160000"/>
              </a:schemeClr>
              <a:schemeClr val="accent2">
                <a:shade val="50000"/>
                <a:hueOff val="-126599"/>
                <a:satOff val="-24232"/>
                <a:lumOff val="27633"/>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800" b="1" kern="1200" dirty="0" smtClean="0">
              <a:solidFill>
                <a:schemeClr val="tx1"/>
              </a:solidFill>
            </a:rPr>
            <a:t>From health facility</a:t>
          </a:r>
        </a:p>
        <a:p>
          <a:pPr lvl="0" algn="ctr" defTabSz="533400">
            <a:lnSpc>
              <a:spcPct val="90000"/>
            </a:lnSpc>
            <a:spcBef>
              <a:spcPct val="0"/>
            </a:spcBef>
            <a:spcAft>
              <a:spcPct val="35000"/>
            </a:spcAft>
          </a:pPr>
          <a:r>
            <a:rPr lang="en-US" sz="1800" b="1" kern="1200" dirty="0" smtClean="0">
              <a:solidFill>
                <a:schemeClr val="tx1"/>
              </a:solidFill>
            </a:rPr>
            <a:t>to outreach</a:t>
          </a:r>
        </a:p>
        <a:p>
          <a:pPr lvl="0" algn="ctr" defTabSz="533400">
            <a:lnSpc>
              <a:spcPct val="90000"/>
            </a:lnSpc>
            <a:spcBef>
              <a:spcPct val="0"/>
            </a:spcBef>
            <a:spcAft>
              <a:spcPct val="35000"/>
            </a:spcAft>
          </a:pPr>
          <a:r>
            <a:rPr lang="en-US" sz="1800" b="1" kern="1200" dirty="0" smtClean="0">
              <a:solidFill>
                <a:schemeClr val="tx1"/>
              </a:solidFill>
            </a:rPr>
            <a:t> worker</a:t>
          </a:r>
          <a:endParaRPr lang="en-IN" sz="1800" b="1" kern="1200" dirty="0" smtClean="0">
            <a:solidFill>
              <a:schemeClr val="tx1"/>
            </a:solidFill>
          </a:endParaRPr>
        </a:p>
      </dsp:txBody>
      <dsp:txXfrm>
        <a:off x="1689488" y="3340249"/>
        <a:ext cx="2657498" cy="111341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179A73C3-4819-470C-9526-9FBE66708DEB}" type="datetimeFigureOut">
              <a:rPr lang="en-IN" smtClean="0"/>
              <a:pPr/>
              <a:t>03-05-2013</a:t>
            </a:fld>
            <a:endParaRPr lang="en-IN"/>
          </a:p>
        </p:txBody>
      </p:sp>
      <p:sp>
        <p:nvSpPr>
          <p:cNvPr id="4" name="Slide Image Placeholder 3"/>
          <p:cNvSpPr>
            <a:spLocks noGrp="1" noRot="1" noChangeAspect="1"/>
          </p:cNvSpPr>
          <p:nvPr>
            <p:ph type="sldImg" idx="2"/>
          </p:nvPr>
        </p:nvSpPr>
        <p:spPr>
          <a:xfrm>
            <a:off x="2714625" y="514350"/>
            <a:ext cx="3714750" cy="257175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9D2E9643-86B5-4BAF-8AD3-A02F739026DC}"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1072866" rtl="0" eaLnBrk="1" latinLnBrk="0" hangingPunct="1">
      <a:defRPr sz="1400" kern="1200">
        <a:solidFill>
          <a:schemeClr val="tx1"/>
        </a:solidFill>
        <a:latin typeface="+mn-lt"/>
        <a:ea typeface="+mn-ea"/>
        <a:cs typeface="+mn-cs"/>
      </a:defRPr>
    </a:lvl1pPr>
    <a:lvl2pPr marL="536433" algn="l" defTabSz="1072866" rtl="0" eaLnBrk="1" latinLnBrk="0" hangingPunct="1">
      <a:defRPr sz="1400" kern="1200">
        <a:solidFill>
          <a:schemeClr val="tx1"/>
        </a:solidFill>
        <a:latin typeface="+mn-lt"/>
        <a:ea typeface="+mn-ea"/>
        <a:cs typeface="+mn-cs"/>
      </a:defRPr>
    </a:lvl2pPr>
    <a:lvl3pPr marL="1072866" algn="l" defTabSz="1072866" rtl="0" eaLnBrk="1" latinLnBrk="0" hangingPunct="1">
      <a:defRPr sz="1400" kern="1200">
        <a:solidFill>
          <a:schemeClr val="tx1"/>
        </a:solidFill>
        <a:latin typeface="+mn-lt"/>
        <a:ea typeface="+mn-ea"/>
        <a:cs typeface="+mn-cs"/>
      </a:defRPr>
    </a:lvl3pPr>
    <a:lvl4pPr marL="1609298" algn="l" defTabSz="1072866" rtl="0" eaLnBrk="1" latinLnBrk="0" hangingPunct="1">
      <a:defRPr sz="1400" kern="1200">
        <a:solidFill>
          <a:schemeClr val="tx1"/>
        </a:solidFill>
        <a:latin typeface="+mn-lt"/>
        <a:ea typeface="+mn-ea"/>
        <a:cs typeface="+mn-cs"/>
      </a:defRPr>
    </a:lvl4pPr>
    <a:lvl5pPr marL="2145731" algn="l" defTabSz="1072866" rtl="0" eaLnBrk="1" latinLnBrk="0" hangingPunct="1">
      <a:defRPr sz="1400" kern="1200">
        <a:solidFill>
          <a:schemeClr val="tx1"/>
        </a:solidFill>
        <a:latin typeface="+mn-lt"/>
        <a:ea typeface="+mn-ea"/>
        <a:cs typeface="+mn-cs"/>
      </a:defRPr>
    </a:lvl5pPr>
    <a:lvl6pPr marL="2682164" algn="l" defTabSz="1072866" rtl="0" eaLnBrk="1" latinLnBrk="0" hangingPunct="1">
      <a:defRPr sz="1400" kern="1200">
        <a:solidFill>
          <a:schemeClr val="tx1"/>
        </a:solidFill>
        <a:latin typeface="+mn-lt"/>
        <a:ea typeface="+mn-ea"/>
        <a:cs typeface="+mn-cs"/>
      </a:defRPr>
    </a:lvl6pPr>
    <a:lvl7pPr marL="3218597" algn="l" defTabSz="1072866" rtl="0" eaLnBrk="1" latinLnBrk="0" hangingPunct="1">
      <a:defRPr sz="1400" kern="1200">
        <a:solidFill>
          <a:schemeClr val="tx1"/>
        </a:solidFill>
        <a:latin typeface="+mn-lt"/>
        <a:ea typeface="+mn-ea"/>
        <a:cs typeface="+mn-cs"/>
      </a:defRPr>
    </a:lvl7pPr>
    <a:lvl8pPr marL="3755029" algn="l" defTabSz="1072866" rtl="0" eaLnBrk="1" latinLnBrk="0" hangingPunct="1">
      <a:defRPr sz="1400" kern="1200">
        <a:solidFill>
          <a:schemeClr val="tx1"/>
        </a:solidFill>
        <a:latin typeface="+mn-lt"/>
        <a:ea typeface="+mn-ea"/>
        <a:cs typeface="+mn-cs"/>
      </a:defRPr>
    </a:lvl8pPr>
    <a:lvl9pPr marL="4291462" algn="l" defTabSz="107286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25" y="514350"/>
            <a:ext cx="371475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18EF92-8C73-42D0-9D00-147145F4CFD0}"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2714625" y="514350"/>
            <a:ext cx="3714750" cy="2571750"/>
          </a:xfrm>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Explain what the information cycle is and how it depends upon quality data.</a:t>
            </a:r>
            <a:endParaRPr lang="en-IN"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0CB258-0B82-4201-AA19-B1736FAB4C9C}" type="slidenum">
              <a:rPr lang="en-IN"/>
              <a:pPr fontAlgn="base">
                <a:spcBef>
                  <a:spcPct val="0"/>
                </a:spcBef>
                <a:spcAft>
                  <a:spcPct val="0"/>
                </a:spcAft>
              </a:pPr>
              <a:t>7</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25" y="514350"/>
            <a:ext cx="371475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18EF92-8C73-42D0-9D00-147145F4CFD0}"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25" y="514350"/>
            <a:ext cx="371475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18EF92-8C73-42D0-9D00-147145F4CFD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906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70756" y="69755"/>
            <a:ext cx="9764486"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403350" y="3200400"/>
            <a:ext cx="69342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B1626E1-57DF-45DE-A660-FFBA82685229}" type="datetimeFigureOut">
              <a:rPr lang="en-IN" smtClean="0"/>
              <a:pPr/>
              <a:t>03-05-2013</a:t>
            </a:fld>
            <a:endParaRPr lang="en-IN"/>
          </a:p>
        </p:txBody>
      </p:sp>
      <p:sp>
        <p:nvSpPr>
          <p:cNvPr id="17" name="Footer Placeholder 16"/>
          <p:cNvSpPr>
            <a:spLocks noGrp="1"/>
          </p:cNvSpPr>
          <p:nvPr>
            <p:ph type="ftr" sz="quarter" idx="11"/>
          </p:nvPr>
        </p:nvSpPr>
        <p:spPr/>
        <p:txBody>
          <a:bodyPr/>
          <a:lstStyle/>
          <a:p>
            <a:endParaRPr lang="en-IN"/>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5FE5631A-FAF5-47F4-93F6-86D529BD49E9}" type="slidenum">
              <a:rPr lang="en-IN" smtClean="0"/>
              <a:pPr/>
              <a:t>‹#›</a:t>
            </a:fld>
            <a:endParaRPr lang="en-IN"/>
          </a:p>
        </p:txBody>
      </p:sp>
      <p:sp>
        <p:nvSpPr>
          <p:cNvPr id="7" name="Rectangle 6"/>
          <p:cNvSpPr/>
          <p:nvPr/>
        </p:nvSpPr>
        <p:spPr>
          <a:xfrm>
            <a:off x="68176" y="1449304"/>
            <a:ext cx="9773332"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8176" y="1396720"/>
            <a:ext cx="9773332"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8176" y="2976649"/>
            <a:ext cx="9773332"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95300" y="1505931"/>
            <a:ext cx="89154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1626E1-57DF-45DE-A660-FFBA82685229}" type="datetimeFigureOut">
              <a:rPr lang="en-IN" smtClean="0"/>
              <a:pPr/>
              <a:t>03-05-2013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FE5631A-FAF5-47F4-93F6-86D529BD49E9}"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2"/>
            <a:ext cx="217932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90600" y="274640"/>
            <a:ext cx="602615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1626E1-57DF-45DE-A660-FFBA82685229}" type="datetimeFigureOut">
              <a:rPr lang="en-IN" smtClean="0"/>
              <a:pPr/>
              <a:t>03-05-2013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FE5631A-FAF5-47F4-93F6-86D529BD49E9}"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B1626E1-57DF-45DE-A660-FFBA82685229}" type="datetimeFigureOut">
              <a:rPr lang="en-IN" smtClean="0"/>
              <a:pPr/>
              <a:t>03-05-2013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FE5631A-FAF5-47F4-93F6-86D529BD49E9}" type="slidenum">
              <a:rPr lang="en-IN" smtClean="0"/>
              <a:pPr/>
              <a:t>‹#›</a:t>
            </a:fld>
            <a:endParaRPr lang="en-IN"/>
          </a:p>
        </p:txBody>
      </p:sp>
      <p:sp>
        <p:nvSpPr>
          <p:cNvPr id="8" name="Content Placeholder 7"/>
          <p:cNvSpPr>
            <a:spLocks noGrp="1"/>
          </p:cNvSpPr>
          <p:nvPr>
            <p:ph sz="quarter" idx="1"/>
          </p:nvPr>
        </p:nvSpPr>
        <p:spPr>
          <a:xfrm>
            <a:off x="990600" y="1447800"/>
            <a:ext cx="84201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906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70756" y="69755"/>
            <a:ext cx="9764486"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82506" y="952501"/>
            <a:ext cx="84201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82506" y="2547938"/>
            <a:ext cx="84201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B1626E1-57DF-45DE-A660-FFBA82685229}" type="datetimeFigureOut">
              <a:rPr lang="en-IN" smtClean="0"/>
              <a:pPr/>
              <a:t>03-05-2013</a:t>
            </a:fld>
            <a:endParaRPr lang="en-IN"/>
          </a:p>
        </p:txBody>
      </p:sp>
      <p:sp>
        <p:nvSpPr>
          <p:cNvPr id="5" name="Footer Placeholder 4"/>
          <p:cNvSpPr>
            <a:spLocks noGrp="1"/>
          </p:cNvSpPr>
          <p:nvPr>
            <p:ph type="ftr" sz="quarter" idx="11"/>
          </p:nvPr>
        </p:nvSpPr>
        <p:spPr>
          <a:xfrm>
            <a:off x="866775" y="6172200"/>
            <a:ext cx="4333875" cy="457200"/>
          </a:xfrm>
        </p:spPr>
        <p:txBody>
          <a:bodyPr/>
          <a:lstStyle/>
          <a:p>
            <a:endParaRPr lang="en-IN"/>
          </a:p>
        </p:txBody>
      </p:sp>
      <p:sp>
        <p:nvSpPr>
          <p:cNvPr id="7" name="Rectangle 6"/>
          <p:cNvSpPr/>
          <p:nvPr/>
        </p:nvSpPr>
        <p:spPr>
          <a:xfrm flipV="1">
            <a:off x="75197" y="2376830"/>
            <a:ext cx="9764641"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74909" y="2341476"/>
            <a:ext cx="976492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73999" y="2468880"/>
            <a:ext cx="9765839"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58496" y="6208776"/>
            <a:ext cx="495300" cy="457200"/>
          </a:xfrm>
        </p:spPr>
        <p:txBody>
          <a:bodyPr/>
          <a:lstStyle/>
          <a:p>
            <a:fld id="{5FE5631A-FAF5-47F4-93F6-86D529BD49E9}"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B1626E1-57DF-45DE-A660-FFBA82685229}" type="datetimeFigureOut">
              <a:rPr lang="en-IN" smtClean="0"/>
              <a:pPr/>
              <a:t>03-05-2013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FE5631A-FAF5-47F4-93F6-86D529BD49E9}" type="slidenum">
              <a:rPr lang="en-IN" smtClean="0"/>
              <a:pPr/>
              <a:t>‹#›</a:t>
            </a:fld>
            <a:endParaRPr lang="en-IN"/>
          </a:p>
        </p:txBody>
      </p:sp>
      <p:sp>
        <p:nvSpPr>
          <p:cNvPr id="9" name="Content Placeholder 8"/>
          <p:cNvSpPr>
            <a:spLocks noGrp="1"/>
          </p:cNvSpPr>
          <p:nvPr>
            <p:ph sz="quarter" idx="1"/>
          </p:nvPr>
        </p:nvSpPr>
        <p:spPr>
          <a:xfrm>
            <a:off x="990600" y="1447800"/>
            <a:ext cx="406146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5345113" y="1447800"/>
            <a:ext cx="406146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0600" y="273050"/>
            <a:ext cx="84201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90600" y="1447800"/>
            <a:ext cx="404495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365750" y="1447800"/>
            <a:ext cx="404495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B1626E1-57DF-45DE-A660-FFBA82685229}" type="datetimeFigureOut">
              <a:rPr lang="en-IN" smtClean="0"/>
              <a:pPr/>
              <a:t>03-05-2013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FE5631A-FAF5-47F4-93F6-86D529BD49E9}" type="slidenum">
              <a:rPr lang="en-IN" smtClean="0"/>
              <a:pPr/>
              <a:t>‹#›</a:t>
            </a:fld>
            <a:endParaRPr lang="en-IN"/>
          </a:p>
        </p:txBody>
      </p:sp>
      <p:sp>
        <p:nvSpPr>
          <p:cNvPr id="11" name="Content Placeholder 10"/>
          <p:cNvSpPr>
            <a:spLocks noGrp="1"/>
          </p:cNvSpPr>
          <p:nvPr>
            <p:ph sz="half" idx="2"/>
          </p:nvPr>
        </p:nvSpPr>
        <p:spPr>
          <a:xfrm>
            <a:off x="990600" y="2247900"/>
            <a:ext cx="404495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5365750" y="2247900"/>
            <a:ext cx="404495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B1626E1-57DF-45DE-A660-FFBA82685229}" type="datetimeFigureOut">
              <a:rPr lang="en-IN" smtClean="0"/>
              <a:pPr/>
              <a:t>03-05-2013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FE5631A-FAF5-47F4-93F6-86D529BD49E9}"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1626E1-57DF-45DE-A660-FFBA82685229}" type="datetimeFigureOut">
              <a:rPr lang="en-IN" smtClean="0"/>
              <a:pPr/>
              <a:t>03-05-2013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FE5631A-FAF5-47F4-93F6-86D529BD49E9}"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906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9342" y="69755"/>
            <a:ext cx="9764486"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90600" y="273050"/>
            <a:ext cx="84201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90600" y="1600200"/>
            <a:ext cx="206375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B1626E1-57DF-45DE-A660-FFBA82685229}" type="datetimeFigureOut">
              <a:rPr lang="en-IN" smtClean="0"/>
              <a:pPr/>
              <a:t>03-05-2013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FE5631A-FAF5-47F4-93F6-86D529BD49E9}" type="slidenum">
              <a:rPr lang="en-IN" smtClean="0"/>
              <a:pPr/>
              <a:t>‹#›</a:t>
            </a:fld>
            <a:endParaRPr lang="en-IN"/>
          </a:p>
        </p:txBody>
      </p:sp>
      <p:sp>
        <p:nvSpPr>
          <p:cNvPr id="11" name="Content Placeholder 10"/>
          <p:cNvSpPr>
            <a:spLocks noGrp="1"/>
          </p:cNvSpPr>
          <p:nvPr>
            <p:ph sz="quarter" idx="1"/>
          </p:nvPr>
        </p:nvSpPr>
        <p:spPr>
          <a:xfrm>
            <a:off x="3219450" y="1600200"/>
            <a:ext cx="619125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0600" y="4900550"/>
            <a:ext cx="79248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90600" y="5445825"/>
            <a:ext cx="79248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B1626E1-57DF-45DE-A660-FFBA82685229}" type="datetimeFigureOut">
              <a:rPr lang="en-IN" smtClean="0"/>
              <a:pPr/>
              <a:t>03-05-2013</a:t>
            </a:fld>
            <a:endParaRPr lang="en-IN"/>
          </a:p>
        </p:txBody>
      </p:sp>
      <p:sp>
        <p:nvSpPr>
          <p:cNvPr id="6" name="Footer Placeholder 5"/>
          <p:cNvSpPr>
            <a:spLocks noGrp="1"/>
          </p:cNvSpPr>
          <p:nvPr>
            <p:ph type="ftr" sz="quarter" idx="11"/>
          </p:nvPr>
        </p:nvSpPr>
        <p:spPr>
          <a:xfrm>
            <a:off x="990600" y="6172200"/>
            <a:ext cx="4210050" cy="457200"/>
          </a:xfrm>
        </p:spPr>
        <p:txBody>
          <a:bodyPr/>
          <a:lstStyle/>
          <a:p>
            <a:endParaRPr lang="en-IN"/>
          </a:p>
        </p:txBody>
      </p:sp>
      <p:sp>
        <p:nvSpPr>
          <p:cNvPr id="7" name="Slide Number Placeholder 6"/>
          <p:cNvSpPr>
            <a:spLocks noGrp="1"/>
          </p:cNvSpPr>
          <p:nvPr>
            <p:ph type="sldNum" sz="quarter" idx="12"/>
          </p:nvPr>
        </p:nvSpPr>
        <p:spPr>
          <a:xfrm>
            <a:off x="158496" y="6208776"/>
            <a:ext cx="495300" cy="457200"/>
          </a:xfrm>
        </p:spPr>
        <p:txBody>
          <a:bodyPr/>
          <a:lstStyle/>
          <a:p>
            <a:fld id="{5FE5631A-FAF5-47F4-93F6-86D529BD49E9}" type="slidenum">
              <a:rPr lang="en-IN" smtClean="0"/>
              <a:pPr/>
              <a:t>‹#›</a:t>
            </a:fld>
            <a:endParaRPr lang="en-IN"/>
          </a:p>
        </p:txBody>
      </p:sp>
      <p:sp>
        <p:nvSpPr>
          <p:cNvPr id="11" name="Rectangle 10"/>
          <p:cNvSpPr/>
          <p:nvPr/>
        </p:nvSpPr>
        <p:spPr>
          <a:xfrm flipV="1">
            <a:off x="73999" y="4683555"/>
            <a:ext cx="975741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74218" y="4650475"/>
            <a:ext cx="975719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74220" y="4773225"/>
            <a:ext cx="9757190"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74001" y="66675"/>
            <a:ext cx="9752029"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906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9342" y="69755"/>
            <a:ext cx="9764486"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90600" y="274638"/>
            <a:ext cx="84201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90600" y="1447800"/>
            <a:ext cx="84201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686550" y="6191250"/>
            <a:ext cx="2682875" cy="476250"/>
          </a:xfrm>
          <a:prstGeom prst="rect">
            <a:avLst/>
          </a:prstGeom>
        </p:spPr>
        <p:txBody>
          <a:bodyPr anchor="ctr" anchorCtr="0"/>
          <a:lstStyle>
            <a:lvl1pPr algn="r" eaLnBrk="1" latinLnBrk="0" hangingPunct="1">
              <a:defRPr kumimoji="0" sz="1400">
                <a:solidFill>
                  <a:schemeClr val="tx2"/>
                </a:solidFill>
              </a:defRPr>
            </a:lvl1pPr>
          </a:lstStyle>
          <a:p>
            <a:fld id="{3B1626E1-57DF-45DE-A660-FFBA82685229}" type="datetimeFigureOut">
              <a:rPr lang="en-IN" smtClean="0"/>
              <a:pPr/>
              <a:t>03-05-2013</a:t>
            </a:fld>
            <a:endParaRPr lang="en-IN"/>
          </a:p>
        </p:txBody>
      </p:sp>
      <p:sp>
        <p:nvSpPr>
          <p:cNvPr id="3" name="Footer Placeholder 2"/>
          <p:cNvSpPr>
            <a:spLocks noGrp="1"/>
          </p:cNvSpPr>
          <p:nvPr>
            <p:ph type="ftr" sz="quarter" idx="3"/>
          </p:nvPr>
        </p:nvSpPr>
        <p:spPr>
          <a:xfrm>
            <a:off x="990600" y="6172200"/>
            <a:ext cx="4292600" cy="457200"/>
          </a:xfrm>
          <a:prstGeom prst="rect">
            <a:avLst/>
          </a:prstGeom>
        </p:spPr>
        <p:txBody>
          <a:bodyPr anchor="ctr" anchorCtr="0"/>
          <a:lstStyle>
            <a:lvl1pPr eaLnBrk="1" latinLnBrk="0" hangingPunct="1">
              <a:defRPr kumimoji="0" sz="1400">
                <a:solidFill>
                  <a:schemeClr val="tx2"/>
                </a:solidFill>
              </a:defRPr>
            </a:lvl1pPr>
          </a:lstStyle>
          <a:p>
            <a:endParaRPr lang="en-IN"/>
          </a:p>
        </p:txBody>
      </p:sp>
      <p:sp>
        <p:nvSpPr>
          <p:cNvPr id="23" name="Slide Number Placeholder 22"/>
          <p:cNvSpPr>
            <a:spLocks noGrp="1"/>
          </p:cNvSpPr>
          <p:nvPr>
            <p:ph type="sldNum" sz="quarter" idx="4"/>
          </p:nvPr>
        </p:nvSpPr>
        <p:spPr>
          <a:xfrm>
            <a:off x="158496" y="6210300"/>
            <a:ext cx="4953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FE5631A-FAF5-47F4-93F6-86D529BD49E9}"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3.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hsph.harvard.edu/takemi/files/2012/10/rp176.pdf" TargetMode="External"/><Relationship Id="rId2" Type="http://schemas.openxmlformats.org/officeDocument/2006/relationships/hyperlink" Target="http://www.nisg.org/knowledgecenter_docs/b12040001.pdf"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wm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340769"/>
            <a:ext cx="8420100" cy="2592287"/>
          </a:xfrm>
        </p:spPr>
        <p:txBody>
          <a:bodyPr>
            <a:normAutofit/>
          </a:bodyPr>
          <a:lstStyle/>
          <a:p>
            <a:r>
              <a:rPr lang="en-US" sz="2800" dirty="0" smtClean="0"/>
              <a:t>Evaluation of Health Status and Issues &amp; Challenges in Data Quality in State of Maharashtra</a:t>
            </a:r>
            <a:endParaRPr lang="en-IN" sz="2800" dirty="0"/>
          </a:p>
        </p:txBody>
      </p:sp>
      <p:sp>
        <p:nvSpPr>
          <p:cNvPr id="4" name="Rectangle 3"/>
          <p:cNvSpPr/>
          <p:nvPr/>
        </p:nvSpPr>
        <p:spPr>
          <a:xfrm>
            <a:off x="6591182" y="5013176"/>
            <a:ext cx="3042338" cy="1512167"/>
          </a:xfrm>
          <a:prstGeom prst="rect">
            <a:avLst/>
          </a:prstGeom>
        </p:spPr>
        <p:style>
          <a:lnRef idx="2">
            <a:schemeClr val="accent6"/>
          </a:lnRef>
          <a:fillRef idx="1">
            <a:schemeClr val="lt1"/>
          </a:fillRef>
          <a:effectRef idx="0">
            <a:schemeClr val="accent6"/>
          </a:effectRef>
          <a:fontRef idx="minor">
            <a:schemeClr val="dk1"/>
          </a:fontRef>
        </p:style>
        <p:txBody>
          <a:bodyPr lIns="107287" tIns="53643" rIns="107287" bIns="53643" rtlCol="0" anchor="ctr"/>
          <a:lstStyle/>
          <a:p>
            <a:pPr algn="ctr"/>
            <a:r>
              <a:rPr lang="en-US" sz="2300" dirty="0">
                <a:latin typeface="Times New Roman" pitchFamily="18" charset="0"/>
                <a:cs typeface="Times New Roman" pitchFamily="18" charset="0"/>
              </a:rPr>
              <a:t>Presented By</a:t>
            </a:r>
          </a:p>
          <a:p>
            <a:pPr algn="ctr"/>
            <a:r>
              <a:rPr lang="en-US" sz="2300" dirty="0">
                <a:latin typeface="Times New Roman" pitchFamily="18" charset="0"/>
                <a:cs typeface="Times New Roman" pitchFamily="18" charset="0"/>
              </a:rPr>
              <a:t>Dr. </a:t>
            </a:r>
            <a:r>
              <a:rPr lang="en-US" sz="2300" dirty="0" err="1">
                <a:latin typeface="Times New Roman" pitchFamily="18" charset="0"/>
                <a:cs typeface="Times New Roman" pitchFamily="18" charset="0"/>
              </a:rPr>
              <a:t>Tarun</a:t>
            </a:r>
            <a:r>
              <a:rPr lang="en-US" sz="2300" dirty="0">
                <a:latin typeface="Times New Roman" pitchFamily="18" charset="0"/>
                <a:cs typeface="Times New Roman" pitchFamily="18" charset="0"/>
              </a:rPr>
              <a:t> Singh </a:t>
            </a:r>
            <a:r>
              <a:rPr lang="en-US" sz="2300" dirty="0" err="1">
                <a:latin typeface="Times New Roman" pitchFamily="18" charset="0"/>
                <a:cs typeface="Times New Roman" pitchFamily="18" charset="0"/>
              </a:rPr>
              <a:t>Sodha</a:t>
            </a:r>
            <a:endParaRPr lang="en-US" sz="2300" dirty="0">
              <a:latin typeface="Times New Roman" pitchFamily="18" charset="0"/>
              <a:cs typeface="Times New Roman" pitchFamily="18" charset="0"/>
            </a:endParaRPr>
          </a:p>
          <a:p>
            <a:pPr algn="ctr"/>
            <a:r>
              <a:rPr lang="en-US" sz="2300" dirty="0">
                <a:latin typeface="Times New Roman" pitchFamily="18" charset="0"/>
                <a:cs typeface="Times New Roman" pitchFamily="18" charset="0"/>
              </a:rPr>
              <a:t>PG/11/107</a:t>
            </a:r>
          </a:p>
          <a:p>
            <a:pPr algn="ctr"/>
            <a:r>
              <a:rPr lang="en-US" sz="2300" dirty="0">
                <a:latin typeface="Times New Roman" pitchFamily="18" charset="0"/>
                <a:cs typeface="Times New Roman" pitchFamily="18" charset="0"/>
              </a:rPr>
              <a:t>NHSRC, New Delhi</a:t>
            </a:r>
            <a:endParaRPr lang="en-IN" sz="23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a:spLocks noGrp="1" noChangeArrowheads="1"/>
          </p:cNvSpPr>
          <p:nvPr>
            <p:ph type="title"/>
          </p:nvPr>
        </p:nvSpPr>
        <p:spPr/>
        <p:txBody>
          <a:bodyPr rtlCol="0">
            <a:normAutofit/>
          </a:bodyPr>
          <a:lstStyle/>
          <a:p>
            <a:pPr>
              <a:defRPr/>
            </a:pPr>
            <a:r>
              <a:rPr lang="en-US" sz="3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Reporting formats and Feedback forms</a:t>
            </a:r>
          </a:p>
        </p:txBody>
      </p:sp>
      <p:sp>
        <p:nvSpPr>
          <p:cNvPr id="48131" name="Rectangle 4"/>
          <p:cNvSpPr>
            <a:spLocks noGrp="1" noChangeArrowheads="1"/>
          </p:cNvSpPr>
          <p:nvPr>
            <p:ph sz="quarter" idx="1"/>
          </p:nvPr>
        </p:nvSpPr>
        <p:spPr/>
        <p:txBody>
          <a:bodyPr/>
          <a:lstStyle/>
          <a:p>
            <a:pPr>
              <a:lnSpc>
                <a:spcPct val="90000"/>
              </a:lnSpc>
              <a:buFont typeface="Wingdings" pitchFamily="2" charset="2"/>
              <a:buNone/>
            </a:pPr>
            <a:r>
              <a:rPr lang="en-US" sz="2800" b="1" dirty="0"/>
              <a:t>       Reporting Formats</a:t>
            </a:r>
            <a:r>
              <a:rPr lang="en-US" sz="2800" dirty="0"/>
              <a:t>:</a:t>
            </a:r>
          </a:p>
          <a:p>
            <a:pPr>
              <a:lnSpc>
                <a:spcPct val="90000"/>
              </a:lnSpc>
            </a:pPr>
            <a:endParaRPr lang="en-US" sz="2800" dirty="0"/>
          </a:p>
        </p:txBody>
      </p:sp>
      <p:sp>
        <p:nvSpPr>
          <p:cNvPr id="48132" name="Rectangle 5"/>
          <p:cNvSpPr>
            <a:spLocks noGrp="1" noChangeArrowheads="1"/>
          </p:cNvSpPr>
          <p:nvPr>
            <p:ph sz="quarter" idx="2"/>
          </p:nvPr>
        </p:nvSpPr>
        <p:spPr/>
        <p:txBody>
          <a:bodyPr/>
          <a:lstStyle/>
          <a:p>
            <a:pPr>
              <a:lnSpc>
                <a:spcPct val="90000"/>
              </a:lnSpc>
              <a:buFont typeface="Wingdings" pitchFamily="2" charset="2"/>
              <a:buNone/>
            </a:pPr>
            <a:r>
              <a:rPr lang="en-US" sz="2800" b="1" dirty="0"/>
              <a:t>Feedback Formats:</a:t>
            </a:r>
          </a:p>
          <a:p>
            <a:pPr>
              <a:lnSpc>
                <a:spcPct val="90000"/>
              </a:lnSpc>
              <a:buFont typeface="Wingdings" pitchFamily="2" charset="2"/>
              <a:buNone/>
            </a:pPr>
            <a:endParaRPr lang="en-US" sz="2800" b="1" dirty="0"/>
          </a:p>
        </p:txBody>
      </p:sp>
      <p:graphicFrame>
        <p:nvGraphicFramePr>
          <p:cNvPr id="5" name="Diagram 4"/>
          <p:cNvGraphicFramePr/>
          <p:nvPr/>
        </p:nvGraphicFramePr>
        <p:xfrm>
          <a:off x="-34" y="2071677"/>
          <a:ext cx="6036511" cy="4286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nvGraphicFramePr>
        <p:xfrm>
          <a:off x="3869524" y="2071678"/>
          <a:ext cx="6036476" cy="44536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graphicEl>
                                              <a:dgm id="{C2FEA298-B184-4985-87A1-63646E653981}"/>
                                            </p:graphicEl>
                                          </p:spTgt>
                                        </p:tgtEl>
                                        <p:attrNameLst>
                                          <p:attrName>style.visibility</p:attrName>
                                        </p:attrNameLst>
                                      </p:cBhvr>
                                      <p:to>
                                        <p:strVal val="visible"/>
                                      </p:to>
                                    </p:set>
                                    <p:animEffect transition="in" filter="fade">
                                      <p:cBhvr>
                                        <p:cTn id="7" dur="1000"/>
                                        <p:tgtEl>
                                          <p:spTgt spid="5">
                                            <p:graphicEl>
                                              <a:dgm id="{C2FEA298-B184-4985-87A1-63646E653981}"/>
                                            </p:graphicEl>
                                          </p:spTgt>
                                        </p:tgtEl>
                                      </p:cBhvr>
                                    </p:animEffect>
                                    <p:anim calcmode="lin" valueType="num">
                                      <p:cBhvr>
                                        <p:cTn id="8" dur="1000" fill="hold"/>
                                        <p:tgtEl>
                                          <p:spTgt spid="5">
                                            <p:graphicEl>
                                              <a:dgm id="{C2FEA298-B184-4985-87A1-63646E653981}"/>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C2FEA298-B184-4985-87A1-63646E653981}"/>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5">
                                            <p:graphicEl>
                                              <a:dgm id="{72CCE237-EE13-40DF-80E4-E0578A9B0C41}"/>
                                            </p:graphicEl>
                                          </p:spTgt>
                                        </p:tgtEl>
                                        <p:attrNameLst>
                                          <p:attrName>style.visibility</p:attrName>
                                        </p:attrNameLst>
                                      </p:cBhvr>
                                      <p:to>
                                        <p:strVal val="visible"/>
                                      </p:to>
                                    </p:set>
                                    <p:animEffect transition="in" filter="fade">
                                      <p:cBhvr>
                                        <p:cTn id="13" dur="1000"/>
                                        <p:tgtEl>
                                          <p:spTgt spid="5">
                                            <p:graphicEl>
                                              <a:dgm id="{72CCE237-EE13-40DF-80E4-E0578A9B0C41}"/>
                                            </p:graphicEl>
                                          </p:spTgt>
                                        </p:tgtEl>
                                      </p:cBhvr>
                                    </p:animEffect>
                                    <p:anim calcmode="lin" valueType="num">
                                      <p:cBhvr>
                                        <p:cTn id="14" dur="1000" fill="hold"/>
                                        <p:tgtEl>
                                          <p:spTgt spid="5">
                                            <p:graphicEl>
                                              <a:dgm id="{72CCE237-EE13-40DF-80E4-E0578A9B0C41}"/>
                                            </p:graphicEl>
                                          </p:spTgt>
                                        </p:tgtEl>
                                        <p:attrNameLst>
                                          <p:attrName>ppt_x</p:attrName>
                                        </p:attrNameLst>
                                      </p:cBhvr>
                                      <p:tavLst>
                                        <p:tav tm="0">
                                          <p:val>
                                            <p:strVal val="#ppt_x"/>
                                          </p:val>
                                        </p:tav>
                                        <p:tav tm="100000">
                                          <p:val>
                                            <p:strVal val="#ppt_x"/>
                                          </p:val>
                                        </p:tav>
                                      </p:tavLst>
                                    </p:anim>
                                    <p:anim calcmode="lin" valueType="num">
                                      <p:cBhvr>
                                        <p:cTn id="15" dur="1000" fill="hold"/>
                                        <p:tgtEl>
                                          <p:spTgt spid="5">
                                            <p:graphicEl>
                                              <a:dgm id="{72CCE237-EE13-40DF-80E4-E0578A9B0C41}"/>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5">
                                            <p:graphicEl>
                                              <a:dgm id="{AB8C145D-478C-409F-98EA-C0A63B767462}"/>
                                            </p:graphicEl>
                                          </p:spTgt>
                                        </p:tgtEl>
                                        <p:attrNameLst>
                                          <p:attrName>style.visibility</p:attrName>
                                        </p:attrNameLst>
                                      </p:cBhvr>
                                      <p:to>
                                        <p:strVal val="visible"/>
                                      </p:to>
                                    </p:set>
                                    <p:animEffect transition="in" filter="fade">
                                      <p:cBhvr>
                                        <p:cTn id="19" dur="1000"/>
                                        <p:tgtEl>
                                          <p:spTgt spid="5">
                                            <p:graphicEl>
                                              <a:dgm id="{AB8C145D-478C-409F-98EA-C0A63B767462}"/>
                                            </p:graphicEl>
                                          </p:spTgt>
                                        </p:tgtEl>
                                      </p:cBhvr>
                                    </p:animEffect>
                                    <p:anim calcmode="lin" valueType="num">
                                      <p:cBhvr>
                                        <p:cTn id="20" dur="1000" fill="hold"/>
                                        <p:tgtEl>
                                          <p:spTgt spid="5">
                                            <p:graphicEl>
                                              <a:dgm id="{AB8C145D-478C-409F-98EA-C0A63B767462}"/>
                                            </p:graphicEl>
                                          </p:spTgt>
                                        </p:tgtEl>
                                        <p:attrNameLst>
                                          <p:attrName>ppt_x</p:attrName>
                                        </p:attrNameLst>
                                      </p:cBhvr>
                                      <p:tavLst>
                                        <p:tav tm="0">
                                          <p:val>
                                            <p:strVal val="#ppt_x"/>
                                          </p:val>
                                        </p:tav>
                                        <p:tav tm="100000">
                                          <p:val>
                                            <p:strVal val="#ppt_x"/>
                                          </p:val>
                                        </p:tav>
                                      </p:tavLst>
                                    </p:anim>
                                    <p:anim calcmode="lin" valueType="num">
                                      <p:cBhvr>
                                        <p:cTn id="21" dur="1000" fill="hold"/>
                                        <p:tgtEl>
                                          <p:spTgt spid="5">
                                            <p:graphicEl>
                                              <a:dgm id="{AB8C145D-478C-409F-98EA-C0A63B767462}"/>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5">
                                            <p:graphicEl>
                                              <a:dgm id="{0BAB53F3-76DD-4147-BEAB-3DF6E87ED38B}"/>
                                            </p:graphicEl>
                                          </p:spTgt>
                                        </p:tgtEl>
                                        <p:attrNameLst>
                                          <p:attrName>style.visibility</p:attrName>
                                        </p:attrNameLst>
                                      </p:cBhvr>
                                      <p:to>
                                        <p:strVal val="visible"/>
                                      </p:to>
                                    </p:set>
                                    <p:animEffect transition="in" filter="fade">
                                      <p:cBhvr>
                                        <p:cTn id="25" dur="1000"/>
                                        <p:tgtEl>
                                          <p:spTgt spid="5">
                                            <p:graphicEl>
                                              <a:dgm id="{0BAB53F3-76DD-4147-BEAB-3DF6E87ED38B}"/>
                                            </p:graphicEl>
                                          </p:spTgt>
                                        </p:tgtEl>
                                      </p:cBhvr>
                                    </p:animEffect>
                                    <p:anim calcmode="lin" valueType="num">
                                      <p:cBhvr>
                                        <p:cTn id="26" dur="1000" fill="hold"/>
                                        <p:tgtEl>
                                          <p:spTgt spid="5">
                                            <p:graphicEl>
                                              <a:dgm id="{0BAB53F3-76DD-4147-BEAB-3DF6E87ED38B}"/>
                                            </p:graphicEl>
                                          </p:spTgt>
                                        </p:tgtEl>
                                        <p:attrNameLst>
                                          <p:attrName>ppt_x</p:attrName>
                                        </p:attrNameLst>
                                      </p:cBhvr>
                                      <p:tavLst>
                                        <p:tav tm="0">
                                          <p:val>
                                            <p:strVal val="#ppt_x"/>
                                          </p:val>
                                        </p:tav>
                                        <p:tav tm="100000">
                                          <p:val>
                                            <p:strVal val="#ppt_x"/>
                                          </p:val>
                                        </p:tav>
                                      </p:tavLst>
                                    </p:anim>
                                    <p:anim calcmode="lin" valueType="num">
                                      <p:cBhvr>
                                        <p:cTn id="27" dur="1000" fill="hold"/>
                                        <p:tgtEl>
                                          <p:spTgt spid="5">
                                            <p:graphicEl>
                                              <a:dgm id="{0BAB53F3-76DD-4147-BEAB-3DF6E87ED38B}"/>
                                            </p:graphic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37" presetClass="entr" presetSubtype="0" fill="hold" grpId="0" nodeType="afterEffect">
                                  <p:stCondLst>
                                    <p:cond delay="0"/>
                                  </p:stCondLst>
                                  <p:childTnLst>
                                    <p:set>
                                      <p:cBhvr>
                                        <p:cTn id="30" dur="1" fill="hold">
                                          <p:stCondLst>
                                            <p:cond delay="0"/>
                                          </p:stCondLst>
                                        </p:cTn>
                                        <p:tgtEl>
                                          <p:spTgt spid="6">
                                            <p:graphicEl>
                                              <a:dgm id="{ECB39EAC-606D-4B1A-95AD-AB9B630AD441}"/>
                                            </p:graphicEl>
                                          </p:spTgt>
                                        </p:tgtEl>
                                        <p:attrNameLst>
                                          <p:attrName>style.visibility</p:attrName>
                                        </p:attrNameLst>
                                      </p:cBhvr>
                                      <p:to>
                                        <p:strVal val="visible"/>
                                      </p:to>
                                    </p:set>
                                    <p:animEffect transition="in" filter="fade">
                                      <p:cBhvr>
                                        <p:cTn id="31" dur="1000"/>
                                        <p:tgtEl>
                                          <p:spTgt spid="6">
                                            <p:graphicEl>
                                              <a:dgm id="{ECB39EAC-606D-4B1A-95AD-AB9B630AD441}"/>
                                            </p:graphicEl>
                                          </p:spTgt>
                                        </p:tgtEl>
                                      </p:cBhvr>
                                    </p:animEffect>
                                    <p:anim calcmode="lin" valueType="num">
                                      <p:cBhvr>
                                        <p:cTn id="32" dur="1000" fill="hold"/>
                                        <p:tgtEl>
                                          <p:spTgt spid="6">
                                            <p:graphicEl>
                                              <a:dgm id="{ECB39EAC-606D-4B1A-95AD-AB9B630AD441}"/>
                                            </p:graphicEl>
                                          </p:spTgt>
                                        </p:tgtEl>
                                        <p:attrNameLst>
                                          <p:attrName>ppt_x</p:attrName>
                                        </p:attrNameLst>
                                      </p:cBhvr>
                                      <p:tavLst>
                                        <p:tav tm="0">
                                          <p:val>
                                            <p:strVal val="#ppt_x"/>
                                          </p:val>
                                        </p:tav>
                                        <p:tav tm="100000">
                                          <p:val>
                                            <p:strVal val="#ppt_x"/>
                                          </p:val>
                                        </p:tav>
                                      </p:tavLst>
                                    </p:anim>
                                    <p:anim calcmode="lin" valueType="num">
                                      <p:cBhvr>
                                        <p:cTn id="33" dur="900" decel="100000" fill="hold"/>
                                        <p:tgtEl>
                                          <p:spTgt spid="6">
                                            <p:graphicEl>
                                              <a:dgm id="{ECB39EAC-606D-4B1A-95AD-AB9B630AD441}"/>
                                            </p:graphic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
                                            <p:graphicEl>
                                              <a:dgm id="{ECB39EAC-606D-4B1A-95AD-AB9B630AD441}"/>
                                            </p:graphicEl>
                                          </p:spTgt>
                                        </p:tgtEl>
                                        <p:attrNameLst>
                                          <p:attrName>ppt_y</p:attrName>
                                        </p:attrNameLst>
                                      </p:cBhvr>
                                      <p:tavLst>
                                        <p:tav tm="0">
                                          <p:val>
                                            <p:strVal val="#ppt_y-.03"/>
                                          </p:val>
                                        </p:tav>
                                        <p:tav tm="100000">
                                          <p:val>
                                            <p:strVal val="#ppt_y"/>
                                          </p:val>
                                        </p:tav>
                                      </p:tavLst>
                                    </p:anim>
                                  </p:childTnLst>
                                </p:cTn>
                              </p:par>
                            </p:childTnLst>
                          </p:cTn>
                        </p:par>
                        <p:par>
                          <p:cTn id="35" fill="hold">
                            <p:stCondLst>
                              <p:cond delay="5000"/>
                            </p:stCondLst>
                            <p:childTnLst>
                              <p:par>
                                <p:cTn id="36" presetID="37" presetClass="entr" presetSubtype="0" fill="hold" grpId="0" nodeType="afterEffect">
                                  <p:stCondLst>
                                    <p:cond delay="0"/>
                                  </p:stCondLst>
                                  <p:childTnLst>
                                    <p:set>
                                      <p:cBhvr>
                                        <p:cTn id="37" dur="1" fill="hold">
                                          <p:stCondLst>
                                            <p:cond delay="0"/>
                                          </p:stCondLst>
                                        </p:cTn>
                                        <p:tgtEl>
                                          <p:spTgt spid="6">
                                            <p:graphicEl>
                                              <a:dgm id="{272F6A3A-207A-4B72-8782-45DCE3837529}"/>
                                            </p:graphicEl>
                                          </p:spTgt>
                                        </p:tgtEl>
                                        <p:attrNameLst>
                                          <p:attrName>style.visibility</p:attrName>
                                        </p:attrNameLst>
                                      </p:cBhvr>
                                      <p:to>
                                        <p:strVal val="visible"/>
                                      </p:to>
                                    </p:set>
                                    <p:animEffect transition="in" filter="fade">
                                      <p:cBhvr>
                                        <p:cTn id="38" dur="1000"/>
                                        <p:tgtEl>
                                          <p:spTgt spid="6">
                                            <p:graphicEl>
                                              <a:dgm id="{272F6A3A-207A-4B72-8782-45DCE3837529}"/>
                                            </p:graphicEl>
                                          </p:spTgt>
                                        </p:tgtEl>
                                      </p:cBhvr>
                                    </p:animEffect>
                                    <p:anim calcmode="lin" valueType="num">
                                      <p:cBhvr>
                                        <p:cTn id="39" dur="1000" fill="hold"/>
                                        <p:tgtEl>
                                          <p:spTgt spid="6">
                                            <p:graphicEl>
                                              <a:dgm id="{272F6A3A-207A-4B72-8782-45DCE3837529}"/>
                                            </p:graphicEl>
                                          </p:spTgt>
                                        </p:tgtEl>
                                        <p:attrNameLst>
                                          <p:attrName>ppt_x</p:attrName>
                                        </p:attrNameLst>
                                      </p:cBhvr>
                                      <p:tavLst>
                                        <p:tav tm="0">
                                          <p:val>
                                            <p:strVal val="#ppt_x"/>
                                          </p:val>
                                        </p:tav>
                                        <p:tav tm="100000">
                                          <p:val>
                                            <p:strVal val="#ppt_x"/>
                                          </p:val>
                                        </p:tav>
                                      </p:tavLst>
                                    </p:anim>
                                    <p:anim calcmode="lin" valueType="num">
                                      <p:cBhvr>
                                        <p:cTn id="40" dur="900" decel="100000" fill="hold"/>
                                        <p:tgtEl>
                                          <p:spTgt spid="6">
                                            <p:graphicEl>
                                              <a:dgm id="{272F6A3A-207A-4B72-8782-45DCE3837529}"/>
                                            </p:graphic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6">
                                            <p:graphicEl>
                                              <a:dgm id="{272F6A3A-207A-4B72-8782-45DCE3837529}"/>
                                            </p:graphicEl>
                                          </p:spTgt>
                                        </p:tgtEl>
                                        <p:attrNameLst>
                                          <p:attrName>ppt_y</p:attrName>
                                        </p:attrNameLst>
                                      </p:cBhvr>
                                      <p:tavLst>
                                        <p:tav tm="0">
                                          <p:val>
                                            <p:strVal val="#ppt_y-.03"/>
                                          </p:val>
                                        </p:tav>
                                        <p:tav tm="100000">
                                          <p:val>
                                            <p:strVal val="#ppt_y"/>
                                          </p:val>
                                        </p:tav>
                                      </p:tavLst>
                                    </p:anim>
                                  </p:childTnLst>
                                </p:cTn>
                              </p:par>
                            </p:childTnLst>
                          </p:cTn>
                        </p:par>
                        <p:par>
                          <p:cTn id="42" fill="hold">
                            <p:stCondLst>
                              <p:cond delay="6000"/>
                            </p:stCondLst>
                            <p:childTnLst>
                              <p:par>
                                <p:cTn id="43" presetID="37" presetClass="entr" presetSubtype="0" fill="hold" grpId="0" nodeType="afterEffect">
                                  <p:stCondLst>
                                    <p:cond delay="0"/>
                                  </p:stCondLst>
                                  <p:childTnLst>
                                    <p:set>
                                      <p:cBhvr>
                                        <p:cTn id="44" dur="1" fill="hold">
                                          <p:stCondLst>
                                            <p:cond delay="0"/>
                                          </p:stCondLst>
                                        </p:cTn>
                                        <p:tgtEl>
                                          <p:spTgt spid="6">
                                            <p:graphicEl>
                                              <a:dgm id="{90B36829-4FDB-4E94-AB43-3B1F0A2A0663}"/>
                                            </p:graphicEl>
                                          </p:spTgt>
                                        </p:tgtEl>
                                        <p:attrNameLst>
                                          <p:attrName>style.visibility</p:attrName>
                                        </p:attrNameLst>
                                      </p:cBhvr>
                                      <p:to>
                                        <p:strVal val="visible"/>
                                      </p:to>
                                    </p:set>
                                    <p:animEffect transition="in" filter="fade">
                                      <p:cBhvr>
                                        <p:cTn id="45" dur="1000"/>
                                        <p:tgtEl>
                                          <p:spTgt spid="6">
                                            <p:graphicEl>
                                              <a:dgm id="{90B36829-4FDB-4E94-AB43-3B1F0A2A0663}"/>
                                            </p:graphicEl>
                                          </p:spTgt>
                                        </p:tgtEl>
                                      </p:cBhvr>
                                    </p:animEffect>
                                    <p:anim calcmode="lin" valueType="num">
                                      <p:cBhvr>
                                        <p:cTn id="46" dur="1000" fill="hold"/>
                                        <p:tgtEl>
                                          <p:spTgt spid="6">
                                            <p:graphicEl>
                                              <a:dgm id="{90B36829-4FDB-4E94-AB43-3B1F0A2A0663}"/>
                                            </p:graphicEl>
                                          </p:spTgt>
                                        </p:tgtEl>
                                        <p:attrNameLst>
                                          <p:attrName>ppt_x</p:attrName>
                                        </p:attrNameLst>
                                      </p:cBhvr>
                                      <p:tavLst>
                                        <p:tav tm="0">
                                          <p:val>
                                            <p:strVal val="#ppt_x"/>
                                          </p:val>
                                        </p:tav>
                                        <p:tav tm="100000">
                                          <p:val>
                                            <p:strVal val="#ppt_x"/>
                                          </p:val>
                                        </p:tav>
                                      </p:tavLst>
                                    </p:anim>
                                    <p:anim calcmode="lin" valueType="num">
                                      <p:cBhvr>
                                        <p:cTn id="47" dur="900" decel="100000" fill="hold"/>
                                        <p:tgtEl>
                                          <p:spTgt spid="6">
                                            <p:graphicEl>
                                              <a:dgm id="{90B36829-4FDB-4E94-AB43-3B1F0A2A0663}"/>
                                            </p:graphic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6">
                                            <p:graphicEl>
                                              <a:dgm id="{90B36829-4FDB-4E94-AB43-3B1F0A2A0663}"/>
                                            </p:graphicEl>
                                          </p:spTgt>
                                        </p:tgtEl>
                                        <p:attrNameLst>
                                          <p:attrName>ppt_y</p:attrName>
                                        </p:attrNameLst>
                                      </p:cBhvr>
                                      <p:tavLst>
                                        <p:tav tm="0">
                                          <p:val>
                                            <p:strVal val="#ppt_y-.03"/>
                                          </p:val>
                                        </p:tav>
                                        <p:tav tm="100000">
                                          <p:val>
                                            <p:strVal val="#ppt_y"/>
                                          </p:val>
                                        </p:tav>
                                      </p:tavLst>
                                    </p:anim>
                                  </p:childTnLst>
                                </p:cTn>
                              </p:par>
                            </p:childTnLst>
                          </p:cTn>
                        </p:par>
                        <p:par>
                          <p:cTn id="49" fill="hold">
                            <p:stCondLst>
                              <p:cond delay="7000"/>
                            </p:stCondLst>
                            <p:childTnLst>
                              <p:par>
                                <p:cTn id="50" presetID="37" presetClass="entr" presetSubtype="0" fill="hold" grpId="0" nodeType="afterEffect">
                                  <p:stCondLst>
                                    <p:cond delay="0"/>
                                  </p:stCondLst>
                                  <p:childTnLst>
                                    <p:set>
                                      <p:cBhvr>
                                        <p:cTn id="51" dur="1" fill="hold">
                                          <p:stCondLst>
                                            <p:cond delay="0"/>
                                          </p:stCondLst>
                                        </p:cTn>
                                        <p:tgtEl>
                                          <p:spTgt spid="6">
                                            <p:graphicEl>
                                              <a:dgm id="{1F8C8858-D27B-4F28-BA16-B05AFE60EB58}"/>
                                            </p:graphicEl>
                                          </p:spTgt>
                                        </p:tgtEl>
                                        <p:attrNameLst>
                                          <p:attrName>style.visibility</p:attrName>
                                        </p:attrNameLst>
                                      </p:cBhvr>
                                      <p:to>
                                        <p:strVal val="visible"/>
                                      </p:to>
                                    </p:set>
                                    <p:animEffect transition="in" filter="fade">
                                      <p:cBhvr>
                                        <p:cTn id="52" dur="1000"/>
                                        <p:tgtEl>
                                          <p:spTgt spid="6">
                                            <p:graphicEl>
                                              <a:dgm id="{1F8C8858-D27B-4F28-BA16-B05AFE60EB58}"/>
                                            </p:graphicEl>
                                          </p:spTgt>
                                        </p:tgtEl>
                                      </p:cBhvr>
                                    </p:animEffect>
                                    <p:anim calcmode="lin" valueType="num">
                                      <p:cBhvr>
                                        <p:cTn id="53" dur="1000" fill="hold"/>
                                        <p:tgtEl>
                                          <p:spTgt spid="6">
                                            <p:graphicEl>
                                              <a:dgm id="{1F8C8858-D27B-4F28-BA16-B05AFE60EB58}"/>
                                            </p:graphicEl>
                                          </p:spTgt>
                                        </p:tgtEl>
                                        <p:attrNameLst>
                                          <p:attrName>ppt_x</p:attrName>
                                        </p:attrNameLst>
                                      </p:cBhvr>
                                      <p:tavLst>
                                        <p:tav tm="0">
                                          <p:val>
                                            <p:strVal val="#ppt_x"/>
                                          </p:val>
                                        </p:tav>
                                        <p:tav tm="100000">
                                          <p:val>
                                            <p:strVal val="#ppt_x"/>
                                          </p:val>
                                        </p:tav>
                                      </p:tavLst>
                                    </p:anim>
                                    <p:anim calcmode="lin" valueType="num">
                                      <p:cBhvr>
                                        <p:cTn id="54" dur="900" decel="100000" fill="hold"/>
                                        <p:tgtEl>
                                          <p:spTgt spid="6">
                                            <p:graphicEl>
                                              <a:dgm id="{1F8C8858-D27B-4F28-BA16-B05AFE60EB58}"/>
                                            </p:graphicEl>
                                          </p:spTgt>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6">
                                            <p:graphicEl>
                                              <a:dgm id="{1F8C8858-D27B-4F28-BA16-B05AFE60EB58}"/>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Graphic spid="6"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6506" y="260648"/>
            <a:ext cx="8915400" cy="1143000"/>
          </a:xfrm>
        </p:spPr>
        <p:txBody>
          <a:bodyPr/>
          <a:lstStyle/>
          <a:p>
            <a:r>
              <a:rPr lang="en-US" dirty="0" smtClean="0"/>
              <a:t>                       </a:t>
            </a:r>
            <a:r>
              <a:rPr lang="en-US" i="1" u="sng" dirty="0" smtClean="0">
                <a:solidFill>
                  <a:srgbClr val="7030A0"/>
                </a:solidFill>
              </a:rPr>
              <a:t>Current </a:t>
            </a:r>
            <a:r>
              <a:rPr lang="en-US" i="1" u="sng" dirty="0" smtClean="0">
                <a:solidFill>
                  <a:srgbClr val="7030A0"/>
                </a:solidFill>
              </a:rPr>
              <a:t>Status </a:t>
            </a:r>
            <a:endParaRPr lang="en-IN" i="1" u="sng" dirty="0">
              <a:solidFill>
                <a:srgbClr val="7030A0"/>
              </a:solidFill>
            </a:endParaRPr>
          </a:p>
        </p:txBody>
      </p:sp>
      <p:graphicFrame>
        <p:nvGraphicFramePr>
          <p:cNvPr id="10" name="Table 9"/>
          <p:cNvGraphicFramePr>
            <a:graphicFrameLocks noGrp="1"/>
          </p:cNvGraphicFramePr>
          <p:nvPr/>
        </p:nvGraphicFramePr>
        <p:xfrm>
          <a:off x="584516" y="1988840"/>
          <a:ext cx="8970997" cy="2160240"/>
        </p:xfrm>
        <a:graphic>
          <a:graphicData uri="http://schemas.openxmlformats.org/drawingml/2006/table">
            <a:tbl>
              <a:tblPr/>
              <a:tblGrid>
                <a:gridCol w="1300699"/>
                <a:gridCol w="1472850"/>
                <a:gridCol w="1817153"/>
                <a:gridCol w="1989304"/>
                <a:gridCol w="918141"/>
                <a:gridCol w="1472850"/>
              </a:tblGrid>
              <a:tr h="1469243">
                <a:tc>
                  <a:txBody>
                    <a:bodyPr/>
                    <a:lstStyle/>
                    <a:p>
                      <a:pPr algn="ctr">
                        <a:lnSpc>
                          <a:spcPct val="115000"/>
                        </a:lnSpc>
                        <a:spcAft>
                          <a:spcPts val="0"/>
                        </a:spcAft>
                      </a:pPr>
                      <a:r>
                        <a:rPr lang="en-IN" sz="1600" dirty="0">
                          <a:solidFill>
                            <a:srgbClr val="000000"/>
                          </a:solidFill>
                          <a:latin typeface="Times New Roman" pitchFamily="18" charset="0"/>
                          <a:ea typeface="Times New Roman"/>
                          <a:cs typeface="Times New Roman" pitchFamily="18" charset="0"/>
                        </a:rPr>
                        <a:t>States</a:t>
                      </a:r>
                      <a:endParaRPr lang="en-IN" sz="1600" dirty="0">
                        <a:latin typeface="Times New Roman" pitchFamily="18" charset="0"/>
                        <a:ea typeface="Calibri"/>
                        <a:cs typeface="Times New Roman" pitchFamily="18"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dirty="0">
                          <a:solidFill>
                            <a:srgbClr val="000000"/>
                          </a:solidFill>
                          <a:latin typeface="Times New Roman" pitchFamily="18" charset="0"/>
                          <a:ea typeface="Times New Roman"/>
                          <a:cs typeface="Times New Roman" pitchFamily="18" charset="0"/>
                        </a:rPr>
                        <a:t>Data Entry point</a:t>
                      </a:r>
                      <a:endParaRPr lang="en-IN" sz="1600" dirty="0">
                        <a:latin typeface="Times New Roman" pitchFamily="18" charset="0"/>
                        <a:ea typeface="Calibri"/>
                        <a:cs typeface="Times New Roman" pitchFamily="18"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dirty="0">
                          <a:solidFill>
                            <a:srgbClr val="000000"/>
                          </a:solidFill>
                          <a:latin typeface="Times New Roman" pitchFamily="18" charset="0"/>
                          <a:ea typeface="Times New Roman"/>
                          <a:cs typeface="Times New Roman" pitchFamily="18" charset="0"/>
                        </a:rPr>
                        <a:t>Level of Entry</a:t>
                      </a:r>
                      <a:endParaRPr lang="en-IN" sz="1600" dirty="0">
                        <a:latin typeface="Times New Roman" pitchFamily="18" charset="0"/>
                        <a:ea typeface="Calibri"/>
                        <a:cs typeface="Times New Roman" pitchFamily="18"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dirty="0">
                          <a:solidFill>
                            <a:srgbClr val="000000"/>
                          </a:solidFill>
                          <a:latin typeface="Times New Roman" pitchFamily="18" charset="0"/>
                          <a:ea typeface="Times New Roman"/>
                          <a:cs typeface="Times New Roman" pitchFamily="18" charset="0"/>
                        </a:rPr>
                        <a:t>Manual Aggregation levels</a:t>
                      </a:r>
                      <a:endParaRPr lang="en-IN" sz="1600" dirty="0">
                        <a:latin typeface="Times New Roman" pitchFamily="18" charset="0"/>
                        <a:ea typeface="Calibri"/>
                        <a:cs typeface="Times New Roman" pitchFamily="18"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a:solidFill>
                            <a:srgbClr val="000000"/>
                          </a:solidFill>
                          <a:latin typeface="Times New Roman" pitchFamily="18" charset="0"/>
                          <a:ea typeface="Times New Roman"/>
                          <a:cs typeface="Times New Roman" pitchFamily="18" charset="0"/>
                        </a:rPr>
                        <a:t>Districts</a:t>
                      </a:r>
                      <a:endParaRPr lang="en-IN" sz="1600">
                        <a:latin typeface="Times New Roman" pitchFamily="18" charset="0"/>
                        <a:ea typeface="Calibri"/>
                        <a:cs typeface="Times New Roman" pitchFamily="18"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dirty="0">
                          <a:solidFill>
                            <a:srgbClr val="000000"/>
                          </a:solidFill>
                          <a:latin typeface="Times New Roman" pitchFamily="18" charset="0"/>
                          <a:ea typeface="Times New Roman"/>
                          <a:cs typeface="Times New Roman" pitchFamily="18" charset="0"/>
                        </a:rPr>
                        <a:t>No. of Districts uploading </a:t>
                      </a:r>
                      <a:r>
                        <a:rPr lang="en-IN" sz="1600" dirty="0" smtClean="0">
                          <a:solidFill>
                            <a:srgbClr val="000000"/>
                          </a:solidFill>
                          <a:latin typeface="Times New Roman" pitchFamily="18" charset="0"/>
                          <a:ea typeface="Times New Roman"/>
                          <a:cs typeface="Times New Roman" pitchFamily="18" charset="0"/>
                        </a:rPr>
                        <a:t>Facility-wise </a:t>
                      </a:r>
                      <a:r>
                        <a:rPr lang="en-IN" sz="1600" dirty="0">
                          <a:solidFill>
                            <a:srgbClr val="000000"/>
                          </a:solidFill>
                          <a:latin typeface="Times New Roman" pitchFamily="18" charset="0"/>
                          <a:ea typeface="Times New Roman"/>
                          <a:cs typeface="Times New Roman" pitchFamily="18" charset="0"/>
                        </a:rPr>
                        <a:t>data</a:t>
                      </a:r>
                      <a:endParaRPr lang="en-IN" sz="1600" dirty="0">
                        <a:latin typeface="Times New Roman" pitchFamily="18" charset="0"/>
                        <a:ea typeface="Calibri"/>
                        <a:cs typeface="Times New Roman" pitchFamily="18"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0997">
                <a:tc>
                  <a:txBody>
                    <a:bodyPr/>
                    <a:lstStyle/>
                    <a:p>
                      <a:pPr algn="ctr">
                        <a:lnSpc>
                          <a:spcPct val="115000"/>
                        </a:lnSpc>
                        <a:spcAft>
                          <a:spcPts val="0"/>
                        </a:spcAft>
                      </a:pPr>
                      <a:r>
                        <a:rPr lang="en-IN" sz="1600">
                          <a:solidFill>
                            <a:srgbClr val="000000"/>
                          </a:solidFill>
                          <a:latin typeface="Times New Roman" pitchFamily="18" charset="0"/>
                          <a:ea typeface="Times New Roman"/>
                          <a:cs typeface="Times New Roman" pitchFamily="18" charset="0"/>
                        </a:rPr>
                        <a:t>Maharashtra</a:t>
                      </a:r>
                      <a:endParaRPr lang="en-IN" sz="1600">
                        <a:latin typeface="Times New Roman" pitchFamily="18" charset="0"/>
                        <a:ea typeface="Calibri"/>
                        <a:cs typeface="Times New Roman" pitchFamily="18"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dirty="0">
                          <a:solidFill>
                            <a:srgbClr val="000000"/>
                          </a:solidFill>
                          <a:latin typeface="Times New Roman" pitchFamily="18" charset="0"/>
                          <a:ea typeface="Times New Roman"/>
                          <a:cs typeface="Times New Roman" pitchFamily="18" charset="0"/>
                        </a:rPr>
                        <a:t>PHC/Block HQ</a:t>
                      </a:r>
                      <a:endParaRPr lang="en-IN" sz="1600" dirty="0">
                        <a:latin typeface="Times New Roman" pitchFamily="18" charset="0"/>
                        <a:ea typeface="Calibri"/>
                        <a:cs typeface="Times New Roman" pitchFamily="18"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a:solidFill>
                            <a:srgbClr val="000000"/>
                          </a:solidFill>
                          <a:latin typeface="Times New Roman" pitchFamily="18" charset="0"/>
                          <a:ea typeface="Times New Roman"/>
                          <a:cs typeface="Times New Roman" pitchFamily="18" charset="0"/>
                        </a:rPr>
                        <a:t>PHC consolidated (State application)</a:t>
                      </a:r>
                      <a:endParaRPr lang="en-IN" sz="1600">
                        <a:latin typeface="Times New Roman" pitchFamily="18" charset="0"/>
                        <a:ea typeface="Calibri"/>
                        <a:cs typeface="Times New Roman" pitchFamily="18" charset="0"/>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dirty="0">
                          <a:solidFill>
                            <a:srgbClr val="000000"/>
                          </a:solidFill>
                          <a:latin typeface="Times New Roman" pitchFamily="18" charset="0"/>
                          <a:ea typeface="Times New Roman"/>
                          <a:cs typeface="Times New Roman" pitchFamily="18" charset="0"/>
                        </a:rPr>
                        <a:t>One (PHC)</a:t>
                      </a:r>
                      <a:endParaRPr lang="en-IN" sz="1600" dirty="0">
                        <a:latin typeface="Times New Roman" pitchFamily="18" charset="0"/>
                        <a:ea typeface="Calibri"/>
                        <a:cs typeface="Times New Roman" pitchFamily="18"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dirty="0">
                          <a:solidFill>
                            <a:srgbClr val="000000"/>
                          </a:solidFill>
                          <a:latin typeface="Times New Roman" pitchFamily="18" charset="0"/>
                          <a:ea typeface="Times New Roman"/>
                          <a:cs typeface="Times New Roman" pitchFamily="18" charset="0"/>
                        </a:rPr>
                        <a:t>34</a:t>
                      </a:r>
                      <a:endParaRPr lang="en-IN" sz="1600" dirty="0">
                        <a:latin typeface="Times New Roman" pitchFamily="18" charset="0"/>
                        <a:ea typeface="Calibri"/>
                        <a:cs typeface="Times New Roman" pitchFamily="18"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600" dirty="0">
                          <a:solidFill>
                            <a:srgbClr val="000000"/>
                          </a:solidFill>
                          <a:latin typeface="Times New Roman" pitchFamily="18" charset="0"/>
                          <a:ea typeface="Times New Roman"/>
                          <a:cs typeface="Times New Roman" pitchFamily="18" charset="0"/>
                        </a:rPr>
                        <a:t>0</a:t>
                      </a:r>
                      <a:endParaRPr lang="en-IN" sz="1600" dirty="0">
                        <a:latin typeface="Times New Roman" pitchFamily="18" charset="0"/>
                        <a:ea typeface="Calibri"/>
                        <a:cs typeface="Times New Roman" pitchFamily="18" charset="0"/>
                      </a:endParaRPr>
                    </a:p>
                  </a:txBody>
                  <a:tcPr marL="74295" marR="7429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Rectangle 11"/>
          <p:cNvSpPr/>
          <p:nvPr/>
        </p:nvSpPr>
        <p:spPr>
          <a:xfrm>
            <a:off x="506506" y="4221088"/>
            <a:ext cx="6864763" cy="431499"/>
          </a:xfrm>
          <a:prstGeom prst="rect">
            <a:avLst/>
          </a:prstGeom>
        </p:spPr>
        <p:txBody>
          <a:bodyPr wrap="square" lIns="107287" tIns="53643" rIns="107287" bIns="53643">
            <a:spAutoFit/>
          </a:bodyPr>
          <a:lstStyle/>
          <a:p>
            <a:pPr lvl="0" algn="just" fontAlgn="base">
              <a:spcBef>
                <a:spcPct val="0"/>
              </a:spcBef>
              <a:spcAft>
                <a:spcPct val="0"/>
              </a:spcAf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Source National HMIS assessment report NHSRC 2012</a:t>
            </a:r>
            <a:endParaRPr lang="en-US" sz="33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7763" y="274637"/>
            <a:ext cx="78009" cy="850107"/>
          </a:xfrm>
        </p:spPr>
        <p:txBody>
          <a:bodyPr>
            <a:normAutofit/>
          </a:bodyPr>
          <a:lstStyle/>
          <a:p>
            <a:endParaRPr lang="en-IN" dirty="0"/>
          </a:p>
        </p:txBody>
      </p:sp>
      <p:pic>
        <p:nvPicPr>
          <p:cNvPr id="3" name="Picture 2"/>
          <p:cNvPicPr/>
          <p:nvPr/>
        </p:nvPicPr>
        <p:blipFill>
          <a:blip r:embed="rId2" cstate="print"/>
          <a:srcRect/>
          <a:stretch>
            <a:fillRect/>
          </a:stretch>
        </p:blipFill>
        <p:spPr bwMode="auto">
          <a:xfrm>
            <a:off x="818541" y="548682"/>
            <a:ext cx="8424936" cy="4752527"/>
          </a:xfrm>
          <a:prstGeom prst="rect">
            <a:avLst/>
          </a:prstGeom>
          <a:noFill/>
          <a:ln w="9525">
            <a:noFill/>
            <a:miter lim="800000"/>
            <a:headEnd/>
            <a:tailEnd/>
          </a:ln>
        </p:spPr>
      </p:pic>
      <p:sp>
        <p:nvSpPr>
          <p:cNvPr id="4" name="TextBox 3"/>
          <p:cNvSpPr txBox="1"/>
          <p:nvPr/>
        </p:nvSpPr>
        <p:spPr>
          <a:xfrm>
            <a:off x="818541" y="5661250"/>
            <a:ext cx="3354373" cy="754664"/>
          </a:xfrm>
          <a:prstGeom prst="rect">
            <a:avLst/>
          </a:prstGeom>
          <a:noFill/>
        </p:spPr>
        <p:txBody>
          <a:bodyPr wrap="square" lIns="107287" tIns="53643" rIns="107287" bIns="53643" rtlCol="0">
            <a:spAutoFit/>
          </a:bodyPr>
          <a:lstStyle/>
          <a:p>
            <a:r>
              <a:rPr lang="en-US" dirty="0" smtClean="0"/>
              <a:t>Source NHSRC Assessment Report 2012</a:t>
            </a:r>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u="sng" dirty="0" smtClean="0">
                <a:solidFill>
                  <a:srgbClr val="7030A0"/>
                </a:solidFill>
              </a:rPr>
              <a:t>Use of Information</a:t>
            </a:r>
            <a:endParaRPr lang="en-IN" b="1" i="1" u="sng" dirty="0">
              <a:solidFill>
                <a:srgbClr val="7030A0"/>
              </a:solidFill>
            </a:endParaRPr>
          </a:p>
        </p:txBody>
      </p:sp>
      <p:graphicFrame>
        <p:nvGraphicFramePr>
          <p:cNvPr id="3" name="Table 2"/>
          <p:cNvGraphicFramePr>
            <a:graphicFrameLocks noGrp="1"/>
          </p:cNvGraphicFramePr>
          <p:nvPr/>
        </p:nvGraphicFramePr>
        <p:xfrm>
          <a:off x="740531" y="1904239"/>
          <a:ext cx="8580956" cy="4287690"/>
        </p:xfrm>
        <a:graphic>
          <a:graphicData uri="http://schemas.openxmlformats.org/drawingml/2006/table">
            <a:tbl>
              <a:tblPr/>
              <a:tblGrid>
                <a:gridCol w="880551"/>
                <a:gridCol w="1006741"/>
                <a:gridCol w="975193"/>
                <a:gridCol w="1057773"/>
                <a:gridCol w="936222"/>
                <a:gridCol w="247742"/>
                <a:gridCol w="657860"/>
                <a:gridCol w="788691"/>
                <a:gridCol w="789618"/>
                <a:gridCol w="542806"/>
                <a:gridCol w="697759"/>
              </a:tblGrid>
              <a:tr h="303615">
                <a:tc gridSpan="11">
                  <a:txBody>
                    <a:bodyPr/>
                    <a:lstStyle/>
                    <a:p>
                      <a:pPr algn="ctr">
                        <a:lnSpc>
                          <a:spcPct val="115000"/>
                        </a:lnSpc>
                        <a:spcAft>
                          <a:spcPts val="0"/>
                        </a:spcAft>
                      </a:pPr>
                      <a:r>
                        <a:rPr lang="en-IN" sz="1200" dirty="0">
                          <a:latin typeface="Times New Roman"/>
                          <a:ea typeface="Calibri"/>
                          <a:cs typeface="Times New Roman"/>
                        </a:rPr>
                        <a:t>Use of Information</a:t>
                      </a:r>
                      <a:endParaRPr lang="en-IN" sz="1100" dirty="0">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303615">
                <a:tc>
                  <a:txBody>
                    <a:bodyPr/>
                    <a:lstStyle/>
                    <a:p>
                      <a:pPr>
                        <a:lnSpc>
                          <a:spcPct val="115000"/>
                        </a:lnSpc>
                        <a:spcAft>
                          <a:spcPts val="0"/>
                        </a:spcAft>
                      </a:pPr>
                      <a:r>
                        <a:rPr lang="en-IN" sz="1200">
                          <a:latin typeface="Times New Roman"/>
                          <a:ea typeface="Calibri"/>
                          <a:cs typeface="Times New Roman"/>
                        </a:rPr>
                        <a:t> </a:t>
                      </a:r>
                      <a:endParaRPr lang="en-IN" sz="1100">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200">
                          <a:latin typeface="Times New Roman"/>
                          <a:ea typeface="Calibri"/>
                          <a:cs typeface="Times New Roman"/>
                        </a:rPr>
                        <a:t> </a:t>
                      </a:r>
                      <a:endParaRPr lang="en-IN" sz="1100">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200">
                          <a:latin typeface="Times New Roman"/>
                          <a:ea typeface="Calibri"/>
                          <a:cs typeface="Times New Roman"/>
                        </a:rPr>
                        <a:t> </a:t>
                      </a:r>
                      <a:endParaRPr lang="en-IN" sz="1100">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200">
                          <a:latin typeface="Times New Roman"/>
                          <a:ea typeface="Calibri"/>
                          <a:cs typeface="Times New Roman"/>
                        </a:rPr>
                        <a:t> </a:t>
                      </a:r>
                      <a:endParaRPr lang="en-IN" sz="1100">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200">
                          <a:latin typeface="Times New Roman"/>
                          <a:ea typeface="Calibri"/>
                          <a:cs typeface="Times New Roman"/>
                        </a:rPr>
                        <a:t> </a:t>
                      </a:r>
                      <a:endParaRPr lang="en-IN" sz="1100">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200">
                          <a:latin typeface="Times New Roman"/>
                          <a:ea typeface="Calibri"/>
                          <a:cs typeface="Times New Roman"/>
                        </a:rPr>
                        <a:t> </a:t>
                      </a:r>
                      <a:endParaRPr lang="en-IN" sz="1100">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15000"/>
                        </a:lnSpc>
                        <a:spcAft>
                          <a:spcPts val="0"/>
                        </a:spcAft>
                      </a:pPr>
                      <a:r>
                        <a:rPr lang="en-IN" sz="1200">
                          <a:latin typeface="Times New Roman"/>
                          <a:ea typeface="Calibri"/>
                          <a:cs typeface="Times New Roman"/>
                        </a:rPr>
                        <a:t>Feedback</a:t>
                      </a:r>
                      <a:endParaRPr lang="en-IN" sz="1100">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1211263">
                <a:tc>
                  <a:txBody>
                    <a:bodyPr/>
                    <a:lstStyle/>
                    <a:p>
                      <a:pPr algn="ctr">
                        <a:lnSpc>
                          <a:spcPct val="115000"/>
                        </a:lnSpc>
                        <a:spcAft>
                          <a:spcPts val="0"/>
                        </a:spcAft>
                      </a:pPr>
                      <a:r>
                        <a:rPr lang="en-IN" sz="1500" dirty="0">
                          <a:latin typeface="Times New Roman"/>
                          <a:ea typeface="Calibri"/>
                          <a:cs typeface="Times New Roman"/>
                        </a:rPr>
                        <a:t>State</a:t>
                      </a:r>
                      <a:endParaRPr lang="en-IN" sz="1500" dirty="0">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500" dirty="0">
                          <a:latin typeface="Times New Roman"/>
                          <a:ea typeface="Calibri"/>
                          <a:cs typeface="Times New Roman"/>
                        </a:rPr>
                        <a:t>Availability of analysis tool</a:t>
                      </a:r>
                      <a:endParaRPr lang="en-IN" sz="1500" dirty="0">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500">
                          <a:latin typeface="Times New Roman"/>
                          <a:ea typeface="Calibri"/>
                          <a:cs typeface="Times New Roman"/>
                        </a:rPr>
                        <a:t>Capacity to use of processed information</a:t>
                      </a:r>
                      <a:endParaRPr lang="en-IN" sz="1500">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500" dirty="0">
                          <a:latin typeface="Times New Roman"/>
                          <a:ea typeface="Calibri"/>
                          <a:cs typeface="Times New Roman"/>
                        </a:rPr>
                        <a:t>Availability of State specific customized report</a:t>
                      </a:r>
                      <a:endParaRPr lang="en-IN" sz="1500" dirty="0">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500" dirty="0">
                          <a:latin typeface="Times New Roman"/>
                          <a:ea typeface="Calibri"/>
                          <a:cs typeface="Times New Roman"/>
                        </a:rPr>
                        <a:t>Conversation of Data</a:t>
                      </a:r>
                      <a:endParaRPr lang="en-IN" sz="1500" dirty="0">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IN" sz="1500">
                        <a:latin typeface="Calibri"/>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500">
                          <a:latin typeface="Times New Roman"/>
                          <a:ea typeface="Calibri"/>
                          <a:cs typeface="Times New Roman"/>
                        </a:rPr>
                        <a:t>Level</a:t>
                      </a:r>
                      <a:endParaRPr lang="en-IN" sz="1500">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500">
                          <a:latin typeface="Times New Roman"/>
                          <a:ea typeface="Calibri"/>
                          <a:cs typeface="Times New Roman"/>
                        </a:rPr>
                        <a:t>Mode</a:t>
                      </a:r>
                      <a:endParaRPr lang="en-IN" sz="1500">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500">
                          <a:latin typeface="Times New Roman"/>
                          <a:ea typeface="Calibri"/>
                          <a:cs typeface="Times New Roman"/>
                        </a:rPr>
                        <a:t>Type</a:t>
                      </a:r>
                      <a:endParaRPr lang="en-IN" sz="1500">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500">
                          <a:latin typeface="Times New Roman"/>
                          <a:ea typeface="Calibri"/>
                          <a:cs typeface="Times New Roman"/>
                        </a:rPr>
                        <a:t>Format</a:t>
                      </a:r>
                      <a:endParaRPr lang="en-IN" sz="1500">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500">
                          <a:latin typeface="Times New Roman"/>
                          <a:ea typeface="Calibri"/>
                          <a:cs typeface="Times New Roman"/>
                        </a:rPr>
                        <a:t>Periodicity</a:t>
                      </a:r>
                      <a:endParaRPr lang="en-IN" sz="1500">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2719">
                <a:tc>
                  <a:txBody>
                    <a:bodyPr/>
                    <a:lstStyle/>
                    <a:p>
                      <a:pPr>
                        <a:lnSpc>
                          <a:spcPct val="115000"/>
                        </a:lnSpc>
                        <a:spcAft>
                          <a:spcPts val="0"/>
                        </a:spcAft>
                      </a:pPr>
                      <a:r>
                        <a:rPr lang="en-IN" sz="1500">
                          <a:latin typeface="Times New Roman"/>
                          <a:ea typeface="Calibri"/>
                          <a:cs typeface="Times New Roman"/>
                        </a:rPr>
                        <a:t>Maharashtra</a:t>
                      </a:r>
                      <a:endParaRPr lang="en-IN" sz="1500">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500">
                          <a:latin typeface="Times New Roman"/>
                          <a:ea typeface="Calibri"/>
                          <a:cs typeface="Times New Roman"/>
                        </a:rPr>
                        <a:t>State application dashboard</a:t>
                      </a:r>
                      <a:endParaRPr lang="en-IN" sz="1500">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500">
                          <a:latin typeface="Times New Roman"/>
                          <a:ea typeface="Calibri"/>
                          <a:cs typeface="Times New Roman"/>
                        </a:rPr>
                        <a:t>PHC Level</a:t>
                      </a:r>
                      <a:endParaRPr lang="en-IN" sz="1500">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500">
                          <a:latin typeface="Times New Roman"/>
                          <a:ea typeface="Calibri"/>
                          <a:cs typeface="Times New Roman"/>
                        </a:rPr>
                        <a:t>Present</a:t>
                      </a:r>
                      <a:endParaRPr lang="en-IN" sz="1500">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500">
                          <a:latin typeface="Times New Roman"/>
                          <a:ea typeface="Calibri"/>
                          <a:cs typeface="Times New Roman"/>
                        </a:rPr>
                        <a:t>On indicators in quarterly meetings at state &amp; monthly meetings at district.</a:t>
                      </a:r>
                      <a:endParaRPr lang="en-IN" sz="1500">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500" dirty="0">
                          <a:latin typeface="Times New Roman"/>
                          <a:ea typeface="Calibri"/>
                          <a:cs typeface="Times New Roman"/>
                        </a:rPr>
                        <a:t> </a:t>
                      </a:r>
                      <a:endParaRPr lang="en-IN" sz="1500" dirty="0">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500" dirty="0">
                          <a:latin typeface="Times New Roman"/>
                          <a:ea typeface="Calibri"/>
                          <a:cs typeface="Times New Roman"/>
                        </a:rPr>
                        <a:t>S-D &amp; D-B</a:t>
                      </a:r>
                      <a:endParaRPr lang="en-IN" sz="1500" dirty="0">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500" dirty="0">
                          <a:latin typeface="Times New Roman"/>
                          <a:ea typeface="Calibri"/>
                          <a:cs typeface="Times New Roman"/>
                        </a:rPr>
                        <a:t>Verbal, </a:t>
                      </a:r>
                      <a:endParaRPr lang="en-IN" sz="1500" dirty="0">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500">
                          <a:latin typeface="Times New Roman"/>
                          <a:ea typeface="Calibri"/>
                          <a:cs typeface="Times New Roman"/>
                        </a:rPr>
                        <a:t>Data quality</a:t>
                      </a:r>
                      <a:endParaRPr lang="en-IN" sz="1500">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500">
                          <a:latin typeface="Times New Roman"/>
                          <a:ea typeface="Calibri"/>
                          <a:cs typeface="Times New Roman"/>
                        </a:rPr>
                        <a:t>NA</a:t>
                      </a:r>
                      <a:endParaRPr lang="en-IN" sz="1500">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500" dirty="0">
                          <a:latin typeface="Times New Roman"/>
                          <a:ea typeface="Calibri"/>
                          <a:cs typeface="Times New Roman"/>
                        </a:rPr>
                        <a:t>Monthly</a:t>
                      </a:r>
                      <a:endParaRPr lang="en-IN" sz="1500" dirty="0">
                        <a:latin typeface="Calibri"/>
                        <a:ea typeface="Calibri"/>
                        <a:cs typeface="Times New Roman"/>
                      </a:endParaRPr>
                    </a:p>
                  </a:txBody>
                  <a:tcPr marL="74295" marR="74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662524" y="5949280"/>
            <a:ext cx="3978442" cy="431499"/>
          </a:xfrm>
          <a:prstGeom prst="rect">
            <a:avLst/>
          </a:prstGeom>
        </p:spPr>
        <p:txBody>
          <a:bodyPr wrap="square" lIns="107287" tIns="53643" rIns="107287" bIns="53643">
            <a:spAutoFit/>
          </a:bodyPr>
          <a:lstStyle/>
          <a:p>
            <a:pPr lvl="0" fontAlgn="base">
              <a:spcBef>
                <a:spcPct val="0"/>
              </a:spcBef>
              <a:spcAft>
                <a:spcPct val="0"/>
              </a:spcAf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NHSRC Assessment Report 2012</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IN" b="1" u="sng" dirty="0">
                <a:solidFill>
                  <a:srgbClr val="7030A0"/>
                </a:solidFill>
              </a:rPr>
              <a:t>Objective of Study</a:t>
            </a:r>
            <a:r>
              <a:rPr lang="en-IN" dirty="0"/>
              <a:t/>
            </a:r>
            <a:br>
              <a:rPr lang="en-IN" dirty="0"/>
            </a:br>
            <a:endParaRPr lang="en-IN" dirty="0"/>
          </a:p>
        </p:txBody>
      </p:sp>
      <p:sp>
        <p:nvSpPr>
          <p:cNvPr id="5" name="Content Placeholder 4"/>
          <p:cNvSpPr>
            <a:spLocks noGrp="1"/>
          </p:cNvSpPr>
          <p:nvPr>
            <p:ph sz="quarter" idx="1"/>
          </p:nvPr>
        </p:nvSpPr>
        <p:spPr/>
        <p:txBody>
          <a:bodyPr>
            <a:normAutofit/>
          </a:bodyPr>
          <a:lstStyle/>
          <a:p>
            <a:pPr lvl="0"/>
            <a:r>
              <a:rPr lang="en-IN" sz="2800" dirty="0"/>
              <a:t>To evaluate current Health status of Maharashtra based on HMIS data for year 2012-13.</a:t>
            </a:r>
          </a:p>
          <a:p>
            <a:pPr lvl="0"/>
            <a:r>
              <a:rPr lang="en-IN" sz="2800" dirty="0"/>
              <a:t>To analyze the coverage of reporting of HMIS data in Maharashtra.</a:t>
            </a:r>
          </a:p>
          <a:p>
            <a:pPr lvl="0"/>
            <a:r>
              <a:rPr lang="en-IN" sz="2800" dirty="0"/>
              <a:t>Identify the underlying cause for Data errors in HMIS in Maharashtra.</a:t>
            </a:r>
          </a:p>
          <a:p>
            <a:pPr lvl="0"/>
            <a:r>
              <a:rPr lang="en-IN" sz="2800" dirty="0"/>
              <a:t>To discuss the challenges and opportunities for HMIS in State of Maharashtra and India</a:t>
            </a:r>
          </a:p>
          <a:p>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u="sng" dirty="0" smtClean="0">
                <a:solidFill>
                  <a:srgbClr val="7030A0"/>
                </a:solidFill>
              </a:rPr>
              <a:t>Methodology</a:t>
            </a:r>
            <a:endParaRPr lang="en-IN" i="1" u="sng" dirty="0">
              <a:solidFill>
                <a:srgbClr val="7030A0"/>
              </a:solidFill>
            </a:endParaRPr>
          </a:p>
        </p:txBody>
      </p:sp>
      <p:sp>
        <p:nvSpPr>
          <p:cNvPr id="3" name="Content Placeholder 2"/>
          <p:cNvSpPr>
            <a:spLocks noGrp="1"/>
          </p:cNvSpPr>
          <p:nvPr>
            <p:ph sz="quarter" idx="1"/>
          </p:nvPr>
        </p:nvSpPr>
        <p:spPr/>
        <p:txBody>
          <a:bodyPr>
            <a:noAutofit/>
          </a:bodyPr>
          <a:lstStyle/>
          <a:p>
            <a:pPr lvl="0">
              <a:buNone/>
            </a:pPr>
            <a:r>
              <a:rPr lang="en-IN" sz="1800" u="sng" dirty="0">
                <a:latin typeface="Times New Roman" pitchFamily="18" charset="0"/>
                <a:cs typeface="Times New Roman" pitchFamily="18" charset="0"/>
              </a:rPr>
              <a:t>Study </a:t>
            </a:r>
            <a:r>
              <a:rPr lang="en-IN" sz="1800" u="sng" dirty="0" smtClean="0">
                <a:latin typeface="Times New Roman" pitchFamily="18" charset="0"/>
                <a:cs typeface="Times New Roman" pitchFamily="18" charset="0"/>
              </a:rPr>
              <a:t>Universe</a:t>
            </a:r>
          </a:p>
          <a:p>
            <a:pPr>
              <a:buNone/>
            </a:pPr>
            <a:r>
              <a:rPr lang="en-IN" sz="1800" dirty="0" smtClean="0"/>
              <a:t> </a:t>
            </a:r>
          </a:p>
          <a:p>
            <a:r>
              <a:rPr lang="en-IN" sz="1800" dirty="0" smtClean="0">
                <a:latin typeface="Times New Roman" pitchFamily="18" charset="0"/>
                <a:cs typeface="Times New Roman" pitchFamily="18" charset="0"/>
              </a:rPr>
              <a:t>Study Universe is Maharashtra across the districts and across the blocks for year 2012-13.</a:t>
            </a:r>
            <a:endParaRPr lang="en-IN" sz="1800" dirty="0">
              <a:latin typeface="Times New Roman" pitchFamily="18" charset="0"/>
              <a:cs typeface="Times New Roman" pitchFamily="18" charset="0"/>
            </a:endParaRPr>
          </a:p>
          <a:p>
            <a:pPr>
              <a:buNone/>
            </a:pPr>
            <a:r>
              <a:rPr lang="en-IN" sz="1800" dirty="0">
                <a:latin typeface="Times New Roman" pitchFamily="18" charset="0"/>
                <a:cs typeface="Times New Roman" pitchFamily="18" charset="0"/>
              </a:rPr>
              <a:t> </a:t>
            </a:r>
          </a:p>
          <a:p>
            <a:pPr lvl="0">
              <a:buNone/>
            </a:pPr>
            <a:r>
              <a:rPr lang="en-IN" sz="1800" u="sng" dirty="0">
                <a:latin typeface="Times New Roman" pitchFamily="18" charset="0"/>
                <a:cs typeface="Times New Roman" pitchFamily="18" charset="0"/>
              </a:rPr>
              <a:t>Type of Study</a:t>
            </a:r>
          </a:p>
          <a:p>
            <a:r>
              <a:rPr lang="en-IN" sz="1800" dirty="0"/>
              <a:t> Cross sectional study and Study is descriptive in nature.</a:t>
            </a:r>
          </a:p>
          <a:p>
            <a:pPr>
              <a:buNone/>
            </a:pPr>
            <a:r>
              <a:rPr lang="en-IN" sz="1800" u="sng" dirty="0">
                <a:latin typeface="Times New Roman" pitchFamily="18" charset="0"/>
                <a:cs typeface="Times New Roman" pitchFamily="18" charset="0"/>
              </a:rPr>
              <a:t> </a:t>
            </a:r>
          </a:p>
          <a:p>
            <a:pPr lvl="0">
              <a:buNone/>
            </a:pPr>
            <a:r>
              <a:rPr lang="en-IN" sz="1800" u="sng" dirty="0">
                <a:latin typeface="Times New Roman" pitchFamily="18" charset="0"/>
                <a:cs typeface="Times New Roman" pitchFamily="18" charset="0"/>
              </a:rPr>
              <a:t>Data Collection Tool</a:t>
            </a:r>
          </a:p>
          <a:p>
            <a:r>
              <a:rPr lang="en-IN" sz="1800" dirty="0">
                <a:latin typeface="Times New Roman" pitchFamily="18" charset="0"/>
                <a:cs typeface="Times New Roman" pitchFamily="18" charset="0"/>
              </a:rPr>
              <a:t>The study is based on analysis of state- level and district level data downloaded </a:t>
            </a:r>
            <a:r>
              <a:rPr lang="en-IN" sz="1800" dirty="0" smtClean="0">
                <a:latin typeface="Times New Roman" pitchFamily="18" charset="0"/>
                <a:cs typeface="Times New Roman" pitchFamily="18" charset="0"/>
              </a:rPr>
              <a:t>from </a:t>
            </a:r>
            <a:r>
              <a:rPr lang="en-IN" sz="1800" dirty="0">
                <a:latin typeface="Times New Roman" pitchFamily="18" charset="0"/>
                <a:cs typeface="Times New Roman" pitchFamily="18" charset="0"/>
              </a:rPr>
              <a:t>HMIS portal of government of India.</a:t>
            </a:r>
          </a:p>
          <a:p>
            <a:pPr>
              <a:buNone/>
            </a:pPr>
            <a:r>
              <a:rPr lang="en-IN" sz="1800" dirty="0"/>
              <a:t> </a:t>
            </a:r>
          </a:p>
          <a:p>
            <a:pPr lvl="0">
              <a:buNone/>
            </a:pPr>
            <a:r>
              <a:rPr lang="en-IN" sz="1800" u="sng" dirty="0">
                <a:latin typeface="Times New Roman" pitchFamily="18" charset="0"/>
                <a:cs typeface="Times New Roman" pitchFamily="18" charset="0"/>
              </a:rPr>
              <a:t> Data Analysis Tool</a:t>
            </a:r>
          </a:p>
          <a:p>
            <a:pPr>
              <a:buNone/>
            </a:pPr>
            <a:r>
              <a:rPr lang="en-IN" sz="1800" dirty="0"/>
              <a:t> </a:t>
            </a:r>
          </a:p>
          <a:p>
            <a:r>
              <a:rPr lang="en-IN" sz="1800" dirty="0" smtClean="0">
                <a:latin typeface="Times New Roman" pitchFamily="18" charset="0"/>
                <a:cs typeface="Times New Roman" pitchFamily="18" charset="0"/>
              </a:rPr>
              <a:t>Microsoft Excel </a:t>
            </a:r>
            <a:r>
              <a:rPr lang="en-IN" sz="1800" dirty="0">
                <a:latin typeface="Times New Roman" pitchFamily="18" charset="0"/>
                <a:cs typeface="Times New Roman" pitchFamily="18" charset="0"/>
              </a:rPr>
              <a:t>Templates for Analysis of data.</a:t>
            </a:r>
          </a:p>
          <a:p>
            <a:pPr>
              <a:buNone/>
            </a:pPr>
            <a:r>
              <a:rPr lang="en-IN" sz="1800" dirty="0">
                <a:latin typeface="Times New Roman" pitchFamily="18" charset="0"/>
                <a:cs typeface="Times New Roman" pitchFamily="18" charset="0"/>
              </a:rPr>
              <a:t> </a:t>
            </a:r>
          </a:p>
          <a:p>
            <a:endParaRPr lang="en-IN" sz="1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04864"/>
            <a:ext cx="8420100" cy="1296144"/>
          </a:xfrm>
        </p:spPr>
        <p:txBody>
          <a:bodyPr>
            <a:normAutofit/>
          </a:bodyPr>
          <a:lstStyle/>
          <a:p>
            <a:pPr algn="ctr"/>
            <a:r>
              <a:rPr lang="en-US" u="sng" dirty="0" smtClean="0">
                <a:solidFill>
                  <a:srgbClr val="7030A0"/>
                </a:solidFill>
                <a:latin typeface="Times New Roman" pitchFamily="18" charset="0"/>
                <a:cs typeface="Times New Roman" pitchFamily="18" charset="0"/>
              </a:rPr>
              <a:t>Results and Findings</a:t>
            </a:r>
            <a:endParaRPr lang="en-IN" u="sng" dirty="0">
              <a:solidFill>
                <a:srgbClr val="7030A0"/>
              </a:solidFill>
              <a:latin typeface="Times New Roman" pitchFamily="18" charset="0"/>
              <a:cs typeface="Times New Roman" pitchFamily="18" charset="0"/>
            </a:endParaRPr>
          </a:p>
        </p:txBody>
      </p:sp>
      <p:sp>
        <p:nvSpPr>
          <p:cNvPr id="3" name="Content Placeholder 2"/>
          <p:cNvSpPr>
            <a:spLocks noGrp="1"/>
          </p:cNvSpPr>
          <p:nvPr>
            <p:ph sz="quarter" idx="1"/>
          </p:nvPr>
        </p:nvSpPr>
        <p:spPr>
          <a:xfrm flipH="1" flipV="1">
            <a:off x="9410700" y="1196752"/>
            <a:ext cx="495300" cy="251048"/>
          </a:xfrm>
        </p:spPr>
        <p:txBody>
          <a:bodyPr>
            <a:normAutofit fontScale="47500" lnSpcReduction="20000"/>
          </a:bodyPr>
          <a:lstStyle/>
          <a:p>
            <a:endParaRPr lang="en-IN"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flipV="1">
            <a:off x="-1455712" y="228918"/>
            <a:ext cx="576064" cy="45719"/>
          </a:xfrm>
        </p:spPr>
        <p:txBody>
          <a:bodyPr>
            <a:normAutofit fontScale="90000"/>
          </a:bodyPr>
          <a:lstStyle/>
          <a:p>
            <a:endParaRPr lang="en-IN" dirty="0"/>
          </a:p>
        </p:txBody>
      </p:sp>
      <p:graphicFrame>
        <p:nvGraphicFramePr>
          <p:cNvPr id="6" name="Table 5"/>
          <p:cNvGraphicFramePr>
            <a:graphicFrameLocks noGrp="1"/>
          </p:cNvGraphicFramePr>
          <p:nvPr/>
        </p:nvGraphicFramePr>
        <p:xfrm>
          <a:off x="560512" y="188643"/>
          <a:ext cx="8856984" cy="6385464"/>
        </p:xfrm>
        <a:graphic>
          <a:graphicData uri="http://schemas.openxmlformats.org/drawingml/2006/table">
            <a:tbl>
              <a:tblPr/>
              <a:tblGrid>
                <a:gridCol w="3300113"/>
                <a:gridCol w="1232891"/>
                <a:gridCol w="3069831"/>
                <a:gridCol w="1254149"/>
              </a:tblGrid>
              <a:tr h="324625">
                <a:tc gridSpan="4">
                  <a:txBody>
                    <a:bodyPr/>
                    <a:lstStyle/>
                    <a:p>
                      <a:pPr algn="ctr">
                        <a:lnSpc>
                          <a:spcPct val="115000"/>
                        </a:lnSpc>
                        <a:spcAft>
                          <a:spcPts val="0"/>
                        </a:spcAft>
                      </a:pPr>
                      <a:r>
                        <a:rPr lang="en-IN" sz="1600" b="1" dirty="0">
                          <a:latin typeface="Calibri"/>
                          <a:ea typeface="Times New Roman"/>
                          <a:cs typeface="Arial"/>
                        </a:rPr>
                        <a:t>Maharashtra-  Key Performance Indicators -Apr'12 to Mar'13</a:t>
                      </a:r>
                      <a:endParaRPr lang="en-IN" sz="1600" dirty="0">
                        <a:latin typeface="Calibri"/>
                        <a:ea typeface="Calibri"/>
                        <a:cs typeface="Times New Roman"/>
                      </a:endParaRPr>
                    </a:p>
                  </a:txBody>
                  <a:tcPr marL="53600" marR="53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hMerge="1">
                  <a:txBody>
                    <a:bodyPr/>
                    <a:lstStyle/>
                    <a:p>
                      <a:endParaRPr lang="en-IN"/>
                    </a:p>
                  </a:txBody>
                  <a:tcPr/>
                </a:tc>
                <a:tc hMerge="1">
                  <a:txBody>
                    <a:bodyPr/>
                    <a:lstStyle/>
                    <a:p>
                      <a:endParaRPr lang="en-IN"/>
                    </a:p>
                  </a:txBody>
                  <a:tcPr/>
                </a:tc>
                <a:tc hMerge="1">
                  <a:txBody>
                    <a:bodyPr/>
                    <a:lstStyle/>
                    <a:p>
                      <a:endParaRPr lang="en-IN"/>
                    </a:p>
                  </a:txBody>
                  <a:tcPr/>
                </a:tc>
              </a:tr>
              <a:tr h="324625">
                <a:tc gridSpan="4">
                  <a:txBody>
                    <a:bodyPr/>
                    <a:lstStyle/>
                    <a:p>
                      <a:pPr algn="ctr">
                        <a:lnSpc>
                          <a:spcPct val="115000"/>
                        </a:lnSpc>
                        <a:spcAft>
                          <a:spcPts val="0"/>
                        </a:spcAft>
                      </a:pPr>
                      <a:r>
                        <a:rPr lang="en-IN" sz="1600" b="1" dirty="0">
                          <a:latin typeface="Calibri"/>
                          <a:ea typeface="Times New Roman"/>
                          <a:cs typeface="Arial"/>
                        </a:rPr>
                        <a:t>ANM Related</a:t>
                      </a:r>
                      <a:endParaRPr lang="en-IN" sz="1600" dirty="0">
                        <a:latin typeface="Calibri"/>
                        <a:ea typeface="Calibri"/>
                        <a:cs typeface="Times New Roman"/>
                      </a:endParaRPr>
                    </a:p>
                  </a:txBody>
                  <a:tcPr marL="53600" marR="53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n-IN"/>
                    </a:p>
                  </a:txBody>
                  <a:tcPr/>
                </a:tc>
                <a:tc hMerge="1">
                  <a:txBody>
                    <a:bodyPr/>
                    <a:lstStyle/>
                    <a:p>
                      <a:endParaRPr lang="en-IN"/>
                    </a:p>
                  </a:txBody>
                  <a:tcPr/>
                </a:tc>
                <a:tc hMerge="1">
                  <a:txBody>
                    <a:bodyPr/>
                    <a:lstStyle/>
                    <a:p>
                      <a:endParaRPr lang="en-IN"/>
                    </a:p>
                  </a:txBody>
                  <a:tcPr/>
                </a:tc>
              </a:tr>
              <a:tr h="407205">
                <a:tc>
                  <a:txBody>
                    <a:bodyPr/>
                    <a:lstStyle/>
                    <a:p>
                      <a:pPr algn="ctr">
                        <a:lnSpc>
                          <a:spcPct val="115000"/>
                        </a:lnSpc>
                        <a:spcAft>
                          <a:spcPts val="0"/>
                        </a:spcAft>
                      </a:pPr>
                      <a:r>
                        <a:rPr lang="en-IN" sz="1200" b="1" dirty="0">
                          <a:latin typeface="Calibri"/>
                          <a:ea typeface="Times New Roman"/>
                          <a:cs typeface="Arial"/>
                        </a:rPr>
                        <a:t>% ANC Registration in First Trimester against Reported ANC registration</a:t>
                      </a:r>
                      <a:endParaRPr lang="en-IN" sz="1200" dirty="0">
                        <a:latin typeface="Calibri"/>
                        <a:ea typeface="Calibri"/>
                        <a:cs typeface="Times New Roman"/>
                      </a:endParaRPr>
                    </a:p>
                  </a:txBody>
                  <a:tcPr marL="53600" marR="53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400" dirty="0">
                          <a:latin typeface="Times New Roman" pitchFamily="18" charset="0"/>
                          <a:ea typeface="Times New Roman"/>
                          <a:cs typeface="Times New Roman" pitchFamily="18" charset="0"/>
                        </a:rPr>
                        <a:t>60%</a:t>
                      </a:r>
                      <a:endParaRPr lang="en-IN" sz="1400" dirty="0">
                        <a:latin typeface="Times New Roman" pitchFamily="18" charset="0"/>
                        <a:ea typeface="Calibri"/>
                        <a:cs typeface="Times New Roman" pitchFamily="18" charset="0"/>
                      </a:endParaRPr>
                    </a:p>
                  </a:txBody>
                  <a:tcPr marL="53600" marR="53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200" b="1">
                          <a:solidFill>
                            <a:srgbClr val="000000"/>
                          </a:solidFill>
                          <a:latin typeface="Calibri"/>
                          <a:ea typeface="Times New Roman"/>
                          <a:cs typeface="Arial"/>
                        </a:rPr>
                        <a:t>% PNC visits within 48 hours and 14 days against total deliveries</a:t>
                      </a:r>
                      <a:endParaRPr lang="en-IN" sz="1200">
                        <a:latin typeface="Calibri"/>
                        <a:ea typeface="Calibri"/>
                        <a:cs typeface="Times New Roman"/>
                      </a:endParaRPr>
                    </a:p>
                  </a:txBody>
                  <a:tcPr marL="53600" marR="53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dirty="0">
                          <a:solidFill>
                            <a:srgbClr val="FF0000"/>
                          </a:solidFill>
                          <a:latin typeface="Times New Roman" pitchFamily="18" charset="0"/>
                          <a:ea typeface="Times New Roman"/>
                          <a:cs typeface="Times New Roman" pitchFamily="18" charset="0"/>
                        </a:rPr>
                        <a:t>34%</a:t>
                      </a:r>
                      <a:endParaRPr lang="en-IN" sz="1200" dirty="0">
                        <a:solidFill>
                          <a:srgbClr val="FF0000"/>
                        </a:solidFill>
                        <a:latin typeface="Times New Roman" pitchFamily="18" charset="0"/>
                        <a:ea typeface="Calibri"/>
                        <a:cs typeface="Times New Roman" pitchFamily="18" charset="0"/>
                      </a:endParaRPr>
                    </a:p>
                  </a:txBody>
                  <a:tcPr marL="53600" marR="53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205">
                <a:tc>
                  <a:txBody>
                    <a:bodyPr/>
                    <a:lstStyle/>
                    <a:p>
                      <a:pPr algn="ctr">
                        <a:lnSpc>
                          <a:spcPct val="115000"/>
                        </a:lnSpc>
                        <a:spcAft>
                          <a:spcPts val="0"/>
                        </a:spcAft>
                      </a:pPr>
                      <a:r>
                        <a:rPr lang="en-IN" sz="1200" b="1">
                          <a:solidFill>
                            <a:srgbClr val="000000"/>
                          </a:solidFill>
                          <a:latin typeface="Calibri"/>
                          <a:ea typeface="Times New Roman"/>
                          <a:cs typeface="Arial"/>
                        </a:rPr>
                        <a:t>% Three ANC checkups against estimated pregnancies.</a:t>
                      </a:r>
                      <a:endParaRPr lang="en-IN" sz="1200">
                        <a:latin typeface="Calibri"/>
                        <a:ea typeface="Calibri"/>
                        <a:cs typeface="Times New Roman"/>
                      </a:endParaRPr>
                    </a:p>
                  </a:txBody>
                  <a:tcPr marL="53600" marR="53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400" dirty="0">
                          <a:latin typeface="Times New Roman" pitchFamily="18" charset="0"/>
                          <a:ea typeface="Times New Roman"/>
                          <a:cs typeface="Times New Roman" pitchFamily="18" charset="0"/>
                        </a:rPr>
                        <a:t>76%</a:t>
                      </a:r>
                      <a:endParaRPr lang="en-IN" sz="1400" dirty="0">
                        <a:latin typeface="Times New Roman" pitchFamily="18" charset="0"/>
                        <a:ea typeface="Calibri"/>
                        <a:cs typeface="Times New Roman" pitchFamily="18" charset="0"/>
                      </a:endParaRPr>
                    </a:p>
                  </a:txBody>
                  <a:tcPr marL="53600" marR="53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200" b="1" dirty="0">
                          <a:solidFill>
                            <a:srgbClr val="000000"/>
                          </a:solidFill>
                          <a:latin typeface="Calibri"/>
                          <a:ea typeface="Times New Roman"/>
                          <a:cs typeface="Arial"/>
                        </a:rPr>
                        <a:t>% DPT3 immunisation against Estimated Live Births</a:t>
                      </a:r>
                      <a:endParaRPr lang="en-IN" sz="1200" dirty="0">
                        <a:latin typeface="Calibri"/>
                        <a:ea typeface="Calibri"/>
                        <a:cs typeface="Times New Roman"/>
                      </a:endParaRPr>
                    </a:p>
                  </a:txBody>
                  <a:tcPr marL="53600" marR="53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dirty="0">
                          <a:latin typeface="Times New Roman" pitchFamily="18" charset="0"/>
                          <a:ea typeface="Times New Roman"/>
                          <a:cs typeface="Times New Roman" pitchFamily="18" charset="0"/>
                        </a:rPr>
                        <a:t>99%</a:t>
                      </a:r>
                      <a:endParaRPr lang="en-IN" sz="1200" dirty="0">
                        <a:latin typeface="Times New Roman" pitchFamily="18" charset="0"/>
                        <a:ea typeface="Calibri"/>
                        <a:cs typeface="Times New Roman" pitchFamily="18" charset="0"/>
                      </a:endParaRPr>
                    </a:p>
                  </a:txBody>
                  <a:tcPr marL="53600" marR="53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205">
                <a:tc>
                  <a:txBody>
                    <a:bodyPr/>
                    <a:lstStyle/>
                    <a:p>
                      <a:pPr algn="ctr">
                        <a:lnSpc>
                          <a:spcPct val="115000"/>
                        </a:lnSpc>
                        <a:spcAft>
                          <a:spcPts val="0"/>
                        </a:spcAft>
                      </a:pPr>
                      <a:r>
                        <a:rPr lang="en-IN" sz="1200" b="1">
                          <a:solidFill>
                            <a:srgbClr val="000000"/>
                          </a:solidFill>
                          <a:latin typeface="Calibri"/>
                          <a:ea typeface="Times New Roman"/>
                          <a:cs typeface="Arial"/>
                        </a:rPr>
                        <a:t>% Hypertension in pregnancy- detected against ANC Reported</a:t>
                      </a:r>
                      <a:endParaRPr lang="en-IN" sz="1200">
                        <a:latin typeface="Calibri"/>
                        <a:ea typeface="Calibri"/>
                        <a:cs typeface="Times New Roman"/>
                      </a:endParaRPr>
                    </a:p>
                  </a:txBody>
                  <a:tcPr marL="53600" marR="53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400" dirty="0">
                          <a:solidFill>
                            <a:srgbClr val="FF0000"/>
                          </a:solidFill>
                          <a:latin typeface="Times New Roman" pitchFamily="18" charset="0"/>
                          <a:ea typeface="Times New Roman"/>
                          <a:cs typeface="Times New Roman" pitchFamily="18" charset="0"/>
                        </a:rPr>
                        <a:t>1.9%</a:t>
                      </a:r>
                      <a:endParaRPr lang="en-IN" sz="1400" dirty="0">
                        <a:solidFill>
                          <a:srgbClr val="FF0000"/>
                        </a:solidFill>
                        <a:latin typeface="Times New Roman" pitchFamily="18" charset="0"/>
                        <a:ea typeface="Calibri"/>
                        <a:cs typeface="Times New Roman" pitchFamily="18" charset="0"/>
                      </a:endParaRPr>
                    </a:p>
                  </a:txBody>
                  <a:tcPr marL="53600" marR="53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200" b="1" dirty="0">
                          <a:solidFill>
                            <a:srgbClr val="000000"/>
                          </a:solidFill>
                          <a:latin typeface="Calibri"/>
                          <a:ea typeface="Times New Roman"/>
                          <a:cs typeface="Arial"/>
                        </a:rPr>
                        <a:t>% Measles Immunization against Estimated Live Births</a:t>
                      </a:r>
                      <a:endParaRPr lang="en-IN" sz="1200" dirty="0">
                        <a:latin typeface="Calibri"/>
                        <a:ea typeface="Calibri"/>
                        <a:cs typeface="Times New Roman"/>
                      </a:endParaRPr>
                    </a:p>
                  </a:txBody>
                  <a:tcPr marL="53600" marR="53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dirty="0">
                          <a:latin typeface="Times New Roman" pitchFamily="18" charset="0"/>
                          <a:ea typeface="Times New Roman"/>
                          <a:cs typeface="Times New Roman" pitchFamily="18" charset="0"/>
                        </a:rPr>
                        <a:t>97%</a:t>
                      </a:r>
                      <a:endParaRPr lang="en-IN" sz="1200" dirty="0">
                        <a:latin typeface="Times New Roman" pitchFamily="18" charset="0"/>
                        <a:ea typeface="Calibri"/>
                        <a:cs typeface="Times New Roman" pitchFamily="18" charset="0"/>
                      </a:endParaRPr>
                    </a:p>
                  </a:txBody>
                  <a:tcPr marL="53600" marR="53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205">
                <a:tc>
                  <a:txBody>
                    <a:bodyPr/>
                    <a:lstStyle/>
                    <a:p>
                      <a:pPr algn="ctr">
                        <a:lnSpc>
                          <a:spcPct val="115000"/>
                        </a:lnSpc>
                        <a:spcAft>
                          <a:spcPts val="0"/>
                        </a:spcAft>
                      </a:pPr>
                      <a:r>
                        <a:rPr lang="en-IN" sz="1200" b="1">
                          <a:latin typeface="Calibri"/>
                          <a:ea typeface="Times New Roman"/>
                          <a:cs typeface="Arial"/>
                        </a:rPr>
                        <a:t>% Severe anaemia (Hb&lt;7) treated against Reported ANC registration</a:t>
                      </a:r>
                      <a:endParaRPr lang="en-IN" sz="1200">
                        <a:latin typeface="Calibri"/>
                        <a:ea typeface="Calibri"/>
                        <a:cs typeface="Times New Roman"/>
                      </a:endParaRPr>
                    </a:p>
                  </a:txBody>
                  <a:tcPr marL="53600" marR="53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400" dirty="0">
                          <a:solidFill>
                            <a:srgbClr val="FF0000"/>
                          </a:solidFill>
                          <a:latin typeface="Times New Roman" pitchFamily="18" charset="0"/>
                          <a:ea typeface="Times New Roman"/>
                          <a:cs typeface="Times New Roman" pitchFamily="18" charset="0"/>
                        </a:rPr>
                        <a:t>3.0%</a:t>
                      </a:r>
                      <a:endParaRPr lang="en-IN" sz="1400" dirty="0">
                        <a:solidFill>
                          <a:srgbClr val="FF0000"/>
                        </a:solidFill>
                        <a:latin typeface="Times New Roman" pitchFamily="18" charset="0"/>
                        <a:ea typeface="Calibri"/>
                        <a:cs typeface="Times New Roman" pitchFamily="18" charset="0"/>
                      </a:endParaRPr>
                    </a:p>
                  </a:txBody>
                  <a:tcPr marL="53600" marR="53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200" b="1" dirty="0">
                          <a:solidFill>
                            <a:srgbClr val="000000"/>
                          </a:solidFill>
                          <a:latin typeface="Calibri"/>
                          <a:ea typeface="Times New Roman"/>
                          <a:cs typeface="Arial"/>
                        </a:rPr>
                        <a:t>%  Full immunisation against Estimated Live Births</a:t>
                      </a:r>
                      <a:endParaRPr lang="en-IN" sz="1200" dirty="0">
                        <a:latin typeface="Calibri"/>
                        <a:ea typeface="Calibri"/>
                        <a:cs typeface="Times New Roman"/>
                      </a:endParaRPr>
                    </a:p>
                  </a:txBody>
                  <a:tcPr marL="53600" marR="53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dirty="0">
                          <a:latin typeface="Times New Roman" pitchFamily="18" charset="0"/>
                          <a:ea typeface="Times New Roman"/>
                          <a:cs typeface="Times New Roman" pitchFamily="18" charset="0"/>
                        </a:rPr>
                        <a:t>94%</a:t>
                      </a:r>
                      <a:endParaRPr lang="en-IN" sz="1200" dirty="0">
                        <a:latin typeface="Times New Roman" pitchFamily="18" charset="0"/>
                        <a:ea typeface="Calibri"/>
                        <a:cs typeface="Times New Roman" pitchFamily="18" charset="0"/>
                      </a:endParaRPr>
                    </a:p>
                  </a:txBody>
                  <a:tcPr marL="53600" marR="53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625">
                <a:tc gridSpan="4">
                  <a:txBody>
                    <a:bodyPr/>
                    <a:lstStyle/>
                    <a:p>
                      <a:pPr algn="ctr">
                        <a:lnSpc>
                          <a:spcPct val="115000"/>
                        </a:lnSpc>
                        <a:spcAft>
                          <a:spcPts val="0"/>
                        </a:spcAft>
                      </a:pPr>
                      <a:r>
                        <a:rPr lang="en-IN" sz="1400" b="1" dirty="0">
                          <a:latin typeface="Times New Roman" pitchFamily="18" charset="0"/>
                          <a:ea typeface="Times New Roman"/>
                          <a:cs typeface="Times New Roman" pitchFamily="18" charset="0"/>
                        </a:rPr>
                        <a:t>ASHA Related</a:t>
                      </a:r>
                      <a:endParaRPr lang="en-IN" sz="1400" dirty="0">
                        <a:latin typeface="Times New Roman" pitchFamily="18" charset="0"/>
                        <a:ea typeface="Calibri"/>
                        <a:cs typeface="Times New Roman" pitchFamily="18" charset="0"/>
                      </a:endParaRPr>
                    </a:p>
                  </a:txBody>
                  <a:tcPr marL="53600" marR="53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n-IN"/>
                    </a:p>
                  </a:txBody>
                  <a:tcPr/>
                </a:tc>
                <a:tc hMerge="1">
                  <a:txBody>
                    <a:bodyPr/>
                    <a:lstStyle/>
                    <a:p>
                      <a:endParaRPr lang="en-IN"/>
                    </a:p>
                  </a:txBody>
                  <a:tcPr/>
                </a:tc>
                <a:tc hMerge="1">
                  <a:txBody>
                    <a:bodyPr/>
                    <a:lstStyle/>
                    <a:p>
                      <a:endParaRPr lang="en-IN"/>
                    </a:p>
                  </a:txBody>
                  <a:tcPr/>
                </a:tc>
              </a:tr>
              <a:tr h="407205">
                <a:tc>
                  <a:txBody>
                    <a:bodyPr/>
                    <a:lstStyle/>
                    <a:p>
                      <a:pPr algn="ctr">
                        <a:lnSpc>
                          <a:spcPct val="115000"/>
                        </a:lnSpc>
                        <a:spcAft>
                          <a:spcPts val="0"/>
                        </a:spcAft>
                      </a:pPr>
                      <a:r>
                        <a:rPr lang="en-IN" sz="1200" b="1">
                          <a:solidFill>
                            <a:srgbClr val="000000"/>
                          </a:solidFill>
                          <a:latin typeface="Calibri"/>
                          <a:ea typeface="Times New Roman"/>
                          <a:cs typeface="Arial"/>
                        </a:rPr>
                        <a:t>% Newborns weighed at birth against Estimated live Births</a:t>
                      </a:r>
                      <a:endParaRPr lang="en-IN" sz="1200">
                        <a:latin typeface="Calibri"/>
                        <a:ea typeface="Calibri"/>
                        <a:cs typeface="Times New Roman"/>
                      </a:endParaRPr>
                    </a:p>
                  </a:txBody>
                  <a:tcPr marL="53600" marR="53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400" dirty="0">
                          <a:latin typeface="Times New Roman" pitchFamily="18" charset="0"/>
                          <a:ea typeface="Times New Roman"/>
                          <a:cs typeface="Times New Roman" pitchFamily="18" charset="0"/>
                        </a:rPr>
                        <a:t>92%</a:t>
                      </a:r>
                      <a:endParaRPr lang="en-IN" sz="1400" dirty="0">
                        <a:latin typeface="Times New Roman" pitchFamily="18" charset="0"/>
                        <a:ea typeface="Calibri"/>
                        <a:cs typeface="Times New Roman" pitchFamily="18" charset="0"/>
                      </a:endParaRPr>
                    </a:p>
                  </a:txBody>
                  <a:tcPr marL="53600" marR="53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200" b="1" dirty="0">
                          <a:solidFill>
                            <a:srgbClr val="000000"/>
                          </a:solidFill>
                          <a:latin typeface="Calibri"/>
                          <a:ea typeface="Times New Roman"/>
                          <a:cs typeface="Arial"/>
                        </a:rPr>
                        <a:t>JSY  Paid to  ASHA  as % of reported Institutional deliveries</a:t>
                      </a:r>
                      <a:endParaRPr lang="en-IN" sz="1200" dirty="0">
                        <a:latin typeface="Calibri"/>
                        <a:ea typeface="Calibri"/>
                        <a:cs typeface="Times New Roman"/>
                      </a:endParaRPr>
                    </a:p>
                  </a:txBody>
                  <a:tcPr marL="53600" marR="53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dirty="0">
                          <a:solidFill>
                            <a:srgbClr val="FF0000"/>
                          </a:solidFill>
                          <a:latin typeface="Times New Roman" pitchFamily="18" charset="0"/>
                          <a:ea typeface="Times New Roman"/>
                          <a:cs typeface="Times New Roman" pitchFamily="18" charset="0"/>
                        </a:rPr>
                        <a:t>10%</a:t>
                      </a:r>
                      <a:endParaRPr lang="en-IN" sz="1200" dirty="0">
                        <a:solidFill>
                          <a:srgbClr val="FF0000"/>
                        </a:solidFill>
                        <a:latin typeface="Times New Roman" pitchFamily="18" charset="0"/>
                        <a:ea typeface="Calibri"/>
                        <a:cs typeface="Times New Roman" pitchFamily="18" charset="0"/>
                      </a:endParaRPr>
                    </a:p>
                  </a:txBody>
                  <a:tcPr marL="53600" marR="53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938">
                <a:tc>
                  <a:txBody>
                    <a:bodyPr/>
                    <a:lstStyle/>
                    <a:p>
                      <a:pPr algn="ctr">
                        <a:lnSpc>
                          <a:spcPct val="115000"/>
                        </a:lnSpc>
                        <a:spcAft>
                          <a:spcPts val="0"/>
                        </a:spcAft>
                      </a:pPr>
                      <a:r>
                        <a:rPr lang="en-IN" sz="1200" b="1">
                          <a:solidFill>
                            <a:srgbClr val="000000"/>
                          </a:solidFill>
                          <a:latin typeface="Calibri"/>
                          <a:ea typeface="Times New Roman"/>
                          <a:cs typeface="Arial"/>
                        </a:rPr>
                        <a:t>% of Newborns having weighed less than 2.5 kg against newborns weighed</a:t>
                      </a:r>
                      <a:endParaRPr lang="en-IN" sz="1200">
                        <a:latin typeface="Calibri"/>
                        <a:ea typeface="Calibri"/>
                        <a:cs typeface="Times New Roman"/>
                      </a:endParaRPr>
                    </a:p>
                  </a:txBody>
                  <a:tcPr marL="53600" marR="53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400" dirty="0">
                          <a:latin typeface="Times New Roman" pitchFamily="18" charset="0"/>
                          <a:ea typeface="Times New Roman"/>
                          <a:cs typeface="Times New Roman" pitchFamily="18" charset="0"/>
                        </a:rPr>
                        <a:t>16%</a:t>
                      </a:r>
                      <a:endParaRPr lang="en-IN" sz="1400" dirty="0">
                        <a:latin typeface="Times New Roman" pitchFamily="18" charset="0"/>
                        <a:ea typeface="Calibri"/>
                        <a:cs typeface="Times New Roman" pitchFamily="18" charset="0"/>
                      </a:endParaRPr>
                    </a:p>
                  </a:txBody>
                  <a:tcPr marL="53600" marR="53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200" b="1" dirty="0">
                          <a:solidFill>
                            <a:srgbClr val="000000"/>
                          </a:solidFill>
                          <a:latin typeface="Calibri"/>
                          <a:ea typeface="Times New Roman"/>
                          <a:cs typeface="Arial"/>
                        </a:rPr>
                        <a:t>% ASHAs present during immunisation Sessions</a:t>
                      </a:r>
                      <a:endParaRPr lang="en-IN" sz="1200" dirty="0">
                        <a:latin typeface="Calibri"/>
                        <a:ea typeface="Calibri"/>
                        <a:cs typeface="Times New Roman"/>
                      </a:endParaRPr>
                    </a:p>
                  </a:txBody>
                  <a:tcPr marL="53600" marR="53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dirty="0">
                          <a:latin typeface="Times New Roman" pitchFamily="18" charset="0"/>
                          <a:ea typeface="Times New Roman"/>
                          <a:cs typeface="Times New Roman" pitchFamily="18" charset="0"/>
                        </a:rPr>
                        <a:t>62%</a:t>
                      </a:r>
                      <a:endParaRPr lang="en-IN" sz="1200" dirty="0">
                        <a:latin typeface="Times New Roman" pitchFamily="18" charset="0"/>
                        <a:ea typeface="Calibri"/>
                        <a:cs typeface="Times New Roman" pitchFamily="18" charset="0"/>
                      </a:endParaRPr>
                    </a:p>
                  </a:txBody>
                  <a:tcPr marL="53600" marR="53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205">
                <a:tc>
                  <a:txBody>
                    <a:bodyPr/>
                    <a:lstStyle/>
                    <a:p>
                      <a:pPr algn="ctr">
                        <a:lnSpc>
                          <a:spcPct val="115000"/>
                        </a:lnSpc>
                        <a:spcAft>
                          <a:spcPts val="0"/>
                        </a:spcAft>
                      </a:pPr>
                      <a:r>
                        <a:rPr lang="en-IN" sz="1200" b="1">
                          <a:solidFill>
                            <a:srgbClr val="000000"/>
                          </a:solidFill>
                          <a:latin typeface="Calibri"/>
                          <a:ea typeface="Times New Roman"/>
                          <a:cs typeface="Arial"/>
                        </a:rPr>
                        <a:t>% Newborns visited within 24 hrs of Home deliveries</a:t>
                      </a:r>
                      <a:endParaRPr lang="en-IN" sz="1200">
                        <a:latin typeface="Calibri"/>
                        <a:ea typeface="Calibri"/>
                        <a:cs typeface="Times New Roman"/>
                      </a:endParaRPr>
                    </a:p>
                  </a:txBody>
                  <a:tcPr marL="53600" marR="53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400" dirty="0">
                          <a:latin typeface="Times New Roman" pitchFamily="18" charset="0"/>
                          <a:ea typeface="Times New Roman"/>
                          <a:cs typeface="Times New Roman" pitchFamily="18" charset="0"/>
                        </a:rPr>
                        <a:t>74%</a:t>
                      </a:r>
                      <a:endParaRPr lang="en-IN" sz="1400" dirty="0">
                        <a:latin typeface="Times New Roman" pitchFamily="18" charset="0"/>
                        <a:ea typeface="Calibri"/>
                        <a:cs typeface="Times New Roman" pitchFamily="18" charset="0"/>
                      </a:endParaRPr>
                    </a:p>
                  </a:txBody>
                  <a:tcPr marL="53600" marR="53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IN" sz="1200">
                        <a:latin typeface="Calibri"/>
                      </a:endParaRPr>
                    </a:p>
                  </a:txBody>
                  <a:tcPr marL="53600" marR="536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a:lnSpc>
                          <a:spcPct val="115000"/>
                        </a:lnSpc>
                      </a:pPr>
                      <a:endParaRPr lang="en-IN" sz="1200" dirty="0">
                        <a:latin typeface="Times New Roman" pitchFamily="18" charset="0"/>
                        <a:cs typeface="Times New Roman" pitchFamily="18" charset="0"/>
                      </a:endParaRPr>
                    </a:p>
                  </a:txBody>
                  <a:tcPr marL="53600" marR="536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r>
              <a:tr h="324625">
                <a:tc gridSpan="4">
                  <a:txBody>
                    <a:bodyPr/>
                    <a:lstStyle/>
                    <a:p>
                      <a:pPr algn="ctr">
                        <a:lnSpc>
                          <a:spcPct val="115000"/>
                        </a:lnSpc>
                        <a:spcAft>
                          <a:spcPts val="0"/>
                        </a:spcAft>
                      </a:pPr>
                      <a:r>
                        <a:rPr lang="en-IN" sz="1400" b="1" dirty="0">
                          <a:latin typeface="Times New Roman" pitchFamily="18" charset="0"/>
                          <a:ea typeface="Times New Roman"/>
                          <a:cs typeface="Times New Roman" pitchFamily="18" charset="0"/>
                        </a:rPr>
                        <a:t>Facility Related</a:t>
                      </a:r>
                      <a:endParaRPr lang="en-IN" sz="1400" dirty="0">
                        <a:latin typeface="Times New Roman" pitchFamily="18" charset="0"/>
                        <a:ea typeface="Calibri"/>
                        <a:cs typeface="Times New Roman" pitchFamily="18" charset="0"/>
                      </a:endParaRPr>
                    </a:p>
                  </a:txBody>
                  <a:tcPr marL="53600" marR="53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n-IN"/>
                    </a:p>
                  </a:txBody>
                  <a:tcPr/>
                </a:tc>
                <a:tc hMerge="1">
                  <a:txBody>
                    <a:bodyPr/>
                    <a:lstStyle/>
                    <a:p>
                      <a:endParaRPr lang="en-IN"/>
                    </a:p>
                  </a:txBody>
                  <a:tcPr/>
                </a:tc>
                <a:tc hMerge="1">
                  <a:txBody>
                    <a:bodyPr/>
                    <a:lstStyle/>
                    <a:p>
                      <a:endParaRPr lang="en-IN"/>
                    </a:p>
                  </a:txBody>
                  <a:tcPr/>
                </a:tc>
              </a:tr>
              <a:tr h="407205">
                <a:tc>
                  <a:txBody>
                    <a:bodyPr/>
                    <a:lstStyle/>
                    <a:p>
                      <a:pPr algn="ctr">
                        <a:lnSpc>
                          <a:spcPct val="115000"/>
                        </a:lnSpc>
                        <a:spcAft>
                          <a:spcPts val="0"/>
                        </a:spcAft>
                      </a:pPr>
                      <a:r>
                        <a:rPr lang="en-IN" sz="1200" b="1">
                          <a:solidFill>
                            <a:srgbClr val="000000"/>
                          </a:solidFill>
                          <a:latin typeface="Calibri"/>
                          <a:ea typeface="Times New Roman"/>
                          <a:cs typeface="Arial"/>
                        </a:rPr>
                        <a:t>OPD per 1000 population</a:t>
                      </a:r>
                      <a:endParaRPr lang="en-IN" sz="1200">
                        <a:latin typeface="Calibri"/>
                        <a:ea typeface="Calibri"/>
                        <a:cs typeface="Times New Roman"/>
                      </a:endParaRPr>
                    </a:p>
                  </a:txBody>
                  <a:tcPr marL="53600" marR="53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400" dirty="0">
                          <a:latin typeface="Times New Roman" pitchFamily="18" charset="0"/>
                          <a:ea typeface="Times New Roman"/>
                          <a:cs typeface="Times New Roman" pitchFamily="18" charset="0"/>
                        </a:rPr>
                        <a:t>489</a:t>
                      </a:r>
                      <a:endParaRPr lang="en-IN" sz="1400" dirty="0">
                        <a:latin typeface="Times New Roman" pitchFamily="18" charset="0"/>
                        <a:ea typeface="Calibri"/>
                        <a:cs typeface="Times New Roman" pitchFamily="18" charset="0"/>
                      </a:endParaRPr>
                    </a:p>
                  </a:txBody>
                  <a:tcPr marL="53600" marR="53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200" b="1">
                          <a:solidFill>
                            <a:srgbClr val="000000"/>
                          </a:solidFill>
                          <a:latin typeface="Calibri"/>
                          <a:ea typeface="Times New Roman"/>
                          <a:cs typeface="Arial"/>
                        </a:rPr>
                        <a:t>% C- Section against Institutional Deliveries</a:t>
                      </a:r>
                      <a:endParaRPr lang="en-IN" sz="1200">
                        <a:latin typeface="Calibri"/>
                        <a:ea typeface="Calibri"/>
                        <a:cs typeface="Times New Roman"/>
                      </a:endParaRPr>
                    </a:p>
                  </a:txBody>
                  <a:tcPr marL="53600" marR="53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dirty="0">
                          <a:latin typeface="Times New Roman" pitchFamily="18" charset="0"/>
                          <a:ea typeface="Times New Roman"/>
                          <a:cs typeface="Times New Roman" pitchFamily="18" charset="0"/>
                        </a:rPr>
                        <a:t>16.1%</a:t>
                      </a:r>
                      <a:endParaRPr lang="en-IN" sz="1200" dirty="0">
                        <a:latin typeface="Times New Roman" pitchFamily="18" charset="0"/>
                        <a:ea typeface="Calibri"/>
                        <a:cs typeface="Times New Roman" pitchFamily="18" charset="0"/>
                      </a:endParaRPr>
                    </a:p>
                  </a:txBody>
                  <a:tcPr marL="53600" marR="53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205">
                <a:tc>
                  <a:txBody>
                    <a:bodyPr/>
                    <a:lstStyle/>
                    <a:p>
                      <a:pPr algn="ctr">
                        <a:lnSpc>
                          <a:spcPct val="115000"/>
                        </a:lnSpc>
                        <a:spcAft>
                          <a:spcPts val="0"/>
                        </a:spcAft>
                      </a:pPr>
                      <a:r>
                        <a:rPr lang="en-IN" sz="1200" b="1">
                          <a:solidFill>
                            <a:srgbClr val="000000"/>
                          </a:solidFill>
                          <a:latin typeface="Calibri"/>
                          <a:ea typeface="Times New Roman"/>
                          <a:cs typeface="Arial"/>
                        </a:rPr>
                        <a:t>IPD per 1000 population</a:t>
                      </a:r>
                      <a:endParaRPr lang="en-IN" sz="1200">
                        <a:latin typeface="Calibri"/>
                        <a:ea typeface="Calibri"/>
                        <a:cs typeface="Times New Roman"/>
                      </a:endParaRPr>
                    </a:p>
                  </a:txBody>
                  <a:tcPr marL="53600" marR="53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400" dirty="0">
                          <a:solidFill>
                            <a:srgbClr val="FF0000"/>
                          </a:solidFill>
                          <a:latin typeface="Times New Roman" pitchFamily="18" charset="0"/>
                          <a:ea typeface="Times New Roman"/>
                          <a:cs typeface="Times New Roman" pitchFamily="18" charset="0"/>
                        </a:rPr>
                        <a:t>37</a:t>
                      </a:r>
                      <a:endParaRPr lang="en-IN" sz="1400" dirty="0">
                        <a:solidFill>
                          <a:srgbClr val="FF0000"/>
                        </a:solidFill>
                        <a:latin typeface="Times New Roman" pitchFamily="18" charset="0"/>
                        <a:ea typeface="Calibri"/>
                        <a:cs typeface="Times New Roman" pitchFamily="18" charset="0"/>
                      </a:endParaRPr>
                    </a:p>
                  </a:txBody>
                  <a:tcPr marL="53600" marR="53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200" b="1">
                          <a:latin typeface="Calibri"/>
                          <a:ea typeface="Times New Roman"/>
                          <a:cs typeface="Arial"/>
                        </a:rPr>
                        <a:t>Abortion Rate against Reported pregnancies</a:t>
                      </a:r>
                      <a:endParaRPr lang="en-IN" sz="1200">
                        <a:latin typeface="Calibri"/>
                        <a:ea typeface="Calibri"/>
                        <a:cs typeface="Times New Roman"/>
                      </a:endParaRPr>
                    </a:p>
                  </a:txBody>
                  <a:tcPr marL="53600" marR="53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dirty="0">
                          <a:latin typeface="Times New Roman" pitchFamily="18" charset="0"/>
                          <a:ea typeface="Times New Roman"/>
                          <a:cs typeface="Times New Roman" pitchFamily="18" charset="0"/>
                        </a:rPr>
                        <a:t>11.3%</a:t>
                      </a:r>
                      <a:endParaRPr lang="en-IN" sz="1200" dirty="0">
                        <a:latin typeface="Times New Roman" pitchFamily="18" charset="0"/>
                        <a:ea typeface="Calibri"/>
                        <a:cs typeface="Times New Roman" pitchFamily="18" charset="0"/>
                      </a:endParaRPr>
                    </a:p>
                  </a:txBody>
                  <a:tcPr marL="53600" marR="53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205">
                <a:tc>
                  <a:txBody>
                    <a:bodyPr/>
                    <a:lstStyle/>
                    <a:p>
                      <a:pPr algn="ctr">
                        <a:lnSpc>
                          <a:spcPct val="115000"/>
                        </a:lnSpc>
                        <a:spcAft>
                          <a:spcPts val="0"/>
                        </a:spcAft>
                      </a:pPr>
                      <a:r>
                        <a:rPr lang="en-IN" sz="1200" b="1">
                          <a:solidFill>
                            <a:srgbClr val="000000"/>
                          </a:solidFill>
                          <a:latin typeface="Calibri"/>
                          <a:ea typeface="Times New Roman"/>
                          <a:cs typeface="Arial"/>
                        </a:rPr>
                        <a:t>Major surgeries per lakh population.</a:t>
                      </a:r>
                      <a:endParaRPr lang="en-IN" sz="1200">
                        <a:latin typeface="Calibri"/>
                        <a:ea typeface="Calibri"/>
                        <a:cs typeface="Times New Roman"/>
                      </a:endParaRPr>
                    </a:p>
                  </a:txBody>
                  <a:tcPr marL="53600" marR="53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400" dirty="0">
                          <a:latin typeface="Times New Roman" pitchFamily="18" charset="0"/>
                          <a:ea typeface="Times New Roman"/>
                          <a:cs typeface="Times New Roman" pitchFamily="18" charset="0"/>
                        </a:rPr>
                        <a:t>244</a:t>
                      </a:r>
                      <a:endParaRPr lang="en-IN" sz="1400" dirty="0">
                        <a:latin typeface="Times New Roman" pitchFamily="18" charset="0"/>
                        <a:ea typeface="Calibri"/>
                        <a:cs typeface="Times New Roman" pitchFamily="18" charset="0"/>
                      </a:endParaRPr>
                    </a:p>
                  </a:txBody>
                  <a:tcPr marL="53600" marR="53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200" b="1">
                          <a:solidFill>
                            <a:srgbClr val="000000"/>
                          </a:solidFill>
                          <a:latin typeface="Calibri"/>
                          <a:ea typeface="Times New Roman"/>
                          <a:cs typeface="Arial"/>
                        </a:rPr>
                        <a:t>Total sterilisation done per 1000 eligible couples.</a:t>
                      </a:r>
                      <a:endParaRPr lang="en-IN" sz="1200">
                        <a:latin typeface="Calibri"/>
                        <a:ea typeface="Calibri"/>
                        <a:cs typeface="Times New Roman"/>
                      </a:endParaRPr>
                    </a:p>
                  </a:txBody>
                  <a:tcPr marL="53600" marR="53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dirty="0">
                          <a:latin typeface="Times New Roman" pitchFamily="18" charset="0"/>
                          <a:ea typeface="Times New Roman"/>
                          <a:cs typeface="Times New Roman" pitchFamily="18" charset="0"/>
                        </a:rPr>
                        <a:t>30</a:t>
                      </a:r>
                      <a:endParaRPr lang="en-IN" sz="1200" dirty="0">
                        <a:latin typeface="Times New Roman" pitchFamily="18" charset="0"/>
                        <a:ea typeface="Calibri"/>
                        <a:cs typeface="Times New Roman" pitchFamily="18" charset="0"/>
                      </a:endParaRPr>
                    </a:p>
                  </a:txBody>
                  <a:tcPr marL="53600" marR="53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205">
                <a:tc>
                  <a:txBody>
                    <a:bodyPr/>
                    <a:lstStyle/>
                    <a:p>
                      <a:pPr algn="ctr">
                        <a:lnSpc>
                          <a:spcPct val="115000"/>
                        </a:lnSpc>
                        <a:spcAft>
                          <a:spcPts val="0"/>
                        </a:spcAft>
                      </a:pPr>
                      <a:r>
                        <a:rPr lang="en-IN" sz="1200" b="1">
                          <a:solidFill>
                            <a:srgbClr val="000000"/>
                          </a:solidFill>
                          <a:latin typeface="Calibri"/>
                          <a:ea typeface="Times New Roman"/>
                          <a:cs typeface="Arial"/>
                        </a:rPr>
                        <a:t>Institutional deliveries against estimated deliveries.</a:t>
                      </a:r>
                      <a:endParaRPr lang="en-IN" sz="1200">
                        <a:latin typeface="Calibri"/>
                        <a:ea typeface="Calibri"/>
                        <a:cs typeface="Times New Roman"/>
                      </a:endParaRPr>
                    </a:p>
                  </a:txBody>
                  <a:tcPr marL="53600" marR="53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400" dirty="0">
                          <a:latin typeface="Times New Roman" pitchFamily="18" charset="0"/>
                          <a:ea typeface="Times New Roman"/>
                          <a:cs typeface="Times New Roman" pitchFamily="18" charset="0"/>
                        </a:rPr>
                        <a:t>88%</a:t>
                      </a:r>
                      <a:endParaRPr lang="en-IN" sz="1400" dirty="0">
                        <a:latin typeface="Times New Roman" pitchFamily="18" charset="0"/>
                        <a:ea typeface="Calibri"/>
                        <a:cs typeface="Times New Roman" pitchFamily="18" charset="0"/>
                      </a:endParaRPr>
                    </a:p>
                  </a:txBody>
                  <a:tcPr marL="53600" marR="53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200" b="1">
                          <a:solidFill>
                            <a:srgbClr val="000000"/>
                          </a:solidFill>
                          <a:latin typeface="Calibri"/>
                          <a:ea typeface="Times New Roman"/>
                          <a:cs typeface="Arial"/>
                        </a:rPr>
                        <a:t>Total IUD inserted per 1000 eligible couples</a:t>
                      </a:r>
                      <a:endParaRPr lang="en-IN" sz="1200">
                        <a:latin typeface="Calibri"/>
                        <a:ea typeface="Calibri"/>
                        <a:cs typeface="Times New Roman"/>
                      </a:endParaRPr>
                    </a:p>
                  </a:txBody>
                  <a:tcPr marL="53600" marR="53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dirty="0">
                          <a:latin typeface="Times New Roman" pitchFamily="18" charset="0"/>
                          <a:ea typeface="Times New Roman"/>
                          <a:cs typeface="Times New Roman" pitchFamily="18" charset="0"/>
                        </a:rPr>
                        <a:t>19.58</a:t>
                      </a:r>
                      <a:endParaRPr lang="en-IN" sz="1200" dirty="0">
                        <a:latin typeface="Times New Roman" pitchFamily="18" charset="0"/>
                        <a:ea typeface="Calibri"/>
                        <a:cs typeface="Times New Roman" pitchFamily="18" charset="0"/>
                      </a:endParaRPr>
                    </a:p>
                  </a:txBody>
                  <a:tcPr marL="53600" marR="536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205">
                <a:tc>
                  <a:txBody>
                    <a:bodyPr/>
                    <a:lstStyle/>
                    <a:p>
                      <a:pPr algn="ctr">
                        <a:lnSpc>
                          <a:spcPct val="115000"/>
                        </a:lnSpc>
                        <a:spcAft>
                          <a:spcPts val="0"/>
                        </a:spcAft>
                      </a:pPr>
                      <a:r>
                        <a:rPr lang="en-IN" sz="1200" b="1">
                          <a:solidFill>
                            <a:srgbClr val="000000"/>
                          </a:solidFill>
                          <a:latin typeface="Calibri"/>
                          <a:ea typeface="Times New Roman"/>
                          <a:cs typeface="Arial"/>
                        </a:rPr>
                        <a:t>Institutional deliveries against Reported deliveries.</a:t>
                      </a:r>
                      <a:endParaRPr lang="en-IN" sz="1200">
                        <a:latin typeface="Calibri"/>
                        <a:ea typeface="Calibri"/>
                        <a:cs typeface="Times New Roman"/>
                      </a:endParaRPr>
                    </a:p>
                  </a:txBody>
                  <a:tcPr marL="53600" marR="53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400" dirty="0">
                          <a:latin typeface="Times New Roman" pitchFamily="18" charset="0"/>
                          <a:ea typeface="Times New Roman"/>
                          <a:cs typeface="Times New Roman" pitchFamily="18" charset="0"/>
                        </a:rPr>
                        <a:t>96%</a:t>
                      </a:r>
                      <a:endParaRPr lang="en-IN" sz="1400" dirty="0">
                        <a:latin typeface="Times New Roman" pitchFamily="18" charset="0"/>
                        <a:ea typeface="Calibri"/>
                        <a:cs typeface="Times New Roman" pitchFamily="18" charset="0"/>
                      </a:endParaRPr>
                    </a:p>
                  </a:txBody>
                  <a:tcPr marL="53600" marR="53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IN" sz="1200">
                        <a:latin typeface="Calibri"/>
                      </a:endParaRPr>
                    </a:p>
                  </a:txBody>
                  <a:tcPr marL="53600" marR="536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a:lnSpc>
                          <a:spcPct val="115000"/>
                        </a:lnSpc>
                      </a:pPr>
                      <a:endParaRPr lang="en-IN" sz="1200" dirty="0">
                        <a:latin typeface="Calibri"/>
                      </a:endParaRPr>
                    </a:p>
                  </a:txBody>
                  <a:tcPr marL="53600" marR="536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12513840" y="1412776"/>
            <a:ext cx="144016" cy="72008"/>
          </a:xfrm>
        </p:spPr>
        <p:txBody>
          <a:bodyPr>
            <a:normAutofit fontScale="90000"/>
          </a:bodyPr>
          <a:lstStyle/>
          <a:p>
            <a:endParaRPr lang="en-IN" dirty="0"/>
          </a:p>
        </p:txBody>
      </p:sp>
      <p:graphicFrame>
        <p:nvGraphicFramePr>
          <p:cNvPr id="3" name="Chart 2"/>
          <p:cNvGraphicFramePr/>
          <p:nvPr/>
        </p:nvGraphicFramePr>
        <p:xfrm>
          <a:off x="776536" y="548680"/>
          <a:ext cx="8280919" cy="424847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11577735" y="274637"/>
            <a:ext cx="45719" cy="994123"/>
          </a:xfrm>
        </p:spPr>
        <p:txBody>
          <a:bodyPr/>
          <a:lstStyle/>
          <a:p>
            <a:endParaRPr lang="en-IN" dirty="0"/>
          </a:p>
        </p:txBody>
      </p:sp>
      <p:graphicFrame>
        <p:nvGraphicFramePr>
          <p:cNvPr id="3" name="Chart 2"/>
          <p:cNvGraphicFramePr/>
          <p:nvPr/>
        </p:nvGraphicFramePr>
        <p:xfrm>
          <a:off x="992560" y="980728"/>
          <a:ext cx="7992888" cy="50405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8420100" cy="634082"/>
          </a:xfrm>
        </p:spPr>
        <p:txBody>
          <a:bodyPr>
            <a:normAutofit fontScale="90000"/>
          </a:bodyPr>
          <a:lstStyle/>
          <a:p>
            <a:pPr algn="ctr"/>
            <a:r>
              <a:rPr lang="en-US" b="1" u="sng" dirty="0" smtClean="0">
                <a:solidFill>
                  <a:srgbClr val="7030A0"/>
                </a:solidFill>
              </a:rPr>
              <a:t>Content List</a:t>
            </a:r>
            <a:endParaRPr lang="en-IN" b="1" u="sng" dirty="0">
              <a:solidFill>
                <a:srgbClr val="7030A0"/>
              </a:solidFill>
            </a:endParaRPr>
          </a:p>
        </p:txBody>
      </p:sp>
      <p:sp>
        <p:nvSpPr>
          <p:cNvPr id="3" name="Content Placeholder 2"/>
          <p:cNvSpPr>
            <a:spLocks noGrp="1"/>
          </p:cNvSpPr>
          <p:nvPr>
            <p:ph sz="quarter" idx="1"/>
          </p:nvPr>
        </p:nvSpPr>
        <p:spPr>
          <a:xfrm>
            <a:off x="990600" y="1052736"/>
            <a:ext cx="8570912" cy="5805264"/>
          </a:xfrm>
        </p:spPr>
        <p:txBody>
          <a:bodyPr numCol="2"/>
          <a:lstStyle/>
          <a:p>
            <a:pPr marL="514350" indent="-514350">
              <a:buFont typeface="+mj-lt"/>
              <a:buAutoNum type="arabicPeriod"/>
            </a:pPr>
            <a:r>
              <a:rPr lang="en-US" dirty="0" smtClean="0"/>
              <a:t>Introduction To HMIS</a:t>
            </a:r>
          </a:p>
          <a:p>
            <a:pPr marL="514350" indent="-514350">
              <a:buFont typeface="+mj-lt"/>
              <a:buAutoNum type="arabicPeriod"/>
            </a:pPr>
            <a:r>
              <a:rPr lang="en-US" dirty="0" smtClean="0"/>
              <a:t>HMIS in Maharashtra</a:t>
            </a:r>
          </a:p>
          <a:p>
            <a:pPr marL="514350" indent="-514350">
              <a:buFont typeface="+mj-lt"/>
              <a:buAutoNum type="arabicPeriod"/>
            </a:pPr>
            <a:r>
              <a:rPr lang="en-US" dirty="0" smtClean="0"/>
              <a:t>Objective of Study</a:t>
            </a:r>
          </a:p>
          <a:p>
            <a:pPr marL="514350" indent="-514350">
              <a:buFont typeface="+mj-lt"/>
              <a:buAutoNum type="arabicPeriod"/>
            </a:pPr>
            <a:r>
              <a:rPr lang="en-US" dirty="0" smtClean="0"/>
              <a:t>Methodology</a:t>
            </a:r>
          </a:p>
          <a:p>
            <a:pPr marL="514350" indent="-514350">
              <a:buFont typeface="+mj-lt"/>
              <a:buAutoNum type="arabicPeriod"/>
            </a:pPr>
            <a:r>
              <a:rPr lang="en-US" dirty="0" smtClean="0"/>
              <a:t>Results</a:t>
            </a:r>
          </a:p>
          <a:p>
            <a:pPr marL="514350" indent="-514350">
              <a:buFont typeface="+mj-lt"/>
              <a:buAutoNum type="arabicPeriod"/>
            </a:pPr>
            <a:r>
              <a:rPr lang="en-US" dirty="0" smtClean="0"/>
              <a:t>Data Quality Issues</a:t>
            </a:r>
          </a:p>
          <a:p>
            <a:pPr marL="514350" indent="-514350">
              <a:buFont typeface="+mj-lt"/>
              <a:buAutoNum type="arabicPeriod"/>
            </a:pPr>
            <a:r>
              <a:rPr lang="en-US" dirty="0" smtClean="0"/>
              <a:t>Instruction to Improve Data quality</a:t>
            </a:r>
          </a:p>
          <a:p>
            <a:pPr marL="514350" indent="-514350">
              <a:buFont typeface="+mj-lt"/>
              <a:buAutoNum type="arabicPeriod"/>
            </a:pPr>
            <a:r>
              <a:rPr lang="en-US" dirty="0" smtClean="0"/>
              <a:t>Challenges</a:t>
            </a:r>
          </a:p>
          <a:p>
            <a:pPr marL="514350" indent="-514350">
              <a:buFont typeface="+mj-lt"/>
              <a:buAutoNum type="arabicPeriod"/>
            </a:pPr>
            <a:r>
              <a:rPr lang="en-US" dirty="0" smtClean="0"/>
              <a:t>Recommendations </a:t>
            </a:r>
          </a:p>
          <a:p>
            <a:pPr marL="514350" indent="-514350">
              <a:buFont typeface="+mj-lt"/>
              <a:buAutoNum type="arabicPeriod"/>
            </a:pPr>
            <a:r>
              <a:rPr lang="en-US" dirty="0" smtClean="0"/>
              <a:t>References                                                   </a:t>
            </a:r>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10857655" y="548680"/>
            <a:ext cx="45719" cy="144016"/>
          </a:xfrm>
        </p:spPr>
        <p:txBody>
          <a:bodyPr>
            <a:normAutofit fontScale="90000"/>
          </a:bodyPr>
          <a:lstStyle/>
          <a:p>
            <a:endParaRPr lang="en-IN" dirty="0"/>
          </a:p>
        </p:txBody>
      </p:sp>
      <p:graphicFrame>
        <p:nvGraphicFramePr>
          <p:cNvPr id="3" name="Chart 2"/>
          <p:cNvGraphicFramePr/>
          <p:nvPr/>
        </p:nvGraphicFramePr>
        <p:xfrm>
          <a:off x="776536" y="908721"/>
          <a:ext cx="8568952" cy="518457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9784" y="1844824"/>
            <a:ext cx="288032" cy="72007"/>
          </a:xfrm>
        </p:spPr>
        <p:txBody>
          <a:bodyPr>
            <a:normAutofit fontScale="90000"/>
          </a:bodyPr>
          <a:lstStyle/>
          <a:p>
            <a:endParaRPr lang="en-IN" dirty="0"/>
          </a:p>
        </p:txBody>
      </p:sp>
      <p:graphicFrame>
        <p:nvGraphicFramePr>
          <p:cNvPr id="3" name="Table 2"/>
          <p:cNvGraphicFramePr>
            <a:graphicFrameLocks noGrp="1"/>
          </p:cNvGraphicFramePr>
          <p:nvPr/>
        </p:nvGraphicFramePr>
        <p:xfrm>
          <a:off x="1208584" y="1340767"/>
          <a:ext cx="8208912" cy="3816424"/>
        </p:xfrm>
        <a:graphic>
          <a:graphicData uri="http://schemas.openxmlformats.org/drawingml/2006/table">
            <a:tbl>
              <a:tblPr/>
              <a:tblGrid>
                <a:gridCol w="4262067"/>
                <a:gridCol w="3946845"/>
              </a:tblGrid>
              <a:tr h="954106">
                <a:tc gridSpan="2">
                  <a:txBody>
                    <a:bodyPr/>
                    <a:lstStyle/>
                    <a:p>
                      <a:pPr algn="ctr">
                        <a:lnSpc>
                          <a:spcPct val="115000"/>
                        </a:lnSpc>
                        <a:spcAft>
                          <a:spcPts val="0"/>
                        </a:spcAft>
                      </a:pPr>
                      <a:r>
                        <a:rPr lang="en-IN" sz="1400" b="1" dirty="0">
                          <a:latin typeface="Times New Roman" pitchFamily="18" charset="0"/>
                          <a:ea typeface="Times New Roman"/>
                          <a:cs typeface="Times New Roman" pitchFamily="18" charset="0"/>
                        </a:rPr>
                        <a:t>Maharashtra- Adverse Event Following Immunisation(AEFI) - Apr'12 to Mar'13</a:t>
                      </a:r>
                      <a:endParaRPr lang="en-IN" sz="14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hMerge="1">
                  <a:txBody>
                    <a:bodyPr/>
                    <a:lstStyle/>
                    <a:p>
                      <a:endParaRPr lang="en-IN"/>
                    </a:p>
                  </a:txBody>
                  <a:tcPr/>
                </a:tc>
              </a:tr>
              <a:tr h="954106">
                <a:tc>
                  <a:txBody>
                    <a:bodyPr/>
                    <a:lstStyle/>
                    <a:p>
                      <a:pPr algn="ctr">
                        <a:lnSpc>
                          <a:spcPct val="115000"/>
                        </a:lnSpc>
                        <a:spcAft>
                          <a:spcPts val="0"/>
                        </a:spcAft>
                      </a:pPr>
                      <a:r>
                        <a:rPr lang="en-IN" sz="1400" b="1" dirty="0">
                          <a:latin typeface="Times New Roman" pitchFamily="18" charset="0"/>
                          <a:ea typeface="Times New Roman"/>
                          <a:cs typeface="Times New Roman" pitchFamily="18" charset="0"/>
                        </a:rPr>
                        <a:t>Abscess</a:t>
                      </a:r>
                      <a:endParaRPr lang="en-IN" sz="14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algn="ctr">
                        <a:lnSpc>
                          <a:spcPct val="115000"/>
                        </a:lnSpc>
                        <a:spcAft>
                          <a:spcPts val="0"/>
                        </a:spcAft>
                      </a:pPr>
                      <a:r>
                        <a:rPr lang="en-IN" sz="1400" b="1">
                          <a:latin typeface="Times New Roman" pitchFamily="18" charset="0"/>
                          <a:ea typeface="Times New Roman"/>
                          <a:cs typeface="Times New Roman" pitchFamily="18" charset="0"/>
                        </a:rPr>
                        <a:t>447</a:t>
                      </a:r>
                      <a:endParaRPr lang="en-IN" sz="140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4106">
                <a:tc>
                  <a:txBody>
                    <a:bodyPr/>
                    <a:lstStyle/>
                    <a:p>
                      <a:pPr algn="ctr">
                        <a:lnSpc>
                          <a:spcPct val="115000"/>
                        </a:lnSpc>
                        <a:spcAft>
                          <a:spcPts val="0"/>
                        </a:spcAft>
                      </a:pPr>
                      <a:r>
                        <a:rPr lang="en-IN" sz="1400" b="1" dirty="0">
                          <a:latin typeface="Times New Roman" pitchFamily="18" charset="0"/>
                          <a:ea typeface="Times New Roman"/>
                          <a:cs typeface="Times New Roman" pitchFamily="18" charset="0"/>
                        </a:rPr>
                        <a:t>Death</a:t>
                      </a:r>
                      <a:endParaRPr lang="en-IN" sz="14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algn="ctr">
                        <a:lnSpc>
                          <a:spcPct val="115000"/>
                        </a:lnSpc>
                        <a:spcAft>
                          <a:spcPts val="0"/>
                        </a:spcAft>
                      </a:pPr>
                      <a:r>
                        <a:rPr lang="en-IN" sz="1400" b="1" dirty="0">
                          <a:latin typeface="Times New Roman" pitchFamily="18" charset="0"/>
                          <a:ea typeface="Times New Roman"/>
                          <a:cs typeface="Times New Roman" pitchFamily="18" charset="0"/>
                        </a:rPr>
                        <a:t>53</a:t>
                      </a:r>
                      <a:endParaRPr lang="en-IN" sz="14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4106">
                <a:tc>
                  <a:txBody>
                    <a:bodyPr/>
                    <a:lstStyle/>
                    <a:p>
                      <a:pPr algn="ctr">
                        <a:lnSpc>
                          <a:spcPct val="115000"/>
                        </a:lnSpc>
                        <a:spcAft>
                          <a:spcPts val="0"/>
                        </a:spcAft>
                      </a:pPr>
                      <a:r>
                        <a:rPr lang="en-IN" sz="1400" b="1">
                          <a:latin typeface="Times New Roman" pitchFamily="18" charset="0"/>
                          <a:ea typeface="Times New Roman"/>
                          <a:cs typeface="Times New Roman" pitchFamily="18" charset="0"/>
                        </a:rPr>
                        <a:t>Others</a:t>
                      </a:r>
                      <a:endParaRPr lang="en-IN" sz="140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algn="ctr">
                        <a:lnSpc>
                          <a:spcPct val="115000"/>
                        </a:lnSpc>
                        <a:spcAft>
                          <a:spcPts val="0"/>
                        </a:spcAft>
                      </a:pPr>
                      <a:r>
                        <a:rPr lang="en-IN" sz="1400" b="1" dirty="0">
                          <a:latin typeface="Times New Roman" pitchFamily="18" charset="0"/>
                          <a:ea typeface="Times New Roman"/>
                          <a:cs typeface="Times New Roman" pitchFamily="18" charset="0"/>
                        </a:rPr>
                        <a:t>1,20,252</a:t>
                      </a:r>
                      <a:endParaRPr lang="en-IN" sz="14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5808" y="274637"/>
            <a:ext cx="216024" cy="994123"/>
          </a:xfrm>
        </p:spPr>
        <p:txBody>
          <a:bodyPr/>
          <a:lstStyle/>
          <a:p>
            <a:endParaRPr lang="en-IN" dirty="0"/>
          </a:p>
        </p:txBody>
      </p:sp>
      <p:graphicFrame>
        <p:nvGraphicFramePr>
          <p:cNvPr id="3" name="Chart 2"/>
          <p:cNvGraphicFramePr/>
          <p:nvPr/>
        </p:nvGraphicFramePr>
        <p:xfrm>
          <a:off x="920552" y="1052736"/>
          <a:ext cx="7848872" cy="460851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848544" y="188640"/>
          <a:ext cx="8496944" cy="554461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1280592" y="692696"/>
          <a:ext cx="7488831" cy="525658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9664" y="274637"/>
            <a:ext cx="216024" cy="274044"/>
          </a:xfrm>
        </p:spPr>
        <p:txBody>
          <a:bodyPr>
            <a:normAutofit fontScale="90000"/>
          </a:bodyPr>
          <a:lstStyle/>
          <a:p>
            <a:endParaRPr lang="en-IN" dirty="0"/>
          </a:p>
        </p:txBody>
      </p:sp>
      <p:graphicFrame>
        <p:nvGraphicFramePr>
          <p:cNvPr id="3" name="Chart 2"/>
          <p:cNvGraphicFramePr/>
          <p:nvPr/>
        </p:nvGraphicFramePr>
        <p:xfrm>
          <a:off x="704528" y="764704"/>
          <a:ext cx="8928992" cy="460851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848544" y="908720"/>
          <a:ext cx="8424936" cy="482453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416496" y="836712"/>
          <a:ext cx="8928992" cy="50405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488504" y="836712"/>
          <a:ext cx="9073008" cy="525658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560512" y="980728"/>
          <a:ext cx="8928992" cy="504055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HMIS.bmp"/>
          <p:cNvPicPr>
            <a:picLocks noChangeAspect="1"/>
          </p:cNvPicPr>
          <p:nvPr/>
        </p:nvPicPr>
        <p:blipFill>
          <a:blip r:embed="rId3" cstate="print"/>
          <a:stretch>
            <a:fillRect/>
          </a:stretch>
        </p:blipFill>
        <p:spPr>
          <a:xfrm>
            <a:off x="1" y="0"/>
            <a:ext cx="9906000" cy="6858000"/>
          </a:xfrm>
          <a:prstGeom prst="rect">
            <a:avLst/>
          </a:prstGeom>
        </p:spPr>
      </p:pic>
      <p:sp>
        <p:nvSpPr>
          <p:cNvPr id="2" name="Title 1"/>
          <p:cNvSpPr>
            <a:spLocks noGrp="1"/>
          </p:cNvSpPr>
          <p:nvPr>
            <p:ph type="title"/>
          </p:nvPr>
        </p:nvSpPr>
        <p:spPr>
          <a:xfrm>
            <a:off x="200472" y="404664"/>
            <a:ext cx="7641778" cy="1301899"/>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b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Health Management Information System </a:t>
            </a:r>
            <a:r>
              <a:rPr lang="en-US" dirty="0" smtClean="0"/>
              <a:t/>
            </a:r>
            <a:br>
              <a:rPr lang="en-US" dirty="0" smtClean="0"/>
            </a:b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704528" y="1340768"/>
          <a:ext cx="7920879" cy="453650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488504" y="692696"/>
          <a:ext cx="9073008" cy="453650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704528" y="980728"/>
          <a:ext cx="8856984" cy="396044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776536" y="764704"/>
          <a:ext cx="8640960" cy="403244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704528" y="764704"/>
          <a:ext cx="8856984" cy="424847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704528" y="1268760"/>
          <a:ext cx="8928992" cy="410445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3800872" y="1417638"/>
            <a:ext cx="3168352" cy="2155378"/>
          </a:xfrm>
        </p:spPr>
        <p:txBody>
          <a:bodyPr>
            <a:normAutofit fontScale="90000"/>
          </a:bodyPr>
          <a:lstStyle/>
          <a:p>
            <a:pPr algn="ctr"/>
            <a:r>
              <a:rPr lang="en-US" sz="5400" b="1" u="sng" dirty="0" smtClean="0">
                <a:solidFill>
                  <a:srgbClr val="7030A0"/>
                </a:solidFill>
                <a:latin typeface="Times New Roman" pitchFamily="18" charset="0"/>
                <a:cs typeface="Times New Roman" pitchFamily="18" charset="0"/>
              </a:rPr>
              <a:t>DATA QUALITY</a:t>
            </a:r>
            <a:endParaRPr lang="en-IN" sz="5400" b="1" u="sng"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416497" y="476677"/>
          <a:ext cx="9217023" cy="5888594"/>
        </p:xfrm>
        <a:graphic>
          <a:graphicData uri="http://schemas.openxmlformats.org/drawingml/2006/table">
            <a:tbl>
              <a:tblPr/>
              <a:tblGrid>
                <a:gridCol w="1208789"/>
                <a:gridCol w="560817"/>
                <a:gridCol w="716873"/>
                <a:gridCol w="459946"/>
                <a:gridCol w="486537"/>
                <a:gridCol w="480253"/>
                <a:gridCol w="479272"/>
                <a:gridCol w="379574"/>
                <a:gridCol w="716873"/>
                <a:gridCol w="531081"/>
                <a:gridCol w="517060"/>
                <a:gridCol w="457467"/>
                <a:gridCol w="417153"/>
                <a:gridCol w="515309"/>
                <a:gridCol w="574900"/>
                <a:gridCol w="715119"/>
              </a:tblGrid>
              <a:tr h="174207">
                <a:tc gridSpan="16">
                  <a:txBody>
                    <a:bodyPr/>
                    <a:lstStyle/>
                    <a:p>
                      <a:pPr algn="ctr">
                        <a:lnSpc>
                          <a:spcPct val="115000"/>
                        </a:lnSpc>
                        <a:spcAft>
                          <a:spcPts val="0"/>
                        </a:spcAft>
                      </a:pPr>
                      <a:r>
                        <a:rPr lang="en-IN" sz="1000" b="1" dirty="0">
                          <a:solidFill>
                            <a:srgbClr val="000000"/>
                          </a:solidFill>
                          <a:latin typeface="Times New Roman"/>
                          <a:ea typeface="Times New Roman"/>
                          <a:cs typeface="Times New Roman"/>
                        </a:rPr>
                        <a:t>DISTRICTWISE HEALTH INSTITUTIONS IN THE STATE (20th  April 2013.)</a:t>
                      </a:r>
                      <a:endParaRPr lang="en-IN" sz="11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220500">
                <a:tc>
                  <a:txBody>
                    <a:bodyPr/>
                    <a:lstStyle/>
                    <a:p>
                      <a:pPr>
                        <a:lnSpc>
                          <a:spcPct val="115000"/>
                        </a:lnSpc>
                        <a:spcAft>
                          <a:spcPts val="0"/>
                        </a:spcAft>
                      </a:pPr>
                      <a:r>
                        <a:rPr lang="en-IN" sz="1400" b="1" dirty="0">
                          <a:solidFill>
                            <a:srgbClr val="000000"/>
                          </a:solidFill>
                          <a:latin typeface="Times New Roman"/>
                          <a:ea typeface="Times New Roman"/>
                          <a:cs typeface="Times New Roman"/>
                        </a:rPr>
                        <a:t>District</a:t>
                      </a:r>
                      <a:endParaRPr lang="en-IN" sz="14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n-IN" sz="1400" b="1" dirty="0">
                          <a:solidFill>
                            <a:srgbClr val="000000"/>
                          </a:solidFill>
                          <a:latin typeface="Times New Roman"/>
                          <a:ea typeface="Times New Roman"/>
                          <a:cs typeface="Times New Roman"/>
                        </a:rPr>
                        <a:t>DH</a:t>
                      </a:r>
                      <a:endParaRPr lang="en-IN" sz="14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IN"/>
                    </a:p>
                  </a:txBody>
                  <a:tcPr/>
                </a:tc>
                <a:tc hMerge="1">
                  <a:txBody>
                    <a:bodyPr/>
                    <a:lstStyle/>
                    <a:p>
                      <a:endParaRPr lang="en-IN"/>
                    </a:p>
                  </a:txBody>
                  <a:tcPr/>
                </a:tc>
                <a:tc gridSpan="3">
                  <a:txBody>
                    <a:bodyPr/>
                    <a:lstStyle/>
                    <a:p>
                      <a:pPr algn="ctr">
                        <a:lnSpc>
                          <a:spcPct val="115000"/>
                        </a:lnSpc>
                        <a:spcAft>
                          <a:spcPts val="0"/>
                        </a:spcAft>
                      </a:pPr>
                      <a:r>
                        <a:rPr lang="en-IN" sz="1400" b="1" dirty="0">
                          <a:solidFill>
                            <a:srgbClr val="000000"/>
                          </a:solidFill>
                          <a:latin typeface="Times New Roman"/>
                          <a:ea typeface="Times New Roman"/>
                          <a:cs typeface="Times New Roman"/>
                        </a:rPr>
                        <a:t>SDH</a:t>
                      </a:r>
                      <a:endParaRPr lang="en-IN" sz="14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IN"/>
                    </a:p>
                  </a:txBody>
                  <a:tcPr/>
                </a:tc>
                <a:tc hMerge="1">
                  <a:txBody>
                    <a:bodyPr/>
                    <a:lstStyle/>
                    <a:p>
                      <a:endParaRPr lang="en-IN"/>
                    </a:p>
                  </a:txBody>
                  <a:tcPr/>
                </a:tc>
                <a:tc gridSpan="3">
                  <a:txBody>
                    <a:bodyPr/>
                    <a:lstStyle/>
                    <a:p>
                      <a:pPr algn="ctr">
                        <a:lnSpc>
                          <a:spcPct val="115000"/>
                        </a:lnSpc>
                        <a:spcAft>
                          <a:spcPts val="0"/>
                        </a:spcAft>
                      </a:pPr>
                      <a:r>
                        <a:rPr lang="en-IN" sz="1400" b="1">
                          <a:solidFill>
                            <a:srgbClr val="000000"/>
                          </a:solidFill>
                          <a:latin typeface="Times New Roman"/>
                          <a:ea typeface="Times New Roman"/>
                          <a:cs typeface="Times New Roman"/>
                        </a:rPr>
                        <a:t>RH</a:t>
                      </a:r>
                      <a:endParaRPr lang="en-IN" sz="14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IN"/>
                    </a:p>
                  </a:txBody>
                  <a:tcPr/>
                </a:tc>
                <a:tc hMerge="1">
                  <a:txBody>
                    <a:bodyPr/>
                    <a:lstStyle/>
                    <a:p>
                      <a:endParaRPr lang="en-IN"/>
                    </a:p>
                  </a:txBody>
                  <a:tcPr/>
                </a:tc>
                <a:tc gridSpan="3">
                  <a:txBody>
                    <a:bodyPr/>
                    <a:lstStyle/>
                    <a:p>
                      <a:pPr algn="ctr">
                        <a:lnSpc>
                          <a:spcPct val="115000"/>
                        </a:lnSpc>
                        <a:spcAft>
                          <a:spcPts val="0"/>
                        </a:spcAft>
                      </a:pPr>
                      <a:r>
                        <a:rPr lang="en-IN" sz="1400" b="1">
                          <a:solidFill>
                            <a:srgbClr val="000000"/>
                          </a:solidFill>
                          <a:latin typeface="Times New Roman"/>
                          <a:ea typeface="Times New Roman"/>
                          <a:cs typeface="Times New Roman"/>
                        </a:rPr>
                        <a:t>PHC</a:t>
                      </a:r>
                      <a:endParaRPr lang="en-IN" sz="14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IN"/>
                    </a:p>
                  </a:txBody>
                  <a:tcPr/>
                </a:tc>
                <a:tc hMerge="1">
                  <a:txBody>
                    <a:bodyPr/>
                    <a:lstStyle/>
                    <a:p>
                      <a:endParaRPr lang="en-IN"/>
                    </a:p>
                  </a:txBody>
                  <a:tcPr/>
                </a:tc>
                <a:tc gridSpan="3">
                  <a:txBody>
                    <a:bodyPr/>
                    <a:lstStyle/>
                    <a:p>
                      <a:pPr algn="ctr">
                        <a:lnSpc>
                          <a:spcPct val="115000"/>
                        </a:lnSpc>
                        <a:spcAft>
                          <a:spcPts val="0"/>
                        </a:spcAft>
                      </a:pPr>
                      <a:r>
                        <a:rPr lang="en-IN" sz="1400" b="1">
                          <a:solidFill>
                            <a:srgbClr val="000000"/>
                          </a:solidFill>
                          <a:latin typeface="Times New Roman"/>
                          <a:ea typeface="Times New Roman"/>
                          <a:cs typeface="Times New Roman"/>
                        </a:rPr>
                        <a:t>SC</a:t>
                      </a:r>
                      <a:endParaRPr lang="en-IN" sz="14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IN"/>
                    </a:p>
                  </a:txBody>
                  <a:tcPr/>
                </a:tc>
                <a:tc hMerge="1">
                  <a:txBody>
                    <a:bodyPr/>
                    <a:lstStyle/>
                    <a:p>
                      <a:endParaRPr lang="en-IN"/>
                    </a:p>
                  </a:txBody>
                  <a:tcPr/>
                </a:tc>
              </a:tr>
              <a:tr h="661501">
                <a:tc>
                  <a:txBody>
                    <a:bodyPr/>
                    <a:lstStyle/>
                    <a:p>
                      <a:pPr>
                        <a:lnSpc>
                          <a:spcPct val="115000"/>
                        </a:lnSpc>
                        <a:spcAft>
                          <a:spcPts val="0"/>
                        </a:spcAft>
                      </a:pPr>
                      <a:r>
                        <a:rPr lang="en-IN" sz="1400" b="1" dirty="0">
                          <a:solidFill>
                            <a:srgbClr val="000000"/>
                          </a:solidFill>
                          <a:latin typeface="Times New Roman"/>
                          <a:ea typeface="Times New Roman"/>
                          <a:cs typeface="Times New Roman"/>
                        </a:rPr>
                        <a:t> </a:t>
                      </a:r>
                      <a:endParaRPr lang="en-IN" sz="14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400" b="1" dirty="0">
                          <a:solidFill>
                            <a:srgbClr val="000000"/>
                          </a:solidFill>
                          <a:latin typeface="Times New Roman"/>
                          <a:ea typeface="Times New Roman"/>
                          <a:cs typeface="Times New Roman"/>
                        </a:rPr>
                        <a:t>Tot</a:t>
                      </a:r>
                      <a:endParaRPr lang="en-IN" sz="1400" dirty="0">
                        <a:latin typeface="Calibri"/>
                        <a:ea typeface="Calibri"/>
                        <a:cs typeface="Times New Roman"/>
                      </a:endParaRPr>
                    </a:p>
                  </a:txBody>
                  <a:tcPr marL="66583" marR="66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400" b="1" dirty="0">
                          <a:solidFill>
                            <a:srgbClr val="000000"/>
                          </a:solidFill>
                          <a:latin typeface="Times New Roman"/>
                          <a:ea typeface="Times New Roman"/>
                          <a:cs typeface="Times New Roman"/>
                        </a:rPr>
                        <a:t>Reported</a:t>
                      </a:r>
                      <a:endParaRPr lang="en-IN" sz="14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400" b="1" dirty="0">
                          <a:solidFill>
                            <a:srgbClr val="000000"/>
                          </a:solidFill>
                          <a:latin typeface="Times New Roman"/>
                          <a:ea typeface="Times New Roman"/>
                          <a:cs typeface="Times New Roman"/>
                        </a:rPr>
                        <a:t>%</a:t>
                      </a:r>
                      <a:endParaRPr lang="en-IN" sz="14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400" b="1" dirty="0">
                          <a:solidFill>
                            <a:srgbClr val="000000"/>
                          </a:solidFill>
                          <a:latin typeface="Times New Roman"/>
                          <a:ea typeface="Times New Roman"/>
                          <a:cs typeface="Times New Roman"/>
                        </a:rPr>
                        <a:t>Tot</a:t>
                      </a:r>
                      <a:endParaRPr lang="en-IN" sz="1400" dirty="0">
                        <a:latin typeface="Calibri"/>
                        <a:ea typeface="Calibri"/>
                        <a:cs typeface="Times New Roman"/>
                      </a:endParaRPr>
                    </a:p>
                  </a:txBody>
                  <a:tcPr marL="66583" marR="66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400" b="1" dirty="0">
                          <a:solidFill>
                            <a:srgbClr val="000000"/>
                          </a:solidFill>
                          <a:latin typeface="Times New Roman"/>
                          <a:ea typeface="Times New Roman"/>
                          <a:cs typeface="Times New Roman"/>
                        </a:rPr>
                        <a:t>Reported</a:t>
                      </a:r>
                      <a:endParaRPr lang="en-IN" sz="14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400" b="1" dirty="0">
                          <a:solidFill>
                            <a:srgbClr val="000000"/>
                          </a:solidFill>
                          <a:latin typeface="Times New Roman"/>
                          <a:ea typeface="Times New Roman"/>
                          <a:cs typeface="Times New Roman"/>
                        </a:rPr>
                        <a:t>%</a:t>
                      </a:r>
                      <a:endParaRPr lang="en-IN" sz="14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400" b="1" dirty="0">
                          <a:solidFill>
                            <a:srgbClr val="000000"/>
                          </a:solidFill>
                          <a:latin typeface="Times New Roman"/>
                          <a:ea typeface="Times New Roman"/>
                          <a:cs typeface="Times New Roman"/>
                        </a:rPr>
                        <a:t>Tot</a:t>
                      </a:r>
                      <a:endParaRPr lang="en-IN" sz="1400" dirty="0">
                        <a:latin typeface="Calibri"/>
                        <a:ea typeface="Calibri"/>
                        <a:cs typeface="Times New Roman"/>
                      </a:endParaRPr>
                    </a:p>
                  </a:txBody>
                  <a:tcPr marL="66583" marR="66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400" b="1" dirty="0">
                          <a:solidFill>
                            <a:srgbClr val="000000"/>
                          </a:solidFill>
                          <a:latin typeface="Times New Roman"/>
                          <a:ea typeface="Times New Roman"/>
                          <a:cs typeface="Times New Roman"/>
                        </a:rPr>
                        <a:t>Reported</a:t>
                      </a:r>
                      <a:endParaRPr lang="en-IN" sz="14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400" b="1" dirty="0">
                          <a:solidFill>
                            <a:srgbClr val="000000"/>
                          </a:solidFill>
                          <a:latin typeface="Times New Roman"/>
                          <a:ea typeface="Times New Roman"/>
                          <a:cs typeface="Times New Roman"/>
                        </a:rPr>
                        <a:t>%</a:t>
                      </a:r>
                      <a:endParaRPr lang="en-IN" sz="14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400" b="1" dirty="0">
                          <a:solidFill>
                            <a:srgbClr val="000000"/>
                          </a:solidFill>
                          <a:latin typeface="Times New Roman"/>
                          <a:ea typeface="Times New Roman"/>
                          <a:cs typeface="Times New Roman"/>
                        </a:rPr>
                        <a:t>Tot</a:t>
                      </a:r>
                      <a:endParaRPr lang="en-IN" sz="1400" dirty="0">
                        <a:latin typeface="Calibri"/>
                        <a:ea typeface="Calibri"/>
                        <a:cs typeface="Times New Roman"/>
                      </a:endParaRPr>
                    </a:p>
                  </a:txBody>
                  <a:tcPr marL="66583" marR="66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400" b="1" dirty="0">
                          <a:solidFill>
                            <a:srgbClr val="000000"/>
                          </a:solidFill>
                          <a:latin typeface="Times New Roman"/>
                          <a:ea typeface="Times New Roman"/>
                          <a:cs typeface="Times New Roman"/>
                        </a:rPr>
                        <a:t>Reported</a:t>
                      </a:r>
                      <a:endParaRPr lang="en-IN" sz="14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400" b="1" dirty="0">
                          <a:solidFill>
                            <a:srgbClr val="000000"/>
                          </a:solidFill>
                          <a:latin typeface="Times New Roman"/>
                          <a:ea typeface="Times New Roman"/>
                          <a:cs typeface="Times New Roman"/>
                        </a:rPr>
                        <a:t>%</a:t>
                      </a:r>
                      <a:endParaRPr lang="en-IN" sz="14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400" b="1" dirty="0">
                          <a:solidFill>
                            <a:srgbClr val="000000"/>
                          </a:solidFill>
                          <a:latin typeface="Times New Roman"/>
                          <a:ea typeface="Times New Roman"/>
                          <a:cs typeface="Times New Roman"/>
                        </a:rPr>
                        <a:t>Tot</a:t>
                      </a:r>
                      <a:endParaRPr lang="en-IN" sz="1400" dirty="0">
                        <a:latin typeface="Calibri"/>
                        <a:ea typeface="Calibri"/>
                        <a:cs typeface="Times New Roman"/>
                      </a:endParaRPr>
                    </a:p>
                  </a:txBody>
                  <a:tcPr marL="66583" marR="66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400" b="1" dirty="0">
                          <a:solidFill>
                            <a:srgbClr val="000000"/>
                          </a:solidFill>
                          <a:latin typeface="Times New Roman"/>
                          <a:ea typeface="Times New Roman"/>
                          <a:cs typeface="Times New Roman"/>
                        </a:rPr>
                        <a:t>Reported</a:t>
                      </a:r>
                      <a:endParaRPr lang="en-IN" sz="14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400" b="1" dirty="0">
                          <a:solidFill>
                            <a:srgbClr val="000000"/>
                          </a:solidFill>
                          <a:latin typeface="Times New Roman"/>
                          <a:ea typeface="Times New Roman"/>
                          <a:cs typeface="Times New Roman"/>
                        </a:rPr>
                        <a:t>%</a:t>
                      </a:r>
                      <a:endParaRPr lang="en-IN" sz="14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8413">
                <a:tc>
                  <a:txBody>
                    <a:bodyPr/>
                    <a:lstStyle/>
                    <a:p>
                      <a:pPr algn="ctr">
                        <a:lnSpc>
                          <a:spcPct val="115000"/>
                        </a:lnSpc>
                        <a:spcAft>
                          <a:spcPts val="0"/>
                        </a:spcAft>
                      </a:pPr>
                      <a:r>
                        <a:rPr lang="en-IN" sz="1400" b="1" dirty="0" err="1">
                          <a:solidFill>
                            <a:srgbClr val="000000"/>
                          </a:solidFill>
                          <a:latin typeface="Times New Roman"/>
                          <a:ea typeface="Times New Roman"/>
                          <a:cs typeface="Times New Roman"/>
                        </a:rPr>
                        <a:t>Br.Mumbai</a:t>
                      </a:r>
                      <a:endParaRPr lang="en-IN" sz="1400" dirty="0">
                        <a:latin typeface="Calibri"/>
                        <a:ea typeface="Calibri"/>
                        <a:cs typeface="Times New Roman"/>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dirty="0">
                          <a:solidFill>
                            <a:srgbClr val="000000"/>
                          </a:solidFill>
                          <a:latin typeface="Times New Roman"/>
                          <a:ea typeface="Times New Roman"/>
                          <a:cs typeface="Times New Roman"/>
                        </a:rPr>
                        <a:t>1</a:t>
                      </a:r>
                      <a:endParaRPr lang="en-IN" sz="1200" dirty="0">
                        <a:latin typeface="Calibri"/>
                        <a:ea typeface="Calibri"/>
                        <a:cs typeface="Times New Roman"/>
                      </a:endParaRPr>
                    </a:p>
                  </a:txBody>
                  <a:tcPr marL="66583" marR="66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b="1" dirty="0">
                          <a:solidFill>
                            <a:srgbClr val="000000"/>
                          </a:solidFill>
                          <a:latin typeface="Times New Roman"/>
                          <a:ea typeface="Times New Roman"/>
                          <a:cs typeface="Times New Roman"/>
                        </a:rPr>
                        <a:t> </a:t>
                      </a:r>
                      <a:endParaRPr lang="en-IN" sz="12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b="1" dirty="0">
                          <a:solidFill>
                            <a:srgbClr val="000000"/>
                          </a:solidFill>
                          <a:latin typeface="Times New Roman"/>
                          <a:ea typeface="Times New Roman"/>
                          <a:cs typeface="Times New Roman"/>
                        </a:rPr>
                        <a:t> </a:t>
                      </a:r>
                      <a:endParaRPr lang="en-IN" sz="12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dirty="0">
                          <a:solidFill>
                            <a:srgbClr val="000000"/>
                          </a:solidFill>
                          <a:latin typeface="Times New Roman"/>
                          <a:ea typeface="Times New Roman"/>
                          <a:cs typeface="Times New Roman"/>
                        </a:rPr>
                        <a:t>0</a:t>
                      </a:r>
                      <a:endParaRPr lang="en-IN" sz="1200" dirty="0">
                        <a:latin typeface="Calibri"/>
                        <a:ea typeface="Calibri"/>
                        <a:cs typeface="Times New Roman"/>
                      </a:endParaRPr>
                    </a:p>
                  </a:txBody>
                  <a:tcPr marL="66583" marR="66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b="1">
                          <a:solidFill>
                            <a:srgbClr val="000000"/>
                          </a:solidFill>
                          <a:latin typeface="Times New Roman"/>
                          <a:ea typeface="Times New Roman"/>
                          <a:cs typeface="Times New Roman"/>
                        </a:rPr>
                        <a:t> </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b="1" dirty="0">
                          <a:solidFill>
                            <a:srgbClr val="000000"/>
                          </a:solidFill>
                          <a:latin typeface="Times New Roman"/>
                          <a:ea typeface="Times New Roman"/>
                          <a:cs typeface="Times New Roman"/>
                        </a:rPr>
                        <a:t> </a:t>
                      </a:r>
                      <a:endParaRPr lang="en-IN" sz="12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dirty="0">
                          <a:solidFill>
                            <a:srgbClr val="000000"/>
                          </a:solidFill>
                          <a:latin typeface="Times New Roman"/>
                          <a:ea typeface="Times New Roman"/>
                          <a:cs typeface="Times New Roman"/>
                        </a:rPr>
                        <a:t>0</a:t>
                      </a:r>
                      <a:endParaRPr lang="en-IN" sz="1200" dirty="0">
                        <a:latin typeface="Calibri"/>
                        <a:ea typeface="Calibri"/>
                        <a:cs typeface="Times New Roman"/>
                      </a:endParaRPr>
                    </a:p>
                  </a:txBody>
                  <a:tcPr marL="66583" marR="66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b="1" dirty="0">
                          <a:solidFill>
                            <a:srgbClr val="000000"/>
                          </a:solidFill>
                          <a:latin typeface="Times New Roman"/>
                          <a:ea typeface="Times New Roman"/>
                          <a:cs typeface="Times New Roman"/>
                        </a:rPr>
                        <a:t> </a:t>
                      </a:r>
                      <a:endParaRPr lang="en-IN" sz="12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b="1" dirty="0">
                          <a:solidFill>
                            <a:srgbClr val="000000"/>
                          </a:solidFill>
                          <a:latin typeface="Times New Roman"/>
                          <a:ea typeface="Times New Roman"/>
                          <a:cs typeface="Times New Roman"/>
                        </a:rPr>
                        <a:t> </a:t>
                      </a:r>
                      <a:endParaRPr lang="en-IN" sz="12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dirty="0">
                          <a:solidFill>
                            <a:srgbClr val="000000"/>
                          </a:solidFill>
                          <a:latin typeface="Times New Roman"/>
                          <a:ea typeface="Times New Roman"/>
                          <a:cs typeface="Times New Roman"/>
                        </a:rPr>
                        <a:t>0</a:t>
                      </a:r>
                      <a:endParaRPr lang="en-IN" sz="1200" dirty="0">
                        <a:latin typeface="Calibri"/>
                        <a:ea typeface="Calibri"/>
                        <a:cs typeface="Times New Roman"/>
                      </a:endParaRPr>
                    </a:p>
                  </a:txBody>
                  <a:tcPr marL="66583" marR="66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b="1" dirty="0">
                          <a:solidFill>
                            <a:srgbClr val="000000"/>
                          </a:solidFill>
                          <a:latin typeface="Times New Roman"/>
                          <a:ea typeface="Times New Roman"/>
                          <a:cs typeface="Times New Roman"/>
                        </a:rPr>
                        <a:t> </a:t>
                      </a:r>
                      <a:endParaRPr lang="en-IN" sz="12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b="1" dirty="0">
                          <a:solidFill>
                            <a:srgbClr val="000000"/>
                          </a:solidFill>
                          <a:latin typeface="Times New Roman"/>
                          <a:ea typeface="Times New Roman"/>
                          <a:cs typeface="Times New Roman"/>
                        </a:rPr>
                        <a:t> </a:t>
                      </a:r>
                      <a:endParaRPr lang="en-IN" sz="12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dirty="0">
                          <a:solidFill>
                            <a:srgbClr val="000000"/>
                          </a:solidFill>
                          <a:latin typeface="Times New Roman"/>
                          <a:ea typeface="Times New Roman"/>
                          <a:cs typeface="Times New Roman"/>
                        </a:rPr>
                        <a:t>0</a:t>
                      </a:r>
                      <a:endParaRPr lang="en-IN" sz="1200" dirty="0">
                        <a:latin typeface="Calibri"/>
                        <a:ea typeface="Calibri"/>
                        <a:cs typeface="Times New Roman"/>
                      </a:endParaRPr>
                    </a:p>
                  </a:txBody>
                  <a:tcPr marL="66583" marR="66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b="1" dirty="0">
                          <a:solidFill>
                            <a:srgbClr val="000000"/>
                          </a:solidFill>
                          <a:latin typeface="Times New Roman"/>
                          <a:ea typeface="Times New Roman"/>
                          <a:cs typeface="Times New Roman"/>
                        </a:rPr>
                        <a:t>0</a:t>
                      </a:r>
                      <a:endParaRPr lang="en-IN" sz="12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b="1" dirty="0">
                          <a:solidFill>
                            <a:srgbClr val="000000"/>
                          </a:solidFill>
                          <a:latin typeface="Times New Roman"/>
                          <a:ea typeface="Times New Roman"/>
                          <a:cs typeface="Times New Roman"/>
                        </a:rPr>
                        <a:t>0</a:t>
                      </a:r>
                      <a:endParaRPr lang="en-IN" sz="12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20500">
                <a:tc>
                  <a:txBody>
                    <a:bodyPr/>
                    <a:lstStyle/>
                    <a:p>
                      <a:pPr>
                        <a:lnSpc>
                          <a:spcPct val="115000"/>
                        </a:lnSpc>
                        <a:spcAft>
                          <a:spcPts val="0"/>
                        </a:spcAft>
                      </a:pPr>
                      <a:r>
                        <a:rPr lang="en-IN" sz="1400" b="1" dirty="0">
                          <a:solidFill>
                            <a:srgbClr val="000000"/>
                          </a:solidFill>
                          <a:latin typeface="Times New Roman"/>
                          <a:ea typeface="Times New Roman"/>
                          <a:cs typeface="Times New Roman"/>
                        </a:rPr>
                        <a:t>Thane</a:t>
                      </a:r>
                      <a:endParaRPr lang="en-IN" sz="14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4</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40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A640"/>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5</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dirty="0">
                          <a:solidFill>
                            <a:srgbClr val="000000"/>
                          </a:solidFill>
                          <a:latin typeface="Times New Roman"/>
                          <a:ea typeface="Times New Roman"/>
                          <a:cs typeface="Times New Roman"/>
                        </a:rPr>
                        <a:t>2</a:t>
                      </a:r>
                      <a:endParaRPr lang="en-IN" sz="12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dirty="0">
                          <a:solidFill>
                            <a:srgbClr val="000000"/>
                          </a:solidFill>
                          <a:latin typeface="Times New Roman"/>
                          <a:ea typeface="Times New Roman"/>
                          <a:cs typeface="Times New Roman"/>
                        </a:rPr>
                        <a:t>40</a:t>
                      </a:r>
                      <a:endParaRPr lang="en-IN" sz="12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A640"/>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14</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dirty="0">
                          <a:solidFill>
                            <a:srgbClr val="000000"/>
                          </a:solidFill>
                          <a:latin typeface="Times New Roman"/>
                          <a:ea typeface="Times New Roman"/>
                          <a:cs typeface="Times New Roman"/>
                        </a:rPr>
                        <a:t>12</a:t>
                      </a:r>
                      <a:endParaRPr lang="en-IN" sz="12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dirty="0">
                          <a:solidFill>
                            <a:srgbClr val="000000"/>
                          </a:solidFill>
                          <a:latin typeface="Times New Roman"/>
                          <a:ea typeface="Times New Roman"/>
                          <a:cs typeface="Times New Roman"/>
                        </a:rPr>
                        <a:t>86</a:t>
                      </a:r>
                      <a:endParaRPr lang="en-IN" sz="12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4A1C"/>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78</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55</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71</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CA4E"/>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492</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362</a:t>
                      </a:r>
                      <a:endParaRPr lang="en-IN" sz="1200">
                        <a:latin typeface="Calibri"/>
                        <a:ea typeface="Calibri"/>
                        <a:cs typeface="Times New Roman"/>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74</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6A2"/>
                    </a:solidFill>
                  </a:tcPr>
                </a:tc>
              </a:tr>
              <a:tr h="220500">
                <a:tc>
                  <a:txBody>
                    <a:bodyPr/>
                    <a:lstStyle/>
                    <a:p>
                      <a:pPr>
                        <a:lnSpc>
                          <a:spcPct val="115000"/>
                        </a:lnSpc>
                        <a:spcAft>
                          <a:spcPts val="0"/>
                        </a:spcAft>
                      </a:pPr>
                      <a:r>
                        <a:rPr lang="en-IN" sz="1400" b="1" dirty="0" err="1">
                          <a:solidFill>
                            <a:srgbClr val="000000"/>
                          </a:solidFill>
                          <a:latin typeface="Times New Roman"/>
                          <a:ea typeface="Times New Roman"/>
                          <a:cs typeface="Times New Roman"/>
                        </a:rPr>
                        <a:t>Dhule</a:t>
                      </a:r>
                      <a:endParaRPr lang="en-IN" sz="14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100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2</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50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IN" sz="1200" dirty="0">
                          <a:solidFill>
                            <a:srgbClr val="000000"/>
                          </a:solidFill>
                          <a:latin typeface="Times New Roman"/>
                          <a:ea typeface="Times New Roman"/>
                          <a:cs typeface="Times New Roman"/>
                        </a:rPr>
                        <a:t>4</a:t>
                      </a:r>
                      <a:endParaRPr lang="en-IN" sz="12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dirty="0">
                          <a:solidFill>
                            <a:srgbClr val="000000"/>
                          </a:solidFill>
                          <a:latin typeface="Times New Roman"/>
                          <a:ea typeface="Times New Roman"/>
                          <a:cs typeface="Times New Roman"/>
                        </a:rPr>
                        <a:t>4</a:t>
                      </a:r>
                      <a:endParaRPr lang="en-IN" sz="12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100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41</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33</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80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DF88"/>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232</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175</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75</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E7A9"/>
                    </a:solidFill>
                  </a:tcPr>
                </a:tc>
              </a:tr>
              <a:tr h="378001">
                <a:tc>
                  <a:txBody>
                    <a:bodyPr/>
                    <a:lstStyle/>
                    <a:p>
                      <a:pPr>
                        <a:lnSpc>
                          <a:spcPct val="115000"/>
                        </a:lnSpc>
                        <a:spcAft>
                          <a:spcPts val="0"/>
                        </a:spcAft>
                      </a:pPr>
                      <a:r>
                        <a:rPr lang="en-IN" sz="1400" b="1" dirty="0" err="1">
                          <a:solidFill>
                            <a:srgbClr val="000000"/>
                          </a:solidFill>
                          <a:latin typeface="Times New Roman"/>
                          <a:ea typeface="Times New Roman"/>
                          <a:cs typeface="Times New Roman"/>
                        </a:rPr>
                        <a:t>Ahmednagar</a:t>
                      </a:r>
                      <a:endParaRPr lang="en-IN" sz="14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2</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2</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100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2</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2</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100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23</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dirty="0">
                          <a:solidFill>
                            <a:srgbClr val="000000"/>
                          </a:solidFill>
                          <a:latin typeface="Times New Roman"/>
                          <a:ea typeface="Times New Roman"/>
                          <a:cs typeface="Times New Roman"/>
                        </a:rPr>
                        <a:t>19</a:t>
                      </a:r>
                      <a:endParaRPr lang="en-IN" sz="12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dirty="0">
                          <a:solidFill>
                            <a:srgbClr val="000000"/>
                          </a:solidFill>
                          <a:latin typeface="Times New Roman"/>
                          <a:ea typeface="Times New Roman"/>
                          <a:cs typeface="Times New Roman"/>
                        </a:rPr>
                        <a:t>83</a:t>
                      </a:r>
                      <a:endParaRPr lang="en-IN" sz="12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en-IN" sz="1200" dirty="0">
                          <a:solidFill>
                            <a:srgbClr val="000000"/>
                          </a:solidFill>
                          <a:latin typeface="Times New Roman"/>
                          <a:ea typeface="Times New Roman"/>
                          <a:cs typeface="Times New Roman"/>
                        </a:rPr>
                        <a:t>96</a:t>
                      </a:r>
                      <a:endParaRPr lang="en-IN" sz="12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86</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dirty="0">
                          <a:solidFill>
                            <a:srgbClr val="000000"/>
                          </a:solidFill>
                          <a:latin typeface="Times New Roman"/>
                          <a:ea typeface="Times New Roman"/>
                          <a:cs typeface="Times New Roman"/>
                        </a:rPr>
                        <a:t>90</a:t>
                      </a:r>
                      <a:endParaRPr lang="en-IN" sz="12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DBF"/>
                    </a:solidFill>
                  </a:tcPr>
                </a:tc>
                <a:tc>
                  <a:txBody>
                    <a:bodyPr/>
                    <a:lstStyle/>
                    <a:p>
                      <a:pPr algn="ctr">
                        <a:lnSpc>
                          <a:spcPct val="115000"/>
                        </a:lnSpc>
                        <a:spcAft>
                          <a:spcPts val="0"/>
                        </a:spcAft>
                      </a:pPr>
                      <a:r>
                        <a:rPr lang="en-IN" sz="1200" dirty="0">
                          <a:solidFill>
                            <a:srgbClr val="000000"/>
                          </a:solidFill>
                          <a:latin typeface="Times New Roman"/>
                          <a:ea typeface="Times New Roman"/>
                          <a:cs typeface="Times New Roman"/>
                        </a:rPr>
                        <a:t>555</a:t>
                      </a:r>
                      <a:endParaRPr lang="en-IN" sz="12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dirty="0">
                          <a:solidFill>
                            <a:srgbClr val="000000"/>
                          </a:solidFill>
                          <a:latin typeface="Times New Roman"/>
                          <a:ea typeface="Times New Roman"/>
                          <a:cs typeface="Times New Roman"/>
                        </a:rPr>
                        <a:t>485</a:t>
                      </a:r>
                      <a:endParaRPr lang="en-IN" sz="12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87</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F3D2"/>
                    </a:solidFill>
                  </a:tcPr>
                </a:tc>
              </a:tr>
              <a:tr h="220500">
                <a:tc>
                  <a:txBody>
                    <a:bodyPr/>
                    <a:lstStyle/>
                    <a:p>
                      <a:pPr>
                        <a:lnSpc>
                          <a:spcPct val="115000"/>
                        </a:lnSpc>
                        <a:spcAft>
                          <a:spcPts val="0"/>
                        </a:spcAft>
                      </a:pPr>
                      <a:r>
                        <a:rPr lang="en-IN" sz="1400" b="1" dirty="0" err="1">
                          <a:solidFill>
                            <a:srgbClr val="000000"/>
                          </a:solidFill>
                          <a:latin typeface="Times New Roman"/>
                          <a:ea typeface="Times New Roman"/>
                          <a:cs typeface="Times New Roman"/>
                        </a:rPr>
                        <a:t>Pune</a:t>
                      </a:r>
                      <a:endParaRPr lang="en-IN" sz="14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3</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2</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67</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F8A"/>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3</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2</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67</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F8A"/>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21</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19</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90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BC48"/>
                    </a:solidFill>
                  </a:tcPr>
                </a:tc>
                <a:tc>
                  <a:txBody>
                    <a:bodyPr/>
                    <a:lstStyle/>
                    <a:p>
                      <a:pPr algn="ctr">
                        <a:lnSpc>
                          <a:spcPct val="115000"/>
                        </a:lnSpc>
                        <a:spcAft>
                          <a:spcPts val="0"/>
                        </a:spcAft>
                      </a:pPr>
                      <a:r>
                        <a:rPr lang="en-IN" sz="1200" dirty="0">
                          <a:solidFill>
                            <a:srgbClr val="000000"/>
                          </a:solidFill>
                          <a:latin typeface="Times New Roman"/>
                          <a:ea typeface="Times New Roman"/>
                          <a:cs typeface="Times New Roman"/>
                        </a:rPr>
                        <a:t>96</a:t>
                      </a:r>
                      <a:endParaRPr lang="en-IN" sz="12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86</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90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DB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539</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dirty="0">
                          <a:solidFill>
                            <a:srgbClr val="000000"/>
                          </a:solidFill>
                          <a:latin typeface="Times New Roman"/>
                          <a:ea typeface="Times New Roman"/>
                          <a:cs typeface="Times New Roman"/>
                        </a:rPr>
                        <a:t>496</a:t>
                      </a:r>
                      <a:endParaRPr lang="en-IN" sz="12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92</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7E3"/>
                    </a:solidFill>
                  </a:tcPr>
                </a:tc>
              </a:tr>
              <a:tr h="378001">
                <a:tc>
                  <a:txBody>
                    <a:bodyPr/>
                    <a:lstStyle/>
                    <a:p>
                      <a:pPr>
                        <a:lnSpc>
                          <a:spcPct val="115000"/>
                        </a:lnSpc>
                        <a:spcAft>
                          <a:spcPts val="0"/>
                        </a:spcAft>
                      </a:pPr>
                      <a:r>
                        <a:rPr lang="en-IN" sz="1400" b="1" dirty="0" err="1">
                          <a:solidFill>
                            <a:srgbClr val="000000"/>
                          </a:solidFill>
                          <a:latin typeface="Times New Roman"/>
                          <a:ea typeface="Times New Roman"/>
                          <a:cs typeface="Times New Roman"/>
                        </a:rPr>
                        <a:t>Solapur</a:t>
                      </a:r>
                      <a:endParaRPr lang="en-IN" sz="14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3</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3</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100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13</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13</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100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dirty="0">
                          <a:solidFill>
                            <a:srgbClr val="000000"/>
                          </a:solidFill>
                          <a:latin typeface="Times New Roman"/>
                          <a:ea typeface="Times New Roman"/>
                          <a:cs typeface="Times New Roman"/>
                        </a:rPr>
                        <a:t>77</a:t>
                      </a:r>
                      <a:endParaRPr lang="en-IN" sz="12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77</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100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431</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dirty="0">
                          <a:solidFill>
                            <a:srgbClr val="000000"/>
                          </a:solidFill>
                          <a:latin typeface="Times New Roman"/>
                          <a:ea typeface="Times New Roman"/>
                          <a:cs typeface="Times New Roman"/>
                        </a:rPr>
                        <a:t>428</a:t>
                      </a:r>
                      <a:endParaRPr lang="en-IN" sz="12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99</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EFC"/>
                    </a:solidFill>
                  </a:tcPr>
                </a:tc>
              </a:tr>
              <a:tr h="378001">
                <a:tc>
                  <a:txBody>
                    <a:bodyPr/>
                    <a:lstStyle/>
                    <a:p>
                      <a:pPr>
                        <a:lnSpc>
                          <a:spcPct val="115000"/>
                        </a:lnSpc>
                        <a:spcAft>
                          <a:spcPts val="0"/>
                        </a:spcAft>
                      </a:pPr>
                      <a:r>
                        <a:rPr lang="en-IN" sz="1400" b="1" dirty="0" err="1">
                          <a:solidFill>
                            <a:srgbClr val="000000"/>
                          </a:solidFill>
                          <a:latin typeface="Times New Roman"/>
                          <a:ea typeface="Times New Roman"/>
                          <a:cs typeface="Times New Roman"/>
                        </a:rPr>
                        <a:t>Osmanabad</a:t>
                      </a:r>
                      <a:endParaRPr lang="en-IN" sz="14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100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2</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2</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100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8</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8</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100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42</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dirty="0">
                          <a:solidFill>
                            <a:srgbClr val="000000"/>
                          </a:solidFill>
                          <a:latin typeface="Times New Roman"/>
                          <a:ea typeface="Times New Roman"/>
                          <a:cs typeface="Times New Roman"/>
                        </a:rPr>
                        <a:t>42</a:t>
                      </a:r>
                      <a:endParaRPr lang="en-IN" sz="12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100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206</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206</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100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78001">
                <a:tc>
                  <a:txBody>
                    <a:bodyPr/>
                    <a:lstStyle/>
                    <a:p>
                      <a:pPr>
                        <a:lnSpc>
                          <a:spcPct val="115000"/>
                        </a:lnSpc>
                        <a:spcAft>
                          <a:spcPts val="0"/>
                        </a:spcAft>
                      </a:pPr>
                      <a:r>
                        <a:rPr lang="en-IN" sz="1400" b="1" dirty="0" err="1">
                          <a:solidFill>
                            <a:srgbClr val="000000"/>
                          </a:solidFill>
                          <a:latin typeface="Times New Roman"/>
                          <a:ea typeface="Times New Roman"/>
                          <a:cs typeface="Times New Roman"/>
                        </a:rPr>
                        <a:t>Beed</a:t>
                      </a:r>
                      <a:endParaRPr lang="en-IN" sz="14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2</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2</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100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2</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2</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100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11</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11</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100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50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50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100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280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278</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99</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EFC"/>
                    </a:solidFill>
                  </a:tcPr>
                </a:tc>
              </a:tr>
              <a:tr h="378001">
                <a:tc>
                  <a:txBody>
                    <a:bodyPr/>
                    <a:lstStyle/>
                    <a:p>
                      <a:pPr>
                        <a:lnSpc>
                          <a:spcPct val="115000"/>
                        </a:lnSpc>
                        <a:spcAft>
                          <a:spcPts val="0"/>
                        </a:spcAft>
                      </a:pPr>
                      <a:r>
                        <a:rPr lang="en-IN" sz="1400" b="1" dirty="0" err="1">
                          <a:solidFill>
                            <a:srgbClr val="000000"/>
                          </a:solidFill>
                          <a:latin typeface="Times New Roman"/>
                          <a:ea typeface="Times New Roman"/>
                          <a:cs typeface="Times New Roman"/>
                        </a:rPr>
                        <a:t>Nanded</a:t>
                      </a:r>
                      <a:endParaRPr lang="en-IN" sz="14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2</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50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4</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4</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100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12</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12</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100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65</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65</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100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377</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377</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100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78001">
                <a:tc>
                  <a:txBody>
                    <a:bodyPr/>
                    <a:lstStyle/>
                    <a:p>
                      <a:pPr>
                        <a:lnSpc>
                          <a:spcPct val="115000"/>
                        </a:lnSpc>
                        <a:spcAft>
                          <a:spcPts val="0"/>
                        </a:spcAft>
                      </a:pPr>
                      <a:r>
                        <a:rPr lang="en-IN" sz="1400" b="1" dirty="0">
                          <a:solidFill>
                            <a:srgbClr val="000000"/>
                          </a:solidFill>
                          <a:latin typeface="Times New Roman"/>
                          <a:ea typeface="Times New Roman"/>
                          <a:cs typeface="Times New Roman"/>
                        </a:rPr>
                        <a:t>Akola</a:t>
                      </a:r>
                      <a:endParaRPr lang="en-IN" sz="14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3</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2</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67</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F8A"/>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100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5</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5</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100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30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30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100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178</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178</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100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0500">
                <a:tc>
                  <a:txBody>
                    <a:bodyPr/>
                    <a:lstStyle/>
                    <a:p>
                      <a:pPr>
                        <a:lnSpc>
                          <a:spcPct val="115000"/>
                        </a:lnSpc>
                        <a:spcAft>
                          <a:spcPts val="0"/>
                        </a:spcAft>
                      </a:pPr>
                      <a:r>
                        <a:rPr lang="en-IN" sz="1400" b="1" dirty="0" err="1">
                          <a:solidFill>
                            <a:srgbClr val="000000"/>
                          </a:solidFill>
                          <a:latin typeface="Times New Roman"/>
                          <a:ea typeface="Times New Roman"/>
                          <a:cs typeface="Times New Roman"/>
                        </a:rPr>
                        <a:t>Washim</a:t>
                      </a:r>
                      <a:endParaRPr lang="en-IN" sz="14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100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7</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7</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100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25</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24</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96</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F8E6"/>
                    </a:solidFill>
                  </a:tcPr>
                </a:tc>
                <a:tc>
                  <a:txBody>
                    <a:bodyPr/>
                    <a:lstStyle/>
                    <a:p>
                      <a:pPr algn="ctr">
                        <a:lnSpc>
                          <a:spcPct val="115000"/>
                        </a:lnSpc>
                        <a:spcAft>
                          <a:spcPts val="0"/>
                        </a:spcAft>
                      </a:pPr>
                      <a:r>
                        <a:rPr lang="en-IN" sz="1200" dirty="0">
                          <a:solidFill>
                            <a:srgbClr val="000000"/>
                          </a:solidFill>
                          <a:latin typeface="Times New Roman"/>
                          <a:ea typeface="Times New Roman"/>
                          <a:cs typeface="Times New Roman"/>
                        </a:rPr>
                        <a:t>153</a:t>
                      </a:r>
                      <a:endParaRPr lang="en-IN" sz="12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153</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100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78001">
                <a:tc>
                  <a:txBody>
                    <a:bodyPr/>
                    <a:lstStyle/>
                    <a:p>
                      <a:pPr>
                        <a:lnSpc>
                          <a:spcPct val="115000"/>
                        </a:lnSpc>
                        <a:spcAft>
                          <a:spcPts val="0"/>
                        </a:spcAft>
                      </a:pPr>
                      <a:r>
                        <a:rPr lang="en-IN" sz="1400" b="1" dirty="0" err="1">
                          <a:solidFill>
                            <a:srgbClr val="000000"/>
                          </a:solidFill>
                          <a:latin typeface="Times New Roman"/>
                          <a:ea typeface="Times New Roman"/>
                          <a:cs typeface="Times New Roman"/>
                        </a:rPr>
                        <a:t>Amaravati</a:t>
                      </a:r>
                      <a:endParaRPr lang="en-IN" sz="14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3</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3</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100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4</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4</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100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9</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9</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100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56</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56</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100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333</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332</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100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EFD"/>
                    </a:solidFill>
                  </a:tcPr>
                </a:tc>
              </a:tr>
              <a:tr h="378001">
                <a:tc>
                  <a:txBody>
                    <a:bodyPr/>
                    <a:lstStyle/>
                    <a:p>
                      <a:pPr>
                        <a:lnSpc>
                          <a:spcPct val="115000"/>
                        </a:lnSpc>
                        <a:spcAft>
                          <a:spcPts val="0"/>
                        </a:spcAft>
                      </a:pPr>
                      <a:r>
                        <a:rPr lang="en-IN" sz="1400" b="1" dirty="0" err="1">
                          <a:latin typeface="Times New Roman"/>
                          <a:ea typeface="Times New Roman"/>
                          <a:cs typeface="Times New Roman"/>
                        </a:rPr>
                        <a:t>Yawatmal</a:t>
                      </a:r>
                      <a:endParaRPr lang="en-IN" sz="14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3</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3</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100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14</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12</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86</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4A1C"/>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63</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59</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94</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4D8"/>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435</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dirty="0">
                          <a:solidFill>
                            <a:srgbClr val="000000"/>
                          </a:solidFill>
                          <a:latin typeface="Times New Roman"/>
                          <a:ea typeface="Times New Roman"/>
                          <a:cs typeface="Times New Roman"/>
                        </a:rPr>
                        <a:t>426</a:t>
                      </a:r>
                      <a:endParaRPr lang="en-IN" sz="12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98</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DF7"/>
                    </a:solidFill>
                  </a:tcPr>
                </a:tc>
              </a:tr>
              <a:tr h="378001">
                <a:tc>
                  <a:txBody>
                    <a:bodyPr/>
                    <a:lstStyle/>
                    <a:p>
                      <a:pPr>
                        <a:lnSpc>
                          <a:spcPct val="115000"/>
                        </a:lnSpc>
                        <a:spcAft>
                          <a:spcPts val="0"/>
                        </a:spcAft>
                      </a:pPr>
                      <a:r>
                        <a:rPr lang="en-IN" sz="1400" b="1" dirty="0" err="1">
                          <a:solidFill>
                            <a:srgbClr val="000000"/>
                          </a:solidFill>
                          <a:latin typeface="Times New Roman"/>
                          <a:ea typeface="Times New Roman"/>
                          <a:cs typeface="Times New Roman"/>
                        </a:rPr>
                        <a:t>Bhandara</a:t>
                      </a:r>
                      <a:endParaRPr lang="en-IN" sz="14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100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2</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2</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100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7</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7</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100</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33</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14</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42</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en-IN" sz="1200">
                          <a:solidFill>
                            <a:srgbClr val="000000"/>
                          </a:solidFill>
                          <a:latin typeface="Times New Roman"/>
                          <a:ea typeface="Times New Roman"/>
                          <a:cs typeface="Times New Roman"/>
                        </a:rPr>
                        <a:t>193</a:t>
                      </a:r>
                      <a:endParaRPr lang="en-IN" sz="120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dirty="0">
                          <a:solidFill>
                            <a:srgbClr val="000000"/>
                          </a:solidFill>
                          <a:latin typeface="Times New Roman"/>
                          <a:ea typeface="Times New Roman"/>
                          <a:cs typeface="Times New Roman"/>
                        </a:rPr>
                        <a:t>111</a:t>
                      </a:r>
                      <a:endParaRPr lang="en-IN" sz="12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IN" sz="1200" dirty="0">
                          <a:solidFill>
                            <a:srgbClr val="000000"/>
                          </a:solidFill>
                          <a:latin typeface="Times New Roman"/>
                          <a:ea typeface="Times New Roman"/>
                          <a:cs typeface="Times New Roman"/>
                        </a:rPr>
                        <a:t>58</a:t>
                      </a:r>
                      <a:endParaRPr lang="en-IN" sz="1200" dirty="0">
                        <a:latin typeface="Calibri"/>
                        <a:ea typeface="Calibri"/>
                        <a:cs typeface="Times New Roman"/>
                      </a:endParaRPr>
                    </a:p>
                  </a:txBody>
                  <a:tcPr marL="66583" marR="665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D76A"/>
                    </a:solidFill>
                  </a:tcPr>
                </a:tc>
              </a:tr>
            </a:tbl>
          </a:graphicData>
        </a:graphic>
      </p:graphicFrame>
      <p:sp>
        <p:nvSpPr>
          <p:cNvPr id="40961" name="Rectangle 1"/>
          <p:cNvSpPr>
            <a:spLocks noChangeArrowheads="1"/>
          </p:cNvSpPr>
          <p:nvPr/>
        </p:nvSpPr>
        <p:spPr bwMode="auto">
          <a:xfrm>
            <a:off x="0" y="6244006"/>
            <a:ext cx="9906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Source Tabulated from HMIS Portal Data accessed on 20th </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april</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2013</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2600977" y="-2402882"/>
            <a:ext cx="4704045" cy="526297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lang="en-US" sz="1800" dirty="0">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1800" dirty="0">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1800" dirty="0">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1800" dirty="0">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1800" dirty="0">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1800" dirty="0">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1800" dirty="0">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1800" dirty="0">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4800" b="0" i="0" u="sng"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Validity Analysis</a:t>
            </a:r>
            <a:endParaRPr kumimoji="0" lang="en-US" sz="4800" b="0" i="0" u="none" strike="noStrike" cap="none" normalizeH="0" baseline="0" dirty="0" smtClean="0">
              <a:ln>
                <a:noFill/>
              </a:ln>
              <a:solidFill>
                <a:srgbClr val="C0000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sp>
        <p:nvSpPr>
          <p:cNvPr id="4" name="Content Placeholder 3"/>
          <p:cNvSpPr>
            <a:spLocks noGrp="1"/>
          </p:cNvSpPr>
          <p:nvPr>
            <p:ph sz="quarter" idx="1"/>
          </p:nvPr>
        </p:nvSpPr>
        <p:spPr/>
        <p:txBody>
          <a:bodyPr/>
          <a:lstStyle/>
          <a:p>
            <a:r>
              <a:rPr lang="en-IN" sz="2800" dirty="0"/>
              <a:t>The </a:t>
            </a:r>
            <a:r>
              <a:rPr lang="en-IN" sz="2800" dirty="0" err="1"/>
              <a:t>MoHFW</a:t>
            </a:r>
            <a:r>
              <a:rPr lang="en-IN" sz="2800" dirty="0"/>
              <a:t> has defined 22 validity rules in order to examine internal consistency</a:t>
            </a:r>
            <a:r>
              <a:rPr lang="en-IN" dirty="0" smtClean="0"/>
              <a:t>.</a:t>
            </a:r>
          </a:p>
          <a:p>
            <a:r>
              <a:rPr lang="en-IN" sz="2800" dirty="0" smtClean="0"/>
              <a:t>It </a:t>
            </a:r>
            <a:r>
              <a:rPr lang="en-IN" sz="2800" dirty="0"/>
              <a:t>was found that internal consistency (Measured by Proportion of validity rules satisfied) is showing no improvement in </a:t>
            </a:r>
            <a:r>
              <a:rPr lang="en-IN" sz="2800" dirty="0" smtClean="0"/>
              <a:t>Maharashtra </a:t>
            </a:r>
            <a:r>
              <a:rPr lang="en-IN" sz="2800" dirty="0"/>
              <a:t>state. </a:t>
            </a:r>
            <a:endParaRPr lang="en-IN" sz="2800" dirty="0" smtClean="0"/>
          </a:p>
          <a:p>
            <a:r>
              <a:rPr lang="en-IN" sz="2800" dirty="0"/>
              <a:t>There is very much scope for improvement, internal consistency levels of the state is decreased when compared with last year’s status</a:t>
            </a:r>
            <a:endParaRPr lang="en-IN" sz="2800" dirty="0" smtClean="0"/>
          </a:p>
          <a:p>
            <a:endParaRPr lang="en-IN"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rhm.jpg"/>
          <p:cNvPicPr>
            <a:picLocks noChangeAspect="1"/>
          </p:cNvPicPr>
          <p:nvPr/>
        </p:nvPicPr>
        <p:blipFill>
          <a:blip r:embed="rId2" cstate="print">
            <a:lum bright="81000" contrast="-46000"/>
          </a:blip>
          <a:stretch>
            <a:fillRect/>
          </a:stretch>
        </p:blipFill>
        <p:spPr>
          <a:xfrm>
            <a:off x="0" y="0"/>
            <a:ext cx="9906000" cy="68580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247650" y="609600"/>
            <a:ext cx="9245600" cy="6019800"/>
          </a:xfrm>
        </p:spPr>
        <p:txBody>
          <a:bodyPr>
            <a:normAutofit fontScale="90000"/>
          </a:bodyPr>
          <a:lstStyle/>
          <a:p>
            <a:pPr algn="ctr"/>
            <a:r>
              <a:rPr lang="en-US" i="1" dirty="0" smtClean="0"/>
              <a:t/>
            </a:r>
            <a:br>
              <a:rPr lang="en-US" i="1" dirty="0" smtClean="0"/>
            </a:br>
            <a:r>
              <a:rPr lang="en-US" i="1" dirty="0" smtClean="0"/>
              <a:t/>
            </a:r>
            <a:br>
              <a:rPr lang="en-US" i="1" dirty="0" smtClean="0"/>
            </a:br>
            <a:r>
              <a:rPr lang="en-US" b="1" dirty="0" smtClean="0">
                <a:solidFill>
                  <a:srgbClr val="7030A0"/>
                </a:solidFill>
              </a:rPr>
              <a:t>HEALTH INFORMATION SYSTEM</a:t>
            </a:r>
            <a:r>
              <a:rPr lang="en-US" sz="4700" b="1" dirty="0">
                <a:solidFill>
                  <a:srgbClr val="7030A0"/>
                </a:solidFill>
              </a:rPr>
              <a:t/>
            </a:r>
            <a:br>
              <a:rPr lang="en-US" sz="4700" b="1" dirty="0">
                <a:solidFill>
                  <a:srgbClr val="7030A0"/>
                </a:solidFill>
              </a:rPr>
            </a:br>
            <a:r>
              <a:rPr lang="en-US" sz="4200" i="1" dirty="0"/>
              <a:t/>
            </a:r>
            <a:br>
              <a:rPr lang="en-US" sz="4200" i="1" dirty="0"/>
            </a:br>
            <a:r>
              <a:rPr lang="en-US" sz="3600" i="1" dirty="0">
                <a:solidFill>
                  <a:srgbClr val="7030A0"/>
                </a:solidFill>
              </a:rPr>
              <a:t>The health information system collects data from the health sector and other relevant sectors, analyses the data and ensures their overall quality, relevance and timeliness, and converts data into information for health-related decision-making.</a:t>
            </a:r>
            <a:br>
              <a:rPr lang="en-US" sz="3600" i="1" dirty="0">
                <a:solidFill>
                  <a:srgbClr val="7030A0"/>
                </a:solidFill>
              </a:rPr>
            </a:br>
            <a:r>
              <a:rPr lang="en-US" sz="3600" i="1" dirty="0">
                <a:solidFill>
                  <a:srgbClr val="7030A0"/>
                </a:solidFill>
              </a:rPr>
              <a:t>(GOI- HMIS Manual 2008)</a:t>
            </a:r>
            <a:r>
              <a:rPr lang="en-US" sz="4200" dirty="0">
                <a:solidFill>
                  <a:srgbClr val="7030A0"/>
                </a:solidFill>
              </a:rPr>
              <a:t/>
            </a:r>
            <a:br>
              <a:rPr lang="en-US" sz="4200" dirty="0">
                <a:solidFill>
                  <a:srgbClr val="7030A0"/>
                </a:solidFill>
              </a:rPr>
            </a:br>
            <a:r>
              <a:rPr lang="en-US" i="1" dirty="0" smtClean="0">
                <a:solidFill>
                  <a:srgbClr val="7030A0"/>
                </a:solidFill>
              </a:rPr>
              <a:t> </a:t>
            </a:r>
            <a:r>
              <a:rPr lang="en-US" dirty="0" smtClean="0">
                <a:solidFill>
                  <a:srgbClr val="7030A0"/>
                </a:solidFill>
              </a:rPr>
              <a:t/>
            </a:r>
            <a:br>
              <a:rPr lang="en-US" dirty="0" smtClean="0">
                <a:solidFill>
                  <a:srgbClr val="7030A0"/>
                </a:solidFill>
              </a:rPr>
            </a:br>
            <a:endParaRPr lang="en-US" dirty="0">
              <a:solidFill>
                <a:srgbClr val="7030A0"/>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344489" y="692696"/>
          <a:ext cx="9289032" cy="5391418"/>
        </p:xfrm>
        <a:graphic>
          <a:graphicData uri="http://schemas.openxmlformats.org/drawingml/2006/table">
            <a:tbl>
              <a:tblPr/>
              <a:tblGrid>
                <a:gridCol w="380851"/>
                <a:gridCol w="7247303"/>
                <a:gridCol w="854590"/>
                <a:gridCol w="806288"/>
              </a:tblGrid>
              <a:tr h="341969">
                <a:tc gridSpan="4">
                  <a:txBody>
                    <a:bodyPr/>
                    <a:lstStyle/>
                    <a:p>
                      <a:pPr algn="ctr">
                        <a:lnSpc>
                          <a:spcPct val="115000"/>
                        </a:lnSpc>
                        <a:spcAft>
                          <a:spcPts val="0"/>
                        </a:spcAft>
                      </a:pPr>
                      <a:r>
                        <a:rPr lang="en-IN" sz="1400" dirty="0">
                          <a:solidFill>
                            <a:srgbClr val="000000"/>
                          </a:solidFill>
                          <a:latin typeface="Calibri"/>
                          <a:ea typeface="Times New Roman"/>
                          <a:cs typeface="Times New Roman"/>
                        </a:rPr>
                        <a:t>Total Number of Times validity rules are violated in Maharashtra</a:t>
                      </a:r>
                      <a:endParaRPr lang="en-IN"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n-IN"/>
                    </a:p>
                  </a:txBody>
                  <a:tcPr/>
                </a:tc>
                <a:tc hMerge="1">
                  <a:txBody>
                    <a:bodyPr/>
                    <a:lstStyle/>
                    <a:p>
                      <a:endParaRPr lang="en-IN"/>
                    </a:p>
                  </a:txBody>
                  <a:tcPr/>
                </a:tc>
                <a:tc hMerge="1">
                  <a:txBody>
                    <a:bodyPr/>
                    <a:lstStyle/>
                    <a:p>
                      <a:endParaRPr lang="en-IN"/>
                    </a:p>
                  </a:txBody>
                  <a:tcPr/>
                </a:tc>
              </a:tr>
              <a:tr h="341969">
                <a:tc gridSpan="2">
                  <a:txBody>
                    <a:bodyPr/>
                    <a:lstStyle/>
                    <a:p>
                      <a:pPr algn="ctr">
                        <a:lnSpc>
                          <a:spcPct val="115000"/>
                        </a:lnSpc>
                        <a:spcAft>
                          <a:spcPts val="0"/>
                        </a:spcAft>
                      </a:pPr>
                      <a:r>
                        <a:rPr lang="en-IN" sz="1400" dirty="0">
                          <a:solidFill>
                            <a:srgbClr val="000000"/>
                          </a:solidFill>
                          <a:latin typeface="Calibri"/>
                          <a:ea typeface="Times New Roman"/>
                          <a:cs typeface="Times New Roman"/>
                        </a:rPr>
                        <a:t>Validation</a:t>
                      </a:r>
                      <a:endParaRPr lang="en-IN"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n-IN"/>
                    </a:p>
                  </a:txBody>
                  <a:tcPr/>
                </a:tc>
                <a:tc>
                  <a:txBody>
                    <a:bodyPr/>
                    <a:lstStyle/>
                    <a:p>
                      <a:pPr algn="ctr">
                        <a:lnSpc>
                          <a:spcPct val="115000"/>
                        </a:lnSpc>
                        <a:spcAft>
                          <a:spcPts val="0"/>
                        </a:spcAft>
                      </a:pPr>
                      <a:r>
                        <a:rPr lang="en-IN" sz="1400">
                          <a:solidFill>
                            <a:srgbClr val="000000"/>
                          </a:solidFill>
                          <a:latin typeface="Calibri"/>
                          <a:ea typeface="Times New Roman"/>
                          <a:cs typeface="Times New Roman"/>
                        </a:rPr>
                        <a:t>2011-12</a:t>
                      </a:r>
                      <a:endParaRPr lang="en-IN"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2012-13</a:t>
                      </a:r>
                      <a:endParaRPr lang="en-IN"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41969">
                <a:tc>
                  <a:txBody>
                    <a:bodyPr/>
                    <a:lstStyle/>
                    <a:p>
                      <a:pPr algn="ctr">
                        <a:lnSpc>
                          <a:spcPct val="115000"/>
                        </a:lnSpc>
                        <a:spcAft>
                          <a:spcPts val="0"/>
                        </a:spcAft>
                      </a:pPr>
                      <a:r>
                        <a:rPr lang="en-IN" sz="1100">
                          <a:solidFill>
                            <a:srgbClr val="000000"/>
                          </a:solidFill>
                          <a:latin typeface="Calibri"/>
                          <a:ea typeface="Times New Roman"/>
                          <a:cs typeface="Times New Roman"/>
                        </a:rPr>
                        <a:t>1</a:t>
                      </a:r>
                      <a:endParaRPr lang="en-IN"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n-IN" sz="1600" dirty="0">
                          <a:solidFill>
                            <a:srgbClr val="000000"/>
                          </a:solidFill>
                          <a:latin typeface="Times New Roman" pitchFamily="18" charset="0"/>
                          <a:ea typeface="Times New Roman"/>
                          <a:cs typeface="Times New Roman" pitchFamily="18" charset="0"/>
                        </a:rPr>
                        <a:t>Number of newborns visited with 24 hrs of home delivery &lt;= Total home deliveries</a:t>
                      </a:r>
                      <a:endParaRPr lang="en-IN" sz="16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5</a:t>
                      </a:r>
                      <a:endParaRPr lang="en-IN"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5</a:t>
                      </a:r>
                      <a:endParaRPr lang="en-IN"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683937">
                <a:tc>
                  <a:txBody>
                    <a:bodyPr/>
                    <a:lstStyle/>
                    <a:p>
                      <a:pPr algn="ctr">
                        <a:lnSpc>
                          <a:spcPct val="115000"/>
                        </a:lnSpc>
                        <a:spcAft>
                          <a:spcPts val="0"/>
                        </a:spcAft>
                      </a:pPr>
                      <a:r>
                        <a:rPr lang="en-IN" sz="1100">
                          <a:solidFill>
                            <a:srgbClr val="000000"/>
                          </a:solidFill>
                          <a:latin typeface="Calibri"/>
                          <a:ea typeface="Times New Roman"/>
                          <a:cs typeface="Times New Roman"/>
                        </a:rPr>
                        <a:t>2</a:t>
                      </a:r>
                      <a:endParaRPr lang="en-IN"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n-IN" sz="1600" dirty="0">
                          <a:solidFill>
                            <a:srgbClr val="000000"/>
                          </a:solidFill>
                          <a:latin typeface="Times New Roman" pitchFamily="18" charset="0"/>
                          <a:ea typeface="Times New Roman"/>
                          <a:cs typeface="Times New Roman" pitchFamily="18" charset="0"/>
                        </a:rPr>
                        <a:t>Live Births + Still Birth &gt;= Total Deliveries conducted at </a:t>
                      </a:r>
                      <a:r>
                        <a:rPr lang="en-IN" sz="1600" dirty="0" err="1">
                          <a:solidFill>
                            <a:srgbClr val="000000"/>
                          </a:solidFill>
                          <a:latin typeface="Times New Roman" pitchFamily="18" charset="0"/>
                          <a:ea typeface="Times New Roman"/>
                          <a:cs typeface="Times New Roman" pitchFamily="18" charset="0"/>
                        </a:rPr>
                        <a:t>home,Public</a:t>
                      </a:r>
                      <a:r>
                        <a:rPr lang="en-IN" sz="1600" dirty="0">
                          <a:solidFill>
                            <a:srgbClr val="000000"/>
                          </a:solidFill>
                          <a:latin typeface="Times New Roman" pitchFamily="18" charset="0"/>
                          <a:ea typeface="Times New Roman"/>
                          <a:cs typeface="Times New Roman" pitchFamily="18" charset="0"/>
                        </a:rPr>
                        <a:t> and </a:t>
                      </a:r>
                      <a:r>
                        <a:rPr lang="en-IN" sz="1600" dirty="0" err="1">
                          <a:solidFill>
                            <a:srgbClr val="000000"/>
                          </a:solidFill>
                          <a:latin typeface="Times New Roman" pitchFamily="18" charset="0"/>
                          <a:ea typeface="Times New Roman"/>
                          <a:cs typeface="Times New Roman" pitchFamily="18" charset="0"/>
                        </a:rPr>
                        <a:t>accrediated</a:t>
                      </a:r>
                      <a:r>
                        <a:rPr lang="en-IN" sz="1600" dirty="0">
                          <a:solidFill>
                            <a:srgbClr val="000000"/>
                          </a:solidFill>
                          <a:latin typeface="Times New Roman" pitchFamily="18" charset="0"/>
                          <a:ea typeface="Times New Roman"/>
                          <a:cs typeface="Times New Roman" pitchFamily="18" charset="0"/>
                        </a:rPr>
                        <a:t> </a:t>
                      </a:r>
                      <a:r>
                        <a:rPr lang="en-IN" sz="1600" dirty="0" err="1">
                          <a:solidFill>
                            <a:srgbClr val="000000"/>
                          </a:solidFill>
                          <a:latin typeface="Times New Roman" pitchFamily="18" charset="0"/>
                          <a:ea typeface="Times New Roman"/>
                          <a:cs typeface="Times New Roman" pitchFamily="18" charset="0"/>
                        </a:rPr>
                        <a:t>pvt</a:t>
                      </a:r>
                      <a:r>
                        <a:rPr lang="en-IN" sz="1600" dirty="0">
                          <a:solidFill>
                            <a:srgbClr val="000000"/>
                          </a:solidFill>
                          <a:latin typeface="Times New Roman" pitchFamily="18" charset="0"/>
                          <a:ea typeface="Times New Roman"/>
                          <a:cs typeface="Times New Roman" pitchFamily="18" charset="0"/>
                        </a:rPr>
                        <a:t>. institutions</a:t>
                      </a:r>
                      <a:endParaRPr lang="en-IN" sz="16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11</a:t>
                      </a:r>
                      <a:endParaRPr lang="en-IN"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17</a:t>
                      </a:r>
                      <a:endParaRPr lang="en-IN"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683937">
                <a:tc>
                  <a:txBody>
                    <a:bodyPr/>
                    <a:lstStyle/>
                    <a:p>
                      <a:pPr algn="ctr">
                        <a:lnSpc>
                          <a:spcPct val="115000"/>
                        </a:lnSpc>
                        <a:spcAft>
                          <a:spcPts val="0"/>
                        </a:spcAft>
                      </a:pPr>
                      <a:r>
                        <a:rPr lang="en-IN" sz="1100">
                          <a:solidFill>
                            <a:srgbClr val="000000"/>
                          </a:solidFill>
                          <a:latin typeface="Calibri"/>
                          <a:ea typeface="Times New Roman"/>
                          <a:cs typeface="Times New Roman"/>
                        </a:rPr>
                        <a:t>3</a:t>
                      </a:r>
                      <a:endParaRPr lang="en-IN"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n-IN" sz="1600" dirty="0">
                          <a:solidFill>
                            <a:srgbClr val="000000"/>
                          </a:solidFill>
                          <a:latin typeface="Times New Roman" pitchFamily="18" charset="0"/>
                          <a:ea typeface="Times New Roman"/>
                          <a:cs typeface="Times New Roman" pitchFamily="18" charset="0"/>
                        </a:rPr>
                        <a:t>Number of complicated pregnancies treated with IV antibiotics  &lt;= Number of cases of pregnant women with Obstetric Complications and attended at public + private facility</a:t>
                      </a:r>
                      <a:endParaRPr lang="en-IN" sz="16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12</a:t>
                      </a:r>
                      <a:endParaRPr lang="en-IN"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28</a:t>
                      </a:r>
                      <a:endParaRPr lang="en-IN"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683937">
                <a:tc>
                  <a:txBody>
                    <a:bodyPr/>
                    <a:lstStyle/>
                    <a:p>
                      <a:pPr algn="ctr">
                        <a:lnSpc>
                          <a:spcPct val="115000"/>
                        </a:lnSpc>
                        <a:spcAft>
                          <a:spcPts val="0"/>
                        </a:spcAft>
                      </a:pPr>
                      <a:r>
                        <a:rPr lang="en-IN" sz="1100">
                          <a:solidFill>
                            <a:srgbClr val="000000"/>
                          </a:solidFill>
                          <a:latin typeface="Calibri"/>
                          <a:ea typeface="Times New Roman"/>
                          <a:cs typeface="Times New Roman"/>
                        </a:rPr>
                        <a:t>4</a:t>
                      </a:r>
                      <a:endParaRPr lang="en-IN"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n-IN" sz="1600" dirty="0">
                          <a:solidFill>
                            <a:srgbClr val="000000"/>
                          </a:solidFill>
                          <a:latin typeface="Times New Roman" pitchFamily="18" charset="0"/>
                          <a:ea typeface="Times New Roman"/>
                          <a:cs typeface="Times New Roman" pitchFamily="18" charset="0"/>
                        </a:rPr>
                        <a:t>Number of complicated pregnancies treated with IV </a:t>
                      </a:r>
                      <a:r>
                        <a:rPr lang="en-IN" sz="1600" dirty="0" err="1" smtClean="0">
                          <a:solidFill>
                            <a:srgbClr val="000000"/>
                          </a:solidFill>
                          <a:latin typeface="Times New Roman" pitchFamily="18" charset="0"/>
                          <a:ea typeface="Times New Roman"/>
                          <a:cs typeface="Times New Roman" pitchFamily="18" charset="0"/>
                        </a:rPr>
                        <a:t>Oxytocin</a:t>
                      </a:r>
                      <a:r>
                        <a:rPr lang="en-IN" sz="1600" dirty="0" smtClean="0">
                          <a:solidFill>
                            <a:srgbClr val="000000"/>
                          </a:solidFill>
                          <a:latin typeface="Times New Roman" pitchFamily="18" charset="0"/>
                          <a:ea typeface="Times New Roman"/>
                          <a:cs typeface="Times New Roman" pitchFamily="18" charset="0"/>
                        </a:rPr>
                        <a:t>  </a:t>
                      </a:r>
                      <a:r>
                        <a:rPr lang="en-IN" sz="1600" dirty="0">
                          <a:solidFill>
                            <a:srgbClr val="000000"/>
                          </a:solidFill>
                          <a:latin typeface="Times New Roman" pitchFamily="18" charset="0"/>
                          <a:ea typeface="Times New Roman"/>
                          <a:cs typeface="Times New Roman" pitchFamily="18" charset="0"/>
                        </a:rPr>
                        <a:t>&lt;= Number of cases of pregnant women with Obstetric Complications and attended at public + private facility</a:t>
                      </a:r>
                      <a:endParaRPr lang="en-IN" sz="16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13</a:t>
                      </a:r>
                      <a:endParaRPr lang="en-IN"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28</a:t>
                      </a:r>
                      <a:endParaRPr lang="en-IN"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41969">
                <a:tc>
                  <a:txBody>
                    <a:bodyPr/>
                    <a:lstStyle/>
                    <a:p>
                      <a:pPr algn="ctr">
                        <a:lnSpc>
                          <a:spcPct val="115000"/>
                        </a:lnSpc>
                        <a:spcAft>
                          <a:spcPts val="0"/>
                        </a:spcAft>
                      </a:pPr>
                      <a:r>
                        <a:rPr lang="en-IN" sz="1100">
                          <a:solidFill>
                            <a:srgbClr val="000000"/>
                          </a:solidFill>
                          <a:latin typeface="Calibri"/>
                          <a:ea typeface="Times New Roman"/>
                          <a:cs typeface="Times New Roman"/>
                        </a:rPr>
                        <a:t>5</a:t>
                      </a:r>
                      <a:endParaRPr lang="en-IN"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n-IN" sz="1600" dirty="0">
                          <a:latin typeface="Times New Roman" pitchFamily="18" charset="0"/>
                          <a:ea typeface="Times New Roman"/>
                          <a:cs typeface="Times New Roman" pitchFamily="18" charset="0"/>
                        </a:rPr>
                        <a:t>Cross Check : Number of infants(0-11 months)immunized for BCG &lt;= Live birth</a:t>
                      </a:r>
                      <a:endParaRPr lang="en-IN" sz="16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136</a:t>
                      </a:r>
                      <a:endParaRPr lang="en-IN"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156</a:t>
                      </a:r>
                      <a:endParaRPr lang="en-IN"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683937">
                <a:tc>
                  <a:txBody>
                    <a:bodyPr/>
                    <a:lstStyle/>
                    <a:p>
                      <a:pPr algn="ctr">
                        <a:lnSpc>
                          <a:spcPct val="115000"/>
                        </a:lnSpc>
                        <a:spcAft>
                          <a:spcPts val="0"/>
                        </a:spcAft>
                      </a:pPr>
                      <a:r>
                        <a:rPr lang="en-IN" sz="1100">
                          <a:solidFill>
                            <a:srgbClr val="000000"/>
                          </a:solidFill>
                          <a:latin typeface="Calibri"/>
                          <a:ea typeface="Times New Roman"/>
                          <a:cs typeface="Times New Roman"/>
                        </a:rPr>
                        <a:t>6</a:t>
                      </a:r>
                      <a:endParaRPr lang="en-IN"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n-IN" sz="1600" dirty="0">
                          <a:solidFill>
                            <a:srgbClr val="000000"/>
                          </a:solidFill>
                          <a:latin typeface="Times New Roman" pitchFamily="18" charset="0"/>
                          <a:ea typeface="Times New Roman"/>
                          <a:cs typeface="Times New Roman" pitchFamily="18" charset="0"/>
                        </a:rPr>
                        <a:t>Cross Check : Number of children provided with free glasses &lt;= Total number of school children with refractive errors</a:t>
                      </a:r>
                      <a:endParaRPr lang="en-IN" sz="16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26</a:t>
                      </a:r>
                      <a:endParaRPr lang="en-IN"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12</a:t>
                      </a:r>
                      <a:endParaRPr lang="en-IN"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41969">
                <a:tc>
                  <a:txBody>
                    <a:bodyPr/>
                    <a:lstStyle/>
                    <a:p>
                      <a:pPr algn="ctr">
                        <a:lnSpc>
                          <a:spcPct val="115000"/>
                        </a:lnSpc>
                        <a:spcAft>
                          <a:spcPts val="0"/>
                        </a:spcAft>
                      </a:pPr>
                      <a:r>
                        <a:rPr lang="en-IN" sz="1100">
                          <a:solidFill>
                            <a:srgbClr val="000000"/>
                          </a:solidFill>
                          <a:latin typeface="Calibri"/>
                          <a:ea typeface="Times New Roman"/>
                          <a:cs typeface="Times New Roman"/>
                        </a:rPr>
                        <a:t>7</a:t>
                      </a:r>
                      <a:endParaRPr lang="en-IN"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n-IN" sz="1600" dirty="0">
                          <a:solidFill>
                            <a:srgbClr val="000000"/>
                          </a:solidFill>
                          <a:latin typeface="Times New Roman" pitchFamily="18" charset="0"/>
                          <a:ea typeface="Times New Roman"/>
                          <a:cs typeface="Times New Roman" pitchFamily="18" charset="0"/>
                        </a:rPr>
                        <a:t>Total MTPs conducted at Public Institutions &lt;= Spontaneous and induced abortions</a:t>
                      </a:r>
                      <a:endParaRPr lang="en-IN" sz="16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2</a:t>
                      </a:r>
                      <a:endParaRPr lang="en-IN"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12</a:t>
                      </a:r>
                      <a:endParaRPr lang="en-IN"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810993">
                <a:tc>
                  <a:txBody>
                    <a:bodyPr/>
                    <a:lstStyle/>
                    <a:p>
                      <a:pPr marL="68580" algn="ctr">
                        <a:lnSpc>
                          <a:spcPct val="115000"/>
                        </a:lnSpc>
                        <a:spcAft>
                          <a:spcPts val="1000"/>
                        </a:spcAft>
                      </a:pPr>
                      <a:r>
                        <a:rPr lang="en-IN" sz="1200">
                          <a:latin typeface="Calibri"/>
                          <a:ea typeface="Calibri"/>
                          <a:cs typeface="Times New Roman"/>
                        </a:rPr>
                        <a:t>8</a:t>
                      </a:r>
                      <a:endParaRPr lang="en-IN"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1000"/>
                        </a:spcAft>
                      </a:pPr>
                      <a:r>
                        <a:rPr lang="en-IN" sz="1600" dirty="0">
                          <a:latin typeface="Times New Roman" pitchFamily="18" charset="0"/>
                          <a:ea typeface="Calibri"/>
                          <a:cs typeface="Times New Roman" pitchFamily="18" charset="0"/>
                        </a:rPr>
                        <a:t>Number of Infants who received OPV 0 (Birth Dose) &lt;= Total Number of Live Births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68580" algn="ctr">
                        <a:lnSpc>
                          <a:spcPct val="115000"/>
                        </a:lnSpc>
                        <a:spcAft>
                          <a:spcPts val="1000"/>
                        </a:spcAft>
                      </a:pPr>
                      <a:r>
                        <a:rPr lang="en-IN" sz="1400" dirty="0">
                          <a:latin typeface="Calibri"/>
                          <a:ea typeface="Calibri"/>
                          <a:cs typeface="Times New Roman"/>
                        </a:rPr>
                        <a:t>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68580" algn="ctr">
                        <a:lnSpc>
                          <a:spcPct val="115000"/>
                        </a:lnSpc>
                        <a:spcAft>
                          <a:spcPts val="1000"/>
                        </a:spcAft>
                      </a:pPr>
                      <a:r>
                        <a:rPr lang="en-IN" sz="1400" dirty="0">
                          <a:latin typeface="Times New Roman"/>
                          <a:ea typeface="Calibri"/>
                          <a:cs typeface="Times New Roman"/>
                        </a:rPr>
                        <a:t>26</a:t>
                      </a:r>
                      <a:endParaRPr lang="en-IN"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bl>
          </a:graphicData>
        </a:graphic>
      </p:graphicFrame>
      <p:sp>
        <p:nvSpPr>
          <p:cNvPr id="58369" name="Rectangle 1"/>
          <p:cNvSpPr>
            <a:spLocks noChangeArrowheads="1"/>
          </p:cNvSpPr>
          <p:nvPr/>
        </p:nvSpPr>
        <p:spPr bwMode="auto">
          <a:xfrm>
            <a:off x="560512" y="6046977"/>
            <a:ext cx="4392488"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Table - Tabulated from HMIS portal Data accessed on 15 April 2013</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488504" y="476670"/>
          <a:ext cx="8712967" cy="5550068"/>
        </p:xfrm>
        <a:graphic>
          <a:graphicData uri="http://schemas.openxmlformats.org/drawingml/2006/table">
            <a:tbl>
              <a:tblPr/>
              <a:tblGrid>
                <a:gridCol w="5084248"/>
                <a:gridCol w="1111050"/>
                <a:gridCol w="763381"/>
                <a:gridCol w="1196105"/>
                <a:gridCol w="558183"/>
              </a:tblGrid>
              <a:tr h="313832">
                <a:tc gridSpan="5">
                  <a:txBody>
                    <a:bodyPr/>
                    <a:lstStyle/>
                    <a:p>
                      <a:pPr algn="ctr">
                        <a:lnSpc>
                          <a:spcPct val="115000"/>
                        </a:lnSpc>
                        <a:spcAft>
                          <a:spcPts val="0"/>
                        </a:spcAft>
                      </a:pPr>
                      <a:r>
                        <a:rPr lang="en-IN" sz="1800" dirty="0">
                          <a:solidFill>
                            <a:srgbClr val="000000"/>
                          </a:solidFill>
                          <a:latin typeface="Calibri"/>
                          <a:ea typeface="Times New Roman"/>
                          <a:cs typeface="Times New Roman"/>
                        </a:rPr>
                        <a:t>Comparison of Occurrence of Outliers </a:t>
                      </a:r>
                      <a:endParaRPr lang="en-IN" sz="1800" dirty="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244092">
                <a:tc>
                  <a:txBody>
                    <a:bodyPr/>
                    <a:lstStyle/>
                    <a:p>
                      <a:pPr algn="ctr">
                        <a:lnSpc>
                          <a:spcPct val="115000"/>
                        </a:lnSpc>
                        <a:spcAft>
                          <a:spcPts val="0"/>
                        </a:spcAft>
                      </a:pPr>
                      <a:r>
                        <a:rPr lang="en-IN" sz="1400" dirty="0">
                          <a:solidFill>
                            <a:srgbClr val="000000"/>
                          </a:solidFill>
                          <a:latin typeface="Calibri"/>
                          <a:ea typeface="Times New Roman"/>
                          <a:cs typeface="Times New Roman"/>
                        </a:rPr>
                        <a:t>Theme</a:t>
                      </a:r>
                      <a:endParaRPr lang="en-IN" sz="1400" dirty="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2012-13</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2011-12</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21322">
                <a:tc>
                  <a:txBody>
                    <a:bodyPr/>
                    <a:lstStyle/>
                    <a:p>
                      <a:pPr algn="ctr">
                        <a:lnSpc>
                          <a:spcPct val="115000"/>
                        </a:lnSpc>
                        <a:spcAft>
                          <a:spcPts val="0"/>
                        </a:spcAft>
                      </a:pPr>
                      <a:r>
                        <a:rPr lang="en-IN" sz="1400" dirty="0">
                          <a:solidFill>
                            <a:srgbClr val="000000"/>
                          </a:solidFill>
                          <a:latin typeface="Calibri"/>
                          <a:ea typeface="Times New Roman"/>
                          <a:cs typeface="Times New Roman"/>
                        </a:rPr>
                        <a:t>ANC Services</a:t>
                      </a:r>
                      <a:endParaRPr lang="en-IN" sz="1400" dirty="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9</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7.38</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2</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4.08</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21322">
                <a:tc>
                  <a:txBody>
                    <a:bodyPr/>
                    <a:lstStyle/>
                    <a:p>
                      <a:pPr algn="ctr">
                        <a:lnSpc>
                          <a:spcPct val="115000"/>
                        </a:lnSpc>
                        <a:spcAft>
                          <a:spcPts val="0"/>
                        </a:spcAft>
                      </a:pPr>
                      <a:r>
                        <a:rPr lang="en-IN" sz="1400" dirty="0">
                          <a:solidFill>
                            <a:srgbClr val="000000"/>
                          </a:solidFill>
                          <a:latin typeface="Calibri"/>
                          <a:ea typeface="Times New Roman"/>
                          <a:cs typeface="Times New Roman"/>
                        </a:rPr>
                        <a:t>Deliveries</a:t>
                      </a:r>
                      <a:endParaRPr lang="en-IN" sz="1400" dirty="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7</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5.74</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2</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4.08</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21322">
                <a:tc>
                  <a:txBody>
                    <a:bodyPr/>
                    <a:lstStyle/>
                    <a:p>
                      <a:pPr algn="ctr">
                        <a:lnSpc>
                          <a:spcPct val="115000"/>
                        </a:lnSpc>
                        <a:spcAft>
                          <a:spcPts val="0"/>
                        </a:spcAft>
                      </a:pPr>
                      <a:r>
                        <a:rPr lang="en-IN" sz="1400" dirty="0">
                          <a:solidFill>
                            <a:srgbClr val="000000"/>
                          </a:solidFill>
                          <a:latin typeface="Calibri"/>
                          <a:ea typeface="Times New Roman"/>
                          <a:cs typeface="Times New Roman"/>
                        </a:rPr>
                        <a:t>C- Section Delivery</a:t>
                      </a:r>
                      <a:endParaRPr lang="en-IN" sz="1400" dirty="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5</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4.10</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0</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0.00</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21322">
                <a:tc>
                  <a:txBody>
                    <a:bodyPr/>
                    <a:lstStyle/>
                    <a:p>
                      <a:pPr algn="ctr">
                        <a:lnSpc>
                          <a:spcPct val="115000"/>
                        </a:lnSpc>
                        <a:spcAft>
                          <a:spcPts val="0"/>
                        </a:spcAft>
                      </a:pPr>
                      <a:r>
                        <a:rPr lang="en-IN" sz="1400" dirty="0">
                          <a:solidFill>
                            <a:srgbClr val="000000"/>
                          </a:solidFill>
                          <a:latin typeface="Calibri"/>
                          <a:ea typeface="Times New Roman"/>
                          <a:cs typeface="Times New Roman"/>
                        </a:rPr>
                        <a:t>Pregnancy outcome &amp; weight of new born</a:t>
                      </a:r>
                      <a:endParaRPr lang="en-IN" sz="1400" dirty="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n-IN" sz="1400" dirty="0">
                          <a:solidFill>
                            <a:srgbClr val="000000"/>
                          </a:solidFill>
                          <a:latin typeface="Calibri"/>
                          <a:ea typeface="Times New Roman"/>
                          <a:cs typeface="Times New Roman"/>
                        </a:rPr>
                        <a:t>6</a:t>
                      </a:r>
                      <a:endParaRPr lang="en-IN" sz="1400" dirty="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4.92</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1</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2.04</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21322">
                <a:tc>
                  <a:txBody>
                    <a:bodyPr/>
                    <a:lstStyle/>
                    <a:p>
                      <a:pPr algn="ctr">
                        <a:lnSpc>
                          <a:spcPct val="115000"/>
                        </a:lnSpc>
                        <a:spcAft>
                          <a:spcPts val="0"/>
                        </a:spcAft>
                      </a:pPr>
                      <a:r>
                        <a:rPr lang="en-IN" sz="1400">
                          <a:solidFill>
                            <a:srgbClr val="000000"/>
                          </a:solidFill>
                          <a:latin typeface="Calibri"/>
                          <a:ea typeface="Times New Roman"/>
                          <a:cs typeface="Times New Roman"/>
                        </a:rPr>
                        <a:t>Complicated pregnancies</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n-IN" sz="1400" dirty="0">
                          <a:solidFill>
                            <a:srgbClr val="000000"/>
                          </a:solidFill>
                          <a:latin typeface="Calibri"/>
                          <a:ea typeface="Times New Roman"/>
                          <a:cs typeface="Times New Roman"/>
                        </a:rPr>
                        <a:t>1</a:t>
                      </a:r>
                      <a:endParaRPr lang="en-IN" sz="1400" dirty="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0.82</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0</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0.00</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21322">
                <a:tc>
                  <a:txBody>
                    <a:bodyPr/>
                    <a:lstStyle/>
                    <a:p>
                      <a:pPr algn="ctr">
                        <a:lnSpc>
                          <a:spcPct val="115000"/>
                        </a:lnSpc>
                        <a:spcAft>
                          <a:spcPts val="0"/>
                        </a:spcAft>
                      </a:pPr>
                      <a:r>
                        <a:rPr lang="en-IN" sz="1400">
                          <a:solidFill>
                            <a:srgbClr val="000000"/>
                          </a:solidFill>
                          <a:latin typeface="Calibri"/>
                          <a:ea typeface="Times New Roman"/>
                          <a:cs typeface="Times New Roman"/>
                        </a:rPr>
                        <a:t>PNC Services</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n-IN" sz="1400" dirty="0">
                          <a:solidFill>
                            <a:srgbClr val="000000"/>
                          </a:solidFill>
                          <a:latin typeface="Calibri"/>
                          <a:ea typeface="Times New Roman"/>
                          <a:cs typeface="Times New Roman"/>
                        </a:rPr>
                        <a:t>2</a:t>
                      </a:r>
                      <a:endParaRPr lang="en-IN" sz="1400" dirty="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1.64</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0</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0.00</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21322">
                <a:tc>
                  <a:txBody>
                    <a:bodyPr/>
                    <a:lstStyle/>
                    <a:p>
                      <a:pPr algn="ctr">
                        <a:lnSpc>
                          <a:spcPct val="115000"/>
                        </a:lnSpc>
                        <a:spcAft>
                          <a:spcPts val="0"/>
                        </a:spcAft>
                      </a:pPr>
                      <a:r>
                        <a:rPr lang="en-IN" sz="1400">
                          <a:solidFill>
                            <a:srgbClr val="000000"/>
                          </a:solidFill>
                          <a:latin typeface="Calibri"/>
                          <a:ea typeface="Times New Roman"/>
                          <a:cs typeface="Times New Roman"/>
                        </a:rPr>
                        <a:t>RTI/STI Cases</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n-IN" sz="1400" dirty="0">
                          <a:solidFill>
                            <a:srgbClr val="000000"/>
                          </a:solidFill>
                          <a:latin typeface="Calibri"/>
                          <a:ea typeface="Times New Roman"/>
                          <a:cs typeface="Times New Roman"/>
                        </a:rPr>
                        <a:t>3</a:t>
                      </a:r>
                      <a:endParaRPr lang="en-IN" sz="1400" dirty="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2.46</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0</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0.00</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21322">
                <a:tc>
                  <a:txBody>
                    <a:bodyPr/>
                    <a:lstStyle/>
                    <a:p>
                      <a:pPr algn="ctr">
                        <a:lnSpc>
                          <a:spcPct val="115000"/>
                        </a:lnSpc>
                        <a:spcAft>
                          <a:spcPts val="0"/>
                        </a:spcAft>
                      </a:pPr>
                      <a:r>
                        <a:rPr lang="en-IN" sz="1400">
                          <a:solidFill>
                            <a:srgbClr val="000000"/>
                          </a:solidFill>
                          <a:latin typeface="Calibri"/>
                          <a:ea typeface="Times New Roman"/>
                          <a:cs typeface="Times New Roman"/>
                        </a:rPr>
                        <a:t>Family Planning </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16</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dirty="0">
                          <a:solidFill>
                            <a:srgbClr val="000000"/>
                          </a:solidFill>
                          <a:latin typeface="Calibri"/>
                          <a:ea typeface="Times New Roman"/>
                          <a:cs typeface="Times New Roman"/>
                        </a:rPr>
                        <a:t>13.11</a:t>
                      </a:r>
                      <a:endParaRPr lang="en-IN" sz="1400" dirty="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6</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12.24</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21322">
                <a:tc>
                  <a:txBody>
                    <a:bodyPr/>
                    <a:lstStyle/>
                    <a:p>
                      <a:pPr algn="ctr">
                        <a:lnSpc>
                          <a:spcPct val="115000"/>
                        </a:lnSpc>
                        <a:spcAft>
                          <a:spcPts val="0"/>
                        </a:spcAft>
                      </a:pPr>
                      <a:r>
                        <a:rPr lang="en-IN" sz="1400">
                          <a:solidFill>
                            <a:srgbClr val="000000"/>
                          </a:solidFill>
                          <a:latin typeface="Calibri"/>
                          <a:ea typeface="Times New Roman"/>
                          <a:cs typeface="Times New Roman"/>
                        </a:rPr>
                        <a:t>Child Immunization</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25</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20.49</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dirty="0">
                          <a:solidFill>
                            <a:srgbClr val="000000"/>
                          </a:solidFill>
                          <a:latin typeface="Calibri"/>
                          <a:ea typeface="Times New Roman"/>
                          <a:cs typeface="Times New Roman"/>
                        </a:rPr>
                        <a:t>0</a:t>
                      </a:r>
                      <a:endParaRPr lang="en-IN" sz="1400" dirty="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0.00</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21322">
                <a:tc>
                  <a:txBody>
                    <a:bodyPr/>
                    <a:lstStyle/>
                    <a:p>
                      <a:pPr algn="ctr">
                        <a:lnSpc>
                          <a:spcPct val="115000"/>
                        </a:lnSpc>
                        <a:spcAft>
                          <a:spcPts val="0"/>
                        </a:spcAft>
                      </a:pPr>
                      <a:r>
                        <a:rPr lang="en-IN" sz="1400">
                          <a:solidFill>
                            <a:srgbClr val="000000"/>
                          </a:solidFill>
                          <a:latin typeface="Calibri"/>
                          <a:ea typeface="Times New Roman"/>
                          <a:cs typeface="Times New Roman"/>
                        </a:rPr>
                        <a:t>Number of Vitamin Doses</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3</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2.46</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2</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4.08</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488183">
                <a:tc>
                  <a:txBody>
                    <a:bodyPr/>
                    <a:lstStyle/>
                    <a:p>
                      <a:pPr algn="ctr">
                        <a:lnSpc>
                          <a:spcPct val="115000"/>
                        </a:lnSpc>
                        <a:spcAft>
                          <a:spcPts val="0"/>
                        </a:spcAft>
                      </a:pPr>
                      <a:r>
                        <a:rPr lang="en-IN" sz="1400">
                          <a:solidFill>
                            <a:srgbClr val="000000"/>
                          </a:solidFill>
                          <a:latin typeface="Calibri"/>
                          <a:ea typeface="Times New Roman"/>
                          <a:cs typeface="Times New Roman"/>
                        </a:rPr>
                        <a:t>Number of cases of Childhood Diseases reported during the month 0-5 Years</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4</a:t>
                      </a:r>
                      <a:endParaRPr lang="en-IN" sz="1400">
                        <a:latin typeface="Calibri"/>
                        <a:ea typeface="Calibri"/>
                        <a:cs typeface="Times New Roman"/>
                      </a:endParaRPr>
                    </a:p>
                  </a:txBody>
                  <a:tcPr marL="50313" marR="503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3.28</a:t>
                      </a:r>
                      <a:endParaRPr lang="en-IN" sz="1400">
                        <a:latin typeface="Calibri"/>
                        <a:ea typeface="Calibri"/>
                        <a:cs typeface="Times New Roman"/>
                      </a:endParaRPr>
                    </a:p>
                  </a:txBody>
                  <a:tcPr marL="50313" marR="503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15000"/>
                        </a:lnSpc>
                        <a:spcAft>
                          <a:spcPts val="0"/>
                        </a:spcAft>
                      </a:pPr>
                      <a:r>
                        <a:rPr lang="en-IN" sz="1400" dirty="0">
                          <a:solidFill>
                            <a:srgbClr val="000000"/>
                          </a:solidFill>
                          <a:latin typeface="Calibri"/>
                          <a:ea typeface="Times New Roman"/>
                          <a:cs typeface="Times New Roman"/>
                        </a:rPr>
                        <a:t>        3</a:t>
                      </a:r>
                      <a:endParaRPr lang="en-IN" sz="1400" dirty="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6.12</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21322">
                <a:tc>
                  <a:txBody>
                    <a:bodyPr/>
                    <a:lstStyle/>
                    <a:p>
                      <a:pPr algn="ctr">
                        <a:lnSpc>
                          <a:spcPct val="115000"/>
                        </a:lnSpc>
                        <a:spcAft>
                          <a:spcPts val="0"/>
                        </a:spcAft>
                      </a:pPr>
                      <a:r>
                        <a:rPr lang="en-IN" sz="1400">
                          <a:solidFill>
                            <a:srgbClr val="000000"/>
                          </a:solidFill>
                          <a:latin typeface="Calibri"/>
                          <a:ea typeface="Times New Roman"/>
                          <a:cs typeface="Times New Roman"/>
                        </a:rPr>
                        <a:t>Blindness Control Programme</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7</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5.74</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dirty="0">
                          <a:solidFill>
                            <a:srgbClr val="000000"/>
                          </a:solidFill>
                          <a:latin typeface="Calibri"/>
                          <a:ea typeface="Times New Roman"/>
                          <a:cs typeface="Times New Roman"/>
                        </a:rPr>
                        <a:t>4</a:t>
                      </a:r>
                      <a:endParaRPr lang="en-IN" sz="1400" dirty="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8.16</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21322">
                <a:tc>
                  <a:txBody>
                    <a:bodyPr/>
                    <a:lstStyle/>
                    <a:p>
                      <a:pPr algn="ctr">
                        <a:lnSpc>
                          <a:spcPct val="115000"/>
                        </a:lnSpc>
                        <a:spcAft>
                          <a:spcPts val="0"/>
                        </a:spcAft>
                      </a:pPr>
                      <a:r>
                        <a:rPr lang="en-IN" sz="1400">
                          <a:solidFill>
                            <a:srgbClr val="000000"/>
                          </a:solidFill>
                          <a:latin typeface="Calibri"/>
                          <a:ea typeface="Times New Roman"/>
                          <a:cs typeface="Times New Roman"/>
                        </a:rPr>
                        <a:t>Patient Services</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5</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4.10</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dirty="0">
                          <a:solidFill>
                            <a:srgbClr val="000000"/>
                          </a:solidFill>
                          <a:latin typeface="Calibri"/>
                          <a:ea typeface="Times New Roman"/>
                          <a:cs typeface="Times New Roman"/>
                        </a:rPr>
                        <a:t>9</a:t>
                      </a:r>
                      <a:endParaRPr lang="en-IN" sz="1400" dirty="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dirty="0">
                          <a:solidFill>
                            <a:srgbClr val="000000"/>
                          </a:solidFill>
                          <a:latin typeface="Calibri"/>
                          <a:ea typeface="Times New Roman"/>
                          <a:cs typeface="Times New Roman"/>
                        </a:rPr>
                        <a:t>18.37</a:t>
                      </a:r>
                      <a:endParaRPr lang="en-IN" sz="1400" dirty="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21322">
                <a:tc>
                  <a:txBody>
                    <a:bodyPr/>
                    <a:lstStyle/>
                    <a:p>
                      <a:pPr algn="ctr">
                        <a:lnSpc>
                          <a:spcPct val="115000"/>
                        </a:lnSpc>
                        <a:spcAft>
                          <a:spcPts val="0"/>
                        </a:spcAft>
                      </a:pPr>
                      <a:r>
                        <a:rPr lang="en-IN" sz="1400">
                          <a:solidFill>
                            <a:srgbClr val="000000"/>
                          </a:solidFill>
                          <a:latin typeface="Calibri"/>
                          <a:ea typeface="Times New Roman"/>
                          <a:cs typeface="Times New Roman"/>
                        </a:rPr>
                        <a:t>Laboratory Testing</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3</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2.46</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1</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dirty="0">
                          <a:solidFill>
                            <a:srgbClr val="000000"/>
                          </a:solidFill>
                          <a:latin typeface="Calibri"/>
                          <a:ea typeface="Times New Roman"/>
                          <a:cs typeface="Times New Roman"/>
                        </a:rPr>
                        <a:t>2.04</a:t>
                      </a:r>
                      <a:endParaRPr lang="en-IN" sz="1400" dirty="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21322">
                <a:tc>
                  <a:txBody>
                    <a:bodyPr/>
                    <a:lstStyle/>
                    <a:p>
                      <a:pPr algn="ctr">
                        <a:lnSpc>
                          <a:spcPct val="115000"/>
                        </a:lnSpc>
                        <a:spcAft>
                          <a:spcPts val="0"/>
                        </a:spcAft>
                      </a:pPr>
                      <a:r>
                        <a:rPr lang="en-IN" sz="1400" dirty="0">
                          <a:solidFill>
                            <a:srgbClr val="000000"/>
                          </a:solidFill>
                          <a:latin typeface="Calibri"/>
                          <a:ea typeface="Times New Roman"/>
                          <a:cs typeface="Times New Roman"/>
                        </a:rPr>
                        <a:t>Details of Death</a:t>
                      </a:r>
                      <a:endParaRPr lang="en-IN" sz="1400" dirty="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26</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21.31</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a:solidFill>
                            <a:srgbClr val="000000"/>
                          </a:solidFill>
                          <a:latin typeface="Calibri"/>
                          <a:ea typeface="Times New Roman"/>
                          <a:cs typeface="Times New Roman"/>
                        </a:rPr>
                        <a:t>16</a:t>
                      </a:r>
                      <a:endParaRPr lang="en-IN" sz="140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IN" sz="1400" dirty="0">
                          <a:solidFill>
                            <a:srgbClr val="000000"/>
                          </a:solidFill>
                          <a:latin typeface="Calibri"/>
                          <a:ea typeface="Times New Roman"/>
                          <a:cs typeface="Times New Roman"/>
                        </a:rPr>
                        <a:t>32.65</a:t>
                      </a:r>
                      <a:endParaRPr lang="en-IN" sz="1400" dirty="0">
                        <a:latin typeface="Calibri"/>
                        <a:ea typeface="Calibri"/>
                        <a:cs typeface="Times New Roman"/>
                      </a:endParaRPr>
                    </a:p>
                  </a:txBody>
                  <a:tcPr marL="50313" marR="503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bl>
          </a:graphicData>
        </a:graphic>
      </p:graphicFrame>
      <p:sp>
        <p:nvSpPr>
          <p:cNvPr id="5" name="Rectangle 4"/>
          <p:cNvSpPr/>
          <p:nvPr/>
        </p:nvSpPr>
        <p:spPr>
          <a:xfrm>
            <a:off x="488504" y="6014324"/>
            <a:ext cx="6940996" cy="415498"/>
          </a:xfrm>
          <a:prstGeom prst="rect">
            <a:avLst/>
          </a:prstGeom>
        </p:spPr>
        <p:txBody>
          <a:bodyPr wrap="square">
            <a:spAutoFit/>
          </a:bodyPr>
          <a:lstStyle/>
          <a:p>
            <a:r>
              <a:rPr lang="en-IN" dirty="0"/>
              <a:t>Tabulated from HMIS portal data accessed on 15 April 2013</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1280592" y="342875"/>
          <a:ext cx="7272808" cy="5750421"/>
        </p:xfrm>
        <a:graphic>
          <a:graphicData uri="http://schemas.openxmlformats.org/presentationml/2006/ole">
            <p:oleObj spid="_x0000_s4098" name="Worksheet" r:id="rId3" imgW="5038716" imgH="3857621" progId="Excel.Sheet.8">
              <p:embed/>
            </p:oleObj>
          </a:graphicData>
        </a:graphic>
      </p:graphicFrame>
      <p:sp>
        <p:nvSpPr>
          <p:cNvPr id="6" name="Rectangle 5"/>
          <p:cNvSpPr/>
          <p:nvPr/>
        </p:nvSpPr>
        <p:spPr>
          <a:xfrm>
            <a:off x="1208585" y="6093296"/>
            <a:ext cx="4320479" cy="415498"/>
          </a:xfrm>
          <a:prstGeom prst="rect">
            <a:avLst/>
          </a:prstGeom>
        </p:spPr>
        <p:txBody>
          <a:bodyPr wrap="square">
            <a:spAutoFit/>
          </a:bodyPr>
          <a:lstStyle/>
          <a:p>
            <a:pPr algn="ctr"/>
            <a:r>
              <a:rPr lang="en-US" dirty="0" smtClean="0"/>
              <a:t>Source Maharashtra state DHIS application</a:t>
            </a:r>
            <a:endParaRPr lang="en-IN"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p:cNvSpPr>
            <a:spLocks noGrp="1"/>
          </p:cNvSpPr>
          <p:nvPr>
            <p:ph type="sldNum" sz="quarter" idx="10"/>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93DE5897-1297-45E6-A9E6-F7FDE74C822F}" type="slidenum">
              <a:rPr lang="en-US" smtClean="0"/>
              <a:pPr fontAlgn="base">
                <a:spcBef>
                  <a:spcPct val="0"/>
                </a:spcBef>
                <a:spcAft>
                  <a:spcPct val="0"/>
                </a:spcAft>
                <a:defRPr/>
              </a:pPr>
              <a:t>43</a:t>
            </a:fld>
            <a:endParaRPr lang="en-US" smtClean="0"/>
          </a:p>
        </p:txBody>
      </p:sp>
      <p:graphicFrame>
        <p:nvGraphicFramePr>
          <p:cNvPr id="8194" name="Object 2"/>
          <p:cNvGraphicFramePr>
            <a:graphicFrameLocks noChangeAspect="1"/>
          </p:cNvGraphicFramePr>
          <p:nvPr/>
        </p:nvGraphicFramePr>
        <p:xfrm>
          <a:off x="992560" y="228600"/>
          <a:ext cx="7848872" cy="6015862"/>
        </p:xfrm>
        <a:graphic>
          <a:graphicData uri="http://schemas.openxmlformats.org/presentationml/2006/ole">
            <p:oleObj spid="_x0000_s3074" name="Worksheet" r:id="rId3" imgW="6362776" imgH="3438414" progId="Excel.Sheet.8">
              <p:embed/>
            </p:oleObj>
          </a:graphicData>
        </a:graphic>
      </p:graphicFrame>
      <p:sp>
        <p:nvSpPr>
          <p:cNvPr id="4" name="Rectangle 3"/>
          <p:cNvSpPr/>
          <p:nvPr/>
        </p:nvSpPr>
        <p:spPr>
          <a:xfrm>
            <a:off x="344489" y="6237312"/>
            <a:ext cx="5616624" cy="415498"/>
          </a:xfrm>
          <a:prstGeom prst="rect">
            <a:avLst/>
          </a:prstGeom>
        </p:spPr>
        <p:txBody>
          <a:bodyPr wrap="square">
            <a:spAutoFit/>
          </a:bodyPr>
          <a:lstStyle/>
          <a:p>
            <a:pPr algn="ctr"/>
            <a:r>
              <a:rPr lang="en-US" dirty="0" smtClean="0"/>
              <a:t>Source Maharashtra state DHIS application</a:t>
            </a:r>
            <a:endParaRPr lang="en-IN"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u="sng" dirty="0" smtClean="0">
                <a:solidFill>
                  <a:srgbClr val="7030A0"/>
                </a:solidFill>
              </a:rPr>
              <a:t>Instruction to Improve Data Quality</a:t>
            </a:r>
            <a:endParaRPr lang="en-IN" i="1" u="sng" dirty="0"/>
          </a:p>
        </p:txBody>
      </p:sp>
      <p:sp>
        <p:nvSpPr>
          <p:cNvPr id="3" name="Content Placeholder 2"/>
          <p:cNvSpPr>
            <a:spLocks noGrp="1"/>
          </p:cNvSpPr>
          <p:nvPr>
            <p:ph sz="quarter" idx="1"/>
          </p:nvPr>
        </p:nvSpPr>
        <p:spPr/>
        <p:txBody>
          <a:bodyPr/>
          <a:lstStyle/>
          <a:p>
            <a:pPr>
              <a:lnSpc>
                <a:spcPct val="80000"/>
              </a:lnSpc>
            </a:pPr>
            <a:r>
              <a:rPr lang="en-US" sz="4000" b="1" dirty="0" smtClean="0">
                <a:solidFill>
                  <a:schemeClr val="hlink"/>
                </a:solidFill>
              </a:rPr>
              <a:t>Data Entry Point</a:t>
            </a:r>
          </a:p>
          <a:p>
            <a:pPr lvl="1">
              <a:lnSpc>
                <a:spcPct val="80000"/>
              </a:lnSpc>
            </a:pPr>
            <a:r>
              <a:rPr lang="en-US" sz="3600" b="1" dirty="0" smtClean="0"/>
              <a:t>Data Completeness </a:t>
            </a:r>
          </a:p>
          <a:p>
            <a:pPr lvl="1">
              <a:lnSpc>
                <a:spcPct val="80000"/>
              </a:lnSpc>
            </a:pPr>
            <a:r>
              <a:rPr lang="en-US" sz="3600" b="1" dirty="0" smtClean="0"/>
              <a:t>Validation Checks</a:t>
            </a:r>
          </a:p>
          <a:p>
            <a:pPr lvl="1">
              <a:lnSpc>
                <a:spcPct val="80000"/>
              </a:lnSpc>
            </a:pPr>
            <a:r>
              <a:rPr lang="en-US" sz="3600" b="1" dirty="0" smtClean="0"/>
              <a:t>DHIS-2 &amp; Main HMIS</a:t>
            </a:r>
          </a:p>
          <a:p>
            <a:pPr>
              <a:lnSpc>
                <a:spcPct val="80000"/>
              </a:lnSpc>
            </a:pPr>
            <a:r>
              <a:rPr lang="en-US" sz="4000" b="1" dirty="0" smtClean="0">
                <a:solidFill>
                  <a:schemeClr val="hlink"/>
                </a:solidFill>
              </a:rPr>
              <a:t>Block Level</a:t>
            </a:r>
          </a:p>
          <a:p>
            <a:pPr lvl="1">
              <a:lnSpc>
                <a:spcPct val="80000"/>
              </a:lnSpc>
            </a:pPr>
            <a:r>
              <a:rPr lang="en-US" sz="3600" b="1" dirty="0" smtClean="0"/>
              <a:t>Data Entry Status</a:t>
            </a:r>
          </a:p>
          <a:p>
            <a:pPr lvl="1">
              <a:lnSpc>
                <a:spcPct val="80000"/>
              </a:lnSpc>
            </a:pPr>
            <a:r>
              <a:rPr lang="en-US" sz="3600" b="1" dirty="0" smtClean="0"/>
              <a:t>Data Completeness</a:t>
            </a:r>
          </a:p>
          <a:p>
            <a:pPr lvl="1">
              <a:lnSpc>
                <a:spcPct val="80000"/>
              </a:lnSpc>
            </a:pPr>
            <a:r>
              <a:rPr lang="en-US" sz="3600" b="1" dirty="0" smtClean="0"/>
              <a:t>Validation Checks</a:t>
            </a:r>
          </a:p>
          <a:p>
            <a:pPr lvl="1">
              <a:lnSpc>
                <a:spcPct val="80000"/>
              </a:lnSpc>
            </a:pPr>
            <a:r>
              <a:rPr lang="en-US" sz="3600" b="1" dirty="0" smtClean="0"/>
              <a:t>Performance Reports</a:t>
            </a:r>
          </a:p>
          <a:p>
            <a:endParaRPr lang="en-IN"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IN" b="1" dirty="0">
              <a:solidFill>
                <a:srgbClr val="7030A0"/>
              </a:solidFill>
            </a:endParaRPr>
          </a:p>
        </p:txBody>
      </p:sp>
      <p:sp>
        <p:nvSpPr>
          <p:cNvPr id="3" name="Content Placeholder 2"/>
          <p:cNvSpPr>
            <a:spLocks noGrp="1"/>
          </p:cNvSpPr>
          <p:nvPr>
            <p:ph sz="quarter" idx="1"/>
          </p:nvPr>
        </p:nvSpPr>
        <p:spPr/>
        <p:txBody>
          <a:bodyPr>
            <a:normAutofit fontScale="92500" lnSpcReduction="10000"/>
          </a:bodyPr>
          <a:lstStyle/>
          <a:p>
            <a:pPr>
              <a:lnSpc>
                <a:spcPct val="80000"/>
              </a:lnSpc>
              <a:buNone/>
            </a:pPr>
            <a:r>
              <a:rPr lang="en-US" sz="4000" b="1" dirty="0" smtClean="0">
                <a:solidFill>
                  <a:schemeClr val="hlink"/>
                </a:solidFill>
              </a:rPr>
              <a:t>Circle / District Level</a:t>
            </a:r>
          </a:p>
          <a:p>
            <a:pPr lvl="1">
              <a:lnSpc>
                <a:spcPct val="80000"/>
              </a:lnSpc>
            </a:pPr>
            <a:r>
              <a:rPr lang="en-US" sz="3600" b="1" dirty="0" smtClean="0"/>
              <a:t>Data Entry Status</a:t>
            </a:r>
          </a:p>
          <a:p>
            <a:pPr lvl="1">
              <a:lnSpc>
                <a:spcPct val="80000"/>
              </a:lnSpc>
            </a:pPr>
            <a:r>
              <a:rPr lang="en-US" sz="3600" b="1" dirty="0" smtClean="0"/>
              <a:t>Data Completeness</a:t>
            </a:r>
          </a:p>
          <a:p>
            <a:pPr lvl="1">
              <a:lnSpc>
                <a:spcPct val="80000"/>
              </a:lnSpc>
            </a:pPr>
            <a:r>
              <a:rPr lang="en-US" sz="3600" b="1" dirty="0" smtClean="0"/>
              <a:t>Validation Checks</a:t>
            </a:r>
          </a:p>
          <a:p>
            <a:pPr lvl="1">
              <a:lnSpc>
                <a:spcPct val="80000"/>
              </a:lnSpc>
            </a:pPr>
            <a:r>
              <a:rPr lang="en-US" sz="3600" b="1" dirty="0" smtClean="0"/>
              <a:t>Report Uploading &amp; </a:t>
            </a:r>
            <a:r>
              <a:rPr lang="en-US" sz="3600" b="1" dirty="0" smtClean="0"/>
              <a:t>Verification</a:t>
            </a:r>
          </a:p>
          <a:p>
            <a:pPr lvl="1">
              <a:lnSpc>
                <a:spcPct val="80000"/>
              </a:lnSpc>
            </a:pPr>
            <a:r>
              <a:rPr lang="en-US" sz="3200" b="1" dirty="0" smtClean="0"/>
              <a:t>Validation </a:t>
            </a:r>
            <a:r>
              <a:rPr lang="en-US" sz="3200" b="1" dirty="0" smtClean="0"/>
              <a:t>Errors &amp; Outliers</a:t>
            </a:r>
          </a:p>
          <a:p>
            <a:pPr lvl="4">
              <a:lnSpc>
                <a:spcPct val="80000"/>
              </a:lnSpc>
            </a:pPr>
            <a:r>
              <a:rPr lang="en-US" sz="2400" b="1" dirty="0" smtClean="0">
                <a:solidFill>
                  <a:schemeClr val="hlink"/>
                </a:solidFill>
              </a:rPr>
              <a:t>DHIS-2 / Main HMIS / RHMIS</a:t>
            </a:r>
          </a:p>
          <a:p>
            <a:pPr lvl="1">
              <a:lnSpc>
                <a:spcPct val="80000"/>
              </a:lnSpc>
            </a:pPr>
            <a:r>
              <a:rPr lang="en-US" sz="3600" b="1" dirty="0" smtClean="0"/>
              <a:t>Performance Reports</a:t>
            </a:r>
          </a:p>
          <a:p>
            <a:pPr lvl="1">
              <a:lnSpc>
                <a:spcPct val="80000"/>
              </a:lnSpc>
            </a:pPr>
            <a:r>
              <a:rPr lang="en-US" sz="3600" b="1" dirty="0" smtClean="0"/>
              <a:t>Comparison</a:t>
            </a:r>
          </a:p>
          <a:p>
            <a:pPr lvl="2">
              <a:lnSpc>
                <a:spcPct val="80000"/>
              </a:lnSpc>
            </a:pPr>
            <a:r>
              <a:rPr lang="en-US" sz="3200" b="1" dirty="0" smtClean="0"/>
              <a:t>DHIS-2 &amp; Main HMIS</a:t>
            </a:r>
          </a:p>
          <a:p>
            <a:pPr lvl="2">
              <a:lnSpc>
                <a:spcPct val="80000"/>
              </a:lnSpc>
            </a:pPr>
            <a:r>
              <a:rPr lang="en-US" sz="3200" b="1" dirty="0" smtClean="0"/>
              <a:t>Main HMIS &amp; RHMIS</a:t>
            </a:r>
          </a:p>
          <a:p>
            <a:endParaRPr lang="en-IN"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560" y="260648"/>
            <a:ext cx="8420100" cy="1143000"/>
          </a:xfrm>
        </p:spPr>
        <p:txBody>
          <a:bodyPr/>
          <a:lstStyle/>
          <a:p>
            <a:pPr algn="ctr"/>
            <a:r>
              <a:rPr lang="en-US" b="1" i="1" u="sng" dirty="0" smtClean="0">
                <a:solidFill>
                  <a:srgbClr val="7030A0"/>
                </a:solidFill>
              </a:rPr>
              <a:t>Challenges</a:t>
            </a:r>
            <a:endParaRPr lang="en-IN" b="1" i="1" u="sng" dirty="0">
              <a:solidFill>
                <a:srgbClr val="7030A0"/>
              </a:solidFill>
            </a:endParaRPr>
          </a:p>
        </p:txBody>
      </p:sp>
      <p:sp>
        <p:nvSpPr>
          <p:cNvPr id="3" name="Content Placeholder 2"/>
          <p:cNvSpPr>
            <a:spLocks noGrp="1"/>
          </p:cNvSpPr>
          <p:nvPr>
            <p:ph sz="quarter" idx="1"/>
          </p:nvPr>
        </p:nvSpPr>
        <p:spPr/>
        <p:txBody>
          <a:bodyPr>
            <a:normAutofit/>
          </a:bodyPr>
          <a:lstStyle/>
          <a:p>
            <a:pPr>
              <a:buNone/>
            </a:pPr>
            <a:endParaRPr lang="en-US" sz="1600" dirty="0" smtClean="0"/>
          </a:p>
          <a:p>
            <a:pPr algn="just">
              <a:buNone/>
            </a:pPr>
            <a:r>
              <a:rPr lang="en-US" sz="3200" dirty="0" smtClean="0">
                <a:solidFill>
                  <a:srgbClr val="FF0000"/>
                </a:solidFill>
                <a:latin typeface="Times New Roman" pitchFamily="18" charset="0"/>
                <a:cs typeface="Times New Roman" pitchFamily="18" charset="0"/>
              </a:rPr>
              <a:t>1</a:t>
            </a:r>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Training</a:t>
            </a:r>
            <a:endParaRPr lang="en-US" sz="3200" b="1" dirty="0" smtClean="0">
              <a:latin typeface="Times New Roman" pitchFamily="18" charset="0"/>
              <a:cs typeface="Times New Roman" pitchFamily="18" charset="0"/>
            </a:endParaRPr>
          </a:p>
          <a:p>
            <a:pPr marL="514350" indent="-514350" algn="just">
              <a:lnSpc>
                <a:spcPct val="200000"/>
              </a:lnSpc>
              <a:buAutoNum type="arabicPeriod" startAt="2"/>
            </a:pPr>
            <a:r>
              <a:rPr lang="en-US" sz="3200" b="1" dirty="0" smtClean="0">
                <a:latin typeface="Times New Roman" pitchFamily="18" charset="0"/>
                <a:cs typeface="Times New Roman" pitchFamily="18" charset="0"/>
              </a:rPr>
              <a:t>Documentation</a:t>
            </a:r>
          </a:p>
          <a:p>
            <a:pPr marL="514350" indent="-514350" algn="just">
              <a:lnSpc>
                <a:spcPct val="200000"/>
              </a:lnSpc>
              <a:buAutoNum type="arabicPeriod" startAt="2"/>
            </a:pPr>
            <a:r>
              <a:rPr lang="en-IN" sz="3200" b="1" dirty="0">
                <a:latin typeface="Times New Roman" pitchFamily="18" charset="0"/>
                <a:cs typeface="Times New Roman" pitchFamily="18" charset="0"/>
              </a:rPr>
              <a:t>Monitoring and Feedback of HMIS </a:t>
            </a:r>
            <a:r>
              <a:rPr lang="en-IN" sz="3200" b="1" dirty="0" smtClean="0">
                <a:latin typeface="Times New Roman" pitchFamily="18" charset="0"/>
                <a:cs typeface="Times New Roman" pitchFamily="18" charset="0"/>
              </a:rPr>
              <a:t>data</a:t>
            </a:r>
          </a:p>
          <a:p>
            <a:pPr marL="514350" indent="-514350" algn="just">
              <a:lnSpc>
                <a:spcPct val="200000"/>
              </a:lnSpc>
              <a:buNone/>
            </a:pPr>
            <a:r>
              <a:rPr lang="en-IN" sz="3200" dirty="0">
                <a:solidFill>
                  <a:srgbClr val="FF0000"/>
                </a:solidFill>
                <a:latin typeface="Times New Roman" pitchFamily="18" charset="0"/>
                <a:cs typeface="Times New Roman" pitchFamily="18" charset="0"/>
              </a:rPr>
              <a:t>4</a:t>
            </a:r>
            <a:r>
              <a:rPr lang="en-IN" sz="3200" dirty="0">
                <a:latin typeface="Times New Roman" pitchFamily="18" charset="0"/>
                <a:cs typeface="Times New Roman" pitchFamily="18" charset="0"/>
              </a:rPr>
              <a:t>. </a:t>
            </a:r>
            <a:r>
              <a:rPr lang="en-IN" sz="3200" dirty="0" smtClean="0">
                <a:latin typeface="Times New Roman" pitchFamily="18" charset="0"/>
                <a:cs typeface="Times New Roman" pitchFamily="18" charset="0"/>
              </a:rPr>
              <a:t>  </a:t>
            </a:r>
            <a:r>
              <a:rPr lang="en-IN" sz="3200" b="1" dirty="0" smtClean="0">
                <a:latin typeface="Times New Roman" pitchFamily="18" charset="0"/>
                <a:cs typeface="Times New Roman" pitchFamily="18" charset="0"/>
              </a:rPr>
              <a:t>Physical </a:t>
            </a:r>
            <a:r>
              <a:rPr lang="en-IN" sz="3200" b="1" dirty="0">
                <a:latin typeface="Times New Roman" pitchFamily="18" charset="0"/>
                <a:cs typeface="Times New Roman" pitchFamily="18" charset="0"/>
              </a:rPr>
              <a:t>Constraints to Data Uploadin</a:t>
            </a:r>
            <a:r>
              <a:rPr lang="en-IN" sz="3200" b="1" dirty="0"/>
              <a:t>g</a:t>
            </a:r>
            <a:endParaRPr lang="en-IN" sz="3200" dirty="0"/>
          </a:p>
          <a:p>
            <a:pPr marL="514350" indent="-514350" algn="just">
              <a:lnSpc>
                <a:spcPct val="200000"/>
              </a:lnSpc>
              <a:buAutoNum type="arabicPeriod" startAt="2"/>
            </a:pP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solidFill>
                  <a:srgbClr val="7030A0"/>
                </a:solidFill>
              </a:rPr>
              <a:t>Recommendation</a:t>
            </a:r>
            <a:endParaRPr lang="en-IN" b="1" u="sng" dirty="0">
              <a:solidFill>
                <a:srgbClr val="7030A0"/>
              </a:solidFill>
            </a:endParaRPr>
          </a:p>
        </p:txBody>
      </p:sp>
      <p:sp>
        <p:nvSpPr>
          <p:cNvPr id="3" name="Content Placeholder 2"/>
          <p:cNvSpPr>
            <a:spLocks noGrp="1"/>
          </p:cNvSpPr>
          <p:nvPr>
            <p:ph sz="quarter" idx="1"/>
          </p:nvPr>
        </p:nvSpPr>
        <p:spPr/>
        <p:txBody>
          <a:bodyPr>
            <a:normAutofit fontScale="92500" lnSpcReduction="20000"/>
          </a:bodyPr>
          <a:lstStyle/>
          <a:p>
            <a:pPr>
              <a:lnSpc>
                <a:spcPct val="200000"/>
              </a:lnSpc>
            </a:pPr>
            <a:r>
              <a:rPr lang="en-US" sz="3200" dirty="0" smtClean="0"/>
              <a:t>Inclusion of all private facilities</a:t>
            </a:r>
          </a:p>
          <a:p>
            <a:pPr>
              <a:lnSpc>
                <a:spcPct val="200000"/>
              </a:lnSpc>
            </a:pPr>
            <a:r>
              <a:rPr lang="en-US" sz="3200" dirty="0" smtClean="0"/>
              <a:t>Regular checking of HMIS Data</a:t>
            </a:r>
          </a:p>
          <a:p>
            <a:pPr>
              <a:lnSpc>
                <a:spcPct val="200000"/>
              </a:lnSpc>
            </a:pPr>
            <a:r>
              <a:rPr lang="en-US" sz="3200" dirty="0" smtClean="0"/>
              <a:t>Proper Documentation</a:t>
            </a:r>
          </a:p>
          <a:p>
            <a:pPr>
              <a:lnSpc>
                <a:spcPct val="200000"/>
              </a:lnSpc>
            </a:pPr>
            <a:r>
              <a:rPr lang="en-US" sz="3200" dirty="0" smtClean="0"/>
              <a:t>Strong Feedback system</a:t>
            </a:r>
          </a:p>
          <a:p>
            <a:pPr>
              <a:lnSpc>
                <a:spcPct val="200000"/>
              </a:lnSpc>
            </a:pPr>
            <a:r>
              <a:rPr lang="en-US" sz="3200" dirty="0" smtClean="0"/>
              <a:t>Motivation</a:t>
            </a:r>
            <a:endParaRPr lang="en-IN" sz="32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rot="10800000" flipV="1">
            <a:off x="990600" y="404664"/>
            <a:ext cx="8420100" cy="5688632"/>
          </a:xfrm>
          <a:prstGeom prst="rect">
            <a:avLst/>
          </a:prstGeom>
        </p:spPr>
        <p:txBody>
          <a:bodyPr>
            <a:normAutofit fontScale="90000" lnSpcReduction="20000"/>
          </a:bodyPr>
          <a:lstStyle/>
          <a:p>
            <a:pPr marL="0" marR="0" lvl="0" indent="0" algn="ctr" defTabSz="914400" rtl="0" eaLnBrk="1" fontAlgn="auto" latinLnBrk="0" hangingPunct="1">
              <a:lnSpc>
                <a:spcPct val="115000"/>
              </a:lnSpc>
              <a:spcBef>
                <a:spcPct val="0"/>
              </a:spcBef>
              <a:spcAft>
                <a:spcPts val="1000"/>
              </a:spcAft>
              <a:buClrTx/>
              <a:buSzTx/>
              <a:buFontTx/>
              <a:buNone/>
              <a:tabLst/>
              <a:defRPr/>
            </a:pPr>
            <a:r>
              <a:rPr kumimoji="0" lang="en-IN" sz="3200" b="0" i="0" u="none" strike="noStrike" kern="1200" cap="none" spc="0" normalizeH="0" baseline="0" noProof="0" dirty="0" smtClean="0">
                <a:ln>
                  <a:noFill/>
                </a:ln>
                <a:solidFill>
                  <a:schemeClr val="tx2"/>
                </a:solidFill>
                <a:effectLst/>
                <a:uLnTx/>
                <a:uFillTx/>
                <a:latin typeface="Calibri"/>
                <a:ea typeface="Calibri"/>
                <a:cs typeface="Times New Roman"/>
              </a:rPr>
              <a:t/>
            </a:r>
            <a:br>
              <a:rPr kumimoji="0" lang="en-IN" sz="3200" b="0" i="0" u="none" strike="noStrike" kern="1200" cap="none" spc="0" normalizeH="0" baseline="0" noProof="0" dirty="0" smtClean="0">
                <a:ln>
                  <a:noFill/>
                </a:ln>
                <a:solidFill>
                  <a:schemeClr val="tx2"/>
                </a:solidFill>
                <a:effectLst/>
                <a:uLnTx/>
                <a:uFillTx/>
                <a:latin typeface="Calibri"/>
                <a:ea typeface="Calibri"/>
                <a:cs typeface="Times New Roman"/>
              </a:rPr>
            </a:br>
            <a:r>
              <a:rPr kumimoji="0" lang="en-IN" sz="4000" b="0" i="0" u="none" strike="noStrike" kern="1200" cap="none" spc="0" normalizeH="0" baseline="0" noProof="0" dirty="0" smtClean="0">
                <a:ln>
                  <a:noFill/>
                </a:ln>
                <a:solidFill>
                  <a:schemeClr val="tx2"/>
                </a:solidFill>
                <a:effectLst/>
                <a:uLnTx/>
                <a:uFillTx/>
                <a:latin typeface="Calibri"/>
                <a:ea typeface="Calibri"/>
                <a:cs typeface="Calibri"/>
              </a:rPr>
              <a:t> </a:t>
            </a:r>
            <a:r>
              <a:rPr kumimoji="0" lang="en-IN" sz="3200" b="0" i="0" u="none" strike="noStrike" kern="1200" cap="none" spc="0" normalizeH="0" baseline="0" noProof="0" dirty="0" smtClean="0">
                <a:ln>
                  <a:noFill/>
                </a:ln>
                <a:solidFill>
                  <a:schemeClr val="tx2"/>
                </a:solidFill>
                <a:effectLst/>
                <a:uLnTx/>
                <a:uFillTx/>
                <a:latin typeface="Calibri"/>
                <a:ea typeface="Calibri"/>
                <a:cs typeface="Times New Roman"/>
              </a:rPr>
              <a:t/>
            </a:r>
            <a:br>
              <a:rPr kumimoji="0" lang="en-IN" sz="3200" b="0" i="0" u="none" strike="noStrike" kern="1200" cap="none" spc="0" normalizeH="0" baseline="0" noProof="0" dirty="0" smtClean="0">
                <a:ln>
                  <a:noFill/>
                </a:ln>
                <a:solidFill>
                  <a:schemeClr val="tx2"/>
                </a:solidFill>
                <a:effectLst/>
                <a:uLnTx/>
                <a:uFillTx/>
                <a:latin typeface="Calibri"/>
                <a:ea typeface="Calibri"/>
                <a:cs typeface="Times New Roman"/>
              </a:rPr>
            </a:br>
            <a:r>
              <a:rPr kumimoji="0" lang="en-IN" sz="2700" b="1" i="1" u="sng" strike="noStrike" kern="1200" cap="none" spc="0" normalizeH="0" baseline="0" noProof="0" dirty="0" smtClean="0">
                <a:ln>
                  <a:noFill/>
                </a:ln>
                <a:solidFill>
                  <a:srgbClr val="7030A0"/>
                </a:solidFill>
                <a:effectLst/>
                <a:uLnTx/>
                <a:uFillTx/>
                <a:latin typeface="Calibri"/>
                <a:ea typeface="Calibri"/>
                <a:cs typeface="Calibri"/>
              </a:rPr>
              <a:t> References</a:t>
            </a:r>
            <a:r>
              <a:rPr kumimoji="0" lang="en-IN" sz="1600" b="1" i="1" u="sng" strike="noStrike" kern="1200" cap="none" spc="0" normalizeH="0" baseline="0" noProof="0" dirty="0" smtClean="0">
                <a:ln>
                  <a:noFill/>
                </a:ln>
                <a:solidFill>
                  <a:srgbClr val="7030A0"/>
                </a:solidFill>
                <a:effectLst/>
                <a:uLnTx/>
                <a:uFillTx/>
                <a:latin typeface="Calibri"/>
                <a:ea typeface="Calibri"/>
                <a:cs typeface="Calibri"/>
              </a:rPr>
              <a:t>:</a:t>
            </a:r>
            <a:r>
              <a:rPr kumimoji="0" lang="en-IN" sz="1600" b="0" i="0" u="none" strike="noStrike" kern="1200" cap="none" spc="0" normalizeH="0" baseline="0" noProof="0" dirty="0" smtClean="0">
                <a:ln>
                  <a:noFill/>
                </a:ln>
                <a:solidFill>
                  <a:srgbClr val="696464"/>
                </a:solidFill>
                <a:effectLst/>
                <a:uLnTx/>
                <a:uFillTx/>
                <a:latin typeface="Calibri"/>
                <a:ea typeface="Calibri"/>
                <a:cs typeface="Times New Roman"/>
              </a:rPr>
              <a:t/>
            </a:r>
            <a:br>
              <a:rPr kumimoji="0" lang="en-IN" sz="1600" b="0" i="0" u="none" strike="noStrike" kern="1200" cap="none" spc="0" normalizeH="0" baseline="0" noProof="0" dirty="0" smtClean="0">
                <a:ln>
                  <a:noFill/>
                </a:ln>
                <a:solidFill>
                  <a:srgbClr val="696464"/>
                </a:solidFill>
                <a:effectLst/>
                <a:uLnTx/>
                <a:uFillTx/>
                <a:latin typeface="Calibri"/>
                <a:ea typeface="Calibri"/>
                <a:cs typeface="Times New Roman"/>
              </a:rPr>
            </a:br>
            <a:r>
              <a:rPr kumimoji="0" lang="en-IN" sz="1600" b="0" i="0" u="none" strike="noStrike" kern="1200" cap="none" spc="0" normalizeH="0" baseline="0" noProof="0" dirty="0" smtClean="0">
                <a:ln>
                  <a:noFill/>
                </a:ln>
                <a:solidFill>
                  <a:srgbClr val="696464"/>
                </a:solidFill>
                <a:effectLst/>
                <a:uLnTx/>
                <a:uFillTx/>
                <a:latin typeface="Calibri"/>
                <a:ea typeface="Calibri"/>
                <a:cs typeface="Times New Roman"/>
              </a:rPr>
              <a:t>1. </a:t>
            </a:r>
            <a:r>
              <a:rPr kumimoji="0" lang="en-IN" sz="1600" b="0" i="1" u="none" strike="noStrike" kern="1200" cap="none" spc="0" normalizeH="0" baseline="0" noProof="0" dirty="0" smtClean="0">
                <a:ln>
                  <a:noFill/>
                </a:ln>
                <a:solidFill>
                  <a:srgbClr val="000000"/>
                </a:solidFill>
                <a:effectLst/>
                <a:uLnTx/>
                <a:uFillTx/>
                <a:latin typeface="Calibri"/>
                <a:ea typeface="Calibri"/>
                <a:cs typeface="Calibri"/>
              </a:rPr>
              <a:t>Opportunities and challenges of health management information system in  India: a case study of </a:t>
            </a:r>
            <a:r>
              <a:rPr kumimoji="0" lang="en-IN" sz="1600" b="0" i="1" u="none" strike="noStrike" kern="1200" cap="none" spc="0" normalizeH="0" baseline="0" noProof="0" dirty="0" err="1" smtClean="0">
                <a:ln>
                  <a:noFill/>
                </a:ln>
                <a:solidFill>
                  <a:srgbClr val="000000"/>
                </a:solidFill>
                <a:effectLst/>
                <a:uLnTx/>
                <a:uFillTx/>
                <a:latin typeface="Calibri"/>
                <a:ea typeface="Calibri"/>
                <a:cs typeface="Calibri"/>
              </a:rPr>
              <a:t>Uttarakhand</a:t>
            </a:r>
            <a:r>
              <a:rPr kumimoji="0" lang="en-IN" sz="1600" b="0" i="1" u="none" strike="noStrike" kern="1200" cap="none" spc="0" normalizeH="0" baseline="0" noProof="0" dirty="0" smtClean="0">
                <a:ln>
                  <a:noFill/>
                </a:ln>
                <a:solidFill>
                  <a:srgbClr val="000000"/>
                </a:solidFill>
                <a:effectLst/>
                <a:uLnTx/>
                <a:uFillTx/>
                <a:latin typeface="Calibri"/>
                <a:ea typeface="Calibri"/>
                <a:cs typeface="Calibri"/>
              </a:rPr>
              <a:t> </a:t>
            </a:r>
            <a:r>
              <a:rPr kumimoji="0" lang="en-IN" sz="1600" b="0" i="1" u="none" strike="noStrike" kern="1200" cap="none" spc="0" normalizeH="0" baseline="0" noProof="0" dirty="0" smtClean="0">
                <a:ln>
                  <a:noFill/>
                </a:ln>
                <a:solidFill>
                  <a:srgbClr val="696464"/>
                </a:solidFill>
                <a:effectLst/>
                <a:uLnTx/>
                <a:uFillTx/>
                <a:latin typeface="Calibri"/>
                <a:ea typeface="Calibri"/>
                <a:cs typeface="Calibri"/>
              </a:rPr>
              <a:t>mpra.ub.unimuenchen.de/40014/1/MPRA_paper_40014.pdf</a:t>
            </a:r>
            <a:r>
              <a:rPr kumimoji="0" lang="ar-SA" sz="1600" b="0" i="0" u="none" strike="noStrike" kern="1200" cap="none" spc="0" normalizeH="0" baseline="0" noProof="0" dirty="0" smtClean="0">
                <a:ln>
                  <a:noFill/>
                </a:ln>
                <a:solidFill>
                  <a:srgbClr val="696464"/>
                </a:solidFill>
                <a:effectLst/>
                <a:uLnTx/>
                <a:uFillTx/>
                <a:latin typeface="Calibri"/>
                <a:ea typeface="Calibri"/>
                <a:cs typeface="Calibri"/>
              </a:rPr>
              <a:t>‎</a:t>
            </a:r>
            <a:r>
              <a:rPr kumimoji="0" lang="en-IN" sz="1600" b="0" i="0" u="none" strike="noStrike" kern="1200" cap="none" spc="0" normalizeH="0" baseline="0" noProof="0" dirty="0" smtClean="0">
                <a:ln>
                  <a:noFill/>
                </a:ln>
                <a:solidFill>
                  <a:srgbClr val="696464"/>
                </a:solidFill>
                <a:effectLst/>
                <a:uLnTx/>
                <a:uFillTx/>
                <a:latin typeface="Calibri"/>
                <a:ea typeface="Calibri"/>
                <a:cs typeface="Times New Roman"/>
              </a:rPr>
              <a:t/>
            </a:r>
            <a:br>
              <a:rPr kumimoji="0" lang="en-IN" sz="1600" b="0" i="0" u="none" strike="noStrike" kern="1200" cap="none" spc="0" normalizeH="0" baseline="0" noProof="0" dirty="0" smtClean="0">
                <a:ln>
                  <a:noFill/>
                </a:ln>
                <a:solidFill>
                  <a:srgbClr val="696464"/>
                </a:solidFill>
                <a:effectLst/>
                <a:uLnTx/>
                <a:uFillTx/>
                <a:latin typeface="Calibri"/>
                <a:ea typeface="Calibri"/>
                <a:cs typeface="Times New Roman"/>
              </a:rPr>
            </a:br>
            <a:r>
              <a:rPr kumimoji="0" lang="en-IN" sz="1600" b="0" i="0" u="none" strike="noStrike" kern="1200" cap="none" spc="0" normalizeH="0" baseline="0" noProof="0" dirty="0" smtClean="0">
                <a:ln>
                  <a:noFill/>
                </a:ln>
                <a:solidFill>
                  <a:srgbClr val="696464"/>
                </a:solidFill>
                <a:effectLst/>
                <a:uLnTx/>
                <a:uFillTx/>
                <a:latin typeface="Calibri"/>
                <a:ea typeface="Calibri"/>
                <a:cs typeface="Calibri"/>
              </a:rPr>
              <a:t> </a:t>
            </a:r>
            <a:r>
              <a:rPr kumimoji="0" lang="en-IN" sz="1600" b="0" i="0" u="none" strike="noStrike" kern="1200" cap="none" spc="0" normalizeH="0" baseline="0" noProof="0" dirty="0" smtClean="0">
                <a:ln>
                  <a:noFill/>
                </a:ln>
                <a:solidFill>
                  <a:srgbClr val="696464"/>
                </a:solidFill>
                <a:effectLst/>
                <a:uLnTx/>
                <a:uFillTx/>
                <a:latin typeface="Calibri"/>
                <a:ea typeface="Calibri"/>
                <a:cs typeface="Times New Roman"/>
              </a:rPr>
              <a:t/>
            </a:r>
            <a:br>
              <a:rPr kumimoji="0" lang="en-IN" sz="1600" b="0" i="0" u="none" strike="noStrike" kern="1200" cap="none" spc="0" normalizeH="0" baseline="0" noProof="0" dirty="0" smtClean="0">
                <a:ln>
                  <a:noFill/>
                </a:ln>
                <a:solidFill>
                  <a:srgbClr val="696464"/>
                </a:solidFill>
                <a:effectLst/>
                <a:uLnTx/>
                <a:uFillTx/>
                <a:latin typeface="Calibri"/>
                <a:ea typeface="Calibri"/>
                <a:cs typeface="Times New Roman"/>
              </a:rPr>
            </a:br>
            <a:r>
              <a:rPr kumimoji="0" lang="en-IN" sz="1600" b="0" i="0" u="none" strike="noStrike" kern="1200" cap="none" spc="0" normalizeH="0" baseline="0" noProof="0" dirty="0" smtClean="0">
                <a:ln>
                  <a:noFill/>
                </a:ln>
                <a:solidFill>
                  <a:srgbClr val="696464"/>
                </a:solidFill>
                <a:effectLst/>
                <a:uLnTx/>
                <a:uFillTx/>
                <a:latin typeface="Calibri"/>
                <a:ea typeface="Calibri"/>
                <a:cs typeface="Times New Roman"/>
              </a:rPr>
              <a:t>2. </a:t>
            </a:r>
            <a:r>
              <a:rPr kumimoji="0" lang="en-IN" sz="1600" b="0" i="1" u="none" strike="noStrike" kern="1200" cap="none" spc="0" normalizeH="0" baseline="0" noProof="0" dirty="0" smtClean="0">
                <a:ln>
                  <a:noFill/>
                </a:ln>
                <a:solidFill>
                  <a:srgbClr val="000000"/>
                </a:solidFill>
                <a:effectLst/>
                <a:uLnTx/>
                <a:uFillTx/>
                <a:latin typeface="Calibri"/>
                <a:ea typeface="Calibri"/>
                <a:cs typeface="Calibri"/>
              </a:rPr>
              <a:t>Prcs-mohfw.nic.in/write read </a:t>
            </a:r>
            <a:r>
              <a:rPr kumimoji="0" lang="en-IN" sz="1600" b="1" i="1" u="none" strike="noStrike" kern="1200" cap="none" spc="0" normalizeH="0" baseline="0" noProof="0" dirty="0" smtClean="0">
                <a:ln>
                  <a:noFill/>
                </a:ln>
                <a:solidFill>
                  <a:srgbClr val="000000"/>
                </a:solidFill>
                <a:effectLst/>
                <a:uLnTx/>
                <a:uFillTx/>
                <a:latin typeface="Calibri"/>
                <a:ea typeface="Calibri"/>
                <a:cs typeface="Calibri"/>
              </a:rPr>
              <a:t>data</a:t>
            </a:r>
            <a:r>
              <a:rPr kumimoji="0" lang="en-IN" sz="1600" b="0" i="1" u="none" strike="noStrike" kern="1200" cap="none" spc="0" normalizeH="0" baseline="0" noProof="0" dirty="0" smtClean="0">
                <a:ln>
                  <a:noFill/>
                </a:ln>
                <a:solidFill>
                  <a:srgbClr val="000000"/>
                </a:solidFill>
                <a:effectLst/>
                <a:uLnTx/>
                <a:uFillTx/>
                <a:latin typeface="Calibri"/>
                <a:ea typeface="Calibri"/>
                <a:cs typeface="Calibri"/>
              </a:rPr>
              <a:t>/research/662.pdf</a:t>
            </a:r>
            <a:r>
              <a:rPr kumimoji="0" lang="ar-SA" sz="1600" b="0" i="0" u="none" strike="noStrike" kern="1200" cap="none" spc="0" normalizeH="0" baseline="0" noProof="0" dirty="0" smtClean="0">
                <a:ln>
                  <a:noFill/>
                </a:ln>
                <a:solidFill>
                  <a:srgbClr val="000000"/>
                </a:solidFill>
                <a:effectLst/>
                <a:uLnTx/>
                <a:uFillTx/>
                <a:latin typeface="Calibri"/>
                <a:ea typeface="Calibri"/>
                <a:cs typeface="Calibri"/>
              </a:rPr>
              <a:t>‎</a:t>
            </a:r>
            <a:r>
              <a:rPr kumimoji="0" lang="en-IN" sz="1600" b="0" i="0" u="none" strike="noStrike" kern="1200" cap="none" spc="0" normalizeH="0" baseline="0" noProof="0" dirty="0" smtClean="0">
                <a:ln>
                  <a:noFill/>
                </a:ln>
                <a:solidFill>
                  <a:srgbClr val="696464"/>
                </a:solidFill>
                <a:effectLst/>
                <a:uLnTx/>
                <a:uFillTx/>
                <a:latin typeface="Calibri"/>
                <a:ea typeface="Calibri"/>
                <a:cs typeface="Times New Roman"/>
              </a:rPr>
              <a:t/>
            </a:r>
            <a:br>
              <a:rPr kumimoji="0" lang="en-IN" sz="1600" b="0" i="0" u="none" strike="noStrike" kern="1200" cap="none" spc="0" normalizeH="0" baseline="0" noProof="0" dirty="0" smtClean="0">
                <a:ln>
                  <a:noFill/>
                </a:ln>
                <a:solidFill>
                  <a:srgbClr val="696464"/>
                </a:solidFill>
                <a:effectLst/>
                <a:uLnTx/>
                <a:uFillTx/>
                <a:latin typeface="Calibri"/>
                <a:ea typeface="Calibri"/>
                <a:cs typeface="Times New Roman"/>
              </a:rPr>
            </a:br>
            <a:r>
              <a:rPr kumimoji="0" lang="en-IN" sz="1600" b="0" i="0" u="none" strike="noStrike" kern="1200" cap="none" spc="0" normalizeH="0" baseline="0" noProof="0" dirty="0" smtClean="0">
                <a:ln>
                  <a:noFill/>
                </a:ln>
                <a:solidFill>
                  <a:srgbClr val="000000"/>
                </a:solidFill>
                <a:effectLst/>
                <a:uLnTx/>
                <a:uFillTx/>
                <a:latin typeface="Calibri"/>
                <a:ea typeface="Calibri"/>
                <a:cs typeface="Calibri"/>
              </a:rPr>
              <a:t> </a:t>
            </a:r>
            <a:r>
              <a:rPr kumimoji="0" lang="en-IN" sz="1600" b="0" i="0" u="none" strike="noStrike" kern="1200" cap="none" spc="0" normalizeH="0" baseline="0" noProof="0" dirty="0" smtClean="0">
                <a:ln>
                  <a:noFill/>
                </a:ln>
                <a:solidFill>
                  <a:srgbClr val="696464"/>
                </a:solidFill>
                <a:effectLst/>
                <a:uLnTx/>
                <a:uFillTx/>
                <a:latin typeface="Calibri"/>
                <a:ea typeface="Calibri"/>
                <a:cs typeface="Times New Roman"/>
              </a:rPr>
              <a:t/>
            </a:r>
            <a:br>
              <a:rPr kumimoji="0" lang="en-IN" sz="1600" b="0" i="0" u="none" strike="noStrike" kern="1200" cap="none" spc="0" normalizeH="0" baseline="0" noProof="0" dirty="0" smtClean="0">
                <a:ln>
                  <a:noFill/>
                </a:ln>
                <a:solidFill>
                  <a:srgbClr val="696464"/>
                </a:solidFill>
                <a:effectLst/>
                <a:uLnTx/>
                <a:uFillTx/>
                <a:latin typeface="Calibri"/>
                <a:ea typeface="Calibri"/>
                <a:cs typeface="Times New Roman"/>
              </a:rPr>
            </a:br>
            <a:r>
              <a:rPr kumimoji="0" lang="en-IN" sz="1600" b="0" i="0" u="none" strike="noStrike" kern="1200" cap="none" spc="0" normalizeH="0" baseline="0" noProof="0" dirty="0" smtClean="0">
                <a:ln>
                  <a:noFill/>
                </a:ln>
                <a:solidFill>
                  <a:srgbClr val="696464"/>
                </a:solidFill>
                <a:effectLst/>
                <a:uLnTx/>
                <a:uFillTx/>
                <a:latin typeface="Calibri"/>
                <a:ea typeface="Calibri"/>
                <a:cs typeface="Times New Roman"/>
              </a:rPr>
              <a:t>3. </a:t>
            </a:r>
            <a:r>
              <a:rPr kumimoji="0" lang="en-IN" sz="1600" b="0" i="0" u="none" strike="noStrike" kern="1200" cap="none" spc="0" normalizeH="0" baseline="0" noProof="0" dirty="0" smtClean="0">
                <a:ln>
                  <a:noFill/>
                </a:ln>
                <a:solidFill>
                  <a:srgbClr val="696464"/>
                </a:solidFill>
                <a:effectLst/>
                <a:uLnTx/>
                <a:uFillTx/>
                <a:latin typeface="Calibri"/>
                <a:ea typeface="Calibri"/>
                <a:cs typeface="Calibri"/>
              </a:rPr>
              <a:t>Capacity Building to Improve Data Quality under HMIS and MCTS -http://nihfw.org/HMIS/Draft%20manual%20of%20Capacity%20Building%20to%20improve%20data%20quality%20under%20HMIS%20and%20MCTS%20Portals.pf</a:t>
            </a:r>
            <a:r>
              <a:rPr kumimoji="0" lang="en-IN" sz="1600" b="0" i="0" u="none" strike="noStrike" kern="1200" cap="none" spc="0" normalizeH="0" baseline="0" noProof="0" dirty="0" smtClean="0">
                <a:ln>
                  <a:noFill/>
                </a:ln>
                <a:solidFill>
                  <a:srgbClr val="696464"/>
                </a:solidFill>
                <a:effectLst/>
                <a:uLnTx/>
                <a:uFillTx/>
                <a:latin typeface="Calibri"/>
                <a:ea typeface="Calibri"/>
                <a:cs typeface="Times New Roman"/>
              </a:rPr>
              <a:t/>
            </a:r>
            <a:br>
              <a:rPr kumimoji="0" lang="en-IN" sz="1600" b="0" i="0" u="none" strike="noStrike" kern="1200" cap="none" spc="0" normalizeH="0" baseline="0" noProof="0" dirty="0" smtClean="0">
                <a:ln>
                  <a:noFill/>
                </a:ln>
                <a:solidFill>
                  <a:srgbClr val="696464"/>
                </a:solidFill>
                <a:effectLst/>
                <a:uLnTx/>
                <a:uFillTx/>
                <a:latin typeface="Calibri"/>
                <a:ea typeface="Calibri"/>
                <a:cs typeface="Times New Roman"/>
              </a:rPr>
            </a:br>
            <a:r>
              <a:rPr kumimoji="0" lang="en-IN" sz="1600" b="0" i="0" u="none" strike="noStrike" kern="1200" cap="none" spc="0" normalizeH="0" baseline="0" noProof="0" dirty="0" smtClean="0">
                <a:ln>
                  <a:noFill/>
                </a:ln>
                <a:solidFill>
                  <a:srgbClr val="696464"/>
                </a:solidFill>
                <a:effectLst/>
                <a:uLnTx/>
                <a:uFillTx/>
                <a:latin typeface="Calibri"/>
                <a:ea typeface="Calibri"/>
                <a:cs typeface="Calibri"/>
              </a:rPr>
              <a:t> </a:t>
            </a:r>
            <a:r>
              <a:rPr kumimoji="0" lang="en-IN" sz="1600" b="0" i="0" u="none" strike="noStrike" kern="1200" cap="none" spc="0" normalizeH="0" baseline="0" noProof="0" dirty="0" smtClean="0">
                <a:ln>
                  <a:noFill/>
                </a:ln>
                <a:solidFill>
                  <a:srgbClr val="696464"/>
                </a:solidFill>
                <a:effectLst/>
                <a:uLnTx/>
                <a:uFillTx/>
                <a:latin typeface="Calibri"/>
                <a:ea typeface="Calibri"/>
                <a:cs typeface="Times New Roman"/>
              </a:rPr>
              <a:t/>
            </a:r>
            <a:br>
              <a:rPr kumimoji="0" lang="en-IN" sz="1600" b="0" i="0" u="none" strike="noStrike" kern="1200" cap="none" spc="0" normalizeH="0" baseline="0" noProof="0" dirty="0" smtClean="0">
                <a:ln>
                  <a:noFill/>
                </a:ln>
                <a:solidFill>
                  <a:srgbClr val="696464"/>
                </a:solidFill>
                <a:effectLst/>
                <a:uLnTx/>
                <a:uFillTx/>
                <a:latin typeface="Calibri"/>
                <a:ea typeface="Calibri"/>
                <a:cs typeface="Times New Roman"/>
              </a:rPr>
            </a:br>
            <a:r>
              <a:rPr kumimoji="0" lang="en-IN" sz="1600" b="0" i="0" u="none" strike="noStrike" kern="1200" cap="none" spc="0" normalizeH="0" baseline="0" noProof="0" dirty="0" smtClean="0">
                <a:ln>
                  <a:noFill/>
                </a:ln>
                <a:solidFill>
                  <a:srgbClr val="696464"/>
                </a:solidFill>
                <a:effectLst/>
                <a:uLnTx/>
                <a:uFillTx/>
                <a:latin typeface="Calibri"/>
                <a:ea typeface="Calibri"/>
                <a:cs typeface="Times New Roman"/>
              </a:rPr>
              <a:t>4. </a:t>
            </a:r>
            <a:r>
              <a:rPr kumimoji="0" lang="en-IN" sz="1600" b="0" i="0" u="none" strike="noStrike" kern="1200" cap="none" spc="0" normalizeH="0" baseline="0" noProof="0" dirty="0" smtClean="0">
                <a:ln>
                  <a:noFill/>
                </a:ln>
                <a:solidFill>
                  <a:srgbClr val="696464"/>
                </a:solidFill>
                <a:effectLst/>
                <a:uLnTx/>
                <a:uFillTx/>
                <a:latin typeface="Calibri"/>
                <a:ea typeface="Calibri"/>
                <a:cs typeface="Calibri"/>
              </a:rPr>
              <a:t>Health Management Information System (HMIS)* -</a:t>
            </a:r>
            <a:r>
              <a:rPr kumimoji="0" lang="en-IN" sz="1600" b="0" i="0" u="none" strike="noStrike" kern="1200" cap="none" spc="0" normalizeH="0" baseline="0" noProof="0" dirty="0" smtClean="0">
                <a:ln>
                  <a:noFill/>
                </a:ln>
                <a:solidFill>
                  <a:srgbClr val="0000FF"/>
                </a:solidFill>
                <a:effectLst/>
                <a:uLnTx/>
                <a:uFillTx/>
                <a:latin typeface="Calibri"/>
                <a:ea typeface="Calibri"/>
                <a:cs typeface="Calibri"/>
                <a:hlinkClick r:id="rId2"/>
              </a:rPr>
              <a:t>http://www.nisg.org/knowledgecenter_docs/b12040001.pdf</a:t>
            </a:r>
            <a:r>
              <a:rPr kumimoji="0" lang="en-IN" sz="1600" b="0" i="0" u="none" strike="noStrike" kern="1200" cap="none" spc="0" normalizeH="0" baseline="0" noProof="0" dirty="0" smtClean="0">
                <a:ln>
                  <a:noFill/>
                </a:ln>
                <a:solidFill>
                  <a:srgbClr val="696464"/>
                </a:solidFill>
                <a:effectLst/>
                <a:uLnTx/>
                <a:uFillTx/>
                <a:latin typeface="Calibri"/>
                <a:ea typeface="Calibri"/>
                <a:cs typeface="Times New Roman"/>
              </a:rPr>
              <a:t/>
            </a:r>
            <a:br>
              <a:rPr kumimoji="0" lang="en-IN" sz="1600" b="0" i="0" u="none" strike="noStrike" kern="1200" cap="none" spc="0" normalizeH="0" baseline="0" noProof="0" dirty="0" smtClean="0">
                <a:ln>
                  <a:noFill/>
                </a:ln>
                <a:solidFill>
                  <a:srgbClr val="696464"/>
                </a:solidFill>
                <a:effectLst/>
                <a:uLnTx/>
                <a:uFillTx/>
                <a:latin typeface="Calibri"/>
                <a:ea typeface="Calibri"/>
                <a:cs typeface="Times New Roman"/>
              </a:rPr>
            </a:br>
            <a:r>
              <a:rPr kumimoji="0" lang="en-IN" sz="1600" b="0" i="0" u="none" strike="noStrike" kern="1200" cap="none" spc="0" normalizeH="0" baseline="0" noProof="0" dirty="0" smtClean="0">
                <a:ln>
                  <a:noFill/>
                </a:ln>
                <a:solidFill>
                  <a:srgbClr val="696464"/>
                </a:solidFill>
                <a:effectLst/>
                <a:uLnTx/>
                <a:uFillTx/>
                <a:latin typeface="Calibri"/>
                <a:ea typeface="Calibri"/>
                <a:cs typeface="Calibri"/>
              </a:rPr>
              <a:t> </a:t>
            </a:r>
            <a:r>
              <a:rPr kumimoji="0" lang="en-IN" sz="1600" b="0" i="0" u="none" strike="noStrike" kern="1200" cap="none" spc="0" normalizeH="0" baseline="0" noProof="0" dirty="0" smtClean="0">
                <a:ln>
                  <a:noFill/>
                </a:ln>
                <a:solidFill>
                  <a:srgbClr val="696464"/>
                </a:solidFill>
                <a:effectLst/>
                <a:uLnTx/>
                <a:uFillTx/>
                <a:latin typeface="Calibri"/>
                <a:ea typeface="Calibri"/>
                <a:cs typeface="Times New Roman"/>
              </a:rPr>
              <a:t/>
            </a:r>
            <a:br>
              <a:rPr kumimoji="0" lang="en-IN" sz="1600" b="0" i="0" u="none" strike="noStrike" kern="1200" cap="none" spc="0" normalizeH="0" baseline="0" noProof="0" dirty="0" smtClean="0">
                <a:ln>
                  <a:noFill/>
                </a:ln>
                <a:solidFill>
                  <a:srgbClr val="696464"/>
                </a:solidFill>
                <a:effectLst/>
                <a:uLnTx/>
                <a:uFillTx/>
                <a:latin typeface="Calibri"/>
                <a:ea typeface="Calibri"/>
                <a:cs typeface="Times New Roman"/>
              </a:rPr>
            </a:br>
            <a:r>
              <a:rPr kumimoji="0" lang="en-IN" sz="1600" b="0" i="0" u="none" strike="noStrike" kern="1200" cap="none" spc="0" normalizeH="0" baseline="0" noProof="0" dirty="0" smtClean="0">
                <a:ln>
                  <a:noFill/>
                </a:ln>
                <a:solidFill>
                  <a:srgbClr val="696464"/>
                </a:solidFill>
                <a:effectLst/>
                <a:uLnTx/>
                <a:uFillTx/>
                <a:latin typeface="Calibri"/>
                <a:ea typeface="Calibri"/>
                <a:cs typeface="Times New Roman"/>
              </a:rPr>
              <a:t>5.</a:t>
            </a:r>
            <a:r>
              <a:rPr kumimoji="0" lang="en-IN" sz="1600" b="0" i="0" u="none" strike="noStrike" kern="1200" cap="none" spc="0" normalizeH="0" baseline="0" noProof="0" dirty="0" smtClean="0">
                <a:ln>
                  <a:noFill/>
                </a:ln>
                <a:solidFill>
                  <a:srgbClr val="696464"/>
                </a:solidFill>
                <a:effectLst/>
                <a:uLnTx/>
                <a:uFillTx/>
                <a:latin typeface="Calibri"/>
                <a:ea typeface="Calibri"/>
                <a:cs typeface="Calibri"/>
              </a:rPr>
              <a:t>Evaluation of Health Management Information System in India Need for Computerized Databases in HMIS- </a:t>
            </a:r>
            <a:r>
              <a:rPr kumimoji="0" lang="en-IN" sz="1600" b="0" i="0" u="none" strike="noStrike" kern="1200" cap="none" spc="0" normalizeH="0" baseline="0" noProof="0" dirty="0" smtClean="0">
                <a:ln>
                  <a:noFill/>
                </a:ln>
                <a:solidFill>
                  <a:srgbClr val="0000FF"/>
                </a:solidFill>
                <a:effectLst/>
                <a:uLnTx/>
                <a:uFillTx/>
                <a:latin typeface="Calibri"/>
                <a:ea typeface="Calibri"/>
                <a:cs typeface="Calibri"/>
                <a:hlinkClick r:id="rId3"/>
              </a:rPr>
              <a:t>http://www.hsph.harvard.edu/takemi/files/2012/10/rp176.pdf</a:t>
            </a:r>
            <a:r>
              <a:rPr kumimoji="0" lang="en-IN" sz="1600" b="0" i="0" u="none" strike="noStrike" kern="1200" cap="none" spc="0" normalizeH="0" baseline="0" noProof="0" dirty="0" smtClean="0">
                <a:ln>
                  <a:noFill/>
                </a:ln>
                <a:solidFill>
                  <a:srgbClr val="696464"/>
                </a:solidFill>
                <a:effectLst/>
                <a:uLnTx/>
                <a:uFillTx/>
                <a:latin typeface="Calibri"/>
                <a:ea typeface="Calibri"/>
                <a:cs typeface="Times New Roman"/>
              </a:rPr>
              <a:t/>
            </a:r>
            <a:br>
              <a:rPr kumimoji="0" lang="en-IN" sz="1600" b="0" i="0" u="none" strike="noStrike" kern="1200" cap="none" spc="0" normalizeH="0" baseline="0" noProof="0" dirty="0" smtClean="0">
                <a:ln>
                  <a:noFill/>
                </a:ln>
                <a:solidFill>
                  <a:srgbClr val="696464"/>
                </a:solidFill>
                <a:effectLst/>
                <a:uLnTx/>
                <a:uFillTx/>
                <a:latin typeface="Calibri"/>
                <a:ea typeface="Calibri"/>
                <a:cs typeface="Times New Roman"/>
              </a:rPr>
            </a:br>
            <a:r>
              <a:rPr kumimoji="0" lang="en-IN" sz="1600" b="0" i="0" u="none" strike="noStrike" kern="1200" cap="none" spc="0" normalizeH="0" baseline="0" noProof="0" dirty="0" smtClean="0">
                <a:ln>
                  <a:noFill/>
                </a:ln>
                <a:solidFill>
                  <a:srgbClr val="696464"/>
                </a:solidFill>
                <a:effectLst/>
                <a:uLnTx/>
                <a:uFillTx/>
                <a:latin typeface="Calibri"/>
                <a:ea typeface="Calibri"/>
                <a:cs typeface="Calibri"/>
              </a:rPr>
              <a:t> </a:t>
            </a:r>
            <a:r>
              <a:rPr kumimoji="0" lang="en-IN" sz="1600" b="0" i="0" u="none" strike="noStrike" kern="1200" cap="none" spc="0" normalizeH="0" baseline="0" noProof="0" dirty="0" smtClean="0">
                <a:ln>
                  <a:noFill/>
                </a:ln>
                <a:solidFill>
                  <a:srgbClr val="696464"/>
                </a:solidFill>
                <a:effectLst/>
                <a:uLnTx/>
                <a:uFillTx/>
                <a:latin typeface="Calibri"/>
                <a:ea typeface="Calibri"/>
                <a:cs typeface="Times New Roman"/>
              </a:rPr>
              <a:t/>
            </a:r>
            <a:br>
              <a:rPr kumimoji="0" lang="en-IN" sz="1600" b="0" i="0" u="none" strike="noStrike" kern="1200" cap="none" spc="0" normalizeH="0" baseline="0" noProof="0" dirty="0" smtClean="0">
                <a:ln>
                  <a:noFill/>
                </a:ln>
                <a:solidFill>
                  <a:srgbClr val="696464"/>
                </a:solidFill>
                <a:effectLst/>
                <a:uLnTx/>
                <a:uFillTx/>
                <a:latin typeface="Calibri"/>
                <a:ea typeface="Calibri"/>
                <a:cs typeface="Times New Roman"/>
              </a:rPr>
            </a:br>
            <a:r>
              <a:rPr kumimoji="0" lang="en-IN" sz="1600" b="0" i="0" u="none" strike="noStrike" kern="1200" cap="none" spc="0" normalizeH="0" baseline="0" noProof="0" dirty="0" smtClean="0">
                <a:ln>
                  <a:noFill/>
                </a:ln>
                <a:solidFill>
                  <a:srgbClr val="696464"/>
                </a:solidFill>
                <a:effectLst/>
                <a:uLnTx/>
                <a:uFillTx/>
                <a:latin typeface="Calibri"/>
                <a:ea typeface="Calibri"/>
                <a:cs typeface="Times New Roman"/>
              </a:rPr>
              <a:t>6. </a:t>
            </a:r>
            <a:r>
              <a:rPr kumimoji="0" lang="en-IN" sz="1600" b="0" i="1" u="none" strike="noStrike" kern="1200" cap="none" spc="0" normalizeH="0" baseline="0" noProof="0" dirty="0" smtClean="0">
                <a:ln>
                  <a:noFill/>
                </a:ln>
                <a:solidFill>
                  <a:srgbClr val="000000"/>
                </a:solidFill>
                <a:effectLst/>
                <a:uLnTx/>
                <a:uFillTx/>
                <a:latin typeface="Calibri"/>
                <a:ea typeface="Calibri"/>
                <a:cs typeface="Calibri"/>
              </a:rPr>
              <a:t>Understanding HMIS Implementation in a Developing Country Ministry of Health Context an Institutional Logics Perspective</a:t>
            </a:r>
            <a:r>
              <a:rPr kumimoji="0" lang="en-IN" sz="1600" b="0" i="1" u="none" strike="noStrike" kern="1200" cap="none" spc="0" normalizeH="0" baseline="0" noProof="0" dirty="0" smtClean="0">
                <a:ln>
                  <a:noFill/>
                </a:ln>
                <a:solidFill>
                  <a:srgbClr val="215868"/>
                </a:solidFill>
                <a:effectLst/>
                <a:uLnTx/>
                <a:uFillTx/>
                <a:latin typeface="Calibri"/>
                <a:ea typeface="Calibri"/>
                <a:cs typeface="Calibri"/>
              </a:rPr>
              <a:t>-  </a:t>
            </a:r>
            <a:r>
              <a:rPr kumimoji="0" lang="en-IN" sz="1600" b="0" i="1" u="none" strike="noStrike" kern="1200" cap="none" spc="0" normalizeH="0" baseline="0" noProof="0" dirty="0" smtClean="0">
                <a:ln>
                  <a:noFill/>
                </a:ln>
                <a:solidFill>
                  <a:srgbClr val="696464"/>
                </a:solidFill>
                <a:effectLst/>
                <a:uLnTx/>
                <a:uFillTx/>
                <a:latin typeface="Calibri"/>
                <a:ea typeface="Calibri"/>
                <a:cs typeface="Calibri"/>
              </a:rPr>
              <a:t>www.ncbi.nlm.nih.gov/pubmed/23569646</a:t>
            </a:r>
            <a:r>
              <a:rPr kumimoji="0" lang="ar-SA" sz="1600" b="0" i="0" u="none" strike="noStrike" kern="1200" cap="none" spc="0" normalizeH="0" baseline="0" noProof="0" dirty="0" smtClean="0">
                <a:ln>
                  <a:noFill/>
                </a:ln>
                <a:solidFill>
                  <a:srgbClr val="696464"/>
                </a:solidFill>
                <a:effectLst/>
                <a:uLnTx/>
                <a:uFillTx/>
                <a:latin typeface="Calibri"/>
                <a:ea typeface="Calibri"/>
                <a:cs typeface="Calibri"/>
              </a:rPr>
              <a:t>‎</a:t>
            </a:r>
            <a:r>
              <a:rPr kumimoji="0" lang="en-IN" sz="1600" b="0" i="0" u="none" strike="noStrike" kern="1200" cap="none" spc="0" normalizeH="0" baseline="0" noProof="0" dirty="0" smtClean="0">
                <a:ln>
                  <a:noFill/>
                </a:ln>
                <a:solidFill>
                  <a:srgbClr val="696464"/>
                </a:solidFill>
                <a:effectLst/>
                <a:uLnTx/>
                <a:uFillTx/>
                <a:latin typeface="Calibri"/>
                <a:ea typeface="Calibri"/>
                <a:cs typeface="Times New Roman"/>
              </a:rPr>
              <a:t/>
            </a:r>
            <a:br>
              <a:rPr kumimoji="0" lang="en-IN" sz="1600" b="0" i="0" u="none" strike="noStrike" kern="1200" cap="none" spc="0" normalizeH="0" baseline="0" noProof="0" dirty="0" smtClean="0">
                <a:ln>
                  <a:noFill/>
                </a:ln>
                <a:solidFill>
                  <a:srgbClr val="696464"/>
                </a:solidFill>
                <a:effectLst/>
                <a:uLnTx/>
                <a:uFillTx/>
                <a:latin typeface="Calibri"/>
                <a:ea typeface="Calibri"/>
                <a:cs typeface="Times New Roman"/>
              </a:rPr>
            </a:br>
            <a:r>
              <a:rPr kumimoji="0" lang="en-IN" sz="1600" b="0" i="0" u="none" strike="noStrike" kern="1200" cap="none" spc="0" normalizeH="0" baseline="0" noProof="0" dirty="0" smtClean="0">
                <a:ln>
                  <a:noFill/>
                </a:ln>
                <a:solidFill>
                  <a:srgbClr val="696464"/>
                </a:solidFill>
                <a:effectLst/>
                <a:uLnTx/>
                <a:uFillTx/>
                <a:latin typeface="Calibri"/>
                <a:ea typeface="Calibri"/>
                <a:cs typeface="Times New Roman"/>
              </a:rPr>
              <a:t/>
            </a:r>
            <a:br>
              <a:rPr kumimoji="0" lang="en-IN" sz="1600" b="0" i="0" u="none" strike="noStrike" kern="1200" cap="none" spc="0" normalizeH="0" baseline="0" noProof="0" dirty="0" smtClean="0">
                <a:ln>
                  <a:noFill/>
                </a:ln>
                <a:solidFill>
                  <a:srgbClr val="696464"/>
                </a:solidFill>
                <a:effectLst/>
                <a:uLnTx/>
                <a:uFillTx/>
                <a:latin typeface="Calibri"/>
                <a:ea typeface="Calibri"/>
                <a:cs typeface="Times New Roman"/>
              </a:rPr>
            </a:br>
            <a:r>
              <a:rPr kumimoji="0" lang="en-IN" sz="1600" b="0" i="0" u="none" strike="noStrike" kern="1200" cap="none" spc="0" normalizeH="0" baseline="0" noProof="0" dirty="0" smtClean="0">
                <a:ln>
                  <a:noFill/>
                </a:ln>
                <a:solidFill>
                  <a:srgbClr val="696464"/>
                </a:solidFill>
                <a:effectLst/>
                <a:uLnTx/>
                <a:uFillTx/>
                <a:latin typeface="Calibri"/>
                <a:ea typeface="Calibri"/>
                <a:cs typeface="Times New Roman"/>
              </a:rPr>
              <a:t/>
            </a:r>
            <a:br>
              <a:rPr kumimoji="0" lang="en-IN" sz="1600" b="0" i="0" u="none" strike="noStrike" kern="1200" cap="none" spc="0" normalizeH="0" baseline="0" noProof="0" dirty="0" smtClean="0">
                <a:ln>
                  <a:noFill/>
                </a:ln>
                <a:solidFill>
                  <a:srgbClr val="696464"/>
                </a:solidFill>
                <a:effectLst/>
                <a:uLnTx/>
                <a:uFillTx/>
                <a:latin typeface="Calibri"/>
                <a:ea typeface="Calibri"/>
                <a:cs typeface="Times New Roman"/>
              </a:rPr>
            </a:br>
            <a:r>
              <a:rPr kumimoji="0" lang="en-IN" sz="1600" b="0" i="0" u="none" strike="noStrike" kern="1200" cap="none" spc="0" normalizeH="0" baseline="0" noProof="0" dirty="0" smtClean="0">
                <a:ln>
                  <a:noFill/>
                </a:ln>
                <a:solidFill>
                  <a:srgbClr val="696464"/>
                </a:solidFill>
                <a:effectLst/>
                <a:uLnTx/>
                <a:uFillTx/>
                <a:latin typeface="Calibri"/>
                <a:ea typeface="Calibri"/>
                <a:cs typeface="Calibri"/>
              </a:rPr>
              <a:t> </a:t>
            </a:r>
            <a:r>
              <a:rPr kumimoji="0" lang="en-IN" sz="1600" b="0" i="0" u="none" strike="noStrike" kern="1200" cap="none" spc="0" normalizeH="0" baseline="0" noProof="0" dirty="0" smtClean="0">
                <a:ln>
                  <a:noFill/>
                </a:ln>
                <a:solidFill>
                  <a:srgbClr val="696464"/>
                </a:solidFill>
                <a:effectLst/>
                <a:uLnTx/>
                <a:uFillTx/>
                <a:latin typeface="Calibri"/>
                <a:ea typeface="Calibri"/>
                <a:cs typeface="Times New Roman"/>
              </a:rPr>
              <a:t/>
            </a:r>
            <a:br>
              <a:rPr kumimoji="0" lang="en-IN" sz="1600" b="0" i="0" u="none" strike="noStrike" kern="1200" cap="none" spc="0" normalizeH="0" baseline="0" noProof="0" dirty="0" smtClean="0">
                <a:ln>
                  <a:noFill/>
                </a:ln>
                <a:solidFill>
                  <a:srgbClr val="696464"/>
                </a:solidFill>
                <a:effectLst/>
                <a:uLnTx/>
                <a:uFillTx/>
                <a:latin typeface="Calibri"/>
                <a:ea typeface="Calibri"/>
                <a:cs typeface="Times New Roman"/>
              </a:rPr>
            </a:br>
            <a:r>
              <a:rPr kumimoji="0" lang="en-IN" sz="1600" b="0" i="0" u="none" strike="noStrike" kern="1200" cap="none" spc="0" normalizeH="0" baseline="0" noProof="0" dirty="0" smtClean="0">
                <a:ln>
                  <a:noFill/>
                </a:ln>
                <a:solidFill>
                  <a:srgbClr val="696464"/>
                </a:solidFill>
                <a:effectLst/>
                <a:uLnTx/>
                <a:uFillTx/>
                <a:latin typeface="Calibri"/>
                <a:ea typeface="Calibri"/>
                <a:cs typeface="Times New Roman"/>
              </a:rPr>
              <a:t>7.</a:t>
            </a:r>
            <a:r>
              <a:rPr kumimoji="0" lang="en-IN" sz="1600" b="0" i="1" u="none" strike="noStrike" kern="1200" cap="none" spc="0" normalizeH="0" baseline="0" noProof="0" dirty="0" smtClean="0">
                <a:ln>
                  <a:noFill/>
                </a:ln>
                <a:solidFill>
                  <a:srgbClr val="000000"/>
                </a:solidFill>
                <a:effectLst/>
                <a:uLnTx/>
                <a:uFillTx/>
                <a:latin typeface="Calibri"/>
                <a:ea typeface="Calibri"/>
                <a:cs typeface="Calibri"/>
              </a:rPr>
              <a:t>Level of Reporting of Maternal and Child Health Services under HMIS in </a:t>
            </a:r>
            <a:r>
              <a:rPr kumimoji="0" lang="en-IN" sz="1600" b="0" i="1" u="none" strike="noStrike" kern="1200" cap="none" spc="0" normalizeH="0" baseline="0" noProof="0" dirty="0" err="1" smtClean="0">
                <a:ln>
                  <a:noFill/>
                </a:ln>
                <a:solidFill>
                  <a:srgbClr val="000000"/>
                </a:solidFill>
                <a:effectLst/>
                <a:uLnTx/>
                <a:uFillTx/>
                <a:latin typeface="Calibri"/>
                <a:ea typeface="Calibri"/>
                <a:cs typeface="Calibri"/>
              </a:rPr>
              <a:t>Shopian</a:t>
            </a:r>
            <a:r>
              <a:rPr kumimoji="0" lang="en-IN" sz="1600" b="0" i="0" u="none" strike="noStrike" kern="1200" cap="none" spc="0" normalizeH="0" baseline="0" noProof="0" dirty="0" smtClean="0">
                <a:ln>
                  <a:noFill/>
                </a:ln>
                <a:solidFill>
                  <a:srgbClr val="696464"/>
                </a:solidFill>
                <a:effectLst/>
                <a:uLnTx/>
                <a:uFillTx/>
                <a:latin typeface="Calibri"/>
                <a:ea typeface="Calibri"/>
                <a:cs typeface="Times New Roman"/>
              </a:rPr>
              <a:t/>
            </a:r>
            <a:br>
              <a:rPr kumimoji="0" lang="en-IN" sz="1600" b="0" i="0" u="none" strike="noStrike" kern="1200" cap="none" spc="0" normalizeH="0" baseline="0" noProof="0" dirty="0" smtClean="0">
                <a:ln>
                  <a:noFill/>
                </a:ln>
                <a:solidFill>
                  <a:srgbClr val="696464"/>
                </a:solidFill>
                <a:effectLst/>
                <a:uLnTx/>
                <a:uFillTx/>
                <a:latin typeface="Calibri"/>
                <a:ea typeface="Calibri"/>
                <a:cs typeface="Times New Roman"/>
              </a:rPr>
            </a:br>
            <a:r>
              <a:rPr kumimoji="0" lang="en-IN" sz="1600" b="0" i="1" u="none" strike="noStrike" kern="1200" cap="none" spc="0" normalizeH="0" baseline="0" noProof="0" dirty="0" smtClean="0">
                <a:ln>
                  <a:noFill/>
                </a:ln>
                <a:solidFill>
                  <a:srgbClr val="000000"/>
                </a:solidFill>
                <a:effectLst/>
                <a:uLnTx/>
                <a:uFillTx/>
                <a:latin typeface="Calibri"/>
                <a:ea typeface="Calibri"/>
                <a:cs typeface="Calibri"/>
              </a:rPr>
              <a:t>District of Jammu and Kashmir</a:t>
            </a:r>
            <a:r>
              <a:rPr kumimoji="0" lang="en-IN" sz="1600" b="0" i="1" u="none" strike="noStrike" kern="1200" cap="none" spc="0" normalizeH="0" baseline="0" noProof="0" dirty="0" smtClean="0">
                <a:ln>
                  <a:noFill/>
                </a:ln>
                <a:solidFill>
                  <a:srgbClr val="009933"/>
                </a:solidFill>
                <a:effectLst/>
                <a:uLnTx/>
                <a:uFillTx/>
                <a:latin typeface="Calibri"/>
                <a:ea typeface="Calibri"/>
                <a:cs typeface="Calibri"/>
              </a:rPr>
              <a:t>- </a:t>
            </a:r>
            <a:r>
              <a:rPr kumimoji="0" lang="en-IN" sz="1600" b="0" i="1" u="none" strike="noStrike" kern="1200" cap="none" spc="0" normalizeH="0" baseline="0" noProof="0" dirty="0" smtClean="0">
                <a:ln>
                  <a:noFill/>
                </a:ln>
                <a:solidFill>
                  <a:srgbClr val="696464"/>
                </a:solidFill>
                <a:effectLst/>
                <a:uLnTx/>
                <a:uFillTx/>
                <a:latin typeface="Calibri"/>
                <a:ea typeface="Calibri"/>
                <a:cs typeface="Calibri"/>
              </a:rPr>
              <a:t>prcs-mohfw.nic.in/</a:t>
            </a:r>
            <a:r>
              <a:rPr kumimoji="0" lang="en-IN" sz="1600" b="0" i="1" u="none" strike="noStrike" kern="1200" cap="none" spc="0" normalizeH="0" baseline="0" noProof="0" dirty="0" err="1" smtClean="0">
                <a:ln>
                  <a:noFill/>
                </a:ln>
                <a:solidFill>
                  <a:srgbClr val="696464"/>
                </a:solidFill>
                <a:effectLst/>
                <a:uLnTx/>
                <a:uFillTx/>
                <a:latin typeface="Calibri"/>
                <a:ea typeface="Calibri"/>
                <a:cs typeface="Calibri"/>
              </a:rPr>
              <a:t>writereaddata</a:t>
            </a:r>
            <a:r>
              <a:rPr kumimoji="0" lang="en-IN" sz="1600" b="0" i="1" u="none" strike="noStrike" kern="1200" cap="none" spc="0" normalizeH="0" baseline="0" noProof="0" dirty="0" smtClean="0">
                <a:ln>
                  <a:noFill/>
                </a:ln>
                <a:solidFill>
                  <a:srgbClr val="696464"/>
                </a:solidFill>
                <a:effectLst/>
                <a:uLnTx/>
                <a:uFillTx/>
                <a:latin typeface="Calibri"/>
                <a:ea typeface="Calibri"/>
                <a:cs typeface="Calibri"/>
              </a:rPr>
              <a:t>/research/662.pdf</a:t>
            </a:r>
            <a:r>
              <a:rPr kumimoji="0" lang="ar-SA" sz="1600" b="0" i="0" u="none" strike="noStrike" kern="1200" cap="none" spc="0" normalizeH="0" baseline="0" noProof="0" dirty="0" smtClean="0">
                <a:ln>
                  <a:noFill/>
                </a:ln>
                <a:solidFill>
                  <a:srgbClr val="666666"/>
                </a:solidFill>
                <a:effectLst/>
                <a:uLnTx/>
                <a:uFillTx/>
                <a:latin typeface="Calibri"/>
                <a:ea typeface="Calibri"/>
                <a:cs typeface="Calibri"/>
              </a:rPr>
              <a:t>‎</a:t>
            </a:r>
            <a:endParaRPr kumimoji="0" lang="en-IN" sz="4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lgn="ctr">
              <a:buNone/>
              <a:defRPr/>
            </a:pPr>
            <a:r>
              <a:rPr lang="en-US" sz="3600" b="1" kern="10" dirty="0" smtClean="0">
                <a:ln w="25400">
                  <a:solidFill>
                    <a:srgbClr val="3333CC"/>
                  </a:solidFill>
                  <a:round/>
                  <a:headEnd/>
                  <a:tailEnd/>
                </a:ln>
                <a:solidFill>
                  <a:srgbClr val="B2B2B2">
                    <a:alpha val="50000"/>
                  </a:srgbClr>
                </a:solidFill>
                <a:effectLst>
                  <a:outerShdw dist="45791" dir="2021404" algn="ctr" rotWithShape="0">
                    <a:srgbClr val="9999FF"/>
                  </a:outerShdw>
                </a:effectLst>
                <a:latin typeface="Arial Black"/>
                <a:cs typeface="Arial" charset="0"/>
              </a:rPr>
              <a:t>Reports Uploaded &amp; Committed </a:t>
            </a:r>
          </a:p>
          <a:p>
            <a:pPr algn="ctr">
              <a:buNone/>
              <a:defRPr/>
            </a:pPr>
            <a:r>
              <a:rPr lang="en-US" sz="3600" b="1" kern="10" dirty="0" smtClean="0">
                <a:ln w="25400">
                  <a:solidFill>
                    <a:srgbClr val="3333CC"/>
                  </a:solidFill>
                  <a:round/>
                  <a:headEnd/>
                  <a:tailEnd/>
                </a:ln>
                <a:solidFill>
                  <a:srgbClr val="B2B2B2">
                    <a:alpha val="50000"/>
                  </a:srgbClr>
                </a:solidFill>
                <a:effectLst>
                  <a:outerShdw dist="45791" dir="2021404" algn="ctr" rotWithShape="0">
                    <a:srgbClr val="9999FF"/>
                  </a:outerShdw>
                </a:effectLst>
                <a:latin typeface="Arial Black"/>
                <a:cs typeface="Arial" charset="0"/>
              </a:rPr>
              <a:t>are Final Reports ...</a:t>
            </a:r>
          </a:p>
          <a:p>
            <a:pPr algn="ctr">
              <a:defRPr/>
            </a:pPr>
            <a:endParaRPr lang="en-US" sz="3600" b="1" kern="10" dirty="0" smtClean="0">
              <a:ln w="25400">
                <a:solidFill>
                  <a:srgbClr val="3333CC"/>
                </a:solidFill>
                <a:round/>
                <a:headEnd/>
                <a:tailEnd/>
              </a:ln>
              <a:solidFill>
                <a:srgbClr val="B2B2B2">
                  <a:alpha val="50000"/>
                </a:srgbClr>
              </a:solidFill>
              <a:effectLst>
                <a:outerShdw dist="45791" dir="2021404" algn="ctr" rotWithShape="0">
                  <a:srgbClr val="9999FF"/>
                </a:outerShdw>
              </a:effectLst>
              <a:latin typeface="Arial Black"/>
              <a:cs typeface="Arial" charset="0"/>
            </a:endParaRPr>
          </a:p>
          <a:p>
            <a:pPr algn="ctr">
              <a:buNone/>
              <a:defRPr/>
            </a:pPr>
            <a:r>
              <a:rPr lang="en-US" sz="3600" b="1" kern="10" dirty="0" smtClean="0">
                <a:ln w="25400">
                  <a:solidFill>
                    <a:srgbClr val="3333CC"/>
                  </a:solidFill>
                  <a:round/>
                  <a:headEnd/>
                  <a:tailEnd/>
                </a:ln>
                <a:solidFill>
                  <a:srgbClr val="B2B2B2">
                    <a:alpha val="50000"/>
                  </a:srgbClr>
                </a:solidFill>
                <a:effectLst>
                  <a:outerShdw dist="45791" dir="2021404" algn="ctr" rotWithShape="0">
                    <a:srgbClr val="9999FF"/>
                  </a:outerShdw>
                </a:effectLst>
                <a:latin typeface="Arial Black"/>
                <a:cs typeface="Arial" charset="0"/>
              </a:rPr>
              <a:t>No changes accepted</a:t>
            </a:r>
          </a:p>
          <a:p>
            <a:pPr algn="ctr">
              <a:buNone/>
              <a:defRPr/>
            </a:pPr>
            <a:r>
              <a:rPr lang="en-US" sz="3600" b="1" kern="10" dirty="0" smtClean="0">
                <a:ln w="25400">
                  <a:solidFill>
                    <a:srgbClr val="3333CC"/>
                  </a:solidFill>
                  <a:round/>
                  <a:headEnd/>
                  <a:tailEnd/>
                </a:ln>
                <a:solidFill>
                  <a:srgbClr val="B2B2B2">
                    <a:alpha val="50000"/>
                  </a:srgbClr>
                </a:solidFill>
                <a:effectLst>
                  <a:outerShdw dist="45791" dir="2021404" algn="ctr" rotWithShape="0">
                    <a:srgbClr val="9999FF"/>
                  </a:outerShdw>
                </a:effectLst>
                <a:latin typeface="Arial Black"/>
                <a:cs typeface="Arial" charset="0"/>
              </a:rPr>
              <a:t>there after ...</a:t>
            </a:r>
          </a:p>
          <a:p>
            <a:endParaRPr lang="en-I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alpha val="1000"/>
              </a:schemeClr>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a:xfrm>
            <a:off x="330200" y="0"/>
            <a:ext cx="8420100" cy="1143000"/>
          </a:xfrm>
        </p:spPr>
        <p:txBody>
          <a:bodyPr/>
          <a:lstStyle/>
          <a:p>
            <a:pPr algn="ctr" eaLnBrk="1" hangingPunct="1"/>
            <a:r>
              <a:rPr lang="en-US" b="1" i="1" u="sng" dirty="0" smtClean="0">
                <a:solidFill>
                  <a:srgbClr val="7030A0"/>
                </a:solidFill>
              </a:rPr>
              <a:t>Flow of Data</a:t>
            </a:r>
          </a:p>
        </p:txBody>
      </p:sp>
      <p:pic>
        <p:nvPicPr>
          <p:cNvPr id="1026" name="Picture 2"/>
          <p:cNvPicPr>
            <a:picLocks noChangeAspect="1" noChangeArrowheads="1"/>
          </p:cNvPicPr>
          <p:nvPr/>
        </p:nvPicPr>
        <p:blipFill>
          <a:blip r:embed="rId2" cstate="print"/>
          <a:srcRect/>
          <a:stretch>
            <a:fillRect/>
          </a:stretch>
        </p:blipFill>
        <p:spPr bwMode="auto">
          <a:xfrm>
            <a:off x="1052567" y="1124745"/>
            <a:ext cx="7956884" cy="547260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90600" y="2780928"/>
            <a:ext cx="8420100" cy="3238872"/>
          </a:xfrm>
        </p:spPr>
        <p:txBody>
          <a:bodyPr/>
          <a:lstStyle/>
          <a:p>
            <a:pPr algn="ctr">
              <a:buNone/>
            </a:pPr>
            <a:r>
              <a:rPr lang="en-IN" sz="7200" b="1" i="1" kern="10" dirty="0" smtClean="0">
                <a:ln w="25400">
                  <a:solidFill>
                    <a:srgbClr val="3333CC"/>
                  </a:solidFill>
                  <a:round/>
                  <a:headEnd/>
                  <a:tailEnd/>
                </a:ln>
                <a:solidFill>
                  <a:srgbClr val="B2B2B2">
                    <a:alpha val="50195"/>
                  </a:srgbClr>
                </a:solidFill>
                <a:effectLst>
                  <a:outerShdw dist="45791" dir="2021404" algn="ctr" rotWithShape="0">
                    <a:srgbClr val="9999FF"/>
                  </a:outerShdw>
                </a:effectLst>
                <a:latin typeface="Arial Black"/>
              </a:rPr>
              <a:t>Thank You</a:t>
            </a:r>
          </a:p>
          <a:p>
            <a:endParaRPr lang="en-I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n w="1905"/>
                <a:solidFill>
                  <a:srgbClr val="7030A0"/>
                </a:solidFill>
                <a:effectLst>
                  <a:innerShdw blurRad="69850" dist="43180" dir="5400000">
                    <a:srgbClr val="000000">
                      <a:alpha val="65000"/>
                    </a:srgbClr>
                  </a:innerShdw>
                </a:effectLst>
              </a:rPr>
              <a:t>Basic </a:t>
            </a:r>
            <a:r>
              <a:rPr lang="en-US" b="1" dirty="0" smtClean="0">
                <a:ln w="1905"/>
                <a:solidFill>
                  <a:srgbClr val="7030A0"/>
                </a:solidFill>
                <a:effectLst>
                  <a:innerShdw blurRad="69850" dist="43180" dir="5400000">
                    <a:srgbClr val="000000">
                      <a:alpha val="65000"/>
                    </a:srgbClr>
                  </a:innerShdw>
                </a:effectLst>
              </a:rPr>
              <a:t>B</a:t>
            </a:r>
            <a:r>
              <a:rPr lang="en-US" b="1" dirty="0" smtClean="0">
                <a:ln w="1905"/>
                <a:solidFill>
                  <a:srgbClr val="7030A0"/>
                </a:solidFill>
                <a:effectLst>
                  <a:innerShdw blurRad="69850" dist="43180" dir="5400000">
                    <a:srgbClr val="000000">
                      <a:alpha val="65000"/>
                    </a:srgbClr>
                  </a:innerShdw>
                </a:effectLst>
              </a:rPr>
              <a:t>uilding </a:t>
            </a:r>
            <a:r>
              <a:rPr lang="en-US" b="1" dirty="0" smtClean="0">
                <a:ln w="1905"/>
                <a:solidFill>
                  <a:srgbClr val="7030A0"/>
                </a:solidFill>
                <a:effectLst>
                  <a:innerShdw blurRad="69850" dist="43180" dir="5400000">
                    <a:srgbClr val="000000">
                      <a:alpha val="65000"/>
                    </a:srgbClr>
                  </a:innerShdw>
                </a:effectLst>
              </a:rPr>
              <a:t>B</a:t>
            </a:r>
            <a:r>
              <a:rPr lang="en-US" b="1" dirty="0" smtClean="0">
                <a:ln w="1905"/>
                <a:solidFill>
                  <a:srgbClr val="7030A0"/>
                </a:solidFill>
                <a:effectLst>
                  <a:innerShdw blurRad="69850" dist="43180" dir="5400000">
                    <a:srgbClr val="000000">
                      <a:alpha val="65000"/>
                    </a:srgbClr>
                  </a:innerShdw>
                </a:effectLst>
              </a:rPr>
              <a:t>locks </a:t>
            </a:r>
            <a:r>
              <a:rPr lang="en-US" b="1" dirty="0" smtClean="0">
                <a:ln w="1905"/>
                <a:solidFill>
                  <a:srgbClr val="7030A0"/>
                </a:solidFill>
                <a:effectLst>
                  <a:innerShdw blurRad="69850" dist="43180" dir="5400000">
                    <a:srgbClr val="000000">
                      <a:alpha val="65000"/>
                    </a:srgbClr>
                  </a:innerShdw>
                </a:effectLst>
              </a:rPr>
              <a:t>of HMIS</a:t>
            </a:r>
            <a:endParaRPr lang="en-US" dirty="0">
              <a:solidFill>
                <a:srgbClr val="7030A0"/>
              </a:solidFill>
            </a:endParaRPr>
          </a:p>
        </p:txBody>
      </p:sp>
      <p:graphicFrame>
        <p:nvGraphicFramePr>
          <p:cNvPr id="4" name="Content Placeholder 3"/>
          <p:cNvGraphicFramePr>
            <a:graphicFrameLocks noGrp="1"/>
          </p:cNvGraphicFramePr>
          <p:nvPr>
            <p:ph sz="quarter" idx="1"/>
          </p:nvPr>
        </p:nvGraphicFramePr>
        <p:xfrm>
          <a:off x="495300" y="1600201"/>
          <a:ext cx="57785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j0249149"/>
          <p:cNvPicPr>
            <a:picLocks noChangeAspect="1" noChangeArrowheads="1"/>
          </p:cNvPicPr>
          <p:nvPr/>
        </p:nvPicPr>
        <p:blipFill>
          <a:blip r:embed="rId7" cstate="print"/>
          <a:srcRect/>
          <a:stretch>
            <a:fillRect/>
          </a:stretch>
        </p:blipFill>
        <p:spPr>
          <a:xfrm>
            <a:off x="6026153" y="2057400"/>
            <a:ext cx="3286522" cy="363855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705" y="142852"/>
            <a:ext cx="8915400" cy="549844"/>
          </a:xfrm>
        </p:spPr>
        <p:txBody>
          <a:bodyPr rtlCol="0">
            <a:normAutofit fontScale="90000"/>
          </a:bodyPr>
          <a:lstStyle/>
          <a:p>
            <a:pPr algn="ctr">
              <a:defRPr/>
            </a:pPr>
            <a:r>
              <a:rPr lang="en-US" b="1" dirty="0" smtClean="0">
                <a:ln w="1905"/>
                <a:solidFill>
                  <a:srgbClr val="7030A0"/>
                </a:solidFill>
                <a:effectLst>
                  <a:innerShdw blurRad="69850" dist="43180" dir="5400000">
                    <a:srgbClr val="000000">
                      <a:alpha val="65000"/>
                    </a:srgbClr>
                  </a:innerShdw>
                </a:effectLst>
              </a:rPr>
              <a:t>The Information Cycle</a:t>
            </a:r>
            <a:endParaRPr lang="en-IN" b="1" dirty="0">
              <a:ln w="1905"/>
              <a:solidFill>
                <a:srgbClr val="7030A0"/>
              </a:solidFill>
              <a:effectLst>
                <a:innerShdw blurRad="69850" dist="43180" dir="5400000">
                  <a:srgbClr val="000000">
                    <a:alpha val="65000"/>
                  </a:srgbClr>
                </a:innerShdw>
              </a:effectLst>
            </a:endParaRPr>
          </a:p>
        </p:txBody>
      </p:sp>
      <p:graphicFrame>
        <p:nvGraphicFramePr>
          <p:cNvPr id="4" name="Content Placeholder 3"/>
          <p:cNvGraphicFramePr>
            <a:graphicFrameLocks noGrp="1"/>
          </p:cNvGraphicFramePr>
          <p:nvPr>
            <p:ph sz="quarter" idx="1"/>
          </p:nvPr>
        </p:nvGraphicFramePr>
        <p:xfrm>
          <a:off x="495300" y="692696"/>
          <a:ext cx="8915400" cy="5736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6" name="TextBox 4"/>
          <p:cNvSpPr txBox="1">
            <a:spLocks noChangeArrowheads="1"/>
          </p:cNvSpPr>
          <p:nvPr/>
        </p:nvSpPr>
        <p:spPr bwMode="auto">
          <a:xfrm>
            <a:off x="4488659" y="2701927"/>
            <a:ext cx="1083469" cy="431499"/>
          </a:xfrm>
          <a:prstGeom prst="rect">
            <a:avLst/>
          </a:prstGeom>
          <a:noFill/>
          <a:ln w="9525">
            <a:noFill/>
            <a:miter lim="800000"/>
            <a:headEnd/>
            <a:tailEnd/>
          </a:ln>
        </p:spPr>
        <p:txBody>
          <a:bodyPr lIns="107287" tIns="53643" rIns="107287" bIns="53643">
            <a:spAutoFit/>
          </a:bodyPr>
          <a:lstStyle/>
          <a:p>
            <a:r>
              <a:rPr lang="en-US" b="1">
                <a:latin typeface="Calibri" pitchFamily="34" charset="0"/>
              </a:rPr>
              <a:t>Collect</a:t>
            </a:r>
            <a:endParaRPr lang="en-IN" b="1">
              <a:latin typeface="Calibri" pitchFamily="34" charset="0"/>
            </a:endParaRPr>
          </a:p>
        </p:txBody>
      </p:sp>
      <p:sp>
        <p:nvSpPr>
          <p:cNvPr id="18437" name="TextBox 5"/>
          <p:cNvSpPr txBox="1">
            <a:spLocks noChangeArrowheads="1"/>
          </p:cNvSpPr>
          <p:nvPr/>
        </p:nvSpPr>
        <p:spPr bwMode="auto">
          <a:xfrm>
            <a:off x="5649519" y="3487739"/>
            <a:ext cx="1083469" cy="431499"/>
          </a:xfrm>
          <a:prstGeom prst="rect">
            <a:avLst/>
          </a:prstGeom>
          <a:noFill/>
          <a:ln w="9525">
            <a:noFill/>
            <a:miter lim="800000"/>
            <a:headEnd/>
            <a:tailEnd/>
          </a:ln>
        </p:spPr>
        <p:txBody>
          <a:bodyPr lIns="107287" tIns="53643" rIns="107287" bIns="53643">
            <a:spAutoFit/>
          </a:bodyPr>
          <a:lstStyle/>
          <a:p>
            <a:r>
              <a:rPr lang="en-US" b="1">
                <a:latin typeface="Calibri" pitchFamily="34" charset="0"/>
              </a:rPr>
              <a:t>Process</a:t>
            </a:r>
            <a:endParaRPr lang="en-IN" b="1">
              <a:latin typeface="Calibri" pitchFamily="34" charset="0"/>
            </a:endParaRPr>
          </a:p>
        </p:txBody>
      </p:sp>
      <p:sp>
        <p:nvSpPr>
          <p:cNvPr id="18438" name="TextBox 6"/>
          <p:cNvSpPr txBox="1">
            <a:spLocks noChangeArrowheads="1"/>
          </p:cNvSpPr>
          <p:nvPr/>
        </p:nvSpPr>
        <p:spPr bwMode="auto">
          <a:xfrm>
            <a:off x="5649519" y="4273551"/>
            <a:ext cx="1083469" cy="431499"/>
          </a:xfrm>
          <a:prstGeom prst="rect">
            <a:avLst/>
          </a:prstGeom>
          <a:noFill/>
          <a:ln w="9525">
            <a:noFill/>
            <a:miter lim="800000"/>
            <a:headEnd/>
            <a:tailEnd/>
          </a:ln>
        </p:spPr>
        <p:txBody>
          <a:bodyPr lIns="107287" tIns="53643" rIns="107287" bIns="53643">
            <a:spAutoFit/>
          </a:bodyPr>
          <a:lstStyle/>
          <a:p>
            <a:r>
              <a:rPr lang="en-US" b="1">
                <a:latin typeface="Calibri" pitchFamily="34" charset="0"/>
              </a:rPr>
              <a:t>Analyze</a:t>
            </a:r>
            <a:endParaRPr lang="en-IN" b="1">
              <a:latin typeface="Calibri" pitchFamily="34" charset="0"/>
            </a:endParaRPr>
          </a:p>
        </p:txBody>
      </p:sp>
      <p:sp>
        <p:nvSpPr>
          <p:cNvPr id="18439" name="TextBox 7"/>
          <p:cNvSpPr txBox="1">
            <a:spLocks noChangeArrowheads="1"/>
          </p:cNvSpPr>
          <p:nvPr/>
        </p:nvSpPr>
        <p:spPr bwMode="auto">
          <a:xfrm>
            <a:off x="4411269" y="4845051"/>
            <a:ext cx="1083469" cy="431499"/>
          </a:xfrm>
          <a:prstGeom prst="rect">
            <a:avLst/>
          </a:prstGeom>
          <a:noFill/>
          <a:ln w="9525">
            <a:noFill/>
            <a:miter lim="800000"/>
            <a:headEnd/>
            <a:tailEnd/>
          </a:ln>
        </p:spPr>
        <p:txBody>
          <a:bodyPr lIns="107287" tIns="53643" rIns="107287" bIns="53643">
            <a:spAutoFit/>
          </a:bodyPr>
          <a:lstStyle/>
          <a:p>
            <a:r>
              <a:rPr lang="en-US" b="1">
                <a:latin typeface="Calibri" pitchFamily="34" charset="0"/>
              </a:rPr>
              <a:t>Present</a:t>
            </a:r>
            <a:endParaRPr lang="en-IN" b="1">
              <a:latin typeface="Calibri" pitchFamily="34" charset="0"/>
            </a:endParaRPr>
          </a:p>
        </p:txBody>
      </p:sp>
      <p:sp>
        <p:nvSpPr>
          <p:cNvPr id="18440" name="TextBox 8"/>
          <p:cNvSpPr txBox="1">
            <a:spLocks noChangeArrowheads="1"/>
          </p:cNvSpPr>
          <p:nvPr/>
        </p:nvSpPr>
        <p:spPr bwMode="auto">
          <a:xfrm>
            <a:off x="3173017" y="4130676"/>
            <a:ext cx="1238250" cy="431499"/>
          </a:xfrm>
          <a:prstGeom prst="rect">
            <a:avLst/>
          </a:prstGeom>
          <a:noFill/>
          <a:ln w="9525">
            <a:noFill/>
            <a:miter lim="800000"/>
            <a:headEnd/>
            <a:tailEnd/>
          </a:ln>
        </p:spPr>
        <p:txBody>
          <a:bodyPr lIns="107287" tIns="53643" rIns="107287" bIns="53643">
            <a:spAutoFit/>
          </a:bodyPr>
          <a:lstStyle/>
          <a:p>
            <a:r>
              <a:rPr lang="en-US" b="1">
                <a:latin typeface="Calibri" pitchFamily="34" charset="0"/>
              </a:rPr>
              <a:t>Interpret</a:t>
            </a:r>
            <a:endParaRPr lang="en-IN" b="1">
              <a:latin typeface="Calibri" pitchFamily="34" charset="0"/>
            </a:endParaRPr>
          </a:p>
        </p:txBody>
      </p:sp>
      <p:sp>
        <p:nvSpPr>
          <p:cNvPr id="18441" name="TextBox 9"/>
          <p:cNvSpPr txBox="1">
            <a:spLocks noChangeArrowheads="1"/>
          </p:cNvSpPr>
          <p:nvPr/>
        </p:nvSpPr>
        <p:spPr bwMode="auto">
          <a:xfrm>
            <a:off x="3250409" y="3416301"/>
            <a:ext cx="1083469" cy="431499"/>
          </a:xfrm>
          <a:prstGeom prst="rect">
            <a:avLst/>
          </a:prstGeom>
          <a:noFill/>
          <a:ln w="9525">
            <a:noFill/>
            <a:miter lim="800000"/>
            <a:headEnd/>
            <a:tailEnd/>
          </a:ln>
        </p:spPr>
        <p:txBody>
          <a:bodyPr lIns="107287" tIns="53643" rIns="107287" bIns="53643">
            <a:spAutoFit/>
          </a:bodyPr>
          <a:lstStyle/>
          <a:p>
            <a:r>
              <a:rPr lang="en-US" b="1">
                <a:latin typeface="Calibri" pitchFamily="34" charset="0"/>
              </a:rPr>
              <a:t>      Use</a:t>
            </a:r>
            <a:endParaRPr lang="en-IN" b="1">
              <a:latin typeface="Calibri" pitchFamily="34" charset="0"/>
            </a:endParaRPr>
          </a:p>
        </p:txBody>
      </p:sp>
      <p:cxnSp>
        <p:nvCxnSpPr>
          <p:cNvPr id="12" name="Straight Arrow Connector 11"/>
          <p:cNvCxnSpPr>
            <a:stCxn id="18436" idx="3"/>
            <a:endCxn id="18437" idx="0"/>
          </p:cNvCxnSpPr>
          <p:nvPr/>
        </p:nvCxnSpPr>
        <p:spPr>
          <a:xfrm>
            <a:off x="5572128" y="2917677"/>
            <a:ext cx="619126" cy="5700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a:stCxn id="18437" idx="2"/>
            <a:endCxn id="18438" idx="0"/>
          </p:cNvCxnSpPr>
          <p:nvPr/>
        </p:nvCxnSpPr>
        <p:spPr>
          <a:xfrm rot="5400000">
            <a:off x="6014098" y="4096394"/>
            <a:ext cx="354313"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stCxn id="18438" idx="2"/>
            <a:endCxn id="18439" idx="3"/>
          </p:cNvCxnSpPr>
          <p:nvPr/>
        </p:nvCxnSpPr>
        <p:spPr>
          <a:xfrm rot="5400000">
            <a:off x="5665121" y="4534667"/>
            <a:ext cx="355751" cy="69651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a:stCxn id="18439" idx="1"/>
            <a:endCxn id="18440" idx="2"/>
          </p:cNvCxnSpPr>
          <p:nvPr/>
        </p:nvCxnSpPr>
        <p:spPr>
          <a:xfrm rot="10800000">
            <a:off x="3792143" y="4562175"/>
            <a:ext cx="619127" cy="49862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Straight Arrow Connector 19"/>
          <p:cNvCxnSpPr>
            <a:stCxn id="18440" idx="0"/>
            <a:endCxn id="18441" idx="2"/>
          </p:cNvCxnSpPr>
          <p:nvPr/>
        </p:nvCxnSpPr>
        <p:spPr>
          <a:xfrm rot="5400000" flipH="1" flipV="1">
            <a:off x="3650705" y="3989237"/>
            <a:ext cx="282876" cy="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2" name="Straight Arrow Connector 21"/>
          <p:cNvCxnSpPr>
            <a:stCxn id="18441" idx="0"/>
            <a:endCxn id="18436" idx="1"/>
          </p:cNvCxnSpPr>
          <p:nvPr/>
        </p:nvCxnSpPr>
        <p:spPr>
          <a:xfrm rot="5400000" flipH="1" flipV="1">
            <a:off x="3891089" y="2818732"/>
            <a:ext cx="498624" cy="69651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992560" y="188640"/>
            <a:ext cx="8418140" cy="1152128"/>
          </a:xfrm>
        </p:spPr>
        <p:txBody>
          <a:bodyPr>
            <a:normAutofit fontScale="90000"/>
          </a:bodyPr>
          <a:lstStyle/>
          <a:p>
            <a:r>
              <a:rPr lang="en-US" b="1" dirty="0" smtClean="0">
                <a:solidFill>
                  <a:srgbClr val="7030A0"/>
                </a:solidFill>
              </a:rPr>
              <a:t/>
            </a:r>
            <a:br>
              <a:rPr lang="en-US" b="1" dirty="0" smtClean="0">
                <a:solidFill>
                  <a:srgbClr val="7030A0"/>
                </a:solidFill>
              </a:rPr>
            </a:br>
            <a:r>
              <a:rPr lang="en-US" b="1" dirty="0" smtClean="0">
                <a:solidFill>
                  <a:srgbClr val="7030A0"/>
                </a:solidFill>
              </a:rPr>
              <a:t/>
            </a:r>
            <a:br>
              <a:rPr lang="en-US" b="1" dirty="0" smtClean="0">
                <a:solidFill>
                  <a:srgbClr val="7030A0"/>
                </a:solidFill>
              </a:rPr>
            </a:br>
            <a:r>
              <a:rPr lang="en-US" b="1" dirty="0" smtClean="0">
                <a:solidFill>
                  <a:srgbClr val="7030A0"/>
                </a:solidFill>
              </a:rPr>
              <a:t/>
            </a:r>
            <a:br>
              <a:rPr lang="en-US" b="1" dirty="0" smtClean="0">
                <a:solidFill>
                  <a:srgbClr val="7030A0"/>
                </a:solidFill>
              </a:rPr>
            </a:br>
            <a:r>
              <a:rPr lang="en-US" b="1" dirty="0" smtClean="0">
                <a:solidFill>
                  <a:srgbClr val="7030A0"/>
                </a:solidFill>
              </a:rPr>
              <a:t/>
            </a:r>
            <a:br>
              <a:rPr lang="en-US" b="1" dirty="0" smtClean="0">
                <a:solidFill>
                  <a:srgbClr val="7030A0"/>
                </a:solidFill>
              </a:rPr>
            </a:br>
            <a:r>
              <a:rPr lang="en-US" b="1" dirty="0" smtClean="0">
                <a:solidFill>
                  <a:srgbClr val="7030A0"/>
                </a:solidFill>
              </a:rPr>
              <a:t/>
            </a:r>
            <a:br>
              <a:rPr lang="en-US" b="1" dirty="0" smtClean="0">
                <a:solidFill>
                  <a:srgbClr val="7030A0"/>
                </a:solidFill>
              </a:rPr>
            </a:br>
            <a:r>
              <a:rPr lang="en-US" b="1" dirty="0" smtClean="0">
                <a:solidFill>
                  <a:srgbClr val="7030A0"/>
                </a:solidFill>
              </a:rPr>
              <a:t/>
            </a:r>
            <a:br>
              <a:rPr lang="en-US" b="1" dirty="0" smtClean="0">
                <a:solidFill>
                  <a:srgbClr val="7030A0"/>
                </a:solidFill>
              </a:rPr>
            </a:br>
            <a:r>
              <a:rPr lang="en-US" b="1" dirty="0" smtClean="0">
                <a:solidFill>
                  <a:srgbClr val="7030A0"/>
                </a:solidFill>
              </a:rPr>
              <a:t/>
            </a:r>
            <a:br>
              <a:rPr lang="en-US" b="1" dirty="0" smtClean="0">
                <a:solidFill>
                  <a:srgbClr val="7030A0"/>
                </a:solidFill>
              </a:rPr>
            </a:br>
            <a:endParaRPr lang="en-US" b="1" dirty="0">
              <a:solidFill>
                <a:srgbClr val="7030A0"/>
              </a:solidFill>
            </a:endParaRPr>
          </a:p>
        </p:txBody>
      </p:sp>
      <p:graphicFrame>
        <p:nvGraphicFramePr>
          <p:cNvPr id="6" name="Diagram 5"/>
          <p:cNvGraphicFramePr/>
          <p:nvPr/>
        </p:nvGraphicFramePr>
        <p:xfrm>
          <a:off x="0" y="1397001"/>
          <a:ext cx="990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2476500" y="188640"/>
            <a:ext cx="4953000" cy="1061829"/>
          </a:xfrm>
          <a:prstGeom prst="rect">
            <a:avLst/>
          </a:prstGeom>
        </p:spPr>
        <p:txBody>
          <a:bodyPr wrap="square">
            <a:spAutoFit/>
          </a:bodyPr>
          <a:lstStyle/>
          <a:p>
            <a:pPr algn="ctr"/>
            <a:r>
              <a:rPr lang="en-US" b="1" dirty="0" smtClean="0">
                <a:solidFill>
                  <a:srgbClr val="7030A0"/>
                </a:solidFill>
              </a:rPr>
              <a:t>ORGANIZATION/PERSON RESPONSIBLE FOR HMIS MATRIX </a:t>
            </a:r>
            <a:br>
              <a:rPr lang="en-US" b="1" dirty="0" smtClean="0">
                <a:solidFill>
                  <a:srgbClr val="7030A0"/>
                </a:solidFill>
              </a:rPr>
            </a:br>
            <a:endParaRPr lang="en-IN"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990600" y="381000"/>
            <a:ext cx="8915400" cy="1862138"/>
          </a:xfrm>
          <a:prstGeom prst="rect">
            <a:avLst/>
          </a:prstGeom>
        </p:spPr>
        <p:txBody>
          <a:bodyPr wrap="square">
            <a:spAutoFit/>
          </a:bodyPr>
          <a:lstStyle/>
          <a:p>
            <a:pPr>
              <a:buNone/>
              <a:defRPr/>
            </a:pPr>
            <a:r>
              <a:rPr lang="en-IN" b="1" dirty="0" smtClean="0">
                <a:solidFill>
                  <a:srgbClr val="7030A0"/>
                </a:solidFill>
              </a:rPr>
              <a:t>    Merely collecting data is not enough.  Before it can be turned into information, raw data needs to be CHECKED to </a:t>
            </a:r>
            <a:r>
              <a:rPr lang="en-IN" b="1" i="1" dirty="0" smtClean="0">
                <a:solidFill>
                  <a:srgbClr val="7030A0"/>
                </a:solidFill>
              </a:rPr>
              <a:t>ensure</a:t>
            </a:r>
            <a:endParaRPr lang="en-IN" b="1" dirty="0" smtClean="0"/>
          </a:p>
        </p:txBody>
      </p:sp>
      <p:graphicFrame>
        <p:nvGraphicFramePr>
          <p:cNvPr id="5" name="Diagram 4"/>
          <p:cNvGraphicFramePr/>
          <p:nvPr/>
        </p:nvGraphicFramePr>
        <p:xfrm>
          <a:off x="1485900" y="2286001"/>
          <a:ext cx="6604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463</TotalTime>
  <Words>1713</Words>
  <Application>Microsoft Office PowerPoint</Application>
  <PresentationFormat>A4 Paper (210x297 mm)</PresentationFormat>
  <Paragraphs>682</Paragraphs>
  <Slides>50</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Equity</vt:lpstr>
      <vt:lpstr>Microsoft Excel 97-2003 Worksheet</vt:lpstr>
      <vt:lpstr>Evaluation of Health Status and Issues &amp; Challenges in Data Quality in State of Maharashtra</vt:lpstr>
      <vt:lpstr>Content List</vt:lpstr>
      <vt:lpstr>       Health Management Information System  </vt:lpstr>
      <vt:lpstr>  HEALTH INFORMATION SYSTEM  The health information system collects data from the health sector and other relevant sectors, analyses the data and ensures their overall quality, relevance and timeliness, and converts data into information for health-related decision-making. (GOI- HMIS Manual 2008)   </vt:lpstr>
      <vt:lpstr>Flow of Data</vt:lpstr>
      <vt:lpstr>Basic Building Blocks of HMIS</vt:lpstr>
      <vt:lpstr>The Information Cycle</vt:lpstr>
      <vt:lpstr>       </vt:lpstr>
      <vt:lpstr>Slide 9</vt:lpstr>
      <vt:lpstr>Reporting formats and Feedback forms</vt:lpstr>
      <vt:lpstr>                       Current Status </vt:lpstr>
      <vt:lpstr>Slide 12</vt:lpstr>
      <vt:lpstr>Use of Information</vt:lpstr>
      <vt:lpstr>Objective of Study </vt:lpstr>
      <vt:lpstr>Methodology</vt:lpstr>
      <vt:lpstr>Results and Findings</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DATA QUALITY</vt:lpstr>
      <vt:lpstr>Slide 37</vt:lpstr>
      <vt:lpstr>Slide 38</vt:lpstr>
      <vt:lpstr>Slide 39</vt:lpstr>
      <vt:lpstr>Slide 40</vt:lpstr>
      <vt:lpstr>Slide 41</vt:lpstr>
      <vt:lpstr>Slide 42</vt:lpstr>
      <vt:lpstr>Slide 43</vt:lpstr>
      <vt:lpstr>Instruction to Improve Data Quality</vt:lpstr>
      <vt:lpstr>Slide 45</vt:lpstr>
      <vt:lpstr>Challenges</vt:lpstr>
      <vt:lpstr>Recommendation</vt:lpstr>
      <vt:lpstr>Slide 48</vt:lpstr>
      <vt:lpstr>Slide 49</vt:lpstr>
      <vt:lpstr>Slide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Health Management Information System   </dc:title>
  <dc:creator>tarun</dc:creator>
  <cp:lastModifiedBy>tarun</cp:lastModifiedBy>
  <cp:revision>9</cp:revision>
  <dcterms:created xsi:type="dcterms:W3CDTF">2013-05-02T13:16:36Z</dcterms:created>
  <dcterms:modified xsi:type="dcterms:W3CDTF">2013-05-03T05:29:28Z</dcterms:modified>
</cp:coreProperties>
</file>