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56" r:id="rId2"/>
    <p:sldId id="258" r:id="rId3"/>
    <p:sldId id="263" r:id="rId4"/>
    <p:sldId id="288" r:id="rId5"/>
    <p:sldId id="300" r:id="rId6"/>
    <p:sldId id="294" r:id="rId7"/>
    <p:sldId id="295" r:id="rId8"/>
    <p:sldId id="296" r:id="rId9"/>
    <p:sldId id="297" r:id="rId10"/>
    <p:sldId id="298" r:id="rId11"/>
    <p:sldId id="29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9" r:id="rId30"/>
    <p:sldId id="290" r:id="rId31"/>
    <p:sldId id="291" r:id="rId32"/>
    <p:sldId id="292" r:id="rId33"/>
    <p:sldId id="293" r:id="rId34"/>
    <p:sldId id="30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andeep\Desktop\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Adult Coverage by Type of Health Plan: 2006 vs. 2011</a:t>
            </a:r>
          </a:p>
        </c:rich>
      </c:tx>
      <c:layout>
        <c:manualLayout>
          <c:xMode val="edge"/>
          <c:yMode val="edge"/>
          <c:x val="0.1100694444444445"/>
          <c:y val="0"/>
        </c:manualLayout>
      </c:layout>
    </c:title>
    <c:plotArea>
      <c:layout/>
      <c:lineChart>
        <c:grouping val="standard"/>
        <c:ser>
          <c:idx val="0"/>
          <c:order val="0"/>
          <c:tx>
            <c:strRef>
              <c:f>Sheet1!$B$1</c:f>
              <c:strCache>
                <c:ptCount val="1"/>
                <c:pt idx="0">
                  <c:v>Traditional Health Plan</c:v>
                </c:pt>
              </c:strCache>
            </c:strRef>
          </c:tx>
          <c:cat>
            <c:numRef>
              <c:f>Sheet1!$A$2:$A$4</c:f>
              <c:numCache>
                <c:formatCode>General</c:formatCode>
                <c:ptCount val="3"/>
                <c:pt idx="0">
                  <c:v>2006</c:v>
                </c:pt>
                <c:pt idx="1">
                  <c:v>2010</c:v>
                </c:pt>
                <c:pt idx="2">
                  <c:v>2011</c:v>
                </c:pt>
              </c:numCache>
            </c:numRef>
          </c:cat>
          <c:val>
            <c:numRef>
              <c:f>Sheet1!$B$2:$B$4</c:f>
              <c:numCache>
                <c:formatCode>0%</c:formatCode>
                <c:ptCount val="3"/>
                <c:pt idx="0">
                  <c:v>0.92</c:v>
                </c:pt>
                <c:pt idx="1">
                  <c:v>0.82000000000000062</c:v>
                </c:pt>
                <c:pt idx="2">
                  <c:v>0.78</c:v>
                </c:pt>
              </c:numCache>
            </c:numRef>
          </c:val>
        </c:ser>
        <c:ser>
          <c:idx val="1"/>
          <c:order val="1"/>
          <c:tx>
            <c:strRef>
              <c:f>Sheet1!$C$1</c:f>
              <c:strCache>
                <c:ptCount val="1"/>
                <c:pt idx="0">
                  <c:v>High Deductible Health Plan</c:v>
                </c:pt>
              </c:strCache>
            </c:strRef>
          </c:tx>
          <c:cat>
            <c:numRef>
              <c:f>Sheet1!$A$2:$A$4</c:f>
              <c:numCache>
                <c:formatCode>General</c:formatCode>
                <c:ptCount val="3"/>
                <c:pt idx="0">
                  <c:v>2006</c:v>
                </c:pt>
                <c:pt idx="1">
                  <c:v>2010</c:v>
                </c:pt>
                <c:pt idx="2">
                  <c:v>2011</c:v>
                </c:pt>
              </c:numCache>
            </c:numRef>
          </c:cat>
          <c:val>
            <c:numRef>
              <c:f>Sheet1!$C$2:$C$4</c:f>
              <c:numCache>
                <c:formatCode>0%</c:formatCode>
                <c:ptCount val="3"/>
                <c:pt idx="0">
                  <c:v>7.0000000000000034E-2</c:v>
                </c:pt>
                <c:pt idx="1">
                  <c:v>0.14000000000000001</c:v>
                </c:pt>
                <c:pt idx="2">
                  <c:v>0.16000000000000011</c:v>
                </c:pt>
              </c:numCache>
            </c:numRef>
          </c:val>
        </c:ser>
        <c:ser>
          <c:idx val="2"/>
          <c:order val="2"/>
          <c:tx>
            <c:strRef>
              <c:f>Sheet1!$D$1</c:f>
              <c:strCache>
                <c:ptCount val="1"/>
                <c:pt idx="0">
                  <c:v>Consumer Driven Health Plan</c:v>
                </c:pt>
              </c:strCache>
            </c:strRef>
          </c:tx>
          <c:cat>
            <c:numRef>
              <c:f>Sheet1!$A$2:$A$4</c:f>
              <c:numCache>
                <c:formatCode>General</c:formatCode>
                <c:ptCount val="3"/>
                <c:pt idx="0">
                  <c:v>2006</c:v>
                </c:pt>
                <c:pt idx="1">
                  <c:v>2010</c:v>
                </c:pt>
                <c:pt idx="2">
                  <c:v>2011</c:v>
                </c:pt>
              </c:numCache>
            </c:numRef>
          </c:cat>
          <c:val>
            <c:numRef>
              <c:f>Sheet1!$D$2:$D$4</c:f>
              <c:numCache>
                <c:formatCode>0%</c:formatCode>
                <c:ptCount val="3"/>
                <c:pt idx="0">
                  <c:v>1.0000000000000019E-2</c:v>
                </c:pt>
                <c:pt idx="1">
                  <c:v>5.0000000000000058E-2</c:v>
                </c:pt>
                <c:pt idx="2">
                  <c:v>7.0000000000000034E-2</c:v>
                </c:pt>
              </c:numCache>
            </c:numRef>
          </c:val>
        </c:ser>
        <c:marker val="1"/>
        <c:axId val="112166016"/>
        <c:axId val="112167552"/>
      </c:lineChart>
      <c:catAx>
        <c:axId val="112166016"/>
        <c:scaling>
          <c:orientation val="minMax"/>
        </c:scaling>
        <c:axPos val="b"/>
        <c:numFmt formatCode="General" sourceLinked="1"/>
        <c:majorTickMark val="none"/>
        <c:tickLblPos val="nextTo"/>
        <c:crossAx val="112167552"/>
        <c:crosses val="autoZero"/>
        <c:auto val="1"/>
        <c:lblAlgn val="ctr"/>
        <c:lblOffset val="100"/>
      </c:catAx>
      <c:valAx>
        <c:axId val="112167552"/>
        <c:scaling>
          <c:orientation val="minMax"/>
        </c:scaling>
        <c:axPos val="l"/>
        <c:title>
          <c:tx>
            <c:rich>
              <a:bodyPr/>
              <a:lstStyle/>
              <a:p>
                <a:pPr>
                  <a:defRPr/>
                </a:pPr>
                <a:r>
                  <a:rPr lang="en-US" dirty="0"/>
                  <a:t>Coverage of health plan</a:t>
                </a:r>
              </a:p>
            </c:rich>
          </c:tx>
          <c:layout>
            <c:manualLayout>
              <c:xMode val="edge"/>
              <c:yMode val="edge"/>
              <c:x val="0.15891990713389131"/>
              <c:y val="0.22420425508276909"/>
            </c:manualLayout>
          </c:layout>
          <c:spPr>
            <a:noFill/>
            <a:ln>
              <a:solidFill>
                <a:schemeClr val="tx1"/>
              </a:solidFill>
            </a:ln>
          </c:spPr>
        </c:title>
        <c:numFmt formatCode="0%" sourceLinked="1"/>
        <c:majorTickMark val="none"/>
        <c:tickLblPos val="nextTo"/>
        <c:crossAx val="112166016"/>
        <c:crosses val="autoZero"/>
        <c:crossBetween val="between"/>
      </c:valAx>
      <c:dTable>
        <c:showHorzBorder val="1"/>
        <c:showVertBorder val="1"/>
        <c:showOutline val="1"/>
        <c:showKeys val="1"/>
      </c:dTable>
      <c:spPr>
        <a:pattFill prst="pct5">
          <a:fgClr>
            <a:schemeClr val="accent1"/>
          </a:fgClr>
          <a:bgClr>
            <a:schemeClr val="bg1"/>
          </a:bgClr>
        </a:pattFill>
      </c:spPr>
    </c:plotArea>
    <c:plotVisOnly val="1"/>
    <c:dispBlanksAs val="gap"/>
  </c:chart>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layout/>
    </c:title>
    <c:view3D>
      <c:rotX val="30"/>
      <c:perspective val="30"/>
    </c:view3D>
    <c:plotArea>
      <c:layout/>
      <c:pie3DChart>
        <c:varyColors val="1"/>
        <c:ser>
          <c:idx val="0"/>
          <c:order val="0"/>
          <c:tx>
            <c:v>Reasons for Reluctance</c:v>
          </c:tx>
          <c:explosion val="25"/>
          <c:dLbls>
            <c:showCatName val="1"/>
            <c:showPercent val="1"/>
            <c:showLeaderLines val="1"/>
          </c:dLbls>
          <c:cat>
            <c:strRef>
              <c:f>Responses!$AH$39:$AH$44</c:f>
              <c:strCache>
                <c:ptCount val="6"/>
                <c:pt idx="0">
                  <c:v>Privacy Issues</c:v>
                </c:pt>
                <c:pt idx="1">
                  <c:v>Reliability of Information</c:v>
                </c:pt>
                <c:pt idx="2">
                  <c:v>Cost of Application</c:v>
                </c:pt>
                <c:pt idx="3">
                  <c:v>Lack of integrated applications</c:v>
                </c:pt>
                <c:pt idx="4">
                  <c:v>Connectivity issue</c:v>
                </c:pt>
                <c:pt idx="5">
                  <c:v>Lack of knowledge</c:v>
                </c:pt>
              </c:strCache>
            </c:strRef>
          </c:cat>
          <c:val>
            <c:numRef>
              <c:f>Responses!$AI$39:$AI$44</c:f>
              <c:numCache>
                <c:formatCode>General</c:formatCode>
                <c:ptCount val="6"/>
                <c:pt idx="0">
                  <c:v>4</c:v>
                </c:pt>
                <c:pt idx="1">
                  <c:v>2</c:v>
                </c:pt>
                <c:pt idx="2">
                  <c:v>2</c:v>
                </c:pt>
                <c:pt idx="3">
                  <c:v>3</c:v>
                </c:pt>
                <c:pt idx="4">
                  <c:v>2</c:v>
                </c:pt>
                <c:pt idx="5">
                  <c:v>33</c:v>
                </c:pt>
              </c:numCache>
            </c:numRef>
          </c:val>
        </c:ser>
      </c:pie3DChart>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E01B7-9098-456E-9F33-3BF9EBA41F13}" type="datetimeFigureOut">
              <a:rPr lang="en-IN" smtClean="0"/>
              <a:pPr/>
              <a:t>07-05-2013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A098B-2006-4EFF-BFD3-7C5F037B8E8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5E44889-C490-4F18-A732-F3CEA21DFA70}" type="slidenum">
              <a:rPr lang="en-IN" smtClean="0"/>
              <a:pPr/>
              <a:t>8</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E7A098B-2006-4EFF-BFD3-7C5F037B8E85}" type="slidenum">
              <a:rPr lang="en-IN" smtClean="0"/>
              <a:pPr/>
              <a:t>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5E44889-C490-4F18-A732-F3CEA21DFA70}" type="slidenum">
              <a:rPr lang="en-IN" smtClean="0"/>
              <a:pPr/>
              <a:t>12</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DFI – Depository Financial Institution / Bank</a:t>
            </a:r>
          </a:p>
          <a:p>
            <a:r>
              <a:rPr lang="en-US" dirty="0" smtClean="0"/>
              <a:t>EFT</a:t>
            </a:r>
            <a:r>
              <a:rPr lang="en-US" baseline="0" dirty="0" smtClean="0"/>
              <a:t> – Electronic Funds Transfer</a:t>
            </a:r>
          </a:p>
          <a:p>
            <a:endParaRPr lang="en-IN" dirty="0"/>
          </a:p>
        </p:txBody>
      </p:sp>
      <p:sp>
        <p:nvSpPr>
          <p:cNvPr id="4" name="Slide Number Placeholder 3"/>
          <p:cNvSpPr>
            <a:spLocks noGrp="1"/>
          </p:cNvSpPr>
          <p:nvPr>
            <p:ph type="sldNum" sz="quarter" idx="10"/>
          </p:nvPr>
        </p:nvSpPr>
        <p:spPr/>
        <p:txBody>
          <a:bodyPr/>
          <a:lstStyle/>
          <a:p>
            <a:fld id="{85E44889-C490-4F18-A732-F3CEA21DFA70}" type="slidenum">
              <a:rPr lang="en-IN" smtClean="0"/>
              <a:pPr/>
              <a:t>15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E44889-C490-4F18-A732-F3CEA21DFA70}" type="slidenum">
              <a:rPr lang="en-IN" smtClean="0"/>
              <a:pPr/>
              <a:t>26</a:t>
            </a:fld>
            <a:endParaRPr lang="en-IN"/>
          </a:p>
        </p:txBody>
      </p:sp>
    </p:spTree>
    <p:extLst>
      <p:ext uri="{BB962C8B-B14F-4D97-AF65-F5344CB8AC3E}">
        <p14:creationId xmlns:p14="http://schemas.microsoft.com/office/powerpoint/2010/main" xmlns="" val="46617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44889-C490-4F18-A732-F3CEA21DFA70}" type="slidenum">
              <a:rPr lang="en-IN" smtClean="0"/>
              <a:pPr/>
              <a:t>28</a:t>
            </a:fld>
            <a:endParaRPr lang="en-IN"/>
          </a:p>
        </p:txBody>
      </p:sp>
    </p:spTree>
    <p:extLst>
      <p:ext uri="{BB962C8B-B14F-4D97-AF65-F5344CB8AC3E}">
        <p14:creationId xmlns:p14="http://schemas.microsoft.com/office/powerpoint/2010/main" xmlns="" val="164758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861401-EE55-4951-B351-C90F6E98D64A}"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1546A-B72F-4085-8556-BE0894A12DE2}"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7544F-B567-4594-9E49-C633BD82A340}"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146A3-BD75-49B0-A897-74AE234779A8}"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93B5F-262C-4F62-ADDD-AD1A7C0796F9}"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66DE8-9DF3-46D9-A7C9-7F43088B5CFF}"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9FF4C-6E75-4CE6-B4C0-6883BBBC0633}" type="datetime1">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D9747-C800-46D6-AAC7-30A546547D2F}" type="datetime1">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7325E-8F2C-4350-B317-5F16A7A3CE4D}" type="datetime1">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CA9F4-1DD9-44BA-AEBF-B9737B240ED7}"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E3432-1D7D-49AA-B9EF-518E6DEED5FB}"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1DE4A-EB26-418C-9552-2F2C867A396D}" type="datetime1">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mandeep\Desktop\My%20Movie.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image" Target="../media/image24.gif"/><Relationship Id="rId7" Type="http://schemas.openxmlformats.org/officeDocument/2006/relationships/image" Target="../media/image28.gif"/><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677025" y="0"/>
            <a:ext cx="2466975" cy="18478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0"/>
            <a:ext cx="3774768" cy="2590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19800" y="4953000"/>
            <a:ext cx="2724150" cy="1676400"/>
          </a:xfrm>
          <a:prstGeom prst="rect">
            <a:avLst/>
          </a:prstGeom>
          <a:noFill/>
          <a:ln w="9525">
            <a:noFill/>
            <a:miter lim="800000"/>
            <a:headEnd/>
            <a:tailEnd/>
          </a:ln>
        </p:spPr>
      </p:pic>
      <p:sp>
        <p:nvSpPr>
          <p:cNvPr id="7" name="TextBox 6"/>
          <p:cNvSpPr txBox="1"/>
          <p:nvPr/>
        </p:nvSpPr>
        <p:spPr>
          <a:xfrm>
            <a:off x="1828800" y="2286000"/>
            <a:ext cx="6019800" cy="2708434"/>
          </a:xfrm>
          <a:prstGeom prst="rect">
            <a:avLst/>
          </a:prstGeom>
          <a:noFill/>
        </p:spPr>
        <p:txBody>
          <a:bodyPr wrap="square" rtlCol="0">
            <a:spAutoFit/>
          </a:bodyPr>
          <a:lstStyle/>
          <a:p>
            <a:pPr algn="ctr"/>
            <a:r>
              <a:rPr lang="en-US" sz="6600" dirty="0" smtClean="0"/>
              <a:t>Dissertation </a:t>
            </a:r>
            <a:endParaRPr lang="en-US" sz="2400" dirty="0" smtClean="0"/>
          </a:p>
          <a:p>
            <a:r>
              <a:rPr lang="en-US" sz="2400" dirty="0" smtClean="0"/>
              <a:t>            14</a:t>
            </a:r>
            <a:r>
              <a:rPr lang="en-US" sz="2400" baseline="30000" dirty="0" smtClean="0"/>
              <a:t>th</a:t>
            </a:r>
            <a:r>
              <a:rPr lang="en-US" sz="2400" dirty="0" smtClean="0"/>
              <a:t>  January2013  – 14</a:t>
            </a:r>
            <a:r>
              <a:rPr lang="en-US" sz="2400" baseline="30000" dirty="0" smtClean="0"/>
              <a:t>th</a:t>
            </a:r>
            <a:r>
              <a:rPr lang="en-US" sz="2400" dirty="0" smtClean="0"/>
              <a:t> April 2013</a:t>
            </a:r>
          </a:p>
          <a:p>
            <a:endParaRPr lang="en-US" sz="2400" dirty="0" smtClean="0"/>
          </a:p>
          <a:p>
            <a:endParaRPr lang="en-US" sz="2400" dirty="0" smtClean="0"/>
          </a:p>
          <a:p>
            <a:pPr algn="ctr"/>
            <a:r>
              <a:rPr lang="en-US" sz="3200" i="1" dirty="0" smtClean="0"/>
              <a:t>Dell International Services</a:t>
            </a:r>
            <a:endParaRPr lang="en-IN" sz="3200" i="1" dirty="0"/>
          </a:p>
        </p:txBody>
      </p:sp>
      <p:sp>
        <p:nvSpPr>
          <p:cNvPr id="6" name="TextBox 5"/>
          <p:cNvSpPr txBox="1"/>
          <p:nvPr/>
        </p:nvSpPr>
        <p:spPr>
          <a:xfrm>
            <a:off x="0" y="5903893"/>
            <a:ext cx="5105400" cy="954107"/>
          </a:xfrm>
          <a:prstGeom prst="rect">
            <a:avLst/>
          </a:prstGeom>
          <a:noFill/>
        </p:spPr>
        <p:txBody>
          <a:bodyPr wrap="square" rtlCol="0">
            <a:spAutoFit/>
          </a:bodyPr>
          <a:lstStyle/>
          <a:p>
            <a:r>
              <a:rPr lang="en-US" sz="2800" b="1" dirty="0" smtClean="0">
                <a:solidFill>
                  <a:schemeClr val="accent3">
                    <a:lumMod val="75000"/>
                  </a:schemeClr>
                </a:solidFill>
              </a:rPr>
              <a:t>Mandeep Singh</a:t>
            </a:r>
          </a:p>
          <a:p>
            <a:r>
              <a:rPr lang="en-US" sz="2800" b="1" dirty="0" smtClean="0">
                <a:solidFill>
                  <a:schemeClr val="accent3">
                    <a:lumMod val="75000"/>
                  </a:schemeClr>
                </a:solidFill>
              </a:rPr>
              <a:t>PG/11/047</a:t>
            </a:r>
            <a:endParaRPr lang="en-IN" sz="2800" b="1" dirty="0">
              <a:solidFill>
                <a:schemeClr val="accent3">
                  <a:lumMod val="75000"/>
                </a:scheme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 Movie.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ndeep\Desktop\rcm\animation\cpr_listening_for_breath_sm_wm.gif"/>
          <p:cNvPicPr>
            <a:picLocks noChangeAspect="1" noChangeArrowheads="1" noCrop="1"/>
          </p:cNvPicPr>
          <p:nvPr/>
        </p:nvPicPr>
        <p:blipFill>
          <a:blip r:embed="rId2" cstate="print"/>
          <a:srcRect/>
          <a:stretch>
            <a:fillRect/>
          </a:stretch>
        </p:blipFill>
        <p:spPr bwMode="auto">
          <a:xfrm>
            <a:off x="1187624" y="908720"/>
            <a:ext cx="1584176" cy="1584176"/>
          </a:xfrm>
          <a:prstGeom prst="rect">
            <a:avLst/>
          </a:prstGeom>
          <a:noFill/>
        </p:spPr>
      </p:pic>
      <p:sp>
        <p:nvSpPr>
          <p:cNvPr id="1030" name="AutoShape 6" descr="https://encrypted-tbn1.gstatic.com/images?q=tbn:ANd9GcRmX3n-Jmj7lOEnkQnw6US4-gcSBShmwr1yUwNt_oR5E8HgVVCjN4Ojrdk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https://encrypted-tbn0.gstatic.com/images?q=tbn:ANd9GcQILUBu6b_orFv91J7642Bb4Zn_syZgUpSJrLEhK3nlfNodnCeq_TiXitf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3" name="Picture 9"/>
          <p:cNvPicPr>
            <a:picLocks noChangeAspect="1" noChangeArrowheads="1"/>
          </p:cNvPicPr>
          <p:nvPr/>
        </p:nvPicPr>
        <p:blipFill>
          <a:blip r:embed="rId3" cstate="print"/>
          <a:srcRect/>
          <a:stretch>
            <a:fillRect/>
          </a:stretch>
        </p:blipFill>
        <p:spPr bwMode="auto">
          <a:xfrm>
            <a:off x="3923928" y="1556792"/>
            <a:ext cx="1114425" cy="1285875"/>
          </a:xfrm>
          <a:prstGeom prst="rect">
            <a:avLst/>
          </a:prstGeom>
          <a:noFill/>
          <a:ln w="9525">
            <a:noFill/>
            <a:miter lim="800000"/>
            <a:headEnd/>
            <a:tailEnd/>
          </a:ln>
        </p:spPr>
      </p:pic>
      <p:pic>
        <p:nvPicPr>
          <p:cNvPr id="1034" name="Picture 10"/>
          <p:cNvPicPr>
            <a:picLocks noChangeAspect="1" noChangeArrowheads="1"/>
          </p:cNvPicPr>
          <p:nvPr/>
        </p:nvPicPr>
        <p:blipFill>
          <a:blip r:embed="rId4" cstate="print"/>
          <a:srcRect/>
          <a:stretch>
            <a:fillRect/>
          </a:stretch>
        </p:blipFill>
        <p:spPr bwMode="auto">
          <a:xfrm>
            <a:off x="6732240" y="4293096"/>
            <a:ext cx="1879591" cy="1413123"/>
          </a:xfrm>
          <a:prstGeom prst="rect">
            <a:avLst/>
          </a:prstGeom>
          <a:noFill/>
          <a:ln w="9525">
            <a:noFill/>
            <a:miter lim="800000"/>
            <a:headEnd/>
            <a:tailEnd/>
          </a:ln>
        </p:spPr>
      </p:pic>
      <p:pic>
        <p:nvPicPr>
          <p:cNvPr id="1036" name="Picture 12" descr="C:\Users\mandeep\Desktop\rcm\animation\doctors_carrying_patient_stretcher_sm_wm.gif"/>
          <p:cNvPicPr>
            <a:picLocks noChangeAspect="1" noChangeArrowheads="1" noCrop="1"/>
          </p:cNvPicPr>
          <p:nvPr/>
        </p:nvPicPr>
        <p:blipFill>
          <a:blip r:embed="rId5" cstate="print"/>
          <a:srcRect/>
          <a:stretch>
            <a:fillRect/>
          </a:stretch>
        </p:blipFill>
        <p:spPr bwMode="auto">
          <a:xfrm>
            <a:off x="3635896" y="2996952"/>
            <a:ext cx="1512168" cy="1512168"/>
          </a:xfrm>
          <a:prstGeom prst="rect">
            <a:avLst/>
          </a:prstGeom>
          <a:noFill/>
          <a:ln w="9525">
            <a:noFill/>
            <a:miter lim="800000"/>
            <a:headEnd/>
            <a:tailEnd/>
          </a:ln>
        </p:spPr>
      </p:pic>
      <p:sp>
        <p:nvSpPr>
          <p:cNvPr id="8" name="Rectangle 7"/>
          <p:cNvSpPr/>
          <p:nvPr/>
        </p:nvSpPr>
        <p:spPr>
          <a:xfrm>
            <a:off x="1187624" y="2204864"/>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707904" y="4221088"/>
            <a:ext cx="13681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977118C6-6AA2-4CF3-823A-78DFF6800B85}" type="slidenum">
              <a:rPr lang="en-IN" smtClean="0"/>
              <a:pPr/>
              <a:t>11</a:t>
            </a:fld>
            <a:endParaRPr lang="en-IN"/>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2000"/>
                                  </p:stCondLst>
                                  <p:childTnLst>
                                    <p:set>
                                      <p:cBhvr>
                                        <p:cTn id="6" dur="1" fill="hold">
                                          <p:stCondLst>
                                            <p:cond delay="0"/>
                                          </p:stCondLst>
                                        </p:cTn>
                                        <p:tgtEl>
                                          <p:spTgt spid="1027"/>
                                        </p:tgtEl>
                                        <p:attrNameLst>
                                          <p:attrName>style.visibility</p:attrName>
                                        </p:attrNameLst>
                                      </p:cBhvr>
                                      <p:to>
                                        <p:strVal val="hidden"/>
                                      </p:to>
                                    </p:set>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103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0"/>
                                          </p:stCondLst>
                                        </p:cTn>
                                        <p:tgtEl>
                                          <p:spTgt spid="1036"/>
                                        </p:tgtEl>
                                        <p:attrNameLst>
                                          <p:attrName>style.visibility</p:attrName>
                                        </p:attrNameLst>
                                      </p:cBhvr>
                                      <p:to>
                                        <p:strVal val="visible"/>
                                      </p:to>
                                    </p:set>
                                  </p:childTnLst>
                                </p:cTn>
                              </p:par>
                            </p:childTnLst>
                          </p:cTn>
                        </p:par>
                        <p:par>
                          <p:cTn id="13" fill="hold">
                            <p:stCondLst>
                              <p:cond delay="4000"/>
                            </p:stCondLst>
                            <p:childTnLst>
                              <p:par>
                                <p:cTn id="14" presetID="1" presetClass="exit" presetSubtype="0" fill="hold" nodeType="afterEffect">
                                  <p:stCondLst>
                                    <p:cond delay="1000"/>
                                  </p:stCondLst>
                                  <p:childTnLst>
                                    <p:set>
                                      <p:cBhvr>
                                        <p:cTn id="15" dur="1" fill="hold">
                                          <p:stCondLst>
                                            <p:cond delay="0"/>
                                          </p:stCondLst>
                                        </p:cTn>
                                        <p:tgtEl>
                                          <p:spTgt spid="1033"/>
                                        </p:tgtEl>
                                        <p:attrNameLst>
                                          <p:attrName>style.visibility</p:attrName>
                                        </p:attrNameLst>
                                      </p:cBhvr>
                                      <p:to>
                                        <p:strVal val="hidden"/>
                                      </p:to>
                                    </p:set>
                                  </p:childTnLst>
                                </p:cTn>
                              </p:par>
                            </p:childTnLst>
                          </p:cTn>
                        </p:par>
                        <p:par>
                          <p:cTn id="16" fill="hold">
                            <p:stCondLst>
                              <p:cond delay="5000"/>
                            </p:stCondLst>
                            <p:childTnLst>
                              <p:par>
                                <p:cTn id="17" presetID="1" presetClass="exit" presetSubtype="0" fill="hold" nodeType="afterEffect">
                                  <p:stCondLst>
                                    <p:cond delay="1000"/>
                                  </p:stCondLst>
                                  <p:childTnLst>
                                    <p:set>
                                      <p:cBhvr>
                                        <p:cTn id="18" dur="1" fill="hold">
                                          <p:stCondLst>
                                            <p:cond delay="0"/>
                                          </p:stCondLst>
                                        </p:cTn>
                                        <p:tgtEl>
                                          <p:spTgt spid="1036"/>
                                        </p:tgtEl>
                                        <p:attrNameLst>
                                          <p:attrName>style.visibility</p:attrName>
                                        </p:attrNameLst>
                                      </p:cBhvr>
                                      <p:to>
                                        <p:strVal val="hidden"/>
                                      </p:to>
                                    </p:set>
                                  </p:childTnLst>
                                </p:cTn>
                              </p:par>
                            </p:childTnLst>
                          </p:cTn>
                        </p:par>
                        <p:par>
                          <p:cTn id="19" fill="hold">
                            <p:stCondLst>
                              <p:cond delay="6000"/>
                            </p:stCondLst>
                            <p:childTnLst>
                              <p:par>
                                <p:cTn id="20" presetID="1" presetClass="entr" presetSubtype="0" fill="hold" nodeType="afterEffect">
                                  <p:stCondLst>
                                    <p:cond delay="1000"/>
                                  </p:stCondLst>
                                  <p:childTnLst>
                                    <p:set>
                                      <p:cBhvr>
                                        <p:cTn id="21"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mandeep\Desktop\rcm\animation\talking_on_cell_phone_PA_sm_wm.gif"/>
          <p:cNvPicPr>
            <a:picLocks noChangeAspect="1" noChangeArrowheads="1" noCrop="1"/>
          </p:cNvPicPr>
          <p:nvPr/>
        </p:nvPicPr>
        <p:blipFill>
          <a:blip r:embed="rId3" cstate="print"/>
          <a:srcRect/>
          <a:stretch>
            <a:fillRect/>
          </a:stretch>
        </p:blipFill>
        <p:spPr bwMode="auto">
          <a:xfrm>
            <a:off x="4499992" y="0"/>
            <a:ext cx="1268760" cy="1268760"/>
          </a:xfrm>
          <a:prstGeom prst="rect">
            <a:avLst/>
          </a:prstGeom>
          <a:noFill/>
        </p:spPr>
      </p:pic>
      <p:pic>
        <p:nvPicPr>
          <p:cNvPr id="21506" name="Picture 2" descr="C:\Users\mandeep\Desktop\rcm\animation\signal_connect_multiple_laptops_sm_wm.gif"/>
          <p:cNvPicPr>
            <a:picLocks noChangeAspect="1" noChangeArrowheads="1" noCrop="1"/>
          </p:cNvPicPr>
          <p:nvPr/>
        </p:nvPicPr>
        <p:blipFill>
          <a:blip r:embed="rId4" cstate="print"/>
          <a:srcRect/>
          <a:stretch>
            <a:fillRect/>
          </a:stretch>
        </p:blipFill>
        <p:spPr bwMode="auto">
          <a:xfrm>
            <a:off x="6732240" y="404664"/>
            <a:ext cx="1440160" cy="1440160"/>
          </a:xfrm>
          <a:prstGeom prst="rect">
            <a:avLst/>
          </a:prstGeom>
          <a:noFill/>
        </p:spPr>
      </p:pic>
      <p:pic>
        <p:nvPicPr>
          <p:cNvPr id="21507" name="Picture 3" descr="C:\Users\mandeep\Desktop\rcm\animation\pressure_sign_paper_sm_wm.gif"/>
          <p:cNvPicPr>
            <a:picLocks noChangeAspect="1" noChangeArrowheads="1" noCrop="1"/>
          </p:cNvPicPr>
          <p:nvPr/>
        </p:nvPicPr>
        <p:blipFill>
          <a:blip r:embed="rId5" cstate="print"/>
          <a:srcRect/>
          <a:stretch>
            <a:fillRect/>
          </a:stretch>
        </p:blipFill>
        <p:spPr bwMode="auto">
          <a:xfrm>
            <a:off x="7703840" y="2420888"/>
            <a:ext cx="1440160" cy="1440160"/>
          </a:xfrm>
          <a:prstGeom prst="rect">
            <a:avLst/>
          </a:prstGeom>
          <a:noFill/>
        </p:spPr>
      </p:pic>
      <p:pic>
        <p:nvPicPr>
          <p:cNvPr id="21508" name="Picture 4" descr="C:\Users\mandeep\Desktop\rcm\animation\running_with_injured_person_sm_wm.gif"/>
          <p:cNvPicPr>
            <a:picLocks noChangeAspect="1" noChangeArrowheads="1" noCrop="1"/>
          </p:cNvPicPr>
          <p:nvPr/>
        </p:nvPicPr>
        <p:blipFill>
          <a:blip r:embed="rId6" cstate="print"/>
          <a:srcRect/>
          <a:stretch>
            <a:fillRect/>
          </a:stretch>
        </p:blipFill>
        <p:spPr bwMode="auto">
          <a:xfrm>
            <a:off x="7236296" y="4653136"/>
            <a:ext cx="1368152" cy="1368152"/>
          </a:xfrm>
          <a:prstGeom prst="rect">
            <a:avLst/>
          </a:prstGeom>
          <a:noFill/>
        </p:spPr>
      </p:pic>
      <p:pic>
        <p:nvPicPr>
          <p:cNvPr id="21509" name="Picture 5" descr="C:\Users\mandeep\Desktop\rcm\animation\patient_stumbling_with_bandages_sm_wm.gif"/>
          <p:cNvPicPr>
            <a:picLocks noChangeAspect="1" noChangeArrowheads="1" noCrop="1"/>
          </p:cNvPicPr>
          <p:nvPr/>
        </p:nvPicPr>
        <p:blipFill>
          <a:blip r:embed="rId7" cstate="print"/>
          <a:srcRect/>
          <a:stretch>
            <a:fillRect/>
          </a:stretch>
        </p:blipFill>
        <p:spPr bwMode="auto">
          <a:xfrm>
            <a:off x="5004048" y="5445224"/>
            <a:ext cx="1296144" cy="1296144"/>
          </a:xfrm>
          <a:prstGeom prst="rect">
            <a:avLst/>
          </a:prstGeom>
          <a:noFill/>
        </p:spPr>
      </p:pic>
      <p:pic>
        <p:nvPicPr>
          <p:cNvPr id="21510" name="Picture 6" descr="C:\Users\mandeep\Desktop\rcm\animation\doctor_listening_to_heartbeat_sm_wm.gif"/>
          <p:cNvPicPr>
            <a:picLocks noChangeAspect="1" noChangeArrowheads="1" noCrop="1"/>
          </p:cNvPicPr>
          <p:nvPr/>
        </p:nvPicPr>
        <p:blipFill>
          <a:blip r:embed="rId8" cstate="print"/>
          <a:srcRect/>
          <a:stretch>
            <a:fillRect/>
          </a:stretch>
        </p:blipFill>
        <p:spPr bwMode="auto">
          <a:xfrm>
            <a:off x="2195736" y="5301208"/>
            <a:ext cx="1368152" cy="1368152"/>
          </a:xfrm>
          <a:prstGeom prst="rect">
            <a:avLst/>
          </a:prstGeom>
          <a:noFill/>
        </p:spPr>
      </p:pic>
      <p:pic>
        <p:nvPicPr>
          <p:cNvPr id="21511" name="Picture 7" descr="C:\Users\mandeep\Desktop\rcm\animation\stick_figure_crutches_walking_sm_wm.gif"/>
          <p:cNvPicPr>
            <a:picLocks noChangeAspect="1" noChangeArrowheads="1" noCrop="1"/>
          </p:cNvPicPr>
          <p:nvPr/>
        </p:nvPicPr>
        <p:blipFill>
          <a:blip r:embed="rId9" cstate="print"/>
          <a:srcRect/>
          <a:stretch>
            <a:fillRect/>
          </a:stretch>
        </p:blipFill>
        <p:spPr bwMode="auto">
          <a:xfrm>
            <a:off x="467544" y="4365104"/>
            <a:ext cx="1368152" cy="1368152"/>
          </a:xfrm>
          <a:prstGeom prst="rect">
            <a:avLst/>
          </a:prstGeom>
          <a:noFill/>
        </p:spPr>
      </p:pic>
      <p:pic>
        <p:nvPicPr>
          <p:cNvPr id="21512" name="Picture 8" descr="C:\Users\mandeep\Desktop\rcm\animation\stick_figures_help_walker_sm_wm.gif"/>
          <p:cNvPicPr>
            <a:picLocks noChangeAspect="1" noChangeArrowheads="1" noCrop="1"/>
          </p:cNvPicPr>
          <p:nvPr/>
        </p:nvPicPr>
        <p:blipFill>
          <a:blip r:embed="rId10" cstate="print"/>
          <a:srcRect/>
          <a:stretch>
            <a:fillRect/>
          </a:stretch>
        </p:blipFill>
        <p:spPr bwMode="auto">
          <a:xfrm>
            <a:off x="0" y="2492896"/>
            <a:ext cx="1368152" cy="1368152"/>
          </a:xfrm>
          <a:prstGeom prst="rect">
            <a:avLst/>
          </a:prstGeom>
          <a:noFill/>
        </p:spPr>
      </p:pic>
      <p:pic>
        <p:nvPicPr>
          <p:cNvPr id="21513" name="Picture 9" descr="C:\Users\mandeep\Desktop\rcm\animation\waving_goodbye_oval_sign_PA_sm_wm.gif"/>
          <p:cNvPicPr>
            <a:picLocks noChangeAspect="1" noChangeArrowheads="1" noCrop="1"/>
          </p:cNvPicPr>
          <p:nvPr/>
        </p:nvPicPr>
        <p:blipFill>
          <a:blip r:embed="rId11" cstate="print"/>
          <a:srcRect/>
          <a:stretch>
            <a:fillRect/>
          </a:stretch>
        </p:blipFill>
        <p:spPr bwMode="auto">
          <a:xfrm>
            <a:off x="1331640" y="332656"/>
            <a:ext cx="1191766" cy="1191766"/>
          </a:xfrm>
          <a:prstGeom prst="rect">
            <a:avLst/>
          </a:prstGeom>
          <a:noFill/>
        </p:spPr>
      </p:pic>
      <p:sp>
        <p:nvSpPr>
          <p:cNvPr id="19" name="TextBox 18"/>
          <p:cNvSpPr txBox="1"/>
          <p:nvPr/>
        </p:nvSpPr>
        <p:spPr>
          <a:xfrm>
            <a:off x="2555776" y="1484784"/>
            <a:ext cx="2880320" cy="1015663"/>
          </a:xfrm>
          <a:prstGeom prst="rect">
            <a:avLst/>
          </a:prstGeom>
          <a:noFill/>
        </p:spPr>
        <p:txBody>
          <a:bodyPr wrap="square" rtlCol="0">
            <a:spAutoFit/>
          </a:bodyPr>
          <a:lstStyle/>
          <a:p>
            <a:r>
              <a:rPr lang="en-US" sz="6000" dirty="0" smtClean="0">
                <a:solidFill>
                  <a:schemeClr val="accent2"/>
                </a:solidFill>
              </a:rPr>
              <a:t>R</a:t>
            </a:r>
            <a:r>
              <a:rPr lang="en-US" sz="2400" dirty="0" smtClean="0">
                <a:solidFill>
                  <a:schemeClr val="accent2"/>
                </a:solidFill>
              </a:rPr>
              <a:t>EVENUE</a:t>
            </a:r>
            <a:endParaRPr lang="en-IN" sz="2400" dirty="0" smtClean="0">
              <a:solidFill>
                <a:schemeClr val="accent2"/>
              </a:solidFill>
            </a:endParaRPr>
          </a:p>
        </p:txBody>
      </p:sp>
      <p:sp>
        <p:nvSpPr>
          <p:cNvPr id="21" name="TextBox 20"/>
          <p:cNvSpPr txBox="1"/>
          <p:nvPr/>
        </p:nvSpPr>
        <p:spPr>
          <a:xfrm>
            <a:off x="3779912" y="2420888"/>
            <a:ext cx="2232248" cy="1015663"/>
          </a:xfrm>
          <a:prstGeom prst="rect">
            <a:avLst/>
          </a:prstGeom>
          <a:noFill/>
        </p:spPr>
        <p:txBody>
          <a:bodyPr wrap="square" rtlCol="0">
            <a:spAutoFit/>
          </a:bodyPr>
          <a:lstStyle/>
          <a:p>
            <a:r>
              <a:rPr lang="en-US" sz="6000" dirty="0" smtClean="0">
                <a:solidFill>
                  <a:schemeClr val="accent2"/>
                </a:solidFill>
              </a:rPr>
              <a:t>C</a:t>
            </a:r>
            <a:r>
              <a:rPr lang="en-US" sz="2400" dirty="0" smtClean="0">
                <a:solidFill>
                  <a:schemeClr val="accent2"/>
                </a:solidFill>
              </a:rPr>
              <a:t>YCLE</a:t>
            </a:r>
            <a:endParaRPr lang="en-IN" sz="2400" dirty="0">
              <a:solidFill>
                <a:schemeClr val="accent2"/>
              </a:solidFill>
            </a:endParaRPr>
          </a:p>
        </p:txBody>
      </p:sp>
      <p:sp>
        <p:nvSpPr>
          <p:cNvPr id="22" name="TextBox 21"/>
          <p:cNvSpPr txBox="1"/>
          <p:nvPr/>
        </p:nvSpPr>
        <p:spPr>
          <a:xfrm>
            <a:off x="4860032" y="3212976"/>
            <a:ext cx="2232248" cy="830997"/>
          </a:xfrm>
          <a:prstGeom prst="rect">
            <a:avLst/>
          </a:prstGeom>
          <a:noFill/>
        </p:spPr>
        <p:txBody>
          <a:bodyPr wrap="square" rtlCol="0">
            <a:spAutoFit/>
          </a:bodyPr>
          <a:lstStyle/>
          <a:p>
            <a:r>
              <a:rPr lang="en-US" sz="4800" dirty="0" smtClean="0">
                <a:solidFill>
                  <a:schemeClr val="accent2"/>
                </a:solidFill>
              </a:rPr>
              <a:t>M</a:t>
            </a:r>
            <a:r>
              <a:rPr lang="en-US" sz="2400" dirty="0" smtClean="0">
                <a:solidFill>
                  <a:schemeClr val="accent2"/>
                </a:solidFill>
              </a:rPr>
              <a:t>anagement</a:t>
            </a:r>
            <a:endParaRPr lang="en-IN" sz="2400" dirty="0">
              <a:solidFill>
                <a:schemeClr val="accent2"/>
              </a:solidFill>
            </a:endParaRPr>
          </a:p>
        </p:txBody>
      </p:sp>
      <p:pic>
        <p:nvPicPr>
          <p:cNvPr id="21516" name="Picture 12"/>
          <p:cNvPicPr>
            <a:picLocks noChangeAspect="1" noChangeArrowheads="1"/>
          </p:cNvPicPr>
          <p:nvPr/>
        </p:nvPicPr>
        <p:blipFill>
          <a:blip r:embed="rId12" cstate="print"/>
          <a:srcRect/>
          <a:stretch>
            <a:fillRect/>
          </a:stretch>
        </p:blipFill>
        <p:spPr bwMode="auto">
          <a:xfrm>
            <a:off x="467544" y="1268760"/>
            <a:ext cx="1047750" cy="1047750"/>
          </a:xfrm>
          <a:prstGeom prst="rect">
            <a:avLst/>
          </a:prstGeom>
          <a:noFill/>
          <a:ln w="9525">
            <a:noFill/>
            <a:miter lim="800000"/>
            <a:headEnd/>
            <a:tailEnd/>
          </a:ln>
        </p:spPr>
      </p:pic>
      <p:pic>
        <p:nvPicPr>
          <p:cNvPr id="21517" name="Picture 13" descr="C:\Users\mandeep\Desktop\rcm\animation\on_top_of_money_PA_sm_wm.gif"/>
          <p:cNvPicPr>
            <a:picLocks noChangeAspect="1" noChangeArrowheads="1" noCrop="1"/>
          </p:cNvPicPr>
          <p:nvPr/>
        </p:nvPicPr>
        <p:blipFill>
          <a:blip r:embed="rId13" cstate="print"/>
          <a:srcRect/>
          <a:stretch>
            <a:fillRect/>
          </a:stretch>
        </p:blipFill>
        <p:spPr bwMode="auto">
          <a:xfrm>
            <a:off x="2771800" y="0"/>
            <a:ext cx="1340768" cy="1340768"/>
          </a:xfrm>
          <a:prstGeom prst="rect">
            <a:avLst/>
          </a:prstGeom>
          <a:noFill/>
        </p:spPr>
      </p:pic>
      <p:sp>
        <p:nvSpPr>
          <p:cNvPr id="16" name="Rectangle 15"/>
          <p:cNvSpPr/>
          <p:nvPr/>
        </p:nvSpPr>
        <p:spPr>
          <a:xfrm>
            <a:off x="4572000" y="1052736"/>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6804248" y="1556792"/>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7740352" y="3573016"/>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236296" y="5733256"/>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5004048" y="6453336"/>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2051720" y="6381328"/>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395536" y="5517232"/>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0" y="3573016"/>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395536" y="2132856"/>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1403648" y="1340768"/>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2555776" y="1124744"/>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2843808" y="72008"/>
            <a:ext cx="136815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Slide Number Placeholder 30"/>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150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150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150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2150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1510"/>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500"/>
                                  </p:stCondLst>
                                  <p:childTnLst>
                                    <p:set>
                                      <p:cBhvr>
                                        <p:cTn id="24" dur="1" fill="hold">
                                          <p:stCondLst>
                                            <p:cond delay="0"/>
                                          </p:stCondLst>
                                        </p:cTn>
                                        <p:tgtEl>
                                          <p:spTgt spid="21511"/>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500"/>
                                  </p:stCondLst>
                                  <p:childTnLst>
                                    <p:set>
                                      <p:cBhvr>
                                        <p:cTn id="27" dur="1" fill="hold">
                                          <p:stCondLst>
                                            <p:cond delay="0"/>
                                          </p:stCondLst>
                                        </p:cTn>
                                        <p:tgtEl>
                                          <p:spTgt spid="21512"/>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500"/>
                                  </p:stCondLst>
                                  <p:childTnLst>
                                    <p:set>
                                      <p:cBhvr>
                                        <p:cTn id="30" dur="1" fill="hold">
                                          <p:stCondLst>
                                            <p:cond delay="0"/>
                                          </p:stCondLst>
                                        </p:cTn>
                                        <p:tgtEl>
                                          <p:spTgt spid="21516"/>
                                        </p:tgtEl>
                                        <p:attrNameLst>
                                          <p:attrName>style.visibility</p:attrName>
                                        </p:attrNameLst>
                                      </p:cBhvr>
                                      <p:to>
                                        <p:strVal val="visible"/>
                                      </p:to>
                                    </p:set>
                                  </p:childTnLst>
                                </p:cTn>
                              </p:par>
                            </p:childTnLst>
                          </p:cTn>
                        </p:par>
                        <p:par>
                          <p:cTn id="31" fill="hold">
                            <p:stCondLst>
                              <p:cond delay="3500"/>
                            </p:stCondLst>
                            <p:childTnLst>
                              <p:par>
                                <p:cTn id="32" presetID="1" presetClass="entr" presetSubtype="0" fill="hold" nodeType="afterEffect">
                                  <p:stCondLst>
                                    <p:cond delay="0"/>
                                  </p:stCondLst>
                                  <p:childTnLst>
                                    <p:set>
                                      <p:cBhvr>
                                        <p:cTn id="33" dur="1" fill="hold">
                                          <p:stCondLst>
                                            <p:cond delay="0"/>
                                          </p:stCondLst>
                                        </p:cTn>
                                        <p:tgtEl>
                                          <p:spTgt spid="215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500"/>
                                  </p:stCondLst>
                                  <p:childTnLst>
                                    <p:set>
                                      <p:cBhvr>
                                        <p:cTn id="37" dur="1" fill="hold">
                                          <p:stCondLst>
                                            <p:cond delay="0"/>
                                          </p:stCondLst>
                                        </p:cTn>
                                        <p:tgtEl>
                                          <p:spTgt spid="2151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9333" y="0"/>
            <a:ext cx="9153333" cy="7029400"/>
          </a:xfrm>
          <a:prstGeom prst="rect">
            <a:avLst/>
          </a:prstGeom>
          <a:noFill/>
          <a:ln w="9525">
            <a:noFill/>
            <a:miter lim="800000"/>
            <a:headEnd/>
            <a:tailEnd/>
          </a:ln>
        </p:spPr>
      </p:pic>
      <p:sp>
        <p:nvSpPr>
          <p:cNvPr id="16388" name="AutoShape 4" descr="http://t0.gstatic.com/images?q=tbn:ANd9GcQ7R_Q7R82GV5HH6rBm__4ay-tv2u3k3Ww74XrQ68tHQHiRWhL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http://t0.gstatic.com/images?q=tbn:ANd9GcQ7R_Q7R82GV5HH6rBm__4ay-tv2u3k3Ww74XrQ68tHQHiRWhL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TextBox 8"/>
          <p:cNvSpPr txBox="1"/>
          <p:nvPr/>
        </p:nvSpPr>
        <p:spPr>
          <a:xfrm>
            <a:off x="1115616" y="260648"/>
            <a:ext cx="6696744" cy="461665"/>
          </a:xfrm>
          <a:prstGeom prst="rect">
            <a:avLst/>
          </a:prstGeom>
          <a:noFill/>
        </p:spPr>
        <p:txBody>
          <a:bodyPr wrap="square" rtlCol="0">
            <a:spAutoFit/>
          </a:bodyPr>
          <a:lstStyle/>
          <a:p>
            <a:pPr algn="ctr"/>
            <a:r>
              <a:rPr lang="en-US" sz="2400" dirty="0" smtClean="0">
                <a:latin typeface="Brush Script MT" pitchFamily="66" charset="0"/>
              </a:rPr>
              <a:t>Revenue Cycle Management</a:t>
            </a:r>
            <a:endParaRPr lang="en-IN" sz="2400" dirty="0">
              <a:latin typeface="Brush Script MT" pitchFamily="66" charset="0"/>
            </a:endParaRPr>
          </a:p>
        </p:txBody>
      </p:sp>
      <p:sp>
        <p:nvSpPr>
          <p:cNvPr id="10" name="TextBox 9"/>
          <p:cNvSpPr txBox="1"/>
          <p:nvPr/>
        </p:nvSpPr>
        <p:spPr>
          <a:xfrm>
            <a:off x="1043608" y="1196752"/>
            <a:ext cx="7632848" cy="2523768"/>
          </a:xfrm>
          <a:prstGeom prst="rect">
            <a:avLst/>
          </a:prstGeom>
          <a:noFill/>
        </p:spPr>
        <p:txBody>
          <a:bodyPr wrap="square" rtlCol="0">
            <a:spAutoFit/>
          </a:bodyPr>
          <a:lstStyle/>
          <a:p>
            <a:pPr marL="342900" indent="-342900"/>
            <a:r>
              <a:rPr lang="en-US" sz="1400" i="1" u="sng" dirty="0" smtClean="0"/>
              <a:t>Chapter 1</a:t>
            </a:r>
            <a:r>
              <a:rPr lang="en-US" dirty="0" smtClean="0"/>
              <a:t>………………………………………………..Introduction</a:t>
            </a:r>
          </a:p>
          <a:p>
            <a:pPr marL="342900" indent="-342900"/>
            <a:endParaRPr lang="en-US" dirty="0" smtClean="0"/>
          </a:p>
          <a:p>
            <a:pPr marL="342900" indent="-342900"/>
            <a:r>
              <a:rPr lang="en-US" sz="1400" i="1" u="sng" dirty="0" smtClean="0"/>
              <a:t>Chapter 2</a:t>
            </a:r>
            <a:r>
              <a:rPr lang="en-US" dirty="0" smtClean="0"/>
              <a:t>………………………………………………..Market Landscape</a:t>
            </a:r>
          </a:p>
          <a:p>
            <a:pPr marL="342900" indent="-342900"/>
            <a:endParaRPr lang="en-US" dirty="0" smtClean="0"/>
          </a:p>
          <a:p>
            <a:pPr marL="342900" indent="-342900"/>
            <a:r>
              <a:rPr lang="en-US" sz="1400" i="1" u="sng" dirty="0" smtClean="0"/>
              <a:t>Chapter 3</a:t>
            </a:r>
            <a:r>
              <a:rPr lang="en-US" dirty="0" smtClean="0"/>
              <a:t>………………………………………………...New Industry Dynamics</a:t>
            </a:r>
          </a:p>
          <a:p>
            <a:pPr marL="342900" indent="-342900"/>
            <a:endParaRPr lang="en-US" sz="1400" i="1" u="sng" dirty="0" smtClean="0"/>
          </a:p>
          <a:p>
            <a:pPr marL="342900" indent="-342900"/>
            <a:r>
              <a:rPr lang="en-US" sz="1400" i="1" u="sng" dirty="0" smtClean="0"/>
              <a:t>Chapter 4</a:t>
            </a:r>
            <a:r>
              <a:rPr lang="en-US" dirty="0" smtClean="0"/>
              <a:t>…………………………………………………Conclusion</a:t>
            </a:r>
          </a:p>
          <a:p>
            <a:pPr marL="342900" indent="-342900"/>
            <a:endParaRPr lang="en-US" dirty="0" smtClean="0"/>
          </a:p>
          <a:p>
            <a:pPr marL="342900" indent="-342900">
              <a:buAutoNum type="arabicPeriod"/>
            </a:pPr>
            <a:endParaRPr lang="en-IN"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xmlns="" val="348007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deep\Desktop\RCM landscape.jpg"/>
          <p:cNvPicPr/>
          <p:nvPr/>
        </p:nvPicPr>
        <p:blipFill>
          <a:blip r:embed="rId2" cstate="print"/>
          <a:srcRect/>
          <a:stretch>
            <a:fillRect/>
          </a:stretch>
        </p:blipFill>
        <p:spPr bwMode="auto">
          <a:xfrm>
            <a:off x="0" y="836712"/>
            <a:ext cx="9144000" cy="6021287"/>
          </a:xfrm>
          <a:prstGeom prst="rect">
            <a:avLst/>
          </a:prstGeom>
          <a:noFill/>
          <a:ln w="9525">
            <a:noFill/>
            <a:miter lim="800000"/>
            <a:headEnd/>
            <a:tailEnd/>
          </a:ln>
        </p:spPr>
      </p:pic>
      <p:sp>
        <p:nvSpPr>
          <p:cNvPr id="5" name="TextBox 4"/>
          <p:cNvSpPr txBox="1"/>
          <p:nvPr/>
        </p:nvSpPr>
        <p:spPr>
          <a:xfrm>
            <a:off x="539552" y="188640"/>
            <a:ext cx="8496944" cy="523220"/>
          </a:xfrm>
          <a:prstGeom prst="rect">
            <a:avLst/>
          </a:prstGeom>
          <a:noFill/>
        </p:spPr>
        <p:txBody>
          <a:bodyPr wrap="square" rtlCol="0">
            <a:spAutoFit/>
          </a:bodyPr>
          <a:lstStyle/>
          <a:p>
            <a:pPr algn="ctr"/>
            <a:r>
              <a:rPr lang="en-US" sz="2800" dirty="0" smtClean="0"/>
              <a:t>Chapter 1 – Introduction to US Revenue Cycle Landscape</a:t>
            </a:r>
            <a:endParaRPr lang="en-IN"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9552" y="1196752"/>
          <a:ext cx="8136903" cy="4247983"/>
        </p:xfrm>
        <a:graphic>
          <a:graphicData uri="http://schemas.openxmlformats.org/drawingml/2006/table">
            <a:tbl>
              <a:tblPr/>
              <a:tblGrid>
                <a:gridCol w="1265912"/>
                <a:gridCol w="6870991"/>
              </a:tblGrid>
              <a:tr h="366842">
                <a:tc>
                  <a:txBody>
                    <a:bodyPr/>
                    <a:lstStyle/>
                    <a:p>
                      <a:pPr algn="ctr">
                        <a:lnSpc>
                          <a:spcPct val="115000"/>
                        </a:lnSpc>
                        <a:spcAft>
                          <a:spcPts val="0"/>
                        </a:spcAft>
                        <a:tabLst>
                          <a:tab pos="1190625" algn="l"/>
                        </a:tabLst>
                      </a:pPr>
                      <a:r>
                        <a:rPr lang="en-US" sz="1800" b="1" dirty="0">
                          <a:latin typeface="Calibri"/>
                          <a:ea typeface="Calibri"/>
                          <a:cs typeface="Times New Roman"/>
                        </a:rPr>
                        <a:t>Paper Form</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tabLst>
                          <a:tab pos="1190625" algn="l"/>
                        </a:tabLst>
                      </a:pPr>
                      <a:r>
                        <a:rPr lang="en-US" sz="1800" b="1" dirty="0">
                          <a:latin typeface="Calibri"/>
                          <a:ea typeface="Calibri"/>
                          <a:cs typeface="Times New Roman"/>
                        </a:rPr>
                        <a:t>Function</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785286">
                <a:tc>
                  <a:txBody>
                    <a:bodyPr/>
                    <a:lstStyle/>
                    <a:p>
                      <a:pPr>
                        <a:lnSpc>
                          <a:spcPct val="115000"/>
                        </a:lnSpc>
                        <a:spcAft>
                          <a:spcPts val="0"/>
                        </a:spcAft>
                        <a:tabLst>
                          <a:tab pos="1190625" algn="l"/>
                        </a:tabLst>
                      </a:pPr>
                      <a:r>
                        <a:rPr lang="en-US" sz="1800" b="1" i="1" dirty="0">
                          <a:latin typeface="Calibri"/>
                          <a:ea typeface="Calibri"/>
                          <a:cs typeface="Times New Roman"/>
                        </a:rPr>
                        <a:t>CMS -1500</a:t>
                      </a:r>
                      <a:endParaRPr lang="en-IN" sz="16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90625" algn="l"/>
                        </a:tabLst>
                      </a:pPr>
                      <a:r>
                        <a:rPr lang="en-US" sz="1800" dirty="0">
                          <a:latin typeface="Calibri"/>
                          <a:ea typeface="Calibri"/>
                          <a:cs typeface="Times New Roman"/>
                        </a:rPr>
                        <a:t>CMS-1500 is the standard paper claim form used by health care professionals and suppliers to bill Medicare Part A/B and Durable Medical Equipment Medicare Administrative Contractors</a:t>
                      </a:r>
                      <a:endParaRPr lang="en-IN"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992">
                <a:tc>
                  <a:txBody>
                    <a:bodyPr/>
                    <a:lstStyle/>
                    <a:p>
                      <a:pPr>
                        <a:lnSpc>
                          <a:spcPct val="115000"/>
                        </a:lnSpc>
                        <a:spcAft>
                          <a:spcPts val="0"/>
                        </a:spcAft>
                        <a:tabLst>
                          <a:tab pos="1190625" algn="l"/>
                        </a:tabLst>
                      </a:pPr>
                      <a:r>
                        <a:rPr lang="en-US" sz="1800" b="1" i="1" dirty="0">
                          <a:latin typeface="Calibri"/>
                          <a:ea typeface="Calibri"/>
                          <a:cs typeface="Times New Roman"/>
                        </a:rPr>
                        <a:t>UB – 04</a:t>
                      </a:r>
                      <a:endParaRPr lang="en-IN" sz="16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190625" algn="l"/>
                        </a:tabLst>
                      </a:pPr>
                      <a:r>
                        <a:rPr lang="en-US" sz="1800" dirty="0">
                          <a:latin typeface="Calibri"/>
                          <a:ea typeface="Calibri"/>
                          <a:cs typeface="Times New Roman"/>
                        </a:rPr>
                        <a:t>UB04 claim form is used by facilities rather than physicians for their health insurance billing.  Hospitals, rehabilitation centers, ambulatory surgery centers, clinics etc. need to bill their services on the UB04 form in order to get paid.  Physician billing is done on the CMS 1500 claim forms</a:t>
                      </a:r>
                      <a:endParaRPr lang="en-IN"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49">
                <a:tc>
                  <a:txBody>
                    <a:bodyPr/>
                    <a:lstStyle/>
                    <a:p>
                      <a:pPr>
                        <a:lnSpc>
                          <a:spcPct val="115000"/>
                        </a:lnSpc>
                        <a:spcAft>
                          <a:spcPts val="0"/>
                        </a:spcAft>
                        <a:tabLst>
                          <a:tab pos="1190625" algn="l"/>
                        </a:tabLst>
                      </a:pPr>
                      <a:r>
                        <a:rPr lang="en-US" sz="1800" b="1" i="1" dirty="0">
                          <a:latin typeface="Calibri"/>
                          <a:ea typeface="Calibri"/>
                          <a:cs typeface="Times New Roman"/>
                        </a:rPr>
                        <a:t>ADA-2006</a:t>
                      </a:r>
                      <a:endParaRPr lang="en-IN" sz="16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90625" algn="l"/>
                        </a:tabLst>
                      </a:pPr>
                      <a:r>
                        <a:rPr lang="en-US" sz="1800" dirty="0">
                          <a:latin typeface="Calibri"/>
                          <a:ea typeface="Calibri"/>
                          <a:cs typeface="Times New Roman"/>
                        </a:rPr>
                        <a:t>Dental Billing</a:t>
                      </a:r>
                      <a:endParaRPr lang="en-IN"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496">
                <a:tc>
                  <a:txBody>
                    <a:bodyPr/>
                    <a:lstStyle/>
                    <a:p>
                      <a:pPr>
                        <a:lnSpc>
                          <a:spcPct val="115000"/>
                        </a:lnSpc>
                        <a:spcAft>
                          <a:spcPts val="0"/>
                        </a:spcAft>
                        <a:tabLst>
                          <a:tab pos="1190625" algn="l"/>
                        </a:tabLst>
                      </a:pPr>
                      <a:r>
                        <a:rPr lang="en-US" sz="1800" b="1" i="1" dirty="0">
                          <a:latin typeface="Calibri"/>
                          <a:ea typeface="Calibri"/>
                          <a:cs typeface="Times New Roman"/>
                        </a:rPr>
                        <a:t>NCPDP WC/PC UCF</a:t>
                      </a:r>
                      <a:endParaRPr lang="en-IN" sz="1600" b="1"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90625" algn="l"/>
                        </a:tabLst>
                      </a:pPr>
                      <a:r>
                        <a:rPr lang="en-US" sz="1800" dirty="0">
                          <a:latin typeface="Calibri"/>
                          <a:ea typeface="Calibri"/>
                          <a:cs typeface="Times New Roman"/>
                        </a:rPr>
                        <a:t>Pharmacy Billing</a:t>
                      </a:r>
                      <a:endParaRPr lang="en-IN"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0" y="0"/>
            <a:ext cx="2274854" cy="461665"/>
          </a:xfrm>
          <a:prstGeom prst="rect">
            <a:avLst/>
          </a:prstGeom>
        </p:spPr>
        <p:txBody>
          <a:bodyPr wrap="none">
            <a:spAutoFit/>
          </a:bodyPr>
          <a:lstStyle/>
          <a:p>
            <a:r>
              <a:rPr lang="en-US" sz="2400" dirty="0" smtClean="0"/>
              <a:t>Claim Processing</a:t>
            </a:r>
            <a:endParaRPr lang="en-IN" sz="2400" dirty="0" smtClean="0"/>
          </a:p>
        </p:txBody>
      </p:sp>
      <p:sp>
        <p:nvSpPr>
          <p:cNvPr id="8" name="Rectangle 7"/>
          <p:cNvSpPr/>
          <p:nvPr/>
        </p:nvSpPr>
        <p:spPr>
          <a:xfrm>
            <a:off x="2627784" y="611396"/>
            <a:ext cx="4894545" cy="523220"/>
          </a:xfrm>
          <a:prstGeom prst="rect">
            <a:avLst/>
          </a:prstGeom>
        </p:spPr>
        <p:txBody>
          <a:bodyPr wrap="none">
            <a:spAutoFit/>
          </a:bodyPr>
          <a:lstStyle/>
          <a:p>
            <a:r>
              <a:rPr lang="en-US" sz="2800" i="1" dirty="0" smtClean="0"/>
              <a:t>Forms Used in Claims Processing</a:t>
            </a:r>
            <a:endParaRPr lang="en-IN" sz="2800" i="1" dirty="0" smtClean="0"/>
          </a:p>
        </p:txBody>
      </p: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920" y="3429000"/>
            <a:ext cx="3605089" cy="1508105"/>
          </a:xfrm>
          <a:prstGeom prst="rect">
            <a:avLst/>
          </a:prstGeom>
        </p:spPr>
        <p:txBody>
          <a:bodyPr wrap="none">
            <a:spAutoFit/>
          </a:bodyPr>
          <a:lstStyle/>
          <a:p>
            <a:r>
              <a:rPr lang="en-US" sz="3600" dirty="0" smtClean="0"/>
              <a:t>Market Landscape</a:t>
            </a:r>
          </a:p>
          <a:p>
            <a:r>
              <a:rPr lang="en-US" sz="3600" i="1" dirty="0" smtClean="0"/>
              <a:t>    </a:t>
            </a:r>
            <a:r>
              <a:rPr lang="en-US" sz="2000" i="1" dirty="0" smtClean="0"/>
              <a:t>-current market trend</a:t>
            </a:r>
          </a:p>
          <a:p>
            <a:r>
              <a:rPr lang="en-US" sz="2000" i="1" dirty="0" smtClean="0"/>
              <a:t>       -regulatory requirements</a:t>
            </a:r>
            <a:endParaRPr lang="en-IN" sz="2000" i="1" dirty="0" smtClean="0"/>
          </a:p>
        </p:txBody>
      </p:sp>
      <p:sp>
        <p:nvSpPr>
          <p:cNvPr id="6" name="Rectangle 5"/>
          <p:cNvSpPr/>
          <p:nvPr/>
        </p:nvSpPr>
        <p:spPr>
          <a:xfrm>
            <a:off x="0" y="0"/>
            <a:ext cx="6804248" cy="19168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800" dirty="0" smtClean="0"/>
              <a:t>C</a:t>
            </a:r>
            <a:r>
              <a:rPr lang="en-US" sz="6000" dirty="0" smtClean="0"/>
              <a:t>hapter 2 </a:t>
            </a:r>
            <a:endParaRPr lang="en-IN" sz="6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5736" y="332656"/>
            <a:ext cx="5638916" cy="523220"/>
          </a:xfrm>
          <a:prstGeom prst="rect">
            <a:avLst/>
          </a:prstGeom>
        </p:spPr>
        <p:txBody>
          <a:bodyPr wrap="none">
            <a:spAutoFit/>
          </a:bodyPr>
          <a:lstStyle/>
          <a:p>
            <a:r>
              <a:rPr lang="en-US" sz="2800" dirty="0" smtClean="0"/>
              <a:t>Chapter 2 – Regulatory Requirements</a:t>
            </a:r>
            <a:endParaRPr lang="en-IN" sz="2800" dirty="0" smtClean="0"/>
          </a:p>
        </p:txBody>
      </p:sp>
      <p:pic>
        <p:nvPicPr>
          <p:cNvPr id="2050" name="Picture 2"/>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9512" y="908720"/>
          <a:ext cx="8748464" cy="5661247"/>
        </p:xfrm>
        <a:graphic>
          <a:graphicData uri="http://schemas.openxmlformats.org/drawingml/2006/table">
            <a:tbl>
              <a:tblPr/>
              <a:tblGrid>
                <a:gridCol w="4451913"/>
                <a:gridCol w="4296551"/>
              </a:tblGrid>
              <a:tr h="327510">
                <a:tc gridSpan="2">
                  <a:txBody>
                    <a:bodyPr/>
                    <a:lstStyle/>
                    <a:p>
                      <a:pPr algn="ctr">
                        <a:lnSpc>
                          <a:spcPct val="115000"/>
                        </a:lnSpc>
                        <a:spcAft>
                          <a:spcPts val="0"/>
                        </a:spcAft>
                      </a:pPr>
                      <a:r>
                        <a:rPr lang="en-US" sz="1800" b="1" dirty="0">
                          <a:solidFill>
                            <a:schemeClr val="bg1"/>
                          </a:solidFill>
                          <a:latin typeface="Calibri"/>
                          <a:ea typeface="Calibri"/>
                          <a:cs typeface="Times New Roman"/>
                        </a:rPr>
                        <a:t>Priority Focus Areas for RCM Market</a:t>
                      </a:r>
                      <a:endParaRPr lang="en-IN" sz="1600" dirty="0">
                        <a:solidFill>
                          <a:schemeClr val="bg1"/>
                        </a:solidFill>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en-IN"/>
                    </a:p>
                  </a:txBody>
                  <a:tcPr/>
                </a:tc>
              </a:tr>
              <a:tr h="280723">
                <a:tc gridSpan="2">
                  <a:txBody>
                    <a:bodyPr/>
                    <a:lstStyle/>
                    <a:p>
                      <a:pPr algn="ctr">
                        <a:lnSpc>
                          <a:spcPct val="115000"/>
                        </a:lnSpc>
                        <a:spcAft>
                          <a:spcPts val="0"/>
                        </a:spcAft>
                      </a:pPr>
                      <a:r>
                        <a:rPr lang="en-US" sz="1600" b="1">
                          <a:latin typeface="Calibri"/>
                          <a:ea typeface="Calibri"/>
                          <a:cs typeface="Times New Roman"/>
                        </a:rPr>
                        <a:t>Consumer Focus</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IN"/>
                    </a:p>
                  </a:txBody>
                  <a:tcPr/>
                </a:tc>
              </a:tr>
              <a:tr h="280723">
                <a:tc>
                  <a:txBody>
                    <a:bodyPr/>
                    <a:lstStyle/>
                    <a:p>
                      <a:pPr>
                        <a:lnSpc>
                          <a:spcPct val="115000"/>
                        </a:lnSpc>
                        <a:spcAft>
                          <a:spcPts val="0"/>
                        </a:spcAft>
                      </a:pPr>
                      <a:r>
                        <a:rPr lang="en-US" sz="1600" dirty="0">
                          <a:latin typeface="Calibri"/>
                          <a:ea typeface="Calibri"/>
                          <a:cs typeface="Times New Roman"/>
                        </a:rPr>
                        <a:t>Web Bill Pay</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Calibri"/>
                          <a:cs typeface="Times New Roman"/>
                        </a:rPr>
                        <a:t>26.77%</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Web Pre-Registration </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Calibri"/>
                          <a:cs typeface="Times New Roman"/>
                        </a:rPr>
                        <a:t>15.22%</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Web Scheduling</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Calibri"/>
                          <a:cs typeface="Times New Roman"/>
                        </a:rPr>
                        <a:t>6.32%</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gridSpan="2">
                  <a:txBody>
                    <a:bodyPr/>
                    <a:lstStyle/>
                    <a:p>
                      <a:pPr algn="ctr">
                        <a:lnSpc>
                          <a:spcPct val="115000"/>
                        </a:lnSpc>
                        <a:spcAft>
                          <a:spcPts val="0"/>
                        </a:spcAft>
                      </a:pPr>
                      <a:r>
                        <a:rPr lang="en-US" sz="1600" b="1" dirty="0">
                          <a:latin typeface="Calibri"/>
                          <a:ea typeface="Calibri"/>
                          <a:cs typeface="Times New Roman"/>
                        </a:rPr>
                        <a:t>Eligibility Verification</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IN"/>
                    </a:p>
                  </a:txBody>
                  <a:tcPr/>
                </a:tc>
              </a:tr>
              <a:tr h="280723">
                <a:tc>
                  <a:txBody>
                    <a:bodyPr/>
                    <a:lstStyle/>
                    <a:p>
                      <a:pPr>
                        <a:lnSpc>
                          <a:spcPct val="115000"/>
                        </a:lnSpc>
                        <a:spcAft>
                          <a:spcPts val="0"/>
                        </a:spcAft>
                      </a:pPr>
                      <a:r>
                        <a:rPr lang="en-US" sz="1600">
                          <a:latin typeface="Calibri"/>
                          <a:ea typeface="Calibri"/>
                          <a:cs typeface="Times New Roman"/>
                        </a:rPr>
                        <a:t>Medical Necessity Alert at Registration</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Calibri"/>
                          <a:cs typeface="Times New Roman"/>
                        </a:rPr>
                        <a:t>34.05%</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dirty="0">
                          <a:latin typeface="Calibri"/>
                          <a:ea typeface="Calibri"/>
                          <a:cs typeface="Times New Roman"/>
                        </a:rPr>
                        <a:t>Medical Necessity Alert at Scheduling</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Calibri"/>
                          <a:cs typeface="Times New Roman"/>
                        </a:rPr>
                        <a:t>20.58%</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gridSpan="2">
                  <a:txBody>
                    <a:bodyPr/>
                    <a:lstStyle/>
                    <a:p>
                      <a:pPr algn="ctr">
                        <a:lnSpc>
                          <a:spcPct val="115000"/>
                        </a:lnSpc>
                        <a:spcAft>
                          <a:spcPts val="0"/>
                        </a:spcAft>
                      </a:pPr>
                      <a:r>
                        <a:rPr lang="en-US" sz="1600" b="1" dirty="0">
                          <a:latin typeface="Calibri"/>
                          <a:ea typeface="Calibri"/>
                          <a:cs typeface="Times New Roman"/>
                        </a:rPr>
                        <a:t>Rules &amp; Billing Capacity</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IN"/>
                    </a:p>
                  </a:txBody>
                  <a:tcPr/>
                </a:tc>
              </a:tr>
              <a:tr h="280723">
                <a:tc>
                  <a:txBody>
                    <a:bodyPr/>
                    <a:lstStyle/>
                    <a:p>
                      <a:pPr>
                        <a:lnSpc>
                          <a:spcPct val="115000"/>
                        </a:lnSpc>
                        <a:spcAft>
                          <a:spcPts val="0"/>
                        </a:spcAft>
                      </a:pPr>
                      <a:r>
                        <a:rPr lang="en-US" sz="1600">
                          <a:latin typeface="Calibri"/>
                          <a:ea typeface="Calibri"/>
                          <a:cs typeface="Times New Roman"/>
                        </a:rPr>
                        <a:t>Claim Attachment Rules</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25.45%</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Claim Denial Rules</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25.90%</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Biller’s Dashboard</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21.66%</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EMR Documentation for Claims</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3.65%</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gridSpan="2">
                  <a:txBody>
                    <a:bodyPr/>
                    <a:lstStyle/>
                    <a:p>
                      <a:pPr algn="ctr">
                        <a:lnSpc>
                          <a:spcPct val="115000"/>
                        </a:lnSpc>
                        <a:spcAft>
                          <a:spcPts val="0"/>
                        </a:spcAft>
                      </a:pPr>
                      <a:r>
                        <a:rPr lang="en-US" sz="1600" b="1" dirty="0">
                          <a:latin typeface="Calibri"/>
                          <a:ea typeface="Calibri"/>
                          <a:cs typeface="Times New Roman"/>
                        </a:rPr>
                        <a:t>Claims Processing</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IN"/>
                    </a:p>
                  </a:txBody>
                  <a:tcPr/>
                </a:tc>
              </a:tr>
              <a:tr h="280723">
                <a:tc>
                  <a:txBody>
                    <a:bodyPr/>
                    <a:lstStyle/>
                    <a:p>
                      <a:pPr>
                        <a:lnSpc>
                          <a:spcPct val="115000"/>
                        </a:lnSpc>
                        <a:spcAft>
                          <a:spcPts val="0"/>
                        </a:spcAft>
                      </a:pPr>
                      <a:r>
                        <a:rPr lang="en-US" sz="1600">
                          <a:latin typeface="Calibri"/>
                          <a:ea typeface="Calibri"/>
                          <a:cs typeface="Times New Roman"/>
                        </a:rPr>
                        <a:t>Claims Remittance Updates AR</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14.50%</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Direct Payer Claims</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11.59%</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a:txBody>
                    <a:bodyPr/>
                    <a:lstStyle/>
                    <a:p>
                      <a:pPr>
                        <a:lnSpc>
                          <a:spcPct val="115000"/>
                        </a:lnSpc>
                        <a:spcAft>
                          <a:spcPts val="0"/>
                        </a:spcAft>
                      </a:pPr>
                      <a:r>
                        <a:rPr lang="en-US" sz="1600">
                          <a:latin typeface="Calibri"/>
                          <a:ea typeface="Calibri"/>
                          <a:cs typeface="Times New Roman"/>
                        </a:rPr>
                        <a:t>EFT Transaction</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22.51%</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gridSpan="2">
                  <a:txBody>
                    <a:bodyPr/>
                    <a:lstStyle/>
                    <a:p>
                      <a:pPr algn="ctr">
                        <a:lnSpc>
                          <a:spcPct val="115000"/>
                        </a:lnSpc>
                        <a:spcAft>
                          <a:spcPts val="0"/>
                        </a:spcAft>
                      </a:pPr>
                      <a:r>
                        <a:rPr lang="en-US" sz="1600" b="1" dirty="0">
                          <a:latin typeface="Calibri"/>
                          <a:ea typeface="Calibri"/>
                          <a:cs typeface="Times New Roman"/>
                        </a:rPr>
                        <a:t>Treasury Funds</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IN"/>
                    </a:p>
                  </a:txBody>
                  <a:tcPr/>
                </a:tc>
              </a:tr>
              <a:tr h="280723">
                <a:tc>
                  <a:txBody>
                    <a:bodyPr/>
                    <a:lstStyle/>
                    <a:p>
                      <a:pPr>
                        <a:lnSpc>
                          <a:spcPct val="115000"/>
                        </a:lnSpc>
                        <a:spcAft>
                          <a:spcPts val="0"/>
                        </a:spcAft>
                      </a:pPr>
                      <a:r>
                        <a:rPr lang="en-US" sz="1600">
                          <a:latin typeface="Calibri"/>
                          <a:ea typeface="Calibri"/>
                          <a:cs typeface="Times New Roman"/>
                        </a:rPr>
                        <a:t>Eligibility Transaction with Payer</a:t>
                      </a:r>
                      <a:endParaRPr lang="en-IN" sz="16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14.79%</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723">
                <a:tc gridSpan="2">
                  <a:txBody>
                    <a:bodyPr/>
                    <a:lstStyle/>
                    <a:p>
                      <a:pPr algn="ctr">
                        <a:lnSpc>
                          <a:spcPct val="115000"/>
                        </a:lnSpc>
                        <a:spcAft>
                          <a:spcPts val="0"/>
                        </a:spcAft>
                      </a:pPr>
                      <a:r>
                        <a:rPr lang="en-US" sz="1600" b="1" dirty="0">
                          <a:latin typeface="Calibri"/>
                          <a:ea typeface="Calibri"/>
                          <a:cs typeface="Times New Roman"/>
                        </a:rPr>
                        <a:t>N=5,281</a:t>
                      </a:r>
                      <a:endParaRPr lang="en-IN" sz="16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IN"/>
                    </a:p>
                  </a:txBody>
                  <a:tcPr/>
                </a:tc>
              </a:tr>
            </a:tbl>
          </a:graphicData>
        </a:graphic>
      </p:graphicFrame>
      <p:sp>
        <p:nvSpPr>
          <p:cNvPr id="7" name="Rectangle 6"/>
          <p:cNvSpPr/>
          <p:nvPr/>
        </p:nvSpPr>
        <p:spPr>
          <a:xfrm>
            <a:off x="2195736" y="332656"/>
            <a:ext cx="4614340" cy="523220"/>
          </a:xfrm>
          <a:prstGeom prst="rect">
            <a:avLst/>
          </a:prstGeom>
        </p:spPr>
        <p:txBody>
          <a:bodyPr wrap="none">
            <a:spAutoFit/>
          </a:bodyPr>
          <a:lstStyle/>
          <a:p>
            <a:r>
              <a:rPr lang="en-US" sz="2800" dirty="0" smtClean="0"/>
              <a:t>Chapter 2 – Market Landscape</a:t>
            </a:r>
            <a:endParaRPr lang="en-IN" sz="2800" dirty="0" smtClean="0"/>
          </a:p>
        </p:txBody>
      </p:sp>
      <p:sp>
        <p:nvSpPr>
          <p:cNvPr id="36867" name="Rectangle 3"/>
          <p:cNvSpPr>
            <a:spLocks noChangeArrowheads="1"/>
          </p:cNvSpPr>
          <p:nvPr/>
        </p:nvSpPr>
        <p:spPr bwMode="auto">
          <a:xfrm>
            <a:off x="0" y="652534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 HIMSS Analytics, 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p:nvPr/>
        </p:nvSpPr>
        <p:spPr>
          <a:xfrm>
            <a:off x="4572000" y="2636912"/>
            <a:ext cx="792088" cy="288032"/>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5736" y="332656"/>
            <a:ext cx="4614340" cy="523220"/>
          </a:xfrm>
          <a:prstGeom prst="rect">
            <a:avLst/>
          </a:prstGeom>
        </p:spPr>
        <p:txBody>
          <a:bodyPr wrap="none">
            <a:spAutoFit/>
          </a:bodyPr>
          <a:lstStyle/>
          <a:p>
            <a:r>
              <a:rPr lang="en-US" sz="2800" dirty="0" smtClean="0"/>
              <a:t>Chapter 2 – Market Landscape</a:t>
            </a:r>
            <a:endParaRPr lang="en-IN" sz="2800" dirty="0" smtClean="0"/>
          </a:p>
        </p:txBody>
      </p:sp>
      <p:graphicFrame>
        <p:nvGraphicFramePr>
          <p:cNvPr id="5" name="Table 4"/>
          <p:cNvGraphicFramePr>
            <a:graphicFrameLocks noGrp="1"/>
          </p:cNvGraphicFramePr>
          <p:nvPr/>
        </p:nvGraphicFramePr>
        <p:xfrm>
          <a:off x="467544" y="1988840"/>
          <a:ext cx="8352927" cy="4536504"/>
        </p:xfrm>
        <a:graphic>
          <a:graphicData uri="http://schemas.openxmlformats.org/drawingml/2006/table">
            <a:tbl>
              <a:tblPr/>
              <a:tblGrid>
                <a:gridCol w="2051869"/>
                <a:gridCol w="2184973"/>
                <a:gridCol w="1916861"/>
                <a:gridCol w="2199224"/>
              </a:tblGrid>
              <a:tr h="648072">
                <a:tc>
                  <a:txBody>
                    <a:bodyPr/>
                    <a:lstStyle/>
                    <a:p>
                      <a:pPr algn="ctr">
                        <a:lnSpc>
                          <a:spcPct val="115000"/>
                        </a:lnSpc>
                        <a:spcAft>
                          <a:spcPts val="0"/>
                        </a:spcAft>
                      </a:pPr>
                      <a:r>
                        <a:rPr lang="en-IN" sz="2000" dirty="0" err="1">
                          <a:latin typeface="Calibri"/>
                          <a:ea typeface="Calibri"/>
                          <a:cs typeface="Times New Roman"/>
                        </a:rPr>
                        <a:t>Allscripts</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latin typeface="Calibri"/>
                          <a:ea typeface="Calibri"/>
                          <a:cs typeface="Times New Roman"/>
                        </a:rPr>
                        <a:t>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Availity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HMS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IN" sz="2000" dirty="0">
                          <a:latin typeface="Calibri"/>
                          <a:ea typeface="Calibri"/>
                          <a:cs typeface="Times New Roman"/>
                        </a:rPr>
                        <a:t>Cerner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Healthland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CPSI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latin typeface="Calibri"/>
                          <a:ea typeface="Calibri"/>
                          <a:cs typeface="Times New Roman"/>
                        </a:rPr>
                        <a:t>McKesson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IN" sz="2000" dirty="0">
                          <a:latin typeface="Calibri"/>
                          <a:ea typeface="Calibri"/>
                          <a:cs typeface="Times New Roman"/>
                        </a:rPr>
                        <a:t>DSG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err="1">
                          <a:latin typeface="Calibri"/>
                          <a:ea typeface="Calibri"/>
                          <a:cs typeface="Times New Roman"/>
                        </a:rPr>
                        <a:t>MedAssets</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Emdeon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Meditech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IN" sz="2000">
                          <a:latin typeface="Calibri"/>
                          <a:ea typeface="Calibri"/>
                          <a:cs typeface="Times New Roman"/>
                        </a:rPr>
                        <a:t>Epic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err="1">
                          <a:latin typeface="Calibri"/>
                          <a:ea typeface="Calibri"/>
                          <a:cs typeface="Times New Roman"/>
                        </a:rPr>
                        <a:t>Navicure</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latin typeface="Calibri"/>
                          <a:ea typeface="Calibri"/>
                          <a:cs typeface="Times New Roman"/>
                        </a:rPr>
                        <a:t>Gateway 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Nebo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IN" sz="2000">
                          <a:latin typeface="Calibri"/>
                          <a:ea typeface="Calibri"/>
                          <a:cs typeface="Times New Roman"/>
                        </a:rPr>
                        <a:t>NextGen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err="1">
                          <a:latin typeface="Calibri"/>
                          <a:ea typeface="Calibri"/>
                          <a:cs typeface="Times New Roman"/>
                        </a:rPr>
                        <a:t>OptumInsight</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latin typeface="Calibri"/>
                          <a:ea typeface="Calibri"/>
                          <a:cs typeface="Times New Roman"/>
                        </a:rPr>
                        <a:t>Passport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Quadax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IN" sz="2000">
                          <a:latin typeface="Calibri"/>
                          <a:ea typeface="Calibri"/>
                          <a:cs typeface="Times New Roman"/>
                        </a:rPr>
                        <a:t>QuadraMed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err="1">
                          <a:latin typeface="Calibri"/>
                          <a:ea typeface="Calibri"/>
                          <a:cs typeface="Times New Roman"/>
                        </a:rPr>
                        <a:t>RelayHealth</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latin typeface="Calibri"/>
                          <a:ea typeface="Calibri"/>
                          <a:cs typeface="Times New Roman"/>
                        </a:rPr>
                        <a:t>SCI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Siemens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IN" sz="2000">
                          <a:latin typeface="Calibri"/>
                          <a:ea typeface="Calibri"/>
                          <a:cs typeface="Times New Roman"/>
                        </a:rPr>
                        <a:t>SSI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latin typeface="Calibri"/>
                          <a:ea typeface="Calibri"/>
                          <a:cs typeface="Times New Roman"/>
                        </a:rPr>
                        <a:t>Unibased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err="1">
                          <a:latin typeface="Calibri"/>
                          <a:ea typeface="Calibri"/>
                          <a:cs typeface="Times New Roman"/>
                        </a:rPr>
                        <a:t>ZirMed</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2051720" y="1484784"/>
            <a:ext cx="5691879" cy="461665"/>
          </a:xfrm>
          <a:prstGeom prst="rect">
            <a:avLst/>
          </a:prstGeom>
        </p:spPr>
        <p:txBody>
          <a:bodyPr wrap="none">
            <a:spAutoFit/>
          </a:bodyPr>
          <a:lstStyle/>
          <a:p>
            <a:r>
              <a:rPr lang="en-US" sz="2400" b="1" dirty="0" smtClean="0"/>
              <a:t>The top RCM Proprietary Software Vendors</a:t>
            </a:r>
            <a:endParaRPr lang="en-IN" sz="2400" b="1" dirty="0"/>
          </a:p>
        </p:txBody>
      </p:sp>
      <p:graphicFrame>
        <p:nvGraphicFramePr>
          <p:cNvPr id="9" name="Table 8"/>
          <p:cNvGraphicFramePr>
            <a:graphicFrameLocks noGrp="1"/>
          </p:cNvGraphicFramePr>
          <p:nvPr/>
        </p:nvGraphicFramePr>
        <p:xfrm>
          <a:off x="467544" y="1268760"/>
          <a:ext cx="8352927" cy="720080"/>
        </p:xfrm>
        <a:graphic>
          <a:graphicData uri="http://schemas.openxmlformats.org/drawingml/2006/table">
            <a:tbl>
              <a:tblPr/>
              <a:tblGrid>
                <a:gridCol w="8352927"/>
              </a:tblGrid>
              <a:tr h="72008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alpha val="52000"/>
                      </a:schemeClr>
                    </a:solidFill>
                  </a:tcPr>
                </a:tc>
              </a:tr>
            </a:tbl>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2.gstatic.com/images?q=tbn:ANd9GcSLyZY44krcAlQpY7eUAUACPEg0v0akL2KVvC-fJGJO2e1H_-h0p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0"/>
            <a:ext cx="2209800" cy="20669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81200" y="685800"/>
            <a:ext cx="3429000" cy="461665"/>
          </a:xfrm>
          <a:prstGeom prst="rect">
            <a:avLst/>
          </a:prstGeom>
          <a:noFill/>
        </p:spPr>
        <p:txBody>
          <a:bodyPr wrap="square" rtlCol="0">
            <a:spAutoFit/>
          </a:bodyPr>
          <a:lstStyle/>
          <a:p>
            <a:r>
              <a:rPr lang="en-US" sz="2400" b="1" dirty="0" smtClean="0"/>
              <a:t>AGENDA</a:t>
            </a:r>
            <a:endParaRPr lang="en-US" sz="2400" b="1" dirty="0"/>
          </a:p>
        </p:txBody>
      </p:sp>
      <p:sp>
        <p:nvSpPr>
          <p:cNvPr id="5" name="TextBox 4"/>
          <p:cNvSpPr txBox="1"/>
          <p:nvPr/>
        </p:nvSpPr>
        <p:spPr>
          <a:xfrm>
            <a:off x="381000" y="1752600"/>
            <a:ext cx="4191000" cy="1754326"/>
          </a:xfrm>
          <a:prstGeom prst="rect">
            <a:avLst/>
          </a:prstGeom>
          <a:noFill/>
        </p:spPr>
        <p:txBody>
          <a:bodyPr wrap="square" rtlCol="0">
            <a:spAutoFit/>
          </a:bodyPr>
          <a:lstStyle/>
          <a:p>
            <a:pPr marL="342900" indent="-342900">
              <a:buFont typeface="+mj-lt"/>
              <a:buAutoNum type="arabicPeriod"/>
            </a:pPr>
            <a:r>
              <a:rPr lang="en-US" dirty="0" smtClean="0"/>
              <a:t>Internship Report</a:t>
            </a:r>
          </a:p>
          <a:p>
            <a:pPr marL="342900" indent="-342900">
              <a:buFont typeface="+mj-lt"/>
              <a:buAutoNum type="arabicPeriod"/>
            </a:pPr>
            <a:endParaRPr lang="en-US" dirty="0"/>
          </a:p>
          <a:p>
            <a:pPr marL="342900" indent="-342900">
              <a:buFont typeface="+mj-lt"/>
              <a:buAutoNum type="arabicPeriod"/>
            </a:pPr>
            <a:r>
              <a:rPr lang="en-US" dirty="0" smtClean="0"/>
              <a:t>Dissertation </a:t>
            </a:r>
          </a:p>
          <a:p>
            <a:pPr marL="342900" indent="-342900">
              <a:buFont typeface="+mj-lt"/>
              <a:buAutoNum type="arabicPeriod"/>
            </a:pPr>
            <a:endParaRPr lang="en-US" dirty="0"/>
          </a:p>
          <a:p>
            <a:pPr marL="342900" indent="-342900">
              <a:buFont typeface="+mj-lt"/>
              <a:buAutoNum type="arabicPeriod"/>
            </a:pPr>
            <a:r>
              <a:rPr lang="en-US" dirty="0" smtClean="0"/>
              <a:t>Case Study</a:t>
            </a:r>
          </a:p>
          <a:p>
            <a:pPr marL="342900" indent="-342900">
              <a:buFont typeface="+mj-lt"/>
              <a:buAutoNum type="arabicPeriod"/>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410606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5736" y="332656"/>
            <a:ext cx="4614340" cy="523220"/>
          </a:xfrm>
          <a:prstGeom prst="rect">
            <a:avLst/>
          </a:prstGeom>
        </p:spPr>
        <p:txBody>
          <a:bodyPr wrap="none">
            <a:spAutoFit/>
          </a:bodyPr>
          <a:lstStyle/>
          <a:p>
            <a:r>
              <a:rPr lang="en-US" sz="2800" dirty="0" smtClean="0"/>
              <a:t>Chapter 2 – Market Landscape</a:t>
            </a:r>
            <a:endParaRPr lang="en-IN" sz="2800" dirty="0" smtClean="0"/>
          </a:p>
        </p:txBody>
      </p:sp>
      <p:graphicFrame>
        <p:nvGraphicFramePr>
          <p:cNvPr id="8" name="Table 7"/>
          <p:cNvGraphicFramePr>
            <a:graphicFrameLocks noGrp="1"/>
          </p:cNvGraphicFramePr>
          <p:nvPr>
            <p:extLst>
              <p:ext uri="{D42A27DB-BD31-4B8C-83A1-F6EECF244321}">
                <p14:modId xmlns:p14="http://schemas.microsoft.com/office/powerpoint/2010/main" xmlns="" val="3121248159"/>
              </p:ext>
            </p:extLst>
          </p:nvPr>
        </p:nvGraphicFramePr>
        <p:xfrm>
          <a:off x="539552" y="1916832"/>
          <a:ext cx="8280920" cy="4045540"/>
        </p:xfrm>
        <a:graphic>
          <a:graphicData uri="http://schemas.openxmlformats.org/drawingml/2006/table">
            <a:tbl>
              <a:tblPr/>
              <a:tblGrid>
                <a:gridCol w="2152256"/>
                <a:gridCol w="2083797"/>
                <a:gridCol w="2166323"/>
                <a:gridCol w="1878544"/>
              </a:tblGrid>
              <a:tr h="1224136">
                <a:tc>
                  <a:txBody>
                    <a:bodyPr/>
                    <a:lstStyle/>
                    <a:p>
                      <a:pPr algn="ctr">
                        <a:lnSpc>
                          <a:spcPct val="115000"/>
                        </a:lnSpc>
                        <a:spcAft>
                          <a:spcPts val="0"/>
                        </a:spcAft>
                      </a:pPr>
                      <a:r>
                        <a:rPr lang="en-US" sz="2000" dirty="0" smtClean="0">
                          <a:latin typeface="Calibri"/>
                          <a:ea typeface="Calibri"/>
                          <a:cs typeface="Times New Roman"/>
                        </a:rPr>
                        <a:t>    Accenture</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err="1" smtClean="0">
                          <a:latin typeface="Calibri"/>
                          <a:ea typeface="Calibri"/>
                          <a:cs typeface="Times New Roman"/>
                        </a:rPr>
                        <a:t>Medusind</a:t>
                      </a:r>
                      <a:r>
                        <a:rPr lang="en-US" sz="2000" dirty="0" smtClean="0">
                          <a:latin typeface="Calibri"/>
                          <a:ea typeface="Calibri"/>
                          <a:cs typeface="Times New Roman"/>
                        </a:rPr>
                        <a:t> (U.S.)</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err="1">
                          <a:latin typeface="Calibri"/>
                          <a:ea typeface="Calibri"/>
                          <a:cs typeface="Times New Roman"/>
                        </a:rPr>
                        <a:t>GeBBS</a:t>
                      </a:r>
                      <a:r>
                        <a:rPr lang="en-US" sz="2000" dirty="0">
                          <a:latin typeface="Calibri"/>
                          <a:ea typeface="Calibri"/>
                          <a:cs typeface="Times New Roman"/>
                        </a:rPr>
                        <a:t> Healthcare (U.S.)</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Calibri"/>
                          <a:ea typeface="Calibri"/>
                          <a:cs typeface="Times New Roman"/>
                        </a:rPr>
                        <a:t>Omega Healthcare (India)</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8513">
                <a:tc>
                  <a:txBody>
                    <a:bodyPr/>
                    <a:lstStyle/>
                    <a:p>
                      <a:pPr marL="457200">
                        <a:lnSpc>
                          <a:spcPct val="115000"/>
                        </a:lnSpc>
                        <a:spcAft>
                          <a:spcPts val="0"/>
                        </a:spcAft>
                      </a:pPr>
                      <a:r>
                        <a:rPr lang="en-US" sz="2000">
                          <a:latin typeface="Calibri"/>
                          <a:ea typeface="Calibri"/>
                          <a:cs typeface="Times New Roman"/>
                        </a:rPr>
                        <a:t>Inventive (U.S.)</a:t>
                      </a:r>
                      <a:endParaRPr lang="en-IN"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2000">
                          <a:latin typeface="Calibri"/>
                          <a:ea typeface="Calibri"/>
                          <a:cs typeface="Times New Roman"/>
                        </a:rPr>
                        <a:t>Affiliated Computer Services</a:t>
                      </a:r>
                      <a:endParaRPr lang="en-IN"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US" sz="2000" dirty="0">
                          <a:latin typeface="Calibri"/>
                          <a:ea typeface="Calibri"/>
                          <a:cs typeface="Times New Roman"/>
                        </a:rPr>
                        <a:t>Computer Services, Corp</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US" sz="2000" dirty="0">
                          <a:latin typeface="Calibri"/>
                          <a:ea typeface="Calibri"/>
                          <a:cs typeface="Times New Roman"/>
                        </a:rPr>
                        <a:t>DST Systems, Inc</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2891">
                <a:tc>
                  <a:txBody>
                    <a:bodyPr/>
                    <a:lstStyle/>
                    <a:p>
                      <a:pPr marL="457200">
                        <a:lnSpc>
                          <a:spcPct val="115000"/>
                        </a:lnSpc>
                        <a:spcAft>
                          <a:spcPts val="0"/>
                        </a:spcAft>
                      </a:pPr>
                      <a:r>
                        <a:rPr lang="en-US" sz="2000">
                          <a:latin typeface="Calibri"/>
                          <a:ea typeface="Calibri"/>
                          <a:cs typeface="Times New Roman"/>
                        </a:rPr>
                        <a:t>Electronic Data Systems, Inc.</a:t>
                      </a:r>
                      <a:endParaRPr lang="en-IN"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2000">
                          <a:latin typeface="Calibri"/>
                          <a:ea typeface="Calibri"/>
                          <a:cs typeface="Times New Roman"/>
                        </a:rPr>
                        <a:t>Infocrossing, Inc.</a:t>
                      </a:r>
                      <a:endParaRPr lang="en-IN"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2000">
                          <a:latin typeface="Calibri"/>
                          <a:ea typeface="Calibri"/>
                          <a:cs typeface="Times New Roman"/>
                        </a:rPr>
                        <a:t>Unisys Corp</a:t>
                      </a:r>
                      <a:endParaRPr lang="en-IN"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en-US" sz="2000" dirty="0">
                          <a:latin typeface="Calibri"/>
                          <a:ea typeface="Calibri"/>
                          <a:cs typeface="Times New Roman"/>
                        </a:rPr>
                        <a:t>Conifer Health Solution with Dell</a:t>
                      </a:r>
                      <a:endParaRPr lang="en-IN"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021175150"/>
              </p:ext>
            </p:extLst>
          </p:nvPr>
        </p:nvGraphicFramePr>
        <p:xfrm>
          <a:off x="561474" y="1268760"/>
          <a:ext cx="8258998" cy="648072"/>
        </p:xfrm>
        <a:graphic>
          <a:graphicData uri="http://schemas.openxmlformats.org/drawingml/2006/table">
            <a:tbl>
              <a:tblPr/>
              <a:tblGrid>
                <a:gridCol w="8258998"/>
              </a:tblGrid>
              <a:tr h="648072">
                <a:tc>
                  <a:txBody>
                    <a:bodyPr/>
                    <a:lstStyle/>
                    <a:p>
                      <a:pPr algn="ctr"/>
                      <a:r>
                        <a:rPr lang="en-US" sz="2400" b="1" dirty="0" smtClean="0"/>
                        <a:t>Some top RCM Support Vendors </a:t>
                      </a:r>
                      <a:endParaRPr lang="en-IN" sz="24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3096736763"/>
              </p:ext>
            </p:extLst>
          </p:nvPr>
        </p:nvGraphicFramePr>
        <p:xfrm>
          <a:off x="467544" y="980728"/>
          <a:ext cx="770485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95736" y="332656"/>
            <a:ext cx="3913828" cy="523220"/>
          </a:xfrm>
          <a:prstGeom prst="rect">
            <a:avLst/>
          </a:prstGeom>
        </p:spPr>
        <p:txBody>
          <a:bodyPr wrap="none">
            <a:spAutoFit/>
          </a:bodyPr>
          <a:lstStyle/>
          <a:p>
            <a:r>
              <a:rPr lang="en-US" sz="2800" dirty="0" smtClean="0"/>
              <a:t>Chapter 2– Market Trend</a:t>
            </a:r>
            <a:endParaRPr lang="en-IN" sz="28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xmlns="" val="3314253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920" y="3429000"/>
            <a:ext cx="4598951" cy="646331"/>
          </a:xfrm>
          <a:prstGeom prst="rect">
            <a:avLst/>
          </a:prstGeom>
        </p:spPr>
        <p:txBody>
          <a:bodyPr wrap="none">
            <a:spAutoFit/>
          </a:bodyPr>
          <a:lstStyle/>
          <a:p>
            <a:r>
              <a:rPr lang="en-US" sz="3600" dirty="0" smtClean="0"/>
              <a:t>New Industry Dynamics</a:t>
            </a:r>
            <a:endParaRPr lang="en-IN" sz="3600" dirty="0" smtClean="0"/>
          </a:p>
        </p:txBody>
      </p:sp>
      <p:sp>
        <p:nvSpPr>
          <p:cNvPr id="6" name="Rectangle 5"/>
          <p:cNvSpPr/>
          <p:nvPr/>
        </p:nvSpPr>
        <p:spPr>
          <a:xfrm>
            <a:off x="0" y="0"/>
            <a:ext cx="6804248" cy="19168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800" dirty="0" smtClean="0"/>
              <a:t>C</a:t>
            </a:r>
            <a:r>
              <a:rPr lang="en-US" sz="6000" dirty="0" smtClean="0"/>
              <a:t>hapter 3</a:t>
            </a:r>
            <a:endParaRPr lang="en-IN" sz="6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deep\Desktop\rcm\RCM1.jpg"/>
          <p:cNvPicPr/>
          <p:nvPr/>
        </p:nvPicPr>
        <p:blipFill>
          <a:blip r:embed="rId2" cstate="print"/>
          <a:srcRect/>
          <a:stretch>
            <a:fillRect/>
          </a:stretch>
        </p:blipFill>
        <p:spPr bwMode="auto">
          <a:xfrm>
            <a:off x="334634" y="1412776"/>
            <a:ext cx="5184576" cy="2670561"/>
          </a:xfrm>
          <a:prstGeom prst="rect">
            <a:avLst/>
          </a:prstGeom>
          <a:noFill/>
          <a:ln w="9525">
            <a:noFill/>
            <a:miter lim="800000"/>
            <a:headEnd/>
            <a:tailEnd/>
          </a:ln>
        </p:spPr>
      </p:pic>
      <p:pic>
        <p:nvPicPr>
          <p:cNvPr id="5" name="Picture 4" descr="C:\Users\mandeep\Desktop\rcm\RCM 2.png"/>
          <p:cNvPicPr/>
          <p:nvPr/>
        </p:nvPicPr>
        <p:blipFill>
          <a:blip r:embed="rId3" cstate="print"/>
          <a:srcRect/>
          <a:stretch>
            <a:fillRect/>
          </a:stretch>
        </p:blipFill>
        <p:spPr bwMode="auto">
          <a:xfrm>
            <a:off x="3923928" y="4083338"/>
            <a:ext cx="5076056" cy="2774662"/>
          </a:xfrm>
          <a:prstGeom prst="rect">
            <a:avLst/>
          </a:prstGeom>
          <a:noFill/>
          <a:ln w="9525">
            <a:noFill/>
            <a:miter lim="800000"/>
            <a:headEnd/>
            <a:tailEnd/>
          </a:ln>
        </p:spPr>
      </p:pic>
      <p:sp>
        <p:nvSpPr>
          <p:cNvPr id="6" name="Rectangle 5"/>
          <p:cNvSpPr/>
          <p:nvPr/>
        </p:nvSpPr>
        <p:spPr>
          <a:xfrm>
            <a:off x="2195736" y="332656"/>
            <a:ext cx="6140784" cy="523220"/>
          </a:xfrm>
          <a:prstGeom prst="rect">
            <a:avLst/>
          </a:prstGeom>
        </p:spPr>
        <p:txBody>
          <a:bodyPr wrap="none">
            <a:spAutoFit/>
          </a:bodyPr>
          <a:lstStyle/>
          <a:p>
            <a:r>
              <a:rPr lang="en-US" sz="2800" dirty="0" smtClean="0"/>
              <a:t>Chapter 3 – Consumer Driven Healthcare</a:t>
            </a:r>
            <a:endParaRPr lang="en-IN" sz="2800" dirty="0" smtClean="0"/>
          </a:p>
        </p:txBody>
      </p:sp>
      <p:sp>
        <p:nvSpPr>
          <p:cNvPr id="7" name="Rectangle 6"/>
          <p:cNvSpPr/>
          <p:nvPr/>
        </p:nvSpPr>
        <p:spPr>
          <a:xfrm>
            <a:off x="5435987" y="3714005"/>
            <a:ext cx="2503699" cy="369332"/>
          </a:xfrm>
          <a:prstGeom prst="rect">
            <a:avLst/>
          </a:prstGeom>
        </p:spPr>
        <p:txBody>
          <a:bodyPr wrap="none">
            <a:spAutoFit/>
          </a:bodyPr>
          <a:lstStyle/>
          <a:p>
            <a:r>
              <a:rPr lang="en-IN" b="1" dirty="0"/>
              <a:t>Customer Centric Model</a:t>
            </a:r>
            <a:endParaRPr lang="en-US" b="1" dirty="0"/>
          </a:p>
        </p:txBody>
      </p:sp>
      <p:sp>
        <p:nvSpPr>
          <p:cNvPr id="8" name="Rectangle 7"/>
          <p:cNvSpPr/>
          <p:nvPr/>
        </p:nvSpPr>
        <p:spPr>
          <a:xfrm>
            <a:off x="823943" y="3898671"/>
            <a:ext cx="3317383" cy="369332"/>
          </a:xfrm>
          <a:prstGeom prst="rect">
            <a:avLst/>
          </a:prstGeom>
        </p:spPr>
        <p:txBody>
          <a:bodyPr wrap="none">
            <a:spAutoFit/>
          </a:bodyPr>
          <a:lstStyle/>
          <a:p>
            <a:r>
              <a:rPr lang="en-IN" b="1" dirty="0"/>
              <a:t>Traditional Managed Care Model</a:t>
            </a:r>
            <a:endParaRPr lang="en-US" b="1" dirty="0"/>
          </a:p>
        </p:txBody>
      </p:sp>
      <p:cxnSp>
        <p:nvCxnSpPr>
          <p:cNvPr id="10" name="Straight Connector 9"/>
          <p:cNvCxnSpPr/>
          <p:nvPr/>
        </p:nvCxnSpPr>
        <p:spPr>
          <a:xfrm flipH="1">
            <a:off x="2051720" y="1412776"/>
            <a:ext cx="6048672" cy="43204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195736" y="3140968"/>
            <a:ext cx="1224136" cy="7983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94421" y="4934903"/>
            <a:ext cx="1224136" cy="7983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xmlns="" val="27873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deep_singh15\Desktop\RCM\work flow 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11938"/>
            <a:ext cx="9143999" cy="6165305"/>
          </a:xfrm>
          <a:prstGeom prst="rect">
            <a:avLst/>
          </a:prstGeom>
          <a:noFill/>
          <a:ln>
            <a:noFill/>
          </a:ln>
        </p:spPr>
      </p:pic>
      <p:sp>
        <p:nvSpPr>
          <p:cNvPr id="5" name="Rectangle 4"/>
          <p:cNvSpPr/>
          <p:nvPr/>
        </p:nvSpPr>
        <p:spPr>
          <a:xfrm>
            <a:off x="1331640" y="332656"/>
            <a:ext cx="7964809" cy="523220"/>
          </a:xfrm>
          <a:prstGeom prst="rect">
            <a:avLst/>
          </a:prstGeom>
        </p:spPr>
        <p:txBody>
          <a:bodyPr wrap="none">
            <a:spAutoFit/>
          </a:bodyPr>
          <a:lstStyle/>
          <a:p>
            <a:r>
              <a:rPr lang="en-US" sz="2800" dirty="0" smtClean="0"/>
              <a:t>Chapter 3 – Claim Flow using the Tax Saving Accounts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xmlns="" val="1840888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3429000"/>
            <a:ext cx="6845785" cy="1107996"/>
          </a:xfrm>
          <a:prstGeom prst="rect">
            <a:avLst/>
          </a:prstGeom>
        </p:spPr>
        <p:txBody>
          <a:bodyPr wrap="none">
            <a:spAutoFit/>
          </a:bodyPr>
          <a:lstStyle/>
          <a:p>
            <a:r>
              <a:rPr lang="en-US" sz="6600" dirty="0" smtClean="0"/>
              <a:t>P</a:t>
            </a:r>
            <a:r>
              <a:rPr lang="en-US" sz="3600" dirty="0" smtClean="0"/>
              <a:t>harmacy </a:t>
            </a:r>
            <a:r>
              <a:rPr lang="en-US" sz="6600" dirty="0" smtClean="0"/>
              <a:t>B</a:t>
            </a:r>
            <a:r>
              <a:rPr lang="en-US" sz="3600" dirty="0" smtClean="0"/>
              <a:t>enefit </a:t>
            </a:r>
            <a:r>
              <a:rPr lang="en-US" sz="6600" dirty="0" smtClean="0"/>
              <a:t>M</a:t>
            </a:r>
            <a:r>
              <a:rPr lang="en-US" sz="3600" dirty="0" smtClean="0"/>
              <a:t>anagement</a:t>
            </a:r>
            <a:endParaRPr lang="en-IN" sz="36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xmlns="" val="1770584810"/>
      </p:ext>
    </p:extLst>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 name="Rectangle 3109"/>
          <p:cNvSpPr/>
          <p:nvPr/>
        </p:nvSpPr>
        <p:spPr>
          <a:xfrm>
            <a:off x="5702616" y="2412400"/>
            <a:ext cx="2210381" cy="175463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400" dirty="0" smtClean="0"/>
              <a:t>Pharmacy Benefit Management</a:t>
            </a:r>
            <a:endParaRPr lang="en-US" sz="2400" dirty="0"/>
          </a:p>
        </p:txBody>
      </p:sp>
      <p:pic>
        <p:nvPicPr>
          <p:cNvPr id="66" name="Picture 65" descr="https://encrypted-tbn1.gstatic.com/images?q=tbn:ANd9GcSNDt14RBTUGRL6x8OxmIsA0OEadYsD9zARLFB0GMbWg9BVxs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581" y="218465"/>
            <a:ext cx="1377950" cy="1501140"/>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66" descr="https://encrypted-tbn0.gstatic.com/images?q=tbn:ANd9GcRb4phjDF5Mwuqb_g3knVNZdHQZ3iMl1g0VJ66xBLs9IC_ac0Ma8w"/>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9889" y="332656"/>
            <a:ext cx="1575435" cy="1264285"/>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67" descr="https://encrypted-tbn0.gstatic.com/images?q=tbn:ANd9GcR8Sj8KgJ3NdH4nMq4laTm_SiSdHHch5NR6_iPK-rTQ38vP7H5N1A"/>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55067" y="243041"/>
            <a:ext cx="1847850" cy="131953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106" name="Straight Arrow Connector 3105"/>
          <p:cNvCxnSpPr>
            <a:stCxn id="66" idx="3"/>
            <a:endCxn id="67" idx="1"/>
          </p:cNvCxnSpPr>
          <p:nvPr/>
        </p:nvCxnSpPr>
        <p:spPr>
          <a:xfrm flipV="1">
            <a:off x="2101531" y="964799"/>
            <a:ext cx="1138358" cy="4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09" name="Rectangle 15"/>
          <p:cNvSpPr>
            <a:spLocks noChangeArrowheads="1"/>
          </p:cNvSpPr>
          <p:nvPr/>
        </p:nvSpPr>
        <p:spPr bwMode="auto">
          <a:xfrm>
            <a:off x="573088" y="2268384"/>
            <a:ext cx="7743328" cy="1898650"/>
          </a:xfrm>
          <a:prstGeom prst="rect">
            <a:avLst/>
          </a:prstGeom>
          <a:noFill/>
          <a:ln w="25400">
            <a:solidFill>
              <a:srgbClr val="243F6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r>
              <a:rPr lang="en-US" u="sng" dirty="0" smtClean="0"/>
              <a:t>Claim Adjudication Process</a:t>
            </a:r>
            <a:endParaRPr lang="en-US" dirty="0" smtClean="0"/>
          </a:p>
          <a:p>
            <a:pPr marL="285750" lvl="0" indent="-285750">
              <a:buFont typeface="Wingdings" pitchFamily="2" charset="2"/>
              <a:buChar char="Ø"/>
            </a:pPr>
            <a:r>
              <a:rPr lang="en-IN" dirty="0" smtClean="0"/>
              <a:t>Eligibility </a:t>
            </a:r>
            <a:r>
              <a:rPr lang="en-IN" dirty="0"/>
              <a:t>Verification</a:t>
            </a:r>
            <a:endParaRPr lang="en-US" dirty="0"/>
          </a:p>
          <a:p>
            <a:pPr marL="285750" lvl="0" indent="-285750">
              <a:buFont typeface="Wingdings" pitchFamily="2" charset="2"/>
              <a:buChar char="Ø"/>
            </a:pPr>
            <a:r>
              <a:rPr lang="en-IN" dirty="0"/>
              <a:t>Clinical Input Provided to Pharmacist</a:t>
            </a:r>
            <a:endParaRPr lang="en-US" dirty="0"/>
          </a:p>
          <a:p>
            <a:pPr marL="285750" lvl="0" indent="-285750">
              <a:buFont typeface="Wingdings" pitchFamily="2" charset="2"/>
              <a:buChar char="Ø"/>
            </a:pPr>
            <a:r>
              <a:rPr lang="en-IN" dirty="0"/>
              <a:t>Application of Network Discounts &amp; Dispensing Fee</a:t>
            </a:r>
            <a:endParaRPr lang="en-US" dirty="0"/>
          </a:p>
          <a:p>
            <a:pPr marL="285750" lvl="0" indent="-285750">
              <a:buFont typeface="Wingdings" pitchFamily="2" charset="2"/>
              <a:buChar char="Ø"/>
            </a:pPr>
            <a:r>
              <a:rPr lang="en-IN" dirty="0"/>
              <a:t>Payment to pharmacist</a:t>
            </a:r>
            <a:endParaRPr lang="en-US" dirty="0"/>
          </a:p>
          <a:p>
            <a:pPr marL="285750" lvl="0" indent="-285750">
              <a:buFont typeface="Wingdings" pitchFamily="2" charset="2"/>
              <a:buChar char="Ø"/>
            </a:pPr>
            <a:r>
              <a:rPr lang="en-IN" dirty="0"/>
              <a:t>Data transferred to PBM warehouse</a:t>
            </a:r>
            <a:endParaRPr lang="en-US" dirty="0"/>
          </a:p>
        </p:txBody>
      </p:sp>
      <p:pic>
        <p:nvPicPr>
          <p:cNvPr id="76" name="Picture 75" descr="https://encrypted-tbn3.gstatic.com/images?q=tbn:ANd9GcRytv48pHI_p5kvNFwiQOAvA66IXHT82NeaAcBPVgLrJWpMwvZOgw"/>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02617" y="3564418"/>
            <a:ext cx="1104900" cy="602615"/>
          </a:xfrm>
          <a:prstGeom prst="rect">
            <a:avLst/>
          </a:prstGeom>
          <a:noFill/>
          <a:extLst/>
        </p:spPr>
      </p:pic>
      <p:pic>
        <p:nvPicPr>
          <p:cNvPr id="77" name="Picture 76" descr="https://encrypted-tbn3.gstatic.com/images?q=tbn:ANd9GcRytv48pHI_p5kvNFwiQOAvA66IXHT82NeaAcBPVgLrJWpMwvZOgw"/>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08098" y="3564528"/>
            <a:ext cx="1104900" cy="602615"/>
          </a:xfrm>
          <a:prstGeom prst="rect">
            <a:avLst/>
          </a:prstGeom>
          <a:noFill/>
          <a:extLst/>
        </p:spPr>
      </p:pic>
      <p:pic>
        <p:nvPicPr>
          <p:cNvPr id="80" name="Picture 79" descr="http://ts1.mm.bing.net/th?id=H.4692317141664592&amp;pid=15.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55673" y="4858935"/>
            <a:ext cx="1809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111" name="AutoShape 95"/>
          <p:cNvSpPr>
            <a:spLocks noChangeArrowheads="1"/>
          </p:cNvSpPr>
          <p:nvPr/>
        </p:nvSpPr>
        <p:spPr bwMode="auto">
          <a:xfrm>
            <a:off x="3361418" y="4579464"/>
            <a:ext cx="2052191" cy="1644774"/>
          </a:xfrm>
          <a:prstGeom prst="flowChartDecision">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2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Dispensing of approved drugs to Consumer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3" name="Picture 82" descr="https://encrypted-tbn0.gstatic.com/images?q=tbn:ANd9GcRb4phjDF5Mwuqb_g3knVNZdHQZ3iMl1g0VJ66xBLs9IC_ac0Ma8w"/>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39" y="4941168"/>
            <a:ext cx="1575435" cy="1264285"/>
          </a:xfrm>
          <a:prstGeom prst="rect">
            <a:avLst/>
          </a:prstGeom>
          <a:noFill/>
          <a:extLst>
            <a:ext uri="{909E8E84-426E-40DD-AFC4-6F175D3DCCD1}">
              <a14:hiddenFill xmlns:a14="http://schemas.microsoft.com/office/drawing/2010/main" xmlns="">
                <a:solidFill>
                  <a:srgbClr val="FFFFFF"/>
                </a:solidFill>
              </a14:hiddenFill>
            </a:ext>
          </a:extLst>
        </p:spPr>
      </p:pic>
      <p:sp>
        <p:nvSpPr>
          <p:cNvPr id="3116" name="TextBox 3115"/>
          <p:cNvSpPr txBox="1"/>
          <p:nvPr/>
        </p:nvSpPr>
        <p:spPr>
          <a:xfrm>
            <a:off x="2101531" y="629399"/>
            <a:ext cx="1116161" cy="307777"/>
          </a:xfrm>
          <a:prstGeom prst="rect">
            <a:avLst/>
          </a:prstGeom>
          <a:noFill/>
        </p:spPr>
        <p:txBody>
          <a:bodyPr wrap="square" rtlCol="0">
            <a:spAutoFit/>
          </a:bodyPr>
          <a:lstStyle/>
          <a:p>
            <a:r>
              <a:rPr lang="en-US" sz="1400" dirty="0" smtClean="0"/>
              <a:t>Prescription</a:t>
            </a:r>
            <a:endParaRPr lang="en-US" sz="1400" dirty="0"/>
          </a:p>
        </p:txBody>
      </p:sp>
      <p:cxnSp>
        <p:nvCxnSpPr>
          <p:cNvPr id="3121" name="Straight Arrow Connector 3120"/>
          <p:cNvCxnSpPr>
            <a:stCxn id="67" idx="3"/>
          </p:cNvCxnSpPr>
          <p:nvPr/>
        </p:nvCxnSpPr>
        <p:spPr>
          <a:xfrm>
            <a:off x="4815324" y="964799"/>
            <a:ext cx="1439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22" name="Rectangle 3121"/>
          <p:cNvSpPr/>
          <p:nvPr/>
        </p:nvSpPr>
        <p:spPr>
          <a:xfrm>
            <a:off x="4907702" y="385500"/>
            <a:ext cx="1011815" cy="523220"/>
          </a:xfrm>
          <a:prstGeom prst="rect">
            <a:avLst/>
          </a:prstGeom>
        </p:spPr>
        <p:txBody>
          <a:bodyPr wrap="none">
            <a:spAutoFit/>
          </a:bodyPr>
          <a:lstStyle/>
          <a:p>
            <a:r>
              <a:rPr lang="en-US" sz="1400" dirty="0"/>
              <a:t>Claim </a:t>
            </a:r>
          </a:p>
          <a:p>
            <a:r>
              <a:rPr lang="en-US" sz="1400" dirty="0"/>
              <a:t>Submission</a:t>
            </a:r>
          </a:p>
        </p:txBody>
      </p:sp>
      <p:cxnSp>
        <p:nvCxnSpPr>
          <p:cNvPr id="3125" name="Straight Arrow Connector 3124"/>
          <p:cNvCxnSpPr>
            <a:stCxn id="68" idx="2"/>
          </p:cNvCxnSpPr>
          <p:nvPr/>
        </p:nvCxnSpPr>
        <p:spPr>
          <a:xfrm>
            <a:off x="7178992" y="1562571"/>
            <a:ext cx="9121" cy="705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26" name="Rectangle 3125"/>
          <p:cNvSpPr/>
          <p:nvPr/>
        </p:nvSpPr>
        <p:spPr>
          <a:xfrm rot="5400000">
            <a:off x="5482121" y="3604115"/>
            <a:ext cx="4572000" cy="523220"/>
          </a:xfrm>
          <a:prstGeom prst="rect">
            <a:avLst/>
          </a:prstGeom>
        </p:spPr>
        <p:txBody>
          <a:bodyPr>
            <a:spAutoFit/>
          </a:bodyPr>
          <a:lstStyle/>
          <a:p>
            <a:r>
              <a:rPr lang="en-US" sz="1400" dirty="0" smtClean="0"/>
              <a:t>NCPDP</a:t>
            </a:r>
            <a:endParaRPr lang="en-US" sz="1400" dirty="0"/>
          </a:p>
          <a:p>
            <a:r>
              <a:rPr lang="en-US" sz="1400" dirty="0"/>
              <a:t>CODES</a:t>
            </a:r>
          </a:p>
        </p:txBody>
      </p:sp>
      <p:cxnSp>
        <p:nvCxnSpPr>
          <p:cNvPr id="98" name="Straight Arrow Connector 97"/>
          <p:cNvCxnSpPr/>
          <p:nvPr/>
        </p:nvCxnSpPr>
        <p:spPr>
          <a:xfrm>
            <a:off x="7188113" y="4153122"/>
            <a:ext cx="9121" cy="705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27" name="Rectangle 3126"/>
          <p:cNvSpPr/>
          <p:nvPr/>
        </p:nvSpPr>
        <p:spPr>
          <a:xfrm>
            <a:off x="5580112" y="4317854"/>
            <a:ext cx="2736304" cy="523220"/>
          </a:xfrm>
          <a:prstGeom prst="rect">
            <a:avLst/>
          </a:prstGeom>
        </p:spPr>
        <p:txBody>
          <a:bodyPr wrap="square">
            <a:spAutoFit/>
          </a:bodyPr>
          <a:lstStyle/>
          <a:p>
            <a:r>
              <a:rPr lang="en-US" sz="1400" dirty="0"/>
              <a:t>Funds </a:t>
            </a:r>
            <a:r>
              <a:rPr lang="en-US" sz="1400" dirty="0" smtClean="0"/>
              <a:t>transferred  </a:t>
            </a:r>
          </a:p>
          <a:p>
            <a:r>
              <a:rPr lang="en-US" sz="1400" dirty="0" smtClean="0"/>
              <a:t>towards </a:t>
            </a:r>
            <a:r>
              <a:rPr lang="en-US" sz="1400" dirty="0"/>
              <a:t>adjudicated </a:t>
            </a:r>
            <a:r>
              <a:rPr lang="en-US" sz="1400" dirty="0" smtClean="0"/>
              <a:t>  claim</a:t>
            </a:r>
            <a:endParaRPr lang="en-US" sz="1400" dirty="0"/>
          </a:p>
        </p:txBody>
      </p:sp>
      <p:cxnSp>
        <p:nvCxnSpPr>
          <p:cNvPr id="3129" name="Straight Arrow Connector 3128"/>
          <p:cNvCxnSpPr/>
          <p:nvPr/>
        </p:nvCxnSpPr>
        <p:spPr>
          <a:xfrm>
            <a:off x="1187624" y="4167143"/>
            <a:ext cx="0" cy="774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30" name="TextBox 3129"/>
          <p:cNvSpPr txBox="1"/>
          <p:nvPr/>
        </p:nvSpPr>
        <p:spPr>
          <a:xfrm>
            <a:off x="1412556" y="4317854"/>
            <a:ext cx="787718" cy="369332"/>
          </a:xfrm>
          <a:prstGeom prst="rect">
            <a:avLst/>
          </a:prstGeom>
          <a:noFill/>
        </p:spPr>
        <p:txBody>
          <a:bodyPr wrap="square" rtlCol="0">
            <a:spAutoFit/>
          </a:bodyPr>
          <a:lstStyle/>
          <a:p>
            <a:r>
              <a:rPr lang="en-US" dirty="0" smtClean="0"/>
              <a:t>EOB</a:t>
            </a:r>
            <a:endParaRPr lang="en-US" dirty="0"/>
          </a:p>
        </p:txBody>
      </p:sp>
      <p:cxnSp>
        <p:nvCxnSpPr>
          <p:cNvPr id="3132" name="Straight Arrow Connector 3131"/>
          <p:cNvCxnSpPr>
            <a:stCxn id="3111" idx="1"/>
          </p:cNvCxnSpPr>
          <p:nvPr/>
        </p:nvCxnSpPr>
        <p:spPr>
          <a:xfrm flipH="1">
            <a:off x="2200274" y="5401851"/>
            <a:ext cx="1161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36" name="Straight Connector 3135"/>
          <p:cNvCxnSpPr>
            <a:stCxn id="3111" idx="0"/>
          </p:cNvCxnSpPr>
          <p:nvPr/>
        </p:nvCxnSpPr>
        <p:spPr>
          <a:xfrm flipH="1">
            <a:off x="2200274" y="4579464"/>
            <a:ext cx="21872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8" name="Straight Arrow Connector 3137"/>
          <p:cNvCxnSpPr/>
          <p:nvPr/>
        </p:nvCxnSpPr>
        <p:spPr>
          <a:xfrm>
            <a:off x="2200274" y="4579464"/>
            <a:ext cx="0" cy="361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42" name="Rectangle 3141"/>
          <p:cNvSpPr/>
          <p:nvPr/>
        </p:nvSpPr>
        <p:spPr>
          <a:xfrm>
            <a:off x="2232248" y="4293096"/>
            <a:ext cx="4572000" cy="738664"/>
          </a:xfrm>
          <a:prstGeom prst="rect">
            <a:avLst/>
          </a:prstGeom>
        </p:spPr>
        <p:txBody>
          <a:bodyPr>
            <a:spAutoFit/>
          </a:bodyPr>
          <a:lstStyle/>
          <a:p>
            <a:r>
              <a:rPr lang="en-US" sz="1400" dirty="0"/>
              <a:t>Mail order </a:t>
            </a:r>
            <a:endParaRPr lang="en-US" sz="1400" dirty="0" smtClean="0"/>
          </a:p>
          <a:p>
            <a:r>
              <a:rPr lang="en-US" sz="1400" dirty="0"/>
              <a:t/>
            </a:r>
            <a:br>
              <a:rPr lang="en-US" sz="1400" dirty="0"/>
            </a:br>
            <a:r>
              <a:rPr lang="en-US" sz="1400" dirty="0"/>
              <a:t>Pharmacy Dispensing</a:t>
            </a:r>
          </a:p>
        </p:txBody>
      </p:sp>
      <p:sp>
        <p:nvSpPr>
          <p:cNvPr id="3143" name="Rectangle 3142"/>
          <p:cNvSpPr/>
          <p:nvPr/>
        </p:nvSpPr>
        <p:spPr>
          <a:xfrm>
            <a:off x="2200274" y="5589337"/>
            <a:ext cx="1741182" cy="523220"/>
          </a:xfrm>
          <a:prstGeom prst="rect">
            <a:avLst/>
          </a:prstGeom>
        </p:spPr>
        <p:txBody>
          <a:bodyPr wrap="none">
            <a:spAutoFit/>
          </a:bodyPr>
          <a:lstStyle/>
          <a:p>
            <a:r>
              <a:rPr lang="en-US" sz="1400" dirty="0"/>
              <a:t>Community </a:t>
            </a:r>
          </a:p>
          <a:p>
            <a:r>
              <a:rPr lang="en-US" sz="1400" dirty="0"/>
              <a:t>Pharmacy Dispensing</a:t>
            </a:r>
          </a:p>
        </p:txBody>
      </p:sp>
      <p:cxnSp>
        <p:nvCxnSpPr>
          <p:cNvPr id="3145" name="Straight Connector 3144"/>
          <p:cNvCxnSpPr>
            <a:stCxn id="83" idx="2"/>
          </p:cNvCxnSpPr>
          <p:nvPr/>
        </p:nvCxnSpPr>
        <p:spPr>
          <a:xfrm flipH="1">
            <a:off x="1412556" y="6205453"/>
            <a:ext cx="1" cy="39189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47" name="Straight Connector 3146"/>
          <p:cNvCxnSpPr/>
          <p:nvPr/>
        </p:nvCxnSpPr>
        <p:spPr>
          <a:xfrm>
            <a:off x="1412556" y="6597352"/>
            <a:ext cx="5535708"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49" name="Straight Arrow Connector 3148"/>
          <p:cNvCxnSpPr/>
          <p:nvPr/>
        </p:nvCxnSpPr>
        <p:spPr>
          <a:xfrm flipV="1">
            <a:off x="6948264" y="6224238"/>
            <a:ext cx="0" cy="373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50" name="TextBox 3149"/>
          <p:cNvSpPr txBox="1"/>
          <p:nvPr/>
        </p:nvSpPr>
        <p:spPr>
          <a:xfrm>
            <a:off x="4878826" y="6205453"/>
            <a:ext cx="1640349" cy="307777"/>
          </a:xfrm>
          <a:prstGeom prst="rect">
            <a:avLst/>
          </a:prstGeom>
          <a:noFill/>
        </p:spPr>
        <p:txBody>
          <a:bodyPr wrap="square" rtlCol="0">
            <a:spAutoFit/>
          </a:bodyPr>
          <a:lstStyle/>
          <a:p>
            <a:r>
              <a:rPr lang="en-US" sz="1400" dirty="0"/>
              <a:t>Co-Payment</a:t>
            </a:r>
          </a:p>
        </p:txBody>
      </p:sp>
      <p:sp>
        <p:nvSpPr>
          <p:cNvPr id="32" name="Slide Number Placeholder 3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xmlns="" val="415746087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920" y="3429000"/>
            <a:ext cx="2233304" cy="646331"/>
          </a:xfrm>
          <a:prstGeom prst="rect">
            <a:avLst/>
          </a:prstGeom>
        </p:spPr>
        <p:txBody>
          <a:bodyPr wrap="none">
            <a:spAutoFit/>
          </a:bodyPr>
          <a:lstStyle/>
          <a:p>
            <a:r>
              <a:rPr lang="en-US" sz="3600" dirty="0" smtClean="0"/>
              <a:t>Conclusion</a:t>
            </a:r>
            <a:endParaRPr lang="en-IN" sz="3600" dirty="0" smtClean="0"/>
          </a:p>
        </p:txBody>
      </p:sp>
      <p:sp>
        <p:nvSpPr>
          <p:cNvPr id="6" name="Rectangle 5"/>
          <p:cNvSpPr/>
          <p:nvPr/>
        </p:nvSpPr>
        <p:spPr>
          <a:xfrm>
            <a:off x="0" y="0"/>
            <a:ext cx="6804248" cy="19168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800" dirty="0" smtClean="0"/>
              <a:t>C</a:t>
            </a:r>
            <a:r>
              <a:rPr lang="en-US" sz="6000" dirty="0" smtClean="0"/>
              <a:t>hapter 4 </a:t>
            </a:r>
            <a:endParaRPr lang="en-IN" sz="6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xmlns="" val="1770584810"/>
      </p:ext>
    </p:extLst>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9600" y="381000"/>
            <a:ext cx="6984869" cy="1584176"/>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pic>
        <p:nvPicPr>
          <p:cNvPr id="2051" name="Picture 3" descr="Podium Speech  - PowerPoint Animation"/>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413" y="-1633"/>
            <a:ext cx="1700233" cy="19904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485564" y="1585766"/>
            <a:ext cx="1633929" cy="46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latin typeface="Bodoni MT Condensed" pitchFamily="18" charset="0"/>
            </a:endParaRPr>
          </a:p>
        </p:txBody>
      </p:sp>
      <p:sp>
        <p:nvSpPr>
          <p:cNvPr id="6" name="Rounded Rectangle 5"/>
          <p:cNvSpPr/>
          <p:nvPr/>
        </p:nvSpPr>
        <p:spPr>
          <a:xfrm>
            <a:off x="609600" y="457200"/>
            <a:ext cx="6984869" cy="158417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err="1" smtClean="0">
                <a:solidFill>
                  <a:schemeClr val="tx1"/>
                </a:solidFill>
              </a:rPr>
              <a:t>C</a:t>
            </a:r>
            <a:r>
              <a:rPr lang="en-US" sz="2000" b="1" u="sng" dirty="0" err="1" smtClean="0">
                <a:solidFill>
                  <a:schemeClr val="tx1"/>
                </a:solidFill>
              </a:rPr>
              <a:t>apsite</a:t>
            </a:r>
            <a:r>
              <a:rPr lang="en-US" sz="2000" b="1" u="sng" dirty="0" smtClean="0">
                <a:solidFill>
                  <a:schemeClr val="tx1"/>
                </a:solidFill>
              </a:rPr>
              <a:t> </a:t>
            </a:r>
            <a:r>
              <a:rPr lang="en-US" sz="3600" b="1" u="sng" dirty="0" smtClean="0">
                <a:solidFill>
                  <a:schemeClr val="tx1"/>
                </a:solidFill>
              </a:rPr>
              <a:t>R</a:t>
            </a:r>
            <a:r>
              <a:rPr lang="en-US" sz="2000" b="1" u="sng" dirty="0" smtClean="0">
                <a:solidFill>
                  <a:schemeClr val="tx1"/>
                </a:solidFill>
              </a:rPr>
              <a:t>eport </a:t>
            </a:r>
            <a:r>
              <a:rPr lang="en-US" dirty="0" smtClean="0">
                <a:solidFill>
                  <a:schemeClr val="tx1"/>
                </a:solidFill>
              </a:rPr>
              <a:t>- </a:t>
            </a:r>
            <a:r>
              <a:rPr lang="en-US" i="1" dirty="0" smtClean="0">
                <a:solidFill>
                  <a:schemeClr val="tx1"/>
                </a:solidFill>
              </a:rPr>
              <a:t>“2012 </a:t>
            </a:r>
            <a:r>
              <a:rPr lang="en-US" i="1" dirty="0">
                <a:solidFill>
                  <a:schemeClr val="tx1"/>
                </a:solidFill>
              </a:rPr>
              <a:t>Revenue Cycle Management (RCM) </a:t>
            </a:r>
            <a:r>
              <a:rPr lang="en-US" i="1" dirty="0" smtClean="0">
                <a:solidFill>
                  <a:schemeClr val="tx1"/>
                </a:solidFill>
              </a:rPr>
              <a:t>Study”</a:t>
            </a:r>
            <a:r>
              <a:rPr lang="en-US" dirty="0" smtClean="0">
                <a:solidFill>
                  <a:schemeClr val="tx1"/>
                </a:solidFill>
              </a:rPr>
              <a:t> </a:t>
            </a:r>
            <a:endParaRPr lang="en-US" dirty="0">
              <a:solidFill>
                <a:schemeClr val="tx1"/>
              </a:solidFill>
            </a:endParaRPr>
          </a:p>
        </p:txBody>
      </p:sp>
      <p:sp>
        <p:nvSpPr>
          <p:cNvPr id="8" name="Rectangle 7"/>
          <p:cNvSpPr/>
          <p:nvPr/>
        </p:nvSpPr>
        <p:spPr>
          <a:xfrm>
            <a:off x="683568" y="2852936"/>
            <a:ext cx="7776864" cy="3456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p:cNvSpPr txBox="1"/>
          <p:nvPr/>
        </p:nvSpPr>
        <p:spPr>
          <a:xfrm>
            <a:off x="1763688" y="3934797"/>
            <a:ext cx="5865892" cy="646331"/>
          </a:xfrm>
          <a:prstGeom prst="rect">
            <a:avLst/>
          </a:prstGeom>
          <a:noFill/>
        </p:spPr>
        <p:txBody>
          <a:bodyPr wrap="square" rtlCol="0">
            <a:spAutoFit/>
          </a:bodyPr>
          <a:lstStyle/>
          <a:p>
            <a:r>
              <a:rPr lang="en-US" dirty="0">
                <a:solidFill>
                  <a:schemeClr val="bg1"/>
                </a:solidFill>
              </a:rPr>
              <a:t>20% of US Hospital would replace their core RCM Solution</a:t>
            </a:r>
          </a:p>
          <a:p>
            <a:endParaRPr lang="en-US" dirty="0">
              <a:solidFill>
                <a:schemeClr val="bg1"/>
              </a:solidFill>
            </a:endParaRPr>
          </a:p>
        </p:txBody>
      </p:sp>
      <p:sp>
        <p:nvSpPr>
          <p:cNvPr id="10" name="TextBox 9"/>
          <p:cNvSpPr txBox="1"/>
          <p:nvPr/>
        </p:nvSpPr>
        <p:spPr>
          <a:xfrm>
            <a:off x="1907704" y="4365104"/>
            <a:ext cx="5721876" cy="369332"/>
          </a:xfrm>
          <a:prstGeom prst="rect">
            <a:avLst/>
          </a:prstGeom>
          <a:noFill/>
        </p:spPr>
        <p:txBody>
          <a:bodyPr wrap="square" rtlCol="0">
            <a:spAutoFit/>
          </a:bodyPr>
          <a:lstStyle/>
          <a:p>
            <a:r>
              <a:rPr lang="en-US" dirty="0" smtClean="0">
                <a:solidFill>
                  <a:schemeClr val="bg1"/>
                </a:solidFill>
              </a:rPr>
              <a:t>Other half would be interested in investing for </a:t>
            </a:r>
            <a:r>
              <a:rPr lang="en-US" i="1" u="sng" dirty="0" smtClean="0">
                <a:solidFill>
                  <a:schemeClr val="bg1"/>
                </a:solidFill>
              </a:rPr>
              <a:t>upgrades</a:t>
            </a:r>
            <a:endParaRPr lang="en-US" i="1" u="sng" dirty="0">
              <a:solidFill>
                <a:schemeClr val="bg1"/>
              </a:solidFill>
            </a:endParaRPr>
          </a:p>
        </p:txBody>
      </p:sp>
      <p:sp>
        <p:nvSpPr>
          <p:cNvPr id="13" name="TextBox 12"/>
          <p:cNvSpPr txBox="1"/>
          <p:nvPr/>
        </p:nvSpPr>
        <p:spPr>
          <a:xfrm>
            <a:off x="1835696" y="2857763"/>
            <a:ext cx="5721876" cy="369332"/>
          </a:xfrm>
          <a:prstGeom prst="rect">
            <a:avLst/>
          </a:prstGeom>
          <a:noFill/>
        </p:spPr>
        <p:txBody>
          <a:bodyPr wrap="square" rtlCol="0">
            <a:spAutoFit/>
          </a:bodyPr>
          <a:lstStyle/>
          <a:p>
            <a:r>
              <a:rPr lang="en-US" dirty="0" smtClean="0">
                <a:solidFill>
                  <a:schemeClr val="bg1"/>
                </a:solidFill>
              </a:rPr>
              <a:t>Dell- Ranked No.1 Healthcare Consulting Firm (Gartner)</a:t>
            </a:r>
            <a:endParaRPr lang="en-US" i="1" u="sng" dirty="0">
              <a:solidFill>
                <a:schemeClr val="bg1"/>
              </a:solidFill>
            </a:endParaRPr>
          </a:p>
        </p:txBody>
      </p:sp>
      <p:sp>
        <p:nvSpPr>
          <p:cNvPr id="14" name="TextBox 13"/>
          <p:cNvSpPr txBox="1"/>
          <p:nvPr/>
        </p:nvSpPr>
        <p:spPr>
          <a:xfrm>
            <a:off x="1711062" y="3572173"/>
            <a:ext cx="5721876" cy="646331"/>
          </a:xfrm>
          <a:prstGeom prst="rect">
            <a:avLst/>
          </a:prstGeom>
          <a:noFill/>
        </p:spPr>
        <p:txBody>
          <a:bodyPr wrap="square" rtlCol="0">
            <a:spAutoFit/>
          </a:bodyPr>
          <a:lstStyle/>
          <a:p>
            <a:r>
              <a:rPr lang="en-US" dirty="0" smtClean="0">
                <a:solidFill>
                  <a:schemeClr val="bg1"/>
                </a:solidFill>
              </a:rPr>
              <a:t>Help Providers Implement well established Proprietary Software with the help of its experienced consultants  </a:t>
            </a:r>
            <a:endParaRPr lang="en-US" i="1" u="sng" dirty="0">
              <a:solidFill>
                <a:schemeClr val="bg1"/>
              </a:solidFill>
            </a:endParaRPr>
          </a:p>
        </p:txBody>
      </p:sp>
      <p:sp>
        <p:nvSpPr>
          <p:cNvPr id="15" name="TextBox 14"/>
          <p:cNvSpPr txBox="1"/>
          <p:nvPr/>
        </p:nvSpPr>
        <p:spPr>
          <a:xfrm>
            <a:off x="1547664" y="3762854"/>
            <a:ext cx="5721876" cy="646331"/>
          </a:xfrm>
          <a:prstGeom prst="rect">
            <a:avLst/>
          </a:prstGeom>
          <a:noFill/>
        </p:spPr>
        <p:txBody>
          <a:bodyPr wrap="square" rtlCol="0">
            <a:spAutoFit/>
          </a:bodyPr>
          <a:lstStyle/>
          <a:p>
            <a:r>
              <a:rPr lang="en-US" dirty="0" smtClean="0">
                <a:solidFill>
                  <a:schemeClr val="bg1"/>
                </a:solidFill>
              </a:rPr>
              <a:t>Help Providers with a globalized support model for their implemented RCM Software</a:t>
            </a:r>
            <a:endParaRPr lang="en-US" i="1" u="sng" dirty="0">
              <a:solidFill>
                <a:schemeClr val="bg1"/>
              </a:solidFill>
            </a:endParaRPr>
          </a:p>
        </p:txBody>
      </p:sp>
      <p:sp>
        <p:nvSpPr>
          <p:cNvPr id="16" name="TextBox 15"/>
          <p:cNvSpPr txBox="1"/>
          <p:nvPr/>
        </p:nvSpPr>
        <p:spPr>
          <a:xfrm>
            <a:off x="1711062" y="3857273"/>
            <a:ext cx="5846510" cy="1754326"/>
          </a:xfrm>
          <a:prstGeom prst="rect">
            <a:avLst/>
          </a:prstGeom>
          <a:noFill/>
        </p:spPr>
        <p:txBody>
          <a:bodyPr wrap="square" rtlCol="0">
            <a:spAutoFit/>
          </a:bodyPr>
          <a:lstStyle/>
          <a:p>
            <a:r>
              <a:rPr lang="en-US" dirty="0" smtClean="0">
                <a:solidFill>
                  <a:schemeClr val="bg1"/>
                </a:solidFill>
              </a:rPr>
              <a:t>Payer Market – With New Market Dynamics </a:t>
            </a:r>
          </a:p>
          <a:p>
            <a:pPr marL="285750" indent="-285750">
              <a:buFont typeface="Arial" pitchFamily="34" charset="0"/>
              <a:buChar char="•"/>
            </a:pPr>
            <a:r>
              <a:rPr lang="en-US" i="1" u="sng" dirty="0" smtClean="0">
                <a:solidFill>
                  <a:schemeClr val="bg1"/>
                </a:solidFill>
              </a:rPr>
              <a:t>FSA, HRA, HSA </a:t>
            </a:r>
            <a:r>
              <a:rPr lang="en-US" i="1" dirty="0" smtClean="0">
                <a:solidFill>
                  <a:schemeClr val="bg1"/>
                </a:solidFill>
              </a:rPr>
              <a:t>(Consumer Driven Healthcare)</a:t>
            </a:r>
          </a:p>
          <a:p>
            <a:pPr marL="285750" indent="-285750">
              <a:buFont typeface="Arial" pitchFamily="34" charset="0"/>
              <a:buChar char="•"/>
            </a:pPr>
            <a:r>
              <a:rPr lang="en-US" i="1" u="sng" dirty="0" smtClean="0">
                <a:solidFill>
                  <a:schemeClr val="bg1"/>
                </a:solidFill>
              </a:rPr>
              <a:t>PBM</a:t>
            </a:r>
            <a:r>
              <a:rPr lang="en-US" i="1" dirty="0" smtClean="0">
                <a:solidFill>
                  <a:schemeClr val="bg1"/>
                </a:solidFill>
              </a:rPr>
              <a:t> (Pharmacy Benefit Management)</a:t>
            </a:r>
          </a:p>
          <a:p>
            <a:pPr marL="285750" indent="-285750">
              <a:buFont typeface="Arial" pitchFamily="34" charset="0"/>
              <a:buChar char="•"/>
            </a:pPr>
            <a:endParaRPr lang="en-US" i="1" dirty="0">
              <a:solidFill>
                <a:schemeClr val="bg1"/>
              </a:solidFill>
            </a:endParaRPr>
          </a:p>
          <a:p>
            <a:r>
              <a:rPr lang="en-US" i="1" dirty="0" smtClean="0">
                <a:solidFill>
                  <a:schemeClr val="bg1"/>
                </a:solidFill>
              </a:rPr>
              <a:t>New Administrative Platform due to new regulatory requirements </a:t>
            </a:r>
            <a:endParaRPr lang="en-US" i="1" dirty="0">
              <a:solidFill>
                <a:schemeClr val="bg1"/>
              </a:solidFill>
            </a:endParaRPr>
          </a:p>
        </p:txBody>
      </p:sp>
      <p:sp>
        <p:nvSpPr>
          <p:cNvPr id="18" name="TextBox 17"/>
          <p:cNvSpPr txBox="1"/>
          <p:nvPr/>
        </p:nvSpPr>
        <p:spPr>
          <a:xfrm>
            <a:off x="1040860" y="4193945"/>
            <a:ext cx="7186913" cy="646331"/>
          </a:xfrm>
          <a:prstGeom prst="rect">
            <a:avLst/>
          </a:prstGeom>
          <a:noFill/>
        </p:spPr>
        <p:txBody>
          <a:bodyPr wrap="square" rtlCol="0">
            <a:spAutoFit/>
          </a:bodyPr>
          <a:lstStyle/>
          <a:p>
            <a:r>
              <a:rPr lang="en-US" dirty="0" smtClean="0">
                <a:solidFill>
                  <a:schemeClr val="bg1"/>
                </a:solidFill>
              </a:rPr>
              <a:t>Dell has a huge market to partner with proprietary software vendors and implement in the payer market </a:t>
            </a:r>
            <a:endParaRPr lang="en-US" dirty="0">
              <a:solidFill>
                <a:schemeClr val="bg1"/>
              </a:solidFill>
            </a:endParaRPr>
          </a:p>
        </p:txBody>
      </p:sp>
      <p:sp>
        <p:nvSpPr>
          <p:cNvPr id="20" name="TextBox 19"/>
          <p:cNvSpPr txBox="1"/>
          <p:nvPr/>
        </p:nvSpPr>
        <p:spPr>
          <a:xfrm>
            <a:off x="1040859" y="4193946"/>
            <a:ext cx="7186913" cy="646331"/>
          </a:xfrm>
          <a:prstGeom prst="rect">
            <a:avLst/>
          </a:prstGeom>
          <a:noFill/>
        </p:spPr>
        <p:txBody>
          <a:bodyPr wrap="square" rtlCol="0">
            <a:spAutoFit/>
          </a:bodyPr>
          <a:lstStyle/>
          <a:p>
            <a:r>
              <a:rPr lang="en-US" dirty="0" smtClean="0">
                <a:solidFill>
                  <a:schemeClr val="bg1"/>
                </a:solidFill>
              </a:rPr>
              <a:t>Further, post implementation, again lies a huge market for the support of these new administrative platform</a:t>
            </a:r>
            <a:endParaRPr lang="en-US" dirty="0">
              <a:solidFill>
                <a:schemeClr val="bg1"/>
              </a:solidFill>
            </a:endParaRPr>
          </a:p>
        </p:txBody>
      </p:sp>
      <p:sp>
        <p:nvSpPr>
          <p:cNvPr id="21" name="TextBox 20"/>
          <p:cNvSpPr txBox="1"/>
          <p:nvPr/>
        </p:nvSpPr>
        <p:spPr>
          <a:xfrm>
            <a:off x="1816477" y="4092053"/>
            <a:ext cx="5328592" cy="1107996"/>
          </a:xfrm>
          <a:prstGeom prst="rect">
            <a:avLst/>
          </a:prstGeom>
          <a:noFill/>
        </p:spPr>
        <p:txBody>
          <a:bodyPr wrap="square" rtlCol="0">
            <a:spAutoFit/>
          </a:bodyPr>
          <a:lstStyle/>
          <a:p>
            <a:r>
              <a:rPr lang="en-US" dirty="0" smtClean="0">
                <a:solidFill>
                  <a:schemeClr val="bg1"/>
                </a:solidFill>
              </a:rPr>
              <a:t>So, THIS IS THE RIGHT TIME TO  </a:t>
            </a:r>
            <a:r>
              <a:rPr lang="en-US" sz="4400" dirty="0" smtClean="0">
                <a:solidFill>
                  <a:schemeClr val="bg1"/>
                </a:solidFill>
              </a:rPr>
              <a:t>S</a:t>
            </a:r>
            <a:r>
              <a:rPr lang="en-US" sz="4800" dirty="0" smtClean="0">
                <a:solidFill>
                  <a:schemeClr val="bg1"/>
                </a:solidFill>
              </a:rPr>
              <a:t>T</a:t>
            </a:r>
            <a:r>
              <a:rPr lang="en-US" sz="5400" dirty="0" smtClean="0">
                <a:solidFill>
                  <a:schemeClr val="bg1"/>
                </a:solidFill>
              </a:rPr>
              <a:t>A</a:t>
            </a:r>
            <a:r>
              <a:rPr lang="en-US" sz="6000" dirty="0" smtClean="0">
                <a:solidFill>
                  <a:schemeClr val="bg1"/>
                </a:solidFill>
              </a:rPr>
              <a:t>R</a:t>
            </a:r>
            <a:r>
              <a:rPr lang="en-US" sz="6600" dirty="0" smtClean="0">
                <a:solidFill>
                  <a:schemeClr val="bg1"/>
                </a:solidFill>
              </a:rPr>
              <a:t>T</a:t>
            </a:r>
            <a:r>
              <a:rPr lang="en-US" sz="2800" dirty="0" smtClean="0">
                <a:solidFill>
                  <a:schemeClr val="bg1"/>
                </a:solidFill>
              </a:rPr>
              <a:t> </a:t>
            </a:r>
            <a:endParaRPr lang="en-US" sz="2800" dirty="0">
              <a:solidFill>
                <a:schemeClr val="bg1"/>
              </a:solidFill>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xmlns="" val="17568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9" grpId="1"/>
      <p:bldP spid="10" grpId="0"/>
      <p:bldP spid="10" grpId="1"/>
      <p:bldP spid="13" grpId="0"/>
      <p:bldP spid="14" grpId="0"/>
      <p:bldP spid="14" grpId="1"/>
      <p:bldP spid="14" grpId="2"/>
      <p:bldP spid="15" grpId="0"/>
      <p:bldP spid="15" grpId="1"/>
      <p:bldP spid="16" grpId="0"/>
      <p:bldP spid="16" grpId="1"/>
      <p:bldP spid="18" grpId="0"/>
      <p:bldP spid="18" grpId="1"/>
      <p:bldP spid="20" grpId="0"/>
      <p:bldP spid="20" grpId="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Case Study</a:t>
            </a:r>
            <a:endParaRPr lang="en-IN" dirty="0"/>
          </a:p>
        </p:txBody>
      </p:sp>
      <p:sp>
        <p:nvSpPr>
          <p:cNvPr id="4" name="TextBox 3"/>
          <p:cNvSpPr txBox="1"/>
          <p:nvPr/>
        </p:nvSpPr>
        <p:spPr>
          <a:xfrm>
            <a:off x="533400" y="3276600"/>
            <a:ext cx="8153400" cy="646331"/>
          </a:xfrm>
          <a:prstGeom prst="rect">
            <a:avLst/>
          </a:prstGeom>
          <a:noFill/>
        </p:spPr>
        <p:txBody>
          <a:bodyPr wrap="square" rtlCol="0">
            <a:spAutoFit/>
          </a:bodyPr>
          <a:lstStyle/>
          <a:p>
            <a:pPr algn="ctr"/>
            <a:r>
              <a:rPr lang="en-US" b="1" i="1" dirty="0" smtClean="0"/>
              <a:t>To study the awareness and acceptance level of m-health amongst the working population of Bangalore</a:t>
            </a:r>
            <a:endParaRPr lang="en-IN" b="1"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23553" name="Picture 1" descr="C:\Users\mandeep\Desktop\mobilehealthimage2.png"/>
          <p:cNvPicPr>
            <a:picLocks noChangeAspect="1" noChangeArrowheads="1"/>
          </p:cNvPicPr>
          <p:nvPr/>
        </p:nvPicPr>
        <p:blipFill>
          <a:blip r:embed="rId2" cstate="print"/>
          <a:srcRect/>
          <a:stretch>
            <a:fillRect/>
          </a:stretch>
        </p:blipFill>
        <p:spPr bwMode="auto">
          <a:xfrm>
            <a:off x="6096000" y="3810000"/>
            <a:ext cx="1809381" cy="21595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IN" dirty="0"/>
          </a:p>
        </p:txBody>
      </p:sp>
      <p:sp>
        <p:nvSpPr>
          <p:cNvPr id="3" name="Content Placeholder 2"/>
          <p:cNvSpPr>
            <a:spLocks noGrp="1"/>
          </p:cNvSpPr>
          <p:nvPr>
            <p:ph idx="1"/>
          </p:nvPr>
        </p:nvSpPr>
        <p:spPr/>
        <p:txBody>
          <a:bodyPr>
            <a:normAutofit fontScale="92500" lnSpcReduction="10000"/>
          </a:bodyPr>
          <a:lstStyle/>
          <a:p>
            <a:pPr lvl="0"/>
            <a:r>
              <a:rPr lang="en-US" dirty="0" smtClean="0"/>
              <a:t>Functional Overview of Cerner Millennium</a:t>
            </a:r>
            <a:endParaRPr lang="en-IN" dirty="0" smtClean="0"/>
          </a:p>
          <a:p>
            <a:pPr lvl="0"/>
            <a:r>
              <a:rPr lang="en-US" dirty="0" smtClean="0"/>
              <a:t>Knowledge of the hospital workflow and its integration</a:t>
            </a:r>
            <a:endParaRPr lang="en-IN" dirty="0" smtClean="0"/>
          </a:p>
          <a:p>
            <a:pPr lvl="0"/>
            <a:r>
              <a:rPr lang="en-US" dirty="0" smtClean="0"/>
              <a:t>Backend Configuration</a:t>
            </a:r>
            <a:endParaRPr lang="en-IN" dirty="0" smtClean="0"/>
          </a:p>
          <a:p>
            <a:pPr lvl="0"/>
            <a:r>
              <a:rPr lang="en-US" dirty="0" smtClean="0"/>
              <a:t>Overview of the security access rights of Cerner Millennium users </a:t>
            </a:r>
            <a:endParaRPr lang="en-IN" dirty="0" smtClean="0"/>
          </a:p>
          <a:p>
            <a:pPr lvl="0"/>
            <a:r>
              <a:rPr lang="en-US" dirty="0" smtClean="0"/>
              <a:t>Working knowledge of various Cerner Millennium modules</a:t>
            </a:r>
            <a:endParaRPr lang="en-IN" dirty="0" smtClean="0"/>
          </a:p>
          <a:p>
            <a:pPr lvl="0"/>
            <a:r>
              <a:rPr lang="en-US" dirty="0" smtClean="0"/>
              <a:t>Testing &amp; Validation</a:t>
            </a:r>
            <a:endParaRPr lang="en-IN" dirty="0" smtClean="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22529" name="Rectangle 1"/>
          <p:cNvSpPr>
            <a:spLocks noChangeArrowheads="1"/>
          </p:cNvSpPr>
          <p:nvPr/>
        </p:nvSpPr>
        <p:spPr bwMode="auto">
          <a:xfrm>
            <a:off x="381000" y="2209800"/>
            <a:ext cx="8411238"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study the awareness level of mobile health application by IT professionals in Bangalore</a:t>
            </a:r>
          </a:p>
          <a:p>
            <a:pPr marL="0" marR="0" lvl="0" indent="0" algn="just" defTabSz="914400" rtl="0" eaLnBrk="1" fontAlgn="base" latinLnBrk="0" hangingPunct="1">
              <a:lnSpc>
                <a:spcPct val="100000"/>
              </a:lnSpc>
              <a:spcBef>
                <a:spcPct val="0"/>
              </a:spcBef>
              <a:spcAft>
                <a:spcPct val="0"/>
              </a:spcAft>
              <a:buClrTx/>
              <a:buSzTx/>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study the acceptance level of mobile health application by IT professionals in Bangalore</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study the trend of m-health usage by IT professionals in Bangalore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371600" y="609600"/>
            <a:ext cx="6096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ct val="0"/>
              </a:spcBef>
            </a:pPr>
            <a:r>
              <a:rPr lang="en-US" altLang="zh-CN" sz="4000" dirty="0" smtClean="0">
                <a:latin typeface="Times New Roman" pitchFamily="18" charset="0"/>
                <a:ea typeface="Times New Roman" pitchFamily="18" charset="0"/>
                <a:cs typeface="Times New Roman" pitchFamily="18" charset="0"/>
              </a:rPr>
              <a:t>Objectives</a:t>
            </a:r>
            <a:endParaRPr lang="en-IN" altLang="zh-CN" sz="4000" dirty="0" smtClean="0">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6" name="TextBox 5"/>
          <p:cNvSpPr txBox="1"/>
          <p:nvPr/>
        </p:nvSpPr>
        <p:spPr>
          <a:xfrm>
            <a:off x="457200" y="3200400"/>
            <a:ext cx="2895600" cy="1200329"/>
          </a:xfrm>
          <a:prstGeom prst="rect">
            <a:avLst/>
          </a:prstGeom>
          <a:noFill/>
        </p:spPr>
        <p:txBody>
          <a:bodyPr wrap="square" rtlCol="0">
            <a:spAutoFit/>
          </a:bodyPr>
          <a:lstStyle/>
          <a:p>
            <a:pPr algn="ctr"/>
            <a:r>
              <a:rPr lang="en-US" dirty="0" smtClean="0"/>
              <a:t>Part A</a:t>
            </a:r>
          </a:p>
          <a:p>
            <a:endParaRPr lang="en-US" dirty="0" smtClean="0"/>
          </a:p>
          <a:p>
            <a:r>
              <a:rPr lang="en-US" dirty="0" smtClean="0"/>
              <a:t>To quantify the acceptance and awareness level</a:t>
            </a:r>
            <a:endParaRPr lang="en-IN" dirty="0"/>
          </a:p>
        </p:txBody>
      </p:sp>
      <p:cxnSp>
        <p:nvCxnSpPr>
          <p:cNvPr id="8" name="Straight Arrow Connector 7"/>
          <p:cNvCxnSpPr>
            <a:stCxn id="6" idx="3"/>
          </p:cNvCxnSpPr>
          <p:nvPr/>
        </p:nvCxnSpPr>
        <p:spPr>
          <a:xfrm flipV="1">
            <a:off x="3352800" y="2819400"/>
            <a:ext cx="1981200" cy="981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a:off x="3352800" y="3800565"/>
            <a:ext cx="1752600" cy="1304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1400" y="4724400"/>
            <a:ext cx="533400" cy="369332"/>
          </a:xfrm>
          <a:prstGeom prst="rect">
            <a:avLst/>
          </a:prstGeom>
          <a:noFill/>
        </p:spPr>
        <p:txBody>
          <a:bodyPr wrap="square" rtlCol="0">
            <a:spAutoFit/>
          </a:bodyPr>
          <a:lstStyle/>
          <a:p>
            <a:r>
              <a:rPr lang="en-US" dirty="0" smtClean="0"/>
              <a:t>Yes</a:t>
            </a:r>
            <a:endParaRPr lang="en-IN" dirty="0"/>
          </a:p>
        </p:txBody>
      </p:sp>
      <p:sp>
        <p:nvSpPr>
          <p:cNvPr id="12" name="TextBox 11"/>
          <p:cNvSpPr txBox="1"/>
          <p:nvPr/>
        </p:nvSpPr>
        <p:spPr>
          <a:xfrm>
            <a:off x="3429000" y="2743200"/>
            <a:ext cx="533400" cy="369332"/>
          </a:xfrm>
          <a:prstGeom prst="rect">
            <a:avLst/>
          </a:prstGeom>
          <a:noFill/>
        </p:spPr>
        <p:txBody>
          <a:bodyPr wrap="square" rtlCol="0">
            <a:spAutoFit/>
          </a:bodyPr>
          <a:lstStyle/>
          <a:p>
            <a:r>
              <a:rPr lang="en-US" dirty="0" smtClean="0"/>
              <a:t>No</a:t>
            </a:r>
            <a:endParaRPr lang="en-IN" dirty="0"/>
          </a:p>
        </p:txBody>
      </p:sp>
      <p:sp>
        <p:nvSpPr>
          <p:cNvPr id="13" name="TextBox 12"/>
          <p:cNvSpPr txBox="1"/>
          <p:nvPr/>
        </p:nvSpPr>
        <p:spPr>
          <a:xfrm>
            <a:off x="5562600" y="2133600"/>
            <a:ext cx="2438400" cy="1477328"/>
          </a:xfrm>
          <a:prstGeom prst="rect">
            <a:avLst/>
          </a:prstGeom>
          <a:noFill/>
        </p:spPr>
        <p:txBody>
          <a:bodyPr wrap="square" rtlCol="0">
            <a:spAutoFit/>
          </a:bodyPr>
          <a:lstStyle/>
          <a:p>
            <a:r>
              <a:rPr lang="en-US" dirty="0" smtClean="0"/>
              <a:t>Part B</a:t>
            </a:r>
          </a:p>
          <a:p>
            <a:endParaRPr lang="en-US" dirty="0" smtClean="0"/>
          </a:p>
          <a:p>
            <a:r>
              <a:rPr lang="en-US" dirty="0" smtClean="0"/>
              <a:t>For those respondents who were reluctant to use m-health</a:t>
            </a:r>
            <a:endParaRPr lang="en-IN" dirty="0"/>
          </a:p>
        </p:txBody>
      </p:sp>
      <p:sp>
        <p:nvSpPr>
          <p:cNvPr id="14" name="TextBox 13"/>
          <p:cNvSpPr txBox="1"/>
          <p:nvPr/>
        </p:nvSpPr>
        <p:spPr>
          <a:xfrm>
            <a:off x="5410200" y="4313872"/>
            <a:ext cx="2438400" cy="1477328"/>
          </a:xfrm>
          <a:prstGeom prst="rect">
            <a:avLst/>
          </a:prstGeom>
          <a:noFill/>
        </p:spPr>
        <p:txBody>
          <a:bodyPr wrap="square" rtlCol="0">
            <a:spAutoFit/>
          </a:bodyPr>
          <a:lstStyle/>
          <a:p>
            <a:r>
              <a:rPr lang="en-US" dirty="0" smtClean="0"/>
              <a:t>Part C</a:t>
            </a:r>
          </a:p>
          <a:p>
            <a:endParaRPr lang="en-US" dirty="0" smtClean="0"/>
          </a:p>
          <a:p>
            <a:r>
              <a:rPr lang="en-US" dirty="0" smtClean="0"/>
              <a:t>For those respondents who were interested in using m-health</a:t>
            </a:r>
            <a:endParaRPr lang="en-IN" dirty="0"/>
          </a:p>
        </p:txBody>
      </p:sp>
      <p:sp>
        <p:nvSpPr>
          <p:cNvPr id="15" name="TextBox 14"/>
          <p:cNvSpPr txBox="1"/>
          <p:nvPr/>
        </p:nvSpPr>
        <p:spPr>
          <a:xfrm>
            <a:off x="1371600" y="609600"/>
            <a:ext cx="6096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ct val="0"/>
              </a:spcBef>
            </a:pPr>
            <a:r>
              <a:rPr lang="en-US" altLang="zh-CN" sz="4000" dirty="0" smtClean="0">
                <a:latin typeface="Times New Roman" pitchFamily="18" charset="0"/>
                <a:ea typeface="Times New Roman" pitchFamily="18" charset="0"/>
                <a:cs typeface="Times New Roman" pitchFamily="18" charset="0"/>
              </a:rPr>
              <a:t>Tool</a:t>
            </a:r>
            <a:endParaRPr lang="en-IN" altLang="zh-CN" sz="4000" dirty="0" smtClean="0">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graphicFrame>
        <p:nvGraphicFramePr>
          <p:cNvPr id="5" name="Table 4"/>
          <p:cNvGraphicFramePr>
            <a:graphicFrameLocks noGrp="1"/>
          </p:cNvGraphicFramePr>
          <p:nvPr/>
        </p:nvGraphicFramePr>
        <p:xfrm>
          <a:off x="1371600" y="2514600"/>
          <a:ext cx="5868670" cy="1645920"/>
        </p:xfrm>
        <a:graphic>
          <a:graphicData uri="http://schemas.openxmlformats.org/drawingml/2006/table">
            <a:tbl>
              <a:tblPr/>
              <a:tblGrid>
                <a:gridCol w="1955800"/>
                <a:gridCol w="1956435"/>
                <a:gridCol w="1956435"/>
              </a:tblGrid>
              <a:tr h="0">
                <a:tc gridSpan="3">
                  <a:txBody>
                    <a:bodyPr/>
                    <a:lstStyle/>
                    <a:p>
                      <a:pPr algn="ctr">
                        <a:lnSpc>
                          <a:spcPct val="150000"/>
                        </a:lnSpc>
                        <a:spcAft>
                          <a:spcPts val="0"/>
                        </a:spcAft>
                      </a:pPr>
                      <a:r>
                        <a:rPr lang="en-IN" sz="1200" dirty="0">
                          <a:latin typeface="Calibri"/>
                          <a:ea typeface="Calibri"/>
                          <a:cs typeface="Times New Roman"/>
                        </a:rPr>
                        <a:t>Age of Respondents &amp; Sample Size</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IN"/>
                    </a:p>
                  </a:txBody>
                  <a:tcPr/>
                </a:tc>
                <a:tc hMerge="1">
                  <a:txBody>
                    <a:bodyPr/>
                    <a:lstStyle/>
                    <a:p>
                      <a:endParaRPr lang="en-IN"/>
                    </a:p>
                  </a:txBody>
                  <a:tcPr/>
                </a:tc>
              </a:tr>
              <a:tr h="0">
                <a:tc>
                  <a:txBody>
                    <a:bodyPr/>
                    <a:lstStyle/>
                    <a:p>
                      <a:pPr algn="ctr">
                        <a:lnSpc>
                          <a:spcPct val="150000"/>
                        </a:lnSpc>
                        <a:spcAft>
                          <a:spcPts val="0"/>
                        </a:spcAft>
                      </a:pPr>
                      <a:r>
                        <a:rPr lang="en-IN" sz="1200">
                          <a:latin typeface="Calibri"/>
                          <a:ea typeface="Calibri"/>
                          <a:cs typeface="Times New Roman"/>
                        </a:rPr>
                        <a:t>Age</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latin typeface="Calibri"/>
                          <a:ea typeface="Calibri"/>
                          <a:cs typeface="Times New Roman"/>
                        </a:rPr>
                        <a:t>N = Sample Size</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latin typeface="Calibri"/>
                          <a:ea typeface="Calibri"/>
                          <a:cs typeface="Times New Roman"/>
                        </a:rPr>
                        <a:t>% Respondents</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IN" sz="1200">
                          <a:latin typeface="Calibri"/>
                          <a:ea typeface="Calibri"/>
                          <a:cs typeface="Times New Roman"/>
                        </a:rPr>
                        <a:t>20 -30 years</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latin typeface="Calibri"/>
                          <a:ea typeface="Calibri"/>
                          <a:cs typeface="Times New Roman"/>
                        </a:rPr>
                        <a:t>26</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latin typeface="Calibri"/>
                          <a:ea typeface="Calibri"/>
                          <a:cs typeface="Times New Roman"/>
                        </a:rPr>
                        <a:t>74</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IN" sz="1200">
                          <a:latin typeface="Calibri"/>
                          <a:ea typeface="Calibri"/>
                          <a:cs typeface="Times New Roman"/>
                        </a:rPr>
                        <a:t>31-40 years</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latin typeface="Calibri"/>
                          <a:ea typeface="Calibri"/>
                          <a:cs typeface="Times New Roman"/>
                        </a:rPr>
                        <a:t>7</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latin typeface="Calibri"/>
                          <a:ea typeface="Calibri"/>
                          <a:cs typeface="Times New Roman"/>
                        </a:rPr>
                        <a:t>20</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IN" sz="1200">
                          <a:latin typeface="Calibri"/>
                          <a:ea typeface="Calibri"/>
                          <a:cs typeface="Times New Roman"/>
                        </a:rPr>
                        <a:t>41-50 years</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latin typeface="Calibri"/>
                          <a:ea typeface="Calibri"/>
                          <a:cs typeface="Times New Roman"/>
                        </a:rPr>
                        <a:t>2</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latin typeface="Calibri"/>
                          <a:ea typeface="Calibri"/>
                          <a:cs typeface="Times New Roman"/>
                        </a:rPr>
                        <a:t>6</a:t>
                      </a:r>
                      <a:endParaRPr lang="en-IN"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IN" sz="1200">
                          <a:latin typeface="Calibri"/>
                          <a:ea typeface="Calibri"/>
                          <a:cs typeface="Times New Roman"/>
                        </a:rPr>
                        <a:t>Total</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latin typeface="Calibri"/>
                          <a:ea typeface="Calibri"/>
                          <a:cs typeface="Times New Roman"/>
                        </a:rPr>
                        <a:t>35</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dirty="0">
                          <a:latin typeface="Calibri"/>
                          <a:ea typeface="Calibri"/>
                          <a:cs typeface="Times New Roman"/>
                        </a:rPr>
                        <a:t>100</a:t>
                      </a:r>
                      <a:endParaRPr lang="en-IN"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371600" y="609600"/>
            <a:ext cx="6096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ct val="0"/>
              </a:spcBef>
            </a:pPr>
            <a:r>
              <a:rPr lang="en-US" altLang="zh-CN" sz="4000" dirty="0" smtClean="0">
                <a:latin typeface="Times New Roman" pitchFamily="18" charset="0"/>
                <a:ea typeface="Times New Roman" pitchFamily="18" charset="0"/>
                <a:cs typeface="Times New Roman" pitchFamily="18" charset="0"/>
              </a:rPr>
              <a:t>Analysis</a:t>
            </a:r>
            <a:endParaRPr lang="en-IN" altLang="zh-CN" sz="4000" dirty="0" smtClean="0">
              <a:latin typeface="Times New Roman" pitchFamily="18" charset="0"/>
              <a:ea typeface="Times New Roman" pitchFamily="18" charset="0"/>
              <a:cs typeface="Times New Roman" pitchFamily="18" charset="0"/>
            </a:endParaRPr>
          </a:p>
        </p:txBody>
      </p:sp>
      <p:pic>
        <p:nvPicPr>
          <p:cNvPr id="7" name="Picture 6"/>
          <p:cNvPicPr/>
          <p:nvPr/>
        </p:nvPicPr>
        <p:blipFill>
          <a:blip r:embed="rId2" cstate="print"/>
          <a:srcRect/>
          <a:stretch>
            <a:fillRect/>
          </a:stretch>
        </p:blipFill>
        <p:spPr bwMode="auto">
          <a:xfrm>
            <a:off x="1524000" y="1447800"/>
            <a:ext cx="5972175" cy="4543425"/>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1524000" y="1371600"/>
            <a:ext cx="5972175" cy="4781550"/>
          </a:xfrm>
          <a:prstGeom prst="rect">
            <a:avLst/>
          </a:prstGeom>
          <a:noFill/>
          <a:ln w="9525">
            <a:noFill/>
            <a:miter lim="800000"/>
            <a:headEnd/>
            <a:tailEnd/>
          </a:ln>
        </p:spPr>
      </p:pic>
      <p:graphicFrame>
        <p:nvGraphicFramePr>
          <p:cNvPr id="9" name="Chart 8"/>
          <p:cNvGraphicFramePr/>
          <p:nvPr/>
        </p:nvGraphicFramePr>
        <p:xfrm>
          <a:off x="1706245" y="1581150"/>
          <a:ext cx="5731510" cy="36957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a:xfrm>
            <a:off x="381000" y="1981200"/>
            <a:ext cx="8229600" cy="4525963"/>
          </a:xfrm>
          <a:solidFill>
            <a:schemeClr val="tx1"/>
          </a:solidFill>
        </p:spPr>
        <p:txBody>
          <a:bodyPr>
            <a:normAutofit/>
          </a:bodyPr>
          <a:lstStyle/>
          <a:p>
            <a:pPr lvl="0"/>
            <a:r>
              <a:rPr lang="en-IN" dirty="0" smtClean="0">
                <a:solidFill>
                  <a:schemeClr val="bg1"/>
                </a:solidFill>
              </a:rPr>
              <a:t>Stakeholders like doctors and allied healthcare professionals should be involved</a:t>
            </a:r>
          </a:p>
          <a:p>
            <a:pPr lvl="0"/>
            <a:endParaRPr lang="en-IN" dirty="0" smtClean="0">
              <a:solidFill>
                <a:schemeClr val="bg1"/>
              </a:solidFill>
            </a:endParaRPr>
          </a:p>
          <a:p>
            <a:pPr lvl="0"/>
            <a:r>
              <a:rPr lang="en-IN" dirty="0" smtClean="0">
                <a:solidFill>
                  <a:schemeClr val="bg1"/>
                </a:solidFill>
              </a:rPr>
              <a:t>A regulatory committee</a:t>
            </a:r>
          </a:p>
          <a:p>
            <a:pPr lvl="0"/>
            <a:endParaRPr lang="en-IN" dirty="0" smtClean="0">
              <a:solidFill>
                <a:schemeClr val="bg1"/>
              </a:solidFill>
            </a:endParaRPr>
          </a:p>
          <a:p>
            <a:pPr lvl="0"/>
            <a:r>
              <a:rPr lang="en-IN" dirty="0" smtClean="0">
                <a:solidFill>
                  <a:schemeClr val="bg1"/>
                </a:solidFill>
              </a:rPr>
              <a:t>An integrated approach</a:t>
            </a:r>
            <a:endParaRPr lang="en-IN"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1747" y="885900"/>
            <a:ext cx="4300862"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http://www.jeremycwilson.com/wp-content/uploads/2010/01/Questions_And_Answer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2636912"/>
            <a:ext cx="3986808" cy="39868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154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t>Dissertation Study</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0" y="0"/>
            <a:ext cx="9143998" cy="6857999"/>
          </a:xfrm>
          <a:prstGeom prst="rect">
            <a:avLst/>
          </a:prstGeom>
          <a:noFill/>
          <a:ln w="9525">
            <a:noFill/>
            <a:miter lim="800000"/>
            <a:headEnd/>
            <a:tailEnd/>
          </a:ln>
        </p:spPr>
      </p:pic>
      <p:sp>
        <p:nvSpPr>
          <p:cNvPr id="6" name="Rectangle 5"/>
          <p:cNvSpPr/>
          <p:nvPr/>
        </p:nvSpPr>
        <p:spPr>
          <a:xfrm>
            <a:off x="395536" y="233353"/>
            <a:ext cx="8568951" cy="1323439"/>
          </a:xfrm>
          <a:prstGeom prst="rect">
            <a:avLst/>
          </a:prstGeom>
          <a:solidFill>
            <a:schemeClr val="bg1"/>
          </a:solidFill>
        </p:spPr>
        <p:txBody>
          <a:bodyPr wrap="square">
            <a:spAutoFit/>
          </a:bodyPr>
          <a:lstStyle/>
          <a:p>
            <a:r>
              <a:rPr lang="en-US" sz="8000" dirty="0" smtClean="0">
                <a:latin typeface="Forte" pitchFamily="66" charset="0"/>
              </a:rPr>
              <a:t>R</a:t>
            </a:r>
            <a:r>
              <a:rPr lang="en-US" sz="4400" dirty="0" smtClean="0">
                <a:latin typeface="Forte" pitchFamily="66" charset="0"/>
              </a:rPr>
              <a:t>evenue</a:t>
            </a:r>
            <a:r>
              <a:rPr lang="en-US" sz="5400" dirty="0" smtClean="0">
                <a:latin typeface="Forte" pitchFamily="66" charset="0"/>
              </a:rPr>
              <a:t> </a:t>
            </a:r>
            <a:r>
              <a:rPr lang="en-US" sz="8000" dirty="0">
                <a:latin typeface="Forte" pitchFamily="66" charset="0"/>
              </a:rPr>
              <a:t>C</a:t>
            </a:r>
            <a:r>
              <a:rPr lang="en-US" sz="4400" dirty="0" smtClean="0">
                <a:latin typeface="Forte" pitchFamily="66" charset="0"/>
              </a:rPr>
              <a:t>ycle</a:t>
            </a:r>
            <a:r>
              <a:rPr lang="en-US" sz="5400" dirty="0" smtClean="0">
                <a:latin typeface="Forte" pitchFamily="66" charset="0"/>
              </a:rPr>
              <a:t> </a:t>
            </a:r>
            <a:r>
              <a:rPr lang="en-US" sz="8000" dirty="0" smtClean="0">
                <a:latin typeface="Forte" pitchFamily="66" charset="0"/>
              </a:rPr>
              <a:t>M</a:t>
            </a:r>
            <a:r>
              <a:rPr lang="en-US" sz="4400" dirty="0" smtClean="0">
                <a:latin typeface="Forte" pitchFamily="66" charset="0"/>
              </a:rPr>
              <a:t>anagement</a:t>
            </a:r>
            <a:endParaRPr lang="en-IN" sz="5400" dirty="0">
              <a:latin typeface="Forte" pitchFamily="66" charset="0"/>
            </a:endParaRPr>
          </a:p>
        </p:txBody>
      </p:sp>
      <p:sp>
        <p:nvSpPr>
          <p:cNvPr id="12" name="TextBox 11"/>
          <p:cNvSpPr txBox="1"/>
          <p:nvPr/>
        </p:nvSpPr>
        <p:spPr>
          <a:xfrm>
            <a:off x="5975648" y="6027003"/>
            <a:ext cx="3168352" cy="830997"/>
          </a:xfrm>
          <a:prstGeom prst="rect">
            <a:avLst/>
          </a:prstGeom>
          <a:noFill/>
        </p:spPr>
        <p:txBody>
          <a:bodyPr wrap="square" rtlCol="0">
            <a:spAutoFit/>
          </a:bodyPr>
          <a:lstStyle/>
          <a:p>
            <a:pPr algn="ctr"/>
            <a:r>
              <a:rPr lang="en-US" sz="2400" b="1" i="1" dirty="0" smtClean="0">
                <a:solidFill>
                  <a:schemeClr val="bg1"/>
                </a:solidFill>
                <a:latin typeface="Aparajita" pitchFamily="34" charset="0"/>
                <a:cs typeface="Aparajita" pitchFamily="34" charset="0"/>
              </a:rPr>
              <a:t>By</a:t>
            </a:r>
          </a:p>
          <a:p>
            <a:pPr algn="ctr"/>
            <a:r>
              <a:rPr lang="en-US" sz="2400" b="1" i="1" dirty="0" smtClean="0">
                <a:solidFill>
                  <a:schemeClr val="bg1"/>
                </a:solidFill>
                <a:latin typeface="Aparajita" pitchFamily="34" charset="0"/>
                <a:cs typeface="Aparajita" pitchFamily="34" charset="0"/>
              </a:rPr>
              <a:t>Mandeep Singh</a:t>
            </a:r>
            <a:endParaRPr lang="en-IN" sz="2400" b="1" i="1" dirty="0">
              <a:solidFill>
                <a:schemeClr val="bg1"/>
              </a:solidFill>
              <a:latin typeface="Aparajita" pitchFamily="34" charset="0"/>
              <a:cs typeface="Aparajita" pitchFamily="34" charset="0"/>
            </a:endParaRPr>
          </a:p>
        </p:txBody>
      </p:sp>
      <p:sp>
        <p:nvSpPr>
          <p:cNvPr id="2" name="Slide Number Placeholder 1"/>
          <p:cNvSpPr>
            <a:spLocks noGrp="1"/>
          </p:cNvSpPr>
          <p:nvPr>
            <p:ph type="sldNum" sz="quarter" idx="12"/>
          </p:nvPr>
        </p:nvSpPr>
        <p:spPr/>
        <p:txBody>
          <a:bodyPr/>
          <a:lstStyle/>
          <a:p>
            <a:fld id="{977118C6-6AA2-4CF3-823A-78DFF6800B85}" type="slidenum">
              <a:rPr lang="en-IN" smtClean="0"/>
              <a:pPr/>
              <a:t>5</a:t>
            </a:fld>
            <a:endParaRPr lang="en-IN"/>
          </a:p>
        </p:txBody>
      </p:sp>
      <p:pic>
        <p:nvPicPr>
          <p:cNvPr id="1026" name="Picture 2" descr="C:\Users\mandeep_singh15\Desktop\RCM\gallo_money_marriage_kid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 y="-1"/>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ndeep\Desktop\rcm\animation\stick_figure_sad_walk_PA_sm_wm.gif"/>
          <p:cNvPicPr>
            <a:picLocks noChangeAspect="1" noChangeArrowheads="1" noCrop="1"/>
          </p:cNvPicPr>
          <p:nvPr/>
        </p:nvPicPr>
        <p:blipFill>
          <a:blip r:embed="rId2" cstate="print"/>
          <a:srcRect/>
          <a:stretch>
            <a:fillRect/>
          </a:stretch>
        </p:blipFill>
        <p:spPr bwMode="auto">
          <a:xfrm>
            <a:off x="4932040" y="2996952"/>
            <a:ext cx="1944216" cy="1944216"/>
          </a:xfrm>
          <a:prstGeom prst="rect">
            <a:avLst/>
          </a:prstGeom>
          <a:noFill/>
        </p:spPr>
      </p:pic>
      <p:pic>
        <p:nvPicPr>
          <p:cNvPr id="2051" name="Picture 3" descr="C:\Users\mandeep\Desktop\rcm\animation\stick_figure_blah_blah_blah_sm_wm.gif"/>
          <p:cNvPicPr>
            <a:picLocks noChangeAspect="1" noChangeArrowheads="1" noCrop="1"/>
          </p:cNvPicPr>
          <p:nvPr/>
        </p:nvPicPr>
        <p:blipFill>
          <a:blip r:embed="rId3" cstate="print"/>
          <a:srcRect/>
          <a:stretch>
            <a:fillRect/>
          </a:stretch>
        </p:blipFill>
        <p:spPr bwMode="auto">
          <a:xfrm>
            <a:off x="1979712" y="1916832"/>
            <a:ext cx="2160240" cy="2160240"/>
          </a:xfrm>
          <a:prstGeom prst="rect">
            <a:avLst/>
          </a:prstGeom>
          <a:noFill/>
        </p:spPr>
      </p:pic>
      <p:sp>
        <p:nvSpPr>
          <p:cNvPr id="4" name="Rectangle 3"/>
          <p:cNvSpPr/>
          <p:nvPr/>
        </p:nvSpPr>
        <p:spPr>
          <a:xfrm>
            <a:off x="2051720" y="3717032"/>
            <a:ext cx="2016224" cy="50405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5" name="Rectangle 4"/>
          <p:cNvSpPr/>
          <p:nvPr/>
        </p:nvSpPr>
        <p:spPr>
          <a:xfrm>
            <a:off x="5004048" y="4581128"/>
            <a:ext cx="208823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977118C6-6AA2-4CF3-823A-78DFF6800B85}" type="slidenum">
              <a:rPr lang="en-IN" smtClean="0"/>
              <a:pPr/>
              <a:t>6</a:t>
            </a:fld>
            <a:endParaRPr lang="en-IN"/>
          </a:p>
        </p:txBody>
      </p:sp>
      <p:sp>
        <p:nvSpPr>
          <p:cNvPr id="3" name="TextBox 2"/>
          <p:cNvSpPr txBox="1"/>
          <p:nvPr/>
        </p:nvSpPr>
        <p:spPr>
          <a:xfrm>
            <a:off x="5220072" y="4725144"/>
            <a:ext cx="1656184" cy="369332"/>
          </a:xfrm>
          <a:prstGeom prst="rect">
            <a:avLst/>
          </a:prstGeom>
          <a:noFill/>
        </p:spPr>
        <p:txBody>
          <a:bodyPr wrap="square" rtlCol="0">
            <a:spAutoFit/>
          </a:bodyPr>
          <a:lstStyle/>
          <a:p>
            <a:r>
              <a:rPr lang="en-US" dirty="0" smtClean="0"/>
              <a:t>Mr. Smith</a:t>
            </a:r>
            <a:endParaRPr lang="en-US" dirty="0"/>
          </a:p>
        </p:txBody>
      </p:sp>
      <p:sp>
        <p:nvSpPr>
          <p:cNvPr id="8" name="TextBox 7"/>
          <p:cNvSpPr txBox="1"/>
          <p:nvPr/>
        </p:nvSpPr>
        <p:spPr>
          <a:xfrm>
            <a:off x="2411760" y="3784394"/>
            <a:ext cx="1656184" cy="369332"/>
          </a:xfrm>
          <a:prstGeom prst="rect">
            <a:avLst/>
          </a:prstGeom>
          <a:noFill/>
        </p:spPr>
        <p:txBody>
          <a:bodyPr wrap="square" rtlCol="0">
            <a:spAutoFit/>
          </a:bodyPr>
          <a:lstStyle/>
          <a:p>
            <a:r>
              <a:rPr lang="en-US" dirty="0" smtClean="0"/>
              <a:t>Mrs. Smith</a:t>
            </a:r>
            <a:endParaRPr lang="en-US" dirty="0"/>
          </a:p>
        </p:txBody>
      </p:sp>
      <p:sp>
        <p:nvSpPr>
          <p:cNvPr id="9" name="TextBox 8"/>
          <p:cNvSpPr txBox="1"/>
          <p:nvPr/>
        </p:nvSpPr>
        <p:spPr>
          <a:xfrm>
            <a:off x="251520" y="404664"/>
            <a:ext cx="3888432" cy="369332"/>
          </a:xfrm>
          <a:prstGeom prst="rect">
            <a:avLst/>
          </a:prstGeom>
          <a:noFill/>
        </p:spPr>
        <p:txBody>
          <a:bodyPr wrap="square" rtlCol="0">
            <a:spAutoFit/>
          </a:bodyPr>
          <a:lstStyle/>
          <a:p>
            <a:r>
              <a:rPr lang="en-US" dirty="0" smtClean="0"/>
              <a:t>26</a:t>
            </a:r>
            <a:r>
              <a:rPr lang="en-US" baseline="30000" dirty="0" smtClean="0"/>
              <a:t>th</a:t>
            </a:r>
            <a:r>
              <a:rPr lang="en-US" dirty="0" smtClean="0"/>
              <a:t> March 2012, Time – 8:00pm</a:t>
            </a:r>
            <a:endParaRPr lang="en-IN" dirty="0"/>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ndeep\Desktop\rcm\animation\heated_argument_pa_sm_wm.gif"/>
          <p:cNvPicPr>
            <a:picLocks noChangeAspect="1" noChangeArrowheads="1" noCrop="1"/>
          </p:cNvPicPr>
          <p:nvPr/>
        </p:nvPicPr>
        <p:blipFill>
          <a:blip r:embed="rId2" cstate="print"/>
          <a:srcRect/>
          <a:stretch>
            <a:fillRect/>
          </a:stretch>
        </p:blipFill>
        <p:spPr bwMode="auto">
          <a:xfrm>
            <a:off x="3275856" y="2060848"/>
            <a:ext cx="2468091" cy="2468091"/>
          </a:xfrm>
          <a:prstGeom prst="rect">
            <a:avLst/>
          </a:prstGeom>
          <a:noFill/>
        </p:spPr>
      </p:pic>
      <p:sp>
        <p:nvSpPr>
          <p:cNvPr id="3" name="Rectangle 2"/>
          <p:cNvSpPr/>
          <p:nvPr/>
        </p:nvSpPr>
        <p:spPr>
          <a:xfrm>
            <a:off x="3347864" y="4077072"/>
            <a:ext cx="24482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977118C6-6AA2-4CF3-823A-78DFF6800B85}" type="slidenum">
              <a:rPr lang="en-IN" smtClean="0"/>
              <a:pPr/>
              <a:t>7</a:t>
            </a:fld>
            <a:endParaRPr lang="en-IN"/>
          </a:p>
        </p:txBody>
      </p:sp>
      <p:sp>
        <p:nvSpPr>
          <p:cNvPr id="5" name="TextBox 4"/>
          <p:cNvSpPr txBox="1"/>
          <p:nvPr/>
        </p:nvSpPr>
        <p:spPr>
          <a:xfrm>
            <a:off x="251520" y="404664"/>
            <a:ext cx="3888432" cy="369332"/>
          </a:xfrm>
          <a:prstGeom prst="rect">
            <a:avLst/>
          </a:prstGeom>
          <a:noFill/>
        </p:spPr>
        <p:txBody>
          <a:bodyPr wrap="square" rtlCol="0">
            <a:spAutoFit/>
          </a:bodyPr>
          <a:lstStyle/>
          <a:p>
            <a:r>
              <a:rPr lang="en-US" dirty="0" smtClean="0"/>
              <a:t>26</a:t>
            </a:r>
            <a:r>
              <a:rPr lang="en-US" baseline="30000" dirty="0" smtClean="0"/>
              <a:t>th</a:t>
            </a:r>
            <a:r>
              <a:rPr lang="en-US" dirty="0" smtClean="0"/>
              <a:t> March 2012, Time – 8:30pm</a:t>
            </a:r>
            <a:endParaRPr lang="en-IN" dirty="0"/>
          </a:p>
        </p:txBody>
      </p:sp>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1979712" y="1"/>
            <a:ext cx="7164288" cy="5013175"/>
          </a:xfrm>
          <a:prstGeom prst="rect">
            <a:avLst/>
          </a:prstGeom>
          <a:noFill/>
          <a:ln w="9525">
            <a:noFill/>
            <a:miter lim="800000"/>
            <a:headEnd/>
            <a:tailEnd/>
          </a:ln>
        </p:spPr>
      </p:pic>
      <p:pic>
        <p:nvPicPr>
          <p:cNvPr id="4098" name="Picture 2" descr="C:\Users\mandeep\Desktop\rcm\animation\stick_figure_load_boxes_sm_wm.gif"/>
          <p:cNvPicPr>
            <a:picLocks noChangeAspect="1" noChangeArrowheads="1" noCrop="1"/>
          </p:cNvPicPr>
          <p:nvPr/>
        </p:nvPicPr>
        <p:blipFill>
          <a:blip r:embed="rId4" cstate="print"/>
          <a:srcRect/>
          <a:stretch>
            <a:fillRect/>
          </a:stretch>
        </p:blipFill>
        <p:spPr bwMode="auto">
          <a:xfrm>
            <a:off x="1" y="0"/>
            <a:ext cx="1763687" cy="2036043"/>
          </a:xfrm>
          <a:prstGeom prst="rect">
            <a:avLst/>
          </a:prstGeom>
          <a:noFill/>
        </p:spPr>
      </p:pic>
      <p:pic>
        <p:nvPicPr>
          <p:cNvPr id="4103" name="Picture 7" descr="C:\Users\mandeep\Desktop\rcm\animation\stick_figure_grilling_sm_wm.gif"/>
          <p:cNvPicPr>
            <a:picLocks noChangeAspect="1" noChangeArrowheads="1" noCrop="1"/>
          </p:cNvPicPr>
          <p:nvPr/>
        </p:nvPicPr>
        <p:blipFill>
          <a:blip r:embed="rId5" cstate="print"/>
          <a:srcRect/>
          <a:stretch>
            <a:fillRect/>
          </a:stretch>
        </p:blipFill>
        <p:spPr bwMode="auto">
          <a:xfrm>
            <a:off x="0" y="2708920"/>
            <a:ext cx="1944216" cy="1944216"/>
          </a:xfrm>
          <a:prstGeom prst="rect">
            <a:avLst/>
          </a:prstGeom>
          <a:noFill/>
        </p:spPr>
      </p:pic>
      <p:pic>
        <p:nvPicPr>
          <p:cNvPr id="4104" name="Picture 8" descr="C:\Users\mandeep\Desktop\rcm\animation\texting_a_friend_back_n_forth_sm_wm.gif"/>
          <p:cNvPicPr>
            <a:picLocks noChangeAspect="1" noChangeArrowheads="1" noCrop="1"/>
          </p:cNvPicPr>
          <p:nvPr/>
        </p:nvPicPr>
        <p:blipFill>
          <a:blip r:embed="rId6" cstate="print"/>
          <a:srcRect/>
          <a:stretch>
            <a:fillRect/>
          </a:stretch>
        </p:blipFill>
        <p:spPr bwMode="auto">
          <a:xfrm>
            <a:off x="5868144" y="4797152"/>
            <a:ext cx="1944216" cy="1772816"/>
          </a:xfrm>
          <a:prstGeom prst="rect">
            <a:avLst/>
          </a:prstGeom>
          <a:noFill/>
        </p:spPr>
      </p:pic>
      <p:sp>
        <p:nvSpPr>
          <p:cNvPr id="10" name="Rectangle 9"/>
          <p:cNvSpPr/>
          <p:nvPr/>
        </p:nvSpPr>
        <p:spPr>
          <a:xfrm>
            <a:off x="5724128" y="6237312"/>
            <a:ext cx="20162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a:xfrm>
            <a:off x="6084168" y="6165304"/>
            <a:ext cx="2133600" cy="365125"/>
          </a:xfrm>
        </p:spPr>
        <p:txBody>
          <a:bodyPr/>
          <a:lstStyle/>
          <a:p>
            <a:fld id="{977118C6-6AA2-4CF3-823A-78DFF6800B85}" type="slidenum">
              <a:rPr lang="en-IN" smtClean="0"/>
              <a:pPr/>
              <a:t>8</a:t>
            </a:fld>
            <a:endParaRPr lang="en-IN"/>
          </a:p>
        </p:txBody>
      </p:sp>
      <p:sp>
        <p:nvSpPr>
          <p:cNvPr id="15" name="Rectangle 14"/>
          <p:cNvSpPr/>
          <p:nvPr/>
        </p:nvSpPr>
        <p:spPr>
          <a:xfrm>
            <a:off x="3275856" y="6093296"/>
            <a:ext cx="194421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180" name="AutoShape 4" descr="https://encrypted-tbn3.gstatic.com/images?q=tbn:ANd9GcSPBoir8JEqHXMjBXjvT4ODlKApN0rx7r7NhbOtSQ7OsDhGadF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101" name="Picture 5" descr="C:\Users\mandeep\Desktop\rcm\animation\stick_figure_swim_sm_wm.gif"/>
          <p:cNvPicPr>
            <a:picLocks noChangeAspect="1" noChangeArrowheads="1" noCrop="1"/>
          </p:cNvPicPr>
          <p:nvPr/>
        </p:nvPicPr>
        <p:blipFill>
          <a:blip r:embed="rId7" cstate="print"/>
          <a:srcRect/>
          <a:stretch>
            <a:fillRect/>
          </a:stretch>
        </p:blipFill>
        <p:spPr bwMode="auto">
          <a:xfrm>
            <a:off x="1691680" y="4864080"/>
            <a:ext cx="1907704" cy="1993920"/>
          </a:xfrm>
          <a:prstGeom prst="rect">
            <a:avLst/>
          </a:prstGeom>
          <a:noFill/>
        </p:spPr>
      </p:pic>
      <p:sp>
        <p:nvSpPr>
          <p:cNvPr id="11" name="Rectangle 10"/>
          <p:cNvSpPr/>
          <p:nvPr/>
        </p:nvSpPr>
        <p:spPr>
          <a:xfrm>
            <a:off x="1691680" y="6569968"/>
            <a:ext cx="20162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0" y="1628800"/>
            <a:ext cx="176368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0" y="4293096"/>
            <a:ext cx="180020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1619672" y="4725144"/>
            <a:ext cx="374441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5220072" y="4725144"/>
            <a:ext cx="86409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8279904" y="4725144"/>
            <a:ext cx="86409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6084168" y="4725144"/>
            <a:ext cx="22322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1000"/>
                                  </p:stCondLst>
                                  <p:childTnLst>
                                    <p:set>
                                      <p:cBhvr>
                                        <p:cTn id="9" dur="1" fill="hold">
                                          <p:stCondLst>
                                            <p:cond delay="0"/>
                                          </p:stCondLst>
                                        </p:cTn>
                                        <p:tgtEl>
                                          <p:spTgt spid="4098"/>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07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000"/>
                                  </p:stCondLst>
                                  <p:childTnLst>
                                    <p:set>
                                      <p:cBhvr>
                                        <p:cTn id="15" dur="1" fill="hold">
                                          <p:stCondLst>
                                            <p:cond delay="0"/>
                                          </p:stCondLst>
                                        </p:cTn>
                                        <p:tgtEl>
                                          <p:spTgt spid="4103"/>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500"/>
                                  </p:stCondLst>
                                  <p:childTnLst>
                                    <p:set>
                                      <p:cBhvr>
                                        <p:cTn id="18" dur="1" fill="hold">
                                          <p:stCondLst>
                                            <p:cond delay="0"/>
                                          </p:stCondLst>
                                        </p:cTn>
                                        <p:tgtEl>
                                          <p:spTgt spid="4101"/>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500"/>
                                  </p:stCondLst>
                                  <p:childTnLst>
                                    <p:set>
                                      <p:cBhvr>
                                        <p:cTn id="21"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C:\Users\mandeep\Desktop\animated_bonfire_campfire_real.gif"/>
          <p:cNvPicPr>
            <a:picLocks noChangeAspect="1" noChangeArrowheads="1" noCrop="1"/>
          </p:cNvPicPr>
          <p:nvPr/>
        </p:nvPicPr>
        <p:blipFill>
          <a:blip r:embed="rId4" cstate="print"/>
          <a:srcRect/>
          <a:stretch>
            <a:fillRect/>
          </a:stretch>
        </p:blipFill>
        <p:spPr bwMode="auto">
          <a:xfrm>
            <a:off x="5580112" y="5065117"/>
            <a:ext cx="3563888" cy="1792883"/>
          </a:xfrm>
          <a:prstGeom prst="rect">
            <a:avLst/>
          </a:prstGeom>
          <a:ln>
            <a:noFill/>
          </a:ln>
          <a:effectLst>
            <a:softEdge rad="112500"/>
          </a:effectLst>
        </p:spPr>
      </p:pic>
      <p:pic>
        <p:nvPicPr>
          <p:cNvPr id="4" name="Picture 5" descr="C:\Users\mandeep\Desktop\rcm\animation\couple_slow_dancing_music_sm_wm.gif"/>
          <p:cNvPicPr>
            <a:picLocks noChangeAspect="1" noChangeArrowheads="1" noCrop="1"/>
          </p:cNvPicPr>
          <p:nvPr/>
        </p:nvPicPr>
        <p:blipFill>
          <a:blip r:embed="rId5" cstate="print"/>
          <a:srcRect/>
          <a:stretch>
            <a:fillRect/>
          </a:stretch>
        </p:blipFill>
        <p:spPr bwMode="auto">
          <a:xfrm>
            <a:off x="251520" y="1844824"/>
            <a:ext cx="2376264" cy="19599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755576" y="3501008"/>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4" descr="C:\Users\mandeep\Desktop\rcm\4th-of-july-flag-fireworks-animation.gif"/>
          <p:cNvPicPr>
            <a:picLocks noChangeAspect="1" noChangeArrowheads="1" noCrop="1"/>
          </p:cNvPicPr>
          <p:nvPr/>
        </p:nvPicPr>
        <p:blipFill>
          <a:blip r:embed="rId6" cstate="print"/>
          <a:srcRect/>
          <a:stretch>
            <a:fillRect/>
          </a:stretch>
        </p:blipFill>
        <p:spPr bwMode="auto">
          <a:xfrm>
            <a:off x="2411760" y="1484784"/>
            <a:ext cx="952500" cy="1190625"/>
          </a:xfrm>
          <a:prstGeom prst="rect">
            <a:avLst/>
          </a:prstGeom>
          <a:noFill/>
        </p:spPr>
      </p:pic>
      <p:pic>
        <p:nvPicPr>
          <p:cNvPr id="10" name="Picture 4" descr="C:\Users\mandeep\Desktop\rcm\4th-of-july-flag-fireworks-animation.gif"/>
          <p:cNvPicPr>
            <a:picLocks noChangeAspect="1" noChangeArrowheads="1" noCrop="1"/>
          </p:cNvPicPr>
          <p:nvPr/>
        </p:nvPicPr>
        <p:blipFill>
          <a:blip r:embed="rId6" cstate="print"/>
          <a:srcRect/>
          <a:stretch>
            <a:fillRect/>
          </a:stretch>
        </p:blipFill>
        <p:spPr bwMode="auto">
          <a:xfrm>
            <a:off x="4355976" y="2060848"/>
            <a:ext cx="952500" cy="1190625"/>
          </a:xfrm>
          <a:prstGeom prst="rect">
            <a:avLst/>
          </a:prstGeom>
          <a:noFill/>
        </p:spPr>
      </p:pic>
      <p:pic>
        <p:nvPicPr>
          <p:cNvPr id="11" name="Picture 4" descr="C:\Users\mandeep\Desktop\rcm\4th-of-july-flag-fireworks-animation.gif"/>
          <p:cNvPicPr>
            <a:picLocks noChangeAspect="1" noChangeArrowheads="1" noCrop="1"/>
          </p:cNvPicPr>
          <p:nvPr/>
        </p:nvPicPr>
        <p:blipFill>
          <a:blip r:embed="rId6" cstate="print"/>
          <a:srcRect/>
          <a:stretch>
            <a:fillRect/>
          </a:stretch>
        </p:blipFill>
        <p:spPr bwMode="auto">
          <a:xfrm>
            <a:off x="7668344" y="2132856"/>
            <a:ext cx="952500" cy="1190625"/>
          </a:xfrm>
          <a:prstGeom prst="rect">
            <a:avLst/>
          </a:prstGeom>
          <a:noFill/>
        </p:spPr>
      </p:pic>
      <p:pic>
        <p:nvPicPr>
          <p:cNvPr id="12" name="Picture 4" descr="C:\Users\mandeep\Desktop\rcm\4th-of-july-flag-fireworks-animation.gif"/>
          <p:cNvPicPr>
            <a:picLocks noChangeAspect="1" noChangeArrowheads="1" noCrop="1"/>
          </p:cNvPicPr>
          <p:nvPr/>
        </p:nvPicPr>
        <p:blipFill>
          <a:blip r:embed="rId6" cstate="print"/>
          <a:srcRect/>
          <a:stretch>
            <a:fillRect/>
          </a:stretch>
        </p:blipFill>
        <p:spPr bwMode="auto">
          <a:xfrm>
            <a:off x="179512" y="548680"/>
            <a:ext cx="952500" cy="1190625"/>
          </a:xfrm>
          <a:prstGeom prst="rect">
            <a:avLst/>
          </a:prstGeom>
          <a:noFill/>
        </p:spPr>
      </p:pic>
      <p:pic>
        <p:nvPicPr>
          <p:cNvPr id="15" name="Picture 4" descr="C:\Users\mandeep\Desktop\rcm\4th-of-july-flag-fireworks-animation.gif"/>
          <p:cNvPicPr>
            <a:picLocks noChangeAspect="1" noChangeArrowheads="1" noCrop="1"/>
          </p:cNvPicPr>
          <p:nvPr/>
        </p:nvPicPr>
        <p:blipFill>
          <a:blip r:embed="rId6" cstate="print"/>
          <a:srcRect/>
          <a:stretch>
            <a:fillRect/>
          </a:stretch>
        </p:blipFill>
        <p:spPr bwMode="auto">
          <a:xfrm>
            <a:off x="5724128" y="836712"/>
            <a:ext cx="952500" cy="1190625"/>
          </a:xfrm>
          <a:prstGeom prst="rect">
            <a:avLst/>
          </a:prstGeom>
          <a:noFill/>
        </p:spPr>
      </p:pic>
      <p:pic>
        <p:nvPicPr>
          <p:cNvPr id="16" name="Picture 4" descr="C:\Users\mandeep\Desktop\rcm\4th-of-july-flag-fireworks-animation.gif"/>
          <p:cNvPicPr>
            <a:picLocks noChangeAspect="1" noChangeArrowheads="1" noCrop="1"/>
          </p:cNvPicPr>
          <p:nvPr/>
        </p:nvPicPr>
        <p:blipFill>
          <a:blip r:embed="rId6" cstate="print"/>
          <a:srcRect/>
          <a:stretch>
            <a:fillRect/>
          </a:stretch>
        </p:blipFill>
        <p:spPr bwMode="auto">
          <a:xfrm>
            <a:off x="7452320" y="980728"/>
            <a:ext cx="952500" cy="1190625"/>
          </a:xfrm>
          <a:prstGeom prst="rect">
            <a:avLst/>
          </a:prstGeom>
          <a:noFill/>
        </p:spPr>
      </p:pic>
      <p:sp>
        <p:nvSpPr>
          <p:cNvPr id="17" name="Rectangle 16"/>
          <p:cNvSpPr/>
          <p:nvPr/>
        </p:nvSpPr>
        <p:spPr>
          <a:xfrm>
            <a:off x="907976" y="3573016"/>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1187624" y="3501008"/>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899592" y="3501008"/>
            <a:ext cx="10801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839</Words>
  <Application>Microsoft Office PowerPoint</Application>
  <PresentationFormat>On-screen Show (4:3)</PresentationFormat>
  <Paragraphs>268</Paragraphs>
  <Slides>34</Slides>
  <Notes>6</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Learning</vt:lpstr>
      <vt:lpstr>Dissertation Study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Case Study</vt:lpstr>
      <vt:lpstr>Slide 30</vt:lpstr>
      <vt:lpstr>Tool</vt:lpstr>
      <vt:lpstr>Slide 32</vt:lpstr>
      <vt:lpstr>Conclusion</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mandeep</dc:creator>
  <cp:lastModifiedBy>mandeep</cp:lastModifiedBy>
  <cp:revision>19</cp:revision>
  <dcterms:created xsi:type="dcterms:W3CDTF">2006-08-16T00:00:00Z</dcterms:created>
  <dcterms:modified xsi:type="dcterms:W3CDTF">2013-05-07T07:21:16Z</dcterms:modified>
</cp:coreProperties>
</file>