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 id="281" r:id="rId25"/>
    <p:sldId id="282" r:id="rId26"/>
    <p:sldId id="283" r:id="rId27"/>
    <p:sldId id="286" r:id="rId28"/>
    <p:sldId id="284" r:id="rId29"/>
    <p:sldId id="285" r:id="rId30"/>
    <p:sldId id="287" r:id="rId31"/>
    <p:sldId id="288"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iihmr\Downloads\data.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iihmr\Downloads\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dirty="0">
                <a:latin typeface="Times New Roman" pitchFamily="18" charset="0"/>
                <a:cs typeface="Times New Roman" pitchFamily="18" charset="0"/>
              </a:rPr>
              <a:t>Pre-Training Knowledge Level  </a:t>
            </a:r>
          </a:p>
        </c:rich>
      </c:tx>
      <c:layout/>
      <c:overlay val="1"/>
    </c:title>
    <c:view3D>
      <c:perspective val="30"/>
    </c:view3D>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0.13349345720274194"/>
          <c:y val="0.1558178012558557"/>
          <c:w val="0.70503762233406064"/>
          <c:h val="0.6939501779359426"/>
        </c:manualLayout>
      </c:layout>
      <c:bar3DChart>
        <c:barDir val="col"/>
        <c:grouping val="stacked"/>
        <c:ser>
          <c:idx val="0"/>
          <c:order val="0"/>
          <c:spPr>
            <a:solidFill>
              <a:srgbClr val="9999FF"/>
            </a:solidFill>
            <a:ln w="12700">
              <a:solidFill>
                <a:srgbClr val="000000"/>
              </a:solidFill>
              <a:prstDash val="solid"/>
            </a:ln>
          </c:spPr>
          <c:dLbls>
            <c:dLbl>
              <c:idx val="1"/>
              <c:layout/>
              <c:tx>
                <c:rich>
                  <a:bodyPr/>
                  <a:lstStyle/>
                  <a:p>
                    <a:r>
                      <a:rPr lang="en-US"/>
                      <a:t>10</a:t>
                    </a:r>
                  </a:p>
                </c:rich>
              </c:tx>
              <c:showVal val="1"/>
            </c:dLbl>
            <c:dLbl>
              <c:idx val="2"/>
              <c:layout>
                <c:manualLayout>
                  <c:x val="0"/>
                  <c:y val="-1.6877637130801686E-2"/>
                </c:manualLayout>
              </c:layout>
              <c:showVal val="1"/>
            </c:dLbl>
            <c:spPr>
              <a:noFill/>
              <a:ln w="25400">
                <a:noFill/>
              </a:ln>
            </c:spPr>
            <c:txPr>
              <a:bodyPr/>
              <a:lstStyle/>
              <a:p>
                <a:pPr>
                  <a:defRPr sz="900" b="0" i="0" u="none" strike="noStrike" baseline="0">
                    <a:solidFill>
                      <a:srgbClr val="000000"/>
                    </a:solidFill>
                    <a:latin typeface="Arial"/>
                    <a:ea typeface="Arial"/>
                    <a:cs typeface="Arial"/>
                  </a:defRPr>
                </a:pPr>
                <a:endParaRPr lang="en-US"/>
              </a:p>
            </c:txPr>
            <c:showVal val="1"/>
          </c:dLbls>
          <c:cat>
            <c:strRef>
              <c:f>Sheet1!$H$3:$H$5</c:f>
              <c:strCache>
                <c:ptCount val="3"/>
                <c:pt idx="0">
                  <c:v>Poor Knowledge</c:v>
                </c:pt>
                <c:pt idx="1">
                  <c:v>Moderate Knowledge</c:v>
                </c:pt>
                <c:pt idx="2">
                  <c:v>Good Knowledge </c:v>
                </c:pt>
              </c:strCache>
            </c:strRef>
          </c:cat>
          <c:val>
            <c:numRef>
              <c:f>Sheet1!$I$3:$I$5</c:f>
              <c:numCache>
                <c:formatCode>General</c:formatCode>
                <c:ptCount val="3"/>
                <c:pt idx="0">
                  <c:v>19</c:v>
                </c:pt>
                <c:pt idx="1">
                  <c:v>10</c:v>
                </c:pt>
                <c:pt idx="2">
                  <c:v>0</c:v>
                </c:pt>
              </c:numCache>
            </c:numRef>
          </c:val>
        </c:ser>
        <c:shape val="box"/>
        <c:axId val="79886208"/>
        <c:axId val="79958016"/>
        <c:axId val="0"/>
      </c:bar3DChart>
      <c:catAx>
        <c:axId val="79886208"/>
        <c:scaling>
          <c:orientation val="minMax"/>
        </c:scaling>
        <c:axPos val="b"/>
        <c:title>
          <c:tx>
            <c:rich>
              <a:bodyPr/>
              <a:lstStyle/>
              <a:p>
                <a:pPr>
                  <a:defRPr/>
                </a:pPr>
                <a:r>
                  <a:rPr lang="en-US" b="1"/>
                  <a:t>Level Of Knowledge</a:t>
                </a:r>
              </a:p>
            </c:rich>
          </c:tx>
          <c:layout/>
        </c:title>
        <c:numFmt formatCode="General" sourceLinked="1"/>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79958016"/>
        <c:crosses val="autoZero"/>
        <c:auto val="1"/>
        <c:lblAlgn val="ctr"/>
        <c:lblOffset val="100"/>
        <c:tickLblSkip val="1"/>
        <c:tickMarkSkip val="1"/>
      </c:catAx>
      <c:valAx>
        <c:axId val="79958016"/>
        <c:scaling>
          <c:orientation val="minMax"/>
        </c:scaling>
        <c:axPos val="l"/>
        <c:majorGridlines>
          <c:spPr>
            <a:ln w="3175">
              <a:solidFill>
                <a:srgbClr val="000000"/>
              </a:solidFill>
              <a:prstDash val="solid"/>
            </a:ln>
          </c:spPr>
        </c:majorGridlines>
        <c:title>
          <c:tx>
            <c:rich>
              <a:bodyPr rot="-5400000" vert="horz"/>
              <a:lstStyle/>
              <a:p>
                <a:pPr>
                  <a:defRPr/>
                </a:pPr>
                <a:r>
                  <a:rPr lang="en-US" b="1"/>
                  <a:t>Number</a:t>
                </a:r>
                <a:r>
                  <a:rPr lang="en-US" b="1" baseline="0"/>
                  <a:t> of Respondents</a:t>
                </a:r>
                <a:endParaRPr lang="en-US" b="1"/>
              </a:p>
            </c:rich>
          </c:tx>
          <c:layout/>
        </c:title>
        <c:numFmt formatCode="General" sourceLinked="1"/>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en-US"/>
          </a:p>
        </c:txPr>
        <c:crossAx val="79886208"/>
        <c:crosses val="autoZero"/>
        <c:crossBetween val="between"/>
      </c:valAx>
    </c:plotArea>
    <c:plotVisOnly val="1"/>
    <c:dispBlanksAs val="gap"/>
  </c:chart>
  <c:spPr>
    <a:solidFill>
      <a:srgbClr val="FFFFFF"/>
    </a:solidFill>
    <a:ln w="3175">
      <a:solidFill>
        <a:srgbClr val="000000"/>
      </a:solidFill>
      <a:prstDash val="solid"/>
    </a:ln>
  </c:spPr>
  <c:txPr>
    <a:bodyPr/>
    <a:lstStyle/>
    <a:p>
      <a:pPr>
        <a:defRPr sz="900" b="0" i="0" u="none" strike="noStrike" baseline="0">
          <a:solidFill>
            <a:srgbClr val="000000"/>
          </a:solidFill>
          <a:latin typeface="Arial"/>
          <a:ea typeface="Arial"/>
          <a:cs typeface="Arial"/>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defRPr/>
            </a:pPr>
            <a:r>
              <a:rPr lang="en-US" sz="1800" b="1" i="0" baseline="0" dirty="0">
                <a:latin typeface="Times New Roman" pitchFamily="18" charset="0"/>
                <a:cs typeface="Times New Roman" pitchFamily="18" charset="0"/>
              </a:rPr>
              <a:t>Post-Training Knowledge Level  </a:t>
            </a:r>
            <a:endParaRPr lang="en-US" sz="1800" dirty="0">
              <a:latin typeface="Times New Roman" pitchFamily="18" charset="0"/>
              <a:cs typeface="Times New Roman" pitchFamily="18" charset="0"/>
            </a:endParaRPr>
          </a:p>
        </c:rich>
      </c:tx>
      <c:layout>
        <c:manualLayout>
          <c:xMode val="edge"/>
          <c:yMode val="edge"/>
          <c:x val="0.27245822397200437"/>
          <c:y val="0"/>
        </c:manualLayout>
      </c:layout>
    </c:title>
    <c:view3D>
      <c:perspective val="30"/>
    </c:view3D>
    <c:plotArea>
      <c:layout>
        <c:manualLayout>
          <c:layoutTarget val="inner"/>
          <c:xMode val="edge"/>
          <c:yMode val="edge"/>
          <c:x val="0.12535287255759697"/>
          <c:y val="0.11898064566590584"/>
          <c:w val="0.64328728006221447"/>
          <c:h val="0.78546819759684261"/>
        </c:manualLayout>
      </c:layout>
      <c:bar3DChart>
        <c:barDir val="col"/>
        <c:grouping val="stacked"/>
        <c:ser>
          <c:idx val="0"/>
          <c:order val="0"/>
          <c:dLbls>
            <c:showVal val="1"/>
          </c:dLbls>
          <c:cat>
            <c:strRef>
              <c:f>Sheet3!$B$11:$B$13</c:f>
              <c:strCache>
                <c:ptCount val="3"/>
                <c:pt idx="0">
                  <c:v>Poor Knowledge</c:v>
                </c:pt>
                <c:pt idx="1">
                  <c:v>Moderate Knowledge</c:v>
                </c:pt>
                <c:pt idx="2">
                  <c:v>Good Knowledge </c:v>
                </c:pt>
              </c:strCache>
            </c:strRef>
          </c:cat>
          <c:val>
            <c:numRef>
              <c:f>Sheet3!$C$11:$C$13</c:f>
              <c:numCache>
                <c:formatCode>General</c:formatCode>
                <c:ptCount val="3"/>
                <c:pt idx="0">
                  <c:v>0</c:v>
                </c:pt>
                <c:pt idx="1">
                  <c:v>20</c:v>
                </c:pt>
                <c:pt idx="2">
                  <c:v>9</c:v>
                </c:pt>
              </c:numCache>
            </c:numRef>
          </c:val>
        </c:ser>
        <c:gapWidth val="75"/>
        <c:gapDepth val="75"/>
        <c:shape val="box"/>
        <c:axId val="79969664"/>
        <c:axId val="80016896"/>
        <c:axId val="0"/>
      </c:bar3DChart>
      <c:catAx>
        <c:axId val="79969664"/>
        <c:scaling>
          <c:orientation val="minMax"/>
        </c:scaling>
        <c:axPos val="b"/>
        <c:title>
          <c:tx>
            <c:rich>
              <a:bodyPr/>
              <a:lstStyle/>
              <a:p>
                <a:pPr>
                  <a:defRPr/>
                </a:pPr>
                <a:r>
                  <a:rPr lang="en-US" sz="900" b="1" i="0" baseline="0">
                    <a:latin typeface="Arial" pitchFamily="34" charset="0"/>
                    <a:cs typeface="Arial" pitchFamily="34" charset="0"/>
                  </a:rPr>
                  <a:t>Level Of Knowledge</a:t>
                </a:r>
                <a:endParaRPr lang="en-US" sz="300">
                  <a:latin typeface="Arial" pitchFamily="34" charset="0"/>
                  <a:cs typeface="Arial" pitchFamily="34" charset="0"/>
                </a:endParaRPr>
              </a:p>
            </c:rich>
          </c:tx>
          <c:layout/>
        </c:title>
        <c:majorTickMark val="none"/>
        <c:tickLblPos val="nextTo"/>
        <c:crossAx val="80016896"/>
        <c:crosses val="autoZero"/>
        <c:auto val="1"/>
        <c:lblAlgn val="ctr"/>
        <c:lblOffset val="100"/>
      </c:catAx>
      <c:valAx>
        <c:axId val="80016896"/>
        <c:scaling>
          <c:orientation val="minMax"/>
        </c:scaling>
        <c:axPos val="l"/>
        <c:majorGridlines/>
        <c:title>
          <c:tx>
            <c:rich>
              <a:bodyPr/>
              <a:lstStyle/>
              <a:p>
                <a:pPr>
                  <a:defRPr/>
                </a:pPr>
                <a:r>
                  <a:rPr lang="en-US" sz="900" b="1" i="0" baseline="0">
                    <a:latin typeface="Arial" pitchFamily="34" charset="0"/>
                    <a:cs typeface="Arial" pitchFamily="34" charset="0"/>
                  </a:rPr>
                  <a:t>Number of Respondents</a:t>
                </a:r>
                <a:endParaRPr lang="en-US" sz="1800" b="1" i="0" baseline="0">
                  <a:latin typeface="Arial" pitchFamily="34" charset="0"/>
                  <a:cs typeface="Arial" pitchFamily="34" charset="0"/>
                </a:endParaRPr>
              </a:p>
            </c:rich>
          </c:tx>
          <c:layout/>
        </c:title>
        <c:numFmt formatCode="General" sourceLinked="1"/>
        <c:tickLblPos val="nextTo"/>
        <c:crossAx val="79969664"/>
        <c:crosses val="autoZero"/>
        <c:crossBetween val="between"/>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0.2446</cdr:x>
      <cdr:y>0.08342</cdr:y>
    </cdr:from>
    <cdr:to>
      <cdr:x>0.34772</cdr:x>
      <cdr:y>0.19018</cdr:y>
    </cdr:to>
    <cdr:sp macro="" textlink="">
      <cdr:nvSpPr>
        <cdr:cNvPr id="2" name="TextBox 1"/>
        <cdr:cNvSpPr txBox="1"/>
      </cdr:nvSpPr>
      <cdr:spPr>
        <a:xfrm xmlns:a="http://schemas.openxmlformats.org/drawingml/2006/main">
          <a:off x="971549" y="251074"/>
          <a:ext cx="409575" cy="3213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t>(67.21%)</a:t>
          </a:r>
          <a:endParaRPr lang="en-US" sz="1100"/>
        </a:p>
      </cdr:txBody>
    </cdr:sp>
  </cdr:relSizeAnchor>
  <cdr:relSizeAnchor xmlns:cdr="http://schemas.openxmlformats.org/drawingml/2006/chartDrawing">
    <cdr:from>
      <cdr:x>0.42926</cdr:x>
      <cdr:y>0.38868</cdr:y>
    </cdr:from>
    <cdr:to>
      <cdr:x>0.55635</cdr:x>
      <cdr:y>0.50256</cdr:y>
    </cdr:to>
    <cdr:sp macro="" textlink="">
      <cdr:nvSpPr>
        <cdr:cNvPr id="4" name="TextBox 3"/>
        <cdr:cNvSpPr txBox="1"/>
      </cdr:nvSpPr>
      <cdr:spPr>
        <a:xfrm xmlns:a="http://schemas.openxmlformats.org/drawingml/2006/main">
          <a:off x="1704975" y="1169880"/>
          <a:ext cx="504825" cy="34276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(32.79%)</a:t>
          </a:r>
        </a:p>
      </cdr:txBody>
    </cdr:sp>
  </cdr:relSizeAnchor>
  <cdr:relSizeAnchor xmlns:cdr="http://schemas.openxmlformats.org/drawingml/2006/chartDrawing">
    <cdr:from>
      <cdr:x>0.61631</cdr:x>
      <cdr:y>0.6519</cdr:y>
    </cdr:from>
    <cdr:to>
      <cdr:x>0.72662</cdr:x>
      <cdr:y>0.73101</cdr:y>
    </cdr:to>
    <cdr:sp macro="" textlink="">
      <cdr:nvSpPr>
        <cdr:cNvPr id="5" name="TextBox 4"/>
        <cdr:cNvSpPr txBox="1"/>
      </cdr:nvSpPr>
      <cdr:spPr>
        <a:xfrm xmlns:a="http://schemas.openxmlformats.org/drawingml/2006/main">
          <a:off x="2447925" y="1962149"/>
          <a:ext cx="438150" cy="2381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0%</a:t>
          </a:r>
        </a:p>
      </cdr:txBody>
    </cdr:sp>
  </cdr:relSizeAnchor>
</c:userShapes>
</file>

<file path=ppt/drawings/drawing2.xml><?xml version="1.0" encoding="utf-8"?>
<c:userShapes xmlns:c="http://schemas.openxmlformats.org/drawingml/2006/chart">
  <cdr:relSizeAnchor xmlns:cdr="http://schemas.openxmlformats.org/drawingml/2006/chartDrawing">
    <cdr:from>
      <cdr:x>0.48333</cdr:x>
      <cdr:y>0.04</cdr:y>
    </cdr:from>
    <cdr:to>
      <cdr:x>0.68333</cdr:x>
      <cdr:y>0.33538</cdr:y>
    </cdr:to>
    <cdr:sp macro="" textlink="">
      <cdr:nvSpPr>
        <cdr:cNvPr id="2" name="TextBox 1"/>
        <cdr:cNvSpPr txBox="1"/>
      </cdr:nvSpPr>
      <cdr:spPr>
        <a:xfrm xmlns:a="http://schemas.openxmlformats.org/drawingml/2006/main">
          <a:off x="2209800" y="1238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0.29258</cdr:x>
      <cdr:y>0.55473</cdr:y>
    </cdr:from>
    <cdr:to>
      <cdr:x>0.37383</cdr:x>
      <cdr:y>0.63123</cdr:y>
    </cdr:to>
    <cdr:sp macro="" textlink="">
      <cdr:nvSpPr>
        <cdr:cNvPr id="3" name="TextBox 2"/>
        <cdr:cNvSpPr txBox="1"/>
      </cdr:nvSpPr>
      <cdr:spPr>
        <a:xfrm xmlns:a="http://schemas.openxmlformats.org/drawingml/2006/main">
          <a:off x="1281604" y="1932208"/>
          <a:ext cx="355909" cy="26646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(0%)</a:t>
          </a:r>
        </a:p>
      </cdr:txBody>
    </cdr:sp>
  </cdr:relSizeAnchor>
  <cdr:relSizeAnchor xmlns:cdr="http://schemas.openxmlformats.org/drawingml/2006/chartDrawing">
    <cdr:from>
      <cdr:x>0.425</cdr:x>
      <cdr:y>0.09563</cdr:y>
    </cdr:from>
    <cdr:to>
      <cdr:x>0.55</cdr:x>
      <cdr:y>0.17213</cdr:y>
    </cdr:to>
    <cdr:sp macro="" textlink="">
      <cdr:nvSpPr>
        <cdr:cNvPr id="4" name="TextBox 3"/>
        <cdr:cNvSpPr txBox="1"/>
      </cdr:nvSpPr>
      <cdr:spPr>
        <a:xfrm xmlns:a="http://schemas.openxmlformats.org/drawingml/2006/main">
          <a:off x="1943100" y="333375"/>
          <a:ext cx="57150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(68.97%)</a:t>
          </a:r>
        </a:p>
      </cdr:txBody>
    </cdr:sp>
  </cdr:relSizeAnchor>
  <cdr:relSizeAnchor xmlns:cdr="http://schemas.openxmlformats.org/drawingml/2006/chartDrawing">
    <cdr:from>
      <cdr:x>0.58542</cdr:x>
      <cdr:y>0.38798</cdr:y>
    </cdr:from>
    <cdr:to>
      <cdr:x>0.725</cdr:x>
      <cdr:y>0.46448</cdr:y>
    </cdr:to>
    <cdr:sp macro="" textlink="">
      <cdr:nvSpPr>
        <cdr:cNvPr id="5" name="TextBox 4"/>
        <cdr:cNvSpPr txBox="1"/>
      </cdr:nvSpPr>
      <cdr:spPr>
        <a:xfrm xmlns:a="http://schemas.openxmlformats.org/drawingml/2006/main">
          <a:off x="2676525" y="1352550"/>
          <a:ext cx="638175"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(31.03%)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F8D550-1664-4E36-92FA-17220869CB6D}" type="datetimeFigureOut">
              <a:rPr lang="en-US" smtClean="0"/>
              <a:pPr/>
              <a:t>5/4/2013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50FCC-BE9F-4C43-96FC-00D4FE566F8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350FCC-BE9F-4C43-96FC-00D4FE566F8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4AAA6F71-87B2-444E-828A-80FE7ECDE0E5}"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AA6F71-87B2-444E-828A-80FE7ECDE0E5}"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AA6F71-87B2-444E-828A-80FE7ECDE0E5}"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85C3CF-A6D9-4897-A790-0FD171C397C5}" type="datetimeFigureOut">
              <a:rPr lang="en-US" smtClean="0"/>
              <a:pPr/>
              <a:t>5/4/2013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AA6F71-87B2-444E-828A-80FE7ECDE0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985C3CF-A6D9-4897-A790-0FD171C397C5}" type="datetimeFigureOut">
              <a:rPr lang="en-US" smtClean="0"/>
              <a:pPr/>
              <a:t>5/4/2013</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4AAA6F71-87B2-444E-828A-80FE7ECDE0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985C3CF-A6D9-4897-A790-0FD171C397C5}" type="datetimeFigureOut">
              <a:rPr lang="en-US" smtClean="0"/>
              <a:pPr/>
              <a:t>5/4/2013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AAA6F71-87B2-444E-828A-80FE7ECDE0E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cbi.nlm.nih.gov/pubmed?term=%22Pettersson%20KO%22%5bAuthor%5d"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jgo.org/article/S0020-7292(07)00493-6/abstract" TargetMode="External"/><Relationship Id="rId5" Type="http://schemas.openxmlformats.org/officeDocument/2006/relationships/hyperlink" Target="http://www.ncbi.nlm.nih.gov/pubmed?term=%22Christensson%20K%22%5bAuthor%5d" TargetMode="External"/><Relationship Id="rId4" Type="http://schemas.openxmlformats.org/officeDocument/2006/relationships/hyperlink" Target="http://www.ncbi.nlm.nih.gov/pubmed?term=%22Svensson%20ML%22%5bAuthor%5d"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ubmed.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ncbi.nlm.nih.gov/pubmed.com"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381251"/>
          </a:xfrm>
        </p:spPr>
        <p:txBody>
          <a:bodyPr>
            <a:normAutofit fontScale="90000"/>
          </a:bodyPr>
          <a:lstStyle/>
          <a:p>
            <a:r>
              <a:rPr lang="en-US" sz="3600" b="1" dirty="0"/>
              <a:t>Evaluating Effectiveness of One-Day Workshop on “Use of Partograph” attended by Staff Nurses of District Hospital, Jehanabad </a:t>
            </a:r>
            <a:r>
              <a:rPr lang="en-US" sz="3600" b="1" dirty="0" smtClean="0"/>
              <a:t>Bihar</a:t>
            </a:r>
            <a:r>
              <a:rPr lang="en-US" dirty="0"/>
              <a:t/>
            </a:r>
            <a:br>
              <a:rPr lang="en-US" dirty="0"/>
            </a:br>
            <a:endParaRPr lang="en-US" dirty="0"/>
          </a:p>
        </p:txBody>
      </p:sp>
      <p:sp>
        <p:nvSpPr>
          <p:cNvPr id="3" name="Subtitle 2"/>
          <p:cNvSpPr>
            <a:spLocks noGrp="1"/>
          </p:cNvSpPr>
          <p:nvPr>
            <p:ph type="subTitle" idx="1"/>
          </p:nvPr>
        </p:nvSpPr>
        <p:spPr>
          <a:xfrm>
            <a:off x="838200" y="4648200"/>
            <a:ext cx="7772400" cy="1508760"/>
          </a:xfrm>
        </p:spPr>
        <p:txBody>
          <a:bodyPr/>
          <a:lstStyle/>
          <a:p>
            <a:r>
              <a:rPr lang="en-US" dirty="0" smtClean="0"/>
              <a:t>Submitted by</a:t>
            </a:r>
          </a:p>
          <a:p>
            <a:r>
              <a:rPr lang="en-US" dirty="0" smtClean="0"/>
              <a:t>Priyanka Kumari</a:t>
            </a:r>
          </a:p>
          <a:p>
            <a:r>
              <a:rPr lang="en-US" dirty="0" smtClean="0"/>
              <a:t>PG/11/074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WHO module: issued series of inter-related documents- Principle &amp; strategy, user’s manual, facilitator’s guide, guidelines for operational research. (Preventing Prolonged labor: a practical guide-the partograph.)</a:t>
            </a:r>
          </a:p>
          <a:p>
            <a:pPr>
              <a:buNone/>
            </a:pPr>
            <a:endParaRPr lang="en-US" dirty="0" smtClean="0"/>
          </a:p>
          <a:p>
            <a:r>
              <a:rPr lang="en-US" dirty="0"/>
              <a:t>A study was conducted in Bangladesh with an aim to assess the impact of training on use of the partograph for labour monitoring among various categories of primary health care workers among 56 health workers over a period of 7 months in Bangladesh through hospital based survey </a:t>
            </a:r>
            <a:endParaRPr lang="en-US" dirty="0" smtClean="0"/>
          </a:p>
          <a:p>
            <a:endParaRPr lang="en-US" dirty="0"/>
          </a:p>
          <a:p>
            <a:pPr lvl="1"/>
            <a:r>
              <a:rPr lang="en-US" b="1" dirty="0"/>
              <a:t>R</a:t>
            </a:r>
            <a:r>
              <a:rPr lang="en-US" b="1" dirty="0" smtClean="0"/>
              <a:t>esult :</a:t>
            </a:r>
            <a:r>
              <a:rPr lang="en-US" dirty="0" smtClean="0"/>
              <a:t> 242 </a:t>
            </a:r>
            <a:r>
              <a:rPr lang="en-US" dirty="0"/>
              <a:t>partograph of women in labour were plotted and out of this 76.9% of them correctly plotted and 6.6% were inappropriate. </a:t>
            </a:r>
            <a:endParaRPr lang="en-US" dirty="0" smtClean="0"/>
          </a:p>
          <a:p>
            <a:pPr lvl="1">
              <a:buNone/>
            </a:pPr>
            <a:endParaRPr lang="en-US" dirty="0" smtClean="0"/>
          </a:p>
          <a:p>
            <a:pPr lvl="1"/>
            <a:r>
              <a:rPr lang="en-US" b="1" dirty="0" smtClean="0"/>
              <a:t>Conclusion:</a:t>
            </a:r>
            <a:r>
              <a:rPr lang="en-US" dirty="0" smtClean="0"/>
              <a:t> effective </a:t>
            </a:r>
            <a:r>
              <a:rPr lang="en-US" dirty="0"/>
              <a:t>training to use the partograph among primary health care workers can contribute towards improved maternal outcomes in developing </a:t>
            </a:r>
            <a:r>
              <a:rPr lang="en-US" dirty="0" smtClean="0"/>
              <a:t>countries.</a:t>
            </a:r>
            <a:r>
              <a:rPr lang="en-US" baseline="30000" dirty="0"/>
              <a:t>7</a:t>
            </a:r>
            <a:endParaRPr lang="en-US" dirty="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914400" y="1447800"/>
            <a:ext cx="7772400" cy="4907760"/>
          </a:xfrm>
        </p:spPr>
        <p:txBody>
          <a:bodyPr>
            <a:normAutofit/>
          </a:bodyPr>
          <a:lstStyle/>
          <a:p>
            <a:r>
              <a:rPr lang="en-US" sz="2400" dirty="0" smtClean="0"/>
              <a:t>Randomized control trial by </a:t>
            </a:r>
            <a:r>
              <a:rPr lang="en-US" sz="2400" dirty="0" err="1" smtClean="0"/>
              <a:t>Hemant</a:t>
            </a:r>
            <a:r>
              <a:rPr lang="en-US" sz="2400" dirty="0" smtClean="0"/>
              <a:t> </a:t>
            </a:r>
            <a:r>
              <a:rPr lang="en-US" sz="2400" dirty="0" err="1" smtClean="0"/>
              <a:t>Pandey</a:t>
            </a:r>
            <a:r>
              <a:rPr lang="en-US" sz="2400" dirty="0" smtClean="0"/>
              <a:t> of </a:t>
            </a:r>
            <a:r>
              <a:rPr lang="en-US" sz="2400" dirty="0" err="1" smtClean="0"/>
              <a:t>Gijagi</a:t>
            </a:r>
            <a:r>
              <a:rPr lang="en-US" sz="2400" dirty="0" smtClean="0"/>
              <a:t> University, Madhya Pradesh: 20 mid-wives equally divided into 2 groups</a:t>
            </a:r>
            <a:r>
              <a:rPr lang="en-US" sz="2400" baseline="30000" dirty="0" smtClean="0"/>
              <a:t>8</a:t>
            </a:r>
            <a:r>
              <a:rPr lang="en-US" sz="2400" dirty="0" smtClean="0"/>
              <a:t>.</a:t>
            </a:r>
          </a:p>
          <a:p>
            <a:pPr>
              <a:buNone/>
            </a:pPr>
            <a:endParaRPr lang="en-US" sz="2400" dirty="0" smtClean="0"/>
          </a:p>
          <a:p>
            <a:r>
              <a:rPr lang="en-US" sz="2400" dirty="0" smtClean="0"/>
              <a:t>Intervention group was introduced to WHO partograph</a:t>
            </a:r>
          </a:p>
          <a:p>
            <a:pPr>
              <a:buNone/>
            </a:pPr>
            <a:endParaRPr lang="en-US" sz="2400" dirty="0" smtClean="0"/>
          </a:p>
          <a:p>
            <a:r>
              <a:rPr lang="en-US" sz="2400" dirty="0" smtClean="0"/>
              <a:t>Among this group 92.4% Partograph were correctly filled.</a:t>
            </a:r>
          </a:p>
          <a:p>
            <a:pPr>
              <a:buNone/>
            </a:pPr>
            <a:endParaRPr lang="en-US" sz="2400" dirty="0" smtClean="0"/>
          </a:p>
          <a:p>
            <a:r>
              <a:rPr lang="en-US" sz="2400" dirty="0" smtClean="0"/>
              <a:t>Conclusion: WHO partograph should be promoted for use by midwives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2000" b="1" dirty="0" err="1">
                <a:hlinkClick r:id="rId3"/>
              </a:rPr>
              <a:t>Pettersson</a:t>
            </a:r>
            <a:r>
              <a:rPr lang="en-US" sz="2000" b="1" dirty="0">
                <a:hlinkClick r:id="rId3"/>
              </a:rPr>
              <a:t> KO</a:t>
            </a:r>
            <a:r>
              <a:rPr lang="en-US" sz="2000" b="1" dirty="0"/>
              <a:t>, </a:t>
            </a:r>
            <a:r>
              <a:rPr lang="en-US" sz="2000" b="1" dirty="0" err="1">
                <a:hlinkClick r:id="rId4"/>
              </a:rPr>
              <a:t>Svensson</a:t>
            </a:r>
            <a:r>
              <a:rPr lang="en-US" sz="2000" b="1" dirty="0">
                <a:hlinkClick r:id="rId4"/>
              </a:rPr>
              <a:t> </a:t>
            </a:r>
            <a:r>
              <a:rPr lang="en-US" sz="2000" b="1" dirty="0" smtClean="0">
                <a:hlinkClick r:id="rId4"/>
              </a:rPr>
              <a:t>ML</a:t>
            </a:r>
            <a:r>
              <a:rPr lang="en-US" sz="2000" b="1" dirty="0"/>
              <a:t>, </a:t>
            </a:r>
            <a:r>
              <a:rPr lang="en-US" sz="2000" b="1" dirty="0" err="1">
                <a:hlinkClick r:id="rId5"/>
              </a:rPr>
              <a:t>Christensson</a:t>
            </a:r>
            <a:r>
              <a:rPr lang="en-US" sz="2000" b="1" dirty="0">
                <a:hlinkClick r:id="rId5"/>
              </a:rPr>
              <a:t> K</a:t>
            </a:r>
            <a:r>
              <a:rPr lang="en-US" sz="2000" b="1" dirty="0"/>
              <a:t>. (2009 </a:t>
            </a:r>
            <a:r>
              <a:rPr lang="en-US" sz="2000" b="1" dirty="0" smtClean="0"/>
              <a:t>June) : quasi-experimental pre-test-post test design. </a:t>
            </a:r>
            <a:r>
              <a:rPr lang="en-US" sz="2000" b="1" baseline="30000" dirty="0" smtClean="0"/>
              <a:t>9</a:t>
            </a:r>
          </a:p>
          <a:p>
            <a:pPr>
              <a:buNone/>
            </a:pPr>
            <a:endParaRPr lang="en-US" sz="2000" b="1" dirty="0" smtClean="0"/>
          </a:p>
          <a:p>
            <a:pPr lvl="1"/>
            <a:r>
              <a:rPr lang="en-US" sz="1600" b="1" dirty="0" smtClean="0"/>
              <a:t>Findings: </a:t>
            </a:r>
            <a:r>
              <a:rPr lang="en-US" sz="1600" dirty="0"/>
              <a:t>statistically significant improvements were found in seven of 10 measured variables</a:t>
            </a:r>
            <a:r>
              <a:rPr lang="en-US" sz="1600" dirty="0" smtClean="0"/>
              <a:t>.</a:t>
            </a:r>
            <a:endParaRPr lang="en-US" sz="1600" dirty="0"/>
          </a:p>
          <a:p>
            <a:pPr lvl="1">
              <a:buNone/>
            </a:pPr>
            <a:endParaRPr lang="en-US" sz="1600" dirty="0" smtClean="0"/>
          </a:p>
          <a:p>
            <a:pPr>
              <a:buNone/>
            </a:pPr>
            <a:r>
              <a:rPr lang="en-US" sz="2000" b="1" dirty="0"/>
              <a:t>A.</a:t>
            </a:r>
            <a:r>
              <a:rPr lang="en-US" sz="2000" b="1" dirty="0">
                <a:hlinkClick r:id="rId6" tooltip="Search for all articles by this author"/>
              </a:rPr>
              <a:t>O. </a:t>
            </a:r>
            <a:r>
              <a:rPr lang="en-US" sz="2000" b="1" dirty="0" err="1">
                <a:hlinkClick r:id="rId6" tooltip="Search for all articles by this author"/>
              </a:rPr>
              <a:t>Fatusi</a:t>
            </a:r>
            <a:r>
              <a:rPr lang="en-US" sz="2000" b="1" dirty="0"/>
              <a:t> (2008 Jan</a:t>
            </a:r>
            <a:r>
              <a:rPr lang="en-US" sz="2000" b="1" dirty="0" smtClean="0"/>
              <a:t>) (Gujarat)</a:t>
            </a:r>
            <a:r>
              <a:rPr lang="en-US" sz="2000" dirty="0" smtClean="0"/>
              <a:t> : </a:t>
            </a:r>
            <a:r>
              <a:rPr lang="en-US" sz="2000" dirty="0"/>
              <a:t>assess the impact of training on use of the partogram for labor monitoring among various categories of primary health care workers</a:t>
            </a:r>
            <a:r>
              <a:rPr lang="en-US" sz="2000" dirty="0" smtClean="0"/>
              <a:t>. </a:t>
            </a:r>
            <a:r>
              <a:rPr lang="en-US" sz="2000" baseline="30000" dirty="0" smtClean="0"/>
              <a:t>10</a:t>
            </a:r>
            <a:endParaRPr lang="en-US" sz="2000" dirty="0" smtClean="0"/>
          </a:p>
          <a:p>
            <a:pPr>
              <a:buNone/>
            </a:pPr>
            <a:r>
              <a:rPr lang="en-US" sz="2000" dirty="0" smtClean="0"/>
              <a:t>	Including </a:t>
            </a:r>
            <a:r>
              <a:rPr lang="en-US" sz="2000" dirty="0"/>
              <a:t>Community health extension workers (CHEWs) </a:t>
            </a:r>
            <a:r>
              <a:rPr lang="en-US" sz="2000" dirty="0" smtClean="0"/>
              <a:t>&amp; </a:t>
            </a:r>
            <a:r>
              <a:rPr lang="en-US" sz="2000" dirty="0"/>
              <a:t>nurse/midwives </a:t>
            </a:r>
            <a:endParaRPr lang="en-US" sz="2000" dirty="0" smtClean="0"/>
          </a:p>
          <a:p>
            <a:pPr>
              <a:buNone/>
            </a:pPr>
            <a:endParaRPr lang="en-US" sz="2000" dirty="0" smtClean="0"/>
          </a:p>
          <a:p>
            <a:pPr lvl="1"/>
            <a:r>
              <a:rPr lang="en-US" sz="1600" b="1" dirty="0" smtClean="0"/>
              <a:t>Findings</a:t>
            </a:r>
            <a:r>
              <a:rPr lang="en-US" sz="1600" dirty="0" smtClean="0"/>
              <a:t>: </a:t>
            </a:r>
            <a:r>
              <a:rPr lang="en-US" sz="1600" dirty="0"/>
              <a:t>No statistically significant difference was recorded in the rate of correct plotting and consequent decision-making between nurse/midwives and the CHEWs</a:t>
            </a:r>
            <a:r>
              <a:rPr lang="en-US" sz="1600" dirty="0" smtClean="0"/>
              <a:t>.</a:t>
            </a:r>
          </a:p>
          <a:p>
            <a:pPr lvl="1"/>
            <a:r>
              <a:rPr lang="en-US" sz="1600" b="1" dirty="0" smtClean="0"/>
              <a:t>Conclusion:</a:t>
            </a:r>
            <a:r>
              <a:rPr lang="en-US" sz="1600" dirty="0" smtClean="0"/>
              <a:t> </a:t>
            </a:r>
            <a:r>
              <a:rPr lang="en-US" sz="1600" dirty="0"/>
              <a:t>Lower cadres of primary health care workers can be effectively </a:t>
            </a:r>
            <a:r>
              <a:rPr lang="en-US" sz="1600" dirty="0" smtClean="0"/>
              <a:t>trained to use partograph </a:t>
            </a: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762000" y="1295400"/>
            <a:ext cx="7772400" cy="4572000"/>
          </a:xfrm>
        </p:spPr>
        <p:txBody>
          <a:bodyPr>
            <a:normAutofit fontScale="70000" lnSpcReduction="20000"/>
          </a:bodyPr>
          <a:lstStyle/>
          <a:p>
            <a:pPr>
              <a:buNone/>
            </a:pPr>
            <a:r>
              <a:rPr lang="en-US" dirty="0" smtClean="0"/>
              <a:t>General Objectives: </a:t>
            </a:r>
            <a:r>
              <a:rPr lang="en-US" sz="2600" dirty="0"/>
              <a:t>To evaluate the effectiveness of a one day workshop on “Partograph” as a part of SBA training program and identify factors affecting </a:t>
            </a:r>
            <a:r>
              <a:rPr lang="en-US" sz="2600" dirty="0" smtClean="0"/>
              <a:t> </a:t>
            </a:r>
            <a:r>
              <a:rPr lang="en-US" sz="2600" dirty="0"/>
              <a:t>use of Partograph among staff nurse of District Hospital, </a:t>
            </a:r>
            <a:r>
              <a:rPr lang="en-US" sz="2600" dirty="0" smtClean="0"/>
              <a:t>Jehanabad</a:t>
            </a:r>
          </a:p>
          <a:p>
            <a:pPr>
              <a:buNone/>
            </a:pPr>
            <a:endParaRPr lang="en-US" sz="2000" dirty="0"/>
          </a:p>
          <a:p>
            <a:pPr>
              <a:buNone/>
            </a:pPr>
            <a:r>
              <a:rPr lang="en-US" dirty="0"/>
              <a:t>Specific Objectives: </a:t>
            </a:r>
            <a:endParaRPr lang="en-US" dirty="0" smtClean="0"/>
          </a:p>
          <a:p>
            <a:pPr>
              <a:buNone/>
            </a:pPr>
            <a:endParaRPr lang="en-US" dirty="0"/>
          </a:p>
          <a:p>
            <a:pPr lvl="0"/>
            <a:r>
              <a:rPr lang="en-US" sz="2600" dirty="0"/>
              <a:t>To assess the knowledge and practice of Partograph among staff nurses before and after the SBA training</a:t>
            </a:r>
            <a:r>
              <a:rPr lang="en-US" sz="2600" dirty="0" smtClean="0"/>
              <a:t>.</a:t>
            </a:r>
          </a:p>
          <a:p>
            <a:pPr lvl="0">
              <a:buNone/>
            </a:pPr>
            <a:endParaRPr lang="en-US" sz="2600" dirty="0"/>
          </a:p>
          <a:p>
            <a:pPr lvl="0"/>
            <a:r>
              <a:rPr lang="en-US" sz="2600" dirty="0"/>
              <a:t>To evaluate the effectiveness of the </a:t>
            </a:r>
            <a:r>
              <a:rPr lang="en-US" sz="2600" dirty="0" smtClean="0"/>
              <a:t>workshop</a:t>
            </a:r>
          </a:p>
          <a:p>
            <a:pPr lvl="0">
              <a:buNone/>
            </a:pPr>
            <a:endParaRPr lang="en-US" sz="2600" dirty="0"/>
          </a:p>
          <a:p>
            <a:pPr lvl="0"/>
            <a:r>
              <a:rPr lang="en-US" sz="2600" dirty="0"/>
              <a:t>To identify factors affecting </a:t>
            </a:r>
            <a:r>
              <a:rPr lang="en-US" sz="2600" dirty="0" smtClean="0"/>
              <a:t> </a:t>
            </a:r>
            <a:r>
              <a:rPr lang="en-US" sz="2600" dirty="0"/>
              <a:t>implementation of </a:t>
            </a:r>
            <a:r>
              <a:rPr lang="en-US" sz="2600" dirty="0" smtClean="0"/>
              <a:t>Partograph</a:t>
            </a:r>
          </a:p>
          <a:p>
            <a:pPr lvl="0">
              <a:buNone/>
            </a:pPr>
            <a:endParaRPr lang="en-US" sz="2600" dirty="0"/>
          </a:p>
          <a:p>
            <a:pPr lvl="0"/>
            <a:r>
              <a:rPr lang="en-US" sz="2600" dirty="0"/>
              <a:t>To recommend measures to increase use of Partograph by staff nurses</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of the study</a:t>
            </a:r>
            <a:endParaRPr lang="en-US" dirty="0"/>
          </a:p>
        </p:txBody>
      </p:sp>
      <p:sp>
        <p:nvSpPr>
          <p:cNvPr id="3" name="Content Placeholder 2"/>
          <p:cNvSpPr>
            <a:spLocks noGrp="1"/>
          </p:cNvSpPr>
          <p:nvPr>
            <p:ph idx="1"/>
          </p:nvPr>
        </p:nvSpPr>
        <p:spPr/>
        <p:txBody>
          <a:bodyPr/>
          <a:lstStyle/>
          <a:p>
            <a:r>
              <a:rPr lang="en-US" dirty="0"/>
              <a:t>There will be a significant increase in knowledge about Partograph </a:t>
            </a:r>
            <a:r>
              <a:rPr lang="en-US" dirty="0" smtClean="0"/>
              <a:t> after attending one day workshop on ‘use of partograph’ </a:t>
            </a:r>
            <a:r>
              <a:rPr lang="en-US" dirty="0"/>
              <a:t>among staff nurses of the district Hospital, Jehanabad.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definitions</a:t>
            </a:r>
            <a:endParaRPr lang="en-US" dirty="0"/>
          </a:p>
        </p:txBody>
      </p:sp>
      <p:sp>
        <p:nvSpPr>
          <p:cNvPr id="3" name="Content Placeholder 2"/>
          <p:cNvSpPr>
            <a:spLocks noGrp="1"/>
          </p:cNvSpPr>
          <p:nvPr>
            <p:ph idx="1"/>
          </p:nvPr>
        </p:nvSpPr>
        <p:spPr/>
        <p:txBody>
          <a:bodyPr>
            <a:normAutofit/>
          </a:bodyPr>
          <a:lstStyle/>
          <a:p>
            <a:r>
              <a:rPr lang="en-US" sz="2200" b="1" dirty="0">
                <a:solidFill>
                  <a:srgbClr val="FFFF00"/>
                </a:solidFill>
              </a:rPr>
              <a:t>Partograph:</a:t>
            </a:r>
            <a:r>
              <a:rPr lang="en-US" sz="2200" dirty="0"/>
              <a:t> refers to a tool to assess the progress of labour and recognize need for action at the appropriate </a:t>
            </a:r>
            <a:r>
              <a:rPr lang="en-US" sz="2200" dirty="0" smtClean="0"/>
              <a:t>time</a:t>
            </a:r>
            <a:r>
              <a:rPr lang="en-US" sz="2200" dirty="0" smtClean="0"/>
              <a:t>; </a:t>
            </a:r>
            <a:r>
              <a:rPr lang="en-US" sz="2200" dirty="0"/>
              <a:t>a graphic recording of progress of labour and salient conditions of mother and fetus</a:t>
            </a:r>
            <a:r>
              <a:rPr lang="en-US" sz="2200" dirty="0" smtClean="0"/>
              <a:t>.</a:t>
            </a:r>
          </a:p>
          <a:p>
            <a:pPr>
              <a:buNone/>
            </a:pPr>
            <a:endParaRPr lang="en-US" sz="2200" dirty="0"/>
          </a:p>
          <a:p>
            <a:r>
              <a:rPr lang="en-US" sz="2200" b="1" dirty="0">
                <a:solidFill>
                  <a:srgbClr val="FFFF00"/>
                </a:solidFill>
              </a:rPr>
              <a:t>Effectiveness</a:t>
            </a:r>
            <a:r>
              <a:rPr lang="en-US" sz="2200" dirty="0">
                <a:solidFill>
                  <a:srgbClr val="FFFF00"/>
                </a:solidFill>
              </a:rPr>
              <a:t>:</a:t>
            </a:r>
            <a:r>
              <a:rPr lang="en-US" sz="2200" dirty="0"/>
              <a:t> This term refers to the significant gain in knowledge scores of nurses regarding partogram after conducting structured teaching program</a:t>
            </a:r>
            <a:r>
              <a:rPr lang="en-US" sz="2200" dirty="0" smtClean="0"/>
              <a:t>.</a:t>
            </a:r>
          </a:p>
          <a:p>
            <a:pPr>
              <a:buNone/>
            </a:pPr>
            <a:endParaRPr lang="en-US" sz="2200" dirty="0"/>
          </a:p>
          <a:p>
            <a:r>
              <a:rPr lang="en-US" sz="2200" b="1" dirty="0">
                <a:solidFill>
                  <a:srgbClr val="FFFF00"/>
                </a:solidFill>
              </a:rPr>
              <a:t>Knowledge</a:t>
            </a:r>
            <a:r>
              <a:rPr lang="en-US" sz="2200" dirty="0">
                <a:solidFill>
                  <a:srgbClr val="FFFF00"/>
                </a:solidFill>
              </a:rPr>
              <a:t>: </a:t>
            </a:r>
            <a:r>
              <a:rPr lang="en-US" sz="2200" dirty="0"/>
              <a:t>refers to the correct response of the nurses to the structured knowledge questionnaire method related to partograph.</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&amp; methods</a:t>
            </a:r>
            <a:endParaRPr lang="en-US" dirty="0"/>
          </a:p>
        </p:txBody>
      </p:sp>
      <p:sp>
        <p:nvSpPr>
          <p:cNvPr id="3" name="Content Placeholder 2"/>
          <p:cNvSpPr>
            <a:spLocks noGrp="1"/>
          </p:cNvSpPr>
          <p:nvPr>
            <p:ph idx="1"/>
          </p:nvPr>
        </p:nvSpPr>
        <p:spPr/>
        <p:txBody>
          <a:bodyPr>
            <a:normAutofit/>
          </a:bodyPr>
          <a:lstStyle/>
          <a:p>
            <a:r>
              <a:rPr lang="en-US" sz="2000" b="1" dirty="0">
                <a:solidFill>
                  <a:srgbClr val="FFFF00"/>
                </a:solidFill>
              </a:rPr>
              <a:t>Study </a:t>
            </a:r>
            <a:r>
              <a:rPr lang="en-US" sz="2000" b="1" dirty="0" smtClean="0">
                <a:solidFill>
                  <a:srgbClr val="FFFF00"/>
                </a:solidFill>
              </a:rPr>
              <a:t>Design</a:t>
            </a:r>
            <a:r>
              <a:rPr lang="en-US" sz="2000" b="1" dirty="0" smtClean="0"/>
              <a:t>: </a:t>
            </a:r>
            <a:r>
              <a:rPr lang="en-US" sz="2000" dirty="0" smtClean="0"/>
              <a:t> before and after study design.</a:t>
            </a:r>
          </a:p>
          <a:p>
            <a:pPr>
              <a:buNone/>
            </a:pPr>
            <a:endParaRPr lang="en-US" sz="2000" dirty="0" smtClean="0"/>
          </a:p>
          <a:p>
            <a:r>
              <a:rPr lang="en-US" sz="2000" b="1" dirty="0" smtClean="0">
                <a:solidFill>
                  <a:srgbClr val="FFFF00"/>
                </a:solidFill>
              </a:rPr>
              <a:t>Study </a:t>
            </a:r>
            <a:r>
              <a:rPr lang="en-US" sz="2000" b="1" dirty="0">
                <a:solidFill>
                  <a:srgbClr val="FFFF00"/>
                </a:solidFill>
              </a:rPr>
              <a:t>Population</a:t>
            </a:r>
            <a:r>
              <a:rPr lang="en-US" sz="2000" dirty="0">
                <a:solidFill>
                  <a:srgbClr val="FFFF00"/>
                </a:solidFill>
              </a:rPr>
              <a:t>-</a:t>
            </a:r>
            <a:r>
              <a:rPr lang="en-US" sz="2000" dirty="0"/>
              <a:t> This includes all the ANMs and A-Grade nurses who are working in the District Hospital of Jehanabad and have undergone the SBA training including both contractual and permanent staff</a:t>
            </a:r>
            <a:r>
              <a:rPr lang="en-US" sz="2000" dirty="0" smtClean="0"/>
              <a:t>.</a:t>
            </a:r>
          </a:p>
          <a:p>
            <a:pPr>
              <a:buNone/>
            </a:pPr>
            <a:endParaRPr lang="en-US" sz="2000" dirty="0"/>
          </a:p>
          <a:p>
            <a:r>
              <a:rPr lang="en-US" sz="2000" b="1" dirty="0">
                <a:solidFill>
                  <a:srgbClr val="FFFF00"/>
                </a:solidFill>
              </a:rPr>
              <a:t>Study Sample and Sample Size</a:t>
            </a:r>
            <a:r>
              <a:rPr lang="en-US" sz="2000" dirty="0">
                <a:solidFill>
                  <a:srgbClr val="FFFF00"/>
                </a:solidFill>
              </a:rPr>
              <a:t> </a:t>
            </a:r>
            <a:r>
              <a:rPr lang="en-US" sz="2000" dirty="0"/>
              <a:t>– Sample size is 29 which is the total number of staff nurses and ANMs in Sadar Hospital, therefore, sample population includes the entire study population</a:t>
            </a:r>
            <a:r>
              <a:rPr lang="en-US" sz="2000" dirty="0" smtClean="0"/>
              <a:t>.</a:t>
            </a:r>
          </a:p>
          <a:p>
            <a:endParaRPr lang="en-US" sz="2000" dirty="0" smtClean="0"/>
          </a:p>
          <a:p>
            <a:r>
              <a:rPr lang="en-US" sz="2000" b="1" dirty="0" smtClean="0">
                <a:solidFill>
                  <a:srgbClr val="FFFF00"/>
                </a:solidFill>
              </a:rPr>
              <a:t>Sampling Technique</a:t>
            </a:r>
            <a:r>
              <a:rPr lang="en-US" sz="2000" dirty="0" smtClean="0">
                <a:solidFill>
                  <a:srgbClr val="FFFF00"/>
                </a:solidFill>
              </a:rPr>
              <a:t> </a:t>
            </a:r>
            <a:r>
              <a:rPr lang="en-US" sz="2000" dirty="0" smtClean="0"/>
              <a:t>– Purposive sampling is used to collect data.</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endParaRPr lang="en-US" dirty="0"/>
          </a:p>
          <a:p>
            <a:r>
              <a:rPr lang="en-US" b="1" dirty="0" smtClean="0">
                <a:solidFill>
                  <a:srgbClr val="FFFF00"/>
                </a:solidFill>
              </a:rPr>
              <a:t>Sampling Criteria</a:t>
            </a:r>
            <a:r>
              <a:rPr lang="en-US" dirty="0" smtClean="0">
                <a:solidFill>
                  <a:srgbClr val="FFFF00"/>
                </a:solidFill>
              </a:rPr>
              <a:t>:</a:t>
            </a:r>
          </a:p>
          <a:p>
            <a:pPr lvl="1"/>
            <a:r>
              <a:rPr lang="en-US" i="1" dirty="0" smtClean="0"/>
              <a:t>Inclusion </a:t>
            </a:r>
            <a:r>
              <a:rPr lang="en-US" i="1" dirty="0"/>
              <a:t>Criteria</a:t>
            </a:r>
            <a:r>
              <a:rPr lang="en-US" dirty="0"/>
              <a:t> – all the nurses working in Sadar Hospital and have undergone the  </a:t>
            </a:r>
            <a:r>
              <a:rPr lang="en-US" dirty="0" smtClean="0"/>
              <a:t>SBA </a:t>
            </a:r>
            <a:r>
              <a:rPr lang="en-US" dirty="0"/>
              <a:t>training Program designed by JHPIEGO and also attended the One-Day workshop on </a:t>
            </a:r>
            <a:r>
              <a:rPr lang="en-US" dirty="0" smtClean="0"/>
              <a:t>Partograph.</a:t>
            </a:r>
          </a:p>
          <a:p>
            <a:pPr lvl="1"/>
            <a:endParaRPr lang="en-US" dirty="0" smtClean="0"/>
          </a:p>
          <a:p>
            <a:pPr lvl="1"/>
            <a:r>
              <a:rPr lang="en-US" i="1" dirty="0" smtClean="0"/>
              <a:t>Exclusion </a:t>
            </a:r>
            <a:r>
              <a:rPr lang="en-US" i="1" dirty="0"/>
              <a:t>Criteria</a:t>
            </a:r>
            <a:r>
              <a:rPr lang="en-US" dirty="0"/>
              <a:t> – </a:t>
            </a:r>
            <a:r>
              <a:rPr lang="en-US" b="1" dirty="0"/>
              <a:t>a</a:t>
            </a:r>
            <a:r>
              <a:rPr lang="en-US" dirty="0"/>
              <a:t>. Medical Professionals other than the staff nurses.</a:t>
            </a:r>
          </a:p>
          <a:p>
            <a:pPr>
              <a:buNone/>
            </a:pPr>
            <a:r>
              <a:rPr lang="en-US" b="1" dirty="0" smtClean="0"/>
              <a:t>				</a:t>
            </a:r>
            <a:r>
              <a:rPr lang="en-US" sz="2600" b="1" dirty="0" smtClean="0"/>
              <a:t>b</a:t>
            </a:r>
            <a:r>
              <a:rPr lang="en-US" sz="2600" dirty="0"/>
              <a:t>. Staff nurses who are working in Sadar </a:t>
            </a:r>
            <a:r>
              <a:rPr lang="en-US" sz="2600" dirty="0" smtClean="0"/>
              <a:t>				Hospital </a:t>
            </a:r>
            <a:r>
              <a:rPr lang="en-US" sz="2600" dirty="0"/>
              <a:t>Jehanabad but did not attend </a:t>
            </a:r>
            <a:r>
              <a:rPr lang="en-US" sz="2600" dirty="0" smtClean="0"/>
              <a:t>				the workshop</a:t>
            </a:r>
          </a:p>
          <a:p>
            <a:pPr>
              <a:buNone/>
            </a:pPr>
            <a:r>
              <a:rPr lang="en-US" sz="2600" b="1" dirty="0"/>
              <a:t>	</a:t>
            </a:r>
            <a:r>
              <a:rPr lang="en-US" sz="2600" b="1" dirty="0" smtClean="0"/>
              <a:t>			c</a:t>
            </a:r>
            <a:r>
              <a:rPr lang="en-US" sz="2600" dirty="0"/>
              <a:t>. Staff nurses who have attended the </a:t>
            </a:r>
            <a:r>
              <a:rPr lang="en-US" sz="2600" dirty="0" smtClean="0"/>
              <a:t>				workshop </a:t>
            </a:r>
            <a:r>
              <a:rPr lang="en-US" sz="2600" dirty="0"/>
              <a:t>but are working in health </a:t>
            </a:r>
            <a:r>
              <a:rPr lang="en-US" sz="2600" dirty="0" smtClean="0"/>
              <a:t>				facility </a:t>
            </a:r>
            <a:r>
              <a:rPr lang="en-US" sz="2600" dirty="0"/>
              <a:t>other than Sadar Hospital, Jehanabad.</a:t>
            </a:r>
          </a:p>
          <a:p>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2200" b="1" dirty="0">
                <a:solidFill>
                  <a:srgbClr val="FFFF00"/>
                </a:solidFill>
              </a:rPr>
              <a:t>Data Collection Tool</a:t>
            </a:r>
            <a:r>
              <a:rPr lang="en-US" sz="2200" dirty="0">
                <a:solidFill>
                  <a:srgbClr val="FFFF00"/>
                </a:solidFill>
              </a:rPr>
              <a:t> </a:t>
            </a:r>
            <a:r>
              <a:rPr lang="en-US" sz="2200" dirty="0"/>
              <a:t>– Data was collected using a questionnaire which has two parts:</a:t>
            </a:r>
          </a:p>
          <a:p>
            <a:pPr>
              <a:buNone/>
            </a:pPr>
            <a:r>
              <a:rPr lang="en-US" sz="2200" i="1" dirty="0"/>
              <a:t> </a:t>
            </a:r>
            <a:endParaRPr lang="en-US" sz="2200" dirty="0"/>
          </a:p>
          <a:p>
            <a:r>
              <a:rPr lang="en-US" sz="2200" i="1" u="sng" dirty="0"/>
              <a:t>Part I</a:t>
            </a:r>
            <a:r>
              <a:rPr lang="en-US" sz="2200" dirty="0"/>
              <a:t> includes a structured (Closed-ended) set of </a:t>
            </a:r>
            <a:r>
              <a:rPr lang="en-US" sz="2200" dirty="0" smtClean="0"/>
              <a:t> multiple-</a:t>
            </a:r>
            <a:r>
              <a:rPr lang="en-US" sz="2200" dirty="0" err="1" smtClean="0"/>
              <a:t>chioce</a:t>
            </a:r>
            <a:r>
              <a:rPr lang="en-US" sz="2200" dirty="0" smtClean="0"/>
              <a:t> questions under </a:t>
            </a:r>
            <a:r>
              <a:rPr lang="en-US" sz="2200" dirty="0"/>
              <a:t>different aspects of Partograph such as meaning and definition, purpose, significance, charting Partograph etc. </a:t>
            </a:r>
            <a:endParaRPr lang="en-US" sz="2200" dirty="0" smtClean="0"/>
          </a:p>
          <a:p>
            <a:pPr>
              <a:buNone/>
            </a:pPr>
            <a:r>
              <a:rPr lang="en-US" sz="2200" dirty="0" smtClean="0"/>
              <a:t>	Each </a:t>
            </a:r>
            <a:r>
              <a:rPr lang="en-US" sz="2200" dirty="0"/>
              <a:t>questions has 3 options with 1 correct answer and each correct answer will be given ‘1’ score while there is ‘0’ score for each wrong response</a:t>
            </a:r>
            <a:r>
              <a:rPr lang="en-US" sz="2200" dirty="0" smtClean="0"/>
              <a:t>.</a:t>
            </a:r>
          </a:p>
          <a:p>
            <a:pPr>
              <a:buNone/>
            </a:pPr>
            <a:endParaRPr lang="en-US" sz="2200" dirty="0"/>
          </a:p>
          <a:p>
            <a:r>
              <a:rPr lang="en-US" sz="2200" i="1" u="sng" dirty="0"/>
              <a:t>Part II</a:t>
            </a:r>
            <a:r>
              <a:rPr lang="en-US" sz="2200" dirty="0"/>
              <a:t> includes only one question to list two main factors that may affect use of Partograph. This section is kept open-ended to explore as many factors as possible.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000" b="1" dirty="0" smtClean="0">
                <a:solidFill>
                  <a:srgbClr val="FFFF00"/>
                </a:solidFill>
              </a:rPr>
              <a:t>Data collection Process</a:t>
            </a:r>
            <a:r>
              <a:rPr lang="en-US" sz="2000" dirty="0" smtClean="0"/>
              <a:t>: I stage &amp; II stage</a:t>
            </a:r>
          </a:p>
          <a:p>
            <a:endParaRPr lang="en-US" sz="2000" dirty="0" smtClean="0"/>
          </a:p>
          <a:p>
            <a:r>
              <a:rPr lang="en-US" sz="2000" b="1" dirty="0" smtClean="0">
                <a:solidFill>
                  <a:srgbClr val="FFFF00"/>
                </a:solidFill>
              </a:rPr>
              <a:t>Data analysis</a:t>
            </a:r>
            <a:r>
              <a:rPr lang="en-US" sz="2000" dirty="0" smtClean="0"/>
              <a:t>: </a:t>
            </a:r>
            <a:r>
              <a:rPr lang="en-US" sz="2000" dirty="0"/>
              <a:t>Assessment of knowledge about Partograph among staff nurses was analyzed using </a:t>
            </a:r>
            <a:r>
              <a:rPr lang="en-US" sz="2000" dirty="0" smtClean="0"/>
              <a:t> </a:t>
            </a:r>
            <a:r>
              <a:rPr lang="en-US" sz="2000" dirty="0"/>
              <a:t>frequency, mean and standard </a:t>
            </a:r>
            <a:r>
              <a:rPr lang="en-US" sz="2000" dirty="0" smtClean="0"/>
              <a:t>deviation</a:t>
            </a:r>
          </a:p>
          <a:p>
            <a:pPr>
              <a:buNone/>
            </a:pPr>
            <a:r>
              <a:rPr lang="en-US" sz="2000" dirty="0" smtClean="0"/>
              <a:t>.</a:t>
            </a:r>
          </a:p>
          <a:p>
            <a:r>
              <a:rPr lang="en-US" sz="2000" b="1" dirty="0">
                <a:solidFill>
                  <a:srgbClr val="FFFF00"/>
                </a:solidFill>
              </a:rPr>
              <a:t>Paired t-test </a:t>
            </a:r>
            <a:r>
              <a:rPr lang="en-US" sz="2000" dirty="0"/>
              <a:t>was used to analyze the statistical significance of the effectiveness of the workshop. </a:t>
            </a:r>
            <a:endParaRPr lang="en-US" sz="2000" dirty="0" smtClean="0"/>
          </a:p>
          <a:p>
            <a:pPr>
              <a:buNone/>
            </a:pPr>
            <a:endParaRPr lang="en-US" sz="2000" dirty="0" smtClean="0"/>
          </a:p>
          <a:p>
            <a:pPr>
              <a:buNone/>
            </a:pPr>
            <a:r>
              <a:rPr lang="en-US" sz="2000" dirty="0" smtClean="0"/>
              <a:t>Knowledge level is categorized on the basis of score in following ways:</a:t>
            </a:r>
          </a:p>
          <a:p>
            <a:pPr lvl="0"/>
            <a:r>
              <a:rPr lang="en-US" sz="2000" i="1" u="sng" dirty="0" smtClean="0">
                <a:solidFill>
                  <a:srgbClr val="FFFF00"/>
                </a:solidFill>
              </a:rPr>
              <a:t>Poor knowledge</a:t>
            </a:r>
            <a:r>
              <a:rPr lang="en-US" sz="2000" dirty="0" smtClean="0">
                <a:solidFill>
                  <a:srgbClr val="FFFF00"/>
                </a:solidFill>
              </a:rPr>
              <a:t>- </a:t>
            </a:r>
            <a:r>
              <a:rPr lang="en-US" sz="2000" dirty="0" smtClean="0"/>
              <a:t>less than 50% score (&lt; score 12)</a:t>
            </a:r>
          </a:p>
          <a:p>
            <a:pPr lvl="0"/>
            <a:r>
              <a:rPr lang="en-US" sz="2000" i="1" u="sng" dirty="0" smtClean="0">
                <a:solidFill>
                  <a:srgbClr val="FFFF00"/>
                </a:solidFill>
              </a:rPr>
              <a:t>Moderate knowledge</a:t>
            </a:r>
            <a:r>
              <a:rPr lang="en-US" sz="2000" dirty="0" smtClean="0">
                <a:solidFill>
                  <a:srgbClr val="FFFF00"/>
                </a:solidFill>
              </a:rPr>
              <a:t>- </a:t>
            </a:r>
            <a:r>
              <a:rPr lang="en-US" sz="2000" dirty="0" smtClean="0"/>
              <a:t>between 51-75% score (score 12-19)</a:t>
            </a:r>
          </a:p>
          <a:p>
            <a:pPr lvl="0"/>
            <a:r>
              <a:rPr lang="en-US" sz="2000" i="1" u="sng" dirty="0" smtClean="0">
                <a:solidFill>
                  <a:srgbClr val="FFFF00"/>
                </a:solidFill>
              </a:rPr>
              <a:t>Good Knowledge</a:t>
            </a:r>
            <a:r>
              <a:rPr lang="en-US" sz="2000" dirty="0" smtClean="0">
                <a:solidFill>
                  <a:srgbClr val="FFFF00"/>
                </a:solidFill>
              </a:rPr>
              <a:t>- </a:t>
            </a:r>
            <a:r>
              <a:rPr lang="en-US" sz="2000" dirty="0" smtClean="0"/>
              <a:t>more than 75% (&gt; score 19)</a:t>
            </a:r>
          </a:p>
          <a:p>
            <a:endParaRPr lang="en-US" sz="2000" dirty="0" smtClean="0"/>
          </a:p>
          <a:p>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Sadar Hospital, Jehanabad :  district hospital with 75 functional beds.</a:t>
            </a:r>
          </a:p>
          <a:p>
            <a:r>
              <a:rPr lang="en-US" dirty="0" smtClean="0"/>
              <a:t>Departments: </a:t>
            </a:r>
          </a:p>
          <a:p>
            <a:pPr lvl="1"/>
            <a:r>
              <a:rPr lang="en-US" dirty="0" smtClean="0"/>
              <a:t>OPD</a:t>
            </a:r>
          </a:p>
          <a:p>
            <a:pPr lvl="1"/>
            <a:r>
              <a:rPr lang="en-US" dirty="0" smtClean="0"/>
              <a:t>IPD</a:t>
            </a:r>
          </a:p>
          <a:p>
            <a:pPr lvl="1"/>
            <a:r>
              <a:rPr lang="en-US" dirty="0" smtClean="0"/>
              <a:t>Emergency</a:t>
            </a:r>
          </a:p>
          <a:p>
            <a:pPr lvl="1"/>
            <a:r>
              <a:rPr lang="en-US" dirty="0" smtClean="0"/>
              <a:t>Labor Room &amp; NBCC </a:t>
            </a:r>
          </a:p>
          <a:p>
            <a:pPr lvl="1"/>
            <a:r>
              <a:rPr lang="en-US" dirty="0" smtClean="0"/>
              <a:t>OT</a:t>
            </a:r>
          </a:p>
          <a:p>
            <a:pPr lvl="1"/>
            <a:r>
              <a:rPr lang="en-US" dirty="0" smtClean="0"/>
              <a:t>ICU (Non-functional)</a:t>
            </a:r>
          </a:p>
          <a:p>
            <a:pPr lvl="1"/>
            <a:r>
              <a:rPr lang="en-US" dirty="0" smtClean="0"/>
              <a:t>SNCU (Non – functional)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&amp; Findings</a:t>
            </a:r>
            <a:endParaRPr lang="en-US" dirty="0"/>
          </a:p>
        </p:txBody>
      </p:sp>
      <p:graphicFrame>
        <p:nvGraphicFramePr>
          <p:cNvPr id="5" name="Content Placeholder 4"/>
          <p:cNvGraphicFramePr>
            <a:graphicFrameLocks noGrp="1"/>
          </p:cNvGraphicFramePr>
          <p:nvPr>
            <p:ph idx="1"/>
          </p:nvPr>
        </p:nvGraphicFramePr>
        <p:xfrm>
          <a:off x="914400" y="1784350"/>
          <a:ext cx="7772400" cy="4297680"/>
        </p:xfrm>
        <a:graphic>
          <a:graphicData uri="http://schemas.openxmlformats.org/drawingml/2006/table">
            <a:tbl>
              <a:tblPr firstRow="1" bandRow="1">
                <a:tableStyleId>{5C22544A-7EE6-4342-B048-85BDC9FD1C3A}</a:tableStyleId>
              </a:tblPr>
              <a:tblGrid>
                <a:gridCol w="2590800"/>
                <a:gridCol w="2590800"/>
                <a:gridCol w="1414975"/>
                <a:gridCol w="1175825"/>
              </a:tblGrid>
              <a:tr h="370840">
                <a:tc>
                  <a:txBody>
                    <a:bodyPr/>
                    <a:lstStyle/>
                    <a:p>
                      <a:r>
                        <a:rPr lang="en-US" dirty="0" smtClean="0"/>
                        <a:t>Demographic</a:t>
                      </a:r>
                      <a:r>
                        <a:rPr lang="en-US" baseline="0" dirty="0" smtClean="0"/>
                        <a:t> </a:t>
                      </a:r>
                      <a:r>
                        <a:rPr lang="en-US" baseline="0" dirty="0" err="1" smtClean="0"/>
                        <a:t>Charecteristics</a:t>
                      </a:r>
                      <a:endParaRPr lang="en-US" dirty="0"/>
                    </a:p>
                  </a:txBody>
                  <a:tcPr marL="86360" marR="86360"/>
                </a:tc>
                <a:tc>
                  <a:txBody>
                    <a:bodyPr/>
                    <a:lstStyle/>
                    <a:p>
                      <a:r>
                        <a:rPr lang="en-US" dirty="0" smtClean="0"/>
                        <a:t>Category</a:t>
                      </a:r>
                      <a:endParaRPr lang="en-US" dirty="0"/>
                    </a:p>
                  </a:txBody>
                  <a:tcPr marL="86360" marR="86360"/>
                </a:tc>
                <a:tc>
                  <a:txBody>
                    <a:bodyPr/>
                    <a:lstStyle/>
                    <a:p>
                      <a:r>
                        <a:rPr lang="en-US" dirty="0" smtClean="0"/>
                        <a:t>Number</a:t>
                      </a:r>
                      <a:endParaRPr lang="en-US" dirty="0"/>
                    </a:p>
                  </a:txBody>
                  <a:tcPr marL="86360" marR="86360">
                    <a:lnR w="12700" cap="flat" cmpd="sng" algn="ctr">
                      <a:solidFill>
                        <a:schemeClr val="tx1"/>
                      </a:solidFill>
                      <a:prstDash val="solid"/>
                      <a:round/>
                      <a:headEnd type="none" w="med" len="med"/>
                      <a:tailEnd type="none" w="med" len="med"/>
                    </a:lnR>
                  </a:tcPr>
                </a:tc>
                <a:tc>
                  <a:txBody>
                    <a:bodyPr/>
                    <a:lstStyle/>
                    <a:p>
                      <a:r>
                        <a:rPr lang="en-US" dirty="0" smtClean="0"/>
                        <a:t>Percent</a:t>
                      </a:r>
                      <a:endParaRPr lang="en-US" dirty="0"/>
                    </a:p>
                  </a:txBody>
                  <a:tcPr marL="86360" marR="86360">
                    <a:lnL w="12700" cap="flat" cmpd="sng" algn="ctr">
                      <a:solidFill>
                        <a:schemeClr val="tx1"/>
                      </a:solidFill>
                      <a:prstDash val="solid"/>
                      <a:round/>
                      <a:headEnd type="none" w="med" len="med"/>
                      <a:tailEnd type="none" w="med" len="med"/>
                    </a:lnL>
                  </a:tcPr>
                </a:tc>
              </a:tr>
              <a:tr h="185420">
                <a:tc rowSpan="3">
                  <a:txBody>
                    <a:bodyPr/>
                    <a:lstStyle/>
                    <a:p>
                      <a:r>
                        <a:rPr lang="en-US" dirty="0" smtClean="0"/>
                        <a:t>Age</a:t>
                      </a:r>
                      <a:endParaRPr lang="en-US" dirty="0"/>
                    </a:p>
                  </a:txBody>
                  <a:tcPr marL="86360" marR="86360"/>
                </a:tc>
                <a:tc>
                  <a:txBody>
                    <a:bodyPr/>
                    <a:lstStyle/>
                    <a:p>
                      <a:r>
                        <a:rPr lang="en-US" dirty="0" smtClean="0"/>
                        <a:t>18-23 yrs.</a:t>
                      </a:r>
                      <a:endParaRPr lang="en-US" dirty="0"/>
                    </a:p>
                  </a:txBody>
                  <a:tcPr marL="86360" marR="86360">
                    <a:lnB w="12700" cap="flat" cmpd="sng" algn="ctr">
                      <a:solidFill>
                        <a:schemeClr val="tx1"/>
                      </a:solidFill>
                      <a:prstDash val="solid"/>
                      <a:round/>
                      <a:headEnd type="none" w="med" len="med"/>
                      <a:tailEnd type="none" w="med" len="med"/>
                    </a:lnB>
                  </a:tcPr>
                </a:tc>
                <a:tc>
                  <a:txBody>
                    <a:bodyPr/>
                    <a:lstStyle/>
                    <a:p>
                      <a:r>
                        <a:rPr lang="en-US" dirty="0" smtClean="0"/>
                        <a:t>7</a:t>
                      </a:r>
                      <a:endParaRPr lang="en-US" dirty="0"/>
                    </a:p>
                  </a:txBody>
                  <a:tcPr marL="86360" marR="8636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dirty="0" smtClean="0"/>
                        <a:t>24.1</a:t>
                      </a:r>
                      <a:endParaRPr lang="en-US" dirty="0"/>
                    </a:p>
                  </a:txBody>
                  <a:tcPr marL="86360" marR="863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2880">
                <a:tc vMerge="1">
                  <a:txBody>
                    <a:bodyPr/>
                    <a:lstStyle/>
                    <a:p>
                      <a:endParaRPr lang="en-US"/>
                    </a:p>
                  </a:txBody>
                  <a:tcPr/>
                </a:tc>
                <a:tc>
                  <a:txBody>
                    <a:bodyPr/>
                    <a:lstStyle/>
                    <a:p>
                      <a:r>
                        <a:rPr lang="en-US" dirty="0" smtClean="0"/>
                        <a:t>24-35</a:t>
                      </a:r>
                      <a:r>
                        <a:rPr lang="en-US" baseline="0" dirty="0" smtClean="0"/>
                        <a:t> yrs.</a:t>
                      </a:r>
                      <a:endParaRPr lang="en-US" dirty="0"/>
                    </a:p>
                  </a:txBody>
                  <a:tcPr marL="86360" marR="863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9</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31.0</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vMerge="1">
                  <a:txBody>
                    <a:bodyPr/>
                    <a:lstStyle/>
                    <a:p>
                      <a:endParaRPr lang="en-US"/>
                    </a:p>
                  </a:txBody>
                  <a:tcPr/>
                </a:tc>
                <a:tc>
                  <a:txBody>
                    <a:bodyPr/>
                    <a:lstStyle/>
                    <a:p>
                      <a:r>
                        <a:rPr lang="en-US" dirty="0" smtClean="0"/>
                        <a:t>Above 35 yrs</a:t>
                      </a:r>
                      <a:endParaRPr lang="en-US" dirty="0"/>
                    </a:p>
                  </a:txBody>
                  <a:tcPr marL="86360" marR="86360">
                    <a:lnT w="12700" cap="flat" cmpd="sng" algn="ctr">
                      <a:solidFill>
                        <a:schemeClr val="tx1"/>
                      </a:solidFill>
                      <a:prstDash val="solid"/>
                      <a:round/>
                      <a:headEnd type="none" w="med" len="med"/>
                      <a:tailEnd type="none" w="med" len="med"/>
                    </a:lnT>
                  </a:tcPr>
                </a:tc>
                <a:tc>
                  <a:txBody>
                    <a:bodyPr/>
                    <a:lstStyle/>
                    <a:p>
                      <a:r>
                        <a:rPr lang="en-US" dirty="0" smtClean="0"/>
                        <a:t>13</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44.9</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85420">
                <a:tc rowSpan="2">
                  <a:txBody>
                    <a:bodyPr/>
                    <a:lstStyle/>
                    <a:p>
                      <a:r>
                        <a:rPr lang="en-US" dirty="0" smtClean="0"/>
                        <a:t>Marital Status</a:t>
                      </a:r>
                      <a:endParaRPr lang="en-US" dirty="0"/>
                    </a:p>
                  </a:txBody>
                  <a:tcPr marL="86360" marR="86360"/>
                </a:tc>
                <a:tc>
                  <a:txBody>
                    <a:bodyPr/>
                    <a:lstStyle/>
                    <a:p>
                      <a:r>
                        <a:rPr lang="en-US" dirty="0" smtClean="0"/>
                        <a:t>Single</a:t>
                      </a:r>
                      <a:endParaRPr lang="en-US" dirty="0"/>
                    </a:p>
                  </a:txBody>
                  <a:tcPr marL="86360" marR="86360">
                    <a:lnB w="12700" cap="flat" cmpd="sng" algn="ctr">
                      <a:solidFill>
                        <a:schemeClr val="tx1"/>
                      </a:solidFill>
                      <a:prstDash val="solid"/>
                      <a:round/>
                      <a:headEnd type="none" w="med" len="med"/>
                      <a:tailEnd type="none" w="med" len="med"/>
                    </a:lnB>
                  </a:tcPr>
                </a:tc>
                <a:tc>
                  <a:txBody>
                    <a:bodyPr/>
                    <a:lstStyle/>
                    <a:p>
                      <a:r>
                        <a:rPr lang="en-US" dirty="0" smtClean="0"/>
                        <a:t>4</a:t>
                      </a:r>
                      <a:endParaRPr lang="en-US" dirty="0"/>
                    </a:p>
                  </a:txBody>
                  <a:tcPr marL="86360" marR="8636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dirty="0" smtClean="0"/>
                        <a:t>13.8</a:t>
                      </a:r>
                      <a:endParaRPr lang="en-US" dirty="0"/>
                    </a:p>
                  </a:txBody>
                  <a:tcPr marL="86360" marR="863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5420">
                <a:tc vMerge="1">
                  <a:txBody>
                    <a:bodyPr/>
                    <a:lstStyle/>
                    <a:p>
                      <a:endParaRPr lang="en-US"/>
                    </a:p>
                  </a:txBody>
                  <a:tcPr/>
                </a:tc>
                <a:tc>
                  <a:txBody>
                    <a:bodyPr/>
                    <a:lstStyle/>
                    <a:p>
                      <a:r>
                        <a:rPr lang="en-US" dirty="0" smtClean="0"/>
                        <a:t>Married</a:t>
                      </a:r>
                      <a:endParaRPr lang="en-US" dirty="0"/>
                    </a:p>
                  </a:txBody>
                  <a:tcPr marL="86360" marR="86360">
                    <a:lnT w="12700" cap="flat" cmpd="sng" algn="ctr">
                      <a:solidFill>
                        <a:schemeClr val="tx1"/>
                      </a:solidFill>
                      <a:prstDash val="solid"/>
                      <a:round/>
                      <a:headEnd type="none" w="med" len="med"/>
                      <a:tailEnd type="none" w="med" len="med"/>
                    </a:lnT>
                  </a:tcPr>
                </a:tc>
                <a:tc>
                  <a:txBody>
                    <a:bodyPr/>
                    <a:lstStyle/>
                    <a:p>
                      <a:r>
                        <a:rPr lang="en-US" dirty="0" smtClean="0"/>
                        <a:t>25</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86.2</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85420">
                <a:tc rowSpan="2">
                  <a:txBody>
                    <a:bodyPr/>
                    <a:lstStyle/>
                    <a:p>
                      <a:r>
                        <a:rPr lang="en-US" dirty="0" smtClean="0"/>
                        <a:t>Education Level</a:t>
                      </a:r>
                      <a:endParaRPr lang="en-US" dirty="0"/>
                    </a:p>
                  </a:txBody>
                  <a:tcPr marL="86360" marR="86360"/>
                </a:tc>
                <a:tc>
                  <a:txBody>
                    <a:bodyPr/>
                    <a:lstStyle/>
                    <a:p>
                      <a:r>
                        <a:rPr lang="en-US" dirty="0" smtClean="0"/>
                        <a:t>ANM</a:t>
                      </a:r>
                      <a:endParaRPr lang="en-US" dirty="0"/>
                    </a:p>
                  </a:txBody>
                  <a:tcPr marL="86360" marR="86360">
                    <a:lnB w="12700" cap="flat" cmpd="sng" algn="ctr">
                      <a:solidFill>
                        <a:schemeClr val="tx1"/>
                      </a:solidFill>
                      <a:prstDash val="solid"/>
                      <a:round/>
                      <a:headEnd type="none" w="med" len="med"/>
                      <a:tailEnd type="none" w="med" len="med"/>
                    </a:lnB>
                  </a:tcPr>
                </a:tc>
                <a:tc>
                  <a:txBody>
                    <a:bodyPr/>
                    <a:lstStyle/>
                    <a:p>
                      <a:r>
                        <a:rPr lang="en-US" dirty="0" smtClean="0"/>
                        <a:t>21</a:t>
                      </a:r>
                      <a:endParaRPr lang="en-US" dirty="0"/>
                    </a:p>
                  </a:txBody>
                  <a:tcPr marL="86360" marR="8636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dirty="0" smtClean="0"/>
                        <a:t>72.4</a:t>
                      </a:r>
                      <a:endParaRPr lang="en-US" dirty="0"/>
                    </a:p>
                  </a:txBody>
                  <a:tcPr marL="86360" marR="863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5420">
                <a:tc vMerge="1">
                  <a:txBody>
                    <a:bodyPr/>
                    <a:lstStyle/>
                    <a:p>
                      <a:endParaRPr lang="en-US"/>
                    </a:p>
                  </a:txBody>
                  <a:tcPr/>
                </a:tc>
                <a:tc>
                  <a:txBody>
                    <a:bodyPr/>
                    <a:lstStyle/>
                    <a:p>
                      <a:r>
                        <a:rPr lang="en-US" dirty="0" smtClean="0"/>
                        <a:t>Nursing</a:t>
                      </a:r>
                      <a:endParaRPr lang="en-US" dirty="0"/>
                    </a:p>
                  </a:txBody>
                  <a:tcPr marL="86360" marR="86360">
                    <a:lnT w="12700" cap="flat" cmpd="sng" algn="ctr">
                      <a:solidFill>
                        <a:schemeClr val="tx1"/>
                      </a:solidFill>
                      <a:prstDash val="solid"/>
                      <a:round/>
                      <a:headEnd type="none" w="med" len="med"/>
                      <a:tailEnd type="none" w="med" len="med"/>
                    </a:lnT>
                  </a:tcPr>
                </a:tc>
                <a:tc>
                  <a:txBody>
                    <a:bodyPr/>
                    <a:lstStyle/>
                    <a:p>
                      <a:r>
                        <a:rPr lang="en-US" dirty="0" smtClean="0"/>
                        <a:t>8</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27.6</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85420">
                <a:tc rowSpan="3">
                  <a:txBody>
                    <a:bodyPr/>
                    <a:lstStyle/>
                    <a:p>
                      <a:r>
                        <a:rPr lang="en-US" dirty="0" smtClean="0"/>
                        <a:t>Experience</a:t>
                      </a:r>
                      <a:endParaRPr lang="en-US" dirty="0"/>
                    </a:p>
                  </a:txBody>
                  <a:tcPr marL="86360" marR="86360"/>
                </a:tc>
                <a:tc>
                  <a:txBody>
                    <a:bodyPr/>
                    <a:lstStyle/>
                    <a:p>
                      <a:r>
                        <a:rPr lang="en-US" dirty="0" smtClean="0"/>
                        <a:t>1-2</a:t>
                      </a:r>
                      <a:r>
                        <a:rPr lang="en-US" baseline="0" dirty="0" smtClean="0"/>
                        <a:t> yrs.</a:t>
                      </a:r>
                      <a:endParaRPr lang="en-US" dirty="0"/>
                    </a:p>
                  </a:txBody>
                  <a:tcPr marL="86360" marR="86360">
                    <a:lnB w="12700" cap="flat" cmpd="sng" algn="ctr">
                      <a:solidFill>
                        <a:schemeClr val="tx1"/>
                      </a:solidFill>
                      <a:prstDash val="solid"/>
                      <a:round/>
                      <a:headEnd type="none" w="med" len="med"/>
                      <a:tailEnd type="none" w="med" len="med"/>
                    </a:lnB>
                  </a:tcPr>
                </a:tc>
                <a:tc>
                  <a:txBody>
                    <a:bodyPr/>
                    <a:lstStyle/>
                    <a:p>
                      <a:r>
                        <a:rPr lang="en-US" dirty="0" smtClean="0"/>
                        <a:t>6 </a:t>
                      </a:r>
                      <a:endParaRPr lang="en-US" dirty="0"/>
                    </a:p>
                  </a:txBody>
                  <a:tcPr marL="86360" marR="8636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dirty="0" smtClean="0"/>
                        <a:t>20.7</a:t>
                      </a:r>
                      <a:endParaRPr lang="en-US" dirty="0"/>
                    </a:p>
                  </a:txBody>
                  <a:tcPr marL="86360" marR="8636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82880">
                <a:tc vMerge="1">
                  <a:txBody>
                    <a:bodyPr/>
                    <a:lstStyle/>
                    <a:p>
                      <a:endParaRPr lang="en-US"/>
                    </a:p>
                  </a:txBody>
                  <a:tcPr/>
                </a:tc>
                <a:tc>
                  <a:txBody>
                    <a:bodyPr/>
                    <a:lstStyle/>
                    <a:p>
                      <a:r>
                        <a:rPr lang="en-US" dirty="0" smtClean="0"/>
                        <a:t>3-9 yrs.</a:t>
                      </a:r>
                      <a:endParaRPr lang="en-US" dirty="0"/>
                    </a:p>
                  </a:txBody>
                  <a:tcPr marL="86360" marR="863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12</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41.4</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vMerge="1">
                  <a:txBody>
                    <a:bodyPr/>
                    <a:lstStyle/>
                    <a:p>
                      <a:endParaRPr lang="en-US"/>
                    </a:p>
                  </a:txBody>
                  <a:tcPr/>
                </a:tc>
                <a:tc>
                  <a:txBody>
                    <a:bodyPr/>
                    <a:lstStyle/>
                    <a:p>
                      <a:r>
                        <a:rPr lang="en-US" dirty="0" smtClean="0"/>
                        <a:t>10+ years</a:t>
                      </a:r>
                      <a:endParaRPr lang="en-US" dirty="0"/>
                    </a:p>
                  </a:txBody>
                  <a:tcPr marL="86360" marR="86360">
                    <a:lnT w="12700" cap="flat" cmpd="sng" algn="ctr">
                      <a:solidFill>
                        <a:schemeClr val="tx1"/>
                      </a:solidFill>
                      <a:prstDash val="solid"/>
                      <a:round/>
                      <a:headEnd type="none" w="med" len="med"/>
                      <a:tailEnd type="none" w="med" len="med"/>
                    </a:lnT>
                  </a:tcPr>
                </a:tc>
                <a:tc>
                  <a:txBody>
                    <a:bodyPr/>
                    <a:lstStyle/>
                    <a:p>
                      <a:r>
                        <a:rPr lang="en-US" dirty="0" smtClean="0"/>
                        <a:t>11</a:t>
                      </a:r>
                      <a:endParaRPr lang="en-US" dirty="0"/>
                    </a:p>
                  </a:txBody>
                  <a:tcPr marL="86360" marR="8636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dirty="0" smtClean="0"/>
                        <a:t>37.9</a:t>
                      </a:r>
                      <a:endParaRPr lang="en-US" dirty="0"/>
                    </a:p>
                  </a:txBody>
                  <a:tcPr marL="86360" marR="863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hart 3"/>
          <p:cNvGraphicFramePr/>
          <p:nvPr/>
        </p:nvGraphicFramePr>
        <p:xfrm>
          <a:off x="1066800" y="1814512"/>
          <a:ext cx="6172199" cy="39004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838200"/>
          <a:ext cx="8229599" cy="2133599"/>
        </p:xfrm>
        <a:graphic>
          <a:graphicData uri="http://schemas.openxmlformats.org/drawingml/2006/table">
            <a:tbl>
              <a:tblPr firstRow="1" bandRow="1">
                <a:tableStyleId>{5C22544A-7EE6-4342-B048-85BDC9FD1C3A}</a:tableStyleId>
              </a:tblPr>
              <a:tblGrid>
                <a:gridCol w="1524000"/>
                <a:gridCol w="827314"/>
                <a:gridCol w="1175657"/>
                <a:gridCol w="1175657"/>
                <a:gridCol w="1175657"/>
                <a:gridCol w="1175657"/>
                <a:gridCol w="1175657"/>
              </a:tblGrid>
              <a:tr h="1178061">
                <a:tc>
                  <a:txBody>
                    <a:bodyPr/>
                    <a:lstStyle/>
                    <a:p>
                      <a:r>
                        <a:rPr lang="en-US" dirty="0" smtClean="0"/>
                        <a:t>Knowledge Assessment</a:t>
                      </a:r>
                      <a:endParaRPr lang="en-US" dirty="0"/>
                    </a:p>
                  </a:txBody>
                  <a:tcPr/>
                </a:tc>
                <a:tc>
                  <a:txBody>
                    <a:bodyPr/>
                    <a:lstStyle/>
                    <a:p>
                      <a:r>
                        <a:rPr lang="en-US" dirty="0" smtClean="0"/>
                        <a:t>Mean Score </a:t>
                      </a:r>
                      <a:endParaRPr lang="en-US" dirty="0"/>
                    </a:p>
                  </a:txBody>
                  <a:tcPr/>
                </a:tc>
                <a:tc>
                  <a:txBody>
                    <a:bodyPr/>
                    <a:lstStyle/>
                    <a:p>
                      <a:r>
                        <a:rPr lang="en-US" dirty="0" smtClean="0"/>
                        <a:t>Mean Difference</a:t>
                      </a:r>
                      <a:endParaRPr lang="en-US" dirty="0"/>
                    </a:p>
                  </a:txBody>
                  <a:tcPr/>
                </a:tc>
                <a:tc>
                  <a:txBody>
                    <a:bodyPr/>
                    <a:lstStyle/>
                    <a:p>
                      <a:r>
                        <a:rPr lang="en-US" dirty="0" smtClean="0"/>
                        <a:t>S.D.</a:t>
                      </a:r>
                      <a:endParaRPr lang="en-US" dirty="0"/>
                    </a:p>
                  </a:txBody>
                  <a:tcPr/>
                </a:tc>
                <a:tc>
                  <a:txBody>
                    <a:bodyPr/>
                    <a:lstStyle/>
                    <a:p>
                      <a:r>
                        <a:rPr lang="en-US" dirty="0" err="1" smtClean="0"/>
                        <a:t>df</a:t>
                      </a:r>
                      <a:endParaRPr lang="en-US" dirty="0"/>
                    </a:p>
                  </a:txBody>
                  <a:tcPr/>
                </a:tc>
                <a:tc>
                  <a:txBody>
                    <a:bodyPr/>
                    <a:lstStyle/>
                    <a:p>
                      <a:r>
                        <a:rPr lang="en-US" dirty="0" smtClean="0"/>
                        <a:t>Calculated paired t value</a:t>
                      </a:r>
                      <a:endParaRPr lang="en-US" dirty="0"/>
                    </a:p>
                  </a:txBody>
                  <a:tcPr/>
                </a:tc>
                <a:tc>
                  <a:txBody>
                    <a:bodyPr/>
                    <a:lstStyle/>
                    <a:p>
                      <a:r>
                        <a:rPr lang="en-US" dirty="0" smtClean="0"/>
                        <a:t>Table value</a:t>
                      </a:r>
                      <a:endParaRPr lang="en-US" dirty="0"/>
                    </a:p>
                  </a:txBody>
                  <a:tcPr/>
                </a:tc>
              </a:tr>
              <a:tr h="477769">
                <a:tc>
                  <a:txBody>
                    <a:bodyPr/>
                    <a:lstStyle/>
                    <a:p>
                      <a:r>
                        <a:rPr lang="en-US" dirty="0" smtClean="0"/>
                        <a:t>Pre-training</a:t>
                      </a:r>
                      <a:endParaRPr lang="en-US" dirty="0"/>
                    </a:p>
                  </a:txBody>
                  <a:tcPr/>
                </a:tc>
                <a:tc>
                  <a:txBody>
                    <a:bodyPr/>
                    <a:lstStyle/>
                    <a:p>
                      <a:r>
                        <a:rPr lang="en-US" dirty="0" smtClean="0"/>
                        <a:t>11.10</a:t>
                      </a:r>
                      <a:endParaRPr lang="en-US" dirty="0"/>
                    </a:p>
                  </a:txBody>
                  <a:tcPr/>
                </a:tc>
                <a:tc rowSpan="2">
                  <a:txBody>
                    <a:bodyPr/>
                    <a:lstStyle/>
                    <a:p>
                      <a:r>
                        <a:rPr lang="en-US" dirty="0" smtClean="0"/>
                        <a:t>6.62</a:t>
                      </a:r>
                      <a:endParaRPr lang="en-US" dirty="0"/>
                    </a:p>
                  </a:txBody>
                  <a:tcPr/>
                </a:tc>
                <a:tc>
                  <a:txBody>
                    <a:bodyPr/>
                    <a:lstStyle/>
                    <a:p>
                      <a:r>
                        <a:rPr lang="en-US" dirty="0" smtClean="0"/>
                        <a:t>3.54</a:t>
                      </a:r>
                      <a:endParaRPr lang="en-US" dirty="0"/>
                    </a:p>
                  </a:txBody>
                  <a:tcPr/>
                </a:tc>
                <a:tc rowSpan="2">
                  <a:txBody>
                    <a:bodyPr/>
                    <a:lstStyle/>
                    <a:p>
                      <a:r>
                        <a:rPr lang="en-US" dirty="0" smtClean="0"/>
                        <a:t>28</a:t>
                      </a:r>
                      <a:endParaRPr lang="en-US" dirty="0"/>
                    </a:p>
                  </a:txBody>
                  <a:tcPr/>
                </a:tc>
                <a:tc rowSpan="2">
                  <a:txBody>
                    <a:bodyPr/>
                    <a:lstStyle/>
                    <a:p>
                      <a:r>
                        <a:rPr lang="en-US" dirty="0" smtClean="0"/>
                        <a:t>9.1314*</a:t>
                      </a:r>
                      <a:endParaRPr lang="en-US" dirty="0"/>
                    </a:p>
                  </a:txBody>
                  <a:tcPr/>
                </a:tc>
                <a:tc rowSpan="2">
                  <a:txBody>
                    <a:bodyPr/>
                    <a:lstStyle/>
                    <a:p>
                      <a:r>
                        <a:rPr lang="en-US" dirty="0" smtClean="0"/>
                        <a:t>1.96</a:t>
                      </a:r>
                      <a:endParaRPr lang="en-US" dirty="0"/>
                    </a:p>
                  </a:txBody>
                  <a:tcPr/>
                </a:tc>
              </a:tr>
              <a:tr h="477769">
                <a:tc>
                  <a:txBody>
                    <a:bodyPr/>
                    <a:lstStyle/>
                    <a:p>
                      <a:r>
                        <a:rPr lang="en-US" dirty="0" smtClean="0"/>
                        <a:t>Post-Training</a:t>
                      </a:r>
                      <a:endParaRPr lang="en-US" dirty="0"/>
                    </a:p>
                  </a:txBody>
                  <a:tcPr/>
                </a:tc>
                <a:tc>
                  <a:txBody>
                    <a:bodyPr/>
                    <a:lstStyle/>
                    <a:p>
                      <a:r>
                        <a:rPr lang="en-US" dirty="0" smtClean="0"/>
                        <a:t>17.72</a:t>
                      </a:r>
                      <a:endParaRPr lang="en-US" dirty="0"/>
                    </a:p>
                  </a:txBody>
                  <a:tcPr/>
                </a:tc>
                <a:tc vMerge="1">
                  <a:txBody>
                    <a:bodyPr/>
                    <a:lstStyle/>
                    <a:p>
                      <a:endParaRPr lang="en-US" dirty="0"/>
                    </a:p>
                  </a:txBody>
                  <a:tcPr/>
                </a:tc>
                <a:tc>
                  <a:txBody>
                    <a:bodyPr/>
                    <a:lstStyle/>
                    <a:p>
                      <a:r>
                        <a:rPr lang="en-US" dirty="0" smtClean="0"/>
                        <a:t>2.89</a:t>
                      </a:r>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r>
            </a:tbl>
          </a:graphicData>
        </a:graphic>
      </p:graphicFrame>
      <p:sp>
        <p:nvSpPr>
          <p:cNvPr id="5" name="Rectangle 4"/>
          <p:cNvSpPr/>
          <p:nvPr/>
        </p:nvSpPr>
        <p:spPr>
          <a:xfrm>
            <a:off x="457200" y="4419600"/>
            <a:ext cx="7924800" cy="182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extBox 6"/>
          <p:cNvSpPr txBox="1"/>
          <p:nvPr/>
        </p:nvSpPr>
        <p:spPr>
          <a:xfrm>
            <a:off x="457200" y="3733801"/>
            <a:ext cx="7086600" cy="2739211"/>
          </a:xfrm>
          <a:prstGeom prst="rect">
            <a:avLst/>
          </a:prstGeom>
          <a:noFill/>
        </p:spPr>
        <p:txBody>
          <a:bodyPr wrap="square" rtlCol="0">
            <a:spAutoFit/>
          </a:bodyPr>
          <a:lstStyle/>
          <a:p>
            <a:r>
              <a:rPr lang="en-US" dirty="0"/>
              <a:t>*Significant at 5% level of Significance</a:t>
            </a:r>
          </a:p>
          <a:p>
            <a:endParaRPr lang="en-US" dirty="0" smtClean="0"/>
          </a:p>
          <a:p>
            <a:r>
              <a:rPr lang="en-US" b="1" dirty="0"/>
              <a:t>CALCUALTIONS:</a:t>
            </a:r>
            <a:endParaRPr lang="en-US" dirty="0"/>
          </a:p>
          <a:p>
            <a:r>
              <a:rPr lang="en-US" sz="2000" dirty="0">
                <a:solidFill>
                  <a:srgbClr val="FFFF00"/>
                </a:solidFill>
              </a:rPr>
              <a:t>Formula used</a:t>
            </a:r>
            <a:r>
              <a:rPr lang="en-US" sz="2000" dirty="0" smtClean="0"/>
              <a:t>:     </a:t>
            </a:r>
            <a:r>
              <a:rPr lang="en-US" sz="2000" dirty="0"/>
              <a:t>t = </a:t>
            </a:r>
            <a:r>
              <a:rPr lang="en-US" sz="2000" b="1" dirty="0"/>
              <a:t>|d| / [SD(d)/n]</a:t>
            </a:r>
          </a:p>
          <a:p>
            <a:endParaRPr lang="en-US" sz="2000" dirty="0" smtClean="0"/>
          </a:p>
          <a:p>
            <a:r>
              <a:rPr lang="en-US" sz="2000" dirty="0"/>
              <a:t> </a:t>
            </a:r>
            <a:r>
              <a:rPr lang="en-US" sz="2000" dirty="0" smtClean="0"/>
              <a:t>                   Where </a:t>
            </a:r>
            <a:r>
              <a:rPr lang="en-US" sz="2000" dirty="0"/>
              <a:t>SD (d) </a:t>
            </a:r>
            <a:r>
              <a:rPr lang="en-US" sz="2000" b="1" dirty="0"/>
              <a:t>=  [(</a:t>
            </a:r>
            <a:r>
              <a:rPr lang="en-US" sz="2000" b="1" dirty="0" err="1"/>
              <a:t>d</a:t>
            </a:r>
            <a:r>
              <a:rPr lang="en-US" sz="2000" b="1" baseline="-25000" dirty="0" err="1"/>
              <a:t>i</a:t>
            </a:r>
            <a:r>
              <a:rPr lang="en-US" sz="2000" b="1" dirty="0"/>
              <a:t> – d)</a:t>
            </a:r>
            <a:r>
              <a:rPr lang="en-US" sz="2000" b="1" baseline="30000" dirty="0"/>
              <a:t>2</a:t>
            </a:r>
            <a:r>
              <a:rPr lang="en-US" sz="2000" b="1" dirty="0"/>
              <a:t>/ n-1]</a:t>
            </a:r>
          </a:p>
          <a:p>
            <a:r>
              <a:rPr lang="en-US" sz="2000" dirty="0" smtClean="0"/>
              <a:t>                       </a:t>
            </a:r>
          </a:p>
          <a:p>
            <a:r>
              <a:rPr lang="en-US" sz="2000" dirty="0"/>
              <a:t> </a:t>
            </a:r>
            <a:r>
              <a:rPr lang="en-US" sz="2000" dirty="0" smtClean="0"/>
              <a:t>                          n </a:t>
            </a:r>
            <a:r>
              <a:rPr lang="en-US" sz="2000" dirty="0"/>
              <a:t>= sample size (29)</a:t>
            </a:r>
          </a:p>
          <a:p>
            <a:endParaRPr lang="en-US" dirty="0"/>
          </a:p>
        </p:txBody>
      </p:sp>
      <p:sp>
        <p:nvSpPr>
          <p:cNvPr id="3073" name="Rectangle 1"/>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r>
              <a:rPr lang="en-US" sz="2000" b="1" dirty="0">
                <a:solidFill>
                  <a:srgbClr val="FFFF00"/>
                </a:solidFill>
              </a:rPr>
              <a:t>Calculated t value (9.13) &gt; Tabulated value (1.96) at 5% significance </a:t>
            </a:r>
            <a:r>
              <a:rPr lang="en-US" sz="2000" b="1" dirty="0" smtClean="0">
                <a:solidFill>
                  <a:srgbClr val="FFFF00"/>
                </a:solidFill>
              </a:rPr>
              <a:t>level</a:t>
            </a:r>
          </a:p>
          <a:p>
            <a:pPr>
              <a:buNone/>
            </a:pPr>
            <a:r>
              <a:rPr lang="en-US" sz="2000" dirty="0"/>
              <a:t> </a:t>
            </a:r>
            <a:r>
              <a:rPr lang="en-US" sz="2000" dirty="0" smtClean="0"/>
              <a:t>   showing there </a:t>
            </a:r>
            <a:r>
              <a:rPr lang="en-US" sz="2000" dirty="0"/>
              <a:t>was a significant difference between the scores before </a:t>
            </a:r>
            <a:r>
              <a:rPr lang="en-US" sz="2000" dirty="0" smtClean="0"/>
              <a:t>&amp; after </a:t>
            </a:r>
            <a:r>
              <a:rPr lang="en-US" sz="2000" dirty="0"/>
              <a:t>attending the workshop. </a:t>
            </a:r>
            <a:endParaRPr lang="en-US" sz="2000" dirty="0" smtClean="0"/>
          </a:p>
          <a:p>
            <a:pPr>
              <a:buNone/>
            </a:pPr>
            <a:r>
              <a:rPr lang="en-US" sz="2000" dirty="0" smtClean="0"/>
              <a:t> </a:t>
            </a:r>
          </a:p>
          <a:p>
            <a:pPr>
              <a:buNone/>
            </a:pPr>
            <a:r>
              <a:rPr lang="en-US" sz="2000" dirty="0" smtClean="0"/>
              <a:t>Thus</a:t>
            </a:r>
            <a:r>
              <a:rPr lang="en-US" sz="2000" dirty="0"/>
              <a:t>, the following Hypothesis is accepted</a:t>
            </a:r>
            <a:r>
              <a:rPr lang="en-US" sz="2000" dirty="0" smtClean="0"/>
              <a:t>:</a:t>
            </a:r>
          </a:p>
          <a:p>
            <a:pPr>
              <a:buNone/>
            </a:pPr>
            <a:endParaRPr lang="en-US" sz="2000" dirty="0" smtClean="0"/>
          </a:p>
          <a:p>
            <a:pPr>
              <a:buNone/>
            </a:pPr>
            <a:r>
              <a:rPr lang="en-US" sz="2000" i="1" u="sng" dirty="0">
                <a:solidFill>
                  <a:srgbClr val="FFFF00"/>
                </a:solidFill>
              </a:rPr>
              <a:t>Hypothesis:</a:t>
            </a:r>
            <a:r>
              <a:rPr lang="en-US" sz="2000" dirty="0">
                <a:solidFill>
                  <a:srgbClr val="FFFF00"/>
                </a:solidFill>
              </a:rPr>
              <a:t> </a:t>
            </a:r>
            <a:r>
              <a:rPr lang="en-US" sz="2000" dirty="0"/>
              <a:t>There was significant difference in the scores attained by staff nurses before and after attending workshop which was a part of SBA training.</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371600"/>
            <a:ext cx="8229600" cy="4724400"/>
          </a:xfrm>
        </p:spPr>
        <p:txBody>
          <a:bodyPr>
            <a:normAutofit fontScale="92500" lnSpcReduction="10000"/>
          </a:bodyPr>
          <a:lstStyle/>
          <a:p>
            <a:pPr>
              <a:buNone/>
            </a:pPr>
            <a:r>
              <a:rPr lang="en-US" sz="2000" dirty="0"/>
              <a:t>Following factors were listed by staff nurses</a:t>
            </a:r>
            <a:r>
              <a:rPr lang="en-US" sz="2000" dirty="0" smtClean="0"/>
              <a:t>:</a:t>
            </a:r>
            <a:r>
              <a:rPr lang="en-US" sz="2000" dirty="0"/>
              <a:t> </a:t>
            </a:r>
            <a:endParaRPr lang="en-US" sz="2000" dirty="0" smtClean="0"/>
          </a:p>
          <a:p>
            <a:pPr>
              <a:buNone/>
            </a:pPr>
            <a:endParaRPr lang="en-US" sz="2000" dirty="0"/>
          </a:p>
          <a:p>
            <a:pPr lvl="0"/>
            <a:r>
              <a:rPr lang="en-US" sz="2000" dirty="0"/>
              <a:t>Lack of Structured Training </a:t>
            </a:r>
            <a:r>
              <a:rPr lang="en-US" sz="2000" dirty="0" smtClean="0"/>
              <a:t>Program</a:t>
            </a:r>
            <a:r>
              <a:rPr lang="en-US" sz="2000" dirty="0"/>
              <a:t> </a:t>
            </a:r>
            <a:endParaRPr lang="en-US" sz="2000" dirty="0" smtClean="0"/>
          </a:p>
          <a:p>
            <a:pPr lvl="0">
              <a:buNone/>
            </a:pPr>
            <a:endParaRPr lang="en-US" sz="2000" dirty="0"/>
          </a:p>
          <a:p>
            <a:pPr lvl="0"/>
            <a:r>
              <a:rPr lang="en-US" sz="2000" dirty="0" smtClean="0"/>
              <a:t>Experience</a:t>
            </a:r>
            <a:r>
              <a:rPr lang="en-US" sz="2000" dirty="0"/>
              <a:t> </a:t>
            </a:r>
            <a:endParaRPr lang="en-US" sz="2000" dirty="0" smtClean="0"/>
          </a:p>
          <a:p>
            <a:pPr lvl="0">
              <a:buNone/>
            </a:pPr>
            <a:endParaRPr lang="en-US" sz="2000" dirty="0"/>
          </a:p>
          <a:p>
            <a:pPr lvl="0"/>
            <a:r>
              <a:rPr lang="en-US" sz="2000" dirty="0"/>
              <a:t>Unawareness among staff about importance of </a:t>
            </a:r>
            <a:r>
              <a:rPr lang="en-US" sz="2000" dirty="0" smtClean="0"/>
              <a:t>Partograph</a:t>
            </a:r>
            <a:r>
              <a:rPr lang="en-US" sz="2000"/>
              <a:t> </a:t>
            </a:r>
            <a:endParaRPr lang="en-US" sz="2000" dirty="0" smtClean="0"/>
          </a:p>
          <a:p>
            <a:pPr lvl="0">
              <a:buNone/>
            </a:pPr>
            <a:endParaRPr lang="en-US" sz="2000" dirty="0"/>
          </a:p>
          <a:p>
            <a:pPr lvl="0"/>
            <a:r>
              <a:rPr lang="en-US" sz="2000" dirty="0"/>
              <a:t>Frequent Updates to fill </a:t>
            </a:r>
            <a:r>
              <a:rPr lang="en-US" sz="2000" dirty="0" smtClean="0"/>
              <a:t>Partograph</a:t>
            </a:r>
            <a:r>
              <a:rPr lang="en-US" sz="2000" dirty="0"/>
              <a:t> </a:t>
            </a:r>
            <a:endParaRPr lang="en-US" sz="2000" dirty="0" smtClean="0"/>
          </a:p>
          <a:p>
            <a:pPr lvl="0">
              <a:buNone/>
            </a:pPr>
            <a:endParaRPr lang="en-US" sz="2000" dirty="0"/>
          </a:p>
          <a:p>
            <a:pPr lvl="0"/>
            <a:r>
              <a:rPr lang="en-US" sz="2000" dirty="0"/>
              <a:t>Age of </a:t>
            </a:r>
            <a:r>
              <a:rPr lang="en-US" sz="2000" dirty="0" smtClean="0"/>
              <a:t>Nurse</a:t>
            </a:r>
            <a:r>
              <a:rPr lang="en-US" sz="2000" dirty="0"/>
              <a:t> </a:t>
            </a:r>
            <a:endParaRPr lang="en-US" sz="2000" dirty="0" smtClean="0"/>
          </a:p>
          <a:p>
            <a:pPr lvl="0">
              <a:buNone/>
            </a:pPr>
            <a:endParaRPr lang="en-US" sz="2000" dirty="0"/>
          </a:p>
          <a:p>
            <a:pPr lvl="0"/>
            <a:r>
              <a:rPr lang="en-US" sz="2000" dirty="0"/>
              <a:t>Lack of supply of Partograph in labor room</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lnSpcReduction="10000"/>
          </a:bodyPr>
          <a:lstStyle/>
          <a:p>
            <a:r>
              <a:rPr lang="en-US" sz="2000" dirty="0"/>
              <a:t>As stated in a study conducted in University Teaching Hospital, Nigeria training has been proved to be effective method of increasing utilization of </a:t>
            </a:r>
            <a:r>
              <a:rPr lang="en-US" sz="2000" dirty="0" smtClean="0"/>
              <a:t>Partograph</a:t>
            </a:r>
          </a:p>
          <a:p>
            <a:pPr>
              <a:buNone/>
            </a:pPr>
            <a:endParaRPr lang="en-US" sz="2000" dirty="0" smtClean="0"/>
          </a:p>
          <a:p>
            <a:r>
              <a:rPr lang="en-US" sz="2000" dirty="0" smtClean="0"/>
              <a:t>In this study, mean score of staff nurses increased</a:t>
            </a:r>
          </a:p>
          <a:p>
            <a:pPr>
              <a:buNone/>
            </a:pPr>
            <a:endParaRPr lang="en-US" sz="2000" dirty="0" smtClean="0"/>
          </a:p>
          <a:p>
            <a:r>
              <a:rPr lang="en-US" sz="2000" dirty="0"/>
              <a:t>The calculated t value was found to be higher than the tabulated value of t at 5% level of </a:t>
            </a:r>
            <a:r>
              <a:rPr lang="en-US" sz="2000" dirty="0" smtClean="0"/>
              <a:t>significance supporting hypothesis</a:t>
            </a:r>
          </a:p>
          <a:p>
            <a:pPr>
              <a:buNone/>
            </a:pPr>
            <a:endParaRPr lang="en-US" sz="2000" dirty="0" smtClean="0"/>
          </a:p>
          <a:p>
            <a:r>
              <a:rPr lang="en-US" sz="2000" dirty="0" smtClean="0"/>
              <a:t>Study conducted among primary health workers supported present study</a:t>
            </a:r>
          </a:p>
          <a:p>
            <a:pPr>
              <a:buNone/>
            </a:pPr>
            <a:endParaRPr lang="en-US" sz="2000" dirty="0" smtClean="0"/>
          </a:p>
          <a:p>
            <a:r>
              <a:rPr lang="en-US" sz="2000" dirty="0" smtClean="0"/>
              <a:t>No study was found that contradicts findings of this study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t>
            </a:r>
            <a:endParaRPr lang="en-US" dirty="0"/>
          </a:p>
        </p:txBody>
      </p:sp>
      <p:sp>
        <p:nvSpPr>
          <p:cNvPr id="3" name="Content Placeholder 2"/>
          <p:cNvSpPr>
            <a:spLocks noGrp="1"/>
          </p:cNvSpPr>
          <p:nvPr>
            <p:ph idx="1"/>
          </p:nvPr>
        </p:nvSpPr>
        <p:spPr/>
        <p:txBody>
          <a:bodyPr/>
          <a:lstStyle/>
          <a:p>
            <a:r>
              <a:rPr lang="en-US" sz="2400" dirty="0" smtClean="0"/>
              <a:t>sample </a:t>
            </a:r>
            <a:r>
              <a:rPr lang="en-US" sz="2400" dirty="0"/>
              <a:t>size is very small as it included staff nurses from one district hospital</a:t>
            </a:r>
            <a:r>
              <a:rPr lang="en-US" sz="2400" dirty="0" smtClean="0"/>
              <a:t>.</a:t>
            </a:r>
          </a:p>
          <a:p>
            <a:pPr>
              <a:buNone/>
            </a:pPr>
            <a:endParaRPr lang="en-US" sz="2400" dirty="0" smtClean="0"/>
          </a:p>
          <a:p>
            <a:r>
              <a:rPr lang="en-US" sz="2400" dirty="0" smtClean="0"/>
              <a:t>no </a:t>
            </a:r>
            <a:r>
              <a:rPr lang="en-US" sz="2400" dirty="0"/>
              <a:t>follow up to check how much knowledge did nurses retain after few days or few weeks</a:t>
            </a:r>
            <a:r>
              <a:rPr lang="en-US" sz="2400" dirty="0" smtClean="0"/>
              <a:t>.</a:t>
            </a:r>
          </a:p>
          <a:p>
            <a:pPr>
              <a:buNone/>
            </a:pPr>
            <a:endParaRPr lang="en-US" sz="2400" dirty="0" smtClean="0"/>
          </a:p>
          <a:p>
            <a:r>
              <a:rPr lang="en-US" sz="2400" dirty="0"/>
              <a:t>Data on factors relating to use of Partograph is based on respondents’ perspective; thus there can be bias.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Level of knowledge among staff nurses is very poor: need of training</a:t>
            </a:r>
          </a:p>
          <a:p>
            <a:endParaRPr lang="en-US" sz="2400" dirty="0" smtClean="0"/>
          </a:p>
          <a:p>
            <a:r>
              <a:rPr lang="en-US" sz="2400" dirty="0" smtClean="0"/>
              <a:t>Regular trainings like this one day workshop helpful in improving nurses skills &amp; knowledge</a:t>
            </a:r>
          </a:p>
          <a:p>
            <a:endParaRPr lang="en-US" sz="2400" dirty="0" smtClean="0"/>
          </a:p>
          <a:p>
            <a:r>
              <a:rPr lang="en-US" sz="2400" dirty="0"/>
              <a:t>Top two most voted </a:t>
            </a:r>
            <a:r>
              <a:rPr lang="en-US" sz="2400" dirty="0" smtClean="0"/>
              <a:t>factors: </a:t>
            </a:r>
            <a:r>
              <a:rPr lang="en-US" sz="2400" dirty="0"/>
              <a:t>Training and experience</a:t>
            </a:r>
            <a:r>
              <a:rPr lang="en-US" sz="2400" dirty="0" smtClean="0"/>
              <a:t>.</a:t>
            </a:r>
          </a:p>
          <a:p>
            <a:pPr>
              <a:buNone/>
            </a:pPr>
            <a:endParaRPr lang="en-US" sz="2400" dirty="0" smtClean="0"/>
          </a:p>
          <a:p>
            <a:r>
              <a:rPr lang="en-US" sz="2400" dirty="0"/>
              <a:t>Other two factors includes different versions and frequent new updates keep introducing that may lead to </a:t>
            </a:r>
            <a:r>
              <a:rPr lang="en-US" sz="2400" dirty="0" smtClean="0"/>
              <a:t>confusion</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endParaRPr lang="en-US" dirty="0"/>
          </a:p>
        </p:txBody>
      </p:sp>
      <p:sp>
        <p:nvSpPr>
          <p:cNvPr id="3" name="Content Placeholder 2"/>
          <p:cNvSpPr>
            <a:spLocks noGrp="1"/>
          </p:cNvSpPr>
          <p:nvPr>
            <p:ph idx="1"/>
          </p:nvPr>
        </p:nvSpPr>
        <p:spPr/>
        <p:txBody>
          <a:bodyPr>
            <a:normAutofit fontScale="92500"/>
          </a:bodyPr>
          <a:lstStyle/>
          <a:p>
            <a:r>
              <a:rPr lang="en-US" sz="2400" dirty="0" smtClean="0"/>
              <a:t>Periodic </a:t>
            </a:r>
            <a:r>
              <a:rPr lang="en-US" sz="2400" dirty="0"/>
              <a:t>on-the-job training must be provided to ANMs and nurses regarding </a:t>
            </a:r>
            <a:r>
              <a:rPr lang="en-US" sz="2400" dirty="0" smtClean="0"/>
              <a:t>Partograph</a:t>
            </a:r>
          </a:p>
          <a:p>
            <a:endParaRPr lang="en-US" sz="2400" dirty="0" smtClean="0"/>
          </a:p>
          <a:p>
            <a:r>
              <a:rPr lang="en-US" sz="2400" dirty="0" smtClean="0"/>
              <a:t>Regular </a:t>
            </a:r>
            <a:r>
              <a:rPr lang="en-US" sz="2400" dirty="0"/>
              <a:t>motivation by doctors and supportive supervision is also required to encourage nursing staff to use </a:t>
            </a:r>
            <a:r>
              <a:rPr lang="en-US" sz="2400" dirty="0" smtClean="0"/>
              <a:t>Partograph</a:t>
            </a:r>
          </a:p>
          <a:p>
            <a:pPr>
              <a:buNone/>
            </a:pPr>
            <a:endParaRPr lang="en-US" sz="2400" dirty="0" smtClean="0"/>
          </a:p>
          <a:p>
            <a:pPr lvl="0"/>
            <a:r>
              <a:rPr lang="en-US" sz="2400" dirty="0" smtClean="0"/>
              <a:t>To </a:t>
            </a:r>
            <a:r>
              <a:rPr lang="en-US" sz="2400" dirty="0"/>
              <a:t>further encourage and ensure regular use of Partograph, it could be made hospital policy that has to be carried out</a:t>
            </a:r>
            <a:r>
              <a:rPr lang="en-US" sz="2400" dirty="0" smtClean="0"/>
              <a:t>.</a:t>
            </a:r>
          </a:p>
          <a:p>
            <a:pPr lvl="0">
              <a:buNone/>
            </a:pPr>
            <a:endParaRPr lang="en-US" sz="2400" dirty="0" smtClean="0"/>
          </a:p>
          <a:p>
            <a:pPr lvl="0"/>
            <a:r>
              <a:rPr lang="en-US" sz="2400" dirty="0" smtClean="0"/>
              <a:t>Sufficient supply of partograph paper in labor room must be ensured</a:t>
            </a:r>
            <a:endParaRPr lang="en-US" sz="2400"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Jobs &amp; responsibilities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r>
              <a:rPr lang="en-US" dirty="0" smtClean="0"/>
              <a:t>Conducting RKS meeting</a:t>
            </a:r>
          </a:p>
          <a:p>
            <a:r>
              <a:rPr lang="en-US" dirty="0" smtClean="0"/>
              <a:t>Ensuring payments to beneficiaries &amp; to ASHAs under different programs ( JBSY, </a:t>
            </a:r>
            <a:r>
              <a:rPr lang="en-US" dirty="0" err="1" smtClean="0"/>
              <a:t>Adarsh</a:t>
            </a:r>
            <a:r>
              <a:rPr lang="en-US" dirty="0" smtClean="0"/>
              <a:t> </a:t>
            </a:r>
            <a:r>
              <a:rPr lang="en-US" dirty="0" err="1" smtClean="0"/>
              <a:t>Dampati</a:t>
            </a:r>
            <a:r>
              <a:rPr lang="en-US" dirty="0" smtClean="0"/>
              <a:t> </a:t>
            </a:r>
            <a:r>
              <a:rPr lang="en-US" dirty="0" err="1" smtClean="0"/>
              <a:t>Yojana</a:t>
            </a:r>
            <a:r>
              <a:rPr lang="en-US" dirty="0" smtClean="0"/>
              <a:t>)</a:t>
            </a:r>
          </a:p>
          <a:p>
            <a:r>
              <a:rPr lang="en-US" dirty="0" smtClean="0"/>
              <a:t>Initiation of RSBY services</a:t>
            </a:r>
          </a:p>
          <a:p>
            <a:pPr>
              <a:buNone/>
            </a:pPr>
            <a:r>
              <a:rPr lang="en-US" dirty="0" smtClean="0"/>
              <a:t>			</a:t>
            </a:r>
          </a:p>
          <a:p>
            <a:pPr>
              <a:buNone/>
            </a:pPr>
            <a:r>
              <a:rPr lang="en-US" dirty="0"/>
              <a:t>	</a:t>
            </a:r>
            <a:r>
              <a:rPr lang="en-US"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457200" y="1143000"/>
            <a:ext cx="8229600" cy="4983163"/>
          </a:xfrm>
        </p:spPr>
        <p:txBody>
          <a:bodyPr>
            <a:normAutofit fontScale="55000" lnSpcReduction="20000"/>
          </a:bodyPr>
          <a:lstStyle/>
          <a:p>
            <a:pPr marL="514350" lvl="0" indent="-514350">
              <a:buAutoNum type="arabicPeriod"/>
            </a:pPr>
            <a:r>
              <a:rPr lang="en-US" dirty="0" smtClean="0"/>
              <a:t>WHO</a:t>
            </a:r>
            <a:r>
              <a:rPr lang="en-US" dirty="0"/>
              <a:t>. The World Health Report 2012: Make every mother and child count. Geneva: World Health </a:t>
            </a:r>
            <a:r>
              <a:rPr lang="en-US" dirty="0" err="1"/>
              <a:t>Organisation</a:t>
            </a:r>
            <a:r>
              <a:rPr lang="en-US" dirty="0"/>
              <a:t>; </a:t>
            </a:r>
            <a:r>
              <a:rPr lang="en-US" dirty="0" smtClean="0"/>
              <a:t>2012.</a:t>
            </a:r>
          </a:p>
          <a:p>
            <a:pPr marL="514350" lvl="0" indent="-514350">
              <a:buAutoNum type="arabicPeriod"/>
            </a:pPr>
            <a:r>
              <a:rPr lang="en-US" dirty="0" smtClean="0"/>
              <a:t>WHO</a:t>
            </a:r>
            <a:r>
              <a:rPr lang="en-US" dirty="0"/>
              <a:t>: The partograph an essential tool to make decision during labor, maternal and neonatal health. best </a:t>
            </a:r>
            <a:r>
              <a:rPr lang="en-US" dirty="0" smtClean="0"/>
              <a:t>practice;2002.</a:t>
            </a:r>
          </a:p>
          <a:p>
            <a:pPr marL="514350" lvl="0" indent="-514350">
              <a:buAutoNum type="arabicPeriod"/>
            </a:pPr>
            <a:r>
              <a:rPr lang="en-US" dirty="0" smtClean="0"/>
              <a:t>Friedman </a:t>
            </a:r>
            <a:r>
              <a:rPr lang="en-US" dirty="0"/>
              <a:t>EA. </a:t>
            </a:r>
            <a:r>
              <a:rPr lang="en-US" dirty="0" err="1"/>
              <a:t>Primigravid</a:t>
            </a:r>
            <a:r>
              <a:rPr lang="en-US" dirty="0"/>
              <a:t> labour. A </a:t>
            </a:r>
            <a:r>
              <a:rPr lang="en-US" dirty="0" err="1"/>
              <a:t>graphicostatistical</a:t>
            </a:r>
            <a:r>
              <a:rPr lang="en-US" dirty="0"/>
              <a:t> analysis. </a:t>
            </a:r>
            <a:r>
              <a:rPr lang="en-US" dirty="0" err="1"/>
              <a:t>Obstet</a:t>
            </a:r>
            <a:r>
              <a:rPr lang="en-US" dirty="0"/>
              <a:t> </a:t>
            </a:r>
            <a:r>
              <a:rPr lang="en-US" dirty="0" err="1"/>
              <a:t>Gynecol</a:t>
            </a:r>
            <a:r>
              <a:rPr lang="en-US" dirty="0"/>
              <a:t> 1955; 6: </a:t>
            </a:r>
            <a:r>
              <a:rPr lang="en-US" dirty="0" smtClean="0"/>
              <a:t>567-89.</a:t>
            </a:r>
          </a:p>
          <a:p>
            <a:pPr marL="514350" lvl="0" indent="-514350">
              <a:buAutoNum type="arabicPeriod"/>
            </a:pPr>
            <a:r>
              <a:rPr lang="en-US" dirty="0" err="1" smtClean="0"/>
              <a:t>Philpott</a:t>
            </a:r>
            <a:r>
              <a:rPr lang="en-US" dirty="0" smtClean="0"/>
              <a:t> </a:t>
            </a:r>
            <a:r>
              <a:rPr lang="en-US" dirty="0"/>
              <a:t>RH, Castle WM. </a:t>
            </a:r>
            <a:r>
              <a:rPr lang="en-US" dirty="0" err="1"/>
              <a:t>Cervicographs</a:t>
            </a:r>
            <a:r>
              <a:rPr lang="en-US" dirty="0"/>
              <a:t> in the management of labour in </a:t>
            </a:r>
            <a:r>
              <a:rPr lang="en-US" dirty="0" err="1"/>
              <a:t>primigravidae</a:t>
            </a:r>
            <a:r>
              <a:rPr lang="en-US" dirty="0"/>
              <a:t>. I: the alert line for detecting abnormal labour, J </a:t>
            </a:r>
            <a:r>
              <a:rPr lang="en-US" dirty="0" err="1"/>
              <a:t>Obstet</a:t>
            </a:r>
            <a:r>
              <a:rPr lang="en-US" dirty="0"/>
              <a:t> </a:t>
            </a:r>
            <a:r>
              <a:rPr lang="en-US" dirty="0" err="1"/>
              <a:t>Gynaecol</a:t>
            </a:r>
            <a:r>
              <a:rPr lang="en-US" dirty="0"/>
              <a:t> Br 1972; 79: 592-98</a:t>
            </a:r>
            <a:r>
              <a:rPr lang="en-US" dirty="0" smtClean="0"/>
              <a:t>.</a:t>
            </a:r>
          </a:p>
          <a:p>
            <a:pPr marL="514350" indent="-514350">
              <a:buFont typeface="Arial" pitchFamily="34" charset="0"/>
              <a:buAutoNum type="arabicPeriod"/>
            </a:pPr>
            <a:r>
              <a:rPr lang="en-US" dirty="0" err="1"/>
              <a:t>Boulvain</a:t>
            </a:r>
            <a:r>
              <a:rPr lang="en-US" dirty="0"/>
              <a:t>. A </a:t>
            </a:r>
            <a:r>
              <a:rPr lang="en-US" dirty="0" err="1"/>
              <a:t>partographic</a:t>
            </a:r>
            <a:r>
              <a:rPr lang="en-US" dirty="0"/>
              <a:t> Study. Department of Gynecology and Obstetrics. Geneva University Hospital. Switzerland ;2006. P.5</a:t>
            </a:r>
            <a:r>
              <a:rPr lang="en-US" dirty="0" smtClean="0"/>
              <a:t>.</a:t>
            </a:r>
          </a:p>
          <a:p>
            <a:pPr marL="514350" lvl="0" indent="-514350">
              <a:buFont typeface="Arial" pitchFamily="34" charset="0"/>
              <a:buAutoNum type="arabicPeriod"/>
            </a:pPr>
            <a:r>
              <a:rPr lang="en-US" dirty="0" err="1"/>
              <a:t>Dohbit</a:t>
            </a:r>
            <a:r>
              <a:rPr lang="en-US" dirty="0"/>
              <a:t> JS, </a:t>
            </a:r>
            <a:r>
              <a:rPr lang="en-US" dirty="0" err="1"/>
              <a:t>Metin</a:t>
            </a:r>
            <a:r>
              <a:rPr lang="en-US" dirty="0"/>
              <a:t> G, Regina K. Study of Partograph in </a:t>
            </a:r>
            <a:r>
              <a:rPr lang="en-US" dirty="0" err="1"/>
              <a:t>Yaounde</a:t>
            </a:r>
            <a:r>
              <a:rPr lang="en-US" dirty="0"/>
              <a:t>-Cameron. Geneva; 2006. P. 7</a:t>
            </a:r>
            <a:r>
              <a:rPr lang="en-US" dirty="0" smtClean="0"/>
              <a:t>.</a:t>
            </a:r>
          </a:p>
          <a:p>
            <a:pPr marL="514350" indent="-514350">
              <a:buFont typeface="Arial" pitchFamily="34" charset="0"/>
              <a:buAutoNum type="arabicPeriod"/>
            </a:pPr>
            <a:r>
              <a:rPr lang="en-US" dirty="0"/>
              <a:t>Orji E, “Evaluating progress of labor in </a:t>
            </a:r>
            <a:r>
              <a:rPr lang="en-US" dirty="0" err="1"/>
              <a:t>nulliparous</a:t>
            </a:r>
            <a:r>
              <a:rPr lang="en-US" dirty="0"/>
              <a:t> and </a:t>
            </a:r>
            <a:r>
              <a:rPr lang="en-US" dirty="0" err="1"/>
              <a:t>multiparous</a:t>
            </a:r>
            <a:r>
              <a:rPr lang="en-US" dirty="0"/>
              <a:t> using the modified WHO Partograph,” </a:t>
            </a:r>
            <a:r>
              <a:rPr lang="en-US" dirty="0" err="1"/>
              <a:t>Int</a:t>
            </a:r>
            <a:r>
              <a:rPr lang="en-US" dirty="0"/>
              <a:t> J </a:t>
            </a:r>
            <a:r>
              <a:rPr lang="en-US" dirty="0" err="1"/>
              <a:t>Gynaecol</a:t>
            </a:r>
            <a:r>
              <a:rPr lang="en-US" dirty="0"/>
              <a:t> Obstet,2008 Sept; 102(3):249-52. </a:t>
            </a:r>
            <a:r>
              <a:rPr lang="en-US" u="sng" dirty="0">
                <a:hlinkClick r:id="rId3"/>
              </a:rPr>
              <a:t>http://www.pubmed.com</a:t>
            </a:r>
            <a:endParaRPr lang="en-US" dirty="0"/>
          </a:p>
          <a:p>
            <a:pPr marL="514350" indent="-514350">
              <a:buFont typeface="Arial" pitchFamily="34" charset="0"/>
              <a:buAutoNum type="arabicPeriod"/>
            </a:pPr>
            <a:r>
              <a:rPr lang="en-US" dirty="0" err="1"/>
              <a:t>Hemant</a:t>
            </a:r>
            <a:r>
              <a:rPr lang="en-US" dirty="0"/>
              <a:t>  ON. Evaluation of health workers training in use of the partogram. International Journal of </a:t>
            </a:r>
            <a:r>
              <a:rPr lang="en-US" dirty="0" err="1"/>
              <a:t>Gynaecology</a:t>
            </a:r>
            <a:r>
              <a:rPr lang="en-US" dirty="0"/>
              <a:t> and Obstetrics 2008;100:41-4.</a:t>
            </a:r>
            <a:r>
              <a:rPr lang="en-US" u="sng" dirty="0">
                <a:hlinkClick r:id="rId4"/>
              </a:rPr>
              <a:t>www.ncbi.nlm.nih.gov/pubmed.com</a:t>
            </a:r>
            <a:r>
              <a:rPr lang="en-US" u="sng" dirty="0"/>
              <a:t>1034</a:t>
            </a:r>
            <a:r>
              <a:rPr lang="en-US" dirty="0"/>
              <a:t> Dawn C.S., “</a:t>
            </a:r>
            <a:r>
              <a:rPr lang="en-US" u="sng" dirty="0"/>
              <a:t>Textbook of Obstetrics and Neonatology</a:t>
            </a:r>
            <a:r>
              <a:rPr lang="en-US" dirty="0"/>
              <a:t>”, 13</a:t>
            </a:r>
            <a:r>
              <a:rPr lang="en-US" baseline="30000" dirty="0"/>
              <a:t>th</a:t>
            </a:r>
            <a:r>
              <a:rPr lang="en-US" dirty="0"/>
              <a:t> edition, 1997, Dawn publications, </a:t>
            </a:r>
            <a:r>
              <a:rPr lang="en-US" dirty="0" err="1"/>
              <a:t>Kolkatta</a:t>
            </a:r>
            <a:r>
              <a:rPr lang="en-US" dirty="0"/>
              <a:t>.</a:t>
            </a:r>
          </a:p>
          <a:p>
            <a:pPr marL="514350" lvl="0" indent="-514350">
              <a:buFont typeface="Arial" pitchFamily="34" charset="0"/>
              <a:buAutoNum type="arabicPeriod"/>
            </a:pPr>
            <a:endParaRPr lang="en-US" dirty="0"/>
          </a:p>
          <a:p>
            <a:pPr marL="514350" indent="-514350">
              <a:buFont typeface="Arial" pitchFamily="34" charset="0"/>
              <a:buAutoNum type="arabicPeriod"/>
            </a:pPr>
            <a:endParaRPr lang="en-US" dirty="0"/>
          </a:p>
          <a:p>
            <a:pPr marL="514350" lvl="0" indent="-514350">
              <a:buAutoNum type="arabicPeriod"/>
            </a:pPr>
            <a:endParaRPr lang="en-US" dirty="0"/>
          </a:p>
          <a:p>
            <a:pPr lvl="0"/>
            <a:endParaRPr lang="en-US" dirty="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None/>
            </a:pPr>
            <a:r>
              <a:rPr lang="en-US" dirty="0" smtClean="0"/>
              <a:t>9. </a:t>
            </a:r>
            <a:r>
              <a:rPr lang="en-US" sz="2400" dirty="0" err="1" smtClean="0"/>
              <a:t>Wasserheit</a:t>
            </a:r>
            <a:r>
              <a:rPr lang="en-US" sz="2400" dirty="0"/>
              <a:t>. “The significance and scope of partograph among staff nurses”,(1989);</a:t>
            </a:r>
            <a:r>
              <a:rPr lang="en-US" sz="2400" dirty="0" smtClean="0"/>
              <a:t>50,16)</a:t>
            </a:r>
          </a:p>
          <a:p>
            <a:pPr>
              <a:buNone/>
            </a:pPr>
            <a:r>
              <a:rPr lang="en-US" sz="2400" dirty="0" smtClean="0"/>
              <a:t>10. </a:t>
            </a:r>
            <a:r>
              <a:rPr lang="en-US" sz="2400" dirty="0" err="1"/>
              <a:t>A.O.Fatusi</a:t>
            </a:r>
            <a:r>
              <a:rPr lang="en-US" sz="2400" dirty="0"/>
              <a:t>, et al, “Evaluation of health workers training in use of </a:t>
            </a:r>
            <a:r>
              <a:rPr lang="en-US" sz="2400" dirty="0" smtClean="0"/>
              <a:t>the </a:t>
            </a:r>
            <a:r>
              <a:rPr lang="en-US" sz="2400" dirty="0" err="1" smtClean="0"/>
              <a:t>Partogram</a:t>
            </a:r>
            <a:r>
              <a:rPr lang="en-US" sz="2400" dirty="0" err="1"/>
              <a:t>”,International</a:t>
            </a:r>
            <a:r>
              <a:rPr lang="en-US" sz="2400" dirty="0"/>
              <a:t> Journal of </a:t>
            </a:r>
            <a:r>
              <a:rPr lang="en-US" sz="2400" dirty="0" err="1"/>
              <a:t>Gynaecology</a:t>
            </a:r>
            <a:r>
              <a:rPr lang="en-US" sz="2400" dirty="0"/>
              <a:t> and obstetrics, Jan 2008,Volume100,issue1,Pages41-44.http://</a:t>
            </a:r>
            <a:r>
              <a:rPr lang="en-US" sz="2400" dirty="0" err="1"/>
              <a:t>www.ijgo.org</a:t>
            </a:r>
            <a:r>
              <a:rPr lang="en-US" sz="2400" dirty="0"/>
              <a:t>/article/S0020-7292(07)</a:t>
            </a:r>
          </a:p>
          <a:p>
            <a:pPr lvl="0">
              <a:buNone/>
            </a:pPr>
            <a:endParaRPr lang="en-US" dirty="0" smtClean="0"/>
          </a:p>
          <a:p>
            <a:pPr lvl="0">
              <a:buNone/>
            </a:pPr>
            <a:endParaRPr lang="en-US" dirty="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656766" y="2967335"/>
            <a:ext cx="3830472"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5400" b="1" spc="150" dirty="0" err="1" smtClean="0">
                <a:ln w="11430"/>
                <a:solidFill>
                  <a:srgbClr val="F8F8F8"/>
                </a:solidFill>
                <a:effectLst>
                  <a:outerShdw blurRad="25400" algn="tl" rotWithShape="0">
                    <a:srgbClr val="000000">
                      <a:alpha val="43000"/>
                    </a:srgbClr>
                  </a:outerShdw>
                </a:effectLst>
              </a:rPr>
              <a:t>Thankyou</a:t>
            </a:r>
            <a:r>
              <a:rPr lang="en-US" sz="5400" b="1" spc="150" dirty="0" smtClean="0">
                <a:ln w="11430"/>
                <a:solidFill>
                  <a:srgbClr val="F8F8F8"/>
                </a:solidFill>
                <a:effectLst>
                  <a:outerShdw blurRad="25400" algn="tl" rotWithShape="0">
                    <a:srgbClr val="000000">
                      <a:alpha val="43000"/>
                    </a:srgbClr>
                  </a:outerShdw>
                </a:effectLst>
              </a:rPr>
              <a:t> !!</a:t>
            </a:r>
            <a:endParaRPr lang="en-US" sz="54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667000"/>
            <a:ext cx="7772400" cy="1470025"/>
          </a:xfrm>
        </p:spPr>
        <p:txBody>
          <a:bodyPr/>
          <a:lstStyle/>
          <a:p>
            <a:r>
              <a:rPr lang="en-US" dirty="0" smtClean="0"/>
              <a:t>Dissertation </a:t>
            </a:r>
            <a:endParaRPr lang="en-US" dirty="0"/>
          </a:p>
        </p:txBody>
      </p:sp>
      <p:sp>
        <p:nvSpPr>
          <p:cNvPr id="5" name="Subtitle 4"/>
          <p:cNvSpPr>
            <a:spLocks noGrp="1"/>
          </p:cNvSpPr>
          <p:nvPr>
            <p:ph type="subTitle" idx="1"/>
          </p:nvPr>
        </p:nvSpPr>
        <p:spPr>
          <a:xfrm>
            <a:off x="1295400" y="2514600"/>
            <a:ext cx="6400800" cy="1752600"/>
          </a:xfrm>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800" dirty="0"/>
              <a:t>R</a:t>
            </a:r>
            <a:r>
              <a:rPr lang="en-US" sz="2800" dirty="0" smtClean="0"/>
              <a:t>ate </a:t>
            </a:r>
            <a:r>
              <a:rPr lang="en-US" sz="2800" dirty="0"/>
              <a:t>of </a:t>
            </a:r>
            <a:r>
              <a:rPr lang="en-US" sz="2800" dirty="0" smtClean="0"/>
              <a:t>decline of maternal death </a:t>
            </a:r>
            <a:r>
              <a:rPr lang="en-US" sz="2800" dirty="0"/>
              <a:t>is just over half that needed to achieve the MDG </a:t>
            </a:r>
            <a:r>
              <a:rPr lang="en-US" sz="2800" dirty="0" smtClean="0"/>
              <a:t>target</a:t>
            </a:r>
            <a:r>
              <a:rPr lang="en-US" sz="2800" baseline="30000" dirty="0" smtClean="0"/>
              <a:t>1</a:t>
            </a:r>
          </a:p>
          <a:p>
            <a:pPr>
              <a:buNone/>
            </a:pPr>
            <a:endParaRPr lang="en-US" sz="2800" dirty="0" smtClean="0"/>
          </a:p>
          <a:p>
            <a:r>
              <a:rPr lang="en-US" sz="2800" dirty="0" smtClean="0"/>
              <a:t>One of the major </a:t>
            </a:r>
            <a:r>
              <a:rPr lang="en-US" sz="2800" dirty="0"/>
              <a:t>cause of maternal mortality is prolonged labor which demands quality intra partum </a:t>
            </a:r>
            <a:r>
              <a:rPr lang="en-US" sz="2800" dirty="0" smtClean="0"/>
              <a:t>care.</a:t>
            </a:r>
            <a:r>
              <a:rPr lang="en-US" sz="2800" baseline="30000" dirty="0" smtClean="0"/>
              <a:t>2</a:t>
            </a:r>
          </a:p>
          <a:p>
            <a:pPr>
              <a:buNone/>
            </a:pPr>
            <a:endParaRPr lang="en-US" sz="2800" dirty="0" smtClean="0"/>
          </a:p>
          <a:p>
            <a:r>
              <a:rPr lang="en-US" sz="2800" dirty="0" smtClean="0"/>
              <a:t>Partograph is valuable &amp; crucial tool for providing intra-partum care</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Partograph</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a </a:t>
            </a:r>
            <a:r>
              <a:rPr lang="en-US" sz="2400" dirty="0"/>
              <a:t>graphic recording of the progress of labour and the condition of </a:t>
            </a:r>
            <a:r>
              <a:rPr lang="en-US" sz="2400" dirty="0" smtClean="0"/>
              <a:t>the mother </a:t>
            </a:r>
            <a:r>
              <a:rPr lang="en-US" sz="2400" dirty="0"/>
              <a:t>and </a:t>
            </a:r>
            <a:r>
              <a:rPr lang="en-US" sz="2400" dirty="0" err="1"/>
              <a:t>foetus</a:t>
            </a:r>
            <a:r>
              <a:rPr lang="en-US" sz="2400" dirty="0" smtClean="0"/>
              <a:t>. </a:t>
            </a:r>
          </a:p>
          <a:p>
            <a:pPr>
              <a:buNone/>
            </a:pPr>
            <a:endParaRPr lang="en-US" sz="2400" dirty="0" smtClean="0"/>
          </a:p>
          <a:p>
            <a:r>
              <a:rPr lang="en-US" sz="2400" dirty="0" smtClean="0"/>
              <a:t>helps </a:t>
            </a:r>
            <a:r>
              <a:rPr lang="en-US" sz="2400" dirty="0"/>
              <a:t>assess the need for action and </a:t>
            </a:r>
            <a:r>
              <a:rPr lang="en-US" sz="2400" dirty="0" err="1"/>
              <a:t>recognises</a:t>
            </a:r>
            <a:r>
              <a:rPr lang="en-US" sz="2400" dirty="0"/>
              <a:t> the </a:t>
            </a:r>
            <a:r>
              <a:rPr lang="en-US" sz="2400" dirty="0" smtClean="0"/>
              <a:t>need for </a:t>
            </a:r>
            <a:r>
              <a:rPr lang="en-US" sz="2400" dirty="0"/>
              <a:t>referral at the appropriate time. </a:t>
            </a:r>
            <a:endParaRPr lang="en-US" sz="2400" dirty="0" smtClean="0"/>
          </a:p>
          <a:p>
            <a:pPr>
              <a:buNone/>
            </a:pPr>
            <a:endParaRPr lang="en-US" sz="2400" dirty="0" smtClean="0"/>
          </a:p>
          <a:p>
            <a:r>
              <a:rPr lang="en-US" sz="2400" dirty="0" smtClean="0"/>
              <a:t>This </a:t>
            </a:r>
            <a:r>
              <a:rPr lang="en-US" sz="2400" dirty="0"/>
              <a:t>facilitates timely referral to save the life of the </a:t>
            </a:r>
            <a:r>
              <a:rPr lang="en-US" sz="2400" dirty="0" smtClean="0"/>
              <a:t>mother and </a:t>
            </a:r>
            <a:r>
              <a:rPr lang="en-US" sz="2400" dirty="0" err="1"/>
              <a:t>foetus</a:t>
            </a:r>
            <a:r>
              <a:rPr lang="en-US" sz="2400" dirty="0" smtClean="0"/>
              <a:t>.</a:t>
            </a:r>
          </a:p>
          <a:p>
            <a:pPr>
              <a:buNone/>
            </a:pPr>
            <a:endParaRPr lang="en-US" sz="2400" dirty="0" smtClean="0"/>
          </a:p>
          <a:p>
            <a:r>
              <a:rPr lang="en-US" sz="2400" dirty="0" smtClean="0"/>
              <a:t>Developed by Freidman in 1950s</a:t>
            </a:r>
            <a:r>
              <a:rPr lang="en-US" sz="2400" baseline="30000" dirty="0" smtClean="0"/>
              <a:t>4,5</a:t>
            </a:r>
          </a:p>
          <a:p>
            <a:pPr>
              <a:buNone/>
            </a:pPr>
            <a:endParaRPr lang="en-US" sz="2400" dirty="0" smtClean="0"/>
          </a:p>
          <a:p>
            <a:r>
              <a:rPr lang="en-US" sz="2400" dirty="0" smtClean="0"/>
              <a:t>Later enhanced by </a:t>
            </a:r>
            <a:r>
              <a:rPr lang="en-US" sz="2400" dirty="0" err="1" smtClean="0"/>
              <a:t>Philpott</a:t>
            </a:r>
            <a:r>
              <a:rPr lang="en-US" sz="2400" dirty="0" smtClean="0"/>
              <a:t> by addition of “action line”</a:t>
            </a:r>
            <a:r>
              <a:rPr lang="en-US" sz="2400" baseline="30000" dirty="0" smtClean="0"/>
              <a:t>4,5</a:t>
            </a:r>
            <a:endParaRPr lang="en-US" sz="24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990600" y="152400"/>
            <a:ext cx="5486400" cy="670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study</a:t>
            </a:r>
            <a:endParaRPr lang="en-US" dirty="0"/>
          </a:p>
        </p:txBody>
      </p:sp>
      <p:sp>
        <p:nvSpPr>
          <p:cNvPr id="3" name="Content Placeholder 2"/>
          <p:cNvSpPr>
            <a:spLocks noGrp="1"/>
          </p:cNvSpPr>
          <p:nvPr>
            <p:ph idx="1"/>
          </p:nvPr>
        </p:nvSpPr>
        <p:spPr/>
        <p:txBody>
          <a:bodyPr>
            <a:normAutofit/>
          </a:bodyPr>
          <a:lstStyle/>
          <a:p>
            <a:r>
              <a:rPr lang="en-US" sz="2400" dirty="0" smtClean="0"/>
              <a:t>25-30 </a:t>
            </a:r>
            <a:r>
              <a:rPr lang="en-US" sz="2400" dirty="0"/>
              <a:t>deliveries daily at Sadar Hospital </a:t>
            </a:r>
            <a:r>
              <a:rPr lang="en-US" sz="2400" dirty="0" smtClean="0"/>
              <a:t>Jehanabad</a:t>
            </a:r>
          </a:p>
          <a:p>
            <a:r>
              <a:rPr lang="en-US" sz="2400" dirty="0" smtClean="0"/>
              <a:t>Increased responsibility of staff nurses</a:t>
            </a:r>
          </a:p>
          <a:p>
            <a:r>
              <a:rPr lang="en-US" sz="2400" dirty="0" smtClean="0"/>
              <a:t>Lack of training</a:t>
            </a:r>
          </a:p>
          <a:p>
            <a:r>
              <a:rPr lang="en-US" sz="2400" dirty="0" smtClean="0"/>
              <a:t>No assessment of knowledge</a:t>
            </a:r>
          </a:p>
          <a:p>
            <a:r>
              <a:rPr lang="en-US" sz="2400" dirty="0" smtClean="0"/>
              <a:t>The </a:t>
            </a:r>
            <a:r>
              <a:rPr lang="en-US" sz="2400" dirty="0"/>
              <a:t>majority of the deaths and complications could be prevented by cost effective and affordable health interventions like the </a:t>
            </a:r>
            <a:r>
              <a:rPr lang="en-US" sz="2400" dirty="0" smtClean="0"/>
              <a:t>Partograph</a:t>
            </a:r>
          </a:p>
          <a:p>
            <a:r>
              <a:rPr lang="en-US" sz="2400" dirty="0"/>
              <a:t>it becomes necessary to evaluate the effectiveness of such training modules to assess whether </a:t>
            </a:r>
            <a:r>
              <a:rPr lang="en-US" sz="2400" dirty="0" smtClean="0"/>
              <a:t>such </a:t>
            </a:r>
            <a:r>
              <a:rPr lang="en-US" sz="2400" dirty="0"/>
              <a:t>programs are actually improving skills, knowledge and practice of using Partograph among staff nurse.</a:t>
            </a:r>
            <a:endParaRPr lang="en-US" sz="2400"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idx="1"/>
          </p:nvPr>
        </p:nvSpPr>
        <p:spPr/>
        <p:txBody>
          <a:bodyPr>
            <a:normAutofit fontScale="92500"/>
          </a:bodyPr>
          <a:lstStyle/>
          <a:p>
            <a:r>
              <a:rPr lang="en-US" sz="2000" dirty="0"/>
              <a:t>About 2-3rds of labor are normal, in the rest, increased surveillance and sometimes action is required to prevent maternal and fetal problems. </a:t>
            </a:r>
            <a:r>
              <a:rPr lang="en-US" sz="2000" baseline="30000" dirty="0"/>
              <a:t>5</a:t>
            </a:r>
            <a:r>
              <a:rPr lang="en-US" sz="2000" dirty="0" smtClean="0"/>
              <a:t> </a:t>
            </a:r>
          </a:p>
          <a:p>
            <a:pPr>
              <a:buNone/>
            </a:pPr>
            <a:endParaRPr lang="en-US" sz="2000" dirty="0" smtClean="0"/>
          </a:p>
          <a:p>
            <a:r>
              <a:rPr lang="en-US" sz="2000" dirty="0" smtClean="0"/>
              <a:t>All </a:t>
            </a:r>
            <a:r>
              <a:rPr lang="en-US" sz="2000" dirty="0"/>
              <a:t>the primary caregivers need to be able to recognize such variation and to take appropriate </a:t>
            </a:r>
            <a:r>
              <a:rPr lang="en-US" sz="2000" dirty="0" smtClean="0"/>
              <a:t>action</a:t>
            </a:r>
            <a:r>
              <a:rPr lang="en-US" sz="2000" baseline="30000" dirty="0" smtClean="0"/>
              <a:t>5</a:t>
            </a:r>
          </a:p>
          <a:p>
            <a:pPr>
              <a:buNone/>
            </a:pPr>
            <a:endParaRPr lang="en-US" sz="2000" dirty="0" smtClean="0"/>
          </a:p>
          <a:p>
            <a:r>
              <a:rPr lang="en-US" sz="2000" dirty="0"/>
              <a:t>One of the method is the ‘partogram’, which has transformed the subjective management of labor in to an objective </a:t>
            </a:r>
            <a:r>
              <a:rPr lang="en-US" sz="2000" dirty="0" smtClean="0"/>
              <a:t>exercise</a:t>
            </a:r>
            <a:r>
              <a:rPr lang="en-US" sz="2000" baseline="30000" dirty="0"/>
              <a:t>6</a:t>
            </a:r>
            <a:r>
              <a:rPr lang="en-US" sz="2000" dirty="0" smtClean="0"/>
              <a:t>.</a:t>
            </a:r>
          </a:p>
          <a:p>
            <a:pPr>
              <a:buNone/>
            </a:pPr>
            <a:endParaRPr lang="en-US" sz="2000" dirty="0" smtClean="0"/>
          </a:p>
          <a:p>
            <a:r>
              <a:rPr lang="en-US" sz="2000" dirty="0"/>
              <a:t>promoting use of Partograph becomes key objective of the SBA training </a:t>
            </a:r>
            <a:endParaRPr lang="en-US" sz="2000" dirty="0" smtClean="0"/>
          </a:p>
          <a:p>
            <a:pPr>
              <a:buNone/>
            </a:pPr>
            <a:endParaRPr lang="en-US" sz="2000" dirty="0" smtClean="0"/>
          </a:p>
          <a:p>
            <a:r>
              <a:rPr lang="en-US" sz="2000" dirty="0" smtClean="0"/>
              <a:t>Many factors that can affect use of partograph</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1213</TotalTime>
  <Words>1853</Words>
  <Application>Microsoft Office PowerPoint</Application>
  <PresentationFormat>On-screen Show (4:3)</PresentationFormat>
  <Paragraphs>315</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Metro</vt:lpstr>
      <vt:lpstr>Evaluating Effectiveness of One-Day Workshop on “Use of Partograph” attended by Staff Nurses of District Hospital, Jehanabad Bihar </vt:lpstr>
      <vt:lpstr>Organizational background</vt:lpstr>
      <vt:lpstr>Jobs &amp; responsibilities</vt:lpstr>
      <vt:lpstr>Dissertation </vt:lpstr>
      <vt:lpstr>Introduction</vt:lpstr>
      <vt:lpstr>Partograph</vt:lpstr>
      <vt:lpstr>%</vt:lpstr>
      <vt:lpstr>Rationale for study</vt:lpstr>
      <vt:lpstr>Problem statement</vt:lpstr>
      <vt:lpstr>Review of Literature</vt:lpstr>
      <vt:lpstr>Contd.</vt:lpstr>
      <vt:lpstr>Contd.</vt:lpstr>
      <vt:lpstr>Objectives</vt:lpstr>
      <vt:lpstr>Hypothesis of the study</vt:lpstr>
      <vt:lpstr>Operational definitions</vt:lpstr>
      <vt:lpstr>Data &amp; methods</vt:lpstr>
      <vt:lpstr>Slide 17</vt:lpstr>
      <vt:lpstr>Slide 18</vt:lpstr>
      <vt:lpstr>Slide 19</vt:lpstr>
      <vt:lpstr>Results &amp; Findings</vt:lpstr>
      <vt:lpstr>Contd.</vt:lpstr>
      <vt:lpstr>Contd.</vt:lpstr>
      <vt:lpstr>Slide 23</vt:lpstr>
      <vt:lpstr>Contd.</vt:lpstr>
      <vt:lpstr>Contd.</vt:lpstr>
      <vt:lpstr>Discussion</vt:lpstr>
      <vt:lpstr>Limitations </vt:lpstr>
      <vt:lpstr>Conclusions</vt:lpstr>
      <vt:lpstr>Recommendations </vt:lpstr>
      <vt:lpstr>References </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Effectiveness of One-Day Workshop on “Use of Partograph” attended by Staff Nurses of District Hospital, Jehanabad Bihar </dc:title>
  <dc:creator>iihmr</dc:creator>
  <cp:lastModifiedBy>iihmr</cp:lastModifiedBy>
  <cp:revision>13</cp:revision>
  <dcterms:created xsi:type="dcterms:W3CDTF">2013-05-03T19:03:45Z</dcterms:created>
  <dcterms:modified xsi:type="dcterms:W3CDTF">2013-05-04T18:12:55Z</dcterms:modified>
</cp:coreProperties>
</file>