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51"/>
  </p:notesMasterIdLst>
  <p:sldIdLst>
    <p:sldId id="270" r:id="rId2"/>
    <p:sldId id="259" r:id="rId3"/>
    <p:sldId id="318" r:id="rId4"/>
    <p:sldId id="261" r:id="rId5"/>
    <p:sldId id="262" r:id="rId6"/>
    <p:sldId id="263" r:id="rId7"/>
    <p:sldId id="325" r:id="rId8"/>
    <p:sldId id="326" r:id="rId9"/>
    <p:sldId id="327" r:id="rId10"/>
    <p:sldId id="328" r:id="rId11"/>
    <p:sldId id="264" r:id="rId12"/>
    <p:sldId id="329" r:id="rId13"/>
    <p:sldId id="272" r:id="rId14"/>
    <p:sldId id="330" r:id="rId15"/>
    <p:sldId id="331" r:id="rId16"/>
    <p:sldId id="332" r:id="rId17"/>
    <p:sldId id="333" r:id="rId18"/>
    <p:sldId id="334" r:id="rId19"/>
    <p:sldId id="335" r:id="rId20"/>
    <p:sldId id="358" r:id="rId21"/>
    <p:sldId id="336" r:id="rId22"/>
    <p:sldId id="337" r:id="rId23"/>
    <p:sldId id="338" r:id="rId24"/>
    <p:sldId id="339" r:id="rId25"/>
    <p:sldId id="340" r:id="rId26"/>
    <p:sldId id="341" r:id="rId27"/>
    <p:sldId id="342" r:id="rId28"/>
    <p:sldId id="343" r:id="rId29"/>
    <p:sldId id="344" r:id="rId30"/>
    <p:sldId id="345" r:id="rId31"/>
    <p:sldId id="346" r:id="rId32"/>
    <p:sldId id="347" r:id="rId33"/>
    <p:sldId id="348" r:id="rId34"/>
    <p:sldId id="349" r:id="rId35"/>
    <p:sldId id="350" r:id="rId36"/>
    <p:sldId id="356" r:id="rId37"/>
    <p:sldId id="351" r:id="rId38"/>
    <p:sldId id="359" r:id="rId39"/>
    <p:sldId id="352" r:id="rId40"/>
    <p:sldId id="353" r:id="rId41"/>
    <p:sldId id="357" r:id="rId42"/>
    <p:sldId id="360" r:id="rId43"/>
    <p:sldId id="354" r:id="rId44"/>
    <p:sldId id="355" r:id="rId45"/>
    <p:sldId id="269" r:id="rId46"/>
    <p:sldId id="319" r:id="rId47"/>
    <p:sldId id="320" r:id="rId48"/>
    <p:sldId id="361" r:id="rId49"/>
    <p:sldId id="321"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60"/>
  </p:normalViewPr>
  <p:slideViewPr>
    <p:cSldViewPr>
      <p:cViewPr varScale="1">
        <p:scale>
          <a:sx n="69" d="100"/>
          <a:sy n="69" d="100"/>
        </p:scale>
        <p:origin x="-143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BF5335-DB1E-45A7-9396-FAAF149D6E58}" type="datetimeFigureOut">
              <a:rPr lang="en-US" smtClean="0"/>
              <a:pPr/>
              <a:t>6/9/2013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7D94AF-71D1-45A6-A7BF-E4F627CF4D56}" type="slidenum">
              <a:rPr lang="en-US" smtClean="0"/>
              <a:pPr/>
              <a:t>‹#›</a:t>
            </a:fld>
            <a:endParaRPr lang="en-US"/>
          </a:p>
        </p:txBody>
      </p:sp>
    </p:spTree>
    <p:extLst>
      <p:ext uri="{BB962C8B-B14F-4D97-AF65-F5344CB8AC3E}">
        <p14:creationId xmlns:p14="http://schemas.microsoft.com/office/powerpoint/2010/main" val="1348852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57D94AF-71D1-45A6-A7BF-E4F627CF4D56}"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E55511F-EF8D-4FB5-AE01-4CBB473A3AF6}" type="datetimeFigureOut">
              <a:rPr lang="en-US" smtClean="0"/>
              <a:pPr/>
              <a:t>6/9/2013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74BA88C-2147-410A-A8E8-1D7D1EF4F57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55511F-EF8D-4FB5-AE01-4CBB473A3AF6}" type="datetimeFigureOut">
              <a:rPr lang="en-US" smtClean="0"/>
              <a:pPr/>
              <a:t>6/9/2013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4BA88C-2147-410A-A8E8-1D7D1EF4F5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55511F-EF8D-4FB5-AE01-4CBB473A3AF6}" type="datetimeFigureOut">
              <a:rPr lang="en-US" smtClean="0"/>
              <a:pPr/>
              <a:t>6/9/2013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4BA88C-2147-410A-A8E8-1D7D1EF4F5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E55511F-EF8D-4FB5-AE01-4CBB473A3AF6}" type="datetimeFigureOut">
              <a:rPr lang="en-US" smtClean="0"/>
              <a:pPr/>
              <a:t>6/9/2013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4BA88C-2147-410A-A8E8-1D7D1EF4F57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E55511F-EF8D-4FB5-AE01-4CBB473A3AF6}" type="datetimeFigureOut">
              <a:rPr lang="en-US" smtClean="0"/>
              <a:pPr/>
              <a:t>6/9/2013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74BA88C-2147-410A-A8E8-1D7D1EF4F57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E55511F-EF8D-4FB5-AE01-4CBB473A3AF6}" type="datetimeFigureOut">
              <a:rPr lang="en-US" smtClean="0"/>
              <a:pPr/>
              <a:t>6/9/2013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4BA88C-2147-410A-A8E8-1D7D1EF4F57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E55511F-EF8D-4FB5-AE01-4CBB473A3AF6}" type="datetimeFigureOut">
              <a:rPr lang="en-US" smtClean="0"/>
              <a:pPr/>
              <a:t>6/9/2013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4BA88C-2147-410A-A8E8-1D7D1EF4F57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E55511F-EF8D-4FB5-AE01-4CBB473A3AF6}" type="datetimeFigureOut">
              <a:rPr lang="en-US" smtClean="0"/>
              <a:pPr/>
              <a:t>6/9/2013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4BA88C-2147-410A-A8E8-1D7D1EF4F5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55511F-EF8D-4FB5-AE01-4CBB473A3AF6}" type="datetimeFigureOut">
              <a:rPr lang="en-US" smtClean="0"/>
              <a:pPr/>
              <a:t>6/9/2013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4BA88C-2147-410A-A8E8-1D7D1EF4F5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E55511F-EF8D-4FB5-AE01-4CBB473A3AF6}" type="datetimeFigureOut">
              <a:rPr lang="en-US" smtClean="0"/>
              <a:pPr/>
              <a:t>6/9/2013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4BA88C-2147-410A-A8E8-1D7D1EF4F57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E55511F-EF8D-4FB5-AE01-4CBB473A3AF6}" type="datetimeFigureOut">
              <a:rPr lang="en-US" smtClean="0"/>
              <a:pPr/>
              <a:t>6/9/2013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74BA88C-2147-410A-A8E8-1D7D1EF4F57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E55511F-EF8D-4FB5-AE01-4CBB473A3AF6}" type="datetimeFigureOut">
              <a:rPr lang="en-US" smtClean="0"/>
              <a:pPr/>
              <a:t>6/9/2013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74BA88C-2147-410A-A8E8-1D7D1EF4F57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chor="b">
            <a:noAutofit/>
          </a:bodyPr>
          <a:lstStyle/>
          <a:p>
            <a:pPr algn="ctr">
              <a:lnSpc>
                <a:spcPct val="150000"/>
              </a:lnSpc>
              <a:spcBef>
                <a:spcPct val="20000"/>
              </a:spcBef>
              <a:defRPr/>
            </a:pPr>
            <a:r>
              <a:rPr lang="en-US" sz="3200" b="1" dirty="0" smtClean="0">
                <a:latin typeface="Times New Roman" pitchFamily="18" charset="0"/>
                <a:cs typeface="Times New Roman" pitchFamily="18" charset="0"/>
              </a:rPr>
              <a:t>Dissertation </a:t>
            </a:r>
            <a:br>
              <a:rPr lang="en-US" sz="32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on</a:t>
            </a:r>
            <a:br>
              <a:rPr lang="en-US" sz="20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IN" sz="3600" b="1" dirty="0" smtClean="0">
                <a:latin typeface="Times New Roman" pitchFamily="18" charset="0"/>
                <a:cs typeface="Times New Roman" pitchFamily="18" charset="0"/>
              </a:rPr>
              <a:t> </a:t>
            </a:r>
            <a:r>
              <a:rPr lang="en-US" sz="2800" b="1" dirty="0"/>
              <a:t>“GAP ANALYSIS for OPD, IPD &amp; Emergency Department” Based on Indian Public Health Standards of District Hospital, </a:t>
            </a:r>
            <a:r>
              <a:rPr lang="en-US" sz="2800" b="1" dirty="0" err="1"/>
              <a:t>Kishanganj</a:t>
            </a:r>
            <a:r>
              <a:rPr lang="en-US" sz="2800" b="1" dirty="0"/>
              <a:t>”</a:t>
            </a:r>
            <a:r>
              <a:rPr lang="en-US" sz="2800" dirty="0"/>
              <a:t/>
            </a:r>
            <a:br>
              <a:rPr lang="en-US" sz="2800" dirty="0"/>
            </a:br>
            <a:r>
              <a:rPr lang="en-US" sz="6000" b="1" dirty="0" smtClean="0">
                <a:latin typeface="Times New Roman" pitchFamily="18" charset="0"/>
                <a:cs typeface="Times New Roman" pitchFamily="18" charset="0"/>
              </a:rPr>
              <a:t>                               </a:t>
            </a:r>
            <a:r>
              <a:rPr lang="en-US" sz="1600" b="1" u="sng" dirty="0" smtClean="0">
                <a:latin typeface="Times New Roman" pitchFamily="18" charset="0"/>
                <a:cs typeface="Times New Roman" pitchFamily="18" charset="0"/>
              </a:rPr>
              <a:t>Presented By</a:t>
            </a:r>
            <a:r>
              <a:rPr lang="en-US" sz="1600" b="1" dirty="0" smtClean="0">
                <a:latin typeface="Times New Roman" pitchFamily="18" charset="0"/>
                <a:cs typeface="Times New Roman" pitchFamily="18" charset="0"/>
              </a:rPr>
              <a:t>:</a:t>
            </a:r>
            <a:br>
              <a:rPr lang="en-US" sz="1600" b="1"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                                                                                                                  Dr. Sanjay </a:t>
            </a:r>
            <a:r>
              <a:rPr lang="en-US" sz="1600" b="1" dirty="0" err="1" smtClean="0">
                <a:latin typeface="Times New Roman" pitchFamily="18" charset="0"/>
                <a:cs typeface="Times New Roman" pitchFamily="18" charset="0"/>
              </a:rPr>
              <a:t>Yadav</a:t>
            </a:r>
            <a:r>
              <a:rPr lang="en-US" sz="1600" b="1" dirty="0" smtClean="0">
                <a:latin typeface="Times New Roman" pitchFamily="18" charset="0"/>
                <a:cs typeface="Times New Roman" pitchFamily="18" charset="0"/>
              </a:rPr>
              <a:t/>
            </a:r>
            <a:br>
              <a:rPr lang="en-US" sz="1600" b="1"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                                                                                                                   PG/11/088</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b="1" dirty="0" smtClean="0"/>
              <a:t>THREATS </a:t>
            </a:r>
            <a:endParaRPr lang="en-IN" dirty="0" smtClean="0"/>
          </a:p>
          <a:p>
            <a:pPr lvl="0"/>
            <a:r>
              <a:rPr lang="en-US" dirty="0" smtClean="0"/>
              <a:t>Political influence </a:t>
            </a:r>
            <a:endParaRPr lang="en-IN" dirty="0" smtClean="0"/>
          </a:p>
          <a:p>
            <a:pPr lvl="0"/>
            <a:r>
              <a:rPr lang="en-US" dirty="0" smtClean="0"/>
              <a:t>Epidemic</a:t>
            </a:r>
            <a:endParaRPr lang="en-IN" dirty="0" smtClean="0"/>
          </a:p>
          <a:p>
            <a:pPr lvl="0"/>
            <a:r>
              <a:rPr lang="en-US" dirty="0" err="1" smtClean="0"/>
              <a:t>Kishanganj</a:t>
            </a:r>
            <a:r>
              <a:rPr lang="en-US" dirty="0" smtClean="0"/>
              <a:t> is </a:t>
            </a:r>
            <a:r>
              <a:rPr lang="en-US" dirty="0" err="1" smtClean="0"/>
              <a:t>siuated</a:t>
            </a:r>
            <a:r>
              <a:rPr lang="en-US" dirty="0" smtClean="0"/>
              <a:t> near two international borders hence War can be a threat for the hospital.  </a:t>
            </a:r>
            <a:endParaRPr lang="en-IN" dirty="0" smtClean="0"/>
          </a:p>
          <a:p>
            <a:pPr>
              <a:buNone/>
            </a:pPr>
            <a:r>
              <a:rPr lang="en-US" dirty="0" smtClean="0"/>
              <a:t> </a:t>
            </a:r>
            <a:endParaRPr lang="en-IN" dirty="0" smtClean="0"/>
          </a:p>
          <a:p>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lgn="ctr"/>
            <a:r>
              <a:rPr lang="en-US" sz="2800" b="1" u="sng" dirty="0" smtClean="0">
                <a:latin typeface="Times New Roman" pitchFamily="18" charset="0"/>
                <a:cs typeface="Times New Roman" pitchFamily="18" charset="0"/>
              </a:rPr>
              <a:t>OBSERVATION</a:t>
            </a:r>
            <a:r>
              <a:rPr lang="en-US" sz="2800" u="sng" dirty="0" smtClean="0">
                <a:latin typeface="Times New Roman" pitchFamily="18" charset="0"/>
                <a:cs typeface="Times New Roman" pitchFamily="18" charset="0"/>
              </a:rPr>
              <a:t> &amp; </a:t>
            </a:r>
            <a:r>
              <a:rPr lang="en-US" sz="2800" b="1" u="sng" dirty="0" smtClean="0">
                <a:latin typeface="Times New Roman" pitchFamily="18" charset="0"/>
                <a:cs typeface="Times New Roman" pitchFamily="18" charset="0"/>
              </a:rPr>
              <a:t>FINDINGS</a:t>
            </a:r>
            <a:endParaRPr lang="en-US" sz="2800" b="1" u="sng"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990600"/>
            <a:ext cx="8229600" cy="5486400"/>
          </a:xfrm>
        </p:spPr>
        <p:txBody>
          <a:bodyPr>
            <a:normAutofit/>
          </a:bodyPr>
          <a:lstStyle/>
          <a:p>
            <a:pPr algn="ctr">
              <a:buNone/>
            </a:pPr>
            <a:endParaRPr lang="en-US" b="1" dirty="0" smtClean="0"/>
          </a:p>
          <a:p>
            <a:pPr algn="ctr">
              <a:buNone/>
            </a:pPr>
            <a:endParaRPr lang="en-US" b="1" dirty="0" smtClean="0"/>
          </a:p>
          <a:p>
            <a:pPr algn="ctr">
              <a:buNone/>
            </a:pPr>
            <a:r>
              <a:rPr lang="en-US" sz="2800" b="1" dirty="0" smtClean="0"/>
              <a:t> </a:t>
            </a:r>
            <a:r>
              <a:rPr lang="en-US" sz="2800" b="1" u="sng" dirty="0" smtClean="0"/>
              <a:t>OUTPATIENT DEPARTMENT</a:t>
            </a:r>
          </a:p>
          <a:p>
            <a:pPr algn="ctr">
              <a:buNone/>
            </a:pPr>
            <a:endParaRPr lang="en-US" sz="2800" b="1" dirty="0" smtClean="0"/>
          </a:p>
          <a:p>
            <a:pPr algn="ctr">
              <a:buNone/>
            </a:pP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For process flow</a:t>
            </a:r>
            <a:endParaRPr lang="en-IN" dirty="0"/>
          </a:p>
        </p:txBody>
      </p:sp>
      <p:graphicFrame>
        <p:nvGraphicFramePr>
          <p:cNvPr id="4" name="Content Placeholder 3"/>
          <p:cNvGraphicFramePr>
            <a:graphicFrameLocks noGrp="1"/>
          </p:cNvGraphicFramePr>
          <p:nvPr>
            <p:ph sz="quarter" idx="1"/>
          </p:nvPr>
        </p:nvGraphicFramePr>
        <p:xfrm>
          <a:off x="609600" y="762000"/>
          <a:ext cx="8077200" cy="5562599"/>
        </p:xfrm>
        <a:graphic>
          <a:graphicData uri="http://schemas.openxmlformats.org/drawingml/2006/table">
            <a:tbl>
              <a:tblPr/>
              <a:tblGrid>
                <a:gridCol w="2019300"/>
                <a:gridCol w="2019300"/>
                <a:gridCol w="2019300"/>
                <a:gridCol w="2019300"/>
              </a:tblGrid>
              <a:tr h="347663">
                <a:tc>
                  <a:txBody>
                    <a:bodyPr/>
                    <a:lstStyle/>
                    <a:p>
                      <a:pPr>
                        <a:lnSpc>
                          <a:spcPct val="115000"/>
                        </a:lnSpc>
                        <a:spcAft>
                          <a:spcPts val="0"/>
                        </a:spcAft>
                      </a:pPr>
                      <a:r>
                        <a:rPr lang="en-IN" sz="1800" b="1" dirty="0">
                          <a:latin typeface="Times New Roman"/>
                          <a:ea typeface="Calibri"/>
                          <a:cs typeface="Times New Roman"/>
                        </a:rPr>
                        <a:t>Process Group</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OPD</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Sub-Process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OPD Registration</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5325">
                <a:tc>
                  <a:txBody>
                    <a:bodyPr/>
                    <a:lstStyle/>
                    <a:p>
                      <a:pPr>
                        <a:lnSpc>
                          <a:spcPct val="115000"/>
                        </a:lnSpc>
                        <a:spcAft>
                          <a:spcPts val="0"/>
                        </a:spcAft>
                      </a:pPr>
                      <a:r>
                        <a:rPr lang="en-IN" sz="1800" b="1" dirty="0">
                          <a:latin typeface="Times New Roman"/>
                          <a:ea typeface="Calibri"/>
                          <a:cs typeface="Times New Roman"/>
                        </a:rPr>
                        <a:t>Process Location</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Registration counter</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Process Owner</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Registration clerk/iv grade staff</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5325">
                <a:tc>
                  <a:txBody>
                    <a:bodyPr/>
                    <a:lstStyle/>
                    <a:p>
                      <a:pPr>
                        <a:lnSpc>
                          <a:spcPct val="115000"/>
                        </a:lnSpc>
                        <a:spcAft>
                          <a:spcPts val="0"/>
                        </a:spcAft>
                      </a:pPr>
                      <a:r>
                        <a:rPr lang="en-IN" sz="1800" b="1">
                          <a:latin typeface="Times New Roman"/>
                          <a:ea typeface="Calibri"/>
                          <a:cs typeface="Times New Roman"/>
                        </a:rPr>
                        <a:t>Input</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Patient coming to the hospital</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Output</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No. of OPD registration per day</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6623">
                <a:tc gridSpan="4">
                  <a:txBody>
                    <a:bodyPr/>
                    <a:lstStyle/>
                    <a:p>
                      <a:pPr>
                        <a:lnSpc>
                          <a:spcPct val="115000"/>
                        </a:lnSpc>
                        <a:spcAft>
                          <a:spcPts val="0"/>
                        </a:spcAft>
                      </a:pPr>
                      <a:r>
                        <a:rPr lang="en-IN" sz="1800" b="1" dirty="0">
                          <a:latin typeface="Times New Roman"/>
                          <a:ea typeface="Calibri"/>
                          <a:cs typeface="Times New Roman"/>
                        </a:rPr>
                        <a:t>Process Flow/Process Description:</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OPD patient’s registration takes place from 8:00am to 11:30 am.</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There are separate registration counters for male and female patients.</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The registration clerk/iv grade staff at the registration counter allocates a number to him/her on first cum first serve basis and writes the patient name, age, sex &amp; address in a register.</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 After registration patient waits for his/her turn to be called by security personnel for consultation with medical officers.</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Registration fee is one rupee which is valid for one month.</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Old registration holder patients directly go to the OPD.</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r>
              <a:tr h="347663">
                <a:tc gridSpan="2">
                  <a:txBody>
                    <a:bodyPr/>
                    <a:lstStyle/>
                    <a:p>
                      <a:pPr>
                        <a:lnSpc>
                          <a:spcPct val="115000"/>
                        </a:lnSpc>
                        <a:spcAft>
                          <a:spcPts val="0"/>
                        </a:spcAft>
                      </a:pPr>
                      <a:r>
                        <a:rPr lang="en-IN" sz="1800" b="1">
                          <a:latin typeface="Times New Roman"/>
                          <a:ea typeface="Calibri"/>
                          <a:cs typeface="Times New Roman"/>
                        </a:rPr>
                        <a:t>Patients Records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gridSpan="2">
                  <a:txBody>
                    <a:bodyPr/>
                    <a:lstStyle/>
                    <a:p>
                      <a:pPr>
                        <a:lnSpc>
                          <a:spcPct val="115000"/>
                        </a:lnSpc>
                        <a:spcAft>
                          <a:spcPts val="0"/>
                        </a:spcAft>
                      </a:pPr>
                      <a:r>
                        <a:rPr lang="en-IN" sz="1800" dirty="0">
                          <a:latin typeface="Times New Roman"/>
                          <a:ea typeface="Calibri"/>
                          <a:cs typeface="Times New Roman"/>
                        </a:rPr>
                        <a:t>Outpatient Register, Registration Slip.</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533400"/>
          </a:xfrm>
        </p:spPr>
        <p:txBody>
          <a:bodyPr>
            <a:normAutofit fontScale="90000"/>
          </a:bodyPr>
          <a:lstStyle/>
          <a:p>
            <a:r>
              <a:rPr lang="en-US" dirty="0" smtClean="0"/>
              <a:t/>
            </a:r>
            <a:br>
              <a:rPr lang="en-US" dirty="0" smtClean="0"/>
            </a:br>
            <a:r>
              <a:rPr lang="en-US" dirty="0" smtClean="0"/>
              <a:t>Gap analysis</a:t>
            </a:r>
            <a:endParaRPr lang="en-US" dirty="0"/>
          </a:p>
        </p:txBody>
      </p:sp>
      <p:graphicFrame>
        <p:nvGraphicFramePr>
          <p:cNvPr id="6" name="Content Placeholder 5"/>
          <p:cNvGraphicFramePr>
            <a:graphicFrameLocks noGrp="1"/>
          </p:cNvGraphicFramePr>
          <p:nvPr>
            <p:ph sz="quarter" idx="1"/>
          </p:nvPr>
        </p:nvGraphicFramePr>
        <p:xfrm>
          <a:off x="228600" y="502066"/>
          <a:ext cx="8763000" cy="6387048"/>
        </p:xfrm>
        <a:graphic>
          <a:graphicData uri="http://schemas.openxmlformats.org/drawingml/2006/table">
            <a:tbl>
              <a:tblPr/>
              <a:tblGrid>
                <a:gridCol w="2190750"/>
                <a:gridCol w="2190750"/>
                <a:gridCol w="2190750"/>
                <a:gridCol w="2190750"/>
              </a:tblGrid>
              <a:tr h="166966">
                <a:tc>
                  <a:txBody>
                    <a:bodyPr/>
                    <a:lstStyle/>
                    <a:p>
                      <a:pPr>
                        <a:lnSpc>
                          <a:spcPct val="115000"/>
                        </a:lnSpc>
                        <a:spcAft>
                          <a:spcPts val="0"/>
                        </a:spcAft>
                      </a:pPr>
                      <a:r>
                        <a:rPr lang="en-IN" sz="1400" b="1" dirty="0">
                          <a:latin typeface="Times New Roman"/>
                          <a:ea typeface="Calibri"/>
                          <a:cs typeface="Times New Roman"/>
                        </a:rPr>
                        <a:t>Process Group</a:t>
                      </a:r>
                      <a:endParaRPr lang="en-IN" sz="1200" dirty="0">
                        <a:latin typeface="Calibri"/>
                        <a:ea typeface="Calibri"/>
                        <a:cs typeface="Times New Roman"/>
                      </a:endParaRPr>
                    </a:p>
                  </a:txBody>
                  <a:tcPr marL="49633" marR="49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400" dirty="0">
                          <a:latin typeface="Times New Roman"/>
                          <a:ea typeface="Calibri"/>
                          <a:cs typeface="Times New Roman"/>
                        </a:rPr>
                        <a:t>OPD</a:t>
                      </a:r>
                      <a:endParaRPr lang="en-IN" sz="1200" dirty="0">
                        <a:latin typeface="Calibri"/>
                        <a:ea typeface="Calibri"/>
                        <a:cs typeface="Times New Roman"/>
                      </a:endParaRPr>
                    </a:p>
                  </a:txBody>
                  <a:tcPr marL="49633" marR="49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400" b="1">
                          <a:latin typeface="Times New Roman"/>
                          <a:ea typeface="Calibri"/>
                          <a:cs typeface="Times New Roman"/>
                        </a:rPr>
                        <a:t>Sub-Process</a:t>
                      </a:r>
                      <a:endParaRPr lang="en-IN" sz="1200">
                        <a:latin typeface="Calibri"/>
                        <a:ea typeface="Calibri"/>
                        <a:cs typeface="Times New Roman"/>
                      </a:endParaRPr>
                    </a:p>
                  </a:txBody>
                  <a:tcPr marL="49633" marR="49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400">
                          <a:latin typeface="Times New Roman"/>
                          <a:ea typeface="Calibri"/>
                          <a:cs typeface="Times New Roman"/>
                        </a:rPr>
                        <a:t>Consultation</a:t>
                      </a:r>
                      <a:endParaRPr lang="en-IN" sz="1200">
                        <a:latin typeface="Calibri"/>
                        <a:ea typeface="Calibri"/>
                        <a:cs typeface="Times New Roman"/>
                      </a:endParaRPr>
                    </a:p>
                  </a:txBody>
                  <a:tcPr marL="49633" marR="49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934">
                <a:tc>
                  <a:txBody>
                    <a:bodyPr/>
                    <a:lstStyle/>
                    <a:p>
                      <a:pPr>
                        <a:lnSpc>
                          <a:spcPct val="115000"/>
                        </a:lnSpc>
                        <a:spcAft>
                          <a:spcPts val="0"/>
                        </a:spcAft>
                      </a:pPr>
                      <a:r>
                        <a:rPr lang="en-IN" sz="1400" b="1">
                          <a:latin typeface="Times New Roman"/>
                          <a:ea typeface="Calibri"/>
                          <a:cs typeface="Times New Roman"/>
                        </a:rPr>
                        <a:t>Process Location</a:t>
                      </a:r>
                      <a:endParaRPr lang="en-IN" sz="1200">
                        <a:latin typeface="Calibri"/>
                        <a:ea typeface="Calibri"/>
                        <a:cs typeface="Times New Roman"/>
                      </a:endParaRPr>
                    </a:p>
                  </a:txBody>
                  <a:tcPr marL="49633" marR="49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400">
                          <a:latin typeface="Times New Roman"/>
                          <a:ea typeface="Calibri"/>
                          <a:cs typeface="Times New Roman"/>
                        </a:rPr>
                        <a:t>Consultation Chamber</a:t>
                      </a:r>
                      <a:endParaRPr lang="en-IN" sz="1200">
                        <a:latin typeface="Calibri"/>
                        <a:ea typeface="Calibri"/>
                        <a:cs typeface="Times New Roman"/>
                      </a:endParaRPr>
                    </a:p>
                  </a:txBody>
                  <a:tcPr marL="49633" marR="49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400" b="1">
                          <a:latin typeface="Times New Roman"/>
                          <a:ea typeface="Calibri"/>
                          <a:cs typeface="Times New Roman"/>
                        </a:rPr>
                        <a:t>Process Owner</a:t>
                      </a:r>
                      <a:endParaRPr lang="en-IN" sz="1200">
                        <a:latin typeface="Calibri"/>
                        <a:ea typeface="Calibri"/>
                        <a:cs typeface="Times New Roman"/>
                      </a:endParaRPr>
                    </a:p>
                  </a:txBody>
                  <a:tcPr marL="49633" marR="49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400">
                          <a:latin typeface="Times New Roman"/>
                          <a:ea typeface="Calibri"/>
                          <a:cs typeface="Times New Roman"/>
                        </a:rPr>
                        <a:t>Medical Officer</a:t>
                      </a:r>
                      <a:endParaRPr lang="en-IN" sz="1200">
                        <a:latin typeface="Calibri"/>
                        <a:ea typeface="Calibri"/>
                        <a:cs typeface="Times New Roman"/>
                      </a:endParaRPr>
                    </a:p>
                  </a:txBody>
                  <a:tcPr marL="49633" marR="49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7204">
                <a:tc>
                  <a:txBody>
                    <a:bodyPr/>
                    <a:lstStyle/>
                    <a:p>
                      <a:pPr>
                        <a:lnSpc>
                          <a:spcPct val="115000"/>
                        </a:lnSpc>
                        <a:spcAft>
                          <a:spcPts val="0"/>
                        </a:spcAft>
                      </a:pPr>
                      <a:r>
                        <a:rPr lang="en-IN" sz="1400" b="1" dirty="0">
                          <a:latin typeface="Times New Roman"/>
                          <a:ea typeface="Calibri"/>
                          <a:cs typeface="Times New Roman"/>
                        </a:rPr>
                        <a:t>Input(s)</a:t>
                      </a:r>
                      <a:endParaRPr lang="en-IN" sz="1200" dirty="0">
                        <a:latin typeface="Calibri"/>
                        <a:ea typeface="Calibri"/>
                        <a:cs typeface="Times New Roman"/>
                      </a:endParaRPr>
                    </a:p>
                  </a:txBody>
                  <a:tcPr marL="49633" marR="49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400" dirty="0">
                          <a:latin typeface="Times New Roman"/>
                          <a:ea typeface="Calibri"/>
                          <a:cs typeface="Times New Roman"/>
                        </a:rPr>
                        <a:t>Patients with OPD Registration Slip</a:t>
                      </a:r>
                      <a:endParaRPr lang="en-IN" sz="1200" dirty="0">
                        <a:latin typeface="Calibri"/>
                        <a:ea typeface="Calibri"/>
                        <a:cs typeface="Times New Roman"/>
                      </a:endParaRPr>
                    </a:p>
                  </a:txBody>
                  <a:tcPr marL="49633" marR="49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400" b="1">
                          <a:latin typeface="Times New Roman"/>
                          <a:ea typeface="Calibri"/>
                          <a:cs typeface="Times New Roman"/>
                        </a:rPr>
                        <a:t>Output(s)</a:t>
                      </a:r>
                      <a:endParaRPr lang="en-IN" sz="1200">
                        <a:latin typeface="Calibri"/>
                        <a:ea typeface="Calibri"/>
                        <a:cs typeface="Times New Roman"/>
                      </a:endParaRPr>
                    </a:p>
                  </a:txBody>
                  <a:tcPr marL="49633" marR="49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15000"/>
                        </a:lnSpc>
                        <a:spcAft>
                          <a:spcPts val="0"/>
                        </a:spcAft>
                        <a:buFont typeface="+mj-lt"/>
                        <a:buAutoNum type="alphaLcParenBoth"/>
                      </a:pPr>
                      <a:r>
                        <a:rPr lang="en-IN" sz="1400" dirty="0">
                          <a:latin typeface="Times New Roman"/>
                          <a:ea typeface="Calibri"/>
                          <a:cs typeface="Times New Roman"/>
                        </a:rPr>
                        <a:t>450/day of OPD consultations.</a:t>
                      </a:r>
                      <a:endParaRPr lang="en-IN" sz="1200" dirty="0">
                        <a:latin typeface="Calibri"/>
                        <a:ea typeface="Calibri"/>
                        <a:cs typeface="Times New Roman"/>
                      </a:endParaRPr>
                    </a:p>
                    <a:p>
                      <a:pPr marL="342900" lvl="0" indent="-342900" algn="just">
                        <a:lnSpc>
                          <a:spcPct val="115000"/>
                        </a:lnSpc>
                        <a:spcAft>
                          <a:spcPts val="0"/>
                        </a:spcAft>
                        <a:buFont typeface="+mj-lt"/>
                        <a:buAutoNum type="alphaLcParenBoth"/>
                      </a:pPr>
                      <a:r>
                        <a:rPr lang="en-IN" sz="1400" dirty="0">
                          <a:latin typeface="Times New Roman"/>
                          <a:ea typeface="Calibri"/>
                          <a:cs typeface="Times New Roman"/>
                        </a:rPr>
                        <a:t>25-30/day of investigation prescribed.</a:t>
                      </a:r>
                      <a:endParaRPr lang="en-IN" sz="1200" dirty="0">
                        <a:latin typeface="Calibri"/>
                        <a:ea typeface="Calibri"/>
                        <a:cs typeface="Times New Roman"/>
                      </a:endParaRPr>
                    </a:p>
                    <a:p>
                      <a:pPr marL="342900" lvl="0" indent="-342900" algn="just">
                        <a:lnSpc>
                          <a:spcPct val="115000"/>
                        </a:lnSpc>
                        <a:spcAft>
                          <a:spcPts val="0"/>
                        </a:spcAft>
                        <a:buFont typeface="+mj-lt"/>
                        <a:buAutoNum type="alphaLcParenBoth"/>
                      </a:pPr>
                      <a:r>
                        <a:rPr lang="en-IN" sz="1400" dirty="0">
                          <a:latin typeface="Times New Roman"/>
                          <a:ea typeface="Calibri"/>
                          <a:cs typeface="Times New Roman"/>
                        </a:rPr>
                        <a:t>35(</a:t>
                      </a:r>
                      <a:r>
                        <a:rPr lang="en-IN" sz="1400" dirty="0" err="1">
                          <a:latin typeface="Times New Roman"/>
                          <a:ea typeface="Calibri"/>
                          <a:cs typeface="Times New Roman"/>
                        </a:rPr>
                        <a:t>aprox</a:t>
                      </a:r>
                      <a:r>
                        <a:rPr lang="en-IN" sz="1400" dirty="0">
                          <a:latin typeface="Times New Roman"/>
                          <a:ea typeface="Calibri"/>
                          <a:cs typeface="Times New Roman"/>
                        </a:rPr>
                        <a:t>.) types of medicine prescribed.</a:t>
                      </a:r>
                      <a:endParaRPr lang="en-IN" sz="1200" dirty="0">
                        <a:latin typeface="Calibri"/>
                        <a:ea typeface="Calibri"/>
                        <a:cs typeface="Times New Roman"/>
                      </a:endParaRPr>
                    </a:p>
                    <a:p>
                      <a:pPr marL="342900" lvl="0" indent="-342900" algn="just">
                        <a:lnSpc>
                          <a:spcPct val="115000"/>
                        </a:lnSpc>
                        <a:spcAft>
                          <a:spcPts val="0"/>
                        </a:spcAft>
                        <a:buFont typeface="+mj-lt"/>
                        <a:buAutoNum type="alphaLcParenBoth"/>
                      </a:pPr>
                      <a:r>
                        <a:rPr lang="en-IN" sz="1400" dirty="0" smtClean="0">
                          <a:latin typeface="Times New Roman"/>
                          <a:ea typeface="Calibri"/>
                          <a:cs typeface="Times New Roman"/>
                        </a:rPr>
                        <a:t>300/day </a:t>
                      </a:r>
                      <a:r>
                        <a:rPr lang="en-IN" sz="1400" dirty="0">
                          <a:latin typeface="Times New Roman"/>
                          <a:ea typeface="Calibri"/>
                          <a:cs typeface="Times New Roman"/>
                        </a:rPr>
                        <a:t>of patients advised for follow up.</a:t>
                      </a:r>
                      <a:endParaRPr lang="en-IN" sz="1200" dirty="0">
                        <a:latin typeface="Calibri"/>
                        <a:ea typeface="Calibri"/>
                        <a:cs typeface="Times New Roman"/>
                      </a:endParaRPr>
                    </a:p>
                    <a:p>
                      <a:pPr marL="342900" lvl="0" indent="-342900" algn="just">
                        <a:lnSpc>
                          <a:spcPct val="115000"/>
                        </a:lnSpc>
                        <a:spcAft>
                          <a:spcPts val="0"/>
                        </a:spcAft>
                        <a:buFont typeface="+mj-lt"/>
                        <a:buAutoNum type="alphaLcParenBoth"/>
                      </a:pPr>
                      <a:r>
                        <a:rPr lang="en-IN" sz="1400" dirty="0">
                          <a:latin typeface="Times New Roman"/>
                          <a:ea typeface="Calibri"/>
                          <a:cs typeface="Times New Roman"/>
                        </a:rPr>
                        <a:t>20 of patients referred to medical college for super- specialty.</a:t>
                      </a:r>
                      <a:endParaRPr lang="en-IN" sz="1200" dirty="0">
                        <a:latin typeface="Calibri"/>
                        <a:ea typeface="Calibri"/>
                        <a:cs typeface="Times New Roman"/>
                      </a:endParaRPr>
                    </a:p>
                    <a:p>
                      <a:pPr marL="342900" lvl="0" indent="-342900" algn="just">
                        <a:lnSpc>
                          <a:spcPct val="115000"/>
                        </a:lnSpc>
                        <a:spcAft>
                          <a:spcPts val="0"/>
                        </a:spcAft>
                        <a:buFont typeface="+mj-lt"/>
                        <a:buAutoNum type="alphaLcParenBoth"/>
                      </a:pPr>
                      <a:r>
                        <a:rPr lang="en-IN" sz="1400" dirty="0">
                          <a:latin typeface="Times New Roman"/>
                          <a:ea typeface="Calibri"/>
                          <a:cs typeface="Times New Roman"/>
                        </a:rPr>
                        <a:t>400/month of patients advised for admission.</a:t>
                      </a:r>
                      <a:endParaRPr lang="en-IN" sz="1200" dirty="0">
                        <a:latin typeface="Calibri"/>
                        <a:ea typeface="Calibri"/>
                        <a:cs typeface="Times New Roman"/>
                      </a:endParaRPr>
                    </a:p>
                  </a:txBody>
                  <a:tcPr marL="49633" marR="49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5735">
                <a:tc gridSpan="4">
                  <a:txBody>
                    <a:bodyPr/>
                    <a:lstStyle/>
                    <a:p>
                      <a:pPr>
                        <a:lnSpc>
                          <a:spcPct val="115000"/>
                        </a:lnSpc>
                        <a:spcAft>
                          <a:spcPts val="0"/>
                        </a:spcAft>
                      </a:pPr>
                      <a:r>
                        <a:rPr lang="en-IN" sz="1400" b="1">
                          <a:latin typeface="Times New Roman"/>
                          <a:ea typeface="Calibri"/>
                          <a:cs typeface="Times New Roman"/>
                        </a:rPr>
                        <a:t>Process Flow/Process Description:</a:t>
                      </a:r>
                      <a:endParaRPr lang="en-IN" sz="1200">
                        <a:latin typeface="Calibri"/>
                        <a:ea typeface="Calibri"/>
                        <a:cs typeface="Times New Roman"/>
                      </a:endParaRPr>
                    </a:p>
                    <a:p>
                      <a:pPr marL="342900" lvl="0" indent="-342900" algn="just">
                        <a:lnSpc>
                          <a:spcPct val="115000"/>
                        </a:lnSpc>
                        <a:spcAft>
                          <a:spcPts val="0"/>
                        </a:spcAft>
                        <a:buFont typeface="Symbol"/>
                        <a:buChar char=""/>
                      </a:pPr>
                      <a:r>
                        <a:rPr lang="en-IN" sz="1400">
                          <a:latin typeface="Times New Roman"/>
                          <a:ea typeface="Calibri"/>
                          <a:cs typeface="Times New Roman"/>
                        </a:rPr>
                        <a:t>Medical Officer examines the patients as per their turn.</a:t>
                      </a:r>
                      <a:endParaRPr lang="en-IN" sz="1200">
                        <a:latin typeface="Calibri"/>
                        <a:ea typeface="Calibri"/>
                        <a:cs typeface="Times New Roman"/>
                      </a:endParaRPr>
                    </a:p>
                    <a:p>
                      <a:pPr marL="342900" lvl="0" indent="-342900" algn="just">
                        <a:lnSpc>
                          <a:spcPct val="115000"/>
                        </a:lnSpc>
                        <a:spcAft>
                          <a:spcPts val="0"/>
                        </a:spcAft>
                        <a:buFont typeface="Symbol"/>
                        <a:buChar char=""/>
                      </a:pPr>
                      <a:r>
                        <a:rPr lang="en-IN" sz="1400">
                          <a:latin typeface="Times New Roman"/>
                          <a:ea typeface="Calibri"/>
                          <a:cs typeface="Times New Roman"/>
                        </a:rPr>
                        <a:t>Assess vitals and prescribe medication/investigations/admission/refer to higher centers on OPD Registration form.</a:t>
                      </a:r>
                      <a:endParaRPr lang="en-IN" sz="1200">
                        <a:latin typeface="Calibri"/>
                        <a:ea typeface="Calibri"/>
                        <a:cs typeface="Times New Roman"/>
                      </a:endParaRPr>
                    </a:p>
                    <a:p>
                      <a:pPr marL="342900" lvl="0" indent="-342900" algn="just">
                        <a:lnSpc>
                          <a:spcPct val="115000"/>
                        </a:lnSpc>
                        <a:spcAft>
                          <a:spcPts val="0"/>
                        </a:spcAft>
                        <a:buFont typeface="Symbol"/>
                        <a:buChar char=""/>
                      </a:pPr>
                      <a:r>
                        <a:rPr lang="en-IN" sz="1400">
                          <a:latin typeface="Times New Roman"/>
                          <a:ea typeface="Calibri"/>
                          <a:cs typeface="Times New Roman"/>
                        </a:rPr>
                        <a:t>Medical Officer maintains the register and writes the patient’s serial number, registration number, patient’s name, age, sex, address and treatment. MO gives the information about dose, time and site of medication and also educate on diet if required.</a:t>
                      </a:r>
                      <a:endParaRPr lang="en-IN" sz="1200">
                        <a:latin typeface="Calibri"/>
                        <a:ea typeface="Calibri"/>
                        <a:cs typeface="Times New Roman"/>
                      </a:endParaRPr>
                    </a:p>
                  </a:txBody>
                  <a:tcPr marL="49633" marR="49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r>
              <a:tr h="328362">
                <a:tc gridSpan="2">
                  <a:txBody>
                    <a:bodyPr/>
                    <a:lstStyle/>
                    <a:p>
                      <a:pPr>
                        <a:lnSpc>
                          <a:spcPct val="115000"/>
                        </a:lnSpc>
                        <a:spcAft>
                          <a:spcPts val="0"/>
                        </a:spcAft>
                      </a:pPr>
                      <a:r>
                        <a:rPr lang="en-IN" sz="1400" b="1">
                          <a:latin typeface="Times New Roman"/>
                          <a:ea typeface="Calibri"/>
                          <a:cs typeface="Times New Roman"/>
                        </a:rPr>
                        <a:t>Patient Records</a:t>
                      </a:r>
                      <a:endParaRPr lang="en-IN" sz="1200">
                        <a:latin typeface="Calibri"/>
                        <a:ea typeface="Calibri"/>
                        <a:cs typeface="Times New Roman"/>
                      </a:endParaRPr>
                    </a:p>
                  </a:txBody>
                  <a:tcPr marL="49633" marR="49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gridSpan="2">
                  <a:txBody>
                    <a:bodyPr/>
                    <a:lstStyle/>
                    <a:p>
                      <a:pPr>
                        <a:lnSpc>
                          <a:spcPct val="115000"/>
                        </a:lnSpc>
                        <a:spcAft>
                          <a:spcPts val="0"/>
                        </a:spcAft>
                      </a:pPr>
                      <a:r>
                        <a:rPr lang="en-IN" sz="1400" dirty="0">
                          <a:latin typeface="Times New Roman"/>
                          <a:ea typeface="Calibri"/>
                          <a:cs typeface="Times New Roman"/>
                        </a:rPr>
                        <a:t>OPD Register.</a:t>
                      </a:r>
                      <a:endParaRPr lang="en-IN" sz="1200" dirty="0">
                        <a:latin typeface="Calibri"/>
                        <a:ea typeface="Calibri"/>
                        <a:cs typeface="Times New Roman"/>
                      </a:endParaRPr>
                    </a:p>
                  </a:txBody>
                  <a:tcPr marL="49633" marR="49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762000"/>
          </a:xfrm>
        </p:spPr>
        <p:txBody>
          <a:bodyPr>
            <a:normAutofit/>
          </a:bodyPr>
          <a:lstStyle/>
          <a:p>
            <a:r>
              <a:rPr lang="en-US" dirty="0" smtClean="0"/>
              <a:t>Gap analysis</a:t>
            </a:r>
            <a:endParaRPr lang="en-IN" dirty="0"/>
          </a:p>
        </p:txBody>
      </p:sp>
      <p:graphicFrame>
        <p:nvGraphicFramePr>
          <p:cNvPr id="4" name="Content Placeholder 3"/>
          <p:cNvGraphicFramePr>
            <a:graphicFrameLocks noGrp="1"/>
          </p:cNvGraphicFramePr>
          <p:nvPr>
            <p:ph sz="quarter" idx="1"/>
          </p:nvPr>
        </p:nvGraphicFramePr>
        <p:xfrm>
          <a:off x="609600" y="990600"/>
          <a:ext cx="8229600" cy="5638801"/>
        </p:xfrm>
        <a:graphic>
          <a:graphicData uri="http://schemas.openxmlformats.org/drawingml/2006/table">
            <a:tbl>
              <a:tblPr/>
              <a:tblGrid>
                <a:gridCol w="4114800"/>
                <a:gridCol w="4114800"/>
              </a:tblGrid>
              <a:tr h="586549">
                <a:tc>
                  <a:txBody>
                    <a:bodyPr/>
                    <a:lstStyle/>
                    <a:p>
                      <a:pPr>
                        <a:lnSpc>
                          <a:spcPct val="115000"/>
                        </a:lnSpc>
                        <a:spcAft>
                          <a:spcPts val="0"/>
                        </a:spcAft>
                      </a:pPr>
                      <a:r>
                        <a:rPr lang="en-IN" sz="2000" b="1" dirty="0">
                          <a:latin typeface="Times New Roman"/>
                          <a:ea typeface="Calibri"/>
                          <a:cs typeface="Times New Roman"/>
                        </a:rPr>
                        <a:t>Gap ID No.</a:t>
                      </a:r>
                      <a:endParaRPr lang="en-IN"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a:latin typeface="Times New Roman"/>
                          <a:ea typeface="Calibri"/>
                          <a:cs typeface="Times New Roman"/>
                        </a:rPr>
                        <a:t>OP004</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1108">
                <a:tc gridSpan="2">
                  <a:txBody>
                    <a:bodyPr/>
                    <a:lstStyle/>
                    <a:p>
                      <a:pPr>
                        <a:lnSpc>
                          <a:spcPct val="115000"/>
                        </a:lnSpc>
                        <a:spcAft>
                          <a:spcPts val="0"/>
                        </a:spcAft>
                      </a:pPr>
                      <a:r>
                        <a:rPr lang="en-IN" sz="2000" b="1">
                          <a:latin typeface="Times New Roman"/>
                          <a:ea typeface="Calibri"/>
                          <a:cs typeface="Times New Roman"/>
                        </a:rPr>
                        <a:t>Gap Statement: </a:t>
                      </a:r>
                      <a:r>
                        <a:rPr lang="en-IN" sz="2000">
                          <a:latin typeface="Times New Roman"/>
                          <a:ea typeface="Calibri"/>
                          <a:cs typeface="Times New Roman"/>
                        </a:rPr>
                        <a:t>Patient privacy is not maintained during examination.</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1894949">
                <a:tc gridSpan="2">
                  <a:txBody>
                    <a:bodyPr/>
                    <a:lstStyle/>
                    <a:p>
                      <a:pPr>
                        <a:lnSpc>
                          <a:spcPct val="115000"/>
                        </a:lnSpc>
                        <a:spcAft>
                          <a:spcPts val="0"/>
                        </a:spcAft>
                      </a:pPr>
                      <a:r>
                        <a:rPr lang="en-IN" sz="2000" b="1" dirty="0">
                          <a:latin typeface="Times New Roman"/>
                          <a:ea typeface="Calibri"/>
                          <a:cs typeface="Times New Roman"/>
                        </a:rPr>
                        <a:t>Rationale/Explanation:</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2000" dirty="0">
                          <a:latin typeface="Times New Roman"/>
                          <a:ea typeface="Calibri"/>
                          <a:cs typeface="Times New Roman"/>
                        </a:rPr>
                        <a:t>Curtains are not available in OP consultation room.</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2000" dirty="0">
                          <a:latin typeface="Times New Roman"/>
                          <a:ea typeface="Calibri"/>
                          <a:cs typeface="Times New Roman"/>
                        </a:rPr>
                        <a:t>During consultation time, a number of patients are present in consultation room.</a:t>
                      </a:r>
                      <a:endParaRPr lang="en-IN"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1173097">
                <a:tc>
                  <a:txBody>
                    <a:bodyPr/>
                    <a:lstStyle/>
                    <a:p>
                      <a:pPr>
                        <a:lnSpc>
                          <a:spcPct val="115000"/>
                        </a:lnSpc>
                        <a:spcAft>
                          <a:spcPts val="0"/>
                        </a:spcAft>
                      </a:pPr>
                      <a:r>
                        <a:rPr lang="en-IN" sz="2000" b="1">
                          <a:latin typeface="Times New Roman"/>
                          <a:ea typeface="Calibri"/>
                          <a:cs typeface="Times New Roman"/>
                        </a:rPr>
                        <a:t>Gap Classification</a:t>
                      </a:r>
                      <a:endParaRPr lang="en-IN" sz="1800">
                        <a:latin typeface="Calibri"/>
                        <a:ea typeface="Calibri"/>
                        <a:cs typeface="Times New Roman"/>
                      </a:endParaRPr>
                    </a:p>
                    <a:p>
                      <a:pPr>
                        <a:lnSpc>
                          <a:spcPct val="115000"/>
                        </a:lnSpc>
                        <a:spcAft>
                          <a:spcPts val="0"/>
                        </a:spcAft>
                      </a:pPr>
                      <a:r>
                        <a:rPr lang="en-IN" sz="2000">
                          <a:latin typeface="Times New Roman"/>
                          <a:ea typeface="Calibri"/>
                          <a:cs typeface="Times New Roman"/>
                        </a:rPr>
                        <a:t>Structure</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a:latin typeface="Times New Roman"/>
                          <a:ea typeface="Calibri"/>
                          <a:cs typeface="Times New Roman"/>
                        </a:rPr>
                        <a:t>*Gap Severity Rating</a:t>
                      </a:r>
                      <a:endParaRPr lang="en-IN" sz="1800">
                        <a:latin typeface="Calibri"/>
                        <a:ea typeface="Calibri"/>
                        <a:cs typeface="Times New Roman"/>
                      </a:endParaRPr>
                    </a:p>
                    <a:p>
                      <a:pPr>
                        <a:lnSpc>
                          <a:spcPct val="115000"/>
                        </a:lnSpc>
                        <a:spcAft>
                          <a:spcPts val="0"/>
                        </a:spcAft>
                      </a:pPr>
                      <a:r>
                        <a:rPr lang="en-IN" sz="2000">
                          <a:latin typeface="Times New Roman"/>
                          <a:ea typeface="Calibri"/>
                          <a:cs typeface="Times New Roman"/>
                        </a:rPr>
                        <a:t>High</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6549">
                <a:tc>
                  <a:txBody>
                    <a:bodyPr/>
                    <a:lstStyle/>
                    <a:p>
                      <a:pPr>
                        <a:lnSpc>
                          <a:spcPct val="115000"/>
                        </a:lnSpc>
                        <a:spcAft>
                          <a:spcPts val="0"/>
                        </a:spcAft>
                      </a:pPr>
                      <a:r>
                        <a:rPr lang="en-IN" sz="2000" b="1">
                          <a:latin typeface="Times New Roman"/>
                          <a:ea typeface="Calibri"/>
                          <a:cs typeface="Times New Roman"/>
                        </a:rPr>
                        <a:t>Gap Reference</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a:latin typeface="Times New Roman"/>
                          <a:ea typeface="Calibri"/>
                          <a:cs typeface="Times New Roman"/>
                        </a:rPr>
                        <a:t>IPHS 7.8.1(i) e</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6549">
                <a:tc>
                  <a:txBody>
                    <a:bodyPr/>
                    <a:lstStyle/>
                    <a:p>
                      <a:pPr>
                        <a:lnSpc>
                          <a:spcPct val="115000"/>
                        </a:lnSpc>
                        <a:spcAft>
                          <a:spcPts val="0"/>
                        </a:spcAft>
                      </a:pPr>
                      <a:r>
                        <a:rPr lang="en-IN" sz="2000" b="1">
                          <a:latin typeface="Times New Roman"/>
                          <a:ea typeface="Calibri"/>
                          <a:cs typeface="Times New Roman"/>
                        </a:rPr>
                        <a:t>Supporting Annexure</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20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914400"/>
          </a:xfrm>
        </p:spPr>
        <p:txBody>
          <a:bodyPr/>
          <a:lstStyle/>
          <a:p>
            <a:r>
              <a:rPr lang="en-US" dirty="0" smtClean="0"/>
              <a:t>Process flow</a:t>
            </a:r>
            <a:endParaRPr lang="en-IN" dirty="0"/>
          </a:p>
        </p:txBody>
      </p:sp>
      <p:graphicFrame>
        <p:nvGraphicFramePr>
          <p:cNvPr id="6" name="Content Placeholder 5"/>
          <p:cNvGraphicFramePr>
            <a:graphicFrameLocks noGrp="1"/>
          </p:cNvGraphicFramePr>
          <p:nvPr>
            <p:ph sz="quarter" idx="1"/>
          </p:nvPr>
        </p:nvGraphicFramePr>
        <p:xfrm>
          <a:off x="304800" y="914400"/>
          <a:ext cx="8305800" cy="5796557"/>
        </p:xfrm>
        <a:graphic>
          <a:graphicData uri="http://schemas.openxmlformats.org/drawingml/2006/table">
            <a:tbl>
              <a:tblPr/>
              <a:tblGrid>
                <a:gridCol w="2732214"/>
                <a:gridCol w="216812"/>
                <a:gridCol w="784774"/>
                <a:gridCol w="2203412"/>
                <a:gridCol w="2368588"/>
              </a:tblGrid>
              <a:tr h="382408">
                <a:tc>
                  <a:txBody>
                    <a:bodyPr/>
                    <a:lstStyle/>
                    <a:p>
                      <a:pPr>
                        <a:lnSpc>
                          <a:spcPct val="115000"/>
                        </a:lnSpc>
                        <a:spcAft>
                          <a:spcPts val="0"/>
                        </a:spcAft>
                      </a:pPr>
                      <a:r>
                        <a:rPr lang="en-IN" sz="1400" b="1">
                          <a:latin typeface="Times New Roman"/>
                          <a:ea typeface="Calibri"/>
                          <a:cs typeface="Times New Roman"/>
                        </a:rPr>
                        <a:t>Process Group</a:t>
                      </a:r>
                      <a:endParaRPr lang="en-IN" sz="1400">
                        <a:latin typeface="Calibri"/>
                        <a:ea typeface="Calibri"/>
                        <a:cs typeface="Times New Roman"/>
                      </a:endParaRPr>
                    </a:p>
                  </a:txBody>
                  <a:tcPr marL="34671" marR="34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n-IN" sz="1400">
                          <a:latin typeface="Times New Roman"/>
                          <a:ea typeface="Calibri"/>
                          <a:cs typeface="Times New Roman"/>
                        </a:rPr>
                        <a:t>OPD</a:t>
                      </a:r>
                      <a:endParaRPr lang="en-IN" sz="1400">
                        <a:latin typeface="Calibri"/>
                        <a:ea typeface="Calibri"/>
                        <a:cs typeface="Times New Roman"/>
                      </a:endParaRPr>
                    </a:p>
                  </a:txBody>
                  <a:tcPr marL="34671" marR="34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nSpc>
                          <a:spcPct val="115000"/>
                        </a:lnSpc>
                        <a:spcAft>
                          <a:spcPts val="0"/>
                        </a:spcAft>
                      </a:pPr>
                      <a:r>
                        <a:rPr lang="en-IN" sz="1400" b="1">
                          <a:latin typeface="Times New Roman"/>
                          <a:ea typeface="Calibri"/>
                          <a:cs typeface="Times New Roman"/>
                        </a:rPr>
                        <a:t>Sub-Process</a:t>
                      </a:r>
                      <a:endParaRPr lang="en-IN" sz="1400">
                        <a:latin typeface="Calibri"/>
                        <a:ea typeface="Calibri"/>
                        <a:cs typeface="Times New Roman"/>
                      </a:endParaRPr>
                    </a:p>
                  </a:txBody>
                  <a:tcPr marL="34671" marR="34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400">
                          <a:latin typeface="Times New Roman"/>
                          <a:ea typeface="Calibri"/>
                          <a:cs typeface="Times New Roman"/>
                        </a:rPr>
                        <a:t>Dispensing of Medicines</a:t>
                      </a:r>
                      <a:endParaRPr lang="en-IN" sz="1400">
                        <a:latin typeface="Calibri"/>
                        <a:ea typeface="Calibri"/>
                        <a:cs typeface="Times New Roman"/>
                      </a:endParaRPr>
                    </a:p>
                  </a:txBody>
                  <a:tcPr marL="34671" marR="34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4690">
                <a:tc>
                  <a:txBody>
                    <a:bodyPr/>
                    <a:lstStyle/>
                    <a:p>
                      <a:pPr>
                        <a:lnSpc>
                          <a:spcPct val="115000"/>
                        </a:lnSpc>
                        <a:spcAft>
                          <a:spcPts val="0"/>
                        </a:spcAft>
                      </a:pPr>
                      <a:r>
                        <a:rPr lang="en-IN" sz="1400" b="1">
                          <a:latin typeface="Times New Roman"/>
                          <a:ea typeface="Calibri"/>
                          <a:cs typeface="Times New Roman"/>
                        </a:rPr>
                        <a:t>Process Location</a:t>
                      </a:r>
                      <a:endParaRPr lang="en-IN" sz="1400">
                        <a:latin typeface="Calibri"/>
                        <a:ea typeface="Calibri"/>
                        <a:cs typeface="Times New Roman"/>
                      </a:endParaRPr>
                    </a:p>
                  </a:txBody>
                  <a:tcPr marL="34671" marR="34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n-IN" sz="1400">
                          <a:latin typeface="Times New Roman"/>
                          <a:ea typeface="Calibri"/>
                          <a:cs typeface="Times New Roman"/>
                        </a:rPr>
                        <a:t>OP Pharmacy</a:t>
                      </a:r>
                      <a:endParaRPr lang="en-IN" sz="1400">
                        <a:latin typeface="Calibri"/>
                        <a:ea typeface="Calibri"/>
                        <a:cs typeface="Times New Roman"/>
                      </a:endParaRPr>
                    </a:p>
                  </a:txBody>
                  <a:tcPr marL="34671" marR="34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nSpc>
                          <a:spcPct val="115000"/>
                        </a:lnSpc>
                        <a:spcAft>
                          <a:spcPts val="0"/>
                        </a:spcAft>
                      </a:pPr>
                      <a:r>
                        <a:rPr lang="en-IN" sz="1400" b="1">
                          <a:latin typeface="Times New Roman"/>
                          <a:ea typeface="Calibri"/>
                          <a:cs typeface="Times New Roman"/>
                        </a:rPr>
                        <a:t>Process Owner</a:t>
                      </a:r>
                      <a:endParaRPr lang="en-IN" sz="1400">
                        <a:latin typeface="Calibri"/>
                        <a:ea typeface="Calibri"/>
                        <a:cs typeface="Times New Roman"/>
                      </a:endParaRPr>
                    </a:p>
                  </a:txBody>
                  <a:tcPr marL="34671" marR="34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400">
                          <a:latin typeface="Times New Roman"/>
                          <a:ea typeface="Calibri"/>
                          <a:cs typeface="Times New Roman"/>
                        </a:rPr>
                        <a:t>Pharmacist/A grade nursing staff</a:t>
                      </a:r>
                      <a:endParaRPr lang="en-IN" sz="1400">
                        <a:latin typeface="Calibri"/>
                        <a:ea typeface="Calibri"/>
                        <a:cs typeface="Times New Roman"/>
                      </a:endParaRPr>
                    </a:p>
                  </a:txBody>
                  <a:tcPr marL="34671" marR="34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1911">
                <a:tc>
                  <a:txBody>
                    <a:bodyPr/>
                    <a:lstStyle/>
                    <a:p>
                      <a:pPr>
                        <a:lnSpc>
                          <a:spcPct val="115000"/>
                        </a:lnSpc>
                        <a:spcAft>
                          <a:spcPts val="0"/>
                        </a:spcAft>
                      </a:pPr>
                      <a:r>
                        <a:rPr lang="en-IN" sz="1400" b="1" dirty="0">
                          <a:latin typeface="Times New Roman"/>
                          <a:ea typeface="Calibri"/>
                          <a:cs typeface="Times New Roman"/>
                        </a:rPr>
                        <a:t>Input(s)</a:t>
                      </a:r>
                      <a:endParaRPr lang="en-IN" sz="1400" dirty="0">
                        <a:latin typeface="Calibri"/>
                        <a:ea typeface="Calibri"/>
                        <a:cs typeface="Times New Roman"/>
                      </a:endParaRPr>
                    </a:p>
                  </a:txBody>
                  <a:tcPr marL="34671" marR="34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n-IN" sz="1400">
                          <a:latin typeface="Times New Roman"/>
                          <a:ea typeface="Calibri"/>
                          <a:cs typeface="Times New Roman"/>
                        </a:rPr>
                        <a:t>OPD Registration Ticket</a:t>
                      </a:r>
                      <a:endParaRPr lang="en-IN" sz="1400">
                        <a:latin typeface="Calibri"/>
                        <a:ea typeface="Calibri"/>
                        <a:cs typeface="Times New Roman"/>
                      </a:endParaRPr>
                    </a:p>
                  </a:txBody>
                  <a:tcPr marL="34671" marR="34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nSpc>
                          <a:spcPct val="115000"/>
                        </a:lnSpc>
                        <a:spcAft>
                          <a:spcPts val="0"/>
                        </a:spcAft>
                      </a:pPr>
                      <a:r>
                        <a:rPr lang="en-IN" sz="1400" b="1" dirty="0">
                          <a:latin typeface="Times New Roman"/>
                          <a:ea typeface="Calibri"/>
                          <a:cs typeface="Times New Roman"/>
                        </a:rPr>
                        <a:t>Output(s)</a:t>
                      </a:r>
                      <a:endParaRPr lang="en-IN" sz="1400" dirty="0">
                        <a:latin typeface="Calibri"/>
                        <a:ea typeface="Calibri"/>
                        <a:cs typeface="Times New Roman"/>
                      </a:endParaRPr>
                    </a:p>
                  </a:txBody>
                  <a:tcPr marL="34671" marR="34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15000"/>
                        </a:lnSpc>
                        <a:spcAft>
                          <a:spcPts val="0"/>
                        </a:spcAft>
                        <a:buFont typeface="Symbol"/>
                        <a:buChar char=""/>
                      </a:pPr>
                      <a:r>
                        <a:rPr lang="en-IN" sz="1400">
                          <a:latin typeface="Times New Roman"/>
                          <a:ea typeface="Calibri"/>
                          <a:cs typeface="Times New Roman"/>
                        </a:rPr>
                        <a:t>No. of Medicines dispensed per day</a:t>
                      </a:r>
                      <a:endParaRPr lang="en-IN" sz="1400">
                        <a:latin typeface="Calibri"/>
                        <a:ea typeface="Calibri"/>
                        <a:cs typeface="Times New Roman"/>
                      </a:endParaRPr>
                    </a:p>
                    <a:p>
                      <a:pPr marL="342900" lvl="0" indent="-342900" algn="just">
                        <a:lnSpc>
                          <a:spcPct val="115000"/>
                        </a:lnSpc>
                        <a:spcAft>
                          <a:spcPts val="0"/>
                        </a:spcAft>
                        <a:buFont typeface="Symbol"/>
                        <a:buChar char=""/>
                      </a:pPr>
                      <a:r>
                        <a:rPr lang="en-IN" sz="1400">
                          <a:latin typeface="Times New Roman"/>
                          <a:ea typeface="Calibri"/>
                          <a:cs typeface="Times New Roman"/>
                        </a:rPr>
                        <a:t>No. of stock out per day</a:t>
                      </a:r>
                      <a:endParaRPr lang="en-IN" sz="1400">
                        <a:latin typeface="Calibri"/>
                        <a:ea typeface="Calibri"/>
                        <a:cs typeface="Times New Roman"/>
                      </a:endParaRPr>
                    </a:p>
                  </a:txBody>
                  <a:tcPr marL="34671" marR="34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4690">
                <a:tc gridSpan="5">
                  <a:txBody>
                    <a:bodyPr/>
                    <a:lstStyle/>
                    <a:p>
                      <a:pPr>
                        <a:lnSpc>
                          <a:spcPct val="115000"/>
                        </a:lnSpc>
                        <a:spcAft>
                          <a:spcPts val="0"/>
                        </a:spcAft>
                      </a:pPr>
                      <a:r>
                        <a:rPr lang="en-IN" sz="1400" b="1">
                          <a:latin typeface="Times New Roman"/>
                          <a:ea typeface="Calibri"/>
                          <a:cs typeface="Times New Roman"/>
                        </a:rPr>
                        <a:t>Process Flow/ Process Description:</a:t>
                      </a:r>
                      <a:endParaRPr lang="en-IN" sz="1400">
                        <a:latin typeface="Calibri"/>
                        <a:ea typeface="Calibri"/>
                        <a:cs typeface="Times New Roman"/>
                      </a:endParaRPr>
                    </a:p>
                    <a:p>
                      <a:pPr marL="342900" lvl="0" indent="-342900" algn="just">
                        <a:lnSpc>
                          <a:spcPct val="115000"/>
                        </a:lnSpc>
                        <a:spcAft>
                          <a:spcPts val="0"/>
                        </a:spcAft>
                        <a:buFont typeface="Symbol"/>
                        <a:buChar char=""/>
                      </a:pPr>
                      <a:r>
                        <a:rPr lang="en-IN" sz="1400">
                          <a:latin typeface="Times New Roman"/>
                          <a:ea typeface="Calibri"/>
                          <a:cs typeface="Times New Roman"/>
                        </a:rPr>
                        <a:t>Patients come pharmacy after the consultation and go directly to pharmacy and shows the prescription</a:t>
                      </a:r>
                      <a:endParaRPr lang="en-IN" sz="1400">
                        <a:latin typeface="Calibri"/>
                        <a:ea typeface="Calibri"/>
                        <a:cs typeface="Times New Roman"/>
                      </a:endParaRPr>
                    </a:p>
                    <a:p>
                      <a:pPr marL="342900" lvl="0" indent="-342900" algn="just">
                        <a:lnSpc>
                          <a:spcPct val="115000"/>
                        </a:lnSpc>
                        <a:spcAft>
                          <a:spcPts val="0"/>
                        </a:spcAft>
                        <a:buFont typeface="Symbol"/>
                        <a:buChar char=""/>
                      </a:pPr>
                      <a:r>
                        <a:rPr lang="en-IN" sz="1400">
                          <a:latin typeface="Times New Roman"/>
                          <a:ea typeface="Calibri"/>
                          <a:cs typeface="Times New Roman"/>
                        </a:rPr>
                        <a:t>Pharmacist/A grade nurse check the availability of drugs and if it is not available then advice some drugs is not available in the pharmacy, then patients are bound to purchase drugs outside the campus.</a:t>
                      </a:r>
                      <a:endParaRPr lang="en-IN" sz="1400">
                        <a:latin typeface="Calibri"/>
                        <a:ea typeface="Calibri"/>
                        <a:cs typeface="Times New Roman"/>
                      </a:endParaRPr>
                    </a:p>
                    <a:p>
                      <a:pPr marL="342900" lvl="0" indent="-342900" algn="just">
                        <a:lnSpc>
                          <a:spcPct val="115000"/>
                        </a:lnSpc>
                        <a:spcAft>
                          <a:spcPts val="0"/>
                        </a:spcAft>
                        <a:buFont typeface="Symbol"/>
                        <a:buChar char=""/>
                      </a:pPr>
                      <a:r>
                        <a:rPr lang="en-IN" sz="1400">
                          <a:latin typeface="Times New Roman"/>
                          <a:ea typeface="Calibri"/>
                          <a:cs typeface="Times New Roman"/>
                        </a:rPr>
                        <a:t>Pharmacist/ A grade nurse enter the name of the medicine in Medicine Dispensing Register; in register mention the reg. no. and quantity given to the patients.</a:t>
                      </a:r>
                      <a:endParaRPr lang="en-IN" sz="1400">
                        <a:latin typeface="Calibri"/>
                        <a:ea typeface="Calibri"/>
                        <a:cs typeface="Times New Roman"/>
                      </a:endParaRPr>
                    </a:p>
                  </a:txBody>
                  <a:tcPr marL="34671" marR="34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132702">
                <a:tc gridSpan="2">
                  <a:txBody>
                    <a:bodyPr/>
                    <a:lstStyle/>
                    <a:p>
                      <a:pPr>
                        <a:lnSpc>
                          <a:spcPct val="115000"/>
                        </a:lnSpc>
                        <a:spcAft>
                          <a:spcPts val="0"/>
                        </a:spcAft>
                      </a:pPr>
                      <a:r>
                        <a:rPr lang="en-IN" sz="1400" b="1">
                          <a:latin typeface="Times New Roman"/>
                          <a:ea typeface="Calibri"/>
                          <a:cs typeface="Times New Roman"/>
                        </a:rPr>
                        <a:t>Patient Records</a:t>
                      </a:r>
                      <a:endParaRPr lang="en-IN" sz="1400">
                        <a:latin typeface="Calibri"/>
                        <a:ea typeface="Calibri"/>
                        <a:cs typeface="Times New Roman"/>
                      </a:endParaRPr>
                    </a:p>
                  </a:txBody>
                  <a:tcPr marL="34671" marR="34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gridSpan="3">
                  <a:txBody>
                    <a:bodyPr/>
                    <a:lstStyle/>
                    <a:p>
                      <a:pPr>
                        <a:lnSpc>
                          <a:spcPct val="115000"/>
                        </a:lnSpc>
                        <a:spcAft>
                          <a:spcPts val="0"/>
                        </a:spcAft>
                      </a:pPr>
                      <a:r>
                        <a:rPr lang="en-IN" sz="1400" dirty="0">
                          <a:latin typeface="Times New Roman"/>
                          <a:ea typeface="Calibri"/>
                          <a:cs typeface="Times New Roman"/>
                        </a:rPr>
                        <a:t>Medicine Dispensing Register</a:t>
                      </a:r>
                      <a:endParaRPr lang="en-IN" sz="1400" dirty="0">
                        <a:latin typeface="Calibri"/>
                        <a:ea typeface="Calibri"/>
                        <a:cs typeface="Times New Roman"/>
                      </a:endParaRPr>
                    </a:p>
                  </a:txBody>
                  <a:tcPr marL="34671" marR="34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smtClean="0"/>
              <a:t>Gap analysis</a:t>
            </a:r>
            <a:endParaRPr lang="en-IN" dirty="0"/>
          </a:p>
        </p:txBody>
      </p:sp>
      <p:graphicFrame>
        <p:nvGraphicFramePr>
          <p:cNvPr id="4" name="Content Placeholder 3"/>
          <p:cNvGraphicFramePr>
            <a:graphicFrameLocks noGrp="1"/>
          </p:cNvGraphicFramePr>
          <p:nvPr>
            <p:ph sz="quarter" idx="1"/>
          </p:nvPr>
        </p:nvGraphicFramePr>
        <p:xfrm>
          <a:off x="609600" y="1143000"/>
          <a:ext cx="8077200" cy="5474187"/>
        </p:xfrm>
        <a:graphic>
          <a:graphicData uri="http://schemas.openxmlformats.org/drawingml/2006/table">
            <a:tbl>
              <a:tblPr/>
              <a:tblGrid>
                <a:gridCol w="4038600"/>
                <a:gridCol w="4038600"/>
              </a:tblGrid>
              <a:tr h="397763">
                <a:tc>
                  <a:txBody>
                    <a:bodyPr/>
                    <a:lstStyle/>
                    <a:p>
                      <a:pPr>
                        <a:lnSpc>
                          <a:spcPct val="115000"/>
                        </a:lnSpc>
                        <a:spcAft>
                          <a:spcPts val="0"/>
                        </a:spcAft>
                      </a:pPr>
                      <a:r>
                        <a:rPr lang="en-IN" sz="2000" b="1">
                          <a:latin typeface="Times New Roman"/>
                          <a:ea typeface="Calibri"/>
                          <a:cs typeface="Times New Roman"/>
                        </a:rPr>
                        <a:t>Gap ID No.</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a:latin typeface="Times New Roman"/>
                          <a:ea typeface="Calibri"/>
                          <a:cs typeface="Times New Roman"/>
                        </a:rPr>
                        <a:t>OP005</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854">
                <a:tc gridSpan="2">
                  <a:txBody>
                    <a:bodyPr/>
                    <a:lstStyle/>
                    <a:p>
                      <a:pPr>
                        <a:lnSpc>
                          <a:spcPct val="115000"/>
                        </a:lnSpc>
                        <a:spcAft>
                          <a:spcPts val="0"/>
                        </a:spcAft>
                      </a:pPr>
                      <a:r>
                        <a:rPr lang="en-IN" sz="2000" b="1">
                          <a:latin typeface="Times New Roman"/>
                          <a:ea typeface="Calibri"/>
                          <a:cs typeface="Times New Roman"/>
                        </a:rPr>
                        <a:t>Gap Statement: </a:t>
                      </a:r>
                      <a:r>
                        <a:rPr lang="en-IN" sz="2000">
                          <a:latin typeface="Times New Roman"/>
                          <a:ea typeface="Calibri"/>
                          <a:cs typeface="Times New Roman"/>
                        </a:rPr>
                        <a:t>Dispensing of medicine is not as per standard dispensing practices.</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2784335">
                <a:tc gridSpan="2">
                  <a:txBody>
                    <a:bodyPr/>
                    <a:lstStyle/>
                    <a:p>
                      <a:pPr>
                        <a:lnSpc>
                          <a:spcPct val="115000"/>
                        </a:lnSpc>
                        <a:spcAft>
                          <a:spcPts val="0"/>
                        </a:spcAft>
                      </a:pPr>
                      <a:r>
                        <a:rPr lang="en-IN" sz="2000" b="1" dirty="0">
                          <a:latin typeface="Times New Roman"/>
                          <a:ea typeface="Calibri"/>
                          <a:cs typeface="Times New Roman"/>
                        </a:rPr>
                        <a:t>Rationale/ Explanation:</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2000" dirty="0">
                          <a:latin typeface="Times New Roman"/>
                          <a:ea typeface="Calibri"/>
                          <a:cs typeface="Times New Roman"/>
                        </a:rPr>
                        <a:t>Racks for storage of medicines are not available.</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2000" dirty="0">
                          <a:latin typeface="Times New Roman"/>
                          <a:ea typeface="Calibri"/>
                          <a:cs typeface="Times New Roman"/>
                        </a:rPr>
                        <a:t>Medicines are kept on floor and during dispensing are laid down on a table which is too small.</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2000" dirty="0">
                          <a:latin typeface="Times New Roman"/>
                          <a:ea typeface="Calibri"/>
                          <a:cs typeface="Times New Roman"/>
                        </a:rPr>
                        <a:t>All patients are not described briefly about the intake of medicine.</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2000" dirty="0">
                          <a:latin typeface="Times New Roman"/>
                          <a:ea typeface="Calibri"/>
                          <a:cs typeface="Times New Roman"/>
                        </a:rPr>
                        <a:t>Medicines dispensed are not handed over to the patients in packets.</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2000" dirty="0">
                          <a:latin typeface="Times New Roman"/>
                          <a:ea typeface="Calibri"/>
                          <a:cs typeface="Times New Roman"/>
                        </a:rPr>
                        <a:t>Dosages and timing of medication is not written.</a:t>
                      </a:r>
                      <a:endParaRPr lang="en-IN"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795523">
                <a:tc>
                  <a:txBody>
                    <a:bodyPr/>
                    <a:lstStyle/>
                    <a:p>
                      <a:pPr>
                        <a:lnSpc>
                          <a:spcPct val="115000"/>
                        </a:lnSpc>
                        <a:spcAft>
                          <a:spcPts val="0"/>
                        </a:spcAft>
                      </a:pPr>
                      <a:r>
                        <a:rPr lang="en-IN" sz="2000" b="1">
                          <a:latin typeface="Times New Roman"/>
                          <a:ea typeface="Calibri"/>
                          <a:cs typeface="Times New Roman"/>
                        </a:rPr>
                        <a:t>Gap Classification</a:t>
                      </a:r>
                      <a:endParaRPr lang="en-IN" sz="1800">
                        <a:latin typeface="Calibri"/>
                        <a:ea typeface="Calibri"/>
                        <a:cs typeface="Times New Roman"/>
                      </a:endParaRPr>
                    </a:p>
                    <a:p>
                      <a:pPr>
                        <a:lnSpc>
                          <a:spcPct val="115000"/>
                        </a:lnSpc>
                        <a:spcAft>
                          <a:spcPts val="0"/>
                        </a:spcAft>
                      </a:pPr>
                      <a:r>
                        <a:rPr lang="en-IN" sz="2000">
                          <a:latin typeface="Times New Roman"/>
                          <a:ea typeface="Calibri"/>
                          <a:cs typeface="Times New Roman"/>
                        </a:rPr>
                        <a:t>Process</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a:latin typeface="Times New Roman"/>
                          <a:ea typeface="Calibri"/>
                          <a:cs typeface="Times New Roman"/>
                        </a:rPr>
                        <a:t>*Gap Severity Rating</a:t>
                      </a:r>
                      <a:endParaRPr lang="en-IN" sz="1800">
                        <a:latin typeface="Calibri"/>
                        <a:ea typeface="Calibri"/>
                        <a:cs typeface="Times New Roman"/>
                      </a:endParaRPr>
                    </a:p>
                    <a:p>
                      <a:pPr>
                        <a:lnSpc>
                          <a:spcPct val="115000"/>
                        </a:lnSpc>
                        <a:spcAft>
                          <a:spcPts val="0"/>
                        </a:spcAft>
                      </a:pPr>
                      <a:r>
                        <a:rPr lang="en-IN" sz="2000">
                          <a:latin typeface="Times New Roman"/>
                          <a:ea typeface="Calibri"/>
                          <a:cs typeface="Times New Roman"/>
                        </a:rPr>
                        <a:t>Medium</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763">
                <a:tc>
                  <a:txBody>
                    <a:bodyPr/>
                    <a:lstStyle/>
                    <a:p>
                      <a:pPr>
                        <a:lnSpc>
                          <a:spcPct val="115000"/>
                        </a:lnSpc>
                        <a:spcAft>
                          <a:spcPts val="0"/>
                        </a:spcAft>
                      </a:pPr>
                      <a:r>
                        <a:rPr lang="en-IN" sz="2000" b="1">
                          <a:latin typeface="Times New Roman"/>
                          <a:ea typeface="Calibri"/>
                          <a:cs typeface="Times New Roman"/>
                        </a:rPr>
                        <a:t>Gap Reference</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a:latin typeface="Times New Roman"/>
                          <a:ea typeface="Calibri"/>
                          <a:cs typeface="Times New Roman"/>
                        </a:rPr>
                        <a:t>IPHS 7.8.1</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763">
                <a:tc>
                  <a:txBody>
                    <a:bodyPr/>
                    <a:lstStyle/>
                    <a:p>
                      <a:pPr>
                        <a:lnSpc>
                          <a:spcPct val="115000"/>
                        </a:lnSpc>
                        <a:spcAft>
                          <a:spcPts val="0"/>
                        </a:spcAft>
                      </a:pPr>
                      <a:r>
                        <a:rPr lang="en-IN" sz="2000" b="1">
                          <a:latin typeface="Times New Roman"/>
                          <a:ea typeface="Calibri"/>
                          <a:cs typeface="Times New Roman"/>
                        </a:rPr>
                        <a:t>Supporting Annexure</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20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r>
              <a:rPr lang="en-US" dirty="0" smtClean="0"/>
              <a:t>Process flow</a:t>
            </a:r>
            <a:endParaRPr lang="en-IN" dirty="0"/>
          </a:p>
        </p:txBody>
      </p:sp>
      <p:graphicFrame>
        <p:nvGraphicFramePr>
          <p:cNvPr id="4" name="Content Placeholder 3"/>
          <p:cNvGraphicFramePr>
            <a:graphicFrameLocks noGrp="1"/>
          </p:cNvGraphicFramePr>
          <p:nvPr>
            <p:ph sz="quarter" idx="1"/>
          </p:nvPr>
        </p:nvGraphicFramePr>
        <p:xfrm>
          <a:off x="533400" y="838200"/>
          <a:ext cx="8382000" cy="5939536"/>
        </p:xfrm>
        <a:graphic>
          <a:graphicData uri="http://schemas.openxmlformats.org/drawingml/2006/table">
            <a:tbl>
              <a:tblPr/>
              <a:tblGrid>
                <a:gridCol w="2095500"/>
                <a:gridCol w="2095500"/>
                <a:gridCol w="2095500"/>
                <a:gridCol w="2095500"/>
              </a:tblGrid>
              <a:tr h="482600">
                <a:tc>
                  <a:txBody>
                    <a:bodyPr/>
                    <a:lstStyle/>
                    <a:p>
                      <a:pPr>
                        <a:lnSpc>
                          <a:spcPct val="115000"/>
                        </a:lnSpc>
                        <a:spcAft>
                          <a:spcPts val="0"/>
                        </a:spcAft>
                      </a:pPr>
                      <a:r>
                        <a:rPr lang="en-IN" sz="1800" b="1" dirty="0">
                          <a:latin typeface="Times New Roman"/>
                          <a:ea typeface="Calibri"/>
                          <a:cs typeface="Times New Roman"/>
                        </a:rPr>
                        <a:t>Process Group</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OPD</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Sub-Process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Dresser</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600">
                <a:tc>
                  <a:txBody>
                    <a:bodyPr/>
                    <a:lstStyle/>
                    <a:p>
                      <a:pPr>
                        <a:lnSpc>
                          <a:spcPct val="115000"/>
                        </a:lnSpc>
                        <a:spcAft>
                          <a:spcPts val="0"/>
                        </a:spcAft>
                      </a:pPr>
                      <a:r>
                        <a:rPr lang="en-IN" sz="1800" b="1">
                          <a:latin typeface="Times New Roman"/>
                          <a:ea typeface="Calibri"/>
                          <a:cs typeface="Times New Roman"/>
                        </a:rPr>
                        <a:t>Process Location</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Dressing Room</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Process Owner</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Dressing of wound</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600">
                <a:tc>
                  <a:txBody>
                    <a:bodyPr/>
                    <a:lstStyle/>
                    <a:p>
                      <a:pPr>
                        <a:lnSpc>
                          <a:spcPct val="115000"/>
                        </a:lnSpc>
                        <a:spcAft>
                          <a:spcPts val="0"/>
                        </a:spcAft>
                      </a:pPr>
                      <a:r>
                        <a:rPr lang="en-IN" sz="1800" b="1">
                          <a:latin typeface="Times New Roman"/>
                          <a:ea typeface="Calibri"/>
                          <a:cs typeface="Times New Roman"/>
                        </a:rPr>
                        <a:t>Input(s)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Patient</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Output(s)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Wound dressing done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0800">
                <a:tc gridSpan="4">
                  <a:txBody>
                    <a:bodyPr/>
                    <a:lstStyle/>
                    <a:p>
                      <a:pPr>
                        <a:lnSpc>
                          <a:spcPct val="115000"/>
                        </a:lnSpc>
                        <a:spcAft>
                          <a:spcPts val="0"/>
                        </a:spcAft>
                      </a:pPr>
                      <a:r>
                        <a:rPr lang="en-IN" sz="1800" b="1" dirty="0">
                          <a:latin typeface="Times New Roman"/>
                          <a:ea typeface="Calibri"/>
                          <a:cs typeface="Times New Roman"/>
                        </a:rPr>
                        <a:t>Process Flow/ Process Description:</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Patients come to dressing room prescribed by MO.</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Dresser/ ANM staff washes the wound with antiseptic solution.</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During dressing the wound dresser uses the medicated cream, cotton and gauze. At last they give advice to patients and send to pharmacy department for medicines. Patient comes to next visit after two days.</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Dresser maintains the register and writes the OPD registration no., name of patients and what is done and what medicine has given.</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r>
              <a:tr h="482600">
                <a:tc gridSpan="2">
                  <a:txBody>
                    <a:bodyPr/>
                    <a:lstStyle/>
                    <a:p>
                      <a:pPr>
                        <a:lnSpc>
                          <a:spcPct val="115000"/>
                        </a:lnSpc>
                        <a:spcAft>
                          <a:spcPts val="0"/>
                        </a:spcAft>
                      </a:pPr>
                      <a:r>
                        <a:rPr lang="en-IN" sz="1800" b="1">
                          <a:latin typeface="Times New Roman"/>
                          <a:ea typeface="Calibri"/>
                          <a:cs typeface="Times New Roman"/>
                        </a:rPr>
                        <a:t>Patients Records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gridSpan="2">
                  <a:txBody>
                    <a:bodyPr/>
                    <a:lstStyle/>
                    <a:p>
                      <a:pPr>
                        <a:lnSpc>
                          <a:spcPct val="115000"/>
                        </a:lnSpc>
                        <a:spcAft>
                          <a:spcPts val="0"/>
                        </a:spcAft>
                      </a:pPr>
                      <a:r>
                        <a:rPr lang="en-IN" sz="1800" dirty="0">
                          <a:latin typeface="Times New Roman"/>
                          <a:ea typeface="Calibri"/>
                          <a:cs typeface="Times New Roman"/>
                        </a:rPr>
                        <a:t>Dressing Register</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r>
              <a:rPr lang="en-US" dirty="0" smtClean="0"/>
              <a:t>Gap analysis</a:t>
            </a:r>
            <a:endParaRPr lang="en-IN" dirty="0"/>
          </a:p>
        </p:txBody>
      </p:sp>
      <p:graphicFrame>
        <p:nvGraphicFramePr>
          <p:cNvPr id="4" name="Content Placeholder 3"/>
          <p:cNvGraphicFramePr>
            <a:graphicFrameLocks noGrp="1"/>
          </p:cNvGraphicFramePr>
          <p:nvPr>
            <p:ph sz="quarter" idx="1"/>
          </p:nvPr>
        </p:nvGraphicFramePr>
        <p:xfrm>
          <a:off x="457200" y="1066802"/>
          <a:ext cx="8458200" cy="5562597"/>
        </p:xfrm>
        <a:graphic>
          <a:graphicData uri="http://schemas.openxmlformats.org/drawingml/2006/table">
            <a:tbl>
              <a:tblPr/>
              <a:tblGrid>
                <a:gridCol w="4229100"/>
                <a:gridCol w="4229100"/>
              </a:tblGrid>
              <a:tr h="458177">
                <a:tc>
                  <a:txBody>
                    <a:bodyPr/>
                    <a:lstStyle/>
                    <a:p>
                      <a:pPr>
                        <a:lnSpc>
                          <a:spcPct val="115000"/>
                        </a:lnSpc>
                        <a:spcAft>
                          <a:spcPts val="0"/>
                        </a:spcAft>
                      </a:pPr>
                      <a:r>
                        <a:rPr lang="en-IN" sz="2000" b="1">
                          <a:latin typeface="Times New Roman"/>
                          <a:ea typeface="Calibri"/>
                          <a:cs typeface="Times New Roman"/>
                        </a:rPr>
                        <a:t>Gap ID No.</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a:latin typeface="Times New Roman"/>
                          <a:ea typeface="Calibri"/>
                          <a:cs typeface="Times New Roman"/>
                        </a:rPr>
                        <a:t>OP006</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942">
                <a:tc gridSpan="2">
                  <a:txBody>
                    <a:bodyPr/>
                    <a:lstStyle/>
                    <a:p>
                      <a:pPr>
                        <a:lnSpc>
                          <a:spcPct val="115000"/>
                        </a:lnSpc>
                        <a:spcAft>
                          <a:spcPts val="0"/>
                        </a:spcAft>
                      </a:pPr>
                      <a:r>
                        <a:rPr lang="en-IN" sz="2000" b="1">
                          <a:latin typeface="Times New Roman"/>
                          <a:ea typeface="Calibri"/>
                          <a:cs typeface="Times New Roman"/>
                        </a:rPr>
                        <a:t>Gap Statement: </a:t>
                      </a:r>
                      <a:r>
                        <a:rPr lang="en-IN" sz="2000">
                          <a:latin typeface="Times New Roman"/>
                          <a:ea typeface="Calibri"/>
                          <a:cs typeface="Times New Roman"/>
                        </a:rPr>
                        <a:t>Cluttering of junk in the dressing room.</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2600768">
                <a:tc gridSpan="2">
                  <a:txBody>
                    <a:bodyPr/>
                    <a:lstStyle/>
                    <a:p>
                      <a:pPr>
                        <a:lnSpc>
                          <a:spcPct val="115000"/>
                        </a:lnSpc>
                        <a:spcAft>
                          <a:spcPts val="0"/>
                        </a:spcAft>
                      </a:pPr>
                      <a:r>
                        <a:rPr lang="en-IN" sz="2000" dirty="0">
                          <a:latin typeface="Times New Roman"/>
                          <a:ea typeface="Calibri"/>
                          <a:cs typeface="Times New Roman"/>
                        </a:rPr>
                        <a:t>Rationale/ Explanation:</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2000" dirty="0">
                          <a:latin typeface="Times New Roman"/>
                          <a:ea typeface="Calibri"/>
                          <a:cs typeface="Times New Roman"/>
                        </a:rPr>
                        <a:t>Do not follow the Biomedical Management process (</a:t>
                      </a:r>
                      <a:r>
                        <a:rPr lang="en-US" sz="2000" dirty="0">
                          <a:latin typeface="Times New Roman"/>
                          <a:ea typeface="Calibri"/>
                          <a:cs typeface="Times New Roman"/>
                        </a:rPr>
                        <a:t>Color coded bins </a:t>
                      </a:r>
                      <a:r>
                        <a:rPr lang="en-IN" sz="2000" dirty="0">
                          <a:latin typeface="Times New Roman"/>
                          <a:ea typeface="Calibri"/>
                          <a:cs typeface="Times New Roman"/>
                        </a:rPr>
                        <a:t>available)</a:t>
                      </a:r>
                      <a:r>
                        <a:rPr lang="en-US" sz="2000" dirty="0">
                          <a:latin typeface="Times New Roman"/>
                          <a:ea typeface="Calibri"/>
                          <a:cs typeface="Times New Roman"/>
                        </a:rPr>
                        <a:t>.</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2000" dirty="0">
                          <a:latin typeface="Times New Roman"/>
                          <a:ea typeface="Calibri"/>
                          <a:cs typeface="Times New Roman"/>
                        </a:rPr>
                        <a:t>Cotton and all the waste are thrown everywhere.</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2000" dirty="0">
                          <a:latin typeface="Times New Roman"/>
                          <a:ea typeface="Calibri"/>
                          <a:cs typeface="Times New Roman"/>
                        </a:rPr>
                        <a:t>Floor is not cleaned frequently (at last once in each shift) and hence is dirty.</a:t>
                      </a:r>
                      <a:endParaRPr lang="en-IN"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916356">
                <a:tc>
                  <a:txBody>
                    <a:bodyPr/>
                    <a:lstStyle/>
                    <a:p>
                      <a:pPr>
                        <a:lnSpc>
                          <a:spcPct val="115000"/>
                        </a:lnSpc>
                        <a:spcAft>
                          <a:spcPts val="0"/>
                        </a:spcAft>
                      </a:pPr>
                      <a:r>
                        <a:rPr lang="en-IN" sz="2000" b="1">
                          <a:latin typeface="Times New Roman"/>
                          <a:ea typeface="Calibri"/>
                          <a:cs typeface="Times New Roman"/>
                        </a:rPr>
                        <a:t>Gap Classification</a:t>
                      </a:r>
                      <a:endParaRPr lang="en-IN" sz="1800">
                        <a:latin typeface="Calibri"/>
                        <a:ea typeface="Calibri"/>
                        <a:cs typeface="Times New Roman"/>
                      </a:endParaRPr>
                    </a:p>
                    <a:p>
                      <a:pPr>
                        <a:lnSpc>
                          <a:spcPct val="115000"/>
                        </a:lnSpc>
                        <a:spcAft>
                          <a:spcPts val="0"/>
                        </a:spcAft>
                      </a:pPr>
                      <a:r>
                        <a:rPr lang="en-IN" sz="2000">
                          <a:latin typeface="Times New Roman"/>
                          <a:ea typeface="Calibri"/>
                          <a:cs typeface="Times New Roman"/>
                        </a:rPr>
                        <a:t>Structure</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a:latin typeface="Times New Roman"/>
                          <a:ea typeface="Calibri"/>
                          <a:cs typeface="Times New Roman"/>
                        </a:rPr>
                        <a:t>*Gap Severity Rating</a:t>
                      </a:r>
                      <a:endParaRPr lang="en-IN" sz="1800">
                        <a:latin typeface="Calibri"/>
                        <a:ea typeface="Calibri"/>
                        <a:cs typeface="Times New Roman"/>
                      </a:endParaRPr>
                    </a:p>
                    <a:p>
                      <a:pPr>
                        <a:lnSpc>
                          <a:spcPct val="115000"/>
                        </a:lnSpc>
                        <a:spcAft>
                          <a:spcPts val="0"/>
                        </a:spcAft>
                      </a:pPr>
                      <a:r>
                        <a:rPr lang="en-IN" sz="2000">
                          <a:latin typeface="Times New Roman"/>
                          <a:ea typeface="Calibri"/>
                          <a:cs typeface="Times New Roman"/>
                        </a:rPr>
                        <a:t>Medium</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8177">
                <a:tc>
                  <a:txBody>
                    <a:bodyPr/>
                    <a:lstStyle/>
                    <a:p>
                      <a:pPr>
                        <a:lnSpc>
                          <a:spcPct val="115000"/>
                        </a:lnSpc>
                        <a:spcAft>
                          <a:spcPts val="0"/>
                        </a:spcAft>
                      </a:pPr>
                      <a:r>
                        <a:rPr lang="en-IN" sz="2000" b="1">
                          <a:latin typeface="Times New Roman"/>
                          <a:ea typeface="Calibri"/>
                          <a:cs typeface="Times New Roman"/>
                        </a:rPr>
                        <a:t>Gap Reference</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a:latin typeface="Times New Roman"/>
                          <a:ea typeface="Calibri"/>
                          <a:cs typeface="Times New Roman"/>
                        </a:rPr>
                        <a:t>IPHS 7.8.1</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8177">
                <a:tc>
                  <a:txBody>
                    <a:bodyPr/>
                    <a:lstStyle/>
                    <a:p>
                      <a:pPr>
                        <a:lnSpc>
                          <a:spcPct val="115000"/>
                        </a:lnSpc>
                        <a:spcAft>
                          <a:spcPts val="0"/>
                        </a:spcAft>
                      </a:pPr>
                      <a:r>
                        <a:rPr lang="en-IN" sz="2000" b="1">
                          <a:latin typeface="Times New Roman"/>
                          <a:ea typeface="Calibri"/>
                          <a:cs typeface="Times New Roman"/>
                        </a:rPr>
                        <a:t>Supporting Annexure</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20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r>
              <a:rPr lang="en-US" dirty="0" smtClean="0"/>
              <a:t>Gap analysis</a:t>
            </a:r>
            <a:endParaRPr lang="en-IN" dirty="0"/>
          </a:p>
        </p:txBody>
      </p:sp>
      <p:graphicFrame>
        <p:nvGraphicFramePr>
          <p:cNvPr id="4" name="Content Placeholder 3"/>
          <p:cNvGraphicFramePr>
            <a:graphicFrameLocks noGrp="1"/>
          </p:cNvGraphicFramePr>
          <p:nvPr>
            <p:ph sz="quarter" idx="1"/>
          </p:nvPr>
        </p:nvGraphicFramePr>
        <p:xfrm>
          <a:off x="381000" y="914402"/>
          <a:ext cx="8534400" cy="5714998"/>
        </p:xfrm>
        <a:graphic>
          <a:graphicData uri="http://schemas.openxmlformats.org/drawingml/2006/table">
            <a:tbl>
              <a:tblPr/>
              <a:tblGrid>
                <a:gridCol w="4267200"/>
                <a:gridCol w="4267200"/>
              </a:tblGrid>
              <a:tr h="457399">
                <a:tc>
                  <a:txBody>
                    <a:bodyPr/>
                    <a:lstStyle/>
                    <a:p>
                      <a:pPr>
                        <a:lnSpc>
                          <a:spcPct val="115000"/>
                        </a:lnSpc>
                        <a:spcAft>
                          <a:spcPts val="0"/>
                        </a:spcAft>
                      </a:pPr>
                      <a:r>
                        <a:rPr lang="en-IN" sz="2000" b="1">
                          <a:latin typeface="Times New Roman"/>
                          <a:ea typeface="Calibri"/>
                          <a:cs typeface="Times New Roman"/>
                        </a:rPr>
                        <a:t>Gap ID No.</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a:latin typeface="Times New Roman"/>
                          <a:ea typeface="Calibri"/>
                          <a:cs typeface="Times New Roman"/>
                        </a:rPr>
                        <a:t>OP007</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3612">
                <a:tc gridSpan="2">
                  <a:txBody>
                    <a:bodyPr/>
                    <a:lstStyle/>
                    <a:p>
                      <a:pPr>
                        <a:lnSpc>
                          <a:spcPct val="115000"/>
                        </a:lnSpc>
                        <a:spcAft>
                          <a:spcPts val="0"/>
                        </a:spcAft>
                      </a:pPr>
                      <a:r>
                        <a:rPr lang="en-IN" sz="2000" b="1">
                          <a:latin typeface="Times New Roman"/>
                          <a:ea typeface="Calibri"/>
                          <a:cs typeface="Times New Roman"/>
                        </a:rPr>
                        <a:t>Gap Statement: </a:t>
                      </a:r>
                      <a:r>
                        <a:rPr lang="en-IN" sz="2000">
                          <a:latin typeface="Times New Roman"/>
                          <a:ea typeface="Calibri"/>
                          <a:cs typeface="Times New Roman"/>
                        </a:rPr>
                        <a:t>Dressing is not done as per standard practices.</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2744392">
                <a:tc gridSpan="2">
                  <a:txBody>
                    <a:bodyPr/>
                    <a:lstStyle/>
                    <a:p>
                      <a:pPr>
                        <a:lnSpc>
                          <a:spcPct val="115000"/>
                        </a:lnSpc>
                        <a:spcAft>
                          <a:spcPts val="0"/>
                        </a:spcAft>
                      </a:pPr>
                      <a:r>
                        <a:rPr lang="en-IN" sz="2000" b="1" dirty="0">
                          <a:latin typeface="Times New Roman"/>
                          <a:ea typeface="Calibri"/>
                          <a:cs typeface="Times New Roman"/>
                        </a:rPr>
                        <a:t>Rationale/ Explanation:</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2000" dirty="0">
                          <a:latin typeface="Times New Roman"/>
                          <a:ea typeface="Calibri"/>
                          <a:cs typeface="Times New Roman"/>
                        </a:rPr>
                        <a:t>Sterile gauze and dressing pad is not available. Hence u</a:t>
                      </a:r>
                      <a:r>
                        <a:rPr lang="en-US" sz="2000" dirty="0" err="1">
                          <a:latin typeface="Times New Roman"/>
                          <a:ea typeface="Calibri"/>
                          <a:cs typeface="Times New Roman"/>
                        </a:rPr>
                        <a:t>nsterile</a:t>
                      </a:r>
                      <a:r>
                        <a:rPr lang="en-US" sz="2000" dirty="0">
                          <a:latin typeface="Times New Roman"/>
                          <a:ea typeface="Calibri"/>
                          <a:cs typeface="Times New Roman"/>
                        </a:rPr>
                        <a:t> gauze and pad are used for dressing.</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2000" dirty="0">
                          <a:latin typeface="Times New Roman"/>
                          <a:ea typeface="Calibri"/>
                          <a:cs typeface="Times New Roman"/>
                        </a:rPr>
                        <a:t>Dresser does not use PPE such as gloves, mask etc at the time of dressing.</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2000" dirty="0">
                          <a:latin typeface="Times New Roman"/>
                          <a:ea typeface="Calibri"/>
                          <a:cs typeface="Times New Roman"/>
                        </a:rPr>
                        <a:t>Patient’s privacy is not maintained at the time of dressing as more than one patient enters the room at the same time and there is no curtain available.</a:t>
                      </a:r>
                      <a:endParaRPr lang="en-IN"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914797">
                <a:tc>
                  <a:txBody>
                    <a:bodyPr/>
                    <a:lstStyle/>
                    <a:p>
                      <a:pPr>
                        <a:lnSpc>
                          <a:spcPct val="115000"/>
                        </a:lnSpc>
                        <a:spcAft>
                          <a:spcPts val="0"/>
                        </a:spcAft>
                      </a:pPr>
                      <a:r>
                        <a:rPr lang="en-IN" sz="2000" b="1">
                          <a:latin typeface="Times New Roman"/>
                          <a:ea typeface="Calibri"/>
                          <a:cs typeface="Times New Roman"/>
                        </a:rPr>
                        <a:t>Gap Classification</a:t>
                      </a:r>
                      <a:endParaRPr lang="en-IN" sz="1800">
                        <a:latin typeface="Calibri"/>
                        <a:ea typeface="Calibri"/>
                        <a:cs typeface="Times New Roman"/>
                      </a:endParaRPr>
                    </a:p>
                    <a:p>
                      <a:pPr>
                        <a:lnSpc>
                          <a:spcPct val="115000"/>
                        </a:lnSpc>
                        <a:spcAft>
                          <a:spcPts val="0"/>
                        </a:spcAft>
                      </a:pPr>
                      <a:r>
                        <a:rPr lang="en-IN" sz="2000">
                          <a:latin typeface="Times New Roman"/>
                          <a:ea typeface="Calibri"/>
                          <a:cs typeface="Times New Roman"/>
                        </a:rPr>
                        <a:t>Process</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a:latin typeface="Times New Roman"/>
                          <a:ea typeface="Calibri"/>
                          <a:cs typeface="Times New Roman"/>
                        </a:rPr>
                        <a:t>*Gap Severity Rating</a:t>
                      </a:r>
                      <a:endParaRPr lang="en-IN" sz="1800">
                        <a:latin typeface="Calibri"/>
                        <a:ea typeface="Calibri"/>
                        <a:cs typeface="Times New Roman"/>
                      </a:endParaRPr>
                    </a:p>
                    <a:p>
                      <a:pPr>
                        <a:lnSpc>
                          <a:spcPct val="115000"/>
                        </a:lnSpc>
                        <a:spcAft>
                          <a:spcPts val="0"/>
                        </a:spcAft>
                      </a:pPr>
                      <a:r>
                        <a:rPr lang="en-IN" sz="2000">
                          <a:latin typeface="Times New Roman"/>
                          <a:ea typeface="Calibri"/>
                          <a:cs typeface="Times New Roman"/>
                        </a:rPr>
                        <a:t>Medium</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399">
                <a:tc>
                  <a:txBody>
                    <a:bodyPr/>
                    <a:lstStyle/>
                    <a:p>
                      <a:pPr>
                        <a:lnSpc>
                          <a:spcPct val="115000"/>
                        </a:lnSpc>
                        <a:spcAft>
                          <a:spcPts val="0"/>
                        </a:spcAft>
                      </a:pPr>
                      <a:r>
                        <a:rPr lang="en-IN" sz="2000" b="1">
                          <a:latin typeface="Times New Roman"/>
                          <a:ea typeface="Calibri"/>
                          <a:cs typeface="Times New Roman"/>
                        </a:rPr>
                        <a:t>Gap Reference</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a:latin typeface="Times New Roman"/>
                          <a:ea typeface="Calibri"/>
                          <a:cs typeface="Times New Roman"/>
                        </a:rPr>
                        <a:t>IPHS 6.5.5</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399">
                <a:tc>
                  <a:txBody>
                    <a:bodyPr/>
                    <a:lstStyle/>
                    <a:p>
                      <a:pPr>
                        <a:lnSpc>
                          <a:spcPct val="115000"/>
                        </a:lnSpc>
                        <a:spcAft>
                          <a:spcPts val="0"/>
                        </a:spcAft>
                      </a:pPr>
                      <a:r>
                        <a:rPr lang="en-IN" sz="2000" b="1">
                          <a:latin typeface="Times New Roman"/>
                          <a:ea typeface="Calibri"/>
                          <a:cs typeface="Times New Roman"/>
                        </a:rPr>
                        <a:t>Supporting Annexure</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20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95400"/>
          </a:xfrm>
        </p:spPr>
        <p:txBody>
          <a:bodyPr>
            <a:normAutofit/>
          </a:bodyPr>
          <a:lstStyle/>
          <a:p>
            <a:pPr algn="ctr"/>
            <a:r>
              <a:rPr lang="en-US" sz="2800" b="1" u="sng" dirty="0" smtClean="0">
                <a:solidFill>
                  <a:schemeClr val="tx1"/>
                </a:solidFill>
                <a:latin typeface="Times New Roman" pitchFamily="18" charset="0"/>
                <a:cs typeface="Times New Roman" pitchFamily="18" charset="0"/>
              </a:rPr>
              <a:t>INTRODUCTION</a:t>
            </a:r>
            <a:endParaRPr lang="en-US" sz="2800" b="1" u="sng"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219200"/>
            <a:ext cx="8229600" cy="5410200"/>
          </a:xfrm>
        </p:spPr>
        <p:txBody>
          <a:bodyPr>
            <a:noAutofit/>
          </a:bodyPr>
          <a:lstStyle/>
          <a:p>
            <a:pPr lvl="0"/>
            <a:r>
              <a:rPr lang="en-US" sz="2400" dirty="0" err="1" smtClean="0">
                <a:latin typeface="Bookman Old Style" pitchFamily="18" charset="0"/>
                <a:cs typeface="Times New Roman" pitchFamily="18" charset="0"/>
              </a:rPr>
              <a:t>Sadar</a:t>
            </a:r>
            <a:r>
              <a:rPr lang="en-US" sz="2400" dirty="0" smtClean="0">
                <a:latin typeface="Bookman Old Style" pitchFamily="18" charset="0"/>
                <a:cs typeface="Times New Roman" pitchFamily="18" charset="0"/>
              </a:rPr>
              <a:t> Hospital </a:t>
            </a:r>
            <a:r>
              <a:rPr lang="en-US" sz="2400" dirty="0" err="1" smtClean="0">
                <a:latin typeface="Bookman Old Style" pitchFamily="18" charset="0"/>
                <a:cs typeface="Times New Roman" pitchFamily="18" charset="0"/>
              </a:rPr>
              <a:t>Kishanganj</a:t>
            </a:r>
            <a:r>
              <a:rPr lang="en-US" sz="2400" dirty="0" smtClean="0">
                <a:latin typeface="Bookman Old Style" pitchFamily="18" charset="0"/>
                <a:cs typeface="Times New Roman" pitchFamily="18" charset="0"/>
              </a:rPr>
              <a:t> , Bihar is 100 bedded </a:t>
            </a:r>
            <a:r>
              <a:rPr lang="en-US" sz="2400" dirty="0" err="1" smtClean="0">
                <a:latin typeface="Bookman Old Style" pitchFamily="18" charset="0"/>
                <a:cs typeface="Times New Roman" pitchFamily="18" charset="0"/>
              </a:rPr>
              <a:t>secondry</a:t>
            </a:r>
            <a:r>
              <a:rPr lang="en-US" sz="2400" dirty="0" smtClean="0">
                <a:latin typeface="Bookman Old Style" pitchFamily="18" charset="0"/>
                <a:cs typeface="Times New Roman" pitchFamily="18" charset="0"/>
              </a:rPr>
              <a:t> care hospital . It caters 17.5 </a:t>
            </a:r>
            <a:r>
              <a:rPr lang="en-US" sz="2400" dirty="0" err="1" smtClean="0">
                <a:latin typeface="Bookman Old Style" pitchFamily="18" charset="0"/>
                <a:cs typeface="Times New Roman" pitchFamily="18" charset="0"/>
              </a:rPr>
              <a:t>lac</a:t>
            </a:r>
            <a:r>
              <a:rPr lang="en-US" sz="2400" dirty="0" smtClean="0">
                <a:latin typeface="Bookman Old Style" pitchFamily="18" charset="0"/>
                <a:cs typeface="Times New Roman" pitchFamily="18" charset="0"/>
              </a:rPr>
              <a:t> population.</a:t>
            </a:r>
          </a:p>
          <a:p>
            <a:pPr lvl="0"/>
            <a:endParaRPr lang="en-US" sz="2400" dirty="0" smtClean="0">
              <a:latin typeface="Bookman Old Style" pitchFamily="18" charset="0"/>
              <a:cs typeface="Times New Roman" pitchFamily="18" charset="0"/>
            </a:endParaRPr>
          </a:p>
          <a:p>
            <a:pPr lvl="0" algn="just"/>
            <a:r>
              <a:rPr lang="en-US" sz="2400" dirty="0" smtClean="0">
                <a:latin typeface="Bookman Old Style" pitchFamily="18" charset="0"/>
                <a:cs typeface="Times New Roman" pitchFamily="18" charset="0"/>
              </a:rPr>
              <a:t>For Quality health care in public hospitals NRHM established Indian Public Health Standards (IPHS)</a:t>
            </a:r>
          </a:p>
          <a:p>
            <a:pPr lvl="0"/>
            <a:endParaRPr lang="en-US" sz="2400" dirty="0" smtClean="0">
              <a:latin typeface="Bookman Old Style" pitchFamily="18" charset="0"/>
              <a:cs typeface="Times New Roman" pitchFamily="18" charset="0"/>
            </a:endParaRPr>
          </a:p>
          <a:p>
            <a:pPr lvl="0"/>
            <a:r>
              <a:rPr lang="en-US" sz="2400" dirty="0" smtClean="0">
                <a:latin typeface="Bookman Old Style" pitchFamily="18" charset="0"/>
                <a:cs typeface="Times New Roman" pitchFamily="18" charset="0"/>
              </a:rPr>
              <a:t>In this study the gap analysis of </a:t>
            </a:r>
            <a:r>
              <a:rPr lang="en-US" sz="2400" dirty="0" err="1" smtClean="0">
                <a:latin typeface="Bookman Old Style" pitchFamily="18" charset="0"/>
                <a:cs typeface="Times New Roman" pitchFamily="18" charset="0"/>
              </a:rPr>
              <a:t>Sadar</a:t>
            </a:r>
            <a:r>
              <a:rPr lang="en-US" sz="2400" dirty="0" smtClean="0">
                <a:latin typeface="Bookman Old Style" pitchFamily="18" charset="0"/>
                <a:cs typeface="Times New Roman" pitchFamily="18" charset="0"/>
              </a:rPr>
              <a:t> hospital, </a:t>
            </a:r>
            <a:r>
              <a:rPr lang="en-US" sz="2400" dirty="0" err="1" smtClean="0">
                <a:latin typeface="Bookman Old Style" pitchFamily="18" charset="0"/>
                <a:cs typeface="Times New Roman" pitchFamily="18" charset="0"/>
              </a:rPr>
              <a:t>Kishanganj</a:t>
            </a:r>
            <a:r>
              <a:rPr lang="en-US" sz="2400" dirty="0" smtClean="0">
                <a:latin typeface="Bookman Old Style" pitchFamily="18" charset="0"/>
                <a:cs typeface="Times New Roman" pitchFamily="18" charset="0"/>
              </a:rPr>
              <a:t> is done by using IPHS standards. </a:t>
            </a:r>
            <a:endParaRPr lang="en-US" sz="2400" dirty="0">
              <a:latin typeface="Bookman Old Style"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14600"/>
            <a:ext cx="7772400" cy="1143000"/>
          </a:xfrm>
        </p:spPr>
        <p:txBody>
          <a:bodyPr/>
          <a:lstStyle/>
          <a:p>
            <a:r>
              <a:rPr lang="en-US" dirty="0" smtClean="0"/>
              <a:t>	</a:t>
            </a:r>
            <a:r>
              <a:rPr lang="en-US" sz="6600" b="1" dirty="0" smtClean="0"/>
              <a:t>		IPD</a:t>
            </a:r>
            <a:endParaRPr lang="en-IN"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772400" cy="563562"/>
          </a:xfrm>
        </p:spPr>
        <p:txBody>
          <a:bodyPr>
            <a:normAutofit fontScale="90000"/>
          </a:bodyPr>
          <a:lstStyle/>
          <a:p>
            <a:r>
              <a:rPr lang="en-US" dirty="0" smtClean="0"/>
              <a:t>Process flow</a:t>
            </a:r>
            <a:endParaRPr lang="en-IN" dirty="0"/>
          </a:p>
        </p:txBody>
      </p:sp>
      <p:graphicFrame>
        <p:nvGraphicFramePr>
          <p:cNvPr id="5" name="Content Placeholder 4"/>
          <p:cNvGraphicFramePr>
            <a:graphicFrameLocks noGrp="1"/>
          </p:cNvGraphicFramePr>
          <p:nvPr>
            <p:ph sz="quarter" idx="1"/>
          </p:nvPr>
        </p:nvGraphicFramePr>
        <p:xfrm>
          <a:off x="304800" y="457200"/>
          <a:ext cx="8320578" cy="5627021"/>
        </p:xfrm>
        <a:graphic>
          <a:graphicData uri="http://schemas.openxmlformats.org/drawingml/2006/table">
            <a:tbl>
              <a:tblPr/>
              <a:tblGrid>
                <a:gridCol w="2219536"/>
                <a:gridCol w="2391741"/>
                <a:gridCol w="198051"/>
                <a:gridCol w="829472"/>
                <a:gridCol w="2621350"/>
                <a:gridCol w="60428"/>
              </a:tblGrid>
              <a:tr h="838200">
                <a:tc>
                  <a:txBody>
                    <a:bodyPr/>
                    <a:lstStyle/>
                    <a:p>
                      <a:pPr>
                        <a:lnSpc>
                          <a:spcPct val="115000"/>
                        </a:lnSpc>
                        <a:spcAft>
                          <a:spcPts val="0"/>
                        </a:spcAft>
                      </a:pPr>
                      <a:r>
                        <a:rPr lang="en-IN" sz="1800" b="1" dirty="0">
                          <a:latin typeface="Times New Roman"/>
                          <a:ea typeface="Calibri"/>
                          <a:cs typeface="Times New Roman"/>
                        </a:rPr>
                        <a:t>Process Group</a:t>
                      </a:r>
                      <a:endParaRPr lang="en-IN" sz="1800" dirty="0">
                        <a:latin typeface="Calibri"/>
                        <a:ea typeface="Calibri"/>
                        <a:cs typeface="Times New Roman"/>
                      </a:endParaRPr>
                    </a:p>
                  </a:txBody>
                  <a:tcPr marL="35028" marR="35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IPD</a:t>
                      </a:r>
                      <a:endParaRPr lang="en-IN" sz="1800">
                        <a:latin typeface="Calibri"/>
                        <a:ea typeface="Calibri"/>
                        <a:cs typeface="Times New Roman"/>
                      </a:endParaRPr>
                    </a:p>
                  </a:txBody>
                  <a:tcPr marL="35028" marR="35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n-IN" sz="1800" b="1" dirty="0">
                          <a:latin typeface="Times New Roman"/>
                          <a:ea typeface="Calibri"/>
                          <a:cs typeface="Times New Roman"/>
                        </a:rPr>
                        <a:t>Sub-Process</a:t>
                      </a:r>
                      <a:endParaRPr lang="en-IN" sz="1800" dirty="0">
                        <a:latin typeface="Calibri"/>
                        <a:ea typeface="Calibri"/>
                        <a:cs typeface="Times New Roman"/>
                      </a:endParaRPr>
                    </a:p>
                  </a:txBody>
                  <a:tcPr marL="35028" marR="35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nSpc>
                          <a:spcPct val="115000"/>
                        </a:lnSpc>
                        <a:spcAft>
                          <a:spcPts val="0"/>
                        </a:spcAft>
                      </a:pPr>
                      <a:r>
                        <a:rPr lang="en-IN" sz="1800" dirty="0">
                          <a:latin typeface="Times New Roman"/>
                          <a:ea typeface="Calibri"/>
                          <a:cs typeface="Times New Roman"/>
                        </a:rPr>
                        <a:t>Registration</a:t>
                      </a:r>
                      <a:endParaRPr lang="en-IN" sz="1800" dirty="0">
                        <a:latin typeface="Calibri"/>
                        <a:ea typeface="Calibri"/>
                        <a:cs typeface="Times New Roman"/>
                      </a:endParaRPr>
                    </a:p>
                  </a:txBody>
                  <a:tcPr marL="35028" marR="35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IN" sz="1800">
                          <a:latin typeface="Calibri"/>
                          <a:ea typeface="Calibri"/>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820704">
                <a:tc>
                  <a:txBody>
                    <a:bodyPr/>
                    <a:lstStyle/>
                    <a:p>
                      <a:pPr>
                        <a:lnSpc>
                          <a:spcPct val="115000"/>
                        </a:lnSpc>
                        <a:spcAft>
                          <a:spcPts val="0"/>
                        </a:spcAft>
                      </a:pPr>
                      <a:r>
                        <a:rPr lang="en-IN" sz="1800" b="1">
                          <a:latin typeface="Times New Roman"/>
                          <a:ea typeface="Calibri"/>
                          <a:cs typeface="Times New Roman"/>
                        </a:rPr>
                        <a:t>Process Location</a:t>
                      </a:r>
                      <a:endParaRPr lang="en-IN" sz="1800">
                        <a:latin typeface="Calibri"/>
                        <a:ea typeface="Calibri"/>
                        <a:cs typeface="Times New Roman"/>
                      </a:endParaRPr>
                    </a:p>
                  </a:txBody>
                  <a:tcPr marL="35028" marR="35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dirty="0">
                          <a:latin typeface="Times New Roman"/>
                          <a:ea typeface="Calibri"/>
                          <a:cs typeface="Times New Roman"/>
                        </a:rPr>
                        <a:t>Registration Counter</a:t>
                      </a:r>
                      <a:endParaRPr lang="en-IN" sz="1800" dirty="0">
                        <a:latin typeface="Calibri"/>
                        <a:ea typeface="Calibri"/>
                        <a:cs typeface="Times New Roman"/>
                      </a:endParaRPr>
                    </a:p>
                  </a:txBody>
                  <a:tcPr marL="35028" marR="35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n-IN" sz="1800" b="1">
                          <a:latin typeface="Times New Roman"/>
                          <a:ea typeface="Calibri"/>
                          <a:cs typeface="Times New Roman"/>
                        </a:rPr>
                        <a:t>Process Owner</a:t>
                      </a:r>
                      <a:endParaRPr lang="en-IN" sz="1800">
                        <a:latin typeface="Calibri"/>
                        <a:ea typeface="Calibri"/>
                        <a:cs typeface="Times New Roman"/>
                      </a:endParaRPr>
                    </a:p>
                  </a:txBody>
                  <a:tcPr marL="35028" marR="35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nSpc>
                          <a:spcPct val="115000"/>
                        </a:lnSpc>
                        <a:spcAft>
                          <a:spcPts val="0"/>
                        </a:spcAft>
                      </a:pPr>
                      <a:r>
                        <a:rPr lang="en-IN" sz="1800">
                          <a:latin typeface="Times New Roman"/>
                          <a:ea typeface="Calibri"/>
                          <a:cs typeface="Times New Roman"/>
                        </a:rPr>
                        <a:t>Registration Clerk</a:t>
                      </a:r>
                      <a:endParaRPr lang="en-IN" sz="1800">
                        <a:latin typeface="Calibri"/>
                        <a:ea typeface="Calibri"/>
                        <a:cs typeface="Times New Roman"/>
                      </a:endParaRPr>
                    </a:p>
                  </a:txBody>
                  <a:tcPr marL="35028" marR="35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IN" sz="1800">
                          <a:latin typeface="Calibri"/>
                          <a:ea typeface="Calibri"/>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577183">
                <a:tc>
                  <a:txBody>
                    <a:bodyPr/>
                    <a:lstStyle/>
                    <a:p>
                      <a:pPr>
                        <a:lnSpc>
                          <a:spcPct val="115000"/>
                        </a:lnSpc>
                        <a:spcAft>
                          <a:spcPts val="0"/>
                        </a:spcAft>
                      </a:pPr>
                      <a:r>
                        <a:rPr lang="en-IN" sz="1800" b="1" dirty="0">
                          <a:latin typeface="Times New Roman"/>
                          <a:ea typeface="Calibri"/>
                          <a:cs typeface="Times New Roman"/>
                        </a:rPr>
                        <a:t>Input(s)</a:t>
                      </a:r>
                      <a:endParaRPr lang="en-IN" sz="1800" dirty="0">
                        <a:latin typeface="Calibri"/>
                        <a:ea typeface="Calibri"/>
                        <a:cs typeface="Times New Roman"/>
                      </a:endParaRPr>
                    </a:p>
                  </a:txBody>
                  <a:tcPr marL="35028" marR="35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Registration Form</a:t>
                      </a:r>
                      <a:endParaRPr lang="en-IN" sz="1800">
                        <a:latin typeface="Calibri"/>
                        <a:ea typeface="Calibri"/>
                        <a:cs typeface="Times New Roman"/>
                      </a:endParaRPr>
                    </a:p>
                  </a:txBody>
                  <a:tcPr marL="35028" marR="35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n-IN" sz="1800" b="1">
                          <a:latin typeface="Times New Roman"/>
                          <a:ea typeface="Calibri"/>
                          <a:cs typeface="Times New Roman"/>
                        </a:rPr>
                        <a:t>Output(s)</a:t>
                      </a:r>
                      <a:endParaRPr lang="en-IN" sz="1800">
                        <a:latin typeface="Calibri"/>
                        <a:ea typeface="Calibri"/>
                        <a:cs typeface="Times New Roman"/>
                      </a:endParaRPr>
                    </a:p>
                  </a:txBody>
                  <a:tcPr marL="35028" marR="35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nSpc>
                          <a:spcPct val="115000"/>
                        </a:lnSpc>
                        <a:spcAft>
                          <a:spcPts val="0"/>
                        </a:spcAft>
                      </a:pPr>
                      <a:r>
                        <a:rPr lang="en-IN" sz="1800">
                          <a:latin typeface="Times New Roman"/>
                          <a:ea typeface="Calibri"/>
                          <a:cs typeface="Times New Roman"/>
                        </a:rPr>
                        <a:t>70 (avg.) IPD Registrations per day</a:t>
                      </a:r>
                      <a:endParaRPr lang="en-IN" sz="1800">
                        <a:latin typeface="Calibri"/>
                        <a:ea typeface="Calibri"/>
                        <a:cs typeface="Times New Roman"/>
                      </a:endParaRPr>
                    </a:p>
                  </a:txBody>
                  <a:tcPr marL="35028" marR="35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IN" sz="1800">
                          <a:latin typeface="Calibri"/>
                          <a:ea typeface="Calibri"/>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3021713">
                <a:tc gridSpan="5">
                  <a:txBody>
                    <a:bodyPr/>
                    <a:lstStyle/>
                    <a:p>
                      <a:pPr marL="68580">
                        <a:spcAft>
                          <a:spcPts val="0"/>
                        </a:spcAft>
                      </a:pPr>
                      <a:r>
                        <a:rPr lang="en-IN" sz="1800" b="1" dirty="0">
                          <a:latin typeface="Times New Roman"/>
                          <a:ea typeface="Calibri"/>
                          <a:cs typeface="Times New Roman"/>
                        </a:rPr>
                        <a:t>Process Flow/ Process Description:</a:t>
                      </a:r>
                      <a:endParaRPr lang="en-IN" sz="1800" dirty="0">
                        <a:latin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In case the patients needs admission the doctor writes down the instruction in the OPD ticket/Emergency ticket.</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The patient is advised to report the staff nurse in the inpatient ward.</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The staff nurse collects the OPD ticket and admits the patient and allots the bed according to the severity of the patient condition.</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After admitting the patient, nurse enters the detail of the patients in the case sheet register.</a:t>
                      </a:r>
                      <a:endParaRPr lang="en-IN" sz="1800" dirty="0">
                        <a:latin typeface="Calibri"/>
                        <a:ea typeface="Calibri"/>
                        <a:cs typeface="Times New Roman"/>
                      </a:endParaRPr>
                    </a:p>
                  </a:txBody>
                  <a:tcPr marL="35028" marR="35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lnSpc>
                          <a:spcPct val="115000"/>
                        </a:lnSpc>
                        <a:spcAft>
                          <a:spcPts val="1000"/>
                        </a:spcAft>
                      </a:pPr>
                      <a:r>
                        <a:rPr lang="en-IN" sz="1800">
                          <a:latin typeface="Calibri"/>
                          <a:ea typeface="Calibri"/>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279143">
                <a:tc gridSpan="3">
                  <a:txBody>
                    <a:bodyPr/>
                    <a:lstStyle/>
                    <a:p>
                      <a:pPr>
                        <a:lnSpc>
                          <a:spcPct val="115000"/>
                        </a:lnSpc>
                        <a:spcAft>
                          <a:spcPts val="0"/>
                        </a:spcAft>
                      </a:pPr>
                      <a:r>
                        <a:rPr lang="en-IN" sz="1800" b="1">
                          <a:latin typeface="Times New Roman"/>
                          <a:ea typeface="Calibri"/>
                          <a:cs typeface="Times New Roman"/>
                        </a:rPr>
                        <a:t>Patient Records</a:t>
                      </a:r>
                      <a:endParaRPr lang="en-IN" sz="1800">
                        <a:latin typeface="Calibri"/>
                        <a:ea typeface="Calibri"/>
                        <a:cs typeface="Times New Roman"/>
                      </a:endParaRPr>
                    </a:p>
                  </a:txBody>
                  <a:tcPr marL="35028" marR="35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gridSpan="3">
                  <a:txBody>
                    <a:bodyPr/>
                    <a:lstStyle/>
                    <a:p>
                      <a:pPr>
                        <a:lnSpc>
                          <a:spcPct val="115000"/>
                        </a:lnSpc>
                        <a:spcAft>
                          <a:spcPts val="0"/>
                        </a:spcAft>
                      </a:pPr>
                      <a:r>
                        <a:rPr lang="en-IN" sz="1800" dirty="0">
                          <a:latin typeface="Times New Roman"/>
                          <a:ea typeface="Calibri"/>
                          <a:cs typeface="Times New Roman"/>
                        </a:rPr>
                        <a:t>Registration Form</a:t>
                      </a:r>
                      <a:endParaRPr lang="en-IN" sz="1800" dirty="0">
                        <a:latin typeface="Calibri"/>
                        <a:ea typeface="Calibri"/>
                        <a:cs typeface="Times New Roman"/>
                      </a:endParaRPr>
                    </a:p>
                  </a:txBody>
                  <a:tcPr marL="35028" marR="35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r>
              <a:rPr lang="en-US" dirty="0" smtClean="0"/>
              <a:t>Gap analysis</a:t>
            </a:r>
            <a:endParaRPr lang="en-IN" dirty="0"/>
          </a:p>
        </p:txBody>
      </p:sp>
      <p:graphicFrame>
        <p:nvGraphicFramePr>
          <p:cNvPr id="4" name="Content Placeholder 3"/>
          <p:cNvGraphicFramePr>
            <a:graphicFrameLocks noGrp="1"/>
          </p:cNvGraphicFramePr>
          <p:nvPr>
            <p:ph sz="quarter" idx="1"/>
          </p:nvPr>
        </p:nvGraphicFramePr>
        <p:xfrm>
          <a:off x="304800" y="914400"/>
          <a:ext cx="8610600" cy="5656263"/>
        </p:xfrm>
        <a:graphic>
          <a:graphicData uri="http://schemas.openxmlformats.org/drawingml/2006/table">
            <a:tbl>
              <a:tblPr/>
              <a:tblGrid>
                <a:gridCol w="4305300"/>
                <a:gridCol w="4305300"/>
              </a:tblGrid>
              <a:tr h="336028">
                <a:tc>
                  <a:txBody>
                    <a:bodyPr/>
                    <a:lstStyle/>
                    <a:p>
                      <a:pPr>
                        <a:lnSpc>
                          <a:spcPct val="115000"/>
                        </a:lnSpc>
                        <a:spcAft>
                          <a:spcPts val="0"/>
                        </a:spcAft>
                      </a:pPr>
                      <a:r>
                        <a:rPr lang="en-IN" sz="1800" b="1">
                          <a:latin typeface="Times New Roman"/>
                          <a:ea typeface="Calibri"/>
                          <a:cs typeface="Times New Roman"/>
                        </a:rPr>
                        <a:t>Gap ID No.</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IP001</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7872">
                <a:tc gridSpan="2">
                  <a:txBody>
                    <a:bodyPr/>
                    <a:lstStyle/>
                    <a:p>
                      <a:pPr>
                        <a:lnSpc>
                          <a:spcPct val="115000"/>
                        </a:lnSpc>
                        <a:spcAft>
                          <a:spcPts val="0"/>
                        </a:spcAft>
                      </a:pPr>
                      <a:r>
                        <a:rPr lang="en-IN" sz="1800" b="1">
                          <a:latin typeface="Times New Roman"/>
                          <a:ea typeface="Calibri"/>
                          <a:cs typeface="Times New Roman"/>
                        </a:rPr>
                        <a:t>Gap Statement: </a:t>
                      </a:r>
                      <a:r>
                        <a:rPr lang="en-IN" sz="1800">
                          <a:latin typeface="Times New Roman"/>
                          <a:ea typeface="Calibri"/>
                          <a:cs typeface="Times New Roman"/>
                        </a:rPr>
                        <a:t>Wards are not fully equipped for patients care.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3428252">
                <a:tc gridSpan="2">
                  <a:txBody>
                    <a:bodyPr/>
                    <a:lstStyle/>
                    <a:p>
                      <a:pPr algn="just">
                        <a:lnSpc>
                          <a:spcPct val="115000"/>
                        </a:lnSpc>
                        <a:spcAft>
                          <a:spcPts val="0"/>
                        </a:spcAft>
                      </a:pPr>
                      <a:r>
                        <a:rPr lang="en-IN" sz="1800" dirty="0">
                          <a:latin typeface="Times New Roman"/>
                          <a:ea typeface="Calibri"/>
                          <a:cs typeface="Times New Roman"/>
                        </a:rPr>
                        <a:t>Rationale/ Explanation:</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Bed side lockers are not provided to keep medicines in all wards.</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Bed railings are not available in the wards.</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Pillow and blanket not provided to patient.</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Waste segregation practices are not followed by hospital staff.</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Drinking water facility is not available in ward area.</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Waiting area for patient’s attendant is not available in front of wards.</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The cots and mattresses are not in good condition and need immediate repair.</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All the drugs are not available in the hospital and some have to bought from outside.</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No washing area is designated for washing of badly soiled linen.</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672055">
                <a:tc>
                  <a:txBody>
                    <a:bodyPr/>
                    <a:lstStyle/>
                    <a:p>
                      <a:pPr>
                        <a:lnSpc>
                          <a:spcPct val="115000"/>
                        </a:lnSpc>
                        <a:spcAft>
                          <a:spcPts val="0"/>
                        </a:spcAft>
                      </a:pPr>
                      <a:r>
                        <a:rPr lang="en-IN" sz="1800" b="1">
                          <a:latin typeface="Times New Roman"/>
                          <a:ea typeface="Calibri"/>
                          <a:cs typeface="Times New Roman"/>
                        </a:rPr>
                        <a:t>Gap Classification</a:t>
                      </a:r>
                      <a:endParaRPr lang="en-IN" sz="1600">
                        <a:latin typeface="Calibri"/>
                        <a:ea typeface="Calibri"/>
                        <a:cs typeface="Times New Roman"/>
                      </a:endParaRPr>
                    </a:p>
                    <a:p>
                      <a:pPr>
                        <a:lnSpc>
                          <a:spcPct val="115000"/>
                        </a:lnSpc>
                        <a:spcAft>
                          <a:spcPts val="0"/>
                        </a:spcAft>
                      </a:pPr>
                      <a:r>
                        <a:rPr lang="en-IN" sz="1800">
                          <a:latin typeface="Times New Roman"/>
                          <a:ea typeface="Calibri"/>
                          <a:cs typeface="Times New Roman"/>
                        </a:rPr>
                        <a:t>Structural</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*Gap Severity Rating</a:t>
                      </a:r>
                      <a:endParaRPr lang="en-IN" sz="1600">
                        <a:latin typeface="Calibri"/>
                        <a:ea typeface="Calibri"/>
                        <a:cs typeface="Times New Roman"/>
                      </a:endParaRPr>
                    </a:p>
                    <a:p>
                      <a:pPr>
                        <a:lnSpc>
                          <a:spcPct val="115000"/>
                        </a:lnSpc>
                        <a:spcAft>
                          <a:spcPts val="0"/>
                        </a:spcAft>
                      </a:pPr>
                      <a:r>
                        <a:rPr lang="en-IN" sz="1800">
                          <a:latin typeface="Times New Roman"/>
                          <a:ea typeface="Calibri"/>
                          <a:cs typeface="Times New Roman"/>
                        </a:rPr>
                        <a:t>High</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028">
                <a:tc>
                  <a:txBody>
                    <a:bodyPr/>
                    <a:lstStyle/>
                    <a:p>
                      <a:pPr>
                        <a:lnSpc>
                          <a:spcPct val="115000"/>
                        </a:lnSpc>
                        <a:spcAft>
                          <a:spcPts val="0"/>
                        </a:spcAft>
                      </a:pPr>
                      <a:r>
                        <a:rPr lang="en-IN" sz="1800" b="1">
                          <a:latin typeface="Times New Roman"/>
                          <a:ea typeface="Calibri"/>
                          <a:cs typeface="Times New Roman"/>
                        </a:rPr>
                        <a:t>Gap Reference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IPHS 7.8.1(V)</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028">
                <a:tc>
                  <a:txBody>
                    <a:bodyPr/>
                    <a:lstStyle/>
                    <a:p>
                      <a:pPr>
                        <a:lnSpc>
                          <a:spcPct val="115000"/>
                        </a:lnSpc>
                        <a:spcAft>
                          <a:spcPts val="0"/>
                        </a:spcAft>
                      </a:pPr>
                      <a:r>
                        <a:rPr lang="en-IN" sz="1800" b="1">
                          <a:latin typeface="Times New Roman"/>
                          <a:ea typeface="Calibri"/>
                          <a:cs typeface="Times New Roman"/>
                        </a:rPr>
                        <a:t>Supporting Annexure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8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r>
              <a:rPr lang="en-US" dirty="0" smtClean="0"/>
              <a:t>Process flow</a:t>
            </a:r>
            <a:endParaRPr lang="en-IN" dirty="0"/>
          </a:p>
        </p:txBody>
      </p:sp>
      <p:graphicFrame>
        <p:nvGraphicFramePr>
          <p:cNvPr id="4" name="Content Placeholder 3"/>
          <p:cNvGraphicFramePr>
            <a:graphicFrameLocks noGrp="1"/>
          </p:cNvGraphicFramePr>
          <p:nvPr>
            <p:ph sz="quarter" idx="1"/>
          </p:nvPr>
        </p:nvGraphicFramePr>
        <p:xfrm>
          <a:off x="228600" y="838200"/>
          <a:ext cx="8610600" cy="5910834"/>
        </p:xfrm>
        <a:graphic>
          <a:graphicData uri="http://schemas.openxmlformats.org/drawingml/2006/table">
            <a:tbl>
              <a:tblPr/>
              <a:tblGrid>
                <a:gridCol w="2152650"/>
                <a:gridCol w="2152650"/>
                <a:gridCol w="2152650"/>
                <a:gridCol w="2152650"/>
              </a:tblGrid>
              <a:tr h="361950">
                <a:tc>
                  <a:txBody>
                    <a:bodyPr/>
                    <a:lstStyle/>
                    <a:p>
                      <a:pPr>
                        <a:lnSpc>
                          <a:spcPct val="115000"/>
                        </a:lnSpc>
                        <a:spcAft>
                          <a:spcPts val="0"/>
                        </a:spcAft>
                      </a:pPr>
                      <a:r>
                        <a:rPr lang="en-IN" sz="1800" b="1">
                          <a:latin typeface="Times New Roman"/>
                          <a:ea typeface="Calibri"/>
                          <a:cs typeface="Times New Roman"/>
                        </a:rPr>
                        <a:t>Process Group</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In patients Services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Sub-Process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Patients care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3900">
                <a:tc>
                  <a:txBody>
                    <a:bodyPr/>
                    <a:lstStyle/>
                    <a:p>
                      <a:pPr>
                        <a:lnSpc>
                          <a:spcPct val="115000"/>
                        </a:lnSpc>
                        <a:spcAft>
                          <a:spcPts val="0"/>
                        </a:spcAft>
                      </a:pPr>
                      <a:r>
                        <a:rPr lang="en-IN" sz="1800" b="1">
                          <a:latin typeface="Times New Roman"/>
                          <a:ea typeface="Calibri"/>
                          <a:cs typeface="Times New Roman"/>
                        </a:rPr>
                        <a:t>Process Location</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Wards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Process Owner</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Staff Nurse, Ward Boy, Medical Officer</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950">
                <a:tc>
                  <a:txBody>
                    <a:bodyPr/>
                    <a:lstStyle/>
                    <a:p>
                      <a:pPr>
                        <a:lnSpc>
                          <a:spcPct val="115000"/>
                        </a:lnSpc>
                        <a:spcAft>
                          <a:spcPts val="0"/>
                        </a:spcAft>
                      </a:pPr>
                      <a:r>
                        <a:rPr lang="en-IN" sz="1800" b="1">
                          <a:latin typeface="Times New Roman"/>
                          <a:ea typeface="Calibri"/>
                          <a:cs typeface="Times New Roman"/>
                        </a:rPr>
                        <a:t>Input(s)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Patients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Output(s)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Patients Care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1450">
                <a:tc gridSpan="4">
                  <a:txBody>
                    <a:bodyPr/>
                    <a:lstStyle/>
                    <a:p>
                      <a:pPr>
                        <a:lnSpc>
                          <a:spcPct val="115000"/>
                        </a:lnSpc>
                        <a:spcAft>
                          <a:spcPts val="0"/>
                        </a:spcAft>
                      </a:pPr>
                      <a:r>
                        <a:rPr lang="en-IN" sz="1800" b="1" dirty="0">
                          <a:latin typeface="Times New Roman"/>
                          <a:ea typeface="Calibri"/>
                          <a:cs typeface="Times New Roman"/>
                        </a:rPr>
                        <a:t>Process Flow/ Process Description:</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Nursing staff check the vitals of the patient and monitor the condition of patient at fixed intervals according to condition of patient.</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Nursing staff administrate medication to the patients as per doctor’s order.</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Medical Officer explains the condition of the patient to Nursing Staff and patients relatives.</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Medical Officer changes the medication according the condition of the patient. In any emergency Nursing Staff communicate verbally with medical officer. If any investigation required according to the condition of the patient Nursing Staff call the technician.</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If the patient’s condition satisfactory, the MO discharges the patient.</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If there is no improvement in the health condition of the patient, then the Medical Officer refers the patient to Medical College.</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r>
              <a:tr h="361950">
                <a:tc gridSpan="2">
                  <a:txBody>
                    <a:bodyPr/>
                    <a:lstStyle/>
                    <a:p>
                      <a:pPr>
                        <a:lnSpc>
                          <a:spcPct val="115000"/>
                        </a:lnSpc>
                        <a:spcAft>
                          <a:spcPts val="0"/>
                        </a:spcAft>
                      </a:pPr>
                      <a:r>
                        <a:rPr lang="en-IN" sz="1800" b="1">
                          <a:latin typeface="Times New Roman"/>
                          <a:ea typeface="Calibri"/>
                          <a:cs typeface="Times New Roman"/>
                        </a:rPr>
                        <a:t>Patient Records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gridSpan="2">
                  <a:txBody>
                    <a:bodyPr/>
                    <a:lstStyle/>
                    <a:p>
                      <a:pPr>
                        <a:lnSpc>
                          <a:spcPct val="115000"/>
                        </a:lnSpc>
                        <a:spcAft>
                          <a:spcPts val="0"/>
                        </a:spcAft>
                      </a:pPr>
                      <a:r>
                        <a:rPr lang="en-IN" sz="1800" dirty="0">
                          <a:latin typeface="Times New Roman"/>
                          <a:ea typeface="Calibri"/>
                          <a:cs typeface="Times New Roman"/>
                        </a:rPr>
                        <a:t>Case Sheet/ Bed Head Ticket</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r>
              <a:rPr lang="en-US" dirty="0" smtClean="0"/>
              <a:t>Gap analysis</a:t>
            </a:r>
            <a:endParaRPr lang="en-IN" dirty="0"/>
          </a:p>
        </p:txBody>
      </p:sp>
      <p:graphicFrame>
        <p:nvGraphicFramePr>
          <p:cNvPr id="4" name="Content Placeholder 3"/>
          <p:cNvGraphicFramePr>
            <a:graphicFrameLocks noGrp="1"/>
          </p:cNvGraphicFramePr>
          <p:nvPr>
            <p:ph sz="quarter" idx="1"/>
          </p:nvPr>
        </p:nvGraphicFramePr>
        <p:xfrm>
          <a:off x="457200" y="914399"/>
          <a:ext cx="8382000" cy="5562600"/>
        </p:xfrm>
        <a:graphic>
          <a:graphicData uri="http://schemas.openxmlformats.org/drawingml/2006/table">
            <a:tbl>
              <a:tblPr/>
              <a:tblGrid>
                <a:gridCol w="4191000"/>
                <a:gridCol w="4191000"/>
              </a:tblGrid>
              <a:tr h="364833">
                <a:tc>
                  <a:txBody>
                    <a:bodyPr/>
                    <a:lstStyle/>
                    <a:p>
                      <a:pPr>
                        <a:lnSpc>
                          <a:spcPct val="115000"/>
                        </a:lnSpc>
                        <a:spcAft>
                          <a:spcPts val="0"/>
                        </a:spcAft>
                      </a:pPr>
                      <a:r>
                        <a:rPr lang="en-IN" sz="1800" b="1">
                          <a:latin typeface="Times New Roman"/>
                          <a:ea typeface="Calibri"/>
                          <a:cs typeface="Times New Roman"/>
                        </a:rPr>
                        <a:t>Gap ID No.</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IP002</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939">
                <a:tc gridSpan="2">
                  <a:txBody>
                    <a:bodyPr/>
                    <a:lstStyle/>
                    <a:p>
                      <a:pPr>
                        <a:lnSpc>
                          <a:spcPct val="115000"/>
                        </a:lnSpc>
                        <a:spcAft>
                          <a:spcPts val="0"/>
                        </a:spcAft>
                      </a:pPr>
                      <a:r>
                        <a:rPr lang="en-IN" sz="1800" b="1">
                          <a:latin typeface="Times New Roman"/>
                          <a:ea typeface="Calibri"/>
                          <a:cs typeface="Times New Roman"/>
                        </a:rPr>
                        <a:t>Gap Statement: </a:t>
                      </a:r>
                      <a:r>
                        <a:rPr lang="en-IN" sz="1800">
                          <a:latin typeface="Times New Roman"/>
                          <a:ea typeface="Calibri"/>
                          <a:cs typeface="Times New Roman"/>
                        </a:rPr>
                        <a:t>Infection control not being practiced in the ward.</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3283496">
                <a:tc gridSpan="2">
                  <a:txBody>
                    <a:bodyPr/>
                    <a:lstStyle/>
                    <a:p>
                      <a:pPr>
                        <a:lnSpc>
                          <a:spcPct val="115000"/>
                        </a:lnSpc>
                        <a:spcAft>
                          <a:spcPts val="0"/>
                        </a:spcAft>
                      </a:pPr>
                      <a:r>
                        <a:rPr lang="en-IN" sz="1800" b="1" dirty="0">
                          <a:latin typeface="Times New Roman"/>
                          <a:ea typeface="Calibri"/>
                          <a:cs typeface="Times New Roman"/>
                        </a:rPr>
                        <a:t>Rationale/ Explanation:</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err="1">
                          <a:latin typeface="Times New Roman"/>
                          <a:ea typeface="Calibri"/>
                          <a:cs typeface="Times New Roman"/>
                        </a:rPr>
                        <a:t>Chittle</a:t>
                      </a:r>
                      <a:r>
                        <a:rPr lang="en-IN" sz="1800" dirty="0">
                          <a:latin typeface="Times New Roman"/>
                          <a:ea typeface="Calibri"/>
                          <a:cs typeface="Times New Roman"/>
                        </a:rPr>
                        <a:t> Forceps and thermometer kept in the </a:t>
                      </a:r>
                      <a:r>
                        <a:rPr lang="en-IN" sz="1800" dirty="0" err="1">
                          <a:latin typeface="Times New Roman"/>
                          <a:ea typeface="Calibri"/>
                          <a:cs typeface="Times New Roman"/>
                        </a:rPr>
                        <a:t>Savlon</a:t>
                      </a:r>
                      <a:r>
                        <a:rPr lang="en-IN" sz="1800" dirty="0">
                          <a:latin typeface="Times New Roman"/>
                          <a:ea typeface="Calibri"/>
                          <a:cs typeface="Times New Roman"/>
                        </a:rPr>
                        <a:t> Solution but the solution is not changed every day.</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There is no separate area to keep the sterile and unsterile equipments.</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The Biomedical waste segregation is not as per guidelines.</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Needle cutter is available in the ward but not utilized by the staff nurse/ANM .</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Unsterile instruments are used by staff nurse/ ANM.</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Cleaning and mopping schedule is not proper and disinfectants are not used.</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There is no pest control in the ward or in the hospital for flies, rodent and mosquitoes. </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729666">
                <a:tc>
                  <a:txBody>
                    <a:bodyPr/>
                    <a:lstStyle/>
                    <a:p>
                      <a:pPr>
                        <a:lnSpc>
                          <a:spcPct val="115000"/>
                        </a:lnSpc>
                        <a:spcAft>
                          <a:spcPts val="0"/>
                        </a:spcAft>
                      </a:pPr>
                      <a:r>
                        <a:rPr lang="en-IN" sz="1800" b="1">
                          <a:latin typeface="Times New Roman"/>
                          <a:ea typeface="Calibri"/>
                          <a:cs typeface="Times New Roman"/>
                        </a:rPr>
                        <a:t>Gap Classification</a:t>
                      </a:r>
                      <a:endParaRPr lang="en-IN" sz="1600">
                        <a:latin typeface="Calibri"/>
                        <a:ea typeface="Calibri"/>
                        <a:cs typeface="Times New Roman"/>
                      </a:endParaRPr>
                    </a:p>
                    <a:p>
                      <a:pPr>
                        <a:lnSpc>
                          <a:spcPct val="115000"/>
                        </a:lnSpc>
                        <a:spcAft>
                          <a:spcPts val="0"/>
                        </a:spcAft>
                      </a:pPr>
                      <a:r>
                        <a:rPr lang="en-IN" sz="1800">
                          <a:latin typeface="Times New Roman"/>
                          <a:ea typeface="Calibri"/>
                          <a:cs typeface="Times New Roman"/>
                        </a:rPr>
                        <a:t>Process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*Gap Severity Rating</a:t>
                      </a:r>
                      <a:endParaRPr lang="en-IN" sz="1600">
                        <a:latin typeface="Calibri"/>
                        <a:ea typeface="Calibri"/>
                        <a:cs typeface="Times New Roman"/>
                      </a:endParaRPr>
                    </a:p>
                    <a:p>
                      <a:pPr>
                        <a:lnSpc>
                          <a:spcPct val="115000"/>
                        </a:lnSpc>
                        <a:spcAft>
                          <a:spcPts val="0"/>
                        </a:spcAft>
                      </a:pPr>
                      <a:r>
                        <a:rPr lang="en-IN" sz="1800">
                          <a:latin typeface="Times New Roman"/>
                          <a:ea typeface="Calibri"/>
                          <a:cs typeface="Times New Roman"/>
                        </a:rPr>
                        <a:t>High</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833">
                <a:tc>
                  <a:txBody>
                    <a:bodyPr/>
                    <a:lstStyle/>
                    <a:p>
                      <a:pPr>
                        <a:lnSpc>
                          <a:spcPct val="115000"/>
                        </a:lnSpc>
                        <a:spcAft>
                          <a:spcPts val="0"/>
                        </a:spcAft>
                      </a:pPr>
                      <a:r>
                        <a:rPr lang="en-IN" sz="1800" b="1">
                          <a:latin typeface="Times New Roman"/>
                          <a:ea typeface="Calibri"/>
                          <a:cs typeface="Times New Roman"/>
                        </a:rPr>
                        <a:t>Gap Reference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IPHS 6.5.5/6.4.7/H(i)</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833">
                <a:tc>
                  <a:txBody>
                    <a:bodyPr/>
                    <a:lstStyle/>
                    <a:p>
                      <a:pPr>
                        <a:lnSpc>
                          <a:spcPct val="115000"/>
                        </a:lnSpc>
                        <a:spcAft>
                          <a:spcPts val="0"/>
                        </a:spcAft>
                      </a:pPr>
                      <a:r>
                        <a:rPr lang="en-IN" sz="1800" b="1">
                          <a:latin typeface="Times New Roman"/>
                          <a:ea typeface="Calibri"/>
                          <a:cs typeface="Times New Roman"/>
                        </a:rPr>
                        <a:t>Supporting Annexure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8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Gap analysis</a:t>
            </a:r>
            <a:endParaRPr lang="en-IN" dirty="0"/>
          </a:p>
        </p:txBody>
      </p:sp>
      <p:graphicFrame>
        <p:nvGraphicFramePr>
          <p:cNvPr id="4" name="Content Placeholder 3"/>
          <p:cNvGraphicFramePr>
            <a:graphicFrameLocks noGrp="1"/>
          </p:cNvGraphicFramePr>
          <p:nvPr>
            <p:ph sz="quarter" idx="1"/>
          </p:nvPr>
        </p:nvGraphicFramePr>
        <p:xfrm>
          <a:off x="381000" y="838199"/>
          <a:ext cx="8534400" cy="5715000"/>
        </p:xfrm>
        <a:graphic>
          <a:graphicData uri="http://schemas.openxmlformats.org/drawingml/2006/table">
            <a:tbl>
              <a:tblPr/>
              <a:tblGrid>
                <a:gridCol w="4267200"/>
                <a:gridCol w="4267200"/>
              </a:tblGrid>
              <a:tr h="517019">
                <a:tc>
                  <a:txBody>
                    <a:bodyPr/>
                    <a:lstStyle/>
                    <a:p>
                      <a:pPr>
                        <a:lnSpc>
                          <a:spcPct val="115000"/>
                        </a:lnSpc>
                        <a:spcAft>
                          <a:spcPts val="0"/>
                        </a:spcAft>
                      </a:pPr>
                      <a:r>
                        <a:rPr lang="en-IN" sz="2000" b="1">
                          <a:latin typeface="Times New Roman"/>
                          <a:ea typeface="Calibri"/>
                          <a:cs typeface="Times New Roman"/>
                        </a:rPr>
                        <a:t>Gap ID No.</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a:latin typeface="Times New Roman"/>
                          <a:ea typeface="Calibri"/>
                          <a:cs typeface="Times New Roman"/>
                        </a:rPr>
                        <a:t>IP003</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7109">
                <a:tc gridSpan="2">
                  <a:txBody>
                    <a:bodyPr/>
                    <a:lstStyle/>
                    <a:p>
                      <a:pPr>
                        <a:lnSpc>
                          <a:spcPct val="115000"/>
                        </a:lnSpc>
                        <a:spcAft>
                          <a:spcPts val="0"/>
                        </a:spcAft>
                      </a:pPr>
                      <a:r>
                        <a:rPr lang="en-IN" sz="2000" b="1">
                          <a:latin typeface="Times New Roman"/>
                          <a:ea typeface="Calibri"/>
                          <a:cs typeface="Times New Roman"/>
                        </a:rPr>
                        <a:t>Gap Statement:</a:t>
                      </a:r>
                      <a:r>
                        <a:rPr lang="en-IN" sz="2000">
                          <a:latin typeface="Times New Roman"/>
                          <a:ea typeface="Calibri"/>
                          <a:cs typeface="Times New Roman"/>
                        </a:rPr>
                        <a:t> Overcrowding of the patient care areas.</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2372795">
                <a:tc gridSpan="2">
                  <a:txBody>
                    <a:bodyPr/>
                    <a:lstStyle/>
                    <a:p>
                      <a:pPr algn="just">
                        <a:lnSpc>
                          <a:spcPct val="115000"/>
                        </a:lnSpc>
                        <a:spcAft>
                          <a:spcPts val="0"/>
                        </a:spcAft>
                      </a:pPr>
                      <a:r>
                        <a:rPr lang="en-IN" sz="2000" b="1" dirty="0">
                          <a:latin typeface="Times New Roman"/>
                          <a:ea typeface="Calibri"/>
                          <a:cs typeface="Times New Roman"/>
                        </a:rPr>
                        <a:t>Rationale/ Explanation:</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2000" dirty="0">
                          <a:latin typeface="Times New Roman"/>
                          <a:ea typeface="Calibri"/>
                          <a:cs typeface="Times New Roman"/>
                        </a:rPr>
                        <a:t>There is no particular timing for visitors to see the patients.</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2000" dirty="0">
                          <a:latin typeface="Times New Roman"/>
                          <a:ea typeface="Calibri"/>
                          <a:cs typeface="Times New Roman"/>
                        </a:rPr>
                        <a:t>Security personnel are not posted in all the areas to control the traffic.</a:t>
                      </a:r>
                      <a:endParaRPr lang="en-IN" sz="1800" dirty="0">
                        <a:latin typeface="Calibri"/>
                        <a:ea typeface="Calibri"/>
                        <a:cs typeface="Times New Roman"/>
                      </a:endParaRPr>
                    </a:p>
                    <a:p>
                      <a:pPr marL="342900" lvl="0" indent="-342900" algn="just">
                        <a:lnSpc>
                          <a:spcPct val="115000"/>
                        </a:lnSpc>
                        <a:spcAft>
                          <a:spcPts val="0"/>
                        </a:spcAft>
                        <a:buFont typeface="Symbol"/>
                        <a:buChar char=""/>
                      </a:pPr>
                      <a:r>
                        <a:rPr lang="en-IN" sz="2000" dirty="0">
                          <a:latin typeface="Times New Roman"/>
                          <a:ea typeface="Calibri"/>
                          <a:cs typeface="Times New Roman"/>
                        </a:rPr>
                        <a:t>There is no policy regarding the number of attendants who can stay with patient</a:t>
                      </a:r>
                      <a:endParaRPr lang="en-IN"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1034039">
                <a:tc>
                  <a:txBody>
                    <a:bodyPr/>
                    <a:lstStyle/>
                    <a:p>
                      <a:pPr>
                        <a:lnSpc>
                          <a:spcPct val="115000"/>
                        </a:lnSpc>
                        <a:spcAft>
                          <a:spcPts val="0"/>
                        </a:spcAft>
                      </a:pPr>
                      <a:r>
                        <a:rPr lang="en-IN" sz="2000" b="1">
                          <a:latin typeface="Times New Roman"/>
                          <a:ea typeface="Calibri"/>
                          <a:cs typeface="Times New Roman"/>
                        </a:rPr>
                        <a:t>Gap Classification</a:t>
                      </a:r>
                      <a:endParaRPr lang="en-IN" sz="1800">
                        <a:latin typeface="Calibri"/>
                        <a:ea typeface="Calibri"/>
                        <a:cs typeface="Times New Roman"/>
                      </a:endParaRPr>
                    </a:p>
                    <a:p>
                      <a:pPr>
                        <a:lnSpc>
                          <a:spcPct val="115000"/>
                        </a:lnSpc>
                        <a:spcAft>
                          <a:spcPts val="0"/>
                        </a:spcAft>
                      </a:pPr>
                      <a:r>
                        <a:rPr lang="en-IN" sz="2000">
                          <a:latin typeface="Times New Roman"/>
                          <a:ea typeface="Calibri"/>
                          <a:cs typeface="Times New Roman"/>
                        </a:rPr>
                        <a:t>Structure</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a:latin typeface="Times New Roman"/>
                          <a:ea typeface="Calibri"/>
                          <a:cs typeface="Times New Roman"/>
                        </a:rPr>
                        <a:t>*Gap Severity Rating</a:t>
                      </a:r>
                      <a:endParaRPr lang="en-IN" sz="1800">
                        <a:latin typeface="Calibri"/>
                        <a:ea typeface="Calibri"/>
                        <a:cs typeface="Times New Roman"/>
                      </a:endParaRPr>
                    </a:p>
                    <a:p>
                      <a:pPr>
                        <a:lnSpc>
                          <a:spcPct val="115000"/>
                        </a:lnSpc>
                        <a:spcAft>
                          <a:spcPts val="0"/>
                        </a:spcAft>
                      </a:pPr>
                      <a:r>
                        <a:rPr lang="en-IN" sz="2000">
                          <a:latin typeface="Times New Roman"/>
                          <a:ea typeface="Calibri"/>
                          <a:cs typeface="Times New Roman"/>
                        </a:rPr>
                        <a:t>Medium</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019">
                <a:tc>
                  <a:txBody>
                    <a:bodyPr/>
                    <a:lstStyle/>
                    <a:p>
                      <a:pPr>
                        <a:lnSpc>
                          <a:spcPct val="115000"/>
                        </a:lnSpc>
                        <a:spcAft>
                          <a:spcPts val="0"/>
                        </a:spcAft>
                      </a:pPr>
                      <a:r>
                        <a:rPr lang="en-IN" sz="2000" b="1">
                          <a:latin typeface="Times New Roman"/>
                          <a:ea typeface="Calibri"/>
                          <a:cs typeface="Times New Roman"/>
                        </a:rPr>
                        <a:t>Gap Reference</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a:latin typeface="Times New Roman"/>
                          <a:ea typeface="Calibri"/>
                          <a:cs typeface="Times New Roman"/>
                        </a:rPr>
                        <a:t>IPHS 7.8.1(v)</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019">
                <a:tc>
                  <a:txBody>
                    <a:bodyPr/>
                    <a:lstStyle/>
                    <a:p>
                      <a:pPr>
                        <a:lnSpc>
                          <a:spcPct val="115000"/>
                        </a:lnSpc>
                        <a:spcAft>
                          <a:spcPts val="0"/>
                        </a:spcAft>
                      </a:pPr>
                      <a:r>
                        <a:rPr lang="en-IN" sz="2000" b="1">
                          <a:latin typeface="Times New Roman"/>
                          <a:ea typeface="Calibri"/>
                          <a:cs typeface="Times New Roman"/>
                        </a:rPr>
                        <a:t>Supporting Annexure</a:t>
                      </a:r>
                      <a:endParaRPr lang="en-IN"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20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772400" cy="563562"/>
          </a:xfrm>
        </p:spPr>
        <p:txBody>
          <a:bodyPr>
            <a:normAutofit fontScale="90000"/>
          </a:bodyPr>
          <a:lstStyle/>
          <a:p>
            <a:r>
              <a:rPr lang="en-US" dirty="0" smtClean="0"/>
              <a:t>Process flow</a:t>
            </a:r>
            <a:endParaRPr lang="en-IN" dirty="0"/>
          </a:p>
        </p:txBody>
      </p:sp>
      <p:graphicFrame>
        <p:nvGraphicFramePr>
          <p:cNvPr id="4" name="Content Placeholder 3"/>
          <p:cNvGraphicFramePr>
            <a:graphicFrameLocks noGrp="1"/>
          </p:cNvGraphicFramePr>
          <p:nvPr>
            <p:ph sz="quarter" idx="1"/>
          </p:nvPr>
        </p:nvGraphicFramePr>
        <p:xfrm>
          <a:off x="304800" y="609599"/>
          <a:ext cx="8534398" cy="5446777"/>
        </p:xfrm>
        <a:graphic>
          <a:graphicData uri="http://schemas.openxmlformats.org/drawingml/2006/table">
            <a:tbl>
              <a:tblPr/>
              <a:tblGrid>
                <a:gridCol w="2693410"/>
                <a:gridCol w="2693410"/>
                <a:gridCol w="227084"/>
                <a:gridCol w="786896"/>
                <a:gridCol w="2133598"/>
              </a:tblGrid>
              <a:tr h="685801">
                <a:tc>
                  <a:txBody>
                    <a:bodyPr/>
                    <a:lstStyle/>
                    <a:p>
                      <a:pPr>
                        <a:lnSpc>
                          <a:spcPct val="115000"/>
                        </a:lnSpc>
                        <a:spcAft>
                          <a:spcPts val="0"/>
                        </a:spcAft>
                      </a:pPr>
                      <a:r>
                        <a:rPr lang="en-IN" sz="1400" b="1" dirty="0">
                          <a:latin typeface="Times New Roman"/>
                          <a:ea typeface="Calibri"/>
                          <a:cs typeface="Times New Roman"/>
                        </a:rPr>
                        <a:t>Process Group</a:t>
                      </a:r>
                      <a:endParaRPr lang="en-IN" sz="1400" dirty="0">
                        <a:latin typeface="Calibri"/>
                        <a:ea typeface="Calibri"/>
                        <a:cs typeface="Times New Roman"/>
                      </a:endParaRPr>
                    </a:p>
                  </a:txBody>
                  <a:tcPr marL="29233" marR="2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400">
                          <a:latin typeface="Times New Roman"/>
                          <a:ea typeface="Calibri"/>
                          <a:cs typeface="Times New Roman"/>
                        </a:rPr>
                        <a:t>In Patient Services</a:t>
                      </a:r>
                      <a:endParaRPr lang="en-IN" sz="1400">
                        <a:latin typeface="Calibri"/>
                        <a:ea typeface="Calibri"/>
                        <a:cs typeface="Times New Roman"/>
                      </a:endParaRPr>
                    </a:p>
                  </a:txBody>
                  <a:tcPr marL="29233" marR="2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n-IN" sz="1400" b="1">
                          <a:latin typeface="Times New Roman"/>
                          <a:ea typeface="Calibri"/>
                          <a:cs typeface="Times New Roman"/>
                        </a:rPr>
                        <a:t>Sub-Process</a:t>
                      </a:r>
                      <a:endParaRPr lang="en-IN" sz="1400">
                        <a:latin typeface="Calibri"/>
                        <a:ea typeface="Calibri"/>
                        <a:cs typeface="Times New Roman"/>
                      </a:endParaRPr>
                    </a:p>
                  </a:txBody>
                  <a:tcPr marL="29233" marR="2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nSpc>
                          <a:spcPct val="115000"/>
                        </a:lnSpc>
                        <a:spcAft>
                          <a:spcPts val="0"/>
                        </a:spcAft>
                      </a:pPr>
                      <a:r>
                        <a:rPr lang="en-IN" sz="1400" dirty="0">
                          <a:latin typeface="Times New Roman"/>
                          <a:ea typeface="Calibri"/>
                          <a:cs typeface="Times New Roman"/>
                        </a:rPr>
                        <a:t>Discharge of Inpatients</a:t>
                      </a:r>
                      <a:endParaRPr lang="en-IN" sz="1400" dirty="0">
                        <a:latin typeface="Calibri"/>
                        <a:ea typeface="Calibri"/>
                        <a:cs typeface="Times New Roman"/>
                      </a:endParaRPr>
                    </a:p>
                  </a:txBody>
                  <a:tcPr marL="29233" marR="2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5800">
                <a:tc>
                  <a:txBody>
                    <a:bodyPr/>
                    <a:lstStyle/>
                    <a:p>
                      <a:pPr>
                        <a:lnSpc>
                          <a:spcPct val="115000"/>
                        </a:lnSpc>
                        <a:spcAft>
                          <a:spcPts val="0"/>
                        </a:spcAft>
                      </a:pPr>
                      <a:r>
                        <a:rPr lang="en-IN" sz="1400" b="1">
                          <a:latin typeface="Times New Roman"/>
                          <a:ea typeface="Calibri"/>
                          <a:cs typeface="Times New Roman"/>
                        </a:rPr>
                        <a:t>Process Location</a:t>
                      </a:r>
                      <a:endParaRPr lang="en-IN" sz="1400">
                        <a:latin typeface="Calibri"/>
                        <a:ea typeface="Calibri"/>
                        <a:cs typeface="Times New Roman"/>
                      </a:endParaRPr>
                    </a:p>
                  </a:txBody>
                  <a:tcPr marL="29233" marR="2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400" dirty="0">
                          <a:latin typeface="Times New Roman"/>
                          <a:ea typeface="Calibri"/>
                          <a:cs typeface="Times New Roman"/>
                        </a:rPr>
                        <a:t>Wards</a:t>
                      </a:r>
                      <a:endParaRPr lang="en-IN" sz="1400" dirty="0">
                        <a:latin typeface="Calibri"/>
                        <a:ea typeface="Calibri"/>
                        <a:cs typeface="Times New Roman"/>
                      </a:endParaRPr>
                    </a:p>
                  </a:txBody>
                  <a:tcPr marL="29233" marR="2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n-IN" sz="1400" b="1">
                          <a:latin typeface="Times New Roman"/>
                          <a:ea typeface="Calibri"/>
                          <a:cs typeface="Times New Roman"/>
                        </a:rPr>
                        <a:t>Process Owner</a:t>
                      </a:r>
                      <a:endParaRPr lang="en-IN" sz="1400">
                        <a:latin typeface="Calibri"/>
                        <a:ea typeface="Calibri"/>
                        <a:cs typeface="Times New Roman"/>
                      </a:endParaRPr>
                    </a:p>
                  </a:txBody>
                  <a:tcPr marL="29233" marR="2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nSpc>
                          <a:spcPct val="115000"/>
                        </a:lnSpc>
                        <a:spcAft>
                          <a:spcPts val="0"/>
                        </a:spcAft>
                      </a:pPr>
                      <a:r>
                        <a:rPr lang="en-IN" sz="1400">
                          <a:latin typeface="Times New Roman"/>
                          <a:ea typeface="Calibri"/>
                          <a:cs typeface="Times New Roman"/>
                        </a:rPr>
                        <a:t>MO &amp; Staff Nurse</a:t>
                      </a:r>
                      <a:endParaRPr lang="en-IN" sz="1400">
                        <a:latin typeface="Calibri"/>
                        <a:ea typeface="Calibri"/>
                        <a:cs typeface="Times New Roman"/>
                      </a:endParaRPr>
                    </a:p>
                  </a:txBody>
                  <a:tcPr marL="29233" marR="2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2648">
                <a:tc>
                  <a:txBody>
                    <a:bodyPr/>
                    <a:lstStyle/>
                    <a:p>
                      <a:pPr>
                        <a:lnSpc>
                          <a:spcPct val="115000"/>
                        </a:lnSpc>
                        <a:spcAft>
                          <a:spcPts val="0"/>
                        </a:spcAft>
                      </a:pPr>
                      <a:r>
                        <a:rPr lang="en-IN" sz="1400" b="1" dirty="0">
                          <a:latin typeface="Times New Roman"/>
                          <a:ea typeface="Calibri"/>
                          <a:cs typeface="Times New Roman"/>
                        </a:rPr>
                        <a:t>Input(s)</a:t>
                      </a:r>
                      <a:endParaRPr lang="en-IN" sz="1400" dirty="0">
                        <a:latin typeface="Calibri"/>
                        <a:ea typeface="Calibri"/>
                        <a:cs typeface="Times New Roman"/>
                      </a:endParaRPr>
                    </a:p>
                  </a:txBody>
                  <a:tcPr marL="29233" marR="2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400">
                          <a:latin typeface="Times New Roman"/>
                          <a:ea typeface="Calibri"/>
                          <a:cs typeface="Times New Roman"/>
                        </a:rPr>
                        <a:t>Recovered Patient</a:t>
                      </a:r>
                      <a:endParaRPr lang="en-IN" sz="1400">
                        <a:latin typeface="Calibri"/>
                        <a:ea typeface="Calibri"/>
                        <a:cs typeface="Times New Roman"/>
                      </a:endParaRPr>
                    </a:p>
                  </a:txBody>
                  <a:tcPr marL="29233" marR="2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n-IN" sz="1400" b="1">
                          <a:latin typeface="Times New Roman"/>
                          <a:ea typeface="Calibri"/>
                          <a:cs typeface="Times New Roman"/>
                        </a:rPr>
                        <a:t>Output(s)</a:t>
                      </a:r>
                      <a:endParaRPr lang="en-IN" sz="1400">
                        <a:latin typeface="Calibri"/>
                        <a:ea typeface="Calibri"/>
                        <a:cs typeface="Times New Roman"/>
                      </a:endParaRPr>
                    </a:p>
                  </a:txBody>
                  <a:tcPr marL="29233" marR="2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nSpc>
                          <a:spcPct val="115000"/>
                        </a:lnSpc>
                        <a:spcAft>
                          <a:spcPts val="0"/>
                        </a:spcAft>
                      </a:pPr>
                      <a:r>
                        <a:rPr lang="en-IN" sz="1400">
                          <a:latin typeface="Times New Roman"/>
                          <a:ea typeface="Calibri"/>
                          <a:cs typeface="Times New Roman"/>
                        </a:rPr>
                        <a:t>Patient discharged</a:t>
                      </a:r>
                      <a:endParaRPr lang="en-IN" sz="1400">
                        <a:latin typeface="Calibri"/>
                        <a:ea typeface="Calibri"/>
                        <a:cs typeface="Times New Roman"/>
                      </a:endParaRPr>
                    </a:p>
                  </a:txBody>
                  <a:tcPr marL="29233" marR="2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1800">
                <a:tc gridSpan="5">
                  <a:txBody>
                    <a:bodyPr/>
                    <a:lstStyle/>
                    <a:p>
                      <a:pPr>
                        <a:lnSpc>
                          <a:spcPct val="115000"/>
                        </a:lnSpc>
                        <a:spcAft>
                          <a:spcPts val="0"/>
                        </a:spcAft>
                      </a:pPr>
                      <a:r>
                        <a:rPr lang="en-IN" sz="1400" b="1" dirty="0">
                          <a:latin typeface="Times New Roman"/>
                          <a:ea typeface="Calibri"/>
                          <a:cs typeface="Times New Roman"/>
                        </a:rPr>
                        <a:t>Process Flow/ Process Description:</a:t>
                      </a:r>
                      <a:endParaRPr lang="en-IN" sz="1400" dirty="0">
                        <a:latin typeface="Calibri"/>
                        <a:ea typeface="Calibri"/>
                        <a:cs typeface="Times New Roman"/>
                      </a:endParaRPr>
                    </a:p>
                    <a:p>
                      <a:pPr marL="342900" lvl="0" indent="-342900" algn="just">
                        <a:lnSpc>
                          <a:spcPct val="115000"/>
                        </a:lnSpc>
                        <a:spcAft>
                          <a:spcPts val="0"/>
                        </a:spcAft>
                        <a:buFont typeface="Symbol"/>
                        <a:buChar char=""/>
                      </a:pPr>
                      <a:r>
                        <a:rPr lang="en-IN" sz="1400" dirty="0">
                          <a:latin typeface="Times New Roman"/>
                          <a:ea typeface="Calibri"/>
                          <a:cs typeface="Times New Roman"/>
                        </a:rPr>
                        <a:t>The MO suggests the patients to get discharged after accessing the condition at the time of discharge.</a:t>
                      </a:r>
                      <a:endParaRPr lang="en-IN" sz="1400" dirty="0">
                        <a:latin typeface="Calibri"/>
                        <a:ea typeface="Calibri"/>
                        <a:cs typeface="Times New Roman"/>
                      </a:endParaRPr>
                    </a:p>
                    <a:p>
                      <a:pPr marL="342900" lvl="0" indent="-342900" algn="just">
                        <a:lnSpc>
                          <a:spcPct val="115000"/>
                        </a:lnSpc>
                        <a:spcAft>
                          <a:spcPts val="0"/>
                        </a:spcAft>
                        <a:buFont typeface="Symbol"/>
                        <a:buChar char=""/>
                      </a:pPr>
                      <a:r>
                        <a:rPr lang="en-IN" sz="1400" dirty="0">
                          <a:latin typeface="Times New Roman"/>
                          <a:ea typeface="Calibri"/>
                          <a:cs typeface="Times New Roman"/>
                        </a:rPr>
                        <a:t>Discharge note is made by MO in the case sheet and signed which is executed by staff nurse.</a:t>
                      </a:r>
                      <a:endParaRPr lang="en-IN" sz="1400" dirty="0">
                        <a:latin typeface="Calibri"/>
                        <a:ea typeface="Calibri"/>
                        <a:cs typeface="Times New Roman"/>
                      </a:endParaRPr>
                    </a:p>
                    <a:p>
                      <a:pPr marL="342900" lvl="0" indent="-342900" algn="just">
                        <a:lnSpc>
                          <a:spcPct val="115000"/>
                        </a:lnSpc>
                        <a:spcAft>
                          <a:spcPts val="0"/>
                        </a:spcAft>
                        <a:buFont typeface="Symbol"/>
                        <a:buChar char=""/>
                      </a:pPr>
                      <a:r>
                        <a:rPr lang="en-IN" sz="1400" dirty="0">
                          <a:latin typeface="Times New Roman"/>
                          <a:ea typeface="Calibri"/>
                          <a:cs typeface="Times New Roman"/>
                        </a:rPr>
                        <a:t>Patient’s discharged slip is issued.</a:t>
                      </a:r>
                      <a:endParaRPr lang="en-IN" sz="1400" dirty="0">
                        <a:latin typeface="Calibri"/>
                        <a:ea typeface="Calibri"/>
                        <a:cs typeface="Times New Roman"/>
                      </a:endParaRPr>
                    </a:p>
                    <a:p>
                      <a:pPr marL="342900" lvl="0" indent="-342900" algn="just">
                        <a:lnSpc>
                          <a:spcPct val="115000"/>
                        </a:lnSpc>
                        <a:spcAft>
                          <a:spcPts val="0"/>
                        </a:spcAft>
                        <a:buFont typeface="Symbol"/>
                        <a:buChar char=""/>
                      </a:pPr>
                      <a:r>
                        <a:rPr lang="en-IN" sz="1400" dirty="0">
                          <a:latin typeface="Times New Roman"/>
                          <a:ea typeface="Calibri"/>
                          <a:cs typeface="Times New Roman"/>
                        </a:rPr>
                        <a:t>Patient’s discharge summary contains name of patient, age, reg. no, date of admission, date of discharge, disease, summary of investigation done, advice given at the time of discharge, treatment given.</a:t>
                      </a:r>
                      <a:endParaRPr lang="en-IN" sz="1400" dirty="0">
                        <a:latin typeface="Calibri"/>
                        <a:ea typeface="Calibri"/>
                        <a:cs typeface="Times New Roman"/>
                      </a:endParaRPr>
                    </a:p>
                    <a:p>
                      <a:pPr marL="342900" lvl="0" indent="-342900" algn="just">
                        <a:lnSpc>
                          <a:spcPct val="115000"/>
                        </a:lnSpc>
                        <a:spcAft>
                          <a:spcPts val="0"/>
                        </a:spcAft>
                        <a:buFont typeface="Symbol"/>
                        <a:buChar char=""/>
                      </a:pPr>
                      <a:r>
                        <a:rPr lang="en-IN" sz="1400" dirty="0">
                          <a:latin typeface="Times New Roman"/>
                          <a:ea typeface="Calibri"/>
                          <a:cs typeface="Times New Roman"/>
                        </a:rPr>
                        <a:t>Patients are given discharge slip after signed by MO/MOIC.</a:t>
                      </a:r>
                      <a:endParaRPr lang="en-IN" sz="1400" dirty="0">
                        <a:latin typeface="Calibri"/>
                        <a:ea typeface="Calibri"/>
                        <a:cs typeface="Times New Roman"/>
                      </a:endParaRPr>
                    </a:p>
                    <a:p>
                      <a:pPr marL="342900" lvl="0" indent="-342900" algn="just">
                        <a:lnSpc>
                          <a:spcPct val="115000"/>
                        </a:lnSpc>
                        <a:spcAft>
                          <a:spcPts val="0"/>
                        </a:spcAft>
                        <a:buFont typeface="Symbol"/>
                        <a:buChar char=""/>
                      </a:pPr>
                      <a:r>
                        <a:rPr lang="en-IN" sz="1400" dirty="0">
                          <a:latin typeface="Times New Roman"/>
                          <a:ea typeface="Calibri"/>
                          <a:cs typeface="Times New Roman"/>
                        </a:rPr>
                        <a:t>Staff nurse educates the patients for next visit, nutrition, precaution and medication.</a:t>
                      </a:r>
                      <a:endParaRPr lang="en-IN" sz="1400" dirty="0">
                        <a:latin typeface="Calibri"/>
                        <a:ea typeface="Calibri"/>
                        <a:cs typeface="Times New Roman"/>
                      </a:endParaRPr>
                    </a:p>
                    <a:p>
                      <a:pPr marL="342900" lvl="0" indent="-342900" algn="just">
                        <a:lnSpc>
                          <a:spcPct val="115000"/>
                        </a:lnSpc>
                        <a:spcAft>
                          <a:spcPts val="0"/>
                        </a:spcAft>
                        <a:buFont typeface="Symbol"/>
                        <a:buChar char=""/>
                      </a:pPr>
                      <a:r>
                        <a:rPr lang="en-IN" sz="1400" dirty="0">
                          <a:latin typeface="Times New Roman"/>
                          <a:ea typeface="Calibri"/>
                          <a:cs typeface="Times New Roman"/>
                        </a:rPr>
                        <a:t>The patients, who have undergone normal delivery advised on baby care, immunization of baby, home advice, next visit, nutrition and hygiene.</a:t>
                      </a:r>
                      <a:endParaRPr lang="en-IN" sz="1400" dirty="0">
                        <a:latin typeface="Calibri"/>
                        <a:ea typeface="Calibri"/>
                        <a:cs typeface="Times New Roman"/>
                      </a:endParaRPr>
                    </a:p>
                  </a:txBody>
                  <a:tcPr marL="29233" marR="2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466164">
                <a:tc gridSpan="3">
                  <a:txBody>
                    <a:bodyPr/>
                    <a:lstStyle/>
                    <a:p>
                      <a:pPr>
                        <a:lnSpc>
                          <a:spcPct val="115000"/>
                        </a:lnSpc>
                        <a:spcAft>
                          <a:spcPts val="0"/>
                        </a:spcAft>
                      </a:pPr>
                      <a:r>
                        <a:rPr lang="en-IN" sz="1400" b="1">
                          <a:latin typeface="Times New Roman"/>
                          <a:ea typeface="Calibri"/>
                          <a:cs typeface="Times New Roman"/>
                        </a:rPr>
                        <a:t>Patient Records</a:t>
                      </a:r>
                      <a:endParaRPr lang="en-IN" sz="1400">
                        <a:latin typeface="Calibri"/>
                        <a:ea typeface="Calibri"/>
                        <a:cs typeface="Times New Roman"/>
                      </a:endParaRPr>
                    </a:p>
                  </a:txBody>
                  <a:tcPr marL="29233" marR="2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gridSpan="2">
                  <a:txBody>
                    <a:bodyPr/>
                    <a:lstStyle/>
                    <a:p>
                      <a:pPr>
                        <a:lnSpc>
                          <a:spcPct val="115000"/>
                        </a:lnSpc>
                        <a:spcAft>
                          <a:spcPts val="0"/>
                        </a:spcAft>
                      </a:pPr>
                      <a:r>
                        <a:rPr lang="en-IN" sz="1400" dirty="0">
                          <a:latin typeface="Times New Roman"/>
                          <a:ea typeface="Calibri"/>
                          <a:cs typeface="Times New Roman"/>
                        </a:rPr>
                        <a:t>Case Sheet/ Bed Head Ticket, Discharge Register/ Discharge Slip.</a:t>
                      </a:r>
                      <a:endParaRPr lang="en-IN" sz="1400" dirty="0">
                        <a:latin typeface="Calibri"/>
                        <a:ea typeface="Calibri"/>
                        <a:cs typeface="Times New Roman"/>
                      </a:endParaRPr>
                    </a:p>
                  </a:txBody>
                  <a:tcPr marL="29233" marR="29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r>
              <a:rPr lang="en-US" dirty="0" smtClean="0"/>
              <a:t>Gap analysis</a:t>
            </a:r>
            <a:endParaRPr lang="en-IN" dirty="0"/>
          </a:p>
        </p:txBody>
      </p:sp>
      <p:graphicFrame>
        <p:nvGraphicFramePr>
          <p:cNvPr id="4" name="Content Placeholder 3"/>
          <p:cNvGraphicFramePr>
            <a:graphicFrameLocks noGrp="1"/>
          </p:cNvGraphicFramePr>
          <p:nvPr>
            <p:ph sz="quarter" idx="1"/>
          </p:nvPr>
        </p:nvGraphicFramePr>
        <p:xfrm>
          <a:off x="457200" y="990597"/>
          <a:ext cx="8458200" cy="5562602"/>
        </p:xfrm>
        <a:graphic>
          <a:graphicData uri="http://schemas.openxmlformats.org/drawingml/2006/table">
            <a:tbl>
              <a:tblPr/>
              <a:tblGrid>
                <a:gridCol w="4229100"/>
                <a:gridCol w="4229100"/>
              </a:tblGrid>
              <a:tr h="455100">
                <a:tc>
                  <a:txBody>
                    <a:bodyPr/>
                    <a:lstStyle/>
                    <a:p>
                      <a:pPr>
                        <a:lnSpc>
                          <a:spcPct val="115000"/>
                        </a:lnSpc>
                        <a:spcAft>
                          <a:spcPts val="0"/>
                        </a:spcAft>
                      </a:pPr>
                      <a:r>
                        <a:rPr lang="en-IN" sz="1800" b="1">
                          <a:latin typeface="Times New Roman"/>
                          <a:ea typeface="Calibri"/>
                          <a:cs typeface="Times New Roman"/>
                        </a:rPr>
                        <a:t>Gap ID No.</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IP004</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6507">
                <a:tc gridSpan="2">
                  <a:txBody>
                    <a:bodyPr/>
                    <a:lstStyle/>
                    <a:p>
                      <a:pPr>
                        <a:lnSpc>
                          <a:spcPct val="115000"/>
                        </a:lnSpc>
                        <a:spcAft>
                          <a:spcPts val="0"/>
                        </a:spcAft>
                      </a:pPr>
                      <a:r>
                        <a:rPr lang="en-IN" sz="1800" b="1">
                          <a:latin typeface="Times New Roman"/>
                          <a:ea typeface="Calibri"/>
                          <a:cs typeface="Times New Roman"/>
                        </a:rPr>
                        <a:t>Gap Statement: </a:t>
                      </a:r>
                      <a:r>
                        <a:rPr lang="en-IN" sz="1800">
                          <a:latin typeface="Times New Roman"/>
                          <a:ea typeface="Calibri"/>
                          <a:cs typeface="Times New Roman"/>
                        </a:rPr>
                        <a:t>Standardized format for Medical Records do not exist.</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2730596">
                <a:tc gridSpan="2">
                  <a:txBody>
                    <a:bodyPr/>
                    <a:lstStyle/>
                    <a:p>
                      <a:pPr>
                        <a:lnSpc>
                          <a:spcPct val="115000"/>
                        </a:lnSpc>
                        <a:spcAft>
                          <a:spcPts val="0"/>
                        </a:spcAft>
                      </a:pPr>
                      <a:r>
                        <a:rPr lang="en-IN" sz="1800" b="1" dirty="0">
                          <a:latin typeface="Times New Roman"/>
                          <a:ea typeface="Calibri"/>
                          <a:cs typeface="Times New Roman"/>
                        </a:rPr>
                        <a:t>Rationale/ Explanation:</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Only bed head ticket generated which does not reflect the continuity of care.</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Standard formats such as History Sheet, Consultant Notes, Nursing Notes, TPR chart, investigation chart &amp; Consent form not available.</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Comprehensive Discharge Summary is not given to the patient; only Discharge Slip with investigation is given to the patient.</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910199">
                <a:tc>
                  <a:txBody>
                    <a:bodyPr/>
                    <a:lstStyle/>
                    <a:p>
                      <a:pPr>
                        <a:lnSpc>
                          <a:spcPct val="115000"/>
                        </a:lnSpc>
                        <a:spcAft>
                          <a:spcPts val="0"/>
                        </a:spcAft>
                      </a:pPr>
                      <a:r>
                        <a:rPr lang="en-IN" sz="1800" b="1">
                          <a:latin typeface="Times New Roman"/>
                          <a:ea typeface="Calibri"/>
                          <a:cs typeface="Times New Roman"/>
                        </a:rPr>
                        <a:t>Gap Classification</a:t>
                      </a:r>
                      <a:endParaRPr lang="en-IN" sz="1600">
                        <a:latin typeface="Calibri"/>
                        <a:ea typeface="Calibri"/>
                        <a:cs typeface="Times New Roman"/>
                      </a:endParaRPr>
                    </a:p>
                    <a:p>
                      <a:pPr>
                        <a:lnSpc>
                          <a:spcPct val="115000"/>
                        </a:lnSpc>
                        <a:spcAft>
                          <a:spcPts val="0"/>
                        </a:spcAft>
                      </a:pPr>
                      <a:r>
                        <a:rPr lang="en-IN" sz="1800">
                          <a:latin typeface="Times New Roman"/>
                          <a:ea typeface="Calibri"/>
                          <a:cs typeface="Times New Roman"/>
                        </a:rPr>
                        <a:t>Structure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*Gap Severity Rating</a:t>
                      </a:r>
                      <a:endParaRPr lang="en-IN" sz="1600">
                        <a:latin typeface="Calibri"/>
                        <a:ea typeface="Calibri"/>
                        <a:cs typeface="Times New Roman"/>
                      </a:endParaRPr>
                    </a:p>
                    <a:p>
                      <a:pPr>
                        <a:lnSpc>
                          <a:spcPct val="115000"/>
                        </a:lnSpc>
                        <a:spcAft>
                          <a:spcPts val="0"/>
                        </a:spcAft>
                      </a:pPr>
                      <a:r>
                        <a:rPr lang="en-IN" sz="1800">
                          <a:latin typeface="Times New Roman"/>
                          <a:ea typeface="Calibri"/>
                          <a:cs typeface="Times New Roman"/>
                        </a:rPr>
                        <a:t>Medium</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5100">
                <a:tc>
                  <a:txBody>
                    <a:bodyPr/>
                    <a:lstStyle/>
                    <a:p>
                      <a:pPr>
                        <a:lnSpc>
                          <a:spcPct val="115000"/>
                        </a:lnSpc>
                        <a:spcAft>
                          <a:spcPts val="0"/>
                        </a:spcAft>
                      </a:pPr>
                      <a:r>
                        <a:rPr lang="en-IN" sz="1800" b="1">
                          <a:latin typeface="Times New Roman"/>
                          <a:ea typeface="Calibri"/>
                          <a:cs typeface="Times New Roman"/>
                        </a:rPr>
                        <a:t>Gap Reference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IPHS-7.8.2(XV)</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5100">
                <a:tc>
                  <a:txBody>
                    <a:bodyPr/>
                    <a:lstStyle/>
                    <a:p>
                      <a:pPr>
                        <a:lnSpc>
                          <a:spcPct val="115000"/>
                        </a:lnSpc>
                        <a:spcAft>
                          <a:spcPts val="0"/>
                        </a:spcAft>
                      </a:pPr>
                      <a:r>
                        <a:rPr lang="en-IN" sz="1800" b="1">
                          <a:latin typeface="Times New Roman"/>
                          <a:ea typeface="Calibri"/>
                          <a:cs typeface="Times New Roman"/>
                        </a:rPr>
                        <a:t>Supporting Annexure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8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normAutofit/>
          </a:bodyPr>
          <a:lstStyle/>
          <a:p>
            <a:pPr algn="ctr"/>
            <a:r>
              <a:rPr lang="en-US" sz="4800" b="1" dirty="0" smtClean="0"/>
              <a:t>Emergency Department</a:t>
            </a:r>
            <a:endParaRPr lang="en-IN" sz="48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39762"/>
          </a:xfrm>
        </p:spPr>
        <p:txBody>
          <a:bodyPr>
            <a:normAutofit fontScale="90000"/>
          </a:bodyPr>
          <a:lstStyle/>
          <a:p>
            <a:r>
              <a:rPr lang="en-US" dirty="0" smtClean="0"/>
              <a:t>Process flow</a:t>
            </a:r>
            <a:endParaRPr lang="en-IN" dirty="0"/>
          </a:p>
        </p:txBody>
      </p:sp>
      <p:graphicFrame>
        <p:nvGraphicFramePr>
          <p:cNvPr id="4" name="Content Placeholder 3"/>
          <p:cNvGraphicFramePr>
            <a:graphicFrameLocks noGrp="1"/>
          </p:cNvGraphicFramePr>
          <p:nvPr>
            <p:ph sz="quarter" idx="1"/>
          </p:nvPr>
        </p:nvGraphicFramePr>
        <p:xfrm>
          <a:off x="381000" y="608249"/>
          <a:ext cx="8458200" cy="6117354"/>
        </p:xfrm>
        <a:graphic>
          <a:graphicData uri="http://schemas.openxmlformats.org/drawingml/2006/table">
            <a:tbl>
              <a:tblPr/>
              <a:tblGrid>
                <a:gridCol w="2114550"/>
                <a:gridCol w="2114550"/>
                <a:gridCol w="2114550"/>
                <a:gridCol w="2114550"/>
              </a:tblGrid>
              <a:tr h="626478">
                <a:tc>
                  <a:txBody>
                    <a:bodyPr/>
                    <a:lstStyle/>
                    <a:p>
                      <a:pPr>
                        <a:lnSpc>
                          <a:spcPct val="115000"/>
                        </a:lnSpc>
                        <a:spcAft>
                          <a:spcPts val="0"/>
                        </a:spcAft>
                      </a:pPr>
                      <a:r>
                        <a:rPr lang="en-IN" sz="1800" b="1" dirty="0">
                          <a:latin typeface="Times New Roman"/>
                          <a:ea typeface="Calibri"/>
                          <a:cs typeface="Times New Roman"/>
                        </a:rPr>
                        <a:t>Process Group</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Emergency Services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Sub-Process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Emergency Treatment</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9460">
                <a:tc>
                  <a:txBody>
                    <a:bodyPr/>
                    <a:lstStyle/>
                    <a:p>
                      <a:pPr>
                        <a:lnSpc>
                          <a:spcPct val="115000"/>
                        </a:lnSpc>
                        <a:spcAft>
                          <a:spcPts val="0"/>
                        </a:spcAft>
                      </a:pPr>
                      <a:r>
                        <a:rPr lang="en-IN" sz="1800" b="1">
                          <a:latin typeface="Times New Roman"/>
                          <a:ea typeface="Calibri"/>
                          <a:cs typeface="Times New Roman"/>
                        </a:rPr>
                        <a:t>Process Location</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MOIC Cabin/ Labour Room</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Process Owner</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ANM/ MO</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9460">
                <a:tc>
                  <a:txBody>
                    <a:bodyPr/>
                    <a:lstStyle/>
                    <a:p>
                      <a:pPr>
                        <a:lnSpc>
                          <a:spcPct val="115000"/>
                        </a:lnSpc>
                        <a:spcAft>
                          <a:spcPts val="0"/>
                        </a:spcAft>
                      </a:pPr>
                      <a:r>
                        <a:rPr lang="en-IN" sz="1800" b="1">
                          <a:latin typeface="Times New Roman"/>
                          <a:ea typeface="Calibri"/>
                          <a:cs typeface="Times New Roman"/>
                        </a:rPr>
                        <a:t>Input(s)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Patient transfer to the ward after delivery</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Output(s)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Times New Roman"/>
                          <a:ea typeface="Calibri"/>
                          <a:cs typeface="Times New Roman"/>
                        </a:rPr>
                        <a:t>Number of cases seen in Emergency</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92030">
                <a:tc gridSpan="4">
                  <a:txBody>
                    <a:bodyPr/>
                    <a:lstStyle/>
                    <a:p>
                      <a:pPr>
                        <a:lnSpc>
                          <a:spcPct val="115000"/>
                        </a:lnSpc>
                        <a:spcAft>
                          <a:spcPts val="0"/>
                        </a:spcAft>
                      </a:pPr>
                      <a:r>
                        <a:rPr lang="en-IN" sz="1800" b="1" dirty="0">
                          <a:latin typeface="Times New Roman"/>
                          <a:ea typeface="Calibri"/>
                          <a:cs typeface="Times New Roman"/>
                        </a:rPr>
                        <a:t>Process Flow/ Process Description:</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Patients requiring Emergency Care during OPD hours are seen in the OPD or Labour Room.</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After OPD hours, one staff nurse posted on Labour Room and one doctor is available round the clock.</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In case of Delivery, the patient is admitted in Labour Room by the emergency doctor and if needed the gynaecologist is informed who comes to examine the patient.</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In cases requiring minor dressing and treatment, the patients are examined and sent home after treatment and those requiring admission are admitted in the ward.</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The service/ care that is not available in </a:t>
                      </a:r>
                      <a:r>
                        <a:rPr lang="en-IN" sz="1800" dirty="0" err="1">
                          <a:latin typeface="Times New Roman"/>
                          <a:ea typeface="Calibri"/>
                          <a:cs typeface="Times New Roman"/>
                        </a:rPr>
                        <a:t>sadar</a:t>
                      </a:r>
                      <a:r>
                        <a:rPr lang="en-IN" sz="1800" dirty="0">
                          <a:latin typeface="Times New Roman"/>
                          <a:ea typeface="Calibri"/>
                          <a:cs typeface="Times New Roman"/>
                        </a:rPr>
                        <a:t> Hospital, those patients are referred to Medical College in Ambulance.</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r>
              <a:tr h="146171">
                <a:tc gridSpan="2">
                  <a:txBody>
                    <a:bodyPr/>
                    <a:lstStyle/>
                    <a:p>
                      <a:pPr>
                        <a:lnSpc>
                          <a:spcPct val="115000"/>
                        </a:lnSpc>
                        <a:spcAft>
                          <a:spcPts val="0"/>
                        </a:spcAft>
                      </a:pPr>
                      <a:r>
                        <a:rPr lang="en-IN" sz="1800" b="1">
                          <a:latin typeface="Times New Roman"/>
                          <a:ea typeface="Calibri"/>
                          <a:cs typeface="Times New Roman"/>
                        </a:rPr>
                        <a:t>Patient Records</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gridSpan="2">
                  <a:txBody>
                    <a:bodyPr/>
                    <a:lstStyle/>
                    <a:p>
                      <a:pPr>
                        <a:lnSpc>
                          <a:spcPct val="115000"/>
                        </a:lnSpc>
                        <a:spcAft>
                          <a:spcPts val="0"/>
                        </a:spcAft>
                      </a:pPr>
                      <a:r>
                        <a:rPr lang="en-IN" sz="1800" dirty="0">
                          <a:latin typeface="Times New Roman"/>
                          <a:ea typeface="Calibri"/>
                          <a:cs typeface="Times New Roman"/>
                        </a:rPr>
                        <a:t>Case Sheet/ Bed Head Ticket</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bl>
          </a:graphicData>
        </a:graphic>
      </p:graphicFrame>
      <p:sp>
        <p:nvSpPr>
          <p:cNvPr id="9318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609600"/>
          </a:xfrm>
        </p:spPr>
        <p:txBody>
          <a:bodyPr>
            <a:normAutofit/>
          </a:bodyPr>
          <a:lstStyle/>
          <a:p>
            <a:pPr algn="ctr"/>
            <a:r>
              <a:rPr lang="en-US" sz="2800" b="1" u="sng" dirty="0" smtClean="0"/>
              <a:t>Rationale of the study </a:t>
            </a:r>
            <a:endParaRPr lang="en-US" sz="2800" b="1" u="sng" dirty="0"/>
          </a:p>
        </p:txBody>
      </p:sp>
      <p:sp>
        <p:nvSpPr>
          <p:cNvPr id="3" name="Content Placeholder 2"/>
          <p:cNvSpPr>
            <a:spLocks noGrp="1"/>
          </p:cNvSpPr>
          <p:nvPr>
            <p:ph sz="quarter" idx="1"/>
          </p:nvPr>
        </p:nvSpPr>
        <p:spPr>
          <a:xfrm>
            <a:off x="304800" y="685800"/>
            <a:ext cx="8382000" cy="5943600"/>
          </a:xfrm>
        </p:spPr>
        <p:txBody>
          <a:bodyPr>
            <a:normAutofit/>
          </a:bodyPr>
          <a:lstStyle/>
          <a:p>
            <a:r>
              <a:rPr lang="en-US" sz="2800" dirty="0" smtClean="0"/>
              <a:t>To provide optimal expert care to the community to achieve and maintain an acceptable standard of quality of care. </a:t>
            </a:r>
          </a:p>
          <a:p>
            <a:endParaRPr lang="en-US" sz="2800" dirty="0" smtClean="0"/>
          </a:p>
          <a:p>
            <a:r>
              <a:rPr lang="en-US" sz="2800" dirty="0" smtClean="0"/>
              <a:t>To facilitate the above goals, comprehensive study of </a:t>
            </a:r>
            <a:r>
              <a:rPr lang="en-US" sz="2800" dirty="0" err="1" smtClean="0"/>
              <a:t>Sadar</a:t>
            </a:r>
            <a:r>
              <a:rPr lang="en-US" sz="2800" dirty="0" smtClean="0"/>
              <a:t> Hospital was carried out on the current process, practices and existing infrastructure</a:t>
            </a:r>
            <a:r>
              <a:rPr lang="en-US" sz="2800" dirty="0" smtClean="0"/>
              <a:t>.</a:t>
            </a:r>
          </a:p>
          <a:p>
            <a:pPr marL="0" indent="0">
              <a:buNone/>
            </a:pPr>
            <a:endParaRPr lang="en-US" sz="2800" dirty="0" smtClean="0"/>
          </a:p>
          <a:p>
            <a:r>
              <a:rPr lang="en-US" sz="2800" dirty="0" smtClean="0"/>
              <a:t>To identify the major gaps based on Indian Public Health Standards as applicable to District Hospital to enhance the service quality level.</a:t>
            </a:r>
          </a:p>
          <a:p>
            <a:pPr>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r>
              <a:rPr lang="en-US" dirty="0" smtClean="0"/>
              <a:t>Gap analysis</a:t>
            </a:r>
            <a:endParaRPr lang="en-IN" dirty="0"/>
          </a:p>
        </p:txBody>
      </p:sp>
      <p:graphicFrame>
        <p:nvGraphicFramePr>
          <p:cNvPr id="4" name="Content Placeholder 3"/>
          <p:cNvGraphicFramePr>
            <a:graphicFrameLocks noGrp="1"/>
          </p:cNvGraphicFramePr>
          <p:nvPr>
            <p:ph sz="quarter" idx="1"/>
          </p:nvPr>
        </p:nvGraphicFramePr>
        <p:xfrm>
          <a:off x="381002" y="1066799"/>
          <a:ext cx="8458198" cy="5486400"/>
        </p:xfrm>
        <a:graphic>
          <a:graphicData uri="http://schemas.openxmlformats.org/drawingml/2006/table">
            <a:tbl>
              <a:tblPr/>
              <a:tblGrid>
                <a:gridCol w="3998076"/>
                <a:gridCol w="136999"/>
                <a:gridCol w="4323123"/>
              </a:tblGrid>
              <a:tr h="486635">
                <a:tc gridSpan="2">
                  <a:txBody>
                    <a:bodyPr/>
                    <a:lstStyle/>
                    <a:p>
                      <a:pPr>
                        <a:lnSpc>
                          <a:spcPct val="115000"/>
                        </a:lnSpc>
                        <a:spcAft>
                          <a:spcPts val="0"/>
                        </a:spcAft>
                      </a:pPr>
                      <a:r>
                        <a:rPr lang="en-IN" sz="1800" b="1">
                          <a:latin typeface="Times New Roman"/>
                          <a:ea typeface="Calibri"/>
                          <a:cs typeface="Times New Roman"/>
                        </a:rPr>
                        <a:t>Gap ID No.</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nSpc>
                          <a:spcPct val="115000"/>
                        </a:lnSpc>
                        <a:spcAft>
                          <a:spcPts val="0"/>
                        </a:spcAft>
                      </a:pPr>
                      <a:r>
                        <a:rPr lang="en-IN" sz="1800" b="1">
                          <a:latin typeface="Times New Roman"/>
                          <a:ea typeface="Calibri"/>
                          <a:cs typeface="Times New Roman"/>
                        </a:rPr>
                        <a:t>ER001</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0048">
                <a:tc gridSpan="3">
                  <a:txBody>
                    <a:bodyPr/>
                    <a:lstStyle/>
                    <a:p>
                      <a:pPr>
                        <a:lnSpc>
                          <a:spcPct val="115000"/>
                        </a:lnSpc>
                        <a:spcAft>
                          <a:spcPts val="0"/>
                        </a:spcAft>
                      </a:pPr>
                      <a:r>
                        <a:rPr lang="en-IN" sz="1800" b="1">
                          <a:latin typeface="Times New Roman"/>
                          <a:ea typeface="Calibri"/>
                          <a:cs typeface="Times New Roman"/>
                        </a:rPr>
                        <a:t>Gap Statement:</a:t>
                      </a:r>
                      <a:r>
                        <a:rPr lang="en-IN" sz="1800">
                          <a:latin typeface="Times New Roman"/>
                          <a:ea typeface="Calibri"/>
                          <a:cs typeface="Times New Roman"/>
                        </a:rPr>
                        <a:t> Nursing stations are not located properly for patient monitoring.</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2433176">
                <a:tc gridSpan="3">
                  <a:txBody>
                    <a:bodyPr/>
                    <a:lstStyle/>
                    <a:p>
                      <a:pPr>
                        <a:lnSpc>
                          <a:spcPct val="115000"/>
                        </a:lnSpc>
                        <a:spcAft>
                          <a:spcPts val="0"/>
                        </a:spcAft>
                      </a:pPr>
                      <a:r>
                        <a:rPr lang="en-IN" sz="1800" b="1" dirty="0">
                          <a:latin typeface="Times New Roman"/>
                          <a:ea typeface="Calibri"/>
                          <a:cs typeface="Times New Roman"/>
                        </a:rPr>
                        <a:t>Rationale/ Explanation:</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In female and male ward nursing station is not located at centre for monitoring of the patients.</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Basic equipments are not present in the wards.</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There is no janitors closet for housekeeping materials.</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973271">
                <a:tc>
                  <a:txBody>
                    <a:bodyPr/>
                    <a:lstStyle/>
                    <a:p>
                      <a:pPr>
                        <a:lnSpc>
                          <a:spcPct val="115000"/>
                        </a:lnSpc>
                        <a:spcAft>
                          <a:spcPts val="0"/>
                        </a:spcAft>
                      </a:pPr>
                      <a:r>
                        <a:rPr lang="en-IN" sz="1800" b="1">
                          <a:latin typeface="Times New Roman"/>
                          <a:ea typeface="Calibri"/>
                          <a:cs typeface="Times New Roman"/>
                        </a:rPr>
                        <a:t>Gap Classification</a:t>
                      </a:r>
                      <a:endParaRPr lang="en-IN" sz="1600">
                        <a:latin typeface="Calibri"/>
                        <a:ea typeface="Calibri"/>
                        <a:cs typeface="Times New Roman"/>
                      </a:endParaRPr>
                    </a:p>
                    <a:p>
                      <a:pPr>
                        <a:lnSpc>
                          <a:spcPct val="115000"/>
                        </a:lnSpc>
                        <a:spcAft>
                          <a:spcPts val="0"/>
                        </a:spcAft>
                      </a:pPr>
                      <a:r>
                        <a:rPr lang="en-IN" sz="1800">
                          <a:latin typeface="Times New Roman"/>
                          <a:ea typeface="Calibri"/>
                          <a:cs typeface="Times New Roman"/>
                        </a:rPr>
                        <a:t>Structure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n-IN" sz="1800" b="1">
                          <a:latin typeface="Times New Roman"/>
                          <a:ea typeface="Calibri"/>
                          <a:cs typeface="Times New Roman"/>
                        </a:rPr>
                        <a:t>*Gap Severity Rating</a:t>
                      </a:r>
                      <a:endParaRPr lang="en-IN" sz="1600">
                        <a:latin typeface="Calibri"/>
                        <a:ea typeface="Calibri"/>
                        <a:cs typeface="Times New Roman"/>
                      </a:endParaRPr>
                    </a:p>
                    <a:p>
                      <a:pPr>
                        <a:lnSpc>
                          <a:spcPct val="115000"/>
                        </a:lnSpc>
                        <a:spcAft>
                          <a:spcPts val="0"/>
                        </a:spcAft>
                      </a:pPr>
                      <a:r>
                        <a:rPr lang="en-IN" sz="1800" b="1">
                          <a:latin typeface="Times New Roman"/>
                          <a:ea typeface="Calibri"/>
                          <a:cs typeface="Times New Roman"/>
                        </a:rPr>
                        <a:t>High</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486635">
                <a:tc>
                  <a:txBody>
                    <a:bodyPr/>
                    <a:lstStyle/>
                    <a:p>
                      <a:pPr>
                        <a:lnSpc>
                          <a:spcPct val="115000"/>
                        </a:lnSpc>
                        <a:spcAft>
                          <a:spcPts val="0"/>
                        </a:spcAft>
                      </a:pPr>
                      <a:r>
                        <a:rPr lang="en-IN" sz="1800" b="1">
                          <a:latin typeface="Times New Roman"/>
                          <a:ea typeface="Calibri"/>
                          <a:cs typeface="Times New Roman"/>
                        </a:rPr>
                        <a:t>Gap Reference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n-IN" sz="1800" b="1">
                          <a:latin typeface="Times New Roman"/>
                          <a:ea typeface="Calibri"/>
                          <a:cs typeface="Times New Roman"/>
                        </a:rPr>
                        <a:t>IPHS (7.8.1) v</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486635">
                <a:tc>
                  <a:txBody>
                    <a:bodyPr/>
                    <a:lstStyle/>
                    <a:p>
                      <a:pPr>
                        <a:lnSpc>
                          <a:spcPct val="115000"/>
                        </a:lnSpc>
                        <a:spcAft>
                          <a:spcPts val="0"/>
                        </a:spcAft>
                      </a:pPr>
                      <a:r>
                        <a:rPr lang="en-IN" sz="1800" b="1">
                          <a:latin typeface="Times New Roman"/>
                          <a:ea typeface="Calibri"/>
                          <a:cs typeface="Times New Roman"/>
                        </a:rPr>
                        <a:t>Supporting Annexure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n-IN" sz="1800" b="1" dirty="0">
                          <a:latin typeface="Times New Roman"/>
                          <a:ea typeface="Calibri"/>
                          <a:cs typeface="Times New Roman"/>
                        </a:rPr>
                        <a:t>-</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r>
              <a:rPr lang="en-US" dirty="0" smtClean="0"/>
              <a:t>Gap analysis</a:t>
            </a:r>
            <a:endParaRPr lang="en-IN" dirty="0"/>
          </a:p>
        </p:txBody>
      </p:sp>
      <p:graphicFrame>
        <p:nvGraphicFramePr>
          <p:cNvPr id="4" name="Content Placeholder 3"/>
          <p:cNvGraphicFramePr>
            <a:graphicFrameLocks noGrp="1"/>
          </p:cNvGraphicFramePr>
          <p:nvPr>
            <p:ph sz="quarter" idx="1"/>
          </p:nvPr>
        </p:nvGraphicFramePr>
        <p:xfrm>
          <a:off x="304800" y="990600"/>
          <a:ext cx="8534400" cy="5638800"/>
        </p:xfrm>
        <a:graphic>
          <a:graphicData uri="http://schemas.openxmlformats.org/drawingml/2006/table">
            <a:tbl>
              <a:tblPr/>
              <a:tblGrid>
                <a:gridCol w="4267200"/>
                <a:gridCol w="4267200"/>
              </a:tblGrid>
              <a:tr h="463647">
                <a:tc>
                  <a:txBody>
                    <a:bodyPr/>
                    <a:lstStyle/>
                    <a:p>
                      <a:pPr>
                        <a:lnSpc>
                          <a:spcPct val="115000"/>
                        </a:lnSpc>
                        <a:spcAft>
                          <a:spcPts val="0"/>
                        </a:spcAft>
                      </a:pPr>
                      <a:r>
                        <a:rPr lang="en-IN" sz="1800" b="1">
                          <a:latin typeface="Times New Roman"/>
                          <a:ea typeface="Calibri"/>
                          <a:cs typeface="Times New Roman"/>
                        </a:rPr>
                        <a:t>Gap ID No.</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ER002</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5947">
                <a:tc gridSpan="2">
                  <a:txBody>
                    <a:bodyPr/>
                    <a:lstStyle/>
                    <a:p>
                      <a:pPr>
                        <a:lnSpc>
                          <a:spcPct val="115000"/>
                        </a:lnSpc>
                        <a:spcAft>
                          <a:spcPts val="0"/>
                        </a:spcAft>
                      </a:pPr>
                      <a:r>
                        <a:rPr lang="en-IN" sz="1800" b="1">
                          <a:latin typeface="Times New Roman"/>
                          <a:ea typeface="Calibri"/>
                          <a:cs typeface="Times New Roman"/>
                        </a:rPr>
                        <a:t>Gap Statement:  </a:t>
                      </a:r>
                      <a:r>
                        <a:rPr lang="en-IN" sz="1800">
                          <a:latin typeface="Times New Roman"/>
                          <a:ea typeface="Calibri"/>
                          <a:cs typeface="Times New Roman"/>
                        </a:rPr>
                        <a:t>Emergency Ward is not fully equipped for patients care.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2564618">
                <a:tc gridSpan="2">
                  <a:txBody>
                    <a:bodyPr/>
                    <a:lstStyle/>
                    <a:p>
                      <a:pPr algn="just">
                        <a:lnSpc>
                          <a:spcPct val="115000"/>
                        </a:lnSpc>
                        <a:spcAft>
                          <a:spcPts val="0"/>
                        </a:spcAft>
                      </a:pPr>
                      <a:r>
                        <a:rPr lang="en-IN" sz="1800" dirty="0">
                          <a:latin typeface="Times New Roman"/>
                          <a:ea typeface="Calibri"/>
                          <a:cs typeface="Times New Roman"/>
                        </a:rPr>
                        <a:t>Rationale/ Explanation:</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Defibrillator is not available in the department.</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Disaster cupboard is not available in the department.</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There is no resuscitation room in the department.</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Resuscitation equipments are also not available in the department.</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927294">
                <a:tc>
                  <a:txBody>
                    <a:bodyPr/>
                    <a:lstStyle/>
                    <a:p>
                      <a:pPr>
                        <a:lnSpc>
                          <a:spcPct val="115000"/>
                        </a:lnSpc>
                        <a:spcAft>
                          <a:spcPts val="0"/>
                        </a:spcAft>
                      </a:pPr>
                      <a:r>
                        <a:rPr lang="en-IN" sz="1800" b="1">
                          <a:latin typeface="Times New Roman"/>
                          <a:ea typeface="Calibri"/>
                          <a:cs typeface="Times New Roman"/>
                        </a:rPr>
                        <a:t>Gap Classification</a:t>
                      </a:r>
                      <a:endParaRPr lang="en-IN" sz="1600">
                        <a:latin typeface="Calibri"/>
                        <a:ea typeface="Calibri"/>
                        <a:cs typeface="Times New Roman"/>
                      </a:endParaRPr>
                    </a:p>
                    <a:p>
                      <a:pPr>
                        <a:lnSpc>
                          <a:spcPct val="115000"/>
                        </a:lnSpc>
                        <a:spcAft>
                          <a:spcPts val="0"/>
                        </a:spcAft>
                      </a:pPr>
                      <a:r>
                        <a:rPr lang="en-IN" sz="1800">
                          <a:latin typeface="Times New Roman"/>
                          <a:ea typeface="Calibri"/>
                          <a:cs typeface="Times New Roman"/>
                        </a:rPr>
                        <a:t>Structural</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*Gap Severity Rating</a:t>
                      </a:r>
                      <a:endParaRPr lang="en-IN" sz="1600">
                        <a:latin typeface="Calibri"/>
                        <a:ea typeface="Calibri"/>
                        <a:cs typeface="Times New Roman"/>
                      </a:endParaRPr>
                    </a:p>
                    <a:p>
                      <a:pPr>
                        <a:lnSpc>
                          <a:spcPct val="115000"/>
                        </a:lnSpc>
                        <a:spcAft>
                          <a:spcPts val="0"/>
                        </a:spcAft>
                      </a:pPr>
                      <a:r>
                        <a:rPr lang="en-IN" sz="1800">
                          <a:latin typeface="Times New Roman"/>
                          <a:ea typeface="Calibri"/>
                          <a:cs typeface="Times New Roman"/>
                        </a:rPr>
                        <a:t>High</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3647">
                <a:tc>
                  <a:txBody>
                    <a:bodyPr/>
                    <a:lstStyle/>
                    <a:p>
                      <a:pPr>
                        <a:lnSpc>
                          <a:spcPct val="115000"/>
                        </a:lnSpc>
                        <a:spcAft>
                          <a:spcPts val="0"/>
                        </a:spcAft>
                      </a:pPr>
                      <a:r>
                        <a:rPr lang="en-IN" sz="1800" b="1">
                          <a:latin typeface="Times New Roman"/>
                          <a:ea typeface="Calibri"/>
                          <a:cs typeface="Times New Roman"/>
                        </a:rPr>
                        <a:t>Gap Reference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IPHS 7.8.1(IX)</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3647">
                <a:tc>
                  <a:txBody>
                    <a:bodyPr/>
                    <a:lstStyle/>
                    <a:p>
                      <a:pPr>
                        <a:lnSpc>
                          <a:spcPct val="115000"/>
                        </a:lnSpc>
                        <a:spcAft>
                          <a:spcPts val="0"/>
                        </a:spcAft>
                      </a:pPr>
                      <a:r>
                        <a:rPr lang="en-IN" sz="1800" b="1">
                          <a:latin typeface="Times New Roman"/>
                          <a:ea typeface="Calibri"/>
                          <a:cs typeface="Times New Roman"/>
                        </a:rPr>
                        <a:t>Supporting Annexure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8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smtClean="0"/>
              <a:t>Gap analysis</a:t>
            </a:r>
            <a:endParaRPr lang="en-IN" dirty="0"/>
          </a:p>
        </p:txBody>
      </p:sp>
      <p:graphicFrame>
        <p:nvGraphicFramePr>
          <p:cNvPr id="4" name="Content Placeholder 3"/>
          <p:cNvGraphicFramePr>
            <a:graphicFrameLocks noGrp="1"/>
          </p:cNvGraphicFramePr>
          <p:nvPr>
            <p:ph sz="quarter" idx="1"/>
          </p:nvPr>
        </p:nvGraphicFramePr>
        <p:xfrm>
          <a:off x="381000" y="1143000"/>
          <a:ext cx="8458200" cy="5410199"/>
        </p:xfrm>
        <a:graphic>
          <a:graphicData uri="http://schemas.openxmlformats.org/drawingml/2006/table">
            <a:tbl>
              <a:tblPr/>
              <a:tblGrid>
                <a:gridCol w="4229100"/>
                <a:gridCol w="4229100"/>
              </a:tblGrid>
              <a:tr h="442981">
                <a:tc>
                  <a:txBody>
                    <a:bodyPr/>
                    <a:lstStyle/>
                    <a:p>
                      <a:pPr>
                        <a:lnSpc>
                          <a:spcPct val="115000"/>
                        </a:lnSpc>
                        <a:spcAft>
                          <a:spcPts val="0"/>
                        </a:spcAft>
                      </a:pPr>
                      <a:r>
                        <a:rPr lang="en-IN" sz="1800" b="1" dirty="0">
                          <a:latin typeface="Times New Roman"/>
                          <a:ea typeface="Calibri"/>
                          <a:cs typeface="Times New Roman"/>
                        </a:rPr>
                        <a:t>Gap ID No.</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ER003</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2252">
                <a:tc gridSpan="2">
                  <a:txBody>
                    <a:bodyPr/>
                    <a:lstStyle/>
                    <a:p>
                      <a:pPr>
                        <a:lnSpc>
                          <a:spcPct val="115000"/>
                        </a:lnSpc>
                        <a:spcAft>
                          <a:spcPts val="0"/>
                        </a:spcAft>
                      </a:pPr>
                      <a:r>
                        <a:rPr lang="en-IN" sz="1800" b="1">
                          <a:latin typeface="Times New Roman"/>
                          <a:ea typeface="Calibri"/>
                          <a:cs typeface="Times New Roman"/>
                        </a:rPr>
                        <a:t>Gap Statement: </a:t>
                      </a:r>
                      <a:r>
                        <a:rPr lang="en-IN" sz="1800">
                          <a:latin typeface="Times New Roman"/>
                          <a:ea typeface="Calibri"/>
                          <a:cs typeface="Times New Roman"/>
                        </a:rPr>
                        <a:t>Department is not designed as per the requirement of the department.</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2473043">
                <a:tc gridSpan="2">
                  <a:txBody>
                    <a:bodyPr/>
                    <a:lstStyle/>
                    <a:p>
                      <a:pPr algn="just">
                        <a:lnSpc>
                          <a:spcPct val="115000"/>
                        </a:lnSpc>
                        <a:spcAft>
                          <a:spcPts val="0"/>
                        </a:spcAft>
                      </a:pPr>
                      <a:r>
                        <a:rPr lang="en-IN" sz="1800" dirty="0">
                          <a:latin typeface="Times New Roman"/>
                          <a:ea typeface="Calibri"/>
                          <a:cs typeface="Times New Roman"/>
                        </a:rPr>
                        <a:t>Rationale/ Explanation:</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The department is not organized as per the work flow.</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Area for Triage in case of disaster is not earmarked.</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Dirty utility has not been provided.</a:t>
                      </a:r>
                      <a:endParaRPr lang="en-IN" sz="1600" dirty="0">
                        <a:latin typeface="Calibri"/>
                        <a:ea typeface="Calibri"/>
                        <a:cs typeface="Times New Roman"/>
                      </a:endParaRPr>
                    </a:p>
                    <a:p>
                      <a:pPr marL="342900" lvl="0" indent="-342900" algn="just">
                        <a:lnSpc>
                          <a:spcPct val="115000"/>
                        </a:lnSpc>
                        <a:spcAft>
                          <a:spcPts val="0"/>
                        </a:spcAft>
                        <a:buFont typeface="Symbol"/>
                        <a:buChar char=""/>
                      </a:pPr>
                      <a:r>
                        <a:rPr lang="en-IN" sz="1800" dirty="0">
                          <a:latin typeface="Times New Roman"/>
                          <a:ea typeface="Calibri"/>
                          <a:cs typeface="Times New Roman"/>
                        </a:rPr>
                        <a:t>Waiting area for the attendants has not been provided. </a:t>
                      </a:r>
                      <a:endParaRPr lang="en-IN"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885961">
                <a:tc>
                  <a:txBody>
                    <a:bodyPr/>
                    <a:lstStyle/>
                    <a:p>
                      <a:pPr>
                        <a:lnSpc>
                          <a:spcPct val="115000"/>
                        </a:lnSpc>
                        <a:spcAft>
                          <a:spcPts val="0"/>
                        </a:spcAft>
                      </a:pPr>
                      <a:r>
                        <a:rPr lang="en-IN" sz="1800" b="1">
                          <a:latin typeface="Times New Roman"/>
                          <a:ea typeface="Calibri"/>
                          <a:cs typeface="Times New Roman"/>
                        </a:rPr>
                        <a:t>Gap Classification</a:t>
                      </a:r>
                      <a:endParaRPr lang="en-IN" sz="1600">
                        <a:latin typeface="Calibri"/>
                        <a:ea typeface="Calibri"/>
                        <a:cs typeface="Times New Roman"/>
                      </a:endParaRPr>
                    </a:p>
                    <a:p>
                      <a:pPr>
                        <a:lnSpc>
                          <a:spcPct val="115000"/>
                        </a:lnSpc>
                        <a:spcAft>
                          <a:spcPts val="0"/>
                        </a:spcAft>
                      </a:pPr>
                      <a:r>
                        <a:rPr lang="en-IN" sz="1800">
                          <a:latin typeface="Times New Roman"/>
                          <a:ea typeface="Calibri"/>
                          <a:cs typeface="Times New Roman"/>
                        </a:rPr>
                        <a:t>Structural</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*Gap Severity Rating</a:t>
                      </a:r>
                      <a:endParaRPr lang="en-IN" sz="1600">
                        <a:latin typeface="Calibri"/>
                        <a:ea typeface="Calibri"/>
                        <a:cs typeface="Times New Roman"/>
                      </a:endParaRPr>
                    </a:p>
                    <a:p>
                      <a:pPr>
                        <a:lnSpc>
                          <a:spcPct val="115000"/>
                        </a:lnSpc>
                        <a:spcAft>
                          <a:spcPts val="0"/>
                        </a:spcAft>
                      </a:pPr>
                      <a:r>
                        <a:rPr lang="en-IN" sz="1800">
                          <a:latin typeface="Times New Roman"/>
                          <a:ea typeface="Calibri"/>
                          <a:cs typeface="Times New Roman"/>
                        </a:rPr>
                        <a:t>High</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981">
                <a:tc>
                  <a:txBody>
                    <a:bodyPr/>
                    <a:lstStyle/>
                    <a:p>
                      <a:pPr>
                        <a:lnSpc>
                          <a:spcPct val="115000"/>
                        </a:lnSpc>
                        <a:spcAft>
                          <a:spcPts val="0"/>
                        </a:spcAft>
                      </a:pPr>
                      <a:r>
                        <a:rPr lang="en-IN" sz="1800" b="1">
                          <a:latin typeface="Times New Roman"/>
                          <a:ea typeface="Calibri"/>
                          <a:cs typeface="Times New Roman"/>
                        </a:rPr>
                        <a:t>Gap Reference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Times New Roman"/>
                          <a:ea typeface="Calibri"/>
                          <a:cs typeface="Times New Roman"/>
                        </a:rPr>
                        <a:t>IPHS 7.8.1(IX)</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981">
                <a:tc>
                  <a:txBody>
                    <a:bodyPr/>
                    <a:lstStyle/>
                    <a:p>
                      <a:pPr>
                        <a:lnSpc>
                          <a:spcPct val="115000"/>
                        </a:lnSpc>
                        <a:spcAft>
                          <a:spcPts val="0"/>
                        </a:spcAft>
                      </a:pPr>
                      <a:r>
                        <a:rPr lang="en-IN" sz="1800" b="1">
                          <a:latin typeface="Times New Roman"/>
                          <a:ea typeface="Calibri"/>
                          <a:cs typeface="Times New Roman"/>
                        </a:rPr>
                        <a:t>Supporting Annexure</a:t>
                      </a:r>
                      <a:endParaRPr lang="en-IN"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8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IN" dirty="0"/>
          </a:p>
        </p:txBody>
      </p:sp>
      <p:sp>
        <p:nvSpPr>
          <p:cNvPr id="3" name="Content Placeholder 2"/>
          <p:cNvSpPr>
            <a:spLocks noGrp="1"/>
          </p:cNvSpPr>
          <p:nvPr>
            <p:ph sz="quarter" idx="1"/>
          </p:nvPr>
        </p:nvSpPr>
        <p:spPr>
          <a:xfrm>
            <a:off x="914400" y="1447800"/>
            <a:ext cx="7772400" cy="5257800"/>
          </a:xfrm>
        </p:spPr>
        <p:txBody>
          <a:bodyPr>
            <a:normAutofit/>
          </a:bodyPr>
          <a:lstStyle/>
          <a:p>
            <a:r>
              <a:rPr lang="en-US" dirty="0" smtClean="0"/>
              <a:t>The  study  revealed  and  find  out  the  gaps  which  need  to  be  full  filled  for  the  quality improvement of the district hospital, </a:t>
            </a:r>
            <a:r>
              <a:rPr lang="en-US" dirty="0" err="1" smtClean="0"/>
              <a:t>Kishanganj</a:t>
            </a:r>
            <a:r>
              <a:rPr lang="en-US" dirty="0" smtClean="0"/>
              <a:t>. </a:t>
            </a:r>
          </a:p>
          <a:p>
            <a:r>
              <a:rPr lang="en-US" dirty="0" smtClean="0"/>
              <a:t>By achieving the quality care services District Hospital is able get FFHI or ISO 9001:2008 certification.  </a:t>
            </a:r>
            <a:endParaRPr lang="en-US" dirty="0" smtClean="0"/>
          </a:p>
          <a:p>
            <a:r>
              <a:rPr lang="en-US" dirty="0" smtClean="0"/>
              <a:t>Gaps  </a:t>
            </a:r>
            <a:r>
              <a:rPr lang="en-US" dirty="0" smtClean="0"/>
              <a:t>of  all  the  departments  are  mainly  process  gaps,  some  of  those  gaps  are infrastructure, equipment and manpower gaps. </a:t>
            </a:r>
            <a:endParaRPr lang="en-US" dirty="0" smtClean="0"/>
          </a:p>
          <a:p>
            <a:r>
              <a:rPr lang="en-US" dirty="0" smtClean="0"/>
              <a:t>Study </a:t>
            </a:r>
            <a:r>
              <a:rPr lang="en-US" dirty="0" smtClean="0"/>
              <a:t>also revealed that what specific and general action to be taken for full filling those gaps. </a:t>
            </a:r>
            <a:endParaRPr lang="en-IN" dirty="0" smtClean="0"/>
          </a:p>
          <a:p>
            <a:endParaRPr lang="en-IN"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Recommendations </a:t>
            </a:r>
            <a:r>
              <a:rPr lang="en-IN" dirty="0" smtClean="0"/>
              <a:t/>
            </a:r>
            <a:br>
              <a:rPr lang="en-IN" dirty="0" smtClean="0"/>
            </a:br>
            <a:endParaRPr lang="en-IN" dirty="0"/>
          </a:p>
        </p:txBody>
      </p:sp>
      <p:sp>
        <p:nvSpPr>
          <p:cNvPr id="3" name="Content Placeholder 2"/>
          <p:cNvSpPr>
            <a:spLocks noGrp="1"/>
          </p:cNvSpPr>
          <p:nvPr>
            <p:ph sz="quarter" idx="1"/>
          </p:nvPr>
        </p:nvSpPr>
        <p:spPr>
          <a:xfrm>
            <a:off x="914400" y="914400"/>
            <a:ext cx="7772400" cy="5715000"/>
          </a:xfrm>
        </p:spPr>
        <p:txBody>
          <a:bodyPr>
            <a:normAutofit/>
          </a:bodyPr>
          <a:lstStyle/>
          <a:p>
            <a:pPr lvl="0">
              <a:buNone/>
            </a:pPr>
            <a:r>
              <a:rPr lang="en-US" dirty="0" smtClean="0"/>
              <a:t>For OPD-</a:t>
            </a:r>
          </a:p>
          <a:p>
            <a:pPr lvl="0"/>
            <a:r>
              <a:rPr lang="en-US" dirty="0" smtClean="0"/>
              <a:t>Arrangement of BP apparatus in the OPD chamber. </a:t>
            </a:r>
          </a:p>
          <a:p>
            <a:pPr lvl="0">
              <a:buNone/>
            </a:pPr>
            <a:endParaRPr lang="en-IN" dirty="0" smtClean="0"/>
          </a:p>
          <a:p>
            <a:pPr lvl="0"/>
            <a:r>
              <a:rPr lang="en-US" dirty="0" smtClean="0"/>
              <a:t>Patient privacy should be maintained in the OPD chambers. </a:t>
            </a:r>
          </a:p>
          <a:p>
            <a:pPr lvl="0">
              <a:buNone/>
            </a:pPr>
            <a:endParaRPr lang="en-IN" dirty="0" smtClean="0"/>
          </a:p>
          <a:p>
            <a:pPr lvl="0"/>
            <a:r>
              <a:rPr lang="en-US" dirty="0" smtClean="0"/>
              <a:t>All patient care equipments and instruments to be provided in all patient care areas as per IPHS guidelines</a:t>
            </a:r>
          </a:p>
          <a:p>
            <a:pPr lvl="0">
              <a:buNone/>
            </a:pPr>
            <a:endParaRPr lang="en-US" dirty="0" smtClean="0"/>
          </a:p>
          <a:p>
            <a:pPr lvl="0"/>
            <a:r>
              <a:rPr lang="en-US" dirty="0" smtClean="0"/>
              <a:t>Adequate number of Tube lights to be provided. </a:t>
            </a:r>
            <a:endParaRPr lang="en-IN" dirty="0" smtClean="0"/>
          </a:p>
          <a:p>
            <a:pPr lvl="0">
              <a:buNone/>
            </a:pPr>
            <a:endParaRPr lang="en-IN"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							Cont.</a:t>
            </a:r>
            <a:endParaRPr lang="en-IN" dirty="0"/>
          </a:p>
        </p:txBody>
      </p:sp>
      <p:sp>
        <p:nvSpPr>
          <p:cNvPr id="3" name="Content Placeholder 2"/>
          <p:cNvSpPr>
            <a:spLocks noGrp="1"/>
          </p:cNvSpPr>
          <p:nvPr>
            <p:ph sz="quarter" idx="1"/>
          </p:nvPr>
        </p:nvSpPr>
        <p:spPr>
          <a:xfrm>
            <a:off x="762000" y="838200"/>
            <a:ext cx="7772400" cy="5791200"/>
          </a:xfrm>
        </p:spPr>
        <p:txBody>
          <a:bodyPr>
            <a:noAutofit/>
          </a:bodyPr>
          <a:lstStyle/>
          <a:p>
            <a:pPr lvl="0">
              <a:buNone/>
            </a:pPr>
            <a:r>
              <a:rPr lang="en-US" sz="2800" dirty="0" smtClean="0"/>
              <a:t> </a:t>
            </a:r>
            <a:endParaRPr lang="en-IN" sz="2800" dirty="0" smtClean="0"/>
          </a:p>
          <a:p>
            <a:pPr lvl="0"/>
            <a:r>
              <a:rPr lang="en-US" dirty="0" smtClean="0"/>
              <a:t>Uniform signage system to be developed and displayed throughout the hospital </a:t>
            </a:r>
          </a:p>
          <a:p>
            <a:pPr lvl="0">
              <a:buNone/>
            </a:pPr>
            <a:endParaRPr lang="en-IN" dirty="0" smtClean="0"/>
          </a:p>
          <a:p>
            <a:pPr lvl="0"/>
            <a:r>
              <a:rPr lang="en-US" dirty="0" smtClean="0"/>
              <a:t>Rights of the patients / Patients Charter to be displayed in area where it is fully visible and readable by public.</a:t>
            </a:r>
          </a:p>
          <a:p>
            <a:pPr lvl="0">
              <a:buNone/>
            </a:pPr>
            <a:r>
              <a:rPr lang="en-US" dirty="0" smtClean="0"/>
              <a:t>  </a:t>
            </a:r>
            <a:endParaRPr lang="en-IN" dirty="0" smtClean="0"/>
          </a:p>
          <a:p>
            <a:pPr lvl="0"/>
            <a:r>
              <a:rPr lang="en-US" dirty="0" smtClean="0"/>
              <a:t>Posters imparting health education and awareness to be posted in prominent places in vicinity.  </a:t>
            </a:r>
          </a:p>
          <a:p>
            <a:pPr lvl="0">
              <a:buNone/>
            </a:pPr>
            <a:endParaRPr lang="en-IN" dirty="0" smtClean="0"/>
          </a:p>
          <a:p>
            <a:pPr lvl="0"/>
            <a:r>
              <a:rPr lang="en-US" dirty="0" smtClean="0"/>
              <a:t>Bilingual format for information dispersal to be implemented.  </a:t>
            </a:r>
            <a:endParaRPr lang="en-IN"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a:t>
            </a:r>
            <a:r>
              <a:rPr lang="en-US" dirty="0" smtClean="0"/>
              <a:t>.</a:t>
            </a:r>
            <a:endParaRPr lang="en-IN" dirty="0"/>
          </a:p>
        </p:txBody>
      </p:sp>
      <p:sp>
        <p:nvSpPr>
          <p:cNvPr id="3" name="Content Placeholder 2"/>
          <p:cNvSpPr>
            <a:spLocks noGrp="1"/>
          </p:cNvSpPr>
          <p:nvPr>
            <p:ph sz="quarter" idx="1"/>
          </p:nvPr>
        </p:nvSpPr>
        <p:spPr/>
        <p:txBody>
          <a:bodyPr/>
          <a:lstStyle/>
          <a:p>
            <a:pPr lvl="0"/>
            <a:r>
              <a:rPr lang="en-US" dirty="0" smtClean="0"/>
              <a:t>Suggestion box should be available in the OPD and IPD area.</a:t>
            </a:r>
          </a:p>
          <a:p>
            <a:pPr lvl="0">
              <a:buNone/>
            </a:pPr>
            <a:r>
              <a:rPr lang="en-US" dirty="0" smtClean="0"/>
              <a:t> </a:t>
            </a:r>
            <a:endParaRPr lang="en-IN" dirty="0" smtClean="0"/>
          </a:p>
          <a:p>
            <a:pPr lvl="0"/>
            <a:r>
              <a:rPr lang="en-US" dirty="0" smtClean="0"/>
              <a:t>Separate rooms for consultation have to be made available.</a:t>
            </a:r>
          </a:p>
          <a:p>
            <a:pPr lvl="0">
              <a:buNone/>
            </a:pPr>
            <a:r>
              <a:rPr lang="en-US" dirty="0" smtClean="0"/>
              <a:t>  </a:t>
            </a:r>
            <a:endParaRPr lang="en-IN" dirty="0" smtClean="0"/>
          </a:p>
          <a:p>
            <a:pPr lvl="0"/>
            <a:r>
              <a:rPr lang="en-US" dirty="0" smtClean="0"/>
              <a:t>Curtains to be provided for doors of consultation rooms and in all patient care areas.  </a:t>
            </a:r>
          </a:p>
          <a:p>
            <a:pPr lvl="0">
              <a:buNone/>
            </a:pPr>
            <a:endParaRPr lang="en-IN" dirty="0" smtClean="0"/>
          </a:p>
          <a:p>
            <a:pPr lvl="0"/>
            <a:r>
              <a:rPr lang="en-US" dirty="0" smtClean="0"/>
              <a:t>Security personnel have to be employed to help in control crowd</a:t>
            </a:r>
            <a:endParaRPr lang="en-IN" dirty="0" smtClean="0"/>
          </a:p>
          <a:p>
            <a:endParaRPr lang="en-IN"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IPD</a:t>
            </a:r>
            <a:endParaRPr lang="en-IN" dirty="0"/>
          </a:p>
        </p:txBody>
      </p:sp>
      <p:sp>
        <p:nvSpPr>
          <p:cNvPr id="3" name="Content Placeholder 2"/>
          <p:cNvSpPr>
            <a:spLocks noGrp="1"/>
          </p:cNvSpPr>
          <p:nvPr>
            <p:ph sz="quarter" idx="1"/>
          </p:nvPr>
        </p:nvSpPr>
        <p:spPr>
          <a:xfrm>
            <a:off x="914400" y="1447800"/>
            <a:ext cx="7772400" cy="5105400"/>
          </a:xfrm>
        </p:spPr>
        <p:txBody>
          <a:bodyPr>
            <a:normAutofit lnSpcReduction="10000"/>
          </a:bodyPr>
          <a:lstStyle/>
          <a:p>
            <a:pPr lvl="0"/>
            <a:r>
              <a:rPr lang="en-US" dirty="0" smtClean="0"/>
              <a:t>Crash Cart in IPD.(emergency medicine tray) </a:t>
            </a:r>
          </a:p>
          <a:p>
            <a:pPr lvl="0">
              <a:buNone/>
            </a:pPr>
            <a:endParaRPr lang="en-IN" dirty="0" smtClean="0"/>
          </a:p>
          <a:p>
            <a:pPr lvl="0"/>
            <a:r>
              <a:rPr lang="en-US" dirty="0" smtClean="0"/>
              <a:t>Proper locker for keeping the medicines in the ID. </a:t>
            </a:r>
          </a:p>
          <a:p>
            <a:pPr lvl="0">
              <a:buNone/>
            </a:pPr>
            <a:endParaRPr lang="en-IN" dirty="0" smtClean="0"/>
          </a:p>
          <a:p>
            <a:pPr lvl="0"/>
            <a:r>
              <a:rPr lang="en-US" dirty="0" smtClean="0"/>
              <a:t>Water Supply to be made available in the IPD. </a:t>
            </a:r>
          </a:p>
          <a:p>
            <a:pPr lvl="0">
              <a:buNone/>
            </a:pPr>
            <a:endParaRPr lang="en-IN" dirty="0" smtClean="0"/>
          </a:p>
          <a:p>
            <a:pPr lvl="0"/>
            <a:r>
              <a:rPr lang="en-US" dirty="0" smtClean="0"/>
              <a:t>Visiting time to be fixed for patient’s attendants.   </a:t>
            </a:r>
          </a:p>
          <a:p>
            <a:pPr lvl="0">
              <a:buNone/>
            </a:pPr>
            <a:endParaRPr lang="en-IN" dirty="0" smtClean="0"/>
          </a:p>
          <a:p>
            <a:pPr lvl="0"/>
            <a:r>
              <a:rPr lang="en-US" dirty="0" smtClean="0"/>
              <a:t>The  ward  need  to  be  provided  with  adequate  equipments,  Instruments,  patient furniture for proper patient care activities such as </a:t>
            </a:r>
            <a:r>
              <a:rPr lang="en-US" dirty="0" smtClean="0"/>
              <a:t>Equipment </a:t>
            </a:r>
            <a:r>
              <a:rPr lang="en-US" dirty="0" smtClean="0"/>
              <a:t>such as ECG </a:t>
            </a:r>
            <a:r>
              <a:rPr lang="en-US" dirty="0" smtClean="0"/>
              <a:t>machine</a:t>
            </a:r>
            <a:endParaRPr lang="en-IN" dirty="0" smtClean="0"/>
          </a:p>
          <a:p>
            <a:pPr lvl="0">
              <a:buNone/>
            </a:pPr>
            <a:endParaRPr lang="en-IN" dirty="0" smtClean="0"/>
          </a:p>
          <a:p>
            <a:endParaRPr lang="en-IN"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a:t>
            </a:r>
            <a:endParaRPr lang="en-IN" dirty="0"/>
          </a:p>
        </p:txBody>
      </p:sp>
      <p:sp>
        <p:nvSpPr>
          <p:cNvPr id="3" name="Content Placeholder 2"/>
          <p:cNvSpPr>
            <a:spLocks noGrp="1"/>
          </p:cNvSpPr>
          <p:nvPr>
            <p:ph sz="quarter" idx="1"/>
          </p:nvPr>
        </p:nvSpPr>
        <p:spPr/>
        <p:txBody>
          <a:bodyPr/>
          <a:lstStyle/>
          <a:p>
            <a:pPr lvl="0"/>
            <a:r>
              <a:rPr lang="en-US" dirty="0" smtClean="0"/>
              <a:t>Wheel chair and trolleys to be provided for each patient care area </a:t>
            </a:r>
            <a:endParaRPr lang="en-IN" dirty="0" smtClean="0"/>
          </a:p>
          <a:p>
            <a:pPr lvl="0"/>
            <a:r>
              <a:rPr lang="en-US" dirty="0" smtClean="0"/>
              <a:t>Repair work of doors and windows has to be done at the earliest.  </a:t>
            </a:r>
            <a:endParaRPr lang="en-IN" dirty="0" smtClean="0"/>
          </a:p>
          <a:p>
            <a:pPr lvl="0"/>
            <a:r>
              <a:rPr lang="en-US" dirty="0" smtClean="0"/>
              <a:t>Bed railings to be made available in the wards. </a:t>
            </a:r>
            <a:endParaRPr lang="en-IN" dirty="0" smtClean="0"/>
          </a:p>
          <a:p>
            <a:pPr lvl="0"/>
            <a:r>
              <a:rPr lang="en-US" dirty="0" smtClean="0"/>
              <a:t>BMW segregation practices should be implemented in the wards. </a:t>
            </a:r>
            <a:endParaRPr lang="en-IN" dirty="0" smtClean="0"/>
          </a:p>
          <a:p>
            <a:pPr lvl="0"/>
            <a:r>
              <a:rPr lang="en-US" dirty="0" smtClean="0"/>
              <a:t>Nursing  station  has  to  be  located  centrally  for  the  direct  observation  and monitoring.</a:t>
            </a:r>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r>
              <a:rPr lang="en-US" dirty="0" smtClean="0"/>
              <a:t>							Cont.</a:t>
            </a:r>
            <a:endParaRPr lang="en-IN" dirty="0"/>
          </a:p>
        </p:txBody>
      </p:sp>
      <p:sp>
        <p:nvSpPr>
          <p:cNvPr id="3" name="Content Placeholder 2"/>
          <p:cNvSpPr>
            <a:spLocks noGrp="1"/>
          </p:cNvSpPr>
          <p:nvPr>
            <p:ph sz="quarter" idx="1"/>
          </p:nvPr>
        </p:nvSpPr>
        <p:spPr>
          <a:xfrm>
            <a:off x="838200" y="838200"/>
            <a:ext cx="7772400" cy="5715000"/>
          </a:xfrm>
        </p:spPr>
        <p:txBody>
          <a:bodyPr>
            <a:noAutofit/>
          </a:bodyPr>
          <a:lstStyle/>
          <a:p>
            <a:pPr lvl="0"/>
            <a:r>
              <a:rPr lang="en-US" dirty="0" smtClean="0"/>
              <a:t>Nursing station has to be equipped with essential patient care equipments such as Crash carts, Dressing trolleys, sets, BP apparatus, Stethoscope, Suction apparatus, oxygen cylinders, Medicines etc. </a:t>
            </a:r>
          </a:p>
          <a:p>
            <a:pPr lvl="0">
              <a:buNone/>
            </a:pPr>
            <a:endParaRPr lang="en-IN" dirty="0" smtClean="0"/>
          </a:p>
          <a:p>
            <a:pPr lvl="0"/>
            <a:r>
              <a:rPr lang="en-US" dirty="0" smtClean="0"/>
              <a:t>Washing areas to be ear marked for washing of badly soiled linen. </a:t>
            </a:r>
          </a:p>
          <a:p>
            <a:pPr lvl="0">
              <a:buNone/>
            </a:pPr>
            <a:endParaRPr lang="en-IN" dirty="0" smtClean="0"/>
          </a:p>
          <a:p>
            <a:pPr lvl="0"/>
            <a:r>
              <a:rPr lang="en-US" dirty="0" smtClean="0"/>
              <a:t>Hand washing facility to be provided in all patient care areas.  </a:t>
            </a:r>
          </a:p>
          <a:p>
            <a:pPr lvl="0">
              <a:buNone/>
            </a:pPr>
            <a:endParaRPr lang="en-IN" dirty="0" smtClean="0"/>
          </a:p>
          <a:p>
            <a:pPr lvl="0"/>
            <a:r>
              <a:rPr lang="en-US" dirty="0" smtClean="0"/>
              <a:t>A medical Records department to be created and Staff appointed for the same.  </a:t>
            </a:r>
          </a:p>
          <a:p>
            <a:pPr lvl="0">
              <a:buNone/>
            </a:pPr>
            <a:endParaRPr lang="en-IN" sz="2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pPr algn="ctr"/>
            <a:r>
              <a:rPr lang="en-US" sz="2800" b="1" u="sng" dirty="0" smtClean="0">
                <a:latin typeface="Times New Roman" pitchFamily="18" charset="0"/>
                <a:cs typeface="Times New Roman" pitchFamily="18" charset="0"/>
              </a:rPr>
              <a:t>OBJECTIVE</a:t>
            </a:r>
            <a:endParaRPr lang="en-US" sz="2800" b="1" u="sng"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838200"/>
            <a:ext cx="8229600" cy="5791200"/>
          </a:xfrm>
        </p:spPr>
        <p:txBody>
          <a:bodyPr>
            <a:normAutofit/>
          </a:bodyPr>
          <a:lstStyle/>
          <a:p>
            <a:r>
              <a:rPr lang="en-IN" b="1" dirty="0"/>
              <a:t>General Objective:-</a:t>
            </a:r>
            <a:endParaRPr lang="en-US" dirty="0"/>
          </a:p>
          <a:p>
            <a:pPr>
              <a:buNone/>
            </a:pPr>
            <a:r>
              <a:rPr lang="en-IN" dirty="0" smtClean="0"/>
              <a:t>   Gap </a:t>
            </a:r>
            <a:r>
              <a:rPr lang="en-IN" dirty="0"/>
              <a:t>Analysis </a:t>
            </a:r>
            <a:r>
              <a:rPr lang="en-IN" dirty="0" smtClean="0"/>
              <a:t>of </a:t>
            </a:r>
            <a:r>
              <a:rPr lang="en-US" sz="2400" b="1" dirty="0" smtClean="0"/>
              <a:t>OPD, IPD &amp; Emergency </a:t>
            </a:r>
            <a:r>
              <a:rPr lang="en-US" sz="2400" dirty="0" smtClean="0"/>
              <a:t>services</a:t>
            </a:r>
            <a:r>
              <a:rPr lang="en-IN" dirty="0" smtClean="0"/>
              <a:t> </a:t>
            </a:r>
            <a:r>
              <a:rPr lang="en-IN" dirty="0"/>
              <a:t>as per IPHS guidelines.</a:t>
            </a:r>
            <a:endParaRPr lang="en-US" dirty="0"/>
          </a:p>
          <a:p>
            <a:r>
              <a:rPr lang="en-IN" b="1" dirty="0"/>
              <a:t> Specific Objective:-</a:t>
            </a:r>
            <a:endParaRPr lang="en-US" dirty="0"/>
          </a:p>
          <a:p>
            <a:pPr lvl="0">
              <a:buFont typeface="Wingdings" pitchFamily="2" charset="2"/>
              <a:buChar char="v"/>
            </a:pPr>
            <a:r>
              <a:rPr lang="en-US" dirty="0" smtClean="0"/>
              <a:t>   Describes </a:t>
            </a:r>
            <a:r>
              <a:rPr lang="en-US" dirty="0"/>
              <a:t>the process flow of all the departments in the </a:t>
            </a:r>
            <a:r>
              <a:rPr lang="en-US" dirty="0" err="1" smtClean="0"/>
              <a:t>Sadar</a:t>
            </a:r>
            <a:r>
              <a:rPr lang="en-US" dirty="0" smtClean="0"/>
              <a:t> Hospital, </a:t>
            </a:r>
            <a:r>
              <a:rPr lang="en-US" dirty="0" err="1" smtClean="0"/>
              <a:t>Kishanganj</a:t>
            </a:r>
            <a:r>
              <a:rPr lang="en-US" dirty="0" smtClean="0"/>
              <a:t> ; </a:t>
            </a:r>
            <a:r>
              <a:rPr lang="en-US" dirty="0"/>
              <a:t>with the identification of process owners, Input(s), Output(s) and process flow as each process occurring at each section of the hospital with the relevant records.</a:t>
            </a:r>
          </a:p>
          <a:p>
            <a:pPr lvl="0">
              <a:buFont typeface="Wingdings" pitchFamily="2" charset="2"/>
              <a:buChar char="v"/>
            </a:pPr>
            <a:r>
              <a:rPr lang="en-US" dirty="0" smtClean="0"/>
              <a:t>   </a:t>
            </a:r>
            <a:r>
              <a:rPr lang="en-US" dirty="0"/>
              <a:t>Identifies the significant gaps observed on all the processes in each section and explanation of the gap statement with document evidences and photographs. The gaps are analyzed based on IPHS standards</a:t>
            </a:r>
            <a:r>
              <a:rPr lang="en-US" dirty="0" smtClean="0"/>
              <a:t>.</a:t>
            </a:r>
          </a:p>
          <a:p>
            <a:pPr lvl="0">
              <a:buFont typeface="Wingdings" pitchFamily="2" charset="2"/>
              <a:buChar char="v"/>
            </a:pPr>
            <a:r>
              <a:rPr lang="en-US" dirty="0" smtClean="0"/>
              <a:t>To prepare Time Bound Action Plan to fulfill the gaps, if any. </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normAutofit/>
          </a:bodyPr>
          <a:lstStyle/>
          <a:p>
            <a:r>
              <a:rPr lang="en-US" dirty="0" smtClean="0"/>
              <a:t>                                                  Cont.</a:t>
            </a:r>
            <a:endParaRPr lang="en-IN" dirty="0"/>
          </a:p>
        </p:txBody>
      </p:sp>
      <p:sp>
        <p:nvSpPr>
          <p:cNvPr id="3" name="Content Placeholder 2"/>
          <p:cNvSpPr>
            <a:spLocks noGrp="1"/>
          </p:cNvSpPr>
          <p:nvPr>
            <p:ph sz="quarter" idx="1"/>
          </p:nvPr>
        </p:nvSpPr>
        <p:spPr>
          <a:xfrm>
            <a:off x="914400" y="990600"/>
            <a:ext cx="7772400" cy="5638800"/>
          </a:xfrm>
        </p:spPr>
        <p:txBody>
          <a:bodyPr>
            <a:normAutofit/>
          </a:bodyPr>
          <a:lstStyle/>
          <a:p>
            <a:pPr lvl="0">
              <a:buNone/>
            </a:pPr>
            <a:r>
              <a:rPr lang="en-US" dirty="0" smtClean="0"/>
              <a:t> </a:t>
            </a:r>
            <a:endParaRPr lang="en-IN" dirty="0" smtClean="0"/>
          </a:p>
          <a:p>
            <a:r>
              <a:rPr lang="en-US" dirty="0" smtClean="0"/>
              <a:t>Forms and Formats for documentation of Patient care to be standardized. Such as history  sheet,  consultant  notes,  Nursing  notes etc.</a:t>
            </a:r>
          </a:p>
          <a:p>
            <a:pPr marL="0" indent="0">
              <a:buNone/>
            </a:pPr>
            <a:endParaRPr lang="en-US" dirty="0" smtClean="0"/>
          </a:p>
          <a:p>
            <a:r>
              <a:rPr lang="en-US" dirty="0" smtClean="0"/>
              <a:t>Documents related to patient care have to be complete.   </a:t>
            </a:r>
          </a:p>
          <a:p>
            <a:pPr lvl="0">
              <a:buNone/>
            </a:pPr>
            <a:endParaRPr lang="en-IN" dirty="0" smtClean="0"/>
          </a:p>
          <a:p>
            <a:pPr lvl="0"/>
            <a:r>
              <a:rPr lang="en-US" dirty="0" smtClean="0"/>
              <a:t>The  department  to  be  integrated  with  Registration  and  Admission  &amp;  Discharge units. </a:t>
            </a:r>
          </a:p>
          <a:p>
            <a:pPr marL="0" lvl="0" indent="0">
              <a:buNone/>
            </a:pPr>
            <a:endParaRPr lang="en-US" dirty="0" smtClean="0"/>
          </a:p>
          <a:p>
            <a:pPr lvl="0"/>
            <a:r>
              <a:rPr lang="en-US" dirty="0" smtClean="0"/>
              <a:t>Training of staff in BMW handling will be done.</a:t>
            </a:r>
          </a:p>
          <a:p>
            <a:pPr lvl="0">
              <a:buNone/>
            </a:pPr>
            <a:r>
              <a:rPr lang="en-US" dirty="0" smtClean="0"/>
              <a:t> </a:t>
            </a:r>
            <a:endParaRPr lang="en-IN" dirty="0" smtClean="0"/>
          </a:p>
          <a:p>
            <a:pPr lvl="0"/>
            <a:endParaRPr lang="en-US" sz="3100" dirty="0" smtClean="0"/>
          </a:p>
          <a:p>
            <a:pPr lvl="0">
              <a:buNone/>
            </a:pPr>
            <a:endParaRPr lang="en-IN" sz="31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a:t>
            </a:r>
            <a:r>
              <a:rPr lang="en-US" dirty="0" smtClean="0"/>
              <a:t>.</a:t>
            </a:r>
            <a:endParaRPr lang="en-IN" dirty="0"/>
          </a:p>
        </p:txBody>
      </p:sp>
      <p:sp>
        <p:nvSpPr>
          <p:cNvPr id="3" name="Content Placeholder 2"/>
          <p:cNvSpPr>
            <a:spLocks noGrp="1"/>
          </p:cNvSpPr>
          <p:nvPr>
            <p:ph sz="quarter" idx="1"/>
          </p:nvPr>
        </p:nvSpPr>
        <p:spPr/>
        <p:txBody>
          <a:bodyPr>
            <a:normAutofit lnSpcReduction="10000"/>
          </a:bodyPr>
          <a:lstStyle/>
          <a:p>
            <a:pPr lvl="0"/>
            <a:r>
              <a:rPr lang="en-US" sz="2800" dirty="0" smtClean="0"/>
              <a:t>Proper </a:t>
            </a:r>
            <a:r>
              <a:rPr lang="en-US" sz="2800" dirty="0"/>
              <a:t>channel of waste disposal to be ensured. </a:t>
            </a:r>
          </a:p>
          <a:p>
            <a:pPr lvl="0"/>
            <a:endParaRPr lang="en-IN" sz="2800" dirty="0"/>
          </a:p>
          <a:p>
            <a:pPr lvl="0"/>
            <a:r>
              <a:rPr lang="en-US" sz="2800" dirty="0"/>
              <a:t>Periodical pest control measures to be taken in the ward or in the hospital. </a:t>
            </a:r>
          </a:p>
          <a:p>
            <a:pPr lvl="0"/>
            <a:endParaRPr lang="en-IN" sz="2800" dirty="0"/>
          </a:p>
          <a:p>
            <a:pPr lvl="0"/>
            <a:r>
              <a:rPr lang="en-US" sz="2800" dirty="0"/>
              <a:t>Timing for visitors to see the patients has to be decided and strictly imposed.  </a:t>
            </a:r>
          </a:p>
          <a:p>
            <a:pPr lvl="0"/>
            <a:endParaRPr lang="en-IN" sz="2800" dirty="0"/>
          </a:p>
          <a:p>
            <a:pPr lvl="0"/>
            <a:r>
              <a:rPr lang="en-US" sz="2800" dirty="0"/>
              <a:t>Help of Security personnel to be taken in all the areas to control the traffic and overcrowding. </a:t>
            </a:r>
            <a:endParaRPr lang="en-IN" sz="2800" dirty="0"/>
          </a:p>
          <a:p>
            <a:endParaRPr lang="en-IN"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a:t>
            </a:r>
            <a:endParaRPr lang="en-US" dirty="0"/>
          </a:p>
        </p:txBody>
      </p:sp>
      <p:sp>
        <p:nvSpPr>
          <p:cNvPr id="3" name="Content Placeholder 2"/>
          <p:cNvSpPr>
            <a:spLocks noGrp="1"/>
          </p:cNvSpPr>
          <p:nvPr>
            <p:ph sz="quarter" idx="1"/>
          </p:nvPr>
        </p:nvSpPr>
        <p:spPr/>
        <p:txBody>
          <a:bodyPr/>
          <a:lstStyle/>
          <a:p>
            <a:pPr lvl="0"/>
            <a:r>
              <a:rPr lang="en-US" dirty="0"/>
              <a:t>Hospital  policy  to  be  devised  and  implemented  regarding  the  no. of attendants who can stay with patients.</a:t>
            </a:r>
          </a:p>
          <a:p>
            <a:pPr lvl="0">
              <a:buNone/>
            </a:pPr>
            <a:r>
              <a:rPr lang="en-US" dirty="0"/>
              <a:t> </a:t>
            </a:r>
            <a:endParaRPr lang="en-IN" dirty="0"/>
          </a:p>
          <a:p>
            <a:pPr lvl="0"/>
            <a:r>
              <a:rPr lang="en-US" dirty="0"/>
              <a:t>Adequate no. of wheel chair and trolleys to be maintained.   </a:t>
            </a:r>
          </a:p>
          <a:p>
            <a:pPr lvl="0">
              <a:buNone/>
            </a:pPr>
            <a:endParaRPr lang="en-IN" dirty="0"/>
          </a:p>
          <a:p>
            <a:pPr lvl="0"/>
            <a:r>
              <a:rPr lang="en-US" dirty="0"/>
              <a:t>Soiled linen collection trolley has to be made available.  </a:t>
            </a:r>
          </a:p>
          <a:p>
            <a:pPr lvl="0">
              <a:buNone/>
            </a:pPr>
            <a:endParaRPr lang="en-IN" dirty="0"/>
          </a:p>
          <a:p>
            <a:pPr lvl="0"/>
            <a:r>
              <a:rPr lang="en-US" dirty="0"/>
              <a:t>Storage cabinets for clean linen have to be made available</a:t>
            </a:r>
            <a:endParaRPr lang="en-IN" dirty="0"/>
          </a:p>
          <a:p>
            <a:endParaRPr lang="en-IN" dirty="0"/>
          </a:p>
          <a:p>
            <a:endParaRPr lang="en-US" dirty="0"/>
          </a:p>
        </p:txBody>
      </p:sp>
    </p:spTree>
    <p:extLst>
      <p:ext uri="{BB962C8B-B14F-4D97-AF65-F5344CB8AC3E}">
        <p14:creationId xmlns:p14="http://schemas.microsoft.com/office/powerpoint/2010/main" val="10269600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smtClean="0"/>
              <a:t>For Emergency</a:t>
            </a:r>
            <a:endParaRPr lang="en-IN" dirty="0"/>
          </a:p>
        </p:txBody>
      </p:sp>
      <p:sp>
        <p:nvSpPr>
          <p:cNvPr id="3" name="Content Placeholder 2"/>
          <p:cNvSpPr>
            <a:spLocks noGrp="1"/>
          </p:cNvSpPr>
          <p:nvPr>
            <p:ph sz="quarter" idx="1"/>
          </p:nvPr>
        </p:nvSpPr>
        <p:spPr>
          <a:xfrm>
            <a:off x="914400" y="914400"/>
            <a:ext cx="7772400" cy="5715000"/>
          </a:xfrm>
        </p:spPr>
        <p:txBody>
          <a:bodyPr>
            <a:normAutofit/>
          </a:bodyPr>
          <a:lstStyle/>
          <a:p>
            <a:pPr lvl="0"/>
            <a:r>
              <a:rPr lang="en-US" dirty="0" smtClean="0"/>
              <a:t>Phone no. for Ambulance to be advertised.  </a:t>
            </a:r>
            <a:endParaRPr lang="en-IN" dirty="0" smtClean="0"/>
          </a:p>
          <a:p>
            <a:pPr lvl="0"/>
            <a:r>
              <a:rPr lang="en-US" dirty="0" smtClean="0"/>
              <a:t>Availability of driver has to be insured.  </a:t>
            </a:r>
            <a:endParaRPr lang="en-IN" dirty="0" smtClean="0"/>
          </a:p>
          <a:p>
            <a:pPr lvl="0"/>
            <a:r>
              <a:rPr lang="en-US" dirty="0" smtClean="0"/>
              <a:t>Staff to be appointed and positioned according to work pattern. </a:t>
            </a:r>
            <a:endParaRPr lang="en-IN" dirty="0" smtClean="0"/>
          </a:p>
          <a:p>
            <a:pPr lvl="0"/>
            <a:r>
              <a:rPr lang="en-US" dirty="0" smtClean="0"/>
              <a:t>Observation beds to be available in the Emergency department. </a:t>
            </a:r>
            <a:endParaRPr lang="en-IN" dirty="0" smtClean="0"/>
          </a:p>
          <a:p>
            <a:pPr lvl="0"/>
            <a:r>
              <a:rPr lang="en-US" dirty="0" smtClean="0"/>
              <a:t>Crash Cart with all essential drugs have to be  available.(emergency medicine tray)  </a:t>
            </a:r>
            <a:endParaRPr lang="en-IN" dirty="0" smtClean="0"/>
          </a:p>
          <a:p>
            <a:pPr lvl="0"/>
            <a:r>
              <a:rPr lang="en-US" dirty="0" smtClean="0"/>
              <a:t>Patient monitoring equipment to be available in the Emergency. </a:t>
            </a:r>
            <a:endParaRPr lang="en-IN" dirty="0" smtClean="0"/>
          </a:p>
          <a:p>
            <a:pPr lvl="0"/>
            <a:r>
              <a:rPr lang="en-US" dirty="0" smtClean="0"/>
              <a:t>Disaster cupboard to be made available in the department.  </a:t>
            </a:r>
            <a:endParaRPr lang="en-IN" dirty="0" smtClean="0"/>
          </a:p>
          <a:p>
            <a:pPr lvl="0"/>
            <a:r>
              <a:rPr lang="en-US" dirty="0" smtClean="0"/>
              <a:t>Arrangement for resuscitation room has to be done.  </a:t>
            </a:r>
            <a:endParaRPr lang="en-IN" dirty="0" smtClean="0"/>
          </a:p>
          <a:p>
            <a:endParaRPr lang="en-IN"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dirty="0" smtClean="0"/>
              <a:t>							Cont.</a:t>
            </a:r>
            <a:endParaRPr lang="en-IN" dirty="0"/>
          </a:p>
        </p:txBody>
      </p:sp>
      <p:sp>
        <p:nvSpPr>
          <p:cNvPr id="3" name="Content Placeholder 2"/>
          <p:cNvSpPr>
            <a:spLocks noGrp="1"/>
          </p:cNvSpPr>
          <p:nvPr>
            <p:ph sz="quarter" idx="1"/>
          </p:nvPr>
        </p:nvSpPr>
        <p:spPr>
          <a:xfrm>
            <a:off x="914400" y="914400"/>
            <a:ext cx="7772400" cy="5715000"/>
          </a:xfrm>
        </p:spPr>
        <p:txBody>
          <a:bodyPr>
            <a:normAutofit fontScale="92500" lnSpcReduction="20000"/>
          </a:bodyPr>
          <a:lstStyle/>
          <a:p>
            <a:pPr lvl="0"/>
            <a:r>
              <a:rPr lang="en-US" dirty="0" err="1" smtClean="0"/>
              <a:t>Signages</a:t>
            </a:r>
            <a:r>
              <a:rPr lang="en-US" dirty="0" smtClean="0"/>
              <a:t> of emergency department should be made available. </a:t>
            </a:r>
            <a:endParaRPr lang="en-US" dirty="0" smtClean="0"/>
          </a:p>
          <a:p>
            <a:pPr marL="0" lvl="0" indent="0">
              <a:buNone/>
            </a:pPr>
            <a:r>
              <a:rPr lang="en-US" dirty="0" smtClean="0"/>
              <a:t> </a:t>
            </a:r>
            <a:endParaRPr lang="en-IN" dirty="0" smtClean="0"/>
          </a:p>
          <a:p>
            <a:pPr lvl="0"/>
            <a:r>
              <a:rPr lang="en-US" dirty="0" smtClean="0"/>
              <a:t>The department to be organized as per the workflow. </a:t>
            </a:r>
            <a:endParaRPr lang="en-US" dirty="0" smtClean="0"/>
          </a:p>
          <a:p>
            <a:pPr marL="0" lvl="0" indent="0">
              <a:buNone/>
            </a:pPr>
            <a:endParaRPr lang="en-IN" dirty="0" smtClean="0"/>
          </a:p>
          <a:p>
            <a:pPr lvl="0"/>
            <a:r>
              <a:rPr lang="en-US" dirty="0" smtClean="0"/>
              <a:t>There has to be separate observation, treatment and consultation areas</a:t>
            </a:r>
            <a:r>
              <a:rPr lang="en-US" dirty="0" smtClean="0"/>
              <a:t>. </a:t>
            </a:r>
          </a:p>
          <a:p>
            <a:pPr marL="0" lvl="0" indent="0">
              <a:buNone/>
            </a:pPr>
            <a:endParaRPr lang="en-IN" dirty="0" smtClean="0"/>
          </a:p>
          <a:p>
            <a:pPr lvl="0"/>
            <a:r>
              <a:rPr lang="en-US" dirty="0" smtClean="0"/>
              <a:t>Triage Area needs to be earmarked just next to the entrance to the </a:t>
            </a:r>
            <a:r>
              <a:rPr lang="en-US" dirty="0" smtClean="0"/>
              <a:t>ER</a:t>
            </a:r>
          </a:p>
          <a:p>
            <a:pPr marL="0" lvl="0" indent="0">
              <a:buNone/>
            </a:pPr>
            <a:r>
              <a:rPr lang="en-US" dirty="0" smtClean="0"/>
              <a:t> </a:t>
            </a:r>
            <a:endParaRPr lang="en-IN" dirty="0" smtClean="0"/>
          </a:p>
          <a:p>
            <a:pPr lvl="0"/>
            <a:r>
              <a:rPr lang="en-US" dirty="0" smtClean="0"/>
              <a:t>Treatment / Dressing room has to be provided</a:t>
            </a:r>
            <a:r>
              <a:rPr lang="en-US" dirty="0" smtClean="0"/>
              <a:t>.</a:t>
            </a:r>
          </a:p>
          <a:p>
            <a:pPr marL="0" lvl="0" indent="0">
              <a:buNone/>
            </a:pPr>
            <a:r>
              <a:rPr lang="en-US" dirty="0" smtClean="0"/>
              <a:t> </a:t>
            </a:r>
            <a:endParaRPr lang="en-IN" dirty="0" smtClean="0"/>
          </a:p>
          <a:p>
            <a:pPr lvl="0"/>
            <a:r>
              <a:rPr lang="en-US" dirty="0" smtClean="0"/>
              <a:t>Waiting area for the attendants has to be provided</a:t>
            </a:r>
            <a:r>
              <a:rPr lang="en-US" dirty="0" smtClean="0"/>
              <a:t>.</a:t>
            </a:r>
          </a:p>
          <a:p>
            <a:pPr marL="0" lvl="0" indent="0">
              <a:buNone/>
            </a:pPr>
            <a:r>
              <a:rPr lang="en-US" dirty="0" smtClean="0"/>
              <a:t> </a:t>
            </a:r>
            <a:endParaRPr lang="en-IN" dirty="0" smtClean="0"/>
          </a:p>
          <a:p>
            <a:pPr lvl="0"/>
            <a:r>
              <a:rPr lang="en-US" dirty="0" smtClean="0"/>
              <a:t>Stretcher, wheel chair bay has to be made available.  </a:t>
            </a:r>
            <a:endParaRPr lang="en-IN"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487362"/>
          </a:xfrm>
        </p:spPr>
        <p:txBody>
          <a:bodyPr>
            <a:normAutofit fontScale="90000"/>
          </a:bodyPr>
          <a:lstStyle/>
          <a:p>
            <a:pPr algn="ctr"/>
            <a:r>
              <a:rPr lang="en-US" u="sng" dirty="0" smtClean="0"/>
              <a:t>REFERENCE</a:t>
            </a:r>
            <a:endParaRPr lang="en-US" u="sng" dirty="0"/>
          </a:p>
        </p:txBody>
      </p:sp>
      <p:sp>
        <p:nvSpPr>
          <p:cNvPr id="3" name="Content Placeholder 2"/>
          <p:cNvSpPr>
            <a:spLocks noGrp="1"/>
          </p:cNvSpPr>
          <p:nvPr>
            <p:ph sz="quarter" idx="1"/>
          </p:nvPr>
        </p:nvSpPr>
        <p:spPr>
          <a:xfrm>
            <a:off x="152400" y="762000"/>
            <a:ext cx="8610600" cy="6096000"/>
          </a:xfrm>
        </p:spPr>
        <p:txBody>
          <a:bodyPr>
            <a:noAutofit/>
          </a:bodyPr>
          <a:lstStyle/>
          <a:p>
            <a:pPr lvl="0"/>
            <a:r>
              <a:rPr lang="en-US" i="1" dirty="0"/>
              <a:t>National Rural Health Mission 2005-2012 – Reference Material (2005),</a:t>
            </a:r>
            <a:r>
              <a:rPr lang="en-US" b="1" dirty="0"/>
              <a:t> </a:t>
            </a:r>
            <a:r>
              <a:rPr lang="en-US" dirty="0"/>
              <a:t>Ministry of Health &amp; Family Welfare, Government of India.</a:t>
            </a:r>
          </a:p>
          <a:p>
            <a:pPr marL="0" indent="0">
              <a:buNone/>
            </a:pPr>
            <a:r>
              <a:rPr lang="en-US" dirty="0"/>
              <a:t> </a:t>
            </a:r>
          </a:p>
          <a:p>
            <a:pPr lvl="0"/>
            <a:r>
              <a:rPr lang="en-US" i="1" dirty="0" err="1"/>
              <a:t>Dr.R.Kavitha</a:t>
            </a:r>
            <a:r>
              <a:rPr lang="en-US" i="1" dirty="0"/>
              <a:t>, Health Care Industry in India, International Journal of Scientific and Research Publications, Volume 2, Issue 8, August 2012 </a:t>
            </a:r>
            <a:r>
              <a:rPr lang="en-US" i="1" dirty="0" smtClean="0"/>
              <a:t>1</a:t>
            </a:r>
            <a:r>
              <a:rPr lang="en-US" dirty="0" smtClean="0"/>
              <a:t>, </a:t>
            </a:r>
            <a:r>
              <a:rPr lang="en-US" i="1" dirty="0" smtClean="0"/>
              <a:t>ISSN </a:t>
            </a:r>
            <a:r>
              <a:rPr lang="en-US" i="1" dirty="0"/>
              <a:t>2250-3153</a:t>
            </a:r>
            <a:endParaRPr lang="en-US" dirty="0"/>
          </a:p>
          <a:p>
            <a:endParaRPr lang="en-US" dirty="0"/>
          </a:p>
          <a:p>
            <a:pPr lvl="0"/>
            <a:r>
              <a:rPr lang="en-US" i="1" dirty="0"/>
              <a:t>P. G and </a:t>
            </a:r>
            <a:r>
              <a:rPr lang="en-US" i="1" dirty="0" err="1"/>
              <a:t>Romaniuk</a:t>
            </a:r>
            <a:r>
              <a:rPr lang="en-US" i="1" dirty="0"/>
              <a:t> S -Service Quality Measurement in Health Care System- A Study in Select Hospitals in Salem City, </a:t>
            </a:r>
            <a:r>
              <a:rPr lang="en-US" i="1" dirty="0" err="1"/>
              <a:t>TamilNadu</a:t>
            </a:r>
            <a:r>
              <a:rPr lang="en-US" i="1" dirty="0"/>
              <a:t>  Quester, (1997)</a:t>
            </a:r>
            <a:r>
              <a:rPr lang="en-US" dirty="0"/>
              <a:t> </a:t>
            </a:r>
            <a:r>
              <a:rPr lang="en-US" i="1" dirty="0"/>
              <a:t>IOSR Journal of Business and Management (IOSRJBM) ,ISSN: 2278-487X Volume 2, Issue 1 (July-Aug. 2012), PP 37-43</a:t>
            </a:r>
            <a:endParaRPr lang="en-US" dirty="0"/>
          </a:p>
          <a:p>
            <a:pPr marL="0" indent="0">
              <a:buNone/>
            </a:pPr>
            <a:r>
              <a:rPr lang="en-US" dirty="0"/>
              <a:t>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rmAutofit fontScale="90000"/>
          </a:bodyPr>
          <a:lstStyle/>
          <a:p>
            <a:r>
              <a:rPr lang="en-US" dirty="0" smtClean="0"/>
              <a:t>						     Cont</a:t>
            </a:r>
            <a:r>
              <a:rPr lang="en-US" dirty="0" smtClean="0"/>
              <a:t>..</a:t>
            </a:r>
            <a:endParaRPr lang="en-US" dirty="0"/>
          </a:p>
        </p:txBody>
      </p:sp>
      <p:sp>
        <p:nvSpPr>
          <p:cNvPr id="3" name="Content Placeholder 2"/>
          <p:cNvSpPr>
            <a:spLocks noGrp="1"/>
          </p:cNvSpPr>
          <p:nvPr>
            <p:ph sz="quarter" idx="1"/>
          </p:nvPr>
        </p:nvSpPr>
        <p:spPr>
          <a:xfrm>
            <a:off x="457200" y="838200"/>
            <a:ext cx="8305800" cy="6019800"/>
          </a:xfrm>
        </p:spPr>
        <p:txBody>
          <a:bodyPr>
            <a:normAutofit fontScale="92500" lnSpcReduction="10000"/>
          </a:bodyPr>
          <a:lstStyle/>
          <a:p>
            <a:pPr lvl="0"/>
            <a:r>
              <a:rPr lang="en-US" sz="2800" i="1" dirty="0" err="1"/>
              <a:t>Dr.R.Kavitha</a:t>
            </a:r>
            <a:r>
              <a:rPr lang="en-US" sz="2800" i="1" dirty="0"/>
              <a:t>, </a:t>
            </a:r>
            <a:r>
              <a:rPr lang="en-US" sz="2800" b="1" i="1" dirty="0"/>
              <a:t> </a:t>
            </a:r>
            <a:r>
              <a:rPr lang="en-US" sz="2800" i="1" dirty="0"/>
              <a:t>A Comparative Study on Patients’ Satisfaction in Health care Service European Journal of Business and Management ISSN 2222-1905 (Paper) ISSN 2222-2839 , </a:t>
            </a:r>
            <a:r>
              <a:rPr lang="en-US" sz="2800" i="1" dirty="0" err="1"/>
              <a:t>Vol</a:t>
            </a:r>
            <a:r>
              <a:rPr lang="en-US" sz="2800" i="1" dirty="0"/>
              <a:t> 4, No.13, 2012 </a:t>
            </a:r>
            <a:r>
              <a:rPr lang="en-US" sz="2800" dirty="0"/>
              <a:t> </a:t>
            </a:r>
            <a:endParaRPr lang="en-US" sz="2800" dirty="0" smtClean="0"/>
          </a:p>
          <a:p>
            <a:pPr marL="0" lvl="0" indent="0">
              <a:buNone/>
            </a:pPr>
            <a:endParaRPr lang="en-US" sz="2800" dirty="0"/>
          </a:p>
          <a:p>
            <a:r>
              <a:rPr lang="en-US" sz="2800" dirty="0"/>
              <a:t> </a:t>
            </a:r>
            <a:r>
              <a:rPr lang="en-US" sz="2800" i="1" dirty="0"/>
              <a:t> </a:t>
            </a:r>
            <a:r>
              <a:rPr lang="en-US" i="1" dirty="0" err="1"/>
              <a:t>Asubonteng</a:t>
            </a:r>
            <a:r>
              <a:rPr lang="en-US" i="1" dirty="0"/>
              <a:t>, K. </a:t>
            </a:r>
            <a:r>
              <a:rPr lang="en-US" i="1" dirty="0" err="1"/>
              <a:t>McCleary</a:t>
            </a:r>
            <a:r>
              <a:rPr lang="en-US" i="1" dirty="0"/>
              <a:t>, J. and Swan J.E (1996),</a:t>
            </a:r>
            <a:r>
              <a:rPr lang="en-US" dirty="0"/>
              <a:t> SERVQUAL revisited; A Critical Review of Service Quality, </a:t>
            </a:r>
            <a:r>
              <a:rPr lang="en-US" i="1" dirty="0"/>
              <a:t>The Journal of Services Marketing</a:t>
            </a:r>
            <a:r>
              <a:rPr lang="en-US" dirty="0"/>
              <a:t>, 10(6), </a:t>
            </a:r>
            <a:r>
              <a:rPr lang="en-US" dirty="0" smtClean="0"/>
              <a:t>pp.62-81</a:t>
            </a:r>
          </a:p>
          <a:p>
            <a:pPr marL="0" indent="0">
              <a:buNone/>
            </a:pPr>
            <a:endParaRPr lang="en-US" dirty="0"/>
          </a:p>
          <a:p>
            <a:pPr lvl="0"/>
            <a:r>
              <a:rPr lang="en-US" dirty="0"/>
              <a:t>B. S. </a:t>
            </a:r>
            <a:r>
              <a:rPr lang="en-US" dirty="0" err="1"/>
              <a:t>Ghuman</a:t>
            </a:r>
            <a:r>
              <a:rPr lang="en-US" dirty="0"/>
              <a:t> and </a:t>
            </a:r>
            <a:r>
              <a:rPr lang="en-US" dirty="0" err="1"/>
              <a:t>Akshat</a:t>
            </a:r>
            <a:r>
              <a:rPr lang="en-US" dirty="0"/>
              <a:t> Mehta , Health Care Services in India: Problems and Prospects, 7-9 January, 2009).</a:t>
            </a:r>
          </a:p>
          <a:p>
            <a:pPr marL="0" indent="0">
              <a:buNone/>
            </a:pPr>
            <a:endParaRPr lang="en-US" dirty="0"/>
          </a:p>
          <a:p>
            <a:pPr lvl="0"/>
            <a:r>
              <a:rPr lang="en-US" i="1" dirty="0"/>
              <a:t>Dr. </a:t>
            </a:r>
            <a:r>
              <a:rPr lang="en-US" i="1" dirty="0" err="1"/>
              <a:t>Ramakant</a:t>
            </a:r>
            <a:r>
              <a:rPr lang="en-US" i="1" dirty="0"/>
              <a:t> Sharma may 2012,vol</a:t>
            </a:r>
            <a:r>
              <a:rPr lang="en-US" dirty="0"/>
              <a:t>. 1, A Case Study of Tribal District Hospital in India with Reference to National Rural Health Mission (NRHM). </a:t>
            </a:r>
            <a:endParaRPr lang="en-US" dirty="0" smtClean="0"/>
          </a:p>
          <a:p>
            <a:pPr marL="0" lvl="0" indent="0">
              <a:buNone/>
            </a:pPr>
            <a:r>
              <a:rPr lang="en-US" i="1" dirty="0"/>
              <a:t> </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a:bodyPr>
          <a:lstStyle/>
          <a:p>
            <a:r>
              <a:rPr lang="en-US" dirty="0" smtClean="0"/>
              <a:t>						    Cont</a:t>
            </a:r>
            <a:r>
              <a:rPr lang="en-US" dirty="0" smtClean="0"/>
              <a:t>.</a:t>
            </a:r>
            <a:endParaRPr lang="en-US" dirty="0"/>
          </a:p>
        </p:txBody>
      </p:sp>
      <p:sp>
        <p:nvSpPr>
          <p:cNvPr id="3" name="Content Placeholder 2"/>
          <p:cNvSpPr>
            <a:spLocks noGrp="1"/>
          </p:cNvSpPr>
          <p:nvPr>
            <p:ph sz="quarter" idx="1"/>
          </p:nvPr>
        </p:nvSpPr>
        <p:spPr>
          <a:xfrm>
            <a:off x="152400" y="990600"/>
            <a:ext cx="8534400" cy="5483352"/>
          </a:xfrm>
        </p:spPr>
        <p:txBody>
          <a:bodyPr>
            <a:normAutofit/>
          </a:bodyPr>
          <a:lstStyle/>
          <a:p>
            <a:pPr lvl="0"/>
            <a:r>
              <a:rPr lang="en-US" i="1" dirty="0" smtClean="0"/>
              <a:t>Bulletin on Rural Health Statistics in India (2005), </a:t>
            </a:r>
            <a:r>
              <a:rPr lang="en-US" dirty="0" smtClean="0"/>
              <a:t>Infrastructure Division, Department of Family Welfare; Ministry of Health &amp; Family Welfare, Government of India.</a:t>
            </a:r>
          </a:p>
          <a:p>
            <a:endParaRPr lang="en-US" dirty="0" smtClean="0"/>
          </a:p>
          <a:p>
            <a:pPr lvl="0"/>
            <a:r>
              <a:rPr lang="en-US" i="1" dirty="0" smtClean="0"/>
              <a:t>RCH Phase II, National </a:t>
            </a:r>
            <a:r>
              <a:rPr lang="en-US" i="1" dirty="0" err="1" smtClean="0"/>
              <a:t>Programme</a:t>
            </a:r>
            <a:r>
              <a:rPr lang="en-US" i="1" dirty="0" smtClean="0"/>
              <a:t> Implementation Plan (PIP) (2005),</a:t>
            </a:r>
            <a:r>
              <a:rPr lang="en-US" b="1" dirty="0" smtClean="0"/>
              <a:t> </a:t>
            </a:r>
            <a:r>
              <a:rPr lang="en-US" dirty="0" smtClean="0"/>
              <a:t>Ministry of Health &amp; Family Welfare, Government of India.</a:t>
            </a:r>
          </a:p>
          <a:p>
            <a:pPr lvl="0"/>
            <a:r>
              <a:rPr lang="en-US" i="1" dirty="0" smtClean="0"/>
              <a:t>Guidelines for Setting up of </a:t>
            </a:r>
            <a:r>
              <a:rPr lang="en-US" i="1" dirty="0" err="1" smtClean="0"/>
              <a:t>Rogi</a:t>
            </a:r>
            <a:r>
              <a:rPr lang="en-US" i="1" dirty="0" smtClean="0"/>
              <a:t> </a:t>
            </a:r>
            <a:r>
              <a:rPr lang="en-US" i="1" dirty="0" err="1" smtClean="0"/>
              <a:t>Kalyan</a:t>
            </a:r>
            <a:r>
              <a:rPr lang="en-US" i="1" dirty="0" smtClean="0"/>
              <a:t> </a:t>
            </a:r>
            <a:r>
              <a:rPr lang="en-US" i="1" dirty="0" err="1" smtClean="0"/>
              <a:t>Samiti</a:t>
            </a:r>
            <a:r>
              <a:rPr lang="en-US" i="1" dirty="0" smtClean="0"/>
              <a:t>/Hospital Management Committee</a:t>
            </a:r>
            <a:r>
              <a:rPr lang="en-US" b="1" dirty="0" smtClean="0"/>
              <a:t> </a:t>
            </a:r>
            <a:r>
              <a:rPr lang="en-US" i="1" dirty="0" smtClean="0"/>
              <a:t>(2005),</a:t>
            </a:r>
            <a:r>
              <a:rPr lang="en-US" b="1" dirty="0" smtClean="0"/>
              <a:t> </a:t>
            </a:r>
            <a:r>
              <a:rPr lang="en-US" dirty="0" smtClean="0"/>
              <a:t>Ministry of Health &amp; Family Welfare, Government of India.</a:t>
            </a:r>
          </a:p>
          <a:p>
            <a:pPr lvl="0"/>
            <a:r>
              <a:rPr lang="en-US" i="1" dirty="0" smtClean="0"/>
              <a:t>Indian Public Health Standards (IPHS) for Community Health Centre (April 2005),</a:t>
            </a:r>
            <a:r>
              <a:rPr lang="en-US" b="1" dirty="0" smtClean="0"/>
              <a:t> </a:t>
            </a:r>
            <a:r>
              <a:rPr lang="en-US" dirty="0" smtClean="0"/>
              <a:t>Directorate General of Health Services, Ministry of Health &amp; Family Welfare, Government of India.</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dirty="0" smtClean="0"/>
              <a:t>						    Cont.</a:t>
            </a:r>
            <a:endParaRPr lang="en-US" dirty="0"/>
          </a:p>
        </p:txBody>
      </p:sp>
      <p:sp>
        <p:nvSpPr>
          <p:cNvPr id="3" name="Content Placeholder 2"/>
          <p:cNvSpPr>
            <a:spLocks noGrp="1"/>
          </p:cNvSpPr>
          <p:nvPr>
            <p:ph sz="quarter" idx="1"/>
          </p:nvPr>
        </p:nvSpPr>
        <p:spPr>
          <a:xfrm>
            <a:off x="533400" y="990600"/>
            <a:ext cx="8153400" cy="5638800"/>
          </a:xfrm>
        </p:spPr>
        <p:txBody>
          <a:bodyPr>
            <a:normAutofit lnSpcReduction="10000"/>
          </a:bodyPr>
          <a:lstStyle/>
          <a:p>
            <a:pPr lvl="0"/>
            <a:r>
              <a:rPr lang="en-US" sz="2800" i="1" dirty="0" err="1"/>
              <a:t>K.Francis</a:t>
            </a:r>
            <a:r>
              <a:rPr lang="en-US" sz="2800" i="1" dirty="0"/>
              <a:t> </a:t>
            </a:r>
            <a:r>
              <a:rPr lang="en-US" sz="2800" i="1" dirty="0" err="1"/>
              <a:t>Sudhakar</a:t>
            </a:r>
            <a:r>
              <a:rPr lang="en-US" sz="2800" i="1" dirty="0"/>
              <a:t> </a:t>
            </a:r>
            <a:r>
              <a:rPr lang="en-US" sz="2800" i="1" dirty="0" err="1"/>
              <a:t>M.Kameshwar</a:t>
            </a:r>
            <a:r>
              <a:rPr lang="en-US" sz="2800" i="1" dirty="0"/>
              <a:t> </a:t>
            </a:r>
            <a:r>
              <a:rPr lang="en-US" sz="2800" i="1" dirty="0" err="1"/>
              <a:t>Rao</a:t>
            </a:r>
            <a:r>
              <a:rPr lang="en-US" sz="2800" i="1" dirty="0"/>
              <a:t> </a:t>
            </a:r>
            <a:r>
              <a:rPr lang="en-US" sz="2800" i="1" dirty="0" err="1"/>
              <a:t>T.Rahul</a:t>
            </a:r>
            <a:r>
              <a:rPr lang="en-US" sz="2800" b="1" dirty="0"/>
              <a:t> </a:t>
            </a:r>
            <a:r>
              <a:rPr lang="en-US" sz="2800" dirty="0"/>
              <a:t>;  A Study Of Gap Analysis In Hospitals And The Relationship Between Patient Satisfaction And Quality Of Service In Health Care Services” IJRIM Volume 2, Issue 1(January 2012) (ISSN 2231-4334).</a:t>
            </a:r>
          </a:p>
          <a:p>
            <a:pPr lvl="0"/>
            <a:r>
              <a:rPr lang="en-IN" sz="2800" i="1" dirty="0"/>
              <a:t>Indian Public Health Standards (IPHS) Guidelines for Community Health Centres Revised 2012</a:t>
            </a:r>
            <a:r>
              <a:rPr lang="en-IN" sz="2800" dirty="0"/>
              <a:t>; Directorate general of health services, ministry of health &amp; family welfare , Government of India. </a:t>
            </a:r>
            <a:endParaRPr lang="en-US" sz="2800" dirty="0"/>
          </a:p>
          <a:p>
            <a:pPr lvl="0"/>
            <a:r>
              <a:rPr lang="en-IN" sz="2800" i="1" dirty="0" err="1"/>
              <a:t>P.R.sodani</a:t>
            </a:r>
            <a:r>
              <a:rPr lang="en-IN" sz="2800" i="1" dirty="0"/>
              <a:t> and </a:t>
            </a:r>
            <a:r>
              <a:rPr lang="en-IN" sz="2800" i="1" dirty="0" err="1"/>
              <a:t>Kalpa</a:t>
            </a:r>
            <a:r>
              <a:rPr lang="en-IN" sz="2800" i="1" dirty="0"/>
              <a:t> Sharma</a:t>
            </a:r>
            <a:r>
              <a:rPr lang="en-IN" sz="2800" b="1" dirty="0"/>
              <a:t> </a:t>
            </a:r>
            <a:r>
              <a:rPr lang="en-IN" sz="2800" dirty="0"/>
              <a:t>, Assessing Indian public health standards for community health </a:t>
            </a:r>
            <a:r>
              <a:rPr lang="en-IN" sz="2800" dirty="0" err="1"/>
              <a:t>centers</a:t>
            </a:r>
            <a:r>
              <a:rPr lang="en-IN" sz="2800" dirty="0"/>
              <a:t>: A case study with special reference to essential new born care services Indian journal of public health , volume 55, issue 4, October-December, 2011.</a:t>
            </a:r>
            <a:endParaRPr lang="en-US" sz="2800" dirty="0"/>
          </a:p>
          <a:p>
            <a:endParaRPr lang="en-US" dirty="0"/>
          </a:p>
        </p:txBody>
      </p:sp>
    </p:spTree>
    <p:extLst>
      <p:ext uri="{BB962C8B-B14F-4D97-AF65-F5344CB8AC3E}">
        <p14:creationId xmlns:p14="http://schemas.microsoft.com/office/powerpoint/2010/main" val="2447906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4678362"/>
          </a:xfrm>
        </p:spPr>
        <p:txBody>
          <a:bodyPr>
            <a:noAutofit/>
          </a:bodyPr>
          <a:lstStyle/>
          <a:p>
            <a:pPr algn="ctr"/>
            <a:r>
              <a:rPr lang="en-US" sz="13800" b="1" u="sng" dirty="0" smtClean="0"/>
              <a:t>THANK YOU</a:t>
            </a:r>
            <a:endParaRPr lang="en-US" sz="13800" b="1"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pPr algn="ctr"/>
            <a:r>
              <a:rPr lang="en-IN" sz="2800" b="1" u="sng" dirty="0">
                <a:latin typeface="Times New Roman" pitchFamily="18" charset="0"/>
                <a:cs typeface="Times New Roman" pitchFamily="18" charset="0"/>
              </a:rPr>
              <a:t>DATA AND METHODS</a:t>
            </a:r>
            <a:endParaRPr lang="en-US" sz="2800" b="1" u="sng"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838200"/>
            <a:ext cx="8229600" cy="5562600"/>
          </a:xfrm>
        </p:spPr>
        <p:txBody>
          <a:bodyPr>
            <a:normAutofit/>
          </a:bodyPr>
          <a:lstStyle/>
          <a:p>
            <a:r>
              <a:rPr lang="en-US" dirty="0" smtClean="0"/>
              <a:t>The study has been completed in 3 stages.</a:t>
            </a:r>
            <a:endParaRPr lang="en-IN" dirty="0" smtClean="0"/>
          </a:p>
          <a:p>
            <a:r>
              <a:rPr lang="en-US" u="sng" dirty="0" smtClean="0"/>
              <a:t>STAGE  I</a:t>
            </a:r>
            <a:r>
              <a:rPr lang="en-US" dirty="0" smtClean="0"/>
              <a:t>:   IPHS  Checklist  was  used  for a total  survey  of  the  departments  in  terms of  services  provided,  Manpower,  Physical  infrastructure,  Equipments,  drugs  and  Lab services.  </a:t>
            </a:r>
            <a:endParaRPr lang="en-IN" dirty="0" smtClean="0"/>
          </a:p>
          <a:p>
            <a:r>
              <a:rPr lang="en-US" u="sng" dirty="0" smtClean="0"/>
              <a:t>STAGE II</a:t>
            </a:r>
            <a:r>
              <a:rPr lang="en-US" dirty="0" smtClean="0"/>
              <a:t>:  Observation and personal interview were used to map the various processes of the hospital and to know the functioning of the each department.  </a:t>
            </a:r>
            <a:endParaRPr lang="en-IN" dirty="0" smtClean="0"/>
          </a:p>
          <a:p>
            <a:r>
              <a:rPr lang="en-US" u="sng" dirty="0" smtClean="0"/>
              <a:t>STAGE III</a:t>
            </a:r>
            <a:r>
              <a:rPr lang="en-US" dirty="0" smtClean="0"/>
              <a:t>:  Extensive analysis based on data collected from stage I and Stage II. Based on this Gap analysis was prepared reflecting the processes, Infrastructure, Equipments, Manpower. The report reflects strengths of the departments and various gaps observed in the processes and other parameters.   </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t>Cont..</a:t>
            </a:r>
            <a:endParaRPr lang="en-US" dirty="0"/>
          </a:p>
        </p:txBody>
      </p:sp>
      <p:sp>
        <p:nvSpPr>
          <p:cNvPr id="3" name="Content Placeholder 2"/>
          <p:cNvSpPr>
            <a:spLocks noGrp="1"/>
          </p:cNvSpPr>
          <p:nvPr>
            <p:ph sz="quarter" idx="1"/>
          </p:nvPr>
        </p:nvSpPr>
        <p:spPr>
          <a:xfrm>
            <a:off x="457200" y="1066800"/>
            <a:ext cx="8458200" cy="5059363"/>
          </a:xfrm>
        </p:spPr>
        <p:txBody>
          <a:bodyPr>
            <a:normAutofit/>
          </a:bodyPr>
          <a:lstStyle/>
          <a:p>
            <a:r>
              <a:rPr lang="en-IN" b="1" dirty="0"/>
              <a:t>Study Area:</a:t>
            </a:r>
            <a:r>
              <a:rPr lang="en-IN" dirty="0"/>
              <a:t> </a:t>
            </a:r>
            <a:r>
              <a:rPr lang="en-IN" dirty="0" smtClean="0"/>
              <a:t>	</a:t>
            </a:r>
            <a:r>
              <a:rPr lang="en-IN" dirty="0" err="1" smtClean="0"/>
              <a:t>Sadar</a:t>
            </a:r>
            <a:r>
              <a:rPr lang="en-IN" dirty="0" smtClean="0"/>
              <a:t> Hospital, </a:t>
            </a:r>
            <a:r>
              <a:rPr lang="en-IN" dirty="0" err="1" smtClean="0"/>
              <a:t>Kishanganj</a:t>
            </a:r>
            <a:r>
              <a:rPr lang="en-IN" dirty="0" smtClean="0"/>
              <a:t>, Bihar.</a:t>
            </a:r>
          </a:p>
          <a:p>
            <a:pPr>
              <a:buNone/>
            </a:pPr>
            <a:endParaRPr lang="en-US" dirty="0"/>
          </a:p>
          <a:p>
            <a:pPr algn="just"/>
            <a:r>
              <a:rPr lang="en-IN" b="1" dirty="0"/>
              <a:t>Study Design:</a:t>
            </a:r>
            <a:r>
              <a:rPr lang="en-IN" dirty="0"/>
              <a:t> </a:t>
            </a:r>
            <a:r>
              <a:rPr lang="en-IN" dirty="0" smtClean="0"/>
              <a:t>Observational </a:t>
            </a:r>
            <a:r>
              <a:rPr lang="en-IN" dirty="0"/>
              <a:t>study to analyse </a:t>
            </a:r>
            <a:r>
              <a:rPr lang="en-IN" dirty="0" smtClean="0"/>
              <a:t>				the </a:t>
            </a:r>
            <a:r>
              <a:rPr lang="en-IN" dirty="0"/>
              <a:t>gaps within the facility by </a:t>
            </a:r>
            <a:r>
              <a:rPr lang="en-IN" dirty="0" smtClean="0"/>
              <a:t>					using</a:t>
            </a:r>
            <a:r>
              <a:rPr lang="en-US" dirty="0" smtClean="0"/>
              <a:t> </a:t>
            </a:r>
            <a:r>
              <a:rPr lang="en-IN" dirty="0" smtClean="0"/>
              <a:t>IPHS </a:t>
            </a:r>
            <a:r>
              <a:rPr lang="en-IN" dirty="0"/>
              <a:t>standards</a:t>
            </a:r>
            <a:r>
              <a:rPr lang="en-IN" dirty="0" smtClean="0"/>
              <a:t>.</a:t>
            </a:r>
          </a:p>
          <a:p>
            <a:endParaRPr lang="en-US" dirty="0"/>
          </a:p>
          <a:p>
            <a:r>
              <a:rPr lang="en-IN" b="1" dirty="0"/>
              <a:t>Data Collection </a:t>
            </a:r>
            <a:r>
              <a:rPr lang="en-IN" b="1" dirty="0" smtClean="0"/>
              <a:t>Tool:</a:t>
            </a:r>
            <a:r>
              <a:rPr lang="en-IN" dirty="0"/>
              <a:t>	</a:t>
            </a:r>
            <a:r>
              <a:rPr lang="en-IN" dirty="0" smtClean="0"/>
              <a:t>Checklist based on 						IPHS guidelines</a:t>
            </a:r>
          </a:p>
          <a:p>
            <a:endParaRPr lang="en-US" dirty="0"/>
          </a:p>
          <a:p>
            <a:r>
              <a:rPr lang="en-IN" b="1" dirty="0"/>
              <a:t>Duration of the </a:t>
            </a:r>
            <a:r>
              <a:rPr lang="en-IN" b="1" dirty="0" smtClean="0"/>
              <a:t>Study:</a:t>
            </a:r>
            <a:r>
              <a:rPr lang="en-IN" dirty="0"/>
              <a:t>	</a:t>
            </a:r>
            <a:r>
              <a:rPr lang="en-IN" dirty="0" smtClean="0"/>
              <a:t>February to April-2013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620000" cy="1066800"/>
          </a:xfrm>
        </p:spPr>
        <p:txBody>
          <a:bodyPr>
            <a:normAutofit fontScale="90000"/>
          </a:bodyPr>
          <a:lstStyle/>
          <a:p>
            <a:pPr lvl="0"/>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IN" dirty="0" smtClean="0"/>
              <a:t/>
            </a:r>
            <a:br>
              <a:rPr lang="en-IN" dirty="0" smtClean="0"/>
            </a:br>
            <a:r>
              <a:rPr lang="en-US" b="1" dirty="0" smtClean="0"/>
              <a:t> Observation during Internship period (SWOT)</a:t>
            </a:r>
            <a:endParaRPr lang="en-IN" dirty="0"/>
          </a:p>
        </p:txBody>
      </p:sp>
      <p:sp>
        <p:nvSpPr>
          <p:cNvPr id="3" name="Content Placeholder 2"/>
          <p:cNvSpPr>
            <a:spLocks noGrp="1"/>
          </p:cNvSpPr>
          <p:nvPr>
            <p:ph sz="quarter" idx="1"/>
          </p:nvPr>
        </p:nvSpPr>
        <p:spPr/>
        <p:txBody>
          <a:bodyPr>
            <a:normAutofit/>
          </a:bodyPr>
          <a:lstStyle/>
          <a:p>
            <a:r>
              <a:rPr lang="en-US" b="1" dirty="0" smtClean="0"/>
              <a:t>STRENGTHS </a:t>
            </a:r>
            <a:endParaRPr lang="en-IN" dirty="0" smtClean="0"/>
          </a:p>
          <a:p>
            <a:pPr lvl="0"/>
            <a:r>
              <a:rPr lang="en-US" dirty="0" smtClean="0"/>
              <a:t>The  hospital  is  located  in  the  centre  of  the  town  and  easily  amicable.  The hospital is in close propinquity to railway station and bus stand. </a:t>
            </a:r>
            <a:endParaRPr lang="en-IN" dirty="0" smtClean="0"/>
          </a:p>
          <a:p>
            <a:pPr lvl="0"/>
            <a:r>
              <a:rPr lang="en-US" dirty="0" smtClean="0"/>
              <a:t>The hospital serves as a referral center for the district and caters a large population. . </a:t>
            </a:r>
            <a:endParaRPr lang="en-IN" dirty="0" smtClean="0"/>
          </a:p>
          <a:p>
            <a:pPr lvl="0"/>
            <a:r>
              <a:rPr lang="en-US" dirty="0" smtClean="0"/>
              <a:t>The </a:t>
            </a:r>
            <a:r>
              <a:rPr lang="en-US" dirty="0" err="1" smtClean="0"/>
              <a:t>Rogi</a:t>
            </a:r>
            <a:r>
              <a:rPr lang="en-US" dirty="0" smtClean="0"/>
              <a:t> </a:t>
            </a:r>
            <a:r>
              <a:rPr lang="en-US" dirty="0" err="1" smtClean="0"/>
              <a:t>Kalyan</a:t>
            </a:r>
            <a:r>
              <a:rPr lang="en-US" dirty="0" smtClean="0"/>
              <a:t> </a:t>
            </a:r>
            <a:r>
              <a:rPr lang="en-US" dirty="0" err="1" smtClean="0"/>
              <a:t>Samiti</a:t>
            </a:r>
            <a:r>
              <a:rPr lang="en-US" dirty="0" smtClean="0"/>
              <a:t> is very effective in this hospital. </a:t>
            </a:r>
            <a:endParaRPr lang="en-IN" dirty="0" smtClean="0"/>
          </a:p>
          <a:p>
            <a:pPr lvl="0"/>
            <a:r>
              <a:rPr lang="en-US" dirty="0" smtClean="0"/>
              <a:t>Involvement of private sector in the hospital functioning is working very efficiently and effectively. </a:t>
            </a:r>
            <a:endParaRPr lang="en-IN" dirty="0" smtClean="0"/>
          </a:p>
          <a:p>
            <a:pPr lvl="0"/>
            <a:r>
              <a:rPr lang="en-US" dirty="0" smtClean="0"/>
              <a:t>The physical infrastructure is in good conditions.</a:t>
            </a:r>
            <a:endParaRPr lang="en-IN" dirty="0" smtClean="0"/>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r>
              <a:rPr lang="en-US" b="1" dirty="0" smtClean="0"/>
              <a:t>WEAKNESSES</a:t>
            </a:r>
            <a:endParaRPr lang="en-IN" dirty="0" smtClean="0"/>
          </a:p>
          <a:p>
            <a:pPr lvl="0"/>
            <a:r>
              <a:rPr lang="en-US" dirty="0" smtClean="0"/>
              <a:t>Centralized  decision  making  at  state  level  leads  to  impediment  in  approval  and execution. </a:t>
            </a:r>
            <a:endParaRPr lang="en-IN" dirty="0" smtClean="0"/>
          </a:p>
          <a:p>
            <a:pPr lvl="0"/>
            <a:r>
              <a:rPr lang="en-US" dirty="0" smtClean="0"/>
              <a:t>Doctors’ necessities are not filled as per Patient load and IPHS standard </a:t>
            </a:r>
            <a:endParaRPr lang="en-IN" dirty="0" smtClean="0"/>
          </a:p>
          <a:p>
            <a:pPr lvl="0"/>
            <a:r>
              <a:rPr lang="en-US" dirty="0" smtClean="0"/>
              <a:t>Weak  peripheral  health  care  system  needs  to  increase  patient  load  and  hence departments have not been developed as per the district hospital standards. </a:t>
            </a:r>
            <a:endParaRPr lang="en-IN" dirty="0" smtClean="0"/>
          </a:p>
          <a:p>
            <a:pPr lvl="0"/>
            <a:r>
              <a:rPr lang="en-US" dirty="0" smtClean="0"/>
              <a:t>Shortage of Manpower.</a:t>
            </a:r>
            <a:endParaRPr lang="en-IN" dirty="0" smtClean="0"/>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r>
              <a:rPr lang="en-US" b="1" dirty="0" smtClean="0"/>
              <a:t>OPPORTUNITIES </a:t>
            </a:r>
            <a:endParaRPr lang="en-IN" dirty="0" smtClean="0"/>
          </a:p>
          <a:p>
            <a:pPr lvl="0"/>
            <a:r>
              <a:rPr lang="en-US" dirty="0" smtClean="0"/>
              <a:t>Devolution of powers at local level for smooth functioning. Involvement of Local Population in Developing. </a:t>
            </a:r>
            <a:endParaRPr lang="en-IN" dirty="0" smtClean="0"/>
          </a:p>
          <a:p>
            <a:pPr lvl="0"/>
            <a:r>
              <a:rPr lang="en-US" dirty="0" smtClean="0"/>
              <a:t>Suitable scheduling and dexterity with DHS, NRHM and RKS can lead to the development of services and better delivery of health care in an integrated way.</a:t>
            </a:r>
            <a:endParaRPr lang="en-IN" dirty="0" smtClean="0"/>
          </a:p>
          <a:p>
            <a:pPr lvl="0"/>
            <a:r>
              <a:rPr lang="en-US" dirty="0" smtClean="0"/>
              <a:t>Availability of area for the development of hospital. </a:t>
            </a:r>
            <a:endParaRPr lang="en-IN" dirty="0" smtClean="0"/>
          </a:p>
          <a:p>
            <a:r>
              <a:rPr lang="en-US" dirty="0" smtClean="0"/>
              <a:t>The center can be developed to serve as a training center for junior doctors and paramedical staff.</a:t>
            </a:r>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990</TotalTime>
  <Words>3839</Words>
  <Application>Microsoft Office PowerPoint</Application>
  <PresentationFormat>On-screen Show (4:3)</PresentationFormat>
  <Paragraphs>548</Paragraphs>
  <Slides>49</Slides>
  <Notes>1</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Equity</vt:lpstr>
      <vt:lpstr>Dissertation  on   “GAP ANALYSIS for OPD, IPD &amp; Emergency Department” Based on Indian Public Health Standards of District Hospital, Kishanganj”                                Presented By:                                                                                                                   Dr. Sanjay Yadav                                                                                                                    PG/11/088</vt:lpstr>
      <vt:lpstr>INTRODUCTION</vt:lpstr>
      <vt:lpstr>Rationale of the study </vt:lpstr>
      <vt:lpstr>OBJECTIVE</vt:lpstr>
      <vt:lpstr>DATA AND METHODS</vt:lpstr>
      <vt:lpstr>Cont..</vt:lpstr>
      <vt:lpstr>         Observation during Internship period (SWOT)</vt:lpstr>
      <vt:lpstr>PowerPoint Presentation</vt:lpstr>
      <vt:lpstr>PowerPoint Presentation</vt:lpstr>
      <vt:lpstr>PowerPoint Presentation</vt:lpstr>
      <vt:lpstr>OBSERVATION &amp; FINDINGS</vt:lpstr>
      <vt:lpstr>For process flow</vt:lpstr>
      <vt:lpstr> Gap analysis</vt:lpstr>
      <vt:lpstr>Gap analysis</vt:lpstr>
      <vt:lpstr>Process flow</vt:lpstr>
      <vt:lpstr>Gap analysis</vt:lpstr>
      <vt:lpstr>Process flow</vt:lpstr>
      <vt:lpstr>Gap analysis</vt:lpstr>
      <vt:lpstr>Gap analysis</vt:lpstr>
      <vt:lpstr>   IPD</vt:lpstr>
      <vt:lpstr>Process flow</vt:lpstr>
      <vt:lpstr>Gap analysis</vt:lpstr>
      <vt:lpstr>Process flow</vt:lpstr>
      <vt:lpstr>Gap analysis</vt:lpstr>
      <vt:lpstr>Gap analysis</vt:lpstr>
      <vt:lpstr>Process flow</vt:lpstr>
      <vt:lpstr>Gap analysis</vt:lpstr>
      <vt:lpstr>Emergency Department</vt:lpstr>
      <vt:lpstr>Process flow</vt:lpstr>
      <vt:lpstr>Gap analysis</vt:lpstr>
      <vt:lpstr>Gap analysis</vt:lpstr>
      <vt:lpstr>Gap analysis</vt:lpstr>
      <vt:lpstr>Conclusion </vt:lpstr>
      <vt:lpstr>Recommendations  </vt:lpstr>
      <vt:lpstr>       Cont.</vt:lpstr>
      <vt:lpstr>       Cont.</vt:lpstr>
      <vt:lpstr>For IPD</vt:lpstr>
      <vt:lpstr>       Cont.</vt:lpstr>
      <vt:lpstr>       Cont.</vt:lpstr>
      <vt:lpstr>                                                  Cont.</vt:lpstr>
      <vt:lpstr>       Cont.</vt:lpstr>
      <vt:lpstr>       Cont.</vt:lpstr>
      <vt:lpstr>For Emergency</vt:lpstr>
      <vt:lpstr>       Cont.</vt:lpstr>
      <vt:lpstr>REFERENCE</vt:lpstr>
      <vt:lpstr>           Cont..</vt:lpstr>
      <vt:lpstr>          Cont.</vt:lpstr>
      <vt:lpstr>          Cont.</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naren</dc:creator>
  <cp:lastModifiedBy>Sanjay Yadav</cp:lastModifiedBy>
  <cp:revision>154</cp:revision>
  <dcterms:created xsi:type="dcterms:W3CDTF">2013-04-27T21:39:59Z</dcterms:created>
  <dcterms:modified xsi:type="dcterms:W3CDTF">2013-06-09T18:33:38Z</dcterms:modified>
</cp:coreProperties>
</file>