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70" r:id="rId10"/>
    <p:sldId id="268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6" r:id="rId26"/>
    <p:sldId id="287" r:id="rId27"/>
    <p:sldId id="28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70" autoAdjust="0"/>
  </p:normalViewPr>
  <p:slideViewPr>
    <p:cSldViewPr>
      <p:cViewPr varScale="1">
        <p:scale>
          <a:sx n="67" d="100"/>
          <a:sy n="67" d="100"/>
        </p:scale>
        <p:origin x="-13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%20Ashish%20Chaudhary\Desktop\dissertation\health%20check\Book2%20timewis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%20Ashish%20Chaudhary\Desktop\dissertation\health%20check\Book2%20timewis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%20Ashish%20Chaudhary\Desktop\dissertation\health%20check\Book2%20timewis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%20Ashish%20Chaudhary\Desktop\dissertation\health%20check\Book2%20timewis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%20Ashish%20Chaudhary\Desktop\dissertation\health%20check\Book2%20timewis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42"/>
  <c:chart>
    <c:title>
      <c:tx>
        <c:rich>
          <a:bodyPr/>
          <a:lstStyle/>
          <a:p>
            <a:pPr>
              <a:defRPr/>
            </a:pPr>
            <a:r>
              <a:rPr lang="en-US"/>
              <a:t>Turn Around Time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Sheet1!$B$49</c:f>
              <c:strCache>
                <c:ptCount val="1"/>
                <c:pt idx="0">
                  <c:v>Time from Health check to Radiology</c:v>
                </c:pt>
              </c:strCache>
            </c:strRef>
          </c:tx>
          <c:dLbls>
            <c:dLbl>
              <c:idx val="0"/>
              <c:layout/>
              <c:showVal val="1"/>
              <c:showSerName val="1"/>
            </c:dLbl>
            <c:delete val="1"/>
          </c:dLbls>
          <c:val>
            <c:numRef>
              <c:f>Sheet1!$C$49</c:f>
              <c:numCache>
                <c:formatCode>hh:mm</c:formatCode>
                <c:ptCount val="1"/>
                <c:pt idx="0">
                  <c:v>4.9305555555555554E-2</c:v>
                </c:pt>
              </c:numCache>
            </c:numRef>
          </c:val>
        </c:ser>
        <c:ser>
          <c:idx val="1"/>
          <c:order val="1"/>
          <c:tx>
            <c:strRef>
              <c:f>Sheet1!$B$50</c:f>
              <c:strCache>
                <c:ptCount val="1"/>
                <c:pt idx="0">
                  <c:v>waiting time</c:v>
                </c:pt>
              </c:strCache>
            </c:strRef>
          </c:tx>
          <c:dLbls>
            <c:dLbl>
              <c:idx val="0"/>
              <c:layout/>
              <c:showVal val="1"/>
              <c:showSerName val="1"/>
            </c:dLbl>
            <c:delete val="1"/>
          </c:dLbls>
          <c:val>
            <c:numRef>
              <c:f>Sheet1!$C$50</c:f>
              <c:numCache>
                <c:formatCode>hh:mm</c:formatCode>
                <c:ptCount val="1"/>
                <c:pt idx="0">
                  <c:v>2.4305555555555591E-2</c:v>
                </c:pt>
              </c:numCache>
            </c:numRef>
          </c:val>
        </c:ser>
        <c:ser>
          <c:idx val="2"/>
          <c:order val="2"/>
          <c:tx>
            <c:strRef>
              <c:f>Sheet1!$B$51</c:f>
              <c:strCache>
                <c:ptCount val="1"/>
                <c:pt idx="0">
                  <c:v>Scan Time</c:v>
                </c:pt>
              </c:strCache>
            </c:strRef>
          </c:tx>
          <c:dLbls>
            <c:dLbl>
              <c:idx val="0"/>
              <c:layout/>
              <c:showVal val="1"/>
              <c:showSerName val="1"/>
            </c:dLbl>
            <c:delete val="1"/>
          </c:dLbls>
          <c:val>
            <c:numRef>
              <c:f>Sheet1!$C$51</c:f>
              <c:numCache>
                <c:formatCode>hh:mm</c:formatCode>
                <c:ptCount val="1"/>
                <c:pt idx="0">
                  <c:v>8.3333333333333523E-3</c:v>
                </c:pt>
              </c:numCache>
            </c:numRef>
          </c:val>
        </c:ser>
        <c:axId val="66883968"/>
        <c:axId val="66885504"/>
      </c:barChart>
      <c:catAx>
        <c:axId val="66883968"/>
        <c:scaling>
          <c:orientation val="minMax"/>
        </c:scaling>
        <c:axPos val="b"/>
        <c:majorTickMark val="none"/>
        <c:tickLblPos val="nextTo"/>
        <c:crossAx val="66885504"/>
        <c:crosses val="autoZero"/>
        <c:auto val="1"/>
        <c:lblAlgn val="ctr"/>
        <c:lblOffset val="100"/>
      </c:catAx>
      <c:valAx>
        <c:axId val="6688550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</a:t>
                </a:r>
              </a:p>
            </c:rich>
          </c:tx>
          <c:layout/>
        </c:title>
        <c:numFmt formatCode="hh:mm" sourceLinked="1"/>
        <c:majorTickMark val="none"/>
        <c:tickLblPos val="nextTo"/>
        <c:crossAx val="6688396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42"/>
  <c:chart>
    <c:title>
      <c:tx>
        <c:rich>
          <a:bodyPr/>
          <a:lstStyle/>
          <a:p>
            <a:pPr>
              <a:defRPr/>
            </a:pPr>
            <a:r>
              <a:rPr lang="en-IN" dirty="0"/>
              <a:t>Time from Health check to </a:t>
            </a:r>
            <a:r>
              <a:rPr lang="en-IN" dirty="0" smtClean="0"/>
              <a:t>Radiology </a:t>
            </a:r>
            <a:r>
              <a:rPr lang="en-IN" dirty="0" err="1" smtClean="0"/>
              <a:t>Deptt</a:t>
            </a:r>
            <a:endParaRPr lang="en-IN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Sheet1!$C$20</c:f>
              <c:strCache>
                <c:ptCount val="1"/>
                <c:pt idx="0">
                  <c:v>Time from Health check to Radiology</c:v>
                </c:pt>
              </c:strCache>
            </c:strRef>
          </c:tx>
          <c:cat>
            <c:strRef>
              <c:f>Sheet1!$B$21:$B$23</c:f>
              <c:strCache>
                <c:ptCount val="3"/>
                <c:pt idx="0">
                  <c:v>8-9am</c:v>
                </c:pt>
                <c:pt idx="1">
                  <c:v>9-10am</c:v>
                </c:pt>
                <c:pt idx="2">
                  <c:v>10-11am</c:v>
                </c:pt>
              </c:strCache>
            </c:strRef>
          </c:cat>
          <c:val>
            <c:numRef>
              <c:f>Sheet1!$C$21:$C$23</c:f>
              <c:numCache>
                <c:formatCode>hh:mm</c:formatCode>
                <c:ptCount val="3"/>
                <c:pt idx="0">
                  <c:v>3.6805555555555612E-2</c:v>
                </c:pt>
                <c:pt idx="1">
                  <c:v>4.8611111111111112E-2</c:v>
                </c:pt>
                <c:pt idx="2">
                  <c:v>7.3611111111111113E-2</c:v>
                </c:pt>
              </c:numCache>
            </c:numRef>
          </c:val>
        </c:ser>
        <c:axId val="67311104"/>
        <c:axId val="67312640"/>
      </c:barChart>
      <c:catAx>
        <c:axId val="67311104"/>
        <c:scaling>
          <c:orientation val="minMax"/>
        </c:scaling>
        <c:axPos val="b"/>
        <c:majorTickMark val="none"/>
        <c:tickLblPos val="nextTo"/>
        <c:crossAx val="67312640"/>
        <c:crosses val="autoZero"/>
        <c:auto val="1"/>
        <c:lblAlgn val="ctr"/>
        <c:lblOffset val="100"/>
      </c:catAx>
      <c:valAx>
        <c:axId val="673126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IN" dirty="0" smtClean="0"/>
                  <a:t>Time</a:t>
                </a:r>
                <a:endParaRPr lang="en-IN" dirty="0"/>
              </a:p>
            </c:rich>
          </c:tx>
          <c:layout/>
        </c:title>
        <c:numFmt formatCode="hh:mm" sourceLinked="1"/>
        <c:majorTickMark val="none"/>
        <c:tickLblPos val="nextTo"/>
        <c:crossAx val="673111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style val="42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Time from entrance in Radiology to entry in</a:t>
            </a:r>
            <a:r>
              <a:rPr lang="en-US" baseline="0" dirty="0" smtClean="0"/>
              <a:t> US Room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Sheet1!$B$2</c:f>
              <c:strCache>
                <c:ptCount val="1"/>
                <c:pt idx="0">
                  <c:v>8-9am</c:v>
                </c:pt>
              </c:strCache>
            </c:strRef>
          </c:tx>
          <c:val>
            <c:numRef>
              <c:f>Sheet1!$C$2</c:f>
              <c:numCache>
                <c:formatCode>hh:mm</c:formatCode>
                <c:ptCount val="1"/>
                <c:pt idx="0">
                  <c:v>1.9444444444444445E-2</c:v>
                </c:pt>
              </c:numCache>
            </c:numRef>
          </c:val>
        </c:ser>
        <c:ser>
          <c:idx val="1"/>
          <c:order val="1"/>
          <c:tx>
            <c:strRef>
              <c:f>Sheet1!$B$3</c:f>
              <c:strCache>
                <c:ptCount val="1"/>
                <c:pt idx="0">
                  <c:v>9-10am</c:v>
                </c:pt>
              </c:strCache>
            </c:strRef>
          </c:tx>
          <c:val>
            <c:numRef>
              <c:f>Sheet1!$C$3</c:f>
              <c:numCache>
                <c:formatCode>hh:mm</c:formatCode>
                <c:ptCount val="1"/>
                <c:pt idx="0">
                  <c:v>2.6388888888888878E-2</c:v>
                </c:pt>
              </c:numCache>
            </c:numRef>
          </c:val>
        </c:ser>
        <c:ser>
          <c:idx val="2"/>
          <c:order val="2"/>
          <c:tx>
            <c:strRef>
              <c:f>Sheet1!$B$4</c:f>
              <c:strCache>
                <c:ptCount val="1"/>
                <c:pt idx="0">
                  <c:v>10-11am</c:v>
                </c:pt>
              </c:strCache>
            </c:strRef>
          </c:tx>
          <c:val>
            <c:numRef>
              <c:f>Sheet1!$C$4</c:f>
              <c:numCache>
                <c:formatCode>hh:mm</c:formatCode>
                <c:ptCount val="1"/>
                <c:pt idx="0">
                  <c:v>2.9861111111111158E-2</c:v>
                </c:pt>
              </c:numCache>
            </c:numRef>
          </c:val>
        </c:ser>
        <c:axId val="67352832"/>
        <c:axId val="67358720"/>
      </c:barChart>
      <c:catAx>
        <c:axId val="67352832"/>
        <c:scaling>
          <c:orientation val="minMax"/>
        </c:scaling>
        <c:axPos val="b"/>
        <c:majorTickMark val="none"/>
        <c:tickLblPos val="nextTo"/>
        <c:crossAx val="67358720"/>
        <c:crosses val="autoZero"/>
        <c:auto val="1"/>
        <c:lblAlgn val="ctr"/>
        <c:lblOffset val="100"/>
      </c:catAx>
      <c:valAx>
        <c:axId val="6735872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</a:t>
                </a:r>
              </a:p>
            </c:rich>
          </c:tx>
          <c:layout/>
        </c:title>
        <c:numFmt formatCode="hh:mm" sourceLinked="1"/>
        <c:majorTickMark val="none"/>
        <c:tickLblPos val="nextTo"/>
        <c:crossAx val="673528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style val="42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Sheet1!$C$36</c:f>
              <c:strCache>
                <c:ptCount val="1"/>
                <c:pt idx="0">
                  <c:v>Scan Time</c:v>
                </c:pt>
              </c:strCache>
            </c:strRef>
          </c:tx>
          <c:cat>
            <c:strRef>
              <c:f>Sheet1!$B$37:$B$39</c:f>
              <c:strCache>
                <c:ptCount val="3"/>
                <c:pt idx="0">
                  <c:v>8-9am</c:v>
                </c:pt>
                <c:pt idx="1">
                  <c:v>9-10am</c:v>
                </c:pt>
                <c:pt idx="2">
                  <c:v>10-11am</c:v>
                </c:pt>
              </c:strCache>
            </c:strRef>
          </c:cat>
          <c:val>
            <c:numRef>
              <c:f>Sheet1!$C$37:$C$39</c:f>
              <c:numCache>
                <c:formatCode>hh:mm</c:formatCode>
                <c:ptCount val="3"/>
                <c:pt idx="0">
                  <c:v>7.6388888888888904E-3</c:v>
                </c:pt>
                <c:pt idx="1">
                  <c:v>9.0277777777777787E-3</c:v>
                </c:pt>
                <c:pt idx="2">
                  <c:v>8.3333333333333367E-3</c:v>
                </c:pt>
              </c:numCache>
            </c:numRef>
          </c:val>
        </c:ser>
        <c:axId val="67520000"/>
        <c:axId val="67521536"/>
      </c:barChart>
      <c:catAx>
        <c:axId val="67520000"/>
        <c:scaling>
          <c:orientation val="minMax"/>
        </c:scaling>
        <c:axPos val="b"/>
        <c:majorTickMark val="none"/>
        <c:tickLblPos val="nextTo"/>
        <c:crossAx val="67521536"/>
        <c:crosses val="autoZero"/>
        <c:auto val="1"/>
        <c:lblAlgn val="ctr"/>
        <c:lblOffset val="100"/>
      </c:catAx>
      <c:valAx>
        <c:axId val="6752153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</a:t>
                </a:r>
              </a:p>
            </c:rich>
          </c:tx>
          <c:layout/>
        </c:title>
        <c:numFmt formatCode="hh:mm" sourceLinked="1"/>
        <c:majorTickMark val="none"/>
        <c:tickLblPos val="nextTo"/>
        <c:crossAx val="675200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42"/>
  <c:chart>
    <c:title>
      <c:tx>
        <c:rich>
          <a:bodyPr/>
          <a:lstStyle/>
          <a:p>
            <a:pPr>
              <a:defRPr/>
            </a:pPr>
            <a:r>
              <a:rPr lang="en-US"/>
              <a:t>Percentage</a:t>
            </a:r>
            <a:r>
              <a:rPr lang="en-US" baseline="0"/>
              <a:t> of Reviewed</a:t>
            </a:r>
            <a:r>
              <a:rPr lang="en-US"/>
              <a:t> Patients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showPercent val="1"/>
            <c:showLeaderLines val="1"/>
          </c:dLbls>
          <c:cat>
            <c:strRef>
              <c:f>Sheet1!$A$68:$A$69</c:f>
              <c:strCache>
                <c:ptCount val="2"/>
                <c:pt idx="0">
                  <c:v>Reviewed patients</c:v>
                </c:pt>
                <c:pt idx="1">
                  <c:v>Non reviewed patients</c:v>
                </c:pt>
              </c:strCache>
            </c:strRef>
          </c:cat>
          <c:val>
            <c:numRef>
              <c:f>Sheet1!$B$68:$B$69</c:f>
              <c:numCache>
                <c:formatCode>General</c:formatCode>
                <c:ptCount val="2"/>
                <c:pt idx="0">
                  <c:v>17.333333333333297</c:v>
                </c:pt>
                <c:pt idx="1">
                  <c:v>82.666666666666657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470085-3488-41D7-B7B1-26E828EA06A2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BA2155-6B12-41E5-8C0B-DA70F8C944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470085-3488-41D7-B7B1-26E828EA06A2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A2155-6B12-41E5-8C0B-DA70F8C944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470085-3488-41D7-B7B1-26E828EA06A2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A2155-6B12-41E5-8C0B-DA70F8C944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470085-3488-41D7-B7B1-26E828EA06A2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A2155-6B12-41E5-8C0B-DA70F8C944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470085-3488-41D7-B7B1-26E828EA06A2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A2155-6B12-41E5-8C0B-DA70F8C944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470085-3488-41D7-B7B1-26E828EA06A2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A2155-6B12-41E5-8C0B-DA70F8C944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470085-3488-41D7-B7B1-26E828EA06A2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A2155-6B12-41E5-8C0B-DA70F8C944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470085-3488-41D7-B7B1-26E828EA06A2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A2155-6B12-41E5-8C0B-DA70F8C944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470085-3488-41D7-B7B1-26E828EA06A2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A2155-6B12-41E5-8C0B-DA70F8C944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0470085-3488-41D7-B7B1-26E828EA06A2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A2155-6B12-41E5-8C0B-DA70F8C944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470085-3488-41D7-B7B1-26E828EA06A2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BA2155-6B12-41E5-8C0B-DA70F8C944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0470085-3488-41D7-B7B1-26E828EA06A2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0BA2155-6B12-41E5-8C0B-DA70F8C944F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4632" cy="352839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study Turn Around Time of Health Check patients for an Ultrasound scan in Radiology Department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5589240"/>
            <a:ext cx="6876256" cy="108012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Submitted By - Dr.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Ashish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Chaudhary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       PG/11/18</a:t>
            </a:r>
          </a:p>
          <a:p>
            <a:pPr algn="ctr"/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graphicFrame>
        <p:nvGraphicFramePr>
          <p:cNvPr id="20" name="Content Placeholder 19"/>
          <p:cNvGraphicFramePr>
            <a:graphicFrameLocks noGrp="1"/>
          </p:cNvGraphicFramePr>
          <p:nvPr>
            <p:ph idx="1"/>
          </p:nvPr>
        </p:nvGraphicFramePr>
        <p:xfrm>
          <a:off x="457200" y="764704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764704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Causes of Long Waiting Time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Lack of Coordination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Lack of Accountability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Lack of Patient Education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Shortage of Manpower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Improper utilization of Ultrasound room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Doctor’s Unavailability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Problems with the process of Health Check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Problems with the process of Radiology Department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is a lack of coordination between Health Check staff and Radiology staff.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is no specific coordinator for Ultrasound. Nurses are doing that work at present.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Coordination of Health check coordinator with the Health check staff is poor. Sometimes they can’t maintain the continuity of patients to ultrasound department.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Sometimes PCC from Health check is on leave or doesn’t come for Ultrasound Coordination</a:t>
            </a:r>
            <a:r>
              <a:rPr lang="en-US" dirty="0" smtClean="0"/>
              <a:t>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Lack of Coordination</a:t>
            </a:r>
            <a:endParaRPr lang="en-IN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is no authorized person in Radiology department who can coordinate with Health Check.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Sometimes there is a Nurse or PCC who is just busy in shifting papers.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Because of this, Health Check staff find it very difficult to coordinate.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Staff in radiology doesn’t come on predefined time.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Lack of Accountability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one of the important factor in increasing the waiting time.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Most of time patient bladder is not full because of his personal reasons. Lot of time is wasted in doing procedure again and again.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Every attempt should be made to educate and give proper instructions to patients at right time before the scan.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Lack of proper patient education</a:t>
            </a:r>
            <a:endParaRPr lang="en-IN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should be an authorized Ultrasound coordinator who can coordinate with Doctors, PCC and Health Check staff.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Shortage of PCC 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 registrar/junior doctor in radiology department.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Shortage of Manpower</a:t>
            </a:r>
            <a:endParaRPr lang="en-IN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Between 8-9 am, the number of cases in ultrasound department is very less. So there is no major concern at that time.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Between 9-10 am , Doctor’s availability is a major concern.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Only 2 ultrasound room work upto9:30 am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4 ultrasound room is used and doctors are available, then we can certainly reduce the waiting time.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Improper Utilization of resources</a:t>
            </a:r>
            <a:endParaRPr lang="en-IN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Health Check department is unable to maintain the continuity of patients to radiology department because of other tests going on simultaneously. They have to maintain a balance between the two and ensure the continuity of patients for Ultrasound scan.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should be a proper communication channel between ultrasound coordinator and Health check staff.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Proper instructions to patients regarding Ultrasound Scan.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Problems with the process of Both Department</a:t>
            </a:r>
            <a:endParaRPr lang="en-IN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radiology department. Most of the work is manual. There is no automation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e.g.Token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system  All the work is manual. Human errors are liable to happen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JD’s of PCC, nurse and support service staff is not clear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 accountable ultrasound Coordinator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Waiting time is estimated manually . Patient have to wait more than estimated time and hence leads to dissatisfaction.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 authorized person for Patient queries related to Ultrasound scan. Patient have to search for them.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Health Check and Ultrasound in Radiology Department is very important in terms of revenue and number of footfalls.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Longer Waiting Time is one of the important concern for Health Check patients in the Radiology Department.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Patient have to wait for a longer time than expected time and hence leading to dissatisfaction among patients.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Measures should be taken to reduce the waiting time for ultrasound scan.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512168"/>
          </a:xfrm>
        </p:spPr>
        <p:txBody>
          <a:bodyPr/>
          <a:lstStyle/>
          <a:p>
            <a:pPr algn="ctr"/>
            <a:r>
              <a:rPr lang="en-US" b="1" u="sng" dirty="0" smtClean="0"/>
              <a:t>Introduction</a:t>
            </a:r>
            <a:endParaRPr lang="en-IN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Improper calling system of patient. Patients roam here and there and wait for their turn.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Time taken in typing of reports is more. It should be decreased.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Time taken for Verification of reports is more. It should be decreased.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 display of Instructions for patients regarding Ultrasound scan.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 defined process for reviewed patients. So other patients have to wait longer than the estimated time given to them.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Training for staff to increase coordination and communication  within the department and with other department.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Token system.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Instructions regarding Ultrasound scan should be displayed.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Accountability should be increased. JDs should be defined.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Availability of manpower i.e. both staff and doctors should be insured.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Recommendations</a:t>
            </a:r>
            <a:endParaRPr lang="en-IN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should be proper  calling system for patients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possible, there should be appointment system for health check patients.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Reports can be send via mail for those who require it via mail.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Review of HMIS to decrease unnecessary duplication of work by maintaining log books.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For Health Check Department :</a:t>
            </a:r>
          </a:p>
          <a:p>
            <a:pPr>
              <a:buNone/>
            </a:pP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should maintain the continuity of the patients.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should give stress on patient education.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should track down the location of patients.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Every attempt should be made to reduce the number of reviews for the scan.</a:t>
            </a:r>
          </a:p>
          <a:p>
            <a:pPr lvl="0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Ultrasound scan should be done as early as possible.</a:t>
            </a:r>
          </a:p>
          <a:p>
            <a:endParaRPr lang="en-IN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/>
          <a:lstStyle/>
          <a:p>
            <a:pPr lvl="0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There should be a display board in Health Check regarding instructions only for ultrasound.</a:t>
            </a:r>
          </a:p>
          <a:p>
            <a:pPr lvl="0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There should be a specific Ultrasound coordinator from Health Check staff who can coordinate and communicate with the Ultrasound coordinator of Radiology Department.</a:t>
            </a:r>
          </a:p>
          <a:p>
            <a:pPr lvl="0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There should be a combined training session for Ultrasound coordinator from both the departments.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rmAutofit fontScale="92500"/>
          </a:bodyPr>
          <a:lstStyle/>
          <a:p>
            <a:r>
              <a:rPr lang="en-IN" dirty="0" smtClean="0"/>
              <a:t>Patients coming for health check are spending a lot of time in ultrasound </a:t>
            </a:r>
            <a:r>
              <a:rPr lang="en-IN" dirty="0" smtClean="0"/>
              <a:t>scan.</a:t>
            </a:r>
            <a:endParaRPr lang="en-IN" dirty="0" smtClean="0"/>
          </a:p>
          <a:p>
            <a:r>
              <a:rPr lang="en-IN" dirty="0" smtClean="0"/>
              <a:t> Every attempt should be made to decrease the total Turnaround time. </a:t>
            </a:r>
          </a:p>
          <a:p>
            <a:r>
              <a:rPr lang="en-IN" dirty="0" smtClean="0"/>
              <a:t> We can streamline the process of both (health check and radiology)  the departments.</a:t>
            </a:r>
          </a:p>
          <a:p>
            <a:r>
              <a:rPr lang="en-IN" dirty="0" smtClean="0"/>
              <a:t> Increased coordination and accountability among staff can solve the problem of long waiting </a:t>
            </a:r>
            <a:r>
              <a:rPr lang="en-IN" dirty="0" smtClean="0"/>
              <a:t>time.</a:t>
            </a:r>
            <a:endParaRPr lang="en-IN" dirty="0" smtClean="0"/>
          </a:p>
          <a:p>
            <a:r>
              <a:rPr lang="en-IN" dirty="0" smtClean="0"/>
              <a:t>Patient’s education and instructions regarding Ultrasound scan should be done clearly and in a simple language which patient can </a:t>
            </a:r>
            <a:r>
              <a:rPr lang="en-IN" dirty="0" smtClean="0"/>
              <a:t>understand.</a:t>
            </a:r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Conclusion</a:t>
            </a:r>
            <a:endParaRPr lang="en-IN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dirty="0" smtClean="0"/>
              <a:t>http://www.rsna.org/uploadedFiles/Reduction%20In%20Turnaround%20Times.pdf</a:t>
            </a:r>
          </a:p>
          <a:p>
            <a:pPr lvl="0"/>
            <a:r>
              <a:rPr lang="en-IN" dirty="0" smtClean="0"/>
              <a:t>“Decreasing extremities in patient waiting time” by </a:t>
            </a:r>
            <a:r>
              <a:rPr lang="en-IN" dirty="0" err="1" smtClean="0"/>
              <a:t>Groome</a:t>
            </a:r>
            <a:r>
              <a:rPr lang="en-IN" dirty="0" smtClean="0"/>
              <a:t> LJ, </a:t>
            </a:r>
            <a:r>
              <a:rPr lang="en-IN" dirty="0" err="1" smtClean="0"/>
              <a:t>Meyeaux</a:t>
            </a:r>
            <a:r>
              <a:rPr lang="en-IN" dirty="0" smtClean="0"/>
              <a:t> EJ </a:t>
            </a:r>
            <a:r>
              <a:rPr lang="en-IN" dirty="0" err="1" smtClean="0"/>
              <a:t>Jr</a:t>
            </a:r>
            <a:r>
              <a:rPr lang="en-IN" dirty="0" smtClean="0"/>
              <a:t>, (Quality Management Health Care 2010)</a:t>
            </a:r>
          </a:p>
          <a:p>
            <a:pPr lvl="0"/>
            <a:r>
              <a:rPr lang="en-IN" dirty="0" smtClean="0"/>
              <a:t>“Reducing Patient waiting times and improving resource utilization” by </a:t>
            </a:r>
            <a:r>
              <a:rPr lang="en-IN" dirty="0" err="1" smtClean="0"/>
              <a:t>Santibanez</a:t>
            </a:r>
            <a:r>
              <a:rPr lang="en-IN" dirty="0" smtClean="0"/>
              <a:t> Chow VS, French J, </a:t>
            </a:r>
            <a:r>
              <a:rPr lang="en-IN" dirty="0" err="1" smtClean="0"/>
              <a:t>Puterman</a:t>
            </a:r>
            <a:r>
              <a:rPr lang="en-IN" dirty="0" smtClean="0"/>
              <a:t> ML</a:t>
            </a:r>
          </a:p>
          <a:p>
            <a:pPr lvl="0"/>
            <a:r>
              <a:rPr lang="en-IN" dirty="0" smtClean="0"/>
              <a:t>http://www.rsna.org/uploadedFiles/To%20Reduce%20The%20Waiting%20Time.pdf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References</a:t>
            </a:r>
            <a:endParaRPr lang="en-IN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8" name="Picture 4" descr="http://t1.gstatic.com/images?q=tbn:ANd9GcRIf1dUt1hKovWvw7O4c3XiTxu63DyCQkyod_ZgamcqyTf4u1Ersw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988840"/>
            <a:ext cx="5688632" cy="30963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General Objective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To study the total turn around time of Health Check patients for an ultrasound scan in radiology department in Manipal Hospital.</a:t>
            </a:r>
          </a:p>
          <a:p>
            <a:pPr marL="269875" indent="-269875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`</a:t>
            </a:r>
          </a:p>
          <a:p>
            <a:pPr>
              <a:buFont typeface="Wingdings" pitchFamily="2" charset="2"/>
              <a:buChar char="q"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Specific Objective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To find out the total Turn Around Time. </a:t>
            </a:r>
          </a:p>
          <a:p>
            <a:pPr marL="542925" indent="-45720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find out the time taken by patients from registration in Health Check to Ultrasound Department.</a:t>
            </a:r>
          </a:p>
          <a:p>
            <a:pPr marL="542925" indent="-36195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find out the time taken from entrance in radiology   department to entry time in Ultrasound room.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To find out the total time taken in the procedure.</a:t>
            </a:r>
          </a:p>
          <a:p>
            <a:pPr marL="273050" indent="-27305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To find out the causes behind long waiting time and give                            r                   recommendations accordingly.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/>
              <a:t>Objective</a:t>
            </a:r>
            <a:endParaRPr lang="en-IN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>
            <a:normAutofit fontScale="25000" lnSpcReduction="20000"/>
          </a:bodyPr>
          <a:lstStyle/>
          <a:p>
            <a:r>
              <a:rPr lang="en-US" sz="11200" b="1" u="sng" dirty="0" smtClean="0">
                <a:latin typeface="Times New Roman" pitchFamily="18" charset="0"/>
                <a:cs typeface="Times New Roman" pitchFamily="18" charset="0"/>
              </a:rPr>
              <a:t>Study Setting: </a:t>
            </a:r>
          </a:p>
          <a:p>
            <a:pPr>
              <a:buNone/>
            </a:pPr>
            <a:r>
              <a:rPr lang="en-US" sz="9600" dirty="0" smtClean="0"/>
              <a:t>   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The study was done during the time period between 15 January to 15 February 2013 at Manipal Hospital, Bangalore.</a:t>
            </a:r>
          </a:p>
          <a:p>
            <a:pPr>
              <a:buNone/>
            </a:pPr>
            <a:endParaRPr lang="en-US" sz="112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u="sng" dirty="0" smtClean="0"/>
          </a:p>
          <a:p>
            <a:pPr>
              <a:buNone/>
            </a:pPr>
            <a:r>
              <a:rPr lang="en-US" sz="2400" b="1" u="sng" dirty="0" smtClean="0"/>
              <a:t>  </a:t>
            </a:r>
            <a:endParaRPr lang="en-US" sz="11200" b="1" u="sng" dirty="0" smtClean="0"/>
          </a:p>
          <a:p>
            <a:r>
              <a:rPr lang="en-US" sz="11200" b="1" u="sng" dirty="0" smtClean="0">
                <a:latin typeface="Times New Roman" pitchFamily="18" charset="0"/>
                <a:cs typeface="Times New Roman" pitchFamily="18" charset="0"/>
              </a:rPr>
              <a:t>Study Design:</a:t>
            </a:r>
            <a:endParaRPr lang="en-IN" sz="1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   A Time series study was undertaken collecting the data from patients at a particular point of time.</a:t>
            </a:r>
          </a:p>
          <a:p>
            <a:pPr>
              <a:buNone/>
            </a:pPr>
            <a:endParaRPr lang="en-US" sz="11200" dirty="0" smtClean="0"/>
          </a:p>
          <a:p>
            <a:r>
              <a:rPr lang="en-US" sz="11200" b="1" u="sng" dirty="0" smtClean="0">
                <a:latin typeface="Times New Roman" pitchFamily="18" charset="0"/>
                <a:cs typeface="Times New Roman" pitchFamily="18" charset="0"/>
              </a:rPr>
              <a:t>Research Method: </a:t>
            </a:r>
            <a:endParaRPr lang="en-IN" sz="1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1200" dirty="0" smtClean="0"/>
              <a:t>   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Quantitative method was used.</a:t>
            </a:r>
          </a:p>
          <a:p>
            <a:pPr>
              <a:buNone/>
            </a:pPr>
            <a:endParaRPr lang="en-US" sz="9600" dirty="0" smtClean="0"/>
          </a:p>
          <a:p>
            <a:pPr>
              <a:buNone/>
            </a:pPr>
            <a:endParaRPr lang="en-US" sz="3100" dirty="0" smtClean="0"/>
          </a:p>
          <a:p>
            <a:pPr>
              <a:buNone/>
            </a:pPr>
            <a:endParaRPr lang="en-US" sz="3100" dirty="0" smtClean="0"/>
          </a:p>
          <a:p>
            <a:pPr>
              <a:buNone/>
            </a:pPr>
            <a:endParaRPr lang="en-US" sz="3100" dirty="0" smtClean="0"/>
          </a:p>
          <a:p>
            <a:pPr>
              <a:buNone/>
            </a:pPr>
            <a:endParaRPr lang="en-US" sz="3100" dirty="0" smtClean="0"/>
          </a:p>
          <a:p>
            <a:pPr>
              <a:buNone/>
            </a:pPr>
            <a:endParaRPr lang="en-US" sz="31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 </a:t>
            </a:r>
            <a:endParaRPr lang="en-IN" sz="2800" dirty="0" smtClean="0"/>
          </a:p>
          <a:p>
            <a:endParaRPr lang="en-IN" b="1" u="sn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/>
          <a:lstStyle/>
          <a:p>
            <a:pPr algn="ctr"/>
            <a:r>
              <a:rPr lang="en-US" b="1" u="sng" dirty="0" smtClean="0"/>
              <a:t>Methodology</a:t>
            </a:r>
            <a:endParaRPr lang="en-IN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Sample size: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A convenient sample of 300 patients is taken for a good representation of the  patients.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Sampling Technique: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A convenient sampling study of the Health Check  patients coming for the treatment at Manipal Hospital is included in the study.</a:t>
            </a:r>
          </a:p>
          <a:p>
            <a:pPr>
              <a:buNone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Inclusion Criteria: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Health Check patients who underwent for Ultrasound Scan.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800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95800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Data Collection: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Primary data was collected by observation and from records.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Secondary data  was collected from HMIS.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Data Analysis :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Data is analyzed using MS Excel software.</a:t>
            </a: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800" b="1" u="sn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`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/>
          <a:lstStyle/>
          <a:p>
            <a:pPr algn="ctr"/>
            <a:r>
              <a:rPr lang="en-US" b="1" u="sng" dirty="0" smtClean="0"/>
              <a:t>Findings</a:t>
            </a:r>
            <a:endParaRPr lang="en-IN" b="1" u="sng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980728"/>
          <a:ext cx="82296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836712"/>
          <a:ext cx="821925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715</TotalTime>
  <Words>1291</Words>
  <Application>Microsoft Office PowerPoint</Application>
  <PresentationFormat>On-screen Show (4:3)</PresentationFormat>
  <Paragraphs>154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Concourse</vt:lpstr>
      <vt:lpstr>To study Turn Around Time of Health Check patients for an Ultrasound scan in Radiology Department</vt:lpstr>
      <vt:lpstr>Introduction</vt:lpstr>
      <vt:lpstr>Objective</vt:lpstr>
      <vt:lpstr>Methodology</vt:lpstr>
      <vt:lpstr>Slide 5</vt:lpstr>
      <vt:lpstr>`</vt:lpstr>
      <vt:lpstr>Findings</vt:lpstr>
      <vt:lpstr>Slide 8</vt:lpstr>
      <vt:lpstr>Slide 9</vt:lpstr>
      <vt:lpstr>Slide 10</vt:lpstr>
      <vt:lpstr>Slide 11</vt:lpstr>
      <vt:lpstr>Causes of Long Waiting Time</vt:lpstr>
      <vt:lpstr>Lack of Coordination</vt:lpstr>
      <vt:lpstr>Lack of Accountability</vt:lpstr>
      <vt:lpstr>Lack of proper patient education</vt:lpstr>
      <vt:lpstr>Shortage of Manpower</vt:lpstr>
      <vt:lpstr>Improper Utilization of resources</vt:lpstr>
      <vt:lpstr>Problems with the process of Both Department</vt:lpstr>
      <vt:lpstr>Slide 19</vt:lpstr>
      <vt:lpstr>Slide 20</vt:lpstr>
      <vt:lpstr>Recommendations</vt:lpstr>
      <vt:lpstr>Slide 22</vt:lpstr>
      <vt:lpstr>Slide 23</vt:lpstr>
      <vt:lpstr>Slide 24</vt:lpstr>
      <vt:lpstr>Conclusion</vt:lpstr>
      <vt:lpstr>References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 ON TURN AROUND TIME TIME IN ULTRASOUND DEPARTMENT</dc:title>
  <dc:creator>Dr. Ashish Chaudhary</dc:creator>
  <cp:lastModifiedBy>Dr. Ashish Chaudhary</cp:lastModifiedBy>
  <cp:revision>75</cp:revision>
  <dcterms:created xsi:type="dcterms:W3CDTF">2013-02-05T06:26:01Z</dcterms:created>
  <dcterms:modified xsi:type="dcterms:W3CDTF">2013-05-01T07:00:49Z</dcterms:modified>
</cp:coreProperties>
</file>