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6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F:\New%20folder\SNCU.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Sheet3!$A$24:$A$34</c:f>
              <c:strCache>
                <c:ptCount val="11"/>
                <c:pt idx="0">
                  <c:v>Target</c:v>
                </c:pt>
                <c:pt idx="1">
                  <c:v>Faridabad</c:v>
                </c:pt>
                <c:pt idx="2">
                  <c:v>Gurgaon</c:v>
                </c:pt>
                <c:pt idx="3">
                  <c:v>Kaithal</c:v>
                </c:pt>
                <c:pt idx="4">
                  <c:v>Mewat</c:v>
                </c:pt>
                <c:pt idx="5">
                  <c:v>Panchkula</c:v>
                </c:pt>
                <c:pt idx="6">
                  <c:v>Yamunanagar</c:v>
                </c:pt>
                <c:pt idx="7">
                  <c:v>Ambala</c:v>
                </c:pt>
                <c:pt idx="8">
                  <c:v>Bhiwani</c:v>
                </c:pt>
                <c:pt idx="9">
                  <c:v>Narnaul</c:v>
                </c:pt>
                <c:pt idx="10">
                  <c:v>Rohtak</c:v>
                </c:pt>
              </c:strCache>
            </c:strRef>
          </c:cat>
          <c:val>
            <c:numRef>
              <c:f>Sheet3!$B$24:$B$34</c:f>
              <c:numCache>
                <c:formatCode>General</c:formatCode>
                <c:ptCount val="11"/>
                <c:pt idx="0">
                  <c:v>10</c:v>
                </c:pt>
                <c:pt idx="1">
                  <c:v>8</c:v>
                </c:pt>
                <c:pt idx="2">
                  <c:v>8</c:v>
                </c:pt>
                <c:pt idx="3">
                  <c:v>8</c:v>
                </c:pt>
                <c:pt idx="4">
                  <c:v>8</c:v>
                </c:pt>
                <c:pt idx="5">
                  <c:v>8</c:v>
                </c:pt>
                <c:pt idx="6">
                  <c:v>8</c:v>
                </c:pt>
                <c:pt idx="7">
                  <c:v>7</c:v>
                </c:pt>
                <c:pt idx="8">
                  <c:v>7</c:v>
                </c:pt>
                <c:pt idx="9">
                  <c:v>7</c:v>
                </c:pt>
                <c:pt idx="10">
                  <c:v>7</c:v>
                </c:pt>
              </c:numCache>
            </c:numRef>
          </c:val>
        </c:ser>
        <c:shape val="box"/>
        <c:axId val="90236032"/>
        <c:axId val="90237568"/>
        <c:axId val="0"/>
      </c:bar3DChart>
      <c:catAx>
        <c:axId val="90236032"/>
        <c:scaling>
          <c:orientation val="minMax"/>
        </c:scaling>
        <c:axPos val="b"/>
        <c:numFmt formatCode="General" sourceLinked="0"/>
        <c:tickLblPos val="nextTo"/>
        <c:crossAx val="90237568"/>
        <c:crosses val="autoZero"/>
        <c:auto val="1"/>
        <c:lblAlgn val="ctr"/>
        <c:lblOffset val="100"/>
      </c:catAx>
      <c:valAx>
        <c:axId val="90237568"/>
        <c:scaling>
          <c:orientation val="minMax"/>
        </c:scaling>
        <c:axPos val="l"/>
        <c:numFmt formatCode="General" sourceLinked="1"/>
        <c:tickLblPos val="nextTo"/>
        <c:crossAx val="90236032"/>
        <c:crosses val="autoZero"/>
        <c:crossBetween val="between"/>
      </c:valAx>
    </c:plotArea>
    <c:plotVisOnly val="1"/>
    <c:dispBlanksAs val="gap"/>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Sheet3!$A$183:$A$193</c:f>
              <c:strCache>
                <c:ptCount val="11"/>
                <c:pt idx="0">
                  <c:v>Target</c:v>
                </c:pt>
                <c:pt idx="1">
                  <c:v>Mewat</c:v>
                </c:pt>
                <c:pt idx="2">
                  <c:v>Ambala</c:v>
                </c:pt>
                <c:pt idx="3">
                  <c:v>Panchkula</c:v>
                </c:pt>
                <c:pt idx="4">
                  <c:v>Faridabad</c:v>
                </c:pt>
                <c:pt idx="5">
                  <c:v>Gurgaon</c:v>
                </c:pt>
                <c:pt idx="6">
                  <c:v>Narnaul</c:v>
                </c:pt>
                <c:pt idx="7">
                  <c:v>Bhiwani</c:v>
                </c:pt>
                <c:pt idx="8">
                  <c:v>Rohtak</c:v>
                </c:pt>
                <c:pt idx="9">
                  <c:v>Kaithal</c:v>
                </c:pt>
                <c:pt idx="10">
                  <c:v>Yamunanagar</c:v>
                </c:pt>
              </c:strCache>
            </c:strRef>
          </c:cat>
          <c:val>
            <c:numRef>
              <c:f>Sheet3!$B$183:$B$193</c:f>
              <c:numCache>
                <c:formatCode>General</c:formatCode>
                <c:ptCount val="11"/>
                <c:pt idx="0">
                  <c:v>4</c:v>
                </c:pt>
                <c:pt idx="1">
                  <c:v>4</c:v>
                </c:pt>
                <c:pt idx="2">
                  <c:v>3</c:v>
                </c:pt>
                <c:pt idx="3">
                  <c:v>3</c:v>
                </c:pt>
                <c:pt idx="4">
                  <c:v>3</c:v>
                </c:pt>
                <c:pt idx="5">
                  <c:v>3</c:v>
                </c:pt>
                <c:pt idx="6">
                  <c:v>3</c:v>
                </c:pt>
                <c:pt idx="7">
                  <c:v>3</c:v>
                </c:pt>
                <c:pt idx="8">
                  <c:v>2</c:v>
                </c:pt>
                <c:pt idx="9">
                  <c:v>2</c:v>
                </c:pt>
                <c:pt idx="10">
                  <c:v>2</c:v>
                </c:pt>
              </c:numCache>
            </c:numRef>
          </c:val>
        </c:ser>
        <c:shape val="box"/>
        <c:axId val="95355648"/>
        <c:axId val="96294400"/>
        <c:axId val="0"/>
      </c:bar3DChart>
      <c:catAx>
        <c:axId val="95355648"/>
        <c:scaling>
          <c:orientation val="minMax"/>
        </c:scaling>
        <c:axPos val="b"/>
        <c:numFmt formatCode="General" sourceLinked="0"/>
        <c:tickLblPos val="nextTo"/>
        <c:crossAx val="96294400"/>
        <c:crosses val="autoZero"/>
        <c:auto val="1"/>
        <c:lblAlgn val="ctr"/>
        <c:lblOffset val="100"/>
      </c:catAx>
      <c:valAx>
        <c:axId val="96294400"/>
        <c:scaling>
          <c:orientation val="minMax"/>
        </c:scaling>
        <c:axPos val="l"/>
        <c:numFmt formatCode="General" sourceLinked="1"/>
        <c:tickLblPos val="nextTo"/>
        <c:crossAx val="95355648"/>
        <c:crosses val="autoZero"/>
        <c:crossBetween val="between"/>
        <c:majorUnit val="1"/>
      </c:valAx>
    </c:plotArea>
    <c:plotVisOnly val="1"/>
    <c:dispBlanksAs val="gap"/>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IN"/>
  <c:chart>
    <c:view3D>
      <c:rAngAx val="1"/>
    </c:view3D>
    <c:sideWall>
      <c:spPr>
        <a:noFill/>
        <a:ln w="25400">
          <a:noFill/>
        </a:ln>
      </c:spPr>
    </c:sideWall>
    <c:backWall>
      <c:spPr>
        <a:noFill/>
        <a:ln w="25400">
          <a:noFill/>
        </a:ln>
      </c:spPr>
    </c:backWall>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Sheet3!$A$200:$A$210</c:f>
              <c:strCache>
                <c:ptCount val="11"/>
                <c:pt idx="0">
                  <c:v>Target</c:v>
                </c:pt>
                <c:pt idx="1">
                  <c:v>Ambala</c:v>
                </c:pt>
                <c:pt idx="2">
                  <c:v>Panchkula</c:v>
                </c:pt>
                <c:pt idx="3">
                  <c:v>Kaithal</c:v>
                </c:pt>
                <c:pt idx="4">
                  <c:v>Faridabad</c:v>
                </c:pt>
                <c:pt idx="5">
                  <c:v>Gurgaon</c:v>
                </c:pt>
                <c:pt idx="6">
                  <c:v>Mewat</c:v>
                </c:pt>
                <c:pt idx="7">
                  <c:v>Narnaul</c:v>
                </c:pt>
                <c:pt idx="8">
                  <c:v>Bhiwani</c:v>
                </c:pt>
                <c:pt idx="9">
                  <c:v>Yamunanagar</c:v>
                </c:pt>
                <c:pt idx="10">
                  <c:v>Rohtak</c:v>
                </c:pt>
              </c:strCache>
            </c:strRef>
          </c:cat>
          <c:val>
            <c:numRef>
              <c:f>Sheet3!$B$200:$B$210</c:f>
              <c:numCache>
                <c:formatCode>General</c:formatCode>
                <c:ptCount val="11"/>
                <c:pt idx="0">
                  <c:v>4</c:v>
                </c:pt>
                <c:pt idx="1">
                  <c:v>4</c:v>
                </c:pt>
                <c:pt idx="2">
                  <c:v>4</c:v>
                </c:pt>
                <c:pt idx="3">
                  <c:v>4</c:v>
                </c:pt>
                <c:pt idx="4">
                  <c:v>4</c:v>
                </c:pt>
                <c:pt idx="5">
                  <c:v>4</c:v>
                </c:pt>
                <c:pt idx="6">
                  <c:v>4</c:v>
                </c:pt>
                <c:pt idx="7">
                  <c:v>4</c:v>
                </c:pt>
                <c:pt idx="8">
                  <c:v>4</c:v>
                </c:pt>
                <c:pt idx="9">
                  <c:v>4</c:v>
                </c:pt>
                <c:pt idx="10">
                  <c:v>3</c:v>
                </c:pt>
              </c:numCache>
            </c:numRef>
          </c:val>
        </c:ser>
        <c:shape val="box"/>
        <c:axId val="94133632"/>
        <c:axId val="94135424"/>
        <c:axId val="0"/>
      </c:bar3DChart>
      <c:catAx>
        <c:axId val="94133632"/>
        <c:scaling>
          <c:orientation val="minMax"/>
        </c:scaling>
        <c:axPos val="b"/>
        <c:numFmt formatCode="General" sourceLinked="0"/>
        <c:tickLblPos val="nextTo"/>
        <c:crossAx val="94135424"/>
        <c:crosses val="autoZero"/>
        <c:auto val="1"/>
        <c:lblAlgn val="ctr"/>
        <c:lblOffset val="100"/>
      </c:catAx>
      <c:valAx>
        <c:axId val="94135424"/>
        <c:scaling>
          <c:orientation val="minMax"/>
        </c:scaling>
        <c:axPos val="l"/>
        <c:numFmt formatCode="General" sourceLinked="1"/>
        <c:tickLblPos val="nextTo"/>
        <c:crossAx val="94133632"/>
        <c:crosses val="autoZero"/>
        <c:crossBetween val="between"/>
        <c:majorUnit val="1"/>
      </c:valAx>
    </c:plotArea>
    <c:plotVisOnly val="1"/>
    <c:dispBlanksAs val="gap"/>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chart>
    <c:plotArea>
      <c:layout>
        <c:manualLayout>
          <c:layoutTarget val="inner"/>
          <c:xMode val="edge"/>
          <c:yMode val="edge"/>
          <c:x val="6.6049569536706917E-2"/>
          <c:y val="5.3408025489351148E-2"/>
          <c:w val="0.9100633512016163"/>
          <c:h val="0.73601180449459547"/>
        </c:manualLayout>
      </c:layout>
      <c:bar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Sheet3!$A$1:$A$11</c:f>
              <c:strCache>
                <c:ptCount val="11"/>
                <c:pt idx="0">
                  <c:v>Target</c:v>
                </c:pt>
                <c:pt idx="1">
                  <c:v>Mewat</c:v>
                </c:pt>
                <c:pt idx="2">
                  <c:v>Panchkula</c:v>
                </c:pt>
                <c:pt idx="3">
                  <c:v>Gurgaon</c:v>
                </c:pt>
                <c:pt idx="4">
                  <c:v>Kaithal</c:v>
                </c:pt>
                <c:pt idx="5">
                  <c:v>Yamunanagar</c:v>
                </c:pt>
                <c:pt idx="6">
                  <c:v>Faridabad</c:v>
                </c:pt>
                <c:pt idx="7">
                  <c:v>Narnaul</c:v>
                </c:pt>
                <c:pt idx="8">
                  <c:v>Bhiwani</c:v>
                </c:pt>
                <c:pt idx="9">
                  <c:v>Ambala</c:v>
                </c:pt>
                <c:pt idx="10">
                  <c:v>Rohtak</c:v>
                </c:pt>
              </c:strCache>
            </c:strRef>
          </c:cat>
          <c:val>
            <c:numRef>
              <c:f>Sheet3!$B$1:$B$11</c:f>
              <c:numCache>
                <c:formatCode>General</c:formatCode>
                <c:ptCount val="11"/>
                <c:pt idx="0">
                  <c:v>84</c:v>
                </c:pt>
                <c:pt idx="1">
                  <c:v>80</c:v>
                </c:pt>
                <c:pt idx="2">
                  <c:v>80</c:v>
                </c:pt>
                <c:pt idx="3">
                  <c:v>78</c:v>
                </c:pt>
                <c:pt idx="4">
                  <c:v>73</c:v>
                </c:pt>
                <c:pt idx="5">
                  <c:v>71</c:v>
                </c:pt>
                <c:pt idx="6">
                  <c:v>70</c:v>
                </c:pt>
                <c:pt idx="7">
                  <c:v>69</c:v>
                </c:pt>
                <c:pt idx="8">
                  <c:v>69</c:v>
                </c:pt>
                <c:pt idx="9">
                  <c:v>66</c:v>
                </c:pt>
                <c:pt idx="10">
                  <c:v>55</c:v>
                </c:pt>
              </c:numCache>
            </c:numRef>
          </c:val>
        </c:ser>
        <c:axId val="97556352"/>
        <c:axId val="97557888"/>
      </c:barChart>
      <c:catAx>
        <c:axId val="97556352"/>
        <c:scaling>
          <c:orientation val="minMax"/>
        </c:scaling>
        <c:axPos val="b"/>
        <c:numFmt formatCode="General" sourceLinked="0"/>
        <c:tickLblPos val="nextTo"/>
        <c:crossAx val="97557888"/>
        <c:crosses val="autoZero"/>
        <c:auto val="1"/>
        <c:lblAlgn val="ctr"/>
        <c:lblOffset val="100"/>
      </c:catAx>
      <c:valAx>
        <c:axId val="97557888"/>
        <c:scaling>
          <c:orientation val="minMax"/>
        </c:scaling>
        <c:axPos val="l"/>
        <c:numFmt formatCode="General" sourceLinked="1"/>
        <c:tickLblPos val="nextTo"/>
        <c:crossAx val="97556352"/>
        <c:crosses val="autoZero"/>
        <c:crossBetween val="between"/>
      </c:valAx>
    </c:plotArea>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Sheet3!$A$42:$A$52</c:f>
              <c:strCache>
                <c:ptCount val="11"/>
                <c:pt idx="0">
                  <c:v>Target</c:v>
                </c:pt>
                <c:pt idx="1">
                  <c:v>Panchkula</c:v>
                </c:pt>
                <c:pt idx="2">
                  <c:v>Kaithal</c:v>
                </c:pt>
                <c:pt idx="3">
                  <c:v>Ambala</c:v>
                </c:pt>
                <c:pt idx="4">
                  <c:v>Gurgaon</c:v>
                </c:pt>
                <c:pt idx="5">
                  <c:v>Mewat</c:v>
                </c:pt>
                <c:pt idx="6">
                  <c:v>Faridabad</c:v>
                </c:pt>
                <c:pt idx="7">
                  <c:v>Narnaul</c:v>
                </c:pt>
                <c:pt idx="8">
                  <c:v>Bhiwani</c:v>
                </c:pt>
                <c:pt idx="9">
                  <c:v>Yamunanagar</c:v>
                </c:pt>
                <c:pt idx="10">
                  <c:v>Rohtak</c:v>
                </c:pt>
              </c:strCache>
            </c:strRef>
          </c:cat>
          <c:val>
            <c:numRef>
              <c:f>Sheet3!$B$42:$B$52</c:f>
              <c:numCache>
                <c:formatCode>General</c:formatCode>
                <c:ptCount val="11"/>
                <c:pt idx="0">
                  <c:v>15</c:v>
                </c:pt>
                <c:pt idx="1">
                  <c:v>15</c:v>
                </c:pt>
                <c:pt idx="2">
                  <c:v>14</c:v>
                </c:pt>
                <c:pt idx="3">
                  <c:v>13</c:v>
                </c:pt>
                <c:pt idx="4">
                  <c:v>13</c:v>
                </c:pt>
                <c:pt idx="5">
                  <c:v>13</c:v>
                </c:pt>
                <c:pt idx="6">
                  <c:v>12</c:v>
                </c:pt>
                <c:pt idx="7">
                  <c:v>12</c:v>
                </c:pt>
                <c:pt idx="8">
                  <c:v>12</c:v>
                </c:pt>
                <c:pt idx="9">
                  <c:v>12</c:v>
                </c:pt>
                <c:pt idx="10">
                  <c:v>9</c:v>
                </c:pt>
              </c:numCache>
            </c:numRef>
          </c:val>
        </c:ser>
        <c:shape val="box"/>
        <c:axId val="85547648"/>
        <c:axId val="90220416"/>
        <c:axId val="0"/>
      </c:bar3DChart>
      <c:catAx>
        <c:axId val="85547648"/>
        <c:scaling>
          <c:orientation val="minMax"/>
        </c:scaling>
        <c:axPos val="b"/>
        <c:numFmt formatCode="General" sourceLinked="0"/>
        <c:tickLblPos val="nextTo"/>
        <c:crossAx val="90220416"/>
        <c:crosses val="autoZero"/>
        <c:auto val="1"/>
        <c:lblAlgn val="ctr"/>
        <c:lblOffset val="100"/>
      </c:catAx>
      <c:valAx>
        <c:axId val="90220416"/>
        <c:scaling>
          <c:orientation val="minMax"/>
        </c:scaling>
        <c:axPos val="l"/>
        <c:numFmt formatCode="General" sourceLinked="1"/>
        <c:tickLblPos val="nextTo"/>
        <c:crossAx val="85547648"/>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Sheet3!$A$61:$A$71</c:f>
              <c:strCache>
                <c:ptCount val="11"/>
                <c:pt idx="0">
                  <c:v>Target</c:v>
                </c:pt>
                <c:pt idx="1">
                  <c:v>Yamunanagar</c:v>
                </c:pt>
                <c:pt idx="2">
                  <c:v>Ambala</c:v>
                </c:pt>
                <c:pt idx="3">
                  <c:v>Panchkula</c:v>
                </c:pt>
                <c:pt idx="4">
                  <c:v>Kaithal</c:v>
                </c:pt>
                <c:pt idx="5">
                  <c:v>Gurgaon</c:v>
                </c:pt>
                <c:pt idx="6">
                  <c:v>Mewat</c:v>
                </c:pt>
                <c:pt idx="7">
                  <c:v>Narnaul</c:v>
                </c:pt>
                <c:pt idx="8">
                  <c:v>Faridabad</c:v>
                </c:pt>
                <c:pt idx="9">
                  <c:v>Bhiwani</c:v>
                </c:pt>
                <c:pt idx="10">
                  <c:v>Rohtak</c:v>
                </c:pt>
              </c:strCache>
            </c:strRef>
          </c:cat>
          <c:val>
            <c:numRef>
              <c:f>Sheet3!$B$61:$B$71</c:f>
              <c:numCache>
                <c:formatCode>General</c:formatCode>
                <c:ptCount val="11"/>
                <c:pt idx="0">
                  <c:v>7</c:v>
                </c:pt>
                <c:pt idx="1">
                  <c:v>7</c:v>
                </c:pt>
                <c:pt idx="2">
                  <c:v>7</c:v>
                </c:pt>
                <c:pt idx="3">
                  <c:v>7</c:v>
                </c:pt>
                <c:pt idx="4">
                  <c:v>7</c:v>
                </c:pt>
                <c:pt idx="5">
                  <c:v>7</c:v>
                </c:pt>
                <c:pt idx="6">
                  <c:v>7</c:v>
                </c:pt>
                <c:pt idx="7">
                  <c:v>7</c:v>
                </c:pt>
                <c:pt idx="8">
                  <c:v>6</c:v>
                </c:pt>
                <c:pt idx="9">
                  <c:v>6</c:v>
                </c:pt>
                <c:pt idx="10">
                  <c:v>5</c:v>
                </c:pt>
              </c:numCache>
            </c:numRef>
          </c:val>
        </c:ser>
        <c:shape val="box"/>
        <c:axId val="86061440"/>
        <c:axId val="86062976"/>
        <c:axId val="0"/>
      </c:bar3DChart>
      <c:catAx>
        <c:axId val="86061440"/>
        <c:scaling>
          <c:orientation val="minMax"/>
        </c:scaling>
        <c:axPos val="b"/>
        <c:numFmt formatCode="General" sourceLinked="0"/>
        <c:tickLblPos val="nextTo"/>
        <c:crossAx val="86062976"/>
        <c:crosses val="autoZero"/>
        <c:auto val="1"/>
        <c:lblAlgn val="ctr"/>
        <c:lblOffset val="100"/>
      </c:catAx>
      <c:valAx>
        <c:axId val="86062976"/>
        <c:scaling>
          <c:orientation val="minMax"/>
        </c:scaling>
        <c:axPos val="l"/>
        <c:numFmt formatCode="General" sourceLinked="1"/>
        <c:tickLblPos val="nextTo"/>
        <c:crossAx val="86061440"/>
        <c:crosses val="autoZero"/>
        <c:crossBetween val="between"/>
      </c:valAx>
    </c:plotArea>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chart>
    <c:view3D>
      <c:rAngAx val="1"/>
    </c:view3D>
    <c:sideWall>
      <c:spPr>
        <a:noFill/>
        <a:ln w="25400">
          <a:noFill/>
        </a:ln>
      </c:spPr>
    </c:sideWall>
    <c:backWall>
      <c:spPr>
        <a:noFill/>
        <a:ln w="25400">
          <a:noFill/>
        </a:ln>
      </c:spPr>
    </c:backWall>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Sheet3!$A$80:$A$90</c:f>
              <c:strCache>
                <c:ptCount val="11"/>
                <c:pt idx="0">
                  <c:v>Target</c:v>
                </c:pt>
                <c:pt idx="1">
                  <c:v>Gurgaon</c:v>
                </c:pt>
                <c:pt idx="2">
                  <c:v>Panchkula</c:v>
                </c:pt>
                <c:pt idx="3">
                  <c:v>Kaithal</c:v>
                </c:pt>
                <c:pt idx="4">
                  <c:v>Mewat</c:v>
                </c:pt>
                <c:pt idx="5">
                  <c:v>Narnaul</c:v>
                </c:pt>
                <c:pt idx="6">
                  <c:v>Yamunanagar</c:v>
                </c:pt>
                <c:pt idx="7">
                  <c:v>Rohtak</c:v>
                </c:pt>
                <c:pt idx="8">
                  <c:v>Ambala</c:v>
                </c:pt>
                <c:pt idx="9">
                  <c:v>Faridabad</c:v>
                </c:pt>
                <c:pt idx="10">
                  <c:v>Bhiwani</c:v>
                </c:pt>
              </c:strCache>
            </c:strRef>
          </c:cat>
          <c:val>
            <c:numRef>
              <c:f>Sheet3!$B$80:$B$90</c:f>
              <c:numCache>
                <c:formatCode>General</c:formatCode>
                <c:ptCount val="11"/>
                <c:pt idx="0">
                  <c:v>12</c:v>
                </c:pt>
                <c:pt idx="1">
                  <c:v>13</c:v>
                </c:pt>
                <c:pt idx="2">
                  <c:v>11</c:v>
                </c:pt>
                <c:pt idx="3">
                  <c:v>9</c:v>
                </c:pt>
                <c:pt idx="4">
                  <c:v>9</c:v>
                </c:pt>
                <c:pt idx="5">
                  <c:v>9</c:v>
                </c:pt>
                <c:pt idx="6">
                  <c:v>7</c:v>
                </c:pt>
                <c:pt idx="7">
                  <c:v>6</c:v>
                </c:pt>
                <c:pt idx="8">
                  <c:v>6</c:v>
                </c:pt>
                <c:pt idx="9">
                  <c:v>6</c:v>
                </c:pt>
                <c:pt idx="10">
                  <c:v>6</c:v>
                </c:pt>
              </c:numCache>
            </c:numRef>
          </c:val>
        </c:ser>
        <c:shape val="box"/>
        <c:axId val="93371008"/>
        <c:axId val="93398144"/>
        <c:axId val="0"/>
      </c:bar3DChart>
      <c:catAx>
        <c:axId val="93371008"/>
        <c:scaling>
          <c:orientation val="minMax"/>
        </c:scaling>
        <c:axPos val="b"/>
        <c:numFmt formatCode="General" sourceLinked="0"/>
        <c:tickLblPos val="nextTo"/>
        <c:crossAx val="93398144"/>
        <c:crosses val="autoZero"/>
        <c:auto val="1"/>
        <c:lblAlgn val="ctr"/>
        <c:lblOffset val="100"/>
      </c:catAx>
      <c:valAx>
        <c:axId val="93398144"/>
        <c:scaling>
          <c:orientation val="minMax"/>
        </c:scaling>
        <c:axPos val="l"/>
        <c:numFmt formatCode="General" sourceLinked="1"/>
        <c:tickLblPos val="nextTo"/>
        <c:crossAx val="93371008"/>
        <c:crosses val="autoZero"/>
        <c:crossBetween val="between"/>
      </c:valAx>
    </c:plotArea>
    <c:plotVisOnly val="1"/>
    <c:dispBlanksAs val="gap"/>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Sheet3!$A$100:$A$110</c:f>
              <c:strCache>
                <c:ptCount val="11"/>
                <c:pt idx="0">
                  <c:v>Target</c:v>
                </c:pt>
                <c:pt idx="1">
                  <c:v>Mewat</c:v>
                </c:pt>
                <c:pt idx="2">
                  <c:v>Panchkula</c:v>
                </c:pt>
                <c:pt idx="3">
                  <c:v>Kaithal</c:v>
                </c:pt>
                <c:pt idx="4">
                  <c:v>Faridabad</c:v>
                </c:pt>
                <c:pt idx="5">
                  <c:v>Bhiwani</c:v>
                </c:pt>
                <c:pt idx="6">
                  <c:v>Yamunanagar</c:v>
                </c:pt>
                <c:pt idx="7">
                  <c:v>Rohtak</c:v>
                </c:pt>
                <c:pt idx="8">
                  <c:v>Ambala</c:v>
                </c:pt>
                <c:pt idx="9">
                  <c:v>Gurgaon</c:v>
                </c:pt>
                <c:pt idx="10">
                  <c:v>Narnaul</c:v>
                </c:pt>
              </c:strCache>
            </c:strRef>
          </c:cat>
          <c:val>
            <c:numRef>
              <c:f>Sheet3!$B$100:$B$110</c:f>
              <c:numCache>
                <c:formatCode>General</c:formatCode>
                <c:ptCount val="11"/>
                <c:pt idx="0">
                  <c:v>5</c:v>
                </c:pt>
                <c:pt idx="1">
                  <c:v>4</c:v>
                </c:pt>
                <c:pt idx="2">
                  <c:v>3</c:v>
                </c:pt>
                <c:pt idx="3">
                  <c:v>3</c:v>
                </c:pt>
                <c:pt idx="4">
                  <c:v>3</c:v>
                </c:pt>
                <c:pt idx="5">
                  <c:v>3</c:v>
                </c:pt>
                <c:pt idx="6">
                  <c:v>3</c:v>
                </c:pt>
                <c:pt idx="7">
                  <c:v>2</c:v>
                </c:pt>
                <c:pt idx="8">
                  <c:v>2</c:v>
                </c:pt>
                <c:pt idx="9">
                  <c:v>2</c:v>
                </c:pt>
                <c:pt idx="10">
                  <c:v>2</c:v>
                </c:pt>
              </c:numCache>
            </c:numRef>
          </c:val>
        </c:ser>
        <c:shape val="box"/>
        <c:axId val="95290496"/>
        <c:axId val="95356416"/>
        <c:axId val="0"/>
      </c:bar3DChart>
      <c:catAx>
        <c:axId val="95290496"/>
        <c:scaling>
          <c:orientation val="minMax"/>
        </c:scaling>
        <c:axPos val="b"/>
        <c:numFmt formatCode="General" sourceLinked="0"/>
        <c:tickLblPos val="nextTo"/>
        <c:crossAx val="95356416"/>
        <c:crosses val="autoZero"/>
        <c:auto val="1"/>
        <c:lblAlgn val="ctr"/>
        <c:lblOffset val="100"/>
      </c:catAx>
      <c:valAx>
        <c:axId val="95356416"/>
        <c:scaling>
          <c:orientation val="minMax"/>
        </c:scaling>
        <c:axPos val="l"/>
        <c:numFmt formatCode="General" sourceLinked="1"/>
        <c:tickLblPos val="nextTo"/>
        <c:crossAx val="95290496"/>
        <c:crosses val="autoZero"/>
        <c:crossBetween val="between"/>
        <c:majorUnit val="1"/>
      </c:valAx>
    </c:plotArea>
    <c:plotVisOnly val="1"/>
    <c:dispBlanksAs val="gap"/>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Sheet3!$A$120:$A$130</c:f>
              <c:strCache>
                <c:ptCount val="11"/>
                <c:pt idx="0">
                  <c:v>Target</c:v>
                </c:pt>
                <c:pt idx="1">
                  <c:v>Mewat</c:v>
                </c:pt>
                <c:pt idx="2">
                  <c:v>Narnaul</c:v>
                </c:pt>
                <c:pt idx="3">
                  <c:v>Panchkula</c:v>
                </c:pt>
                <c:pt idx="4">
                  <c:v>Faridabad</c:v>
                </c:pt>
                <c:pt idx="5">
                  <c:v>Gurgaon</c:v>
                </c:pt>
                <c:pt idx="6">
                  <c:v>Bhiwani</c:v>
                </c:pt>
                <c:pt idx="7">
                  <c:v>Kaithal</c:v>
                </c:pt>
                <c:pt idx="8">
                  <c:v>Yamunanagar</c:v>
                </c:pt>
                <c:pt idx="9">
                  <c:v>Ambala</c:v>
                </c:pt>
                <c:pt idx="10">
                  <c:v>Rohtak</c:v>
                </c:pt>
              </c:strCache>
            </c:strRef>
          </c:cat>
          <c:val>
            <c:numRef>
              <c:f>Sheet3!$B$120:$B$130</c:f>
              <c:numCache>
                <c:formatCode>General</c:formatCode>
                <c:ptCount val="11"/>
                <c:pt idx="0">
                  <c:v>7</c:v>
                </c:pt>
                <c:pt idx="1">
                  <c:v>8</c:v>
                </c:pt>
                <c:pt idx="2">
                  <c:v>8</c:v>
                </c:pt>
                <c:pt idx="3">
                  <c:v>7</c:v>
                </c:pt>
                <c:pt idx="4">
                  <c:v>7</c:v>
                </c:pt>
                <c:pt idx="5">
                  <c:v>7</c:v>
                </c:pt>
                <c:pt idx="6">
                  <c:v>7</c:v>
                </c:pt>
                <c:pt idx="7">
                  <c:v>6</c:v>
                </c:pt>
                <c:pt idx="8">
                  <c:v>6</c:v>
                </c:pt>
                <c:pt idx="9">
                  <c:v>5</c:v>
                </c:pt>
                <c:pt idx="10">
                  <c:v>4</c:v>
                </c:pt>
              </c:numCache>
            </c:numRef>
          </c:val>
        </c:ser>
        <c:shape val="box"/>
        <c:axId val="95970432"/>
        <c:axId val="96158080"/>
        <c:axId val="0"/>
      </c:bar3DChart>
      <c:catAx>
        <c:axId val="95970432"/>
        <c:scaling>
          <c:orientation val="minMax"/>
        </c:scaling>
        <c:axPos val="b"/>
        <c:numFmt formatCode="General" sourceLinked="0"/>
        <c:tickLblPos val="nextTo"/>
        <c:crossAx val="96158080"/>
        <c:crosses val="autoZero"/>
        <c:auto val="1"/>
        <c:lblAlgn val="ctr"/>
        <c:lblOffset val="100"/>
      </c:catAx>
      <c:valAx>
        <c:axId val="96158080"/>
        <c:scaling>
          <c:orientation val="minMax"/>
        </c:scaling>
        <c:axPos val="l"/>
        <c:numFmt formatCode="General" sourceLinked="1"/>
        <c:tickLblPos val="nextTo"/>
        <c:crossAx val="95970432"/>
        <c:crosses val="autoZero"/>
        <c:crossBetween val="between"/>
      </c:valAx>
    </c:plotArea>
    <c:plotVisOnly val="1"/>
    <c:dispBlanksAs val="gap"/>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chart>
    <c:view3D>
      <c:rAngAx val="1"/>
    </c:view3D>
    <c:sideWall>
      <c:spPr>
        <a:noFill/>
        <a:ln w="25400">
          <a:noFill/>
        </a:ln>
      </c:spPr>
    </c:sideWall>
    <c:backWall>
      <c:spPr>
        <a:noFill/>
        <a:ln w="25400">
          <a:noFill/>
        </a:ln>
      </c:spPr>
    </c:backWall>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Sheet3!$A$133:$A$143</c:f>
              <c:strCache>
                <c:ptCount val="11"/>
                <c:pt idx="0">
                  <c:v>Target</c:v>
                </c:pt>
                <c:pt idx="1">
                  <c:v>Rohtak</c:v>
                </c:pt>
                <c:pt idx="2">
                  <c:v>Ambala</c:v>
                </c:pt>
                <c:pt idx="3">
                  <c:v>Kaithal</c:v>
                </c:pt>
                <c:pt idx="4">
                  <c:v>Yamunanagar</c:v>
                </c:pt>
                <c:pt idx="5">
                  <c:v>Panchkula</c:v>
                </c:pt>
                <c:pt idx="6">
                  <c:v>Faridabad</c:v>
                </c:pt>
                <c:pt idx="7">
                  <c:v>Gurgaon</c:v>
                </c:pt>
                <c:pt idx="8">
                  <c:v>Mewat</c:v>
                </c:pt>
                <c:pt idx="9">
                  <c:v>Narnaul</c:v>
                </c:pt>
                <c:pt idx="10">
                  <c:v>Bhiwani</c:v>
                </c:pt>
              </c:strCache>
            </c:strRef>
          </c:cat>
          <c:val>
            <c:numRef>
              <c:f>Sheet3!$B$133:$B$143</c:f>
              <c:numCache>
                <c:formatCode>General</c:formatCode>
                <c:ptCount val="11"/>
                <c:pt idx="0">
                  <c:v>7</c:v>
                </c:pt>
                <c:pt idx="1">
                  <c:v>8</c:v>
                </c:pt>
                <c:pt idx="2">
                  <c:v>8</c:v>
                </c:pt>
                <c:pt idx="3">
                  <c:v>8</c:v>
                </c:pt>
                <c:pt idx="4">
                  <c:v>8</c:v>
                </c:pt>
                <c:pt idx="5">
                  <c:v>7</c:v>
                </c:pt>
                <c:pt idx="6">
                  <c:v>7</c:v>
                </c:pt>
                <c:pt idx="7">
                  <c:v>7</c:v>
                </c:pt>
                <c:pt idx="8">
                  <c:v>7</c:v>
                </c:pt>
                <c:pt idx="9">
                  <c:v>7</c:v>
                </c:pt>
                <c:pt idx="10">
                  <c:v>7</c:v>
                </c:pt>
              </c:numCache>
            </c:numRef>
          </c:val>
        </c:ser>
        <c:shape val="box"/>
        <c:axId val="96261632"/>
        <c:axId val="96798592"/>
        <c:axId val="0"/>
      </c:bar3DChart>
      <c:catAx>
        <c:axId val="96261632"/>
        <c:scaling>
          <c:orientation val="minMax"/>
        </c:scaling>
        <c:axPos val="b"/>
        <c:numFmt formatCode="General" sourceLinked="0"/>
        <c:tickLblPos val="nextTo"/>
        <c:crossAx val="96798592"/>
        <c:crosses val="autoZero"/>
        <c:auto val="1"/>
        <c:lblAlgn val="ctr"/>
        <c:lblOffset val="100"/>
      </c:catAx>
      <c:valAx>
        <c:axId val="96798592"/>
        <c:scaling>
          <c:orientation val="minMax"/>
          <c:min val="0"/>
        </c:scaling>
        <c:axPos val="l"/>
        <c:numFmt formatCode="General" sourceLinked="1"/>
        <c:tickLblPos val="nextTo"/>
        <c:crossAx val="96261632"/>
        <c:crosses val="autoZero"/>
        <c:crossBetween val="between"/>
        <c:majorUnit val="1"/>
      </c:valAx>
    </c:plotArea>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Sheet3!$A$150:$A$160</c:f>
              <c:strCache>
                <c:ptCount val="11"/>
                <c:pt idx="0">
                  <c:v>Target</c:v>
                </c:pt>
                <c:pt idx="1">
                  <c:v>Panchkula</c:v>
                </c:pt>
                <c:pt idx="2">
                  <c:v>Mewat</c:v>
                </c:pt>
                <c:pt idx="3">
                  <c:v>Yamunanagar</c:v>
                </c:pt>
                <c:pt idx="4">
                  <c:v>Faridabad</c:v>
                </c:pt>
                <c:pt idx="5">
                  <c:v>Gurgaon</c:v>
                </c:pt>
                <c:pt idx="6">
                  <c:v>Narnaul</c:v>
                </c:pt>
                <c:pt idx="7">
                  <c:v>Bhiwani</c:v>
                </c:pt>
                <c:pt idx="8">
                  <c:v>Ambala</c:v>
                </c:pt>
                <c:pt idx="9">
                  <c:v>Kaithal</c:v>
                </c:pt>
                <c:pt idx="10">
                  <c:v>Rohtak</c:v>
                </c:pt>
              </c:strCache>
            </c:strRef>
          </c:cat>
          <c:val>
            <c:numRef>
              <c:f>Sheet3!$B$150:$B$160</c:f>
              <c:numCache>
                <c:formatCode>General</c:formatCode>
                <c:ptCount val="11"/>
                <c:pt idx="0">
                  <c:v>8</c:v>
                </c:pt>
                <c:pt idx="1">
                  <c:v>8</c:v>
                </c:pt>
                <c:pt idx="2">
                  <c:v>8</c:v>
                </c:pt>
                <c:pt idx="3">
                  <c:v>8</c:v>
                </c:pt>
                <c:pt idx="4">
                  <c:v>7</c:v>
                </c:pt>
                <c:pt idx="5">
                  <c:v>7</c:v>
                </c:pt>
                <c:pt idx="6">
                  <c:v>7</c:v>
                </c:pt>
                <c:pt idx="7">
                  <c:v>7</c:v>
                </c:pt>
                <c:pt idx="8">
                  <c:v>6</c:v>
                </c:pt>
                <c:pt idx="9">
                  <c:v>6</c:v>
                </c:pt>
                <c:pt idx="10">
                  <c:v>1</c:v>
                </c:pt>
              </c:numCache>
            </c:numRef>
          </c:val>
        </c:ser>
        <c:shape val="box"/>
        <c:axId val="97942144"/>
        <c:axId val="99471360"/>
        <c:axId val="0"/>
      </c:bar3DChart>
      <c:catAx>
        <c:axId val="97942144"/>
        <c:scaling>
          <c:orientation val="minMax"/>
        </c:scaling>
        <c:axPos val="b"/>
        <c:numFmt formatCode="General" sourceLinked="0"/>
        <c:tickLblPos val="nextTo"/>
        <c:crossAx val="99471360"/>
        <c:crosses val="autoZero"/>
        <c:auto val="1"/>
        <c:lblAlgn val="ctr"/>
        <c:lblOffset val="100"/>
      </c:catAx>
      <c:valAx>
        <c:axId val="99471360"/>
        <c:scaling>
          <c:orientation val="minMax"/>
        </c:scaling>
        <c:axPos val="l"/>
        <c:numFmt formatCode="General" sourceLinked="1"/>
        <c:tickLblPos val="nextTo"/>
        <c:crossAx val="97942144"/>
        <c:crosses val="autoZero"/>
        <c:crossBetween val="between"/>
      </c:valAx>
    </c:plotArea>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IN"/>
  <c:chart>
    <c:view3D>
      <c:rAngAx val="1"/>
    </c:view3D>
    <c:plotArea>
      <c:layout/>
      <c:bar3DChart>
        <c:barDir val="col"/>
        <c:grouping val="clustered"/>
        <c:ser>
          <c:idx val="0"/>
          <c:order val="0"/>
          <c:dPt>
            <c:idx val="0"/>
            <c:spPr>
              <a:solidFill>
                <a:srgbClr val="FF0000"/>
              </a:solidFill>
            </c:spPr>
          </c:dPt>
          <c:dLbls>
            <c:spPr>
              <a:noFill/>
              <a:ln>
                <a:noFill/>
              </a:ln>
              <a:effectLst/>
            </c:spPr>
            <c:showVal val="1"/>
            <c:extLst>
              <c:ext xmlns:c15="http://schemas.microsoft.com/office/drawing/2012/chart" uri="{CE6537A1-D6FC-4f65-9D91-7224C49458BB}">
                <c15:showLeaderLines val="0"/>
              </c:ext>
            </c:extLst>
          </c:dLbls>
          <c:cat>
            <c:strRef>
              <c:f>Sheet3!$A$166:$A$176</c:f>
              <c:strCache>
                <c:ptCount val="11"/>
                <c:pt idx="0">
                  <c:v>Target</c:v>
                </c:pt>
                <c:pt idx="1">
                  <c:v>Rohtak</c:v>
                </c:pt>
                <c:pt idx="2">
                  <c:v>Mewat</c:v>
                </c:pt>
                <c:pt idx="3">
                  <c:v>Panchkula</c:v>
                </c:pt>
                <c:pt idx="4">
                  <c:v>Faridabad</c:v>
                </c:pt>
                <c:pt idx="5">
                  <c:v>Gurgaon</c:v>
                </c:pt>
                <c:pt idx="6">
                  <c:v>Bhiwani</c:v>
                </c:pt>
                <c:pt idx="7">
                  <c:v>Kaithal</c:v>
                </c:pt>
                <c:pt idx="8">
                  <c:v>Yamunanagar</c:v>
                </c:pt>
                <c:pt idx="9">
                  <c:v>Ambala</c:v>
                </c:pt>
                <c:pt idx="10">
                  <c:v>Narnaul</c:v>
                </c:pt>
              </c:strCache>
            </c:strRef>
          </c:cat>
          <c:val>
            <c:numRef>
              <c:f>Sheet3!$B$166:$B$176</c:f>
              <c:numCache>
                <c:formatCode>General</c:formatCode>
                <c:ptCount val="11"/>
                <c:pt idx="0">
                  <c:v>5</c:v>
                </c:pt>
                <c:pt idx="1">
                  <c:v>8</c:v>
                </c:pt>
                <c:pt idx="2">
                  <c:v>8</c:v>
                </c:pt>
                <c:pt idx="3">
                  <c:v>7</c:v>
                </c:pt>
                <c:pt idx="4">
                  <c:v>7</c:v>
                </c:pt>
                <c:pt idx="5">
                  <c:v>7</c:v>
                </c:pt>
                <c:pt idx="6">
                  <c:v>7</c:v>
                </c:pt>
                <c:pt idx="7">
                  <c:v>6</c:v>
                </c:pt>
                <c:pt idx="8">
                  <c:v>6</c:v>
                </c:pt>
                <c:pt idx="9">
                  <c:v>5</c:v>
                </c:pt>
                <c:pt idx="10">
                  <c:v>3</c:v>
                </c:pt>
              </c:numCache>
            </c:numRef>
          </c:val>
        </c:ser>
        <c:shape val="box"/>
        <c:axId val="98144640"/>
        <c:axId val="98146944"/>
        <c:axId val="0"/>
      </c:bar3DChart>
      <c:catAx>
        <c:axId val="98144640"/>
        <c:scaling>
          <c:orientation val="minMax"/>
        </c:scaling>
        <c:axPos val="b"/>
        <c:numFmt formatCode="General" sourceLinked="0"/>
        <c:tickLblPos val="nextTo"/>
        <c:crossAx val="98146944"/>
        <c:crosses val="autoZero"/>
        <c:auto val="1"/>
        <c:lblAlgn val="ctr"/>
        <c:lblOffset val="100"/>
      </c:catAx>
      <c:valAx>
        <c:axId val="98146944"/>
        <c:scaling>
          <c:orientation val="minMax"/>
        </c:scaling>
        <c:axPos val="l"/>
        <c:numFmt formatCode="General" sourceLinked="1"/>
        <c:tickLblPos val="nextTo"/>
        <c:crossAx val="98144640"/>
        <c:crosses val="autoZero"/>
        <c:crossBetween val="between"/>
      </c:valAx>
    </c:plotArea>
    <c:plotVisOnly val="1"/>
    <c:dispBlanksAs val="gap"/>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54FA6DF-8A15-4913-BB65-F37E1ED489A8}" type="datetimeFigureOut">
              <a:rPr lang="en-US" smtClean="0"/>
              <a:t>5/4/2013</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0DF86E-65FF-4143-9A95-1C93EC181067}" type="slidenum">
              <a:rPr lang="en-IN" smtClean="0"/>
              <a:t>‹#›</a:t>
            </a:fld>
            <a:endParaRPr lang="en-IN"/>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4FA6DF-8A15-4913-BB65-F37E1ED489A8}" type="datetimeFigureOut">
              <a:rPr lang="en-US" smtClean="0"/>
              <a:t>5/4/2013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F0DF86E-65FF-4143-9A95-1C93EC181067}"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F0DF86E-65FF-4143-9A95-1C93EC181067}" type="slidenum">
              <a:rPr lang="en-IN" smtClean="0"/>
              <a:t>‹#›</a:t>
            </a:fld>
            <a:endParaRPr lang="en-IN"/>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54FA6DF-8A15-4913-BB65-F37E1ED489A8}" type="datetimeFigureOut">
              <a:rPr lang="en-US" smtClean="0"/>
              <a:t>5/4/2013</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54FA6DF-8A15-4913-BB65-F37E1ED489A8}" type="datetimeFigureOut">
              <a:rPr lang="en-US" smtClean="0"/>
              <a:t>5/4/2013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4361688" y="1026372"/>
            <a:ext cx="457200" cy="441325"/>
          </a:xfrm>
        </p:spPr>
        <p:txBody>
          <a:bodyPr/>
          <a:lstStyle/>
          <a:p>
            <a:fld id="{4F0DF86E-65FF-4143-9A95-1C93EC181067}" type="slidenum">
              <a:rPr lang="en-IN" smtClean="0"/>
              <a:t>‹#›</a:t>
            </a:fld>
            <a:endParaRPr lang="en-IN"/>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A54FA6DF-8A15-4913-BB65-F37E1ED489A8}" type="datetimeFigureOut">
              <a:rPr lang="en-US" smtClean="0"/>
              <a:t>5/4/2013</a:t>
            </a:fld>
            <a:endParaRPr lang="en-IN"/>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0DF86E-65FF-4143-9A95-1C93EC181067}" type="slidenum">
              <a:rPr lang="en-IN" smtClean="0"/>
              <a:t>‹#›</a:t>
            </a:fld>
            <a:endParaRPr lang="en-IN"/>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54FA6DF-8A15-4913-BB65-F37E1ED489A8}" type="datetimeFigureOut">
              <a:rPr lang="en-US" smtClean="0"/>
              <a:t>5/4/2013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F0DF86E-65FF-4143-9A95-1C93EC181067}" type="slidenum">
              <a:rPr lang="en-IN" smtClean="0"/>
              <a:t>‹#›</a:t>
            </a:fld>
            <a:endParaRPr lang="en-IN"/>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54FA6DF-8A15-4913-BB65-F37E1ED489A8}" type="datetimeFigureOut">
              <a:rPr lang="en-US" smtClean="0"/>
              <a:t>5/4/2013</a:t>
            </a:fld>
            <a:endParaRPr lang="en-IN"/>
          </a:p>
        </p:txBody>
      </p:sp>
      <p:sp>
        <p:nvSpPr>
          <p:cNvPr id="8" name="Footer Placeholder 7"/>
          <p:cNvSpPr>
            <a:spLocks noGrp="1"/>
          </p:cNvSpPr>
          <p:nvPr>
            <p:ph type="ftr" sz="quarter" idx="11"/>
          </p:nvPr>
        </p:nvSpPr>
        <p:spPr>
          <a:xfrm>
            <a:off x="304800" y="6409944"/>
            <a:ext cx="3581400" cy="365760"/>
          </a:xfrm>
        </p:spPr>
        <p:txBody>
          <a:bodyPr/>
          <a:lstStyle/>
          <a:p>
            <a:endParaRPr lang="en-IN"/>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F0DF86E-65FF-4143-9A95-1C93EC181067}" type="slidenum">
              <a:rPr lang="en-IN" smtClean="0"/>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54FA6DF-8A15-4913-BB65-F37E1ED489A8}" type="datetimeFigureOut">
              <a:rPr lang="en-US" smtClean="0"/>
              <a:t>5/4/2013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4343400" y="1036020"/>
            <a:ext cx="457200" cy="441325"/>
          </a:xfrm>
        </p:spPr>
        <p:txBody>
          <a:bodyPr/>
          <a:lstStyle/>
          <a:p>
            <a:fld id="{4F0DF86E-65FF-4143-9A95-1C93EC18106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54FA6DF-8A15-4913-BB65-F37E1ED489A8}" type="datetimeFigureOut">
              <a:rPr lang="en-US" smtClean="0"/>
              <a:t>5/4/2013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F0DF86E-65FF-4143-9A95-1C93EC18106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F0DF86E-65FF-4143-9A95-1C93EC181067}" type="slidenum">
              <a:rPr lang="en-IN" smtClean="0"/>
              <a:t>‹#›</a:t>
            </a:fld>
            <a:endParaRPr lang="en-IN"/>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54FA6DF-8A15-4913-BB65-F37E1ED489A8}" type="datetimeFigureOut">
              <a:rPr lang="en-US" smtClean="0"/>
              <a:t>5/4/2013</a:t>
            </a:fld>
            <a:endParaRPr lang="en-IN"/>
          </a:p>
        </p:txBody>
      </p:sp>
      <p:sp>
        <p:nvSpPr>
          <p:cNvPr id="6" name="Footer Placeholder 5"/>
          <p:cNvSpPr>
            <a:spLocks noGrp="1"/>
          </p:cNvSpPr>
          <p:nvPr>
            <p:ph type="ftr" sz="quarter" idx="11"/>
          </p:nvPr>
        </p:nvSpPr>
        <p:spPr>
          <a:xfrm>
            <a:off x="301752" y="6410848"/>
            <a:ext cx="338328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F0DF86E-65FF-4143-9A95-1C93EC181067}" type="slidenum">
              <a:rPr lang="en-IN" smtClean="0"/>
              <a:t>‹#›</a:t>
            </a:fld>
            <a:endParaRPr lang="en-IN"/>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54FA6DF-8A15-4913-BB65-F37E1ED489A8}" type="datetimeFigureOut">
              <a:rPr lang="en-US" smtClean="0"/>
              <a:t>5/4/2013</a:t>
            </a:fld>
            <a:endParaRPr lang="en-IN"/>
          </a:p>
        </p:txBody>
      </p:sp>
      <p:sp>
        <p:nvSpPr>
          <p:cNvPr id="6" name="Footer Placeholder 5"/>
          <p:cNvSpPr>
            <a:spLocks noGrp="1"/>
          </p:cNvSpPr>
          <p:nvPr>
            <p:ph type="ftr" sz="quarter" idx="11"/>
          </p:nvPr>
        </p:nvSpPr>
        <p:spPr>
          <a:xfrm>
            <a:off x="301752" y="6410848"/>
            <a:ext cx="3584448"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54FA6DF-8A15-4913-BB65-F37E1ED489A8}" type="datetimeFigureOut">
              <a:rPr lang="en-US" smtClean="0"/>
              <a:t>5/4/2013</a:t>
            </a:fld>
            <a:endParaRPr lang="en-IN"/>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F0DF86E-65FF-4143-9A95-1C93EC181067}" type="slidenum">
              <a:rPr lang="en-IN" smtClean="0"/>
              <a:t>‹#›</a:t>
            </a:fld>
            <a:endParaRPr lang="en-IN"/>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7558118" cy="2400320"/>
          </a:xfrm>
        </p:spPr>
        <p:txBody>
          <a:bodyPr>
            <a:normAutofit/>
          </a:bodyPr>
          <a:lstStyle/>
          <a:p>
            <a:r>
              <a:rPr lang="en-US" dirty="0" smtClean="0"/>
              <a:t>                                      </a:t>
            </a:r>
          </a:p>
          <a:p>
            <a:r>
              <a:rPr lang="en-US" dirty="0"/>
              <a:t> </a:t>
            </a:r>
            <a:r>
              <a:rPr lang="en-US" dirty="0" smtClean="0"/>
              <a:t>                   </a:t>
            </a:r>
          </a:p>
          <a:p>
            <a:r>
              <a:rPr lang="en-US" dirty="0">
                <a:solidFill>
                  <a:schemeClr val="tx1"/>
                </a:solidFill>
              </a:rPr>
              <a:t> </a:t>
            </a:r>
            <a:r>
              <a:rPr lang="en-US" dirty="0" smtClean="0">
                <a:solidFill>
                  <a:schemeClr val="tx1"/>
                </a:solidFill>
              </a:rPr>
              <a:t>                                      </a:t>
            </a:r>
          </a:p>
          <a:p>
            <a:r>
              <a:rPr lang="en-US" dirty="0">
                <a:solidFill>
                  <a:schemeClr val="tx1"/>
                </a:solidFill>
              </a:rPr>
              <a:t> </a:t>
            </a:r>
            <a:r>
              <a:rPr lang="en-US" dirty="0" smtClean="0">
                <a:solidFill>
                  <a:schemeClr val="tx1"/>
                </a:solidFill>
              </a:rPr>
              <a:t>                                      </a:t>
            </a:r>
            <a:r>
              <a:rPr lang="en-US" b="1" dirty="0" smtClean="0">
                <a:solidFill>
                  <a:schemeClr val="tx1"/>
                </a:solidFill>
              </a:rPr>
              <a:t>Submitted By :</a:t>
            </a:r>
          </a:p>
          <a:p>
            <a:r>
              <a:rPr lang="en-US" b="1" dirty="0" smtClean="0">
                <a:solidFill>
                  <a:schemeClr val="tx1"/>
                </a:solidFill>
              </a:rPr>
              <a:t>                                           </a:t>
            </a:r>
            <a:r>
              <a:rPr lang="en-US" b="1" dirty="0" err="1" smtClean="0">
                <a:solidFill>
                  <a:schemeClr val="tx1"/>
                </a:solidFill>
              </a:rPr>
              <a:t>Dr.Gaurav</a:t>
            </a:r>
            <a:r>
              <a:rPr lang="en-US" b="1" dirty="0" smtClean="0">
                <a:solidFill>
                  <a:schemeClr val="tx1"/>
                </a:solidFill>
              </a:rPr>
              <a:t> Sethi</a:t>
            </a:r>
          </a:p>
          <a:p>
            <a:r>
              <a:rPr lang="en-US" dirty="0" smtClean="0">
                <a:solidFill>
                  <a:schemeClr val="tx1"/>
                </a:solidFill>
              </a:rPr>
              <a:t> </a:t>
            </a:r>
            <a:r>
              <a:rPr lang="en-US" dirty="0" smtClean="0">
                <a:solidFill>
                  <a:schemeClr val="tx1"/>
                </a:solidFill>
              </a:rPr>
              <a:t>                            PG/11/027</a:t>
            </a:r>
          </a:p>
          <a:p>
            <a:r>
              <a:rPr lang="en-US" b="1" dirty="0" smtClean="0">
                <a:solidFill>
                  <a:schemeClr val="tx1"/>
                </a:solidFill>
              </a:rPr>
              <a:t> </a:t>
            </a:r>
            <a:r>
              <a:rPr lang="en-US" b="1" dirty="0" smtClean="0">
                <a:solidFill>
                  <a:schemeClr val="tx1"/>
                </a:solidFill>
              </a:rPr>
              <a:t>                                     Health batch</a:t>
            </a:r>
            <a:endParaRPr lang="en-IN" b="1" dirty="0">
              <a:solidFill>
                <a:schemeClr val="tx1"/>
              </a:solidFill>
            </a:endParaRPr>
          </a:p>
        </p:txBody>
      </p:sp>
      <p:sp>
        <p:nvSpPr>
          <p:cNvPr id="2" name="Title 1"/>
          <p:cNvSpPr>
            <a:spLocks noGrp="1"/>
          </p:cNvSpPr>
          <p:nvPr>
            <p:ph type="ctrTitle"/>
          </p:nvPr>
        </p:nvSpPr>
        <p:spPr>
          <a:xfrm>
            <a:off x="685800" y="285729"/>
            <a:ext cx="7772400" cy="2500330"/>
          </a:xfrm>
        </p:spPr>
        <p:txBody>
          <a:bodyPr>
            <a:normAutofit fontScale="90000"/>
          </a:bodyPr>
          <a:lstStyle/>
          <a:p>
            <a:r>
              <a:rPr lang="en-IN" b="1" dirty="0"/>
              <a:t>Assessment of the Status of Sick New Born Care Unit In</a:t>
            </a:r>
            <a:r>
              <a:rPr lang="en-IN" dirty="0"/>
              <a:t/>
            </a:r>
            <a:br>
              <a:rPr lang="en-IN" dirty="0"/>
            </a:br>
            <a:r>
              <a:rPr lang="en-IN" b="1" dirty="0"/>
              <a:t>Various Districts of Haryana</a:t>
            </a:r>
            <a:r>
              <a:rPr lang="en-IN" dirty="0"/>
              <a:t/>
            </a:r>
            <a:br>
              <a:rPr lang="en-IN" dirty="0"/>
            </a:b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rmAutofit lnSpcReduction="10000"/>
          </a:bodyPr>
          <a:lstStyle/>
          <a:p>
            <a:r>
              <a:rPr lang="en-IN" sz="2800" b="1" dirty="0" smtClean="0"/>
              <a:t> </a:t>
            </a:r>
            <a:r>
              <a:rPr lang="en-IN" sz="2400" b="1" dirty="0" smtClean="0"/>
              <a:t>Sampling Method:  </a:t>
            </a:r>
            <a:r>
              <a:rPr lang="en-IN" sz="2400" dirty="0" smtClean="0"/>
              <a:t>Simple</a:t>
            </a:r>
            <a:r>
              <a:rPr lang="en-IN" sz="2400" b="1" dirty="0" smtClean="0"/>
              <a:t> </a:t>
            </a:r>
            <a:r>
              <a:rPr lang="en-IN" sz="2400" dirty="0" smtClean="0"/>
              <a:t>Random sampling  </a:t>
            </a:r>
          </a:p>
          <a:p>
            <a:r>
              <a:rPr lang="en-IN" sz="2400" b="1" dirty="0" smtClean="0"/>
              <a:t>Sample Size</a:t>
            </a:r>
            <a:r>
              <a:rPr lang="en-IN" sz="2400" b="1" u="sng" dirty="0" smtClean="0"/>
              <a:t>:</a:t>
            </a:r>
            <a:endParaRPr lang="en-IN" sz="2400" dirty="0" smtClean="0"/>
          </a:p>
          <a:p>
            <a:pPr>
              <a:buNone/>
            </a:pPr>
            <a:r>
              <a:rPr lang="en-IN" sz="2400" dirty="0" smtClean="0"/>
              <a:t>      10 District Hospitals ( </a:t>
            </a:r>
            <a:r>
              <a:rPr lang="en-IN" sz="2400" dirty="0" err="1" smtClean="0"/>
              <a:t>Rohtak</a:t>
            </a:r>
            <a:r>
              <a:rPr lang="en-IN" sz="2400" dirty="0" smtClean="0"/>
              <a:t>, </a:t>
            </a:r>
            <a:r>
              <a:rPr lang="en-IN" sz="2400" dirty="0" err="1" smtClean="0"/>
              <a:t>Ambala</a:t>
            </a:r>
            <a:r>
              <a:rPr lang="en-IN" sz="2400" dirty="0" smtClean="0"/>
              <a:t>, </a:t>
            </a:r>
            <a:r>
              <a:rPr lang="en-IN" sz="2400" dirty="0" err="1" smtClean="0"/>
              <a:t>Panchkula</a:t>
            </a:r>
            <a:r>
              <a:rPr lang="en-IN" sz="2400" dirty="0" smtClean="0"/>
              <a:t>, </a:t>
            </a:r>
            <a:r>
              <a:rPr lang="en-IN" sz="2400" dirty="0" err="1" smtClean="0"/>
              <a:t>Kaithal</a:t>
            </a:r>
            <a:r>
              <a:rPr lang="en-IN" sz="2400" dirty="0" smtClean="0"/>
              <a:t>, </a:t>
            </a:r>
            <a:r>
              <a:rPr lang="en-IN" sz="2400" dirty="0" err="1" smtClean="0"/>
              <a:t>Yamunanagar</a:t>
            </a:r>
            <a:r>
              <a:rPr lang="en-IN" sz="2400" dirty="0" smtClean="0"/>
              <a:t>, </a:t>
            </a:r>
          </a:p>
          <a:p>
            <a:pPr>
              <a:buNone/>
            </a:pPr>
            <a:r>
              <a:rPr lang="en-IN" sz="2400" dirty="0" smtClean="0"/>
              <a:t> </a:t>
            </a:r>
            <a:r>
              <a:rPr lang="en-IN" sz="2400" dirty="0" smtClean="0"/>
              <a:t>   </a:t>
            </a:r>
            <a:r>
              <a:rPr lang="en-IN" sz="2400" dirty="0" smtClean="0"/>
              <a:t>Faridabad, </a:t>
            </a:r>
            <a:r>
              <a:rPr lang="en-IN" sz="2400" dirty="0" err="1" smtClean="0"/>
              <a:t>Narnaul</a:t>
            </a:r>
            <a:r>
              <a:rPr lang="en-IN" sz="2400" dirty="0" smtClean="0"/>
              <a:t>, </a:t>
            </a:r>
            <a:r>
              <a:rPr lang="en-IN" sz="2400" dirty="0" err="1" smtClean="0"/>
              <a:t>Mewat</a:t>
            </a:r>
            <a:r>
              <a:rPr lang="en-IN" sz="2400" dirty="0" smtClean="0"/>
              <a:t>, </a:t>
            </a:r>
            <a:r>
              <a:rPr lang="en-IN" sz="2400" dirty="0" err="1" smtClean="0"/>
              <a:t>Bhiwani</a:t>
            </a:r>
            <a:r>
              <a:rPr lang="en-IN" sz="2400" dirty="0" smtClean="0"/>
              <a:t>, </a:t>
            </a:r>
            <a:r>
              <a:rPr lang="en-IN" sz="2400" dirty="0" err="1" smtClean="0"/>
              <a:t>Gurgaon</a:t>
            </a:r>
            <a:r>
              <a:rPr lang="en-IN" sz="2400" dirty="0" smtClean="0"/>
              <a:t> )</a:t>
            </a:r>
          </a:p>
          <a:p>
            <a:r>
              <a:rPr lang="en-IN" sz="2400" b="1" dirty="0" smtClean="0"/>
              <a:t>Collection of Data: </a:t>
            </a:r>
            <a:r>
              <a:rPr lang="en-IN" sz="2400" dirty="0" smtClean="0"/>
              <a:t>Secondary data was collected from Hospital records.</a:t>
            </a:r>
          </a:p>
          <a:p>
            <a:pPr>
              <a:buNone/>
            </a:pPr>
            <a:r>
              <a:rPr lang="en-IN" sz="2400" dirty="0" smtClean="0"/>
              <a:t>     Primary data was collected by interviews using structured questionnaire for service providers (</a:t>
            </a:r>
            <a:r>
              <a:rPr lang="en-IN" sz="2400" dirty="0" err="1" smtClean="0"/>
              <a:t>Pediatricians</a:t>
            </a:r>
            <a:r>
              <a:rPr lang="en-IN" sz="2400" dirty="0" smtClean="0"/>
              <a:t> and staff nurses)</a:t>
            </a:r>
          </a:p>
          <a:p>
            <a:pPr>
              <a:buNone/>
            </a:pPr>
            <a:r>
              <a:rPr lang="en-IN" sz="2400" dirty="0" smtClean="0"/>
              <a:t> </a:t>
            </a:r>
            <a:endParaRPr lang="en-IN" sz="2800" dirty="0" smtClean="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IN" dirty="0"/>
          </a:p>
        </p:txBody>
      </p:sp>
      <p:sp>
        <p:nvSpPr>
          <p:cNvPr id="3" name="Content Placeholder 2"/>
          <p:cNvSpPr>
            <a:spLocks noGrp="1"/>
          </p:cNvSpPr>
          <p:nvPr>
            <p:ph sz="quarter" idx="1"/>
          </p:nvPr>
        </p:nvSpPr>
        <p:spPr/>
        <p:txBody>
          <a:bodyPr>
            <a:normAutofit/>
          </a:bodyPr>
          <a:lstStyle/>
          <a:p>
            <a:r>
              <a:rPr lang="en-US" sz="2400" b="1" dirty="0" smtClean="0"/>
              <a:t>Mandatory Criteria-</a:t>
            </a:r>
          </a:p>
          <a:p>
            <a:pPr>
              <a:buNone/>
            </a:pPr>
            <a:endParaRPr lang="en-IN" sz="2400" dirty="0"/>
          </a:p>
        </p:txBody>
      </p:sp>
      <p:graphicFrame>
        <p:nvGraphicFramePr>
          <p:cNvPr id="4" name="Chart 3"/>
          <p:cNvGraphicFramePr/>
          <p:nvPr/>
        </p:nvGraphicFramePr>
        <p:xfrm>
          <a:off x="285720" y="2143116"/>
          <a:ext cx="8572560" cy="43577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Autofit/>
          </a:bodyPr>
          <a:lstStyle/>
          <a:p>
            <a:r>
              <a:rPr lang="en-IN" sz="3600" b="1" dirty="0" smtClean="0"/>
              <a:t>Protocols and processes</a:t>
            </a:r>
            <a:r>
              <a:rPr lang="en-IN" sz="3600" dirty="0" smtClean="0"/>
              <a:t/>
            </a:r>
            <a:br>
              <a:rPr lang="en-IN" sz="3600" dirty="0" smtClean="0"/>
            </a:br>
            <a:endParaRPr lang="en-IN" sz="3600" dirty="0"/>
          </a:p>
        </p:txBody>
      </p:sp>
      <p:graphicFrame>
        <p:nvGraphicFramePr>
          <p:cNvPr id="4" name="Content Placeholder 3"/>
          <p:cNvGraphicFramePr>
            <a:graphicFrameLocks noGrp="1"/>
          </p:cNvGraphicFramePr>
          <p:nvPr>
            <p:ph sz="quarter" idx="1"/>
          </p:nvPr>
        </p:nvGraphicFramePr>
        <p:xfrm>
          <a:off x="457200" y="1285860"/>
          <a:ext cx="8229600" cy="52149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Human Resources</a:t>
            </a:r>
            <a:r>
              <a:rPr lang="en-IN" dirty="0"/>
              <a:t/>
            </a:r>
            <a:br>
              <a:rPr lang="en-IN" dirty="0"/>
            </a:br>
            <a:endParaRPr lang="en-IN" dirty="0"/>
          </a:p>
        </p:txBody>
      </p:sp>
      <p:graphicFrame>
        <p:nvGraphicFramePr>
          <p:cNvPr id="4" name="Content Placeholder 3"/>
          <p:cNvGraphicFramePr>
            <a:graphicFrameLocks noGrp="1"/>
          </p:cNvGraphicFramePr>
          <p:nvPr>
            <p:ph sz="quarter" idx="1"/>
          </p:nvPr>
        </p:nvGraphicFramePr>
        <p:xfrm>
          <a:off x="457200" y="1000125"/>
          <a:ext cx="8229600" cy="51260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IN" b="1" dirty="0"/>
              <a:t>Physical Infrastructure and facilities</a:t>
            </a:r>
            <a:r>
              <a:rPr lang="en-IN" dirty="0"/>
              <a:t/>
            </a:r>
            <a:br>
              <a:rPr lang="en-IN" dirty="0"/>
            </a:br>
            <a:endParaRPr lang="en-IN" dirty="0"/>
          </a:p>
        </p:txBody>
      </p:sp>
      <p:graphicFrame>
        <p:nvGraphicFramePr>
          <p:cNvPr id="4" name="Content Placeholder 3"/>
          <p:cNvGraphicFramePr>
            <a:graphicFrameLocks noGrp="1"/>
          </p:cNvGraphicFramePr>
          <p:nvPr>
            <p:ph sz="quarter" idx="1"/>
          </p:nvPr>
        </p:nvGraphicFramePr>
        <p:xfrm>
          <a:off x="457200" y="1285875"/>
          <a:ext cx="8229600" cy="4840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a:t>Facilities For Thermoregulation </a:t>
            </a:r>
            <a:r>
              <a:rPr lang="en-IN" dirty="0"/>
              <a:t/>
            </a:r>
            <a:br>
              <a:rPr lang="en-IN" dirty="0"/>
            </a:br>
            <a:endParaRPr lang="en-IN" dirty="0"/>
          </a:p>
        </p:txBody>
      </p:sp>
      <p:graphicFrame>
        <p:nvGraphicFramePr>
          <p:cNvPr id="4" name="Content Placeholder 3"/>
          <p:cNvGraphicFramePr>
            <a:graphicFrameLocks noGrp="1"/>
          </p:cNvGraphicFramePr>
          <p:nvPr>
            <p:ph sz="quarter" idx="1"/>
          </p:nvPr>
        </p:nvGraphicFramePr>
        <p:xfrm>
          <a:off x="457200" y="1357313"/>
          <a:ext cx="8229600" cy="4768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txBody>
          <a:bodyPr>
            <a:normAutofit fontScale="90000"/>
          </a:bodyPr>
          <a:lstStyle/>
          <a:p>
            <a:r>
              <a:rPr lang="en-IN" sz="3600" b="1" dirty="0"/>
              <a:t>Drugs, IV Fluids Management and Nutrition</a:t>
            </a:r>
            <a:r>
              <a:rPr lang="en-IN" dirty="0"/>
              <a:t/>
            </a:r>
            <a:br>
              <a:rPr lang="en-IN" dirty="0"/>
            </a:br>
            <a:endParaRPr lang="en-IN" dirty="0"/>
          </a:p>
        </p:txBody>
      </p:sp>
      <p:graphicFrame>
        <p:nvGraphicFramePr>
          <p:cNvPr id="4" name="Content Placeholder 3"/>
          <p:cNvGraphicFramePr>
            <a:graphicFrameLocks noGrp="1"/>
          </p:cNvGraphicFramePr>
          <p:nvPr>
            <p:ph sz="quarter" idx="1"/>
          </p:nvPr>
        </p:nvGraphicFramePr>
        <p:xfrm>
          <a:off x="457200" y="1214438"/>
          <a:ext cx="8229600" cy="49117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IN" sz="4000" b="1" dirty="0"/>
              <a:t>Neonatal Resuscitation in Labour Rooms</a:t>
            </a:r>
            <a:r>
              <a:rPr lang="en-IN" dirty="0"/>
              <a:t/>
            </a:r>
            <a:br>
              <a:rPr lang="en-IN" dirty="0"/>
            </a:br>
            <a:endParaRPr lang="en-IN" dirty="0"/>
          </a:p>
        </p:txBody>
      </p:sp>
      <p:graphicFrame>
        <p:nvGraphicFramePr>
          <p:cNvPr id="4" name="Content Placeholder 3"/>
          <p:cNvGraphicFramePr>
            <a:graphicFrameLocks noGrp="1"/>
          </p:cNvGraphicFramePr>
          <p:nvPr>
            <p:ph sz="quarter" idx="1"/>
          </p:nvPr>
        </p:nvGraphicFramePr>
        <p:xfrm>
          <a:off x="457200" y="1285875"/>
          <a:ext cx="8229600" cy="48402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IN" sz="4000" b="1" dirty="0"/>
              <a:t>Infection Control Practices</a:t>
            </a:r>
            <a:endParaRPr lang="en-IN" sz="4000" dirty="0"/>
          </a:p>
        </p:txBody>
      </p:sp>
      <p:graphicFrame>
        <p:nvGraphicFramePr>
          <p:cNvPr id="4" name="Content Placeholder 3"/>
          <p:cNvGraphicFramePr>
            <a:graphicFrameLocks noGrp="1"/>
          </p:cNvGraphicFramePr>
          <p:nvPr>
            <p:ph sz="quarter" idx="1"/>
          </p:nvPr>
        </p:nvGraphicFramePr>
        <p:xfrm>
          <a:off x="457200" y="1214438"/>
          <a:ext cx="8229600" cy="49117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smtClean="0"/>
              <a:t>Lab </a:t>
            </a:r>
            <a:r>
              <a:rPr lang="en-IN" sz="4000" b="1" dirty="0"/>
              <a:t>Facilities</a:t>
            </a:r>
            <a:endParaRPr lang="en-IN" sz="4000" dirty="0"/>
          </a:p>
        </p:txBody>
      </p:sp>
      <p:graphicFrame>
        <p:nvGraphicFramePr>
          <p:cNvPr id="4" name="Content Placeholder 3"/>
          <p:cNvGraphicFramePr>
            <a:graphicFrameLocks noGrp="1"/>
          </p:cNvGraphicFramePr>
          <p:nvPr>
            <p:ph sz="quarter" idx="1"/>
          </p:nvPr>
        </p:nvGraphicFramePr>
        <p:xfrm>
          <a:off x="457200" y="1600200"/>
          <a:ext cx="8229600" cy="482919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IN" dirty="0"/>
          </a:p>
        </p:txBody>
      </p:sp>
      <p:sp>
        <p:nvSpPr>
          <p:cNvPr id="3" name="Content Placeholder 2"/>
          <p:cNvSpPr>
            <a:spLocks noGrp="1"/>
          </p:cNvSpPr>
          <p:nvPr>
            <p:ph sz="quarter" idx="1"/>
          </p:nvPr>
        </p:nvSpPr>
        <p:spPr/>
        <p:txBody>
          <a:bodyPr/>
          <a:lstStyle/>
          <a:p>
            <a:r>
              <a:rPr lang="en-US" dirty="0" smtClean="0"/>
              <a:t>Introduction</a:t>
            </a:r>
          </a:p>
          <a:p>
            <a:r>
              <a:rPr lang="en-US" dirty="0" smtClean="0"/>
              <a:t>Rationale of the study</a:t>
            </a:r>
          </a:p>
          <a:p>
            <a:r>
              <a:rPr lang="en-US" dirty="0" smtClean="0"/>
              <a:t>Objective</a:t>
            </a:r>
          </a:p>
          <a:p>
            <a:r>
              <a:rPr lang="en-US" dirty="0" smtClean="0"/>
              <a:t>Methodology</a:t>
            </a:r>
          </a:p>
          <a:p>
            <a:r>
              <a:rPr lang="en-US" dirty="0" smtClean="0"/>
              <a:t>Findings</a:t>
            </a:r>
          </a:p>
          <a:p>
            <a:r>
              <a:rPr lang="en-US" dirty="0" smtClean="0"/>
              <a:t>Conclusion</a:t>
            </a:r>
          </a:p>
          <a:p>
            <a:r>
              <a:rPr lang="en-US" dirty="0" smtClean="0"/>
              <a:t>Recommendations</a:t>
            </a:r>
          </a:p>
          <a:p>
            <a:pPr>
              <a:buNone/>
            </a:pPr>
            <a:endParaRPr lang="en-US" dirty="0" smtClean="0"/>
          </a:p>
          <a:p>
            <a:endParaRPr lang="en-US" dirty="0" smtClean="0"/>
          </a:p>
          <a:p>
            <a:endParaRPr lang="en-US"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4000" b="1" dirty="0"/>
              <a:t>Facilities for Neo-natal Transport</a:t>
            </a:r>
            <a:endParaRPr lang="en-IN" sz="4000"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714380"/>
          </a:xfrm>
        </p:spPr>
        <p:txBody>
          <a:bodyPr>
            <a:noAutofit/>
          </a:bodyPr>
          <a:lstStyle/>
          <a:p>
            <a:r>
              <a:rPr lang="en-IN" sz="3200" b="1" dirty="0"/>
              <a:t>Case Record Maintenance</a:t>
            </a:r>
            <a:r>
              <a:rPr lang="en-IN" sz="3200" dirty="0"/>
              <a:t/>
            </a:r>
            <a:br>
              <a:rPr lang="en-IN" sz="3200" dirty="0"/>
            </a:br>
            <a:endParaRPr lang="en-IN" sz="3200" dirty="0"/>
          </a:p>
        </p:txBody>
      </p:sp>
      <p:graphicFrame>
        <p:nvGraphicFramePr>
          <p:cNvPr id="4" name="Content Placeholder 3"/>
          <p:cNvGraphicFramePr>
            <a:graphicFrameLocks noGrp="1"/>
          </p:cNvGraphicFramePr>
          <p:nvPr>
            <p:ph sz="quarter" idx="1"/>
          </p:nvPr>
        </p:nvGraphicFramePr>
        <p:xfrm>
          <a:off x="457200" y="1000125"/>
          <a:ext cx="8229600" cy="51260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a:bodyPr>
          <a:lstStyle/>
          <a:p>
            <a:r>
              <a:rPr lang="en-IN" sz="4000" b="1" dirty="0"/>
              <a:t>Overall Result</a:t>
            </a:r>
            <a:endParaRPr lang="en-IN" sz="4000" dirty="0"/>
          </a:p>
        </p:txBody>
      </p:sp>
      <p:graphicFrame>
        <p:nvGraphicFramePr>
          <p:cNvPr id="4" name="Content Placeholder 3"/>
          <p:cNvGraphicFramePr>
            <a:graphicFrameLocks noGrp="1"/>
          </p:cNvGraphicFramePr>
          <p:nvPr>
            <p:ph sz="quarter" idx="1"/>
          </p:nvPr>
        </p:nvGraphicFramePr>
        <p:xfrm>
          <a:off x="457200" y="1214438"/>
          <a:ext cx="8229600" cy="54292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US" b="1" dirty="0" smtClean="0"/>
              <a:t>CONCLUSION</a:t>
            </a:r>
            <a:endParaRPr lang="en-IN" b="1" dirty="0"/>
          </a:p>
        </p:txBody>
      </p:sp>
      <p:sp>
        <p:nvSpPr>
          <p:cNvPr id="3" name="Content Placeholder 2"/>
          <p:cNvSpPr>
            <a:spLocks noGrp="1"/>
          </p:cNvSpPr>
          <p:nvPr>
            <p:ph sz="quarter" idx="1"/>
          </p:nvPr>
        </p:nvSpPr>
        <p:spPr/>
        <p:txBody>
          <a:bodyPr/>
          <a:lstStyle/>
          <a:p>
            <a:r>
              <a:rPr lang="en-US" dirty="0" err="1" smtClean="0"/>
              <a:t>Rohtak</a:t>
            </a:r>
            <a:r>
              <a:rPr lang="en-US" dirty="0" smtClean="0"/>
              <a:t>, </a:t>
            </a:r>
            <a:r>
              <a:rPr lang="en-US" dirty="0" err="1" smtClean="0"/>
              <a:t>Narnaul</a:t>
            </a:r>
            <a:r>
              <a:rPr lang="en-US" dirty="0" smtClean="0"/>
              <a:t>, </a:t>
            </a:r>
            <a:r>
              <a:rPr lang="en-US" dirty="0" err="1" smtClean="0"/>
              <a:t>Bhiwani</a:t>
            </a:r>
            <a:r>
              <a:rPr lang="en-US" dirty="0" smtClean="0"/>
              <a:t>, </a:t>
            </a:r>
            <a:r>
              <a:rPr lang="en-US" dirty="0" err="1" smtClean="0"/>
              <a:t>Ambala</a:t>
            </a:r>
            <a:r>
              <a:rPr lang="en-US" dirty="0" smtClean="0"/>
              <a:t> SNCUs need more improvement based upon the criteria which are given by NNF.</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Recommendations</a:t>
            </a:r>
            <a:endParaRPr lang="en-IN" sz="3600" b="1" dirty="0"/>
          </a:p>
        </p:txBody>
      </p:sp>
      <p:sp>
        <p:nvSpPr>
          <p:cNvPr id="3" name="Content Placeholder 2"/>
          <p:cNvSpPr>
            <a:spLocks noGrp="1"/>
          </p:cNvSpPr>
          <p:nvPr>
            <p:ph sz="quarter" idx="1"/>
          </p:nvPr>
        </p:nvSpPr>
        <p:spPr>
          <a:xfrm>
            <a:off x="457200" y="1357298"/>
            <a:ext cx="8229600" cy="4768865"/>
          </a:xfrm>
        </p:spPr>
        <p:txBody>
          <a:bodyPr>
            <a:normAutofit/>
          </a:bodyPr>
          <a:lstStyle/>
          <a:p>
            <a:pPr lvl="0"/>
            <a:r>
              <a:rPr lang="en-US" sz="2800" dirty="0"/>
              <a:t>For thermoregulation, skin to skin contact is very much necessary and adequate protocols should be provided in the SNCU.</a:t>
            </a:r>
            <a:endParaRPr lang="en-IN" sz="2800" dirty="0"/>
          </a:p>
          <a:p>
            <a:pPr lvl="0"/>
            <a:r>
              <a:rPr lang="en-US" sz="2800" dirty="0"/>
              <a:t>There should be continuous supply of water for the use in daily operations of the unit.</a:t>
            </a:r>
            <a:endParaRPr lang="en-IN" sz="2800" dirty="0"/>
          </a:p>
          <a:p>
            <a:pPr lvl="0"/>
            <a:r>
              <a:rPr lang="en-US" sz="2800" dirty="0"/>
              <a:t>There should be provision for keeping asymptotic high risk babies or growing babies along with their mothers in a special area with good nursing cover and beds for mothers.</a:t>
            </a:r>
            <a:endParaRPr lang="en-IN" sz="2800" dirty="0"/>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noAutofit/>
          </a:bodyPr>
          <a:lstStyle/>
          <a:p>
            <a:pPr lvl="0"/>
            <a:r>
              <a:rPr lang="en-US" sz="2800" dirty="0" smtClean="0"/>
              <a:t>Round-the-clock availability of an FBNC trained doctor in the unit.</a:t>
            </a:r>
          </a:p>
          <a:p>
            <a:pPr lvl="0"/>
            <a:r>
              <a:rPr lang="en-US" sz="2800" dirty="0" smtClean="0"/>
              <a:t>There should be availability of at least one nurse in each shift in </a:t>
            </a:r>
            <a:r>
              <a:rPr lang="en-US" sz="2800" dirty="0" err="1" smtClean="0"/>
              <a:t>labour</a:t>
            </a:r>
            <a:r>
              <a:rPr lang="en-US" sz="2800" dirty="0" smtClean="0"/>
              <a:t> room (in the attached unit) should be well trained in neonatal special care.</a:t>
            </a:r>
            <a:endParaRPr lang="en-IN" sz="2800" dirty="0" smtClean="0"/>
          </a:p>
          <a:p>
            <a:pPr lvl="0"/>
            <a:r>
              <a:rPr lang="en-US" sz="2800" dirty="0" smtClean="0"/>
              <a:t>Availability  of uninterrupted power supply through a generator or UPS.</a:t>
            </a:r>
            <a:endParaRPr lang="en-IN" sz="2800" dirty="0" smtClean="0"/>
          </a:p>
          <a:p>
            <a:pPr lvl="0"/>
            <a:r>
              <a:rPr lang="en-US" sz="2800" dirty="0" smtClean="0"/>
              <a:t>Ambulance staff should be trained in basic neonatal resuscitation and care.</a:t>
            </a:r>
            <a:endParaRPr lang="en-IN" sz="2800" dirty="0" smtClean="0"/>
          </a:p>
          <a:p>
            <a:endParaRPr lang="en-IN"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5" name="Content Placeholder 4" descr="index.jpg"/>
          <p:cNvPicPr>
            <a:picLocks noGrp="1" noChangeAspect="1"/>
          </p:cNvPicPr>
          <p:nvPr>
            <p:ph sz="quarter" idx="1"/>
          </p:nvPr>
        </p:nvPicPr>
        <p:blipFill>
          <a:blip r:embed="rId2"/>
          <a:stretch>
            <a:fillRect/>
          </a:stretch>
        </p:blipFill>
        <p:spPr>
          <a:xfrm>
            <a:off x="285720" y="1571612"/>
            <a:ext cx="8143932" cy="4500593"/>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n-US" b="1" dirty="0" smtClean="0"/>
              <a:t>INTRODUCTION</a:t>
            </a:r>
            <a:endParaRPr lang="en-IN" b="1" dirty="0"/>
          </a:p>
        </p:txBody>
      </p:sp>
      <p:sp>
        <p:nvSpPr>
          <p:cNvPr id="3" name="Content Placeholder 2"/>
          <p:cNvSpPr>
            <a:spLocks noGrp="1"/>
          </p:cNvSpPr>
          <p:nvPr>
            <p:ph sz="quarter" idx="1"/>
          </p:nvPr>
        </p:nvSpPr>
        <p:spPr>
          <a:xfrm>
            <a:off x="457200" y="1214422"/>
            <a:ext cx="8229600" cy="4911741"/>
          </a:xfrm>
        </p:spPr>
        <p:txBody>
          <a:bodyPr>
            <a:normAutofit lnSpcReduction="10000"/>
          </a:bodyPr>
          <a:lstStyle/>
          <a:p>
            <a:r>
              <a:rPr lang="en-US" sz="2400" dirty="0"/>
              <a:t>The Sick Newborn Care Unit is a newborn ward with 8-12 beds at the district hospital is expected to provide specialized new born </a:t>
            </a:r>
            <a:r>
              <a:rPr lang="en-US" sz="2400" dirty="0" smtClean="0"/>
              <a:t>care </a:t>
            </a:r>
            <a:r>
              <a:rPr lang="en-US" sz="2400" dirty="0"/>
              <a:t>with facility of C-PAP (Assisted Ventilation). </a:t>
            </a:r>
            <a:endParaRPr lang="en-US" sz="2400" dirty="0" smtClean="0"/>
          </a:p>
          <a:p>
            <a:r>
              <a:rPr lang="en-US" sz="2400" dirty="0" smtClean="0"/>
              <a:t>It </a:t>
            </a:r>
            <a:r>
              <a:rPr lang="en-US" sz="2400" dirty="0"/>
              <a:t>would have facility for Warming, Resuscitation, Oxygen, Phototherapy etc to provide the following services:</a:t>
            </a:r>
            <a:endParaRPr lang="en-IN" sz="2400" dirty="0"/>
          </a:p>
          <a:p>
            <a:pPr lvl="0"/>
            <a:r>
              <a:rPr lang="en-IN" sz="2400" dirty="0"/>
              <a:t>Care at birth </a:t>
            </a:r>
          </a:p>
          <a:p>
            <a:pPr lvl="0"/>
            <a:r>
              <a:rPr lang="en-IN" sz="2400" dirty="0"/>
              <a:t>Resuscitation of asphyxiated newborns</a:t>
            </a:r>
          </a:p>
          <a:p>
            <a:pPr lvl="0"/>
            <a:r>
              <a:rPr lang="en-IN" sz="2400" dirty="0"/>
              <a:t>Managing sick newborns (major surgical interventions)</a:t>
            </a:r>
          </a:p>
          <a:p>
            <a:pPr lvl="0"/>
            <a:r>
              <a:rPr lang="en-IN" sz="2400" dirty="0"/>
              <a:t>Post natal care </a:t>
            </a:r>
          </a:p>
          <a:p>
            <a:pPr lvl="0"/>
            <a:r>
              <a:rPr lang="en-IN" sz="2400" dirty="0"/>
              <a:t>Follow-up of high risk newborns</a:t>
            </a:r>
            <a:endParaRPr lang="en-IN" sz="2000" dirty="0"/>
          </a:p>
          <a:p>
            <a:endParaRPr lang="en-IN"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pPr lvl="0"/>
            <a:r>
              <a:rPr lang="en-IN" dirty="0" smtClean="0"/>
              <a:t>Referral services</a:t>
            </a:r>
          </a:p>
          <a:p>
            <a:pPr lvl="0"/>
            <a:r>
              <a:rPr lang="en-IN" dirty="0" smtClean="0"/>
              <a:t>Immunization services</a:t>
            </a:r>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a:xfrm>
            <a:off x="457200" y="1214422"/>
            <a:ext cx="8229600" cy="5286412"/>
          </a:xfrm>
        </p:spPr>
        <p:txBody>
          <a:bodyPr>
            <a:normAutofit/>
          </a:bodyPr>
          <a:lstStyle/>
          <a:p>
            <a:endParaRPr lang="en-IN" b="1" dirty="0" smtClean="0"/>
          </a:p>
          <a:p>
            <a:r>
              <a:rPr lang="en-IN" b="1" dirty="0" smtClean="0"/>
              <a:t>Level</a:t>
            </a:r>
            <a:r>
              <a:rPr lang="en-IN" b="1" i="1" dirty="0" smtClean="0"/>
              <a:t> </a:t>
            </a:r>
            <a:r>
              <a:rPr lang="en-IN" b="1" dirty="0" smtClean="0"/>
              <a:t>1</a:t>
            </a:r>
            <a:r>
              <a:rPr lang="en-IN" b="1" i="1" dirty="0" smtClean="0"/>
              <a:t>-</a:t>
            </a:r>
            <a:r>
              <a:rPr lang="en-IN" dirty="0" smtClean="0"/>
              <a:t>care </a:t>
            </a:r>
            <a:r>
              <a:rPr lang="en-IN" dirty="0"/>
              <a:t>for all deliveries as this provides basic care for all uncomplicated neonatal patients</a:t>
            </a:r>
            <a:r>
              <a:rPr lang="en-IN" b="1" dirty="0"/>
              <a:t>. </a:t>
            </a:r>
            <a:endParaRPr lang="en-IN" b="1" dirty="0" smtClean="0"/>
          </a:p>
          <a:p>
            <a:r>
              <a:rPr lang="en-IN" b="1" dirty="0" smtClean="0"/>
              <a:t>Level</a:t>
            </a:r>
            <a:r>
              <a:rPr lang="en-IN" b="1" i="1" dirty="0" smtClean="0"/>
              <a:t> </a:t>
            </a:r>
            <a:r>
              <a:rPr lang="en-IN" b="1" i="1" dirty="0"/>
              <a:t>2 </a:t>
            </a:r>
            <a:r>
              <a:rPr lang="en-IN" b="1" i="1" dirty="0" smtClean="0"/>
              <a:t>-</a:t>
            </a:r>
            <a:r>
              <a:rPr lang="en-IN" b="1" dirty="0" smtClean="0"/>
              <a:t>(Sick Newborn </a:t>
            </a:r>
            <a:r>
              <a:rPr lang="en-IN" b="1" dirty="0"/>
              <a:t>care unit</a:t>
            </a:r>
            <a:r>
              <a:rPr lang="en-IN" dirty="0"/>
              <a:t>)is for those sick newborn who require special </a:t>
            </a:r>
            <a:r>
              <a:rPr lang="en-IN" dirty="0" smtClean="0"/>
              <a:t>care.</a:t>
            </a:r>
          </a:p>
          <a:p>
            <a:r>
              <a:rPr lang="en-IN" b="1" dirty="0"/>
              <a:t>L</a:t>
            </a:r>
            <a:r>
              <a:rPr lang="en-IN" b="1" dirty="0" smtClean="0"/>
              <a:t>evel </a:t>
            </a:r>
            <a:r>
              <a:rPr lang="en-IN" b="1" dirty="0"/>
              <a:t>3</a:t>
            </a:r>
            <a:r>
              <a:rPr lang="en-IN" dirty="0"/>
              <a:t> </a:t>
            </a:r>
            <a:r>
              <a:rPr lang="en-IN" dirty="0" smtClean="0"/>
              <a:t>-Care </a:t>
            </a:r>
            <a:r>
              <a:rPr lang="en-IN" dirty="0"/>
              <a:t>or Neonatal</a:t>
            </a:r>
            <a:r>
              <a:rPr lang="en-IN" b="1" i="1" dirty="0"/>
              <a:t> </a:t>
            </a:r>
            <a:r>
              <a:rPr lang="en-IN" dirty="0"/>
              <a:t>intensive care unit</a:t>
            </a:r>
            <a:r>
              <a:rPr lang="en-IN" b="1" i="1" dirty="0"/>
              <a:t> </a:t>
            </a:r>
            <a:r>
              <a:rPr lang="en-IN" dirty="0"/>
              <a:t>is earmarked for those extremely sick or grossly premature babies who would need mechanical ventilation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57166"/>
            <a:ext cx="8229600" cy="857256"/>
          </a:xfrm>
        </p:spPr>
        <p:txBody>
          <a:bodyPr>
            <a:normAutofit fontScale="90000"/>
          </a:bodyPr>
          <a:lstStyle/>
          <a:p>
            <a:r>
              <a:rPr lang="en-IN" b="1" dirty="0" smtClean="0"/>
              <a:t>Level II Care</a:t>
            </a:r>
            <a:r>
              <a:rPr lang="en-IN" dirty="0" smtClean="0"/>
              <a:t/>
            </a:r>
            <a:br>
              <a:rPr lang="en-IN" dirty="0" smtClean="0"/>
            </a:br>
            <a:endParaRPr lang="en-IN" dirty="0"/>
          </a:p>
        </p:txBody>
      </p:sp>
      <p:sp>
        <p:nvSpPr>
          <p:cNvPr id="3" name="Content Placeholder 2"/>
          <p:cNvSpPr>
            <a:spLocks noGrp="1"/>
          </p:cNvSpPr>
          <p:nvPr>
            <p:ph sz="quarter" idx="1"/>
          </p:nvPr>
        </p:nvSpPr>
        <p:spPr/>
        <p:txBody>
          <a:bodyPr>
            <a:normAutofit/>
          </a:bodyPr>
          <a:lstStyle/>
          <a:p>
            <a:pPr lvl="0"/>
            <a:r>
              <a:rPr lang="en-US" sz="2400" dirty="0" smtClean="0"/>
              <a:t>Evaluation </a:t>
            </a:r>
            <a:r>
              <a:rPr lang="en-US" sz="2400" dirty="0"/>
              <a:t>and care of healthy newborns, neonatal resuscitation (Level I)</a:t>
            </a:r>
            <a:endParaRPr lang="en-IN" sz="2400" dirty="0"/>
          </a:p>
          <a:p>
            <a:pPr lvl="0"/>
            <a:r>
              <a:rPr lang="en-US" sz="2400" dirty="0"/>
              <a:t>Stabilization of ill newborns until transfer to higher </a:t>
            </a:r>
            <a:r>
              <a:rPr lang="en-US" sz="2400" dirty="0" err="1"/>
              <a:t>centres</a:t>
            </a:r>
            <a:r>
              <a:rPr lang="en-US" sz="2400" dirty="0"/>
              <a:t> (  Level I)</a:t>
            </a:r>
            <a:endParaRPr lang="en-IN" sz="2400" dirty="0"/>
          </a:p>
          <a:p>
            <a:pPr lvl="0"/>
            <a:r>
              <a:rPr lang="en-US" sz="2400" dirty="0"/>
              <a:t>Care of preterm infants (&gt;=34 weeks) with birth weight &lt;=1500 </a:t>
            </a:r>
            <a:r>
              <a:rPr lang="en-US" sz="2400" dirty="0" err="1"/>
              <a:t>gms</a:t>
            </a:r>
            <a:r>
              <a:rPr lang="en-US" sz="2400" dirty="0"/>
              <a:t>, resuscitation and stabilization of preterm and/ or ill infants, along with provision of basic ventilator based care before transfer to higher </a:t>
            </a:r>
            <a:r>
              <a:rPr lang="en-US" sz="2400" dirty="0" err="1"/>
              <a:t>centres</a:t>
            </a:r>
            <a:r>
              <a:rPr lang="en-US" sz="2400" dirty="0"/>
              <a:t> </a:t>
            </a:r>
            <a:r>
              <a:rPr lang="en-US" sz="2400" dirty="0" smtClean="0"/>
              <a:t>.</a:t>
            </a:r>
            <a:endParaRPr lang="en-IN" sz="2400" dirty="0"/>
          </a:p>
          <a:p>
            <a:pPr>
              <a:buNone/>
            </a:pPr>
            <a:endParaRPr lang="en-IN" sz="2400" dirty="0"/>
          </a:p>
          <a:p>
            <a:endParaRPr lang="en-I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Rationale of the Study</a:t>
            </a:r>
            <a:r>
              <a:rPr lang="en-IN" dirty="0" smtClean="0"/>
              <a:t/>
            </a:r>
            <a:br>
              <a:rPr lang="en-IN" dirty="0" smtClean="0"/>
            </a:br>
            <a:endParaRPr lang="en-IN" dirty="0"/>
          </a:p>
        </p:txBody>
      </p:sp>
      <p:sp>
        <p:nvSpPr>
          <p:cNvPr id="3" name="Content Placeholder 2"/>
          <p:cNvSpPr>
            <a:spLocks noGrp="1"/>
          </p:cNvSpPr>
          <p:nvPr>
            <p:ph sz="quarter" idx="1"/>
          </p:nvPr>
        </p:nvSpPr>
        <p:spPr/>
        <p:txBody>
          <a:bodyPr>
            <a:normAutofit/>
          </a:bodyPr>
          <a:lstStyle/>
          <a:p>
            <a:pPr>
              <a:buNone/>
            </a:pPr>
            <a:r>
              <a:rPr lang="en-IN" sz="2400" dirty="0" smtClean="0"/>
              <a:t>     The </a:t>
            </a:r>
            <a:r>
              <a:rPr lang="en-IN" sz="2400" dirty="0"/>
              <a:t>purpose of this study is to identify the infrastructural, logistical and practical issues in Sick new born care units and helping them to implement the quality care practices that lead to effective utilization of the available resources which help in improving the infant mortality rate.</a:t>
            </a:r>
          </a:p>
          <a:p>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OBJECTIVE</a:t>
            </a:r>
            <a:endParaRPr lang="en-IN" b="1" dirty="0"/>
          </a:p>
        </p:txBody>
      </p:sp>
      <p:sp>
        <p:nvSpPr>
          <p:cNvPr id="3" name="Content Placeholder 2"/>
          <p:cNvSpPr>
            <a:spLocks noGrp="1"/>
          </p:cNvSpPr>
          <p:nvPr>
            <p:ph sz="quarter" idx="1"/>
          </p:nvPr>
        </p:nvSpPr>
        <p:spPr/>
        <p:txBody>
          <a:bodyPr>
            <a:normAutofit/>
          </a:bodyPr>
          <a:lstStyle/>
          <a:p>
            <a:r>
              <a:rPr lang="en-IN" sz="2400" dirty="0"/>
              <a:t>To assess the status of Sick New Born Care Unit (SNCU) in various districts of Haryana.</a:t>
            </a:r>
          </a:p>
          <a:p>
            <a:pPr>
              <a:buNone/>
            </a:pPr>
            <a:endParaRPr lang="en-IN"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METHODOLOGY</a:t>
            </a:r>
            <a:endParaRPr lang="en-IN" sz="4000" dirty="0"/>
          </a:p>
        </p:txBody>
      </p:sp>
      <p:sp>
        <p:nvSpPr>
          <p:cNvPr id="3" name="Content Placeholder 2"/>
          <p:cNvSpPr>
            <a:spLocks noGrp="1"/>
          </p:cNvSpPr>
          <p:nvPr>
            <p:ph sz="quarter" idx="1"/>
          </p:nvPr>
        </p:nvSpPr>
        <p:spPr>
          <a:xfrm>
            <a:off x="457200" y="1214422"/>
            <a:ext cx="8229600" cy="4911741"/>
          </a:xfrm>
        </p:spPr>
        <p:txBody>
          <a:bodyPr>
            <a:normAutofit lnSpcReduction="10000"/>
          </a:bodyPr>
          <a:lstStyle/>
          <a:p>
            <a:pPr>
              <a:buNone/>
            </a:pPr>
            <a:endParaRPr lang="en-IN" sz="1800" dirty="0"/>
          </a:p>
          <a:p>
            <a:r>
              <a:rPr lang="en-IN" sz="2000" b="1" dirty="0"/>
              <a:t>Study Design: </a:t>
            </a:r>
            <a:r>
              <a:rPr lang="en-IN" sz="2000" dirty="0"/>
              <a:t>Cross-sectional </a:t>
            </a:r>
            <a:r>
              <a:rPr lang="en-IN" sz="2000" dirty="0" smtClean="0"/>
              <a:t>study</a:t>
            </a:r>
            <a:endParaRPr lang="en-IN" sz="2000" dirty="0"/>
          </a:p>
          <a:p>
            <a:r>
              <a:rPr lang="en-IN" sz="2000" b="1" dirty="0"/>
              <a:t>Study </a:t>
            </a:r>
            <a:r>
              <a:rPr lang="en-IN" sz="2000" b="1" dirty="0" err="1"/>
              <a:t>Setting:</a:t>
            </a:r>
            <a:r>
              <a:rPr lang="en-IN" sz="2000" dirty="0" err="1"/>
              <a:t>The</a:t>
            </a:r>
            <a:r>
              <a:rPr lang="en-IN" sz="2000" dirty="0"/>
              <a:t> study was conducted </a:t>
            </a:r>
            <a:r>
              <a:rPr lang="en-IN" sz="2000" dirty="0" smtClean="0"/>
              <a:t>in </a:t>
            </a:r>
            <a:r>
              <a:rPr lang="en-IN" sz="2000" dirty="0" err="1" smtClean="0"/>
              <a:t>Rohtak</a:t>
            </a:r>
            <a:r>
              <a:rPr lang="en-IN" sz="2000" dirty="0"/>
              <a:t>, </a:t>
            </a:r>
            <a:r>
              <a:rPr lang="en-IN" sz="2000" dirty="0" err="1"/>
              <a:t>Ambala</a:t>
            </a:r>
            <a:r>
              <a:rPr lang="en-IN" sz="2000" dirty="0"/>
              <a:t>, </a:t>
            </a:r>
            <a:r>
              <a:rPr lang="en-IN" sz="2000" dirty="0" err="1"/>
              <a:t>Panchkula</a:t>
            </a:r>
            <a:r>
              <a:rPr lang="en-IN" sz="2000" dirty="0"/>
              <a:t>, </a:t>
            </a:r>
            <a:r>
              <a:rPr lang="en-IN" sz="2000" dirty="0" err="1"/>
              <a:t>Kaithal</a:t>
            </a:r>
            <a:r>
              <a:rPr lang="en-IN" sz="2000" dirty="0"/>
              <a:t>, </a:t>
            </a:r>
            <a:r>
              <a:rPr lang="en-IN" sz="2000" dirty="0" err="1"/>
              <a:t>Yamunanagar</a:t>
            </a:r>
            <a:r>
              <a:rPr lang="en-IN" sz="2000" dirty="0"/>
              <a:t>, Faridabad, </a:t>
            </a:r>
            <a:r>
              <a:rPr lang="en-IN" sz="2000" dirty="0" err="1"/>
              <a:t>Narnaul</a:t>
            </a:r>
            <a:r>
              <a:rPr lang="en-IN" sz="2000" dirty="0"/>
              <a:t>, </a:t>
            </a:r>
            <a:r>
              <a:rPr lang="en-IN" sz="2000" dirty="0" err="1"/>
              <a:t>Mewat</a:t>
            </a:r>
            <a:r>
              <a:rPr lang="en-IN" sz="2000" dirty="0"/>
              <a:t>, </a:t>
            </a:r>
            <a:r>
              <a:rPr lang="en-IN" sz="2000" dirty="0" err="1"/>
              <a:t>Bhiwani</a:t>
            </a:r>
            <a:r>
              <a:rPr lang="en-IN" sz="2000" dirty="0"/>
              <a:t> and </a:t>
            </a:r>
            <a:r>
              <a:rPr lang="en-IN" sz="2000" dirty="0" err="1"/>
              <a:t>Gurgaon</a:t>
            </a:r>
            <a:r>
              <a:rPr lang="en-IN" sz="2000" dirty="0"/>
              <a:t> districts of Haryana. </a:t>
            </a:r>
            <a:endParaRPr lang="en-IN" sz="2000" dirty="0" smtClean="0"/>
          </a:p>
          <a:p>
            <a:r>
              <a:rPr lang="en-US" sz="2000" dirty="0" smtClean="0"/>
              <a:t>Time Period- 1</a:t>
            </a:r>
            <a:r>
              <a:rPr lang="en-US" sz="2000" baseline="30000" dirty="0" smtClean="0"/>
              <a:t>st</a:t>
            </a:r>
            <a:r>
              <a:rPr lang="en-US" sz="2000" dirty="0" smtClean="0"/>
              <a:t> March to 30</a:t>
            </a:r>
            <a:r>
              <a:rPr lang="en-US" sz="2000" baseline="30000" dirty="0" smtClean="0"/>
              <a:t>th</a:t>
            </a:r>
            <a:r>
              <a:rPr lang="en-US" sz="2000" dirty="0" smtClean="0"/>
              <a:t> April, 2013</a:t>
            </a:r>
            <a:endParaRPr lang="en-IN" sz="2000" dirty="0"/>
          </a:p>
          <a:p>
            <a:r>
              <a:rPr lang="en-IN" sz="2000" b="1" dirty="0"/>
              <a:t>Study Population: </a:t>
            </a:r>
            <a:r>
              <a:rPr lang="en-IN" sz="2000" dirty="0"/>
              <a:t>The data was collected by visiting the District Hospital facilities, interviewing the service providers </a:t>
            </a:r>
            <a:endParaRPr lang="en-IN" sz="2000" dirty="0" smtClean="0"/>
          </a:p>
          <a:p>
            <a:pPr>
              <a:buNone/>
            </a:pPr>
            <a:r>
              <a:rPr lang="en-IN" sz="2000" dirty="0" smtClean="0"/>
              <a:t> </a:t>
            </a:r>
            <a:r>
              <a:rPr lang="en-IN" sz="2000" dirty="0" smtClean="0"/>
              <a:t>    ( </a:t>
            </a:r>
            <a:r>
              <a:rPr lang="en-IN" sz="2000" dirty="0"/>
              <a:t>Paediatricians, MOs and staff nurses). </a:t>
            </a:r>
          </a:p>
          <a:p>
            <a:r>
              <a:rPr lang="en-IN" sz="2000" b="1" dirty="0"/>
              <a:t>Study Tools: </a:t>
            </a:r>
            <a:r>
              <a:rPr lang="en-IN" sz="2000" dirty="0"/>
              <a:t>There is a questionnaire for the assessment of SNCU. By interviewing and observing the facilities in terms of infrastructure, protocols and processes, Human resources, Facilities for thermoregulation</a:t>
            </a:r>
            <a:r>
              <a:rPr lang="en-IN" sz="2000" dirty="0" smtClean="0"/>
              <a:t>, </a:t>
            </a:r>
            <a:r>
              <a:rPr lang="en-IN" sz="2000" dirty="0"/>
              <a:t>intravenous fluids management and nutrition, neonatal resuscitation in labour room, infection control practices, laboratory facilities, facilities for neonatal transport.</a:t>
            </a:r>
          </a:p>
          <a:p>
            <a:endParaRPr lang="en-IN" sz="1800" dirty="0"/>
          </a:p>
          <a:p>
            <a:endParaRPr lang="en-IN" sz="18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322</TotalTime>
  <Words>708</Words>
  <Application>Microsoft Office PowerPoint</Application>
  <PresentationFormat>On-screen Show (4:3)</PresentationFormat>
  <Paragraphs>78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Civic</vt:lpstr>
      <vt:lpstr>Assessment of the Status of Sick New Born Care Unit In Various Districts of Haryana </vt:lpstr>
      <vt:lpstr>CONTENTS</vt:lpstr>
      <vt:lpstr>INTRODUCTION</vt:lpstr>
      <vt:lpstr>Slide 4</vt:lpstr>
      <vt:lpstr>Slide 5</vt:lpstr>
      <vt:lpstr>Level II Care </vt:lpstr>
      <vt:lpstr>Rationale of the Study </vt:lpstr>
      <vt:lpstr>GENERAL OBJECTIVE</vt:lpstr>
      <vt:lpstr>METHODOLOGY</vt:lpstr>
      <vt:lpstr>Slide 10</vt:lpstr>
      <vt:lpstr>FINDINGS</vt:lpstr>
      <vt:lpstr>Protocols and processes </vt:lpstr>
      <vt:lpstr>Human Resources </vt:lpstr>
      <vt:lpstr>Physical Infrastructure and facilities </vt:lpstr>
      <vt:lpstr>Facilities For Thermoregulation  </vt:lpstr>
      <vt:lpstr>Drugs, IV Fluids Management and Nutrition </vt:lpstr>
      <vt:lpstr>Neonatal Resuscitation in Labour Rooms </vt:lpstr>
      <vt:lpstr>Infection Control Practices</vt:lpstr>
      <vt:lpstr>Lab Facilities</vt:lpstr>
      <vt:lpstr>Facilities for Neo-natal Transport</vt:lpstr>
      <vt:lpstr>Case Record Maintenance </vt:lpstr>
      <vt:lpstr>Overall Result</vt:lpstr>
      <vt:lpstr>CONCLUSION</vt:lpstr>
      <vt:lpstr>Recommendations</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the Status of Sick New Born Care Unit In Various Districts of Haryana </dc:title>
  <dc:creator>gaurav sethi</dc:creator>
  <cp:lastModifiedBy>gaurav sethi</cp:lastModifiedBy>
  <cp:revision>42</cp:revision>
  <dcterms:created xsi:type="dcterms:W3CDTF">2013-05-04T03:36:52Z</dcterms:created>
  <dcterms:modified xsi:type="dcterms:W3CDTF">2013-05-04T08:59:28Z</dcterms:modified>
</cp:coreProperties>
</file>