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59" r:id="rId3"/>
    <p:sldId id="256" r:id="rId4"/>
    <p:sldId id="288" r:id="rId5"/>
    <p:sldId id="289" r:id="rId6"/>
    <p:sldId id="260" r:id="rId7"/>
    <p:sldId id="261" r:id="rId8"/>
    <p:sldId id="258" r:id="rId9"/>
    <p:sldId id="25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3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1" autoAdjust="0"/>
    <p:restoredTop sz="94660"/>
  </p:normalViewPr>
  <p:slideViewPr>
    <p:cSldViewPr>
      <p:cViewPr varScale="1">
        <p:scale>
          <a:sx n="73" d="100"/>
          <a:sy n="73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tuparna%20Ganguly\Desktop\IINMAS\Self_Assessment_Toolkit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tuparna%20Ganguly\Desktop\IINMAS\Self_Assessment_Toolki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Kanika%20Sharma\Desktop\Dissertation\1.Project\ritu\Self_Assessment_Toolki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tuparna%20Ganguly\Desktop\IINMAS\Self_Assessment_Toolkit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tuparna%20Ganguly\Desktop\IINMAS\Self_Assessment_Toolki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IN"/>
              <a:t>Medical imaging services shall address system to ensure delivery of the service from point of referral to discharge.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448061326519276"/>
          <c:y val="0.36410032723636782"/>
          <c:w val="0.29066602418852683"/>
          <c:h val="0.56811995636848589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changed!$N$45:$N$46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changed!$O$45:$O$46</c:f>
              <c:numCache>
                <c:formatCode>0%</c:formatCode>
                <c:ptCount val="2"/>
                <c:pt idx="0">
                  <c:v>0.75000000000000178</c:v>
                </c:pt>
                <c:pt idx="1">
                  <c:v>0.25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appropriate operation and working of equipment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9.8437955672207728E-2"/>
          <c:y val="0.25953482165011071"/>
          <c:w val="0.34324766695829689"/>
          <c:h val="0.6241303784410080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changed!$M$108:$M$109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changed!$N$108:$N$109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9180020900165251"/>
          <c:y val="0.40392840153576215"/>
          <c:w val="0.27997970739768729"/>
          <c:h val="0.13772825805248542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appropriate maintenance and repair of equipment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7.2203387770973071E-2"/>
          <c:y val="0.276371017615478"/>
          <c:w val="0.34324766695829689"/>
          <c:h val="0.6241303784410080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changed!$M$112:$M$113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changed!$N$112:$N$113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7482490035967901"/>
          <c:y val="0.33938965033518886"/>
          <c:w val="0.27997970739768729"/>
          <c:h val="9.5637768139068102E-2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maintenance of documents of legal and statutory requirements related to facilty, equipment, personnel and risk minitoring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014527059717413"/>
          <c:y val="0.41457691043587802"/>
          <c:w val="0.28921681939760663"/>
          <c:h val="0.56035758758286058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changed!$M$139:$M$140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changed!$N$139:$N$140</c:f>
              <c:numCache>
                <c:formatCode>0%</c:formatCode>
                <c:ptCount val="2"/>
                <c:pt idx="0">
                  <c:v>0.88</c:v>
                </c:pt>
                <c:pt idx="1">
                  <c:v>0.12000000000000002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3329447863021293"/>
          <c:y val="0.47739140095544991"/>
          <c:w val="0.34406586245494875"/>
          <c:h val="0.13214926010399736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maintenance and updating of all records and documents pertaining to audit, quality control &amp; quality improvement of all processes and services.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0.15799715064339301"/>
          <c:y val="0.43371871724397826"/>
          <c:w val="0.22579149702320683"/>
          <c:h val="0.500668102094936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changed!$M$133:$M$134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changed!$N$133:$N$134</c:f>
              <c:numCache>
                <c:formatCode>0%</c:formatCode>
                <c:ptCount val="2"/>
                <c:pt idx="0">
                  <c:v>0.33000000000000096</c:v>
                </c:pt>
                <c:pt idx="1">
                  <c:v>0.67000000000000193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6649007953364758"/>
          <c:y val="0.4981475488230776"/>
          <c:w val="0.31370710988539402"/>
          <c:h val="0.17668719176130213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that the risk associated with imaging interventional  and therapeutic procedures are identified, assesed, managed and minimized.</a:t>
            </a:r>
            <a:endParaRPr lang="en-IN"/>
          </a:p>
        </c:rich>
      </c:tx>
      <c:layout>
        <c:manualLayout>
          <c:xMode val="edge"/>
          <c:yMode val="edge"/>
          <c:x val="8.6766404199475455E-2"/>
          <c:y val="1.3986013986013989E-2"/>
        </c:manualLayout>
      </c:layout>
    </c:title>
    <c:plotArea>
      <c:layout>
        <c:manualLayout>
          <c:layoutTarget val="inner"/>
          <c:xMode val="edge"/>
          <c:yMode val="edge"/>
          <c:x val="0.13669328986594106"/>
          <c:y val="0.35578714633559233"/>
          <c:w val="0.28017879379143101"/>
          <c:h val="0.56035758758286058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changed!$M$141:$M$142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changed!$N$141:$N$142</c:f>
              <c:numCache>
                <c:formatCode>0%</c:formatCode>
                <c:ptCount val="2"/>
                <c:pt idx="0">
                  <c:v>0.83000000000000063</c:v>
                </c:pt>
                <c:pt idx="1">
                  <c:v>0.17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3464056655742074"/>
          <c:y val="0.39288111506129003"/>
          <c:w val="0.33331380425323187"/>
          <c:h val="0.1472790639003074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that risk of infection to staff, patient and others is identified, assesed, managed and minimized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9.9838571050103145E-2"/>
          <c:y val="0.31750992905149888"/>
          <c:w val="0.30610136724735165"/>
          <c:h val="0.5768481264936733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changed!$M$146:$M$147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changed!$N$146:$N$147</c:f>
              <c:numCache>
                <c:formatCode>0%</c:formatCode>
                <c:ptCount val="2"/>
                <c:pt idx="0">
                  <c:v>0.38000000000000084</c:v>
                </c:pt>
                <c:pt idx="1">
                  <c:v>0.62000000000000144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0133779396916831"/>
          <c:y val="0.39053253076496175"/>
          <c:w val="0.35162774954187032"/>
          <c:h val="0.12813667436449758"/>
        </c:manualLayout>
      </c:layout>
      <c:spPr>
        <a:solidFill>
          <a:schemeClr val="lt1"/>
        </a:solidFill>
        <a:ln w="25400" cap="flat" cmpd="sng" algn="ctr">
          <a:noFill/>
          <a:prstDash val="solid"/>
        </a:ln>
        <a:effectLst/>
      </c:spPr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 dirty="0"/>
              <a:t>Medical Imaging Services ensure that the risk associated with hazardous/ Radioactive and Bio-Medical Waste (BMW) substances and materials to staff, patient and others are identified, assessed, managed and </a:t>
            </a:r>
            <a:r>
              <a:rPr lang="en-US" dirty="0" err="1"/>
              <a:t>minimised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9906952032832693E-2"/>
          <c:y val="0.53068123149715463"/>
          <c:w val="0.21701521613110136"/>
          <c:h val="0.42977523194590617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changed!$M$152:$M$153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changed!$N$152:$N$153</c:f>
              <c:numCache>
                <c:formatCode>0%</c:formatCode>
                <c:ptCount val="2"/>
                <c:pt idx="0">
                  <c:v>0.75000000000000155</c:v>
                </c:pt>
                <c:pt idx="1">
                  <c:v>0.25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3321388382588961"/>
          <c:y val="0.52876205476079996"/>
          <c:w val="0.31681312087435887"/>
          <c:h val="0.13861558955323067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that delivery of services is patient focused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965993974525708"/>
          <c:y val="0.38256132916448504"/>
          <c:w val="0.2717452962742703"/>
          <c:h val="0.54996071865030882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changed!$M$52:$M$53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changed!$N$52:$N$53</c:f>
              <c:numCache>
                <c:formatCode>0%</c:formatCode>
                <c:ptCount val="2"/>
                <c:pt idx="0">
                  <c:v>0.75000000000000155</c:v>
                </c:pt>
                <c:pt idx="1">
                  <c:v>0.25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6284252730088902"/>
          <c:y val="0.42811546071600531"/>
          <c:w val="0.37644853186247368"/>
          <c:h val="0.16831893017178007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ensure appropriate management of facility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0.10492739368828302"/>
          <c:y val="0.37612036162648665"/>
          <c:w val="0.26885852552330786"/>
          <c:h val="0.57132436673702858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changed!$M$59:$M$60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changed!$N$59:$N$60</c:f>
              <c:numCache>
                <c:formatCode>0%</c:formatCode>
                <c:ptCount val="2"/>
                <c:pt idx="0">
                  <c:v>0.67000000000000193</c:v>
                </c:pt>
                <c:pt idx="1">
                  <c:v>0.33000000000000096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3432118172676568"/>
          <c:y val="0.44421296296296353"/>
          <c:w val="0.36071151736652507"/>
          <c:h val="0.18556904345290215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acquisition of optimal diagnostic quality</a:t>
            </a:r>
            <a:endParaRPr lang="en-IN"/>
          </a:p>
          <a:p>
            <a:pPr>
              <a:defRPr/>
            </a:pPr>
            <a:r>
              <a:rPr lang="en-US"/>
              <a:t>images and performance of diagnostic procedures 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8383710053721664"/>
          <c:y val="0.40049383401844241"/>
          <c:w val="0.29855180368250633"/>
          <c:h val="0.55530635484946056"/>
        </c:manualLayout>
      </c:layout>
      <c:pieChart>
        <c:varyColors val="1"/>
        <c:ser>
          <c:idx val="0"/>
          <c:order val="0"/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changed!$M$65:$M$66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changed!$N$65:$N$66</c:f>
              <c:numCache>
                <c:formatCode>0%</c:formatCode>
                <c:ptCount val="2"/>
                <c:pt idx="0">
                  <c:v>0.63000000000000156</c:v>
                </c:pt>
                <c:pt idx="1">
                  <c:v>0.37000000000000038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219158146108037"/>
          <c:y val="0.39833018553494159"/>
          <c:w val="0.34406586245494875"/>
          <c:h val="0.20473390688071696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 Quality of Reports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839602263426658"/>
          <c:y val="0.30313242973003002"/>
          <c:w val="0.32335707385023327"/>
          <c:h val="0.5596383735140546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changed!$M$76:$M$77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changed!$N$76:$N$77</c:f>
              <c:numCache>
                <c:formatCode>0%</c:formatCode>
                <c:ptCount val="2"/>
                <c:pt idx="0">
                  <c:v>0.79</c:v>
                </c:pt>
                <c:pt idx="1">
                  <c:v>0.21000000000000021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2958647207787823"/>
          <c:y val="0.29965142761915342"/>
          <c:w val="0.4014401581702578"/>
          <c:h val="0.21890289967781387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quality of diagnostic and therapeutic procedures</a:t>
            </a:r>
            <a:endParaRPr lang="en-IN"/>
          </a:p>
          <a:p>
            <a:pPr>
              <a:defRPr/>
            </a:pP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8.9669936058864266E-2"/>
          <c:y val="0.33049700826892248"/>
          <c:w val="0.27387084218600982"/>
          <c:h val="0.57419843562355666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changed!$M$79:$M$80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changed!$N$79:$N$80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7868667707960164"/>
          <c:y val="0.44900698864147381"/>
          <c:w val="0.36337833899400002"/>
          <c:h val="0.19351454335761634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proper management of drugs, isotopes, contrast media and radiopharmaceuticals</a:t>
            </a:r>
            <a:endParaRPr lang="en-IN"/>
          </a:p>
        </c:rich>
      </c:tx>
      <c:layout/>
    </c:title>
    <c:plotArea>
      <c:layout>
        <c:manualLayout>
          <c:layoutTarget val="inner"/>
          <c:xMode val="edge"/>
          <c:yMode val="edge"/>
          <c:x val="0.14164783221541771"/>
          <c:y val="0.23147449504116613"/>
          <c:w val="0.34324766695829689"/>
          <c:h val="0.6241303784410080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changed!$M$84:$M$85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changed!$N$84:$N$85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70105946826091181"/>
          <c:y val="0.29168709509998264"/>
          <c:w val="0.27997970739768729"/>
          <c:h val="0.11247396410443462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Medical Imaging Services ensure that the staff is appropriately qualified , competent, and trained to deliver the service assigned to.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358589975263522"/>
          <c:y val="0.37803425405562902"/>
          <c:w val="0.27771106498370934"/>
          <c:h val="0.51350347864912282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changed!$M$94:$M$95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changed!$N$94:$N$95</c:f>
              <c:numCache>
                <c:formatCode>0%</c:formatCode>
                <c:ptCount val="2"/>
                <c:pt idx="0">
                  <c:v>0.67000000000000604</c:v>
                </c:pt>
                <c:pt idx="1">
                  <c:v>0.3300000000000029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3189279989298242"/>
          <c:y val="0.46895942379567934"/>
          <c:w val="0.32651148171745187"/>
          <c:h val="0.13338481258895762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 dirty="0"/>
              <a:t>Medical Imaging Services ensure appropriate </a:t>
            </a:r>
            <a:r>
              <a:rPr lang="en-US" dirty="0" smtClean="0"/>
              <a:t>procurement </a:t>
            </a:r>
            <a:r>
              <a:rPr lang="en-US" dirty="0"/>
              <a:t>and installation of equipment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3129313696899"/>
          <c:y val="0.27075895229368868"/>
          <c:w val="0.34324766695829689"/>
          <c:h val="0.6241303784410080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changed!$M$111:$M$112</c:f>
              <c:strCache>
                <c:ptCount val="2"/>
                <c:pt idx="0">
                  <c:v>COMPLIANCE</c:v>
                </c:pt>
                <c:pt idx="1">
                  <c:v>NONCOMPLIANCE</c:v>
                </c:pt>
              </c:strCache>
            </c:strRef>
          </c:cat>
          <c:val>
            <c:numRef>
              <c:f>changed!$N$111:$N$112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5476317196461553"/>
          <c:y val="0.38148014024860638"/>
          <c:w val="0.27997970739768729"/>
          <c:h val="0.12650412740890718"/>
        </c:manualLayout>
      </c:layout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72EE61-8DEC-4D26-8E98-1A6FDE7AF29A}" type="datetimeFigureOut">
              <a:rPr lang="en-IN" smtClean="0"/>
              <a:pPr/>
              <a:t>02-05-2013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1FEEFB-DD21-438C-9222-3E7FFFA209B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tx1"/>
                </a:solidFill>
              </a:rPr>
              <a:t>Organization: NATIONAL HEART INSTITUTE, East of </a:t>
            </a:r>
            <a:r>
              <a:rPr lang="en-US" sz="3600" dirty="0" err="1" smtClean="0">
                <a:solidFill>
                  <a:schemeClr val="tx1"/>
                </a:solidFill>
              </a:rPr>
              <a:t>Kailash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Department: Nuclear Medicine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Duration: 11th JAN’13 – 30th APR’13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6000" dirty="0" smtClean="0"/>
              <a:t/>
            </a:r>
            <a:br>
              <a:rPr lang="en-US" sz="6000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2016224"/>
          </a:xfrm>
        </p:spPr>
        <p:txBody>
          <a:bodyPr>
            <a:normAutofit fontScale="40000" lnSpcReduction="20000"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algn="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Presented by :-</a:t>
            </a:r>
          </a:p>
          <a:p>
            <a:pPr algn="r">
              <a:buNone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Kanika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Sharma</a:t>
            </a:r>
          </a:p>
          <a:p>
            <a:pPr algn="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PG/11/41</a:t>
            </a:r>
            <a:endParaRPr lang="en-IN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/>
          </a:p>
        </p:txBody>
      </p:sp>
      <p:pic>
        <p:nvPicPr>
          <p:cNvPr id="1026" name="Picture 2" descr="C:\Users\Dr.Kanika Sharma\Downloads\N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200275" cy="971550"/>
          </a:xfrm>
          <a:prstGeom prst="rect">
            <a:avLst/>
          </a:prstGeom>
          <a:noFill/>
        </p:spPr>
      </p:pic>
      <p:pic>
        <p:nvPicPr>
          <p:cNvPr id="1029" name="Picture 5" descr="C:\Users\Dr.Kanika Sharma\Downloads\nhi hos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53136"/>
            <a:ext cx="3456384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052736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METHODOLOGY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/>
          </a:bodyPr>
          <a:lstStyle/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Area: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Nuclear medicine department,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NHI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Study period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: 11</a:t>
            </a:r>
            <a:r>
              <a:rPr lang="en-IN" sz="20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Jan2013- 30</a:t>
            </a:r>
            <a:r>
              <a:rPr lang="en-IN" sz="20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April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2013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Sample design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: Descriptive and Cross sectional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study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Data collection Tools :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Checklist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Techniques :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Observation</a:t>
            </a:r>
          </a:p>
          <a:p>
            <a:pPr algn="just"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                     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Interview of staff</a:t>
            </a:r>
          </a:p>
          <a:p>
            <a:pPr algn="just"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Screening of documents of the department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FINDINGS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>
            <a:normAutofit/>
          </a:bodyPr>
          <a:lstStyle/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25% non compliance 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written protocol for imaging processes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frame to manage imaging pathways from receiving of referral to discharge was not documented.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19672" y="1196752"/>
          <a:ext cx="619268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 information about specific procedure was displayed for patients and attendants in relevant format and language.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 patient feedback taken.</a:t>
            </a:r>
          </a:p>
          <a:p>
            <a:pPr>
              <a:buNone/>
            </a:pPr>
            <a:endParaRPr lang="en-IN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691680" y="836712"/>
          <a:ext cx="626469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IN" dirty="0" smtClean="0"/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33% Non-compliance: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Provision for low-dose active patient waiting has not been made in the Department.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approved active waiting patient waiting area is used as general waiting area also.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approved dose administration room is being used for general purpose &amp; the dose administration is found to be carried out in the Imaging room.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is no separate Decontamination room for radioactive waste disposal, it is being kept in RP laboratory for decay and delay.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91680" y="620688"/>
          <a:ext cx="626469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37% 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Protocols for image acquisition for all examinations are not  documented. 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 feedback on images and procedures is done through documented process of internal verification &amp; external validation.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71600" y="476672"/>
          <a:ext cx="72728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3614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main reason for noncompliance is not ensuring analysis of feedback from Referrer/Professional colleagues on the content and quality of reports through defined &amp; documented process. 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547664" y="620689"/>
          <a:ext cx="62312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10% non compliance was found in ensuring quality of diagnostic and therapeutic procedures as the protocols for all diagnostic and therapeutic interventional procedures were not defined and documented.  </a:t>
            </a: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619672" y="836712"/>
          <a:ext cx="634083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556791"/>
          <a:ext cx="7632848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There is 33% non compliance level seen in documentation and implementation of policies and procedures for selection, recruitment, retention and succession planning of staff.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71600" y="1196752"/>
          <a:ext cx="734481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412775"/>
          <a:ext cx="82296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ORGANIZATION PROFILE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National Heart Institute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was started by Dr. 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Padmavati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1981 by All India Heart Foundation.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Nuclear medicine department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NHI has been outsourced to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IINMAS.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Indian Institute of Nuclear Medicine And Scanning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has 6 centres at Delhi, Chandigarh, Amritsar,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Jalandhar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Dehradun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Vishakapatnam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headed by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Dr.Awadesh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Panday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The Delhi centre was started in September 2009.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700809"/>
          <a:ext cx="8229600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556791"/>
          <a:ext cx="8229600" cy="352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Documentation for legal and statutory requirements related to all staff and risk monitoring were not maintained.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88% compliance level was achieved in maintenance of legal and statutory requirements related to facility, equipment, personnel and risk monitoring.</a:t>
            </a:r>
          </a:p>
          <a:p>
            <a:endParaRPr lang="en-IN" dirty="0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971600" y="980728"/>
          <a:ext cx="705678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Autofit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Roles and responsibilities for maintenance and updating of all records and documents pertaining to audit, quality control &amp; quality improvement of all processes and services were not implemented.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Policies and procedures for audit, quality check, verification and validation were also not implemented.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There was no documentation related to quality improvement.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899592" y="908720"/>
          <a:ext cx="734481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Roles &amp; responsibilities for all levels of risk management in all areas of imaging were not implemented.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There is no separate waiting room for patients and their attendants. Technicians were unaware of  the principle of ALARA.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Technicians did not wear lead apron every time while handling radioactivity</a:t>
            </a:r>
            <a:r>
              <a:rPr lang="en-IN" sz="2000" dirty="0" smtClean="0"/>
              <a:t>.</a:t>
            </a:r>
            <a:endParaRPr lang="en-IN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403648" y="836712"/>
          <a:ext cx="691276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dirty="0" smtClean="0"/>
              <a:t> 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 documented roles and responsibilities were found regarding infection control.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 staff member was seen wearing gloves while injecting patients.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Protocols and procedures for needle stick injuries and their precautions were not known.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259632" y="836712"/>
          <a:ext cx="6696744" cy="318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Non-compliance: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Roles and responsibilities for control of hazardous/radioactive and Bio- Medical Waste (BMW) substances and materials were not implemented.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Technicians were unaware of BMW disposal.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Decontamination room was shown to be under construction &amp; RP lab is being used for disposal purpose.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Procedures to manage risk associated with accidental spillage of hazardous / radioactive materials is not displayed. 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43608" y="764704"/>
          <a:ext cx="72728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LIMITATION</a:t>
            </a:r>
            <a:r>
              <a:rPr lang="en-US" sz="2800" dirty="0" smtClean="0"/>
              <a:t>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896544"/>
          </a:xfrm>
        </p:spPr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 constraint.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Observation bias of assessor while filling up of checklist.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001419"/>
          </a:xfrm>
        </p:spPr>
        <p:txBody>
          <a:bodyPr/>
          <a:lstStyle/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Overall there was 76% compliance of nuclear medicine department to NABH standards. 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Certain legal requirements (by AERB) needed to be implemented. 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Documentation part needed to be improved.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Recommendations were given based on the checklist to the management &amp; some were implemented.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RECOMMENDATION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400600"/>
          </a:xfrm>
        </p:spPr>
        <p:txBody>
          <a:bodyPr>
            <a:normAutofit/>
          </a:bodyPr>
          <a:lstStyle/>
          <a:p>
            <a:pPr lvl="0"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Provision for low-dose active patient waiting has to be made in the Department.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public occupancy shall be allowed in the active patient waiting area.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area designated for dose administration has to be used for the same purpose &amp; it shall not be used for any general purpose which will result in public occupancy in the active area.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Radioactive waste shall not be accumulated in the Hot lab &amp; has to be disposed off timely by ensuring radiological safety.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Emergency procedures in case of radioactive spillage &amp; misadministration are required to be pasted at appropriate place in the NM facility.</a:t>
            </a:r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u="sng" dirty="0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   Assess The Compliance Of Nuclear Medicine Department To NABH Standards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363272" cy="5832648"/>
          </a:xfrm>
        </p:spPr>
        <p:txBody>
          <a:bodyPr>
            <a:noAutofit/>
          </a:bodyPr>
          <a:lstStyle/>
          <a:p>
            <a:pPr lvl="0"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RSO employed should be present in the department during working hours.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Trainee shall be provided with personnel monitoring device to work in a controlled area.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Training of staff regarding importance of following radiation safety &amp; infection control practices, alara principle &amp; BMW disposal.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Strict implementation &amp; monitoring of radiation safety &amp; infection control practices.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Displays regarding Patients right &amp; responsibilities, BMW management, infection control practices should be present in the department.</a:t>
            </a:r>
          </a:p>
          <a:p>
            <a:pPr lvl="0"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Catalogue for patients for various procedures should be made available to them in relevant format &amp; language.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 feedback &amp; also from Referrer/Professional colleagues on the content and quality of  reports should be taken.</a:t>
            </a:r>
          </a:p>
          <a:p>
            <a:pPr lvl="0"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incomplete documentations to be completed like inventory logbook, disposal logbook, area monitoring register, employee safety register, his entries.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IMPLEMENTATION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363272" cy="5328592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Following documentation were completed :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Radiopharmaceutical log book from Jan'12-Jan'13</a:t>
            </a:r>
          </a:p>
          <a:p>
            <a:pPr marL="457200" indent="-4572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Bio-Medical Waste disposal log book</a:t>
            </a:r>
          </a:p>
          <a:p>
            <a:pPr marL="457200" indent="-4572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Inventory log book from Jan'12-Jan'13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Employee safety manual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QC Gamma camera &amp; collimation register </a:t>
            </a:r>
          </a:p>
          <a:p>
            <a:pPr marL="457200" indent="-4572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Area monitoring register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HIS entries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715200" cy="5001419"/>
          </a:xfrm>
        </p:spPr>
        <p:txBody>
          <a:bodyPr/>
          <a:lstStyle/>
          <a:p>
            <a:pPr lvl="2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Crash cart audit</a:t>
            </a:r>
          </a:p>
          <a:p>
            <a:pPr lvl="2"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Signage Displays</a:t>
            </a:r>
          </a:p>
          <a:p>
            <a:pPr lvl="2"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TAT preparation</a:t>
            </a:r>
          </a:p>
          <a:p>
            <a:pPr lvl="2"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 monitoring along with RSO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Gieger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Muller meter of Nuclear medicine department, X-ray lab,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lab</a:t>
            </a:r>
          </a:p>
          <a:p>
            <a:pPr lvl="2"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Infection control and Biomedical Waste Disposal and Coding.  Also, training of the staff regarding BMW and Spillage management.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IN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Nuclear medicine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is a medical specialty involving the application of radioactive substances in the diagnosis and treatment of disease.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/>
              <a:t>In Nuclear Medicine (NM), the diagnostic and therapeutic procedures using unsealed radioisotopes shall be carried out only in a facility approved by the </a:t>
            </a:r>
            <a:r>
              <a:rPr lang="en-IN" sz="2000" b="1" dirty="0" smtClean="0"/>
              <a:t>Atomic Energy Regulatory Board (AERB).</a:t>
            </a:r>
          </a:p>
          <a:p>
            <a:pPr>
              <a:buNone/>
            </a:pPr>
            <a:endParaRPr lang="en-IN" sz="2000" b="1" dirty="0" smtClean="0"/>
          </a:p>
          <a:p>
            <a:r>
              <a:rPr lang="en-IN" sz="2000" dirty="0" smtClean="0"/>
              <a:t>A Medical Imaging Department in the Hospital or an Imaging centre must maintain certain standard of services (statutory or otherwise); as well as, strive for continuous improvement in the quality of services they provide. 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Standards for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NABH Accreditation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Medical Imaging Services are divided into 6 chapters containing 23 standards and 95 objective elements.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1 Control of Services </a:t>
            </a: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2 Control of Imaging Processes and Procedures </a:t>
            </a: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3 Control of Personnel </a:t>
            </a: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4 Control of Equipment </a:t>
            </a: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5 Control of Documents and Record </a:t>
            </a: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Chapter 6 Risk Control and Safety</a:t>
            </a: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PROBLEM STATEMENT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9408"/>
            <a:ext cx="8496944" cy="5328592"/>
          </a:xfrm>
        </p:spPr>
        <p:txBody>
          <a:bodyPr>
            <a:normAutofit/>
          </a:bodyPr>
          <a:lstStyle/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In recent decades medical imaging has experienced a technological revolution. Clinical advantages of these services are enormous and affect critical decision making at every stage of patient management.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However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they could represent unnecessary cost to health care systems in the country and could be hazardous if the quality provided is less than optimal.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Hence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to assess the quality and safety of medical imaging services and to represent a method for monitoring of quality standards, basic accreditation program needs to be implemented in the country for Medical Imaging Services.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994122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CONT.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217443"/>
          </a:xfrm>
        </p:spPr>
        <p:txBody>
          <a:bodyPr>
            <a:normAutofit/>
          </a:bodyPr>
          <a:lstStyle/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These standards reflect the expectation of good imaging radiology and nuclear medicine services from the view point of the service providers, that of patients; the referrers; as well as of safety regulatory bodies like AERB and PC-PNDT.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has been estimated (UNSCEAR, 2000) that worldwide there are about 2000 million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x-ray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32 million nuclear-medicine studies and over 6 million radiation therapy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treated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annually, and the numbers are constantly increasing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use of radiation for medical diagnostic examinations contributes over 95 % of the manmade radiation exposure and is only exceeded by natural background as a source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exposure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(UNSCEAR, 2000).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RATIONALE OF THE STUDY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57400"/>
            <a:ext cx="8435280" cy="5400600"/>
          </a:xfrm>
        </p:spPr>
        <p:txBody>
          <a:bodyPr>
            <a:normAutofit/>
          </a:bodyPr>
          <a:lstStyle/>
          <a:p>
            <a:pPr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NABH Standards for Medical Imaging Service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prepared by technical committee contains complete set of standards for evaluation of Medical Imaging Service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grant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of accreditation.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standards provide framework for quality of care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patients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quality improvement for Medical Imaging Service with the goal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to improve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diagnostic accuracy and safety, as well as, enhancing the overall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patient experience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standards help to build a quality culture at all level and across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function of Medical Imaging Service.</a:t>
            </a:r>
          </a:p>
          <a:p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endParaRPr lang="en-IN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145435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 objective of the study is to assess compliance of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Nuclear medicine department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NABH standards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SPECIFIC OBJECTIVE :-</a:t>
            </a: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prepare a checklist to assess compliance of the nuclear medicine department to NABH standards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find out the gaps &amp; suggest recommendations for non-compliance factors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implement the recommendations in confirmation with the management.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401</TotalTime>
  <Words>1666</Words>
  <Application>Microsoft Office PowerPoint</Application>
  <PresentationFormat>On-screen Show (4:3)</PresentationFormat>
  <Paragraphs>302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          Organization: NATIONAL HEART INSTITUTE, East of Kailash Department: Nuclear Medicine Duration: 11th JAN’13 – 30th APR’13  </vt:lpstr>
      <vt:lpstr> ORGANIZATION PROFILE</vt:lpstr>
      <vt:lpstr>        PROJECT </vt:lpstr>
      <vt:lpstr>INTRODUCTION</vt:lpstr>
      <vt:lpstr>Slide 5</vt:lpstr>
      <vt:lpstr>PROBLEM STATEMENT </vt:lpstr>
      <vt:lpstr>CONT. </vt:lpstr>
      <vt:lpstr>RATIONALE OF THE STUDY</vt:lpstr>
      <vt:lpstr>OBJECTIVES </vt:lpstr>
      <vt:lpstr>METHODOLOGY </vt:lpstr>
      <vt:lpstr>FINDINGS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LIMITATION </vt:lpstr>
      <vt:lpstr>CONCLUSION </vt:lpstr>
      <vt:lpstr>RECOMMENDATION </vt:lpstr>
      <vt:lpstr>Slide 30</vt:lpstr>
      <vt:lpstr>Slide 31</vt:lpstr>
      <vt:lpstr>IMPLEMENTATION 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Assess The Compliance Of Nuclear Medicine Department With Respect To NABH Standards.</dc:title>
  <dc:creator>admin</dc:creator>
  <cp:lastModifiedBy>Dr.Kanika Sharma</cp:lastModifiedBy>
  <cp:revision>38</cp:revision>
  <dcterms:created xsi:type="dcterms:W3CDTF">2013-05-01T15:04:42Z</dcterms:created>
  <dcterms:modified xsi:type="dcterms:W3CDTF">2013-05-02T11:29:20Z</dcterms:modified>
</cp:coreProperties>
</file>