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68" r:id="rId2"/>
    <p:sldId id="292" r:id="rId3"/>
    <p:sldId id="293" r:id="rId4"/>
    <p:sldId id="263" r:id="rId5"/>
    <p:sldId id="282" r:id="rId6"/>
    <p:sldId id="294" r:id="rId7"/>
    <p:sldId id="312" r:id="rId8"/>
    <p:sldId id="295" r:id="rId9"/>
    <p:sldId id="296" r:id="rId10"/>
    <p:sldId id="318" r:id="rId11"/>
    <p:sldId id="260" r:id="rId12"/>
    <p:sldId id="315" r:id="rId13"/>
    <p:sldId id="317" r:id="rId14"/>
    <p:sldId id="319" r:id="rId15"/>
    <p:sldId id="262" r:id="rId16"/>
    <p:sldId id="297" r:id="rId17"/>
    <p:sldId id="298" r:id="rId18"/>
    <p:sldId id="299" r:id="rId19"/>
    <p:sldId id="265" r:id="rId20"/>
    <p:sldId id="288" r:id="rId21"/>
    <p:sldId id="313" r:id="rId22"/>
    <p:sldId id="316" r:id="rId23"/>
    <p:sldId id="301" r:id="rId24"/>
    <p:sldId id="314" r:id="rId25"/>
    <p:sldId id="300" r:id="rId26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9563A92-4C16-4DAF-B436-C327159F4862}" type="datetimeFigureOut">
              <a:rPr lang="fr-FR" smtClean="0"/>
              <a:pPr>
                <a:defRPr/>
              </a:pPr>
              <a:t>13/05/2014</a:t>
            </a:fld>
            <a:endParaRPr lang="fr-CA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3B90C5-3C87-4A99-9269-EF759356BE4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questionnar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results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TABLE%202.docx" TargetMode="External"/><Relationship Id="rId2" Type="http://schemas.openxmlformats.org/officeDocument/2006/relationships/hyperlink" Target="PATIENT%20SATISFACTION%20TOWARDS%20FASCILITIES%20IN%20TERMS%20OF%20LIKERT&#8217;S%20SCA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table%203%20for%20ipd.doc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1"/>
            <a:ext cx="9144000" cy="1828799"/>
          </a:xfrm>
        </p:spPr>
        <p:txBody>
          <a:bodyPr/>
          <a:lstStyle/>
          <a:p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4000" b="1" u="sng" dirty="0" smtClean="0"/>
              <a:t>PATIENT SATISFACTION </a:t>
            </a:r>
            <a:br>
              <a:rPr lang="en-IN" sz="4000" b="1" u="sng" dirty="0" smtClean="0"/>
            </a:br>
            <a:r>
              <a:rPr lang="en-IN" sz="4000" b="1" u="sng" dirty="0" smtClean="0"/>
              <a:t/>
            </a:r>
            <a:br>
              <a:rPr lang="en-IN" sz="4000" b="1" u="sng" dirty="0" smtClean="0"/>
            </a:br>
            <a:r>
              <a:rPr lang="en-IN" sz="4000" b="1" u="sng" dirty="0" smtClean="0"/>
              <a:t>TOWARDS </a:t>
            </a:r>
            <a:r>
              <a:rPr lang="en-IN" sz="4000" b="1" u="sng" dirty="0" smtClean="0"/>
              <a:t>OUTPATIENT &amp; </a:t>
            </a:r>
            <a:br>
              <a:rPr lang="en-IN" sz="4000" b="1" u="sng" dirty="0" smtClean="0"/>
            </a:br>
            <a:r>
              <a:rPr lang="en-IN" sz="4000" b="1" u="sng" dirty="0" smtClean="0"/>
              <a:t/>
            </a:r>
            <a:br>
              <a:rPr lang="en-IN" sz="4000" b="1" u="sng" dirty="0" smtClean="0"/>
            </a:br>
            <a:r>
              <a:rPr lang="en-IN" sz="4000" b="1" u="sng" dirty="0" smtClean="0"/>
              <a:t>INPATIENT</a:t>
            </a:r>
            <a:r>
              <a:rPr lang="en-IN" sz="4000" u="sng" dirty="0" smtClean="0"/>
              <a:t/>
            </a:r>
            <a:br>
              <a:rPr lang="en-IN" sz="4000" u="sng" dirty="0" smtClean="0"/>
            </a:br>
            <a:r>
              <a:rPr lang="en-IN" sz="4000" u="sng" dirty="0" smtClean="0"/>
              <a:t/>
            </a:r>
            <a:br>
              <a:rPr lang="en-IN" sz="4000" u="sng" dirty="0" smtClean="0"/>
            </a:br>
            <a:r>
              <a:rPr lang="en-IN" sz="4000" b="1" u="sng" dirty="0" smtClean="0"/>
              <a:t>DEPARTMENT SERVICES</a:t>
            </a:r>
            <a:endParaRPr lang="en-IN" sz="4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4800600"/>
            <a:ext cx="5715000" cy="1295400"/>
          </a:xfrm>
        </p:spPr>
        <p:txBody>
          <a:bodyPr/>
          <a:lstStyle/>
          <a:p>
            <a:pPr algn="r"/>
            <a:r>
              <a:rPr lang="en-US" dirty="0" smtClean="0"/>
              <a:t>Dr. Ajay Kumar</a:t>
            </a:r>
          </a:p>
          <a:p>
            <a:pPr algn="r"/>
            <a:r>
              <a:rPr lang="en-US" dirty="0" smtClean="0"/>
              <a:t>PG/11/077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r>
              <a:rPr lang="en-US" sz="2400" dirty="0" smtClean="0"/>
              <a:t>The respondent securing a score of 3 or more were </a:t>
            </a:r>
          </a:p>
          <a:p>
            <a:pPr lvl="1" algn="just">
              <a:buNone/>
            </a:pPr>
            <a:endParaRPr lang="en-US" sz="2400" dirty="0" smtClean="0"/>
          </a:p>
          <a:p>
            <a:pPr lvl="1" algn="just">
              <a:buNone/>
            </a:pPr>
            <a:r>
              <a:rPr lang="en-US" sz="2400" dirty="0" smtClean="0"/>
              <a:t>highly satisfied </a:t>
            </a:r>
          </a:p>
          <a:p>
            <a:pPr lvl="1" algn="just">
              <a:buNone/>
            </a:pPr>
            <a:r>
              <a:rPr lang="en-US" sz="2400" dirty="0" smtClean="0"/>
              <a:t>while those score less than 3 were low Satisfied</a:t>
            </a:r>
          </a:p>
          <a:p>
            <a:pPr lvl="1" algn="just">
              <a:buNone/>
            </a:pPr>
            <a:endParaRPr lang="en-US" sz="2400" dirty="0" smtClean="0"/>
          </a:p>
          <a:p>
            <a:pPr lvl="1" algn="just">
              <a:buNone/>
            </a:pPr>
            <a:r>
              <a:rPr lang="en-US" sz="2400" dirty="0" smtClean="0"/>
              <a:t>it means hospital has to achieve much </a:t>
            </a:r>
          </a:p>
          <a:p>
            <a:pPr lvl="1" algn="just">
              <a:buNone/>
            </a:pPr>
            <a:r>
              <a:rPr lang="en-US" sz="2400" dirty="0" smtClean="0"/>
              <a:t>more to make them highly satisfied</a:t>
            </a:r>
            <a:endParaRPr lang="en-IN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u="sng" dirty="0" smtClean="0"/>
              <a:t>TOOLS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229600" cy="48768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400" dirty="0" smtClean="0"/>
              <a:t>Convenience</a:t>
            </a:r>
            <a:endParaRPr lang="en-IN" sz="2400" dirty="0" smtClean="0"/>
          </a:p>
          <a:p>
            <a:r>
              <a:rPr lang="en-US" sz="2400" dirty="0" smtClean="0"/>
              <a:t>Medical expenses</a:t>
            </a:r>
            <a:endParaRPr lang="en-IN" sz="2400" dirty="0" smtClean="0"/>
          </a:p>
          <a:p>
            <a:r>
              <a:rPr lang="en-US" sz="2400" dirty="0" smtClean="0"/>
              <a:t>Quality of care</a:t>
            </a:r>
            <a:endParaRPr lang="en-IN" sz="2400" dirty="0" smtClean="0"/>
          </a:p>
          <a:p>
            <a:r>
              <a:rPr lang="en-US" sz="2400" dirty="0" smtClean="0"/>
              <a:t>Registration</a:t>
            </a:r>
          </a:p>
          <a:p>
            <a:r>
              <a:rPr lang="en-US" sz="2400" dirty="0" smtClean="0"/>
              <a:t>Facility in room</a:t>
            </a:r>
          </a:p>
          <a:p>
            <a:r>
              <a:rPr lang="en-US" sz="2400" dirty="0" smtClean="0"/>
              <a:t>Food quality</a:t>
            </a:r>
          </a:p>
          <a:p>
            <a:r>
              <a:rPr lang="en-US" sz="2400" dirty="0" smtClean="0"/>
              <a:t>Pricing</a:t>
            </a:r>
          </a:p>
          <a:p>
            <a:r>
              <a:rPr lang="en-US" sz="2400" dirty="0" smtClean="0"/>
              <a:t>Doctors service</a:t>
            </a:r>
          </a:p>
          <a:p>
            <a:r>
              <a:rPr lang="en-US" sz="2400" smtClean="0">
                <a:hlinkClick r:id="rId2" action="ppaction://hlinkfile"/>
              </a:rPr>
              <a:t>questionnar.docx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RESULTS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Total of 200 patients were questioned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Out of which 150 were opd &amp; 50 were </a:t>
            </a:r>
            <a:r>
              <a:rPr lang="en-US" sz="2400" dirty="0" err="1" smtClean="0"/>
              <a:t>ipd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Majority of patient (62 %) admitted that they had experienced long waiting time for physical examination.</a:t>
            </a:r>
          </a:p>
          <a:p>
            <a:endParaRPr lang="en-US" sz="2400" dirty="0" smtClean="0"/>
          </a:p>
          <a:p>
            <a:r>
              <a:rPr lang="en-US" sz="2400" dirty="0" smtClean="0"/>
              <a:t>80% of the patients believed that cost for laboratory test was suitable.</a:t>
            </a:r>
          </a:p>
          <a:p>
            <a:endParaRPr lang="en-US" sz="2400" dirty="0" smtClean="0"/>
          </a:p>
          <a:p>
            <a:r>
              <a:rPr lang="en-US" sz="2400" dirty="0" smtClean="0"/>
              <a:t>Most patient 80% felt that treatment received from doctor was good.</a:t>
            </a:r>
          </a:p>
          <a:p>
            <a:endParaRPr lang="en-US" sz="2400" dirty="0" smtClean="0"/>
          </a:p>
          <a:p>
            <a:pPr lvl="8"/>
            <a:r>
              <a:rPr lang="en-US" sz="1200" dirty="0" err="1" smtClean="0"/>
              <a:t>contd</a:t>
            </a:r>
            <a:endParaRPr lang="en-US" sz="1200" dirty="0" smtClean="0"/>
          </a:p>
          <a:p>
            <a:endParaRPr lang="en-US" sz="2400" dirty="0" smtClean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61.5% of the patients replied that they will not be able to receive the all medicine prescribed by hospital</a:t>
            </a:r>
          </a:p>
          <a:p>
            <a:endParaRPr lang="en-US" sz="2400" dirty="0" smtClean="0"/>
          </a:p>
          <a:p>
            <a:r>
              <a:rPr lang="en-US" sz="2400" dirty="0" smtClean="0"/>
              <a:t>79% admitted that doctors gave them opportunity to ask about illness. </a:t>
            </a:r>
          </a:p>
          <a:p>
            <a:endParaRPr lang="en-US" sz="2400" dirty="0" smtClean="0"/>
          </a:p>
          <a:p>
            <a:r>
              <a:rPr lang="en-IN" sz="2400" dirty="0" smtClean="0">
                <a:hlinkClick r:id="rId2" action="ppaction://hlinkfile"/>
              </a:rPr>
              <a:t>results.docx</a:t>
            </a:r>
            <a:endParaRPr lang="en-IN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More than 70% of patients were satisfied with co-ordination between staff and relatives of patients. They said that their queries were cleared by staff with no delay.</a:t>
            </a:r>
          </a:p>
          <a:p>
            <a:endParaRPr lang="en-IN" sz="2400" dirty="0" smtClean="0"/>
          </a:p>
          <a:p>
            <a:r>
              <a:rPr lang="en-US" sz="2400" dirty="0" smtClean="0"/>
              <a:t>60% of patients were satisfied with room rent applicable and facilities provided in room.</a:t>
            </a:r>
          </a:p>
          <a:p>
            <a:endParaRPr lang="en-IN" sz="2400" dirty="0" smtClean="0"/>
          </a:p>
          <a:p>
            <a:r>
              <a:rPr lang="en-US" sz="2400" dirty="0" smtClean="0"/>
              <a:t>Though 40% patients complained about the food quantity and quality to be served in hospital as they not disliked the food.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u="sng" dirty="0" smtClean="0"/>
              <a:t>DISCUSSION</a:t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algn="just"/>
            <a:r>
              <a:rPr lang="en-US" sz="2400" dirty="0" smtClean="0"/>
              <a:t>In this study questioner comprised of question concerning their experience regarding treatment, convenience, expenses, location of hospital, and other things.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Patient satisfaction was assessed in terms of physical facilities, medical equipments, staff services and lab investigation.</a:t>
            </a:r>
            <a:endParaRPr lang="en-IN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Result shows that slightly more than half (54%) patients had high satisfaction and 46% has low satisfaction.</a:t>
            </a:r>
          </a:p>
          <a:p>
            <a:pPr algn="just"/>
            <a:endParaRPr lang="en-US" sz="2400" dirty="0" smtClean="0"/>
          </a:p>
          <a:p>
            <a:pPr lvl="8" algn="just"/>
            <a:r>
              <a:rPr lang="en-US" sz="1200" dirty="0" smtClean="0"/>
              <a:t>CONTD</a:t>
            </a:r>
          </a:p>
          <a:p>
            <a:pPr lvl="8" algn="just"/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Based on various tools, each tool determined different perspective of a patient towards health care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Some patient were satisfied with accessibility to hospital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While others were satisfied with doctors treatment experience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lvl="8" algn="just"/>
            <a:r>
              <a:rPr lang="en-US" sz="1200" dirty="0" smtClean="0"/>
              <a:t>CONTD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lvl="0"/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Patients who are highly satisfied with nurses skill are not satisfied with the physical facility provided in the room.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Patients who are highly satisfied with doctors experience were  not satisfied with the time spent with them in the physical examination.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It shows that patients who are satisfied in one area, they were not satisfied in another area of operation.</a:t>
            </a: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sz="2400" dirty="0" smtClean="0"/>
          </a:p>
          <a:p>
            <a:pPr lvl="0"/>
            <a:r>
              <a:rPr lang="en-IN" sz="2400" dirty="0" smtClean="0">
                <a:hlinkClick r:id="rId2" action="ppaction://hlinkfile"/>
              </a:rPr>
              <a:t>PATIENT SATISFACTION TOWARDS FASCILITIES IN TERMS OF LIKERT’S SCALE.docx</a:t>
            </a:r>
            <a:endParaRPr lang="en-IN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IN" sz="2400" dirty="0" smtClean="0">
                <a:hlinkClick r:id="rId3" action="ppaction://hlinkfile"/>
              </a:rPr>
              <a:t>TABLE 2.docx</a:t>
            </a:r>
            <a:endParaRPr lang="en-IN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IN" sz="2400" dirty="0" smtClean="0">
                <a:hlinkClick r:id="rId4" action="ppaction://hlinkfile"/>
              </a:rPr>
              <a:t>table 3 for ipd.docx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u="sng" dirty="0" smtClean="0"/>
              <a:t>RECOMMENDATIONS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64163"/>
          </a:xfrm>
        </p:spPr>
        <p:txBody>
          <a:bodyPr/>
          <a:lstStyle/>
          <a:p>
            <a:pPr algn="just"/>
            <a:r>
              <a:rPr lang="en-US" sz="2400" dirty="0" smtClean="0"/>
              <a:t>Low satisfaction was observed due to lack of sufficient number of sitting facilities. The providers may consider appropriate measure to resolve the problem.</a:t>
            </a:r>
            <a:endParaRPr lang="en-IN" sz="2400" dirty="0" smtClean="0"/>
          </a:p>
          <a:p>
            <a:pPr lvl="0" algn="just"/>
            <a:endParaRPr lang="en-US" sz="2400" dirty="0" smtClean="0"/>
          </a:p>
          <a:p>
            <a:pPr algn="just"/>
            <a:r>
              <a:rPr lang="en-US" sz="2400" dirty="0" smtClean="0"/>
              <a:t>Although the patient were relatively much satisfied with the doctor service but they wish doctors could spent more time with them during physical examination.</a:t>
            </a:r>
            <a:endParaRPr lang="en-IN" sz="2400" dirty="0" smtClean="0"/>
          </a:p>
          <a:p>
            <a:pPr lvl="0" algn="just"/>
            <a:endParaRPr lang="en-US" sz="2400" dirty="0" smtClean="0"/>
          </a:p>
          <a:p>
            <a:pPr lvl="0" algn="just"/>
            <a:r>
              <a:rPr lang="en-US" sz="2400" dirty="0" smtClean="0"/>
              <a:t>Pharmacy service was another important area and patient desired that they can get all prescribed medicine at one place</a:t>
            </a:r>
          </a:p>
          <a:p>
            <a:pPr lvl="0" algn="just"/>
            <a:endParaRPr lang="en-US" sz="2400" dirty="0" smtClean="0"/>
          </a:p>
          <a:p>
            <a:pPr lvl="0" algn="just"/>
            <a:endParaRPr lang="en-US" sz="2400" dirty="0" smtClean="0"/>
          </a:p>
          <a:p>
            <a:pPr lvl="8" algn="just"/>
            <a:r>
              <a:rPr lang="en-US" sz="1200" dirty="0" smtClean="0"/>
              <a:t>CONTD</a:t>
            </a:r>
          </a:p>
          <a:p>
            <a:pPr lvl="0" algn="just"/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Organizational overview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1"/>
            <a:ext cx="7543800" cy="31242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Life care group of hospitals</a:t>
            </a:r>
            <a:endParaRPr lang="en-IN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IN" sz="2400" dirty="0" smtClean="0">
                <a:latin typeface="Calibri" pitchFamily="34" charset="0"/>
                <a:cs typeface="Calibri" pitchFamily="34" charset="0"/>
              </a:rPr>
              <a:t>An emerging hospitals in the Bahadurgarh  region</a:t>
            </a:r>
          </a:p>
          <a:p>
            <a:pPr algn="just"/>
            <a:endParaRPr lang="en-IN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z="2400" dirty="0" smtClean="0">
                <a:latin typeface="Calibri" pitchFamily="34" charset="0"/>
                <a:cs typeface="Calibri" pitchFamily="34" charset="0"/>
              </a:rPr>
              <a:t>It is committed to the highest standards of services provided to the patients</a:t>
            </a:r>
          </a:p>
          <a:p>
            <a:pPr algn="just"/>
            <a:endParaRPr lang="en-IN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IN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sz="2400" dirty="0" smtClean="0">
                <a:latin typeface="Calibri" pitchFamily="34" charset="0"/>
                <a:cs typeface="Calibri" pitchFamily="34" charset="0"/>
              </a:rPr>
              <a:t>LCGH has a base of leading doctors in Bahadurgarh having name in the field of medicine and surgery, dedicated staff with a humanitarian touch.</a:t>
            </a:r>
          </a:p>
          <a:p>
            <a:pPr algn="just"/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Pharmacy service was another important area and patient desired that they can get all prescribed medicine at one place</a:t>
            </a:r>
          </a:p>
          <a:p>
            <a:endParaRPr lang="en-US" sz="2400" dirty="0" smtClean="0"/>
          </a:p>
          <a:p>
            <a:pPr lvl="0"/>
            <a:r>
              <a:rPr lang="en-IN" sz="2400" dirty="0" smtClean="0"/>
              <a:t>Recruitment of staff wherever possible and required.</a:t>
            </a:r>
          </a:p>
          <a:p>
            <a:endParaRPr lang="en-US" sz="2400" dirty="0" smtClean="0"/>
          </a:p>
          <a:p>
            <a:r>
              <a:rPr lang="en-US" sz="2400" dirty="0" smtClean="0"/>
              <a:t>Training of staff specially in the area of public relations so that they can co-ordinate well with the patients and their families.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8"/>
            <a:r>
              <a:rPr lang="en-US" sz="1200" dirty="0" err="1" smtClean="0"/>
              <a:t>contd</a:t>
            </a:r>
            <a:endParaRPr lang="en-US" sz="1200" dirty="0" smtClean="0"/>
          </a:p>
          <a:p>
            <a:endParaRPr lang="en-US" sz="28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Patients also complained of  noisy situation around hospital, that matte can be taken in to consideration.</a:t>
            </a:r>
          </a:p>
          <a:p>
            <a:endParaRPr lang="en-US" sz="2400" dirty="0" smtClean="0"/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STRENGTH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Patient satisfaction is an important indicator for analyzing the quality of care, in turn, hospital functioning. </a:t>
            </a:r>
          </a:p>
          <a:p>
            <a:endParaRPr lang="en-US" sz="2400" dirty="0" smtClean="0"/>
          </a:p>
          <a:p>
            <a:r>
              <a:rPr lang="en-US" sz="2400" dirty="0" smtClean="0"/>
              <a:t>This research provides detailed information related to the satisfaction and non satisfaction areas of hospital. </a:t>
            </a:r>
          </a:p>
          <a:p>
            <a:endParaRPr lang="en-US" sz="2400" dirty="0" smtClean="0"/>
          </a:p>
          <a:p>
            <a:r>
              <a:rPr lang="en-US" sz="2400" dirty="0" smtClean="0"/>
              <a:t>Managers may utilize this data to understand the weak and strong areas related to the hospital functioning and plan the corrective measures. </a:t>
            </a:r>
            <a:endParaRPr lang="en-IN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LIMITATION OF STUDY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This study was done only in the LCGH and was limited to patients only in OPD mainly.</a:t>
            </a:r>
          </a:p>
          <a:p>
            <a:endParaRPr lang="en-US" sz="2400" dirty="0" smtClean="0"/>
          </a:p>
          <a:p>
            <a:r>
              <a:rPr lang="en-US" sz="2400" dirty="0" smtClean="0"/>
              <a:t>Also a random sampling technique was adopted, so there are chances of biasness of patients.</a:t>
            </a:r>
          </a:p>
          <a:p>
            <a:endParaRPr lang="en-US" sz="2400" dirty="0" smtClean="0"/>
          </a:p>
          <a:p>
            <a:r>
              <a:rPr lang="en-US" sz="2400" dirty="0" smtClean="0"/>
              <a:t>Also this study has to be completed in a given time period</a:t>
            </a:r>
          </a:p>
          <a:p>
            <a:endParaRPr lang="en-US" sz="2400" dirty="0" smtClean="0"/>
          </a:p>
          <a:p>
            <a:r>
              <a:rPr lang="en-US" sz="2400" dirty="0" smtClean="0"/>
              <a:t>The entire result on the collected data by one person, so there are chances of human error </a:t>
            </a:r>
            <a:r>
              <a:rPr lang="en-US" sz="2400" smtClean="0"/>
              <a:t>&amp; biasness.</a:t>
            </a:r>
            <a:endParaRPr lang="en-US" sz="2400" dirty="0" smtClean="0"/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evaluation of satisfaction of patient is necessary at least once a year. As only patients can tell us which areas to improve. As they are the one for which we are providing the facilities.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8000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8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Thank 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you</a:t>
            </a:r>
          </a:p>
          <a:p>
            <a:pPr algn="ctr">
              <a:buNone/>
            </a:pPr>
            <a:endParaRPr lang="en-US" sz="8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en-IN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INTRODUCTION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0"/>
            <a:ext cx="8229600" cy="4525963"/>
          </a:xfrm>
        </p:spPr>
        <p:txBody>
          <a:bodyPr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u="sng" dirty="0" smtClean="0"/>
              <a:t>SATISFACTION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algn="just"/>
            <a:r>
              <a:rPr lang="en-IN" sz="2400" dirty="0" smtClean="0"/>
              <a:t>Satisfaction is not some pre-existing phenomenon  to be measured, but it is a judgment that people form over time as it reflects on their experience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IN" sz="2400" dirty="0" smtClean="0"/>
              <a:t>The concept of satisfaction overlaps with similar themes such as happiness, contentment, and quality of life</a:t>
            </a:r>
            <a:endParaRPr lang="en-US" sz="2400" dirty="0" smtClean="0"/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Patient /Client satisfaction is an attitude – a person’s general orientation towards a total experience of health care. Satisfaction relates to previous experiences, expectations</a:t>
            </a:r>
            <a:endParaRPr lang="en-US" dirty="0" smtClean="0"/>
          </a:p>
          <a:p>
            <a:pPr marL="971550" lvl="1" indent="-51435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371600"/>
          </a:xfrm>
        </p:spPr>
        <p:txBody>
          <a:bodyPr/>
          <a:lstStyle/>
          <a:p>
            <a:r>
              <a:rPr lang="en-US" u="sng" dirty="0" smtClean="0"/>
              <a:t>RATIONALE OF STUDY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There are so many hospitals/nursing homes Bahadurgarh region with in 15 km range.</a:t>
            </a:r>
          </a:p>
          <a:p>
            <a:pPr algn="just">
              <a:lnSpc>
                <a:spcPct val="90000"/>
              </a:lnSpc>
            </a:pPr>
            <a:endParaRPr lang="en-US" sz="2400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2400" u="sng" dirty="0" smtClean="0"/>
              <a:t>A proper evaluation is necessary to 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   providing seamless care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   quality of care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   give staff new insight of need of patient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   to increase patients which ultimately leads to hospital 	growth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OBJECTIVE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382000" cy="533400"/>
          </a:xfrm>
        </p:spPr>
        <p:txBody>
          <a:bodyPr/>
          <a:lstStyle/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To evaluate patient satisfaction towards health care services in the IPD and OPD of life care group of hospitals.</a:t>
            </a:r>
            <a:endParaRPr lang="en-IN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0" y="6324600"/>
            <a:ext cx="381000" cy="2087563"/>
          </a:xfrm>
        </p:spPr>
        <p:txBody>
          <a:bodyPr/>
          <a:lstStyle/>
          <a:p>
            <a:pPr>
              <a:buNone/>
            </a:pPr>
            <a:endParaRPr lang="en-US" b="1" u="sng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SPECIFIC OBJECTIVE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400" dirty="0" smtClean="0"/>
              <a:t>To determine the level of patients satisfaction towards IPD and OPD services with references (like physical facilities, medical equipment, medical staff services and laboratory services) at life care group of hospitals.</a:t>
            </a:r>
          </a:p>
          <a:p>
            <a:endParaRPr lang="en-US" sz="2400" dirty="0" smtClean="0"/>
          </a:p>
          <a:p>
            <a:pPr lvl="0"/>
            <a:r>
              <a:rPr lang="en-US" sz="2400" dirty="0" smtClean="0"/>
              <a:t>To describe accessibility of patients towards OPD services at LCGH</a:t>
            </a:r>
            <a:endParaRPr lang="en-IN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To determine relation between various tools &amp; patient satisfaction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METHODOLOGY</a:t>
            </a:r>
            <a:endParaRPr lang="en-IN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u="sng" dirty="0" smtClean="0"/>
              <a:t>Sampling </a:t>
            </a:r>
            <a:r>
              <a:rPr lang="en-US" sz="2400" b="1" u="sng" dirty="0" smtClean="0"/>
              <a:t>method</a:t>
            </a:r>
          </a:p>
          <a:p>
            <a:pPr algn="just"/>
            <a:r>
              <a:rPr lang="en-US" sz="2400" dirty="0" smtClean="0"/>
              <a:t>Systematic r</a:t>
            </a:r>
            <a:r>
              <a:rPr lang="en-US" sz="2400" dirty="0" smtClean="0"/>
              <a:t>andom </a:t>
            </a:r>
            <a:r>
              <a:rPr lang="en-US" sz="2400" dirty="0" smtClean="0"/>
              <a:t>sampling techniques </a:t>
            </a:r>
          </a:p>
          <a:p>
            <a:pPr algn="just"/>
            <a:r>
              <a:rPr lang="en-US" sz="2400" dirty="0" smtClean="0"/>
              <a:t>Interaction with concerned staff and patients</a:t>
            </a:r>
          </a:p>
          <a:p>
            <a:pPr algn="just"/>
            <a:endParaRPr lang="en-US" sz="2400" dirty="0" smtClean="0"/>
          </a:p>
          <a:p>
            <a:pPr algn="just">
              <a:buNone/>
            </a:pPr>
            <a:r>
              <a:rPr lang="en-US" sz="2400" b="1" u="sng" dirty="0" smtClean="0"/>
              <a:t>Sample size</a:t>
            </a:r>
          </a:p>
          <a:p>
            <a:r>
              <a:rPr lang="en-US" sz="2400" dirty="0" smtClean="0"/>
              <a:t>Total of 200 patient were studied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b="1" u="sng" dirty="0" smtClean="0"/>
              <a:t>Sample area</a:t>
            </a:r>
          </a:p>
          <a:p>
            <a:r>
              <a:rPr lang="en-US" sz="2400" dirty="0" smtClean="0"/>
              <a:t>Patients at life care group of hospitals</a:t>
            </a:r>
            <a:endParaRPr lang="en-IN" sz="2400" dirty="0" smtClean="0"/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DATA COLLECTION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Data was obtained through direct contact with patients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US" sz="2400" dirty="0" smtClean="0"/>
              <a:t>Likert’s five point rating system was used for satisfaction. The rating was done as follow:</a:t>
            </a:r>
            <a:endParaRPr lang="en-IN" sz="24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5 = strongly agree</a:t>
            </a:r>
            <a:endParaRPr lang="en-IN" sz="2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4 = agree</a:t>
            </a:r>
            <a:endParaRPr lang="en-IN" sz="2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3 = neutral</a:t>
            </a:r>
            <a:endParaRPr lang="en-IN" sz="2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2 = disagree</a:t>
            </a:r>
            <a:endParaRPr lang="en-IN" sz="2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1 = strongly disagree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BAMI slid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SBAMI slides</Template>
  <TotalTime>672</TotalTime>
  <Words>1040</Words>
  <Application>Microsoft Office PowerPoint</Application>
  <PresentationFormat>On-screen Show (4:3)</PresentationFormat>
  <Paragraphs>162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SBAMI slides</vt:lpstr>
      <vt:lpstr>  PATIENT SATISFACTION   TOWARDS OUTPATIENT &amp;   INPATIENT  DEPARTMENT SERVICES</vt:lpstr>
      <vt:lpstr>Organizational overview</vt:lpstr>
      <vt:lpstr>INTRODUCTION </vt:lpstr>
      <vt:lpstr>SATISFACTION</vt:lpstr>
      <vt:lpstr>RATIONALE OF STUDY</vt:lpstr>
      <vt:lpstr>OBJECTIVE</vt:lpstr>
      <vt:lpstr>SPECIFIC OBJECTIVE</vt:lpstr>
      <vt:lpstr>METHODOLOGY</vt:lpstr>
      <vt:lpstr>DATA COLLECTION</vt:lpstr>
      <vt:lpstr>Slide 10</vt:lpstr>
      <vt:lpstr>TOOLS</vt:lpstr>
      <vt:lpstr>RESULTS</vt:lpstr>
      <vt:lpstr>Slide 13</vt:lpstr>
      <vt:lpstr>Slide 14</vt:lpstr>
      <vt:lpstr>DISCUSSION </vt:lpstr>
      <vt:lpstr>Slide 16</vt:lpstr>
      <vt:lpstr>Slide 17</vt:lpstr>
      <vt:lpstr>Slide 18</vt:lpstr>
      <vt:lpstr>RECOMMENDATIONS</vt:lpstr>
      <vt:lpstr>Slide 20</vt:lpstr>
      <vt:lpstr>Slide 21</vt:lpstr>
      <vt:lpstr>STRENGTH</vt:lpstr>
      <vt:lpstr>LIMITATION OF STUDY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Shri Balaji Action Hospita;</dc:title>
  <dc:creator>AJAY</dc:creator>
  <cp:lastModifiedBy>AJAY</cp:lastModifiedBy>
  <cp:revision>79</cp:revision>
  <dcterms:created xsi:type="dcterms:W3CDTF">2012-04-11T05:25:23Z</dcterms:created>
  <dcterms:modified xsi:type="dcterms:W3CDTF">2014-05-13T06:55:29Z</dcterms:modified>
</cp:coreProperties>
</file>