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5" r:id="rId3"/>
    <p:sldId id="279" r:id="rId4"/>
    <p:sldId id="276" r:id="rId5"/>
    <p:sldId id="277" r:id="rId6"/>
    <p:sldId id="278" r:id="rId7"/>
    <p:sldId id="280" r:id="rId8"/>
    <p:sldId id="281" r:id="rId9"/>
    <p:sldId id="259" r:id="rId10"/>
    <p:sldId id="260"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82" r:id="rId25"/>
    <p:sldId id="283" r:id="rId26"/>
    <p:sldId id="284"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44"/>
  <c:chart>
    <c:title>
      <c:tx>
        <c:rich>
          <a:bodyPr/>
          <a:lstStyle/>
          <a:p>
            <a:pPr>
              <a:defRPr/>
            </a:pPr>
            <a:r>
              <a:rPr lang="en-IN"/>
              <a:t>Employee</a:t>
            </a:r>
            <a:r>
              <a:rPr lang="en-IN" baseline="0"/>
              <a:t> Satisfaction </a:t>
            </a:r>
            <a:endParaRPr lang="en-IN"/>
          </a:p>
        </c:rich>
      </c:tx>
      <c:layout/>
    </c:title>
    <c:plotArea>
      <c:layout/>
      <c:barChart>
        <c:barDir val="col"/>
        <c:grouping val="clustered"/>
        <c:ser>
          <c:idx val="0"/>
          <c:order val="0"/>
          <c:tx>
            <c:strRef>
              <c:f>Sheet1!$B$2</c:f>
              <c:strCache>
                <c:ptCount val="1"/>
                <c:pt idx="0">
                  <c:v>no. of respondents</c:v>
                </c:pt>
              </c:strCache>
            </c:strRef>
          </c:tx>
          <c:cat>
            <c:strRef>
              <c:f>Sheet1!$A$3:$A$7</c:f>
              <c:strCache>
                <c:ptCount val="5"/>
                <c:pt idx="0">
                  <c:v>stongly satisfied</c:v>
                </c:pt>
                <c:pt idx="1">
                  <c:v>satisfied </c:v>
                </c:pt>
                <c:pt idx="2">
                  <c:v>slightly satisfied</c:v>
                </c:pt>
                <c:pt idx="3">
                  <c:v>dissatisfied</c:v>
                </c:pt>
                <c:pt idx="4">
                  <c:v>strongly dissatisfied</c:v>
                </c:pt>
              </c:strCache>
            </c:strRef>
          </c:cat>
          <c:val>
            <c:numRef>
              <c:f>Sheet1!$B$3:$B$7</c:f>
              <c:numCache>
                <c:formatCode>General</c:formatCode>
                <c:ptCount val="5"/>
                <c:pt idx="0">
                  <c:v>31</c:v>
                </c:pt>
                <c:pt idx="1">
                  <c:v>49</c:v>
                </c:pt>
                <c:pt idx="2">
                  <c:v>12</c:v>
                </c:pt>
                <c:pt idx="3">
                  <c:v>5</c:v>
                </c:pt>
                <c:pt idx="4">
                  <c:v>3</c:v>
                </c:pt>
              </c:numCache>
            </c:numRef>
          </c:val>
        </c:ser>
        <c:dLbls>
          <c:showVal val="1"/>
        </c:dLbls>
        <c:overlap val="-25"/>
        <c:axId val="77868416"/>
        <c:axId val="77907072"/>
      </c:barChart>
      <c:catAx>
        <c:axId val="77868416"/>
        <c:scaling>
          <c:orientation val="minMax"/>
        </c:scaling>
        <c:axPos val="b"/>
        <c:numFmt formatCode="General" sourceLinked="1"/>
        <c:majorTickMark val="none"/>
        <c:tickLblPos val="nextTo"/>
        <c:txPr>
          <a:bodyPr rot="-2700000" vert="horz"/>
          <a:lstStyle/>
          <a:p>
            <a:pPr>
              <a:defRPr/>
            </a:pPr>
            <a:endParaRPr lang="en-US"/>
          </a:p>
        </c:txPr>
        <c:crossAx val="77907072"/>
        <c:crosses val="autoZero"/>
        <c:auto val="1"/>
        <c:lblAlgn val="ctr"/>
        <c:lblOffset val="100"/>
        <c:tickLblSkip val="1"/>
        <c:tickMarkSkip val="1"/>
      </c:catAx>
      <c:valAx>
        <c:axId val="77907072"/>
        <c:scaling>
          <c:orientation val="minMax"/>
        </c:scaling>
        <c:delete val="1"/>
        <c:axPos val="l"/>
        <c:numFmt formatCode="General" sourceLinked="1"/>
        <c:tickLblPos val="none"/>
        <c:crossAx val="77868416"/>
        <c:crosses val="autoZero"/>
        <c:crossBetween val="between"/>
      </c:valAx>
    </c:plotArea>
    <c:plotVisOnly val="1"/>
    <c:dispBlanksAs val="gap"/>
  </c:chart>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AngAx val="1"/>
    </c:view3D>
    <c:plotArea>
      <c:layout/>
      <c:bar3DChart>
        <c:barDir val="col"/>
        <c:grouping val="clustered"/>
        <c:ser>
          <c:idx val="0"/>
          <c:order val="0"/>
          <c:tx>
            <c:strRef>
              <c:f>Sheet2!$C$113</c:f>
              <c:strCache>
                <c:ptCount val="1"/>
                <c:pt idx="0">
                  <c:v>No. Of respondents</c:v>
                </c:pt>
              </c:strCache>
            </c:strRef>
          </c:tx>
          <c:cat>
            <c:strRef>
              <c:f>Sheet2!$B$114:$B$118</c:f>
              <c:strCache>
                <c:ptCount val="5"/>
                <c:pt idx="0">
                  <c:v>Strongly satisfied</c:v>
                </c:pt>
                <c:pt idx="1">
                  <c:v>Satisfied </c:v>
                </c:pt>
                <c:pt idx="2">
                  <c:v>Slightly satisfied</c:v>
                </c:pt>
                <c:pt idx="3">
                  <c:v>Dissatisfied</c:v>
                </c:pt>
                <c:pt idx="4">
                  <c:v>Strongly dissatisfied</c:v>
                </c:pt>
              </c:strCache>
            </c:strRef>
          </c:cat>
          <c:val>
            <c:numRef>
              <c:f>Sheet2!$C$114:$C$118</c:f>
              <c:numCache>
                <c:formatCode>General</c:formatCode>
                <c:ptCount val="5"/>
                <c:pt idx="0">
                  <c:v>8</c:v>
                </c:pt>
                <c:pt idx="1">
                  <c:v>14</c:v>
                </c:pt>
                <c:pt idx="2">
                  <c:v>6</c:v>
                </c:pt>
                <c:pt idx="3">
                  <c:v>26</c:v>
                </c:pt>
                <c:pt idx="4">
                  <c:v>46</c:v>
                </c:pt>
              </c:numCache>
            </c:numRef>
          </c:val>
        </c:ser>
        <c:dLbls>
          <c:showVal val="1"/>
        </c:dLbls>
        <c:shape val="box"/>
        <c:axId val="36690560"/>
        <c:axId val="36777984"/>
        <c:axId val="0"/>
      </c:bar3DChart>
      <c:catAx>
        <c:axId val="36690560"/>
        <c:scaling>
          <c:orientation val="minMax"/>
        </c:scaling>
        <c:axPos val="b"/>
        <c:majorTickMark val="none"/>
        <c:tickLblPos val="nextTo"/>
        <c:crossAx val="36777984"/>
        <c:crosses val="autoZero"/>
        <c:auto val="1"/>
        <c:lblAlgn val="ctr"/>
        <c:lblOffset val="100"/>
      </c:catAx>
      <c:valAx>
        <c:axId val="36777984"/>
        <c:scaling>
          <c:orientation val="minMax"/>
        </c:scaling>
        <c:delete val="1"/>
        <c:axPos val="l"/>
        <c:numFmt formatCode="General" sourceLinked="1"/>
        <c:tickLblPos val="none"/>
        <c:crossAx val="36690560"/>
        <c:crosses val="autoZero"/>
        <c:crossBetween val="between"/>
      </c:valAx>
    </c:plotArea>
    <c:legend>
      <c:legendPos val="t"/>
      <c:layout/>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perspective val="30"/>
    </c:view3D>
    <c:plotArea>
      <c:layout/>
      <c:pie3DChart>
        <c:varyColors val="1"/>
        <c:ser>
          <c:idx val="0"/>
          <c:order val="0"/>
          <c:tx>
            <c:strRef>
              <c:f>Sheet2!$C$124</c:f>
              <c:strCache>
                <c:ptCount val="1"/>
                <c:pt idx="0">
                  <c:v>No. Of respondents</c:v>
                </c:pt>
              </c:strCache>
            </c:strRef>
          </c:tx>
          <c:dLbls>
            <c:showPercent val="1"/>
            <c:showLeaderLines val="1"/>
          </c:dLbls>
          <c:cat>
            <c:strRef>
              <c:f>Sheet2!$B$125:$B$129</c:f>
              <c:strCache>
                <c:ptCount val="5"/>
                <c:pt idx="0">
                  <c:v>Strongly satisfied</c:v>
                </c:pt>
                <c:pt idx="1">
                  <c:v>Satisfied</c:v>
                </c:pt>
                <c:pt idx="2">
                  <c:v>Slightly satisfied</c:v>
                </c:pt>
                <c:pt idx="3">
                  <c:v>Dissatisfied</c:v>
                </c:pt>
                <c:pt idx="4">
                  <c:v>Strongly dissatisfied</c:v>
                </c:pt>
              </c:strCache>
            </c:strRef>
          </c:cat>
          <c:val>
            <c:numRef>
              <c:f>Sheet2!$C$125:$C$129</c:f>
              <c:numCache>
                <c:formatCode>General</c:formatCode>
                <c:ptCount val="5"/>
                <c:pt idx="0">
                  <c:v>44</c:v>
                </c:pt>
                <c:pt idx="1">
                  <c:v>16</c:v>
                </c:pt>
                <c:pt idx="2">
                  <c:v>4</c:v>
                </c:pt>
                <c:pt idx="3">
                  <c:v>32</c:v>
                </c:pt>
                <c:pt idx="4">
                  <c:v>4</c:v>
                </c:pt>
              </c:numCache>
            </c:numRef>
          </c:val>
        </c:ser>
        <c:ser>
          <c:idx val="1"/>
          <c:order val="1"/>
          <c:tx>
            <c:strRef>
              <c:f>Sheet2!$D$124</c:f>
              <c:strCache>
                <c:ptCount val="1"/>
                <c:pt idx="0">
                  <c:v>Percentage</c:v>
                </c:pt>
              </c:strCache>
            </c:strRef>
          </c:tx>
          <c:dLbls>
            <c:showPercent val="1"/>
            <c:showLeaderLines val="1"/>
          </c:dLbls>
          <c:cat>
            <c:strRef>
              <c:f>Sheet2!$B$125:$B$129</c:f>
              <c:strCache>
                <c:ptCount val="5"/>
                <c:pt idx="0">
                  <c:v>Strongly satisfied</c:v>
                </c:pt>
                <c:pt idx="1">
                  <c:v>Satisfied</c:v>
                </c:pt>
                <c:pt idx="2">
                  <c:v>Slightly satisfied</c:v>
                </c:pt>
                <c:pt idx="3">
                  <c:v>Dissatisfied</c:v>
                </c:pt>
                <c:pt idx="4">
                  <c:v>Strongly dissatisfied</c:v>
                </c:pt>
              </c:strCache>
            </c:strRef>
          </c:cat>
          <c:val>
            <c:numRef>
              <c:f>Sheet2!$D$125:$D$129</c:f>
              <c:numCache>
                <c:formatCode>General</c:formatCode>
                <c:ptCount val="5"/>
                <c:pt idx="0">
                  <c:v>44</c:v>
                </c:pt>
                <c:pt idx="1">
                  <c:v>16</c:v>
                </c:pt>
                <c:pt idx="2">
                  <c:v>4</c:v>
                </c:pt>
                <c:pt idx="3">
                  <c:v>32</c:v>
                </c:pt>
                <c:pt idx="4">
                  <c:v>4</c:v>
                </c:pt>
              </c:numCache>
            </c:numRef>
          </c:val>
        </c:ser>
        <c:dLbls>
          <c:showPercent val="1"/>
        </c:dLbls>
      </c:pie3DChart>
    </c:plotArea>
    <c:legend>
      <c:legendPos val="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style val="45"/>
  <c:chart>
    <c:title>
      <c:tx>
        <c:rich>
          <a:bodyPr/>
          <a:lstStyle/>
          <a:p>
            <a:pPr>
              <a:defRPr/>
            </a:pPr>
            <a:r>
              <a:rPr lang="en-IN"/>
              <a:t>Tax deduction the total compensation</a:t>
            </a:r>
          </a:p>
        </c:rich>
      </c:tx>
      <c:layout>
        <c:manualLayout>
          <c:xMode val="edge"/>
          <c:yMode val="edge"/>
          <c:x val="0.11374399838687882"/>
          <c:y val="2.0895651459799585E-2"/>
        </c:manualLayout>
      </c:layout>
    </c:title>
    <c:plotArea>
      <c:layout>
        <c:manualLayout>
          <c:layoutTarget val="inner"/>
          <c:xMode val="edge"/>
          <c:yMode val="edge"/>
          <c:x val="0.20616113744075829"/>
          <c:y val="0.22985074626865568"/>
          <c:w val="0.47867298578199208"/>
          <c:h val="0.38208955223880786"/>
        </c:manualLayout>
      </c:layout>
      <c:barChart>
        <c:barDir val="col"/>
        <c:grouping val="stacked"/>
        <c:ser>
          <c:idx val="0"/>
          <c:order val="0"/>
          <c:tx>
            <c:strRef>
              <c:f>Sheet1!$B$2</c:f>
              <c:strCache>
                <c:ptCount val="1"/>
                <c:pt idx="0">
                  <c:v>no. of respondents</c:v>
                </c:pt>
              </c:strCache>
            </c:strRef>
          </c:tx>
          <c:cat>
            <c:strRef>
              <c:f>Sheet1!$A$3:$A$7</c:f>
              <c:strCache>
                <c:ptCount val="5"/>
                <c:pt idx="0">
                  <c:v>stongly satisfied</c:v>
                </c:pt>
                <c:pt idx="1">
                  <c:v>satisfied </c:v>
                </c:pt>
                <c:pt idx="2">
                  <c:v>slightly satisfied</c:v>
                </c:pt>
                <c:pt idx="3">
                  <c:v>dissatisfied</c:v>
                </c:pt>
                <c:pt idx="4">
                  <c:v>strongly dissatisfied</c:v>
                </c:pt>
              </c:strCache>
            </c:strRef>
          </c:cat>
          <c:val>
            <c:numRef>
              <c:f>Sheet1!$B$3:$B$7</c:f>
              <c:numCache>
                <c:formatCode>General</c:formatCode>
                <c:ptCount val="5"/>
                <c:pt idx="0">
                  <c:v>50</c:v>
                </c:pt>
                <c:pt idx="1">
                  <c:v>20</c:v>
                </c:pt>
                <c:pt idx="2">
                  <c:v>10</c:v>
                </c:pt>
                <c:pt idx="3">
                  <c:v>16</c:v>
                </c:pt>
                <c:pt idx="4">
                  <c:v>4</c:v>
                </c:pt>
              </c:numCache>
            </c:numRef>
          </c:val>
        </c:ser>
        <c:overlap val="100"/>
        <c:axId val="77870592"/>
        <c:axId val="77872512"/>
      </c:barChart>
      <c:catAx>
        <c:axId val="77870592"/>
        <c:scaling>
          <c:orientation val="minMax"/>
        </c:scaling>
        <c:axPos val="b"/>
        <c:title>
          <c:tx>
            <c:rich>
              <a:bodyPr/>
              <a:lstStyle/>
              <a:p>
                <a:pPr>
                  <a:defRPr sz="677" b="1" i="0" u="none" strike="noStrike" baseline="0">
                    <a:solidFill>
                      <a:srgbClr val="FFFFFF"/>
                    </a:solidFill>
                    <a:latin typeface="Calibri"/>
                    <a:ea typeface="Calibri"/>
                    <a:cs typeface="Calibri"/>
                  </a:defRPr>
                </a:pPr>
                <a:r>
                  <a:rPr lang="en-US"/>
                  <a:t>satisfaction level</a:t>
                </a:r>
              </a:p>
            </c:rich>
          </c:tx>
          <c:layout>
            <c:manualLayout>
              <c:xMode val="edge"/>
              <c:yMode val="edge"/>
              <c:x val="0.32464456021777255"/>
              <c:y val="0.91641801630515962"/>
            </c:manualLayout>
          </c:layout>
        </c:title>
        <c:numFmt formatCode="General" sourceLinked="1"/>
        <c:tickLblPos val="nextTo"/>
        <c:txPr>
          <a:bodyPr rot="-2700000" vert="horz"/>
          <a:lstStyle/>
          <a:p>
            <a:pPr>
              <a:defRPr/>
            </a:pPr>
            <a:endParaRPr lang="en-US"/>
          </a:p>
        </c:txPr>
        <c:crossAx val="77872512"/>
        <c:crosses val="autoZero"/>
        <c:auto val="1"/>
        <c:lblAlgn val="ctr"/>
        <c:lblOffset val="100"/>
        <c:tickLblSkip val="1"/>
        <c:tickMarkSkip val="1"/>
      </c:catAx>
      <c:valAx>
        <c:axId val="77872512"/>
        <c:scaling>
          <c:orientation val="minMax"/>
        </c:scaling>
        <c:axPos val="l"/>
        <c:majorGridlines/>
        <c:title>
          <c:tx>
            <c:rich>
              <a:bodyPr/>
              <a:lstStyle/>
              <a:p>
                <a:pPr>
                  <a:defRPr sz="677" b="1" i="0" u="none" strike="noStrike" baseline="0">
                    <a:solidFill>
                      <a:srgbClr val="FFFFFF"/>
                    </a:solidFill>
                    <a:latin typeface="Calibri"/>
                    <a:ea typeface="Calibri"/>
                    <a:cs typeface="Calibri"/>
                  </a:defRPr>
                </a:pPr>
                <a:r>
                  <a:rPr lang="en-US"/>
                  <a:t>percentage</a:t>
                </a:r>
              </a:p>
            </c:rich>
          </c:tx>
          <c:layout>
            <c:manualLayout>
              <c:xMode val="edge"/>
              <c:yMode val="edge"/>
              <c:x val="1.4217918096517001E-2"/>
              <c:y val="0.31641795409072382"/>
            </c:manualLayout>
          </c:layout>
        </c:title>
        <c:numFmt formatCode="General" sourceLinked="1"/>
        <c:tickLblPos val="nextTo"/>
        <c:txPr>
          <a:bodyPr rot="0" vert="horz"/>
          <a:lstStyle/>
          <a:p>
            <a:pPr>
              <a:defRPr/>
            </a:pPr>
            <a:endParaRPr lang="en-US"/>
          </a:p>
        </c:txPr>
        <c:crossAx val="77870592"/>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style val="7"/>
  <c:chart>
    <c:title>
      <c:layout/>
    </c:title>
    <c:plotArea>
      <c:layout/>
      <c:barChart>
        <c:barDir val="col"/>
        <c:grouping val="clustered"/>
        <c:ser>
          <c:idx val="0"/>
          <c:order val="0"/>
          <c:tx>
            <c:strRef>
              <c:f>Sheet2!$C$2</c:f>
              <c:strCache>
                <c:ptCount val="1"/>
                <c:pt idx="0">
                  <c:v>No. Of respondents</c:v>
                </c:pt>
              </c:strCache>
            </c:strRef>
          </c:tx>
          <c:cat>
            <c:strRef>
              <c:f>Sheet2!$B$3:$B$7</c:f>
              <c:strCache>
                <c:ptCount val="5"/>
                <c:pt idx="0">
                  <c:v>Sodexho passes </c:v>
                </c:pt>
                <c:pt idx="1">
                  <c:v>ESOP</c:v>
                </c:pt>
                <c:pt idx="2">
                  <c:v>Superannuation fund</c:v>
                </c:pt>
                <c:pt idx="3">
                  <c:v>Family trip</c:v>
                </c:pt>
                <c:pt idx="4">
                  <c:v>Entertainment and welfare</c:v>
                </c:pt>
              </c:strCache>
            </c:strRef>
          </c:cat>
          <c:val>
            <c:numRef>
              <c:f>Sheet2!$C$3:$C$7</c:f>
              <c:numCache>
                <c:formatCode>General</c:formatCode>
                <c:ptCount val="5"/>
                <c:pt idx="0">
                  <c:v>56</c:v>
                </c:pt>
                <c:pt idx="1">
                  <c:v>17</c:v>
                </c:pt>
                <c:pt idx="2">
                  <c:v>16</c:v>
                </c:pt>
                <c:pt idx="3">
                  <c:v>9</c:v>
                </c:pt>
                <c:pt idx="4">
                  <c:v>3</c:v>
                </c:pt>
              </c:numCache>
            </c:numRef>
          </c:val>
        </c:ser>
        <c:axId val="35425280"/>
        <c:axId val="35435264"/>
      </c:barChart>
      <c:catAx>
        <c:axId val="35425280"/>
        <c:scaling>
          <c:orientation val="minMax"/>
        </c:scaling>
        <c:axPos val="b"/>
        <c:tickLblPos val="nextTo"/>
        <c:crossAx val="35435264"/>
        <c:crosses val="autoZero"/>
        <c:auto val="1"/>
        <c:lblAlgn val="ctr"/>
        <c:lblOffset val="100"/>
      </c:catAx>
      <c:valAx>
        <c:axId val="35435264"/>
        <c:scaling>
          <c:orientation val="minMax"/>
        </c:scaling>
        <c:axPos val="l"/>
        <c:majorGridlines/>
        <c:numFmt formatCode="General" sourceLinked="1"/>
        <c:tickLblPos val="nextTo"/>
        <c:crossAx val="35425280"/>
        <c:crosses val="autoZero"/>
        <c:crossBetween val="between"/>
      </c:valAx>
    </c:plotArea>
    <c:legend>
      <c:legendPos val="r"/>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perspective val="30"/>
    </c:view3D>
    <c:plotArea>
      <c:layout/>
      <c:pie3DChart>
        <c:varyColors val="1"/>
        <c:ser>
          <c:idx val="0"/>
          <c:order val="0"/>
          <c:tx>
            <c:strRef>
              <c:f>Sheet2!$C$17</c:f>
              <c:strCache>
                <c:ptCount val="1"/>
                <c:pt idx="0">
                  <c:v>No. Of respondents</c:v>
                </c:pt>
              </c:strCache>
            </c:strRef>
          </c:tx>
          <c:dLbls>
            <c:showPercent val="1"/>
            <c:showLeaderLines val="1"/>
          </c:dLbls>
          <c:cat>
            <c:strRef>
              <c:f>Sheet2!$B$18:$B$22</c:f>
              <c:strCache>
                <c:ptCount val="5"/>
                <c:pt idx="0">
                  <c:v>Strongly satisfied</c:v>
                </c:pt>
                <c:pt idx="1">
                  <c:v>Satisfied </c:v>
                </c:pt>
                <c:pt idx="2">
                  <c:v>Slightly satisfied</c:v>
                </c:pt>
                <c:pt idx="3">
                  <c:v>Dissatisfied</c:v>
                </c:pt>
                <c:pt idx="4">
                  <c:v>Strongly dissatisfied</c:v>
                </c:pt>
              </c:strCache>
            </c:strRef>
          </c:cat>
          <c:val>
            <c:numRef>
              <c:f>Sheet2!$C$18:$C$22</c:f>
              <c:numCache>
                <c:formatCode>General</c:formatCode>
                <c:ptCount val="5"/>
                <c:pt idx="0">
                  <c:v>51</c:v>
                </c:pt>
                <c:pt idx="1">
                  <c:v>23</c:v>
                </c:pt>
                <c:pt idx="2">
                  <c:v>10</c:v>
                </c:pt>
                <c:pt idx="3">
                  <c:v>11</c:v>
                </c:pt>
                <c:pt idx="4">
                  <c:v>6</c:v>
                </c:pt>
              </c:numCache>
            </c:numRef>
          </c:val>
        </c:ser>
        <c:ser>
          <c:idx val="1"/>
          <c:order val="1"/>
          <c:tx>
            <c:strRef>
              <c:f>Sheet2!$D$17</c:f>
              <c:strCache>
                <c:ptCount val="1"/>
                <c:pt idx="0">
                  <c:v>Percentage</c:v>
                </c:pt>
              </c:strCache>
            </c:strRef>
          </c:tx>
          <c:dLbls>
            <c:showPercent val="1"/>
            <c:showLeaderLines val="1"/>
          </c:dLbls>
          <c:cat>
            <c:strRef>
              <c:f>Sheet2!$B$18:$B$22</c:f>
              <c:strCache>
                <c:ptCount val="5"/>
                <c:pt idx="0">
                  <c:v>Strongly satisfied</c:v>
                </c:pt>
                <c:pt idx="1">
                  <c:v>Satisfied </c:v>
                </c:pt>
                <c:pt idx="2">
                  <c:v>Slightly satisfied</c:v>
                </c:pt>
                <c:pt idx="3">
                  <c:v>Dissatisfied</c:v>
                </c:pt>
                <c:pt idx="4">
                  <c:v>Strongly dissatisfied</c:v>
                </c:pt>
              </c:strCache>
            </c:strRef>
          </c:cat>
          <c:val>
            <c:numRef>
              <c:f>Sheet2!$D$18:$D$22</c:f>
              <c:numCache>
                <c:formatCode>General</c:formatCode>
                <c:ptCount val="5"/>
                <c:pt idx="0">
                  <c:v>51</c:v>
                </c:pt>
                <c:pt idx="1">
                  <c:v>23</c:v>
                </c:pt>
                <c:pt idx="2">
                  <c:v>10</c:v>
                </c:pt>
                <c:pt idx="3">
                  <c:v>11</c:v>
                </c:pt>
                <c:pt idx="4">
                  <c:v>6</c:v>
                </c:pt>
              </c:numCache>
            </c:numRef>
          </c:val>
        </c:ser>
        <c:dLbls>
          <c:showPercent val="1"/>
        </c:dLbls>
      </c:pie3DChart>
    </c:plotArea>
    <c:legend>
      <c:legendPos val="t"/>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chart>
    <c:title>
      <c:layout/>
    </c:title>
    <c:view3D>
      <c:rotX val="30"/>
      <c:perspective val="30"/>
    </c:view3D>
    <c:plotArea>
      <c:layout/>
      <c:pie3DChart>
        <c:varyColors val="1"/>
        <c:ser>
          <c:idx val="0"/>
          <c:order val="0"/>
          <c:tx>
            <c:strRef>
              <c:f>Sheet2!$C$33</c:f>
              <c:strCache>
                <c:ptCount val="1"/>
                <c:pt idx="0">
                  <c:v>No. Of respondents</c:v>
                </c:pt>
              </c:strCache>
            </c:strRef>
          </c:tx>
          <c:dLbls>
            <c:showPercent val="1"/>
            <c:showLeaderLines val="1"/>
          </c:dLbls>
          <c:cat>
            <c:strRef>
              <c:f>Sheet2!$B$34:$B$38</c:f>
              <c:strCache>
                <c:ptCount val="5"/>
                <c:pt idx="0">
                  <c:v>Strongly satisfied</c:v>
                </c:pt>
                <c:pt idx="1">
                  <c:v>Satisfied </c:v>
                </c:pt>
                <c:pt idx="2">
                  <c:v>Slightly satisfied</c:v>
                </c:pt>
                <c:pt idx="3">
                  <c:v>Dissatisfied</c:v>
                </c:pt>
                <c:pt idx="4">
                  <c:v>Strongly dissatisfied</c:v>
                </c:pt>
              </c:strCache>
            </c:strRef>
          </c:cat>
          <c:val>
            <c:numRef>
              <c:f>Sheet2!$C$34:$C$38</c:f>
              <c:numCache>
                <c:formatCode>General</c:formatCode>
                <c:ptCount val="5"/>
                <c:pt idx="0">
                  <c:v>30</c:v>
                </c:pt>
                <c:pt idx="1">
                  <c:v>36</c:v>
                </c:pt>
                <c:pt idx="2">
                  <c:v>14</c:v>
                </c:pt>
                <c:pt idx="3">
                  <c:v>16</c:v>
                </c:pt>
                <c:pt idx="4">
                  <c:v>4</c:v>
                </c:pt>
              </c:numCache>
            </c:numRef>
          </c:val>
        </c:ser>
        <c:ser>
          <c:idx val="1"/>
          <c:order val="1"/>
          <c:tx>
            <c:strRef>
              <c:f>Sheet2!$D$33</c:f>
              <c:strCache>
                <c:ptCount val="1"/>
                <c:pt idx="0">
                  <c:v>Percentage</c:v>
                </c:pt>
              </c:strCache>
            </c:strRef>
          </c:tx>
          <c:dLbls>
            <c:showPercent val="1"/>
            <c:showLeaderLines val="1"/>
          </c:dLbls>
          <c:cat>
            <c:strRef>
              <c:f>Sheet2!$B$34:$B$38</c:f>
              <c:strCache>
                <c:ptCount val="5"/>
                <c:pt idx="0">
                  <c:v>Strongly satisfied</c:v>
                </c:pt>
                <c:pt idx="1">
                  <c:v>Satisfied </c:v>
                </c:pt>
                <c:pt idx="2">
                  <c:v>Slightly satisfied</c:v>
                </c:pt>
                <c:pt idx="3">
                  <c:v>Dissatisfied</c:v>
                </c:pt>
                <c:pt idx="4">
                  <c:v>Strongly dissatisfied</c:v>
                </c:pt>
              </c:strCache>
            </c:strRef>
          </c:cat>
          <c:val>
            <c:numRef>
              <c:f>Sheet2!$D$34:$D$38</c:f>
              <c:numCache>
                <c:formatCode>General</c:formatCode>
                <c:ptCount val="5"/>
                <c:pt idx="0">
                  <c:v>30</c:v>
                </c:pt>
                <c:pt idx="1">
                  <c:v>36</c:v>
                </c:pt>
                <c:pt idx="2">
                  <c:v>14</c:v>
                </c:pt>
                <c:pt idx="3">
                  <c:v>16</c:v>
                </c:pt>
                <c:pt idx="4">
                  <c:v>4</c:v>
                </c:pt>
              </c:numCache>
            </c:numRef>
          </c:val>
        </c:ser>
        <c:dLbls>
          <c:showPercent val="1"/>
        </c:dLbls>
      </c:pie3DChart>
      <c:spPr>
        <a:noFill/>
        <a:ln w="25400">
          <a:noFill/>
        </a:ln>
      </c:spPr>
    </c:plotArea>
    <c:legend>
      <c:legendPos val="t"/>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perspective val="30"/>
    </c:view3D>
    <c:plotArea>
      <c:layout/>
      <c:pie3DChart>
        <c:varyColors val="1"/>
        <c:ser>
          <c:idx val="0"/>
          <c:order val="0"/>
          <c:tx>
            <c:strRef>
              <c:f>Sheet2!$C$48</c:f>
              <c:strCache>
                <c:ptCount val="1"/>
                <c:pt idx="0">
                  <c:v>No. Of respondents</c:v>
                </c:pt>
              </c:strCache>
            </c:strRef>
          </c:tx>
          <c:dLbls>
            <c:showPercent val="1"/>
            <c:showLeaderLines val="1"/>
          </c:dLbls>
          <c:cat>
            <c:strRef>
              <c:f>Sheet2!$B$49:$B$53</c:f>
              <c:strCache>
                <c:ptCount val="5"/>
                <c:pt idx="0">
                  <c:v>Strongly satisfied</c:v>
                </c:pt>
                <c:pt idx="1">
                  <c:v>Satisfied </c:v>
                </c:pt>
                <c:pt idx="2">
                  <c:v>Slightly satisfied</c:v>
                </c:pt>
                <c:pt idx="3">
                  <c:v>Dissatisfied</c:v>
                </c:pt>
                <c:pt idx="4">
                  <c:v>Strongly dissatisfied</c:v>
                </c:pt>
              </c:strCache>
            </c:strRef>
          </c:cat>
          <c:val>
            <c:numRef>
              <c:f>Sheet2!$C$49:$C$53</c:f>
              <c:numCache>
                <c:formatCode>General</c:formatCode>
                <c:ptCount val="5"/>
                <c:pt idx="0">
                  <c:v>52</c:v>
                </c:pt>
                <c:pt idx="1">
                  <c:v>21</c:v>
                </c:pt>
                <c:pt idx="2">
                  <c:v>7</c:v>
                </c:pt>
                <c:pt idx="3">
                  <c:v>16</c:v>
                </c:pt>
                <c:pt idx="4">
                  <c:v>4</c:v>
                </c:pt>
              </c:numCache>
            </c:numRef>
          </c:val>
        </c:ser>
        <c:ser>
          <c:idx val="1"/>
          <c:order val="1"/>
          <c:tx>
            <c:strRef>
              <c:f>Sheet2!$D$48</c:f>
              <c:strCache>
                <c:ptCount val="1"/>
                <c:pt idx="0">
                  <c:v>Percentage</c:v>
                </c:pt>
              </c:strCache>
            </c:strRef>
          </c:tx>
          <c:dLbls>
            <c:showPercent val="1"/>
            <c:showLeaderLines val="1"/>
          </c:dLbls>
          <c:cat>
            <c:strRef>
              <c:f>Sheet2!$B$49:$B$53</c:f>
              <c:strCache>
                <c:ptCount val="5"/>
                <c:pt idx="0">
                  <c:v>Strongly satisfied</c:v>
                </c:pt>
                <c:pt idx="1">
                  <c:v>Satisfied </c:v>
                </c:pt>
                <c:pt idx="2">
                  <c:v>Slightly satisfied</c:v>
                </c:pt>
                <c:pt idx="3">
                  <c:v>Dissatisfied</c:v>
                </c:pt>
                <c:pt idx="4">
                  <c:v>Strongly dissatisfied</c:v>
                </c:pt>
              </c:strCache>
            </c:strRef>
          </c:cat>
          <c:val>
            <c:numRef>
              <c:f>Sheet2!$D$49:$D$53</c:f>
              <c:numCache>
                <c:formatCode>General</c:formatCode>
                <c:ptCount val="5"/>
                <c:pt idx="0">
                  <c:v>52</c:v>
                </c:pt>
                <c:pt idx="1">
                  <c:v>21</c:v>
                </c:pt>
                <c:pt idx="2">
                  <c:v>7</c:v>
                </c:pt>
                <c:pt idx="3">
                  <c:v>16</c:v>
                </c:pt>
                <c:pt idx="4">
                  <c:v>4</c:v>
                </c:pt>
              </c:numCache>
            </c:numRef>
          </c:val>
        </c:ser>
        <c:dLbls>
          <c:showPercent val="1"/>
        </c:dLbls>
      </c:pie3DChart>
    </c:plotArea>
    <c:legend>
      <c:legendPos val="t"/>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IN"/>
  <c:chart>
    <c:title>
      <c:layout/>
    </c:title>
    <c:view3D>
      <c:rotX val="30"/>
      <c:perspective val="30"/>
    </c:view3D>
    <c:plotArea>
      <c:layout/>
      <c:pie3DChart>
        <c:varyColors val="1"/>
        <c:ser>
          <c:idx val="0"/>
          <c:order val="0"/>
          <c:tx>
            <c:strRef>
              <c:f>Sheet2!$C$65</c:f>
              <c:strCache>
                <c:ptCount val="1"/>
                <c:pt idx="0">
                  <c:v>No. Of respondents</c:v>
                </c:pt>
              </c:strCache>
            </c:strRef>
          </c:tx>
          <c:dLbls>
            <c:showPercent val="1"/>
            <c:showLeaderLines val="1"/>
          </c:dLbls>
          <c:cat>
            <c:strRef>
              <c:f>Sheet2!$B$66:$B$70</c:f>
              <c:strCache>
                <c:ptCount val="5"/>
                <c:pt idx="0">
                  <c:v>Strongly satisfied</c:v>
                </c:pt>
                <c:pt idx="1">
                  <c:v>Satisfied </c:v>
                </c:pt>
                <c:pt idx="2">
                  <c:v>Slightly satisfied</c:v>
                </c:pt>
                <c:pt idx="3">
                  <c:v>Dissatisfied</c:v>
                </c:pt>
                <c:pt idx="4">
                  <c:v>Strongly dissatisfied</c:v>
                </c:pt>
              </c:strCache>
            </c:strRef>
          </c:cat>
          <c:val>
            <c:numRef>
              <c:f>Sheet2!$C$66:$C$70</c:f>
              <c:numCache>
                <c:formatCode>General</c:formatCode>
                <c:ptCount val="5"/>
                <c:pt idx="0">
                  <c:v>20</c:v>
                </c:pt>
                <c:pt idx="1">
                  <c:v>41</c:v>
                </c:pt>
                <c:pt idx="2">
                  <c:v>11</c:v>
                </c:pt>
                <c:pt idx="3">
                  <c:v>23</c:v>
                </c:pt>
                <c:pt idx="4">
                  <c:v>5</c:v>
                </c:pt>
              </c:numCache>
            </c:numRef>
          </c:val>
        </c:ser>
        <c:ser>
          <c:idx val="1"/>
          <c:order val="1"/>
          <c:tx>
            <c:strRef>
              <c:f>Sheet2!$D$65</c:f>
              <c:strCache>
                <c:ptCount val="1"/>
                <c:pt idx="0">
                  <c:v>Percentage</c:v>
                </c:pt>
              </c:strCache>
            </c:strRef>
          </c:tx>
          <c:dLbls>
            <c:showPercent val="1"/>
            <c:showLeaderLines val="1"/>
          </c:dLbls>
          <c:cat>
            <c:strRef>
              <c:f>Sheet2!$B$66:$B$70</c:f>
              <c:strCache>
                <c:ptCount val="5"/>
                <c:pt idx="0">
                  <c:v>Strongly satisfied</c:v>
                </c:pt>
                <c:pt idx="1">
                  <c:v>Satisfied </c:v>
                </c:pt>
                <c:pt idx="2">
                  <c:v>Slightly satisfied</c:v>
                </c:pt>
                <c:pt idx="3">
                  <c:v>Dissatisfied</c:v>
                </c:pt>
                <c:pt idx="4">
                  <c:v>Strongly dissatisfied</c:v>
                </c:pt>
              </c:strCache>
            </c:strRef>
          </c:cat>
          <c:val>
            <c:numRef>
              <c:f>Sheet2!$D$66:$D$70</c:f>
              <c:numCache>
                <c:formatCode>General</c:formatCode>
                <c:ptCount val="5"/>
                <c:pt idx="0">
                  <c:v>20</c:v>
                </c:pt>
                <c:pt idx="1">
                  <c:v>41</c:v>
                </c:pt>
                <c:pt idx="2">
                  <c:v>11</c:v>
                </c:pt>
                <c:pt idx="3">
                  <c:v>23</c:v>
                </c:pt>
                <c:pt idx="4">
                  <c:v>5</c:v>
                </c:pt>
              </c:numCache>
            </c:numRef>
          </c:val>
        </c:ser>
        <c:dLbls>
          <c:showPercent val="1"/>
        </c:dLbls>
      </c:pie3DChart>
    </c:plotArea>
    <c:legend>
      <c:legendPos val="t"/>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chart>
    <c:title>
      <c:layout/>
    </c:title>
    <c:plotArea>
      <c:layout/>
      <c:barChart>
        <c:barDir val="col"/>
        <c:grouping val="clustered"/>
        <c:ser>
          <c:idx val="0"/>
          <c:order val="0"/>
          <c:tx>
            <c:strRef>
              <c:f>Sheet2!$C$85</c:f>
              <c:strCache>
                <c:ptCount val="1"/>
                <c:pt idx="0">
                  <c:v>No. Of respondents</c:v>
                </c:pt>
              </c:strCache>
            </c:strRef>
          </c:tx>
          <c:cat>
            <c:strRef>
              <c:f>Sheet2!$B$86:$B$90</c:f>
              <c:strCache>
                <c:ptCount val="5"/>
                <c:pt idx="0">
                  <c:v>Strongly satisfied</c:v>
                </c:pt>
                <c:pt idx="1">
                  <c:v>Satisfied </c:v>
                </c:pt>
                <c:pt idx="2">
                  <c:v>Slightly satisfied</c:v>
                </c:pt>
                <c:pt idx="3">
                  <c:v>Dissatisfied</c:v>
                </c:pt>
                <c:pt idx="4">
                  <c:v>Strongly dissatisfied</c:v>
                </c:pt>
              </c:strCache>
            </c:strRef>
          </c:cat>
          <c:val>
            <c:numRef>
              <c:f>Sheet2!$C$86:$C$90</c:f>
              <c:numCache>
                <c:formatCode>General</c:formatCode>
                <c:ptCount val="5"/>
                <c:pt idx="0">
                  <c:v>13</c:v>
                </c:pt>
                <c:pt idx="1">
                  <c:v>18</c:v>
                </c:pt>
                <c:pt idx="2">
                  <c:v>11</c:v>
                </c:pt>
                <c:pt idx="3">
                  <c:v>12</c:v>
                </c:pt>
                <c:pt idx="4">
                  <c:v>46</c:v>
                </c:pt>
              </c:numCache>
            </c:numRef>
          </c:val>
        </c:ser>
        <c:dLbls>
          <c:showVal val="1"/>
        </c:dLbls>
        <c:overlap val="-25"/>
        <c:axId val="36751616"/>
        <c:axId val="36757504"/>
      </c:barChart>
      <c:catAx>
        <c:axId val="36751616"/>
        <c:scaling>
          <c:orientation val="minMax"/>
        </c:scaling>
        <c:axPos val="b"/>
        <c:majorTickMark val="none"/>
        <c:tickLblPos val="nextTo"/>
        <c:crossAx val="36757504"/>
        <c:crosses val="autoZero"/>
        <c:auto val="1"/>
        <c:lblAlgn val="ctr"/>
        <c:lblOffset val="100"/>
      </c:catAx>
      <c:valAx>
        <c:axId val="36757504"/>
        <c:scaling>
          <c:orientation val="minMax"/>
        </c:scaling>
        <c:delete val="1"/>
        <c:axPos val="l"/>
        <c:numFmt formatCode="General" sourceLinked="1"/>
        <c:tickLblPos val="none"/>
        <c:crossAx val="36751616"/>
        <c:crosses val="autoZero"/>
        <c:crossBetween val="between"/>
      </c:valAx>
    </c:plotArea>
    <c:legend>
      <c:legendPos val="t"/>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IN"/>
  <c:chart>
    <c:title>
      <c:layout/>
    </c:title>
    <c:plotArea>
      <c:layout/>
      <c:barChart>
        <c:barDir val="col"/>
        <c:grouping val="clustered"/>
        <c:ser>
          <c:idx val="0"/>
          <c:order val="0"/>
          <c:tx>
            <c:strRef>
              <c:f>Sheet2!$C$97</c:f>
              <c:strCache>
                <c:ptCount val="1"/>
                <c:pt idx="0">
                  <c:v>No. Of respondents</c:v>
                </c:pt>
              </c:strCache>
            </c:strRef>
          </c:tx>
          <c:cat>
            <c:strRef>
              <c:f>Sheet2!$B$98:$B$102</c:f>
              <c:strCache>
                <c:ptCount val="5"/>
                <c:pt idx="0">
                  <c:v>Strongly satisfied</c:v>
                </c:pt>
                <c:pt idx="1">
                  <c:v>Satisfied</c:v>
                </c:pt>
                <c:pt idx="2">
                  <c:v>Slightly satisfied</c:v>
                </c:pt>
                <c:pt idx="3">
                  <c:v>Dissatisfied</c:v>
                </c:pt>
                <c:pt idx="4">
                  <c:v>Strongly dissatisfied</c:v>
                </c:pt>
              </c:strCache>
            </c:strRef>
          </c:cat>
          <c:val>
            <c:numRef>
              <c:f>Sheet2!$C$98:$C$102</c:f>
              <c:numCache>
                <c:formatCode>General</c:formatCode>
                <c:ptCount val="5"/>
                <c:pt idx="0">
                  <c:v>64</c:v>
                </c:pt>
                <c:pt idx="1">
                  <c:v>21</c:v>
                </c:pt>
                <c:pt idx="2">
                  <c:v>11</c:v>
                </c:pt>
                <c:pt idx="3">
                  <c:v>4</c:v>
                </c:pt>
                <c:pt idx="4">
                  <c:v>0</c:v>
                </c:pt>
              </c:numCache>
            </c:numRef>
          </c:val>
        </c:ser>
        <c:dLbls>
          <c:showVal val="1"/>
        </c:dLbls>
        <c:overlap val="-25"/>
        <c:axId val="36659968"/>
        <c:axId val="36661504"/>
      </c:barChart>
      <c:catAx>
        <c:axId val="36659968"/>
        <c:scaling>
          <c:orientation val="minMax"/>
        </c:scaling>
        <c:axPos val="b"/>
        <c:majorTickMark val="none"/>
        <c:tickLblPos val="nextTo"/>
        <c:crossAx val="36661504"/>
        <c:crosses val="autoZero"/>
        <c:auto val="1"/>
        <c:lblAlgn val="ctr"/>
        <c:lblOffset val="100"/>
      </c:catAx>
      <c:valAx>
        <c:axId val="36661504"/>
        <c:scaling>
          <c:orientation val="minMax"/>
        </c:scaling>
        <c:delete val="1"/>
        <c:axPos val="l"/>
        <c:numFmt formatCode="General" sourceLinked="1"/>
        <c:tickLblPos val="none"/>
        <c:crossAx val="36659968"/>
        <c:crosses val="autoZero"/>
        <c:crossBetween val="between"/>
      </c:valAx>
    </c:plotArea>
    <c:legend>
      <c:legendPos val="t"/>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6FBD8AD0-89AD-4537-93D3-30DC4B8AC060}"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BD8AD0-89AD-4537-93D3-30DC4B8AC06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BD8AD0-89AD-4537-93D3-30DC4B8AC06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BD8AD0-89AD-4537-93D3-30DC4B8AC06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BD8AD0-89AD-4537-93D3-30DC4B8AC060}"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FBD8AD0-89AD-4537-93D3-30DC4B8AC06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FBD8AD0-89AD-4537-93D3-30DC4B8AC06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FBD8AD0-89AD-4537-93D3-30DC4B8AC06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FBD8AD0-89AD-4537-93D3-30DC4B8AC06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FBD8AD0-89AD-4537-93D3-30DC4B8AC06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A804B9-30A2-43E3-B8FB-6FEFE6E2B718}" type="datetimeFigureOut">
              <a:rPr lang="en-IN" smtClean="0"/>
              <a:pPr/>
              <a:t>17-05-2013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6FBD8AD0-89AD-4537-93D3-30DC4B8AC060}"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AA804B9-30A2-43E3-B8FB-6FEFE6E2B718}" type="datetimeFigureOut">
              <a:rPr lang="en-IN" smtClean="0"/>
              <a:pPr/>
              <a:t>17-05-2013</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FBD8AD0-89AD-4537-93D3-30DC4B8AC060}"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en.wikipedia.org/wiki/Employee_benefit"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solidFill>
                  <a:schemeClr val="tx1"/>
                </a:solidFill>
                <a:latin typeface="Times New Roman" pitchFamily="18" charset="0"/>
                <a:cs typeface="Times New Roman" pitchFamily="18" charset="0"/>
              </a:rPr>
              <a:t>Incentive Planning for different levels of Employees at Indian Spinal Injuries Centre</a:t>
            </a:r>
            <a:endParaRPr lang="en-IN" sz="3600" i="1" dirty="0">
              <a:solidFill>
                <a:schemeClr val="tx1"/>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4067944" y="3645024"/>
            <a:ext cx="4234808" cy="2520280"/>
          </a:xfrm>
        </p:spPr>
        <p:txBody>
          <a:bodyPr>
            <a:normAutofit/>
          </a:bodyPr>
          <a:lstStyle/>
          <a:p>
            <a:pPr algn="r"/>
            <a:r>
              <a:rPr lang="en-US" sz="2800" i="1" dirty="0" smtClean="0">
                <a:latin typeface="Times New Roman" pitchFamily="18" charset="0"/>
                <a:cs typeface="Times New Roman" pitchFamily="18" charset="0"/>
              </a:rPr>
              <a:t>Presented  by :</a:t>
            </a:r>
          </a:p>
          <a:p>
            <a:pPr algn="r"/>
            <a:r>
              <a:rPr lang="en-US" sz="2800" i="1" dirty="0" err="1" smtClean="0">
                <a:latin typeface="Times New Roman" pitchFamily="18" charset="0"/>
                <a:cs typeface="Times New Roman" pitchFamily="18" charset="0"/>
              </a:rPr>
              <a:t>Parul</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Juneja</a:t>
            </a:r>
            <a:endParaRPr lang="en-US" sz="2800" i="1" dirty="0" smtClean="0">
              <a:latin typeface="Times New Roman" pitchFamily="18" charset="0"/>
              <a:cs typeface="Times New Roman" pitchFamily="18" charset="0"/>
            </a:endParaRPr>
          </a:p>
          <a:p>
            <a:pPr algn="r"/>
            <a:r>
              <a:rPr lang="en-US" sz="2800" i="1" dirty="0" smtClean="0">
                <a:latin typeface="Times New Roman" pitchFamily="18" charset="0"/>
                <a:cs typeface="Times New Roman" pitchFamily="18" charset="0"/>
              </a:rPr>
              <a:t>PG/11/067</a:t>
            </a:r>
            <a:endParaRPr lang="en-IN" sz="28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88640"/>
            <a:ext cx="8218112" cy="792088"/>
          </a:xfrm>
        </p:spPr>
        <p:txBody>
          <a:bodyPr/>
          <a:lstStyle/>
          <a:p>
            <a:pPr lvl="0"/>
            <a:r>
              <a:rPr lang="en-US" sz="2400" i="1" u="sng" dirty="0" smtClean="0">
                <a:latin typeface="Times New Roman" pitchFamily="18" charset="0"/>
                <a:cs typeface="Times New Roman" pitchFamily="18" charset="0"/>
              </a:rPr>
              <a:t>Research Methodology</a:t>
            </a:r>
            <a:endParaRPr lang="en-IN" i="1" dirty="0"/>
          </a:p>
        </p:txBody>
      </p:sp>
      <p:sp>
        <p:nvSpPr>
          <p:cNvPr id="3" name="Text Placeholder 2"/>
          <p:cNvSpPr>
            <a:spLocks noGrp="1"/>
          </p:cNvSpPr>
          <p:nvPr>
            <p:ph type="body" idx="1"/>
          </p:nvPr>
        </p:nvSpPr>
        <p:spPr>
          <a:xfrm>
            <a:off x="467544" y="980728"/>
            <a:ext cx="8290120" cy="5688632"/>
          </a:xfrm>
        </p:spPr>
        <p:txBody>
          <a:bodyPr>
            <a:normAutofit fontScale="47500" lnSpcReduction="20000"/>
          </a:bodyPr>
          <a:lstStyle/>
          <a:p>
            <a:r>
              <a:rPr lang="en-US" b="1" dirty="0" smtClean="0"/>
              <a:t> </a:t>
            </a:r>
            <a:endParaRPr lang="en-IN" dirty="0" smtClean="0"/>
          </a:p>
          <a:p>
            <a:r>
              <a:rPr lang="en-US" sz="3600" b="1" dirty="0" smtClean="0">
                <a:latin typeface="Times New Roman" pitchFamily="18" charset="0"/>
                <a:cs typeface="Times New Roman" pitchFamily="18" charset="0"/>
              </a:rPr>
              <a:t>Secondary Data –</a:t>
            </a:r>
            <a:endParaRPr lang="en-IN"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 will collect the Secondary data from following sources:-</a:t>
            </a:r>
            <a:endParaRPr lang="en-IN" sz="3600" dirty="0" smtClean="0">
              <a:latin typeface="Times New Roman" pitchFamily="18" charset="0"/>
              <a:cs typeface="Times New Roman" pitchFamily="18" charset="0"/>
            </a:endParaRPr>
          </a:p>
          <a:p>
            <a:pPr lvl="0"/>
            <a:r>
              <a:rPr lang="en-US" sz="3600" dirty="0" smtClean="0">
                <a:latin typeface="Times New Roman" pitchFamily="18" charset="0"/>
                <a:cs typeface="Times New Roman" pitchFamily="18" charset="0"/>
              </a:rPr>
              <a:t>Newspaper – HT, TOI, newsletters</a:t>
            </a:r>
            <a:endParaRPr lang="en-IN" sz="3600" dirty="0" smtClean="0">
              <a:latin typeface="Times New Roman" pitchFamily="18" charset="0"/>
              <a:cs typeface="Times New Roman" pitchFamily="18" charset="0"/>
            </a:endParaRPr>
          </a:p>
          <a:p>
            <a:pPr lvl="0"/>
            <a:r>
              <a:rPr lang="en-US" sz="3600" dirty="0" smtClean="0">
                <a:latin typeface="Times New Roman" pitchFamily="18" charset="0"/>
                <a:cs typeface="Times New Roman" pitchFamily="18" charset="0"/>
              </a:rPr>
              <a:t>Magazine - Harvard Business Review, </a:t>
            </a:r>
            <a:r>
              <a:rPr lang="en-US" sz="3600" b="1" dirty="0" err="1" smtClean="0">
                <a:latin typeface="Times New Roman" pitchFamily="18" charset="0"/>
                <a:cs typeface="Times New Roman" pitchFamily="18" charset="0"/>
              </a:rPr>
              <a:t>Xlri</a:t>
            </a:r>
            <a:r>
              <a:rPr lang="en-US" sz="3600" dirty="0" smtClean="0">
                <a:latin typeface="Times New Roman" pitchFamily="18" charset="0"/>
                <a:cs typeface="Times New Roman" pitchFamily="18" charset="0"/>
              </a:rPr>
              <a:t> Journal </a:t>
            </a:r>
            <a:endParaRPr lang="en-IN" sz="3600" dirty="0" smtClean="0">
              <a:latin typeface="Times New Roman" pitchFamily="18" charset="0"/>
              <a:cs typeface="Times New Roman" pitchFamily="18" charset="0"/>
            </a:endParaRPr>
          </a:p>
          <a:p>
            <a:pPr lvl="0"/>
            <a:r>
              <a:rPr lang="en-US" sz="3600" dirty="0" smtClean="0">
                <a:latin typeface="Times New Roman" pitchFamily="18" charset="0"/>
                <a:cs typeface="Times New Roman" pitchFamily="18" charset="0"/>
              </a:rPr>
              <a:t>Website/Internet –  ISIC</a:t>
            </a:r>
            <a:endParaRPr lang="en-IN" sz="3600" dirty="0" smtClean="0">
              <a:latin typeface="Times New Roman" pitchFamily="18" charset="0"/>
              <a:cs typeface="Times New Roman" pitchFamily="18" charset="0"/>
            </a:endParaRPr>
          </a:p>
          <a:p>
            <a:pPr lvl="0"/>
            <a:r>
              <a:rPr lang="en-US" sz="3600" dirty="0" smtClean="0">
                <a:latin typeface="Times New Roman" pitchFamily="18" charset="0"/>
                <a:cs typeface="Times New Roman" pitchFamily="18" charset="0"/>
              </a:rPr>
              <a:t>Notes- Professors Notes</a:t>
            </a:r>
          </a:p>
          <a:p>
            <a:pPr lvl="0"/>
            <a:endParaRPr lang="en-IN" sz="3600"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Primary Data-</a:t>
            </a:r>
            <a:endParaRPr lang="en-IN"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 will collect the data through structure questionnaire.  </a:t>
            </a:r>
          </a:p>
          <a:p>
            <a:endParaRPr lang="en-IN" sz="3600"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Tool used-</a:t>
            </a:r>
            <a:endParaRPr lang="en-IN" sz="3600"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E</a:t>
            </a:r>
            <a:r>
              <a:rPr lang="en-US" sz="3600" dirty="0" smtClean="0">
                <a:latin typeface="Times New Roman" pitchFamily="18" charset="0"/>
                <a:cs typeface="Times New Roman" pitchFamily="18" charset="0"/>
              </a:rPr>
              <a:t>xcel sheet, pie chart, and histogram</a:t>
            </a:r>
          </a:p>
          <a:p>
            <a:endParaRPr lang="en-IN" sz="3600"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Sampling method</a:t>
            </a:r>
            <a:endParaRPr lang="en-IN"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Non-probability convenience sampling</a:t>
            </a:r>
            <a:r>
              <a:rPr lang="en-US" sz="3600" b="1" dirty="0" smtClean="0">
                <a:latin typeface="Times New Roman" pitchFamily="18" charset="0"/>
                <a:cs typeface="Times New Roman" pitchFamily="18" charset="0"/>
              </a:rPr>
              <a:t> </a:t>
            </a:r>
          </a:p>
          <a:p>
            <a:endParaRPr lang="en-IN" sz="3600"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Sample size- 100</a:t>
            </a:r>
          </a:p>
          <a:p>
            <a:endParaRPr lang="en-IN" sz="3600"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Target Audience-</a:t>
            </a:r>
            <a:endParaRPr lang="en-IN"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Employees covering different level of Hierarchy.</a:t>
            </a:r>
            <a:endParaRPr lang="en-IN" sz="3600" dirty="0" smtClean="0">
              <a:latin typeface="Times New Roman" pitchFamily="18" charset="0"/>
              <a:cs typeface="Times New Roman" pitchFamily="18" charset="0"/>
            </a:endParaRPr>
          </a:p>
          <a:p>
            <a:endParaRPr lang="en-IN"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88640"/>
            <a:ext cx="7772400" cy="576064"/>
          </a:xfrm>
        </p:spPr>
        <p:txBody>
          <a:bodyPr/>
          <a:lstStyle/>
          <a:p>
            <a:r>
              <a:rPr lang="en-US" sz="4000" dirty="0" smtClean="0">
                <a:solidFill>
                  <a:schemeClr val="tx1"/>
                </a:solidFill>
                <a:latin typeface="Times New Roman" pitchFamily="18" charset="0"/>
                <a:cs typeface="Times New Roman" pitchFamily="18" charset="0"/>
              </a:rPr>
              <a:t>Study findings</a:t>
            </a:r>
            <a:endParaRPr lang="en-IN" sz="4000" dirty="0">
              <a:solidFill>
                <a:schemeClr val="tx1"/>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530352" y="836712"/>
            <a:ext cx="7772400" cy="5760640"/>
          </a:xfrm>
        </p:spPr>
        <p:txBody>
          <a:bodyPr>
            <a:normAutofit/>
          </a:bodyPr>
          <a:lstStyle/>
          <a:p>
            <a:pPr marL="457200" indent="-457200">
              <a:buAutoNum type="arabicPeriod"/>
            </a:pPr>
            <a:r>
              <a:rPr lang="en-GB" sz="2000" b="1" dirty="0" smtClean="0">
                <a:latin typeface="Times New Roman" pitchFamily="18" charset="0"/>
                <a:cs typeface="Times New Roman" pitchFamily="18" charset="0"/>
              </a:rPr>
              <a:t>Responses regarding whether the respondents are satisfied the Employees Benefits of organization</a:t>
            </a:r>
          </a:p>
        </p:txBody>
      </p:sp>
      <p:graphicFrame>
        <p:nvGraphicFramePr>
          <p:cNvPr id="5" name="Object 4"/>
          <p:cNvGraphicFramePr/>
          <p:nvPr/>
        </p:nvGraphicFramePr>
        <p:xfrm>
          <a:off x="899592" y="1844824"/>
          <a:ext cx="7488831" cy="3528392"/>
        </p:xfrm>
        <a:graphic>
          <a:graphicData uri="http://schemas.openxmlformats.org/drawingml/2006/chart">
            <c:chart xmlns:c="http://schemas.openxmlformats.org/drawingml/2006/chart" xmlns:r="http://schemas.openxmlformats.org/officeDocument/2006/relationships" r:id="rId2"/>
          </a:graphicData>
        </a:graphic>
      </p:graphicFrame>
      <p:sp>
        <p:nvSpPr>
          <p:cNvPr id="13313" name="Rectangle 1"/>
          <p:cNvSpPr>
            <a:spLocks noChangeArrowheads="1"/>
          </p:cNvSpPr>
          <p:nvPr/>
        </p:nvSpPr>
        <p:spPr bwMode="auto">
          <a:xfrm>
            <a:off x="0" y="5317178"/>
            <a:ext cx="874846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ea typeface="ヒラギノ角ゴ Pro W3"/>
                <a:cs typeface="Times New Roman" pitchFamily="18" charset="0"/>
              </a:rPr>
              <a:t>Above table shows that 31% employees are strongly satisfied with their Employees benefits provided by the company. 61% employees are satisfied with their workplace. It means over all 92% employees are satisfied and other 18% are not satisfied with the work place.</a:t>
            </a:r>
            <a:endParaRPr kumimoji="0" lang="en-US" sz="20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332656"/>
            <a:ext cx="7772400" cy="6264696"/>
          </a:xfrm>
        </p:spPr>
        <p:txBody>
          <a:bodyPr>
            <a:normAutofit/>
          </a:bodyPr>
          <a:lstStyle/>
          <a:p>
            <a:r>
              <a:rPr lang="en-GB" b="1" dirty="0" smtClean="0"/>
              <a:t>2</a:t>
            </a:r>
            <a:r>
              <a:rPr lang="en-GB" sz="2000" b="1" dirty="0" smtClean="0">
                <a:latin typeface="Times New Roman" pitchFamily="18" charset="0"/>
                <a:cs typeface="Times New Roman" pitchFamily="18" charset="0"/>
              </a:rPr>
              <a:t>. Responses regarding whether the respondents are satisfied with the Tax deduction the total compensation of organization</a:t>
            </a:r>
          </a:p>
          <a:p>
            <a:endParaRPr lang="en-IN" sz="2000" dirty="0" smtClean="0">
              <a:latin typeface="Times New Roman" pitchFamily="18" charset="0"/>
              <a:cs typeface="Times New Roman" pitchFamily="18" charset="0"/>
            </a:endParaRPr>
          </a:p>
          <a:p>
            <a:endParaRPr lang="en-IN" dirty="0"/>
          </a:p>
        </p:txBody>
      </p:sp>
      <p:graphicFrame>
        <p:nvGraphicFramePr>
          <p:cNvPr id="4" name="Object 4"/>
          <p:cNvGraphicFramePr/>
          <p:nvPr/>
        </p:nvGraphicFramePr>
        <p:xfrm>
          <a:off x="683568" y="1196752"/>
          <a:ext cx="7650544" cy="4032448"/>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79512" y="5373216"/>
            <a:ext cx="8280920" cy="1200329"/>
          </a:xfrm>
          <a:prstGeom prst="rect">
            <a:avLst/>
          </a:prstGeom>
        </p:spPr>
        <p:txBody>
          <a:bodyPr wrap="square">
            <a:spAutoFit/>
          </a:bodyPr>
          <a:lstStyle/>
          <a:p>
            <a:r>
              <a:rPr lang="en-US" dirty="0" smtClean="0">
                <a:latin typeface="Times New Roman" pitchFamily="18" charset="0"/>
                <a:cs typeface="Times New Roman" pitchFamily="18" charset="0"/>
              </a:rPr>
              <a:t>Above table shows that 70% respondents are satisfied with Tax deduction the total compensation of organization and 30% are dissatisfied with infrastructure of company. It can be interpreted that 30% are not satisfied with infrastructure which not more in number</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260648"/>
            <a:ext cx="8290120" cy="864096"/>
          </a:xfrm>
        </p:spPr>
        <p:txBody>
          <a:bodyPr>
            <a:normAutofit fontScale="77500" lnSpcReduction="20000"/>
          </a:bodyPr>
          <a:lstStyle/>
          <a:p>
            <a:r>
              <a:rPr lang="en-GB" b="1" dirty="0" smtClean="0"/>
              <a:t> </a:t>
            </a:r>
            <a:endParaRPr lang="en-IN" sz="2400"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3. Responses regarding whether the respondents are satisfied with the FBT factors provided by organization</a:t>
            </a:r>
          </a:p>
          <a:p>
            <a:endParaRPr lang="en-GB" sz="2400" b="1" dirty="0" smtClean="0">
              <a:latin typeface="Times New Roman" pitchFamily="18" charset="0"/>
              <a:cs typeface="Times New Roman" pitchFamily="18" charset="0"/>
            </a:endParaRPr>
          </a:p>
          <a:p>
            <a:endParaRPr lang="en-GB" sz="2400" b="1" dirty="0" smtClean="0">
              <a:latin typeface="Times New Roman" pitchFamily="18" charset="0"/>
              <a:cs typeface="Times New Roman" pitchFamily="18" charset="0"/>
            </a:endParaRPr>
          </a:p>
          <a:p>
            <a:endParaRPr lang="en-IN" sz="2400" dirty="0">
              <a:latin typeface="Times New Roman" pitchFamily="18" charset="0"/>
              <a:cs typeface="Times New Roman" pitchFamily="18" charset="0"/>
            </a:endParaRPr>
          </a:p>
        </p:txBody>
      </p:sp>
      <p:graphicFrame>
        <p:nvGraphicFramePr>
          <p:cNvPr id="8" name="Chart 7"/>
          <p:cNvGraphicFramePr/>
          <p:nvPr/>
        </p:nvGraphicFramePr>
        <p:xfrm>
          <a:off x="1252025" y="1340768"/>
          <a:ext cx="6632343" cy="3459832"/>
        </p:xfrm>
        <a:graphic>
          <a:graphicData uri="http://schemas.openxmlformats.org/drawingml/2006/chart">
            <c:chart xmlns:c="http://schemas.openxmlformats.org/drawingml/2006/chart" xmlns:r="http://schemas.openxmlformats.org/officeDocument/2006/relationships" r:id="rId2"/>
          </a:graphicData>
        </a:graphic>
      </p:graphicFrame>
      <p:sp>
        <p:nvSpPr>
          <p:cNvPr id="11265" name="Rectangle 1"/>
          <p:cNvSpPr>
            <a:spLocks noChangeArrowheads="1"/>
          </p:cNvSpPr>
          <p:nvPr/>
        </p:nvSpPr>
        <p:spPr bwMode="auto">
          <a:xfrm>
            <a:off x="179512" y="4809364"/>
            <a:ext cx="8964488"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ea typeface="ヒラギノ角ゴ Pro W3"/>
                <a:cs typeface="Times New Roman" pitchFamily="18" charset="0"/>
              </a:rPr>
              <a:t>As per the study suggested that in India company providing the various FBT option to the employees but best of them are Sodexho passes that employee get it from the employer side. Adding to this senior employee of the organization getting the ESOP option as well from the various </a:t>
            </a:r>
            <a:r>
              <a:rPr kumimoji="0" lang="en-US" sz="2000" b="0" i="0" u="none" strike="noStrike" cap="none" normalizeH="0" baseline="0" dirty="0" err="1" smtClean="0">
                <a:ln>
                  <a:noFill/>
                </a:ln>
                <a:effectLst/>
                <a:latin typeface="Times New Roman" pitchFamily="18" charset="0"/>
                <a:ea typeface="ヒラギノ角ゴ Pro W3"/>
                <a:cs typeface="Times New Roman" pitchFamily="18" charset="0"/>
              </a:rPr>
              <a:t>organisation</a:t>
            </a:r>
            <a:r>
              <a:rPr kumimoji="0" lang="en-US" sz="2000" b="0" i="0" u="none" strike="noStrike" cap="none" normalizeH="0" baseline="0" dirty="0" smtClean="0">
                <a:ln>
                  <a:noFill/>
                </a:ln>
                <a:effectLst/>
                <a:latin typeface="Times New Roman" pitchFamily="18" charset="0"/>
                <a:ea typeface="ヒラギノ角ゴ Pro W3"/>
                <a:cs typeface="Times New Roman" pitchFamily="18" charset="0"/>
              </a:rPr>
              <a:t> In the FBT segment</a:t>
            </a:r>
            <a:endParaRPr kumimoji="0" lang="en-US" sz="2000"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0648"/>
            <a:ext cx="8640960" cy="1296144"/>
          </a:xfrm>
        </p:spPr>
        <p:txBody>
          <a:bodyPr/>
          <a:lstStyle/>
          <a:p>
            <a:r>
              <a:rPr lang="en-IN" sz="2000" b="1" dirty="0" smtClean="0">
                <a:latin typeface="Times New Roman" pitchFamily="18" charset="0"/>
                <a:cs typeface="Times New Roman" pitchFamily="18" charset="0"/>
              </a:rPr>
              <a:t>4.Responses regarding whether the respondents are satisfied with the implementation of rules and responsibilities regarding the taking FBT.</a:t>
            </a:r>
            <a:endParaRPr lang="en-IN" sz="2000" dirty="0" smtClean="0">
              <a:latin typeface="Times New Roman" pitchFamily="18" charset="0"/>
              <a:cs typeface="Times New Roman" pitchFamily="18" charset="0"/>
            </a:endParaRPr>
          </a:p>
          <a:p>
            <a:endParaRPr lang="en-IN" dirty="0"/>
          </a:p>
        </p:txBody>
      </p:sp>
      <p:graphicFrame>
        <p:nvGraphicFramePr>
          <p:cNvPr id="8" name="Chart 7"/>
          <p:cNvGraphicFramePr/>
          <p:nvPr/>
        </p:nvGraphicFramePr>
        <p:xfrm>
          <a:off x="611560" y="1268760"/>
          <a:ext cx="7344816" cy="3960440"/>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467544" y="4941168"/>
            <a:ext cx="8208912" cy="1323439"/>
          </a:xfrm>
          <a:prstGeom prst="rect">
            <a:avLst/>
          </a:prstGeom>
        </p:spPr>
        <p:txBody>
          <a:bodyPr wrap="square">
            <a:spAutoFit/>
          </a:bodyPr>
          <a:lstStyle/>
          <a:p>
            <a:r>
              <a:rPr lang="en-US" sz="2000" dirty="0" smtClean="0">
                <a:latin typeface="Times New Roman" pitchFamily="18" charset="0"/>
                <a:cs typeface="Times New Roman" pitchFamily="18" charset="0"/>
              </a:rPr>
              <a:t>Above table shows that 84% employees are satisfied with implementation of rules and responsibilities towards the Employees benefits in the </a:t>
            </a:r>
            <a:r>
              <a:rPr lang="en-US" sz="2000" dirty="0" err="1" smtClean="0">
                <a:latin typeface="Times New Roman" pitchFamily="18" charset="0"/>
                <a:cs typeface="Times New Roman" pitchFamily="18" charset="0"/>
              </a:rPr>
              <a:t>organisation</a:t>
            </a:r>
            <a:r>
              <a:rPr lang="en-US" sz="2000" dirty="0" smtClean="0">
                <a:latin typeface="Times New Roman" pitchFamily="18" charset="0"/>
                <a:cs typeface="Times New Roman" pitchFamily="18" charset="0"/>
              </a:rPr>
              <a:t>. And 16% of respondents are not seems to be satisfied with the implementing rules that has been also amended by the government towards the FBT</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260648"/>
            <a:ext cx="7772400" cy="1512168"/>
          </a:xfrm>
        </p:spPr>
        <p:txBody>
          <a:bodyPr>
            <a:normAutofit fontScale="92500"/>
          </a:bodyPr>
          <a:lstStyle/>
          <a:p>
            <a:r>
              <a:rPr lang="en-US" b="1" dirty="0" smtClean="0"/>
              <a:t>5. </a:t>
            </a:r>
            <a:r>
              <a:rPr lang="en-US" b="1" dirty="0" smtClean="0">
                <a:latin typeface="Times New Roman" pitchFamily="18" charset="0"/>
                <a:cs typeface="Times New Roman" pitchFamily="18" charset="0"/>
              </a:rPr>
              <a:t>Responses regarding whether the respondents are satisfied with the freedom given at work to utilize the Employees benefits.</a:t>
            </a:r>
            <a:endParaRPr lang="en-IN" dirty="0" smtClean="0">
              <a:latin typeface="Times New Roman" pitchFamily="18" charset="0"/>
              <a:cs typeface="Times New Roman" pitchFamily="18" charset="0"/>
            </a:endParaRPr>
          </a:p>
          <a:p>
            <a:r>
              <a:rPr lang="en-IN" dirty="0" smtClean="0"/>
              <a:t> </a:t>
            </a:r>
          </a:p>
          <a:p>
            <a:r>
              <a:rPr lang="en-IN" dirty="0" smtClean="0"/>
              <a:t> </a:t>
            </a:r>
          </a:p>
          <a:p>
            <a:endParaRPr lang="en-IN" dirty="0"/>
          </a:p>
        </p:txBody>
      </p:sp>
      <p:graphicFrame>
        <p:nvGraphicFramePr>
          <p:cNvPr id="4" name="Chart 3"/>
          <p:cNvGraphicFramePr/>
          <p:nvPr/>
        </p:nvGraphicFramePr>
        <p:xfrm>
          <a:off x="827584" y="1340768"/>
          <a:ext cx="7632848"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9217" name="Rectangle 1"/>
          <p:cNvSpPr>
            <a:spLocks noChangeArrowheads="1"/>
          </p:cNvSpPr>
          <p:nvPr/>
        </p:nvSpPr>
        <p:spPr bwMode="auto">
          <a:xfrm>
            <a:off x="179512" y="4923255"/>
            <a:ext cx="8784976"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ea typeface="ヒラギノ角ゴ Pro W3"/>
                <a:cs typeface="Times New Roman" pitchFamily="18" charset="0"/>
              </a:rPr>
              <a:t>Above table shows that 80% respondents are happy with the freedom towards to utilize the Employees benefits given by management but only 20% of respondents are not satisfied with kind of Employees benefits provided by the </a:t>
            </a:r>
            <a:r>
              <a:rPr kumimoji="0" lang="en-US" sz="2000" b="0" i="0" u="none" strike="noStrike" cap="none" normalizeH="0" baseline="0" dirty="0" err="1" smtClean="0">
                <a:ln>
                  <a:noFill/>
                </a:ln>
                <a:effectLst/>
                <a:latin typeface="Times New Roman" pitchFamily="18" charset="0"/>
                <a:ea typeface="ヒラギノ角ゴ Pro W3"/>
                <a:cs typeface="Times New Roman" pitchFamily="18" charset="0"/>
              </a:rPr>
              <a:t>organisation</a:t>
            </a:r>
            <a:r>
              <a:rPr kumimoji="0" lang="en-US" sz="2000" b="0" i="0" u="none" strike="noStrike" cap="none" normalizeH="0" baseline="0" dirty="0" smtClean="0">
                <a:ln>
                  <a:noFill/>
                </a:ln>
                <a:effectLst/>
                <a:latin typeface="Times New Roman" pitchFamily="18" charset="0"/>
                <a:ea typeface="ヒラギノ角ゴ Pro W3"/>
                <a:cs typeface="Times New Roman" pitchFamily="18" charset="0"/>
              </a:rPr>
              <a:t> because this benefits only get the senior or middle management cadre not to the junior management.</a:t>
            </a:r>
            <a:endParaRPr kumimoji="0" lang="en-US" sz="2000"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332656"/>
            <a:ext cx="8218112" cy="1152128"/>
          </a:xfrm>
        </p:spPr>
        <p:txBody>
          <a:bodyPr/>
          <a:lstStyle/>
          <a:p>
            <a:r>
              <a:rPr lang="en-US" b="1" dirty="0" smtClean="0"/>
              <a:t>6</a:t>
            </a:r>
            <a:r>
              <a:rPr lang="en-US" sz="2000" b="1" dirty="0" smtClean="0">
                <a:latin typeface="Times New Roman" pitchFamily="18" charset="0"/>
                <a:cs typeface="Times New Roman" pitchFamily="18" charset="0"/>
              </a:rPr>
              <a:t>. Responses regarding whether the respondents are satisfied with the Employees benefits provided to them or not.</a:t>
            </a:r>
            <a:endParaRPr lang="en-IN" sz="2000" dirty="0" smtClean="0">
              <a:latin typeface="Times New Roman" pitchFamily="18" charset="0"/>
              <a:cs typeface="Times New Roman" pitchFamily="18" charset="0"/>
            </a:endParaRPr>
          </a:p>
          <a:p>
            <a:endParaRPr lang="en-IN" dirty="0"/>
          </a:p>
        </p:txBody>
      </p:sp>
      <p:graphicFrame>
        <p:nvGraphicFramePr>
          <p:cNvPr id="4" name="Chart 3"/>
          <p:cNvGraphicFramePr/>
          <p:nvPr/>
        </p:nvGraphicFramePr>
        <p:xfrm>
          <a:off x="539552" y="1412776"/>
          <a:ext cx="8280920"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8193" name="Rectangle 1"/>
          <p:cNvSpPr>
            <a:spLocks noChangeArrowheads="1"/>
          </p:cNvSpPr>
          <p:nvPr/>
        </p:nvSpPr>
        <p:spPr bwMode="auto">
          <a:xfrm>
            <a:off x="323528" y="5009043"/>
            <a:ext cx="864096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ea typeface="ヒラギノ角ゴ Pro W3"/>
                <a:cs typeface="Times New Roman" pitchFamily="18" charset="0"/>
              </a:rPr>
              <a:t>Above table shows that 80% employees are satisfied with kind of Employees benefits provided by the organization to the employees which is either in strongly satisfied or satisfied so the maximum job satisfaction company can expect from this.</a:t>
            </a:r>
            <a:endParaRPr kumimoji="0" lang="en-US" sz="2000"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260648"/>
            <a:ext cx="7772400" cy="1008112"/>
          </a:xfrm>
        </p:spPr>
        <p:txBody>
          <a:bodyPr/>
          <a:lstStyle/>
          <a:p>
            <a:r>
              <a:rPr lang="en-US" b="1" dirty="0" smtClean="0"/>
              <a:t>7. </a:t>
            </a:r>
            <a:r>
              <a:rPr lang="en-US" sz="2000" b="1" dirty="0" smtClean="0">
                <a:latin typeface="Times New Roman" pitchFamily="18" charset="0"/>
                <a:cs typeface="Times New Roman" pitchFamily="18" charset="0"/>
              </a:rPr>
              <a:t>Responses regarding whether the respondents are satisfied with convenient working hours</a:t>
            </a:r>
            <a:endParaRPr lang="en-IN" sz="2000" dirty="0" smtClean="0">
              <a:latin typeface="Times New Roman" pitchFamily="18" charset="0"/>
              <a:cs typeface="Times New Roman" pitchFamily="18" charset="0"/>
            </a:endParaRPr>
          </a:p>
          <a:p>
            <a:endParaRPr lang="en-IN" dirty="0"/>
          </a:p>
        </p:txBody>
      </p:sp>
      <p:graphicFrame>
        <p:nvGraphicFramePr>
          <p:cNvPr id="4" name="Chart 3"/>
          <p:cNvGraphicFramePr/>
          <p:nvPr/>
        </p:nvGraphicFramePr>
        <p:xfrm>
          <a:off x="683568" y="1196752"/>
          <a:ext cx="7920880"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7169" name="Rectangle 1"/>
          <p:cNvSpPr>
            <a:spLocks noChangeArrowheads="1"/>
          </p:cNvSpPr>
          <p:nvPr/>
        </p:nvSpPr>
        <p:spPr bwMode="auto">
          <a:xfrm>
            <a:off x="395536" y="4962272"/>
            <a:ext cx="8208912"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ea typeface="ヒラギノ角ゴ Pro W3"/>
                <a:cs typeface="Times New Roman" pitchFamily="18" charset="0"/>
              </a:rPr>
              <a:t>Above table shows that 20% employees strongly feels that the working hours decided by organization are most convenient for them. Other 52% employees are satisfied with these working hours. And only 28% employees are not much satisfied with the working hours.</a:t>
            </a:r>
            <a:endParaRPr kumimoji="0" lang="en-US" sz="2000"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332656"/>
            <a:ext cx="7772400" cy="1080120"/>
          </a:xfrm>
        </p:spPr>
        <p:txBody>
          <a:bodyPr/>
          <a:lstStyle/>
          <a:p>
            <a:r>
              <a:rPr lang="en-US" b="1" dirty="0" smtClean="0"/>
              <a:t>8. </a:t>
            </a:r>
            <a:r>
              <a:rPr lang="en-US" sz="2000" b="1" dirty="0" smtClean="0">
                <a:latin typeface="Times New Roman" pitchFamily="18" charset="0"/>
                <a:cs typeface="Times New Roman" pitchFamily="18" charset="0"/>
              </a:rPr>
              <a:t>Responses regarding whether the respondents are satisfied with Job security</a:t>
            </a:r>
            <a:endParaRPr lang="en-IN" sz="2000" dirty="0" smtClean="0">
              <a:latin typeface="Times New Roman" pitchFamily="18" charset="0"/>
              <a:cs typeface="Times New Roman" pitchFamily="18" charset="0"/>
            </a:endParaRPr>
          </a:p>
          <a:p>
            <a:endParaRPr lang="en-IN" dirty="0"/>
          </a:p>
        </p:txBody>
      </p:sp>
      <p:graphicFrame>
        <p:nvGraphicFramePr>
          <p:cNvPr id="5" name="Chart 4"/>
          <p:cNvGraphicFramePr/>
          <p:nvPr/>
        </p:nvGraphicFramePr>
        <p:xfrm>
          <a:off x="611560" y="1196752"/>
          <a:ext cx="7542584"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611560" y="5229200"/>
            <a:ext cx="7992888" cy="1015663"/>
          </a:xfrm>
          <a:prstGeom prst="rect">
            <a:avLst/>
          </a:prstGeom>
        </p:spPr>
        <p:txBody>
          <a:bodyPr wrap="square">
            <a:spAutoFit/>
          </a:bodyPr>
          <a:lstStyle/>
          <a:p>
            <a:r>
              <a:rPr lang="en-US" sz="2000" dirty="0" smtClean="0">
                <a:latin typeface="Times New Roman" pitchFamily="18" charset="0"/>
                <a:cs typeface="Times New Roman" pitchFamily="18" charset="0"/>
              </a:rPr>
              <a:t>Above table shows that only 31 % employees are satisfied with the job security. And remaining 69% of employees are not satisfied with the job security provided by the organization</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548680"/>
            <a:ext cx="7772400" cy="1080120"/>
          </a:xfrm>
        </p:spPr>
        <p:txBody>
          <a:bodyPr/>
          <a:lstStyle/>
          <a:p>
            <a:r>
              <a:rPr lang="en-US" b="1" dirty="0" smtClean="0"/>
              <a:t>9 </a:t>
            </a:r>
            <a:r>
              <a:rPr lang="en-US" sz="2000" b="1" dirty="0" smtClean="0">
                <a:latin typeface="Times New Roman" pitchFamily="18" charset="0"/>
                <a:cs typeface="Times New Roman" pitchFamily="18" charset="0"/>
              </a:rPr>
              <a:t>Responses regarding whether the respondents are satisfied with the targets achievable</a:t>
            </a:r>
            <a:endParaRPr lang="en-IN" sz="2000" dirty="0" smtClean="0">
              <a:latin typeface="Times New Roman" pitchFamily="18" charset="0"/>
              <a:cs typeface="Times New Roman" pitchFamily="18" charset="0"/>
            </a:endParaRPr>
          </a:p>
          <a:p>
            <a:endParaRPr lang="en-IN" dirty="0"/>
          </a:p>
        </p:txBody>
      </p:sp>
      <p:graphicFrame>
        <p:nvGraphicFramePr>
          <p:cNvPr id="4" name="Chart 3"/>
          <p:cNvGraphicFramePr/>
          <p:nvPr/>
        </p:nvGraphicFramePr>
        <p:xfrm>
          <a:off x="1043608" y="1340768"/>
          <a:ext cx="7128792" cy="3672408"/>
        </p:xfrm>
        <a:graphic>
          <a:graphicData uri="http://schemas.openxmlformats.org/drawingml/2006/chart">
            <c:chart xmlns:c="http://schemas.openxmlformats.org/drawingml/2006/chart" xmlns:r="http://schemas.openxmlformats.org/officeDocument/2006/relationships" r:id="rId2"/>
          </a:graphicData>
        </a:graphic>
      </p:graphicFrame>
      <p:sp>
        <p:nvSpPr>
          <p:cNvPr id="5122" name="Rectangle 2"/>
          <p:cNvSpPr>
            <a:spLocks noChangeArrowheads="1"/>
          </p:cNvSpPr>
          <p:nvPr/>
        </p:nvSpPr>
        <p:spPr bwMode="auto">
          <a:xfrm>
            <a:off x="467544" y="5250495"/>
            <a:ext cx="8208912"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ea typeface="ヒラギノ角ゴ Pro W3" charset="0"/>
                <a:cs typeface="Times New Roman" pitchFamily="18" charset="0"/>
              </a:rPr>
              <a:t>Above table shows that 96% employees are strongly in favor that the targets given are achievable and only 4% are not feels that the targets given are achievable.</a:t>
            </a:r>
            <a:endParaRPr kumimoji="0" lang="en-US" sz="2000"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260648"/>
            <a:ext cx="7772400" cy="1080120"/>
          </a:xfrm>
        </p:spPr>
        <p:txBody>
          <a:bodyPr/>
          <a:lstStyle/>
          <a:p>
            <a:r>
              <a:rPr lang="en-US" sz="6000" dirty="0" smtClean="0">
                <a:latin typeface="Arabic Typesetting" pitchFamily="66" charset="-78"/>
                <a:cs typeface="Arabic Typesetting" pitchFamily="66" charset="-78"/>
              </a:rPr>
              <a:t>CONTENT</a:t>
            </a:r>
            <a:endParaRPr lang="en-IN" dirty="0"/>
          </a:p>
        </p:txBody>
      </p:sp>
      <p:sp>
        <p:nvSpPr>
          <p:cNvPr id="3" name="Text Placeholder 2"/>
          <p:cNvSpPr>
            <a:spLocks noGrp="1"/>
          </p:cNvSpPr>
          <p:nvPr>
            <p:ph type="body" idx="1"/>
          </p:nvPr>
        </p:nvSpPr>
        <p:spPr>
          <a:xfrm>
            <a:off x="530352" y="1556792"/>
            <a:ext cx="8362128" cy="5040560"/>
          </a:xfrm>
        </p:spPr>
        <p:txBody>
          <a:bodyPr>
            <a:normAutofit/>
          </a:bodyPr>
          <a:lstStyle/>
          <a:p>
            <a:pPr marL="514350" indent="-514350">
              <a:buFont typeface="+mj-lt"/>
              <a:buAutoNum type="arabicPeriod"/>
            </a:pPr>
            <a:r>
              <a:rPr lang="en-US" sz="3200" dirty="0" smtClean="0">
                <a:solidFill>
                  <a:schemeClr val="accent4">
                    <a:lumMod val="75000"/>
                  </a:schemeClr>
                </a:solidFill>
                <a:latin typeface="Times New Roman" pitchFamily="18" charset="0"/>
                <a:cs typeface="Times New Roman" pitchFamily="18" charset="0"/>
              </a:rPr>
              <a:t>Introduction</a:t>
            </a:r>
          </a:p>
          <a:p>
            <a:pPr marL="514350" indent="-514350">
              <a:buFont typeface="+mj-lt"/>
              <a:buAutoNum type="arabicPeriod"/>
            </a:pPr>
            <a:r>
              <a:rPr lang="en-US" sz="3200" dirty="0" smtClean="0">
                <a:solidFill>
                  <a:schemeClr val="accent4">
                    <a:lumMod val="75000"/>
                  </a:schemeClr>
                </a:solidFill>
                <a:latin typeface="Times New Roman" pitchFamily="18" charset="0"/>
                <a:cs typeface="Times New Roman" pitchFamily="18" charset="0"/>
              </a:rPr>
              <a:t>Rationale of the study</a:t>
            </a:r>
          </a:p>
          <a:p>
            <a:pPr marL="514350" indent="-514350">
              <a:buFont typeface="+mj-lt"/>
              <a:buAutoNum type="arabicPeriod"/>
            </a:pPr>
            <a:r>
              <a:rPr lang="en-US" sz="3200" dirty="0" smtClean="0">
                <a:solidFill>
                  <a:schemeClr val="accent4">
                    <a:lumMod val="75000"/>
                  </a:schemeClr>
                </a:solidFill>
                <a:latin typeface="Times New Roman" pitchFamily="18" charset="0"/>
                <a:cs typeface="Times New Roman" pitchFamily="18" charset="0"/>
              </a:rPr>
              <a:t>Objectives</a:t>
            </a:r>
          </a:p>
          <a:p>
            <a:pPr marL="514350" indent="-514350">
              <a:buFont typeface="+mj-lt"/>
              <a:buAutoNum type="arabicPeriod"/>
            </a:pPr>
            <a:r>
              <a:rPr lang="en-US" sz="3200" dirty="0" smtClean="0">
                <a:solidFill>
                  <a:schemeClr val="accent4">
                    <a:lumMod val="75000"/>
                  </a:schemeClr>
                </a:solidFill>
                <a:latin typeface="Times New Roman" pitchFamily="18" charset="0"/>
                <a:cs typeface="Times New Roman" pitchFamily="18" charset="0"/>
              </a:rPr>
              <a:t>Methodology</a:t>
            </a:r>
          </a:p>
          <a:p>
            <a:pPr marL="514350" indent="-514350">
              <a:buFont typeface="+mj-lt"/>
              <a:buAutoNum type="arabicPeriod"/>
            </a:pPr>
            <a:r>
              <a:rPr lang="en-US" sz="3200" dirty="0" smtClean="0">
                <a:solidFill>
                  <a:schemeClr val="accent4">
                    <a:lumMod val="75000"/>
                  </a:schemeClr>
                </a:solidFill>
                <a:latin typeface="Times New Roman" pitchFamily="18" charset="0"/>
                <a:cs typeface="Times New Roman" pitchFamily="18" charset="0"/>
              </a:rPr>
              <a:t>Data Analysis and Discussion</a:t>
            </a:r>
          </a:p>
          <a:p>
            <a:pPr marL="514350" indent="-514350">
              <a:buFont typeface="+mj-lt"/>
              <a:buAutoNum type="arabicPeriod"/>
            </a:pPr>
            <a:r>
              <a:rPr lang="en-US" sz="3200" dirty="0" smtClean="0">
                <a:solidFill>
                  <a:schemeClr val="accent4">
                    <a:lumMod val="75000"/>
                  </a:schemeClr>
                </a:solidFill>
                <a:latin typeface="Times New Roman" pitchFamily="18" charset="0"/>
                <a:cs typeface="Times New Roman" pitchFamily="18" charset="0"/>
              </a:rPr>
              <a:t>Conclusion</a:t>
            </a:r>
          </a:p>
          <a:p>
            <a:pPr marL="514350" indent="-514350">
              <a:buFont typeface="+mj-lt"/>
              <a:buAutoNum type="arabicPeriod"/>
            </a:pPr>
            <a:r>
              <a:rPr lang="en-US" sz="3200" dirty="0" smtClean="0">
                <a:solidFill>
                  <a:schemeClr val="accent4">
                    <a:lumMod val="75000"/>
                  </a:schemeClr>
                </a:solidFill>
                <a:latin typeface="Times New Roman" pitchFamily="18" charset="0"/>
                <a:cs typeface="Times New Roman" pitchFamily="18" charset="0"/>
              </a:rPr>
              <a:t>Limitations</a:t>
            </a:r>
          </a:p>
          <a:p>
            <a:endParaRPr lang="en-IN" sz="3200" dirty="0">
              <a:solidFill>
                <a:schemeClr val="accent4">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260648"/>
            <a:ext cx="8218112" cy="1152128"/>
          </a:xfrm>
        </p:spPr>
        <p:txBody>
          <a:bodyPr/>
          <a:lstStyle/>
          <a:p>
            <a:r>
              <a:rPr lang="en-US" b="1" dirty="0" smtClean="0"/>
              <a:t>10. </a:t>
            </a:r>
            <a:r>
              <a:rPr lang="en-US" sz="2000" b="1" dirty="0" smtClean="0">
                <a:latin typeface="Times New Roman" pitchFamily="18" charset="0"/>
                <a:cs typeface="Times New Roman" pitchFamily="18" charset="0"/>
              </a:rPr>
              <a:t>Responses regarding whether the respondents are satisfied with the opportunities of promotions with in the organization?</a:t>
            </a:r>
            <a:endParaRPr lang="en-IN" sz="2000" dirty="0" smtClean="0">
              <a:latin typeface="Times New Roman" pitchFamily="18" charset="0"/>
              <a:cs typeface="Times New Roman" pitchFamily="18" charset="0"/>
            </a:endParaRPr>
          </a:p>
          <a:p>
            <a:endParaRPr lang="en-IN" dirty="0"/>
          </a:p>
        </p:txBody>
      </p:sp>
      <p:graphicFrame>
        <p:nvGraphicFramePr>
          <p:cNvPr id="4" name="Chart 3"/>
          <p:cNvGraphicFramePr/>
          <p:nvPr/>
        </p:nvGraphicFramePr>
        <p:xfrm>
          <a:off x="611560" y="1124744"/>
          <a:ext cx="7920880" cy="4104456"/>
        </p:xfrm>
        <a:graphic>
          <a:graphicData uri="http://schemas.openxmlformats.org/drawingml/2006/chart">
            <c:chart xmlns:c="http://schemas.openxmlformats.org/drawingml/2006/chart" xmlns:r="http://schemas.openxmlformats.org/officeDocument/2006/relationships" r:id="rId2"/>
          </a:graphicData>
        </a:graphic>
      </p:graphicFrame>
      <p:sp>
        <p:nvSpPr>
          <p:cNvPr id="4097" name="Rectangle 1"/>
          <p:cNvSpPr>
            <a:spLocks noChangeArrowheads="1"/>
          </p:cNvSpPr>
          <p:nvPr/>
        </p:nvSpPr>
        <p:spPr bwMode="auto">
          <a:xfrm>
            <a:off x="251520" y="5585727"/>
            <a:ext cx="8424936"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ea typeface="ヒラギノ角ゴ Pro W3"/>
                <a:cs typeface="Times New Roman" pitchFamily="18" charset="0"/>
              </a:rPr>
              <a:t>Only 22% of the employees are satisfied with the opportunities of promotions given by organization. And most of the employees nearly 78% are not satisfied with opportunities of promotions.</a:t>
            </a:r>
            <a:endParaRPr kumimoji="0" lang="en-US" sz="20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0648"/>
            <a:ext cx="8051232" cy="1080120"/>
          </a:xfrm>
        </p:spPr>
        <p:txBody>
          <a:bodyPr/>
          <a:lstStyle/>
          <a:p>
            <a:r>
              <a:rPr lang="en-US" b="1" dirty="0" smtClean="0"/>
              <a:t>11. Responses regarding whether the respondents are satisfied with the payment of salary on time</a:t>
            </a:r>
            <a:endParaRPr lang="en-IN" dirty="0" smtClean="0"/>
          </a:p>
          <a:p>
            <a:endParaRPr lang="en-IN" dirty="0"/>
          </a:p>
        </p:txBody>
      </p:sp>
      <p:graphicFrame>
        <p:nvGraphicFramePr>
          <p:cNvPr id="4" name="Chart 3"/>
          <p:cNvGraphicFramePr/>
          <p:nvPr/>
        </p:nvGraphicFramePr>
        <p:xfrm>
          <a:off x="827584" y="1484784"/>
          <a:ext cx="6912768" cy="3672408"/>
        </p:xfrm>
        <a:graphic>
          <a:graphicData uri="http://schemas.openxmlformats.org/drawingml/2006/chart">
            <c:chart xmlns:c="http://schemas.openxmlformats.org/drawingml/2006/chart" xmlns:r="http://schemas.openxmlformats.org/officeDocument/2006/relationships" r:id="rId2"/>
          </a:graphicData>
        </a:graphic>
      </p:graphicFrame>
      <p:sp>
        <p:nvSpPr>
          <p:cNvPr id="3074" name="Rectangle 2"/>
          <p:cNvSpPr>
            <a:spLocks noChangeArrowheads="1"/>
          </p:cNvSpPr>
          <p:nvPr/>
        </p:nvSpPr>
        <p:spPr bwMode="auto">
          <a:xfrm>
            <a:off x="179512" y="5236207"/>
            <a:ext cx="8784976"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ea typeface="ヒラギノ角ゴ Pro W3" charset="0"/>
                <a:cs typeface="Times New Roman" pitchFamily="18" charset="0"/>
              </a:rPr>
              <a:t>Above table shows that 60% of employees are satisfied with the payment of salaries on time. Only 40% of the employees are not much satisfied with the payment of salaries on time.</a:t>
            </a:r>
            <a:endParaRPr kumimoji="0" lang="en-US" sz="20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32656"/>
            <a:ext cx="7772400" cy="720080"/>
          </a:xfrm>
        </p:spPr>
        <p:txBody>
          <a:bodyPr/>
          <a:lstStyle/>
          <a:p>
            <a:r>
              <a:rPr lang="en-US" sz="2400" dirty="0" smtClean="0">
                <a:latin typeface="Times New Roman" pitchFamily="18" charset="0"/>
                <a:cs typeface="Times New Roman" pitchFamily="18" charset="0"/>
              </a:rPr>
              <a:t>Recommendations</a:t>
            </a:r>
            <a:endParaRPr lang="en-IN" sz="2400" dirty="0">
              <a:latin typeface="Times New Roman" pitchFamily="18" charset="0"/>
              <a:cs typeface="Times New Roman" pitchFamily="18" charset="0"/>
            </a:endParaRPr>
          </a:p>
        </p:txBody>
      </p:sp>
      <p:sp>
        <p:nvSpPr>
          <p:cNvPr id="3" name="Text Placeholder 2"/>
          <p:cNvSpPr>
            <a:spLocks noGrp="1"/>
          </p:cNvSpPr>
          <p:nvPr>
            <p:ph type="body" idx="1"/>
          </p:nvPr>
        </p:nvSpPr>
        <p:spPr>
          <a:xfrm>
            <a:off x="530352" y="1196752"/>
            <a:ext cx="7772400" cy="5328592"/>
          </a:xfrm>
        </p:spPr>
        <p:txBody>
          <a:bodyPr>
            <a:normAutofit fontScale="25000" lnSpcReduction="20000"/>
          </a:bodyPr>
          <a:lstStyle/>
          <a:p>
            <a:endParaRPr lang="en-IN"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 </a:t>
            </a:r>
            <a:endParaRPr lang="en-IN"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 </a:t>
            </a:r>
            <a:endParaRPr lang="en-IN" sz="3600" dirty="0" smtClean="0">
              <a:latin typeface="Times New Roman" pitchFamily="18" charset="0"/>
              <a:cs typeface="Times New Roman" pitchFamily="18" charset="0"/>
            </a:endParaRPr>
          </a:p>
          <a:p>
            <a:pPr lvl="0">
              <a:buFont typeface="Arial" pitchFamily="34" charset="0"/>
              <a:buChar char="•"/>
            </a:pPr>
            <a:r>
              <a:rPr lang="en-US" sz="7200" dirty="0" smtClean="0">
                <a:latin typeface="Times New Roman" pitchFamily="18" charset="0"/>
                <a:cs typeface="Times New Roman" pitchFamily="18" charset="0"/>
              </a:rPr>
              <a:t>ISIC has number of areas of working/establishment where the employees are posted in the interest of organization to carry out the given task as per the targets. However, merely because of such posting the employees have been excluded from payment of incentive despite giving the desired performance. This clearly brings out that there is discrimination and lack of proper incentive scheme for such areas. </a:t>
            </a:r>
            <a:endParaRPr lang="en-IN"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 </a:t>
            </a:r>
            <a:endParaRPr lang="en-IN" sz="7200" dirty="0" smtClean="0">
              <a:latin typeface="Times New Roman" pitchFamily="18" charset="0"/>
              <a:cs typeface="Times New Roman" pitchFamily="18" charset="0"/>
            </a:endParaRPr>
          </a:p>
          <a:p>
            <a:pPr lvl="0">
              <a:buFont typeface="Arial" pitchFamily="34" charset="0"/>
              <a:buChar char="•"/>
            </a:pPr>
            <a:r>
              <a:rPr lang="en-US" sz="7200" dirty="0" smtClean="0">
                <a:latin typeface="Times New Roman" pitchFamily="18" charset="0"/>
                <a:cs typeface="Times New Roman" pitchFamily="18" charset="0"/>
              </a:rPr>
              <a:t>Nearly 35% to 40% of the employees are not covered by business unit incentive so policy to cover them needs to be framed.</a:t>
            </a:r>
            <a:endParaRPr lang="en-IN" sz="7200" dirty="0" smtClean="0">
              <a:latin typeface="Times New Roman" pitchFamily="18" charset="0"/>
              <a:cs typeface="Times New Roman" pitchFamily="18" charset="0"/>
            </a:endParaRPr>
          </a:p>
          <a:p>
            <a:pPr lvl="0">
              <a:buFont typeface="Arial" pitchFamily="34" charset="0"/>
              <a:buChar char="•"/>
            </a:pPr>
            <a:endParaRPr lang="en-US" sz="7200" dirty="0" smtClean="0">
              <a:latin typeface="Times New Roman" pitchFamily="18" charset="0"/>
              <a:cs typeface="Times New Roman" pitchFamily="18" charset="0"/>
            </a:endParaRPr>
          </a:p>
          <a:p>
            <a:pPr lvl="0">
              <a:buFont typeface="Arial" pitchFamily="34" charset="0"/>
              <a:buChar char="•"/>
            </a:pPr>
            <a:r>
              <a:rPr lang="en-US" sz="7200" dirty="0" smtClean="0">
                <a:latin typeface="Times New Roman" pitchFamily="18" charset="0"/>
                <a:cs typeface="Times New Roman" pitchFamily="18" charset="0"/>
              </a:rPr>
              <a:t>As per many other companies DA  should also be given to employees.</a:t>
            </a:r>
          </a:p>
          <a:p>
            <a:pPr lvl="0">
              <a:buFont typeface="Arial" pitchFamily="34" charset="0"/>
              <a:buChar char="•"/>
            </a:pPr>
            <a:endParaRPr lang="en-US" sz="7200" dirty="0" smtClean="0">
              <a:latin typeface="Times New Roman" pitchFamily="18" charset="0"/>
              <a:cs typeface="Times New Roman" pitchFamily="18" charset="0"/>
            </a:endParaRPr>
          </a:p>
          <a:p>
            <a:pPr lvl="0">
              <a:buFont typeface="Arial" pitchFamily="34" charset="0"/>
              <a:buChar char="•"/>
            </a:pPr>
            <a:endParaRPr lang="en-IN" sz="7200" dirty="0" smtClean="0">
              <a:latin typeface="Times New Roman" pitchFamily="18" charset="0"/>
              <a:cs typeface="Times New Roman" pitchFamily="18" charset="0"/>
            </a:endParaRPr>
          </a:p>
          <a:p>
            <a:pPr lvl="0">
              <a:buFont typeface="Arial" pitchFamily="34" charset="0"/>
              <a:buChar char="•"/>
            </a:pPr>
            <a:r>
              <a:rPr lang="en-US" sz="7200" dirty="0" smtClean="0">
                <a:latin typeface="Times New Roman" pitchFamily="18" charset="0"/>
                <a:cs typeface="Times New Roman" pitchFamily="18" charset="0"/>
              </a:rPr>
              <a:t>The scheme has provided for financial ceilings for making payment. Already the pay of an ISIC officer is stagnating due to the restrictive policy of Government of India and as such the ratio of overall pay package of an ISIC officer with respect to the bench mark of national oil and gas sector is 1:3. Hence, further restriction of performance based payment is totally unjustified</a:t>
            </a:r>
            <a:endParaRPr lang="en-IN"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 </a:t>
            </a:r>
            <a:endParaRPr lang="en-IN" sz="7200" dirty="0" smtClean="0">
              <a:latin typeface="Times New Roman" pitchFamily="18" charset="0"/>
              <a:cs typeface="Times New Roman" pitchFamily="18" charset="0"/>
            </a:endParaRPr>
          </a:p>
          <a:p>
            <a:pPr lvl="0">
              <a:buFont typeface="Arial" pitchFamily="34" charset="0"/>
              <a:buChar char="•"/>
            </a:pPr>
            <a:r>
              <a:rPr lang="en-US" sz="7200" dirty="0" smtClean="0">
                <a:latin typeface="Times New Roman" pitchFamily="18" charset="0"/>
                <a:cs typeface="Times New Roman" pitchFamily="18" charset="0"/>
              </a:rPr>
              <a:t>Last but not least  delay in incentive payment  should be avoided.</a:t>
            </a:r>
            <a:endParaRPr lang="en-IN" sz="7200" dirty="0" smtClean="0">
              <a:latin typeface="Times New Roman" pitchFamily="18" charset="0"/>
              <a:cs typeface="Times New Roman" pitchFamily="18" charset="0"/>
            </a:endParaRPr>
          </a:p>
          <a:p>
            <a:pPr lvl="0"/>
            <a:endParaRPr lang="en-IN" sz="7200" dirty="0" smtClean="0">
              <a:latin typeface="Times New Roman" pitchFamily="18" charset="0"/>
              <a:cs typeface="Times New Roman" pitchFamily="18" charset="0"/>
            </a:endParaRPr>
          </a:p>
          <a:p>
            <a:r>
              <a:rPr lang="en-IN" sz="7200" u="sng" dirty="0" smtClean="0">
                <a:latin typeface="Times New Roman" pitchFamily="18" charset="0"/>
                <a:cs typeface="Times New Roman" pitchFamily="18" charset="0"/>
              </a:rPr>
              <a:t/>
            </a:r>
            <a:br>
              <a:rPr lang="en-IN" sz="7200" u="sng" dirty="0" smtClean="0">
                <a:latin typeface="Times New Roman" pitchFamily="18" charset="0"/>
                <a:cs typeface="Times New Roman" pitchFamily="18" charset="0"/>
              </a:rPr>
            </a:br>
            <a:endParaRPr lang="en-IN" sz="7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body" idx="1"/>
          </p:nvPr>
        </p:nvSpPr>
        <p:spPr>
          <a:xfrm>
            <a:off x="530225" y="260350"/>
            <a:ext cx="7772400" cy="6264275"/>
          </a:xfrm>
        </p:spPr>
        <p:txBody>
          <a:bodyPr>
            <a:normAutofit/>
          </a:bodyPr>
          <a:lstStyle/>
          <a:p>
            <a:r>
              <a:rPr lang="en-US" b="1" u="sng" dirty="0" smtClean="0"/>
              <a:t>CONCLUSIONS</a:t>
            </a:r>
            <a:endParaRPr lang="en-IN" dirty="0" smtClean="0"/>
          </a:p>
          <a:p>
            <a:pPr lvl="0">
              <a:buFont typeface="Arial" pitchFamily="34" charset="0"/>
              <a:buChar char="•"/>
            </a:pPr>
            <a:r>
              <a:rPr lang="en-IN" dirty="0" smtClean="0"/>
              <a:t>As per the study suggested ,that in India company providing the various FBT option to the employees but best of them are Sodexho passes that employee get it from the employer side. Adding to this senior employee of the organization getting the ESOP option as well from the various organisation In the FBT segment</a:t>
            </a:r>
          </a:p>
          <a:p>
            <a:pPr lvl="0">
              <a:buFont typeface="Arial" pitchFamily="34" charset="0"/>
              <a:buChar char="•"/>
            </a:pPr>
            <a:r>
              <a:rPr lang="en-IN" dirty="0" smtClean="0"/>
              <a:t>Study shows that 84% employees are satisfied with implementation of rules and responsibilities towards the Employees benefits in the organisation. And 16% of respondents are not seems to be satisfied with the implementing rules that has been also amended by the government towards the FBT.</a:t>
            </a:r>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692696"/>
            <a:ext cx="7772400" cy="5688632"/>
          </a:xfrm>
        </p:spPr>
        <p:txBody>
          <a:bodyPr>
            <a:normAutofit/>
          </a:bodyPr>
          <a:lstStyle/>
          <a:p>
            <a:pPr lvl="0">
              <a:buFont typeface="Arial" pitchFamily="34" charset="0"/>
              <a:buChar char="•"/>
            </a:pPr>
            <a:r>
              <a:rPr lang="en-IN" sz="2000" dirty="0" smtClean="0">
                <a:latin typeface="Times New Roman" pitchFamily="18" charset="0"/>
                <a:cs typeface="Times New Roman" pitchFamily="18" charset="0"/>
              </a:rPr>
              <a:t>Study shows that 80% respondents are happy with the freedom towards to utilize the Employees benefits given by management but only 20% of respondents are not satisfied with kind of Employees benefits provided by the organisation because this benefits only get the senior or middle management cadre not to the junior management.</a:t>
            </a:r>
          </a:p>
          <a:p>
            <a:pPr lvl="0">
              <a:buFont typeface="Arial" pitchFamily="34" charset="0"/>
              <a:buChar char="•"/>
            </a:pPr>
            <a:r>
              <a:rPr lang="en-IN" sz="2000" dirty="0" smtClean="0">
                <a:latin typeface="Times New Roman" pitchFamily="18" charset="0"/>
                <a:cs typeface="Times New Roman" pitchFamily="18" charset="0"/>
              </a:rPr>
              <a:t>Study shows that 80% employees are satisfied with kind of Employees benefits provided by the organisation to the employees which is either in strongly satisfied or satisfied so the maximum job satisfaction company can expect from this.</a:t>
            </a:r>
          </a:p>
          <a:p>
            <a:pPr lvl="0">
              <a:buFont typeface="Arial" pitchFamily="34" charset="0"/>
              <a:buChar char="•"/>
            </a:pPr>
            <a:r>
              <a:rPr lang="en-IN" sz="2000" dirty="0" smtClean="0">
                <a:latin typeface="Times New Roman" pitchFamily="18" charset="0"/>
                <a:cs typeface="Times New Roman" pitchFamily="18" charset="0"/>
              </a:rPr>
              <a:t>Study  shows that 20% employees strongly feels that the working hours decided by organization are most convenient for them. Other 52% employees are satisfied with these working hours. And only 28% employees are not much satisfied with the working hours.</a:t>
            </a:r>
          </a:p>
          <a:p>
            <a:pPr lvl="0">
              <a:buFont typeface="Arial" pitchFamily="34" charset="0"/>
              <a:buChar char="•"/>
            </a:pPr>
            <a:r>
              <a:rPr lang="en-IN" sz="2000" dirty="0" smtClean="0">
                <a:latin typeface="Times New Roman" pitchFamily="18" charset="0"/>
                <a:cs typeface="Times New Roman" pitchFamily="18" charset="0"/>
              </a:rPr>
              <a:t>Study shows that only 31 % employees are satisfied with the job security. And remaining 69% of employees are not satisfied with the job security provided by the organization.</a:t>
            </a:r>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32656"/>
            <a:ext cx="7772400" cy="792088"/>
          </a:xfrm>
        </p:spPr>
        <p:txBody>
          <a:bodyPr/>
          <a:lstStyle/>
          <a:p>
            <a:r>
              <a:rPr lang="en-US" sz="2400" dirty="0" smtClean="0">
                <a:latin typeface="Times New Roman" pitchFamily="18" charset="0"/>
                <a:cs typeface="Times New Roman" pitchFamily="18" charset="0"/>
              </a:rPr>
              <a:t>Limitations</a:t>
            </a:r>
            <a:endParaRPr lang="en-IN" sz="2400" dirty="0">
              <a:latin typeface="Times New Roman" pitchFamily="18" charset="0"/>
              <a:cs typeface="Times New Roman" pitchFamily="18" charset="0"/>
            </a:endParaRPr>
          </a:p>
        </p:txBody>
      </p:sp>
      <p:sp>
        <p:nvSpPr>
          <p:cNvPr id="3" name="Text Placeholder 2"/>
          <p:cNvSpPr>
            <a:spLocks noGrp="1"/>
          </p:cNvSpPr>
          <p:nvPr>
            <p:ph type="body" idx="1"/>
          </p:nvPr>
        </p:nvSpPr>
        <p:spPr>
          <a:xfrm>
            <a:off x="530352" y="1268760"/>
            <a:ext cx="7772400" cy="4968552"/>
          </a:xfrm>
        </p:spPr>
        <p:txBody>
          <a:bodyPr/>
          <a:lstStyle/>
          <a:p>
            <a:pPr>
              <a:buFont typeface="Arial" pitchFamily="34" charset="0"/>
              <a:buChar char="•"/>
            </a:pPr>
            <a:r>
              <a:rPr lang="en-US" dirty="0" smtClean="0"/>
              <a:t>Since incentive calculation is a cumbersome </a:t>
            </a:r>
            <a:r>
              <a:rPr lang="en-US" dirty="0" err="1" smtClean="0"/>
              <a:t>procedureso</a:t>
            </a:r>
            <a:r>
              <a:rPr lang="en-US" dirty="0" smtClean="0"/>
              <a:t> it generally gets delayed.</a:t>
            </a:r>
          </a:p>
          <a:p>
            <a:pPr>
              <a:buFont typeface="Arial" pitchFamily="34" charset="0"/>
              <a:buChar char="•"/>
            </a:pPr>
            <a:endParaRPr lang="en-US" dirty="0" smtClean="0"/>
          </a:p>
          <a:p>
            <a:pPr>
              <a:buFont typeface="Arial" pitchFamily="34" charset="0"/>
              <a:buChar char="•"/>
            </a:pPr>
            <a:r>
              <a:rPr lang="en-US" dirty="0" err="1" smtClean="0"/>
              <a:t>Attrision</a:t>
            </a:r>
            <a:r>
              <a:rPr lang="en-US" dirty="0" smtClean="0"/>
              <a:t>  rate cannot be linked to incentives in ISIC  as it being a non profit </a:t>
            </a:r>
            <a:r>
              <a:rPr lang="en-US" dirty="0" err="1" smtClean="0"/>
              <a:t>organisation</a:t>
            </a:r>
            <a:r>
              <a:rPr lang="en-US" dirty="0" smtClean="0"/>
              <a:t>  , incentives are also capped.</a:t>
            </a:r>
          </a:p>
          <a:p>
            <a:pPr>
              <a:buFont typeface="Arial" pitchFamily="34" charset="0"/>
              <a:buChar char="•"/>
            </a:pPr>
            <a:endParaRPr lang="en-US" dirty="0" smtClean="0"/>
          </a:p>
          <a:p>
            <a:pPr>
              <a:buFont typeface="Arial" pitchFamily="34" charset="0"/>
              <a:buChar char="•"/>
            </a:pPr>
            <a:r>
              <a:rPr lang="en-US" dirty="0" smtClean="0"/>
              <a:t>All employees were not covered under incentive scheme so sample size was restricted.</a:t>
            </a:r>
          </a:p>
          <a:p>
            <a:pPr>
              <a:buFont typeface="Arial" pitchFamily="34" charset="0"/>
              <a:buChar char="•"/>
            </a:pPr>
            <a:endParaRPr lang="en-US" dirty="0" smtClean="0"/>
          </a:p>
          <a:p>
            <a:pPr>
              <a:buFont typeface="Arial" pitchFamily="34" charset="0"/>
              <a:buChar char="•"/>
            </a:pP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32656"/>
            <a:ext cx="7772400" cy="648072"/>
          </a:xfrm>
        </p:spPr>
        <p:txBody>
          <a:bodyPr/>
          <a:lstStyle/>
          <a:p>
            <a:r>
              <a:rPr lang="en-US" sz="2400" dirty="0" smtClean="0">
                <a:latin typeface="Times New Roman" pitchFamily="18" charset="0"/>
                <a:cs typeface="Times New Roman" pitchFamily="18" charset="0"/>
              </a:rPr>
              <a:t>References</a:t>
            </a:r>
            <a:endParaRPr lang="en-IN" sz="2400" dirty="0">
              <a:latin typeface="Times New Roman" pitchFamily="18" charset="0"/>
              <a:cs typeface="Times New Roman" pitchFamily="18" charset="0"/>
            </a:endParaRPr>
          </a:p>
        </p:txBody>
      </p:sp>
      <p:sp>
        <p:nvSpPr>
          <p:cNvPr id="34817" name="Rectangle 1"/>
          <p:cNvSpPr>
            <a:spLocks noGrp="1" noChangeArrowheads="1"/>
          </p:cNvSpPr>
          <p:nvPr>
            <p:ph type="body" idx="1"/>
          </p:nvPr>
        </p:nvSpPr>
        <p:spPr bwMode="auto">
          <a:xfrm>
            <a:off x="530225" y="1208753"/>
            <a:ext cx="8613775"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"BLS Information". </a:t>
            </a:r>
            <a:r>
              <a:rPr kumimoji="0" lang="en-US"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Glossary</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U.S. Bureau of Labor Statistics Division of Information Services. February 28, 2008. http://www.bls.gov/bls/glossary.htm Retrieved 2009-05-05.</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rPr>
              <a: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http://www.irs.gov/taxtopics/tc424.html</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rPr>
              <a: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Ford J. (1995). State-Mandated Employee Benefits: Conflict with Federal Law? </a:t>
            </a:r>
            <a:r>
              <a:rPr kumimoji="0" lang="en-US"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Monthly Labor Review</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rPr>
              <a: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April 15, 2008 author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Thomsons</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Online Benefits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rPr>
              <a: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CIPD Flexible Benefits author Jean Richards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rPr>
              <a: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Personnel Today: Reward and benefits of perks over pay rises for improving employee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engagemen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rPr>
              <a: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Employer-Sponsored Health Insurance and Health Reform at National Bureau of Economic Research</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rPr>
              <a: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490 (2008) Employee Travel - A tax and NICs guide for employers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http://www.isiconline.org/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Hindustan Times &amp; Times of India including the NHRDM monthly journal</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Harvard Business Review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C:\Users\Parul\Desktop\pics\good_bye_and_thank_you.jpg"/>
          <p:cNvPicPr>
            <a:picLocks noChangeAspect="1" noChangeArrowheads="1"/>
          </p:cNvPicPr>
          <p:nvPr/>
        </p:nvPicPr>
        <p:blipFill>
          <a:blip r:embed="rId2" cstate="print"/>
          <a:srcRect/>
          <a:stretch>
            <a:fillRect/>
          </a:stretch>
        </p:blipFill>
        <p:spPr bwMode="auto">
          <a:xfrm>
            <a:off x="467544" y="476672"/>
            <a:ext cx="8064896" cy="612068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476672"/>
            <a:ext cx="7772400" cy="792088"/>
          </a:xfrm>
        </p:spPr>
        <p:txBody>
          <a:bodyPr/>
          <a:lstStyle/>
          <a:p>
            <a:r>
              <a:rPr lang="en-US" dirty="0" smtClean="0"/>
              <a:t>Introduction</a:t>
            </a:r>
            <a:endParaRPr lang="en-IN" dirty="0"/>
          </a:p>
        </p:txBody>
      </p:sp>
      <p:sp>
        <p:nvSpPr>
          <p:cNvPr id="3" name="Text Placeholder 2"/>
          <p:cNvSpPr>
            <a:spLocks noGrp="1"/>
          </p:cNvSpPr>
          <p:nvPr>
            <p:ph type="body" idx="1"/>
          </p:nvPr>
        </p:nvSpPr>
        <p:spPr>
          <a:xfrm>
            <a:off x="530352" y="1412776"/>
            <a:ext cx="7772400" cy="5256584"/>
          </a:xfrm>
        </p:spPr>
        <p:txBody>
          <a:bodyPr>
            <a:normAutofit/>
          </a:bodyPr>
          <a:lstStyle/>
          <a:p>
            <a:pPr>
              <a:buFont typeface="Arial" pitchFamily="34" charset="0"/>
              <a:buChar char="•"/>
            </a:pPr>
            <a:r>
              <a:rPr lang="en-IN" sz="2000" dirty="0" smtClean="0">
                <a:latin typeface="Times New Roman" pitchFamily="18" charset="0"/>
                <a:cs typeface="Times New Roman" pitchFamily="18" charset="0"/>
              </a:rPr>
              <a:t>Employee Incentive are indirect means of compensating workers;</a:t>
            </a:r>
          </a:p>
          <a:p>
            <a:pPr>
              <a:buFont typeface="Arial" pitchFamily="34" charset="0"/>
              <a:buChar char="•"/>
            </a:pPr>
            <a:endParaRPr lang="en-IN" sz="2000" dirty="0" smtClean="0">
              <a:latin typeface="Times New Roman" pitchFamily="18" charset="0"/>
              <a:cs typeface="Times New Roman" pitchFamily="18" charset="0"/>
            </a:endParaRPr>
          </a:p>
          <a:p>
            <a:pPr>
              <a:buFont typeface="Arial" pitchFamily="34" charset="0"/>
              <a:buChar char="•"/>
            </a:pPr>
            <a:r>
              <a:rPr lang="en-IN" sz="2000" dirty="0" smtClean="0">
                <a:latin typeface="Times New Roman" pitchFamily="18" charset="0"/>
                <a:cs typeface="Times New Roman" pitchFamily="18" charset="0"/>
              </a:rPr>
              <a:t> Employees receive these Incentive above and beyond their wages. </a:t>
            </a:r>
          </a:p>
          <a:p>
            <a:pPr>
              <a:buFont typeface="Arial" pitchFamily="34" charset="0"/>
              <a:buChar char="•"/>
            </a:pPr>
            <a:endParaRPr lang="en-IN" sz="2000" dirty="0" smtClean="0">
              <a:latin typeface="Times New Roman" pitchFamily="18" charset="0"/>
              <a:cs typeface="Times New Roman" pitchFamily="18" charset="0"/>
            </a:endParaRPr>
          </a:p>
          <a:p>
            <a:pPr>
              <a:buFont typeface="Arial" pitchFamily="34" charset="0"/>
              <a:buChar char="•"/>
            </a:pPr>
            <a:r>
              <a:rPr lang="en-IN" sz="2000" dirty="0" smtClean="0">
                <a:latin typeface="Times New Roman" pitchFamily="18" charset="0"/>
                <a:cs typeface="Times New Roman" pitchFamily="18" charset="0"/>
              </a:rPr>
              <a:t>While some Incentive—such as government sanctioned ones—are mandatory, others are supplementary or optional at the discretion of employers. </a:t>
            </a:r>
          </a:p>
          <a:p>
            <a:pPr>
              <a:buFont typeface="Arial" pitchFamily="34" charset="0"/>
              <a:buChar char="•"/>
            </a:pPr>
            <a:endParaRPr lang="en-IN" sz="2000" dirty="0" smtClean="0">
              <a:latin typeface="Times New Roman" pitchFamily="18" charset="0"/>
              <a:cs typeface="Times New Roman" pitchFamily="18" charset="0"/>
            </a:endParaRPr>
          </a:p>
          <a:p>
            <a:pPr>
              <a:buFont typeface="Arial" pitchFamily="34" charset="0"/>
              <a:buChar char="•"/>
            </a:pPr>
            <a:r>
              <a:rPr lang="en-IN" sz="2000" dirty="0" smtClean="0">
                <a:latin typeface="Times New Roman" pitchFamily="18" charset="0"/>
                <a:cs typeface="Times New Roman" pitchFamily="18" charset="0"/>
              </a:rPr>
              <a:t>Mandatory Incentive provide economic security for employees who lack income as a result of unemployment, old age, disability, poor health, or other factors. </a:t>
            </a:r>
          </a:p>
          <a:p>
            <a:pPr>
              <a:buFont typeface="Arial" pitchFamily="34" charset="0"/>
              <a:buChar char="•"/>
            </a:pPr>
            <a:endParaRPr lang="en-IN" sz="2000" dirty="0" smtClean="0">
              <a:latin typeface="Times New Roman" pitchFamily="18" charset="0"/>
              <a:cs typeface="Times New Roman" pitchFamily="18" charset="0"/>
            </a:endParaRPr>
          </a:p>
          <a:p>
            <a:pPr>
              <a:buFont typeface="Arial" pitchFamily="34" charset="0"/>
              <a:buChar char="•"/>
            </a:pPr>
            <a:r>
              <a:rPr lang="en-IN" sz="2000" dirty="0" smtClean="0">
                <a:latin typeface="Times New Roman" pitchFamily="18" charset="0"/>
                <a:cs typeface="Times New Roman" pitchFamily="18" charset="0"/>
              </a:rPr>
              <a:t>Supplementary Incentive not only serve as safety nets for employees, but also as incentives to attract employees and to encourage employee loyalty. </a:t>
            </a:r>
          </a:p>
          <a:p>
            <a:pPr>
              <a:buFont typeface="Arial" pitchFamily="34" charset="0"/>
              <a:buChar char="•"/>
            </a:pP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260648"/>
            <a:ext cx="7772400" cy="792088"/>
          </a:xfrm>
        </p:spPr>
        <p:txBody>
          <a:bodyPr/>
          <a:lstStyle/>
          <a:p>
            <a:r>
              <a:rPr lang="en-IN" sz="2800" dirty="0" smtClean="0">
                <a:latin typeface="Times New Roman" pitchFamily="18" charset="0"/>
                <a:cs typeface="Times New Roman" pitchFamily="18" charset="0"/>
              </a:rPr>
              <a:t>TYPES OF INCENTIVE</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Text Placeholder 2"/>
          <p:cNvSpPr>
            <a:spLocks noGrp="1"/>
          </p:cNvSpPr>
          <p:nvPr>
            <p:ph type="body" idx="1"/>
          </p:nvPr>
        </p:nvSpPr>
        <p:spPr>
          <a:xfrm>
            <a:off x="530352" y="620688"/>
            <a:ext cx="8218112" cy="6237312"/>
          </a:xfrm>
        </p:spPr>
        <p:txBody>
          <a:bodyPr>
            <a:noAutofit/>
          </a:bodyPr>
          <a:lstStyle/>
          <a:p>
            <a:r>
              <a:rPr lang="en-IN" sz="2000" dirty="0" smtClean="0">
                <a:latin typeface="Times New Roman" pitchFamily="18" charset="0"/>
                <a:cs typeface="Times New Roman" pitchFamily="18" charset="0"/>
              </a:rPr>
              <a:t>Based on the book Employee Incentive: Plain and Simple, the major Incentive included in each category are listed below: </a:t>
            </a:r>
            <a:endParaRPr lang="en-US" sz="2000" dirty="0" smtClean="0">
              <a:latin typeface="Times New Roman" pitchFamily="18" charset="0"/>
              <a:cs typeface="Times New Roman" pitchFamily="18" charset="0"/>
            </a:endParaRPr>
          </a:p>
          <a:p>
            <a:pPr lvl="0">
              <a:buFont typeface="Arial" pitchFamily="34" charset="0"/>
              <a:buChar char="•"/>
            </a:pPr>
            <a:r>
              <a:rPr lang="en-IN" sz="2000" dirty="0" smtClean="0">
                <a:latin typeface="Times New Roman" pitchFamily="18" charset="0"/>
                <a:cs typeface="Times New Roman" pitchFamily="18" charset="0"/>
              </a:rPr>
              <a:t>Educational Incentive (Supplementary)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Training/Continuing Education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Tuition Reimbursement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Personal Development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Scholarships </a:t>
            </a:r>
            <a:endParaRPr lang="en-US" sz="2000" dirty="0" smtClean="0">
              <a:latin typeface="Times New Roman" pitchFamily="18" charset="0"/>
              <a:cs typeface="Times New Roman" pitchFamily="18" charset="0"/>
            </a:endParaRPr>
          </a:p>
          <a:p>
            <a:pPr lvl="0">
              <a:buFont typeface="Arial" pitchFamily="34" charset="0"/>
              <a:buChar char="•"/>
            </a:pPr>
            <a:r>
              <a:rPr lang="en-IN" sz="2000" dirty="0" smtClean="0">
                <a:latin typeface="Times New Roman" pitchFamily="18" charset="0"/>
                <a:cs typeface="Times New Roman" pitchFamily="18" charset="0"/>
              </a:rPr>
              <a:t>Employee Incentive (Supplementary)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Anniversary Programs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Bonuses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Direct Deposit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Parking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Food Services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Profit Sharing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Discount Program </a:t>
            </a:r>
            <a:endParaRPr lang="en-US" sz="2000" dirty="0" smtClean="0">
              <a:latin typeface="Times New Roman" pitchFamily="18" charset="0"/>
              <a:cs typeface="Times New Roman" pitchFamily="18" charset="0"/>
            </a:endParaRPr>
          </a:p>
          <a:p>
            <a:pPr lvl="1"/>
            <a:r>
              <a:rPr lang="en-IN" sz="2000" dirty="0" smtClean="0">
                <a:latin typeface="Times New Roman" pitchFamily="18" charset="0"/>
                <a:cs typeface="Times New Roman" pitchFamily="18" charset="0"/>
              </a:rPr>
              <a:t>Severance Pay </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3568" y="548680"/>
            <a:ext cx="7772400" cy="5865326"/>
          </a:xfrm>
        </p:spPr>
        <p:txBody>
          <a:bodyPr>
            <a:normAutofit/>
          </a:bodyPr>
          <a:lstStyle/>
          <a:p>
            <a:pPr lvl="0">
              <a:buFont typeface="Arial" pitchFamily="34" charset="0"/>
              <a:buChar char="•"/>
            </a:pPr>
            <a:r>
              <a:rPr lang="en-IN" sz="2400" dirty="0" smtClean="0"/>
              <a:t>Family Incentive </a:t>
            </a:r>
            <a:endParaRPr lang="en-US" sz="2000" dirty="0" smtClean="0"/>
          </a:p>
          <a:p>
            <a:pPr lvl="1"/>
            <a:r>
              <a:rPr lang="en-IN" dirty="0" smtClean="0"/>
              <a:t>Child Care (Supplementary) </a:t>
            </a:r>
            <a:endParaRPr lang="en-US" sz="1600" dirty="0" smtClean="0"/>
          </a:p>
          <a:p>
            <a:pPr lvl="1"/>
            <a:r>
              <a:rPr lang="en-IN" dirty="0" smtClean="0"/>
              <a:t>Family/Maternity Leave (Mandatory) </a:t>
            </a:r>
            <a:endParaRPr lang="en-US" sz="1600" dirty="0" smtClean="0"/>
          </a:p>
          <a:p>
            <a:pPr lvl="1"/>
            <a:r>
              <a:rPr lang="en-IN" dirty="0" smtClean="0"/>
              <a:t>Flex time (Supplementary) </a:t>
            </a:r>
            <a:endParaRPr lang="en-US" sz="1600" dirty="0" smtClean="0"/>
          </a:p>
          <a:p>
            <a:pPr lvl="1"/>
            <a:r>
              <a:rPr lang="en-IN" dirty="0" smtClean="0"/>
              <a:t>Accident Insurance for Children and Spouse (Supplementary) </a:t>
            </a:r>
            <a:endParaRPr lang="en-US" sz="1600" dirty="0" smtClean="0"/>
          </a:p>
          <a:p>
            <a:pPr lvl="1"/>
            <a:r>
              <a:rPr lang="en-IN" dirty="0" smtClean="0"/>
              <a:t>Home Purchasing Assistance (Supplementary) </a:t>
            </a:r>
            <a:endParaRPr lang="en-US" sz="1600" dirty="0" smtClean="0"/>
          </a:p>
          <a:p>
            <a:pPr lvl="0">
              <a:buFont typeface="Arial" pitchFamily="34" charset="0"/>
              <a:buChar char="•"/>
            </a:pPr>
            <a:r>
              <a:rPr lang="en-IN" sz="2400" dirty="0" smtClean="0"/>
              <a:t>Government Incentive (Mandatory) </a:t>
            </a:r>
            <a:endParaRPr lang="en-US" sz="2000" dirty="0" smtClean="0"/>
          </a:p>
          <a:p>
            <a:pPr lvl="1"/>
            <a:r>
              <a:rPr lang="en-IN" dirty="0" smtClean="0"/>
              <a:t>Social Security </a:t>
            </a:r>
            <a:endParaRPr lang="en-US" sz="1600" dirty="0" smtClean="0"/>
          </a:p>
          <a:p>
            <a:pPr lvl="1"/>
            <a:r>
              <a:rPr lang="en-IN" dirty="0" smtClean="0"/>
              <a:t>Medicare/Medicaid </a:t>
            </a:r>
            <a:endParaRPr lang="en-US" sz="1600" dirty="0" smtClean="0"/>
          </a:p>
          <a:p>
            <a:pPr lvl="1"/>
            <a:r>
              <a:rPr lang="en-IN" dirty="0" smtClean="0"/>
              <a:t>Supplemental Security Income </a:t>
            </a:r>
            <a:endParaRPr lang="en-US" sz="1600" dirty="0" smtClean="0"/>
          </a:p>
          <a:p>
            <a:pPr lvl="1"/>
            <a:r>
              <a:rPr lang="en-IN" dirty="0" smtClean="0"/>
              <a:t>Unemployment Insurance </a:t>
            </a:r>
            <a:endParaRPr lang="en-US" sz="1600" dirty="0" smtClean="0"/>
          </a:p>
          <a:p>
            <a:pPr lvl="1"/>
            <a:r>
              <a:rPr lang="en-IN" dirty="0" smtClean="0"/>
              <a:t>Workers' Compensation </a:t>
            </a:r>
            <a:endParaRPr lang="en-US" sz="1600" dirty="0" smtClean="0"/>
          </a:p>
          <a:p>
            <a:pPr lvl="0">
              <a:buFont typeface="Arial" pitchFamily="34" charset="0"/>
              <a:buChar char="•"/>
            </a:pPr>
            <a:r>
              <a:rPr lang="en-IN" sz="2400" dirty="0" smtClean="0"/>
              <a:t>Health Incentive (Supplementary) </a:t>
            </a:r>
            <a:endParaRPr lang="en-US" sz="2000" dirty="0" smtClean="0"/>
          </a:p>
          <a:p>
            <a:pPr lvl="1"/>
            <a:r>
              <a:rPr lang="en-IN" dirty="0" smtClean="0"/>
              <a:t>Medical Coverage </a:t>
            </a:r>
            <a:endParaRPr lang="en-US" sz="1600" dirty="0" smtClean="0"/>
          </a:p>
          <a:p>
            <a:pPr lvl="1"/>
            <a:r>
              <a:rPr lang="en-IN" dirty="0" smtClean="0"/>
              <a:t>Dental Coverage </a:t>
            </a:r>
            <a:endParaRPr lang="en-US" sz="1600" dirty="0" smtClean="0"/>
          </a:p>
          <a:p>
            <a:r>
              <a:rPr lang="en-IN" sz="2000" dirty="0" smtClean="0">
                <a:latin typeface="Times New Roman" pitchFamily="18" charset="0"/>
                <a:cs typeface="Times New Roman" pitchFamily="18" charset="0"/>
              </a:rPr>
              <a:t>       Vision Coverage</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332656"/>
            <a:ext cx="7772400" cy="5953864"/>
          </a:xfrm>
        </p:spPr>
        <p:txBody>
          <a:bodyPr>
            <a:normAutofit fontScale="25000" lnSpcReduction="20000"/>
          </a:bodyPr>
          <a:lstStyle/>
          <a:p>
            <a:endParaRPr lang="en-US" dirty="0" smtClean="0"/>
          </a:p>
          <a:p>
            <a:pPr lvl="1"/>
            <a:endParaRPr lang="en-IN" sz="8000" dirty="0" smtClean="0">
              <a:latin typeface="Times New Roman" pitchFamily="18" charset="0"/>
              <a:cs typeface="Times New Roman" pitchFamily="18" charset="0"/>
            </a:endParaRPr>
          </a:p>
          <a:p>
            <a:pPr lvl="1">
              <a:buFont typeface="Arial" pitchFamily="34" charset="0"/>
              <a:buChar char="•"/>
            </a:pPr>
            <a:r>
              <a:rPr lang="en-IN" sz="8000" dirty="0" smtClean="0">
                <a:latin typeface="Times New Roman" pitchFamily="18" charset="0"/>
                <a:cs typeface="Times New Roman" pitchFamily="18" charset="0"/>
              </a:rPr>
              <a:t>Physical Examinations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Sick Days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Health Club Memberships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Fitness Centre </a:t>
            </a:r>
          </a:p>
          <a:p>
            <a:pPr lvl="1"/>
            <a:endParaRPr lang="en-US" sz="8000" dirty="0" smtClean="0">
              <a:latin typeface="Times New Roman" pitchFamily="18" charset="0"/>
              <a:cs typeface="Times New Roman" pitchFamily="18" charset="0"/>
            </a:endParaRPr>
          </a:p>
          <a:p>
            <a:pPr lvl="1"/>
            <a:endParaRPr lang="en-US" sz="8000" dirty="0" smtClean="0">
              <a:latin typeface="Times New Roman" pitchFamily="18" charset="0"/>
              <a:cs typeface="Times New Roman" pitchFamily="18" charset="0"/>
            </a:endParaRPr>
          </a:p>
          <a:p>
            <a:pPr lvl="0">
              <a:buFont typeface="Arial" pitchFamily="34" charset="0"/>
              <a:buChar char="•"/>
            </a:pPr>
            <a:r>
              <a:rPr lang="en-IN" sz="8000" dirty="0" smtClean="0">
                <a:latin typeface="Times New Roman" pitchFamily="18" charset="0"/>
                <a:cs typeface="Times New Roman" pitchFamily="18" charset="0"/>
              </a:rPr>
              <a:t>   Lifestyle Incentive (Supplementary)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Bereavement Leave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Dependent Life Insurance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Life Insurance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Paid Holidays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Reimbursement Accounts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Vacation </a:t>
            </a:r>
          </a:p>
          <a:p>
            <a:pPr lvl="1"/>
            <a:endParaRPr lang="en-US" sz="8000" dirty="0" smtClean="0">
              <a:latin typeface="Times New Roman" pitchFamily="18" charset="0"/>
              <a:cs typeface="Times New Roman" pitchFamily="18" charset="0"/>
            </a:endParaRPr>
          </a:p>
          <a:p>
            <a:pPr lvl="0">
              <a:buFont typeface="Arial" pitchFamily="34" charset="0"/>
              <a:buChar char="•"/>
            </a:pPr>
            <a:r>
              <a:rPr lang="en-IN" sz="8000" dirty="0" smtClean="0">
                <a:latin typeface="Times New Roman" pitchFamily="18" charset="0"/>
                <a:cs typeface="Times New Roman" pitchFamily="18" charset="0"/>
              </a:rPr>
              <a:t> Recreational Incentive (Supplementary)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Athletic Teams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Country Club Membership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Entertainment Bonuses: Theatre or Sports Tickets </a:t>
            </a:r>
            <a:endParaRPr lang="en-US" sz="8000" dirty="0" smtClean="0">
              <a:latin typeface="Times New Roman" pitchFamily="18" charset="0"/>
              <a:cs typeface="Times New Roman" pitchFamily="18" charset="0"/>
            </a:endParaRPr>
          </a:p>
          <a:p>
            <a:pPr lvl="1"/>
            <a:r>
              <a:rPr lang="en-IN" sz="8000" dirty="0" smtClean="0">
                <a:latin typeface="Times New Roman" pitchFamily="18" charset="0"/>
                <a:cs typeface="Times New Roman" pitchFamily="18" charset="0"/>
              </a:rPr>
              <a:t>Social Functions </a:t>
            </a:r>
            <a:endParaRPr lang="en-US" sz="8000" dirty="0" smtClean="0">
              <a:latin typeface="Times New Roman" pitchFamily="18" charset="0"/>
              <a:cs typeface="Times New Roman" pitchFamily="18" charset="0"/>
            </a:endParaRPr>
          </a:p>
          <a:p>
            <a:r>
              <a:rPr lang="en-IN" sz="8000" dirty="0" smtClean="0">
                <a:latin typeface="Times New Roman" pitchFamily="18" charset="0"/>
                <a:cs typeface="Times New Roman" pitchFamily="18" charset="0"/>
              </a:rPr>
              <a:t/>
            </a:r>
            <a:br>
              <a:rPr lang="en-IN" sz="8000" dirty="0" smtClean="0">
                <a:latin typeface="Times New Roman" pitchFamily="18" charset="0"/>
                <a:cs typeface="Times New Roman" pitchFamily="18" charset="0"/>
              </a:rPr>
            </a:br>
            <a:endParaRPr lang="en-US" sz="8000" dirty="0" smtClean="0">
              <a:latin typeface="Times New Roman" pitchFamily="18" charset="0"/>
              <a:cs typeface="Times New Roman" pitchFamily="18" charset="0"/>
            </a:endParaRPr>
          </a:p>
          <a:p>
            <a:r>
              <a:rPr lang="en-IN" sz="8000" dirty="0" smtClean="0">
                <a:latin typeface="Times New Roman" pitchFamily="18" charset="0"/>
                <a:cs typeface="Times New Roman" pitchFamily="18" charset="0"/>
              </a:rPr>
              <a:t> </a:t>
            </a:r>
            <a:endParaRPr lang="en-US" sz="8000" dirty="0" smtClean="0">
              <a:latin typeface="Times New Roman" pitchFamily="18" charset="0"/>
              <a:cs typeface="Times New Roman" pitchFamily="18" charset="0"/>
            </a:endParaRPr>
          </a:p>
          <a:p>
            <a:r>
              <a:rPr lang="en-IN" sz="2400" dirty="0" smtClean="0"/>
              <a:t> </a:t>
            </a:r>
            <a:endParaRPr lang="en-US" sz="2400" dirty="0" smtClean="0"/>
          </a:p>
          <a:p>
            <a:r>
              <a:rPr lang="en-IN" sz="2400" dirty="0" smtClean="0"/>
              <a:t> </a:t>
            </a:r>
            <a:endParaRPr lang="en-US" sz="2400" dirty="0" smtClean="0"/>
          </a:p>
          <a:p>
            <a:r>
              <a:rPr lang="en-IN" sz="2400" dirty="0" smtClean="0"/>
              <a:t> </a:t>
            </a:r>
            <a:endParaRPr lang="en-US" sz="2400"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404664"/>
            <a:ext cx="7772400" cy="6264696"/>
          </a:xfrm>
        </p:spPr>
        <p:txBody>
          <a:bodyPr>
            <a:normAutofit fontScale="40000" lnSpcReduction="20000"/>
          </a:bodyPr>
          <a:lstStyle/>
          <a:p>
            <a:pPr lvl="0">
              <a:buFont typeface="Arial" pitchFamily="34" charset="0"/>
              <a:buChar char="•"/>
            </a:pPr>
            <a:r>
              <a:rPr lang="en-IN" sz="5000" dirty="0" smtClean="0">
                <a:latin typeface="Times New Roman" pitchFamily="18" charset="0"/>
                <a:cs typeface="Times New Roman" pitchFamily="18" charset="0"/>
              </a:rPr>
              <a:t>Retirement (Supplementary)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Individual Retirement Accounts (IRAs)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Pension Programs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Retirement Advice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Salary Deferral </a:t>
            </a:r>
            <a:endParaRPr lang="en-US" sz="5000" dirty="0" smtClean="0">
              <a:latin typeface="Times New Roman" pitchFamily="18" charset="0"/>
              <a:cs typeface="Times New Roman" pitchFamily="18" charset="0"/>
            </a:endParaRPr>
          </a:p>
          <a:p>
            <a:pPr lvl="0">
              <a:buFont typeface="Arial" pitchFamily="34" charset="0"/>
              <a:buChar char="•"/>
            </a:pPr>
            <a:r>
              <a:rPr lang="en-IN" sz="5000" dirty="0" smtClean="0">
                <a:latin typeface="Times New Roman" pitchFamily="18" charset="0"/>
                <a:cs typeface="Times New Roman" pitchFamily="18" charset="0"/>
              </a:rPr>
              <a:t>Savings (Supplementary)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Credit Union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Matching Savings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Stock Options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Thrift Savings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U.S. Savings Bond Offers </a:t>
            </a:r>
            <a:endParaRPr lang="en-US" sz="5000" dirty="0" smtClean="0">
              <a:latin typeface="Times New Roman" pitchFamily="18" charset="0"/>
              <a:cs typeface="Times New Roman" pitchFamily="18" charset="0"/>
            </a:endParaRPr>
          </a:p>
          <a:p>
            <a:pPr lvl="0">
              <a:buFont typeface="Arial" pitchFamily="34" charset="0"/>
              <a:buChar char="•"/>
            </a:pPr>
            <a:r>
              <a:rPr lang="en-IN" sz="5000" dirty="0" smtClean="0">
                <a:latin typeface="Times New Roman" pitchFamily="18" charset="0"/>
                <a:cs typeface="Times New Roman" pitchFamily="18" charset="0"/>
              </a:rPr>
              <a:t>Transportation (Supplementary)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Car Allowance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Carpooling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Company Car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Mass Transit Passes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Moving Expenses </a:t>
            </a:r>
            <a:endParaRPr lang="en-US" sz="5000" dirty="0" smtClean="0">
              <a:latin typeface="Times New Roman" pitchFamily="18" charset="0"/>
              <a:cs typeface="Times New Roman" pitchFamily="18" charset="0"/>
            </a:endParaRPr>
          </a:p>
          <a:p>
            <a:pPr lvl="1"/>
            <a:r>
              <a:rPr lang="en-IN" sz="5000" dirty="0" smtClean="0">
                <a:latin typeface="Times New Roman" pitchFamily="18" charset="0"/>
                <a:cs typeface="Times New Roman" pitchFamily="18" charset="0"/>
              </a:rPr>
              <a:t>Relocation Assistance and Subsidies </a:t>
            </a:r>
            <a:endParaRPr lang="en-US" sz="50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32656"/>
            <a:ext cx="7772400" cy="648072"/>
          </a:xfrm>
        </p:spPr>
        <p:txBody>
          <a:bodyPr/>
          <a:lstStyle/>
          <a:p>
            <a:r>
              <a:rPr lang="en-US" sz="2400" dirty="0" smtClean="0">
                <a:latin typeface="Times New Roman" pitchFamily="18" charset="0"/>
                <a:cs typeface="Times New Roman" pitchFamily="18" charset="0"/>
              </a:rPr>
              <a:t>Literature Review</a:t>
            </a:r>
            <a:endParaRPr lang="en-IN" sz="2400" dirty="0">
              <a:latin typeface="Times New Roman" pitchFamily="18" charset="0"/>
              <a:cs typeface="Times New Roman" pitchFamily="18" charset="0"/>
            </a:endParaRPr>
          </a:p>
        </p:txBody>
      </p:sp>
      <p:sp>
        <p:nvSpPr>
          <p:cNvPr id="3" name="Text Placeholder 2"/>
          <p:cNvSpPr>
            <a:spLocks noGrp="1"/>
          </p:cNvSpPr>
          <p:nvPr>
            <p:ph type="body" idx="1"/>
          </p:nvPr>
        </p:nvSpPr>
        <p:spPr>
          <a:xfrm>
            <a:off x="530352" y="1052736"/>
            <a:ext cx="7772400" cy="5544616"/>
          </a:xfrm>
        </p:spPr>
        <p:txBody>
          <a:bodyPr>
            <a:normAutofit fontScale="92500"/>
          </a:bodyPr>
          <a:lstStyle/>
          <a:p>
            <a:r>
              <a:rPr lang="en-IN" dirty="0" smtClean="0">
                <a:latin typeface="Times New Roman" pitchFamily="18" charset="0"/>
                <a:cs typeface="Times New Roman" pitchFamily="18" charset="0"/>
              </a:rPr>
              <a:t>“Companies </a:t>
            </a:r>
            <a:r>
              <a:rPr lang="en-IN" dirty="0" smtClean="0">
                <a:latin typeface="Times New Roman" pitchFamily="18" charset="0"/>
                <a:cs typeface="Times New Roman" pitchFamily="18" charset="0"/>
              </a:rPr>
              <a:t>provide their employees and workers with a variety of benefits. These benefits are basically forms of value or services that are provided by an employer to his employees for their contribution in the performance of the organisation . </a:t>
            </a:r>
            <a:r>
              <a:rPr lang="en-IN"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These also help in building up employee job satisfaction. . The employee benefits of a company generally includes:- (</a:t>
            </a:r>
            <a:r>
              <a:rPr lang="en-IN" dirty="0" err="1" smtClean="0">
                <a:latin typeface="Times New Roman" pitchFamily="18" charset="0"/>
                <a:cs typeface="Times New Roman" pitchFamily="18" charset="0"/>
              </a:rPr>
              <a:t>i</a:t>
            </a:r>
            <a:r>
              <a:rPr lang="en-IN" dirty="0" smtClean="0">
                <a:latin typeface="Times New Roman" pitchFamily="18" charset="0"/>
                <a:cs typeface="Times New Roman" pitchFamily="18" charset="0"/>
              </a:rPr>
              <a:t>) A remunerative wage structure which motivates the employees to contribute their maximum worth to the enterprise; </a:t>
            </a:r>
          </a:p>
          <a:p>
            <a:r>
              <a:rPr lang="en-IN" dirty="0" smtClean="0">
                <a:latin typeface="Times New Roman" pitchFamily="18" charset="0"/>
                <a:cs typeface="Times New Roman" pitchFamily="18" charset="0"/>
              </a:rPr>
              <a:t>(ii) bonus to the employees either on festive occasions or as a reward for their contribution in the high performance of the firm; </a:t>
            </a:r>
          </a:p>
          <a:p>
            <a:r>
              <a:rPr lang="en-IN" dirty="0" smtClean="0">
                <a:latin typeface="Times New Roman" pitchFamily="18" charset="0"/>
                <a:cs typeface="Times New Roman" pitchFamily="18" charset="0"/>
              </a:rPr>
              <a:t>(iii) Social security benefits for employee welfare in the form of provident fund, gratuity, medical facilities, compensation and insurance policies; </a:t>
            </a:r>
          </a:p>
          <a:p>
            <a:r>
              <a:rPr lang="en-IN" dirty="0" smtClean="0">
                <a:latin typeface="Times New Roman" pitchFamily="18" charset="0"/>
                <a:cs typeface="Times New Roman" pitchFamily="18" charset="0"/>
              </a:rPr>
              <a:t>(iv) different types and number of leaves so that the employees may revitalize themselves and contribute their best effort to the organization; </a:t>
            </a:r>
          </a:p>
          <a:p>
            <a:r>
              <a:rPr lang="en-IN" dirty="0" smtClean="0">
                <a:latin typeface="Times New Roman" pitchFamily="18" charset="0"/>
                <a:cs typeface="Times New Roman" pitchFamily="18" charset="0"/>
              </a:rPr>
              <a:t>(v) employees who wish to voluntarily retire from an organisation are provided with several benefits under the voluntary retirement scheme</a:t>
            </a:r>
            <a:r>
              <a:rPr lang="en-IN" dirty="0" smtClean="0">
                <a:latin typeface="Times New Roman" pitchFamily="18" charset="0"/>
                <a:cs typeface="Times New Roman" pitchFamily="18" charset="0"/>
              </a:rPr>
              <a:t>.”</a:t>
            </a:r>
            <a:endParaRPr lang="en-IN"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260648"/>
            <a:ext cx="7772400" cy="648072"/>
          </a:xfrm>
        </p:spPr>
        <p:txBody>
          <a:bodyPr/>
          <a:lstStyle/>
          <a:p>
            <a:r>
              <a:rPr lang="en-US" dirty="0" smtClean="0"/>
              <a:t>Objective</a:t>
            </a:r>
            <a:endParaRPr lang="en-IN" dirty="0"/>
          </a:p>
        </p:txBody>
      </p:sp>
      <p:sp>
        <p:nvSpPr>
          <p:cNvPr id="3" name="Text Placeholder 2"/>
          <p:cNvSpPr>
            <a:spLocks noGrp="1"/>
          </p:cNvSpPr>
          <p:nvPr>
            <p:ph type="body" idx="1"/>
          </p:nvPr>
        </p:nvSpPr>
        <p:spPr>
          <a:xfrm>
            <a:off x="530352" y="980728"/>
            <a:ext cx="7772400" cy="5328592"/>
          </a:xfrm>
        </p:spPr>
        <p:txBody>
          <a:bodyPr>
            <a:normAutofit fontScale="92500" lnSpcReduction="10000"/>
          </a:bodyPr>
          <a:lstStyle/>
          <a:p>
            <a:pPr lvl="0">
              <a:buFont typeface="Wingdings" pitchFamily="2" charset="2"/>
              <a:buChar char="v"/>
            </a:pPr>
            <a:r>
              <a:rPr lang="en-IN" b="1" dirty="0" smtClean="0">
                <a:solidFill>
                  <a:schemeClr val="accent4">
                    <a:lumMod val="75000"/>
                  </a:schemeClr>
                </a:solidFill>
                <a:latin typeface="Times New Roman" pitchFamily="18" charset="0"/>
                <a:cs typeface="Times New Roman" pitchFamily="18" charset="0"/>
              </a:rPr>
              <a:t>General Objective</a:t>
            </a:r>
          </a:p>
          <a:p>
            <a:pPr lvl="0">
              <a:buFont typeface="Wingdings" pitchFamily="2" charset="2"/>
              <a:buChar char="v"/>
            </a:pPr>
            <a:endParaRPr lang="en-IN" dirty="0" smtClean="0">
              <a:latin typeface="Times New Roman" pitchFamily="18" charset="0"/>
              <a:cs typeface="Times New Roman" pitchFamily="18" charset="0"/>
            </a:endParaRPr>
          </a:p>
          <a:p>
            <a:pPr lvl="0">
              <a:buFont typeface="Wingdings" pitchFamily="2" charset="2"/>
              <a:buChar char="v"/>
            </a:pPr>
            <a:r>
              <a:rPr lang="en-IN" dirty="0" smtClean="0">
                <a:latin typeface="Times New Roman" pitchFamily="18" charset="0"/>
                <a:cs typeface="Times New Roman" pitchFamily="18" charset="0"/>
              </a:rPr>
              <a:t>To discuss the concept of Employee Benefits and other privilege provided by the Indian Spinal Injuries Centre. </a:t>
            </a:r>
          </a:p>
          <a:p>
            <a:pPr lvl="0">
              <a:buFont typeface="Wingdings" pitchFamily="2" charset="2"/>
              <a:buChar char="v"/>
            </a:pPr>
            <a:endParaRPr lang="en-IN" dirty="0" smtClean="0">
              <a:latin typeface="Times New Roman" pitchFamily="18" charset="0"/>
              <a:cs typeface="Times New Roman" pitchFamily="18" charset="0"/>
            </a:endParaRPr>
          </a:p>
          <a:p>
            <a:pPr lvl="0">
              <a:buFont typeface="Wingdings" pitchFamily="2" charset="2"/>
              <a:buChar char="v"/>
            </a:pPr>
            <a:r>
              <a:rPr lang="en-US" b="1" dirty="0" smtClean="0">
                <a:solidFill>
                  <a:schemeClr val="accent4">
                    <a:lumMod val="75000"/>
                  </a:schemeClr>
                </a:solidFill>
                <a:latin typeface="Times New Roman" pitchFamily="18" charset="0"/>
                <a:cs typeface="Times New Roman" pitchFamily="18" charset="0"/>
              </a:rPr>
              <a:t>Specific Objectives</a:t>
            </a:r>
          </a:p>
          <a:p>
            <a:pPr lvl="0">
              <a:buFont typeface="Wingdings" pitchFamily="2" charset="2"/>
              <a:buChar char="v"/>
            </a:pPr>
            <a:endParaRPr lang="en-IN" b="1" dirty="0" smtClean="0">
              <a:solidFill>
                <a:schemeClr val="accent4">
                  <a:lumMod val="75000"/>
                </a:schemeClr>
              </a:solidFill>
              <a:latin typeface="Times New Roman" pitchFamily="18" charset="0"/>
              <a:cs typeface="Times New Roman" pitchFamily="18" charset="0"/>
            </a:endParaRPr>
          </a:p>
          <a:p>
            <a:pPr lvl="0">
              <a:buFont typeface="Wingdings" pitchFamily="2" charset="2"/>
              <a:buChar char="v"/>
            </a:pPr>
            <a:r>
              <a:rPr lang="en-IN" dirty="0" smtClean="0">
                <a:latin typeface="Times New Roman" pitchFamily="18" charset="0"/>
                <a:cs typeface="Times New Roman" pitchFamily="18" charset="0"/>
              </a:rPr>
              <a:t>To study the different incentive plan method i.e. Straight price rate, Halsey Premium plan to understand Individual incentive plan for Indian spinal injuries. </a:t>
            </a:r>
          </a:p>
          <a:p>
            <a:pPr lvl="0">
              <a:buFont typeface="Wingdings" pitchFamily="2" charset="2"/>
              <a:buChar char="v"/>
            </a:pPr>
            <a:endParaRPr lang="en-IN" dirty="0" smtClean="0">
              <a:latin typeface="Times New Roman" pitchFamily="18" charset="0"/>
              <a:cs typeface="Times New Roman" pitchFamily="18" charset="0"/>
            </a:endParaRPr>
          </a:p>
          <a:p>
            <a:pPr lvl="0">
              <a:buFont typeface="Wingdings" pitchFamily="2" charset="2"/>
              <a:buChar char="v"/>
            </a:pPr>
            <a:r>
              <a:rPr lang="en-IN" dirty="0" smtClean="0">
                <a:latin typeface="Times New Roman" pitchFamily="18" charset="0"/>
                <a:cs typeface="Times New Roman" pitchFamily="18" charset="0"/>
              </a:rPr>
              <a:t>To measure the satisfaction level amongst employees due to Employee benefits and privilege.</a:t>
            </a:r>
          </a:p>
          <a:p>
            <a:pPr lvl="0">
              <a:buFont typeface="Wingdings" pitchFamily="2" charset="2"/>
              <a:buChar char="v"/>
            </a:pPr>
            <a:endParaRPr lang="en-IN" dirty="0" smtClean="0">
              <a:latin typeface="Times New Roman" pitchFamily="18" charset="0"/>
              <a:cs typeface="Times New Roman" pitchFamily="18" charset="0"/>
            </a:endParaRPr>
          </a:p>
          <a:p>
            <a:pPr lvl="0">
              <a:buFont typeface="Wingdings" pitchFamily="2" charset="2"/>
              <a:buChar char="v"/>
            </a:pPr>
            <a:r>
              <a:rPr lang="en-IN" dirty="0" smtClean="0">
                <a:latin typeface="Times New Roman" pitchFamily="18" charset="0"/>
                <a:cs typeface="Times New Roman" pitchFamily="18" charset="0"/>
              </a:rPr>
              <a:t>A comparative analysis of the employee benefits given in other companies in same sector vis-à-vis the target company.</a:t>
            </a:r>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2347</TotalTime>
  <Words>1746</Words>
  <Application>Microsoft Office PowerPoint</Application>
  <PresentationFormat>On-screen Show (4:3)</PresentationFormat>
  <Paragraphs>219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Incentive Planning for different levels of Employees at Indian Spinal Injuries Centre</vt:lpstr>
      <vt:lpstr>CONTENT</vt:lpstr>
      <vt:lpstr>Introduction</vt:lpstr>
      <vt:lpstr>TYPES OF INCENTIVE </vt:lpstr>
      <vt:lpstr>Slide 5</vt:lpstr>
      <vt:lpstr>Slide 6</vt:lpstr>
      <vt:lpstr>Slide 7</vt:lpstr>
      <vt:lpstr>Literature Review</vt:lpstr>
      <vt:lpstr>Objective</vt:lpstr>
      <vt:lpstr>Research Methodology</vt:lpstr>
      <vt:lpstr>Study findings</vt:lpstr>
      <vt:lpstr>Slide 12</vt:lpstr>
      <vt:lpstr>Slide 13</vt:lpstr>
      <vt:lpstr>Slide 14</vt:lpstr>
      <vt:lpstr>Slide 15</vt:lpstr>
      <vt:lpstr>Slide 16</vt:lpstr>
      <vt:lpstr>Slide 17</vt:lpstr>
      <vt:lpstr>Slide 18</vt:lpstr>
      <vt:lpstr>Slide 19</vt:lpstr>
      <vt:lpstr>Slide 20</vt:lpstr>
      <vt:lpstr>Slide 21</vt:lpstr>
      <vt:lpstr>Recommendations</vt:lpstr>
      <vt:lpstr>Slide 23</vt:lpstr>
      <vt:lpstr>Slide 24</vt:lpstr>
      <vt:lpstr>Limitations</vt:lpstr>
      <vt:lpstr>References</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Parul</dc:creator>
  <cp:lastModifiedBy>Parul</cp:lastModifiedBy>
  <cp:revision>71</cp:revision>
  <dcterms:created xsi:type="dcterms:W3CDTF">2013-05-14T16:54:46Z</dcterms:created>
  <dcterms:modified xsi:type="dcterms:W3CDTF">2013-05-17T06:58:34Z</dcterms:modified>
</cp:coreProperties>
</file>