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1" r:id="rId5"/>
    <p:sldId id="263" r:id="rId6"/>
    <p:sldId id="269" r:id="rId7"/>
    <p:sldId id="270" r:id="rId8"/>
    <p:sldId id="271" r:id="rId9"/>
    <p:sldId id="264" r:id="rId10"/>
    <p:sldId id="265" r:id="rId11"/>
    <p:sldId id="272" r:id="rId12"/>
    <p:sldId id="273" r:id="rId13"/>
    <p:sldId id="266" r:id="rId14"/>
    <p:sldId id="267" r:id="rId15"/>
    <p:sldId id="268"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29200" y="5181600"/>
            <a:ext cx="4114800" cy="1676400"/>
          </a:xfrm>
        </p:spPr>
        <p:txBody>
          <a:bodyPr>
            <a:normAutofit/>
          </a:bodyPr>
          <a:lstStyle/>
          <a:p>
            <a:r>
              <a:rPr lang="en-US" sz="2800" dirty="0" smtClean="0">
                <a:solidFill>
                  <a:schemeClr val="tx1"/>
                </a:solidFill>
              </a:rPr>
              <a:t>Presented By -</a:t>
            </a:r>
          </a:p>
          <a:p>
            <a:r>
              <a:rPr lang="en-US" sz="2800" dirty="0" smtClean="0">
                <a:solidFill>
                  <a:schemeClr val="tx1"/>
                </a:solidFill>
              </a:rPr>
              <a:t>Aviral Saxena</a:t>
            </a:r>
          </a:p>
          <a:p>
            <a:r>
              <a:rPr lang="en-US" sz="2800" dirty="0" smtClean="0">
                <a:solidFill>
                  <a:schemeClr val="tx1"/>
                </a:solidFill>
              </a:rPr>
              <a:t>PG/13/09</a:t>
            </a:r>
            <a:endParaRPr lang="en-US" sz="2800" dirty="0">
              <a:solidFill>
                <a:schemeClr val="tx1"/>
              </a:solidFill>
            </a:endParaRPr>
          </a:p>
        </p:txBody>
      </p:sp>
      <p:pic>
        <p:nvPicPr>
          <p:cNvPr id="2050" name="Picture 2" descr="C:\Users\Pankaj grover\Desktop\CME BANNER.png"/>
          <p:cNvPicPr>
            <a:picLocks noChangeAspect="1" noChangeArrowheads="1"/>
          </p:cNvPicPr>
          <p:nvPr/>
        </p:nvPicPr>
        <p:blipFill>
          <a:blip r:embed="rId2"/>
          <a:srcRect/>
          <a:stretch>
            <a:fillRect/>
          </a:stretch>
        </p:blipFill>
        <p:spPr bwMode="auto">
          <a:xfrm>
            <a:off x="0" y="0"/>
            <a:ext cx="5181599" cy="6858000"/>
          </a:xfrm>
          <a:prstGeom prst="rect">
            <a:avLst/>
          </a:prstGeom>
          <a:noFill/>
        </p:spPr>
      </p:pic>
      <p:sp>
        <p:nvSpPr>
          <p:cNvPr id="5" name="Rectangle 4"/>
          <p:cNvSpPr/>
          <p:nvPr/>
        </p:nvSpPr>
        <p:spPr>
          <a:xfrm>
            <a:off x="5181600" y="0"/>
            <a:ext cx="3962400" cy="480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Effectiveness of CME on current practices in Radiology among Resident Doctors through Pre &amp; Post test analysis</a:t>
            </a:r>
            <a:endParaRPr lang="en-US" sz="36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b="1" dirty="0" smtClean="0"/>
              <a:t>Study Sample</a:t>
            </a:r>
            <a:endParaRPr lang="en-US" dirty="0" smtClean="0"/>
          </a:p>
          <a:p>
            <a:pPr>
              <a:buNone/>
            </a:pPr>
            <a:r>
              <a:rPr lang="en-US" b="1" dirty="0" smtClean="0"/>
              <a:t> </a:t>
            </a:r>
            <a:endParaRPr lang="en-US" dirty="0" smtClean="0"/>
          </a:p>
          <a:p>
            <a:pPr>
              <a:buNone/>
            </a:pPr>
            <a:r>
              <a:rPr lang="en-US" dirty="0" smtClean="0"/>
              <a:t>Total 130 delegates from radiology clinical background has</a:t>
            </a:r>
          </a:p>
          <a:p>
            <a:pPr>
              <a:buNone/>
            </a:pPr>
            <a:r>
              <a:rPr lang="en-US" dirty="0" smtClean="0"/>
              <a:t>participated from all over India for the CME. </a:t>
            </a:r>
          </a:p>
          <a:p>
            <a:pPr>
              <a:buNone/>
            </a:pPr>
            <a:endParaRPr lang="en-US" dirty="0" smtClean="0"/>
          </a:p>
          <a:p>
            <a:pPr>
              <a:buNone/>
            </a:pPr>
            <a:r>
              <a:rPr lang="en-US" b="1" dirty="0" smtClean="0"/>
              <a:t>Tools &amp; Technique</a:t>
            </a:r>
          </a:p>
          <a:p>
            <a:pPr>
              <a:buNone/>
            </a:pPr>
            <a:endParaRPr lang="en-US" dirty="0" smtClean="0"/>
          </a:p>
          <a:p>
            <a:pPr>
              <a:buNone/>
            </a:pPr>
            <a:r>
              <a:rPr lang="en-US" dirty="0" smtClean="0"/>
              <a:t>Pre –test &amp; Post –test questionnaires were administrated to</a:t>
            </a:r>
          </a:p>
          <a:p>
            <a:pPr>
              <a:buNone/>
            </a:pPr>
            <a:r>
              <a:rPr lang="en-US" dirty="0" smtClean="0"/>
              <a:t>delegates before the CME and after completing the CME.</a:t>
            </a:r>
          </a:p>
          <a:p>
            <a:pPr>
              <a:buNone/>
            </a:pPr>
            <a:r>
              <a:rPr lang="en-US" dirty="0" smtClean="0"/>
              <a:t>Microsoft excels 2007 &amp; SPSS 17.0 were used to analysis the</a:t>
            </a:r>
          </a:p>
          <a:p>
            <a:pPr>
              <a:buNone/>
            </a:pPr>
            <a:r>
              <a:rPr lang="en-US" dirty="0" smtClean="0"/>
              <a:t>data.</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u="sng" dirty="0" smtClean="0"/>
              <a:t> Study Results</a:t>
            </a:r>
          </a:p>
          <a:p>
            <a:r>
              <a:rPr lang="en-US" dirty="0" smtClean="0"/>
              <a:t>The Overall Pre-test Mean knowledge scores was 37.39and Median was 38.50; whereas the Post-term mean knowledge score was 39.78and Median was 40</a:t>
            </a:r>
            <a:r>
              <a:rPr lang="en-US" dirty="0" smtClean="0"/>
              <a:t>.</a:t>
            </a:r>
            <a:r>
              <a:rPr lang="en-US" dirty="0" smtClean="0"/>
              <a:t>	</a:t>
            </a:r>
          </a:p>
          <a:p>
            <a:r>
              <a:rPr lang="en-US" dirty="0" smtClean="0"/>
              <a:t>Maximum knowledge score was 48 and Minimum </a:t>
            </a:r>
            <a:r>
              <a:rPr lang="en-US" dirty="0" smtClean="0"/>
              <a:t>Score </a:t>
            </a:r>
            <a:r>
              <a:rPr lang="en-US" dirty="0" smtClean="0"/>
              <a:t>was 18 out of 60 marks in pre-test; Whereas Post-test Maximum Knowledge Score was 51 and Minimum Score was 26 out of 60 marks.</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Paired T-test result showed t(130) =4.634,the p value of paired t-test was .000 which is less than p&lt;0.005which was significant at 0.05 level. So null hypothesis is rejected stating that there was a significant difference between pre-test &amp; post-test score after administration of CME on delegates.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382000" cy="4953000"/>
          </a:xfrm>
        </p:spPr>
        <p:txBody>
          <a:bodyPr>
            <a:normAutofit fontScale="85000" lnSpcReduction="10000"/>
          </a:bodyPr>
          <a:lstStyle/>
          <a:p>
            <a:pPr>
              <a:buNone/>
            </a:pPr>
            <a:r>
              <a:rPr lang="en-US" b="1" u="sng" dirty="0" smtClean="0"/>
              <a:t>Discussion</a:t>
            </a:r>
            <a:endParaRPr lang="en-US" dirty="0" smtClean="0"/>
          </a:p>
          <a:p>
            <a:pPr algn="just">
              <a:buFont typeface="Wingdings" pitchFamily="2" charset="2"/>
              <a:buChar char="§"/>
            </a:pPr>
            <a:r>
              <a:rPr lang="en-US" dirty="0" smtClean="0"/>
              <a:t>     In the present study a sample of 130 Radiology Resident Doctors were consider in the study, finding showed that the overall pre-test mean knowledge score was 37.39 and median was 38.50 whereas the Post-term mean knowledge score was 39.78and Median was 40. </a:t>
            </a:r>
          </a:p>
          <a:p>
            <a:pPr algn="just">
              <a:buFont typeface="Wingdings" pitchFamily="2" charset="2"/>
              <a:buChar char="§"/>
            </a:pPr>
            <a:r>
              <a:rPr lang="en-US" dirty="0" smtClean="0"/>
              <a:t>Paired T-test result showed t(130) =4.634,the p value of paired t-test was .000 which is less than p&lt;0.005which was significant at 0.05 level. So null hypothesis is rejected stating that there was a significant difference between pre-test &amp; post-test score after administration of CME on delegates.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u="sng" dirty="0" smtClean="0"/>
              <a:t>Limitation of Study</a:t>
            </a:r>
            <a:endParaRPr lang="en-US" dirty="0" smtClean="0"/>
          </a:p>
          <a:p>
            <a:pPr lvl="0"/>
            <a:r>
              <a:rPr lang="en-US" dirty="0" smtClean="0"/>
              <a:t>Skills gained &amp; change in physician attitudes, behavior&amp; clinical practice outcomes were not reviewed in study.</a:t>
            </a:r>
          </a:p>
          <a:p>
            <a:pPr lvl="0"/>
            <a:r>
              <a:rPr lang="en-US" dirty="0" smtClean="0"/>
              <a:t>Only knowledge aspects of delegates were reviewed in the study to prove effectiveness of the CME.</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u="sng" dirty="0" smtClean="0"/>
              <a:t>Conclusion</a:t>
            </a:r>
          </a:p>
          <a:p>
            <a:pPr>
              <a:buNone/>
            </a:pPr>
            <a:endParaRPr lang="en-US" dirty="0" smtClean="0"/>
          </a:p>
          <a:p>
            <a:pPr>
              <a:buNone/>
            </a:pPr>
            <a:r>
              <a:rPr lang="en-US" dirty="0" smtClean="0"/>
              <a:t>Though the delegates were of Radiology background,</a:t>
            </a:r>
          </a:p>
          <a:p>
            <a:pPr>
              <a:buNone/>
            </a:pPr>
            <a:r>
              <a:rPr lang="en-US" dirty="0" smtClean="0"/>
              <a:t>during pre-test their knowledge level was found to be</a:t>
            </a:r>
          </a:p>
          <a:p>
            <a:pPr>
              <a:buNone/>
            </a:pPr>
            <a:r>
              <a:rPr lang="en-US" dirty="0" smtClean="0"/>
              <a:t>poor and after delegates has attend the CME on “current</a:t>
            </a:r>
          </a:p>
          <a:p>
            <a:pPr>
              <a:buNone/>
            </a:pPr>
            <a:r>
              <a:rPr lang="en-US" dirty="0" smtClean="0"/>
              <a:t>practices on Radiology” showed considerable</a:t>
            </a:r>
          </a:p>
          <a:p>
            <a:pPr>
              <a:buNone/>
            </a:pPr>
            <a:r>
              <a:rPr lang="en-US" dirty="0" smtClean="0"/>
              <a:t>improvement in post-test score. Thus there is necessity to</a:t>
            </a:r>
          </a:p>
          <a:p>
            <a:pPr>
              <a:buNone/>
            </a:pPr>
            <a:r>
              <a:rPr lang="en-US" dirty="0" smtClean="0"/>
              <a:t>conduct continuing medical education to update the</a:t>
            </a:r>
          </a:p>
          <a:p>
            <a:pPr>
              <a:buNone/>
            </a:pPr>
            <a:r>
              <a:rPr lang="en-US" dirty="0" smtClean="0"/>
              <a:t>knowledge of the health personnel.</a:t>
            </a:r>
          </a:p>
          <a:p>
            <a:pPr>
              <a:buNone/>
            </a:pPr>
            <a:r>
              <a:rPr lang="en-US" dirty="0" smtClean="0"/>
              <a: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descr="C:\Users\Pankaj grover\Desktop\banner_CME_header.jpg"/>
          <p:cNvPicPr>
            <a:picLocks noGrp="1" noChangeAspect="1" noChangeArrowheads="1"/>
          </p:cNvPicPr>
          <p:nvPr>
            <p:ph idx="1"/>
          </p:nvPr>
        </p:nvPicPr>
        <p:blipFill>
          <a:blip r:embed="rId2"/>
          <a:srcRect/>
          <a:stretch>
            <a:fillRect/>
          </a:stretch>
        </p:blipFill>
        <p:spPr bwMode="auto">
          <a:xfrm>
            <a:off x="0" y="0"/>
            <a:ext cx="9144000" cy="3581400"/>
          </a:xfrm>
          <a:prstGeom prst="rect">
            <a:avLst/>
          </a:prstGeom>
          <a:noFill/>
        </p:spPr>
      </p:pic>
      <p:sp>
        <p:nvSpPr>
          <p:cNvPr id="7" name="Rectangle 6"/>
          <p:cNvSpPr/>
          <p:nvPr/>
        </p:nvSpPr>
        <p:spPr>
          <a:xfrm>
            <a:off x="0" y="3581400"/>
            <a:ext cx="9144000" cy="3276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dirty="0" smtClean="0">
                <a:latin typeface="Castellar" pitchFamily="18" charset="0"/>
              </a:rPr>
              <a:t>THANKS</a:t>
            </a:r>
            <a:endParaRPr lang="en-US" sz="9600" dirty="0">
              <a:latin typeface="Castellar"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a:xfrm>
            <a:off x="457200" y="1295400"/>
            <a:ext cx="8229600" cy="5562600"/>
          </a:xfrm>
        </p:spPr>
        <p:txBody>
          <a:bodyPr>
            <a:noAutofit/>
          </a:bodyPr>
          <a:lstStyle/>
          <a:p>
            <a:pPr algn="just"/>
            <a:r>
              <a:rPr lang="en-US" dirty="0" smtClean="0"/>
              <a:t>Continuing medical education (CME) is defined as educational activities that serve to maintain, develop, or increase the knowledge, skills, performance, and relationships a physician uses to provide services for patients, the public, or the profession. Despite the broad range of CME aimed at educating practicing physicians, researchers have found that physicians commonly overuse, under use, and misuse therapeutic and diagnostic interventions.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 It has been suggested that CME may not be effective enough to significantly narrow the gap between what is done in clinical practice and what should be done based on current evidence. Understanding what CME tools and techniques are most effective in disseminating and retaining medical knowledge is critical to improving the effectiveness of CME and thus diminishing the gap between evidence and practice.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71600"/>
            <a:ext cx="8229600" cy="5486400"/>
          </a:xfrm>
        </p:spPr>
        <p:txBody>
          <a:bodyPr>
            <a:noAutofit/>
          </a:bodyPr>
          <a:lstStyle/>
          <a:p>
            <a:pPr algn="just"/>
            <a:r>
              <a:rPr lang="en-US" sz="2800" dirty="0" smtClean="0"/>
              <a:t>To date, relatively little has been done to comprehensively and systematically synthesize evidence regarding the effectiveness of CME and the comparative effectiveness of differing instructional designs for CME in terms of impact on knowledge, attitudes, skills, practice behavior, and clinical practice outcomes. Review of evidence elucidating the value of CME (and ways the activities could be improved, if appropriate) could yield tremendous value to policy makers and professional organizations seeking to make recommendations regarding the optimal delivery of medical care.</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00200"/>
            <a:ext cx="8382000" cy="4724400"/>
          </a:xfrm>
        </p:spPr>
        <p:txBody>
          <a:bodyPr>
            <a:normAutofit fontScale="77500" lnSpcReduction="20000"/>
          </a:bodyPr>
          <a:lstStyle/>
          <a:p>
            <a:pPr>
              <a:buNone/>
            </a:pPr>
            <a:r>
              <a:rPr lang="en-US" b="1" u="sng" dirty="0" smtClean="0"/>
              <a:t>Title of the study</a:t>
            </a:r>
            <a:endParaRPr lang="en-US" dirty="0" smtClean="0"/>
          </a:p>
          <a:p>
            <a:pPr>
              <a:buNone/>
            </a:pPr>
            <a:endParaRPr lang="en-US" dirty="0" smtClean="0"/>
          </a:p>
          <a:p>
            <a:pPr algn="just">
              <a:buNone/>
            </a:pPr>
            <a:r>
              <a:rPr lang="en-US" sz="3600" dirty="0" smtClean="0"/>
              <a:t>    Effectiveness of CME on “Current Practices in Radiology among Radiology Resident Doctors through pre &amp; post- test analysis”</a:t>
            </a:r>
          </a:p>
          <a:p>
            <a:pPr algn="just">
              <a:buNone/>
            </a:pPr>
            <a:endParaRPr lang="en-US" sz="3600" dirty="0" smtClean="0"/>
          </a:p>
          <a:p>
            <a:pPr>
              <a:buNone/>
            </a:pPr>
            <a:r>
              <a:rPr lang="en-US" b="1" u="sng" dirty="0" smtClean="0"/>
              <a:t>Objectives</a:t>
            </a:r>
            <a:endParaRPr lang="en-US" dirty="0" smtClean="0"/>
          </a:p>
          <a:p>
            <a:pPr>
              <a:buNone/>
            </a:pPr>
            <a:r>
              <a:rPr lang="en-US" b="1" dirty="0" smtClean="0"/>
              <a:t> </a:t>
            </a:r>
            <a:endParaRPr lang="en-US" dirty="0" smtClean="0"/>
          </a:p>
          <a:p>
            <a:pPr lvl="0">
              <a:buNone/>
            </a:pPr>
            <a:r>
              <a:rPr lang="en-US" dirty="0" smtClean="0"/>
              <a:t>1.</a:t>
            </a:r>
            <a:r>
              <a:rPr lang="en-US" sz="3300" dirty="0" smtClean="0"/>
              <a:t> To measure the score gained by delegates on current practices in radiology through pre &amp; post test score analysis.</a:t>
            </a:r>
          </a:p>
          <a:p>
            <a:pPr lvl="0">
              <a:buNone/>
            </a:pPr>
            <a:r>
              <a:rPr lang="en-US" sz="3300" dirty="0" smtClean="0"/>
              <a:t>2. To evaluate effectiveness of CME on the same.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Area</a:t>
            </a:r>
            <a:endParaRPr lang="en-US" dirty="0"/>
          </a:p>
        </p:txBody>
      </p:sp>
      <p:sp>
        <p:nvSpPr>
          <p:cNvPr id="3" name="Content Placeholder 2"/>
          <p:cNvSpPr>
            <a:spLocks noGrp="1"/>
          </p:cNvSpPr>
          <p:nvPr>
            <p:ph idx="1"/>
          </p:nvPr>
        </p:nvSpPr>
        <p:spPr>
          <a:xfrm>
            <a:off x="457200" y="1143000"/>
            <a:ext cx="8229600" cy="5638800"/>
          </a:xfrm>
        </p:spPr>
        <p:txBody>
          <a:bodyPr>
            <a:normAutofit fontScale="25000" lnSpcReduction="20000"/>
          </a:bodyPr>
          <a:lstStyle/>
          <a:p>
            <a:pPr>
              <a:buNone/>
            </a:pPr>
            <a:r>
              <a:rPr lang="en-US" dirty="0" smtClean="0"/>
              <a:t> </a:t>
            </a:r>
            <a:endParaRPr lang="en-US" sz="2800" dirty="0" smtClean="0"/>
          </a:p>
          <a:p>
            <a:pPr>
              <a:buNone/>
            </a:pPr>
            <a:r>
              <a:rPr lang="en-US" sz="12800" dirty="0" smtClean="0"/>
              <a:t>Working </a:t>
            </a:r>
            <a:r>
              <a:rPr lang="en-US" sz="12800" dirty="0" smtClean="0"/>
              <a:t>as Research Associate in Training </a:t>
            </a:r>
            <a:r>
              <a:rPr lang="en-US" sz="12800" dirty="0" smtClean="0"/>
              <a:t>&amp;</a:t>
            </a:r>
          </a:p>
          <a:p>
            <a:pPr>
              <a:buNone/>
            </a:pPr>
            <a:r>
              <a:rPr lang="en-US" sz="12800" dirty="0" smtClean="0"/>
              <a:t>Monitoring </a:t>
            </a:r>
            <a:r>
              <a:rPr lang="en-US" sz="12800" dirty="0" smtClean="0"/>
              <a:t>at National Board Of </a:t>
            </a:r>
            <a:endParaRPr lang="en-US" sz="12800" dirty="0" smtClean="0"/>
          </a:p>
          <a:p>
            <a:pPr>
              <a:buNone/>
            </a:pPr>
            <a:r>
              <a:rPr lang="en-US" sz="12800" dirty="0" smtClean="0"/>
              <a:t>  </a:t>
            </a:r>
            <a:r>
              <a:rPr lang="en-US" sz="12800" dirty="0" smtClean="0"/>
              <a:t>Examinations, New Delhi  </a:t>
            </a:r>
            <a:r>
              <a:rPr lang="en-US" sz="12800" dirty="0" smtClean="0"/>
              <a:t> </a:t>
            </a:r>
          </a:p>
          <a:p>
            <a:pPr>
              <a:buNone/>
            </a:pPr>
            <a:r>
              <a:rPr lang="en-US" sz="12800" b="1" dirty="0" smtClean="0"/>
              <a:t>1 </a:t>
            </a:r>
            <a:r>
              <a:rPr lang="en-US" sz="12800" b="1" dirty="0" smtClean="0"/>
              <a:t>Area of Engagement</a:t>
            </a:r>
            <a:endParaRPr lang="en-US" sz="12800" dirty="0" smtClean="0"/>
          </a:p>
          <a:p>
            <a:pPr>
              <a:buFont typeface="Wingdings" pitchFamily="2" charset="2"/>
              <a:buChar char="§"/>
            </a:pPr>
            <a:r>
              <a:rPr lang="en-US" sz="12800" dirty="0" smtClean="0"/>
              <a:t> </a:t>
            </a:r>
            <a:r>
              <a:rPr lang="en-US" sz="12800" dirty="0" smtClean="0"/>
              <a:t>Conducting </a:t>
            </a:r>
            <a:r>
              <a:rPr lang="en-US" sz="12800" dirty="0" smtClean="0"/>
              <a:t>of Objective Structured </a:t>
            </a:r>
            <a:r>
              <a:rPr lang="en-US" sz="12800" dirty="0" smtClean="0"/>
              <a:t>Clinical</a:t>
            </a:r>
          </a:p>
          <a:p>
            <a:pPr>
              <a:buNone/>
            </a:pPr>
            <a:r>
              <a:rPr lang="en-US" sz="12800" dirty="0" smtClean="0"/>
              <a:t> </a:t>
            </a:r>
            <a:r>
              <a:rPr lang="en-US" sz="12800" dirty="0" smtClean="0"/>
              <a:t>    Examination </a:t>
            </a:r>
            <a:r>
              <a:rPr lang="en-US" sz="12800" dirty="0" smtClean="0"/>
              <a:t>(</a:t>
            </a:r>
            <a:r>
              <a:rPr lang="en-US" sz="12800" dirty="0" smtClean="0"/>
              <a:t>OSCE)</a:t>
            </a:r>
          </a:p>
          <a:p>
            <a:pPr>
              <a:buFont typeface="Wingdings" pitchFamily="2" charset="2"/>
              <a:buChar char="§"/>
            </a:pPr>
            <a:r>
              <a:rPr lang="en-US" sz="12800" dirty="0" smtClean="0"/>
              <a:t>Conducting </a:t>
            </a:r>
            <a:r>
              <a:rPr lang="en-US" sz="12800" dirty="0" smtClean="0"/>
              <a:t>of Examination Ethics Committee (</a:t>
            </a:r>
            <a:r>
              <a:rPr lang="en-US" sz="12800" dirty="0" smtClean="0"/>
              <a:t>EEC)</a:t>
            </a:r>
          </a:p>
          <a:p>
            <a:pPr>
              <a:buFont typeface="Wingdings" pitchFamily="2" charset="2"/>
              <a:buChar char="§"/>
            </a:pPr>
            <a:r>
              <a:rPr lang="en-US" sz="12800" dirty="0" smtClean="0"/>
              <a:t>Conducting CME/Workshop</a:t>
            </a:r>
          </a:p>
          <a:p>
            <a:pPr>
              <a:buFont typeface="Wingdings" pitchFamily="2" charset="2"/>
              <a:buChar char="§"/>
            </a:pPr>
            <a:r>
              <a:rPr lang="en-US" sz="12800" dirty="0" smtClean="0"/>
              <a:t>Making </a:t>
            </a:r>
            <a:r>
              <a:rPr lang="en-US" sz="12800" dirty="0" smtClean="0"/>
              <a:t>Appraisal report for exams (AIPGMEE, DNB CET, FMGE)</a:t>
            </a:r>
          </a:p>
          <a:p>
            <a:pPr>
              <a:buNone/>
            </a:pPr>
            <a:r>
              <a:rPr lang="en-US" sz="12800" dirty="0" smtClean="0"/>
              <a:t> </a:t>
            </a:r>
          </a:p>
          <a:p>
            <a:pPr>
              <a:buNone/>
            </a:pPr>
            <a:r>
              <a:rPr lang="en-US" sz="12800" dirty="0" smtClean="0"/>
              <a:t> </a:t>
            </a:r>
          </a:p>
          <a:p>
            <a:pPr>
              <a:buNone/>
            </a:pPr>
            <a:r>
              <a:rPr lang="en-US" dirty="0" smtClean="0"/>
              <a:t> </a:t>
            </a:r>
            <a:endParaRPr lang="en-US" sz="2800" dirty="0" smtClean="0"/>
          </a:p>
          <a:p>
            <a:endParaRPr lang="en-US"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sz="4000" b="1" dirty="0" smtClean="0"/>
              <a:t>2 Managerial Tasks</a:t>
            </a:r>
            <a:endParaRPr lang="en-US" sz="4000" dirty="0" smtClean="0"/>
          </a:p>
          <a:p>
            <a:pPr lvl="0">
              <a:buFont typeface="Wingdings" pitchFamily="2" charset="2"/>
              <a:buChar char="§"/>
            </a:pPr>
            <a:r>
              <a:rPr lang="en-US" sz="4000" dirty="0" smtClean="0"/>
              <a:t>Coordinated </a:t>
            </a:r>
            <a:r>
              <a:rPr lang="en-US" sz="4000" dirty="0" smtClean="0"/>
              <a:t>meeting</a:t>
            </a:r>
          </a:p>
          <a:p>
            <a:pPr lvl="0">
              <a:buFont typeface="Wingdings" pitchFamily="2" charset="2"/>
              <a:buChar char="§"/>
            </a:pPr>
            <a:r>
              <a:rPr lang="en-US" sz="4000" dirty="0" smtClean="0"/>
              <a:t>Coordinated </a:t>
            </a:r>
            <a:r>
              <a:rPr lang="en-US" sz="4000" dirty="0" smtClean="0"/>
              <a:t>CME  On’’ current practices </a:t>
            </a:r>
            <a:r>
              <a:rPr lang="en-US" sz="4000" dirty="0" smtClean="0"/>
              <a:t>in pediatrics’’</a:t>
            </a:r>
          </a:p>
          <a:p>
            <a:pPr lvl="0">
              <a:buFont typeface="Wingdings" pitchFamily="2" charset="2"/>
              <a:buChar char="§"/>
            </a:pPr>
            <a:r>
              <a:rPr lang="en-US" sz="4000" dirty="0" smtClean="0"/>
              <a:t>General </a:t>
            </a:r>
            <a:r>
              <a:rPr lang="en-US" sz="4000" dirty="0" smtClean="0"/>
              <a:t>Tasks in the Training </a:t>
            </a:r>
            <a:r>
              <a:rPr lang="en-US" sz="4000" dirty="0" smtClean="0"/>
              <a:t>&amp;</a:t>
            </a:r>
          </a:p>
          <a:p>
            <a:pPr lvl="0">
              <a:buNone/>
            </a:pPr>
            <a:r>
              <a:rPr lang="en-US" sz="4000" dirty="0" smtClean="0"/>
              <a:t>Monitoring </a:t>
            </a:r>
            <a:r>
              <a:rPr lang="en-US" sz="4000" dirty="0" smtClean="0"/>
              <a:t>Department.</a:t>
            </a:r>
          </a:p>
          <a:p>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rmAutofit lnSpcReduction="10000"/>
          </a:bodyPr>
          <a:lstStyle/>
          <a:p>
            <a:pPr>
              <a:buNone/>
            </a:pPr>
            <a:endParaRPr lang="en-US" sz="2800" dirty="0" smtClean="0"/>
          </a:p>
          <a:p>
            <a:pPr>
              <a:buNone/>
            </a:pPr>
            <a:r>
              <a:rPr lang="en-US" b="1" dirty="0" smtClean="0"/>
              <a:t>3 </a:t>
            </a:r>
            <a:r>
              <a:rPr lang="en-US" b="1" dirty="0" smtClean="0"/>
              <a:t>Reflective </a:t>
            </a:r>
            <a:r>
              <a:rPr lang="en-US" b="1" dirty="0" smtClean="0"/>
              <a:t>learning</a:t>
            </a:r>
            <a:r>
              <a:rPr lang="en-US" dirty="0" smtClean="0"/>
              <a:t> </a:t>
            </a:r>
            <a:endParaRPr lang="en-US" sz="2800" dirty="0" smtClean="0"/>
          </a:p>
          <a:p>
            <a:pPr>
              <a:buFont typeface="Wingdings" pitchFamily="2" charset="2"/>
              <a:buChar char="§"/>
            </a:pPr>
            <a:r>
              <a:rPr lang="en-US" dirty="0" smtClean="0"/>
              <a:t>Organizing CME’s</a:t>
            </a:r>
            <a:endParaRPr lang="en-US" sz="2400" dirty="0" smtClean="0"/>
          </a:p>
          <a:p>
            <a:pPr>
              <a:buFont typeface="Wingdings" pitchFamily="2" charset="2"/>
              <a:buChar char="§"/>
            </a:pPr>
            <a:r>
              <a:rPr lang="en-US" dirty="0" smtClean="0"/>
              <a:t>Preparation </a:t>
            </a:r>
            <a:r>
              <a:rPr lang="en-US" dirty="0" smtClean="0"/>
              <a:t>of Impersonator </a:t>
            </a:r>
            <a:r>
              <a:rPr lang="en-US" dirty="0" smtClean="0"/>
              <a:t>Booklet</a:t>
            </a:r>
            <a:endParaRPr lang="en-US" sz="2400" dirty="0" smtClean="0"/>
          </a:p>
          <a:p>
            <a:pPr>
              <a:buFont typeface="Wingdings" pitchFamily="2" charset="2"/>
              <a:buChar char="§"/>
            </a:pPr>
            <a:r>
              <a:rPr lang="en-US" dirty="0" smtClean="0"/>
              <a:t>Resolving </a:t>
            </a:r>
            <a:r>
              <a:rPr lang="en-US" dirty="0" smtClean="0"/>
              <a:t>case of Peeping/Cheating as </a:t>
            </a:r>
            <a:r>
              <a:rPr lang="en-US" dirty="0" smtClean="0"/>
              <a:t>per</a:t>
            </a:r>
          </a:p>
          <a:p>
            <a:pPr>
              <a:buFont typeface="Wingdings" pitchFamily="2" charset="2"/>
              <a:buChar char="§"/>
            </a:pPr>
            <a:r>
              <a:rPr lang="en-US" dirty="0" smtClean="0"/>
              <a:t>reports </a:t>
            </a:r>
            <a:r>
              <a:rPr lang="en-US" dirty="0" smtClean="0"/>
              <a:t>provided by authorize agency.  </a:t>
            </a:r>
            <a:endParaRPr lang="en-US" sz="2400" dirty="0" smtClean="0"/>
          </a:p>
          <a:p>
            <a:pPr>
              <a:buFont typeface="Wingdings" pitchFamily="2" charset="2"/>
              <a:buChar char="§"/>
            </a:pPr>
            <a:r>
              <a:rPr lang="en-US" dirty="0" smtClean="0"/>
              <a:t>Preparing  </a:t>
            </a:r>
            <a:r>
              <a:rPr lang="en-US" dirty="0" smtClean="0"/>
              <a:t>official </a:t>
            </a:r>
            <a:r>
              <a:rPr lang="en-US" dirty="0" smtClean="0"/>
              <a:t>document’s</a:t>
            </a:r>
            <a:endParaRPr lang="en-US" sz="2400" dirty="0" smtClean="0"/>
          </a:p>
          <a:p>
            <a:pPr>
              <a:buFont typeface="Wingdings" pitchFamily="2" charset="2"/>
              <a:buChar char="§"/>
            </a:pPr>
            <a:r>
              <a:rPr lang="en-US" dirty="0" smtClean="0"/>
              <a:t>Prioritizing </a:t>
            </a:r>
            <a:r>
              <a:rPr lang="en-US" dirty="0" smtClean="0"/>
              <a:t>of </a:t>
            </a:r>
            <a:r>
              <a:rPr lang="en-US" dirty="0" smtClean="0"/>
              <a:t>work</a:t>
            </a:r>
            <a:endParaRPr lang="en-US" sz="2400" dirty="0" smtClean="0"/>
          </a:p>
          <a:p>
            <a:pPr>
              <a:buFont typeface="Wingdings" pitchFamily="2" charset="2"/>
              <a:buChar char="§"/>
            </a:pPr>
            <a:r>
              <a:rPr lang="en-US" dirty="0" smtClean="0"/>
              <a:t>Time </a:t>
            </a:r>
            <a:r>
              <a:rPr lang="en-US" dirty="0" smtClean="0"/>
              <a:t>management</a:t>
            </a:r>
            <a:endParaRPr lang="en-US" sz="2400"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29200"/>
          </a:xfrm>
        </p:spPr>
        <p:txBody>
          <a:bodyPr>
            <a:noAutofit/>
          </a:bodyPr>
          <a:lstStyle/>
          <a:p>
            <a:pPr>
              <a:buNone/>
            </a:pPr>
            <a:r>
              <a:rPr lang="en-US" sz="2400" b="1" u="sng" dirty="0" smtClean="0"/>
              <a:t>Methodology</a:t>
            </a:r>
            <a:endParaRPr lang="en-US" sz="2400" dirty="0" smtClean="0"/>
          </a:p>
          <a:p>
            <a:pPr>
              <a:buNone/>
            </a:pPr>
            <a:r>
              <a:rPr lang="en-US" sz="2400" dirty="0" smtClean="0"/>
              <a:t> </a:t>
            </a:r>
          </a:p>
          <a:p>
            <a:pPr>
              <a:buNone/>
            </a:pPr>
            <a:r>
              <a:rPr lang="en-US" sz="2400" b="1" dirty="0" smtClean="0"/>
              <a:t> Study Area</a:t>
            </a:r>
          </a:p>
          <a:p>
            <a:pPr algn="just">
              <a:buNone/>
            </a:pPr>
            <a:r>
              <a:rPr lang="en-US" sz="2400" dirty="0" smtClean="0"/>
              <a:t> </a:t>
            </a:r>
            <a:r>
              <a:rPr lang="en-US" sz="2800" dirty="0" smtClean="0"/>
              <a:t>It was conducted at National Board of Examinations,</a:t>
            </a:r>
          </a:p>
          <a:p>
            <a:pPr algn="just">
              <a:buNone/>
            </a:pPr>
            <a:r>
              <a:rPr lang="en-US" sz="2800" dirty="0" smtClean="0"/>
              <a:t>New Delhi</a:t>
            </a:r>
          </a:p>
          <a:p>
            <a:pPr algn="just">
              <a:buNone/>
            </a:pPr>
            <a:r>
              <a:rPr lang="en-US" sz="2800" dirty="0" smtClean="0"/>
              <a:t>where CME was conducted on “current practices in</a:t>
            </a:r>
          </a:p>
          <a:p>
            <a:pPr algn="just">
              <a:buNone/>
            </a:pPr>
            <a:r>
              <a:rPr lang="en-US" sz="2800" dirty="0" smtClean="0"/>
              <a:t>Radiology” </a:t>
            </a:r>
          </a:p>
          <a:p>
            <a:pPr algn="just">
              <a:buNone/>
            </a:pPr>
            <a:r>
              <a:rPr lang="en-US" sz="2800" dirty="0" smtClean="0"/>
              <a:t> </a:t>
            </a:r>
          </a:p>
          <a:p>
            <a:pPr>
              <a:buNone/>
            </a:pPr>
            <a:r>
              <a:rPr lang="en-US" sz="2400" b="1" dirty="0" smtClean="0"/>
              <a:t>Study Design</a:t>
            </a:r>
            <a:endParaRPr lang="en-US" sz="2400" dirty="0" smtClean="0"/>
          </a:p>
          <a:p>
            <a:pPr>
              <a:buNone/>
            </a:pPr>
            <a:r>
              <a:rPr lang="en-US" sz="2400" dirty="0" smtClean="0"/>
              <a:t>Comparative Study Design</a:t>
            </a:r>
          </a:p>
          <a:p>
            <a:pPr>
              <a:buNone/>
            </a:pPr>
            <a:r>
              <a:rPr lang="en-US" sz="2400" dirty="0" smtClean="0"/>
              <a:t> </a:t>
            </a:r>
          </a:p>
          <a:p>
            <a:pPr>
              <a:buNone/>
            </a:pPr>
            <a:r>
              <a:rPr lang="en-US" sz="2400" b="1" dirty="0" smtClean="0"/>
              <a:t> </a:t>
            </a:r>
            <a:endParaRPr lang="en-US" sz="2400" dirty="0" smtClean="0"/>
          </a:p>
          <a:p>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586</Words>
  <Application>Microsoft Office PowerPoint</Application>
  <PresentationFormat>On-screen Show (4:3)</PresentationFormat>
  <Paragraphs>88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INTRODUCTION</vt:lpstr>
      <vt:lpstr>Slide 3</vt:lpstr>
      <vt:lpstr>Slide 4</vt:lpstr>
      <vt:lpstr>Slide 5</vt:lpstr>
      <vt:lpstr>Research Area</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Pankaj grover</dc:creator>
  <cp:lastModifiedBy>Pankaj grover</cp:lastModifiedBy>
  <cp:revision>25</cp:revision>
  <dcterms:created xsi:type="dcterms:W3CDTF">2006-08-16T00:00:00Z</dcterms:created>
  <dcterms:modified xsi:type="dcterms:W3CDTF">2015-05-18T05:58:38Z</dcterms:modified>
</cp:coreProperties>
</file>