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9" r:id="rId3"/>
    <p:sldId id="275" r:id="rId4"/>
    <p:sldId id="278" r:id="rId5"/>
    <p:sldId id="272" r:id="rId6"/>
    <p:sldId id="274" r:id="rId7"/>
    <p:sldId id="276" r:id="rId8"/>
    <p:sldId id="260" r:id="rId9"/>
    <p:sldId id="261" r:id="rId10"/>
    <p:sldId id="262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58" r:id="rId20"/>
    <p:sldId id="259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2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novo\AppData\Roaming\Microsoft\Excel\Book2%20(version%201).xlsb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novo\AppData\Roaming\Microsoft\Excel\Book2%20(version%201).xlsb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novo\AppData\Roaming\Microsoft\Excel\Book2%20(version%201).xlsb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plotArea>
      <c:layout/>
      <c:pieChart>
        <c:varyColors val="1"/>
        <c:firstSliceAng val="0"/>
      </c:pieChart>
    </c:plotArea>
    <c:legend>
      <c:legendPos val="r"/>
      <c:layout/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Sheet1!$C$104:$C$106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Do not Know</c:v>
                </c:pt>
              </c:strCache>
            </c:strRef>
          </c:cat>
          <c:val>
            <c:numRef>
              <c:f>Sheet1!$D$104:$D$106</c:f>
              <c:numCache>
                <c:formatCode>General</c:formatCode>
                <c:ptCount val="3"/>
                <c:pt idx="0">
                  <c:v>57</c:v>
                </c:pt>
                <c:pt idx="1">
                  <c:v>32</c:v>
                </c:pt>
                <c:pt idx="2">
                  <c:v>11</c:v>
                </c:pt>
              </c:numCache>
            </c:numRef>
          </c:val>
        </c:ser>
        <c:axId val="123563392"/>
        <c:axId val="123565184"/>
      </c:barChart>
      <c:catAx>
        <c:axId val="123563392"/>
        <c:scaling>
          <c:orientation val="minMax"/>
        </c:scaling>
        <c:axPos val="b"/>
        <c:majorTickMark val="none"/>
        <c:tickLblPos val="nextTo"/>
        <c:crossAx val="123565184"/>
        <c:crosses val="autoZero"/>
        <c:auto val="1"/>
        <c:lblAlgn val="ctr"/>
        <c:lblOffset val="100"/>
      </c:catAx>
      <c:valAx>
        <c:axId val="12356518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23563392"/>
        <c:crosses val="autoZero"/>
        <c:crossBetween val="between"/>
      </c:valAx>
    </c:plotArea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Sheet1!$C$146:$C$150</c:f>
              <c:strCache>
                <c:ptCount val="5"/>
                <c:pt idx="0">
                  <c:v>Good</c:v>
                </c:pt>
                <c:pt idx="1">
                  <c:v>Fair</c:v>
                </c:pt>
                <c:pt idx="2">
                  <c:v>Bad</c:v>
                </c:pt>
                <c:pt idx="3">
                  <c:v>Very Bad</c:v>
                </c:pt>
                <c:pt idx="4">
                  <c:v>No comment</c:v>
                </c:pt>
              </c:strCache>
            </c:strRef>
          </c:cat>
          <c:val>
            <c:numRef>
              <c:f>Sheet1!$D$146:$D$150</c:f>
              <c:numCache>
                <c:formatCode>General</c:formatCode>
                <c:ptCount val="5"/>
                <c:pt idx="0">
                  <c:v>8</c:v>
                </c:pt>
                <c:pt idx="1">
                  <c:v>13</c:v>
                </c:pt>
                <c:pt idx="2">
                  <c:v>42</c:v>
                </c:pt>
                <c:pt idx="3">
                  <c:v>31</c:v>
                </c:pt>
                <c:pt idx="4">
                  <c:v>6</c:v>
                </c:pt>
              </c:numCache>
            </c:numRef>
          </c:val>
        </c:ser>
        <c:axId val="123601664"/>
        <c:axId val="123603200"/>
      </c:barChart>
      <c:catAx>
        <c:axId val="123601664"/>
        <c:scaling>
          <c:orientation val="minMax"/>
        </c:scaling>
        <c:axPos val="b"/>
        <c:majorTickMark val="none"/>
        <c:tickLblPos val="nextTo"/>
        <c:crossAx val="123603200"/>
        <c:crosses val="autoZero"/>
        <c:auto val="1"/>
        <c:lblAlgn val="ctr"/>
        <c:lblOffset val="100"/>
      </c:catAx>
      <c:valAx>
        <c:axId val="12360320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23601664"/>
        <c:crosses val="autoZero"/>
        <c:crossBetween val="between"/>
      </c:valAx>
    </c:plotArea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>
        <c:manualLayout>
          <c:layoutTarget val="inner"/>
          <c:xMode val="edge"/>
          <c:yMode val="edge"/>
          <c:x val="4.7800436430685989E-2"/>
          <c:y val="3.8701169900075084E-2"/>
          <c:w val="0.85253012904155856"/>
          <c:h val="0.70103969570962754"/>
        </c:manualLayout>
      </c:layout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Sheet1!$C$306:$C$307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Sheet1!$D$306:$D$307</c:f>
              <c:numCache>
                <c:formatCode>General</c:formatCode>
                <c:ptCount val="2"/>
                <c:pt idx="0">
                  <c:v>68</c:v>
                </c:pt>
                <c:pt idx="1">
                  <c:v>32</c:v>
                </c:pt>
              </c:numCache>
            </c:numRef>
          </c:val>
        </c:ser>
        <c:axId val="123647872"/>
        <c:axId val="123649408"/>
      </c:barChart>
      <c:catAx>
        <c:axId val="123647872"/>
        <c:scaling>
          <c:orientation val="minMax"/>
        </c:scaling>
        <c:axPos val="b"/>
        <c:majorTickMark val="none"/>
        <c:tickLblPos val="nextTo"/>
        <c:crossAx val="123649408"/>
        <c:crosses val="autoZero"/>
        <c:auto val="1"/>
        <c:lblAlgn val="ctr"/>
        <c:lblOffset val="100"/>
      </c:catAx>
      <c:valAx>
        <c:axId val="12364940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23647872"/>
        <c:crosses val="autoZero"/>
        <c:crossBetween val="between"/>
      </c:valAx>
    </c:plotArea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plotArea>
      <c:layout/>
      <c:pieChart>
        <c:varyColors val="1"/>
        <c:ser>
          <c:idx val="0"/>
          <c:order val="0"/>
          <c:dLbls>
            <c:showVal val="1"/>
            <c:showLeaderLines val="1"/>
          </c:dLbls>
          <c:cat>
            <c:strRef>
              <c:f>Sheet1!$C$2:$C$4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Used to smoke but not any more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24</c:v>
                </c:pt>
                <c:pt idx="1">
                  <c:v>68</c:v>
                </c:pt>
                <c:pt idx="2">
                  <c:v>8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Sheet1!$C$5:$C$7</c:f>
              <c:strCache>
                <c:ptCount val="3"/>
                <c:pt idx="0">
                  <c:v>Less than 18 yr</c:v>
                </c:pt>
                <c:pt idx="1">
                  <c:v>between 18 to 22 yr</c:v>
                </c:pt>
                <c:pt idx="2">
                  <c:v>between 22 to 25 yr</c:v>
                </c:pt>
              </c:strCache>
            </c:strRef>
          </c:cat>
          <c:val>
            <c:numRef>
              <c:f>Sheet1!$D$5:$D$7</c:f>
              <c:numCache>
                <c:formatCode>General</c:formatCode>
                <c:ptCount val="3"/>
                <c:pt idx="0">
                  <c:v>17</c:v>
                </c:pt>
                <c:pt idx="1">
                  <c:v>57</c:v>
                </c:pt>
                <c:pt idx="2">
                  <c:v>26</c:v>
                </c:pt>
              </c:numCache>
            </c:numRef>
          </c:val>
        </c:ser>
        <c:axId val="121084928"/>
        <c:axId val="121086720"/>
      </c:barChart>
      <c:catAx>
        <c:axId val="121084928"/>
        <c:scaling>
          <c:orientation val="minMax"/>
        </c:scaling>
        <c:axPos val="b"/>
        <c:majorTickMark val="none"/>
        <c:tickLblPos val="nextTo"/>
        <c:crossAx val="121086720"/>
        <c:crosses val="autoZero"/>
        <c:auto val="1"/>
        <c:lblAlgn val="ctr"/>
        <c:lblOffset val="100"/>
      </c:catAx>
      <c:valAx>
        <c:axId val="12108672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21084928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Sheet1!$C$316:$C$319</c:f>
              <c:strCache>
                <c:ptCount val="4"/>
                <c:pt idx="0">
                  <c:v>working</c:v>
                </c:pt>
                <c:pt idx="1">
                  <c:v>student</c:v>
                </c:pt>
                <c:pt idx="2">
                  <c:v>house-wife</c:v>
                </c:pt>
                <c:pt idx="3">
                  <c:v>unemployed</c:v>
                </c:pt>
              </c:strCache>
            </c:strRef>
          </c:cat>
          <c:val>
            <c:numRef>
              <c:f>Sheet1!$D$316:$D$319</c:f>
              <c:numCache>
                <c:formatCode>General</c:formatCode>
                <c:ptCount val="4"/>
                <c:pt idx="0">
                  <c:v>45</c:v>
                </c:pt>
                <c:pt idx="1">
                  <c:v>42</c:v>
                </c:pt>
                <c:pt idx="2">
                  <c:v>6</c:v>
                </c:pt>
                <c:pt idx="3">
                  <c:v>7</c:v>
                </c:pt>
              </c:numCache>
            </c:numRef>
          </c:val>
        </c:ser>
        <c:axId val="121102720"/>
        <c:axId val="121104256"/>
      </c:barChart>
      <c:catAx>
        <c:axId val="121102720"/>
        <c:scaling>
          <c:orientation val="minMax"/>
        </c:scaling>
        <c:axPos val="b"/>
        <c:majorTickMark val="none"/>
        <c:tickLblPos val="nextTo"/>
        <c:crossAx val="121104256"/>
        <c:crosses val="autoZero"/>
        <c:auto val="1"/>
        <c:lblAlgn val="ctr"/>
        <c:lblOffset val="100"/>
      </c:catAx>
      <c:valAx>
        <c:axId val="12110425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21102720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Sheet1!$C$27:$C$30</c:f>
              <c:strCache>
                <c:ptCount val="4"/>
                <c:pt idx="0">
                  <c:v>Friend or colleague    </c:v>
                </c:pt>
                <c:pt idx="1">
                  <c:v>Family member   </c:v>
                </c:pt>
                <c:pt idx="2">
                  <c:v>Movies </c:v>
                </c:pt>
                <c:pt idx="3">
                  <c:v>Do not remember</c:v>
                </c:pt>
              </c:strCache>
            </c:strRef>
          </c:cat>
          <c:val>
            <c:numRef>
              <c:f>Sheet1!$D$27:$D$30</c:f>
              <c:numCache>
                <c:formatCode>General</c:formatCode>
                <c:ptCount val="4"/>
                <c:pt idx="0">
                  <c:v>64</c:v>
                </c:pt>
                <c:pt idx="1">
                  <c:v>20</c:v>
                </c:pt>
                <c:pt idx="2">
                  <c:v>10</c:v>
                </c:pt>
                <c:pt idx="3">
                  <c:v>6</c:v>
                </c:pt>
              </c:numCache>
            </c:numRef>
          </c:val>
        </c:ser>
        <c:axId val="121157120"/>
        <c:axId val="121158656"/>
      </c:barChart>
      <c:catAx>
        <c:axId val="121157120"/>
        <c:scaling>
          <c:orientation val="minMax"/>
        </c:scaling>
        <c:axPos val="b"/>
        <c:majorTickMark val="none"/>
        <c:tickLblPos val="nextTo"/>
        <c:crossAx val="121158656"/>
        <c:crosses val="autoZero"/>
        <c:auto val="1"/>
        <c:lblAlgn val="ctr"/>
        <c:lblOffset val="100"/>
      </c:catAx>
      <c:valAx>
        <c:axId val="12115865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21157120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Sheet1!$C$290:$C$294</c:f>
              <c:strCache>
                <c:ptCount val="5"/>
                <c:pt idx="0">
                  <c:v>To reduce the stress</c:v>
                </c:pt>
                <c:pt idx="1">
                  <c:v>For status smbol</c:v>
                </c:pt>
                <c:pt idx="2">
                  <c:v>Too increase the efficiency of work</c:v>
                </c:pt>
                <c:pt idx="3">
                  <c:v>Time-pass</c:v>
                </c:pt>
                <c:pt idx="4">
                  <c:v>Other</c:v>
                </c:pt>
              </c:strCache>
            </c:strRef>
          </c:cat>
          <c:val>
            <c:numRef>
              <c:f>Sheet1!$D$290:$D$294</c:f>
              <c:numCache>
                <c:formatCode>General</c:formatCode>
                <c:ptCount val="5"/>
                <c:pt idx="0">
                  <c:v>38</c:v>
                </c:pt>
                <c:pt idx="1">
                  <c:v>5</c:v>
                </c:pt>
                <c:pt idx="2">
                  <c:v>46</c:v>
                </c:pt>
                <c:pt idx="3">
                  <c:v>7</c:v>
                </c:pt>
                <c:pt idx="4">
                  <c:v>4</c:v>
                </c:pt>
              </c:numCache>
            </c:numRef>
          </c:val>
        </c:ser>
        <c:axId val="121186944"/>
        <c:axId val="121205120"/>
      </c:barChart>
      <c:catAx>
        <c:axId val="121186944"/>
        <c:scaling>
          <c:orientation val="minMax"/>
        </c:scaling>
        <c:axPos val="b"/>
        <c:majorTickMark val="none"/>
        <c:tickLblPos val="nextTo"/>
        <c:crossAx val="121205120"/>
        <c:crosses val="autoZero"/>
        <c:auto val="1"/>
        <c:lblAlgn val="ctr"/>
        <c:lblOffset val="100"/>
      </c:catAx>
      <c:valAx>
        <c:axId val="12120512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21186944"/>
        <c:crosses val="autoZero"/>
        <c:crossBetween val="between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Sheet1!$C$43:$C$45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Do not Know</c:v>
                </c:pt>
              </c:strCache>
            </c:strRef>
          </c:cat>
          <c:val>
            <c:numRef>
              <c:f>Sheet1!$D$43:$D$45</c:f>
              <c:numCache>
                <c:formatCode>General</c:formatCode>
                <c:ptCount val="3"/>
                <c:pt idx="0">
                  <c:v>83</c:v>
                </c:pt>
                <c:pt idx="1">
                  <c:v>7</c:v>
                </c:pt>
                <c:pt idx="2">
                  <c:v>10</c:v>
                </c:pt>
              </c:numCache>
            </c:numRef>
          </c:val>
        </c:ser>
        <c:axId val="121233408"/>
        <c:axId val="121234944"/>
      </c:barChart>
      <c:catAx>
        <c:axId val="121233408"/>
        <c:scaling>
          <c:orientation val="minMax"/>
        </c:scaling>
        <c:axPos val="b"/>
        <c:majorTickMark val="none"/>
        <c:tickLblPos val="nextTo"/>
        <c:crossAx val="121234944"/>
        <c:crosses val="autoZero"/>
        <c:auto val="1"/>
        <c:lblAlgn val="ctr"/>
        <c:lblOffset val="100"/>
      </c:catAx>
      <c:valAx>
        <c:axId val="12123494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21233408"/>
        <c:crosses val="autoZero"/>
        <c:crossBetween val="between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Sheet1!$C$80:$C$83</c:f>
              <c:strCache>
                <c:ptCount val="4"/>
                <c:pt idx="0">
                  <c:v>Expensive</c:v>
                </c:pt>
                <c:pt idx="1">
                  <c:v>Bad affect on health</c:v>
                </c:pt>
                <c:pt idx="2">
                  <c:v>Being get irritation of other</c:v>
                </c:pt>
                <c:pt idx="3">
                  <c:v>Nothing</c:v>
                </c:pt>
              </c:strCache>
            </c:strRef>
          </c:cat>
          <c:val>
            <c:numRef>
              <c:f>Sheet1!$D$80:$D$83</c:f>
              <c:numCache>
                <c:formatCode>General</c:formatCode>
                <c:ptCount val="4"/>
                <c:pt idx="0">
                  <c:v>26</c:v>
                </c:pt>
                <c:pt idx="1">
                  <c:v>34</c:v>
                </c:pt>
                <c:pt idx="2">
                  <c:v>28</c:v>
                </c:pt>
                <c:pt idx="3">
                  <c:v>12</c:v>
                </c:pt>
              </c:numCache>
            </c:numRef>
          </c:val>
        </c:ser>
        <c:axId val="121266944"/>
        <c:axId val="121268480"/>
      </c:barChart>
      <c:catAx>
        <c:axId val="121266944"/>
        <c:scaling>
          <c:orientation val="minMax"/>
        </c:scaling>
        <c:axPos val="b"/>
        <c:majorTickMark val="none"/>
        <c:tickLblPos val="nextTo"/>
        <c:crossAx val="121268480"/>
        <c:crosses val="autoZero"/>
        <c:auto val="1"/>
        <c:lblAlgn val="ctr"/>
        <c:lblOffset val="100"/>
      </c:catAx>
      <c:valAx>
        <c:axId val="12126848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21266944"/>
        <c:crosses val="autoZero"/>
        <c:crossBetween val="between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Sheet1!$F$6:$F$11</c:f>
              <c:strCache>
                <c:ptCount val="6"/>
                <c:pt idx="0">
                  <c:v>Cardio-vascular disease</c:v>
                </c:pt>
                <c:pt idx="1">
                  <c:v>Cancer</c:v>
                </c:pt>
                <c:pt idx="2">
                  <c:v>Respiratory disease </c:v>
                </c:pt>
                <c:pt idx="3">
                  <c:v>Other</c:v>
                </c:pt>
                <c:pt idx="4">
                  <c:v>Do not Know</c:v>
                </c:pt>
                <c:pt idx="5">
                  <c:v>Wrong answered</c:v>
                </c:pt>
              </c:strCache>
            </c:strRef>
          </c:cat>
          <c:val>
            <c:numRef>
              <c:f>Sheet1!$G$6:$G$11</c:f>
              <c:numCache>
                <c:formatCode>General</c:formatCode>
                <c:ptCount val="6"/>
                <c:pt idx="0">
                  <c:v>28</c:v>
                </c:pt>
                <c:pt idx="1">
                  <c:v>20</c:v>
                </c:pt>
                <c:pt idx="2">
                  <c:v>36</c:v>
                </c:pt>
                <c:pt idx="3">
                  <c:v>8</c:v>
                </c:pt>
                <c:pt idx="4">
                  <c:v>4</c:v>
                </c:pt>
                <c:pt idx="5">
                  <c:v>4</c:v>
                </c:pt>
              </c:numCache>
            </c:numRef>
          </c:val>
        </c:ser>
        <c:axId val="121358592"/>
        <c:axId val="123535360"/>
      </c:barChart>
      <c:catAx>
        <c:axId val="121358592"/>
        <c:scaling>
          <c:orientation val="minMax"/>
        </c:scaling>
        <c:axPos val="b"/>
        <c:majorTickMark val="none"/>
        <c:tickLblPos val="nextTo"/>
        <c:crossAx val="123535360"/>
        <c:crosses val="autoZero"/>
        <c:auto val="1"/>
        <c:lblAlgn val="ctr"/>
        <c:lblOffset val="100"/>
      </c:catAx>
      <c:valAx>
        <c:axId val="12353536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21358592"/>
        <c:crosses val="autoZero"/>
        <c:crossBetween val="between"/>
      </c:valAx>
    </c:plotArea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0.02839</cdr:x>
      <cdr:y>0.86036</cdr:y>
    </cdr:from>
    <cdr:to>
      <cdr:x>1</cdr:x>
      <cdr:y>0.9601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6225" y="3105654"/>
          <a:ext cx="705678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IN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56B6-E68B-4368-989E-EC91F6ADDE04}" type="datetimeFigureOut">
              <a:rPr lang="en-IN" smtClean="0"/>
              <a:pPr/>
              <a:t>06-06-2013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D0CB3C4-CAC3-40B7-8A78-0E7930A2FDB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56B6-E68B-4368-989E-EC91F6ADDE04}" type="datetimeFigureOut">
              <a:rPr lang="en-IN" smtClean="0"/>
              <a:pPr/>
              <a:t>06-06-2013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B3C4-CAC3-40B7-8A78-0E7930A2FD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D0CB3C4-CAC3-40B7-8A78-0E7930A2FDB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56B6-E68B-4368-989E-EC91F6ADDE04}" type="datetimeFigureOut">
              <a:rPr lang="en-IN" smtClean="0"/>
              <a:pPr/>
              <a:t>06-06-2013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56B6-E68B-4368-989E-EC91F6ADDE04}" type="datetimeFigureOut">
              <a:rPr lang="en-IN" smtClean="0"/>
              <a:pPr/>
              <a:t>06-06-2013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D0CB3C4-CAC3-40B7-8A78-0E7930A2FDB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56B6-E68B-4368-989E-EC91F6ADDE04}" type="datetimeFigureOut">
              <a:rPr lang="en-IN" smtClean="0"/>
              <a:pPr/>
              <a:t>06-06-2013</a:t>
            </a:fld>
            <a:endParaRPr lang="en-IN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D0CB3C4-CAC3-40B7-8A78-0E7930A2FDB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DEA56B6-E68B-4368-989E-EC91F6ADDE04}" type="datetimeFigureOut">
              <a:rPr lang="en-IN" smtClean="0"/>
              <a:pPr/>
              <a:t>06-06-2013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B3C4-CAC3-40B7-8A78-0E7930A2FDB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56B6-E68B-4368-989E-EC91F6ADDE04}" type="datetimeFigureOut">
              <a:rPr lang="en-IN" smtClean="0"/>
              <a:pPr/>
              <a:t>06-06-2013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IN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D0CB3C4-CAC3-40B7-8A78-0E7930A2FDB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56B6-E68B-4368-989E-EC91F6ADDE04}" type="datetimeFigureOut">
              <a:rPr lang="en-IN" smtClean="0"/>
              <a:pPr/>
              <a:t>06-06-2013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D0CB3C4-CAC3-40B7-8A78-0E7930A2FD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56B6-E68B-4368-989E-EC91F6ADDE04}" type="datetimeFigureOut">
              <a:rPr lang="en-IN" smtClean="0"/>
              <a:pPr/>
              <a:t>06-06-2013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D0CB3C4-CAC3-40B7-8A78-0E7930A2FD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D0CB3C4-CAC3-40B7-8A78-0E7930A2FDB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56B6-E68B-4368-989E-EC91F6ADDE04}" type="datetimeFigureOut">
              <a:rPr lang="en-IN" smtClean="0"/>
              <a:pPr/>
              <a:t>06-06-2013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D0CB3C4-CAC3-40B7-8A78-0E7930A2FDB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DEA56B6-E68B-4368-989E-EC91F6ADDE04}" type="datetimeFigureOut">
              <a:rPr lang="en-IN" smtClean="0"/>
              <a:pPr/>
              <a:t>06-06-2013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DEA56B6-E68B-4368-989E-EC91F6ADDE04}" type="datetimeFigureOut">
              <a:rPr lang="en-IN" smtClean="0"/>
              <a:pPr/>
              <a:t>06-06-2013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D0CB3C4-CAC3-40B7-8A78-0E7930A2FDB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15816" y="3717032"/>
            <a:ext cx="6228184" cy="1656184"/>
          </a:xfrm>
        </p:spPr>
        <p:txBody>
          <a:bodyPr/>
          <a:lstStyle/>
          <a:p>
            <a:r>
              <a:rPr lang="en-IN" dirty="0" smtClean="0"/>
              <a:t>                                      Presented by-</a:t>
            </a:r>
          </a:p>
          <a:p>
            <a:r>
              <a:rPr lang="en-IN" dirty="0" smtClean="0"/>
              <a:t>                                    </a:t>
            </a:r>
            <a:r>
              <a:rPr lang="en-IN" dirty="0" err="1" smtClean="0"/>
              <a:t>Divyansh</a:t>
            </a:r>
            <a:r>
              <a:rPr lang="en-IN" dirty="0" smtClean="0"/>
              <a:t> </a:t>
            </a:r>
            <a:r>
              <a:rPr lang="en-IN" dirty="0" err="1" smtClean="0"/>
              <a:t>khurana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2400" b="1" dirty="0" smtClean="0"/>
              <a:t>Assessing the </a:t>
            </a:r>
            <a:r>
              <a:rPr lang="en-IN" sz="2400" b="1" dirty="0" smtClean="0"/>
              <a:t>behaviour </a:t>
            </a:r>
            <a:r>
              <a:rPr lang="en-IN" sz="2400" b="1" dirty="0" smtClean="0"/>
              <a:t>and attitude of    Female regarding cigarette use in South Delhi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STUDY FINDING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b="1" dirty="0" smtClean="0"/>
              <a:t>Occupation of smoker </a:t>
            </a:r>
            <a:r>
              <a:rPr lang="en-US" b="1" dirty="0" smtClean="0"/>
              <a:t>(in percentage)?</a:t>
            </a:r>
          </a:p>
          <a:p>
            <a:endParaRPr lang="en-IN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971600" y="2204864"/>
          <a:ext cx="684076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99592" y="5517232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IN" b="1" dirty="0"/>
              <a:t>Working and student life are more dependent on smoking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STUDY FINDING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b="1" dirty="0" smtClean="0"/>
              <a:t>Who influenced you for the smoking? </a:t>
            </a:r>
          </a:p>
          <a:p>
            <a:endParaRPr lang="en-IN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331640" y="2492896"/>
          <a:ext cx="6912768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9592" y="5589241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IN" b="1" dirty="0"/>
              <a:t>Friend or colleague and family member influence for smoking:</a:t>
            </a:r>
            <a:r>
              <a:rPr lang="en-IN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STUDY FINDING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b="1" dirty="0" smtClean="0"/>
              <a:t>why did you start smoking?</a:t>
            </a:r>
          </a:p>
          <a:p>
            <a:endParaRPr lang="en-IN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827584" y="2492896"/>
          <a:ext cx="727280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7584" y="537321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en-IN" b="1" dirty="0"/>
              <a:t>To reduce the stress and to increase the efficiency of work- 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STUDY FINDING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b="1" dirty="0" smtClean="0"/>
              <a:t>Do your parent know about your smoking?</a:t>
            </a:r>
            <a:endParaRPr lang="en-IN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611561" y="2458528"/>
          <a:ext cx="7920880" cy="3058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544522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en-IN" b="1" dirty="0"/>
              <a:t>Smoker do not share the information  from parents: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IN" b="1" dirty="0" smtClean="0"/>
          </a:p>
          <a:p>
            <a:pPr>
              <a:buNone/>
            </a:pPr>
            <a:endParaRPr lang="en-IN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187624" y="2276872"/>
          <a:ext cx="669674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1628800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IN" b="1" dirty="0"/>
              <a:t>Which are thing you did not like about smoking?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STUDY FINDING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b="1" dirty="0" smtClean="0"/>
              <a:t>Name any  health problems that smoke can cause</a:t>
            </a:r>
          </a:p>
          <a:p>
            <a:r>
              <a:rPr lang="en-IN" b="1" dirty="0" smtClean="0"/>
              <a:t> </a:t>
            </a:r>
          </a:p>
          <a:p>
            <a:endParaRPr lang="en-IN" b="1" dirty="0" smtClean="0"/>
          </a:p>
          <a:p>
            <a:endParaRPr lang="en-IN" b="1" dirty="0" smtClean="0"/>
          </a:p>
          <a:p>
            <a:endParaRPr lang="en-IN" b="1" dirty="0" smtClean="0"/>
          </a:p>
          <a:p>
            <a:endParaRPr lang="en-IN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331640" y="2420888"/>
          <a:ext cx="684076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STUDY FINDING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b="1" dirty="0" smtClean="0"/>
              <a:t>Do you want to quit Smoking?</a:t>
            </a:r>
          </a:p>
          <a:p>
            <a:endParaRPr lang="en-IN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259632" y="2307566"/>
          <a:ext cx="6624736" cy="3281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STUDY FINDING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(Question for smoker and Non-smoker)</a:t>
            </a:r>
            <a:endParaRPr lang="en-IN" dirty="0" smtClean="0"/>
          </a:p>
          <a:p>
            <a:r>
              <a:rPr lang="en-IN" b="1" dirty="0" smtClean="0"/>
              <a:t>How do you feel about women smoking?</a:t>
            </a:r>
          </a:p>
          <a:p>
            <a:endParaRPr lang="en-IN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971600" y="2636912"/>
          <a:ext cx="6912768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9592" y="5589240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IN" b="1" dirty="0"/>
              <a:t>Most of the female believes smoking is not good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STUDY FINDING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b="1" dirty="0" smtClean="0"/>
              <a:t>Can people smoke anywhere in our country?</a:t>
            </a:r>
          </a:p>
          <a:p>
            <a:endParaRPr lang="en-IN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125415" y="2195554"/>
          <a:ext cx="7263009" cy="3609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3568" y="5157192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/>
              <a:t>Most of Female are not aware about restriction or law and regulation related to </a:t>
            </a:r>
            <a:r>
              <a:rPr lang="en-IN" b="1" dirty="0" smtClean="0"/>
              <a:t>smoking :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RECOMMENDATION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b="1" dirty="0" smtClean="0"/>
              <a:t>Proper counselling of girls after the age of 18.</a:t>
            </a: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 lvl="0"/>
            <a:r>
              <a:rPr lang="en-IN" b="1" dirty="0" smtClean="0"/>
              <a:t>Parent should have supportive role.</a:t>
            </a:r>
          </a:p>
          <a:p>
            <a:pPr>
              <a:buNone/>
            </a:pPr>
            <a:endParaRPr lang="en-IN" dirty="0" smtClean="0"/>
          </a:p>
          <a:p>
            <a:pPr lvl="0"/>
            <a:r>
              <a:rPr lang="en-IN" b="1" dirty="0" smtClean="0"/>
              <a:t>Replacement of yoga and meditation instead of smoking.</a:t>
            </a:r>
          </a:p>
          <a:p>
            <a:pPr>
              <a:buNone/>
            </a:pPr>
            <a:endParaRPr lang="en-IN" dirty="0" smtClean="0"/>
          </a:p>
          <a:p>
            <a:r>
              <a:rPr lang="en-IN" b="1" dirty="0" smtClean="0"/>
              <a:t>Good company and healthy environment keep individual away from addiction</a:t>
            </a:r>
            <a:endParaRPr lang="en-IN" dirty="0" smtClean="0"/>
          </a:p>
          <a:p>
            <a:pPr lvl="0"/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0648"/>
            <a:ext cx="8534400" cy="758952"/>
          </a:xfrm>
        </p:spPr>
        <p:txBody>
          <a:bodyPr/>
          <a:lstStyle/>
          <a:p>
            <a:r>
              <a:rPr lang="en-IN" dirty="0" smtClean="0"/>
              <a:t>CONTENT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 INTRODUCTION OF ORGANIZATION</a:t>
            </a:r>
          </a:p>
          <a:p>
            <a:r>
              <a:rPr lang="en-IN" dirty="0" smtClean="0"/>
              <a:t>INTRODUCTION OF SMOKING</a:t>
            </a:r>
          </a:p>
          <a:p>
            <a:r>
              <a:rPr lang="en-IN" dirty="0" smtClean="0"/>
              <a:t>RATIONALE OF STUDY</a:t>
            </a:r>
          </a:p>
          <a:p>
            <a:r>
              <a:rPr lang="en-IN" dirty="0" smtClean="0"/>
              <a:t>OBJECTIVE</a:t>
            </a:r>
          </a:p>
          <a:p>
            <a:r>
              <a:rPr lang="en-IN" dirty="0" smtClean="0"/>
              <a:t>RESEARCH METHODOLOGY</a:t>
            </a:r>
          </a:p>
          <a:p>
            <a:r>
              <a:rPr lang="en-IN" dirty="0" smtClean="0"/>
              <a:t>STUDY FINDINGS</a:t>
            </a:r>
          </a:p>
          <a:p>
            <a:r>
              <a:rPr lang="en-IN" dirty="0" smtClean="0"/>
              <a:t>RECOMMENDATION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RECOMMENDATION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IN" b="1" dirty="0" smtClean="0"/>
              <a:t>Govt. and Media should create more awareness regarding the ill effect of smoking.</a:t>
            </a:r>
          </a:p>
          <a:p>
            <a:endParaRPr lang="en-IN" b="1" dirty="0" smtClean="0"/>
          </a:p>
          <a:p>
            <a:r>
              <a:rPr lang="en-IN" b="1" dirty="0" smtClean="0"/>
              <a:t>Strict implementation of rule and regulation.</a:t>
            </a:r>
          </a:p>
          <a:p>
            <a:pPr>
              <a:buNone/>
            </a:pPr>
            <a:r>
              <a:rPr lang="en-IN" b="1" dirty="0" smtClean="0"/>
              <a:t> </a:t>
            </a:r>
            <a:endParaRPr lang="en-IN" dirty="0" smtClean="0"/>
          </a:p>
          <a:p>
            <a:r>
              <a:rPr lang="en-IN" b="1" dirty="0" smtClean="0"/>
              <a:t>Family member should not smoke in front of the child or youngster.</a:t>
            </a:r>
          </a:p>
          <a:p>
            <a:endParaRPr lang="en-IN" b="1" dirty="0" smtClean="0"/>
          </a:p>
          <a:p>
            <a:r>
              <a:rPr lang="en-IN" dirty="0" smtClean="0"/>
              <a:t> </a:t>
            </a:r>
            <a:r>
              <a:rPr lang="en-IN" b="1" dirty="0" smtClean="0"/>
              <a:t>Anti-smoking programme should run more actively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19843735">
            <a:off x="1874772" y="2346975"/>
            <a:ext cx="6742678" cy="822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dirty="0" smtClean="0"/>
              <a:t>                       </a:t>
            </a:r>
            <a:r>
              <a:rPr lang="en-IN" sz="3600" dirty="0" smtClean="0">
                <a:solidFill>
                  <a:schemeClr val="tx2">
                    <a:lumMod val="50000"/>
                  </a:schemeClr>
                </a:solidFill>
              </a:rPr>
              <a:t>THANK YOU</a:t>
            </a:r>
            <a:endParaRPr lang="en-IN" sz="3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INTRODUCTION OF ORGANIZATION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sz="1800" b="1" dirty="0" smtClean="0"/>
              <a:t>Octavo Solutions Pvt. Ltd. is the first Consulting firm registered with Quality Council of India (National Accreditation Board for Education and Training) for providing consulting services in field of Healthcare </a:t>
            </a:r>
            <a:endParaRPr lang="en-IN" sz="1800" dirty="0" smtClean="0"/>
          </a:p>
          <a:p>
            <a:pPr>
              <a:buNone/>
            </a:pPr>
            <a:r>
              <a:rPr lang="en-IN" sz="1800" dirty="0" smtClean="0"/>
              <a:t>.</a:t>
            </a:r>
          </a:p>
          <a:p>
            <a:r>
              <a:rPr lang="en-US" sz="1800" b="1" dirty="0" smtClean="0"/>
              <a:t>SERVICES - </a:t>
            </a:r>
            <a:r>
              <a:rPr lang="en-US" sz="1800" dirty="0" smtClean="0"/>
              <a:t>Project &amp; Strategic Planning, Development of Standards,  </a:t>
            </a:r>
            <a:endParaRPr lang="en-IN" sz="1800" dirty="0" smtClean="0"/>
          </a:p>
          <a:p>
            <a:pPr>
              <a:buNone/>
            </a:pPr>
            <a:r>
              <a:rPr lang="en-US" sz="1800" dirty="0" smtClean="0"/>
              <a:t>    Capacity Building, Developing BCC and IEC Strategies, Operations &amp; Systems Development,  Public Private Partnerships,  Financial Model &amp; studies.</a:t>
            </a:r>
          </a:p>
          <a:p>
            <a:endParaRPr lang="en-US" sz="1800" dirty="0" smtClean="0"/>
          </a:p>
          <a:p>
            <a:r>
              <a:rPr lang="en-IN" sz="1800" b="1" u="sng" dirty="0" smtClean="0"/>
              <a:t>Vision:-</a:t>
            </a:r>
            <a:endParaRPr lang="en-IN" sz="1800" dirty="0" smtClean="0"/>
          </a:p>
          <a:p>
            <a:pPr>
              <a:buNone/>
            </a:pPr>
            <a:r>
              <a:rPr lang="en-IN" sz="1800" dirty="0" smtClean="0"/>
              <a:t>      To focus on continuous development of processes for understanding the needs &amp; expectations of the clients; leading to continual improvement and achievement of real client satisfaction. </a:t>
            </a:r>
          </a:p>
          <a:p>
            <a:r>
              <a:rPr lang="en-IN" sz="1800" b="1" u="sng" dirty="0" smtClean="0"/>
              <a:t>Mission:-</a:t>
            </a:r>
            <a:endParaRPr lang="en-IN" sz="1800" dirty="0" smtClean="0"/>
          </a:p>
          <a:p>
            <a:pPr>
              <a:buNone/>
            </a:pPr>
            <a:r>
              <a:rPr lang="en-IN" sz="1800" dirty="0" smtClean="0"/>
              <a:t>      To become the leader in healthcare consultancy in India by providing value for money; by providing value for money; effective, efficient solutions and hands on support.</a:t>
            </a:r>
          </a:p>
          <a:p>
            <a:pPr>
              <a:buNone/>
            </a:pPr>
            <a:r>
              <a:rPr lang="en-IN" sz="1800" dirty="0" smtClean="0"/>
              <a:t> </a:t>
            </a:r>
          </a:p>
          <a:p>
            <a:pPr lvl="0"/>
            <a:endParaRPr lang="en-IN" sz="1800" dirty="0" smtClean="0"/>
          </a:p>
          <a:p>
            <a:pPr lvl="0">
              <a:buNone/>
            </a:pPr>
            <a:endParaRPr lang="en-IN" sz="1800" dirty="0" smtClean="0"/>
          </a:p>
          <a:p>
            <a:pPr>
              <a:buNone/>
            </a:pPr>
            <a:endParaRPr lang="en-IN" sz="1800" dirty="0" smtClean="0"/>
          </a:p>
          <a:p>
            <a:pPr lvl="0">
              <a:buNone/>
            </a:pPr>
            <a:endParaRPr lang="en-IN" sz="1800" dirty="0" smtClean="0"/>
          </a:p>
          <a:p>
            <a:endParaRPr lang="en-IN" sz="1800" dirty="0" smtClean="0"/>
          </a:p>
          <a:p>
            <a:pPr lvl="0"/>
            <a:endParaRPr lang="en-IN" sz="1800" dirty="0" smtClean="0"/>
          </a:p>
          <a:p>
            <a:endParaRPr lang="en-IN" sz="1800" dirty="0" smtClean="0"/>
          </a:p>
          <a:p>
            <a:endParaRPr lang="en-IN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INTRODUCTION OF SMOKING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Previously, the smoking was chosen by male but with change of trend and life-style, female also adopted the habit of smoking in a quite high ratio.</a:t>
            </a:r>
          </a:p>
          <a:p>
            <a:r>
              <a:rPr lang="en-IN" dirty="0" smtClean="0"/>
              <a:t>Women mainly used to get attract by mainly on the same theme which are shown by the cigarette company through magazine, newspaper or through any other electronic media.</a:t>
            </a:r>
          </a:p>
          <a:p>
            <a:r>
              <a:rPr lang="en-IN" dirty="0" smtClean="0"/>
              <a:t>In India, average women smoke at  the age of 17.5 year as compared to 18.8 years among men 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RATIONALE OF STUDY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Prevalence of smoking has been on rise among female from last few years.</a:t>
            </a:r>
          </a:p>
          <a:p>
            <a:r>
              <a:rPr lang="en-IN" dirty="0" smtClean="0"/>
              <a:t>Current cigarette smoking mainly reflect heavy burden of disease on young generation.</a:t>
            </a:r>
          </a:p>
          <a:p>
            <a:r>
              <a:rPr lang="en-IN" dirty="0" smtClean="0"/>
              <a:t>It also  affect financially and socially of a country.</a:t>
            </a:r>
          </a:p>
          <a:p>
            <a:r>
              <a:rPr lang="en-IN" dirty="0" smtClean="0"/>
              <a:t>Need to take various step to decline the smoking among female if we understand their reason, attitude and perception toward smoking.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OBJECTIVE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IN" b="1" dirty="0" smtClean="0"/>
              <a:t>General objective</a:t>
            </a:r>
            <a:r>
              <a:rPr lang="en-IN" dirty="0" smtClean="0"/>
              <a:t>- To assess the socio-behaviour and attitude of female regarding smoking in the age group of 15 to 25 year in south </a:t>
            </a:r>
            <a:r>
              <a:rPr lang="en-IN" dirty="0" err="1" smtClean="0"/>
              <a:t>delhi</a:t>
            </a:r>
            <a:r>
              <a:rPr lang="en-IN" dirty="0" smtClean="0"/>
              <a:t>.</a:t>
            </a:r>
          </a:p>
          <a:p>
            <a:r>
              <a:rPr lang="en-IN" b="1" dirty="0" smtClean="0"/>
              <a:t>Specific objective</a:t>
            </a:r>
            <a:endParaRPr lang="en-IN" dirty="0" smtClean="0"/>
          </a:p>
          <a:p>
            <a:r>
              <a:rPr lang="en-IN" dirty="0" smtClean="0"/>
              <a:t>1-To find out the attitude of female toward smoking..</a:t>
            </a:r>
          </a:p>
          <a:p>
            <a:r>
              <a:rPr lang="en-IN" dirty="0" smtClean="0"/>
              <a:t>2-To find out the reason of indulging of female in smoking..</a:t>
            </a:r>
          </a:p>
          <a:p>
            <a:r>
              <a:rPr lang="en-IN" dirty="0" smtClean="0"/>
              <a:t>3-To know the awareness level of female regarding ill or harmful effect of cigarette smoking.</a:t>
            </a:r>
          </a:p>
          <a:p>
            <a:r>
              <a:rPr lang="en-IN" dirty="0" smtClean="0"/>
              <a:t>4-To know the perception of female regarding smoking.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RESEARCH METHODOLOGY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en-IN" sz="6400" b="1" dirty="0" smtClean="0"/>
              <a:t>Study design- </a:t>
            </a:r>
            <a:r>
              <a:rPr lang="en-IN" sz="6400" dirty="0" smtClean="0"/>
              <a:t>The research design of the study was of descriptive cross-sectional design.</a:t>
            </a:r>
          </a:p>
          <a:p>
            <a:pPr>
              <a:lnSpc>
                <a:spcPct val="170000"/>
              </a:lnSpc>
            </a:pPr>
            <a:r>
              <a:rPr lang="en-IN" sz="6400" b="1" dirty="0" smtClean="0"/>
              <a:t> Study area-</a:t>
            </a:r>
            <a:r>
              <a:rPr lang="en-IN" sz="6400" dirty="0" smtClean="0"/>
              <a:t>The study Was carried out in South Delhi</a:t>
            </a:r>
          </a:p>
          <a:p>
            <a:pPr>
              <a:lnSpc>
                <a:spcPct val="170000"/>
              </a:lnSpc>
            </a:pPr>
            <a:r>
              <a:rPr lang="en-IN" sz="6400" b="1" dirty="0" smtClean="0"/>
              <a:t> Sample size-</a:t>
            </a:r>
            <a:r>
              <a:rPr lang="en-IN" sz="6400" dirty="0" smtClean="0"/>
              <a:t> 100 individual had been selected for the sample size. </a:t>
            </a:r>
          </a:p>
          <a:p>
            <a:pPr>
              <a:lnSpc>
                <a:spcPct val="170000"/>
              </a:lnSpc>
            </a:pPr>
            <a:r>
              <a:rPr lang="en-IN" sz="6400" b="1" dirty="0" smtClean="0"/>
              <a:t>Study Population</a:t>
            </a:r>
            <a:r>
              <a:rPr lang="en-IN" sz="6400" dirty="0" smtClean="0"/>
              <a:t> – The study was conducted on female from the age group of 15 to 25.</a:t>
            </a:r>
          </a:p>
          <a:p>
            <a:pPr>
              <a:lnSpc>
                <a:spcPct val="170000"/>
              </a:lnSpc>
            </a:pPr>
            <a:r>
              <a:rPr lang="en-IN" sz="6400" b="1" dirty="0" smtClean="0"/>
              <a:t> Sample technique</a:t>
            </a:r>
            <a:r>
              <a:rPr lang="en-IN" sz="6400" dirty="0" smtClean="0"/>
              <a:t> –convenient sampling was used for the selection of study area and study sample </a:t>
            </a:r>
          </a:p>
          <a:p>
            <a:pPr>
              <a:lnSpc>
                <a:spcPct val="170000"/>
              </a:lnSpc>
            </a:pPr>
            <a:r>
              <a:rPr lang="en-IN" sz="6400" b="1" dirty="0" smtClean="0"/>
              <a:t>Data collection tool and technique- </a:t>
            </a:r>
            <a:endParaRPr lang="en-IN" sz="6400" dirty="0" smtClean="0"/>
          </a:p>
          <a:p>
            <a:pPr>
              <a:lnSpc>
                <a:spcPct val="170000"/>
              </a:lnSpc>
            </a:pPr>
            <a:r>
              <a:rPr lang="en-IN" sz="6400" dirty="0" smtClean="0"/>
              <a:t>Method of data </a:t>
            </a:r>
            <a:r>
              <a:rPr lang="en-IN" sz="6400" dirty="0" err="1" smtClean="0"/>
              <a:t>collection:In</a:t>
            </a:r>
            <a:r>
              <a:rPr lang="en-IN" sz="6400" dirty="0" smtClean="0"/>
              <a:t> this study, the instrument which will be used for the collection of qualitative data will be of interviewing of Female and excel will be used out for analysis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STUDY FINDING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302696" cy="3342112"/>
          </a:xfrm>
        </p:spPr>
        <p:txBody>
          <a:bodyPr/>
          <a:lstStyle/>
          <a:p>
            <a:r>
              <a:rPr lang="en-US" b="1" dirty="0" smtClean="0"/>
              <a:t>1-Do you smoke ? </a:t>
            </a:r>
            <a:endParaRPr lang="en-IN" dirty="0" smtClean="0"/>
          </a:p>
          <a:p>
            <a:endParaRPr lang="en-IN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323528" y="1988840"/>
          <a:ext cx="856895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1331640" y="2057400"/>
          <a:ext cx="6264696" cy="2883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9552" y="5301208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/>
              <a:t>Acceptance of smoking among female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STUDY FINDING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Question for smoker(in percentage)</a:t>
            </a:r>
          </a:p>
          <a:p>
            <a:r>
              <a:rPr lang="en-US" b="1" dirty="0" smtClean="0"/>
              <a:t>when did you start smoking</a:t>
            </a:r>
          </a:p>
          <a:p>
            <a:endParaRPr lang="en-IN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971600" y="2708920"/>
          <a:ext cx="6624736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5576" y="5301208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IN" b="1" dirty="0"/>
              <a:t>Female get more indulged toward smoking at the age of 18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410</TotalTime>
  <Words>670</Words>
  <Application>Microsoft Office PowerPoint</Application>
  <PresentationFormat>On-screen Show (4:3)</PresentationFormat>
  <Paragraphs>103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Civic</vt:lpstr>
      <vt:lpstr>Assessing the behaviour and attitude of    Female regarding cigarette use in South Delhi</vt:lpstr>
      <vt:lpstr>CONTENT</vt:lpstr>
      <vt:lpstr>INTRODUCTION OF ORGANIZATION</vt:lpstr>
      <vt:lpstr>INTRODUCTION OF SMOKING</vt:lpstr>
      <vt:lpstr>RATIONALE OF STUDY</vt:lpstr>
      <vt:lpstr>OBJECTIVE</vt:lpstr>
      <vt:lpstr>RESEARCH METHODOLOGY</vt:lpstr>
      <vt:lpstr>STUDY FINDING</vt:lpstr>
      <vt:lpstr>STUDY FINDING</vt:lpstr>
      <vt:lpstr>STUDY FINDING</vt:lpstr>
      <vt:lpstr>STUDY FINDING</vt:lpstr>
      <vt:lpstr>STUDY FINDING</vt:lpstr>
      <vt:lpstr>STUDY FINDING</vt:lpstr>
      <vt:lpstr>Slide 14</vt:lpstr>
      <vt:lpstr>STUDY FINDING</vt:lpstr>
      <vt:lpstr>STUDY FINDING</vt:lpstr>
      <vt:lpstr>STUDY FINDING</vt:lpstr>
      <vt:lpstr>STUDY FINDING</vt:lpstr>
      <vt:lpstr>RECOMMENDATION</vt:lpstr>
      <vt:lpstr>RECOMMENDATION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5</cp:revision>
  <dcterms:created xsi:type="dcterms:W3CDTF">2013-04-30T05:19:51Z</dcterms:created>
  <dcterms:modified xsi:type="dcterms:W3CDTF">2013-06-06T09:30:54Z</dcterms:modified>
</cp:coreProperties>
</file>