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993" autoAdjust="0"/>
  </p:normalViewPr>
  <p:slideViewPr>
    <p:cSldViewPr>
      <p:cViewPr varScale="1">
        <p:scale>
          <a:sx n="64" d="100"/>
          <a:sy n="64" d="100"/>
        </p:scale>
        <p:origin x="-156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Worksheet8.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col"/>
        <c:grouping val="clustered"/>
        <c:ser>
          <c:idx val="0"/>
          <c:order val="0"/>
          <c:tx>
            <c:strRef>
              <c:f>Sheet1!$B$1</c:f>
              <c:strCache>
                <c:ptCount val="1"/>
                <c:pt idx="0">
                  <c:v>Urban</c:v>
                </c:pt>
              </c:strCache>
            </c:strRef>
          </c:tx>
          <c:dLbls>
            <c:dLbl>
              <c:idx val="0"/>
              <c:layout>
                <c:manualLayout>
                  <c:x val="-1.8212306794983965E-2"/>
                  <c:y val="1.1338582677165364E-2"/>
                </c:manualLayout>
              </c:layout>
              <c:tx>
                <c:rich>
                  <a:bodyPr/>
                  <a:lstStyle/>
                  <a:p>
                    <a:r>
                      <a:rPr lang="en-US"/>
                      <a:t>49.6%</a:t>
                    </a:r>
                  </a:p>
                </c:rich>
              </c:tx>
              <c:showVal val="1"/>
            </c:dLbl>
            <c:dLbl>
              <c:idx val="2"/>
              <c:layout/>
              <c:tx>
                <c:rich>
                  <a:bodyPr/>
                  <a:lstStyle/>
                  <a:p>
                    <a:r>
                      <a:rPr lang="en-US" sz="1600"/>
                      <a:t>0</a:t>
                    </a:r>
                    <a:r>
                      <a:rPr lang="en-US"/>
                      <a:t>.4%</a:t>
                    </a:r>
                  </a:p>
                </c:rich>
              </c:tx>
              <c:showVal val="1"/>
            </c:dLbl>
            <c:showVal val="1"/>
          </c:dLbls>
          <c:cat>
            <c:strRef>
              <c:f>Sheet1!$A$2:$A$5</c:f>
              <c:strCache>
                <c:ptCount val="3"/>
                <c:pt idx="0">
                  <c:v>toothbrush</c:v>
                </c:pt>
                <c:pt idx="1">
                  <c:v>Finger</c:v>
                </c:pt>
                <c:pt idx="2">
                  <c:v>Datoon</c:v>
                </c:pt>
              </c:strCache>
            </c:strRef>
          </c:cat>
          <c:val>
            <c:numRef>
              <c:f>Sheet1!$B$2:$B$5</c:f>
              <c:numCache>
                <c:formatCode>General</c:formatCode>
                <c:ptCount val="4"/>
                <c:pt idx="0">
                  <c:v>49.6</c:v>
                </c:pt>
                <c:pt idx="1">
                  <c:v>0</c:v>
                </c:pt>
                <c:pt idx="2">
                  <c:v>0.4</c:v>
                </c:pt>
              </c:numCache>
            </c:numRef>
          </c:val>
        </c:ser>
        <c:ser>
          <c:idx val="1"/>
          <c:order val="1"/>
          <c:tx>
            <c:strRef>
              <c:f>Sheet1!$C$1</c:f>
              <c:strCache>
                <c:ptCount val="1"/>
                <c:pt idx="0">
                  <c:v>Rural</c:v>
                </c:pt>
              </c:strCache>
            </c:strRef>
          </c:tx>
          <c:dLbls>
            <c:dLbl>
              <c:idx val="0"/>
              <c:layout>
                <c:manualLayout>
                  <c:x val="3.6118278978672105E-2"/>
                  <c:y val="-1.238390092879257E-2"/>
                </c:manualLayout>
              </c:layout>
              <c:tx>
                <c:rich>
                  <a:bodyPr/>
                  <a:lstStyle/>
                  <a:p>
                    <a:r>
                      <a:rPr lang="en-US" sz="1400"/>
                      <a:t>4</a:t>
                    </a:r>
                    <a:r>
                      <a:rPr lang="en-US"/>
                      <a:t>4.6%</a:t>
                    </a:r>
                  </a:p>
                </c:rich>
              </c:tx>
              <c:showVal val="1"/>
            </c:dLbl>
            <c:dLbl>
              <c:idx val="1"/>
              <c:layout/>
              <c:tx>
                <c:rich>
                  <a:bodyPr/>
                  <a:lstStyle/>
                  <a:p>
                    <a:r>
                      <a:rPr lang="en-US" sz="1400"/>
                      <a:t>0</a:t>
                    </a:r>
                    <a:r>
                      <a:rPr lang="en-US"/>
                      <a:t>.8%</a:t>
                    </a:r>
                  </a:p>
                </c:rich>
              </c:tx>
              <c:showVal val="1"/>
            </c:dLbl>
            <c:dLbl>
              <c:idx val="2"/>
              <c:layout/>
              <c:tx>
                <c:rich>
                  <a:bodyPr/>
                  <a:lstStyle/>
                  <a:p>
                    <a:r>
                      <a:rPr lang="en-US" sz="1400"/>
                      <a:t>4</a:t>
                    </a:r>
                    <a:r>
                      <a:rPr lang="en-US"/>
                      <a:t>.6%</a:t>
                    </a:r>
                  </a:p>
                </c:rich>
              </c:tx>
              <c:showVal val="1"/>
            </c:dLbl>
            <c:showVal val="1"/>
          </c:dLbls>
          <c:cat>
            <c:strRef>
              <c:f>Sheet1!$A$2:$A$5</c:f>
              <c:strCache>
                <c:ptCount val="3"/>
                <c:pt idx="0">
                  <c:v>toothbrush</c:v>
                </c:pt>
                <c:pt idx="1">
                  <c:v>Finger</c:v>
                </c:pt>
                <c:pt idx="2">
                  <c:v>Datoon</c:v>
                </c:pt>
              </c:strCache>
            </c:strRef>
          </c:cat>
          <c:val>
            <c:numRef>
              <c:f>Sheet1!$C$2:$C$5</c:f>
              <c:numCache>
                <c:formatCode>General</c:formatCode>
                <c:ptCount val="4"/>
                <c:pt idx="0">
                  <c:v>44.6</c:v>
                </c:pt>
                <c:pt idx="1">
                  <c:v>0.8</c:v>
                </c:pt>
                <c:pt idx="2">
                  <c:v>4.5999999999999996</c:v>
                </c:pt>
              </c:numCache>
            </c:numRef>
          </c:val>
        </c:ser>
        <c:ser>
          <c:idx val="2"/>
          <c:order val="2"/>
          <c:tx>
            <c:strRef>
              <c:f>Sheet1!$D$1</c:f>
              <c:strCache>
                <c:ptCount val="1"/>
                <c:pt idx="0">
                  <c:v>Column1</c:v>
                </c:pt>
              </c:strCache>
            </c:strRef>
          </c:tx>
          <c:cat>
            <c:strRef>
              <c:f>Sheet1!$A$2:$A$5</c:f>
              <c:strCache>
                <c:ptCount val="3"/>
                <c:pt idx="0">
                  <c:v>toothbrush</c:v>
                </c:pt>
                <c:pt idx="1">
                  <c:v>Finger</c:v>
                </c:pt>
                <c:pt idx="2">
                  <c:v>Datoon</c:v>
                </c:pt>
              </c:strCache>
            </c:strRef>
          </c:cat>
          <c:val>
            <c:numRef>
              <c:f>Sheet1!$D$2:$D$5</c:f>
              <c:numCache>
                <c:formatCode>General</c:formatCode>
                <c:ptCount val="4"/>
              </c:numCache>
            </c:numRef>
          </c:val>
        </c:ser>
        <c:shape val="box"/>
        <c:axId val="96232576"/>
        <c:axId val="96234112"/>
        <c:axId val="0"/>
      </c:bar3DChart>
      <c:catAx>
        <c:axId val="96232576"/>
        <c:scaling>
          <c:orientation val="minMax"/>
        </c:scaling>
        <c:axPos val="b"/>
        <c:tickLblPos val="nextTo"/>
        <c:crossAx val="96234112"/>
        <c:crosses val="autoZero"/>
        <c:auto val="1"/>
        <c:lblAlgn val="ctr"/>
        <c:lblOffset val="100"/>
      </c:catAx>
      <c:valAx>
        <c:axId val="96234112"/>
        <c:scaling>
          <c:orientation val="minMax"/>
        </c:scaling>
        <c:axPos val="l"/>
        <c:numFmt formatCode="General" sourceLinked="1"/>
        <c:tickLblPos val="nextTo"/>
        <c:crossAx val="96232576"/>
        <c:crosses val="autoZero"/>
        <c:crossBetween val="between"/>
      </c:valAx>
    </c:plotArea>
    <c:legend>
      <c:legendPos val="r"/>
      <c:legendEntry>
        <c:idx val="2"/>
        <c:delete val="1"/>
      </c:legendEntry>
      <c:layout/>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stacked"/>
        <c:ser>
          <c:idx val="0"/>
          <c:order val="0"/>
          <c:tx>
            <c:strRef>
              <c:f>Sheet1!$B$1</c:f>
              <c:strCache>
                <c:ptCount val="1"/>
                <c:pt idx="0">
                  <c:v>Urban</c:v>
                </c:pt>
              </c:strCache>
            </c:strRef>
          </c:tx>
          <c:spPr>
            <a:solidFill>
              <a:srgbClr val="00B050"/>
            </a:solidFill>
          </c:spPr>
          <c:dLbls>
            <c:dLbl>
              <c:idx val="0"/>
              <c:layout/>
              <c:tx>
                <c:rich>
                  <a:bodyPr/>
                  <a:lstStyle/>
                  <a:p>
                    <a:r>
                      <a:rPr lang="en-US"/>
                      <a:t>37.5%</a:t>
                    </a:r>
                  </a:p>
                </c:rich>
              </c:tx>
              <c:showVal val="1"/>
            </c:dLbl>
            <c:dLbl>
              <c:idx val="1"/>
              <c:layout/>
              <c:tx>
                <c:rich>
                  <a:bodyPr/>
                  <a:lstStyle/>
                  <a:p>
                    <a:r>
                      <a:rPr lang="en-US"/>
                      <a:t>0.4%</a:t>
                    </a:r>
                  </a:p>
                </c:rich>
              </c:tx>
              <c:showVal val="1"/>
            </c:dLbl>
            <c:dLbl>
              <c:idx val="2"/>
              <c:layout/>
              <c:tx>
                <c:rich>
                  <a:bodyPr/>
                  <a:lstStyle/>
                  <a:p>
                    <a:r>
                      <a:rPr lang="en-US"/>
                      <a:t>12.1%</a:t>
                    </a:r>
                  </a:p>
                </c:rich>
              </c:tx>
              <c:showVal val="1"/>
            </c:dLbl>
            <c:showVal val="1"/>
          </c:dLbls>
          <c:cat>
            <c:strRef>
              <c:f>Sheet1!$A$2:$A$5</c:f>
              <c:strCache>
                <c:ptCount val="3"/>
                <c:pt idx="0">
                  <c:v>Morning</c:v>
                </c:pt>
                <c:pt idx="1">
                  <c:v>Night</c:v>
                </c:pt>
                <c:pt idx="2">
                  <c:v>Morning &amp; night</c:v>
                </c:pt>
              </c:strCache>
            </c:strRef>
          </c:cat>
          <c:val>
            <c:numRef>
              <c:f>Sheet1!$B$2:$B$5</c:f>
              <c:numCache>
                <c:formatCode>General</c:formatCode>
                <c:ptCount val="4"/>
                <c:pt idx="0">
                  <c:v>37.5</c:v>
                </c:pt>
                <c:pt idx="1">
                  <c:v>0.4</c:v>
                </c:pt>
                <c:pt idx="2">
                  <c:v>12.1</c:v>
                </c:pt>
              </c:numCache>
            </c:numRef>
          </c:val>
        </c:ser>
        <c:ser>
          <c:idx val="1"/>
          <c:order val="1"/>
          <c:tx>
            <c:strRef>
              <c:f>Sheet1!$C$1</c:f>
              <c:strCache>
                <c:ptCount val="1"/>
                <c:pt idx="0">
                  <c:v>Rural</c:v>
                </c:pt>
              </c:strCache>
            </c:strRef>
          </c:tx>
          <c:spPr>
            <a:solidFill>
              <a:schemeClr val="tx2"/>
            </a:solidFill>
          </c:spPr>
          <c:dLbls>
            <c:dLbl>
              <c:idx val="0"/>
              <c:layout>
                <c:manualLayout>
                  <c:x val="0"/>
                  <c:y val="-0.23116615067079471"/>
                </c:manualLayout>
              </c:layout>
              <c:tx>
                <c:rich>
                  <a:bodyPr/>
                  <a:lstStyle/>
                  <a:p>
                    <a:r>
                      <a:rPr lang="en-US"/>
                      <a:t>44.1%</a:t>
                    </a:r>
                  </a:p>
                </c:rich>
              </c:tx>
              <c:showVal val="1"/>
            </c:dLbl>
            <c:dLbl>
              <c:idx val="1"/>
              <c:layout>
                <c:manualLayout>
                  <c:x val="2.8894774861545871E-2"/>
                  <c:y val="-3.7151702786377749E-2"/>
                </c:manualLayout>
              </c:layout>
              <c:tx>
                <c:rich>
                  <a:bodyPr/>
                  <a:lstStyle/>
                  <a:p>
                    <a:r>
                      <a:rPr lang="en-US"/>
                      <a:t>0.4%</a:t>
                    </a:r>
                  </a:p>
                </c:rich>
              </c:tx>
              <c:showVal val="1"/>
            </c:dLbl>
            <c:dLbl>
              <c:idx val="2"/>
              <c:layout>
                <c:manualLayout>
                  <c:x val="0"/>
                  <c:y val="-4.9535603715170302E-2"/>
                </c:manualLayout>
              </c:layout>
              <c:tx>
                <c:rich>
                  <a:bodyPr/>
                  <a:lstStyle/>
                  <a:p>
                    <a:r>
                      <a:rPr lang="en-US"/>
                      <a:t>5.5%</a:t>
                    </a:r>
                  </a:p>
                </c:rich>
              </c:tx>
              <c:showVal val="1"/>
            </c:dLbl>
            <c:txPr>
              <a:bodyPr/>
              <a:lstStyle/>
              <a:p>
                <a:pPr>
                  <a:defRPr b="0"/>
                </a:pPr>
                <a:endParaRPr lang="en-US"/>
              </a:p>
            </c:txPr>
            <c:showVal val="1"/>
          </c:dLbls>
          <c:cat>
            <c:strRef>
              <c:f>Sheet1!$A$2:$A$5</c:f>
              <c:strCache>
                <c:ptCount val="3"/>
                <c:pt idx="0">
                  <c:v>Morning</c:v>
                </c:pt>
                <c:pt idx="1">
                  <c:v>Night</c:v>
                </c:pt>
                <c:pt idx="2">
                  <c:v>Morning &amp; night</c:v>
                </c:pt>
              </c:strCache>
            </c:strRef>
          </c:cat>
          <c:val>
            <c:numRef>
              <c:f>Sheet1!$C$2:$C$5</c:f>
              <c:numCache>
                <c:formatCode>General</c:formatCode>
                <c:ptCount val="4"/>
                <c:pt idx="0">
                  <c:v>44.1</c:v>
                </c:pt>
                <c:pt idx="1">
                  <c:v>0.4</c:v>
                </c:pt>
                <c:pt idx="2">
                  <c:v>5.5</c:v>
                </c:pt>
              </c:numCache>
            </c:numRef>
          </c:val>
        </c:ser>
        <c:ser>
          <c:idx val="2"/>
          <c:order val="2"/>
          <c:tx>
            <c:strRef>
              <c:f>Sheet1!$D$1</c:f>
              <c:strCache>
                <c:ptCount val="1"/>
                <c:pt idx="0">
                  <c:v>Column1</c:v>
                </c:pt>
              </c:strCache>
            </c:strRef>
          </c:tx>
          <c:cat>
            <c:strRef>
              <c:f>Sheet1!$A$2:$A$5</c:f>
              <c:strCache>
                <c:ptCount val="3"/>
                <c:pt idx="0">
                  <c:v>Morning</c:v>
                </c:pt>
                <c:pt idx="1">
                  <c:v>Night</c:v>
                </c:pt>
                <c:pt idx="2">
                  <c:v>Morning &amp; night</c:v>
                </c:pt>
              </c:strCache>
            </c:strRef>
          </c:cat>
          <c:val>
            <c:numRef>
              <c:f>Sheet1!$D$2:$D$5</c:f>
              <c:numCache>
                <c:formatCode>General</c:formatCode>
                <c:ptCount val="4"/>
              </c:numCache>
            </c:numRef>
          </c:val>
        </c:ser>
        <c:overlap val="100"/>
        <c:axId val="74482816"/>
        <c:axId val="74484352"/>
      </c:barChart>
      <c:catAx>
        <c:axId val="74482816"/>
        <c:scaling>
          <c:orientation val="minMax"/>
        </c:scaling>
        <c:axPos val="b"/>
        <c:tickLblPos val="nextTo"/>
        <c:txPr>
          <a:bodyPr/>
          <a:lstStyle/>
          <a:p>
            <a:pPr>
              <a:defRPr sz="2000"/>
            </a:pPr>
            <a:endParaRPr lang="en-US"/>
          </a:p>
        </c:txPr>
        <c:crossAx val="74484352"/>
        <c:crosses val="autoZero"/>
        <c:auto val="1"/>
        <c:lblAlgn val="ctr"/>
        <c:lblOffset val="100"/>
      </c:catAx>
      <c:valAx>
        <c:axId val="74484352"/>
        <c:scaling>
          <c:orientation val="minMax"/>
        </c:scaling>
        <c:axPos val="l"/>
        <c:numFmt formatCode="General" sourceLinked="1"/>
        <c:tickLblPos val="nextTo"/>
        <c:crossAx val="74482816"/>
        <c:crosses val="autoZero"/>
        <c:crossBetween val="between"/>
      </c:valAx>
    </c:plotArea>
    <c:legend>
      <c:legendPos val="r"/>
      <c:legendEntry>
        <c:idx val="0"/>
        <c:delete val="1"/>
      </c:legendEntry>
      <c:layout/>
      <c:txPr>
        <a:bodyPr/>
        <a:lstStyle/>
        <a:p>
          <a:pPr>
            <a:defRPr sz="1600"/>
          </a:pPr>
          <a:endParaRPr lang="en-US"/>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10"/>
  <c:chart>
    <c:plotArea>
      <c:layout/>
      <c:barChart>
        <c:barDir val="bar"/>
        <c:grouping val="clustered"/>
        <c:ser>
          <c:idx val="0"/>
          <c:order val="0"/>
          <c:tx>
            <c:strRef>
              <c:f>Sheet1!$B$1</c:f>
              <c:strCache>
                <c:ptCount val="1"/>
                <c:pt idx="0">
                  <c:v>Yes</c:v>
                </c:pt>
              </c:strCache>
            </c:strRef>
          </c:tx>
          <c:spPr>
            <a:solidFill>
              <a:srgbClr val="92D050"/>
            </a:solidFill>
          </c:spPr>
          <c:dLbls>
            <c:txPr>
              <a:bodyPr/>
              <a:lstStyle/>
              <a:p>
                <a:pPr>
                  <a:defRPr sz="1200"/>
                </a:pPr>
                <a:endParaRPr lang="en-US"/>
              </a:p>
            </c:txPr>
            <c:showVal val="1"/>
          </c:dLbls>
          <c:cat>
            <c:strRef>
              <c:f>Sheet1!$A$2:$A$5</c:f>
              <c:strCache>
                <c:ptCount val="2"/>
                <c:pt idx="0">
                  <c:v>Urban</c:v>
                </c:pt>
                <c:pt idx="1">
                  <c:v>Rural</c:v>
                </c:pt>
              </c:strCache>
            </c:strRef>
          </c:cat>
          <c:val>
            <c:numRef>
              <c:f>Sheet1!$B$2:$B$5</c:f>
              <c:numCache>
                <c:formatCode>General</c:formatCode>
                <c:ptCount val="4"/>
                <c:pt idx="0">
                  <c:v>118</c:v>
                </c:pt>
                <c:pt idx="1">
                  <c:v>116</c:v>
                </c:pt>
              </c:numCache>
            </c:numRef>
          </c:val>
        </c:ser>
        <c:ser>
          <c:idx val="1"/>
          <c:order val="1"/>
          <c:tx>
            <c:strRef>
              <c:f>Sheet1!$C$1</c:f>
              <c:strCache>
                <c:ptCount val="1"/>
                <c:pt idx="0">
                  <c:v>No</c:v>
                </c:pt>
              </c:strCache>
            </c:strRef>
          </c:tx>
          <c:dLbls>
            <c:dLbl>
              <c:idx val="1"/>
              <c:delete val="1"/>
            </c:dLbl>
            <c:txPr>
              <a:bodyPr/>
              <a:lstStyle/>
              <a:p>
                <a:pPr>
                  <a:defRPr sz="1200"/>
                </a:pPr>
                <a:endParaRPr lang="en-US"/>
              </a:p>
            </c:txPr>
            <c:showVal val="1"/>
          </c:dLbls>
          <c:cat>
            <c:strRef>
              <c:f>Sheet1!$A$2:$A$5</c:f>
              <c:strCache>
                <c:ptCount val="2"/>
                <c:pt idx="0">
                  <c:v>Urban</c:v>
                </c:pt>
                <c:pt idx="1">
                  <c:v>Rural</c:v>
                </c:pt>
              </c:strCache>
            </c:strRef>
          </c:cat>
          <c:val>
            <c:numRef>
              <c:f>Sheet1!$C$2:$C$5</c:f>
              <c:numCache>
                <c:formatCode>General</c:formatCode>
                <c:ptCount val="4"/>
                <c:pt idx="0">
                  <c:v>2</c:v>
                </c:pt>
                <c:pt idx="1">
                  <c:v>4</c:v>
                </c:pt>
              </c:numCache>
            </c:numRef>
          </c:val>
        </c:ser>
        <c:ser>
          <c:idx val="2"/>
          <c:order val="2"/>
          <c:tx>
            <c:strRef>
              <c:f>Sheet1!$D$1</c:f>
              <c:strCache>
                <c:ptCount val="1"/>
                <c:pt idx="0">
                  <c:v>Column1</c:v>
                </c:pt>
              </c:strCache>
            </c:strRef>
          </c:tx>
          <c:cat>
            <c:strRef>
              <c:f>Sheet1!$A$2:$A$5</c:f>
              <c:strCache>
                <c:ptCount val="2"/>
                <c:pt idx="0">
                  <c:v>Urban</c:v>
                </c:pt>
                <c:pt idx="1">
                  <c:v>Rural</c:v>
                </c:pt>
              </c:strCache>
            </c:strRef>
          </c:cat>
          <c:val>
            <c:numRef>
              <c:f>Sheet1!$D$2:$D$5</c:f>
              <c:numCache>
                <c:formatCode>General</c:formatCode>
                <c:ptCount val="4"/>
              </c:numCache>
            </c:numRef>
          </c:val>
        </c:ser>
        <c:axId val="80287616"/>
        <c:axId val="80289152"/>
      </c:barChart>
      <c:catAx>
        <c:axId val="80287616"/>
        <c:scaling>
          <c:orientation val="minMax"/>
        </c:scaling>
        <c:axPos val="l"/>
        <c:tickLblPos val="nextTo"/>
        <c:txPr>
          <a:bodyPr/>
          <a:lstStyle/>
          <a:p>
            <a:pPr>
              <a:defRPr sz="1800"/>
            </a:pPr>
            <a:endParaRPr lang="en-US"/>
          </a:p>
        </c:txPr>
        <c:crossAx val="80289152"/>
        <c:crosses val="autoZero"/>
        <c:auto val="1"/>
        <c:lblAlgn val="ctr"/>
        <c:lblOffset val="100"/>
      </c:catAx>
      <c:valAx>
        <c:axId val="80289152"/>
        <c:scaling>
          <c:orientation val="minMax"/>
        </c:scaling>
        <c:axPos val="b"/>
        <c:numFmt formatCode="General" sourceLinked="1"/>
        <c:tickLblPos val="nextTo"/>
        <c:crossAx val="80287616"/>
        <c:crosses val="autoZero"/>
        <c:crossBetween val="between"/>
      </c:valAx>
      <c:spPr>
        <a:noFill/>
        <a:ln w="25400">
          <a:noFill/>
        </a:ln>
      </c:spPr>
    </c:plotArea>
    <c:legend>
      <c:legendPos val="r"/>
      <c:legendEntry>
        <c:idx val="0"/>
        <c:delete val="1"/>
      </c:legendEntry>
      <c:layout>
        <c:manualLayout>
          <c:xMode val="edge"/>
          <c:yMode val="edge"/>
          <c:x val="0.9115230238647325"/>
          <c:y val="0.39457788248909897"/>
          <c:w val="7.4029588704494054E-2"/>
          <c:h val="0.18984685969371939"/>
        </c:manualLayout>
      </c:layout>
      <c:txPr>
        <a:bodyPr/>
        <a:lstStyle/>
        <a:p>
          <a:pPr>
            <a:defRPr sz="1400"/>
          </a:pPr>
          <a:endParaRPr lang="en-US"/>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manualLayout>
          <c:layoutTarget val="inner"/>
          <c:xMode val="edge"/>
          <c:yMode val="edge"/>
          <c:x val="4.9360843783415959E-2"/>
          <c:y val="2.2601924759405083E-2"/>
          <c:w val="0.86084827938174402"/>
          <c:h val="0.86609565470982819"/>
        </c:manualLayout>
      </c:layout>
      <c:bar3DChart>
        <c:barDir val="col"/>
        <c:grouping val="clustered"/>
        <c:ser>
          <c:idx val="0"/>
          <c:order val="0"/>
          <c:tx>
            <c:strRef>
              <c:f>Sheet1!$B$1</c:f>
              <c:strCache>
                <c:ptCount val="1"/>
                <c:pt idx="0">
                  <c:v>Urban</c:v>
                </c:pt>
              </c:strCache>
            </c:strRef>
          </c:tx>
          <c:spPr>
            <a:solidFill>
              <a:srgbClr val="92D050"/>
            </a:solidFill>
          </c:spPr>
          <c:dLbls>
            <c:dLbl>
              <c:idx val="0"/>
              <c:layout/>
              <c:tx>
                <c:rich>
                  <a:bodyPr/>
                  <a:lstStyle/>
                  <a:p>
                    <a:r>
                      <a:rPr lang="en-US"/>
                      <a:t>37.1</a:t>
                    </a:r>
                  </a:p>
                </c:rich>
              </c:tx>
              <c:showVal val="1"/>
            </c:dLbl>
            <c:dLbl>
              <c:idx val="1"/>
              <c:layout/>
              <c:tx>
                <c:rich>
                  <a:bodyPr/>
                  <a:lstStyle/>
                  <a:p>
                    <a:r>
                      <a:rPr lang="en-US"/>
                      <a:t>10.4</a:t>
                    </a:r>
                  </a:p>
                </c:rich>
              </c:tx>
              <c:showVal val="1"/>
            </c:dLbl>
            <c:dLbl>
              <c:idx val="2"/>
              <c:layout/>
              <c:tx>
                <c:rich>
                  <a:bodyPr/>
                  <a:lstStyle/>
                  <a:p>
                    <a:r>
                      <a:rPr lang="en-US"/>
                      <a:t>1.7</a:t>
                    </a:r>
                  </a:p>
                </c:rich>
              </c:tx>
              <c:showVal val="1"/>
            </c:dLbl>
            <c:dLbl>
              <c:idx val="3"/>
              <c:layout/>
              <c:tx>
                <c:rich>
                  <a:bodyPr/>
                  <a:lstStyle/>
                  <a:p>
                    <a:r>
                      <a:rPr lang="en-US"/>
                      <a:t>0.8</a:t>
                    </a:r>
                  </a:p>
                </c:rich>
              </c:tx>
              <c:showVal val="1"/>
            </c:dLbl>
            <c:showVal val="1"/>
          </c:dLbls>
          <c:cat>
            <c:strRef>
              <c:f>Sheet1!$A$2:$A$5</c:f>
              <c:strCache>
                <c:ptCount val="4"/>
                <c:pt idx="0">
                  <c:v>Daily</c:v>
                </c:pt>
                <c:pt idx="1">
                  <c:v>Alternate days</c:v>
                </c:pt>
                <c:pt idx="2">
                  <c:v>once in a week</c:v>
                </c:pt>
                <c:pt idx="3">
                  <c:v>Never</c:v>
                </c:pt>
              </c:strCache>
            </c:strRef>
          </c:cat>
          <c:val>
            <c:numRef>
              <c:f>Sheet1!$B$2:$B$5</c:f>
              <c:numCache>
                <c:formatCode>General</c:formatCode>
                <c:ptCount val="4"/>
                <c:pt idx="0">
                  <c:v>89</c:v>
                </c:pt>
                <c:pt idx="1">
                  <c:v>25</c:v>
                </c:pt>
                <c:pt idx="2">
                  <c:v>4</c:v>
                </c:pt>
                <c:pt idx="3">
                  <c:v>2</c:v>
                </c:pt>
              </c:numCache>
            </c:numRef>
          </c:val>
        </c:ser>
        <c:ser>
          <c:idx val="1"/>
          <c:order val="1"/>
          <c:tx>
            <c:strRef>
              <c:f>Sheet1!$C$1</c:f>
              <c:strCache>
                <c:ptCount val="1"/>
                <c:pt idx="0">
                  <c:v>Rural</c:v>
                </c:pt>
              </c:strCache>
            </c:strRef>
          </c:tx>
          <c:spPr>
            <a:solidFill>
              <a:srgbClr val="FF0000"/>
            </a:solidFill>
          </c:spPr>
          <c:dLbls>
            <c:dLbl>
              <c:idx val="0"/>
              <c:layout/>
              <c:tx>
                <c:rich>
                  <a:bodyPr/>
                  <a:lstStyle/>
                  <a:p>
                    <a:r>
                      <a:rPr lang="en-US"/>
                      <a:t>41.2</a:t>
                    </a:r>
                  </a:p>
                </c:rich>
              </c:tx>
              <c:showVal val="1"/>
            </c:dLbl>
            <c:dLbl>
              <c:idx val="1"/>
              <c:layout>
                <c:manualLayout>
                  <c:x val="2.1671081146159402E-2"/>
                  <c:y val="4.1279669762641835E-3"/>
                </c:manualLayout>
              </c:layout>
              <c:tx>
                <c:rich>
                  <a:bodyPr/>
                  <a:lstStyle/>
                  <a:p>
                    <a:r>
                      <a:rPr lang="en-US"/>
                      <a:t>4.6</a:t>
                    </a:r>
                  </a:p>
                </c:rich>
              </c:tx>
              <c:showVal val="1"/>
            </c:dLbl>
            <c:dLbl>
              <c:idx val="2"/>
              <c:layout>
                <c:manualLayout>
                  <c:x val="2.4078979051288224E-2"/>
                  <c:y val="1.238390092879257E-2"/>
                </c:manualLayout>
              </c:layout>
              <c:tx>
                <c:rich>
                  <a:bodyPr/>
                  <a:lstStyle/>
                  <a:p>
                    <a:r>
                      <a:rPr lang="en-US"/>
                      <a:t>2.5</a:t>
                    </a:r>
                  </a:p>
                </c:rich>
              </c:tx>
              <c:showVal val="1"/>
            </c:dLbl>
            <c:dLbl>
              <c:idx val="3"/>
              <c:layout>
                <c:manualLayout>
                  <c:x val="2.4078979051288224E-2"/>
                  <c:y val="0"/>
                </c:manualLayout>
              </c:layout>
              <c:tx>
                <c:rich>
                  <a:bodyPr/>
                  <a:lstStyle/>
                  <a:p>
                    <a:r>
                      <a:rPr lang="en-US"/>
                      <a:t>1.7</a:t>
                    </a:r>
                  </a:p>
                </c:rich>
              </c:tx>
              <c:showVal val="1"/>
            </c:dLbl>
            <c:showVal val="1"/>
          </c:dLbls>
          <c:cat>
            <c:strRef>
              <c:f>Sheet1!$A$2:$A$5</c:f>
              <c:strCache>
                <c:ptCount val="4"/>
                <c:pt idx="0">
                  <c:v>Daily</c:v>
                </c:pt>
                <c:pt idx="1">
                  <c:v>Alternate days</c:v>
                </c:pt>
                <c:pt idx="2">
                  <c:v>once in a week</c:v>
                </c:pt>
                <c:pt idx="3">
                  <c:v>Never</c:v>
                </c:pt>
              </c:strCache>
            </c:strRef>
          </c:cat>
          <c:val>
            <c:numRef>
              <c:f>Sheet1!$C$2:$C$5</c:f>
              <c:numCache>
                <c:formatCode>General</c:formatCode>
                <c:ptCount val="4"/>
                <c:pt idx="0">
                  <c:v>99</c:v>
                </c:pt>
                <c:pt idx="1">
                  <c:v>11</c:v>
                </c:pt>
                <c:pt idx="2">
                  <c:v>6</c:v>
                </c:pt>
                <c:pt idx="3">
                  <c:v>4</c:v>
                </c:pt>
              </c:numCache>
            </c:numRef>
          </c:val>
        </c:ser>
        <c:ser>
          <c:idx val="2"/>
          <c:order val="2"/>
          <c:tx>
            <c:strRef>
              <c:f>Sheet1!$D$1</c:f>
              <c:strCache>
                <c:ptCount val="1"/>
                <c:pt idx="0">
                  <c:v>Column1</c:v>
                </c:pt>
              </c:strCache>
            </c:strRef>
          </c:tx>
          <c:cat>
            <c:strRef>
              <c:f>Sheet1!$A$2:$A$5</c:f>
              <c:strCache>
                <c:ptCount val="4"/>
                <c:pt idx="0">
                  <c:v>Daily</c:v>
                </c:pt>
                <c:pt idx="1">
                  <c:v>Alternate days</c:v>
                </c:pt>
                <c:pt idx="2">
                  <c:v>once in a week</c:v>
                </c:pt>
                <c:pt idx="3">
                  <c:v>Never</c:v>
                </c:pt>
              </c:strCache>
            </c:strRef>
          </c:cat>
          <c:val>
            <c:numRef>
              <c:f>Sheet1!$D$2:$D$5</c:f>
              <c:numCache>
                <c:formatCode>General</c:formatCode>
                <c:ptCount val="4"/>
              </c:numCache>
            </c:numRef>
          </c:val>
        </c:ser>
        <c:shape val="pyramid"/>
        <c:axId val="94264704"/>
        <c:axId val="94295168"/>
        <c:axId val="0"/>
      </c:bar3DChart>
      <c:catAx>
        <c:axId val="94264704"/>
        <c:scaling>
          <c:orientation val="minMax"/>
        </c:scaling>
        <c:axPos val="b"/>
        <c:tickLblPos val="nextTo"/>
        <c:txPr>
          <a:bodyPr/>
          <a:lstStyle/>
          <a:p>
            <a:pPr>
              <a:defRPr sz="1600"/>
            </a:pPr>
            <a:endParaRPr lang="en-US"/>
          </a:p>
        </c:txPr>
        <c:crossAx val="94295168"/>
        <c:crosses val="autoZero"/>
        <c:auto val="1"/>
        <c:lblAlgn val="ctr"/>
        <c:lblOffset val="100"/>
      </c:catAx>
      <c:valAx>
        <c:axId val="94295168"/>
        <c:scaling>
          <c:orientation val="minMax"/>
        </c:scaling>
        <c:axPos val="l"/>
        <c:numFmt formatCode="General" sourceLinked="1"/>
        <c:tickLblPos val="nextTo"/>
        <c:crossAx val="94264704"/>
        <c:crosses val="autoZero"/>
        <c:crossBetween val="between"/>
      </c:valAx>
    </c:plotArea>
    <c:legend>
      <c:legendPos val="r"/>
      <c:legendEntry>
        <c:idx val="2"/>
        <c:delete val="1"/>
      </c:legendEntry>
      <c:layout/>
      <c:txPr>
        <a:bodyPr/>
        <a:lstStyle/>
        <a:p>
          <a:pPr>
            <a:defRPr sz="1600"/>
          </a:pPr>
          <a:endParaRPr lang="en-US"/>
        </a:p>
      </c:txPr>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col"/>
        <c:grouping val="clustered"/>
        <c:ser>
          <c:idx val="0"/>
          <c:order val="0"/>
          <c:tx>
            <c:strRef>
              <c:f>Sheet1!$B$1</c:f>
              <c:strCache>
                <c:ptCount val="1"/>
                <c:pt idx="0">
                  <c:v>Urban</c:v>
                </c:pt>
              </c:strCache>
            </c:strRef>
          </c:tx>
          <c:dLbls>
            <c:dLbl>
              <c:idx val="0"/>
              <c:layout/>
              <c:tx>
                <c:rich>
                  <a:bodyPr/>
                  <a:lstStyle/>
                  <a:p>
                    <a:r>
                      <a:rPr lang="en-US" sz="1400"/>
                      <a:t>4</a:t>
                    </a:r>
                    <a:r>
                      <a:rPr lang="en-US"/>
                      <a:t>7.5%</a:t>
                    </a:r>
                  </a:p>
                </c:rich>
              </c:tx>
              <c:showVal val="1"/>
            </c:dLbl>
            <c:dLbl>
              <c:idx val="1"/>
              <c:layout/>
              <c:tx>
                <c:rich>
                  <a:bodyPr/>
                  <a:lstStyle/>
                  <a:p>
                    <a:r>
                      <a:rPr lang="en-US" sz="1400"/>
                      <a:t>1</a:t>
                    </a:r>
                    <a:r>
                      <a:rPr lang="en-US"/>
                      <a:t>.7%</a:t>
                    </a:r>
                  </a:p>
                </c:rich>
              </c:tx>
              <c:showVal val="1"/>
            </c:dLbl>
            <c:dLbl>
              <c:idx val="2"/>
              <c:layout/>
              <c:tx>
                <c:rich>
                  <a:bodyPr/>
                  <a:lstStyle/>
                  <a:p>
                    <a:r>
                      <a:rPr lang="en-US" sz="1400"/>
                      <a:t>0</a:t>
                    </a:r>
                    <a:r>
                      <a:rPr lang="en-US"/>
                      <a:t>.4%</a:t>
                    </a:r>
                  </a:p>
                </c:rich>
              </c:tx>
              <c:showVal val="1"/>
            </c:dLbl>
            <c:dLbl>
              <c:idx val="3"/>
              <c:layout/>
              <c:tx>
                <c:rich>
                  <a:bodyPr/>
                  <a:lstStyle/>
                  <a:p>
                    <a:r>
                      <a:rPr lang="en-US" sz="1400"/>
                      <a:t>0</a:t>
                    </a:r>
                    <a:r>
                      <a:rPr lang="en-US"/>
                      <a:t>.4%</a:t>
                    </a:r>
                  </a:p>
                </c:rich>
              </c:tx>
              <c:showVal val="1"/>
            </c:dLbl>
            <c:txPr>
              <a:bodyPr/>
              <a:lstStyle/>
              <a:p>
                <a:pPr>
                  <a:defRPr sz="1400"/>
                </a:pPr>
                <a:endParaRPr lang="en-US"/>
              </a:p>
            </c:txPr>
            <c:showVal val="1"/>
          </c:dLbls>
          <c:cat>
            <c:strRef>
              <c:f>Sheet1!$A$2:$A$5</c:f>
              <c:strCache>
                <c:ptCount val="4"/>
                <c:pt idx="0">
                  <c:v>Daily</c:v>
                </c:pt>
                <c:pt idx="1">
                  <c:v>Alternate days</c:v>
                </c:pt>
                <c:pt idx="2">
                  <c:v>After 2 days</c:v>
                </c:pt>
                <c:pt idx="3">
                  <c:v>Once in a week</c:v>
                </c:pt>
              </c:strCache>
            </c:strRef>
          </c:cat>
          <c:val>
            <c:numRef>
              <c:f>Sheet1!$B$2:$B$5</c:f>
              <c:numCache>
                <c:formatCode>General</c:formatCode>
                <c:ptCount val="4"/>
                <c:pt idx="0">
                  <c:v>114</c:v>
                </c:pt>
                <c:pt idx="1">
                  <c:v>4</c:v>
                </c:pt>
                <c:pt idx="2">
                  <c:v>1</c:v>
                </c:pt>
                <c:pt idx="3">
                  <c:v>1</c:v>
                </c:pt>
              </c:numCache>
            </c:numRef>
          </c:val>
        </c:ser>
        <c:ser>
          <c:idx val="1"/>
          <c:order val="1"/>
          <c:tx>
            <c:strRef>
              <c:f>Sheet1!$C$1</c:f>
              <c:strCache>
                <c:ptCount val="1"/>
                <c:pt idx="0">
                  <c:v>Rural</c:v>
                </c:pt>
              </c:strCache>
            </c:strRef>
          </c:tx>
          <c:dLbls>
            <c:dLbl>
              <c:idx val="0"/>
              <c:layout>
                <c:manualLayout>
                  <c:x val="3.6118468576932315E-2"/>
                  <c:y val="0"/>
                </c:manualLayout>
              </c:layout>
              <c:tx>
                <c:rich>
                  <a:bodyPr/>
                  <a:lstStyle/>
                  <a:p>
                    <a:r>
                      <a:rPr lang="en-US" sz="1400"/>
                      <a:t>4</a:t>
                    </a:r>
                    <a:r>
                      <a:rPr lang="en-US"/>
                      <a:t>4.2%</a:t>
                    </a:r>
                  </a:p>
                </c:rich>
              </c:tx>
              <c:showVal val="1"/>
            </c:dLbl>
            <c:dLbl>
              <c:idx val="1"/>
              <c:layout/>
              <c:tx>
                <c:rich>
                  <a:bodyPr/>
                  <a:lstStyle/>
                  <a:p>
                    <a:r>
                      <a:rPr lang="en-US" sz="1400"/>
                      <a:t>5</a:t>
                    </a:r>
                    <a:r>
                      <a:rPr lang="en-US"/>
                      <a:t>%</a:t>
                    </a:r>
                  </a:p>
                </c:rich>
              </c:tx>
              <c:showVal val="1"/>
            </c:dLbl>
            <c:dLbl>
              <c:idx val="2"/>
              <c:layout>
                <c:manualLayout>
                  <c:x val="3.6118468576932336E-2"/>
                  <c:y val="0"/>
                </c:manualLayout>
              </c:layout>
              <c:tx>
                <c:rich>
                  <a:bodyPr/>
                  <a:lstStyle/>
                  <a:p>
                    <a:r>
                      <a:rPr lang="en-US" sz="1400"/>
                      <a:t>0</a:t>
                    </a:r>
                    <a:r>
                      <a:rPr lang="en-US"/>
                      <a:t>.4%</a:t>
                    </a:r>
                  </a:p>
                </c:rich>
              </c:tx>
              <c:showVal val="1"/>
            </c:dLbl>
            <c:dLbl>
              <c:idx val="3"/>
              <c:layout>
                <c:manualLayout>
                  <c:x val="4.5750060197447567E-2"/>
                  <c:y val="0"/>
                </c:manualLayout>
              </c:layout>
              <c:tx>
                <c:rich>
                  <a:bodyPr/>
                  <a:lstStyle/>
                  <a:p>
                    <a:r>
                      <a:rPr lang="en-US" sz="1400"/>
                      <a:t>0</a:t>
                    </a:r>
                    <a:r>
                      <a:rPr lang="en-US"/>
                      <a:t>.4%</a:t>
                    </a:r>
                  </a:p>
                </c:rich>
              </c:tx>
              <c:showVal val="1"/>
            </c:dLbl>
            <c:txPr>
              <a:bodyPr/>
              <a:lstStyle/>
              <a:p>
                <a:pPr>
                  <a:defRPr sz="1400"/>
                </a:pPr>
                <a:endParaRPr lang="en-US"/>
              </a:p>
            </c:txPr>
            <c:showVal val="1"/>
          </c:dLbls>
          <c:cat>
            <c:strRef>
              <c:f>Sheet1!$A$2:$A$5</c:f>
              <c:strCache>
                <c:ptCount val="4"/>
                <c:pt idx="0">
                  <c:v>Daily</c:v>
                </c:pt>
                <c:pt idx="1">
                  <c:v>Alternate days</c:v>
                </c:pt>
                <c:pt idx="2">
                  <c:v>After 2 days</c:v>
                </c:pt>
                <c:pt idx="3">
                  <c:v>Once in a week</c:v>
                </c:pt>
              </c:strCache>
            </c:strRef>
          </c:cat>
          <c:val>
            <c:numRef>
              <c:f>Sheet1!$C$2:$C$5</c:f>
              <c:numCache>
                <c:formatCode>General</c:formatCode>
                <c:ptCount val="4"/>
                <c:pt idx="0">
                  <c:v>106</c:v>
                </c:pt>
                <c:pt idx="1">
                  <c:v>12</c:v>
                </c:pt>
                <c:pt idx="2">
                  <c:v>1</c:v>
                </c:pt>
                <c:pt idx="3">
                  <c:v>1</c:v>
                </c:pt>
              </c:numCache>
            </c:numRef>
          </c:val>
        </c:ser>
        <c:ser>
          <c:idx val="2"/>
          <c:order val="2"/>
          <c:tx>
            <c:strRef>
              <c:f>Sheet1!$D$1</c:f>
              <c:strCache>
                <c:ptCount val="1"/>
                <c:pt idx="0">
                  <c:v>Column1</c:v>
                </c:pt>
              </c:strCache>
            </c:strRef>
          </c:tx>
          <c:cat>
            <c:strRef>
              <c:f>Sheet1!$A$2:$A$5</c:f>
              <c:strCache>
                <c:ptCount val="4"/>
                <c:pt idx="0">
                  <c:v>Daily</c:v>
                </c:pt>
                <c:pt idx="1">
                  <c:v>Alternate days</c:v>
                </c:pt>
                <c:pt idx="2">
                  <c:v>After 2 days</c:v>
                </c:pt>
                <c:pt idx="3">
                  <c:v>Once in a week</c:v>
                </c:pt>
              </c:strCache>
            </c:strRef>
          </c:cat>
          <c:val>
            <c:numRef>
              <c:f>Sheet1!$D$2:$D$5</c:f>
              <c:numCache>
                <c:formatCode>General</c:formatCode>
                <c:ptCount val="4"/>
              </c:numCache>
            </c:numRef>
          </c:val>
        </c:ser>
        <c:shape val="cylinder"/>
        <c:axId val="94305664"/>
        <c:axId val="94897280"/>
        <c:axId val="0"/>
      </c:bar3DChart>
      <c:catAx>
        <c:axId val="94305664"/>
        <c:scaling>
          <c:orientation val="minMax"/>
        </c:scaling>
        <c:axPos val="b"/>
        <c:tickLblPos val="nextTo"/>
        <c:txPr>
          <a:bodyPr/>
          <a:lstStyle/>
          <a:p>
            <a:pPr>
              <a:defRPr sz="1800"/>
            </a:pPr>
            <a:endParaRPr lang="en-US"/>
          </a:p>
        </c:txPr>
        <c:crossAx val="94897280"/>
        <c:crosses val="autoZero"/>
        <c:auto val="1"/>
        <c:lblAlgn val="ctr"/>
        <c:lblOffset val="100"/>
      </c:catAx>
      <c:valAx>
        <c:axId val="94897280"/>
        <c:scaling>
          <c:orientation val="minMax"/>
        </c:scaling>
        <c:axPos val="l"/>
        <c:numFmt formatCode="General" sourceLinked="1"/>
        <c:tickLblPos val="nextTo"/>
        <c:crossAx val="94305664"/>
        <c:crosses val="autoZero"/>
        <c:crossBetween val="between"/>
      </c:valAx>
    </c:plotArea>
    <c:legend>
      <c:legendPos val="r"/>
      <c:legendEntry>
        <c:idx val="2"/>
        <c:delete val="1"/>
      </c:legendEntry>
      <c:layout/>
      <c:txPr>
        <a:bodyPr/>
        <a:lstStyle/>
        <a:p>
          <a:pPr>
            <a:defRPr sz="1400"/>
          </a:pPr>
          <a:endParaRPr lang="en-US"/>
        </a:p>
      </c:txPr>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col"/>
        <c:grouping val="clustered"/>
        <c:ser>
          <c:idx val="0"/>
          <c:order val="0"/>
          <c:tx>
            <c:strRef>
              <c:f>Sheet1!$B$1</c:f>
              <c:strCache>
                <c:ptCount val="1"/>
                <c:pt idx="0">
                  <c:v>Urban</c:v>
                </c:pt>
              </c:strCache>
            </c:strRef>
          </c:tx>
          <c:spPr>
            <a:solidFill>
              <a:srgbClr val="FF0000"/>
            </a:solidFill>
          </c:spPr>
          <c:dLbls>
            <c:dLbl>
              <c:idx val="0"/>
              <c:layout/>
              <c:tx>
                <c:rich>
                  <a:bodyPr/>
                  <a:lstStyle/>
                  <a:p>
                    <a:r>
                      <a:rPr lang="en-US" sz="1400" dirty="0" smtClean="0"/>
                      <a:t>4</a:t>
                    </a:r>
                    <a:r>
                      <a:rPr lang="en-US" dirty="0" smtClean="0"/>
                      <a:t>6.2%</a:t>
                    </a:r>
                    <a:endParaRPr lang="en-US" dirty="0"/>
                  </a:p>
                </c:rich>
              </c:tx>
              <c:showVal val="1"/>
            </c:dLbl>
            <c:dLbl>
              <c:idx val="1"/>
              <c:layout/>
              <c:tx>
                <c:rich>
                  <a:bodyPr/>
                  <a:lstStyle/>
                  <a:p>
                    <a:r>
                      <a:rPr lang="en-US" sz="1400" dirty="0" smtClean="0"/>
                      <a:t>3</a:t>
                    </a:r>
                    <a:r>
                      <a:rPr lang="en-US" dirty="0" smtClean="0"/>
                      <a:t>.3%</a:t>
                    </a:r>
                    <a:endParaRPr lang="en-US" dirty="0"/>
                  </a:p>
                </c:rich>
              </c:tx>
              <c:showVal val="1"/>
            </c:dLbl>
            <c:dLbl>
              <c:idx val="2"/>
              <c:layout/>
              <c:tx>
                <c:rich>
                  <a:bodyPr/>
                  <a:lstStyle/>
                  <a:p>
                    <a:r>
                      <a:rPr lang="en-US" sz="1400" dirty="0" smtClean="0"/>
                      <a:t>0</a:t>
                    </a:r>
                    <a:r>
                      <a:rPr lang="en-US" dirty="0" smtClean="0"/>
                      <a:t>.4%</a:t>
                    </a:r>
                    <a:endParaRPr lang="en-US" dirty="0"/>
                  </a:p>
                </c:rich>
              </c:tx>
              <c:showVal val="1"/>
            </c:dLbl>
            <c:txPr>
              <a:bodyPr/>
              <a:lstStyle/>
              <a:p>
                <a:pPr>
                  <a:defRPr sz="1400"/>
                </a:pPr>
                <a:endParaRPr lang="en-US"/>
              </a:p>
            </c:txPr>
            <c:showVal val="1"/>
          </c:dLbls>
          <c:cat>
            <c:strRef>
              <c:f>Sheet1!$A$2:$A$5</c:f>
              <c:strCache>
                <c:ptCount val="4"/>
                <c:pt idx="0">
                  <c:v>Once in a week</c:v>
                </c:pt>
                <c:pt idx="1">
                  <c:v>Once in a month</c:v>
                </c:pt>
                <c:pt idx="2">
                  <c:v>Twice in a month</c:v>
                </c:pt>
                <c:pt idx="3">
                  <c:v>Nail biting Habit</c:v>
                </c:pt>
              </c:strCache>
            </c:strRef>
          </c:cat>
          <c:val>
            <c:numRef>
              <c:f>Sheet1!$B$2:$B$5</c:f>
              <c:numCache>
                <c:formatCode>General</c:formatCode>
                <c:ptCount val="4"/>
                <c:pt idx="0">
                  <c:v>111</c:v>
                </c:pt>
                <c:pt idx="1">
                  <c:v>8</c:v>
                </c:pt>
                <c:pt idx="2">
                  <c:v>1</c:v>
                </c:pt>
                <c:pt idx="3">
                  <c:v>0</c:v>
                </c:pt>
              </c:numCache>
            </c:numRef>
          </c:val>
        </c:ser>
        <c:ser>
          <c:idx val="1"/>
          <c:order val="1"/>
          <c:tx>
            <c:strRef>
              <c:f>Sheet1!$C$1</c:f>
              <c:strCache>
                <c:ptCount val="1"/>
                <c:pt idx="0">
                  <c:v>Rural</c:v>
                </c:pt>
              </c:strCache>
            </c:strRef>
          </c:tx>
          <c:spPr>
            <a:solidFill>
              <a:schemeClr val="accent4">
                <a:lumMod val="75000"/>
              </a:schemeClr>
            </a:solidFill>
          </c:spPr>
          <c:dLbls>
            <c:dLbl>
              <c:idx val="0"/>
              <c:layout>
                <c:manualLayout>
                  <c:x val="3.8526366482061182E-2"/>
                  <c:y val="-1.8919630080029815E-17"/>
                </c:manualLayout>
              </c:layout>
              <c:tx>
                <c:rich>
                  <a:bodyPr/>
                  <a:lstStyle/>
                  <a:p>
                    <a:r>
                      <a:rPr lang="en-US" sz="1400" dirty="0" smtClean="0"/>
                      <a:t>4</a:t>
                    </a:r>
                    <a:r>
                      <a:rPr lang="en-US" dirty="0" smtClean="0"/>
                      <a:t>0%</a:t>
                    </a:r>
                    <a:endParaRPr lang="en-US" dirty="0"/>
                  </a:p>
                </c:rich>
              </c:tx>
              <c:showVal val="1"/>
            </c:dLbl>
            <c:dLbl>
              <c:idx val="1"/>
              <c:layout>
                <c:manualLayout>
                  <c:x val="2.1671081146159402E-2"/>
                  <c:y val="8.2559339525284069E-3"/>
                </c:manualLayout>
              </c:layout>
              <c:tx>
                <c:rich>
                  <a:bodyPr/>
                  <a:lstStyle/>
                  <a:p>
                    <a:r>
                      <a:rPr lang="en-US" sz="1400" dirty="0" smtClean="0"/>
                      <a:t>4</a:t>
                    </a:r>
                    <a:r>
                      <a:rPr lang="en-US" dirty="0" smtClean="0"/>
                      <a:t>.6%</a:t>
                    </a:r>
                    <a:endParaRPr lang="en-US" dirty="0"/>
                  </a:p>
                </c:rich>
              </c:tx>
              <c:showVal val="1"/>
            </c:dLbl>
            <c:dLbl>
              <c:idx val="2"/>
              <c:layout>
                <c:manualLayout>
                  <c:x val="2.1671081146159402E-2"/>
                  <c:y val="1.238390092879257E-2"/>
                </c:manualLayout>
              </c:layout>
              <c:tx>
                <c:rich>
                  <a:bodyPr/>
                  <a:lstStyle/>
                  <a:p>
                    <a:r>
                      <a:rPr lang="en-US" sz="1400" dirty="0" smtClean="0"/>
                      <a:t>4</a:t>
                    </a:r>
                    <a:r>
                      <a:rPr lang="en-US" dirty="0" smtClean="0"/>
                      <a:t>.2%</a:t>
                    </a:r>
                    <a:endParaRPr lang="en-US" dirty="0"/>
                  </a:p>
                </c:rich>
              </c:tx>
              <c:showVal val="1"/>
            </c:dLbl>
            <c:dLbl>
              <c:idx val="3"/>
              <c:layout>
                <c:manualLayout>
                  <c:x val="2.8894774861545871E-2"/>
                  <c:y val="1.238390092879257E-2"/>
                </c:manualLayout>
              </c:layout>
              <c:tx>
                <c:rich>
                  <a:bodyPr/>
                  <a:lstStyle/>
                  <a:p>
                    <a:r>
                      <a:rPr lang="en-US" sz="1400" dirty="0" smtClean="0"/>
                      <a:t>1</a:t>
                    </a:r>
                    <a:r>
                      <a:rPr lang="en-US" dirty="0" smtClean="0"/>
                      <a:t>.2%</a:t>
                    </a:r>
                    <a:endParaRPr lang="en-US" dirty="0"/>
                  </a:p>
                </c:rich>
              </c:tx>
              <c:showVal val="1"/>
            </c:dLbl>
            <c:txPr>
              <a:bodyPr/>
              <a:lstStyle/>
              <a:p>
                <a:pPr>
                  <a:defRPr sz="1400"/>
                </a:pPr>
                <a:endParaRPr lang="en-US"/>
              </a:p>
            </c:txPr>
            <c:showVal val="1"/>
          </c:dLbls>
          <c:cat>
            <c:strRef>
              <c:f>Sheet1!$A$2:$A$5</c:f>
              <c:strCache>
                <c:ptCount val="4"/>
                <c:pt idx="0">
                  <c:v>Once in a week</c:v>
                </c:pt>
                <c:pt idx="1">
                  <c:v>Once in a month</c:v>
                </c:pt>
                <c:pt idx="2">
                  <c:v>Twice in a month</c:v>
                </c:pt>
                <c:pt idx="3">
                  <c:v>Nail biting Habit</c:v>
                </c:pt>
              </c:strCache>
            </c:strRef>
          </c:cat>
          <c:val>
            <c:numRef>
              <c:f>Sheet1!$C$2:$C$5</c:f>
              <c:numCache>
                <c:formatCode>General</c:formatCode>
                <c:ptCount val="4"/>
                <c:pt idx="0">
                  <c:v>96</c:v>
                </c:pt>
                <c:pt idx="1">
                  <c:v>11</c:v>
                </c:pt>
                <c:pt idx="2">
                  <c:v>10</c:v>
                </c:pt>
                <c:pt idx="3">
                  <c:v>3</c:v>
                </c:pt>
              </c:numCache>
            </c:numRef>
          </c:val>
        </c:ser>
        <c:ser>
          <c:idx val="2"/>
          <c:order val="2"/>
          <c:tx>
            <c:strRef>
              <c:f>Sheet1!$D$1</c:f>
              <c:strCache>
                <c:ptCount val="1"/>
                <c:pt idx="0">
                  <c:v>Column1</c:v>
                </c:pt>
              </c:strCache>
            </c:strRef>
          </c:tx>
          <c:cat>
            <c:strRef>
              <c:f>Sheet1!$A$2:$A$5</c:f>
              <c:strCache>
                <c:ptCount val="4"/>
                <c:pt idx="0">
                  <c:v>Once in a week</c:v>
                </c:pt>
                <c:pt idx="1">
                  <c:v>Once in a month</c:v>
                </c:pt>
                <c:pt idx="2">
                  <c:v>Twice in a month</c:v>
                </c:pt>
                <c:pt idx="3">
                  <c:v>Nail biting Habit</c:v>
                </c:pt>
              </c:strCache>
            </c:strRef>
          </c:cat>
          <c:val>
            <c:numRef>
              <c:f>Sheet1!$D$2:$D$5</c:f>
              <c:numCache>
                <c:formatCode>General</c:formatCode>
                <c:ptCount val="4"/>
              </c:numCache>
            </c:numRef>
          </c:val>
        </c:ser>
        <c:shape val="cylinder"/>
        <c:axId val="96145408"/>
        <c:axId val="96146944"/>
        <c:axId val="0"/>
      </c:bar3DChart>
      <c:catAx>
        <c:axId val="96145408"/>
        <c:scaling>
          <c:orientation val="minMax"/>
        </c:scaling>
        <c:axPos val="b"/>
        <c:tickLblPos val="nextTo"/>
        <c:txPr>
          <a:bodyPr/>
          <a:lstStyle/>
          <a:p>
            <a:pPr>
              <a:defRPr sz="1600"/>
            </a:pPr>
            <a:endParaRPr lang="en-US"/>
          </a:p>
        </c:txPr>
        <c:crossAx val="96146944"/>
        <c:crosses val="autoZero"/>
        <c:auto val="1"/>
        <c:lblAlgn val="ctr"/>
        <c:lblOffset val="100"/>
      </c:catAx>
      <c:valAx>
        <c:axId val="96146944"/>
        <c:scaling>
          <c:orientation val="minMax"/>
        </c:scaling>
        <c:axPos val="l"/>
        <c:numFmt formatCode="General" sourceLinked="1"/>
        <c:tickLblPos val="nextTo"/>
        <c:txPr>
          <a:bodyPr/>
          <a:lstStyle/>
          <a:p>
            <a:pPr>
              <a:defRPr sz="1400"/>
            </a:pPr>
            <a:endParaRPr lang="en-US"/>
          </a:p>
        </c:txPr>
        <c:crossAx val="96145408"/>
        <c:crosses val="autoZero"/>
        <c:crossBetween val="between"/>
      </c:valAx>
    </c:plotArea>
    <c:legend>
      <c:legendPos val="r"/>
      <c:legendEntry>
        <c:idx val="2"/>
        <c:delete val="1"/>
      </c:legendEntry>
      <c:layout/>
      <c:txPr>
        <a:bodyPr/>
        <a:lstStyle/>
        <a:p>
          <a:pPr>
            <a:defRPr sz="1600"/>
          </a:pPr>
          <a:endParaRPr lang="en-US"/>
        </a:p>
      </c:txPr>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view3D>
      <c:perspective val="30"/>
    </c:view3D>
    <c:plotArea>
      <c:layout/>
      <c:bar3DChart>
        <c:barDir val="col"/>
        <c:grouping val="standard"/>
        <c:ser>
          <c:idx val="0"/>
          <c:order val="0"/>
          <c:tx>
            <c:strRef>
              <c:f>Sheet1!$B$1</c:f>
              <c:strCache>
                <c:ptCount val="1"/>
                <c:pt idx="0">
                  <c:v>Urban</c:v>
                </c:pt>
              </c:strCache>
            </c:strRef>
          </c:tx>
          <c:spPr>
            <a:solidFill>
              <a:srgbClr val="7030A0"/>
            </a:solidFill>
          </c:spPr>
          <c:dLbls>
            <c:dLbl>
              <c:idx val="0"/>
              <c:layout/>
              <c:tx>
                <c:rich>
                  <a:bodyPr/>
                  <a:lstStyle/>
                  <a:p>
                    <a:r>
                      <a:rPr lang="en-US" sz="1400" dirty="0" smtClean="0"/>
                      <a:t>8</a:t>
                    </a:r>
                    <a:r>
                      <a:rPr lang="en-US" dirty="0" smtClean="0"/>
                      <a:t>.8%</a:t>
                    </a:r>
                    <a:endParaRPr lang="en-US" dirty="0"/>
                  </a:p>
                </c:rich>
              </c:tx>
              <c:showVal val="1"/>
            </c:dLbl>
            <c:dLbl>
              <c:idx val="1"/>
              <c:layout/>
              <c:tx>
                <c:rich>
                  <a:bodyPr/>
                  <a:lstStyle/>
                  <a:p>
                    <a:r>
                      <a:rPr lang="en-US" sz="1400" dirty="0" smtClean="0"/>
                      <a:t>3</a:t>
                    </a:r>
                    <a:r>
                      <a:rPr lang="en-US" dirty="0" smtClean="0"/>
                      <a:t>0.4%</a:t>
                    </a:r>
                    <a:endParaRPr lang="en-US" dirty="0"/>
                  </a:p>
                </c:rich>
              </c:tx>
              <c:showVal val="1"/>
            </c:dLbl>
            <c:dLbl>
              <c:idx val="2"/>
              <c:layout/>
              <c:tx>
                <c:rich>
                  <a:bodyPr/>
                  <a:lstStyle/>
                  <a:p>
                    <a:r>
                      <a:rPr lang="en-US" sz="1400" dirty="0" smtClean="0"/>
                      <a:t>1</a:t>
                    </a:r>
                    <a:r>
                      <a:rPr lang="en-US" dirty="0" smtClean="0"/>
                      <a:t>0.4%</a:t>
                    </a:r>
                    <a:endParaRPr lang="en-US" dirty="0"/>
                  </a:p>
                </c:rich>
              </c:tx>
              <c:showVal val="1"/>
            </c:dLbl>
            <c:dLbl>
              <c:idx val="3"/>
              <c:layout/>
              <c:tx>
                <c:rich>
                  <a:bodyPr/>
                  <a:lstStyle/>
                  <a:p>
                    <a:r>
                      <a:rPr lang="en-US" sz="1400" dirty="0" smtClean="0"/>
                      <a:t>0</a:t>
                    </a:r>
                    <a:r>
                      <a:rPr lang="en-US" dirty="0" smtClean="0"/>
                      <a:t>.4%</a:t>
                    </a:r>
                    <a:endParaRPr lang="en-US" dirty="0"/>
                  </a:p>
                </c:rich>
              </c:tx>
              <c:showVal val="1"/>
            </c:dLbl>
            <c:txPr>
              <a:bodyPr/>
              <a:lstStyle/>
              <a:p>
                <a:pPr>
                  <a:defRPr sz="1400"/>
                </a:pPr>
                <a:endParaRPr lang="en-US"/>
              </a:p>
            </c:txPr>
            <c:showVal val="1"/>
          </c:dLbls>
          <c:cat>
            <c:strRef>
              <c:f>Sheet1!$A$2:$A$5</c:f>
              <c:strCache>
                <c:ptCount val="4"/>
                <c:pt idx="0">
                  <c:v>Once in a week </c:v>
                </c:pt>
                <c:pt idx="1">
                  <c:v>Once in a month</c:v>
                </c:pt>
                <c:pt idx="2">
                  <c:v>Twice in a months</c:v>
                </c:pt>
                <c:pt idx="3">
                  <c:v>Break with hands</c:v>
                </c:pt>
              </c:strCache>
            </c:strRef>
          </c:cat>
          <c:val>
            <c:numRef>
              <c:f>Sheet1!$B$2:$B$5</c:f>
              <c:numCache>
                <c:formatCode>General</c:formatCode>
                <c:ptCount val="4"/>
                <c:pt idx="0">
                  <c:v>21</c:v>
                </c:pt>
                <c:pt idx="1">
                  <c:v>73</c:v>
                </c:pt>
                <c:pt idx="2">
                  <c:v>25</c:v>
                </c:pt>
                <c:pt idx="3">
                  <c:v>1</c:v>
                </c:pt>
              </c:numCache>
            </c:numRef>
          </c:val>
        </c:ser>
        <c:ser>
          <c:idx val="1"/>
          <c:order val="1"/>
          <c:tx>
            <c:strRef>
              <c:f>Sheet1!$C$1</c:f>
              <c:strCache>
                <c:ptCount val="1"/>
                <c:pt idx="0">
                  <c:v>Rural</c:v>
                </c:pt>
              </c:strCache>
            </c:strRef>
          </c:tx>
          <c:spPr>
            <a:solidFill>
              <a:srgbClr val="FF0000"/>
            </a:solidFill>
          </c:spPr>
          <c:dLbls>
            <c:dLbl>
              <c:idx val="0"/>
              <c:layout/>
              <c:tx>
                <c:rich>
                  <a:bodyPr/>
                  <a:lstStyle/>
                  <a:p>
                    <a:r>
                      <a:rPr lang="en-US" sz="1400" dirty="0" smtClean="0"/>
                      <a:t>4</a:t>
                    </a:r>
                    <a:r>
                      <a:rPr lang="en-US" dirty="0" smtClean="0"/>
                      <a:t>.2%</a:t>
                    </a:r>
                    <a:endParaRPr lang="en-US" dirty="0"/>
                  </a:p>
                </c:rich>
              </c:tx>
              <c:showVal val="1"/>
            </c:dLbl>
            <c:dLbl>
              <c:idx val="1"/>
              <c:layout>
                <c:manualLayout>
                  <c:x val="2.1671081146159451E-2"/>
                  <c:y val="2.0639834881321005E-2"/>
                </c:manualLayout>
              </c:layout>
              <c:tx>
                <c:rich>
                  <a:bodyPr/>
                  <a:lstStyle/>
                  <a:p>
                    <a:r>
                      <a:rPr lang="en-US" sz="1400" dirty="0" smtClean="0"/>
                      <a:t>3</a:t>
                    </a:r>
                    <a:r>
                      <a:rPr lang="en-US" dirty="0" smtClean="0"/>
                      <a:t>5.8%</a:t>
                    </a:r>
                    <a:endParaRPr lang="en-US" dirty="0"/>
                  </a:p>
                </c:rich>
              </c:tx>
              <c:showVal val="1"/>
            </c:dLbl>
            <c:dLbl>
              <c:idx val="2"/>
              <c:layout>
                <c:manualLayout>
                  <c:x val="2.1671081146159402E-2"/>
                  <c:y val="1.238390092879257E-2"/>
                </c:manualLayout>
              </c:layout>
              <c:tx>
                <c:rich>
                  <a:bodyPr/>
                  <a:lstStyle/>
                  <a:p>
                    <a:r>
                      <a:rPr lang="en-US" sz="1400" dirty="0" smtClean="0"/>
                      <a:t>7</a:t>
                    </a:r>
                    <a:r>
                      <a:rPr lang="en-US" dirty="0" smtClean="0"/>
                      <a:t>.1%</a:t>
                    </a:r>
                    <a:endParaRPr lang="en-US" dirty="0"/>
                  </a:p>
                </c:rich>
              </c:tx>
              <c:showVal val="1"/>
            </c:dLbl>
            <c:dLbl>
              <c:idx val="3"/>
              <c:layout/>
              <c:tx>
                <c:rich>
                  <a:bodyPr/>
                  <a:lstStyle/>
                  <a:p>
                    <a:r>
                      <a:rPr lang="en-US" sz="1400" dirty="0" smtClean="0"/>
                      <a:t>2</a:t>
                    </a:r>
                    <a:r>
                      <a:rPr lang="en-US" dirty="0" smtClean="0"/>
                      <a:t>.9%</a:t>
                    </a:r>
                    <a:endParaRPr lang="en-US" dirty="0"/>
                  </a:p>
                </c:rich>
              </c:tx>
              <c:showVal val="1"/>
            </c:dLbl>
            <c:delete val="1"/>
            <c:txPr>
              <a:bodyPr/>
              <a:lstStyle/>
              <a:p>
                <a:pPr>
                  <a:defRPr sz="1400"/>
                </a:pPr>
                <a:endParaRPr lang="en-US"/>
              </a:p>
            </c:txPr>
          </c:dLbls>
          <c:cat>
            <c:strRef>
              <c:f>Sheet1!$A$2:$A$5</c:f>
              <c:strCache>
                <c:ptCount val="4"/>
                <c:pt idx="0">
                  <c:v>Once in a week </c:v>
                </c:pt>
                <c:pt idx="1">
                  <c:v>Once in a month</c:v>
                </c:pt>
                <c:pt idx="2">
                  <c:v>Twice in a months</c:v>
                </c:pt>
                <c:pt idx="3">
                  <c:v>Break with hands</c:v>
                </c:pt>
              </c:strCache>
            </c:strRef>
          </c:cat>
          <c:val>
            <c:numRef>
              <c:f>Sheet1!$C$2:$C$5</c:f>
              <c:numCache>
                <c:formatCode>General</c:formatCode>
                <c:ptCount val="4"/>
                <c:pt idx="0">
                  <c:v>10</c:v>
                </c:pt>
                <c:pt idx="1">
                  <c:v>86</c:v>
                </c:pt>
                <c:pt idx="2">
                  <c:v>17</c:v>
                </c:pt>
                <c:pt idx="3">
                  <c:v>7</c:v>
                </c:pt>
              </c:numCache>
            </c:numRef>
          </c:val>
        </c:ser>
        <c:ser>
          <c:idx val="2"/>
          <c:order val="2"/>
          <c:tx>
            <c:strRef>
              <c:f>Sheet1!$D$1</c:f>
              <c:strCache>
                <c:ptCount val="1"/>
                <c:pt idx="0">
                  <c:v>Column3</c:v>
                </c:pt>
              </c:strCache>
            </c:strRef>
          </c:tx>
          <c:cat>
            <c:strRef>
              <c:f>Sheet1!$A$2:$A$5</c:f>
              <c:strCache>
                <c:ptCount val="4"/>
                <c:pt idx="0">
                  <c:v>Once in a week </c:v>
                </c:pt>
                <c:pt idx="1">
                  <c:v>Once in a month</c:v>
                </c:pt>
                <c:pt idx="2">
                  <c:v>Twice in a months</c:v>
                </c:pt>
                <c:pt idx="3">
                  <c:v>Break with hands</c:v>
                </c:pt>
              </c:strCache>
            </c:strRef>
          </c:cat>
          <c:val>
            <c:numRef>
              <c:f>Sheet1!$D$2:$D$5</c:f>
              <c:numCache>
                <c:formatCode>General</c:formatCode>
                <c:ptCount val="4"/>
              </c:numCache>
            </c:numRef>
          </c:val>
        </c:ser>
        <c:shape val="cone"/>
        <c:axId val="96503296"/>
        <c:axId val="96504832"/>
        <c:axId val="96160832"/>
      </c:bar3DChart>
      <c:catAx>
        <c:axId val="96503296"/>
        <c:scaling>
          <c:orientation val="minMax"/>
        </c:scaling>
        <c:axPos val="b"/>
        <c:tickLblPos val="nextTo"/>
        <c:txPr>
          <a:bodyPr/>
          <a:lstStyle/>
          <a:p>
            <a:pPr>
              <a:defRPr sz="1400"/>
            </a:pPr>
            <a:endParaRPr lang="en-US"/>
          </a:p>
        </c:txPr>
        <c:crossAx val="96504832"/>
        <c:crosses val="autoZero"/>
        <c:auto val="1"/>
        <c:lblAlgn val="ctr"/>
        <c:lblOffset val="100"/>
      </c:catAx>
      <c:valAx>
        <c:axId val="96504832"/>
        <c:scaling>
          <c:orientation val="minMax"/>
        </c:scaling>
        <c:axPos val="l"/>
        <c:numFmt formatCode="General" sourceLinked="1"/>
        <c:tickLblPos val="nextTo"/>
        <c:txPr>
          <a:bodyPr/>
          <a:lstStyle/>
          <a:p>
            <a:pPr>
              <a:defRPr sz="1200"/>
            </a:pPr>
            <a:endParaRPr lang="en-US"/>
          </a:p>
        </c:txPr>
        <c:crossAx val="96503296"/>
        <c:crosses val="autoZero"/>
        <c:crossBetween val="between"/>
      </c:valAx>
      <c:serAx>
        <c:axId val="96160832"/>
        <c:scaling>
          <c:orientation val="minMax"/>
        </c:scaling>
        <c:delete val="1"/>
        <c:axPos val="b"/>
        <c:tickLblPos val="none"/>
        <c:crossAx val="96504832"/>
        <c:crosses val="autoZero"/>
      </c:serAx>
    </c:plotArea>
    <c:legend>
      <c:legendPos val="r"/>
      <c:legendEntry>
        <c:idx val="2"/>
        <c:delete val="1"/>
      </c:legendEntry>
      <c:layout/>
      <c:txPr>
        <a:bodyPr/>
        <a:lstStyle/>
        <a:p>
          <a:pPr>
            <a:defRPr sz="1600"/>
          </a:pPr>
          <a:endParaRPr lang="en-US"/>
        </a:p>
      </c:txPr>
    </c:legend>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col"/>
        <c:grouping val="clustered"/>
        <c:ser>
          <c:idx val="0"/>
          <c:order val="0"/>
          <c:tx>
            <c:strRef>
              <c:f>Sheet1!$B$1</c:f>
              <c:strCache>
                <c:ptCount val="1"/>
                <c:pt idx="0">
                  <c:v>Urban</c:v>
                </c:pt>
              </c:strCache>
            </c:strRef>
          </c:tx>
          <c:spPr>
            <a:solidFill>
              <a:srgbClr val="00B050"/>
            </a:solidFill>
          </c:spPr>
          <c:dLbls>
            <c:dLbl>
              <c:idx val="0"/>
              <c:layout/>
              <c:tx>
                <c:rich>
                  <a:bodyPr/>
                  <a:lstStyle/>
                  <a:p>
                    <a:r>
                      <a:rPr lang="en-US" sz="1400" dirty="0" smtClean="0"/>
                      <a:t>4</a:t>
                    </a:r>
                    <a:r>
                      <a:rPr lang="en-US" dirty="0" smtClean="0"/>
                      <a:t>4.2%</a:t>
                    </a:r>
                    <a:endParaRPr lang="en-US" dirty="0"/>
                  </a:p>
                </c:rich>
              </c:tx>
              <c:showVal val="1"/>
            </c:dLbl>
            <c:dLbl>
              <c:idx val="1"/>
              <c:layout/>
              <c:tx>
                <c:rich>
                  <a:bodyPr/>
                  <a:lstStyle/>
                  <a:p>
                    <a:r>
                      <a:rPr lang="en-US" sz="1400" dirty="0" smtClean="0"/>
                      <a:t>5</a:t>
                    </a:r>
                    <a:r>
                      <a:rPr lang="en-US" dirty="0" smtClean="0"/>
                      <a:t>.8%</a:t>
                    </a:r>
                    <a:endParaRPr lang="en-US" dirty="0"/>
                  </a:p>
                </c:rich>
              </c:tx>
              <c:showVal val="1"/>
            </c:dLbl>
            <c:txPr>
              <a:bodyPr/>
              <a:lstStyle/>
              <a:p>
                <a:pPr>
                  <a:defRPr sz="1400"/>
                </a:pPr>
                <a:endParaRPr lang="en-US"/>
              </a:p>
            </c:txPr>
            <c:showVal val="1"/>
          </c:dLbls>
          <c:cat>
            <c:strRef>
              <c:f>Sheet1!$A$2:$A$5</c:f>
              <c:strCache>
                <c:ptCount val="2"/>
                <c:pt idx="0">
                  <c:v>Yes</c:v>
                </c:pt>
                <c:pt idx="1">
                  <c:v>No</c:v>
                </c:pt>
              </c:strCache>
            </c:strRef>
          </c:cat>
          <c:val>
            <c:numRef>
              <c:f>Sheet1!$B$2:$B$5</c:f>
              <c:numCache>
                <c:formatCode>General</c:formatCode>
                <c:ptCount val="4"/>
                <c:pt idx="0">
                  <c:v>106</c:v>
                </c:pt>
                <c:pt idx="1">
                  <c:v>14</c:v>
                </c:pt>
              </c:numCache>
            </c:numRef>
          </c:val>
        </c:ser>
        <c:ser>
          <c:idx val="1"/>
          <c:order val="1"/>
          <c:tx>
            <c:strRef>
              <c:f>Sheet1!$C$1</c:f>
              <c:strCache>
                <c:ptCount val="1"/>
                <c:pt idx="0">
                  <c:v>Rural</c:v>
                </c:pt>
              </c:strCache>
            </c:strRef>
          </c:tx>
          <c:spPr>
            <a:solidFill>
              <a:srgbClr val="FF0000"/>
            </a:solidFill>
          </c:spPr>
          <c:dLbls>
            <c:dLbl>
              <c:idx val="0"/>
              <c:layout>
                <c:manualLayout>
                  <c:x val="4.4444444444444502E-2"/>
                  <c:y val="1.238390092879257E-2"/>
                </c:manualLayout>
              </c:layout>
              <c:tx>
                <c:rich>
                  <a:bodyPr/>
                  <a:lstStyle/>
                  <a:p>
                    <a:r>
                      <a:rPr lang="en-US" sz="1400" dirty="0" smtClean="0"/>
                      <a:t>3</a:t>
                    </a:r>
                    <a:r>
                      <a:rPr lang="en-US" dirty="0" smtClean="0"/>
                      <a:t>9.2%</a:t>
                    </a:r>
                    <a:endParaRPr lang="en-US" dirty="0"/>
                  </a:p>
                </c:rich>
              </c:tx>
              <c:showVal val="1"/>
            </c:dLbl>
            <c:dLbl>
              <c:idx val="1"/>
              <c:layout>
                <c:manualLayout>
                  <c:x val="6.2222222222222345E-2"/>
                  <c:y val="7.0175438596491224E-2"/>
                </c:manualLayout>
              </c:layout>
              <c:tx>
                <c:rich>
                  <a:bodyPr/>
                  <a:lstStyle/>
                  <a:p>
                    <a:r>
                      <a:rPr lang="en-US" sz="1400" dirty="0" smtClean="0"/>
                      <a:t>1</a:t>
                    </a:r>
                    <a:r>
                      <a:rPr lang="en-US" dirty="0" smtClean="0"/>
                      <a:t>0.8%</a:t>
                    </a:r>
                    <a:endParaRPr lang="en-US" dirty="0"/>
                  </a:p>
                </c:rich>
              </c:tx>
              <c:showVal val="1"/>
            </c:dLbl>
            <c:txPr>
              <a:bodyPr/>
              <a:lstStyle/>
              <a:p>
                <a:pPr>
                  <a:defRPr sz="1400"/>
                </a:pPr>
                <a:endParaRPr lang="en-US"/>
              </a:p>
            </c:txPr>
            <c:showVal val="1"/>
          </c:dLbls>
          <c:cat>
            <c:strRef>
              <c:f>Sheet1!$A$2:$A$5</c:f>
              <c:strCache>
                <c:ptCount val="2"/>
                <c:pt idx="0">
                  <c:v>Yes</c:v>
                </c:pt>
                <c:pt idx="1">
                  <c:v>No</c:v>
                </c:pt>
              </c:strCache>
            </c:strRef>
          </c:cat>
          <c:val>
            <c:numRef>
              <c:f>Sheet1!$C$2:$C$5</c:f>
              <c:numCache>
                <c:formatCode>General</c:formatCode>
                <c:ptCount val="4"/>
                <c:pt idx="0">
                  <c:v>94</c:v>
                </c:pt>
                <c:pt idx="1">
                  <c:v>26</c:v>
                </c:pt>
              </c:numCache>
            </c:numRef>
          </c:val>
        </c:ser>
        <c:ser>
          <c:idx val="2"/>
          <c:order val="2"/>
          <c:tx>
            <c:strRef>
              <c:f>Sheet1!$D$1</c:f>
              <c:strCache>
                <c:ptCount val="1"/>
                <c:pt idx="0">
                  <c:v>Column1</c:v>
                </c:pt>
              </c:strCache>
            </c:strRef>
          </c:tx>
          <c:cat>
            <c:strRef>
              <c:f>Sheet1!$A$2:$A$5</c:f>
              <c:strCache>
                <c:ptCount val="2"/>
                <c:pt idx="0">
                  <c:v>Yes</c:v>
                </c:pt>
                <c:pt idx="1">
                  <c:v>No</c:v>
                </c:pt>
              </c:strCache>
            </c:strRef>
          </c:cat>
          <c:val>
            <c:numRef>
              <c:f>Sheet1!$D$2:$D$5</c:f>
              <c:numCache>
                <c:formatCode>General</c:formatCode>
                <c:ptCount val="4"/>
              </c:numCache>
            </c:numRef>
          </c:val>
        </c:ser>
        <c:shape val="cylinder"/>
        <c:axId val="96579968"/>
        <c:axId val="96581504"/>
        <c:axId val="0"/>
      </c:bar3DChart>
      <c:catAx>
        <c:axId val="96579968"/>
        <c:scaling>
          <c:orientation val="minMax"/>
        </c:scaling>
        <c:axPos val="b"/>
        <c:tickLblPos val="nextTo"/>
        <c:txPr>
          <a:bodyPr/>
          <a:lstStyle/>
          <a:p>
            <a:pPr>
              <a:defRPr sz="1800"/>
            </a:pPr>
            <a:endParaRPr lang="en-US"/>
          </a:p>
        </c:txPr>
        <c:crossAx val="96581504"/>
        <c:crosses val="autoZero"/>
        <c:auto val="1"/>
        <c:lblAlgn val="ctr"/>
        <c:lblOffset val="100"/>
      </c:catAx>
      <c:valAx>
        <c:axId val="96581504"/>
        <c:scaling>
          <c:orientation val="minMax"/>
        </c:scaling>
        <c:axPos val="l"/>
        <c:numFmt formatCode="General" sourceLinked="1"/>
        <c:tickLblPos val="nextTo"/>
        <c:txPr>
          <a:bodyPr/>
          <a:lstStyle/>
          <a:p>
            <a:pPr>
              <a:defRPr sz="1100"/>
            </a:pPr>
            <a:endParaRPr lang="en-US"/>
          </a:p>
        </c:txPr>
        <c:crossAx val="96579968"/>
        <c:crosses val="autoZero"/>
        <c:crossBetween val="between"/>
      </c:valAx>
    </c:plotArea>
    <c:legend>
      <c:legendPos val="r"/>
      <c:legendEntry>
        <c:idx val="2"/>
        <c:delete val="1"/>
      </c:legendEntry>
      <c:layout/>
      <c:txPr>
        <a:bodyPr/>
        <a:lstStyle/>
        <a:p>
          <a:pPr>
            <a:defRPr sz="1600"/>
          </a:pPr>
          <a:endParaRPr lang="en-US"/>
        </a:p>
      </c:txPr>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EED759C-A73E-48F9-B81B-6039547AAE69}" type="datetimeFigureOut">
              <a:rPr lang="en-US" smtClean="0"/>
              <a:pPr/>
              <a:t>6/9/2013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874A107-D3C4-4265-920A-2E2931DBD07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EED759C-A73E-48F9-B81B-6039547AAE69}" type="datetimeFigureOut">
              <a:rPr lang="en-US" smtClean="0"/>
              <a:pPr/>
              <a:t>6/9/2013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74A107-D3C4-4265-920A-2E2931DBD07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EED759C-A73E-48F9-B81B-6039547AAE69}" type="datetimeFigureOut">
              <a:rPr lang="en-US" smtClean="0"/>
              <a:pPr/>
              <a:t>6/9/2013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74A107-D3C4-4265-920A-2E2931DBD07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EED759C-A73E-48F9-B81B-6039547AAE69}" type="datetimeFigureOut">
              <a:rPr lang="en-US" smtClean="0"/>
              <a:pPr/>
              <a:t>6/9/2013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74A107-D3C4-4265-920A-2E2931DBD07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EED759C-A73E-48F9-B81B-6039547AAE69}" type="datetimeFigureOut">
              <a:rPr lang="en-US" smtClean="0"/>
              <a:pPr/>
              <a:t>6/9/2013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74A107-D3C4-4265-920A-2E2931DBD07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EED759C-A73E-48F9-B81B-6039547AAE69}" type="datetimeFigureOut">
              <a:rPr lang="en-US" smtClean="0"/>
              <a:pPr/>
              <a:t>6/9/2013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74A107-D3C4-4265-920A-2E2931DBD07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EED759C-A73E-48F9-B81B-6039547AAE69}" type="datetimeFigureOut">
              <a:rPr lang="en-US" smtClean="0"/>
              <a:pPr/>
              <a:t>6/9/2013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74A107-D3C4-4265-920A-2E2931DBD07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EED759C-A73E-48F9-B81B-6039547AAE69}" type="datetimeFigureOut">
              <a:rPr lang="en-US" smtClean="0"/>
              <a:pPr/>
              <a:t>6/9/2013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74A107-D3C4-4265-920A-2E2931DBD07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ED759C-A73E-48F9-B81B-6039547AAE69}" type="datetimeFigureOut">
              <a:rPr lang="en-US" smtClean="0"/>
              <a:pPr/>
              <a:t>6/9/2013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74A107-D3C4-4265-920A-2E2931DBD07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EED759C-A73E-48F9-B81B-6039547AAE69}" type="datetimeFigureOut">
              <a:rPr lang="en-US" smtClean="0"/>
              <a:pPr/>
              <a:t>6/9/2013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74A107-D3C4-4265-920A-2E2931DBD07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EED759C-A73E-48F9-B81B-6039547AAE69}" type="datetimeFigureOut">
              <a:rPr lang="en-US" smtClean="0"/>
              <a:pPr/>
              <a:t>6/9/2013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874A107-D3C4-4265-920A-2E2931DBD07D}"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EED759C-A73E-48F9-B81B-6039547AAE69}" type="datetimeFigureOut">
              <a:rPr lang="en-US" smtClean="0"/>
              <a:pPr/>
              <a:t>6/9/2013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874A107-D3C4-4265-920A-2E2931DBD07D}"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1"/>
            <a:ext cx="7772400" cy="2000250"/>
          </a:xfrm>
        </p:spPr>
        <p:txBody>
          <a:bodyPr>
            <a:normAutofit fontScale="90000"/>
          </a:bodyPr>
          <a:lstStyle/>
          <a:p>
            <a:r>
              <a:rPr lang="en-US" i="1" u="sng" dirty="0"/>
              <a:t>An analysis of knowledge and practice on personal hygiene among adolescents</a:t>
            </a:r>
            <a:endParaRPr lang="en-US" dirty="0"/>
          </a:p>
        </p:txBody>
      </p:sp>
      <p:sp>
        <p:nvSpPr>
          <p:cNvPr id="3" name="Subtitle 2"/>
          <p:cNvSpPr>
            <a:spLocks noGrp="1"/>
          </p:cNvSpPr>
          <p:nvPr>
            <p:ph type="subTitle" idx="1"/>
          </p:nvPr>
        </p:nvSpPr>
        <p:spPr>
          <a:xfrm>
            <a:off x="1289304" y="4572000"/>
            <a:ext cx="7854696" cy="1752600"/>
          </a:xfrm>
        </p:spPr>
        <p:txBody>
          <a:bodyPr/>
          <a:lstStyle/>
          <a:p>
            <a:r>
              <a:rPr lang="en-US" dirty="0" smtClean="0"/>
              <a:t>Dr. </a:t>
            </a:r>
            <a:r>
              <a:rPr lang="en-US" dirty="0" err="1" smtClean="0"/>
              <a:t>Isha</a:t>
            </a:r>
            <a:r>
              <a:rPr lang="en-US" dirty="0" smtClean="0"/>
              <a:t> Jain</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Study Population: The students of the adolescent age groups were selected as respondent (10-19 years).Equal proportion of male and female students were included. From each school five classes were taken i.e.6,7,8,9 &amp; 11.From each class 24 students of both genders are taken as respondent from rural and urban area.</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b="1" dirty="0" smtClean="0"/>
              <a:t>Sampling Technique: </a:t>
            </a:r>
            <a:r>
              <a:rPr lang="en-US" dirty="0" smtClean="0"/>
              <a:t>Respondents were selected randomly.</a:t>
            </a:r>
          </a:p>
          <a:p>
            <a:endParaRPr lang="en-US" b="1" dirty="0" smtClean="0"/>
          </a:p>
          <a:p>
            <a:r>
              <a:rPr lang="en-US" b="1" dirty="0" smtClean="0"/>
              <a:t>Inclusion:</a:t>
            </a:r>
            <a:r>
              <a:rPr lang="en-US" dirty="0" smtClean="0"/>
              <a:t> 6th, 7th, 8th, 9</a:t>
            </a:r>
            <a:r>
              <a:rPr lang="en-US" baseline="30000" dirty="0" smtClean="0"/>
              <a:t>th</a:t>
            </a:r>
            <a:r>
              <a:rPr lang="en-US" dirty="0" smtClean="0"/>
              <a:t> and11</a:t>
            </a:r>
            <a:r>
              <a:rPr lang="en-US" baseline="30000" dirty="0" smtClean="0"/>
              <a:t>th</a:t>
            </a:r>
            <a:r>
              <a:rPr lang="en-US" dirty="0" smtClean="0"/>
              <a:t> standard.</a:t>
            </a:r>
          </a:p>
          <a:p>
            <a:endParaRPr lang="en-US" dirty="0" smtClean="0"/>
          </a:p>
          <a:p>
            <a:r>
              <a:rPr lang="en-US" b="1" dirty="0" smtClean="0"/>
              <a:t>Exclusion:</a:t>
            </a:r>
            <a:r>
              <a:rPr lang="en-US" dirty="0" smtClean="0"/>
              <a:t> 10th &amp; 12</a:t>
            </a:r>
            <a:r>
              <a:rPr lang="en-US" baseline="30000" dirty="0" smtClean="0"/>
              <a:t>th</a:t>
            </a:r>
            <a:r>
              <a:rPr lang="en-US" dirty="0" smtClean="0"/>
              <a:t> standard are excluded because they are busy in their board examination</a:t>
            </a:r>
          </a:p>
          <a:p>
            <a:endParaRPr lang="en-US" b="1" dirty="0" smtClean="0"/>
          </a:p>
          <a:p>
            <a:r>
              <a:rPr lang="en-US" b="1" dirty="0" smtClean="0"/>
              <a:t>Sampling Technique: </a:t>
            </a:r>
            <a:r>
              <a:rPr lang="en-US" dirty="0" smtClean="0"/>
              <a:t>Respondents were selected randomly.</a:t>
            </a:r>
          </a:p>
          <a:p>
            <a:endParaRPr lang="en-US" b="1" dirty="0" smtClean="0"/>
          </a:p>
          <a:p>
            <a:pPr>
              <a:buNone/>
            </a:pPr>
            <a:r>
              <a:rPr lang="en-US" b="1" dirty="0" smtClean="0"/>
              <a:t>     Data collection:</a:t>
            </a:r>
            <a:endParaRPr lang="en-US" dirty="0" smtClean="0"/>
          </a:p>
          <a:p>
            <a:r>
              <a:rPr lang="en-US" dirty="0" smtClean="0"/>
              <a:t>Data was collected by visiting each school using pre-tested structured interview schedule.</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7037"/>
            <a:ext cx="8229600" cy="6126163"/>
          </a:xfrm>
        </p:spPr>
        <p:txBody>
          <a:bodyPr>
            <a:normAutofit fontScale="85000" lnSpcReduction="20000"/>
          </a:bodyPr>
          <a:lstStyle/>
          <a:p>
            <a:r>
              <a:rPr lang="en-US" b="1" dirty="0" smtClean="0"/>
              <a:t>Data collection techniques:</a:t>
            </a:r>
            <a:endParaRPr lang="en-US" dirty="0" smtClean="0"/>
          </a:p>
          <a:p>
            <a:pPr lvl="0">
              <a:buNone/>
            </a:pPr>
            <a:r>
              <a:rPr lang="en-US" dirty="0" smtClean="0"/>
              <a:t>      Questionnaires.</a:t>
            </a:r>
          </a:p>
          <a:p>
            <a:pPr lvl="0">
              <a:buNone/>
            </a:pPr>
            <a:r>
              <a:rPr lang="en-US" dirty="0" smtClean="0"/>
              <a:t>      Face to face interviews</a:t>
            </a:r>
          </a:p>
          <a:p>
            <a:pPr lvl="0">
              <a:buNone/>
            </a:pPr>
            <a:r>
              <a:rPr lang="en-US" dirty="0" smtClean="0"/>
              <a:t>      Observation method</a:t>
            </a:r>
          </a:p>
          <a:p>
            <a:r>
              <a:rPr lang="en-US" b="1" dirty="0" smtClean="0"/>
              <a:t>Data collection tools:</a:t>
            </a:r>
            <a:endParaRPr lang="en-US" dirty="0" smtClean="0"/>
          </a:p>
          <a:p>
            <a:pPr>
              <a:buNone/>
            </a:pPr>
            <a:r>
              <a:rPr lang="en-US" dirty="0" smtClean="0"/>
              <a:t>      Structured interview schedule was used.</a:t>
            </a:r>
          </a:p>
          <a:p>
            <a:pPr>
              <a:buNone/>
            </a:pPr>
            <a:endParaRPr lang="en-US" b="1" dirty="0" smtClean="0"/>
          </a:p>
          <a:p>
            <a:pPr>
              <a:buNone/>
            </a:pPr>
            <a:r>
              <a:rPr lang="en-US" b="1" dirty="0" smtClean="0"/>
              <a:t>Ethical considerations:</a:t>
            </a:r>
            <a:endParaRPr lang="en-US" dirty="0" smtClean="0"/>
          </a:p>
          <a:p>
            <a:pPr lvl="0">
              <a:buFont typeface="Wingdings" pitchFamily="2" charset="2"/>
              <a:buChar char="Ø"/>
            </a:pPr>
            <a:r>
              <a:rPr lang="en-US" dirty="0" smtClean="0"/>
              <a:t>Written consent was taken from principal of school.</a:t>
            </a:r>
          </a:p>
          <a:p>
            <a:pPr lvl="0">
              <a:buFont typeface="Wingdings" pitchFamily="2" charset="2"/>
              <a:buChar char="Ø"/>
            </a:pPr>
            <a:r>
              <a:rPr lang="en-US" dirty="0" smtClean="0"/>
              <a:t>Verbal consent was also taken from the respondents before     interview. The aim of the study was explained to all participants prior to requesting their consent to participate.</a:t>
            </a:r>
          </a:p>
          <a:p>
            <a:pPr>
              <a:buNone/>
            </a:pPr>
            <a:endParaRPr lang="en-US" b="1" dirty="0" smtClean="0"/>
          </a:p>
          <a:p>
            <a:pPr>
              <a:buNone/>
            </a:pPr>
            <a:r>
              <a:rPr lang="en-US" b="1" dirty="0" smtClean="0"/>
              <a:t>Limitation:</a:t>
            </a:r>
            <a:endParaRPr lang="en-US" dirty="0" smtClean="0"/>
          </a:p>
          <a:p>
            <a:pPr lvl="0">
              <a:buFont typeface="Wingdings" pitchFamily="2" charset="2"/>
              <a:buChar char="ü"/>
            </a:pPr>
            <a:r>
              <a:rPr lang="en-US" dirty="0" smtClean="0"/>
              <a:t> Only 24 students from each class were taken.</a:t>
            </a:r>
          </a:p>
          <a:p>
            <a:pPr lvl="0">
              <a:buFont typeface="Wingdings" pitchFamily="2" charset="2"/>
              <a:buChar char="ü"/>
            </a:pPr>
            <a:r>
              <a:rPr lang="en-US" dirty="0" smtClean="0"/>
              <a:t> Respondents were selected randomly to complete 24 numbers.</a:t>
            </a:r>
          </a:p>
          <a:p>
            <a:pPr lvl="0">
              <a:buFont typeface="Wingdings" pitchFamily="2" charset="2"/>
              <a:buChar char="ü"/>
            </a:pPr>
            <a:r>
              <a:rPr lang="en-US" dirty="0" smtClean="0"/>
              <a:t> If number of girls were fewer boys were taken as respondent’s to complete the number of 24.</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874838"/>
            <a:ext cx="8229600" cy="3154362"/>
          </a:xfrm>
        </p:spPr>
        <p:txBody>
          <a:bodyPr>
            <a:normAutofit/>
          </a:bodyPr>
          <a:lstStyle/>
          <a:p>
            <a:r>
              <a:rPr lang="en-US" b="1" dirty="0" smtClean="0"/>
              <a:t>PERSONAL PROFILE OF THE RESPONDENTS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Age wise distribution of the respondents</a:t>
            </a:r>
            <a:endParaRPr lang="en-US" b="1" dirty="0"/>
          </a:p>
        </p:txBody>
      </p:sp>
      <p:graphicFrame>
        <p:nvGraphicFramePr>
          <p:cNvPr id="7" name="Content Placeholder 6"/>
          <p:cNvGraphicFramePr>
            <a:graphicFrameLocks noGrp="1"/>
          </p:cNvGraphicFramePr>
          <p:nvPr>
            <p:ph idx="1"/>
          </p:nvPr>
        </p:nvGraphicFramePr>
        <p:xfrm>
          <a:off x="914400" y="1676397"/>
          <a:ext cx="7467599" cy="2827118"/>
        </p:xfrm>
        <a:graphic>
          <a:graphicData uri="http://schemas.openxmlformats.org/drawingml/2006/table">
            <a:tbl>
              <a:tblPr>
                <a:tableStyleId>{5DA37D80-6434-44D0-A028-1B22A696006F}</a:tableStyleId>
              </a:tblPr>
              <a:tblGrid>
                <a:gridCol w="1385983"/>
                <a:gridCol w="1286984"/>
                <a:gridCol w="1673898"/>
                <a:gridCol w="1415956"/>
                <a:gridCol w="1704778"/>
              </a:tblGrid>
              <a:tr h="333737">
                <a:tc gridSpan="3">
                  <a:txBody>
                    <a:bodyPr/>
                    <a:lstStyle/>
                    <a:p>
                      <a:pPr marL="0" marR="0" algn="just">
                        <a:lnSpc>
                          <a:spcPct val="150000"/>
                        </a:lnSpc>
                        <a:spcBef>
                          <a:spcPts val="0"/>
                        </a:spcBef>
                        <a:spcAft>
                          <a:spcPts val="0"/>
                        </a:spcAft>
                        <a:tabLst>
                          <a:tab pos="410210" algn="l"/>
                        </a:tabLst>
                      </a:pPr>
                      <a:r>
                        <a:rPr lang="en-US" sz="1800" dirty="0"/>
                        <a:t>Urban</a:t>
                      </a:r>
                      <a:endParaRPr lang="en-US" sz="1600" b="1" dirty="0">
                        <a:latin typeface="Calibri"/>
                        <a:ea typeface="Calibri"/>
                        <a:cs typeface="Mangal"/>
                      </a:endParaRPr>
                    </a:p>
                  </a:txBody>
                  <a:tcPr marL="68580" marR="68580" marT="0" marB="0"/>
                </a:tc>
                <a:tc hMerge="1">
                  <a:txBody>
                    <a:bodyPr/>
                    <a:lstStyle/>
                    <a:p>
                      <a:endParaRPr lang="en-US"/>
                    </a:p>
                  </a:txBody>
                  <a:tcPr/>
                </a:tc>
                <a:tc hMerge="1">
                  <a:txBody>
                    <a:bodyPr/>
                    <a:lstStyle/>
                    <a:p>
                      <a:endParaRPr lang="en-US"/>
                    </a:p>
                  </a:txBody>
                  <a:tcPr/>
                </a:tc>
                <a:tc gridSpan="2">
                  <a:txBody>
                    <a:bodyPr/>
                    <a:lstStyle/>
                    <a:p>
                      <a:pPr marL="0" marR="0" algn="just">
                        <a:lnSpc>
                          <a:spcPct val="150000"/>
                        </a:lnSpc>
                        <a:spcBef>
                          <a:spcPts val="0"/>
                        </a:spcBef>
                        <a:spcAft>
                          <a:spcPts val="0"/>
                        </a:spcAft>
                        <a:tabLst>
                          <a:tab pos="410210" algn="l"/>
                        </a:tabLst>
                      </a:pPr>
                      <a:r>
                        <a:rPr lang="en-US" sz="1800"/>
                        <a:t>Rural</a:t>
                      </a:r>
                      <a:endParaRPr lang="en-US" sz="1600" b="1">
                        <a:latin typeface="Calibri"/>
                        <a:ea typeface="Calibri"/>
                        <a:cs typeface="Mangal"/>
                      </a:endParaRPr>
                    </a:p>
                  </a:txBody>
                  <a:tcPr marL="68580" marR="68580" marT="0" marB="0"/>
                </a:tc>
                <a:tc hMerge="1">
                  <a:txBody>
                    <a:bodyPr/>
                    <a:lstStyle/>
                    <a:p>
                      <a:endParaRPr lang="en-US"/>
                    </a:p>
                  </a:txBody>
                  <a:tcPr/>
                </a:tc>
              </a:tr>
              <a:tr h="333737">
                <a:tc>
                  <a:txBody>
                    <a:bodyPr/>
                    <a:lstStyle/>
                    <a:p>
                      <a:pPr marL="0" marR="0" algn="just">
                        <a:lnSpc>
                          <a:spcPct val="150000"/>
                        </a:lnSpc>
                        <a:spcBef>
                          <a:spcPts val="0"/>
                        </a:spcBef>
                        <a:spcAft>
                          <a:spcPts val="0"/>
                        </a:spcAft>
                      </a:pPr>
                      <a:r>
                        <a:rPr lang="en-US" sz="1800"/>
                        <a:t>Age</a:t>
                      </a:r>
                      <a:endParaRPr lang="en-US" sz="1600" b="1">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Frequency</a:t>
                      </a:r>
                      <a:endParaRPr lang="en-US" sz="1600" b="1">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Percentage </a:t>
                      </a:r>
                      <a:endParaRPr lang="en-US" sz="1600" b="1">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Frequency</a:t>
                      </a:r>
                      <a:endParaRPr lang="en-US" sz="1600" b="1">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Percentage </a:t>
                      </a:r>
                      <a:endParaRPr lang="en-US" sz="1600" b="1">
                        <a:latin typeface="Calibri"/>
                        <a:ea typeface="Calibri"/>
                        <a:cs typeface="Mangal"/>
                      </a:endParaRPr>
                    </a:p>
                  </a:txBody>
                  <a:tcPr marL="68580" marR="68580" marT="0" marB="0"/>
                </a:tc>
              </a:tr>
              <a:tr h="333737">
                <a:tc>
                  <a:txBody>
                    <a:bodyPr/>
                    <a:lstStyle/>
                    <a:p>
                      <a:pPr marL="0" marR="0" algn="just">
                        <a:lnSpc>
                          <a:spcPct val="150000"/>
                        </a:lnSpc>
                        <a:spcBef>
                          <a:spcPts val="0"/>
                        </a:spcBef>
                        <a:spcAft>
                          <a:spcPts val="0"/>
                        </a:spcAft>
                      </a:pPr>
                      <a:r>
                        <a:rPr lang="en-US" sz="1800"/>
                        <a:t>10-12</a:t>
                      </a:r>
                      <a:endParaRPr lang="en-US" sz="1600" b="1">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  23</a:t>
                      </a:r>
                      <a:endParaRPr lang="en-US" sz="1600" b="1">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    9.6</a:t>
                      </a:r>
                      <a:endParaRPr lang="en-US" sz="1600" b="1">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 26</a:t>
                      </a:r>
                      <a:endParaRPr lang="en-US" sz="1600" b="1">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10.8</a:t>
                      </a:r>
                      <a:endParaRPr lang="en-US" sz="1600" b="1">
                        <a:latin typeface="Calibri"/>
                        <a:ea typeface="Calibri"/>
                        <a:cs typeface="Mangal"/>
                      </a:endParaRPr>
                    </a:p>
                  </a:txBody>
                  <a:tcPr marL="68580" marR="68580" marT="0" marB="0"/>
                </a:tc>
              </a:tr>
              <a:tr h="333737">
                <a:tc>
                  <a:txBody>
                    <a:bodyPr/>
                    <a:lstStyle/>
                    <a:p>
                      <a:pPr marL="0" marR="0" algn="just">
                        <a:lnSpc>
                          <a:spcPct val="150000"/>
                        </a:lnSpc>
                        <a:spcBef>
                          <a:spcPts val="0"/>
                        </a:spcBef>
                        <a:spcAft>
                          <a:spcPts val="0"/>
                        </a:spcAft>
                      </a:pPr>
                      <a:r>
                        <a:rPr lang="en-US" sz="1800"/>
                        <a:t>13-15</a:t>
                      </a:r>
                      <a:endParaRPr lang="en-US" sz="1600" b="1">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  72</a:t>
                      </a:r>
                      <a:endParaRPr lang="en-US" sz="1600" b="1">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30.00</a:t>
                      </a:r>
                      <a:endParaRPr lang="en-US" sz="1600" b="1">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 63</a:t>
                      </a:r>
                      <a:endParaRPr lang="en-US" sz="1600" b="1">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26.3</a:t>
                      </a:r>
                      <a:endParaRPr lang="en-US" sz="1600" b="1">
                        <a:latin typeface="Calibri"/>
                        <a:ea typeface="Calibri"/>
                        <a:cs typeface="Mangal"/>
                      </a:endParaRPr>
                    </a:p>
                  </a:txBody>
                  <a:tcPr marL="68580" marR="68580" marT="0" marB="0"/>
                </a:tc>
              </a:tr>
              <a:tr h="333737">
                <a:tc>
                  <a:txBody>
                    <a:bodyPr/>
                    <a:lstStyle/>
                    <a:p>
                      <a:pPr marL="0" marR="0" algn="just">
                        <a:lnSpc>
                          <a:spcPct val="150000"/>
                        </a:lnSpc>
                        <a:spcBef>
                          <a:spcPts val="0"/>
                        </a:spcBef>
                        <a:spcAft>
                          <a:spcPts val="0"/>
                        </a:spcAft>
                      </a:pPr>
                      <a:r>
                        <a:rPr lang="en-US" sz="1800"/>
                        <a:t>16-19</a:t>
                      </a:r>
                      <a:endParaRPr lang="en-US" sz="1600" b="1">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  25</a:t>
                      </a:r>
                      <a:endParaRPr lang="en-US" sz="1600" b="1">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10.4</a:t>
                      </a:r>
                      <a:endParaRPr lang="en-US" sz="1600" b="1">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 31</a:t>
                      </a:r>
                      <a:endParaRPr lang="en-US" sz="1600" b="1">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12.9</a:t>
                      </a:r>
                      <a:endParaRPr lang="en-US" sz="1600" b="1">
                        <a:latin typeface="Calibri"/>
                        <a:ea typeface="Calibri"/>
                        <a:cs typeface="Mangal"/>
                      </a:endParaRPr>
                    </a:p>
                  </a:txBody>
                  <a:tcPr marL="68580" marR="68580" marT="0" marB="0"/>
                </a:tc>
              </a:tr>
              <a:tr h="769718">
                <a:tc>
                  <a:txBody>
                    <a:bodyPr/>
                    <a:lstStyle/>
                    <a:p>
                      <a:pPr marL="0" marR="0" algn="just">
                        <a:lnSpc>
                          <a:spcPct val="150000"/>
                        </a:lnSpc>
                        <a:spcBef>
                          <a:spcPts val="0"/>
                        </a:spcBef>
                        <a:spcAft>
                          <a:spcPts val="0"/>
                        </a:spcAft>
                      </a:pPr>
                      <a:r>
                        <a:rPr lang="en-US" sz="1800" dirty="0"/>
                        <a:t>Total</a:t>
                      </a:r>
                      <a:endParaRPr lang="en-US" sz="1600" b="1" dirty="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dirty="0"/>
                        <a:t>120</a:t>
                      </a:r>
                      <a:endParaRPr lang="en-US" sz="1600" b="1" dirty="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dirty="0"/>
                        <a:t>50.00</a:t>
                      </a:r>
                      <a:endParaRPr lang="en-US" sz="1600" b="1" dirty="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dirty="0"/>
                        <a:t>120</a:t>
                      </a:r>
                      <a:endParaRPr lang="en-US" sz="1600" b="1" dirty="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dirty="0"/>
                        <a:t>50.00</a:t>
                      </a:r>
                      <a:endParaRPr lang="en-US" sz="1600" b="1" dirty="0">
                        <a:latin typeface="Calibri"/>
                        <a:ea typeface="Calibri"/>
                        <a:cs typeface="Mangal"/>
                      </a:endParaRPr>
                    </a:p>
                  </a:txBody>
                  <a:tcPr marL="68580" marR="68580" marT="0" marB="0"/>
                </a:tc>
              </a:tr>
            </a:tbl>
          </a:graphicData>
        </a:graphic>
      </p:graphicFrame>
      <p:sp>
        <p:nvSpPr>
          <p:cNvPr id="1025" name="Rectangle 1"/>
          <p:cNvSpPr>
            <a:spLocks noChangeArrowheads="1"/>
          </p:cNvSpPr>
          <p:nvPr/>
        </p:nvSpPr>
        <p:spPr bwMode="auto">
          <a:xfrm>
            <a:off x="609600" y="4688414"/>
            <a:ext cx="77724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09575" algn="l"/>
              </a:tabLst>
            </a:pPr>
            <a:r>
              <a:rPr kumimoji="0" lang="en-US" sz="2800" b="0" i="0" u="none" strike="noStrike" cap="none" normalizeH="0" baseline="0" dirty="0" smtClean="0">
                <a:ln>
                  <a:noFill/>
                </a:ln>
                <a:solidFill>
                  <a:schemeClr val="tx1"/>
                </a:solidFill>
                <a:effectLst/>
                <a:ea typeface="Calibri" pitchFamily="34" charset="0"/>
                <a:cs typeface="Calibri" pitchFamily="34" charset="0"/>
              </a:rPr>
              <a:t>Table: 1 shows that maximum 30.00 per cent of the respondents belonged to age group between 13-15 years in urban area whereas it was observed that 26.3 per cent in Rural area.</a:t>
            </a:r>
            <a:endParaRPr kumimoji="0" lang="en-US" sz="40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Sex wise distribution of the respondents</a:t>
            </a:r>
            <a:endParaRPr lang="en-US" dirty="0"/>
          </a:p>
        </p:txBody>
      </p:sp>
      <p:graphicFrame>
        <p:nvGraphicFramePr>
          <p:cNvPr id="6" name="Content Placeholder 5"/>
          <p:cNvGraphicFramePr>
            <a:graphicFrameLocks noGrp="1"/>
          </p:cNvGraphicFramePr>
          <p:nvPr>
            <p:ph idx="1"/>
          </p:nvPr>
        </p:nvGraphicFramePr>
        <p:xfrm>
          <a:off x="762000" y="1600201"/>
          <a:ext cx="8153401" cy="2948780"/>
        </p:xfrm>
        <a:graphic>
          <a:graphicData uri="http://schemas.openxmlformats.org/drawingml/2006/table">
            <a:tbl>
              <a:tblPr>
                <a:tableStyleId>{8799B23B-EC83-4686-B30A-512413B5E67A}</a:tableStyleId>
              </a:tblPr>
              <a:tblGrid>
                <a:gridCol w="1372453"/>
                <a:gridCol w="1545993"/>
                <a:gridCol w="1827623"/>
                <a:gridCol w="1545993"/>
                <a:gridCol w="1861339"/>
              </a:tblGrid>
              <a:tr h="589756">
                <a:tc gridSpan="3">
                  <a:txBody>
                    <a:bodyPr/>
                    <a:lstStyle/>
                    <a:p>
                      <a:pPr marL="0" marR="0" algn="just">
                        <a:lnSpc>
                          <a:spcPct val="150000"/>
                        </a:lnSpc>
                        <a:spcBef>
                          <a:spcPts val="0"/>
                        </a:spcBef>
                        <a:spcAft>
                          <a:spcPts val="0"/>
                        </a:spcAft>
                        <a:tabLst>
                          <a:tab pos="410210" algn="l"/>
                        </a:tabLst>
                      </a:pPr>
                      <a:r>
                        <a:rPr lang="en-US" sz="1200" dirty="0"/>
                        <a:t>Urban</a:t>
                      </a:r>
                      <a:endParaRPr lang="en-US" sz="1100" b="1" dirty="0">
                        <a:latin typeface="Calibri"/>
                        <a:ea typeface="Calibri"/>
                        <a:cs typeface="Mangal"/>
                      </a:endParaRPr>
                    </a:p>
                  </a:txBody>
                  <a:tcPr marL="68580" marR="68580" marT="0" marB="0"/>
                </a:tc>
                <a:tc hMerge="1">
                  <a:txBody>
                    <a:bodyPr/>
                    <a:lstStyle/>
                    <a:p>
                      <a:endParaRPr lang="en-US"/>
                    </a:p>
                  </a:txBody>
                  <a:tcPr/>
                </a:tc>
                <a:tc hMerge="1">
                  <a:txBody>
                    <a:bodyPr/>
                    <a:lstStyle/>
                    <a:p>
                      <a:endParaRPr lang="en-US"/>
                    </a:p>
                  </a:txBody>
                  <a:tcPr/>
                </a:tc>
                <a:tc gridSpan="2">
                  <a:txBody>
                    <a:bodyPr/>
                    <a:lstStyle/>
                    <a:p>
                      <a:pPr marL="0" marR="0" algn="just">
                        <a:lnSpc>
                          <a:spcPct val="150000"/>
                        </a:lnSpc>
                        <a:spcBef>
                          <a:spcPts val="0"/>
                        </a:spcBef>
                        <a:spcAft>
                          <a:spcPts val="0"/>
                        </a:spcAft>
                        <a:tabLst>
                          <a:tab pos="410210" algn="l"/>
                        </a:tabLst>
                      </a:pPr>
                      <a:r>
                        <a:rPr lang="en-US" sz="1200"/>
                        <a:t>Rural</a:t>
                      </a:r>
                      <a:endParaRPr lang="en-US" sz="1100" b="1">
                        <a:latin typeface="Calibri"/>
                        <a:ea typeface="Calibri"/>
                        <a:cs typeface="Mangal"/>
                      </a:endParaRPr>
                    </a:p>
                  </a:txBody>
                  <a:tcPr marL="68580" marR="68580" marT="0" marB="0"/>
                </a:tc>
                <a:tc hMerge="1">
                  <a:txBody>
                    <a:bodyPr/>
                    <a:lstStyle/>
                    <a:p>
                      <a:endParaRPr lang="en-US"/>
                    </a:p>
                  </a:txBody>
                  <a:tcPr/>
                </a:tc>
              </a:tr>
              <a:tr h="589756">
                <a:tc>
                  <a:txBody>
                    <a:bodyPr/>
                    <a:lstStyle/>
                    <a:p>
                      <a:pPr marL="0" marR="0" algn="just">
                        <a:lnSpc>
                          <a:spcPct val="150000"/>
                        </a:lnSpc>
                        <a:spcBef>
                          <a:spcPts val="0"/>
                        </a:spcBef>
                        <a:spcAft>
                          <a:spcPts val="0"/>
                        </a:spcAft>
                      </a:pPr>
                      <a:r>
                        <a:rPr lang="en-US" sz="1200"/>
                        <a:t>Sex</a:t>
                      </a:r>
                      <a:endParaRPr lang="en-US" sz="1100" b="1">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200"/>
                        <a:t>Frequency</a:t>
                      </a:r>
                      <a:endParaRPr lang="en-US" sz="1100" b="1">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200"/>
                        <a:t>Percentage </a:t>
                      </a:r>
                      <a:endParaRPr lang="en-US" sz="1100" b="1">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200"/>
                        <a:t>Frequency</a:t>
                      </a:r>
                      <a:endParaRPr lang="en-US" sz="1100" b="1">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200"/>
                        <a:t>Percentage </a:t>
                      </a:r>
                      <a:endParaRPr lang="en-US" sz="1100" b="1">
                        <a:latin typeface="Calibri"/>
                        <a:ea typeface="Calibri"/>
                        <a:cs typeface="Mangal"/>
                      </a:endParaRPr>
                    </a:p>
                  </a:txBody>
                  <a:tcPr marL="68580" marR="68580" marT="0" marB="0"/>
                </a:tc>
              </a:tr>
              <a:tr h="589756">
                <a:tc>
                  <a:txBody>
                    <a:bodyPr/>
                    <a:lstStyle/>
                    <a:p>
                      <a:pPr marL="0" marR="0" algn="just">
                        <a:lnSpc>
                          <a:spcPct val="150000"/>
                        </a:lnSpc>
                        <a:spcBef>
                          <a:spcPts val="0"/>
                        </a:spcBef>
                        <a:spcAft>
                          <a:spcPts val="0"/>
                        </a:spcAft>
                      </a:pPr>
                      <a:r>
                        <a:rPr lang="en-US" sz="1200"/>
                        <a:t>Male</a:t>
                      </a:r>
                      <a:endParaRPr lang="en-US" sz="1100" b="1">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200"/>
                        <a:t> 60</a:t>
                      </a:r>
                      <a:endParaRPr lang="en-US" sz="1100" b="1">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200"/>
                        <a:t>25.00</a:t>
                      </a:r>
                      <a:endParaRPr lang="en-US" sz="1100" b="1">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200"/>
                        <a:t>   62</a:t>
                      </a:r>
                      <a:endParaRPr lang="en-US" sz="1100" b="1">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200"/>
                        <a:t>25.8</a:t>
                      </a:r>
                      <a:endParaRPr lang="en-US" sz="1100" b="1">
                        <a:latin typeface="Calibri"/>
                        <a:ea typeface="Calibri"/>
                        <a:cs typeface="Mangal"/>
                      </a:endParaRPr>
                    </a:p>
                  </a:txBody>
                  <a:tcPr marL="68580" marR="68580" marT="0" marB="0"/>
                </a:tc>
              </a:tr>
              <a:tr h="589756">
                <a:tc>
                  <a:txBody>
                    <a:bodyPr/>
                    <a:lstStyle/>
                    <a:p>
                      <a:pPr marL="0" marR="0" algn="just">
                        <a:lnSpc>
                          <a:spcPct val="150000"/>
                        </a:lnSpc>
                        <a:spcBef>
                          <a:spcPts val="0"/>
                        </a:spcBef>
                        <a:spcAft>
                          <a:spcPts val="0"/>
                        </a:spcAft>
                      </a:pPr>
                      <a:r>
                        <a:rPr lang="en-US" sz="1200"/>
                        <a:t>Female</a:t>
                      </a:r>
                      <a:endParaRPr lang="en-US" sz="1100" b="1">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200"/>
                        <a:t> 60</a:t>
                      </a:r>
                      <a:endParaRPr lang="en-US" sz="1100" b="1">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200"/>
                        <a:t>25.00</a:t>
                      </a:r>
                      <a:endParaRPr lang="en-US" sz="1100" b="1">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200"/>
                        <a:t>  58</a:t>
                      </a:r>
                      <a:endParaRPr lang="en-US" sz="1100" b="1">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200" dirty="0"/>
                        <a:t>24.2</a:t>
                      </a:r>
                      <a:endParaRPr lang="en-US" sz="1100" b="1" dirty="0">
                        <a:latin typeface="Calibri"/>
                        <a:ea typeface="Calibri"/>
                        <a:cs typeface="Mangal"/>
                      </a:endParaRPr>
                    </a:p>
                  </a:txBody>
                  <a:tcPr marL="68580" marR="68580" marT="0" marB="0"/>
                </a:tc>
              </a:tr>
              <a:tr h="589756">
                <a:tc>
                  <a:txBody>
                    <a:bodyPr/>
                    <a:lstStyle/>
                    <a:p>
                      <a:pPr marL="0" marR="0" algn="just">
                        <a:lnSpc>
                          <a:spcPct val="150000"/>
                        </a:lnSpc>
                        <a:spcBef>
                          <a:spcPts val="0"/>
                        </a:spcBef>
                        <a:spcAft>
                          <a:spcPts val="0"/>
                        </a:spcAft>
                      </a:pPr>
                      <a:r>
                        <a:rPr lang="en-US" sz="1200"/>
                        <a:t>Total</a:t>
                      </a:r>
                      <a:endParaRPr lang="en-US" sz="1100" b="1">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200"/>
                        <a:t>120</a:t>
                      </a:r>
                      <a:endParaRPr lang="en-US" sz="1100" b="1">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200"/>
                        <a:t>50.00</a:t>
                      </a:r>
                      <a:endParaRPr lang="en-US" sz="1100" b="1">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200"/>
                        <a:t>120</a:t>
                      </a:r>
                      <a:endParaRPr lang="en-US" sz="1100" b="1">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200" dirty="0"/>
                        <a:t>50.00</a:t>
                      </a:r>
                      <a:endParaRPr lang="en-US" sz="1100" b="1" dirty="0">
                        <a:latin typeface="Calibri"/>
                        <a:ea typeface="Calibri"/>
                        <a:cs typeface="Mangal"/>
                      </a:endParaRPr>
                    </a:p>
                  </a:txBody>
                  <a:tcPr marL="68580" marR="68580" marT="0" marB="0"/>
                </a:tc>
              </a:tr>
            </a:tbl>
          </a:graphicData>
        </a:graphic>
      </p:graphicFrame>
      <p:sp>
        <p:nvSpPr>
          <p:cNvPr id="27649" name="Rectangle 1"/>
          <p:cNvSpPr>
            <a:spLocks noChangeArrowheads="1"/>
          </p:cNvSpPr>
          <p:nvPr/>
        </p:nvSpPr>
        <p:spPr bwMode="auto">
          <a:xfrm>
            <a:off x="533400" y="4963058"/>
            <a:ext cx="8610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ea typeface="Calibri" pitchFamily="34" charset="0"/>
                <a:cs typeface="Calibri" pitchFamily="34" charset="0"/>
              </a:rPr>
              <a:t>Table: 2 shows that maximum 25.8 per cent of the respondents were male. Both sexes are of same ratio in urban as well as rural area. Thus,</a:t>
            </a:r>
            <a:r>
              <a:rPr kumimoji="0" lang="en-US" sz="2000" b="0" i="0" u="none" strike="noStrike" cap="none" normalizeH="0" dirty="0" smtClean="0">
                <a:ln>
                  <a:noFill/>
                </a:ln>
                <a:solidFill>
                  <a:schemeClr val="tx1"/>
                </a:solidFill>
                <a:effectLst/>
                <a:ea typeface="Calibri" pitchFamily="34" charset="0"/>
                <a:cs typeface="Calibri" pitchFamily="34" charset="0"/>
              </a:rPr>
              <a:t> b</a:t>
            </a:r>
            <a:r>
              <a:rPr kumimoji="0" lang="en-US" sz="2000" b="0" i="0" u="none" strike="noStrike" cap="none" normalizeH="0" baseline="0" dirty="0" smtClean="0">
                <a:ln>
                  <a:noFill/>
                </a:ln>
                <a:solidFill>
                  <a:schemeClr val="tx1"/>
                </a:solidFill>
                <a:effectLst/>
                <a:ea typeface="Calibri" pitchFamily="34" charset="0"/>
                <a:cs typeface="Calibri" pitchFamily="34" charset="0"/>
              </a:rPr>
              <a:t>oth genders are equally given preference for education in rural as well as urban area.</a:t>
            </a:r>
            <a:endParaRPr kumimoji="0" lang="en-US" sz="32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Family type wise distribution of the respondents</a:t>
            </a:r>
            <a:endParaRPr lang="en-US" dirty="0"/>
          </a:p>
        </p:txBody>
      </p:sp>
      <p:graphicFrame>
        <p:nvGraphicFramePr>
          <p:cNvPr id="8" name="Content Placeholder 7"/>
          <p:cNvGraphicFramePr>
            <a:graphicFrameLocks noGrp="1"/>
          </p:cNvGraphicFramePr>
          <p:nvPr>
            <p:ph idx="1"/>
          </p:nvPr>
        </p:nvGraphicFramePr>
        <p:xfrm>
          <a:off x="457200" y="1935163"/>
          <a:ext cx="8229600" cy="2438400"/>
        </p:xfrm>
        <a:graphic>
          <a:graphicData uri="http://schemas.openxmlformats.org/drawingml/2006/table">
            <a:tbl>
              <a:tblPr firstRow="1" bandRow="1">
                <a:tableStyleId>{5DA37D80-6434-44D0-A028-1B22A696006F}</a:tableStyleId>
              </a:tblPr>
              <a:tblGrid>
                <a:gridCol w="1645920"/>
                <a:gridCol w="1645920"/>
                <a:gridCol w="1645920"/>
                <a:gridCol w="1645920"/>
                <a:gridCol w="1645920"/>
              </a:tblGrid>
              <a:tr h="487680">
                <a:tc gridSpan="3">
                  <a:txBody>
                    <a:bodyPr/>
                    <a:lstStyle/>
                    <a:p>
                      <a:pPr marL="0" marR="0" algn="just">
                        <a:lnSpc>
                          <a:spcPct val="150000"/>
                        </a:lnSpc>
                        <a:spcBef>
                          <a:spcPts val="0"/>
                        </a:spcBef>
                        <a:spcAft>
                          <a:spcPts val="0"/>
                        </a:spcAft>
                        <a:tabLst>
                          <a:tab pos="410210" algn="l"/>
                        </a:tabLst>
                      </a:pPr>
                      <a:r>
                        <a:rPr lang="en-US" sz="1200" dirty="0"/>
                        <a:t>Urban</a:t>
                      </a:r>
                      <a:endParaRPr lang="en-US" sz="1100" dirty="0">
                        <a:latin typeface="Calibri"/>
                        <a:ea typeface="Calibri"/>
                        <a:cs typeface="Mangal"/>
                      </a:endParaRPr>
                    </a:p>
                  </a:txBody>
                  <a:tcPr marL="68580" marR="68580" marT="0" marB="0"/>
                </a:tc>
                <a:tc hMerge="1">
                  <a:txBody>
                    <a:bodyPr/>
                    <a:lstStyle/>
                    <a:p>
                      <a:endParaRPr lang="en-US"/>
                    </a:p>
                  </a:txBody>
                  <a:tcPr/>
                </a:tc>
                <a:tc hMerge="1">
                  <a:txBody>
                    <a:bodyPr/>
                    <a:lstStyle/>
                    <a:p>
                      <a:endParaRPr lang="en-US"/>
                    </a:p>
                  </a:txBody>
                  <a:tcPr/>
                </a:tc>
                <a:tc gridSpan="2">
                  <a:txBody>
                    <a:bodyPr/>
                    <a:lstStyle/>
                    <a:p>
                      <a:pPr marL="0" marR="0" algn="just">
                        <a:lnSpc>
                          <a:spcPct val="150000"/>
                        </a:lnSpc>
                        <a:spcBef>
                          <a:spcPts val="0"/>
                        </a:spcBef>
                        <a:spcAft>
                          <a:spcPts val="0"/>
                        </a:spcAft>
                        <a:tabLst>
                          <a:tab pos="410210" algn="l"/>
                        </a:tabLst>
                      </a:pPr>
                      <a:r>
                        <a:rPr lang="en-US" sz="1200"/>
                        <a:t>Rural</a:t>
                      </a:r>
                      <a:endParaRPr lang="en-US" sz="1100">
                        <a:latin typeface="Calibri"/>
                        <a:ea typeface="Calibri"/>
                        <a:cs typeface="Mangal"/>
                      </a:endParaRPr>
                    </a:p>
                  </a:txBody>
                  <a:tcPr marL="68580" marR="68580" marT="0" marB="0"/>
                </a:tc>
                <a:tc hMerge="1">
                  <a:txBody>
                    <a:bodyPr/>
                    <a:lstStyle/>
                    <a:p>
                      <a:endParaRPr lang="en-US"/>
                    </a:p>
                  </a:txBody>
                  <a:tcPr/>
                </a:tc>
              </a:tr>
              <a:tr h="487680">
                <a:tc>
                  <a:txBody>
                    <a:bodyPr/>
                    <a:lstStyle/>
                    <a:p>
                      <a:pPr marL="0" marR="0" algn="just">
                        <a:lnSpc>
                          <a:spcPct val="150000"/>
                        </a:lnSpc>
                        <a:spcBef>
                          <a:spcPts val="0"/>
                        </a:spcBef>
                        <a:spcAft>
                          <a:spcPts val="0"/>
                        </a:spcAft>
                      </a:pPr>
                      <a:r>
                        <a:rPr lang="en-US" sz="1200"/>
                        <a:t>Family type </a:t>
                      </a:r>
                      <a:endParaRPr lang="en-US" sz="11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200"/>
                        <a:t>Frequency</a:t>
                      </a:r>
                      <a:endParaRPr lang="en-US" sz="11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200"/>
                        <a:t>Percentage </a:t>
                      </a:r>
                      <a:endParaRPr lang="en-US" sz="11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200"/>
                        <a:t>Frequency</a:t>
                      </a:r>
                      <a:endParaRPr lang="en-US" sz="11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200"/>
                        <a:t>Percentage </a:t>
                      </a:r>
                      <a:endParaRPr lang="en-US" sz="1100">
                        <a:latin typeface="Calibri"/>
                        <a:ea typeface="Calibri"/>
                        <a:cs typeface="Mangal"/>
                      </a:endParaRPr>
                    </a:p>
                  </a:txBody>
                  <a:tcPr marL="68580" marR="68580" marT="0" marB="0"/>
                </a:tc>
              </a:tr>
              <a:tr h="487680">
                <a:tc>
                  <a:txBody>
                    <a:bodyPr/>
                    <a:lstStyle/>
                    <a:p>
                      <a:pPr marL="0" marR="0" algn="just">
                        <a:lnSpc>
                          <a:spcPct val="150000"/>
                        </a:lnSpc>
                        <a:spcBef>
                          <a:spcPts val="0"/>
                        </a:spcBef>
                        <a:spcAft>
                          <a:spcPts val="0"/>
                        </a:spcAft>
                      </a:pPr>
                      <a:r>
                        <a:rPr lang="en-US" sz="1200"/>
                        <a:t>Joint</a:t>
                      </a:r>
                      <a:endParaRPr lang="en-US" sz="11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200"/>
                        <a:t>   33</a:t>
                      </a:r>
                      <a:endParaRPr lang="en-US" sz="11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200"/>
                        <a:t>13.8</a:t>
                      </a:r>
                      <a:endParaRPr lang="en-US" sz="11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200"/>
                        <a:t>  69</a:t>
                      </a:r>
                      <a:endParaRPr lang="en-US" sz="11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200"/>
                        <a:t>28.8</a:t>
                      </a:r>
                      <a:endParaRPr lang="en-US" sz="1100">
                        <a:latin typeface="Calibri"/>
                        <a:ea typeface="Calibri"/>
                        <a:cs typeface="Mangal"/>
                      </a:endParaRPr>
                    </a:p>
                  </a:txBody>
                  <a:tcPr marL="68580" marR="68580" marT="0" marB="0" anchor="ctr"/>
                </a:tc>
              </a:tr>
              <a:tr h="487680">
                <a:tc>
                  <a:txBody>
                    <a:bodyPr/>
                    <a:lstStyle/>
                    <a:p>
                      <a:pPr marL="0" marR="0" algn="just">
                        <a:lnSpc>
                          <a:spcPct val="150000"/>
                        </a:lnSpc>
                        <a:spcBef>
                          <a:spcPts val="0"/>
                        </a:spcBef>
                        <a:spcAft>
                          <a:spcPts val="0"/>
                        </a:spcAft>
                      </a:pPr>
                      <a:r>
                        <a:rPr lang="en-US" sz="1200"/>
                        <a:t>Nuclear</a:t>
                      </a:r>
                      <a:endParaRPr lang="en-US" sz="11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200"/>
                        <a:t>   87</a:t>
                      </a:r>
                      <a:endParaRPr lang="en-US" sz="11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200"/>
                        <a:t>36.2</a:t>
                      </a:r>
                      <a:endParaRPr lang="en-US" sz="11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200"/>
                        <a:t>  51</a:t>
                      </a:r>
                      <a:endParaRPr lang="en-US" sz="11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200"/>
                        <a:t>21.2</a:t>
                      </a:r>
                      <a:endParaRPr lang="en-US" sz="1100">
                        <a:latin typeface="Calibri"/>
                        <a:ea typeface="Calibri"/>
                        <a:cs typeface="Mangal"/>
                      </a:endParaRPr>
                    </a:p>
                  </a:txBody>
                  <a:tcPr marL="68580" marR="68580" marT="0" marB="0" anchor="ctr"/>
                </a:tc>
              </a:tr>
              <a:tr h="487680">
                <a:tc>
                  <a:txBody>
                    <a:bodyPr/>
                    <a:lstStyle/>
                    <a:p>
                      <a:pPr marL="0" marR="0" algn="just">
                        <a:lnSpc>
                          <a:spcPct val="150000"/>
                        </a:lnSpc>
                        <a:spcBef>
                          <a:spcPts val="0"/>
                        </a:spcBef>
                        <a:spcAft>
                          <a:spcPts val="0"/>
                        </a:spcAft>
                      </a:pPr>
                      <a:r>
                        <a:rPr lang="en-US" sz="1200"/>
                        <a:t>Total</a:t>
                      </a:r>
                      <a:endParaRPr lang="en-US" sz="11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200"/>
                        <a:t>120</a:t>
                      </a:r>
                      <a:endParaRPr lang="en-US" sz="11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200" dirty="0"/>
                        <a:t>50.00</a:t>
                      </a:r>
                      <a:endParaRPr lang="en-US" sz="1100" dirty="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200"/>
                        <a:t>120</a:t>
                      </a:r>
                      <a:endParaRPr lang="en-US" sz="11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200" dirty="0"/>
                        <a:t>50.00</a:t>
                      </a:r>
                      <a:endParaRPr lang="en-US" sz="1100" dirty="0">
                        <a:latin typeface="Calibri"/>
                        <a:ea typeface="Calibri"/>
                        <a:cs typeface="Mangal"/>
                      </a:endParaRPr>
                    </a:p>
                  </a:txBody>
                  <a:tcPr marL="68580" marR="68580" marT="0" marB="0" anchor="ctr"/>
                </a:tc>
              </a:tr>
            </a:tbl>
          </a:graphicData>
        </a:graphic>
      </p:graphicFrame>
      <p:sp>
        <p:nvSpPr>
          <p:cNvPr id="28673" name="Rectangle 1"/>
          <p:cNvSpPr>
            <a:spLocks noChangeArrowheads="1"/>
          </p:cNvSpPr>
          <p:nvPr/>
        </p:nvSpPr>
        <p:spPr bwMode="auto">
          <a:xfrm>
            <a:off x="381000" y="4579787"/>
            <a:ext cx="84582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Calibri" pitchFamily="34" charset="0"/>
                <a:cs typeface="Calibri" pitchFamily="34" charset="0"/>
              </a:rPr>
              <a:t>Table</a:t>
            </a:r>
            <a:r>
              <a:rPr kumimoji="0" lang="en-US" sz="2400" b="0" i="0" u="none" strike="noStrike" cap="none" normalizeH="0" dirty="0" smtClean="0">
                <a:ln>
                  <a:noFill/>
                </a:ln>
                <a:solidFill>
                  <a:schemeClr val="tx1"/>
                </a:solidFill>
                <a:effectLst/>
                <a:ea typeface="Calibri" pitchFamily="34" charset="0"/>
                <a:cs typeface="Calibri" pitchFamily="34" charset="0"/>
              </a:rPr>
              <a:t> </a:t>
            </a:r>
            <a:r>
              <a:rPr kumimoji="0" lang="en-US" sz="2400" b="0" i="0" u="none" strike="noStrike" cap="none" normalizeH="0" baseline="0" dirty="0" smtClean="0">
                <a:ln>
                  <a:noFill/>
                </a:ln>
                <a:solidFill>
                  <a:schemeClr val="tx1"/>
                </a:solidFill>
                <a:effectLst/>
                <a:ea typeface="Calibri" pitchFamily="34" charset="0"/>
                <a:cs typeface="Calibri" pitchFamily="34" charset="0"/>
              </a:rPr>
              <a:t>3: shows that maximum 36.2 per cent belongs to Nuclear family in urban area whereas it was observed that maximum 28.8 per cent belonged to Joint families in rural area.</a:t>
            </a:r>
            <a:endParaRPr kumimoji="0" lang="en-US" sz="36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Family members wise distribution of the respondents</a:t>
            </a:r>
            <a:endParaRPr lang="en-US" dirty="0"/>
          </a:p>
        </p:txBody>
      </p:sp>
      <p:graphicFrame>
        <p:nvGraphicFramePr>
          <p:cNvPr id="4" name="Content Placeholder 3"/>
          <p:cNvGraphicFramePr>
            <a:graphicFrameLocks noGrp="1"/>
          </p:cNvGraphicFramePr>
          <p:nvPr>
            <p:ph idx="1"/>
          </p:nvPr>
        </p:nvGraphicFramePr>
        <p:xfrm>
          <a:off x="457200" y="1935163"/>
          <a:ext cx="8229600" cy="3291840"/>
        </p:xfrm>
        <a:graphic>
          <a:graphicData uri="http://schemas.openxmlformats.org/drawingml/2006/table">
            <a:tbl>
              <a:tblPr firstRow="1" bandRow="1">
                <a:tableStyleId>{8799B23B-EC83-4686-B30A-512413B5E67A}</a:tableStyleId>
              </a:tblPr>
              <a:tblGrid>
                <a:gridCol w="1645920"/>
                <a:gridCol w="1645920"/>
                <a:gridCol w="1645920"/>
                <a:gridCol w="1645920"/>
                <a:gridCol w="1645920"/>
              </a:tblGrid>
              <a:tr h="370840">
                <a:tc gridSpan="3">
                  <a:txBody>
                    <a:bodyPr/>
                    <a:lstStyle/>
                    <a:p>
                      <a:pPr marL="0" marR="0" algn="just">
                        <a:lnSpc>
                          <a:spcPct val="150000"/>
                        </a:lnSpc>
                        <a:spcBef>
                          <a:spcPts val="0"/>
                        </a:spcBef>
                        <a:spcAft>
                          <a:spcPts val="0"/>
                        </a:spcAft>
                        <a:tabLst>
                          <a:tab pos="410210" algn="l"/>
                        </a:tabLst>
                      </a:pPr>
                      <a:r>
                        <a:rPr lang="en-US" sz="1800" dirty="0"/>
                        <a:t>Urban</a:t>
                      </a:r>
                      <a:endParaRPr lang="en-US" sz="1600" dirty="0">
                        <a:latin typeface="Calibri"/>
                        <a:ea typeface="Calibri"/>
                        <a:cs typeface="Mangal"/>
                      </a:endParaRPr>
                    </a:p>
                  </a:txBody>
                  <a:tcPr marL="68580" marR="68580" marT="0" marB="0"/>
                </a:tc>
                <a:tc hMerge="1">
                  <a:txBody>
                    <a:bodyPr/>
                    <a:lstStyle/>
                    <a:p>
                      <a:endParaRPr lang="en-US"/>
                    </a:p>
                  </a:txBody>
                  <a:tcPr/>
                </a:tc>
                <a:tc hMerge="1">
                  <a:txBody>
                    <a:bodyPr/>
                    <a:lstStyle/>
                    <a:p>
                      <a:endParaRPr lang="en-US"/>
                    </a:p>
                  </a:txBody>
                  <a:tcPr/>
                </a:tc>
                <a:tc gridSpan="2">
                  <a:txBody>
                    <a:bodyPr/>
                    <a:lstStyle/>
                    <a:p>
                      <a:pPr marL="0" marR="0" algn="just">
                        <a:lnSpc>
                          <a:spcPct val="150000"/>
                        </a:lnSpc>
                        <a:spcBef>
                          <a:spcPts val="0"/>
                        </a:spcBef>
                        <a:spcAft>
                          <a:spcPts val="0"/>
                        </a:spcAft>
                        <a:tabLst>
                          <a:tab pos="410210" algn="l"/>
                        </a:tabLst>
                      </a:pPr>
                      <a:r>
                        <a:rPr lang="en-US" sz="1800"/>
                        <a:t>Rural</a:t>
                      </a:r>
                      <a:endParaRPr lang="en-US" sz="1600">
                        <a:latin typeface="Calibri"/>
                        <a:ea typeface="Calibri"/>
                        <a:cs typeface="Mangal"/>
                      </a:endParaRPr>
                    </a:p>
                  </a:txBody>
                  <a:tcPr marL="68580" marR="68580" marT="0" marB="0"/>
                </a:tc>
                <a:tc hMerge="1">
                  <a:txBody>
                    <a:bodyPr/>
                    <a:lstStyle/>
                    <a:p>
                      <a:endParaRPr lang="en-US"/>
                    </a:p>
                  </a:txBody>
                  <a:tcPr/>
                </a:tc>
              </a:tr>
              <a:tr h="370840">
                <a:tc>
                  <a:txBody>
                    <a:bodyPr/>
                    <a:lstStyle/>
                    <a:p>
                      <a:pPr marL="0" marR="0" algn="just">
                        <a:lnSpc>
                          <a:spcPct val="150000"/>
                        </a:lnSpc>
                        <a:spcBef>
                          <a:spcPts val="0"/>
                        </a:spcBef>
                        <a:spcAft>
                          <a:spcPts val="0"/>
                        </a:spcAft>
                      </a:pPr>
                      <a:r>
                        <a:rPr lang="en-US" sz="1800" dirty="0"/>
                        <a:t>No. of  members</a:t>
                      </a:r>
                      <a:endParaRPr lang="en-US" sz="1600" dirty="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Frequency</a:t>
                      </a:r>
                      <a:endParaRPr lang="en-US" sz="16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Percentage </a:t>
                      </a:r>
                      <a:endParaRPr lang="en-US" sz="16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Frequency</a:t>
                      </a:r>
                      <a:endParaRPr lang="en-US" sz="16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Percentage </a:t>
                      </a:r>
                      <a:endParaRPr lang="en-US" sz="1600">
                        <a:latin typeface="Calibri"/>
                        <a:ea typeface="Calibri"/>
                        <a:cs typeface="Mangal"/>
                      </a:endParaRPr>
                    </a:p>
                  </a:txBody>
                  <a:tcPr marL="68580" marR="68580" marT="0" marB="0"/>
                </a:tc>
              </a:tr>
              <a:tr h="370840">
                <a:tc>
                  <a:txBody>
                    <a:bodyPr/>
                    <a:lstStyle/>
                    <a:p>
                      <a:pPr marL="0" marR="0" algn="just">
                        <a:lnSpc>
                          <a:spcPct val="150000"/>
                        </a:lnSpc>
                        <a:spcBef>
                          <a:spcPts val="0"/>
                        </a:spcBef>
                        <a:spcAft>
                          <a:spcPts val="0"/>
                        </a:spcAft>
                      </a:pPr>
                      <a:r>
                        <a:rPr lang="en-US" sz="1800" dirty="0"/>
                        <a:t>2</a:t>
                      </a:r>
                      <a:endParaRPr lang="en-US" sz="1600" dirty="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dirty="0"/>
                        <a:t>    2</a:t>
                      </a:r>
                      <a:endParaRPr lang="en-US" sz="1600" dirty="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            0.8</a:t>
                      </a:r>
                      <a:endParaRPr lang="en-US" sz="16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 0</a:t>
                      </a:r>
                      <a:endParaRPr lang="en-US" sz="16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   0.00</a:t>
                      </a:r>
                      <a:endParaRPr lang="en-US" sz="1600">
                        <a:latin typeface="Calibri"/>
                        <a:ea typeface="Calibri"/>
                        <a:cs typeface="Mangal"/>
                      </a:endParaRPr>
                    </a:p>
                  </a:txBody>
                  <a:tcPr marL="68580" marR="68580" marT="0" marB="0" anchor="ctr"/>
                </a:tc>
              </a:tr>
              <a:tr h="370840">
                <a:tc>
                  <a:txBody>
                    <a:bodyPr/>
                    <a:lstStyle/>
                    <a:p>
                      <a:pPr marL="0" marR="0" algn="just">
                        <a:lnSpc>
                          <a:spcPct val="150000"/>
                        </a:lnSpc>
                        <a:spcBef>
                          <a:spcPts val="0"/>
                        </a:spcBef>
                        <a:spcAft>
                          <a:spcPts val="0"/>
                        </a:spcAft>
                      </a:pPr>
                      <a:r>
                        <a:rPr lang="en-US" sz="1800"/>
                        <a:t>3</a:t>
                      </a:r>
                      <a:endParaRPr lang="en-US" sz="16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dirty="0"/>
                        <a:t>    7</a:t>
                      </a:r>
                      <a:endParaRPr lang="en-US" sz="1600" dirty="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 2.9</a:t>
                      </a:r>
                      <a:endParaRPr lang="en-US" sz="16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  9</a:t>
                      </a:r>
                      <a:endParaRPr lang="en-US" sz="16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   3.8</a:t>
                      </a:r>
                      <a:endParaRPr lang="en-US" sz="1600">
                        <a:latin typeface="Calibri"/>
                        <a:ea typeface="Calibri"/>
                        <a:cs typeface="Mangal"/>
                      </a:endParaRPr>
                    </a:p>
                  </a:txBody>
                  <a:tcPr marL="68580" marR="68580" marT="0" marB="0" anchor="ctr"/>
                </a:tc>
              </a:tr>
              <a:tr h="370840">
                <a:tc>
                  <a:txBody>
                    <a:bodyPr/>
                    <a:lstStyle/>
                    <a:p>
                      <a:pPr marL="0" marR="0" algn="just">
                        <a:lnSpc>
                          <a:spcPct val="150000"/>
                        </a:lnSpc>
                        <a:spcBef>
                          <a:spcPts val="0"/>
                        </a:spcBef>
                        <a:spcAft>
                          <a:spcPts val="0"/>
                        </a:spcAft>
                      </a:pPr>
                      <a:r>
                        <a:rPr lang="en-US" sz="1800"/>
                        <a:t>4</a:t>
                      </a:r>
                      <a:endParaRPr lang="en-US" sz="16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dirty="0"/>
                        <a:t>  50</a:t>
                      </a:r>
                      <a:endParaRPr lang="en-US" sz="1600" dirty="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20.8</a:t>
                      </a:r>
                      <a:endParaRPr lang="en-US" sz="16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 28</a:t>
                      </a:r>
                      <a:endParaRPr lang="en-US" sz="16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11.7</a:t>
                      </a:r>
                      <a:endParaRPr lang="en-US" sz="1600">
                        <a:latin typeface="Calibri"/>
                        <a:ea typeface="Calibri"/>
                        <a:cs typeface="Mangal"/>
                      </a:endParaRPr>
                    </a:p>
                  </a:txBody>
                  <a:tcPr marL="68580" marR="68580" marT="0" marB="0" anchor="ctr"/>
                </a:tc>
              </a:tr>
              <a:tr h="370840">
                <a:tc>
                  <a:txBody>
                    <a:bodyPr/>
                    <a:lstStyle/>
                    <a:p>
                      <a:pPr marL="0" marR="0" algn="just">
                        <a:lnSpc>
                          <a:spcPct val="150000"/>
                        </a:lnSpc>
                        <a:spcBef>
                          <a:spcPts val="0"/>
                        </a:spcBef>
                        <a:spcAft>
                          <a:spcPts val="0"/>
                        </a:spcAft>
                      </a:pPr>
                      <a:r>
                        <a:rPr lang="en-US" sz="1800"/>
                        <a:t>More than 5</a:t>
                      </a:r>
                      <a:endParaRPr lang="en-US" sz="16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dirty="0"/>
                        <a:t>  61</a:t>
                      </a:r>
                      <a:endParaRPr lang="en-US" sz="1600" dirty="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dirty="0"/>
                        <a:t>25.5</a:t>
                      </a:r>
                      <a:endParaRPr lang="en-US" sz="1600" dirty="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 83</a:t>
                      </a:r>
                      <a:endParaRPr lang="en-US" sz="16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34.6</a:t>
                      </a:r>
                      <a:endParaRPr lang="en-US" sz="1600">
                        <a:latin typeface="Calibri"/>
                        <a:ea typeface="Calibri"/>
                        <a:cs typeface="Mangal"/>
                      </a:endParaRPr>
                    </a:p>
                  </a:txBody>
                  <a:tcPr marL="68580" marR="68580" marT="0" marB="0" anchor="ctr"/>
                </a:tc>
              </a:tr>
              <a:tr h="370840">
                <a:tc>
                  <a:txBody>
                    <a:bodyPr/>
                    <a:lstStyle/>
                    <a:p>
                      <a:pPr marL="0" marR="0" algn="just">
                        <a:lnSpc>
                          <a:spcPct val="150000"/>
                        </a:lnSpc>
                        <a:spcBef>
                          <a:spcPts val="0"/>
                        </a:spcBef>
                        <a:spcAft>
                          <a:spcPts val="0"/>
                        </a:spcAft>
                      </a:pPr>
                      <a:r>
                        <a:rPr lang="en-US" sz="1800"/>
                        <a:t>Total</a:t>
                      </a:r>
                      <a:endParaRPr lang="en-US" sz="16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120</a:t>
                      </a:r>
                      <a:endParaRPr lang="en-US" sz="16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dirty="0"/>
                        <a:t>50.00</a:t>
                      </a:r>
                      <a:endParaRPr lang="en-US" sz="1600" dirty="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dirty="0"/>
                        <a:t>120</a:t>
                      </a:r>
                      <a:endParaRPr lang="en-US" sz="1600" dirty="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dirty="0"/>
                        <a:t>50.00</a:t>
                      </a:r>
                      <a:endParaRPr lang="en-US" sz="1600" dirty="0">
                        <a:latin typeface="Calibri"/>
                        <a:ea typeface="Calibri"/>
                        <a:cs typeface="Mangal"/>
                      </a:endParaRPr>
                    </a:p>
                  </a:txBody>
                  <a:tcPr marL="68580" marR="68580" marT="0" marB="0" anchor="ctr"/>
                </a:tc>
              </a:tr>
            </a:tbl>
          </a:graphicData>
        </a:graphic>
      </p:graphicFrame>
      <p:sp>
        <p:nvSpPr>
          <p:cNvPr id="29697" name="Rectangle 1"/>
          <p:cNvSpPr>
            <a:spLocks noChangeArrowheads="1"/>
          </p:cNvSpPr>
          <p:nvPr/>
        </p:nvSpPr>
        <p:spPr bwMode="auto">
          <a:xfrm>
            <a:off x="457200" y="5075620"/>
            <a:ext cx="8382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ea typeface="Calibri" pitchFamily="34" charset="0"/>
                <a:cs typeface="Calibri" pitchFamily="34" charset="0"/>
              </a:rPr>
              <a:t>Table: 4 shows that majority 25.5 per cent of the respondents had more than 5 members in their families in Urban area whereas it was observed that 34.6 per cent in Rural area.</a:t>
            </a:r>
            <a:endParaRPr kumimoji="0" lang="en-US" sz="36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0"/>
            <a:ext cx="8229600" cy="1752600"/>
          </a:xfrm>
        </p:spPr>
        <p:txBody>
          <a:bodyPr>
            <a:normAutofit/>
          </a:bodyPr>
          <a:lstStyle/>
          <a:p>
            <a:r>
              <a:rPr lang="en-US" b="1" dirty="0" smtClean="0"/>
              <a:t>DAILY ACTIVITIES OF THE RESPONDENTS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Wake up time in morning</a:t>
            </a:r>
            <a:endParaRPr lang="en-US" dirty="0"/>
          </a:p>
        </p:txBody>
      </p:sp>
      <p:graphicFrame>
        <p:nvGraphicFramePr>
          <p:cNvPr id="4" name="Content Placeholder 3"/>
          <p:cNvGraphicFramePr>
            <a:graphicFrameLocks noGrp="1"/>
          </p:cNvGraphicFramePr>
          <p:nvPr>
            <p:ph idx="1"/>
          </p:nvPr>
        </p:nvGraphicFramePr>
        <p:xfrm>
          <a:off x="457200" y="1935163"/>
          <a:ext cx="8229600" cy="2880360"/>
        </p:xfrm>
        <a:graphic>
          <a:graphicData uri="http://schemas.openxmlformats.org/drawingml/2006/table">
            <a:tbl>
              <a:tblPr firstRow="1" bandRow="1">
                <a:tableStyleId>{5DA37D80-6434-44D0-A028-1B22A696006F}</a:tableStyleId>
              </a:tblPr>
              <a:tblGrid>
                <a:gridCol w="1645920"/>
                <a:gridCol w="1645920"/>
                <a:gridCol w="1645920"/>
                <a:gridCol w="1645920"/>
                <a:gridCol w="1645920"/>
              </a:tblGrid>
              <a:tr h="370840">
                <a:tc gridSpan="3">
                  <a:txBody>
                    <a:bodyPr/>
                    <a:lstStyle/>
                    <a:p>
                      <a:pPr marL="0" marR="0" algn="just">
                        <a:lnSpc>
                          <a:spcPct val="150000"/>
                        </a:lnSpc>
                        <a:spcBef>
                          <a:spcPts val="0"/>
                        </a:spcBef>
                        <a:spcAft>
                          <a:spcPts val="0"/>
                        </a:spcAft>
                        <a:tabLst>
                          <a:tab pos="410210" algn="l"/>
                        </a:tabLst>
                      </a:pPr>
                      <a:r>
                        <a:rPr lang="en-US" sz="1800" dirty="0"/>
                        <a:t>Urban</a:t>
                      </a:r>
                      <a:endParaRPr lang="en-US" sz="1600" dirty="0">
                        <a:latin typeface="Calibri"/>
                        <a:ea typeface="Calibri"/>
                        <a:cs typeface="Mangal"/>
                      </a:endParaRPr>
                    </a:p>
                  </a:txBody>
                  <a:tcPr marL="68580" marR="68580" marT="0" marB="0"/>
                </a:tc>
                <a:tc hMerge="1">
                  <a:txBody>
                    <a:bodyPr/>
                    <a:lstStyle/>
                    <a:p>
                      <a:endParaRPr lang="en-US"/>
                    </a:p>
                  </a:txBody>
                  <a:tcPr/>
                </a:tc>
                <a:tc hMerge="1">
                  <a:txBody>
                    <a:bodyPr/>
                    <a:lstStyle/>
                    <a:p>
                      <a:endParaRPr lang="en-US"/>
                    </a:p>
                  </a:txBody>
                  <a:tcPr/>
                </a:tc>
                <a:tc gridSpan="2">
                  <a:txBody>
                    <a:bodyPr/>
                    <a:lstStyle/>
                    <a:p>
                      <a:pPr marL="0" marR="0" algn="just">
                        <a:lnSpc>
                          <a:spcPct val="150000"/>
                        </a:lnSpc>
                        <a:spcBef>
                          <a:spcPts val="0"/>
                        </a:spcBef>
                        <a:spcAft>
                          <a:spcPts val="0"/>
                        </a:spcAft>
                        <a:tabLst>
                          <a:tab pos="410210" algn="l"/>
                        </a:tabLst>
                      </a:pPr>
                      <a:r>
                        <a:rPr lang="en-US" sz="1800"/>
                        <a:t>Rural</a:t>
                      </a:r>
                      <a:endParaRPr lang="en-US" sz="1600">
                        <a:latin typeface="Calibri"/>
                        <a:ea typeface="Calibri"/>
                        <a:cs typeface="Mangal"/>
                      </a:endParaRPr>
                    </a:p>
                  </a:txBody>
                  <a:tcPr marL="68580" marR="68580" marT="0" marB="0"/>
                </a:tc>
                <a:tc hMerge="1">
                  <a:txBody>
                    <a:bodyPr/>
                    <a:lstStyle/>
                    <a:p>
                      <a:endParaRPr lang="en-US"/>
                    </a:p>
                  </a:txBody>
                  <a:tcPr/>
                </a:tc>
              </a:tr>
              <a:tr h="370840">
                <a:tc>
                  <a:txBody>
                    <a:bodyPr/>
                    <a:lstStyle/>
                    <a:p>
                      <a:pPr marL="0" marR="0" algn="just">
                        <a:lnSpc>
                          <a:spcPct val="150000"/>
                        </a:lnSpc>
                        <a:spcBef>
                          <a:spcPts val="0"/>
                        </a:spcBef>
                        <a:spcAft>
                          <a:spcPts val="0"/>
                        </a:spcAft>
                      </a:pPr>
                      <a:r>
                        <a:rPr lang="en-US" sz="1800"/>
                        <a:t>Time</a:t>
                      </a:r>
                      <a:endParaRPr lang="en-US" sz="16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Frequency</a:t>
                      </a:r>
                      <a:endParaRPr lang="en-US" sz="16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Percentage </a:t>
                      </a:r>
                      <a:endParaRPr lang="en-US" sz="16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Frequency</a:t>
                      </a:r>
                      <a:endParaRPr lang="en-US" sz="16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Percentage </a:t>
                      </a:r>
                      <a:endParaRPr lang="en-US" sz="1600">
                        <a:latin typeface="Calibri"/>
                        <a:ea typeface="Calibri"/>
                        <a:cs typeface="Mangal"/>
                      </a:endParaRPr>
                    </a:p>
                  </a:txBody>
                  <a:tcPr marL="68580" marR="68580" marT="0" marB="0"/>
                </a:tc>
              </a:tr>
              <a:tr h="370840">
                <a:tc>
                  <a:txBody>
                    <a:bodyPr/>
                    <a:lstStyle/>
                    <a:p>
                      <a:pPr marL="0" marR="0" algn="just">
                        <a:lnSpc>
                          <a:spcPct val="150000"/>
                        </a:lnSpc>
                        <a:spcBef>
                          <a:spcPts val="0"/>
                        </a:spcBef>
                        <a:spcAft>
                          <a:spcPts val="0"/>
                        </a:spcAft>
                      </a:pPr>
                      <a:r>
                        <a:rPr lang="en-US" sz="1800"/>
                        <a:t>5 AM</a:t>
                      </a:r>
                      <a:endParaRPr lang="en-US" sz="16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    1</a:t>
                      </a:r>
                      <a:endParaRPr lang="en-US" sz="16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  0.4</a:t>
                      </a:r>
                      <a:endParaRPr lang="en-US" sz="16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 31</a:t>
                      </a:r>
                      <a:endParaRPr lang="en-US" sz="16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12.9</a:t>
                      </a:r>
                      <a:endParaRPr lang="en-US" sz="1600">
                        <a:latin typeface="Calibri"/>
                        <a:ea typeface="Calibri"/>
                        <a:cs typeface="Mangal"/>
                      </a:endParaRPr>
                    </a:p>
                  </a:txBody>
                  <a:tcPr marL="68580" marR="68580" marT="0" marB="0" anchor="ctr"/>
                </a:tc>
              </a:tr>
              <a:tr h="370840">
                <a:tc>
                  <a:txBody>
                    <a:bodyPr/>
                    <a:lstStyle/>
                    <a:p>
                      <a:pPr marL="0" marR="0" algn="just">
                        <a:lnSpc>
                          <a:spcPct val="150000"/>
                        </a:lnSpc>
                        <a:spcBef>
                          <a:spcPts val="0"/>
                        </a:spcBef>
                        <a:spcAft>
                          <a:spcPts val="0"/>
                        </a:spcAft>
                      </a:pPr>
                      <a:r>
                        <a:rPr lang="en-US" sz="1800"/>
                        <a:t>6 AM</a:t>
                      </a:r>
                      <a:endParaRPr lang="en-US" sz="16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    12</a:t>
                      </a:r>
                      <a:endParaRPr lang="en-US" sz="16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 5.00    </a:t>
                      </a:r>
                      <a:endParaRPr lang="en-US" sz="16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52</a:t>
                      </a:r>
                      <a:endParaRPr lang="en-US" sz="16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21.7</a:t>
                      </a:r>
                      <a:endParaRPr lang="en-US" sz="1600">
                        <a:latin typeface="Calibri"/>
                        <a:ea typeface="Calibri"/>
                        <a:cs typeface="Mangal"/>
                      </a:endParaRPr>
                    </a:p>
                  </a:txBody>
                  <a:tcPr marL="68580" marR="68580" marT="0" marB="0" anchor="ctr"/>
                </a:tc>
              </a:tr>
              <a:tr h="370840">
                <a:tc>
                  <a:txBody>
                    <a:bodyPr/>
                    <a:lstStyle/>
                    <a:p>
                      <a:pPr marL="0" marR="0" algn="just">
                        <a:lnSpc>
                          <a:spcPct val="150000"/>
                        </a:lnSpc>
                        <a:spcBef>
                          <a:spcPts val="0"/>
                        </a:spcBef>
                        <a:spcAft>
                          <a:spcPts val="0"/>
                        </a:spcAft>
                      </a:pPr>
                      <a:r>
                        <a:rPr lang="en-US" sz="1800"/>
                        <a:t>7 AM</a:t>
                      </a:r>
                      <a:endParaRPr lang="en-US" sz="16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    27</a:t>
                      </a:r>
                      <a:endParaRPr lang="en-US" sz="16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 11.3</a:t>
                      </a:r>
                      <a:endParaRPr lang="en-US" sz="16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28</a:t>
                      </a:r>
                      <a:endParaRPr lang="en-US" sz="16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11.7</a:t>
                      </a:r>
                      <a:endParaRPr lang="en-US" sz="1600">
                        <a:latin typeface="Calibri"/>
                        <a:ea typeface="Calibri"/>
                        <a:cs typeface="Mangal"/>
                      </a:endParaRPr>
                    </a:p>
                  </a:txBody>
                  <a:tcPr marL="68580" marR="68580" marT="0" marB="0" anchor="ctr"/>
                </a:tc>
              </a:tr>
              <a:tr h="370840">
                <a:tc>
                  <a:txBody>
                    <a:bodyPr/>
                    <a:lstStyle/>
                    <a:p>
                      <a:pPr marL="0" marR="0" algn="just">
                        <a:lnSpc>
                          <a:spcPct val="150000"/>
                        </a:lnSpc>
                        <a:spcBef>
                          <a:spcPts val="0"/>
                        </a:spcBef>
                        <a:spcAft>
                          <a:spcPts val="0"/>
                        </a:spcAft>
                      </a:pPr>
                      <a:r>
                        <a:rPr lang="en-US" sz="1800"/>
                        <a:t>After 7</a:t>
                      </a:r>
                      <a:endParaRPr lang="en-US" sz="16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             80</a:t>
                      </a:r>
                      <a:endParaRPr lang="en-US" sz="16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33.3</a:t>
                      </a:r>
                      <a:endParaRPr lang="en-US" sz="16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   9</a:t>
                      </a:r>
                      <a:endParaRPr lang="en-US" sz="16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  3.8</a:t>
                      </a:r>
                      <a:endParaRPr lang="en-US" sz="1600">
                        <a:latin typeface="Calibri"/>
                        <a:ea typeface="Calibri"/>
                        <a:cs typeface="Mangal"/>
                      </a:endParaRPr>
                    </a:p>
                  </a:txBody>
                  <a:tcPr marL="68580" marR="68580" marT="0" marB="0" anchor="ctr"/>
                </a:tc>
              </a:tr>
              <a:tr h="370840">
                <a:tc>
                  <a:txBody>
                    <a:bodyPr/>
                    <a:lstStyle/>
                    <a:p>
                      <a:pPr marL="0" marR="0" algn="just">
                        <a:lnSpc>
                          <a:spcPct val="150000"/>
                        </a:lnSpc>
                        <a:spcBef>
                          <a:spcPts val="0"/>
                        </a:spcBef>
                        <a:spcAft>
                          <a:spcPts val="0"/>
                        </a:spcAft>
                      </a:pPr>
                      <a:r>
                        <a:rPr lang="en-US" sz="1800"/>
                        <a:t>Total</a:t>
                      </a:r>
                      <a:endParaRPr lang="en-US" sz="16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           120</a:t>
                      </a:r>
                      <a:endParaRPr lang="en-US" sz="16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50.00</a:t>
                      </a:r>
                      <a:endParaRPr lang="en-US" sz="16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120</a:t>
                      </a:r>
                      <a:endParaRPr lang="en-US" sz="16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dirty="0"/>
                        <a:t>50.00</a:t>
                      </a:r>
                      <a:endParaRPr lang="en-US" sz="1600" dirty="0">
                        <a:latin typeface="Calibri"/>
                        <a:ea typeface="Calibri"/>
                        <a:cs typeface="Mangal"/>
                      </a:endParaRPr>
                    </a:p>
                  </a:txBody>
                  <a:tcPr marL="68580" marR="68580" marT="0" marB="0" anchor="ctr"/>
                </a:tc>
              </a:tr>
            </a:tbl>
          </a:graphicData>
        </a:graphic>
      </p:graphicFrame>
      <p:sp>
        <p:nvSpPr>
          <p:cNvPr id="30721" name="Rectangle 1"/>
          <p:cNvSpPr>
            <a:spLocks noChangeArrowheads="1"/>
          </p:cNvSpPr>
          <p:nvPr/>
        </p:nvSpPr>
        <p:spPr bwMode="auto">
          <a:xfrm>
            <a:off x="838200" y="4572000"/>
            <a:ext cx="75438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Calibri" pitchFamily="34" charset="0"/>
                <a:cs typeface="Calibri" pitchFamily="34" charset="0"/>
              </a:rPr>
              <a:t>Table:5 shows that maximum 33.3 per cent of the respondents wake up after 7 Am in morning in urban area whereas it was observed that maximum 21.7 per cent of the respondents wake up at 6 Am in morning in rural area.</a:t>
            </a:r>
            <a:endParaRPr kumimoji="0" lang="en-US" sz="36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Introduction</a:t>
            </a:r>
            <a:endParaRPr lang="en-US" dirty="0"/>
          </a:p>
        </p:txBody>
      </p:sp>
      <p:sp>
        <p:nvSpPr>
          <p:cNvPr id="3" name="Content Placeholder 2"/>
          <p:cNvSpPr>
            <a:spLocks noGrp="1"/>
          </p:cNvSpPr>
          <p:nvPr>
            <p:ph idx="1"/>
          </p:nvPr>
        </p:nvSpPr>
        <p:spPr>
          <a:xfrm>
            <a:off x="457200" y="1371600"/>
            <a:ext cx="8229600" cy="5410200"/>
          </a:xfrm>
        </p:spPr>
        <p:txBody>
          <a:bodyPr>
            <a:normAutofit fontScale="92500" lnSpcReduction="10000"/>
          </a:bodyPr>
          <a:lstStyle/>
          <a:p>
            <a:r>
              <a:rPr lang="en-US" dirty="0"/>
              <a:t>Hygiene </a:t>
            </a:r>
            <a:r>
              <a:rPr lang="en-US" dirty="0" smtClean="0"/>
              <a:t>- refers </a:t>
            </a:r>
            <a:r>
              <a:rPr lang="en-US" dirty="0"/>
              <a:t>to the set of practices perceived by a </a:t>
            </a:r>
            <a:r>
              <a:rPr lang="en-US" dirty="0" smtClean="0"/>
              <a:t>community/ individual to </a:t>
            </a:r>
            <a:r>
              <a:rPr lang="en-US" dirty="0"/>
              <a:t>be associated with the preservation of health and healthy living. </a:t>
            </a:r>
            <a:endParaRPr lang="en-US" dirty="0" smtClean="0"/>
          </a:p>
          <a:p>
            <a:pPr>
              <a:buNone/>
            </a:pPr>
            <a:endParaRPr lang="en-US" dirty="0" smtClean="0"/>
          </a:p>
          <a:p>
            <a:r>
              <a:rPr lang="en-US" dirty="0"/>
              <a:t> Hygiene promotion is an approach that reduces the incidence and prevalence of water and excreta related diseases through the adoption of safe hygiene practices. </a:t>
            </a:r>
            <a:endParaRPr lang="en-US" dirty="0" smtClean="0"/>
          </a:p>
          <a:p>
            <a:endParaRPr lang="en-US" dirty="0" smtClean="0"/>
          </a:p>
          <a:p>
            <a:r>
              <a:rPr lang="en-US" dirty="0" smtClean="0"/>
              <a:t>Begins </a:t>
            </a:r>
            <a:r>
              <a:rPr lang="en-US" dirty="0"/>
              <a:t>with and is built upon what local people know, do and want. </a:t>
            </a:r>
            <a:endParaRPr lang="en-US" dirty="0" smtClean="0"/>
          </a:p>
          <a:p>
            <a:pPr>
              <a:buNone/>
            </a:pPr>
            <a:endParaRPr lang="en-US" dirty="0" smtClean="0"/>
          </a:p>
          <a:p>
            <a:r>
              <a:rPr lang="en-US" dirty="0" smtClean="0"/>
              <a:t>Holistic </a:t>
            </a:r>
            <a:r>
              <a:rPr lang="en-US" dirty="0"/>
              <a:t>approach that includes raising awareness on good hygiene behavior, including proper </a:t>
            </a:r>
            <a:r>
              <a:rPr lang="en-US" dirty="0" smtClean="0"/>
              <a:t>cleaning  to safe </a:t>
            </a:r>
            <a:r>
              <a:rPr lang="en-US" dirty="0"/>
              <a:t>water and sanitation.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Material used for cleaning teeth</a:t>
            </a:r>
            <a:endParaRPr lang="en-US" dirty="0"/>
          </a:p>
        </p:txBody>
      </p:sp>
      <p:graphicFrame>
        <p:nvGraphicFramePr>
          <p:cNvPr id="4" name="Content Placeholder 3"/>
          <p:cNvGraphicFramePr>
            <a:graphicFrameLocks noGrp="1"/>
          </p:cNvGraphicFramePr>
          <p:nvPr>
            <p:ph idx="1"/>
          </p:nvPr>
        </p:nvGraphicFramePr>
        <p:xfrm>
          <a:off x="838200" y="1676400"/>
          <a:ext cx="7696200" cy="2666999"/>
        </p:xfrm>
        <a:graphic>
          <a:graphicData uri="http://schemas.openxmlformats.org/drawingml/2006/chart">
            <c:chart xmlns:c="http://schemas.openxmlformats.org/drawingml/2006/chart" xmlns:r="http://schemas.openxmlformats.org/officeDocument/2006/relationships" r:id="rId2"/>
          </a:graphicData>
        </a:graphic>
      </p:graphicFrame>
      <p:sp>
        <p:nvSpPr>
          <p:cNvPr id="32769" name="Rectangle 1"/>
          <p:cNvSpPr>
            <a:spLocks noChangeArrowheads="1"/>
          </p:cNvSpPr>
          <p:nvPr/>
        </p:nvSpPr>
        <p:spPr bwMode="auto">
          <a:xfrm>
            <a:off x="685800" y="4607781"/>
            <a:ext cx="8153400" cy="184665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Calibri" pitchFamily="34" charset="0"/>
                <a:cs typeface="Calibri" pitchFamily="34" charset="0"/>
              </a:rPr>
              <a:t>Fig.1: shows that maximum 49.6 per cent of the respondents were found to use toothbrush for brushing their teeth in urban area whereas it was observed that maximum 44.6 per cent in rural area.</a:t>
            </a:r>
            <a:endParaRPr kumimoji="0" lang="en-US" sz="12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Items used for brushing</a:t>
            </a:r>
            <a:endParaRPr lang="en-US" dirty="0"/>
          </a:p>
        </p:txBody>
      </p:sp>
      <p:graphicFrame>
        <p:nvGraphicFramePr>
          <p:cNvPr id="4" name="Content Placeholder 3"/>
          <p:cNvGraphicFramePr>
            <a:graphicFrameLocks noGrp="1"/>
          </p:cNvGraphicFramePr>
          <p:nvPr>
            <p:ph idx="1"/>
          </p:nvPr>
        </p:nvGraphicFramePr>
        <p:xfrm>
          <a:off x="457200" y="1935163"/>
          <a:ext cx="8229600" cy="2225040"/>
        </p:xfrm>
        <a:graphic>
          <a:graphicData uri="http://schemas.openxmlformats.org/drawingml/2006/table">
            <a:tbl>
              <a:tblPr firstRow="1" bandRow="1">
                <a:tableStyleId>{ED083AE6-46FA-4A59-8FB0-9F97EB10719F}</a:tableStyleId>
              </a:tblPr>
              <a:tblGrid>
                <a:gridCol w="1645920"/>
                <a:gridCol w="1645920"/>
                <a:gridCol w="1645920"/>
                <a:gridCol w="1645920"/>
                <a:gridCol w="1645920"/>
              </a:tblGrid>
              <a:tr h="370840">
                <a:tc gridSpan="3">
                  <a:txBody>
                    <a:bodyPr/>
                    <a:lstStyle/>
                    <a:p>
                      <a:pPr marL="0" marR="0" algn="just">
                        <a:lnSpc>
                          <a:spcPct val="150000"/>
                        </a:lnSpc>
                        <a:spcBef>
                          <a:spcPts val="0"/>
                        </a:spcBef>
                        <a:spcAft>
                          <a:spcPts val="0"/>
                        </a:spcAft>
                        <a:tabLst>
                          <a:tab pos="410210" algn="l"/>
                        </a:tabLst>
                      </a:pPr>
                      <a:r>
                        <a:rPr lang="en-US" sz="1200" dirty="0"/>
                        <a:t>Urban</a:t>
                      </a:r>
                      <a:endParaRPr lang="en-US" sz="1100" dirty="0">
                        <a:latin typeface="Calibri"/>
                        <a:ea typeface="Calibri"/>
                        <a:cs typeface="Mangal"/>
                      </a:endParaRPr>
                    </a:p>
                  </a:txBody>
                  <a:tcPr marL="68580" marR="68580" marT="0" marB="0"/>
                </a:tc>
                <a:tc hMerge="1">
                  <a:txBody>
                    <a:bodyPr/>
                    <a:lstStyle/>
                    <a:p>
                      <a:endParaRPr lang="en-US"/>
                    </a:p>
                  </a:txBody>
                  <a:tcPr/>
                </a:tc>
                <a:tc hMerge="1">
                  <a:txBody>
                    <a:bodyPr/>
                    <a:lstStyle/>
                    <a:p>
                      <a:endParaRPr lang="en-US"/>
                    </a:p>
                  </a:txBody>
                  <a:tcPr/>
                </a:tc>
                <a:tc gridSpan="2">
                  <a:txBody>
                    <a:bodyPr/>
                    <a:lstStyle/>
                    <a:p>
                      <a:pPr marL="0" marR="0" algn="just">
                        <a:lnSpc>
                          <a:spcPct val="150000"/>
                        </a:lnSpc>
                        <a:spcBef>
                          <a:spcPts val="0"/>
                        </a:spcBef>
                        <a:spcAft>
                          <a:spcPts val="0"/>
                        </a:spcAft>
                        <a:tabLst>
                          <a:tab pos="410210" algn="l"/>
                        </a:tabLst>
                      </a:pPr>
                      <a:r>
                        <a:rPr lang="en-US" sz="1200"/>
                        <a:t>Rural</a:t>
                      </a:r>
                      <a:endParaRPr lang="en-US" sz="1100">
                        <a:latin typeface="Calibri"/>
                        <a:ea typeface="Calibri"/>
                        <a:cs typeface="Mangal"/>
                      </a:endParaRPr>
                    </a:p>
                  </a:txBody>
                  <a:tcPr marL="68580" marR="68580" marT="0" marB="0"/>
                </a:tc>
                <a:tc hMerge="1">
                  <a:txBody>
                    <a:bodyPr/>
                    <a:lstStyle/>
                    <a:p>
                      <a:endParaRPr lang="en-US"/>
                    </a:p>
                  </a:txBody>
                  <a:tcPr/>
                </a:tc>
              </a:tr>
              <a:tr h="370840">
                <a:tc>
                  <a:txBody>
                    <a:bodyPr/>
                    <a:lstStyle/>
                    <a:p>
                      <a:pPr marL="0" marR="0" algn="just">
                        <a:lnSpc>
                          <a:spcPct val="150000"/>
                        </a:lnSpc>
                        <a:spcBef>
                          <a:spcPts val="0"/>
                        </a:spcBef>
                        <a:spcAft>
                          <a:spcPts val="0"/>
                        </a:spcAft>
                      </a:pPr>
                      <a:r>
                        <a:rPr lang="en-US" sz="1200"/>
                        <a:t>Items </a:t>
                      </a:r>
                      <a:endParaRPr lang="en-US" sz="11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200"/>
                        <a:t>Frequency</a:t>
                      </a:r>
                      <a:endParaRPr lang="en-US" sz="11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200"/>
                        <a:t>Percentage </a:t>
                      </a:r>
                      <a:endParaRPr lang="en-US" sz="11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200"/>
                        <a:t>Frequency</a:t>
                      </a:r>
                      <a:endParaRPr lang="en-US" sz="11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200"/>
                        <a:t>Percentage </a:t>
                      </a:r>
                      <a:endParaRPr lang="en-US" sz="1100">
                        <a:latin typeface="Calibri"/>
                        <a:ea typeface="Calibri"/>
                        <a:cs typeface="Mangal"/>
                      </a:endParaRPr>
                    </a:p>
                  </a:txBody>
                  <a:tcPr marL="68580" marR="68580" marT="0" marB="0"/>
                </a:tc>
              </a:tr>
              <a:tr h="370840">
                <a:tc>
                  <a:txBody>
                    <a:bodyPr/>
                    <a:lstStyle/>
                    <a:p>
                      <a:pPr marL="0" marR="0" algn="just">
                        <a:lnSpc>
                          <a:spcPct val="150000"/>
                        </a:lnSpc>
                        <a:spcBef>
                          <a:spcPts val="0"/>
                        </a:spcBef>
                        <a:spcAft>
                          <a:spcPts val="0"/>
                        </a:spcAft>
                      </a:pPr>
                      <a:r>
                        <a:rPr lang="en-US" sz="1200"/>
                        <a:t>Toothpaste</a:t>
                      </a:r>
                      <a:endParaRPr lang="en-US" sz="11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200"/>
                        <a:t>118</a:t>
                      </a:r>
                      <a:endParaRPr lang="en-US" sz="11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200"/>
                        <a:t>49.2</a:t>
                      </a:r>
                      <a:endParaRPr lang="en-US" sz="11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200"/>
                        <a:t>79</a:t>
                      </a:r>
                      <a:endParaRPr lang="en-US" sz="11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200"/>
                        <a:t>32.9</a:t>
                      </a:r>
                      <a:endParaRPr lang="en-US" sz="1100">
                        <a:latin typeface="Calibri"/>
                        <a:ea typeface="Calibri"/>
                        <a:cs typeface="Mangal"/>
                      </a:endParaRPr>
                    </a:p>
                  </a:txBody>
                  <a:tcPr marL="68580" marR="68580" marT="0" marB="0" anchor="ctr"/>
                </a:tc>
              </a:tr>
              <a:tr h="370840">
                <a:tc>
                  <a:txBody>
                    <a:bodyPr/>
                    <a:lstStyle/>
                    <a:p>
                      <a:pPr marL="0" marR="0" algn="just">
                        <a:lnSpc>
                          <a:spcPct val="150000"/>
                        </a:lnSpc>
                        <a:spcBef>
                          <a:spcPts val="0"/>
                        </a:spcBef>
                        <a:spcAft>
                          <a:spcPts val="0"/>
                        </a:spcAft>
                      </a:pPr>
                      <a:r>
                        <a:rPr lang="en-US" sz="1200"/>
                        <a:t>Manjan</a:t>
                      </a:r>
                      <a:endParaRPr lang="en-US" sz="11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200"/>
                        <a:t>    2</a:t>
                      </a:r>
                      <a:endParaRPr lang="en-US" sz="11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200"/>
                        <a:t>  0.8</a:t>
                      </a:r>
                      <a:endParaRPr lang="en-US" sz="11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200"/>
                        <a:t>40</a:t>
                      </a:r>
                      <a:endParaRPr lang="en-US" sz="11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200"/>
                        <a:t>16.6</a:t>
                      </a:r>
                      <a:endParaRPr lang="en-US" sz="1100">
                        <a:latin typeface="Calibri"/>
                        <a:ea typeface="Calibri"/>
                        <a:cs typeface="Mangal"/>
                      </a:endParaRPr>
                    </a:p>
                  </a:txBody>
                  <a:tcPr marL="68580" marR="68580" marT="0" marB="0" anchor="ctr"/>
                </a:tc>
              </a:tr>
              <a:tr h="370840">
                <a:tc>
                  <a:txBody>
                    <a:bodyPr/>
                    <a:lstStyle/>
                    <a:p>
                      <a:pPr marL="0" marR="0" algn="just">
                        <a:lnSpc>
                          <a:spcPct val="150000"/>
                        </a:lnSpc>
                        <a:spcBef>
                          <a:spcPts val="0"/>
                        </a:spcBef>
                        <a:spcAft>
                          <a:spcPts val="0"/>
                        </a:spcAft>
                      </a:pPr>
                      <a:r>
                        <a:rPr lang="en-US" sz="1200"/>
                        <a:t>Salt</a:t>
                      </a:r>
                      <a:endParaRPr lang="en-US" sz="11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200"/>
                        <a:t>    0</a:t>
                      </a:r>
                      <a:endParaRPr lang="en-US" sz="11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200"/>
                        <a:t>  0.00</a:t>
                      </a:r>
                      <a:endParaRPr lang="en-US" sz="11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200"/>
                        <a:t> 1</a:t>
                      </a:r>
                      <a:endParaRPr lang="en-US" sz="11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200"/>
                        <a:t>  0.4</a:t>
                      </a:r>
                      <a:endParaRPr lang="en-US" sz="1100">
                        <a:latin typeface="Calibri"/>
                        <a:ea typeface="Calibri"/>
                        <a:cs typeface="Mangal"/>
                      </a:endParaRPr>
                    </a:p>
                  </a:txBody>
                  <a:tcPr marL="68580" marR="68580" marT="0" marB="0" anchor="ctr"/>
                </a:tc>
              </a:tr>
              <a:tr h="370840">
                <a:tc>
                  <a:txBody>
                    <a:bodyPr/>
                    <a:lstStyle/>
                    <a:p>
                      <a:pPr marL="0" marR="0" algn="just">
                        <a:lnSpc>
                          <a:spcPct val="150000"/>
                        </a:lnSpc>
                        <a:spcBef>
                          <a:spcPts val="0"/>
                        </a:spcBef>
                        <a:spcAft>
                          <a:spcPts val="0"/>
                        </a:spcAft>
                      </a:pPr>
                      <a:r>
                        <a:rPr lang="en-US" sz="1200"/>
                        <a:t>Total</a:t>
                      </a:r>
                      <a:endParaRPr lang="en-US" sz="11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200"/>
                        <a:t>120</a:t>
                      </a:r>
                      <a:endParaRPr lang="en-US" sz="11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200"/>
                        <a:t>50.00</a:t>
                      </a:r>
                      <a:endParaRPr lang="en-US" sz="11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200"/>
                        <a:t>120</a:t>
                      </a:r>
                      <a:endParaRPr lang="en-US" sz="11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200" dirty="0"/>
                        <a:t>50.00</a:t>
                      </a:r>
                      <a:endParaRPr lang="en-US" sz="1100" dirty="0">
                        <a:latin typeface="Calibri"/>
                        <a:ea typeface="Calibri"/>
                        <a:cs typeface="Mangal"/>
                      </a:endParaRPr>
                    </a:p>
                  </a:txBody>
                  <a:tcPr marL="68580" marR="68580" marT="0" marB="0" anchor="ctr"/>
                </a:tc>
              </a:tr>
            </a:tbl>
          </a:graphicData>
        </a:graphic>
      </p:graphicFrame>
      <p:sp>
        <p:nvSpPr>
          <p:cNvPr id="33793" name="Rectangle 1"/>
          <p:cNvSpPr>
            <a:spLocks noChangeArrowheads="1"/>
          </p:cNvSpPr>
          <p:nvPr/>
        </p:nvSpPr>
        <p:spPr bwMode="auto">
          <a:xfrm>
            <a:off x="1371600" y="4421088"/>
            <a:ext cx="6858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ea typeface="Calibri" pitchFamily="34" charset="0"/>
                <a:cs typeface="Calibri" pitchFamily="34" charset="0"/>
              </a:rPr>
              <a:t>Table: 6 shows that maximum 49.2 per cent of the respondents use toothpaste for brushing their teeth in urban area whereas it was observed that only 32.9 per cent in rural area.</a:t>
            </a:r>
            <a:endParaRPr kumimoji="0" lang="en-US" sz="32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Brushing frequency per day</a:t>
            </a:r>
            <a:endParaRPr lang="en-US" dirty="0"/>
          </a:p>
        </p:txBody>
      </p:sp>
      <p:graphicFrame>
        <p:nvGraphicFramePr>
          <p:cNvPr id="4" name="Content Placeholder 3"/>
          <p:cNvGraphicFramePr>
            <a:graphicFrameLocks noGrp="1"/>
          </p:cNvGraphicFramePr>
          <p:nvPr>
            <p:ph idx="1"/>
          </p:nvPr>
        </p:nvGraphicFramePr>
        <p:xfrm>
          <a:off x="457200" y="1600201"/>
          <a:ext cx="8229600" cy="2667000"/>
        </p:xfrm>
        <a:graphic>
          <a:graphicData uri="http://schemas.openxmlformats.org/drawingml/2006/chart">
            <c:chart xmlns:c="http://schemas.openxmlformats.org/drawingml/2006/chart" xmlns:r="http://schemas.openxmlformats.org/officeDocument/2006/relationships" r:id="rId2"/>
          </a:graphicData>
        </a:graphic>
      </p:graphicFrame>
      <p:sp>
        <p:nvSpPr>
          <p:cNvPr id="34817" name="Rectangle 1"/>
          <p:cNvSpPr>
            <a:spLocks noChangeArrowheads="1"/>
          </p:cNvSpPr>
          <p:nvPr/>
        </p:nvSpPr>
        <p:spPr bwMode="auto">
          <a:xfrm>
            <a:off x="609600" y="4904172"/>
            <a:ext cx="76962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Calibri" pitchFamily="34" charset="0"/>
                <a:cs typeface="Calibri" pitchFamily="34" charset="0"/>
              </a:rPr>
              <a:t>Fig:2 shows that maximum 44.1 per cent of the respondents brush their tooth only in morning in rural area as well as maximum 37.5 per cent in urban area.</a:t>
            </a:r>
            <a:endParaRPr kumimoji="0" lang="en-US" sz="36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Cleaning of tongue</a:t>
            </a:r>
            <a:endParaRPr lang="en-US" dirty="0"/>
          </a:p>
        </p:txBody>
      </p:sp>
      <p:graphicFrame>
        <p:nvGraphicFramePr>
          <p:cNvPr id="4" name="Content Placeholder 3"/>
          <p:cNvGraphicFramePr>
            <a:graphicFrameLocks noGrp="1"/>
          </p:cNvGraphicFramePr>
          <p:nvPr>
            <p:ph idx="1"/>
          </p:nvPr>
        </p:nvGraphicFramePr>
        <p:xfrm>
          <a:off x="1600200" y="1524000"/>
          <a:ext cx="6400800" cy="3200400"/>
        </p:xfrm>
        <a:graphic>
          <a:graphicData uri="http://schemas.openxmlformats.org/drawingml/2006/chart">
            <c:chart xmlns:c="http://schemas.openxmlformats.org/drawingml/2006/chart" xmlns:r="http://schemas.openxmlformats.org/officeDocument/2006/relationships" r:id="rId2"/>
          </a:graphicData>
        </a:graphic>
      </p:graphicFrame>
      <p:sp>
        <p:nvSpPr>
          <p:cNvPr id="38913" name="Rectangle 1"/>
          <p:cNvSpPr>
            <a:spLocks noChangeArrowheads="1"/>
          </p:cNvSpPr>
          <p:nvPr/>
        </p:nvSpPr>
        <p:spPr bwMode="auto">
          <a:xfrm>
            <a:off x="838200" y="5301304"/>
            <a:ext cx="67818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ea typeface="Calibri" pitchFamily="34" charset="0"/>
                <a:cs typeface="Calibri" pitchFamily="34" charset="0"/>
              </a:rPr>
              <a:t>Fig 3:  shows that maximum 49.2 per cent of the respondents clean their tongue in urban area where as it was observed that maximum 48.3 per cent in rural area. </a:t>
            </a:r>
            <a:endParaRPr kumimoji="0" lang="en-US" sz="32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Frequency of Cleaning tongue</a:t>
            </a:r>
            <a:endParaRPr lang="en-US" dirty="0"/>
          </a:p>
        </p:txBody>
      </p:sp>
      <p:graphicFrame>
        <p:nvGraphicFramePr>
          <p:cNvPr id="4" name="Content Placeholder 3"/>
          <p:cNvGraphicFramePr>
            <a:graphicFrameLocks noGrp="1"/>
          </p:cNvGraphicFramePr>
          <p:nvPr>
            <p:ph idx="1"/>
          </p:nvPr>
        </p:nvGraphicFramePr>
        <p:xfrm>
          <a:off x="457200" y="1600201"/>
          <a:ext cx="8229600" cy="3200399"/>
        </p:xfrm>
        <a:graphic>
          <a:graphicData uri="http://schemas.openxmlformats.org/drawingml/2006/chart">
            <c:chart xmlns:c="http://schemas.openxmlformats.org/drawingml/2006/chart" xmlns:r="http://schemas.openxmlformats.org/officeDocument/2006/relationships" r:id="rId2"/>
          </a:graphicData>
        </a:graphic>
      </p:graphicFrame>
      <p:sp>
        <p:nvSpPr>
          <p:cNvPr id="37889" name="Rectangle 1"/>
          <p:cNvSpPr>
            <a:spLocks noChangeArrowheads="1"/>
          </p:cNvSpPr>
          <p:nvPr/>
        </p:nvSpPr>
        <p:spPr bwMode="auto">
          <a:xfrm>
            <a:off x="609600" y="5121786"/>
            <a:ext cx="73152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ea typeface="Calibri" pitchFamily="34" charset="0"/>
                <a:cs typeface="Calibri" pitchFamily="34" charset="0"/>
              </a:rPr>
              <a:t>Fig 4: shows that maximum 37.1 per cent of the respondents clean their tongue daily in urban area where as it was observed that maximum 41.2 per cent in rural area</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Washing hand after defecation</a:t>
            </a:r>
            <a:endParaRPr lang="en-US" dirty="0"/>
          </a:p>
        </p:txBody>
      </p:sp>
      <p:graphicFrame>
        <p:nvGraphicFramePr>
          <p:cNvPr id="4" name="Content Placeholder 3"/>
          <p:cNvGraphicFramePr>
            <a:graphicFrameLocks noGrp="1"/>
          </p:cNvGraphicFramePr>
          <p:nvPr>
            <p:ph idx="1"/>
          </p:nvPr>
        </p:nvGraphicFramePr>
        <p:xfrm>
          <a:off x="457200" y="1600201"/>
          <a:ext cx="8153400" cy="3291840"/>
        </p:xfrm>
        <a:graphic>
          <a:graphicData uri="http://schemas.openxmlformats.org/drawingml/2006/table">
            <a:tbl>
              <a:tblPr firstRow="1" bandRow="1">
                <a:tableStyleId>{BC89EF96-8CEA-46FF-86C4-4CE0E7609802}</a:tableStyleId>
              </a:tblPr>
              <a:tblGrid>
                <a:gridCol w="1630680"/>
                <a:gridCol w="1630680"/>
                <a:gridCol w="1630680"/>
                <a:gridCol w="1630680"/>
                <a:gridCol w="1630680"/>
              </a:tblGrid>
              <a:tr h="323850">
                <a:tc gridSpan="3">
                  <a:txBody>
                    <a:bodyPr/>
                    <a:lstStyle/>
                    <a:p>
                      <a:pPr marL="0" marR="0" algn="just">
                        <a:lnSpc>
                          <a:spcPct val="150000"/>
                        </a:lnSpc>
                        <a:spcBef>
                          <a:spcPts val="0"/>
                        </a:spcBef>
                        <a:spcAft>
                          <a:spcPts val="0"/>
                        </a:spcAft>
                        <a:tabLst>
                          <a:tab pos="410210" algn="l"/>
                        </a:tabLst>
                      </a:pPr>
                      <a:r>
                        <a:rPr lang="en-US" sz="1800" dirty="0"/>
                        <a:t>Urban</a:t>
                      </a:r>
                      <a:endParaRPr lang="en-US" sz="1600" dirty="0">
                        <a:latin typeface="Calibri"/>
                        <a:ea typeface="Calibri"/>
                        <a:cs typeface="Mangal"/>
                      </a:endParaRPr>
                    </a:p>
                  </a:txBody>
                  <a:tcPr marL="68580" marR="68580" marT="0" marB="0"/>
                </a:tc>
                <a:tc hMerge="1">
                  <a:txBody>
                    <a:bodyPr/>
                    <a:lstStyle/>
                    <a:p>
                      <a:endParaRPr lang="en-US"/>
                    </a:p>
                  </a:txBody>
                  <a:tcPr/>
                </a:tc>
                <a:tc hMerge="1">
                  <a:txBody>
                    <a:bodyPr/>
                    <a:lstStyle/>
                    <a:p>
                      <a:endParaRPr lang="en-US"/>
                    </a:p>
                  </a:txBody>
                  <a:tcPr/>
                </a:tc>
                <a:tc gridSpan="2">
                  <a:txBody>
                    <a:bodyPr/>
                    <a:lstStyle/>
                    <a:p>
                      <a:pPr marL="0" marR="0" algn="just">
                        <a:lnSpc>
                          <a:spcPct val="150000"/>
                        </a:lnSpc>
                        <a:spcBef>
                          <a:spcPts val="0"/>
                        </a:spcBef>
                        <a:spcAft>
                          <a:spcPts val="0"/>
                        </a:spcAft>
                        <a:tabLst>
                          <a:tab pos="410210" algn="l"/>
                        </a:tabLst>
                      </a:pPr>
                      <a:r>
                        <a:rPr lang="en-US" sz="1800"/>
                        <a:t>Rural</a:t>
                      </a:r>
                      <a:endParaRPr lang="en-US" sz="1600">
                        <a:latin typeface="Calibri"/>
                        <a:ea typeface="Calibri"/>
                        <a:cs typeface="Mangal"/>
                      </a:endParaRPr>
                    </a:p>
                  </a:txBody>
                  <a:tcPr marL="68580" marR="68580" marT="0" marB="0"/>
                </a:tc>
                <a:tc hMerge="1">
                  <a:txBody>
                    <a:bodyPr/>
                    <a:lstStyle/>
                    <a:p>
                      <a:endParaRPr lang="en-US"/>
                    </a:p>
                  </a:txBody>
                  <a:tcPr/>
                </a:tc>
              </a:tr>
              <a:tr h="323850">
                <a:tc>
                  <a:txBody>
                    <a:bodyPr/>
                    <a:lstStyle/>
                    <a:p>
                      <a:pPr marL="0" marR="0" algn="just">
                        <a:lnSpc>
                          <a:spcPct val="150000"/>
                        </a:lnSpc>
                        <a:spcBef>
                          <a:spcPts val="0"/>
                        </a:spcBef>
                        <a:spcAft>
                          <a:spcPts val="0"/>
                        </a:spcAft>
                      </a:pPr>
                      <a:r>
                        <a:rPr lang="en-US" sz="1800" dirty="0"/>
                        <a:t>Washing hand</a:t>
                      </a:r>
                      <a:endParaRPr lang="en-US" sz="1600" dirty="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Frequency</a:t>
                      </a:r>
                      <a:endParaRPr lang="en-US" sz="16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Percentage </a:t>
                      </a:r>
                      <a:endParaRPr lang="en-US" sz="16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Frequency</a:t>
                      </a:r>
                      <a:endParaRPr lang="en-US" sz="16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Percentage </a:t>
                      </a:r>
                      <a:endParaRPr lang="en-US" sz="1600">
                        <a:latin typeface="Calibri"/>
                        <a:ea typeface="Calibri"/>
                        <a:cs typeface="Mangal"/>
                      </a:endParaRPr>
                    </a:p>
                  </a:txBody>
                  <a:tcPr marL="68580" marR="68580" marT="0" marB="0"/>
                </a:tc>
              </a:tr>
              <a:tr h="647700">
                <a:tc>
                  <a:txBody>
                    <a:bodyPr/>
                    <a:lstStyle/>
                    <a:p>
                      <a:pPr marL="0" marR="0" algn="just">
                        <a:lnSpc>
                          <a:spcPct val="150000"/>
                        </a:lnSpc>
                        <a:spcBef>
                          <a:spcPts val="0"/>
                        </a:spcBef>
                        <a:spcAft>
                          <a:spcPts val="0"/>
                        </a:spcAft>
                      </a:pPr>
                      <a:r>
                        <a:rPr lang="en-US" sz="1800" dirty="0"/>
                        <a:t>Soap/liquid hand wash</a:t>
                      </a:r>
                      <a:endParaRPr lang="en-US" sz="1600" dirty="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 120</a:t>
                      </a:r>
                      <a:endParaRPr lang="en-US" sz="16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50.00</a:t>
                      </a:r>
                      <a:endParaRPr lang="en-US" sz="16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113</a:t>
                      </a:r>
                      <a:endParaRPr lang="en-US" sz="16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47.1</a:t>
                      </a:r>
                      <a:endParaRPr lang="en-US" sz="1600">
                        <a:latin typeface="Calibri"/>
                        <a:ea typeface="Calibri"/>
                        <a:cs typeface="Mangal"/>
                      </a:endParaRPr>
                    </a:p>
                  </a:txBody>
                  <a:tcPr marL="68580" marR="68580" marT="0" marB="0" anchor="ctr"/>
                </a:tc>
              </a:tr>
              <a:tr h="323850">
                <a:tc>
                  <a:txBody>
                    <a:bodyPr/>
                    <a:lstStyle/>
                    <a:p>
                      <a:pPr marL="0" marR="0" algn="just">
                        <a:lnSpc>
                          <a:spcPct val="150000"/>
                        </a:lnSpc>
                        <a:spcBef>
                          <a:spcPts val="0"/>
                        </a:spcBef>
                        <a:spcAft>
                          <a:spcPts val="0"/>
                        </a:spcAft>
                      </a:pPr>
                      <a:r>
                        <a:rPr lang="en-US" sz="1800" dirty="0"/>
                        <a:t>Ash</a:t>
                      </a:r>
                      <a:endParaRPr lang="en-US" sz="1600" dirty="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dirty="0"/>
                        <a:t>    0</a:t>
                      </a:r>
                      <a:endParaRPr lang="en-US" sz="1600" dirty="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dirty="0"/>
                        <a:t>  0.00</a:t>
                      </a:r>
                      <a:endParaRPr lang="en-US" sz="1600" dirty="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  3</a:t>
                      </a:r>
                      <a:endParaRPr lang="en-US" sz="16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  1.2</a:t>
                      </a:r>
                      <a:endParaRPr lang="en-US" sz="1600">
                        <a:latin typeface="Calibri"/>
                        <a:ea typeface="Calibri"/>
                        <a:cs typeface="Mangal"/>
                      </a:endParaRPr>
                    </a:p>
                  </a:txBody>
                  <a:tcPr marL="68580" marR="68580" marT="0" marB="0" anchor="ctr"/>
                </a:tc>
              </a:tr>
              <a:tr h="323850">
                <a:tc>
                  <a:txBody>
                    <a:bodyPr/>
                    <a:lstStyle/>
                    <a:p>
                      <a:pPr marL="0" marR="0" algn="just">
                        <a:lnSpc>
                          <a:spcPct val="150000"/>
                        </a:lnSpc>
                        <a:spcBef>
                          <a:spcPts val="0"/>
                        </a:spcBef>
                        <a:spcAft>
                          <a:spcPts val="0"/>
                        </a:spcAft>
                      </a:pPr>
                      <a:r>
                        <a:rPr lang="en-US" sz="1800"/>
                        <a:t>Mud</a:t>
                      </a:r>
                      <a:endParaRPr lang="en-US" sz="16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    0</a:t>
                      </a:r>
                      <a:endParaRPr lang="en-US" sz="16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dirty="0"/>
                        <a:t> 0.00</a:t>
                      </a:r>
                      <a:endParaRPr lang="en-US" sz="1600" dirty="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  3</a:t>
                      </a:r>
                      <a:endParaRPr lang="en-US" sz="16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   1.2</a:t>
                      </a:r>
                      <a:endParaRPr lang="en-US" sz="1600">
                        <a:latin typeface="Calibri"/>
                        <a:ea typeface="Calibri"/>
                        <a:cs typeface="Mangal"/>
                      </a:endParaRPr>
                    </a:p>
                  </a:txBody>
                  <a:tcPr marL="68580" marR="68580" marT="0" marB="0" anchor="ctr"/>
                </a:tc>
              </a:tr>
              <a:tr h="323850">
                <a:tc>
                  <a:txBody>
                    <a:bodyPr/>
                    <a:lstStyle/>
                    <a:p>
                      <a:pPr marL="0" marR="0" algn="just">
                        <a:lnSpc>
                          <a:spcPct val="150000"/>
                        </a:lnSpc>
                        <a:spcBef>
                          <a:spcPts val="0"/>
                        </a:spcBef>
                        <a:spcAft>
                          <a:spcPts val="0"/>
                        </a:spcAft>
                      </a:pPr>
                      <a:r>
                        <a:rPr lang="en-US" sz="1800"/>
                        <a:t>Only water</a:t>
                      </a:r>
                      <a:endParaRPr lang="en-US" sz="16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    0</a:t>
                      </a:r>
                      <a:endParaRPr lang="en-US" sz="16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dirty="0"/>
                        <a:t> 0.00</a:t>
                      </a:r>
                      <a:endParaRPr lang="en-US" sz="1600" dirty="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   1</a:t>
                      </a:r>
                      <a:endParaRPr lang="en-US" sz="16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a:t>    0.4</a:t>
                      </a:r>
                      <a:endParaRPr lang="en-US" sz="1600">
                        <a:latin typeface="Calibri"/>
                        <a:ea typeface="Calibri"/>
                        <a:cs typeface="Mangal"/>
                      </a:endParaRPr>
                    </a:p>
                  </a:txBody>
                  <a:tcPr marL="68580" marR="68580" marT="0" marB="0" anchor="ctr"/>
                </a:tc>
              </a:tr>
              <a:tr h="323850">
                <a:tc>
                  <a:txBody>
                    <a:bodyPr/>
                    <a:lstStyle/>
                    <a:p>
                      <a:pPr marL="0" marR="0" algn="just">
                        <a:lnSpc>
                          <a:spcPct val="150000"/>
                        </a:lnSpc>
                        <a:spcBef>
                          <a:spcPts val="0"/>
                        </a:spcBef>
                        <a:spcAft>
                          <a:spcPts val="0"/>
                        </a:spcAft>
                      </a:pPr>
                      <a:r>
                        <a:rPr lang="en-US" sz="1800"/>
                        <a:t>Total</a:t>
                      </a:r>
                      <a:endParaRPr lang="en-US" sz="16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800"/>
                        <a:t>120</a:t>
                      </a:r>
                      <a:endParaRPr lang="en-US" sz="160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dirty="0"/>
                        <a:t>50.00</a:t>
                      </a:r>
                      <a:endParaRPr lang="en-US" sz="1600" dirty="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dirty="0"/>
                        <a:t>120</a:t>
                      </a:r>
                      <a:endParaRPr lang="en-US" sz="1600" dirty="0">
                        <a:latin typeface="Calibri"/>
                        <a:ea typeface="Calibri"/>
                        <a:cs typeface="Mangal"/>
                      </a:endParaRPr>
                    </a:p>
                  </a:txBody>
                  <a:tcPr marL="68580" marR="68580" marT="0" marB="0" anchor="ctr"/>
                </a:tc>
                <a:tc>
                  <a:txBody>
                    <a:bodyPr/>
                    <a:lstStyle/>
                    <a:p>
                      <a:pPr marL="0" marR="0" algn="just">
                        <a:lnSpc>
                          <a:spcPct val="150000"/>
                        </a:lnSpc>
                        <a:spcBef>
                          <a:spcPts val="0"/>
                        </a:spcBef>
                        <a:spcAft>
                          <a:spcPts val="0"/>
                        </a:spcAft>
                      </a:pPr>
                      <a:r>
                        <a:rPr lang="en-US" sz="1800" dirty="0"/>
                        <a:t>  50.00</a:t>
                      </a:r>
                      <a:endParaRPr lang="en-US" sz="1600" dirty="0">
                        <a:latin typeface="Calibri"/>
                        <a:ea typeface="Calibri"/>
                        <a:cs typeface="Mangal"/>
                      </a:endParaRPr>
                    </a:p>
                  </a:txBody>
                  <a:tcPr marL="68580" marR="68580" marT="0" marB="0" anchor="ctr"/>
                </a:tc>
              </a:tr>
            </a:tbl>
          </a:graphicData>
        </a:graphic>
      </p:graphicFrame>
      <p:sp>
        <p:nvSpPr>
          <p:cNvPr id="36865" name="Rectangle 1"/>
          <p:cNvSpPr>
            <a:spLocks noChangeArrowheads="1"/>
          </p:cNvSpPr>
          <p:nvPr/>
        </p:nvSpPr>
        <p:spPr bwMode="auto">
          <a:xfrm>
            <a:off x="1219200" y="4954370"/>
            <a:ext cx="7391401"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ea typeface="Calibri" pitchFamily="34" charset="0"/>
                <a:cs typeface="Calibri" pitchFamily="34" charset="0"/>
              </a:rPr>
              <a:t>Table: 7 shows all 50.00 per cent of the respondents use soap/liquid hand wash to wash their hands after defecation in urban area as well as maximum 47.1 per cent in rural area.</a:t>
            </a:r>
            <a:endParaRPr kumimoji="0" lang="en-US" sz="32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Frequency of bathing</a:t>
            </a:r>
            <a:endParaRPr lang="en-US" dirty="0"/>
          </a:p>
        </p:txBody>
      </p:sp>
      <p:graphicFrame>
        <p:nvGraphicFramePr>
          <p:cNvPr id="4" name="Content Placeholder 3"/>
          <p:cNvGraphicFramePr>
            <a:graphicFrameLocks noGrp="1"/>
          </p:cNvGraphicFramePr>
          <p:nvPr>
            <p:ph idx="1"/>
          </p:nvPr>
        </p:nvGraphicFramePr>
        <p:xfrm>
          <a:off x="457200" y="1600201"/>
          <a:ext cx="8229600" cy="2590799"/>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990600" y="4438471"/>
            <a:ext cx="7086600" cy="1200329"/>
          </a:xfrm>
          <a:prstGeom prst="rect">
            <a:avLst/>
          </a:prstGeom>
        </p:spPr>
        <p:txBody>
          <a:bodyPr wrap="square">
            <a:spAutoFit/>
          </a:bodyPr>
          <a:lstStyle/>
          <a:p>
            <a:r>
              <a:rPr lang="en-US" sz="2400" dirty="0" smtClean="0"/>
              <a:t>Fig: 5 shows that the maximum 47.5 per cent of the respondents found to take bath daily in urban area and maximum 44.2 per cent in rural area</a:t>
            </a:r>
            <a:endParaRPr lang="en-US"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Trimming of hand nails</a:t>
            </a:r>
            <a:endParaRPr lang="en-US" dirty="0"/>
          </a:p>
        </p:txBody>
      </p:sp>
      <p:graphicFrame>
        <p:nvGraphicFramePr>
          <p:cNvPr id="4" name="Content Placeholder 3"/>
          <p:cNvGraphicFramePr>
            <a:graphicFrameLocks noGrp="1"/>
          </p:cNvGraphicFramePr>
          <p:nvPr>
            <p:ph idx="1"/>
          </p:nvPr>
        </p:nvGraphicFramePr>
        <p:xfrm>
          <a:off x="457200" y="1600201"/>
          <a:ext cx="8229600" cy="2514600"/>
        </p:xfrm>
        <a:graphic>
          <a:graphicData uri="http://schemas.openxmlformats.org/drawingml/2006/chart">
            <c:chart xmlns:c="http://schemas.openxmlformats.org/drawingml/2006/chart" xmlns:r="http://schemas.openxmlformats.org/officeDocument/2006/relationships" r:id="rId2"/>
          </a:graphicData>
        </a:graphic>
      </p:graphicFrame>
      <p:sp>
        <p:nvSpPr>
          <p:cNvPr id="41985" name="Rectangle 1"/>
          <p:cNvSpPr>
            <a:spLocks noChangeArrowheads="1"/>
          </p:cNvSpPr>
          <p:nvPr/>
        </p:nvSpPr>
        <p:spPr bwMode="auto">
          <a:xfrm>
            <a:off x="1371600" y="4659251"/>
            <a:ext cx="62484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ea typeface="Calibri" pitchFamily="34" charset="0"/>
                <a:cs typeface="Calibri" pitchFamily="34" charset="0"/>
              </a:rPr>
              <a:t>Fig: 6 shows that maximum 46.2 per cent of the respondents trim their hand nails in a week in urban area whereas it was observed that maximum 40.00 per cent in rural area.</a:t>
            </a:r>
            <a:endParaRPr kumimoji="0" lang="en-US" sz="32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trimming of feet nails </a:t>
            </a:r>
            <a:endParaRPr lang="en-US" dirty="0"/>
          </a:p>
        </p:txBody>
      </p:sp>
      <p:graphicFrame>
        <p:nvGraphicFramePr>
          <p:cNvPr id="4" name="Chart 3"/>
          <p:cNvGraphicFramePr/>
          <p:nvPr/>
        </p:nvGraphicFramePr>
        <p:xfrm>
          <a:off x="228600" y="1295401"/>
          <a:ext cx="8305800" cy="3581400"/>
        </p:xfrm>
        <a:graphic>
          <a:graphicData uri="http://schemas.openxmlformats.org/drawingml/2006/chart">
            <c:chart xmlns:c="http://schemas.openxmlformats.org/drawingml/2006/chart" xmlns:r="http://schemas.openxmlformats.org/officeDocument/2006/relationships" r:id="rId2"/>
          </a:graphicData>
        </a:graphic>
      </p:graphicFrame>
      <p:sp>
        <p:nvSpPr>
          <p:cNvPr id="40961" name="Rectangle 1"/>
          <p:cNvSpPr>
            <a:spLocks noChangeArrowheads="1"/>
          </p:cNvSpPr>
          <p:nvPr/>
        </p:nvSpPr>
        <p:spPr bwMode="auto">
          <a:xfrm>
            <a:off x="914400" y="5130970"/>
            <a:ext cx="7239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ea typeface="Calibri" pitchFamily="34" charset="0"/>
                <a:cs typeface="Calibri" pitchFamily="34" charset="0"/>
              </a:rPr>
              <a:t>Fig 7: shows that maximum 30.4 per cent of the respondents trim their feet nails in a month in urban area whereas it was observed that maximum 35.8 per cent in rural area.</a:t>
            </a:r>
            <a:endParaRPr kumimoji="0" lang="en-US" sz="32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Knowledge about hand washing technique </a:t>
            </a:r>
            <a:endParaRPr lang="en-US" dirty="0"/>
          </a:p>
        </p:txBody>
      </p:sp>
      <p:graphicFrame>
        <p:nvGraphicFramePr>
          <p:cNvPr id="4" name="Content Placeholder 3"/>
          <p:cNvGraphicFramePr>
            <a:graphicFrameLocks noGrp="1"/>
          </p:cNvGraphicFramePr>
          <p:nvPr>
            <p:ph idx="1"/>
          </p:nvPr>
        </p:nvGraphicFramePr>
        <p:xfrm>
          <a:off x="457200" y="1600200"/>
          <a:ext cx="8229600" cy="2895599"/>
        </p:xfrm>
        <a:graphic>
          <a:graphicData uri="http://schemas.openxmlformats.org/drawingml/2006/chart">
            <c:chart xmlns:c="http://schemas.openxmlformats.org/drawingml/2006/chart" xmlns:r="http://schemas.openxmlformats.org/officeDocument/2006/relationships" r:id="rId2"/>
          </a:graphicData>
        </a:graphic>
      </p:graphicFrame>
      <p:sp>
        <p:nvSpPr>
          <p:cNvPr id="39937" name="Rectangle 1"/>
          <p:cNvSpPr>
            <a:spLocks noChangeArrowheads="1"/>
          </p:cNvSpPr>
          <p:nvPr/>
        </p:nvSpPr>
        <p:spPr bwMode="auto">
          <a:xfrm>
            <a:off x="1219200" y="4863155"/>
            <a:ext cx="66294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Calibri" pitchFamily="34" charset="0"/>
                <a:cs typeface="Calibri" pitchFamily="34" charset="0"/>
              </a:rPr>
              <a:t>Fig 8: shows that maximum 44.2 per cent of the respondents know about washing technique of hand in urban area whereas it was observed that maximum 39.2 per cent in rural area.</a:t>
            </a:r>
            <a:endParaRPr kumimoji="0" lang="en-US" sz="36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Levels of Hygiene Promotion:</a:t>
            </a:r>
            <a:endParaRPr lang="en-US" dirty="0"/>
          </a:p>
        </p:txBody>
      </p:sp>
      <p:sp>
        <p:nvSpPr>
          <p:cNvPr id="3" name="Content Placeholder 2"/>
          <p:cNvSpPr>
            <a:spLocks noGrp="1"/>
          </p:cNvSpPr>
          <p:nvPr>
            <p:ph idx="1"/>
          </p:nvPr>
        </p:nvSpPr>
        <p:spPr/>
        <p:txBody>
          <a:bodyPr/>
          <a:lstStyle/>
          <a:p>
            <a:pPr lvl="0"/>
            <a:r>
              <a:rPr lang="en-US" dirty="0" smtClean="0"/>
              <a:t>Personal </a:t>
            </a:r>
            <a:r>
              <a:rPr lang="en-US" dirty="0"/>
              <a:t>hygiene (</a:t>
            </a:r>
            <a:r>
              <a:rPr lang="en-US" dirty="0" smtClean="0"/>
              <a:t>including personal hygiene </a:t>
            </a:r>
            <a:r>
              <a:rPr lang="en-US" dirty="0"/>
              <a:t>&amp; daily activities</a:t>
            </a:r>
            <a:r>
              <a:rPr lang="en-US" dirty="0" smtClean="0"/>
              <a:t>)</a:t>
            </a:r>
            <a:endParaRPr lang="en-US" dirty="0"/>
          </a:p>
          <a:p>
            <a:pPr lvl="0"/>
            <a:r>
              <a:rPr lang="en-US" dirty="0"/>
              <a:t>Family hygiene (including food hygiene and  waste management</a:t>
            </a:r>
            <a:r>
              <a:rPr lang="en-US" dirty="0" smtClean="0"/>
              <a:t>)</a:t>
            </a:r>
            <a:endParaRPr lang="en-US" dirty="0"/>
          </a:p>
          <a:p>
            <a:pPr lvl="0"/>
            <a:r>
              <a:rPr lang="en-US" dirty="0"/>
              <a:t>Community hygiene (including school and public places). </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743200"/>
            <a:ext cx="8229600" cy="1143000"/>
          </a:xfrm>
        </p:spPr>
        <p:txBody>
          <a:bodyPr/>
          <a:lstStyle/>
          <a:p>
            <a:r>
              <a:rPr lang="en-US" dirty="0" smtClean="0"/>
              <a:t>THANK YOU</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Adolescence</a:t>
            </a:r>
            <a:endParaRPr lang="en-US" dirty="0"/>
          </a:p>
        </p:txBody>
      </p:sp>
      <p:sp>
        <p:nvSpPr>
          <p:cNvPr id="3" name="Content Placeholder 2"/>
          <p:cNvSpPr>
            <a:spLocks noGrp="1"/>
          </p:cNvSpPr>
          <p:nvPr>
            <p:ph idx="1"/>
          </p:nvPr>
        </p:nvSpPr>
        <p:spPr/>
        <p:txBody>
          <a:bodyPr/>
          <a:lstStyle/>
          <a:p>
            <a:r>
              <a:rPr lang="en-US" dirty="0"/>
              <a:t>Adolescence comes from the Latin word </a:t>
            </a:r>
            <a:r>
              <a:rPr lang="en-US" dirty="0" err="1"/>
              <a:t>adolescere</a:t>
            </a:r>
            <a:r>
              <a:rPr lang="en-US" b="1" dirty="0"/>
              <a:t>,</a:t>
            </a:r>
            <a:r>
              <a:rPr lang="en-US" dirty="0"/>
              <a:t> which means </a:t>
            </a:r>
            <a:r>
              <a:rPr lang="en-US" dirty="0" smtClean="0"/>
              <a:t>to “</a:t>
            </a:r>
            <a:r>
              <a:rPr lang="en-US" dirty="0"/>
              <a:t>grow to </a:t>
            </a:r>
            <a:r>
              <a:rPr lang="en-US" dirty="0" smtClean="0"/>
              <a:t>maturity”</a:t>
            </a:r>
          </a:p>
          <a:p>
            <a:r>
              <a:rPr lang="en-US" dirty="0" smtClean="0"/>
              <a:t>It is </a:t>
            </a:r>
            <a:r>
              <a:rPr lang="en-US" dirty="0"/>
              <a:t>transitional stage of physical and psychological development. </a:t>
            </a:r>
          </a:p>
          <a:p>
            <a:r>
              <a:rPr lang="en-US" dirty="0" smtClean="0"/>
              <a:t>Adolescence </a:t>
            </a:r>
            <a:r>
              <a:rPr lang="en-US" dirty="0"/>
              <a:t>is defined by the World Health Organization as the period of life between 10 to 19 years of age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stages of contemporary Adolescent </a:t>
            </a:r>
            <a:r>
              <a:rPr lang="en-US" dirty="0" smtClean="0"/>
              <a:t>Psychology</a:t>
            </a:r>
            <a:endParaRPr lang="en-US" dirty="0"/>
          </a:p>
        </p:txBody>
      </p:sp>
      <p:sp>
        <p:nvSpPr>
          <p:cNvPr id="3" name="Content Placeholder 2"/>
          <p:cNvSpPr>
            <a:spLocks noGrp="1"/>
          </p:cNvSpPr>
          <p:nvPr>
            <p:ph idx="1"/>
          </p:nvPr>
        </p:nvSpPr>
        <p:spPr>
          <a:xfrm>
            <a:off x="0" y="1600200"/>
            <a:ext cx="8686800" cy="5257800"/>
          </a:xfrm>
        </p:spPr>
        <p:txBody>
          <a:bodyPr>
            <a:normAutofit/>
          </a:bodyPr>
          <a:lstStyle/>
          <a:p>
            <a:r>
              <a:rPr lang="en-US" dirty="0"/>
              <a:t>Pre-Puberty/ Early adolescence (10-12 years</a:t>
            </a:r>
            <a:r>
              <a:rPr lang="en-US" dirty="0" smtClean="0"/>
              <a:t>)- </a:t>
            </a:r>
            <a:r>
              <a:rPr lang="en-US" dirty="0"/>
              <a:t>This is a period of about two years before the onset of puberty. The exact age, however, depends on factors such as heredity, nutrition and the sex of the child. </a:t>
            </a:r>
            <a:endParaRPr lang="en-US" dirty="0" smtClean="0"/>
          </a:p>
          <a:p>
            <a:pPr>
              <a:buNone/>
            </a:pPr>
            <a:endParaRPr lang="en-US" dirty="0"/>
          </a:p>
          <a:p>
            <a:pPr lvl="0"/>
            <a:r>
              <a:rPr lang="en-US" dirty="0"/>
              <a:t>Puberty / Mid adolescence (13-15years</a:t>
            </a:r>
            <a:r>
              <a:rPr lang="en-US" dirty="0" smtClean="0"/>
              <a:t>)- </a:t>
            </a:r>
            <a:r>
              <a:rPr lang="en-US" dirty="0"/>
              <a:t>It is the period in which biological changes reach their climax. </a:t>
            </a:r>
          </a:p>
          <a:p>
            <a:pPr lvl="0"/>
            <a:endParaRPr lang="en-US" dirty="0" smtClean="0"/>
          </a:p>
          <a:p>
            <a:pPr lvl="0"/>
            <a:r>
              <a:rPr lang="en-US" dirty="0" smtClean="0"/>
              <a:t>Post-puberty</a:t>
            </a:r>
            <a:r>
              <a:rPr lang="en-US" dirty="0"/>
              <a:t>/ Late adolescence (16-19 years</a:t>
            </a:r>
            <a:r>
              <a:rPr lang="en-US" dirty="0" smtClean="0"/>
              <a:t>)- </a:t>
            </a:r>
            <a:r>
              <a:rPr lang="en-US" dirty="0"/>
              <a:t>In this phase, the changes that were initiated during puberty continue to grow while there is a significant decrease in the rate of growth per year.</a:t>
            </a: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OBJECTIVES</a:t>
            </a:r>
            <a:r>
              <a:rPr lang="en-US" b="1" dirty="0" smtClean="0"/>
              <a:t>:</a:t>
            </a:r>
            <a:endParaRPr lang="en-US" dirty="0"/>
          </a:p>
        </p:txBody>
      </p:sp>
      <p:sp>
        <p:nvSpPr>
          <p:cNvPr id="3" name="Content Placeholder 2"/>
          <p:cNvSpPr>
            <a:spLocks noGrp="1"/>
          </p:cNvSpPr>
          <p:nvPr>
            <p:ph idx="1"/>
          </p:nvPr>
        </p:nvSpPr>
        <p:spPr/>
        <p:txBody>
          <a:bodyPr>
            <a:normAutofit/>
          </a:bodyPr>
          <a:lstStyle/>
          <a:p>
            <a:pPr lvl="0"/>
            <a:r>
              <a:rPr lang="en-US" dirty="0"/>
              <a:t>To ascertain the level of knowledge of respondents about personal hygiene.</a:t>
            </a:r>
          </a:p>
          <a:p>
            <a:pPr lvl="0"/>
            <a:r>
              <a:rPr lang="en-US" dirty="0"/>
              <a:t>To identify the practices of personal hygiene among adolescents. </a:t>
            </a:r>
          </a:p>
          <a:p>
            <a:pPr lvl="0"/>
            <a:r>
              <a:rPr lang="en-US" dirty="0"/>
              <a:t>To identify the gap between knowledge &amp; practices of personal hygiene. </a:t>
            </a:r>
          </a:p>
          <a:p>
            <a:pPr lvl="0"/>
            <a:r>
              <a:rPr lang="en-US" dirty="0"/>
              <a:t>To suggest a suitable educational strategies for minimizing the gap existing between knowledge and practice of personal hygiene. </a:t>
            </a: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PROJECT RATIONALE</a:t>
            </a:r>
            <a:r>
              <a:rPr lang="en-US" b="1" dirty="0" smtClean="0"/>
              <a:t>:</a:t>
            </a:r>
            <a:endParaRPr lang="en-US" dirty="0"/>
          </a:p>
        </p:txBody>
      </p:sp>
      <p:sp>
        <p:nvSpPr>
          <p:cNvPr id="3" name="Content Placeholder 2"/>
          <p:cNvSpPr>
            <a:spLocks noGrp="1"/>
          </p:cNvSpPr>
          <p:nvPr>
            <p:ph idx="1"/>
          </p:nvPr>
        </p:nvSpPr>
        <p:spPr>
          <a:xfrm>
            <a:off x="609600" y="1600200"/>
            <a:ext cx="8077200" cy="4953000"/>
          </a:xfrm>
        </p:spPr>
        <p:txBody>
          <a:bodyPr>
            <a:normAutofit fontScale="92500" lnSpcReduction="10000"/>
          </a:bodyPr>
          <a:lstStyle/>
          <a:p>
            <a:r>
              <a:rPr lang="en-US" dirty="0"/>
              <a:t>Adolescents are our future generation. Their present lifestyle will continue throughout their life. </a:t>
            </a:r>
            <a:endParaRPr lang="en-US" dirty="0" smtClean="0"/>
          </a:p>
          <a:p>
            <a:pPr>
              <a:buNone/>
            </a:pPr>
            <a:endParaRPr lang="en-US" dirty="0" smtClean="0"/>
          </a:p>
          <a:p>
            <a:r>
              <a:rPr lang="en-US" dirty="0"/>
              <a:t> Today the busy competitive scenario has brought carelessness among adolescents in their day to day activities which directly or indirectly affect their health</a:t>
            </a:r>
            <a:r>
              <a:rPr lang="en-US" dirty="0" smtClean="0"/>
              <a:t>.</a:t>
            </a:r>
          </a:p>
          <a:p>
            <a:pPr>
              <a:buNone/>
            </a:pPr>
            <a:r>
              <a:rPr lang="en-US" dirty="0" smtClean="0"/>
              <a:t> </a:t>
            </a:r>
          </a:p>
          <a:p>
            <a:r>
              <a:rPr lang="en-US" dirty="0" smtClean="0"/>
              <a:t>They </a:t>
            </a:r>
            <a:r>
              <a:rPr lang="en-US" dirty="0"/>
              <a:t>must understand that hygiene is an important factor of life. </a:t>
            </a:r>
            <a:endParaRPr lang="en-US" dirty="0" smtClean="0"/>
          </a:p>
          <a:p>
            <a:pPr>
              <a:buNone/>
            </a:pPr>
            <a:endParaRPr lang="en-US" dirty="0" smtClean="0"/>
          </a:p>
          <a:p>
            <a:r>
              <a:rPr lang="en-US" dirty="0" smtClean="0"/>
              <a:t>Thus this study was done to know the level of understanding of both </a:t>
            </a:r>
            <a:r>
              <a:rPr lang="en-US" dirty="0"/>
              <a:t>rural and urban adolescents to know and learn the importance of healthy life</a:t>
            </a:r>
            <a:r>
              <a:rPr lang="en-US" b="1" dirty="0"/>
              <a:t>.</a:t>
            </a:r>
            <a:endParaRPr lang="en-US" dirty="0"/>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literature</a:t>
            </a:r>
            <a:endParaRPr lang="en-US" dirty="0"/>
          </a:p>
        </p:txBody>
      </p:sp>
      <p:sp>
        <p:nvSpPr>
          <p:cNvPr id="3" name="Content Placeholder 2"/>
          <p:cNvSpPr>
            <a:spLocks noGrp="1"/>
          </p:cNvSpPr>
          <p:nvPr>
            <p:ph idx="1"/>
          </p:nvPr>
        </p:nvSpPr>
        <p:spPr/>
        <p:txBody>
          <a:bodyPr/>
          <a:lstStyle/>
          <a:p>
            <a:r>
              <a:rPr lang="en-US" dirty="0" smtClean="0"/>
              <a:t>It was difficult to find an adequate research study on the topic therefore studies related to various aspects of the problems where reviewed and presented comprehensively as under:</a:t>
            </a:r>
          </a:p>
          <a:p>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p:txBody>
          <a:bodyPr>
            <a:normAutofit/>
          </a:bodyPr>
          <a:lstStyle/>
          <a:p>
            <a:r>
              <a:rPr lang="en-US" dirty="0" smtClean="0"/>
              <a:t>Study design: Descriptive study</a:t>
            </a:r>
          </a:p>
          <a:p>
            <a:r>
              <a:rPr lang="en-US" dirty="0" smtClean="0"/>
              <a:t>Study Area: Two co-ed schools of </a:t>
            </a:r>
            <a:r>
              <a:rPr lang="en-US" dirty="0" err="1" smtClean="0"/>
              <a:t>Nazafgarh</a:t>
            </a:r>
            <a:r>
              <a:rPr lang="en-US" dirty="0" smtClean="0"/>
              <a:t> was purposely selected, Mata </a:t>
            </a:r>
            <a:r>
              <a:rPr lang="en-US" dirty="0" err="1" smtClean="0"/>
              <a:t>Bhatee</a:t>
            </a:r>
            <a:r>
              <a:rPr lang="en-US" dirty="0" smtClean="0"/>
              <a:t> </a:t>
            </a:r>
            <a:r>
              <a:rPr lang="en-US" dirty="0" err="1" smtClean="0"/>
              <a:t>devi</a:t>
            </a:r>
            <a:r>
              <a:rPr lang="en-US" dirty="0" smtClean="0"/>
              <a:t> school (rural) &amp; Ewing Christian Public Senior Secondary School (urban).</a:t>
            </a:r>
            <a:endParaRPr lang="en-US" b="1" i="1" dirty="0" smtClean="0"/>
          </a:p>
          <a:p>
            <a:r>
              <a:rPr lang="en-US" dirty="0" smtClean="0"/>
              <a:t>Study Period: January 2013 – April 2013</a:t>
            </a:r>
          </a:p>
          <a:p>
            <a:pPr>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310</TotalTime>
  <Words>1643</Words>
  <Application>Microsoft Office PowerPoint</Application>
  <PresentationFormat>On-screen Show (4:3)</PresentationFormat>
  <Paragraphs>342</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Flow</vt:lpstr>
      <vt:lpstr>An analysis of knowledge and practice on personal hygiene among adolescents</vt:lpstr>
      <vt:lpstr>Introduction</vt:lpstr>
      <vt:lpstr>Levels of Hygiene Promotion:</vt:lpstr>
      <vt:lpstr>Adolescence</vt:lpstr>
      <vt:lpstr>Three stages of contemporary Adolescent Psychology</vt:lpstr>
      <vt:lpstr>OBJECTIVES:</vt:lpstr>
      <vt:lpstr>PROJECT RATIONALE:</vt:lpstr>
      <vt:lpstr>Review of literature</vt:lpstr>
      <vt:lpstr>Methodology</vt:lpstr>
      <vt:lpstr>Slide 10</vt:lpstr>
      <vt:lpstr>Slide 11</vt:lpstr>
      <vt:lpstr>Slide 12</vt:lpstr>
      <vt:lpstr>PERSONAL PROFILE OF THE RESPONDENTS</vt:lpstr>
      <vt:lpstr>Age wise distribution of the respondents</vt:lpstr>
      <vt:lpstr>Sex wise distribution of the respondents</vt:lpstr>
      <vt:lpstr>Family type wise distribution of the respondents</vt:lpstr>
      <vt:lpstr>Family members wise distribution of the respondents</vt:lpstr>
      <vt:lpstr>DAILY ACTIVITIES OF THE RESPONDENTS</vt:lpstr>
      <vt:lpstr>Wake up time in morning</vt:lpstr>
      <vt:lpstr>Material used for cleaning teeth</vt:lpstr>
      <vt:lpstr>Items used for brushing</vt:lpstr>
      <vt:lpstr>Brushing frequency per day</vt:lpstr>
      <vt:lpstr>Cleaning of tongue</vt:lpstr>
      <vt:lpstr>Frequency of Cleaning tongue</vt:lpstr>
      <vt:lpstr>Washing hand after defecation</vt:lpstr>
      <vt:lpstr>Frequency of bathing</vt:lpstr>
      <vt:lpstr>Trimming of hand nails</vt:lpstr>
      <vt:lpstr>trimming of feet nails </vt:lpstr>
      <vt:lpstr>Knowledge about hand washing technique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analysis of knowledge and practice on personal hygiene among adolescents</dc:title>
  <dc:creator>iihmr</dc:creator>
  <cp:lastModifiedBy>iihmr</cp:lastModifiedBy>
  <cp:revision>25</cp:revision>
  <dcterms:created xsi:type="dcterms:W3CDTF">2013-05-05T05:49:31Z</dcterms:created>
  <dcterms:modified xsi:type="dcterms:W3CDTF">2013-06-09T15:58:43Z</dcterms:modified>
</cp:coreProperties>
</file>