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8" r:id="rId3"/>
    <p:sldId id="259" r:id="rId4"/>
    <p:sldId id="261" r:id="rId5"/>
    <p:sldId id="297" r:id="rId6"/>
    <p:sldId id="262" r:id="rId7"/>
    <p:sldId id="263" r:id="rId8"/>
    <p:sldId id="264" r:id="rId9"/>
    <p:sldId id="296" r:id="rId10"/>
    <p:sldId id="265" r:id="rId11"/>
    <p:sldId id="266" r:id="rId12"/>
    <p:sldId id="269" r:id="rId13"/>
    <p:sldId id="270" r:id="rId14"/>
    <p:sldId id="273" r:id="rId15"/>
    <p:sldId id="293" r:id="rId16"/>
    <p:sldId id="288" r:id="rId17"/>
    <p:sldId id="298" r:id="rId18"/>
    <p:sldId id="287" r:id="rId19"/>
    <p:sldId id="289" r:id="rId20"/>
    <p:sldId id="290" r:id="rId21"/>
    <p:sldId id="294" r:id="rId22"/>
    <p:sldId id="295" r:id="rId23"/>
    <p:sldId id="299" r:id="rId24"/>
    <p:sldId id="300" r:id="rId25"/>
    <p:sldId id="301" r:id="rId26"/>
    <p:sldId id="302" r:id="rId27"/>
    <p:sldId id="303" r:id="rId28"/>
    <p:sldId id="292" r:id="rId29"/>
    <p:sldId id="291" r:id="rId30"/>
    <p:sldId id="275" r:id="rId31"/>
    <p:sldId id="276" r:id="rId32"/>
    <p:sldId id="277" r:id="rId33"/>
    <p:sldId id="280" r:id="rId34"/>
    <p:sldId id="281" r:id="rId35"/>
    <p:sldId id="284" r:id="rId36"/>
    <p:sldId id="285" r:id="rId37"/>
    <p:sldId id="260" r:id="rId38"/>
    <p:sldId id="304" r:id="rId3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6600"/>
    <a:srgbClr val="008000"/>
    <a:srgbClr val="CC0000"/>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893963871496439"/>
          <c:y val="5.0925925925925937E-2"/>
          <c:w val="0.84431954043842261"/>
          <c:h val="0.83309419655876726"/>
        </c:manualLayout>
      </c:layout>
      <c:barChart>
        <c:barDir val="bar"/>
        <c:grouping val="percentStacked"/>
        <c:ser>
          <c:idx val="0"/>
          <c:order val="0"/>
          <c:tx>
            <c:strRef>
              <c:f>Sheet2!$A$2</c:f>
              <c:strCache>
                <c:ptCount val="1"/>
                <c:pt idx="0">
                  <c:v>Electricity</c:v>
                </c:pt>
              </c:strCache>
            </c:strRef>
          </c:tx>
          <c:cat>
            <c:strRef>
              <c:f>Sheet2!$B$1:$C$1</c:f>
              <c:strCache>
                <c:ptCount val="2"/>
                <c:pt idx="0">
                  <c:v>Users</c:v>
                </c:pt>
                <c:pt idx="1">
                  <c:v>Nonusers </c:v>
                </c:pt>
              </c:strCache>
            </c:strRef>
          </c:cat>
          <c:val>
            <c:numRef>
              <c:f>Sheet2!$B$2:$C$2</c:f>
              <c:numCache>
                <c:formatCode>General</c:formatCode>
                <c:ptCount val="2"/>
                <c:pt idx="0">
                  <c:v>268.07</c:v>
                </c:pt>
                <c:pt idx="1">
                  <c:v>253.41</c:v>
                </c:pt>
              </c:numCache>
            </c:numRef>
          </c:val>
        </c:ser>
        <c:ser>
          <c:idx val="1"/>
          <c:order val="1"/>
          <c:tx>
            <c:strRef>
              <c:f>Sheet2!$A$3</c:f>
              <c:strCache>
                <c:ptCount val="1"/>
                <c:pt idx="0">
                  <c:v>Water</c:v>
                </c:pt>
              </c:strCache>
            </c:strRef>
          </c:tx>
          <c:cat>
            <c:strRef>
              <c:f>Sheet2!$B$1:$C$1</c:f>
              <c:strCache>
                <c:ptCount val="2"/>
                <c:pt idx="0">
                  <c:v>Users</c:v>
                </c:pt>
                <c:pt idx="1">
                  <c:v>Nonusers </c:v>
                </c:pt>
              </c:strCache>
            </c:strRef>
          </c:cat>
          <c:val>
            <c:numRef>
              <c:f>Sheet2!$B$3:$C$3</c:f>
              <c:numCache>
                <c:formatCode>General</c:formatCode>
                <c:ptCount val="2"/>
                <c:pt idx="0">
                  <c:v>148.91999999999999</c:v>
                </c:pt>
                <c:pt idx="1">
                  <c:v>162.06</c:v>
                </c:pt>
              </c:numCache>
            </c:numRef>
          </c:val>
        </c:ser>
        <c:ser>
          <c:idx val="2"/>
          <c:order val="2"/>
          <c:tx>
            <c:strRef>
              <c:f>Sheet2!$A$4</c:f>
              <c:strCache>
                <c:ptCount val="1"/>
                <c:pt idx="0">
                  <c:v>Cooking fuel</c:v>
                </c:pt>
              </c:strCache>
            </c:strRef>
          </c:tx>
          <c:cat>
            <c:strRef>
              <c:f>Sheet2!$B$1:$C$1</c:f>
              <c:strCache>
                <c:ptCount val="2"/>
                <c:pt idx="0">
                  <c:v>Users</c:v>
                </c:pt>
                <c:pt idx="1">
                  <c:v>Nonusers </c:v>
                </c:pt>
              </c:strCache>
            </c:strRef>
          </c:cat>
          <c:val>
            <c:numRef>
              <c:f>Sheet2!$B$4:$C$4</c:f>
              <c:numCache>
                <c:formatCode>General</c:formatCode>
                <c:ptCount val="2"/>
                <c:pt idx="0">
                  <c:v>355.28999999999894</c:v>
                </c:pt>
                <c:pt idx="1">
                  <c:v>353.74</c:v>
                </c:pt>
              </c:numCache>
            </c:numRef>
          </c:val>
        </c:ser>
        <c:ser>
          <c:idx val="3"/>
          <c:order val="3"/>
          <c:tx>
            <c:strRef>
              <c:f>Sheet2!$A$5</c:f>
              <c:strCache>
                <c:ptCount val="1"/>
                <c:pt idx="0">
                  <c:v>Wheat, Rice, Dal, Flour</c:v>
                </c:pt>
              </c:strCache>
            </c:strRef>
          </c:tx>
          <c:spPr>
            <a:solidFill>
              <a:srgbClr val="F79646">
                <a:lumMod val="75000"/>
              </a:srgbClr>
            </a:solidFill>
          </c:spPr>
          <c:cat>
            <c:strRef>
              <c:f>Sheet2!$B$1:$C$1</c:f>
              <c:strCache>
                <c:ptCount val="2"/>
                <c:pt idx="0">
                  <c:v>Users</c:v>
                </c:pt>
                <c:pt idx="1">
                  <c:v>Nonusers </c:v>
                </c:pt>
              </c:strCache>
            </c:strRef>
          </c:cat>
          <c:val>
            <c:numRef>
              <c:f>Sheet2!$B$5:$C$5</c:f>
              <c:numCache>
                <c:formatCode>General</c:formatCode>
                <c:ptCount val="2"/>
                <c:pt idx="0">
                  <c:v>1954</c:v>
                </c:pt>
                <c:pt idx="1">
                  <c:v>1870</c:v>
                </c:pt>
              </c:numCache>
            </c:numRef>
          </c:val>
        </c:ser>
        <c:ser>
          <c:idx val="4"/>
          <c:order val="4"/>
          <c:tx>
            <c:strRef>
              <c:f>Sheet2!$A$6</c:f>
              <c:strCache>
                <c:ptCount val="1"/>
                <c:pt idx="0">
                  <c:v>Vegetables</c:v>
                </c:pt>
              </c:strCache>
            </c:strRef>
          </c:tx>
          <c:spPr>
            <a:solidFill>
              <a:srgbClr val="FF6600"/>
            </a:solidFill>
          </c:spPr>
          <c:cat>
            <c:strRef>
              <c:f>Sheet2!$B$1:$C$1</c:f>
              <c:strCache>
                <c:ptCount val="2"/>
                <c:pt idx="0">
                  <c:v>Users</c:v>
                </c:pt>
                <c:pt idx="1">
                  <c:v>Nonusers </c:v>
                </c:pt>
              </c:strCache>
            </c:strRef>
          </c:cat>
          <c:val>
            <c:numRef>
              <c:f>Sheet2!$B$6:$C$6</c:f>
              <c:numCache>
                <c:formatCode>General</c:formatCode>
                <c:ptCount val="2"/>
                <c:pt idx="0">
                  <c:v>630.35999999999797</c:v>
                </c:pt>
                <c:pt idx="1">
                  <c:v>617.92999999999938</c:v>
                </c:pt>
              </c:numCache>
            </c:numRef>
          </c:val>
        </c:ser>
        <c:ser>
          <c:idx val="5"/>
          <c:order val="5"/>
          <c:tx>
            <c:strRef>
              <c:f>Sheet2!$A$7</c:f>
              <c:strCache>
                <c:ptCount val="1"/>
                <c:pt idx="0">
                  <c:v>Meat/Fish/etc</c:v>
                </c:pt>
              </c:strCache>
            </c:strRef>
          </c:tx>
          <c:spPr>
            <a:solidFill>
              <a:srgbClr val="CC3300"/>
            </a:solidFill>
          </c:spPr>
          <c:cat>
            <c:strRef>
              <c:f>Sheet2!$B$1:$C$1</c:f>
              <c:strCache>
                <c:ptCount val="2"/>
                <c:pt idx="0">
                  <c:v>Users</c:v>
                </c:pt>
                <c:pt idx="1">
                  <c:v>Nonusers </c:v>
                </c:pt>
              </c:strCache>
            </c:strRef>
          </c:cat>
          <c:val>
            <c:numRef>
              <c:f>Sheet2!$B$7:$C$7</c:f>
              <c:numCache>
                <c:formatCode>General</c:formatCode>
                <c:ptCount val="2"/>
                <c:pt idx="0">
                  <c:v>472.06</c:v>
                </c:pt>
                <c:pt idx="1">
                  <c:v>509.46999999999969</c:v>
                </c:pt>
              </c:numCache>
            </c:numRef>
          </c:val>
        </c:ser>
        <c:ser>
          <c:idx val="6"/>
          <c:order val="6"/>
          <c:tx>
            <c:strRef>
              <c:f>Sheet2!$A$8</c:f>
              <c:strCache>
                <c:ptCount val="1"/>
                <c:pt idx="0">
                  <c:v>Milk</c:v>
                </c:pt>
              </c:strCache>
            </c:strRef>
          </c:tx>
          <c:spPr>
            <a:solidFill>
              <a:srgbClr val="FF0000"/>
            </a:solidFill>
          </c:spPr>
          <c:cat>
            <c:strRef>
              <c:f>Sheet2!$B$1:$C$1</c:f>
              <c:strCache>
                <c:ptCount val="2"/>
                <c:pt idx="0">
                  <c:v>Users</c:v>
                </c:pt>
                <c:pt idx="1">
                  <c:v>Nonusers </c:v>
                </c:pt>
              </c:strCache>
            </c:strRef>
          </c:cat>
          <c:val>
            <c:numRef>
              <c:f>Sheet2!$B$8:$C$8</c:f>
              <c:numCache>
                <c:formatCode>General</c:formatCode>
                <c:ptCount val="2"/>
                <c:pt idx="0">
                  <c:v>325.36</c:v>
                </c:pt>
                <c:pt idx="1">
                  <c:v>350.19</c:v>
                </c:pt>
              </c:numCache>
            </c:numRef>
          </c:val>
        </c:ser>
        <c:ser>
          <c:idx val="7"/>
          <c:order val="7"/>
          <c:tx>
            <c:strRef>
              <c:f>Sheet2!$A$9</c:f>
              <c:strCache>
                <c:ptCount val="1"/>
                <c:pt idx="0">
                  <c:v>Other food items</c:v>
                </c:pt>
              </c:strCache>
            </c:strRef>
          </c:tx>
          <c:spPr>
            <a:solidFill>
              <a:srgbClr val="A50021"/>
            </a:solidFill>
          </c:spPr>
          <c:cat>
            <c:strRef>
              <c:f>Sheet2!$B$1:$C$1</c:f>
              <c:strCache>
                <c:ptCount val="2"/>
                <c:pt idx="0">
                  <c:v>Users</c:v>
                </c:pt>
                <c:pt idx="1">
                  <c:v>Nonusers </c:v>
                </c:pt>
              </c:strCache>
            </c:strRef>
          </c:cat>
          <c:val>
            <c:numRef>
              <c:f>Sheet2!$B$9:$C$9</c:f>
              <c:numCache>
                <c:formatCode>General</c:formatCode>
                <c:ptCount val="2"/>
                <c:pt idx="0">
                  <c:v>394.41999999999899</c:v>
                </c:pt>
                <c:pt idx="1">
                  <c:v>412.12</c:v>
                </c:pt>
              </c:numCache>
            </c:numRef>
          </c:val>
        </c:ser>
        <c:ser>
          <c:idx val="8"/>
          <c:order val="8"/>
          <c:tx>
            <c:strRef>
              <c:f>Sheet2!$A$10</c:f>
              <c:strCache>
                <c:ptCount val="1"/>
                <c:pt idx="0">
                  <c:v>Conveyance</c:v>
                </c:pt>
              </c:strCache>
            </c:strRef>
          </c:tx>
          <c:cat>
            <c:strRef>
              <c:f>Sheet2!$B$1:$C$1</c:f>
              <c:strCache>
                <c:ptCount val="2"/>
                <c:pt idx="0">
                  <c:v>Users</c:v>
                </c:pt>
                <c:pt idx="1">
                  <c:v>Nonusers </c:v>
                </c:pt>
              </c:strCache>
            </c:strRef>
          </c:cat>
          <c:val>
            <c:numRef>
              <c:f>Sheet2!$B$10:$C$10</c:f>
              <c:numCache>
                <c:formatCode>General</c:formatCode>
                <c:ptCount val="2"/>
                <c:pt idx="0">
                  <c:v>810.95999999999947</c:v>
                </c:pt>
                <c:pt idx="1">
                  <c:v>860.92</c:v>
                </c:pt>
              </c:numCache>
            </c:numRef>
          </c:val>
        </c:ser>
        <c:ser>
          <c:idx val="9"/>
          <c:order val="9"/>
          <c:tx>
            <c:strRef>
              <c:f>Sheet2!$A$11</c:f>
              <c:strCache>
                <c:ptCount val="1"/>
                <c:pt idx="0">
                  <c:v>Cable TV</c:v>
                </c:pt>
              </c:strCache>
            </c:strRef>
          </c:tx>
          <c:cat>
            <c:strRef>
              <c:f>Sheet2!$B$1:$C$1</c:f>
              <c:strCache>
                <c:ptCount val="2"/>
                <c:pt idx="0">
                  <c:v>Users</c:v>
                </c:pt>
                <c:pt idx="1">
                  <c:v>Nonusers </c:v>
                </c:pt>
              </c:strCache>
            </c:strRef>
          </c:cat>
          <c:val>
            <c:numRef>
              <c:f>Sheet2!$B$11:$C$11</c:f>
              <c:numCache>
                <c:formatCode>General</c:formatCode>
                <c:ptCount val="2"/>
                <c:pt idx="0">
                  <c:v>167.8</c:v>
                </c:pt>
                <c:pt idx="1">
                  <c:v>169.36</c:v>
                </c:pt>
              </c:numCache>
            </c:numRef>
          </c:val>
        </c:ser>
        <c:ser>
          <c:idx val="10"/>
          <c:order val="10"/>
          <c:tx>
            <c:strRef>
              <c:f>Sheet2!$A$12</c:f>
              <c:strCache>
                <c:ptCount val="1"/>
                <c:pt idx="0">
                  <c:v>Gambling, lottery etc</c:v>
                </c:pt>
              </c:strCache>
            </c:strRef>
          </c:tx>
          <c:spPr>
            <a:solidFill>
              <a:schemeClr val="accent1"/>
            </a:solidFill>
          </c:spPr>
          <c:cat>
            <c:strRef>
              <c:f>Sheet2!$B$1:$C$1</c:f>
              <c:strCache>
                <c:ptCount val="2"/>
                <c:pt idx="0">
                  <c:v>Users</c:v>
                </c:pt>
                <c:pt idx="1">
                  <c:v>Nonusers </c:v>
                </c:pt>
              </c:strCache>
            </c:strRef>
          </c:cat>
          <c:val>
            <c:numRef>
              <c:f>Sheet2!$B$12:$C$12</c:f>
              <c:numCache>
                <c:formatCode>General</c:formatCode>
                <c:ptCount val="2"/>
                <c:pt idx="0">
                  <c:v>500</c:v>
                </c:pt>
                <c:pt idx="1">
                  <c:v>200</c:v>
                </c:pt>
              </c:numCache>
            </c:numRef>
          </c:val>
        </c:ser>
        <c:ser>
          <c:idx val="11"/>
          <c:order val="11"/>
          <c:tx>
            <c:strRef>
              <c:f>Sheet2!$A$13</c:f>
              <c:strCache>
                <c:ptCount val="1"/>
                <c:pt idx="0">
                  <c:v>Alcohol</c:v>
                </c:pt>
              </c:strCache>
            </c:strRef>
          </c:tx>
          <c:spPr>
            <a:solidFill>
              <a:sysClr val="windowText" lastClr="000000"/>
            </a:solidFill>
          </c:spPr>
          <c:cat>
            <c:strRef>
              <c:f>Sheet2!$B$1:$C$1</c:f>
              <c:strCache>
                <c:ptCount val="2"/>
                <c:pt idx="0">
                  <c:v>Users</c:v>
                </c:pt>
                <c:pt idx="1">
                  <c:v>Nonusers </c:v>
                </c:pt>
              </c:strCache>
            </c:strRef>
          </c:cat>
          <c:val>
            <c:numRef>
              <c:f>Sheet2!$B$13:$C$13</c:f>
              <c:numCache>
                <c:formatCode>General</c:formatCode>
                <c:ptCount val="2"/>
                <c:pt idx="0">
                  <c:v>1254.92</c:v>
                </c:pt>
                <c:pt idx="1">
                  <c:v>0</c:v>
                </c:pt>
              </c:numCache>
            </c:numRef>
          </c:val>
        </c:ser>
        <c:ser>
          <c:idx val="12"/>
          <c:order val="12"/>
          <c:tx>
            <c:strRef>
              <c:f>Sheet2!$A$14</c:f>
              <c:strCache>
                <c:ptCount val="1"/>
                <c:pt idx="0">
                  <c:v>Tobacco</c:v>
                </c:pt>
              </c:strCache>
            </c:strRef>
          </c:tx>
          <c:spPr>
            <a:solidFill>
              <a:sysClr val="windowText" lastClr="000000">
                <a:lumMod val="75000"/>
                <a:lumOff val="25000"/>
              </a:sysClr>
            </a:solidFill>
          </c:spPr>
          <c:cat>
            <c:strRef>
              <c:f>Sheet2!$B$1:$C$1</c:f>
              <c:strCache>
                <c:ptCount val="2"/>
                <c:pt idx="0">
                  <c:v>Users</c:v>
                </c:pt>
                <c:pt idx="1">
                  <c:v>Nonusers </c:v>
                </c:pt>
              </c:strCache>
            </c:strRef>
          </c:cat>
          <c:val>
            <c:numRef>
              <c:f>Sheet2!$B$14:$C$14</c:f>
              <c:numCache>
                <c:formatCode>General</c:formatCode>
                <c:ptCount val="2"/>
                <c:pt idx="0">
                  <c:v>371.87</c:v>
                </c:pt>
                <c:pt idx="1">
                  <c:v>0</c:v>
                </c:pt>
              </c:numCache>
            </c:numRef>
          </c:val>
        </c:ser>
        <c:ser>
          <c:idx val="13"/>
          <c:order val="13"/>
          <c:tx>
            <c:strRef>
              <c:f>Sheet2!$A$15</c:f>
              <c:strCache>
                <c:ptCount val="1"/>
                <c:pt idx="0">
                  <c:v>Other drugs</c:v>
                </c:pt>
              </c:strCache>
            </c:strRef>
          </c:tx>
          <c:spPr>
            <a:solidFill>
              <a:schemeClr val="bg1">
                <a:lumMod val="50000"/>
              </a:schemeClr>
            </a:solidFill>
          </c:spPr>
          <c:cat>
            <c:strRef>
              <c:f>Sheet2!$B$1:$C$1</c:f>
              <c:strCache>
                <c:ptCount val="2"/>
                <c:pt idx="0">
                  <c:v>Users</c:v>
                </c:pt>
                <c:pt idx="1">
                  <c:v>Nonusers </c:v>
                </c:pt>
              </c:strCache>
            </c:strRef>
          </c:cat>
          <c:val>
            <c:numRef>
              <c:f>Sheet2!$B$15:$C$15</c:f>
              <c:numCache>
                <c:formatCode>General</c:formatCode>
                <c:ptCount val="2"/>
                <c:pt idx="0">
                  <c:v>1033.33</c:v>
                </c:pt>
                <c:pt idx="1">
                  <c:v>0</c:v>
                </c:pt>
              </c:numCache>
            </c:numRef>
          </c:val>
        </c:ser>
        <c:gapWidth val="16"/>
        <c:overlap val="100"/>
        <c:axId val="70809472"/>
        <c:axId val="70811008"/>
      </c:barChart>
      <c:catAx>
        <c:axId val="70809472"/>
        <c:scaling>
          <c:orientation val="minMax"/>
        </c:scaling>
        <c:axPos val="l"/>
        <c:tickLblPos val="nextTo"/>
        <c:txPr>
          <a:bodyPr/>
          <a:lstStyle/>
          <a:p>
            <a:pPr>
              <a:defRPr sz="1400" b="1"/>
            </a:pPr>
            <a:endParaRPr lang="en-US"/>
          </a:p>
        </c:txPr>
        <c:crossAx val="70811008"/>
        <c:crosses val="autoZero"/>
        <c:auto val="1"/>
        <c:lblAlgn val="ctr"/>
        <c:lblOffset val="100"/>
      </c:catAx>
      <c:valAx>
        <c:axId val="70811008"/>
        <c:scaling>
          <c:orientation val="minMax"/>
        </c:scaling>
        <c:delete val="1"/>
        <c:axPos val="b"/>
        <c:majorGridlines/>
        <c:numFmt formatCode="0%" sourceLinked="1"/>
        <c:tickLblPos val="none"/>
        <c:crossAx val="70809472"/>
        <c:crosses val="autoZero"/>
        <c:crossBetween val="between"/>
      </c:valAx>
    </c:plotArea>
    <c:legend>
      <c:legendPos val="r"/>
      <c:legendEntry>
        <c:idx val="3"/>
        <c:txPr>
          <a:bodyPr/>
          <a:lstStyle/>
          <a:p>
            <a:pPr>
              <a:defRPr sz="1200"/>
            </a:pPr>
            <a:endParaRPr lang="en-US"/>
          </a:p>
        </c:txPr>
      </c:legendEntry>
      <c:legendEntry>
        <c:idx val="4"/>
        <c:txPr>
          <a:bodyPr/>
          <a:lstStyle/>
          <a:p>
            <a:pPr>
              <a:defRPr sz="1200"/>
            </a:pPr>
            <a:endParaRPr lang="en-US"/>
          </a:p>
        </c:txPr>
      </c:legendEntry>
      <c:legendEntry>
        <c:idx val="5"/>
        <c:txPr>
          <a:bodyPr/>
          <a:lstStyle/>
          <a:p>
            <a:pPr>
              <a:defRPr sz="1200"/>
            </a:pPr>
            <a:endParaRPr lang="en-US"/>
          </a:p>
        </c:txPr>
      </c:legendEntry>
      <c:legendEntry>
        <c:idx val="6"/>
        <c:txPr>
          <a:bodyPr/>
          <a:lstStyle/>
          <a:p>
            <a:pPr>
              <a:defRPr sz="1200"/>
            </a:pPr>
            <a:endParaRPr lang="en-US"/>
          </a:p>
        </c:txPr>
      </c:legendEntry>
      <c:legendEntry>
        <c:idx val="7"/>
        <c:txPr>
          <a:bodyPr/>
          <a:lstStyle/>
          <a:p>
            <a:pPr>
              <a:defRPr sz="1200"/>
            </a:pPr>
            <a:endParaRPr lang="en-US"/>
          </a:p>
        </c:txPr>
      </c:legendEntry>
      <c:layout>
        <c:manualLayout>
          <c:xMode val="edge"/>
          <c:yMode val="edge"/>
          <c:x val="0"/>
          <c:y val="1.417771762733428E-3"/>
          <c:w val="1"/>
          <c:h val="0.12475255274666486"/>
        </c:manualLayout>
      </c:layout>
      <c:overlay val="1"/>
      <c:spPr>
        <a:solidFill>
          <a:sysClr val="window" lastClr="FFFFFF"/>
        </a:solidFill>
      </c:spPr>
      <c:txPr>
        <a:bodyPr/>
        <a:lstStyle/>
        <a:p>
          <a:pPr>
            <a:defRPr sz="12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Sheet4!$B$1</c:f>
              <c:strCache>
                <c:ptCount val="1"/>
                <c:pt idx="0">
                  <c:v>Users [Mean ]</c:v>
                </c:pt>
              </c:strCache>
            </c:strRef>
          </c:tx>
          <c:spPr>
            <a:solidFill>
              <a:srgbClr val="C00000"/>
            </a:solidFill>
          </c:spPr>
          <c:dLbls>
            <c:txPr>
              <a:bodyPr/>
              <a:lstStyle/>
              <a:p>
                <a:pPr>
                  <a:defRPr sz="1200"/>
                </a:pPr>
                <a:endParaRPr lang="en-US"/>
              </a:p>
            </c:txPr>
            <c:showVal val="1"/>
          </c:dLbls>
          <c:cat>
            <c:strRef>
              <c:f>Sheet4!$A$2:$A$4</c:f>
              <c:strCache>
                <c:ptCount val="3"/>
                <c:pt idx="0">
                  <c:v>Medicines</c:v>
                </c:pt>
                <c:pt idx="1">
                  <c:v>Doctors charges</c:v>
                </c:pt>
                <c:pt idx="2">
                  <c:v>Education</c:v>
                </c:pt>
              </c:strCache>
            </c:strRef>
          </c:cat>
          <c:val>
            <c:numRef>
              <c:f>Sheet4!$B$2:$B$4</c:f>
              <c:numCache>
                <c:formatCode>General</c:formatCode>
                <c:ptCount val="3"/>
                <c:pt idx="0">
                  <c:v>4547.08</c:v>
                </c:pt>
                <c:pt idx="1">
                  <c:v>1336.46</c:v>
                </c:pt>
                <c:pt idx="2">
                  <c:v>11351.76</c:v>
                </c:pt>
              </c:numCache>
            </c:numRef>
          </c:val>
        </c:ser>
        <c:ser>
          <c:idx val="1"/>
          <c:order val="1"/>
          <c:tx>
            <c:strRef>
              <c:f>Sheet4!$C$1</c:f>
              <c:strCache>
                <c:ptCount val="1"/>
                <c:pt idx="0">
                  <c:v>Nonusers [Mean] </c:v>
                </c:pt>
              </c:strCache>
            </c:strRef>
          </c:tx>
          <c:spPr>
            <a:solidFill>
              <a:srgbClr val="4F81BD"/>
            </a:solidFill>
          </c:spPr>
          <c:dLbls>
            <c:txPr>
              <a:bodyPr/>
              <a:lstStyle/>
              <a:p>
                <a:pPr>
                  <a:defRPr sz="1200"/>
                </a:pPr>
                <a:endParaRPr lang="en-US"/>
              </a:p>
            </c:txPr>
            <c:showVal val="1"/>
          </c:dLbls>
          <c:cat>
            <c:strRef>
              <c:f>Sheet4!$A$2:$A$4</c:f>
              <c:strCache>
                <c:ptCount val="3"/>
                <c:pt idx="0">
                  <c:v>Medicines</c:v>
                </c:pt>
                <c:pt idx="1">
                  <c:v>Doctors charges</c:v>
                </c:pt>
                <c:pt idx="2">
                  <c:v>Education</c:v>
                </c:pt>
              </c:strCache>
            </c:strRef>
          </c:cat>
          <c:val>
            <c:numRef>
              <c:f>Sheet4!$C$2:$C$4</c:f>
              <c:numCache>
                <c:formatCode>General</c:formatCode>
                <c:ptCount val="3"/>
                <c:pt idx="0">
                  <c:v>3152.9300000000012</c:v>
                </c:pt>
                <c:pt idx="1">
                  <c:v>1259.9100000000001</c:v>
                </c:pt>
                <c:pt idx="2">
                  <c:v>12771.09</c:v>
                </c:pt>
              </c:numCache>
            </c:numRef>
          </c:val>
        </c:ser>
        <c:dLbls>
          <c:showVal val="1"/>
        </c:dLbls>
        <c:overlap val="-25"/>
        <c:axId val="70981888"/>
        <c:axId val="71004160"/>
      </c:barChart>
      <c:catAx>
        <c:axId val="70981888"/>
        <c:scaling>
          <c:orientation val="minMax"/>
        </c:scaling>
        <c:axPos val="r"/>
        <c:majorTickMark val="none"/>
        <c:tickLblPos val="nextTo"/>
        <c:txPr>
          <a:bodyPr/>
          <a:lstStyle/>
          <a:p>
            <a:pPr>
              <a:defRPr sz="1600"/>
            </a:pPr>
            <a:endParaRPr lang="en-US"/>
          </a:p>
        </c:txPr>
        <c:crossAx val="71004160"/>
        <c:crosses val="autoZero"/>
        <c:auto val="1"/>
        <c:lblAlgn val="ctr"/>
        <c:lblOffset val="100"/>
      </c:catAx>
      <c:valAx>
        <c:axId val="71004160"/>
        <c:scaling>
          <c:orientation val="maxMin"/>
        </c:scaling>
        <c:delete val="1"/>
        <c:axPos val="b"/>
        <c:numFmt formatCode="General" sourceLinked="1"/>
        <c:tickLblPos val="none"/>
        <c:crossAx val="70981888"/>
        <c:crosses val="autoZero"/>
        <c:crossBetween val="between"/>
      </c:valAx>
    </c:plotArea>
    <c:legend>
      <c:legendPos val="t"/>
      <c:layout>
        <c:manualLayout>
          <c:xMode val="edge"/>
          <c:yMode val="edge"/>
          <c:x val="5.7011223071650324E-2"/>
          <c:y val="0.78175412045268533"/>
          <c:w val="0.26036572456309875"/>
          <c:h val="0.13963854316597521"/>
        </c:manualLayout>
      </c:layout>
      <c:txPr>
        <a:bodyPr/>
        <a:lstStyle/>
        <a:p>
          <a:pPr>
            <a:defRPr sz="1600"/>
          </a:pPr>
          <a:endParaRPr lang="en-US"/>
        </a:p>
      </c:txPr>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3306276855882471"/>
          <c:y val="3.0794638338244598E-2"/>
          <c:w val="0.59216778943753257"/>
          <c:h val="0.89907294251256054"/>
        </c:manualLayout>
      </c:layout>
      <c:barChart>
        <c:barDir val="bar"/>
        <c:grouping val="clustered"/>
        <c:ser>
          <c:idx val="0"/>
          <c:order val="0"/>
          <c:tx>
            <c:strRef>
              <c:f>Sheet1!$B$1</c:f>
              <c:strCache>
                <c:ptCount val="1"/>
                <c:pt idx="0">
                  <c:v>NON USER FLY</c:v>
                </c:pt>
              </c:strCache>
            </c:strRef>
          </c:tx>
          <c:dLbls>
            <c:txPr>
              <a:bodyPr/>
              <a:lstStyle/>
              <a:p>
                <a:pPr>
                  <a:defRPr sz="1100"/>
                </a:pPr>
                <a:endParaRPr lang="en-US"/>
              </a:p>
            </c:txPr>
            <c:showVal val="1"/>
          </c:dLbls>
          <c:cat>
            <c:strRef>
              <c:f>Sheet1!$A$2:$A$6</c:f>
              <c:strCache>
                <c:ptCount val="5"/>
                <c:pt idx="0">
                  <c:v>Any adult without a job</c:v>
                </c:pt>
                <c:pt idx="1">
                  <c:v>Continuously unemployed</c:v>
                </c:pt>
                <c:pt idx="2">
                  <c:v>Periodically unemployed</c:v>
                </c:pt>
                <c:pt idx="3">
                  <c:v>Irregular at work</c:v>
                </c:pt>
                <c:pt idx="4">
                  <c:v>Not contributing salary </c:v>
                </c:pt>
              </c:strCache>
            </c:strRef>
          </c:cat>
          <c:val>
            <c:numRef>
              <c:f>Sheet1!$B$2:$B$6</c:f>
              <c:numCache>
                <c:formatCode>0</c:formatCode>
                <c:ptCount val="5"/>
                <c:pt idx="0">
                  <c:v>6.7264573991031424</c:v>
                </c:pt>
                <c:pt idx="1">
                  <c:v>4.0358744394618835</c:v>
                </c:pt>
                <c:pt idx="2">
                  <c:v>2.2421524663677141</c:v>
                </c:pt>
                <c:pt idx="3">
                  <c:v>15.24663677130045</c:v>
                </c:pt>
                <c:pt idx="4">
                  <c:v>1.3452914798206279</c:v>
                </c:pt>
              </c:numCache>
            </c:numRef>
          </c:val>
        </c:ser>
        <c:ser>
          <c:idx val="1"/>
          <c:order val="1"/>
          <c:tx>
            <c:strRef>
              <c:f>Sheet1!$C$1</c:f>
              <c:strCache>
                <c:ptCount val="1"/>
                <c:pt idx="0">
                  <c:v>USER FLY </c:v>
                </c:pt>
              </c:strCache>
            </c:strRef>
          </c:tx>
          <c:dLbls>
            <c:txPr>
              <a:bodyPr/>
              <a:lstStyle/>
              <a:p>
                <a:pPr>
                  <a:defRPr sz="1400" b="1"/>
                </a:pPr>
                <a:endParaRPr lang="en-US"/>
              </a:p>
            </c:txPr>
            <c:showVal val="1"/>
          </c:dLbls>
          <c:cat>
            <c:strRef>
              <c:f>Sheet1!$A$2:$A$6</c:f>
              <c:strCache>
                <c:ptCount val="5"/>
                <c:pt idx="0">
                  <c:v>Any adult without a job</c:v>
                </c:pt>
                <c:pt idx="1">
                  <c:v>Continuously unemployed</c:v>
                </c:pt>
                <c:pt idx="2">
                  <c:v>Periodically unemployed</c:v>
                </c:pt>
                <c:pt idx="3">
                  <c:v>Irregular at work</c:v>
                </c:pt>
                <c:pt idx="4">
                  <c:v>Not contributing salary </c:v>
                </c:pt>
              </c:strCache>
            </c:strRef>
          </c:cat>
          <c:val>
            <c:numRef>
              <c:f>Sheet1!$C$2:$C$6</c:f>
              <c:numCache>
                <c:formatCode>0</c:formatCode>
                <c:ptCount val="5"/>
                <c:pt idx="0">
                  <c:v>12.5</c:v>
                </c:pt>
                <c:pt idx="1">
                  <c:v>7.2580645161290285</c:v>
                </c:pt>
                <c:pt idx="2">
                  <c:v>5.645161290322581</c:v>
                </c:pt>
                <c:pt idx="3">
                  <c:v>68.145161290322577</c:v>
                </c:pt>
                <c:pt idx="4">
                  <c:v>22.983870967741929</c:v>
                </c:pt>
              </c:numCache>
            </c:numRef>
          </c:val>
        </c:ser>
        <c:axId val="71039232"/>
        <c:axId val="71069696"/>
      </c:barChart>
      <c:catAx>
        <c:axId val="71039232"/>
        <c:scaling>
          <c:orientation val="minMax"/>
        </c:scaling>
        <c:axPos val="l"/>
        <c:tickLblPos val="nextTo"/>
        <c:txPr>
          <a:bodyPr/>
          <a:lstStyle/>
          <a:p>
            <a:pPr>
              <a:defRPr sz="1200" b="1"/>
            </a:pPr>
            <a:endParaRPr lang="en-US"/>
          </a:p>
        </c:txPr>
        <c:crossAx val="71069696"/>
        <c:crosses val="autoZero"/>
        <c:auto val="1"/>
        <c:lblAlgn val="ctr"/>
        <c:lblOffset val="100"/>
      </c:catAx>
      <c:valAx>
        <c:axId val="71069696"/>
        <c:scaling>
          <c:orientation val="minMax"/>
        </c:scaling>
        <c:axPos val="b"/>
        <c:majorGridlines/>
        <c:numFmt formatCode="0" sourceLinked="1"/>
        <c:tickLblPos val="nextTo"/>
        <c:crossAx val="71039232"/>
        <c:crosses val="autoZero"/>
        <c:crossBetween val="between"/>
      </c:valAx>
    </c:plotArea>
    <c:legend>
      <c:legendPos val="r"/>
      <c:layout>
        <c:manualLayout>
          <c:xMode val="edge"/>
          <c:yMode val="edge"/>
          <c:x val="0.73883541559355936"/>
          <c:y val="0.74424292362576983"/>
          <c:w val="0.23266045635782406"/>
          <c:h val="0.15540204527539397"/>
        </c:manualLayout>
      </c:layout>
      <c:spPr>
        <a:solidFill>
          <a:sysClr val="window" lastClr="FFFFFF"/>
        </a:solidFill>
      </c:spPr>
      <c:txPr>
        <a:bodyPr/>
        <a:lstStyle/>
        <a:p>
          <a:pPr>
            <a:defRPr sz="18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FF23D-7A83-4768-8B2C-A59D98A7098A}"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14BD4395-C554-40C2-9E1F-8745D9BDC55A}">
      <dgm:prSet phldrT="[Text]"/>
      <dgm:spPr/>
      <dgm:t>
        <a:bodyPr/>
        <a:lstStyle/>
        <a:p>
          <a:r>
            <a:rPr lang="en-US" dirty="0" smtClean="0"/>
            <a:t>Accidents and injuries</a:t>
          </a:r>
          <a:endParaRPr lang="en-US" dirty="0"/>
        </a:p>
      </dgm:t>
    </dgm:pt>
    <dgm:pt modelId="{43F9A0B1-3DC2-40AD-8ACB-1F76CE5A60A5}" type="parTrans" cxnId="{AF6A08D1-C7B3-4B58-8DE3-8CAC62F7A5B2}">
      <dgm:prSet/>
      <dgm:spPr/>
      <dgm:t>
        <a:bodyPr/>
        <a:lstStyle/>
        <a:p>
          <a:endParaRPr lang="en-US"/>
        </a:p>
      </dgm:t>
    </dgm:pt>
    <dgm:pt modelId="{3ED7A091-8390-45B6-A81E-BE7378DF40A8}" type="sibTrans" cxnId="{AF6A08D1-C7B3-4B58-8DE3-8CAC62F7A5B2}">
      <dgm:prSet/>
      <dgm:spPr/>
      <dgm:t>
        <a:bodyPr/>
        <a:lstStyle/>
        <a:p>
          <a:endParaRPr lang="en-US"/>
        </a:p>
      </dgm:t>
    </dgm:pt>
    <dgm:pt modelId="{87BD9CE4-EBAD-441B-BC1B-42395214AF28}">
      <dgm:prSet phldrT="[Text]"/>
      <dgm:spPr/>
      <dgm:t>
        <a:bodyPr/>
        <a:lstStyle/>
        <a:p>
          <a:r>
            <a:rPr lang="en-US" dirty="0" smtClean="0"/>
            <a:t>Cancer</a:t>
          </a:r>
          <a:endParaRPr lang="en-US" dirty="0"/>
        </a:p>
      </dgm:t>
    </dgm:pt>
    <dgm:pt modelId="{C2F4D447-3222-41C6-A27E-CA4F4D11A6DC}" type="parTrans" cxnId="{52F14CA9-24F1-4A71-AE4A-A4CCD7803A41}">
      <dgm:prSet/>
      <dgm:spPr/>
      <dgm:t>
        <a:bodyPr/>
        <a:lstStyle/>
        <a:p>
          <a:endParaRPr lang="en-US"/>
        </a:p>
      </dgm:t>
    </dgm:pt>
    <dgm:pt modelId="{1E246598-B4F5-4C5C-9775-E726DC8B8DE8}" type="sibTrans" cxnId="{52F14CA9-24F1-4A71-AE4A-A4CCD7803A41}">
      <dgm:prSet/>
      <dgm:spPr/>
      <dgm:t>
        <a:bodyPr/>
        <a:lstStyle/>
        <a:p>
          <a:endParaRPr lang="en-US"/>
        </a:p>
      </dgm:t>
    </dgm:pt>
    <dgm:pt modelId="{FFA11485-1827-4951-BFAA-E77B3F5C5461}">
      <dgm:prSet phldrT="[Text]"/>
      <dgm:spPr/>
      <dgm:t>
        <a:bodyPr/>
        <a:lstStyle/>
        <a:p>
          <a:r>
            <a:rPr lang="en-US" dirty="0" smtClean="0"/>
            <a:t>Cardiovascular problem</a:t>
          </a:r>
          <a:endParaRPr lang="en-US" dirty="0"/>
        </a:p>
      </dgm:t>
    </dgm:pt>
    <dgm:pt modelId="{2306EEF5-A00B-4513-AB40-D633FCC51F1F}" type="parTrans" cxnId="{381203C9-1637-4D13-9F63-25F88877CC72}">
      <dgm:prSet/>
      <dgm:spPr/>
      <dgm:t>
        <a:bodyPr/>
        <a:lstStyle/>
        <a:p>
          <a:endParaRPr lang="en-US"/>
        </a:p>
      </dgm:t>
    </dgm:pt>
    <dgm:pt modelId="{EF0DBDBE-30F1-47BB-B83E-CEF6BBA389B1}" type="sibTrans" cxnId="{381203C9-1637-4D13-9F63-25F88877CC72}">
      <dgm:prSet/>
      <dgm:spPr/>
      <dgm:t>
        <a:bodyPr/>
        <a:lstStyle/>
        <a:p>
          <a:endParaRPr lang="en-US"/>
        </a:p>
      </dgm:t>
    </dgm:pt>
    <dgm:pt modelId="{24B18A1C-0418-40A0-9F28-F7CCB1E3C94A}">
      <dgm:prSet phldrT="[Text]"/>
      <dgm:spPr/>
      <dgm:t>
        <a:bodyPr/>
        <a:lstStyle/>
        <a:p>
          <a:r>
            <a:rPr lang="en-US" dirty="0" smtClean="0"/>
            <a:t>Nausea, vomiting,</a:t>
          </a:r>
        </a:p>
        <a:p>
          <a:r>
            <a:rPr lang="en-US" dirty="0" smtClean="0"/>
            <a:t>unconsciousness</a:t>
          </a:r>
        </a:p>
        <a:p>
          <a:endParaRPr lang="en-US" dirty="0"/>
        </a:p>
      </dgm:t>
    </dgm:pt>
    <dgm:pt modelId="{DD04AE09-560E-4CC3-A8B0-26D3FAA47CED}" type="parTrans" cxnId="{9CDC4D9B-89A3-4E15-9917-BF5577811B33}">
      <dgm:prSet/>
      <dgm:spPr/>
      <dgm:t>
        <a:bodyPr/>
        <a:lstStyle/>
        <a:p>
          <a:endParaRPr lang="en-US"/>
        </a:p>
      </dgm:t>
    </dgm:pt>
    <dgm:pt modelId="{863322CF-DF64-4F1C-9458-A5FA7544D8BA}" type="sibTrans" cxnId="{9CDC4D9B-89A3-4E15-9917-BF5577811B33}">
      <dgm:prSet/>
      <dgm:spPr/>
      <dgm:t>
        <a:bodyPr/>
        <a:lstStyle/>
        <a:p>
          <a:endParaRPr lang="en-US"/>
        </a:p>
      </dgm:t>
    </dgm:pt>
    <dgm:pt modelId="{4221129B-66E8-47C3-919A-E4B5735C5134}">
      <dgm:prSet phldrT="[Text]"/>
      <dgm:spPr/>
      <dgm:t>
        <a:bodyPr/>
        <a:lstStyle/>
        <a:p>
          <a:r>
            <a:rPr lang="en-US" dirty="0" smtClean="0"/>
            <a:t>Poorer psychological well being</a:t>
          </a:r>
          <a:endParaRPr lang="en-US" dirty="0"/>
        </a:p>
      </dgm:t>
    </dgm:pt>
    <dgm:pt modelId="{428B16B0-C4AD-41CB-89B1-C56722EA56D7}" type="parTrans" cxnId="{79D63906-BF00-4F2E-BCC4-BD3AC2C6DA04}">
      <dgm:prSet/>
      <dgm:spPr/>
      <dgm:t>
        <a:bodyPr/>
        <a:lstStyle/>
        <a:p>
          <a:endParaRPr lang="en-US"/>
        </a:p>
      </dgm:t>
    </dgm:pt>
    <dgm:pt modelId="{797B5376-6230-4879-8EEC-DDB1AAA80D2B}" type="sibTrans" cxnId="{79D63906-BF00-4F2E-BCC4-BD3AC2C6DA04}">
      <dgm:prSet/>
      <dgm:spPr/>
      <dgm:t>
        <a:bodyPr/>
        <a:lstStyle/>
        <a:p>
          <a:endParaRPr lang="en-US"/>
        </a:p>
      </dgm:t>
    </dgm:pt>
    <dgm:pt modelId="{93496BD7-EEC7-41AF-84CB-2AA983D63110}" type="pres">
      <dgm:prSet presAssocID="{6BDFF23D-7A83-4768-8B2C-A59D98A7098A}" presName="cycle" presStyleCnt="0">
        <dgm:presLayoutVars>
          <dgm:dir/>
          <dgm:resizeHandles val="exact"/>
        </dgm:presLayoutVars>
      </dgm:prSet>
      <dgm:spPr/>
      <dgm:t>
        <a:bodyPr/>
        <a:lstStyle/>
        <a:p>
          <a:endParaRPr lang="en-US"/>
        </a:p>
      </dgm:t>
    </dgm:pt>
    <dgm:pt modelId="{4463B0CF-58F4-4AD0-A6EF-0AEEABD4BE42}" type="pres">
      <dgm:prSet presAssocID="{14BD4395-C554-40C2-9E1F-8745D9BDC55A}" presName="node" presStyleLbl="node1" presStyleIdx="0" presStyleCnt="5">
        <dgm:presLayoutVars>
          <dgm:bulletEnabled val="1"/>
        </dgm:presLayoutVars>
      </dgm:prSet>
      <dgm:spPr/>
      <dgm:t>
        <a:bodyPr/>
        <a:lstStyle/>
        <a:p>
          <a:endParaRPr lang="en-US"/>
        </a:p>
      </dgm:t>
    </dgm:pt>
    <dgm:pt modelId="{B341DDE1-8626-48B8-B018-E2A353281A65}" type="pres">
      <dgm:prSet presAssocID="{14BD4395-C554-40C2-9E1F-8745D9BDC55A}" presName="spNode" presStyleCnt="0"/>
      <dgm:spPr/>
    </dgm:pt>
    <dgm:pt modelId="{6EB2FE18-FCE0-44EC-9C88-A9D1324E4B52}" type="pres">
      <dgm:prSet presAssocID="{3ED7A091-8390-45B6-A81E-BE7378DF40A8}" presName="sibTrans" presStyleLbl="sibTrans1D1" presStyleIdx="0" presStyleCnt="5"/>
      <dgm:spPr/>
      <dgm:t>
        <a:bodyPr/>
        <a:lstStyle/>
        <a:p>
          <a:endParaRPr lang="en-US"/>
        </a:p>
      </dgm:t>
    </dgm:pt>
    <dgm:pt modelId="{975A6967-4C86-440B-AF71-6733822C55BA}" type="pres">
      <dgm:prSet presAssocID="{87BD9CE4-EBAD-441B-BC1B-42395214AF28}" presName="node" presStyleLbl="node1" presStyleIdx="1" presStyleCnt="5">
        <dgm:presLayoutVars>
          <dgm:bulletEnabled val="1"/>
        </dgm:presLayoutVars>
      </dgm:prSet>
      <dgm:spPr/>
      <dgm:t>
        <a:bodyPr/>
        <a:lstStyle/>
        <a:p>
          <a:endParaRPr lang="en-US"/>
        </a:p>
      </dgm:t>
    </dgm:pt>
    <dgm:pt modelId="{ECED2547-A726-47E8-A31A-CAF256E9F4A2}" type="pres">
      <dgm:prSet presAssocID="{87BD9CE4-EBAD-441B-BC1B-42395214AF28}" presName="spNode" presStyleCnt="0"/>
      <dgm:spPr/>
    </dgm:pt>
    <dgm:pt modelId="{899758E4-C8A3-4688-A9BF-C0CF823EAECC}" type="pres">
      <dgm:prSet presAssocID="{1E246598-B4F5-4C5C-9775-E726DC8B8DE8}" presName="sibTrans" presStyleLbl="sibTrans1D1" presStyleIdx="1" presStyleCnt="5"/>
      <dgm:spPr/>
      <dgm:t>
        <a:bodyPr/>
        <a:lstStyle/>
        <a:p>
          <a:endParaRPr lang="en-US"/>
        </a:p>
      </dgm:t>
    </dgm:pt>
    <dgm:pt modelId="{4852B026-2E1C-4870-B2A4-404DBD22D607}" type="pres">
      <dgm:prSet presAssocID="{FFA11485-1827-4951-BFAA-E77B3F5C5461}" presName="node" presStyleLbl="node1" presStyleIdx="2" presStyleCnt="5">
        <dgm:presLayoutVars>
          <dgm:bulletEnabled val="1"/>
        </dgm:presLayoutVars>
      </dgm:prSet>
      <dgm:spPr/>
      <dgm:t>
        <a:bodyPr/>
        <a:lstStyle/>
        <a:p>
          <a:endParaRPr lang="en-US"/>
        </a:p>
      </dgm:t>
    </dgm:pt>
    <dgm:pt modelId="{06C61A82-CE76-4A34-A5CB-2DC648932AD0}" type="pres">
      <dgm:prSet presAssocID="{FFA11485-1827-4951-BFAA-E77B3F5C5461}" presName="spNode" presStyleCnt="0"/>
      <dgm:spPr/>
    </dgm:pt>
    <dgm:pt modelId="{9652299E-C91B-4AD9-88DE-30BBEDC4B6D4}" type="pres">
      <dgm:prSet presAssocID="{EF0DBDBE-30F1-47BB-B83E-CEF6BBA389B1}" presName="sibTrans" presStyleLbl="sibTrans1D1" presStyleIdx="2" presStyleCnt="5"/>
      <dgm:spPr/>
      <dgm:t>
        <a:bodyPr/>
        <a:lstStyle/>
        <a:p>
          <a:endParaRPr lang="en-US"/>
        </a:p>
      </dgm:t>
    </dgm:pt>
    <dgm:pt modelId="{7909679F-B647-4D49-B553-C1D44286A5EA}" type="pres">
      <dgm:prSet presAssocID="{24B18A1C-0418-40A0-9F28-F7CCB1E3C94A}" presName="node" presStyleLbl="node1" presStyleIdx="3" presStyleCnt="5" custScaleX="132790" custScaleY="129202">
        <dgm:presLayoutVars>
          <dgm:bulletEnabled val="1"/>
        </dgm:presLayoutVars>
      </dgm:prSet>
      <dgm:spPr/>
      <dgm:t>
        <a:bodyPr/>
        <a:lstStyle/>
        <a:p>
          <a:endParaRPr lang="en-US"/>
        </a:p>
      </dgm:t>
    </dgm:pt>
    <dgm:pt modelId="{349D30B6-AC4C-494E-9127-E49A84C917FB}" type="pres">
      <dgm:prSet presAssocID="{24B18A1C-0418-40A0-9F28-F7CCB1E3C94A}" presName="spNode" presStyleCnt="0"/>
      <dgm:spPr/>
    </dgm:pt>
    <dgm:pt modelId="{0C31744C-F127-43C7-8DBF-7FEC11886247}" type="pres">
      <dgm:prSet presAssocID="{863322CF-DF64-4F1C-9458-A5FA7544D8BA}" presName="sibTrans" presStyleLbl="sibTrans1D1" presStyleIdx="3" presStyleCnt="5"/>
      <dgm:spPr/>
      <dgm:t>
        <a:bodyPr/>
        <a:lstStyle/>
        <a:p>
          <a:endParaRPr lang="en-US"/>
        </a:p>
      </dgm:t>
    </dgm:pt>
    <dgm:pt modelId="{7660EF8B-FF46-411A-9A81-3B7733BD12BF}" type="pres">
      <dgm:prSet presAssocID="{4221129B-66E8-47C3-919A-E4B5735C5134}" presName="node" presStyleLbl="node1" presStyleIdx="4" presStyleCnt="5" custScaleX="96994" custScaleY="128453">
        <dgm:presLayoutVars>
          <dgm:bulletEnabled val="1"/>
        </dgm:presLayoutVars>
      </dgm:prSet>
      <dgm:spPr/>
      <dgm:t>
        <a:bodyPr/>
        <a:lstStyle/>
        <a:p>
          <a:endParaRPr lang="en-US"/>
        </a:p>
      </dgm:t>
    </dgm:pt>
    <dgm:pt modelId="{32F8B4A9-FAFA-444C-9991-E35C659BDF2F}" type="pres">
      <dgm:prSet presAssocID="{4221129B-66E8-47C3-919A-E4B5735C5134}" presName="spNode" presStyleCnt="0"/>
      <dgm:spPr/>
    </dgm:pt>
    <dgm:pt modelId="{A9E49A8A-37C4-4A1D-8269-6B0CC485F8F6}" type="pres">
      <dgm:prSet presAssocID="{797B5376-6230-4879-8EEC-DDB1AAA80D2B}" presName="sibTrans" presStyleLbl="sibTrans1D1" presStyleIdx="4" presStyleCnt="5"/>
      <dgm:spPr/>
      <dgm:t>
        <a:bodyPr/>
        <a:lstStyle/>
        <a:p>
          <a:endParaRPr lang="en-US"/>
        </a:p>
      </dgm:t>
    </dgm:pt>
  </dgm:ptLst>
  <dgm:cxnLst>
    <dgm:cxn modelId="{9CDC4D9B-89A3-4E15-9917-BF5577811B33}" srcId="{6BDFF23D-7A83-4768-8B2C-A59D98A7098A}" destId="{24B18A1C-0418-40A0-9F28-F7CCB1E3C94A}" srcOrd="3" destOrd="0" parTransId="{DD04AE09-560E-4CC3-A8B0-26D3FAA47CED}" sibTransId="{863322CF-DF64-4F1C-9458-A5FA7544D8BA}"/>
    <dgm:cxn modelId="{98BA8309-BBD6-4071-8EFE-30125CDDF92E}" type="presOf" srcId="{797B5376-6230-4879-8EEC-DDB1AAA80D2B}" destId="{A9E49A8A-37C4-4A1D-8269-6B0CC485F8F6}" srcOrd="0" destOrd="0" presId="urn:microsoft.com/office/officeart/2005/8/layout/cycle6"/>
    <dgm:cxn modelId="{04F7B151-C1A8-448F-A1F2-CBC28DA2AC6A}" type="presOf" srcId="{3ED7A091-8390-45B6-A81E-BE7378DF40A8}" destId="{6EB2FE18-FCE0-44EC-9C88-A9D1324E4B52}" srcOrd="0" destOrd="0" presId="urn:microsoft.com/office/officeart/2005/8/layout/cycle6"/>
    <dgm:cxn modelId="{985A31B3-BC4D-4771-8752-BDF140D1DA7E}" type="presOf" srcId="{14BD4395-C554-40C2-9E1F-8745D9BDC55A}" destId="{4463B0CF-58F4-4AD0-A6EF-0AEEABD4BE42}" srcOrd="0" destOrd="0" presId="urn:microsoft.com/office/officeart/2005/8/layout/cycle6"/>
    <dgm:cxn modelId="{79D63906-BF00-4F2E-BCC4-BD3AC2C6DA04}" srcId="{6BDFF23D-7A83-4768-8B2C-A59D98A7098A}" destId="{4221129B-66E8-47C3-919A-E4B5735C5134}" srcOrd="4" destOrd="0" parTransId="{428B16B0-C4AD-41CB-89B1-C56722EA56D7}" sibTransId="{797B5376-6230-4879-8EEC-DDB1AAA80D2B}"/>
    <dgm:cxn modelId="{C357CFE3-5B6D-4700-A64D-23139EF6DB54}" type="presOf" srcId="{87BD9CE4-EBAD-441B-BC1B-42395214AF28}" destId="{975A6967-4C86-440B-AF71-6733822C55BA}" srcOrd="0" destOrd="0" presId="urn:microsoft.com/office/officeart/2005/8/layout/cycle6"/>
    <dgm:cxn modelId="{381203C9-1637-4D13-9F63-25F88877CC72}" srcId="{6BDFF23D-7A83-4768-8B2C-A59D98A7098A}" destId="{FFA11485-1827-4951-BFAA-E77B3F5C5461}" srcOrd="2" destOrd="0" parTransId="{2306EEF5-A00B-4513-AB40-D633FCC51F1F}" sibTransId="{EF0DBDBE-30F1-47BB-B83E-CEF6BBA389B1}"/>
    <dgm:cxn modelId="{1D1B1580-8BE7-4CC7-BEC0-D3849C2EF7FE}" type="presOf" srcId="{6BDFF23D-7A83-4768-8B2C-A59D98A7098A}" destId="{93496BD7-EEC7-41AF-84CB-2AA983D63110}" srcOrd="0" destOrd="0" presId="urn:microsoft.com/office/officeart/2005/8/layout/cycle6"/>
    <dgm:cxn modelId="{B3F2B95B-03F7-4739-B137-DE105DC98161}" type="presOf" srcId="{FFA11485-1827-4951-BFAA-E77B3F5C5461}" destId="{4852B026-2E1C-4870-B2A4-404DBD22D607}" srcOrd="0" destOrd="0" presId="urn:microsoft.com/office/officeart/2005/8/layout/cycle6"/>
    <dgm:cxn modelId="{C1E72263-31B7-4B86-98CB-F8DC63637D11}" type="presOf" srcId="{4221129B-66E8-47C3-919A-E4B5735C5134}" destId="{7660EF8B-FF46-411A-9A81-3B7733BD12BF}" srcOrd="0" destOrd="0" presId="urn:microsoft.com/office/officeart/2005/8/layout/cycle6"/>
    <dgm:cxn modelId="{52F14CA9-24F1-4A71-AE4A-A4CCD7803A41}" srcId="{6BDFF23D-7A83-4768-8B2C-A59D98A7098A}" destId="{87BD9CE4-EBAD-441B-BC1B-42395214AF28}" srcOrd="1" destOrd="0" parTransId="{C2F4D447-3222-41C6-A27E-CA4F4D11A6DC}" sibTransId="{1E246598-B4F5-4C5C-9775-E726DC8B8DE8}"/>
    <dgm:cxn modelId="{1B221D2B-1B70-4C7E-B084-43B6E4E0DF15}" type="presOf" srcId="{1E246598-B4F5-4C5C-9775-E726DC8B8DE8}" destId="{899758E4-C8A3-4688-A9BF-C0CF823EAECC}" srcOrd="0" destOrd="0" presId="urn:microsoft.com/office/officeart/2005/8/layout/cycle6"/>
    <dgm:cxn modelId="{CBA62470-6D63-487C-A65D-C83996361989}" type="presOf" srcId="{EF0DBDBE-30F1-47BB-B83E-CEF6BBA389B1}" destId="{9652299E-C91B-4AD9-88DE-30BBEDC4B6D4}" srcOrd="0" destOrd="0" presId="urn:microsoft.com/office/officeart/2005/8/layout/cycle6"/>
    <dgm:cxn modelId="{CB9B623D-59E5-4A20-AFD1-BC0DAAFBF07F}" type="presOf" srcId="{863322CF-DF64-4F1C-9458-A5FA7544D8BA}" destId="{0C31744C-F127-43C7-8DBF-7FEC11886247}" srcOrd="0" destOrd="0" presId="urn:microsoft.com/office/officeart/2005/8/layout/cycle6"/>
    <dgm:cxn modelId="{4681B89D-542C-4A90-86C8-7D0B834386F5}" type="presOf" srcId="{24B18A1C-0418-40A0-9F28-F7CCB1E3C94A}" destId="{7909679F-B647-4D49-B553-C1D44286A5EA}" srcOrd="0" destOrd="0" presId="urn:microsoft.com/office/officeart/2005/8/layout/cycle6"/>
    <dgm:cxn modelId="{AF6A08D1-C7B3-4B58-8DE3-8CAC62F7A5B2}" srcId="{6BDFF23D-7A83-4768-8B2C-A59D98A7098A}" destId="{14BD4395-C554-40C2-9E1F-8745D9BDC55A}" srcOrd="0" destOrd="0" parTransId="{43F9A0B1-3DC2-40AD-8ACB-1F76CE5A60A5}" sibTransId="{3ED7A091-8390-45B6-A81E-BE7378DF40A8}"/>
    <dgm:cxn modelId="{FBBAB992-5412-451A-84DA-565A5626E7C9}" type="presParOf" srcId="{93496BD7-EEC7-41AF-84CB-2AA983D63110}" destId="{4463B0CF-58F4-4AD0-A6EF-0AEEABD4BE42}" srcOrd="0" destOrd="0" presId="urn:microsoft.com/office/officeart/2005/8/layout/cycle6"/>
    <dgm:cxn modelId="{2EF6D157-495C-462E-B76D-BFB91FA3C870}" type="presParOf" srcId="{93496BD7-EEC7-41AF-84CB-2AA983D63110}" destId="{B341DDE1-8626-48B8-B018-E2A353281A65}" srcOrd="1" destOrd="0" presId="urn:microsoft.com/office/officeart/2005/8/layout/cycle6"/>
    <dgm:cxn modelId="{0A0F292D-50CD-4118-A334-7DFB240632C9}" type="presParOf" srcId="{93496BD7-EEC7-41AF-84CB-2AA983D63110}" destId="{6EB2FE18-FCE0-44EC-9C88-A9D1324E4B52}" srcOrd="2" destOrd="0" presId="urn:microsoft.com/office/officeart/2005/8/layout/cycle6"/>
    <dgm:cxn modelId="{460D59C1-A957-4826-97E1-AF9F78D6BCBC}" type="presParOf" srcId="{93496BD7-EEC7-41AF-84CB-2AA983D63110}" destId="{975A6967-4C86-440B-AF71-6733822C55BA}" srcOrd="3" destOrd="0" presId="urn:microsoft.com/office/officeart/2005/8/layout/cycle6"/>
    <dgm:cxn modelId="{43F742D5-1628-4AA3-9363-50B211512A5D}" type="presParOf" srcId="{93496BD7-EEC7-41AF-84CB-2AA983D63110}" destId="{ECED2547-A726-47E8-A31A-CAF256E9F4A2}" srcOrd="4" destOrd="0" presId="urn:microsoft.com/office/officeart/2005/8/layout/cycle6"/>
    <dgm:cxn modelId="{EEB73670-7BBE-4A52-8FA7-F3BD3811E744}" type="presParOf" srcId="{93496BD7-EEC7-41AF-84CB-2AA983D63110}" destId="{899758E4-C8A3-4688-A9BF-C0CF823EAECC}" srcOrd="5" destOrd="0" presId="urn:microsoft.com/office/officeart/2005/8/layout/cycle6"/>
    <dgm:cxn modelId="{34372D6B-E69A-4C9E-83FA-B137F084A417}" type="presParOf" srcId="{93496BD7-EEC7-41AF-84CB-2AA983D63110}" destId="{4852B026-2E1C-4870-B2A4-404DBD22D607}" srcOrd="6" destOrd="0" presId="urn:microsoft.com/office/officeart/2005/8/layout/cycle6"/>
    <dgm:cxn modelId="{10FC187B-AD06-4F13-9DB0-6BEEF015A9AF}" type="presParOf" srcId="{93496BD7-EEC7-41AF-84CB-2AA983D63110}" destId="{06C61A82-CE76-4A34-A5CB-2DC648932AD0}" srcOrd="7" destOrd="0" presId="urn:microsoft.com/office/officeart/2005/8/layout/cycle6"/>
    <dgm:cxn modelId="{DE51B4DF-688C-44FE-B87B-F63C545C024B}" type="presParOf" srcId="{93496BD7-EEC7-41AF-84CB-2AA983D63110}" destId="{9652299E-C91B-4AD9-88DE-30BBEDC4B6D4}" srcOrd="8" destOrd="0" presId="urn:microsoft.com/office/officeart/2005/8/layout/cycle6"/>
    <dgm:cxn modelId="{E501FB35-096D-4030-ABAD-37DAB10D6772}" type="presParOf" srcId="{93496BD7-EEC7-41AF-84CB-2AA983D63110}" destId="{7909679F-B647-4D49-B553-C1D44286A5EA}" srcOrd="9" destOrd="0" presId="urn:microsoft.com/office/officeart/2005/8/layout/cycle6"/>
    <dgm:cxn modelId="{2F36AC16-F404-4132-AA17-7CF1456E5378}" type="presParOf" srcId="{93496BD7-EEC7-41AF-84CB-2AA983D63110}" destId="{349D30B6-AC4C-494E-9127-E49A84C917FB}" srcOrd="10" destOrd="0" presId="urn:microsoft.com/office/officeart/2005/8/layout/cycle6"/>
    <dgm:cxn modelId="{247B1910-7B1B-4D6F-AF57-A4CD5915E7E3}" type="presParOf" srcId="{93496BD7-EEC7-41AF-84CB-2AA983D63110}" destId="{0C31744C-F127-43C7-8DBF-7FEC11886247}" srcOrd="11" destOrd="0" presId="urn:microsoft.com/office/officeart/2005/8/layout/cycle6"/>
    <dgm:cxn modelId="{AA5502A6-055C-4FE1-869F-79935E263DA7}" type="presParOf" srcId="{93496BD7-EEC7-41AF-84CB-2AA983D63110}" destId="{7660EF8B-FF46-411A-9A81-3B7733BD12BF}" srcOrd="12" destOrd="0" presId="urn:microsoft.com/office/officeart/2005/8/layout/cycle6"/>
    <dgm:cxn modelId="{61673966-B6F5-4FE5-A3C6-1D9C73D4BCA3}" type="presParOf" srcId="{93496BD7-EEC7-41AF-84CB-2AA983D63110}" destId="{32F8B4A9-FAFA-444C-9991-E35C659BDF2F}" srcOrd="13" destOrd="0" presId="urn:microsoft.com/office/officeart/2005/8/layout/cycle6"/>
    <dgm:cxn modelId="{AA21C65D-FE92-43C0-823E-26F459130A0F}" type="presParOf" srcId="{93496BD7-EEC7-41AF-84CB-2AA983D63110}" destId="{A9E49A8A-37C4-4A1D-8269-6B0CC485F8F6}"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63B0CF-58F4-4AD0-A6EF-0AEEABD4BE42}">
      <dsp:nvSpPr>
        <dsp:cNvPr id="0" name=""/>
        <dsp:cNvSpPr/>
      </dsp:nvSpPr>
      <dsp:spPr>
        <a:xfrm>
          <a:off x="3360230" y="-37777"/>
          <a:ext cx="1486792" cy="966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Accidents and injuries</a:t>
          </a:r>
          <a:endParaRPr lang="en-US" sz="1600" kern="1200" dirty="0"/>
        </a:p>
      </dsp:txBody>
      <dsp:txXfrm>
        <a:off x="3360230" y="-37777"/>
        <a:ext cx="1486792" cy="966415"/>
      </dsp:txXfrm>
    </dsp:sp>
    <dsp:sp modelId="{6EB2FE18-FCE0-44EC-9C88-A9D1324E4B52}">
      <dsp:nvSpPr>
        <dsp:cNvPr id="0" name=""/>
        <dsp:cNvSpPr/>
      </dsp:nvSpPr>
      <dsp:spPr>
        <a:xfrm>
          <a:off x="2172192" y="445429"/>
          <a:ext cx="3862868" cy="3862868"/>
        </a:xfrm>
        <a:custGeom>
          <a:avLst/>
          <a:gdLst/>
          <a:ahLst/>
          <a:cxnLst/>
          <a:rect l="0" t="0" r="0" b="0"/>
          <a:pathLst>
            <a:path>
              <a:moveTo>
                <a:pt x="2685052" y="153092"/>
              </a:moveTo>
              <a:arcTo wR="1931434" hR="1931434" stAng="17577964" swAng="196228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5A6967-4C86-440B-AF71-6733822C55BA}">
      <dsp:nvSpPr>
        <dsp:cNvPr id="0" name=""/>
        <dsp:cNvSpPr/>
      </dsp:nvSpPr>
      <dsp:spPr>
        <a:xfrm>
          <a:off x="5197133" y="1296810"/>
          <a:ext cx="1486792" cy="966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Cancer</a:t>
          </a:r>
          <a:endParaRPr lang="en-US" sz="1600" kern="1200" dirty="0"/>
        </a:p>
      </dsp:txBody>
      <dsp:txXfrm>
        <a:off x="5197133" y="1296810"/>
        <a:ext cx="1486792" cy="966415"/>
      </dsp:txXfrm>
    </dsp:sp>
    <dsp:sp modelId="{899758E4-C8A3-4688-A9BF-C0CF823EAECC}">
      <dsp:nvSpPr>
        <dsp:cNvPr id="0" name=""/>
        <dsp:cNvSpPr/>
      </dsp:nvSpPr>
      <dsp:spPr>
        <a:xfrm>
          <a:off x="2172192" y="445429"/>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52B026-2E1C-4870-B2A4-404DBD22D607}">
      <dsp:nvSpPr>
        <dsp:cNvPr id="0" name=""/>
        <dsp:cNvSpPr/>
      </dsp:nvSpPr>
      <dsp:spPr>
        <a:xfrm>
          <a:off x="4495498" y="3456219"/>
          <a:ext cx="1486792" cy="966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Cardiovascular problem</a:t>
          </a:r>
          <a:endParaRPr lang="en-US" sz="1600" kern="1200" dirty="0"/>
        </a:p>
      </dsp:txBody>
      <dsp:txXfrm>
        <a:off x="4495498" y="3456219"/>
        <a:ext cx="1486792" cy="966415"/>
      </dsp:txXfrm>
    </dsp:sp>
    <dsp:sp modelId="{9652299E-C91B-4AD9-88DE-30BBEDC4B6D4}">
      <dsp:nvSpPr>
        <dsp:cNvPr id="0" name=""/>
        <dsp:cNvSpPr/>
      </dsp:nvSpPr>
      <dsp:spPr>
        <a:xfrm>
          <a:off x="2172192" y="445429"/>
          <a:ext cx="3862868" cy="3862868"/>
        </a:xfrm>
        <a:custGeom>
          <a:avLst/>
          <a:gdLst/>
          <a:ahLst/>
          <a:cxnLst/>
          <a:rect l="0" t="0" r="0" b="0"/>
          <a:pathLst>
            <a:path>
              <a:moveTo>
                <a:pt x="2318006" y="3823786"/>
              </a:moveTo>
              <a:arcTo wR="1931434" hR="1931434" stAng="4707264" swAng="94698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09679F-B647-4D49-B553-C1D44286A5EA}">
      <dsp:nvSpPr>
        <dsp:cNvPr id="0" name=""/>
        <dsp:cNvSpPr/>
      </dsp:nvSpPr>
      <dsp:spPr>
        <a:xfrm>
          <a:off x="1981202" y="3315112"/>
          <a:ext cx="1974312" cy="124862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Nausea, vomiting,</a:t>
          </a:r>
        </a:p>
        <a:p>
          <a:pPr lvl="0" algn="ctr" defTabSz="711200">
            <a:lnSpc>
              <a:spcPct val="90000"/>
            </a:lnSpc>
            <a:spcBef>
              <a:spcPct val="0"/>
            </a:spcBef>
            <a:spcAft>
              <a:spcPct val="35000"/>
            </a:spcAft>
          </a:pPr>
          <a:r>
            <a:rPr lang="en-US" sz="1600" kern="1200" dirty="0" smtClean="0"/>
            <a:t>unconsciousness</a:t>
          </a:r>
        </a:p>
        <a:p>
          <a:pPr lvl="0" algn="ctr" defTabSz="711200">
            <a:lnSpc>
              <a:spcPct val="90000"/>
            </a:lnSpc>
            <a:spcBef>
              <a:spcPct val="0"/>
            </a:spcBef>
            <a:spcAft>
              <a:spcPct val="35000"/>
            </a:spcAft>
          </a:pPr>
          <a:endParaRPr lang="en-US" sz="1600" kern="1200" dirty="0"/>
        </a:p>
      </dsp:txBody>
      <dsp:txXfrm>
        <a:off x="1981202" y="3315112"/>
        <a:ext cx="1974312" cy="1248628"/>
      </dsp:txXfrm>
    </dsp:sp>
    <dsp:sp modelId="{0C31744C-F127-43C7-8DBF-7FEC11886247}">
      <dsp:nvSpPr>
        <dsp:cNvPr id="0" name=""/>
        <dsp:cNvSpPr/>
      </dsp:nvSpPr>
      <dsp:spPr>
        <a:xfrm>
          <a:off x="2172192" y="445429"/>
          <a:ext cx="3862868" cy="3862868"/>
        </a:xfrm>
        <a:custGeom>
          <a:avLst/>
          <a:gdLst/>
          <a:ahLst/>
          <a:cxnLst/>
          <a:rect l="0" t="0" r="0" b="0"/>
          <a:pathLst>
            <a:path>
              <a:moveTo>
                <a:pt x="238626" y="2861401"/>
              </a:moveTo>
              <a:arcTo wR="1931434" hR="1931434" stAng="9073031" swAng="1667679"/>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60EF8B-FF46-411A-9A81-3B7733BD12BF}">
      <dsp:nvSpPr>
        <dsp:cNvPr id="0" name=""/>
        <dsp:cNvSpPr/>
      </dsp:nvSpPr>
      <dsp:spPr>
        <a:xfrm>
          <a:off x="1545673" y="1159323"/>
          <a:ext cx="1442099" cy="124138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Poorer psychological well being</a:t>
          </a:r>
          <a:endParaRPr lang="en-US" sz="1600" kern="1200" dirty="0"/>
        </a:p>
      </dsp:txBody>
      <dsp:txXfrm>
        <a:off x="1545673" y="1159323"/>
        <a:ext cx="1442099" cy="1241389"/>
      </dsp:txXfrm>
    </dsp:sp>
    <dsp:sp modelId="{A9E49A8A-37C4-4A1D-8269-6B0CC485F8F6}">
      <dsp:nvSpPr>
        <dsp:cNvPr id="0" name=""/>
        <dsp:cNvSpPr/>
      </dsp:nvSpPr>
      <dsp:spPr>
        <a:xfrm>
          <a:off x="2172192" y="445429"/>
          <a:ext cx="3862868" cy="3862868"/>
        </a:xfrm>
        <a:custGeom>
          <a:avLst/>
          <a:gdLst/>
          <a:ahLst/>
          <a:cxnLst/>
          <a:rect l="0" t="0" r="0" b="0"/>
          <a:pathLst>
            <a:path>
              <a:moveTo>
                <a:pt x="438057" y="706581"/>
              </a:moveTo>
              <a:arcTo wR="1931434" hR="1931434" stAng="13161496" swAng="166347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F8C9DD8A-ED22-4C7F-B400-A9E58FC7F29F}" type="datetimeFigureOut">
              <a:rPr lang="en-US" smtClean="0"/>
              <a:pPr/>
              <a:t>30-Apr-13</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5B949AE6-E936-4817-84B0-6F6E1F0D9BF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3F1D55B6-A669-45E0-A7E6-F94AB4974517}" type="datetimeFigureOut">
              <a:rPr lang="en-US" smtClean="0"/>
              <a:pPr/>
              <a:t>30-Apr-13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CB6E40-8BBD-474F-9B4F-A6A45E9F15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Evidence suggests increases in the prices of alcoholic beverages in developing countries appear to be an effective policy for reducing alcohol consumption and its consequences. (Chaloupka,2002)</a:t>
            </a:r>
          </a:p>
          <a:p>
            <a:pPr eaLnBrk="1" hangingPunct="1">
              <a:spcBef>
                <a:spcPct val="0"/>
              </a:spcBef>
            </a:pPr>
            <a:r>
              <a:rPr lang="en-US" smtClean="0">
                <a:ea typeface="ＭＳ Ｐゴシック" pitchFamily="34" charset="-128"/>
              </a:rPr>
              <a:t>The other policies adopted by developed countries are effective excise tax on alcoholic beverages; reduced access to alcoholic beverage retail outlets; comprehensive advertising ban on alcohol; random breath testing of motor vehicle drivers; brief advice to heavy drinkers by physician and rehabilitation. </a:t>
            </a:r>
          </a:p>
          <a:p>
            <a:pPr eaLnBrk="1" hangingPunct="1">
              <a:spcBef>
                <a:spcPct val="0"/>
              </a:spcBef>
            </a:pPr>
            <a:endParaRPr lang="en-US" smtClean="0">
              <a:ea typeface="ＭＳ Ｐゴシック" pitchFamily="34" charset="-128"/>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1D9E22A0-69A1-4DAA-80DF-6B20B2EDAF4C}" type="slidenum">
              <a:rPr lang="en-US"/>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Policy space</a:t>
            </a:r>
            <a:r>
              <a:rPr lang="ja-JP" altLang="en-US" smtClean="0">
                <a:ea typeface="ＭＳ Ｐゴシック" pitchFamily="34" charset="-128"/>
              </a:rPr>
              <a:t>’</a:t>
            </a:r>
            <a:r>
              <a:rPr lang="en-US" altLang="ja-JP" smtClean="0">
                <a:ea typeface="ＭＳ Ｐゴシック" pitchFamily="34" charset="-128"/>
              </a:rPr>
              <a:t> is the term frequently used to describe </a:t>
            </a:r>
            <a:r>
              <a:rPr lang="ja-JP" altLang="en-US" smtClean="0">
                <a:ea typeface="ＭＳ Ｐゴシック" pitchFamily="34" charset="-128"/>
              </a:rPr>
              <a:t>“</a:t>
            </a:r>
            <a:r>
              <a:rPr lang="en-US" altLang="ja-JP" smtClean="0">
                <a:ea typeface="ＭＳ Ｐゴシック" pitchFamily="34" charset="-128"/>
              </a:rPr>
              <a:t>the freedom, scope, and mechanisms that governments have to choose, design and implement public policies to fulfill their aims</a:t>
            </a:r>
            <a:r>
              <a:rPr lang="ja-JP" altLang="en-US" smtClean="0">
                <a:ea typeface="ＭＳ Ｐゴシック" pitchFamily="34" charset="-128"/>
              </a:rPr>
              <a:t>”</a:t>
            </a:r>
            <a:endParaRPr lang="en-US" altLang="ja-JP" smtClean="0">
              <a:ea typeface="ＭＳ Ｐゴシック" pitchFamily="34" charset="-128"/>
            </a:endParaRPr>
          </a:p>
          <a:p>
            <a:pPr eaLnBrk="1" hangingPunct="1">
              <a:spcBef>
                <a:spcPct val="0"/>
              </a:spcBef>
            </a:pPr>
            <a:r>
              <a:rPr lang="en-US" smtClean="0">
                <a:ea typeface="ＭＳ Ｐゴシック" pitchFamily="34" charset="-128"/>
              </a:rPr>
              <a:t>Policy capacity refers to the fiscal ability of states to enact those policies or regulations, which depends upon their ability to capture sufficient revenue through taxation for this purpose. Both space and capacity can be affected by trade treaties. </a:t>
            </a:r>
          </a:p>
        </p:txBody>
      </p:sp>
      <p:sp>
        <p:nvSpPr>
          <p:cNvPr id="51203" name="Slide Number Placeholder 3"/>
          <p:cNvSpPr>
            <a:spLocks noGrp="1"/>
          </p:cNvSpPr>
          <p:nvPr>
            <p:ph type="sldNum" sz="quarter" idx="5"/>
          </p:nvPr>
        </p:nvSpPr>
        <p:spPr bwMode="auto">
          <a:noFill/>
          <a:ln>
            <a:miter lim="800000"/>
            <a:headEnd/>
            <a:tailEnd/>
          </a:ln>
        </p:spPr>
        <p:txBody>
          <a:bodyPr/>
          <a:lstStyle/>
          <a:p>
            <a:fld id="{DDD36C89-17BA-4E35-BA4B-9F98FFB07C1B}" type="slidenum">
              <a:rPr lang="en-US"/>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8851" name="Slide Number Placeholder 3"/>
          <p:cNvSpPr>
            <a:spLocks noGrp="1"/>
          </p:cNvSpPr>
          <p:nvPr>
            <p:ph type="sldNum" sz="quarter" idx="5"/>
          </p:nvPr>
        </p:nvSpPr>
        <p:spPr bwMode="auto">
          <a:noFill/>
          <a:ln>
            <a:miter lim="800000"/>
            <a:headEnd/>
            <a:tailEnd/>
          </a:ln>
        </p:spPr>
        <p:txBody>
          <a:bodyPr/>
          <a:lstStyle/>
          <a:p>
            <a:fld id="{45C52EBF-BF93-4696-8887-C4940F928769}" type="slidenum">
              <a:rPr lang="en-US"/>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9875" name="Slide Number Placeholder 3"/>
          <p:cNvSpPr>
            <a:spLocks noGrp="1"/>
          </p:cNvSpPr>
          <p:nvPr>
            <p:ph type="sldNum" sz="quarter" idx="5"/>
          </p:nvPr>
        </p:nvSpPr>
        <p:spPr bwMode="auto">
          <a:noFill/>
          <a:ln>
            <a:miter lim="800000"/>
            <a:headEnd/>
            <a:tailEnd/>
          </a:ln>
        </p:spPr>
        <p:txBody>
          <a:bodyPr/>
          <a:lstStyle/>
          <a:p>
            <a:fld id="{3746567C-7D70-4CD7-94EC-3393785E40A7}" type="slidenum">
              <a:rPr lang="en-US"/>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8611" name="Slide Number Placeholder 3"/>
          <p:cNvSpPr>
            <a:spLocks noGrp="1"/>
          </p:cNvSpPr>
          <p:nvPr>
            <p:ph type="sldNum" sz="quarter" idx="5"/>
          </p:nvPr>
        </p:nvSpPr>
        <p:spPr bwMode="auto">
          <a:noFill/>
          <a:ln>
            <a:miter lim="800000"/>
            <a:headEnd/>
            <a:tailEnd/>
          </a:ln>
        </p:spPr>
        <p:txBody>
          <a:bodyPr/>
          <a:lstStyle/>
          <a:p>
            <a:fld id="{AC7B0170-122B-446C-AE3C-9264831DD28C}"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00B2BB53-7D69-4E40-AFE0-809CBA83401E}" type="slidenum">
              <a:rPr lang="en-US"/>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4515" name="Slide Number Placeholder 3"/>
          <p:cNvSpPr>
            <a:spLocks noGrp="1"/>
          </p:cNvSpPr>
          <p:nvPr>
            <p:ph type="sldNum" sz="quarter" idx="5"/>
          </p:nvPr>
        </p:nvSpPr>
        <p:spPr bwMode="auto">
          <a:noFill/>
          <a:ln>
            <a:miter lim="800000"/>
            <a:headEnd/>
            <a:tailEnd/>
          </a:ln>
        </p:spPr>
        <p:txBody>
          <a:bodyPr/>
          <a:lstStyle/>
          <a:p>
            <a:fld id="{7E36E9F8-F746-4A1C-B12B-E82146C9D03C}" type="slidenum">
              <a:rPr lang="en-US"/>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ea typeface="ＭＳ Ｐゴシック" pitchFamily="34" charset="-128"/>
              </a:rPr>
              <a:t>These pictures are taken by the COE-AC. ©2013. </a:t>
            </a:r>
          </a:p>
        </p:txBody>
      </p:sp>
      <p:sp>
        <p:nvSpPr>
          <p:cNvPr id="33795" name="Slide Number Placeholder 3"/>
          <p:cNvSpPr>
            <a:spLocks noGrp="1"/>
          </p:cNvSpPr>
          <p:nvPr>
            <p:ph type="sldNum" sz="quarter" idx="5"/>
          </p:nvPr>
        </p:nvSpPr>
        <p:spPr bwMode="auto">
          <a:noFill/>
          <a:ln>
            <a:miter lim="800000"/>
            <a:headEnd/>
            <a:tailEnd/>
          </a:ln>
        </p:spPr>
        <p:txBody>
          <a:bodyPr/>
          <a:lstStyle/>
          <a:p>
            <a:fld id="{FF1199C9-784A-42B7-A56A-D230E6E25740}" type="slidenum">
              <a:rPr lang="en-US"/>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ban on alcohol advertisements in India has helped domestic brands maintain market leadership. The ban has also helped regional players maintain a unique identity. Liquor companies can promote brands only at the point of sales. Many companies have got around the ban through surrogate advertising – a tactical vehicle for brand recall – of products such as mineral water, CDs and cassettes.</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Created to celebrate Kingfisher Premium Lager's association with Indian Premier League (IPL), the biggest cricketing carnival. The brand associates itself as the 'Good Times Partner' with 6 of the top 9 competing teams. The TVC, shows a galaxy of the world's famous cricketers trying to sing the iconic Kingfisher brand jingle. The ad portrays the lighter side of the serious and highly competitive sporting event-the players may be divided by teams, but are united by the 'King of Good Times'</a:t>
            </a:r>
          </a:p>
          <a:p>
            <a:pPr eaLnBrk="1" hangingPunct="1">
              <a:spcBef>
                <a:spcPct val="0"/>
              </a:spcBef>
            </a:pPr>
            <a:endParaRPr lang="en-US" dirty="0" smtClean="0">
              <a:ea typeface="ＭＳ Ｐゴシック" pitchFamily="34"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B76668C4-66CE-4F0A-8F1B-9ADFB6BFA1E1}" type="slidenum">
              <a:rPr lang="en-US"/>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2707" name="Slide Number Placeholder 3"/>
          <p:cNvSpPr>
            <a:spLocks noGrp="1"/>
          </p:cNvSpPr>
          <p:nvPr>
            <p:ph type="sldNum" sz="quarter" idx="5"/>
          </p:nvPr>
        </p:nvSpPr>
        <p:spPr bwMode="auto">
          <a:noFill/>
          <a:ln>
            <a:miter lim="800000"/>
            <a:headEnd/>
            <a:tailEnd/>
          </a:ln>
        </p:spPr>
        <p:txBody>
          <a:bodyPr/>
          <a:lstStyle/>
          <a:p>
            <a:fld id="{89CAF268-1F0E-49BB-AA0A-BE2648A4F33F}" type="slidenum">
              <a:rPr lang="en-US"/>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Most appealing alcoholic beverages and alcohol advertisements oriented towards  young people use elements associated with youth culture. </a:t>
            </a:r>
          </a:p>
          <a:p>
            <a:pPr eaLnBrk="1" hangingPunct="1">
              <a:spcBef>
                <a:spcPct val="0"/>
              </a:spcBef>
            </a:pPr>
            <a:endParaRPr lang="en-US" smtClean="0">
              <a:ea typeface="ＭＳ Ｐゴシック" pitchFamily="34" charset="-128"/>
            </a:endParaRPr>
          </a:p>
        </p:txBody>
      </p:sp>
      <p:sp>
        <p:nvSpPr>
          <p:cNvPr id="46083" name="Slide Number Placeholder 3"/>
          <p:cNvSpPr>
            <a:spLocks noGrp="1"/>
          </p:cNvSpPr>
          <p:nvPr>
            <p:ph type="sldNum" sz="quarter" idx="5"/>
          </p:nvPr>
        </p:nvSpPr>
        <p:spPr bwMode="auto">
          <a:noFill/>
          <a:ln>
            <a:miter lim="800000"/>
            <a:headEnd/>
            <a:tailEnd/>
          </a:ln>
        </p:spPr>
        <p:txBody>
          <a:bodyPr/>
          <a:lstStyle/>
          <a:p>
            <a:fld id="{07E1E024-FA1F-40CE-A3CA-A1900CD89DB6}" type="slidenum">
              <a:rPr lang="en-US"/>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5779" name="Slide Number Placeholder 3"/>
          <p:cNvSpPr>
            <a:spLocks noGrp="1"/>
          </p:cNvSpPr>
          <p:nvPr>
            <p:ph type="sldNum" sz="quarter" idx="5"/>
          </p:nvPr>
        </p:nvSpPr>
        <p:spPr bwMode="auto">
          <a:noFill/>
          <a:ln>
            <a:miter lim="800000"/>
            <a:headEnd/>
            <a:tailEnd/>
          </a:ln>
        </p:spPr>
        <p:txBody>
          <a:bodyPr/>
          <a:lstStyle/>
          <a:p>
            <a:fld id="{E828A3F4-E262-4A99-8E71-E6826D607A25}" type="slidenum">
              <a:rPr lang="en-US"/>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BF07B-B958-4E3C-9216-C60F90691A27}" type="datetimeFigureOut">
              <a:rPr lang="en-US" smtClean="0"/>
              <a:pPr/>
              <a:t>30-Apr-13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BF07B-B958-4E3C-9216-C60F90691A27}" type="datetimeFigureOut">
              <a:rPr lang="en-US" smtClean="0"/>
              <a:pPr/>
              <a:t>30-Apr-13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BF07B-B958-4E3C-9216-C60F90691A27}" type="datetimeFigureOut">
              <a:rPr lang="en-US" smtClean="0"/>
              <a:pPr/>
              <a:t>30-Apr-13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DBF07B-B958-4E3C-9216-C60F90691A27}" type="datetimeFigureOut">
              <a:rPr lang="en-US" smtClean="0"/>
              <a:pPr/>
              <a:t>30-Apr-13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BF07B-B958-4E3C-9216-C60F90691A27}" type="datetimeFigureOut">
              <a:rPr lang="en-US" smtClean="0"/>
              <a:pPr/>
              <a:t>30-Apr-13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DBF07B-B958-4E3C-9216-C60F90691A27}" type="datetimeFigureOut">
              <a:rPr lang="en-US" smtClean="0"/>
              <a:pPr/>
              <a:t>30-Apr-13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BF07B-B958-4E3C-9216-C60F90691A27}" type="datetimeFigureOut">
              <a:rPr lang="en-US" smtClean="0"/>
              <a:pPr/>
              <a:t>30-Apr-13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DBF07B-B958-4E3C-9216-C60F90691A27}" type="datetimeFigureOut">
              <a:rPr lang="en-US" smtClean="0"/>
              <a:pPr/>
              <a:t>30-Apr-13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BF07B-B958-4E3C-9216-C60F90691A27}" type="datetimeFigureOut">
              <a:rPr lang="en-US" smtClean="0"/>
              <a:pPr/>
              <a:t>30-Apr-13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BF07B-B958-4E3C-9216-C60F90691A27}" type="datetimeFigureOut">
              <a:rPr lang="en-US" smtClean="0"/>
              <a:pPr/>
              <a:t>30-Apr-13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DBF07B-B958-4E3C-9216-C60F90691A27}" type="datetimeFigureOut">
              <a:rPr lang="en-US" smtClean="0"/>
              <a:pPr/>
              <a:t>30-Apr-13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9601-CB3B-487C-BA12-6E33FDA102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BF07B-B958-4E3C-9216-C60F90691A27}" type="datetimeFigureOut">
              <a:rPr lang="en-US" smtClean="0"/>
              <a:pPr/>
              <a:t>30-Apr-13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99601-CB3B-487C-BA12-6E33FDA102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youtube.com/watch?v=kyQK-jK67D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jagjyot\Desktop\moderate-alcohol-consumption-beneficia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4267200" y="304800"/>
            <a:ext cx="4800600" cy="2460625"/>
          </a:xfrm>
        </p:spPr>
        <p:txBody>
          <a:bodyPr>
            <a:normAutofit fontScale="90000"/>
          </a:bodyPr>
          <a:lstStyle/>
          <a:p>
            <a:r>
              <a:rPr lang="en-US" b="1" dirty="0" smtClean="0">
                <a:solidFill>
                  <a:srgbClr val="C00000"/>
                </a:solidFill>
              </a:rPr>
              <a:t>Alcohol Misuse and Its Impediment:</a:t>
            </a:r>
            <a:br>
              <a:rPr lang="en-US" b="1" dirty="0" smtClean="0">
                <a:solidFill>
                  <a:srgbClr val="C00000"/>
                </a:solidFill>
              </a:rPr>
            </a:br>
            <a:r>
              <a:rPr lang="en-US" b="1" dirty="0" smtClean="0">
                <a:solidFill>
                  <a:srgbClr val="C00000"/>
                </a:solidFill>
              </a:rPr>
              <a:t>  A Multi- sectoral Issue</a:t>
            </a:r>
            <a:endParaRPr lang="en-US" b="1" dirty="0">
              <a:solidFill>
                <a:srgbClr val="C00000"/>
              </a:solidFill>
            </a:endParaRPr>
          </a:p>
        </p:txBody>
      </p:sp>
      <p:sp>
        <p:nvSpPr>
          <p:cNvPr id="3" name="Subtitle 2"/>
          <p:cNvSpPr>
            <a:spLocks noGrp="1"/>
          </p:cNvSpPr>
          <p:nvPr>
            <p:ph type="subTitle" idx="1"/>
          </p:nvPr>
        </p:nvSpPr>
        <p:spPr>
          <a:xfrm>
            <a:off x="4876800" y="5867400"/>
            <a:ext cx="4114800" cy="838200"/>
          </a:xfrm>
        </p:spPr>
        <p:txBody>
          <a:bodyPr>
            <a:normAutofit/>
          </a:bodyPr>
          <a:lstStyle/>
          <a:p>
            <a:r>
              <a:rPr lang="en-US" b="1" dirty="0" smtClean="0">
                <a:solidFill>
                  <a:srgbClr val="00B050"/>
                </a:solidFill>
              </a:rPr>
              <a:t>Jagjyot </a:t>
            </a:r>
            <a:r>
              <a:rPr lang="en-US" b="1" dirty="0">
                <a:solidFill>
                  <a:srgbClr val="00B050"/>
                </a:solidFill>
              </a:rPr>
              <a:t>K</a:t>
            </a:r>
            <a:r>
              <a:rPr lang="en-US" b="1" dirty="0" smtClean="0">
                <a:solidFill>
                  <a:srgbClr val="00B050"/>
                </a:solidFill>
              </a:rPr>
              <a:t>aur</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solidFill>
                  <a:srgbClr val="000066"/>
                </a:solidFill>
              </a:rPr>
              <a:t>The per capita consumption is 2 </a:t>
            </a:r>
            <a:r>
              <a:rPr lang="en-US" dirty="0" err="1" smtClean="0">
                <a:solidFill>
                  <a:srgbClr val="000066"/>
                </a:solidFill>
              </a:rPr>
              <a:t>litres</a:t>
            </a:r>
            <a:r>
              <a:rPr lang="en-US" dirty="0" smtClean="0">
                <a:solidFill>
                  <a:srgbClr val="000066"/>
                </a:solidFill>
              </a:rPr>
              <a:t>/adult/year (calculated from official 2003 sales and population figures)</a:t>
            </a:r>
            <a:r>
              <a:rPr lang="en-US" sz="2400" dirty="0" smtClean="0">
                <a:solidFill>
                  <a:srgbClr val="000066"/>
                </a:solidFill>
              </a:rPr>
              <a:t>  </a:t>
            </a:r>
            <a:r>
              <a:rPr lang="en-US" dirty="0" smtClean="0">
                <a:solidFill>
                  <a:srgbClr val="000066"/>
                </a:solidFill>
              </a:rPr>
              <a:t>and becomes 4 </a:t>
            </a:r>
            <a:r>
              <a:rPr lang="en-US" dirty="0" err="1" smtClean="0">
                <a:solidFill>
                  <a:srgbClr val="000066"/>
                </a:solidFill>
              </a:rPr>
              <a:t>litres</a:t>
            </a:r>
            <a:r>
              <a:rPr lang="en-US" dirty="0" smtClean="0">
                <a:solidFill>
                  <a:srgbClr val="000066"/>
                </a:solidFill>
              </a:rPr>
              <a:t>/adult/year taking into account undocumented consumption (45-50%).</a:t>
            </a:r>
          </a:p>
          <a:p>
            <a:pPr>
              <a:buNone/>
            </a:pPr>
            <a:endParaRPr lang="en-US" dirty="0" smtClean="0">
              <a:solidFill>
                <a:srgbClr val="000066"/>
              </a:solidFill>
            </a:endParaRPr>
          </a:p>
          <a:p>
            <a:r>
              <a:rPr lang="en-US" dirty="0" smtClean="0">
                <a:solidFill>
                  <a:srgbClr val="000066"/>
                </a:solidFill>
              </a:rPr>
              <a:t>Alcohol consumption is as low as 7 percent in Gujarat while it is 75 percent in Arunachal Pradesh.</a:t>
            </a:r>
          </a:p>
          <a:p>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Production</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rgbClr val="000066"/>
                </a:solidFill>
              </a:rPr>
              <a:t>India is the dominant producer of alcohol (65%) in south east Asia region and contributes about 7% of total alcohol beverage imports into the region.</a:t>
            </a:r>
            <a:endParaRPr lang="en-US" dirty="0">
              <a:solidFill>
                <a:srgbClr val="00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0" y="990600"/>
            <a:ext cx="9144000" cy="5668963"/>
          </a:xfrm>
        </p:spPr>
        <p:txBody>
          <a:bodyPr/>
          <a:lstStyle/>
          <a:p>
            <a:pPr algn="just" eaLnBrk="1" hangingPunct="1">
              <a:lnSpc>
                <a:spcPct val="110000"/>
              </a:lnSpc>
            </a:pPr>
            <a:r>
              <a:rPr lang="en-US" sz="2000" b="1" dirty="0" smtClean="0">
                <a:solidFill>
                  <a:srgbClr val="000066"/>
                </a:solidFill>
                <a:latin typeface="Arial" pitchFamily="34" charset="0"/>
                <a:ea typeface="ＭＳ Ｐゴシック" pitchFamily="34" charset="-128"/>
              </a:rPr>
              <a:t>Markets in developed countries are saturated. </a:t>
            </a:r>
          </a:p>
          <a:p>
            <a:pPr algn="just" eaLnBrk="1" hangingPunct="1">
              <a:lnSpc>
                <a:spcPct val="110000"/>
              </a:lnSpc>
            </a:pPr>
            <a:r>
              <a:rPr lang="en-US" sz="2000" dirty="0" smtClean="0">
                <a:solidFill>
                  <a:srgbClr val="000066"/>
                </a:solidFill>
                <a:latin typeface="Arial" pitchFamily="34" charset="0"/>
                <a:ea typeface="ＭＳ Ｐゴシック" pitchFamily="34" charset="-128"/>
              </a:rPr>
              <a:t>Alcohol transnational are </a:t>
            </a:r>
            <a:r>
              <a:rPr lang="en-US" sz="2000" b="1" dirty="0" smtClean="0">
                <a:solidFill>
                  <a:srgbClr val="000066"/>
                </a:solidFill>
                <a:latin typeface="Arial" pitchFamily="34" charset="0"/>
                <a:ea typeface="ＭＳ Ｐゴシック" pitchFamily="34" charset="-128"/>
              </a:rPr>
              <a:t>shifting their focus to Asia </a:t>
            </a:r>
            <a:r>
              <a:rPr lang="en-US" sz="2000" dirty="0" smtClean="0">
                <a:solidFill>
                  <a:srgbClr val="000066"/>
                </a:solidFill>
                <a:latin typeface="Arial" pitchFamily="34" charset="0"/>
                <a:ea typeface="ＭＳ Ｐゴシック" pitchFamily="34" charset="-128"/>
              </a:rPr>
              <a:t>and other developing countries (young population and a growing economy) as still large proportion of population are abstainers.</a:t>
            </a:r>
          </a:p>
          <a:p>
            <a:pPr algn="just" eaLnBrk="1" hangingPunct="1">
              <a:lnSpc>
                <a:spcPct val="110000"/>
              </a:lnSpc>
            </a:pPr>
            <a:r>
              <a:rPr lang="en-US" sz="2000" b="1" dirty="0" smtClean="0">
                <a:solidFill>
                  <a:srgbClr val="000066"/>
                </a:solidFill>
                <a:latin typeface="Arial" pitchFamily="34" charset="0"/>
                <a:ea typeface="ＭＳ Ｐゴシック" pitchFamily="34" charset="-128"/>
              </a:rPr>
              <a:t>Alcohol consumption is likely to increase </a:t>
            </a:r>
            <a:r>
              <a:rPr lang="en-US" sz="2000" dirty="0" smtClean="0">
                <a:solidFill>
                  <a:srgbClr val="000066"/>
                </a:solidFill>
                <a:latin typeface="Arial" pitchFamily="34" charset="0"/>
                <a:ea typeface="ＭＳ Ｐゴシック" pitchFamily="34" charset="-128"/>
              </a:rPr>
              <a:t>: with increase in per capita incomes, trade barriers falling, and alcoholic beverages advancing into new markets in developing countries (increased access). </a:t>
            </a:r>
          </a:p>
          <a:p>
            <a:pPr algn="just" eaLnBrk="1" hangingPunct="1">
              <a:lnSpc>
                <a:spcPct val="110000"/>
              </a:lnSpc>
            </a:pPr>
            <a:r>
              <a:rPr lang="en-US" sz="2000" dirty="0" smtClean="0">
                <a:solidFill>
                  <a:srgbClr val="000066"/>
                </a:solidFill>
                <a:latin typeface="Arial" pitchFamily="34" charset="0"/>
                <a:ea typeface="ＭＳ Ｐゴシック" pitchFamily="34" charset="-128"/>
              </a:rPr>
              <a:t>Both beer and spirits consumption in India have been rising, possibly due to </a:t>
            </a:r>
            <a:r>
              <a:rPr lang="en-US" sz="2000" b="1" dirty="0" smtClean="0">
                <a:solidFill>
                  <a:srgbClr val="000066"/>
                </a:solidFill>
                <a:latin typeface="Arial" pitchFamily="34" charset="0"/>
                <a:ea typeface="ＭＳ Ｐゴシック" pitchFamily="34" charset="-128"/>
              </a:rPr>
              <a:t>economic liberalization </a:t>
            </a:r>
            <a:r>
              <a:rPr lang="en-US" sz="2000" dirty="0" smtClean="0">
                <a:solidFill>
                  <a:srgbClr val="000066"/>
                </a:solidFill>
                <a:latin typeface="Arial" pitchFamily="34" charset="0"/>
                <a:ea typeface="ＭＳ Ｐゴシック" pitchFamily="34" charset="-128"/>
              </a:rPr>
              <a:t>of the Indian market. </a:t>
            </a:r>
          </a:p>
          <a:p>
            <a:pPr algn="just" eaLnBrk="1" hangingPunct="1">
              <a:lnSpc>
                <a:spcPct val="110000"/>
              </a:lnSpc>
            </a:pPr>
            <a:r>
              <a:rPr lang="en-US" sz="2000" dirty="0" smtClean="0">
                <a:solidFill>
                  <a:srgbClr val="000066"/>
                </a:solidFill>
                <a:latin typeface="Arial" pitchFamily="34" charset="0"/>
                <a:ea typeface="ＭＳ Ｐゴシック" pitchFamily="34" charset="-128"/>
              </a:rPr>
              <a:t>Privatization and opening up the market to foreign companies dramatically changes the advertising and marketing of alcohol and most countries (such as in Asia) lack alcohol control national policies and strategies. </a:t>
            </a:r>
          </a:p>
          <a:p>
            <a:pPr algn="just" eaLnBrk="1" hangingPunct="1">
              <a:lnSpc>
                <a:spcPct val="80000"/>
              </a:lnSpc>
              <a:buFont typeface="Arial" pitchFamily="34" charset="0"/>
              <a:buNone/>
            </a:pPr>
            <a:r>
              <a:rPr lang="en-US" sz="2000" dirty="0" smtClean="0">
                <a:solidFill>
                  <a:srgbClr val="000066"/>
                </a:solidFill>
                <a:latin typeface="Arial" pitchFamily="34" charset="0"/>
                <a:ea typeface="ＭＳ Ｐゴシック" pitchFamily="34" charset="-128"/>
              </a:rPr>
              <a:t>(</a:t>
            </a:r>
            <a:r>
              <a:rPr lang="en-US" sz="1800" dirty="0" smtClean="0">
                <a:solidFill>
                  <a:srgbClr val="000066"/>
                </a:solidFill>
                <a:latin typeface="Arial" pitchFamily="34" charset="0"/>
                <a:ea typeface="ＭＳ Ｐゴシック" pitchFamily="34" charset="-128"/>
              </a:rPr>
              <a:t>Source: World Bank, 2003)</a:t>
            </a:r>
          </a:p>
          <a:p>
            <a:pPr algn="just" eaLnBrk="1" hangingPunct="1">
              <a:lnSpc>
                <a:spcPct val="80000"/>
              </a:lnSpc>
              <a:buFont typeface="Wingdings" pitchFamily="2" charset="2"/>
              <a:buNone/>
            </a:pPr>
            <a:r>
              <a:rPr lang="en-US" sz="1800" dirty="0" smtClean="0">
                <a:solidFill>
                  <a:srgbClr val="000066"/>
                </a:solidFill>
                <a:latin typeface="Arial" pitchFamily="34" charset="0"/>
                <a:ea typeface="ＭＳ Ｐゴシック" pitchFamily="34" charset="-128"/>
              </a:rPr>
              <a:t> </a:t>
            </a:r>
          </a:p>
          <a:p>
            <a:pPr algn="r" eaLnBrk="1" hangingPunct="1">
              <a:lnSpc>
                <a:spcPct val="80000"/>
              </a:lnSpc>
              <a:buFont typeface="Wingdings" pitchFamily="2" charset="2"/>
              <a:buNone/>
            </a:pPr>
            <a:r>
              <a:rPr lang="en-US" sz="1800" dirty="0" smtClean="0">
                <a:latin typeface="Arial" pitchFamily="34" charset="0"/>
                <a:ea typeface="ＭＳ Ｐゴシック" pitchFamily="34" charset="-128"/>
              </a:rPr>
              <a:t> </a:t>
            </a:r>
          </a:p>
        </p:txBody>
      </p:sp>
      <p:sp>
        <p:nvSpPr>
          <p:cNvPr id="17410" name="Text Box 4"/>
          <p:cNvSpPr txBox="1">
            <a:spLocks noChangeArrowheads="1"/>
          </p:cNvSpPr>
          <p:nvPr/>
        </p:nvSpPr>
        <p:spPr bwMode="auto">
          <a:xfrm>
            <a:off x="642938" y="0"/>
            <a:ext cx="7789862" cy="954107"/>
          </a:xfrm>
          <a:prstGeom prst="rect">
            <a:avLst/>
          </a:prstGeom>
          <a:noFill/>
          <a:ln w="9525">
            <a:noFill/>
            <a:miter lim="800000"/>
            <a:headEnd/>
            <a:tailEnd/>
          </a:ln>
        </p:spPr>
        <p:txBody>
          <a:bodyPr>
            <a:spAutoFit/>
          </a:bodyPr>
          <a:lstStyle/>
          <a:p>
            <a:pPr algn="ctr">
              <a:spcBef>
                <a:spcPct val="50000"/>
              </a:spcBef>
            </a:pPr>
            <a:r>
              <a:rPr lang="en-US" sz="2800" b="1" dirty="0">
                <a:solidFill>
                  <a:srgbClr val="C00000"/>
                </a:solidFill>
                <a:latin typeface="Calibri" pitchFamily="34" charset="0"/>
              </a:rPr>
              <a:t>Why </a:t>
            </a:r>
            <a:r>
              <a:rPr lang="en-US" sz="2800" b="1" dirty="0" smtClean="0">
                <a:solidFill>
                  <a:srgbClr val="C00000"/>
                </a:solidFill>
                <a:latin typeface="Calibri" pitchFamily="34" charset="0"/>
              </a:rPr>
              <a:t>Alcohol consumption is </a:t>
            </a:r>
            <a:r>
              <a:rPr lang="en-US" sz="2800" b="1" dirty="0">
                <a:solidFill>
                  <a:srgbClr val="C00000"/>
                </a:solidFill>
                <a:latin typeface="Calibri" pitchFamily="34" charset="0"/>
              </a:rPr>
              <a:t>Increasing in Developing Countries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a:xfrm>
            <a:off x="76200" y="76200"/>
            <a:ext cx="8915400" cy="1143000"/>
          </a:xfrm>
        </p:spPr>
        <p:txBody>
          <a:bodyPr/>
          <a:lstStyle/>
          <a:p>
            <a:pPr eaLnBrk="1" hangingPunct="1"/>
            <a:r>
              <a:rPr lang="en-US" sz="3600" b="1" dirty="0" smtClean="0">
                <a:solidFill>
                  <a:srgbClr val="C00000"/>
                </a:solidFill>
                <a:ea typeface="ＭＳ Ｐゴシック" pitchFamily="34" charset="-128"/>
              </a:rPr>
              <a:t>Sale Patterns in India for Alcoholic Beverages</a:t>
            </a:r>
          </a:p>
        </p:txBody>
      </p:sp>
      <p:pic>
        <p:nvPicPr>
          <p:cNvPr id="31746" name="Picture 4"/>
          <p:cNvPicPr>
            <a:picLocks noChangeAspect="1" noChangeArrowheads="1"/>
          </p:cNvPicPr>
          <p:nvPr/>
        </p:nvPicPr>
        <p:blipFill>
          <a:blip r:embed="rId3" cstate="print"/>
          <a:srcRect l="5273" t="13559"/>
          <a:stretch>
            <a:fillRect/>
          </a:stretch>
        </p:blipFill>
        <p:spPr bwMode="auto">
          <a:xfrm>
            <a:off x="4572000" y="4267200"/>
            <a:ext cx="3886200" cy="2324100"/>
          </a:xfrm>
          <a:prstGeom prst="rect">
            <a:avLst/>
          </a:prstGeom>
          <a:noFill/>
          <a:ln w="9525">
            <a:noFill/>
            <a:miter lim="800000"/>
            <a:headEnd/>
            <a:tailEnd/>
          </a:ln>
        </p:spPr>
      </p:pic>
      <p:pic>
        <p:nvPicPr>
          <p:cNvPr id="31747" name="Picture 5"/>
          <p:cNvPicPr>
            <a:picLocks noGrp="1" noChangeAspect="1" noChangeArrowheads="1"/>
          </p:cNvPicPr>
          <p:nvPr>
            <p:ph idx="1"/>
          </p:nvPr>
        </p:nvPicPr>
        <p:blipFill>
          <a:blip r:embed="rId4" cstate="print"/>
          <a:srcRect l="5275" t="10168"/>
          <a:stretch>
            <a:fillRect/>
          </a:stretch>
        </p:blipFill>
        <p:spPr>
          <a:xfrm>
            <a:off x="4572000" y="1371600"/>
            <a:ext cx="3886200" cy="2705100"/>
          </a:xfrm>
        </p:spPr>
      </p:pic>
      <p:sp>
        <p:nvSpPr>
          <p:cNvPr id="31748" name="TextBox 8"/>
          <p:cNvSpPr txBox="1">
            <a:spLocks noChangeArrowheads="1"/>
          </p:cNvSpPr>
          <p:nvPr/>
        </p:nvSpPr>
        <p:spPr bwMode="auto">
          <a:xfrm>
            <a:off x="228600" y="1676400"/>
            <a:ext cx="4114800" cy="4678204"/>
          </a:xfrm>
          <a:prstGeom prst="rect">
            <a:avLst/>
          </a:prstGeom>
          <a:noFill/>
          <a:ln w="9525">
            <a:noFill/>
            <a:miter lim="800000"/>
            <a:headEnd/>
            <a:tailEnd/>
          </a:ln>
        </p:spPr>
        <p:txBody>
          <a:bodyPr>
            <a:spAutoFit/>
          </a:bodyPr>
          <a:lstStyle/>
          <a:p>
            <a:pPr algn="just">
              <a:lnSpc>
                <a:spcPct val="150000"/>
              </a:lnSpc>
              <a:buFont typeface="Arial" pitchFamily="34" charset="0"/>
              <a:buChar char="•"/>
            </a:pPr>
            <a:r>
              <a:rPr lang="en-US" b="1" dirty="0">
                <a:solidFill>
                  <a:schemeClr val="tx2"/>
                </a:solidFill>
                <a:latin typeface="Calibri" pitchFamily="34" charset="0"/>
              </a:rPr>
              <a:t>Sales of alcohol increased by nearly 3 times from 72,000 </a:t>
            </a:r>
            <a:r>
              <a:rPr lang="en-US" b="1" dirty="0" err="1">
                <a:solidFill>
                  <a:schemeClr val="tx2"/>
                </a:solidFill>
                <a:latin typeface="Calibri" pitchFamily="34" charset="0"/>
              </a:rPr>
              <a:t>litre</a:t>
            </a:r>
            <a:r>
              <a:rPr lang="en-US" b="1" dirty="0">
                <a:solidFill>
                  <a:schemeClr val="tx2"/>
                </a:solidFill>
                <a:latin typeface="Calibri" pitchFamily="34" charset="0"/>
              </a:rPr>
              <a:t> cases in 2000 to 200 million </a:t>
            </a:r>
            <a:r>
              <a:rPr lang="en-US" b="1" dirty="0" err="1">
                <a:solidFill>
                  <a:schemeClr val="tx2"/>
                </a:solidFill>
                <a:latin typeface="Calibri" pitchFamily="34" charset="0"/>
              </a:rPr>
              <a:t>litre</a:t>
            </a:r>
            <a:r>
              <a:rPr lang="en-US" b="1" dirty="0">
                <a:solidFill>
                  <a:schemeClr val="tx2"/>
                </a:solidFill>
                <a:latin typeface="Calibri" pitchFamily="34" charset="0"/>
              </a:rPr>
              <a:t> cases by 2009. </a:t>
            </a:r>
          </a:p>
          <a:p>
            <a:pPr algn="just">
              <a:lnSpc>
                <a:spcPct val="150000"/>
              </a:lnSpc>
              <a:buFont typeface="Wingdings" pitchFamily="2" charset="2"/>
              <a:buChar char="§"/>
            </a:pPr>
            <a:r>
              <a:rPr lang="en-US" b="1" dirty="0">
                <a:solidFill>
                  <a:schemeClr val="tx2"/>
                </a:solidFill>
                <a:latin typeface="Calibri" pitchFamily="34" charset="0"/>
              </a:rPr>
              <a:t>Two distinct patterns can be seen within this increase: </a:t>
            </a:r>
            <a:endParaRPr lang="en-US" b="1" dirty="0" smtClean="0">
              <a:solidFill>
                <a:schemeClr val="tx2"/>
              </a:solidFill>
              <a:latin typeface="Calibri" pitchFamily="34" charset="0"/>
            </a:endParaRPr>
          </a:p>
          <a:p>
            <a:pPr algn="just">
              <a:lnSpc>
                <a:spcPct val="150000"/>
              </a:lnSpc>
              <a:buFont typeface="Wingdings" pitchFamily="2" charset="2"/>
              <a:buChar char="§"/>
            </a:pPr>
            <a:r>
              <a:rPr lang="en-US" b="1" dirty="0" smtClean="0">
                <a:solidFill>
                  <a:schemeClr val="tx2"/>
                </a:solidFill>
                <a:latin typeface="Calibri" pitchFamily="34" charset="0"/>
              </a:rPr>
              <a:t>Sales </a:t>
            </a:r>
            <a:r>
              <a:rPr lang="en-US" b="1" dirty="0">
                <a:solidFill>
                  <a:schemeClr val="tx2"/>
                </a:solidFill>
                <a:latin typeface="Calibri" pitchFamily="34" charset="0"/>
              </a:rPr>
              <a:t>of beer and spirits increased (a compounded growth rate of 12.1% during 2000 – 2009</a:t>
            </a:r>
            <a:r>
              <a:rPr lang="en-US" b="1" dirty="0" smtClean="0">
                <a:solidFill>
                  <a:schemeClr val="tx2"/>
                </a:solidFill>
                <a:latin typeface="Calibri" pitchFamily="34" charset="0"/>
              </a:rPr>
              <a:t>);</a:t>
            </a:r>
          </a:p>
          <a:p>
            <a:pPr algn="just">
              <a:lnSpc>
                <a:spcPct val="150000"/>
              </a:lnSpc>
              <a:buFont typeface="Wingdings" pitchFamily="2" charset="2"/>
              <a:buChar char="§"/>
            </a:pPr>
            <a:r>
              <a:rPr lang="en-US" b="1" dirty="0" smtClean="0">
                <a:solidFill>
                  <a:schemeClr val="tx2"/>
                </a:solidFill>
                <a:latin typeface="Calibri" pitchFamily="34" charset="0"/>
              </a:rPr>
              <a:t>White </a:t>
            </a:r>
            <a:r>
              <a:rPr lang="en-US" b="1" dirty="0">
                <a:solidFill>
                  <a:schemeClr val="tx2"/>
                </a:solidFill>
                <a:latin typeface="Calibri" pitchFamily="34" charset="0"/>
              </a:rPr>
              <a:t>spirits like vodka, has increased four-fold (2000 – 8000 </a:t>
            </a:r>
            <a:r>
              <a:rPr lang="en-US" b="1" dirty="0" err="1">
                <a:solidFill>
                  <a:schemeClr val="tx2"/>
                </a:solidFill>
                <a:latin typeface="Calibri" pitchFamily="34" charset="0"/>
              </a:rPr>
              <a:t>litre</a:t>
            </a:r>
            <a:r>
              <a:rPr lang="en-US" b="1" dirty="0">
                <a:solidFill>
                  <a:schemeClr val="tx2"/>
                </a:solidFill>
                <a:latin typeface="Calibri" pitchFamily="34" charset="0"/>
              </a:rPr>
              <a:t> cases</a:t>
            </a:r>
          </a:p>
          <a:p>
            <a:pPr algn="r"/>
            <a:r>
              <a:rPr lang="en-US" sz="1400" i="1" dirty="0">
                <a:solidFill>
                  <a:schemeClr val="tx2"/>
                </a:solidFill>
                <a:latin typeface="Calibri" pitchFamily="34" charset="0"/>
              </a:rPr>
              <a:t>International Wine and Spirits</a:t>
            </a:r>
          </a:p>
          <a:p>
            <a:pPr algn="r"/>
            <a:r>
              <a:rPr lang="en-US" sz="1400" i="1" dirty="0">
                <a:solidFill>
                  <a:schemeClr val="tx2"/>
                </a:solidFill>
                <a:latin typeface="Calibri" pitchFamily="34" charset="0"/>
              </a:rPr>
              <a:t>Record (IWSR, 2010)</a:t>
            </a:r>
          </a:p>
        </p:txBody>
      </p:sp>
      <p:sp>
        <p:nvSpPr>
          <p:cNvPr id="31749" name="Text Box 4"/>
          <p:cNvSpPr txBox="1">
            <a:spLocks noChangeArrowheads="1"/>
          </p:cNvSpPr>
          <p:nvPr/>
        </p:nvSpPr>
        <p:spPr bwMode="auto">
          <a:xfrm>
            <a:off x="4572000" y="1143000"/>
            <a:ext cx="3886200" cy="276225"/>
          </a:xfrm>
          <a:prstGeom prst="rect">
            <a:avLst/>
          </a:prstGeom>
          <a:solidFill>
            <a:srgbClr val="FFFFFF"/>
          </a:solidFill>
          <a:ln w="9525">
            <a:solidFill>
              <a:srgbClr val="000000"/>
            </a:solidFill>
            <a:miter lim="800000"/>
            <a:headEnd/>
            <a:tailEnd/>
          </a:ln>
        </p:spPr>
        <p:txBody>
          <a:bodyPr/>
          <a:lstStyle/>
          <a:p>
            <a:r>
              <a:rPr lang="en-US" sz="1400" b="1"/>
              <a:t>Beer        Rum        Brandy        Whisky </a:t>
            </a:r>
            <a:r>
              <a:rPr lang="en-US" sz="1400" b="1">
                <a:solidFill>
                  <a:srgbClr val="4F81BD"/>
                </a:solidFill>
                <a:latin typeface="Albertus Extra Bold" charset="0"/>
              </a:rPr>
              <a:t>---- </a:t>
            </a:r>
            <a:endParaRPr lang="en-US" sz="1000" b="1">
              <a:latin typeface="Albertus Extra Bold" charset="0"/>
            </a:endParaRPr>
          </a:p>
        </p:txBody>
      </p:sp>
      <p:sp>
        <p:nvSpPr>
          <p:cNvPr id="31750"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3" name="AutoShape 1"/>
          <p:cNvSpPr>
            <a:spLocks noChangeArrowheads="1"/>
          </p:cNvSpPr>
          <p:nvPr/>
        </p:nvSpPr>
        <p:spPr bwMode="auto">
          <a:xfrm>
            <a:off x="5257800" y="1419225"/>
            <a:ext cx="104775" cy="104775"/>
          </a:xfrm>
          <a:prstGeom prst="flowChartProcess">
            <a:avLst/>
          </a:prstGeom>
          <a:solidFill>
            <a:srgbClr val="C0504D"/>
          </a:solidFill>
          <a:ln w="38100">
            <a:solidFill>
              <a:srgbClr val="C0504D"/>
            </a:solidFill>
            <a:miter lim="800000"/>
            <a:headEnd/>
            <a:tailEnd/>
          </a:ln>
          <a:effectLst>
            <a:outerShdw dist="28398" dir="3806097" algn="ctr" rotWithShape="0">
              <a:srgbClr val="622423">
                <a:alpha val="50000"/>
              </a:srgbClr>
            </a:outerShdw>
          </a:effectLst>
        </p:spPr>
        <p:txBody>
          <a:bodyPr/>
          <a:lstStyle/>
          <a:p>
            <a:pPr fontAlgn="auto">
              <a:spcBef>
                <a:spcPts val="0"/>
              </a:spcBef>
              <a:spcAft>
                <a:spcPts val="0"/>
              </a:spcAft>
              <a:defRPr/>
            </a:pPr>
            <a:endParaRPr lang="en-US">
              <a:latin typeface="+mn-lt"/>
              <a:ea typeface="+mn-ea"/>
            </a:endParaRPr>
          </a:p>
        </p:txBody>
      </p:sp>
      <p:sp>
        <p:nvSpPr>
          <p:cNvPr id="3074" name="AutoShape 2"/>
          <p:cNvSpPr>
            <a:spLocks noChangeArrowheads="1"/>
          </p:cNvSpPr>
          <p:nvPr/>
        </p:nvSpPr>
        <p:spPr bwMode="auto">
          <a:xfrm>
            <a:off x="6067425" y="1371600"/>
            <a:ext cx="180975" cy="152400"/>
          </a:xfrm>
          <a:prstGeom prst="flowChartDecision">
            <a:avLst/>
          </a:prstGeom>
          <a:ln>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endParaRPr lang="en-US"/>
          </a:p>
        </p:txBody>
      </p:sp>
      <p:sp>
        <p:nvSpPr>
          <p:cNvPr id="31753" name="AutoShape 3"/>
          <p:cNvSpPr>
            <a:spLocks noChangeArrowheads="1"/>
          </p:cNvSpPr>
          <p:nvPr/>
        </p:nvSpPr>
        <p:spPr bwMode="auto">
          <a:xfrm>
            <a:off x="7058025" y="1371600"/>
            <a:ext cx="180975" cy="152400"/>
          </a:xfrm>
          <a:prstGeom prst="triangle">
            <a:avLst>
              <a:gd name="adj" fmla="val 50000"/>
            </a:avLst>
          </a:prstGeom>
          <a:solidFill>
            <a:srgbClr val="FF0000"/>
          </a:solidFill>
          <a:ln w="9525">
            <a:solidFill>
              <a:srgbClr val="000000"/>
            </a:solidFill>
            <a:miter lim="800000"/>
            <a:headEnd/>
            <a:tailEnd/>
          </a:ln>
        </p:spPr>
        <p:txBody>
          <a:bodyPr/>
          <a:lstStyle/>
          <a:p>
            <a:endParaRPr lang="en-US">
              <a:latin typeface="Calibri" pitchFamily="34" charset="0"/>
            </a:endParaRPr>
          </a:p>
        </p:txBody>
      </p:sp>
      <p:sp>
        <p:nvSpPr>
          <p:cNvPr id="31754" name="Text Box 4"/>
          <p:cNvSpPr txBox="1">
            <a:spLocks noChangeArrowheads="1"/>
          </p:cNvSpPr>
          <p:nvPr/>
        </p:nvSpPr>
        <p:spPr bwMode="auto">
          <a:xfrm>
            <a:off x="4800600" y="4191000"/>
            <a:ext cx="3657600" cy="304800"/>
          </a:xfrm>
          <a:prstGeom prst="rect">
            <a:avLst/>
          </a:prstGeom>
          <a:solidFill>
            <a:srgbClr val="FFFFFF"/>
          </a:solidFill>
          <a:ln w="9525">
            <a:solidFill>
              <a:srgbClr val="000000"/>
            </a:solidFill>
            <a:miter lim="800000"/>
            <a:headEnd/>
            <a:tailEnd/>
          </a:ln>
        </p:spPr>
        <p:txBody>
          <a:bodyPr/>
          <a:lstStyle/>
          <a:p>
            <a:r>
              <a:rPr lang="en-US" sz="1400" dirty="0"/>
              <a:t>Wine        </a:t>
            </a:r>
            <a:r>
              <a:rPr lang="en-US" sz="1400" dirty="0" err="1"/>
              <a:t>Flv</a:t>
            </a:r>
            <a:r>
              <a:rPr lang="en-US" sz="1400" dirty="0"/>
              <a:t>. Spirits        Vodka        Gin </a:t>
            </a:r>
            <a:r>
              <a:rPr lang="en-US" sz="1400" b="1" dirty="0">
                <a:solidFill>
                  <a:srgbClr val="4F81BD"/>
                </a:solidFill>
                <a:latin typeface="Albertus Extra Bold" charset="0"/>
              </a:rPr>
              <a:t>----</a:t>
            </a:r>
            <a:endParaRPr lang="en-US" sz="1000" dirty="0">
              <a:latin typeface="Albertus Extra Bold" charset="0"/>
            </a:endParaRPr>
          </a:p>
        </p:txBody>
      </p:sp>
      <p:sp>
        <p:nvSpPr>
          <p:cNvPr id="14" name="AutoShape 1"/>
          <p:cNvSpPr>
            <a:spLocks noChangeArrowheads="1"/>
          </p:cNvSpPr>
          <p:nvPr/>
        </p:nvSpPr>
        <p:spPr bwMode="auto">
          <a:xfrm>
            <a:off x="5381625" y="4314825"/>
            <a:ext cx="104775" cy="104775"/>
          </a:xfrm>
          <a:prstGeom prst="flowChartProcess">
            <a:avLst/>
          </a:prstGeom>
          <a:solidFill>
            <a:srgbClr val="C0504D"/>
          </a:solidFill>
          <a:ln w="38100">
            <a:solidFill>
              <a:srgbClr val="C0504D"/>
            </a:solidFill>
            <a:miter lim="800000"/>
            <a:headEnd/>
            <a:tailEnd/>
          </a:ln>
          <a:effectLst>
            <a:outerShdw dist="28398" dir="3806097" algn="ctr" rotWithShape="0">
              <a:srgbClr val="622423">
                <a:alpha val="50000"/>
              </a:srgbClr>
            </a:outerShdw>
          </a:effectLst>
        </p:spPr>
        <p:txBody>
          <a:bodyPr/>
          <a:lstStyle/>
          <a:p>
            <a:pPr fontAlgn="auto">
              <a:spcBef>
                <a:spcPts val="0"/>
              </a:spcBef>
              <a:spcAft>
                <a:spcPts val="0"/>
              </a:spcAft>
              <a:defRPr/>
            </a:pPr>
            <a:endParaRPr lang="en-US">
              <a:latin typeface="+mn-lt"/>
              <a:ea typeface="+mn-ea"/>
            </a:endParaRPr>
          </a:p>
        </p:txBody>
      </p:sp>
      <p:sp>
        <p:nvSpPr>
          <p:cNvPr id="15" name="AutoShape 2"/>
          <p:cNvSpPr>
            <a:spLocks noChangeArrowheads="1"/>
          </p:cNvSpPr>
          <p:nvPr/>
        </p:nvSpPr>
        <p:spPr bwMode="auto">
          <a:xfrm>
            <a:off x="6400800" y="4267200"/>
            <a:ext cx="180975" cy="152400"/>
          </a:xfrm>
          <a:prstGeom prst="flowChartDecision">
            <a:avLst/>
          </a:prstGeom>
          <a:ln>
            <a:headEnd/>
            <a:tailEnd/>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endParaRPr lang="en-US"/>
          </a:p>
        </p:txBody>
      </p:sp>
      <p:sp>
        <p:nvSpPr>
          <p:cNvPr id="31757" name="AutoShape 3"/>
          <p:cNvSpPr>
            <a:spLocks noChangeArrowheads="1"/>
          </p:cNvSpPr>
          <p:nvPr/>
        </p:nvSpPr>
        <p:spPr bwMode="auto">
          <a:xfrm>
            <a:off x="7696200" y="4267200"/>
            <a:ext cx="180975" cy="152400"/>
          </a:xfrm>
          <a:prstGeom prst="triangle">
            <a:avLst>
              <a:gd name="adj" fmla="val 50000"/>
            </a:avLst>
          </a:prstGeom>
          <a:solidFill>
            <a:srgbClr val="FF0000"/>
          </a:solidFill>
          <a:ln w="9525">
            <a:solidFill>
              <a:srgbClr val="000000"/>
            </a:solidFill>
            <a:miter lim="800000"/>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868362"/>
          </a:xfrm>
        </p:spPr>
        <p:txBody>
          <a:bodyPr rtlCol="0">
            <a:noAutofit/>
          </a:bodyPr>
          <a:lstStyle/>
          <a:p>
            <a:pPr eaLnBrk="1" fontAlgn="auto" hangingPunct="1">
              <a:spcAft>
                <a:spcPts val="0"/>
              </a:spcAft>
              <a:defRPr/>
            </a:pPr>
            <a:r>
              <a:rPr lang="en-US" sz="3200" b="1" dirty="0" smtClean="0">
                <a:solidFill>
                  <a:srgbClr val="C00000"/>
                </a:solidFill>
                <a:ea typeface="+mj-ea"/>
                <a:cs typeface="+mj-cs"/>
              </a:rPr>
              <a:t>Proportional Revenues Generated </a:t>
            </a:r>
            <a:br>
              <a:rPr lang="en-US" sz="3200" b="1" dirty="0" smtClean="0">
                <a:solidFill>
                  <a:srgbClr val="C00000"/>
                </a:solidFill>
                <a:ea typeface="+mj-ea"/>
                <a:cs typeface="+mj-cs"/>
              </a:rPr>
            </a:br>
            <a:r>
              <a:rPr lang="en-US" sz="3200" b="1" dirty="0" smtClean="0">
                <a:solidFill>
                  <a:srgbClr val="C00000"/>
                </a:solidFill>
                <a:ea typeface="+mj-ea"/>
                <a:cs typeface="+mj-cs"/>
              </a:rPr>
              <a:t>from Excise by Alcohol Sales </a:t>
            </a:r>
            <a:endParaRPr lang="en-US" sz="3200" b="1" dirty="0">
              <a:solidFill>
                <a:srgbClr val="C00000"/>
              </a:solidFill>
              <a:ea typeface="+mj-ea"/>
              <a:cs typeface="+mj-cs"/>
            </a:endParaRPr>
          </a:p>
        </p:txBody>
      </p:sp>
      <p:pic>
        <p:nvPicPr>
          <p:cNvPr id="34818" name="Picture 2"/>
          <p:cNvPicPr>
            <a:picLocks noGrp="1" noChangeAspect="1" noChangeArrowheads="1"/>
          </p:cNvPicPr>
          <p:nvPr>
            <p:ph idx="1"/>
          </p:nvPr>
        </p:nvPicPr>
        <p:blipFill>
          <a:blip r:embed="rId3" cstate="print"/>
          <a:srcRect/>
          <a:stretch>
            <a:fillRect/>
          </a:stretch>
        </p:blipFill>
        <p:spPr>
          <a:xfrm>
            <a:off x="4567737" y="1481138"/>
            <a:ext cx="4200026" cy="4233862"/>
          </a:xfrm>
        </p:spPr>
      </p:pic>
      <p:sp>
        <p:nvSpPr>
          <p:cNvPr id="34819" name="TextBox 4"/>
          <p:cNvSpPr txBox="1">
            <a:spLocks noChangeArrowheads="1"/>
          </p:cNvSpPr>
          <p:nvPr/>
        </p:nvSpPr>
        <p:spPr bwMode="auto">
          <a:xfrm>
            <a:off x="152400" y="1676400"/>
            <a:ext cx="3886200" cy="4939814"/>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n-US" b="1" dirty="0">
                <a:solidFill>
                  <a:schemeClr val="tx2"/>
                </a:solidFill>
                <a:latin typeface="Calibri" pitchFamily="34" charset="0"/>
              </a:rPr>
              <a:t>Uttaranchal (19.4%), </a:t>
            </a:r>
            <a:r>
              <a:rPr lang="sv-SE" b="1" dirty="0">
                <a:solidFill>
                  <a:schemeClr val="tx2"/>
                </a:solidFill>
                <a:latin typeface="Calibri" pitchFamily="34" charset="0"/>
              </a:rPr>
              <a:t>Karnataka (18.0%), Punjab (16.6%), Uttar Pradesh </a:t>
            </a:r>
            <a:r>
              <a:rPr lang="en-US" b="1" dirty="0">
                <a:solidFill>
                  <a:schemeClr val="tx2"/>
                </a:solidFill>
                <a:latin typeface="Calibri" pitchFamily="34" charset="0"/>
              </a:rPr>
              <a:t>(15.5%) and Rajasthan (14.6%) are the top 5 revenue generating states in country (</a:t>
            </a:r>
            <a:r>
              <a:rPr lang="en-US" b="1" dirty="0" err="1">
                <a:solidFill>
                  <a:schemeClr val="tx2"/>
                </a:solidFill>
                <a:latin typeface="Calibri" pitchFamily="34" charset="0"/>
              </a:rPr>
              <a:t>Damodar</a:t>
            </a:r>
            <a:r>
              <a:rPr lang="en-US" b="1" dirty="0">
                <a:solidFill>
                  <a:schemeClr val="tx2"/>
                </a:solidFill>
                <a:latin typeface="Calibri" pitchFamily="34" charset="0"/>
              </a:rPr>
              <a:t>, 2007);</a:t>
            </a:r>
          </a:p>
          <a:p>
            <a:pPr algn="just">
              <a:lnSpc>
                <a:spcPct val="150000"/>
              </a:lnSpc>
            </a:pPr>
            <a:endParaRPr lang="en-US" b="1" dirty="0">
              <a:latin typeface="Calibri" pitchFamily="34" charset="0"/>
            </a:endParaRPr>
          </a:p>
          <a:p>
            <a:pPr algn="just">
              <a:lnSpc>
                <a:spcPct val="150000"/>
              </a:lnSpc>
              <a:buFont typeface="Wingdings" pitchFamily="2" charset="2"/>
              <a:buChar char="§"/>
            </a:pPr>
            <a:r>
              <a:rPr lang="en-US" b="1" dirty="0">
                <a:solidFill>
                  <a:schemeClr val="tx2"/>
                </a:solidFill>
                <a:latin typeface="Calibri" pitchFamily="34" charset="0"/>
              </a:rPr>
              <a:t>Karnataka (76.2%), Orissa (74.7%) and Tamil Nadu (60.7%) witnessed maximum increase in revenue collections between the period 2003-04 &amp; 2006-07 (</a:t>
            </a:r>
            <a:r>
              <a:rPr lang="en-US" b="1" dirty="0" err="1">
                <a:solidFill>
                  <a:schemeClr val="tx2"/>
                </a:solidFill>
                <a:latin typeface="Calibri" pitchFamily="34" charset="0"/>
              </a:rPr>
              <a:t>Damodar</a:t>
            </a:r>
            <a:r>
              <a:rPr lang="en-US" b="1" dirty="0">
                <a:solidFill>
                  <a:schemeClr val="tx2"/>
                </a:solidFill>
                <a:latin typeface="Calibri" pitchFamily="34" charset="0"/>
              </a:rPr>
              <a:t>, 2007).</a:t>
            </a:r>
          </a:p>
          <a:p>
            <a:pPr algn="just"/>
            <a:endParaRPr lang="en-US" b="1" dirty="0">
              <a:latin typeface="Calibri" pitchFamily="34" charset="0"/>
            </a:endParaRPr>
          </a:p>
        </p:txBody>
      </p:sp>
      <p:sp>
        <p:nvSpPr>
          <p:cNvPr id="6" name="Oval 5"/>
          <p:cNvSpPr/>
          <p:nvPr/>
        </p:nvSpPr>
        <p:spPr>
          <a:xfrm rot="1947652">
            <a:off x="4881705" y="2085556"/>
            <a:ext cx="2082800" cy="1192476"/>
          </a:xfrm>
          <a:prstGeom prst="ellipse">
            <a:avLst/>
          </a:prstGeom>
          <a:no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Autofit/>
          </a:bodyPr>
          <a:lstStyle/>
          <a:p>
            <a:r>
              <a:rPr lang="en-US" sz="4800" b="1" dirty="0">
                <a:solidFill>
                  <a:srgbClr val="C00000"/>
                </a:solidFill>
              </a:rPr>
              <a:t>H</a:t>
            </a:r>
            <a:r>
              <a:rPr lang="en-US" sz="4800" b="1" dirty="0" smtClean="0">
                <a:solidFill>
                  <a:srgbClr val="C00000"/>
                </a:solidFill>
              </a:rPr>
              <a:t>ealth, Social and Economic </a:t>
            </a:r>
            <a:r>
              <a:rPr lang="en-US" sz="4800" b="1" dirty="0">
                <a:solidFill>
                  <a:srgbClr val="C00000"/>
                </a:solidFill>
              </a:rPr>
              <a:t>I</a:t>
            </a:r>
            <a:r>
              <a:rPr lang="en-US" sz="4800" b="1" dirty="0" smtClean="0">
                <a:solidFill>
                  <a:srgbClr val="C00000"/>
                </a:solidFill>
              </a:rPr>
              <a:t>mpact of Alcohol</a:t>
            </a:r>
            <a:endParaRPr lang="en-US" sz="4800"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Injury burden due to alcohol use           (Gururaj,2005)</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rgbClr val="000066"/>
                </a:solidFill>
              </a:rPr>
              <a:t>30-40% of total road accidents occur during night time under the influence of alcohol.</a:t>
            </a:r>
          </a:p>
          <a:p>
            <a:pPr algn="just"/>
            <a:r>
              <a:rPr lang="en-US" dirty="0" smtClean="0">
                <a:solidFill>
                  <a:srgbClr val="000066"/>
                </a:solidFill>
              </a:rPr>
              <a:t>20-25% committed and 30-35% attempted suicides</a:t>
            </a:r>
          </a:p>
          <a:p>
            <a:pPr algn="just"/>
            <a:r>
              <a:rPr lang="en-US" dirty="0" smtClean="0">
                <a:solidFill>
                  <a:srgbClr val="000066"/>
                </a:solidFill>
              </a:rPr>
              <a:t>One third to one half of domestic violence, spousal abuse, crime and violence against children and </a:t>
            </a:r>
            <a:r>
              <a:rPr lang="en-US" dirty="0" smtClean="0">
                <a:solidFill>
                  <a:srgbClr val="000066"/>
                </a:solidFill>
              </a:rPr>
              <a:t>elderly.</a:t>
            </a:r>
            <a:endParaRPr lang="en-US" dirty="0">
              <a:solidFill>
                <a:srgbClr val="00006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82959" y="1219200"/>
          <a:ext cx="8603500" cy="5395913"/>
        </p:xfrm>
        <a:graphic>
          <a:graphicData uri="http://schemas.openxmlformats.org/presentationml/2006/ole">
            <p:oleObj spid="_x0000_s2050" r:id="rId3" imgW="10114141" imgH="5547841" progId="Excel.Sheet.8">
              <p:embed/>
            </p:oleObj>
          </a:graphicData>
        </a:graphic>
      </p:graphicFrame>
      <p:sp>
        <p:nvSpPr>
          <p:cNvPr id="4100" name="Rectangle 4"/>
          <p:cNvSpPr>
            <a:spLocks noChangeArrowheads="1"/>
          </p:cNvSpPr>
          <p:nvPr/>
        </p:nvSpPr>
        <p:spPr bwMode="auto">
          <a:xfrm>
            <a:off x="990600" y="5181600"/>
            <a:ext cx="6858000" cy="615950"/>
          </a:xfrm>
          <a:prstGeom prst="rect">
            <a:avLst/>
          </a:prstGeom>
          <a:solidFill>
            <a:srgbClr val="C0C0C0"/>
          </a:solidFill>
          <a:ln w="9525">
            <a:solidFill>
              <a:schemeClr val="tx1"/>
            </a:solidFill>
            <a:miter lim="800000"/>
            <a:headEnd/>
            <a:tailEnd/>
          </a:ln>
        </p:spPr>
        <p:txBody>
          <a:bodyPr>
            <a:spAutoFit/>
          </a:bodyPr>
          <a:lstStyle/>
          <a:p>
            <a:pPr algn="just"/>
            <a:r>
              <a:rPr lang="en-US" sz="1700" b="1">
                <a:latin typeface="Arial Narrow" pitchFamily="34" charset="0"/>
                <a:cs typeface="Times New Roman" pitchFamily="18" charset="0"/>
              </a:rPr>
              <a:t>The proportion of injuries ‘linked’ to alcohol use: 58.9% of all injuries reporting to the ER of the largest Govt. hospital in Bangalore over 3 calendar months</a:t>
            </a:r>
            <a:r>
              <a:rPr lang="en-US" sz="1700">
                <a:latin typeface="Arial Narrow" pitchFamily="34" charset="0"/>
              </a:rPr>
              <a:t> </a:t>
            </a:r>
            <a:endParaRPr lang="en-US" sz="3600">
              <a:latin typeface="Arial Narrow" pitchFamily="34" charset="0"/>
            </a:endParaRPr>
          </a:p>
        </p:txBody>
      </p:sp>
      <p:sp>
        <p:nvSpPr>
          <p:cNvPr id="4101" name="Rectangle 5"/>
          <p:cNvSpPr>
            <a:spLocks noChangeArrowheads="1"/>
          </p:cNvSpPr>
          <p:nvPr/>
        </p:nvSpPr>
        <p:spPr bwMode="auto">
          <a:xfrm>
            <a:off x="381000" y="5867400"/>
            <a:ext cx="8534400" cy="869950"/>
          </a:xfrm>
          <a:prstGeom prst="rect">
            <a:avLst/>
          </a:prstGeom>
          <a:noFill/>
          <a:ln w="9525">
            <a:noFill/>
            <a:miter lim="800000"/>
            <a:headEnd/>
            <a:tailEnd/>
          </a:ln>
        </p:spPr>
        <p:txBody>
          <a:bodyPr lIns="0" tIns="304704" rIns="0" bIns="38088">
            <a:spAutoFit/>
          </a:bodyPr>
          <a:lstStyle/>
          <a:p>
            <a:pPr algn="r"/>
            <a:r>
              <a:rPr lang="en-AU" sz="1200" b="1">
                <a:latin typeface="Times New Roman" pitchFamily="18" charset="0"/>
                <a:cs typeface="Times New Roman" pitchFamily="18" charset="0"/>
              </a:rPr>
              <a:t>Benegal et al (2003) Report on</a:t>
            </a:r>
            <a:r>
              <a:rPr lang="en-AU" sz="2200" b="1">
                <a:latin typeface="Times New Roman" pitchFamily="18" charset="0"/>
                <a:cs typeface="Times New Roman" pitchFamily="18" charset="0"/>
              </a:rPr>
              <a:t> </a:t>
            </a:r>
            <a:r>
              <a:rPr lang="en-NZ" sz="1200" b="1">
                <a:latin typeface="Times New Roman" pitchFamily="18" charset="0"/>
                <a:cs typeface="Times New Roman" pitchFamily="18" charset="0"/>
              </a:rPr>
              <a:t>WHO Multi-centre Collaborative study - </a:t>
            </a:r>
            <a:r>
              <a:rPr lang="en-GB" sz="1200" b="1">
                <a:latin typeface="Times New Roman" pitchFamily="18" charset="0"/>
                <a:cs typeface="Times New Roman" pitchFamily="18" charset="0"/>
              </a:rPr>
              <a:t>Injury and Alcohol </a:t>
            </a:r>
            <a:r>
              <a:rPr lang="en-GB" sz="1200" b="1">
                <a:solidFill>
                  <a:schemeClr val="bg1"/>
                </a:solidFill>
                <a:latin typeface="Times New Roman" pitchFamily="18" charset="0"/>
                <a:cs typeface="Times New Roman" pitchFamily="18" charset="0"/>
              </a:rPr>
              <a:t>: </a:t>
            </a:r>
            <a:r>
              <a:rPr lang="en-US" sz="1200" b="1">
                <a:solidFill>
                  <a:schemeClr val="bg1"/>
                </a:solidFill>
                <a:latin typeface="Times New Roman" pitchFamily="18" charset="0"/>
                <a:cs typeface="Times New Roman" pitchFamily="18" charset="0"/>
              </a:rPr>
              <a:t>Emergency Department Study [Bangalore centre]</a:t>
            </a:r>
          </a:p>
        </p:txBody>
      </p:sp>
      <p:sp>
        <p:nvSpPr>
          <p:cNvPr id="6" name="Rectangle 5"/>
          <p:cNvSpPr/>
          <p:nvPr/>
        </p:nvSpPr>
        <p:spPr>
          <a:xfrm>
            <a:off x="1676400" y="152400"/>
            <a:ext cx="5943600" cy="769441"/>
          </a:xfrm>
          <a:prstGeom prst="rect">
            <a:avLst/>
          </a:prstGeom>
        </p:spPr>
        <p:txBody>
          <a:bodyPr wrap="square">
            <a:spAutoFit/>
          </a:bodyPr>
          <a:lstStyle/>
          <a:p>
            <a:pPr algn="ctr"/>
            <a:r>
              <a:rPr lang="en-US" sz="4400" b="1" dirty="0" smtClean="0">
                <a:solidFill>
                  <a:srgbClr val="C00000"/>
                </a:solidFill>
              </a:rPr>
              <a:t>Alcohol and Injuries</a:t>
            </a:r>
            <a:endParaRPr lang="en-US" sz="4400"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Heavy Drinking leads to:</a:t>
            </a:r>
            <a:endParaRPr lang="en-US" b="1" dirty="0">
              <a:solidFill>
                <a:srgbClr val="C00000"/>
              </a:solidFill>
            </a:endParaRP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Global Disease Burden (1990-2010)</a:t>
            </a:r>
            <a:endParaRPr lang="en-US" b="1" dirty="0">
              <a:solidFill>
                <a:srgbClr val="C00000"/>
              </a:solidFill>
            </a:endParaRPr>
          </a:p>
        </p:txBody>
      </p:sp>
      <p:sp>
        <p:nvSpPr>
          <p:cNvPr id="3" name="Content Placeholder 2"/>
          <p:cNvSpPr>
            <a:spLocks noGrp="1"/>
          </p:cNvSpPr>
          <p:nvPr>
            <p:ph idx="1"/>
          </p:nvPr>
        </p:nvSpPr>
        <p:spPr/>
        <p:txBody>
          <a:bodyPr>
            <a:normAutofit/>
          </a:bodyPr>
          <a:lstStyle/>
          <a:p>
            <a:pPr lvl="0" algn="just">
              <a:buNone/>
            </a:pPr>
            <a:r>
              <a:rPr lang="en-US" dirty="0" smtClean="0">
                <a:solidFill>
                  <a:srgbClr val="000066"/>
                </a:solidFill>
              </a:rPr>
              <a:t>	DALYs </a:t>
            </a:r>
            <a:r>
              <a:rPr lang="en-US" dirty="0">
                <a:solidFill>
                  <a:srgbClr val="000066"/>
                </a:solidFill>
              </a:rPr>
              <a:t>(in ‘000s) lost due </a:t>
            </a:r>
            <a:r>
              <a:rPr lang="en-US" dirty="0" smtClean="0">
                <a:solidFill>
                  <a:srgbClr val="000066"/>
                </a:solidFill>
              </a:rPr>
              <a:t>to:</a:t>
            </a:r>
          </a:p>
          <a:p>
            <a:pPr lvl="0" algn="just">
              <a:buFont typeface="Wingdings" pitchFamily="2" charset="2"/>
              <a:buChar char="ü"/>
            </a:pPr>
            <a:r>
              <a:rPr lang="en-US" dirty="0" smtClean="0">
                <a:solidFill>
                  <a:srgbClr val="000066"/>
                </a:solidFill>
              </a:rPr>
              <a:t> </a:t>
            </a:r>
            <a:r>
              <a:rPr lang="en-US" dirty="0">
                <a:solidFill>
                  <a:srgbClr val="000066"/>
                </a:solidFill>
              </a:rPr>
              <a:t>liver cancer secondary to alcohol use increased from 2645 (95% CI: 2167–2999) to 3782 (95% CI: 3295–4488)</a:t>
            </a:r>
            <a:r>
              <a:rPr lang="en-US" dirty="0">
                <a:solidFill>
                  <a:srgbClr val="000066"/>
                </a:solidFill>
                <a:sym typeface="Wingdings"/>
              </a:rPr>
              <a:t></a:t>
            </a:r>
            <a:r>
              <a:rPr lang="en-US" dirty="0">
                <a:solidFill>
                  <a:srgbClr val="000066"/>
                </a:solidFill>
              </a:rPr>
              <a:t> 42·9% increase. </a:t>
            </a:r>
          </a:p>
          <a:p>
            <a:pPr algn="just">
              <a:buNone/>
            </a:pPr>
            <a:r>
              <a:rPr lang="en-US" dirty="0">
                <a:solidFill>
                  <a:srgbClr val="000066"/>
                </a:solidFill>
              </a:rPr>
              <a:t> </a:t>
            </a:r>
          </a:p>
          <a:p>
            <a:pPr algn="just">
              <a:buFont typeface="Wingdings" pitchFamily="2" charset="2"/>
              <a:buChar char="ü"/>
            </a:pPr>
            <a:r>
              <a:rPr lang="en-US" dirty="0" smtClean="0">
                <a:solidFill>
                  <a:srgbClr val="000066"/>
                </a:solidFill>
              </a:rPr>
              <a:t>Cirrhosis </a:t>
            </a:r>
            <a:r>
              <a:rPr lang="en-US" dirty="0">
                <a:solidFill>
                  <a:srgbClr val="000066"/>
                </a:solidFill>
              </a:rPr>
              <a:t>of the liver secondary to alcohol use increased from 6350 (95</a:t>
            </a:r>
            <a:r>
              <a:rPr lang="en-US" dirty="0" smtClean="0">
                <a:solidFill>
                  <a:srgbClr val="000066"/>
                </a:solidFill>
              </a:rPr>
              <a:t>% </a:t>
            </a:r>
            <a:r>
              <a:rPr lang="en-US" dirty="0">
                <a:solidFill>
                  <a:srgbClr val="000066"/>
                </a:solidFill>
              </a:rPr>
              <a:t>CI: 5128–7602) to 8575 (95% CI: 6840–10 177)</a:t>
            </a:r>
            <a:r>
              <a:rPr lang="en-US" dirty="0">
                <a:solidFill>
                  <a:srgbClr val="000066"/>
                </a:solidFill>
                <a:sym typeface="Wingdings"/>
              </a:rPr>
              <a:t></a:t>
            </a:r>
            <a:r>
              <a:rPr lang="en-US" dirty="0">
                <a:solidFill>
                  <a:srgbClr val="000066"/>
                </a:solidFill>
              </a:rPr>
              <a:t>35·0% increase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Objectives</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pPr lvl="0" algn="just"/>
            <a:r>
              <a:rPr lang="en-US" dirty="0">
                <a:solidFill>
                  <a:srgbClr val="000066"/>
                </a:solidFill>
              </a:rPr>
              <a:t>To review the </a:t>
            </a:r>
            <a:r>
              <a:rPr lang="en-US" b="1" dirty="0">
                <a:solidFill>
                  <a:srgbClr val="000066"/>
                </a:solidFill>
              </a:rPr>
              <a:t>current status of alcohol </a:t>
            </a:r>
            <a:r>
              <a:rPr lang="en-US" b="1" dirty="0" smtClean="0">
                <a:solidFill>
                  <a:srgbClr val="000066"/>
                </a:solidFill>
              </a:rPr>
              <a:t>consumption</a:t>
            </a:r>
            <a:r>
              <a:rPr lang="en-US" dirty="0">
                <a:solidFill>
                  <a:srgbClr val="000066"/>
                </a:solidFill>
              </a:rPr>
              <a:t> </a:t>
            </a:r>
            <a:r>
              <a:rPr lang="en-US" dirty="0" smtClean="0">
                <a:solidFill>
                  <a:srgbClr val="000066"/>
                </a:solidFill>
              </a:rPr>
              <a:t>and </a:t>
            </a:r>
            <a:r>
              <a:rPr lang="en-US" b="1" dirty="0" smtClean="0">
                <a:solidFill>
                  <a:srgbClr val="000066"/>
                </a:solidFill>
              </a:rPr>
              <a:t>production</a:t>
            </a:r>
            <a:r>
              <a:rPr lang="en-US" dirty="0" smtClean="0">
                <a:solidFill>
                  <a:srgbClr val="000066"/>
                </a:solidFill>
              </a:rPr>
              <a:t> influencing </a:t>
            </a:r>
            <a:r>
              <a:rPr lang="en-US" dirty="0">
                <a:solidFill>
                  <a:srgbClr val="000066"/>
                </a:solidFill>
              </a:rPr>
              <a:t>alcohol availability and accessibility.</a:t>
            </a:r>
          </a:p>
          <a:p>
            <a:pPr lvl="0" algn="just"/>
            <a:r>
              <a:rPr lang="en-US" dirty="0">
                <a:solidFill>
                  <a:srgbClr val="000066"/>
                </a:solidFill>
              </a:rPr>
              <a:t>To study and analyze the literature present on </a:t>
            </a:r>
            <a:r>
              <a:rPr lang="en-US" b="1" dirty="0">
                <a:solidFill>
                  <a:srgbClr val="000066"/>
                </a:solidFill>
              </a:rPr>
              <a:t>drinking patterns, trends, practices</a:t>
            </a:r>
            <a:r>
              <a:rPr lang="en-US" dirty="0">
                <a:solidFill>
                  <a:srgbClr val="000066"/>
                </a:solidFill>
              </a:rPr>
              <a:t> and socio demographic analysis of alcohol use.</a:t>
            </a:r>
          </a:p>
          <a:p>
            <a:pPr lvl="0" algn="just"/>
            <a:r>
              <a:rPr lang="en-US" dirty="0">
                <a:solidFill>
                  <a:srgbClr val="000066"/>
                </a:solidFill>
              </a:rPr>
              <a:t>To study the </a:t>
            </a:r>
            <a:r>
              <a:rPr lang="en-US" b="1" dirty="0">
                <a:solidFill>
                  <a:srgbClr val="000066"/>
                </a:solidFill>
              </a:rPr>
              <a:t>health, social and economic impact of alcohol </a:t>
            </a:r>
            <a:r>
              <a:rPr lang="en-US" dirty="0">
                <a:solidFill>
                  <a:srgbClr val="000066"/>
                </a:solidFill>
              </a:rPr>
              <a:t>on individuals, families and overall societies.</a:t>
            </a:r>
          </a:p>
          <a:p>
            <a:pPr lvl="0" algn="just"/>
            <a:r>
              <a:rPr lang="en-US" b="1" dirty="0">
                <a:solidFill>
                  <a:srgbClr val="000066"/>
                </a:solidFill>
              </a:rPr>
              <a:t>Interventions</a:t>
            </a:r>
            <a:r>
              <a:rPr lang="en-US" dirty="0">
                <a:solidFill>
                  <a:srgbClr val="000066"/>
                </a:solidFill>
              </a:rPr>
              <a:t> taken to control alcohol consumption in India.</a:t>
            </a:r>
          </a:p>
          <a:p>
            <a:pPr lvl="0" algn="just"/>
            <a:r>
              <a:rPr lang="en-US" b="1" dirty="0">
                <a:solidFill>
                  <a:srgbClr val="000066"/>
                </a:solidFill>
              </a:rPr>
              <a:t>Future recommendations </a:t>
            </a:r>
            <a:r>
              <a:rPr lang="en-US" dirty="0">
                <a:solidFill>
                  <a:srgbClr val="000066"/>
                </a:solidFill>
              </a:rPr>
              <a:t>for reducing alcohol usage.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Global Disease Burden (1990-2010)</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chemeClr val="tx2"/>
                </a:solidFill>
              </a:rPr>
              <a:t>A</a:t>
            </a:r>
            <a:r>
              <a:rPr lang="en-US" dirty="0" smtClean="0">
                <a:solidFill>
                  <a:srgbClr val="000066"/>
                </a:solidFill>
              </a:rPr>
              <a:t>lcohol </a:t>
            </a:r>
            <a:r>
              <a:rPr lang="en-US" dirty="0">
                <a:solidFill>
                  <a:srgbClr val="000066"/>
                </a:solidFill>
              </a:rPr>
              <a:t>use disorders increased from 13,133 (95% CI: 9516–17 511) to 17,644 (95% CI: 12,928–23,273) </a:t>
            </a:r>
            <a:r>
              <a:rPr lang="en-US" dirty="0">
                <a:solidFill>
                  <a:srgbClr val="000066"/>
                </a:solidFill>
                <a:sym typeface="Wingdings"/>
              </a:rPr>
              <a:t></a:t>
            </a:r>
            <a:r>
              <a:rPr lang="en-US" dirty="0">
                <a:solidFill>
                  <a:srgbClr val="000066"/>
                </a:solidFill>
              </a:rPr>
              <a:t>34·3% </a:t>
            </a:r>
            <a:r>
              <a:rPr lang="en-US" dirty="0" smtClean="0">
                <a:solidFill>
                  <a:srgbClr val="000066"/>
                </a:solidFill>
              </a:rPr>
              <a:t>increase.</a:t>
            </a:r>
            <a:endParaRPr lang="en-US" dirty="0">
              <a:solidFill>
                <a:srgbClr val="0000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Social consequences of drinking</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solidFill>
                  <a:schemeClr val="tx2"/>
                </a:solidFill>
              </a:rPr>
              <a:t>It can be witnessed at three different levels:</a:t>
            </a:r>
          </a:p>
          <a:p>
            <a:pPr>
              <a:buFont typeface="Wingdings" pitchFamily="2" charset="2"/>
              <a:buChar char="ü"/>
            </a:pPr>
            <a:r>
              <a:rPr lang="en-US" dirty="0" smtClean="0">
                <a:solidFill>
                  <a:schemeClr val="tx2"/>
                </a:solidFill>
              </a:rPr>
              <a:t>Individual </a:t>
            </a:r>
          </a:p>
          <a:p>
            <a:pPr>
              <a:buFont typeface="Wingdings" pitchFamily="2" charset="2"/>
              <a:buChar char="ü"/>
            </a:pPr>
            <a:r>
              <a:rPr lang="en-US" dirty="0" smtClean="0">
                <a:solidFill>
                  <a:schemeClr val="tx2"/>
                </a:solidFill>
              </a:rPr>
              <a:t>Family</a:t>
            </a:r>
          </a:p>
          <a:p>
            <a:pPr>
              <a:buFont typeface="Wingdings" pitchFamily="2" charset="2"/>
              <a:buChar char="ü"/>
            </a:pPr>
            <a:r>
              <a:rPr lang="en-US" dirty="0" smtClean="0">
                <a:solidFill>
                  <a:schemeClr val="tx2"/>
                </a:solidFill>
              </a:rPr>
              <a:t>Society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Economics of Alcohol</a:t>
            </a:r>
            <a:endParaRPr lang="en-US" b="1" dirty="0">
              <a:solidFill>
                <a:srgbClr val="C00000"/>
              </a:solidFill>
            </a:endParaRPr>
          </a:p>
        </p:txBody>
      </p:sp>
      <p:sp>
        <p:nvSpPr>
          <p:cNvPr id="3" name="Content Placeholder 2"/>
          <p:cNvSpPr>
            <a:spLocks noGrp="1"/>
          </p:cNvSpPr>
          <p:nvPr>
            <p:ph idx="1"/>
          </p:nvPr>
        </p:nvSpPr>
        <p:spPr/>
        <p:txBody>
          <a:bodyPr>
            <a:normAutofit/>
          </a:bodyPr>
          <a:lstStyle/>
          <a:p>
            <a:r>
              <a:rPr lang="en-US" dirty="0" smtClean="0">
                <a:solidFill>
                  <a:schemeClr val="tx2"/>
                </a:solidFill>
              </a:rPr>
              <a:t>Direct and indirect </a:t>
            </a:r>
            <a:r>
              <a:rPr lang="en-US" dirty="0" smtClean="0">
                <a:solidFill>
                  <a:schemeClr val="tx2"/>
                </a:solidFill>
              </a:rPr>
              <a:t>costs</a:t>
            </a:r>
            <a:endParaRPr lang="en-US" dirty="0" smtClean="0">
              <a:solidFill>
                <a:schemeClr val="tx2"/>
              </a:solidFill>
            </a:endParaRPr>
          </a:p>
          <a:p>
            <a:r>
              <a:rPr lang="en-US" b="1" dirty="0" smtClean="0">
                <a:solidFill>
                  <a:schemeClr val="accent6">
                    <a:lumMod val="75000"/>
                  </a:schemeClr>
                </a:solidFill>
              </a:rPr>
              <a:t>Direct costs:</a:t>
            </a:r>
          </a:p>
          <a:p>
            <a:pPr>
              <a:buNone/>
            </a:pPr>
            <a:r>
              <a:rPr lang="en-US" dirty="0" smtClean="0">
                <a:solidFill>
                  <a:schemeClr val="tx2"/>
                </a:solidFill>
              </a:rPr>
              <a:t>	Medical costs, lost earning due to death and disability</a:t>
            </a:r>
          </a:p>
          <a:p>
            <a:r>
              <a:rPr lang="en-US" b="1" dirty="0" smtClean="0">
                <a:solidFill>
                  <a:schemeClr val="accent6">
                    <a:lumMod val="75000"/>
                  </a:schemeClr>
                </a:solidFill>
              </a:rPr>
              <a:t>Indirect costs:</a:t>
            </a:r>
          </a:p>
          <a:p>
            <a:pPr>
              <a:buNone/>
            </a:pPr>
            <a:r>
              <a:rPr lang="en-US" dirty="0" smtClean="0">
                <a:solidFill>
                  <a:schemeClr val="tx2"/>
                </a:solidFill>
              </a:rPr>
              <a:t>	Loss of work, loss of school, meeting the burden, loss of savings, extra loans made, assets sold, Work </a:t>
            </a:r>
            <a:endParaRPr lang="en-US"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23528" y="1124744"/>
          <a:ext cx="8496944" cy="5400601"/>
        </p:xfrm>
        <a:graphic>
          <a:graphicData uri="http://schemas.openxmlformats.org/drawingml/2006/chart">
            <c:chart xmlns:c="http://schemas.openxmlformats.org/drawingml/2006/chart" xmlns:r="http://schemas.openxmlformats.org/officeDocument/2006/relationships" r:id="rId2"/>
          </a:graphicData>
        </a:graphic>
      </p:graphicFrame>
      <p:sp>
        <p:nvSpPr>
          <p:cNvPr id="46084" name="TextBox 3"/>
          <p:cNvSpPr txBox="1">
            <a:spLocks noChangeArrowheads="1"/>
          </p:cNvSpPr>
          <p:nvPr/>
        </p:nvSpPr>
        <p:spPr bwMode="auto">
          <a:xfrm>
            <a:off x="3203575" y="6308725"/>
            <a:ext cx="5410200" cy="307975"/>
          </a:xfrm>
          <a:prstGeom prst="rect">
            <a:avLst/>
          </a:prstGeom>
          <a:noFill/>
          <a:ln w="9525">
            <a:noFill/>
            <a:miter lim="800000"/>
            <a:headEnd/>
            <a:tailEnd/>
          </a:ln>
        </p:spPr>
        <p:txBody>
          <a:bodyPr>
            <a:spAutoFit/>
          </a:bodyPr>
          <a:lstStyle/>
          <a:p>
            <a:pPr algn="r"/>
            <a:r>
              <a:rPr lang="en-US" sz="1400">
                <a:latin typeface="Calibri" pitchFamily="34" charset="0"/>
              </a:rPr>
              <a:t>WHO Study on Impact of Alcohol in Urban Settings, 2010</a:t>
            </a:r>
          </a:p>
        </p:txBody>
      </p:sp>
      <p:sp>
        <p:nvSpPr>
          <p:cNvPr id="46085" name="TextBox 4"/>
          <p:cNvSpPr txBox="1">
            <a:spLocks noChangeArrowheads="1"/>
          </p:cNvSpPr>
          <p:nvPr/>
        </p:nvSpPr>
        <p:spPr bwMode="auto">
          <a:xfrm>
            <a:off x="2268538" y="2565400"/>
            <a:ext cx="4679950" cy="369888"/>
          </a:xfrm>
          <a:prstGeom prst="rect">
            <a:avLst/>
          </a:prstGeom>
          <a:solidFill>
            <a:srgbClr val="92D050">
              <a:alpha val="47842"/>
            </a:srgbClr>
          </a:solidFill>
          <a:ln w="9525">
            <a:solidFill>
              <a:schemeClr val="tx1"/>
            </a:solidFill>
            <a:miter lim="800000"/>
            <a:headEnd/>
            <a:tailEnd/>
          </a:ln>
        </p:spPr>
        <p:txBody>
          <a:bodyPr>
            <a:spAutoFit/>
          </a:bodyPr>
          <a:lstStyle/>
          <a:p>
            <a:r>
              <a:rPr lang="en-US">
                <a:latin typeface="Calibri" pitchFamily="34" charset="0"/>
              </a:rPr>
              <a:t>Proportion of Monthly Spending - on food </a:t>
            </a:r>
            <a:endParaRPr lang="en-IN">
              <a:latin typeface="Calibri" pitchFamily="34" charset="0"/>
            </a:endParaRPr>
          </a:p>
        </p:txBody>
      </p:sp>
      <p:sp>
        <p:nvSpPr>
          <p:cNvPr id="46086" name="TextBox 5"/>
          <p:cNvSpPr txBox="1">
            <a:spLocks noChangeArrowheads="1"/>
          </p:cNvSpPr>
          <p:nvPr/>
        </p:nvSpPr>
        <p:spPr bwMode="auto">
          <a:xfrm>
            <a:off x="1979613" y="4652963"/>
            <a:ext cx="3097212" cy="276225"/>
          </a:xfrm>
          <a:prstGeom prst="rect">
            <a:avLst/>
          </a:prstGeom>
          <a:solidFill>
            <a:srgbClr val="FF0000">
              <a:alpha val="50195"/>
            </a:srgbClr>
          </a:solidFill>
          <a:ln w="9525">
            <a:solidFill>
              <a:schemeClr val="tx1"/>
            </a:solidFill>
            <a:miter lim="800000"/>
            <a:headEnd/>
            <a:tailEnd/>
          </a:ln>
        </p:spPr>
        <p:txBody>
          <a:bodyPr>
            <a:spAutoFit/>
          </a:bodyPr>
          <a:lstStyle/>
          <a:p>
            <a:r>
              <a:rPr lang="en-US" sz="1200">
                <a:latin typeface="Calibri" pitchFamily="34" charset="0"/>
              </a:rPr>
              <a:t>Proportion of Monthly Spending - on food </a:t>
            </a:r>
            <a:endParaRPr lang="en-IN" sz="1200">
              <a:latin typeface="Calibri" pitchFamily="34" charset="0"/>
            </a:endParaRPr>
          </a:p>
        </p:txBody>
      </p:sp>
      <p:sp>
        <p:nvSpPr>
          <p:cNvPr id="7" name="TextBox 6"/>
          <p:cNvSpPr txBox="1"/>
          <p:nvPr/>
        </p:nvSpPr>
        <p:spPr>
          <a:xfrm>
            <a:off x="7380288" y="2492375"/>
            <a:ext cx="1368425" cy="1816100"/>
          </a:xfrm>
          <a:prstGeom prst="rect">
            <a:avLst/>
          </a:prstGeom>
          <a:solidFill>
            <a:schemeClr val="bg1">
              <a:lumMod val="85000"/>
            </a:schemeClr>
          </a:solidFill>
          <a:effectLst>
            <a:outerShdw blurRad="152400" dist="317500" dir="5400000" sx="90000" sy="-19000" rotWithShape="0">
              <a:prstClr val="black">
                <a:alpha val="15000"/>
              </a:prstClr>
            </a:outerShdw>
          </a:effectLst>
        </p:spPr>
        <p:txBody>
          <a:bodyPr>
            <a:spAutoFit/>
          </a:bodyPr>
          <a:lstStyle/>
          <a:p>
            <a:pPr fontAlgn="auto">
              <a:spcBef>
                <a:spcPts val="0"/>
              </a:spcBef>
              <a:spcAft>
                <a:spcPts val="0"/>
              </a:spcAft>
              <a:defRPr/>
            </a:pPr>
            <a:r>
              <a:rPr lang="en-US" sz="1600" dirty="0">
                <a:latin typeface="+mn-lt"/>
                <a:cs typeface="+mn-cs"/>
              </a:rPr>
              <a:t>Families of drinkers – spent lesser proportion of monthly  expenditure on food</a:t>
            </a:r>
            <a:endParaRPr lang="en-IN" sz="1600" dirty="0">
              <a:latin typeface="+mn-lt"/>
              <a:cs typeface="+mn-cs"/>
            </a:endParaRPr>
          </a:p>
        </p:txBody>
      </p:sp>
      <p:sp>
        <p:nvSpPr>
          <p:cNvPr id="8" name="Rectangle 7"/>
          <p:cNvSpPr/>
          <p:nvPr/>
        </p:nvSpPr>
        <p:spPr>
          <a:xfrm>
            <a:off x="2304560" y="152400"/>
            <a:ext cx="4705840" cy="707886"/>
          </a:xfrm>
          <a:prstGeom prst="rect">
            <a:avLst/>
          </a:prstGeom>
        </p:spPr>
        <p:txBody>
          <a:bodyPr wrap="none">
            <a:spAutoFit/>
          </a:bodyPr>
          <a:lstStyle/>
          <a:p>
            <a:r>
              <a:rPr lang="en-US" sz="4000" b="1" dirty="0" smtClean="0">
                <a:solidFill>
                  <a:srgbClr val="C00000"/>
                </a:solidFill>
              </a:rPr>
              <a:t>Monthly Expenditure</a:t>
            </a: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2" cstate="print"/>
          <a:srcRect/>
          <a:stretch>
            <a:fillRect/>
          </a:stretch>
        </p:blipFill>
        <p:spPr bwMode="auto">
          <a:xfrm>
            <a:off x="1011238" y="1196975"/>
            <a:ext cx="6584950" cy="5327650"/>
          </a:xfrm>
          <a:prstGeom prst="rect">
            <a:avLst/>
          </a:prstGeom>
          <a:noFill/>
          <a:ln w="9525">
            <a:noFill/>
            <a:miter lim="800000"/>
            <a:headEnd/>
            <a:tailEnd/>
          </a:ln>
        </p:spPr>
      </p:pic>
      <p:sp>
        <p:nvSpPr>
          <p:cNvPr id="47108" name="TextBox 3"/>
          <p:cNvSpPr txBox="1">
            <a:spLocks noChangeArrowheads="1"/>
          </p:cNvSpPr>
          <p:nvPr/>
        </p:nvSpPr>
        <p:spPr bwMode="auto">
          <a:xfrm>
            <a:off x="3203575" y="6453188"/>
            <a:ext cx="5616575" cy="246062"/>
          </a:xfrm>
          <a:prstGeom prst="rect">
            <a:avLst/>
          </a:prstGeom>
          <a:noFill/>
          <a:ln w="9525">
            <a:noFill/>
            <a:miter lim="800000"/>
            <a:headEnd/>
            <a:tailEnd/>
          </a:ln>
        </p:spPr>
        <p:txBody>
          <a:bodyPr>
            <a:spAutoFit/>
          </a:bodyPr>
          <a:lstStyle/>
          <a:p>
            <a:r>
              <a:rPr lang="en-US" sz="1000">
                <a:latin typeface="Calibri" pitchFamily="34" charset="0"/>
              </a:rPr>
              <a:t>Benegal et al (2012) WHO –NIMHANS  Study on Patterns and Consequences of Alcohol Misuse in India</a:t>
            </a:r>
            <a:endParaRPr lang="en-IN" sz="1000">
              <a:latin typeface="Calibri" pitchFamily="34" charset="0"/>
            </a:endParaRPr>
          </a:p>
        </p:txBody>
      </p:sp>
      <p:sp>
        <p:nvSpPr>
          <p:cNvPr id="8" name="Plus 7"/>
          <p:cNvSpPr/>
          <p:nvPr/>
        </p:nvSpPr>
        <p:spPr>
          <a:xfrm>
            <a:off x="3779838" y="2349500"/>
            <a:ext cx="576262" cy="481013"/>
          </a:xfrm>
          <a:prstGeom prst="mathPlus">
            <a:avLst>
              <a:gd name="adj1" fmla="val 106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Plus 8"/>
          <p:cNvSpPr/>
          <p:nvPr/>
        </p:nvSpPr>
        <p:spPr>
          <a:xfrm>
            <a:off x="5940425" y="4437063"/>
            <a:ext cx="360363" cy="338137"/>
          </a:xfrm>
          <a:prstGeom prst="mathPlus">
            <a:avLst>
              <a:gd name="adj1" fmla="val 106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 y="381000"/>
            <a:ext cx="8491684" cy="646331"/>
          </a:xfrm>
          <a:prstGeom prst="rect">
            <a:avLst/>
          </a:prstGeom>
        </p:spPr>
        <p:txBody>
          <a:bodyPr wrap="none">
            <a:spAutoFit/>
          </a:bodyPr>
          <a:lstStyle/>
          <a:p>
            <a:r>
              <a:rPr lang="en-IN" sz="3600" b="1" dirty="0" smtClean="0">
                <a:solidFill>
                  <a:srgbClr val="C00000"/>
                </a:solidFill>
              </a:rPr>
              <a:t>Heavy use and reduction in family nutrition</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3"/>
          <p:cNvSpPr>
            <a:spLocks noGrp="1"/>
          </p:cNvSpPr>
          <p:nvPr>
            <p:ph idx="1"/>
          </p:nvPr>
        </p:nvSpPr>
        <p:spPr/>
        <p:txBody>
          <a:bodyPr/>
          <a:lstStyle/>
          <a:p>
            <a:pPr>
              <a:spcAft>
                <a:spcPts val="1800"/>
              </a:spcAft>
            </a:pPr>
            <a:r>
              <a:rPr lang="en-US" sz="2400" smtClean="0"/>
              <a:t>Users  more likely to have larger debts; have difficulties with creditors;  defaulted on loans, bills or credit card payments</a:t>
            </a:r>
            <a:endParaRPr lang="en-IN" sz="2400" smtClean="0"/>
          </a:p>
          <a:p>
            <a:pPr>
              <a:spcAft>
                <a:spcPts val="1800"/>
              </a:spcAft>
            </a:pPr>
            <a:r>
              <a:rPr lang="en-US" sz="2400" smtClean="0"/>
              <a:t>The loans were more likely to have been because of spending on treatment of illness. </a:t>
            </a:r>
          </a:p>
          <a:p>
            <a:pPr>
              <a:spcAft>
                <a:spcPts val="1800"/>
              </a:spcAft>
            </a:pPr>
            <a:r>
              <a:rPr lang="en-US" sz="2400" smtClean="0"/>
              <a:t>The loans were more likely to have been taken from a money-lender rather than official credit/lending  agencies. </a:t>
            </a:r>
          </a:p>
          <a:p>
            <a:pPr>
              <a:spcAft>
                <a:spcPts val="1800"/>
              </a:spcAft>
            </a:pPr>
            <a:r>
              <a:rPr lang="en-US" sz="2400" smtClean="0"/>
              <a:t>In order to pay off the loans, users were more likely to have sold land/property, stopped children’s education, borrowed further with interest or pawned off jewelry/household items</a:t>
            </a:r>
            <a:endParaRPr lang="en-IN" sz="2400" smtClean="0"/>
          </a:p>
          <a:p>
            <a:endParaRPr lang="en-IN" sz="2400" smtClean="0"/>
          </a:p>
        </p:txBody>
      </p:sp>
      <p:sp>
        <p:nvSpPr>
          <p:cNvPr id="50180" name="TextBox 3"/>
          <p:cNvSpPr txBox="1">
            <a:spLocks noChangeArrowheads="1"/>
          </p:cNvSpPr>
          <p:nvPr/>
        </p:nvSpPr>
        <p:spPr bwMode="auto">
          <a:xfrm>
            <a:off x="3203575" y="6308725"/>
            <a:ext cx="5616575" cy="246063"/>
          </a:xfrm>
          <a:prstGeom prst="rect">
            <a:avLst/>
          </a:prstGeom>
          <a:noFill/>
          <a:ln w="9525">
            <a:noFill/>
            <a:miter lim="800000"/>
            <a:headEnd/>
            <a:tailEnd/>
          </a:ln>
        </p:spPr>
        <p:txBody>
          <a:bodyPr>
            <a:spAutoFit/>
          </a:bodyPr>
          <a:lstStyle/>
          <a:p>
            <a:r>
              <a:rPr lang="en-US" sz="1000">
                <a:latin typeface="Calibri" pitchFamily="34" charset="0"/>
              </a:rPr>
              <a:t>Benegal et al (2012) WHO –NIMHANS  Study on Patterns and Consequences of Alcohol Misuse in India</a:t>
            </a:r>
            <a:endParaRPr lang="en-IN" sz="1000">
              <a:latin typeface="Calibri" pitchFamily="34" charset="0"/>
            </a:endParaRPr>
          </a:p>
        </p:txBody>
      </p:sp>
      <p:sp>
        <p:nvSpPr>
          <p:cNvPr id="5" name="Rectangle 4"/>
          <p:cNvSpPr/>
          <p:nvPr/>
        </p:nvSpPr>
        <p:spPr>
          <a:xfrm>
            <a:off x="1219200" y="381000"/>
            <a:ext cx="7010400" cy="707886"/>
          </a:xfrm>
          <a:prstGeom prst="rect">
            <a:avLst/>
          </a:prstGeom>
        </p:spPr>
        <p:txBody>
          <a:bodyPr wrap="square">
            <a:spAutoFit/>
          </a:bodyPr>
          <a:lstStyle/>
          <a:p>
            <a:pPr algn="ctr"/>
            <a:r>
              <a:rPr lang="en-IN" sz="4000" b="1" dirty="0" smtClean="0">
                <a:solidFill>
                  <a:srgbClr val="C00000"/>
                </a:solidFill>
              </a:rPr>
              <a:t>Savings, Loans, Debts etc</a:t>
            </a:r>
            <a:r>
              <a:rPr lang="en-IN" sz="3600" dirty="0" smtClean="0"/>
              <a:t>.</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549275"/>
            <a:ext cx="8229600" cy="1143000"/>
          </a:xfrm>
        </p:spPr>
        <p:txBody>
          <a:bodyPr/>
          <a:lstStyle/>
          <a:p>
            <a:pPr eaLnBrk="1" hangingPunct="1"/>
            <a:r>
              <a:rPr lang="en-US" sz="2400" b="1" smtClean="0"/>
              <a:t>Expenditure / Annum in Rs</a:t>
            </a:r>
            <a:endParaRPr lang="en-US" sz="2400" smtClean="0"/>
          </a:p>
        </p:txBody>
      </p:sp>
      <p:graphicFrame>
        <p:nvGraphicFramePr>
          <p:cNvPr id="3" name="Chart 2"/>
          <p:cNvGraphicFramePr/>
          <p:nvPr/>
        </p:nvGraphicFramePr>
        <p:xfrm>
          <a:off x="467544" y="332656"/>
          <a:ext cx="7632848" cy="6205304"/>
        </p:xfrm>
        <a:graphic>
          <a:graphicData uri="http://schemas.openxmlformats.org/drawingml/2006/chart">
            <c:chart xmlns:c="http://schemas.openxmlformats.org/drawingml/2006/chart" xmlns:r="http://schemas.openxmlformats.org/officeDocument/2006/relationships" r:id="rId2"/>
          </a:graphicData>
        </a:graphic>
      </p:graphicFrame>
      <p:sp>
        <p:nvSpPr>
          <p:cNvPr id="52228" name="TextBox 3"/>
          <p:cNvSpPr txBox="1">
            <a:spLocks noChangeArrowheads="1"/>
          </p:cNvSpPr>
          <p:nvPr/>
        </p:nvSpPr>
        <p:spPr bwMode="auto">
          <a:xfrm>
            <a:off x="3348038" y="6237288"/>
            <a:ext cx="5410200" cy="338137"/>
          </a:xfrm>
          <a:prstGeom prst="rect">
            <a:avLst/>
          </a:prstGeom>
          <a:noFill/>
          <a:ln w="9525">
            <a:noFill/>
            <a:miter lim="800000"/>
            <a:headEnd/>
            <a:tailEnd/>
          </a:ln>
        </p:spPr>
        <p:txBody>
          <a:bodyPr>
            <a:spAutoFit/>
          </a:bodyPr>
          <a:lstStyle/>
          <a:p>
            <a:r>
              <a:rPr lang="en-US" sz="1600">
                <a:latin typeface="Calibri" pitchFamily="34" charset="0"/>
              </a:rPr>
              <a:t>WHO Study on Impact of Alcohol in Urban Settings, 2010</a:t>
            </a:r>
          </a:p>
        </p:txBody>
      </p:sp>
      <p:sp>
        <p:nvSpPr>
          <p:cNvPr id="5" name="TextBox 4"/>
          <p:cNvSpPr txBox="1"/>
          <p:nvPr/>
        </p:nvSpPr>
        <p:spPr>
          <a:xfrm>
            <a:off x="762000" y="3794125"/>
            <a:ext cx="3665538" cy="1016000"/>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en-US" sz="2000" b="1" dirty="0">
                <a:latin typeface="+mn-lt"/>
                <a:cs typeface="+mn-cs"/>
              </a:rPr>
              <a:t>Alcohol user families </a:t>
            </a:r>
          </a:p>
          <a:p>
            <a:pPr fontAlgn="auto">
              <a:spcBef>
                <a:spcPts val="0"/>
              </a:spcBef>
              <a:spcAft>
                <a:spcPts val="0"/>
              </a:spcAft>
              <a:defRPr/>
            </a:pPr>
            <a:r>
              <a:rPr lang="en-US" sz="2000" b="1" dirty="0">
                <a:latin typeface="+mn-lt"/>
                <a:cs typeface="+mn-cs"/>
              </a:rPr>
              <a:t>Spent more on health costs  and less on education</a:t>
            </a:r>
          </a:p>
        </p:txBody>
      </p:sp>
      <p:sp>
        <p:nvSpPr>
          <p:cNvPr id="6" name="Rectangle 5"/>
          <p:cNvSpPr/>
          <p:nvPr/>
        </p:nvSpPr>
        <p:spPr>
          <a:xfrm rot="5400000">
            <a:off x="5453390" y="3167390"/>
            <a:ext cx="6858000" cy="523220"/>
          </a:xfrm>
          <a:prstGeom prst="rect">
            <a:avLst/>
          </a:prstGeom>
        </p:spPr>
        <p:txBody>
          <a:bodyPr wrap="square">
            <a:spAutoFit/>
          </a:bodyPr>
          <a:lstStyle/>
          <a:p>
            <a:pPr algn="ctr">
              <a:defRPr sz="3200" b="1" i="0" u="none" strike="noStrike" kern="1200" baseline="0">
                <a:solidFill>
                  <a:prstClr val="black"/>
                </a:solidFill>
                <a:latin typeface="+mn-lt"/>
                <a:ea typeface="+mn-ea"/>
                <a:cs typeface="+mn-cs"/>
              </a:defRPr>
            </a:pPr>
            <a:r>
              <a:rPr lang="en-US" sz="2800" dirty="0" smtClean="0">
                <a:solidFill>
                  <a:srgbClr val="00B050"/>
                </a:solidFill>
              </a:rPr>
              <a:t>Spending on Health &amp; Education</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23528" y="1700808"/>
          <a:ext cx="770485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5300" name="TextBox 5"/>
          <p:cNvSpPr txBox="1">
            <a:spLocks noChangeArrowheads="1"/>
          </p:cNvSpPr>
          <p:nvPr/>
        </p:nvSpPr>
        <p:spPr bwMode="auto">
          <a:xfrm>
            <a:off x="5795963" y="1773238"/>
            <a:ext cx="2447925" cy="369887"/>
          </a:xfrm>
          <a:prstGeom prst="rect">
            <a:avLst/>
          </a:prstGeom>
          <a:solidFill>
            <a:schemeClr val="bg1"/>
          </a:solidFill>
          <a:ln w="9525">
            <a:solidFill>
              <a:schemeClr val="tx1"/>
            </a:solidFill>
            <a:miter lim="800000"/>
            <a:headEnd/>
            <a:tailEnd/>
          </a:ln>
        </p:spPr>
        <p:txBody>
          <a:bodyPr>
            <a:spAutoFit/>
          </a:bodyPr>
          <a:lstStyle/>
          <a:p>
            <a:r>
              <a:rPr lang="en-US">
                <a:latin typeface="Calibri" pitchFamily="34" charset="0"/>
              </a:rPr>
              <a:t>% of family group</a:t>
            </a:r>
          </a:p>
        </p:txBody>
      </p:sp>
      <p:sp>
        <p:nvSpPr>
          <p:cNvPr id="55301" name="TextBox 3"/>
          <p:cNvSpPr txBox="1">
            <a:spLocks noChangeArrowheads="1"/>
          </p:cNvSpPr>
          <p:nvPr/>
        </p:nvSpPr>
        <p:spPr bwMode="auto">
          <a:xfrm>
            <a:off x="3203575" y="6308725"/>
            <a:ext cx="5410200" cy="307975"/>
          </a:xfrm>
          <a:prstGeom prst="rect">
            <a:avLst/>
          </a:prstGeom>
          <a:noFill/>
          <a:ln w="9525">
            <a:noFill/>
            <a:miter lim="800000"/>
            <a:headEnd/>
            <a:tailEnd/>
          </a:ln>
        </p:spPr>
        <p:txBody>
          <a:bodyPr>
            <a:spAutoFit/>
          </a:bodyPr>
          <a:lstStyle/>
          <a:p>
            <a:pPr algn="r"/>
            <a:r>
              <a:rPr lang="en-US" sz="1400">
                <a:latin typeface="Calibri" pitchFamily="34" charset="0"/>
              </a:rPr>
              <a:t>WHO Study on Impact of Alcohol in Urban Settings, 2010</a:t>
            </a:r>
          </a:p>
        </p:txBody>
      </p:sp>
      <p:sp>
        <p:nvSpPr>
          <p:cNvPr id="55302" name="TextBox 5"/>
          <p:cNvSpPr txBox="1">
            <a:spLocks noChangeArrowheads="1"/>
          </p:cNvSpPr>
          <p:nvPr/>
        </p:nvSpPr>
        <p:spPr bwMode="auto">
          <a:xfrm>
            <a:off x="6516688" y="2349500"/>
            <a:ext cx="2232025" cy="2308225"/>
          </a:xfrm>
          <a:prstGeom prst="rect">
            <a:avLst/>
          </a:prstGeom>
          <a:solidFill>
            <a:schemeClr val="bg2"/>
          </a:solidFill>
          <a:ln w="9525">
            <a:noFill/>
            <a:miter lim="800000"/>
            <a:headEnd/>
            <a:tailEnd/>
          </a:ln>
        </p:spPr>
        <p:txBody>
          <a:bodyPr>
            <a:spAutoFit/>
          </a:bodyPr>
          <a:lstStyle/>
          <a:p>
            <a:r>
              <a:rPr lang="en-US">
                <a:latin typeface="Calibri" pitchFamily="34" charset="0"/>
              </a:rPr>
              <a:t>Alcohol users had greater absenteeism, irregularity at work, unemployment – all contributing to greater economic loss to families and also the national economy</a:t>
            </a:r>
            <a:endParaRPr lang="en-IN">
              <a:latin typeface="Calibri" pitchFamily="34" charset="0"/>
            </a:endParaRPr>
          </a:p>
        </p:txBody>
      </p:sp>
      <p:sp>
        <p:nvSpPr>
          <p:cNvPr id="7" name="Rectangle 6"/>
          <p:cNvSpPr/>
          <p:nvPr/>
        </p:nvSpPr>
        <p:spPr>
          <a:xfrm>
            <a:off x="609600" y="304800"/>
            <a:ext cx="7848600" cy="1077218"/>
          </a:xfrm>
          <a:prstGeom prst="rect">
            <a:avLst/>
          </a:prstGeom>
        </p:spPr>
        <p:txBody>
          <a:bodyPr wrap="square">
            <a:spAutoFit/>
          </a:bodyPr>
          <a:lstStyle/>
          <a:p>
            <a:pPr algn="ctr"/>
            <a:r>
              <a:rPr lang="en-US" sz="3200" b="1" dirty="0" smtClean="0">
                <a:solidFill>
                  <a:srgbClr val="C00000"/>
                </a:solidFill>
              </a:rPr>
              <a:t>Occupational </a:t>
            </a:r>
            <a:r>
              <a:rPr lang="en-US" sz="3200" b="1" dirty="0" smtClean="0">
                <a:solidFill>
                  <a:srgbClr val="C00000"/>
                </a:solidFill>
              </a:rPr>
              <a:t>problems Prevalence </a:t>
            </a:r>
            <a:r>
              <a:rPr lang="en-US" sz="3200" b="1" dirty="0" smtClean="0">
                <a:solidFill>
                  <a:srgbClr val="C00000"/>
                </a:solidFill>
              </a:rPr>
              <a:t>among User &amp; Non-user Families</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762000"/>
            <a:ext cx="8977313" cy="5632450"/>
          </a:xfrm>
          <a:prstGeom prst="rect">
            <a:avLst/>
          </a:prstGeom>
          <a:noFill/>
          <a:ln w="9525">
            <a:noFill/>
            <a:miter lim="800000"/>
            <a:headEnd/>
            <a:tailEnd/>
          </a:ln>
        </p:spPr>
        <p:txBody>
          <a:bodyPr>
            <a:spAutoFit/>
          </a:bodyPr>
          <a:lstStyle/>
          <a:p>
            <a:pPr marL="742950" lvl="1" indent="-285750" algn="just">
              <a:buFont typeface="Wingdings" pitchFamily="2" charset="2"/>
              <a:buChar char="v"/>
            </a:pPr>
            <a:r>
              <a:rPr lang="en-US" dirty="0">
                <a:solidFill>
                  <a:srgbClr val="008000"/>
                </a:solidFill>
                <a:latin typeface="Calibri" pitchFamily="34" charset="0"/>
              </a:rPr>
              <a:t>The </a:t>
            </a:r>
            <a:r>
              <a:rPr lang="en-US" b="1" dirty="0">
                <a:solidFill>
                  <a:srgbClr val="008000"/>
                </a:solidFill>
                <a:latin typeface="Calibri" pitchFamily="34" charset="0"/>
              </a:rPr>
              <a:t>Article 47 of the Constitution of India </a:t>
            </a:r>
            <a:r>
              <a:rPr lang="en-US" dirty="0">
                <a:solidFill>
                  <a:srgbClr val="008000"/>
                </a:solidFill>
                <a:latin typeface="Calibri" pitchFamily="34" charset="0"/>
              </a:rPr>
              <a:t>directs the State to regard the raising of the level of nutrition and the standard of living of its people and the improvement of public health as among its primary duties, and, in particular, to endeavor to bring about prohibition of consumption, except for medicinal purposes, of intoxicating drinks and drugs which are injurious to health. States therefore have power to completely prohibit the manufacture, sale, possession, distribution and consumption of liquor.</a:t>
            </a:r>
          </a:p>
          <a:p>
            <a:pPr marL="742950" lvl="1" indent="-285750" algn="just"/>
            <a:endParaRPr lang="en-US" dirty="0">
              <a:latin typeface="Calibri" pitchFamily="34" charset="0"/>
            </a:endParaRPr>
          </a:p>
          <a:p>
            <a:pPr marL="742950" lvl="1" indent="-285750" algn="just">
              <a:buFont typeface="Wingdings" pitchFamily="2" charset="2"/>
              <a:buChar char="v"/>
            </a:pPr>
            <a:r>
              <a:rPr lang="en-US" dirty="0">
                <a:solidFill>
                  <a:srgbClr val="0066CC"/>
                </a:solidFill>
                <a:latin typeface="Calibri" pitchFamily="34" charset="0"/>
              </a:rPr>
              <a:t>The MOSJE provides rehabilitative support for alcohol use victims under </a:t>
            </a:r>
            <a:r>
              <a:rPr lang="en-US" b="1" dirty="0">
                <a:solidFill>
                  <a:srgbClr val="0066CC"/>
                </a:solidFill>
                <a:latin typeface="Calibri" pitchFamily="34" charset="0"/>
              </a:rPr>
              <a:t>Allocation of Business Rules, 1961</a:t>
            </a:r>
            <a:r>
              <a:rPr lang="en-US" dirty="0">
                <a:solidFill>
                  <a:srgbClr val="0066CC"/>
                </a:solidFill>
                <a:latin typeface="Calibri" pitchFamily="34" charset="0"/>
              </a:rPr>
              <a:t> and </a:t>
            </a:r>
            <a:r>
              <a:rPr lang="en-US" b="1" dirty="0">
                <a:solidFill>
                  <a:srgbClr val="0066CC"/>
                </a:solidFill>
                <a:latin typeface="Calibri" pitchFamily="34" charset="0"/>
              </a:rPr>
              <a:t>Section 71 of the Narcotic Drugs and Psychotropic Substances Act, 1985.  </a:t>
            </a:r>
          </a:p>
          <a:p>
            <a:pPr marL="742950" lvl="1" indent="-285750" algn="just"/>
            <a:endParaRPr lang="en-US" dirty="0">
              <a:latin typeface="Calibri" pitchFamily="34" charset="0"/>
            </a:endParaRPr>
          </a:p>
          <a:p>
            <a:pPr marL="742950" lvl="1" indent="-285750" algn="just">
              <a:buFont typeface="Wingdings" pitchFamily="2" charset="2"/>
              <a:buChar char="v"/>
            </a:pPr>
            <a:r>
              <a:rPr lang="en-US" dirty="0">
                <a:solidFill>
                  <a:srgbClr val="CC0000"/>
                </a:solidFill>
                <a:latin typeface="Calibri" pitchFamily="34" charset="0"/>
              </a:rPr>
              <a:t> The NDPS Act, 1985 underscores- </a:t>
            </a:r>
            <a:r>
              <a:rPr lang="en-US" i="1" dirty="0">
                <a:solidFill>
                  <a:srgbClr val="CC0000"/>
                </a:solidFill>
                <a:latin typeface="Calibri" pitchFamily="34" charset="0"/>
              </a:rPr>
              <a:t>"Power of Government to establish centers for identification, treatment, etc., of addicts and for supply of narcotic drugs and psychotropic substances –(1)The Government may, in its discretion, establish as many centers as it thinks fit for identification, treatment, education, after-care, rehabilitation, social re-integration of addicts. (2) The Government may make rules consistent with this Act providing for the establishment, appointment, maintenance, management and superintendence of the centers referred to in sub-section and for the appointment, training, powers, duties and persons employed in such centers."</a:t>
            </a:r>
            <a:endParaRPr lang="en-US" dirty="0">
              <a:solidFill>
                <a:srgbClr val="CC0000"/>
              </a:solidFill>
              <a:latin typeface="Calibri" pitchFamily="34" charset="0"/>
            </a:endParaRPr>
          </a:p>
        </p:txBody>
      </p:sp>
      <p:sp>
        <p:nvSpPr>
          <p:cNvPr id="21506" name="TextBox 2"/>
          <p:cNvSpPr txBox="1">
            <a:spLocks noChangeArrowheads="1"/>
          </p:cNvSpPr>
          <p:nvPr/>
        </p:nvSpPr>
        <p:spPr bwMode="auto">
          <a:xfrm>
            <a:off x="152400" y="150813"/>
            <a:ext cx="8915400" cy="523220"/>
          </a:xfrm>
          <a:prstGeom prst="rect">
            <a:avLst/>
          </a:prstGeom>
          <a:noFill/>
          <a:ln w="9525">
            <a:noFill/>
            <a:miter lim="800000"/>
            <a:headEnd/>
            <a:tailEnd/>
          </a:ln>
        </p:spPr>
        <p:txBody>
          <a:bodyPr>
            <a:spAutoFit/>
          </a:bodyPr>
          <a:lstStyle/>
          <a:p>
            <a:pPr algn="ctr"/>
            <a:r>
              <a:rPr lang="en-US" sz="2800" b="1" dirty="0">
                <a:solidFill>
                  <a:srgbClr val="C00000"/>
                </a:solidFill>
                <a:latin typeface="Calibri" pitchFamily="34" charset="0"/>
              </a:rPr>
              <a:t>Legislative Framework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28600"/>
            <a:ext cx="8610600" cy="1143000"/>
          </a:xfrm>
        </p:spPr>
        <p:txBody>
          <a:bodyPr/>
          <a:lstStyle/>
          <a:p>
            <a:r>
              <a:rPr lang="en-US" sz="3200" b="1" dirty="0" smtClean="0">
                <a:solidFill>
                  <a:srgbClr val="C00000"/>
                </a:solidFill>
                <a:ea typeface="ＭＳ Ｐゴシック" pitchFamily="34" charset="-128"/>
              </a:rPr>
              <a:t>Changing scenario: Glamorizing alcohol </a:t>
            </a:r>
          </a:p>
        </p:txBody>
      </p:sp>
      <p:pic>
        <p:nvPicPr>
          <p:cNvPr id="32770" name="Picture 2"/>
          <p:cNvPicPr>
            <a:picLocks noChangeAspect="1" noChangeArrowheads="1"/>
          </p:cNvPicPr>
          <p:nvPr/>
        </p:nvPicPr>
        <p:blipFill>
          <a:blip r:embed="rId3" cstate="print"/>
          <a:srcRect/>
          <a:stretch>
            <a:fillRect/>
          </a:stretch>
        </p:blipFill>
        <p:spPr bwMode="auto">
          <a:xfrm>
            <a:off x="4648200" y="2362200"/>
            <a:ext cx="4495800" cy="44958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25400" y="2266950"/>
            <a:ext cx="4470400" cy="4591050"/>
          </a:xfrm>
          <a:prstGeom prst="rect">
            <a:avLst/>
          </a:prstGeom>
          <a:noFill/>
          <a:ln w="9525">
            <a:noFill/>
            <a:miter lim="800000"/>
            <a:headEnd/>
            <a:tailEnd/>
          </a:ln>
          <a:effectLst/>
        </p:spPr>
      </p:pic>
      <p:sp>
        <p:nvSpPr>
          <p:cNvPr id="32772" name="TextBox 3"/>
          <p:cNvSpPr txBox="1">
            <a:spLocks noChangeArrowheads="1"/>
          </p:cNvSpPr>
          <p:nvPr/>
        </p:nvSpPr>
        <p:spPr bwMode="auto">
          <a:xfrm>
            <a:off x="228600" y="762000"/>
            <a:ext cx="8839200" cy="1200150"/>
          </a:xfrm>
          <a:prstGeom prst="rect">
            <a:avLst/>
          </a:prstGeom>
          <a:noFill/>
          <a:ln w="9525">
            <a:noFill/>
            <a:miter lim="800000"/>
            <a:headEnd/>
            <a:tailEnd/>
          </a:ln>
        </p:spPr>
        <p:txBody>
          <a:bodyPr>
            <a:spAutoFit/>
          </a:bodyPr>
          <a:lstStyle/>
          <a:p>
            <a:pPr algn="just"/>
            <a:r>
              <a:rPr lang="en-US" b="1" dirty="0">
                <a:solidFill>
                  <a:srgbClr val="008000"/>
                </a:solidFill>
              </a:rPr>
              <a:t>Conventionally and even now predominantly the liquor shops are grim and cater to men. </a:t>
            </a:r>
          </a:p>
          <a:p>
            <a:pPr algn="just"/>
            <a:r>
              <a:rPr lang="en-US" b="1" dirty="0">
                <a:solidFill>
                  <a:srgbClr val="008000"/>
                </a:solidFill>
              </a:rPr>
              <a:t>In the past decade with the advent of malls/shopping complexes the alcohol industry has tried to glamorize  the business, and cater the modern youth and majorly the increasing women market.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Methodology</a:t>
            </a:r>
            <a:endParaRPr lang="en-US" b="1"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algn="just"/>
            <a:r>
              <a:rPr lang="en-US" b="1" dirty="0">
                <a:solidFill>
                  <a:schemeClr val="tx2"/>
                </a:solidFill>
              </a:rPr>
              <a:t>The report is based on secondary sources of data and no primary data collection was undertaken.</a:t>
            </a:r>
            <a:r>
              <a:rPr lang="en-US" dirty="0">
                <a:solidFill>
                  <a:schemeClr val="tx2"/>
                </a:solidFill>
              </a:rPr>
              <a:t> Literature was collected from different Indian and international journals and literature. </a:t>
            </a:r>
            <a:endParaRPr lang="en-US" dirty="0" smtClean="0">
              <a:solidFill>
                <a:schemeClr val="tx2"/>
              </a:solidFill>
            </a:endParaRPr>
          </a:p>
          <a:p>
            <a:pPr algn="just"/>
            <a:r>
              <a:rPr lang="en-US" dirty="0" smtClean="0">
                <a:solidFill>
                  <a:schemeClr val="tx2"/>
                </a:solidFill>
              </a:rPr>
              <a:t>Literature </a:t>
            </a:r>
            <a:r>
              <a:rPr lang="en-US" dirty="0">
                <a:solidFill>
                  <a:schemeClr val="tx2"/>
                </a:solidFill>
              </a:rPr>
              <a:t>research was undertaken with the following keywords (in isolation and combination): alcohol, production, distribution, taxation, consumption, socio-economic status, regional distribution, drinking patterns, consequences, health effects, social effects, and policy and intervention program. </a:t>
            </a:r>
            <a:endParaRPr lang="en-US" dirty="0" smtClean="0">
              <a:solidFill>
                <a:schemeClr val="tx2"/>
              </a:solidFill>
            </a:endParaRPr>
          </a:p>
          <a:p>
            <a:pPr algn="just"/>
            <a:r>
              <a:rPr lang="en-US" dirty="0" smtClean="0">
                <a:solidFill>
                  <a:schemeClr val="tx2"/>
                </a:solidFill>
              </a:rPr>
              <a:t>Various </a:t>
            </a:r>
            <a:r>
              <a:rPr lang="en-US" dirty="0">
                <a:solidFill>
                  <a:schemeClr val="tx2"/>
                </a:solidFill>
              </a:rPr>
              <a:t>databases like Pubmed, Google Scholar and others were used in research. Newspaper articles and electronic media reports were accessed using the general Google search engine. </a:t>
            </a:r>
          </a:p>
          <a:p>
            <a:endParaRPr lang="en-US" dirty="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srcRect/>
          <a:stretch>
            <a:fillRect/>
          </a:stretch>
        </p:blipFill>
        <p:spPr bwMode="auto">
          <a:xfrm>
            <a:off x="5181600" y="3352800"/>
            <a:ext cx="3854450" cy="3429000"/>
          </a:xfrm>
          <a:prstGeom prst="rect">
            <a:avLst/>
          </a:prstGeom>
          <a:noFill/>
          <a:ln w="9525">
            <a:noFill/>
            <a:miter lim="800000"/>
            <a:headEnd/>
            <a:tailEnd/>
          </a:ln>
        </p:spPr>
      </p:pic>
      <p:sp>
        <p:nvSpPr>
          <p:cNvPr id="41986" name="Rectangle 3"/>
          <p:cNvSpPr>
            <a:spLocks noChangeArrowheads="1"/>
          </p:cNvSpPr>
          <p:nvPr/>
        </p:nvSpPr>
        <p:spPr bwMode="auto">
          <a:xfrm>
            <a:off x="146050" y="3783013"/>
            <a:ext cx="4891088" cy="2770187"/>
          </a:xfrm>
          <a:prstGeom prst="rect">
            <a:avLst/>
          </a:prstGeom>
          <a:noFill/>
          <a:ln w="9525">
            <a:noFill/>
            <a:miter lim="800000"/>
            <a:headEnd/>
            <a:tailEnd/>
          </a:ln>
        </p:spPr>
        <p:txBody>
          <a:bodyPr lIns="0" tIns="0" rIns="0" bIns="0" anchor="ctr">
            <a:spAutoFit/>
          </a:bodyPr>
          <a:lstStyle/>
          <a:p>
            <a:pPr marL="342900" indent="-342900" algn="just">
              <a:buFont typeface="Arial" pitchFamily="34" charset="0"/>
              <a:buChar char="•"/>
            </a:pPr>
            <a:r>
              <a:rPr lang="en-US" dirty="0">
                <a:solidFill>
                  <a:schemeClr val="tx2"/>
                </a:solidFill>
                <a:latin typeface="Calibri" pitchFamily="34" charset="0"/>
              </a:rPr>
              <a:t>Although there have been controversies  regarding the promotion of Alcohol Brands through Social Media, no specific regulations have been set as of now. </a:t>
            </a:r>
          </a:p>
          <a:p>
            <a:pPr marL="342900" indent="-342900" algn="just">
              <a:buFont typeface="Arial" pitchFamily="34" charset="0"/>
              <a:buChar char="•"/>
            </a:pPr>
            <a:r>
              <a:rPr lang="en-US" dirty="0">
                <a:solidFill>
                  <a:schemeClr val="tx2"/>
                </a:solidFill>
                <a:latin typeface="Calibri" pitchFamily="34" charset="0"/>
              </a:rPr>
              <a:t>Thus liquor brands can exploit platforms like Facebook, Twitter and Foursquare to promote their brands. Companies like Kingfisher and Fosters have their respective Facebook and Twitter accounts in place and often get involved in weekly contests and promotional activities.  </a:t>
            </a:r>
          </a:p>
        </p:txBody>
      </p:sp>
      <p:sp>
        <p:nvSpPr>
          <p:cNvPr id="41987" name="Rectangle 3"/>
          <p:cNvSpPr>
            <a:spLocks noChangeArrowheads="1"/>
          </p:cNvSpPr>
          <p:nvPr/>
        </p:nvSpPr>
        <p:spPr bwMode="auto">
          <a:xfrm>
            <a:off x="146050" y="2581275"/>
            <a:ext cx="8604250" cy="923925"/>
          </a:xfrm>
          <a:prstGeom prst="rect">
            <a:avLst/>
          </a:prstGeom>
          <a:noFill/>
          <a:ln w="9525">
            <a:noFill/>
            <a:miter lim="800000"/>
            <a:headEnd/>
            <a:tailEnd/>
          </a:ln>
        </p:spPr>
        <p:txBody>
          <a:bodyPr>
            <a:spAutoFit/>
          </a:bodyPr>
          <a:lstStyle/>
          <a:p>
            <a:pPr marL="342900" indent="-342900" algn="just">
              <a:buFont typeface="Arial" pitchFamily="34" charset="0"/>
              <a:buChar char="•"/>
            </a:pPr>
            <a:r>
              <a:rPr lang="en-US" dirty="0">
                <a:solidFill>
                  <a:schemeClr val="tx2"/>
                </a:solidFill>
                <a:latin typeface="Calibri" pitchFamily="34" charset="0"/>
              </a:rPr>
              <a:t>Kingfisher Premium has associated itself with 5 teams of IPL as the </a:t>
            </a:r>
            <a:r>
              <a:rPr lang="ja-JP" altLang="en-US">
                <a:solidFill>
                  <a:schemeClr val="tx2"/>
                </a:solidFill>
                <a:latin typeface="Calibri" pitchFamily="34" charset="0"/>
              </a:rPr>
              <a:t>‘</a:t>
            </a:r>
            <a:r>
              <a:rPr lang="en-US" altLang="ja-JP" dirty="0">
                <a:solidFill>
                  <a:schemeClr val="tx2"/>
                </a:solidFill>
                <a:latin typeface="Calibri" pitchFamily="34" charset="0"/>
              </a:rPr>
              <a:t>Good Times Partner</a:t>
            </a:r>
            <a:r>
              <a:rPr lang="ja-JP" altLang="en-US">
                <a:solidFill>
                  <a:schemeClr val="tx2"/>
                </a:solidFill>
                <a:latin typeface="Calibri" pitchFamily="34" charset="0"/>
              </a:rPr>
              <a:t>’</a:t>
            </a:r>
            <a:r>
              <a:rPr lang="en-US" altLang="ja-JP" dirty="0">
                <a:solidFill>
                  <a:schemeClr val="tx2"/>
                </a:solidFill>
                <a:latin typeface="Calibri" pitchFamily="34" charset="0"/>
              </a:rPr>
              <a:t> resulting in huge brand awareness among its target audience. </a:t>
            </a:r>
            <a:r>
              <a:rPr lang="en-US" altLang="ja-JP" dirty="0">
                <a:solidFill>
                  <a:schemeClr val="tx2"/>
                </a:solidFill>
                <a:latin typeface="Calibri" pitchFamily="34" charset="0"/>
                <a:hlinkClick r:id="rId4"/>
              </a:rPr>
              <a:t>http://www.youtube.com/watch?v=kyQK-jK67D0</a:t>
            </a:r>
            <a:r>
              <a:rPr lang="en-US" altLang="ja-JP" dirty="0">
                <a:solidFill>
                  <a:schemeClr val="tx2"/>
                </a:solidFill>
                <a:latin typeface="Calibri" pitchFamily="34" charset="0"/>
              </a:rPr>
              <a:t> </a:t>
            </a:r>
            <a:endParaRPr lang="en-US" dirty="0">
              <a:solidFill>
                <a:schemeClr val="tx2"/>
              </a:solidFill>
              <a:latin typeface="Calibri" pitchFamily="34" charset="0"/>
            </a:endParaRPr>
          </a:p>
        </p:txBody>
      </p:sp>
      <p:sp>
        <p:nvSpPr>
          <p:cNvPr id="41988" name="TextBox 4"/>
          <p:cNvSpPr txBox="1">
            <a:spLocks noChangeArrowheads="1"/>
          </p:cNvSpPr>
          <p:nvPr/>
        </p:nvSpPr>
        <p:spPr bwMode="auto">
          <a:xfrm>
            <a:off x="1371600" y="0"/>
            <a:ext cx="6553200" cy="523875"/>
          </a:xfrm>
          <a:prstGeom prst="rect">
            <a:avLst/>
          </a:prstGeom>
          <a:noFill/>
          <a:ln w="9525">
            <a:noFill/>
            <a:miter lim="800000"/>
            <a:headEnd/>
            <a:tailEnd/>
          </a:ln>
        </p:spPr>
        <p:txBody>
          <a:bodyPr>
            <a:spAutoFit/>
          </a:bodyPr>
          <a:lstStyle/>
          <a:p>
            <a:pPr algn="ctr"/>
            <a:r>
              <a:rPr lang="en-US" sz="2800" b="1" dirty="0">
                <a:solidFill>
                  <a:srgbClr val="C00000"/>
                </a:solidFill>
                <a:latin typeface="Calibri" pitchFamily="34" charset="0"/>
              </a:rPr>
              <a:t>Evolving alcohol advertising mechanism </a:t>
            </a:r>
          </a:p>
        </p:txBody>
      </p:sp>
      <p:sp>
        <p:nvSpPr>
          <p:cNvPr id="41989" name="Rectangle 6"/>
          <p:cNvSpPr>
            <a:spLocks noChangeArrowheads="1"/>
          </p:cNvSpPr>
          <p:nvPr/>
        </p:nvSpPr>
        <p:spPr bwMode="auto">
          <a:xfrm>
            <a:off x="146050" y="558800"/>
            <a:ext cx="8693150" cy="2032000"/>
          </a:xfrm>
          <a:prstGeom prst="rect">
            <a:avLst/>
          </a:prstGeom>
          <a:noFill/>
          <a:ln w="9525">
            <a:noFill/>
            <a:miter lim="800000"/>
            <a:headEnd/>
            <a:tailEnd/>
          </a:ln>
        </p:spPr>
        <p:txBody>
          <a:bodyPr>
            <a:spAutoFit/>
          </a:bodyPr>
          <a:lstStyle/>
          <a:p>
            <a:pPr marL="285750" indent="-285750" algn="just">
              <a:buFont typeface="Arial" pitchFamily="34" charset="0"/>
              <a:buChar char="•"/>
            </a:pPr>
            <a:r>
              <a:rPr lang="en-US" dirty="0">
                <a:solidFill>
                  <a:schemeClr val="tx2"/>
                </a:solidFill>
                <a:latin typeface="Calibri" pitchFamily="34" charset="0"/>
              </a:rPr>
              <a:t>To maintain the markets, alcohol companies must continue to invest heavily in advertising and promotion; to expand the market, they must encourage drinkers to switch brands or increase their consumption, or persuade nondrinkers to begin drinking. Young people are one audience for their efforts. Although the precise effects of this marketing on individuals are difficult to calibrate, it is increasingly ubiquitous, and benefits from technologies that are at the cutting edge of information societies. (</a:t>
            </a:r>
            <a:r>
              <a:rPr lang="en-US" i="1" dirty="0">
                <a:solidFill>
                  <a:schemeClr val="tx2"/>
                </a:solidFill>
                <a:latin typeface="Calibri" pitchFamily="34" charset="0"/>
              </a:rPr>
              <a:t>Jernigan and  O'Hara 2004</a:t>
            </a:r>
            <a:r>
              <a:rPr lang="en-US" dirty="0">
                <a:solidFill>
                  <a:schemeClr val="tx2"/>
                </a:solidFill>
                <a:latin typeface="Calibri"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1" descr="blenders"/>
          <p:cNvPicPr>
            <a:picLocks noGrp="1" noChangeAspect="1" noChangeArrowheads="1"/>
          </p:cNvPicPr>
          <p:nvPr>
            <p:ph idx="1"/>
          </p:nvPr>
        </p:nvPicPr>
        <p:blipFill>
          <a:blip r:embed="rId3" cstate="print"/>
          <a:srcRect/>
          <a:stretch>
            <a:fillRect/>
          </a:stretch>
        </p:blipFill>
        <p:spPr>
          <a:xfrm>
            <a:off x="5667375" y="1527175"/>
            <a:ext cx="3324225" cy="2511425"/>
          </a:xfrm>
        </p:spPr>
      </p:pic>
      <p:sp>
        <p:nvSpPr>
          <p:cNvPr id="44034" name="Title 6"/>
          <p:cNvSpPr>
            <a:spLocks noGrp="1"/>
          </p:cNvSpPr>
          <p:nvPr>
            <p:ph type="title"/>
          </p:nvPr>
        </p:nvSpPr>
        <p:spPr>
          <a:xfrm>
            <a:off x="609600" y="0"/>
            <a:ext cx="8001000" cy="990600"/>
          </a:xfrm>
        </p:spPr>
        <p:txBody>
          <a:bodyPr>
            <a:normAutofit/>
          </a:bodyPr>
          <a:lstStyle/>
          <a:p>
            <a:pPr eaLnBrk="1" hangingPunct="1"/>
            <a:r>
              <a:rPr lang="en-US" sz="3600" b="1" dirty="0" smtClean="0">
                <a:solidFill>
                  <a:srgbClr val="C00000"/>
                </a:solidFill>
                <a:ea typeface="ＭＳ Ｐゴシック" pitchFamily="34" charset="-128"/>
              </a:rPr>
              <a:t>Practices in Alcohol Advertising</a:t>
            </a:r>
          </a:p>
        </p:txBody>
      </p:sp>
      <p:sp>
        <p:nvSpPr>
          <p:cNvPr id="44035" name="Rectangle 3"/>
          <p:cNvSpPr>
            <a:spLocks noGrp="1" noChangeArrowheads="1"/>
          </p:cNvSpPr>
          <p:nvPr>
            <p:ph type="body" sz="half" idx="4294967295"/>
          </p:nvPr>
        </p:nvSpPr>
        <p:spPr>
          <a:xfrm>
            <a:off x="0" y="1219200"/>
            <a:ext cx="5638800" cy="4953000"/>
          </a:xfrm>
        </p:spPr>
        <p:txBody>
          <a:bodyPr/>
          <a:lstStyle/>
          <a:p>
            <a:pPr marL="365125" indent="-255588" eaLnBrk="1" hangingPunct="1">
              <a:lnSpc>
                <a:spcPct val="150000"/>
              </a:lnSpc>
            </a:pPr>
            <a:r>
              <a:rPr lang="en-US" sz="1800" dirty="0" smtClean="0">
                <a:solidFill>
                  <a:schemeClr val="tx2"/>
                </a:solidFill>
                <a:ea typeface="ＭＳ Ｐゴシック" pitchFamily="34" charset="-128"/>
              </a:rPr>
              <a:t>Billboard advertising of international and domestic brands of alcohol through surrogate means.</a:t>
            </a:r>
          </a:p>
          <a:p>
            <a:pPr marL="365125" indent="-255588" eaLnBrk="1" hangingPunct="1">
              <a:lnSpc>
                <a:spcPct val="150000"/>
              </a:lnSpc>
            </a:pPr>
            <a:r>
              <a:rPr lang="en-US" sz="1800" dirty="0" smtClean="0">
                <a:solidFill>
                  <a:schemeClr val="tx2"/>
                </a:solidFill>
                <a:ea typeface="ＭＳ Ｐゴシック" pitchFamily="34" charset="-128"/>
              </a:rPr>
              <a:t>Sponsorship of sports and cultural events</a:t>
            </a:r>
          </a:p>
          <a:p>
            <a:pPr marL="620713" lvl="1" eaLnBrk="1" hangingPunct="1">
              <a:lnSpc>
                <a:spcPct val="150000"/>
              </a:lnSpc>
              <a:spcBef>
                <a:spcPts val="325"/>
              </a:spcBef>
              <a:buFont typeface="Arial" pitchFamily="34" charset="0"/>
              <a:buChar char="•"/>
            </a:pP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Royal stag</a:t>
            </a: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 sponsors Indian cricket matches and cricket players</a:t>
            </a:r>
          </a:p>
          <a:p>
            <a:pPr marL="620713" lvl="1" eaLnBrk="1" hangingPunct="1">
              <a:lnSpc>
                <a:spcPct val="150000"/>
              </a:lnSpc>
              <a:spcBef>
                <a:spcPts val="325"/>
              </a:spcBef>
              <a:buFont typeface="Arial" pitchFamily="34" charset="0"/>
              <a:buChar char="•"/>
            </a:pP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Shaw Wallace</a:t>
            </a: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 sponsored the Indian open golfing event as the Royal Challenge Indian open </a:t>
            </a:r>
          </a:p>
          <a:p>
            <a:pPr marL="620713" lvl="1" eaLnBrk="1" hangingPunct="1">
              <a:lnSpc>
                <a:spcPct val="150000"/>
              </a:lnSpc>
              <a:spcBef>
                <a:spcPts val="325"/>
              </a:spcBef>
              <a:buFont typeface="Arial" pitchFamily="34" charset="0"/>
              <a:buChar char="•"/>
            </a:pP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Shaw Wallace</a:t>
            </a: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 sponsored Kenya cricket team.</a:t>
            </a:r>
          </a:p>
          <a:p>
            <a:pPr marL="620713" lvl="1" eaLnBrk="1" hangingPunct="1">
              <a:lnSpc>
                <a:spcPct val="150000"/>
              </a:lnSpc>
              <a:spcBef>
                <a:spcPts val="325"/>
              </a:spcBef>
              <a:buFont typeface="Arial" pitchFamily="34" charset="0"/>
              <a:buChar char="•"/>
            </a:pP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Seagram</a:t>
            </a: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 sponsors events such as </a:t>
            </a:r>
            <a:r>
              <a:rPr lang="ja-JP" altLang="en-US" sz="1800" smtClean="0">
                <a:solidFill>
                  <a:schemeClr val="tx2"/>
                </a:solidFill>
                <a:ea typeface="ＭＳ Ｐゴシック" pitchFamily="34" charset="-128"/>
              </a:rPr>
              <a:t>“</a:t>
            </a:r>
            <a:r>
              <a:rPr lang="en-US" altLang="ja-JP" sz="1800" dirty="0" err="1" smtClean="0">
                <a:solidFill>
                  <a:schemeClr val="tx2"/>
                </a:solidFill>
                <a:ea typeface="ＭＳ Ｐゴシック" pitchFamily="34" charset="-128"/>
              </a:rPr>
              <a:t>Chivas</a:t>
            </a:r>
            <a:r>
              <a:rPr lang="en-US" altLang="ja-JP" sz="1800" dirty="0" smtClean="0">
                <a:solidFill>
                  <a:schemeClr val="tx2"/>
                </a:solidFill>
                <a:ea typeface="ＭＳ Ｐゴシック" pitchFamily="34" charset="-128"/>
              </a:rPr>
              <a:t> Regal</a:t>
            </a:r>
            <a:r>
              <a:rPr lang="ja-JP" altLang="en-US" sz="1800" smtClean="0">
                <a:solidFill>
                  <a:schemeClr val="tx2"/>
                </a:solidFill>
                <a:ea typeface="ＭＳ Ｐゴシック" pitchFamily="34" charset="-128"/>
              </a:rPr>
              <a:t>”</a:t>
            </a:r>
            <a:r>
              <a:rPr lang="en-US" altLang="ja-JP" sz="1800" dirty="0" smtClean="0">
                <a:solidFill>
                  <a:schemeClr val="tx2"/>
                </a:solidFill>
                <a:ea typeface="ＭＳ Ｐゴシック" pitchFamily="34" charset="-128"/>
              </a:rPr>
              <a:t> Polo championships and </a:t>
            </a:r>
            <a:r>
              <a:rPr lang="en-US" altLang="ja-JP" sz="1800" dirty="0" err="1" smtClean="0">
                <a:solidFill>
                  <a:schemeClr val="tx2"/>
                </a:solidFill>
                <a:ea typeface="ＭＳ Ｐゴシック" pitchFamily="34" charset="-128"/>
              </a:rPr>
              <a:t>Chivas</a:t>
            </a:r>
            <a:r>
              <a:rPr lang="en-US" altLang="ja-JP" sz="1800" dirty="0" smtClean="0">
                <a:solidFill>
                  <a:schemeClr val="tx2"/>
                </a:solidFill>
                <a:ea typeface="ＭＳ Ｐゴシック" pitchFamily="34" charset="-128"/>
              </a:rPr>
              <a:t> Regal Invitational golf challenge for </a:t>
            </a:r>
            <a:r>
              <a:rPr lang="en-US" altLang="ja-JP" sz="1800" dirty="0" err="1" smtClean="0">
                <a:solidFill>
                  <a:schemeClr val="tx2"/>
                </a:solidFill>
                <a:ea typeface="ＭＳ Ｐゴシック" pitchFamily="34" charset="-128"/>
              </a:rPr>
              <a:t>corporates</a:t>
            </a:r>
            <a:r>
              <a:rPr lang="en-US" altLang="ja-JP" sz="1800" dirty="0" smtClean="0">
                <a:solidFill>
                  <a:schemeClr val="tx2"/>
                </a:solidFill>
                <a:ea typeface="ＭＳ Ｐゴシック" pitchFamily="34" charset="-128"/>
              </a:rPr>
              <a:t>.</a:t>
            </a:r>
            <a:endParaRPr lang="en-US" sz="1800" dirty="0" smtClean="0">
              <a:solidFill>
                <a:schemeClr val="tx2"/>
              </a:solidFill>
              <a:ea typeface="ＭＳ Ｐゴシック" pitchFamily="34" charset="-128"/>
            </a:endParaRPr>
          </a:p>
        </p:txBody>
      </p:sp>
      <p:pic>
        <p:nvPicPr>
          <p:cNvPr id="44036" name="Picture 8" descr="chivas01"/>
          <p:cNvPicPr>
            <a:picLocks noGrp="1" noChangeAspect="1" noChangeArrowheads="1"/>
          </p:cNvPicPr>
          <p:nvPr>
            <p:ph sz="quarter" idx="4294967295"/>
          </p:nvPr>
        </p:nvPicPr>
        <p:blipFill>
          <a:blip r:embed="rId4" cstate="print"/>
          <a:srcRect/>
          <a:stretch>
            <a:fillRect/>
          </a:stretch>
        </p:blipFill>
        <p:spPr>
          <a:xfrm>
            <a:off x="5794375" y="3810000"/>
            <a:ext cx="3349625" cy="263683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5" descr="teachers"/>
          <p:cNvPicPr>
            <a:picLocks noGrp="1" noChangeAspect="1" noChangeArrowheads="1"/>
          </p:cNvPicPr>
          <p:nvPr>
            <p:ph idx="1"/>
          </p:nvPr>
        </p:nvPicPr>
        <p:blipFill>
          <a:blip r:embed="rId3" cstate="print"/>
          <a:srcRect/>
          <a:stretch>
            <a:fillRect/>
          </a:stretch>
        </p:blipFill>
        <p:spPr>
          <a:xfrm>
            <a:off x="6096000" y="914400"/>
            <a:ext cx="2743200" cy="2743200"/>
          </a:xfrm>
        </p:spPr>
      </p:pic>
      <p:sp>
        <p:nvSpPr>
          <p:cNvPr id="45058" name="Rectangle 3"/>
          <p:cNvSpPr>
            <a:spLocks noGrp="1" noChangeArrowheads="1"/>
          </p:cNvSpPr>
          <p:nvPr>
            <p:ph type="body" sz="half" idx="4294967295"/>
          </p:nvPr>
        </p:nvSpPr>
        <p:spPr>
          <a:xfrm>
            <a:off x="0" y="990600"/>
            <a:ext cx="6019800" cy="5181600"/>
          </a:xfrm>
        </p:spPr>
        <p:txBody>
          <a:bodyPr>
            <a:normAutofit fontScale="92500"/>
          </a:bodyPr>
          <a:lstStyle/>
          <a:p>
            <a:pPr marL="365125" indent="-255588" algn="just" eaLnBrk="1" hangingPunct="1">
              <a:lnSpc>
                <a:spcPct val="150000"/>
              </a:lnSpc>
            </a:pPr>
            <a:r>
              <a:rPr lang="en-US" sz="1800" b="1" dirty="0" smtClean="0">
                <a:solidFill>
                  <a:schemeClr val="tx2"/>
                </a:solidFill>
                <a:ea typeface="ＭＳ Ｐゴシック" pitchFamily="34" charset="-128"/>
              </a:rPr>
              <a:t>Indirect Advertising</a:t>
            </a:r>
          </a:p>
          <a:p>
            <a:pPr marL="620713" lvl="1" algn="just" eaLnBrk="1" hangingPunct="1">
              <a:lnSpc>
                <a:spcPct val="150000"/>
              </a:lnSpc>
              <a:spcBef>
                <a:spcPts val="325"/>
              </a:spcBef>
              <a:buFont typeface="Arial" pitchFamily="34" charset="0"/>
              <a:buChar char="•"/>
            </a:pPr>
            <a:r>
              <a:rPr lang="en-US" sz="1800" dirty="0" smtClean="0">
                <a:solidFill>
                  <a:srgbClr val="336600"/>
                </a:solidFill>
                <a:ea typeface="ＭＳ Ｐゴシック" pitchFamily="34" charset="-128"/>
              </a:rPr>
              <a:t>Launch of Teacher</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s Achievement Awards and the Smirnoff international fashion award. </a:t>
            </a:r>
          </a:p>
          <a:p>
            <a:pPr marL="620713" lvl="1" algn="just" eaLnBrk="1" hangingPunct="1">
              <a:lnSpc>
                <a:spcPct val="150000"/>
              </a:lnSpc>
              <a:spcBef>
                <a:spcPts val="325"/>
              </a:spcBef>
              <a:buFont typeface="Arial" pitchFamily="34" charset="0"/>
              <a:buChar char="•"/>
            </a:pP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Seagram Blenders</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pride sponsored </a:t>
            </a:r>
            <a:r>
              <a:rPr lang="en-US" altLang="ja-JP" sz="1800" dirty="0" err="1" smtClean="0">
                <a:solidFill>
                  <a:srgbClr val="336600"/>
                </a:solidFill>
                <a:ea typeface="ＭＳ Ｐゴシック" pitchFamily="34" charset="-128"/>
              </a:rPr>
              <a:t>Lakme</a:t>
            </a:r>
            <a:r>
              <a:rPr lang="en-US" altLang="ja-JP" sz="1800" dirty="0" smtClean="0">
                <a:solidFill>
                  <a:srgbClr val="336600"/>
                </a:solidFill>
                <a:ea typeface="ＭＳ Ｐゴシック" pitchFamily="34" charset="-128"/>
              </a:rPr>
              <a:t> India Fashion Week.</a:t>
            </a:r>
          </a:p>
          <a:p>
            <a:pPr marL="365125" indent="-255588" algn="just" eaLnBrk="1" hangingPunct="1">
              <a:lnSpc>
                <a:spcPct val="150000"/>
              </a:lnSpc>
            </a:pPr>
            <a:r>
              <a:rPr lang="en-US" sz="1800" b="1" dirty="0" smtClean="0">
                <a:solidFill>
                  <a:schemeClr val="tx2"/>
                </a:solidFill>
                <a:ea typeface="ＭＳ Ｐゴシック" pitchFamily="34" charset="-128"/>
              </a:rPr>
              <a:t>Surrogate Advertising</a:t>
            </a:r>
          </a:p>
          <a:p>
            <a:pPr marL="620713" lvl="1" algn="just" eaLnBrk="1" hangingPunct="1">
              <a:lnSpc>
                <a:spcPct val="150000"/>
              </a:lnSpc>
              <a:spcBef>
                <a:spcPts val="325"/>
              </a:spcBef>
              <a:buFont typeface="Arial" pitchFamily="34" charset="0"/>
              <a:buChar char="•"/>
            </a:pP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Aristocrat</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a popular whisky brand is being advertised as Aristocrat Apple Juice.</a:t>
            </a:r>
          </a:p>
          <a:p>
            <a:pPr marL="620713" lvl="1" algn="just" eaLnBrk="1" hangingPunct="1">
              <a:lnSpc>
                <a:spcPct val="150000"/>
              </a:lnSpc>
              <a:spcBef>
                <a:spcPts val="325"/>
              </a:spcBef>
              <a:buFont typeface="Arial" pitchFamily="34" charset="0"/>
              <a:buChar char="•"/>
            </a:pPr>
            <a:r>
              <a:rPr lang="ja-JP" altLang="en-US" sz="1800" smtClean="0">
                <a:solidFill>
                  <a:srgbClr val="336600"/>
                </a:solidFill>
                <a:ea typeface="ＭＳ Ｐゴシック" pitchFamily="34" charset="-128"/>
              </a:rPr>
              <a:t>“</a:t>
            </a:r>
            <a:r>
              <a:rPr lang="en-US" altLang="ja-JP" sz="1800" dirty="0" err="1" smtClean="0">
                <a:solidFill>
                  <a:srgbClr val="336600"/>
                </a:solidFill>
                <a:ea typeface="ＭＳ Ｐゴシック" pitchFamily="34" charset="-128"/>
              </a:rPr>
              <a:t>Haywards</a:t>
            </a:r>
            <a:r>
              <a:rPr lang="en-US" altLang="ja-JP" sz="1800" dirty="0" smtClean="0">
                <a:solidFill>
                  <a:srgbClr val="336600"/>
                </a:solidFill>
                <a:ea typeface="ＭＳ Ｐゴシック" pitchFamily="34" charset="-128"/>
              </a:rPr>
              <a:t> 5000</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(darting kit), </a:t>
            </a:r>
            <a:r>
              <a:rPr lang="en-US" altLang="ja-JP" sz="1800" dirty="0" err="1" smtClean="0">
                <a:solidFill>
                  <a:srgbClr val="336600"/>
                </a:solidFill>
                <a:ea typeface="ＭＳ Ｐゴシック" pitchFamily="34" charset="-128"/>
              </a:rPr>
              <a:t>Mera</a:t>
            </a:r>
            <a:r>
              <a:rPr lang="en-US" altLang="ja-JP" sz="1800" dirty="0" smtClean="0">
                <a:solidFill>
                  <a:srgbClr val="336600"/>
                </a:solidFill>
                <a:ea typeface="ＭＳ Ｐゴシック" pitchFamily="34" charset="-128"/>
              </a:rPr>
              <a:t> No. 1 </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Mc. Dowel</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s</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Kingfisher</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king of good times (packaged water bottles).</a:t>
            </a:r>
          </a:p>
          <a:p>
            <a:pPr marL="620713" lvl="1" algn="just" eaLnBrk="1" hangingPunct="1">
              <a:lnSpc>
                <a:spcPct val="150000"/>
              </a:lnSpc>
              <a:spcBef>
                <a:spcPts val="325"/>
              </a:spcBef>
              <a:buFont typeface="Arial" pitchFamily="34" charset="0"/>
              <a:buChar char="•"/>
            </a:pP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Bacardi</a:t>
            </a:r>
            <a:r>
              <a:rPr lang="ja-JP" altLang="en-US" sz="1800" smtClean="0">
                <a:solidFill>
                  <a:srgbClr val="336600"/>
                </a:solidFill>
                <a:ea typeface="ＭＳ Ｐゴシック" pitchFamily="34" charset="-128"/>
              </a:rPr>
              <a:t>”</a:t>
            </a:r>
            <a:r>
              <a:rPr lang="en-US" altLang="ja-JP" sz="1800" dirty="0" smtClean="0">
                <a:solidFill>
                  <a:srgbClr val="336600"/>
                </a:solidFill>
                <a:ea typeface="ＭＳ Ｐゴシック" pitchFamily="34" charset="-128"/>
              </a:rPr>
              <a:t> advertising through its Bacardi blast album also advertises through parties tied up with rediff.com </a:t>
            </a:r>
            <a:endParaRPr lang="en-US" sz="1800" dirty="0" smtClean="0">
              <a:solidFill>
                <a:srgbClr val="336600"/>
              </a:solidFill>
              <a:ea typeface="ＭＳ Ｐゴシック" pitchFamily="34" charset="-128"/>
            </a:endParaRPr>
          </a:p>
        </p:txBody>
      </p:sp>
      <p:pic>
        <p:nvPicPr>
          <p:cNvPr id="45059" name="Picture 8" descr="pondy"/>
          <p:cNvPicPr>
            <a:picLocks noGrp="1" noChangeAspect="1" noChangeArrowheads="1"/>
          </p:cNvPicPr>
          <p:nvPr>
            <p:ph sz="quarter" idx="4294967295"/>
          </p:nvPr>
        </p:nvPicPr>
        <p:blipFill>
          <a:blip r:embed="rId4" cstate="print"/>
          <a:srcRect/>
          <a:stretch>
            <a:fillRect/>
          </a:stretch>
        </p:blipFill>
        <p:spPr>
          <a:xfrm>
            <a:off x="6172200" y="3886200"/>
            <a:ext cx="2709863" cy="2400300"/>
          </a:xfrm>
        </p:spPr>
      </p:pic>
      <p:sp>
        <p:nvSpPr>
          <p:cNvPr id="45060" name="Title 6"/>
          <p:cNvSpPr>
            <a:spLocks noGrp="1"/>
          </p:cNvSpPr>
          <p:nvPr>
            <p:ph type="title"/>
          </p:nvPr>
        </p:nvSpPr>
        <p:spPr>
          <a:xfrm>
            <a:off x="609600" y="0"/>
            <a:ext cx="8001000" cy="990600"/>
          </a:xfrm>
        </p:spPr>
        <p:txBody>
          <a:bodyPr>
            <a:normAutofit/>
          </a:bodyPr>
          <a:lstStyle/>
          <a:p>
            <a:pPr eaLnBrk="1" hangingPunct="1"/>
            <a:r>
              <a:rPr lang="en-US" sz="3600" b="1" dirty="0" smtClean="0">
                <a:solidFill>
                  <a:srgbClr val="C00000"/>
                </a:solidFill>
                <a:ea typeface="ＭＳ Ｐゴシック" pitchFamily="34" charset="-128"/>
              </a:rPr>
              <a:t>Practices in Alcohol Advertising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z="2800" b="1" dirty="0" smtClean="0">
                <a:solidFill>
                  <a:srgbClr val="C00000"/>
                </a:solidFill>
                <a:ea typeface="ＭＳ Ｐゴシック" pitchFamily="34" charset="-128"/>
              </a:rPr>
              <a:t>Immediate and long-term alcohol-attributable harms addressed by alcohol policy </a:t>
            </a:r>
          </a:p>
        </p:txBody>
      </p:sp>
      <p:pic>
        <p:nvPicPr>
          <p:cNvPr id="49154" name="Picture 2"/>
          <p:cNvPicPr>
            <a:picLocks noChangeAspect="1" noChangeArrowheads="1"/>
          </p:cNvPicPr>
          <p:nvPr/>
        </p:nvPicPr>
        <p:blipFill>
          <a:blip r:embed="rId3" cstate="print"/>
          <a:srcRect/>
          <a:stretch>
            <a:fillRect/>
          </a:stretch>
        </p:blipFill>
        <p:spPr bwMode="auto">
          <a:xfrm>
            <a:off x="533400" y="1600200"/>
            <a:ext cx="7848600" cy="4648200"/>
          </a:xfrm>
          <a:prstGeom prst="rect">
            <a:avLst/>
          </a:prstGeom>
          <a:noFill/>
          <a:ln w="9525">
            <a:noFill/>
            <a:miter lim="800000"/>
            <a:headEnd/>
            <a:tailEnd/>
          </a:ln>
        </p:spPr>
      </p:pic>
      <p:sp>
        <p:nvSpPr>
          <p:cNvPr id="49155" name="Rectangle 3"/>
          <p:cNvSpPr>
            <a:spLocks noChangeArrowheads="1"/>
          </p:cNvSpPr>
          <p:nvPr/>
        </p:nvSpPr>
        <p:spPr bwMode="auto">
          <a:xfrm>
            <a:off x="4794250" y="6251575"/>
            <a:ext cx="3656013" cy="369888"/>
          </a:xfrm>
          <a:prstGeom prst="rect">
            <a:avLst/>
          </a:prstGeom>
          <a:noFill/>
          <a:ln w="9525">
            <a:noFill/>
            <a:miter lim="800000"/>
            <a:headEnd/>
            <a:tailEnd/>
          </a:ln>
        </p:spPr>
        <p:txBody>
          <a:bodyPr wrap="none">
            <a:spAutoFit/>
          </a:bodyPr>
          <a:lstStyle/>
          <a:p>
            <a:r>
              <a:rPr lang="en-US" b="1"/>
              <a:t>Sornpaisarn B et al. 2012. Addiction.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4"/>
          <p:cNvSpPr txBox="1">
            <a:spLocks noChangeArrowheads="1"/>
          </p:cNvSpPr>
          <p:nvPr/>
        </p:nvSpPr>
        <p:spPr bwMode="auto">
          <a:xfrm>
            <a:off x="228600" y="457200"/>
            <a:ext cx="8610600" cy="1077913"/>
          </a:xfrm>
          <a:prstGeom prst="rect">
            <a:avLst/>
          </a:prstGeom>
          <a:noFill/>
          <a:ln w="9525">
            <a:noFill/>
            <a:miter lim="800000"/>
            <a:headEnd/>
            <a:tailEnd/>
          </a:ln>
        </p:spPr>
        <p:txBody>
          <a:bodyPr>
            <a:spAutoFit/>
          </a:bodyPr>
          <a:lstStyle/>
          <a:p>
            <a:pPr algn="ctr"/>
            <a:r>
              <a:rPr lang="en-US" sz="3200" b="1" dirty="0">
                <a:solidFill>
                  <a:srgbClr val="C00000"/>
                </a:solidFill>
                <a:latin typeface="Calibri" pitchFamily="34" charset="0"/>
              </a:rPr>
              <a:t>The missing public health convergence –</a:t>
            </a:r>
          </a:p>
          <a:p>
            <a:pPr algn="ctr"/>
            <a:r>
              <a:rPr lang="en-US" sz="3200" b="1" dirty="0">
                <a:solidFill>
                  <a:srgbClr val="C00000"/>
                </a:solidFill>
                <a:latin typeface="Calibri" pitchFamily="34" charset="0"/>
              </a:rPr>
              <a:t> asking the discreet questions  </a:t>
            </a:r>
          </a:p>
        </p:txBody>
      </p:sp>
      <p:sp>
        <p:nvSpPr>
          <p:cNvPr id="50178" name="TextBox 6"/>
          <p:cNvSpPr txBox="1">
            <a:spLocks noChangeArrowheads="1"/>
          </p:cNvSpPr>
          <p:nvPr/>
        </p:nvSpPr>
        <p:spPr bwMode="auto">
          <a:xfrm>
            <a:off x="381000" y="1600200"/>
            <a:ext cx="8305800" cy="3970318"/>
          </a:xfrm>
          <a:prstGeom prst="rect">
            <a:avLst/>
          </a:prstGeom>
          <a:noFill/>
          <a:ln w="9525">
            <a:noFill/>
            <a:miter lim="800000"/>
            <a:headEnd/>
            <a:tailEnd/>
          </a:ln>
        </p:spPr>
        <p:txBody>
          <a:bodyPr>
            <a:spAutoFit/>
          </a:bodyPr>
          <a:lstStyle/>
          <a:p>
            <a:pPr marL="514350" indent="-514350" algn="just">
              <a:buFont typeface="Wingdings" pitchFamily="2" charset="2"/>
              <a:buChar char="§"/>
            </a:pPr>
            <a:r>
              <a:rPr lang="en-US" sz="2800" b="1" dirty="0">
                <a:solidFill>
                  <a:schemeClr val="tx2"/>
                </a:solidFill>
                <a:latin typeface="Calibri" pitchFamily="34" charset="0"/>
              </a:rPr>
              <a:t>Does health ministry have the  policy space and capacity to restrict and regulate alcohol use and trade? </a:t>
            </a:r>
          </a:p>
          <a:p>
            <a:pPr marL="514350" indent="-514350" algn="just"/>
            <a:endParaRPr lang="en-US" sz="2800" b="1" dirty="0">
              <a:solidFill>
                <a:schemeClr val="tx2"/>
              </a:solidFill>
              <a:latin typeface="Calibri" pitchFamily="34" charset="0"/>
            </a:endParaRPr>
          </a:p>
          <a:p>
            <a:pPr marL="514350" indent="-514350" algn="just">
              <a:buFont typeface="Wingdings" pitchFamily="2" charset="2"/>
              <a:buChar char="§"/>
            </a:pPr>
            <a:r>
              <a:rPr lang="en-US" sz="2800" b="1" dirty="0">
                <a:solidFill>
                  <a:schemeClr val="tx2"/>
                </a:solidFill>
                <a:latin typeface="Calibri" pitchFamily="34" charset="0"/>
              </a:rPr>
              <a:t>How can we built inter-ministerial policy capacity to combat increasing alcohol use? </a:t>
            </a:r>
          </a:p>
          <a:p>
            <a:pPr marL="514350" indent="-514350" algn="just"/>
            <a:endParaRPr lang="en-US" sz="2800" b="1" dirty="0">
              <a:solidFill>
                <a:schemeClr val="tx2"/>
              </a:solidFill>
              <a:latin typeface="Calibri" pitchFamily="34" charset="0"/>
            </a:endParaRPr>
          </a:p>
          <a:p>
            <a:pPr marL="514350" indent="-514350" algn="just">
              <a:buFont typeface="Wingdings" pitchFamily="2" charset="2"/>
              <a:buChar char="§"/>
            </a:pPr>
            <a:r>
              <a:rPr lang="en-US" sz="2800" b="1" dirty="0">
                <a:solidFill>
                  <a:schemeClr val="tx2"/>
                </a:solidFill>
                <a:latin typeface="Calibri" pitchFamily="34" charset="0"/>
              </a:rPr>
              <a:t>Transforming the battle: Framing a win-win situation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normAutofit/>
          </a:bodyPr>
          <a:lstStyle/>
          <a:p>
            <a:r>
              <a:rPr lang="en-US" sz="3600" b="1" dirty="0" smtClean="0">
                <a:solidFill>
                  <a:srgbClr val="C00000"/>
                </a:solidFill>
                <a:ea typeface="ＭＳ Ｐゴシック" pitchFamily="34" charset="-128"/>
              </a:rPr>
              <a:t>Role of Governments in Alcohol control</a:t>
            </a:r>
          </a:p>
        </p:txBody>
      </p:sp>
      <p:sp>
        <p:nvSpPr>
          <p:cNvPr id="60418" name="Content Placeholder 2"/>
          <p:cNvSpPr>
            <a:spLocks noGrp="1"/>
          </p:cNvSpPr>
          <p:nvPr>
            <p:ph idx="1"/>
          </p:nvPr>
        </p:nvSpPr>
        <p:spPr/>
        <p:txBody>
          <a:bodyPr/>
          <a:lstStyle/>
          <a:p>
            <a:pPr algn="just"/>
            <a:r>
              <a:rPr lang="en-US" sz="2400" dirty="0" smtClean="0">
                <a:solidFill>
                  <a:srgbClr val="000066"/>
                </a:solidFill>
                <a:ea typeface="ＭＳ Ｐゴシック" pitchFamily="34" charset="-128"/>
              </a:rPr>
              <a:t>Alcohol should not be considered as a freely tradable commodity as there is an enormous health, social and economic consequences.</a:t>
            </a:r>
          </a:p>
          <a:p>
            <a:pPr algn="just"/>
            <a:r>
              <a:rPr lang="en-US" sz="2400" dirty="0" smtClean="0">
                <a:solidFill>
                  <a:srgbClr val="000066"/>
                </a:solidFill>
                <a:ea typeface="ＭＳ Ｐゴシック" pitchFamily="34" charset="-128"/>
              </a:rPr>
              <a:t>The public health concern which includes the larger health and social consequences of alcohol use should be the driver for an integrated alcohol policy for the country.</a:t>
            </a:r>
          </a:p>
          <a:p>
            <a:pPr algn="just"/>
            <a:r>
              <a:rPr lang="en-US" sz="2400" dirty="0" smtClean="0">
                <a:solidFill>
                  <a:srgbClr val="000066"/>
                </a:solidFill>
                <a:ea typeface="ＭＳ Ｐゴシック" pitchFamily="34" charset="-128"/>
              </a:rPr>
              <a:t>The focus of efforts should be on prevention of alcohol use and health promotion measures for a healthy life style.</a:t>
            </a:r>
          </a:p>
          <a:p>
            <a:pPr algn="just"/>
            <a:r>
              <a:rPr lang="en-US" sz="2400" dirty="0" smtClean="0">
                <a:solidFill>
                  <a:srgbClr val="000066"/>
                </a:solidFill>
                <a:ea typeface="ＭＳ Ｐゴシック" pitchFamily="34" charset="-128"/>
              </a:rPr>
              <a:t>Taxation as a tool to regulate alcohol consumption needs to be based on recommended best practices. </a:t>
            </a:r>
          </a:p>
          <a:p>
            <a:pPr marL="1371600" lvl="3" indent="0" algn="just">
              <a:buFont typeface="Arial" pitchFamily="34" charset="0"/>
              <a:buNone/>
            </a:pPr>
            <a:r>
              <a:rPr lang="en-US" sz="1200" dirty="0" smtClean="0">
                <a:solidFill>
                  <a:srgbClr val="000066"/>
                </a:solidFill>
                <a:ea typeface="ＭＳ Ｐゴシック" pitchFamily="34" charset="-128"/>
              </a:rPr>
              <a:t>											</a:t>
            </a:r>
            <a:r>
              <a:rPr lang="en-US" sz="1800" dirty="0" smtClean="0">
                <a:solidFill>
                  <a:srgbClr val="000066"/>
                </a:solidFill>
                <a:ea typeface="ＭＳ Ｐゴシック" pitchFamily="34" charset="-128"/>
              </a:rPr>
              <a:t>NIMHANS Report, 2011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228600" y="990600"/>
            <a:ext cx="8763000" cy="4455066"/>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ü"/>
            </a:pPr>
            <a:r>
              <a:rPr lang="en-US" sz="2100" dirty="0" smtClean="0">
                <a:solidFill>
                  <a:srgbClr val="000066"/>
                </a:solidFill>
                <a:latin typeface="Calibri" pitchFamily="34" charset="0"/>
              </a:rPr>
              <a:t>Raise Global awareness </a:t>
            </a:r>
            <a:r>
              <a:rPr lang="en-US" sz="2100" dirty="0" smtClean="0">
                <a:solidFill>
                  <a:srgbClr val="000066"/>
                </a:solidFill>
                <a:latin typeface="Calibri" pitchFamily="34" charset="0"/>
              </a:rPr>
              <a:t>of the magnitude of harmful use of alcohol.</a:t>
            </a:r>
          </a:p>
          <a:p>
            <a:pPr marL="342900" indent="-342900" algn="just">
              <a:lnSpc>
                <a:spcPct val="150000"/>
              </a:lnSpc>
              <a:buFont typeface="Wingdings" pitchFamily="2" charset="2"/>
              <a:buChar char="ü"/>
            </a:pPr>
            <a:r>
              <a:rPr lang="en-US" sz="2100" dirty="0" smtClean="0">
                <a:solidFill>
                  <a:srgbClr val="000066"/>
                </a:solidFill>
                <a:latin typeface="Calibri" pitchFamily="34" charset="0"/>
              </a:rPr>
              <a:t>Measures </a:t>
            </a:r>
            <a:r>
              <a:rPr lang="en-US" sz="2100" dirty="0">
                <a:solidFill>
                  <a:srgbClr val="000066"/>
                </a:solidFill>
                <a:latin typeface="Calibri" pitchFamily="34" charset="0"/>
              </a:rPr>
              <a:t>to </a:t>
            </a:r>
            <a:r>
              <a:rPr lang="en-US" sz="2100" b="1" dirty="0">
                <a:solidFill>
                  <a:srgbClr val="000066"/>
                </a:solidFill>
                <a:latin typeface="Calibri" pitchFamily="34" charset="0"/>
              </a:rPr>
              <a:t>educate the public </a:t>
            </a:r>
            <a:r>
              <a:rPr lang="en-US" sz="2100" dirty="0">
                <a:solidFill>
                  <a:srgbClr val="000066"/>
                </a:solidFill>
                <a:latin typeface="Calibri" pitchFamily="34" charset="0"/>
              </a:rPr>
              <a:t>about dangers of unhealthy use of alcohol.</a:t>
            </a:r>
          </a:p>
          <a:p>
            <a:pPr marL="342900" indent="-342900" algn="just">
              <a:lnSpc>
                <a:spcPct val="150000"/>
              </a:lnSpc>
              <a:buFont typeface="Wingdings" pitchFamily="2" charset="2"/>
              <a:buChar char="ü"/>
            </a:pPr>
            <a:r>
              <a:rPr lang="en-US" sz="2100" dirty="0">
                <a:solidFill>
                  <a:srgbClr val="000066"/>
                </a:solidFill>
                <a:latin typeface="Calibri" pitchFamily="34" charset="0"/>
              </a:rPr>
              <a:t>Regulate consumption through </a:t>
            </a:r>
            <a:r>
              <a:rPr lang="en-US" sz="2100" b="1" dirty="0">
                <a:solidFill>
                  <a:srgbClr val="000066"/>
                </a:solidFill>
                <a:latin typeface="Calibri" pitchFamily="34" charset="0"/>
              </a:rPr>
              <a:t>Legal Interventions</a:t>
            </a:r>
            <a:r>
              <a:rPr lang="en-US" sz="2100" b="1" dirty="0" smtClean="0">
                <a:solidFill>
                  <a:srgbClr val="000066"/>
                </a:solidFill>
                <a:latin typeface="Calibri" pitchFamily="34" charset="0"/>
              </a:rPr>
              <a:t>.</a:t>
            </a:r>
          </a:p>
          <a:p>
            <a:pPr marL="342900" indent="-342900" algn="just">
              <a:lnSpc>
                <a:spcPct val="150000"/>
              </a:lnSpc>
              <a:buFont typeface="Wingdings" pitchFamily="2" charset="2"/>
              <a:buChar char="ü"/>
            </a:pPr>
            <a:r>
              <a:rPr lang="en-US" sz="2100" b="1" dirty="0" smtClean="0">
                <a:solidFill>
                  <a:srgbClr val="000066"/>
                </a:solidFill>
                <a:latin typeface="Calibri" pitchFamily="34" charset="0"/>
              </a:rPr>
              <a:t>Increase technical support to enhance capacity building.</a:t>
            </a:r>
            <a:endParaRPr lang="en-US" sz="2100" b="1" dirty="0">
              <a:solidFill>
                <a:srgbClr val="000066"/>
              </a:solidFill>
              <a:latin typeface="Calibri" pitchFamily="34" charset="0"/>
            </a:endParaRPr>
          </a:p>
          <a:p>
            <a:pPr marL="342900" indent="-342900" algn="just">
              <a:lnSpc>
                <a:spcPct val="150000"/>
              </a:lnSpc>
              <a:buFont typeface="Wingdings" pitchFamily="2" charset="2"/>
              <a:buChar char="ü"/>
            </a:pPr>
            <a:r>
              <a:rPr lang="en-US" sz="2100" dirty="0">
                <a:solidFill>
                  <a:srgbClr val="000066"/>
                </a:solidFill>
                <a:latin typeface="Calibri" pitchFamily="34" charset="0"/>
              </a:rPr>
              <a:t>Comprehensive </a:t>
            </a:r>
            <a:r>
              <a:rPr lang="en-US" sz="2100" b="1" dirty="0">
                <a:solidFill>
                  <a:srgbClr val="000066"/>
                </a:solidFill>
                <a:latin typeface="Calibri" pitchFamily="34" charset="0"/>
              </a:rPr>
              <a:t>ban</a:t>
            </a:r>
            <a:r>
              <a:rPr lang="en-US" sz="2100" dirty="0">
                <a:solidFill>
                  <a:srgbClr val="000066"/>
                </a:solidFill>
                <a:latin typeface="Calibri" pitchFamily="34" charset="0"/>
              </a:rPr>
              <a:t> on Alcohol Advertising.</a:t>
            </a:r>
          </a:p>
          <a:p>
            <a:pPr marL="342900" indent="-342900" algn="just">
              <a:lnSpc>
                <a:spcPct val="150000"/>
              </a:lnSpc>
              <a:buFont typeface="Wingdings" pitchFamily="2" charset="2"/>
              <a:buChar char="ü"/>
            </a:pPr>
            <a:r>
              <a:rPr lang="en-US" sz="2100" dirty="0">
                <a:solidFill>
                  <a:srgbClr val="000066"/>
                </a:solidFill>
                <a:latin typeface="Calibri" pitchFamily="34" charset="0"/>
              </a:rPr>
              <a:t>Measures </a:t>
            </a:r>
            <a:r>
              <a:rPr lang="en-US" sz="2100" dirty="0" smtClean="0">
                <a:solidFill>
                  <a:srgbClr val="000066"/>
                </a:solidFill>
                <a:latin typeface="Calibri" pitchFamily="34" charset="0"/>
              </a:rPr>
              <a:t>to </a:t>
            </a:r>
            <a:r>
              <a:rPr lang="en-US" sz="2100" b="1" dirty="0">
                <a:solidFill>
                  <a:srgbClr val="000066"/>
                </a:solidFill>
                <a:latin typeface="Calibri" pitchFamily="34" charset="0"/>
              </a:rPr>
              <a:t>restrict access </a:t>
            </a:r>
            <a:r>
              <a:rPr lang="en-US" sz="2100" dirty="0">
                <a:solidFill>
                  <a:srgbClr val="000066"/>
                </a:solidFill>
                <a:latin typeface="Calibri" pitchFamily="34" charset="0"/>
              </a:rPr>
              <a:t>to Youth.</a:t>
            </a:r>
          </a:p>
          <a:p>
            <a:pPr marL="342900" indent="-342900" algn="just">
              <a:lnSpc>
                <a:spcPct val="150000"/>
              </a:lnSpc>
              <a:buFont typeface="Wingdings" pitchFamily="2" charset="2"/>
              <a:buChar char="ü"/>
            </a:pPr>
            <a:r>
              <a:rPr lang="en-US" sz="2100" dirty="0">
                <a:solidFill>
                  <a:srgbClr val="000066"/>
                </a:solidFill>
                <a:latin typeface="Calibri" pitchFamily="34" charset="0"/>
              </a:rPr>
              <a:t>Concerted </a:t>
            </a:r>
            <a:r>
              <a:rPr lang="en-US" sz="2100" b="1" dirty="0">
                <a:solidFill>
                  <a:srgbClr val="000066"/>
                </a:solidFill>
                <a:latin typeface="Calibri" pitchFamily="34" charset="0"/>
              </a:rPr>
              <a:t>Inter-sectoral</a:t>
            </a:r>
            <a:r>
              <a:rPr lang="en-US" sz="2100" dirty="0">
                <a:solidFill>
                  <a:srgbClr val="000066"/>
                </a:solidFill>
                <a:latin typeface="Calibri" pitchFamily="34" charset="0"/>
              </a:rPr>
              <a:t> Strategy</a:t>
            </a:r>
            <a:r>
              <a:rPr lang="en-US" sz="2100" dirty="0" smtClean="0">
                <a:solidFill>
                  <a:srgbClr val="000066"/>
                </a:solidFill>
                <a:latin typeface="Calibri" pitchFamily="34" charset="0"/>
              </a:rPr>
              <a:t>.</a:t>
            </a:r>
          </a:p>
          <a:p>
            <a:pPr marL="342900" indent="-342900" algn="just">
              <a:lnSpc>
                <a:spcPct val="150000"/>
              </a:lnSpc>
              <a:buFont typeface="Wingdings" pitchFamily="2" charset="2"/>
              <a:buChar char="ü"/>
            </a:pPr>
            <a:r>
              <a:rPr lang="en-US" sz="2100" dirty="0" smtClean="0">
                <a:solidFill>
                  <a:srgbClr val="000066"/>
                </a:solidFill>
                <a:latin typeface="Calibri" pitchFamily="34" charset="0"/>
              </a:rPr>
              <a:t>Improved system for monitoring and surveillance at different levels.</a:t>
            </a:r>
            <a:endParaRPr lang="en-US" sz="2100" dirty="0" smtClean="0">
              <a:solidFill>
                <a:srgbClr val="000066"/>
              </a:solidFill>
              <a:latin typeface="Calibri" pitchFamily="34" charset="0"/>
            </a:endParaRPr>
          </a:p>
          <a:p>
            <a:pPr marL="342900" indent="-342900" algn="just">
              <a:lnSpc>
                <a:spcPct val="150000"/>
              </a:lnSpc>
              <a:buFont typeface="Wingdings" pitchFamily="2" charset="2"/>
              <a:buChar char="ü"/>
            </a:pPr>
            <a:endParaRPr lang="en-US" sz="2100" dirty="0">
              <a:solidFill>
                <a:srgbClr val="000066"/>
              </a:solidFill>
              <a:latin typeface="Calibri" pitchFamily="34" charset="0"/>
            </a:endParaRPr>
          </a:p>
        </p:txBody>
      </p:sp>
      <p:sp>
        <p:nvSpPr>
          <p:cNvPr id="61442" name="TextBox 4"/>
          <p:cNvSpPr txBox="1">
            <a:spLocks noChangeArrowheads="1"/>
          </p:cNvSpPr>
          <p:nvPr/>
        </p:nvSpPr>
        <p:spPr bwMode="auto">
          <a:xfrm>
            <a:off x="457200" y="292100"/>
            <a:ext cx="8382000" cy="585788"/>
          </a:xfrm>
          <a:prstGeom prst="rect">
            <a:avLst/>
          </a:prstGeom>
          <a:noFill/>
          <a:ln w="9525">
            <a:noFill/>
            <a:miter lim="800000"/>
            <a:headEnd/>
            <a:tailEnd/>
          </a:ln>
        </p:spPr>
        <p:txBody>
          <a:bodyPr>
            <a:spAutoFit/>
          </a:bodyPr>
          <a:lstStyle/>
          <a:p>
            <a:pPr algn="ctr"/>
            <a:r>
              <a:rPr lang="en-US" sz="3200" b="1" dirty="0">
                <a:solidFill>
                  <a:srgbClr val="C00000"/>
                </a:solidFill>
                <a:latin typeface="Calibri" pitchFamily="34" charset="0"/>
              </a:rPr>
              <a:t>Future Directions: Redesigning alcohol policies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References</a:t>
            </a:r>
            <a:endParaRPr lang="en-US" b="1" dirty="0">
              <a:solidFill>
                <a:srgbClr val="C00000"/>
              </a:solidFill>
            </a:endParaRPr>
          </a:p>
        </p:txBody>
      </p:sp>
      <p:sp>
        <p:nvSpPr>
          <p:cNvPr id="5" name="Rectangle 4"/>
          <p:cNvSpPr/>
          <p:nvPr/>
        </p:nvSpPr>
        <p:spPr>
          <a:xfrm>
            <a:off x="381000" y="1524000"/>
            <a:ext cx="8382000" cy="4524315"/>
          </a:xfrm>
          <a:prstGeom prst="rect">
            <a:avLst/>
          </a:prstGeom>
        </p:spPr>
        <p:txBody>
          <a:bodyPr wrap="square">
            <a:spAutoFit/>
          </a:bodyPr>
          <a:lstStyle/>
          <a:p>
            <a:pPr>
              <a:buFont typeface="Arial" pitchFamily="34" charset="0"/>
              <a:buChar char="•"/>
            </a:pPr>
            <a:r>
              <a:rPr lang="en-US" dirty="0" smtClean="0">
                <a:solidFill>
                  <a:srgbClr val="002060"/>
                </a:solidFill>
              </a:rPr>
              <a:t>Global Health Risks: Mortality and burden of disease attributable to selected major risk factors. World Health Organization, 2009.</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Global Health Risks: Mortality and burden of disease attributable to selected major risk factors. World Health Organization, 2009.</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Global strategy to reduce the harmful use of alcohol. World Health Organization, 2010</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IIPS and Macro International. National Family Health Survey (NFHS) 2005‐06. New Delhi: Ministry of Health and Family Welfare, Government of India, 2007.</a:t>
            </a:r>
          </a:p>
          <a:p>
            <a:pPr>
              <a:buFont typeface="Arial" pitchFamily="34" charset="0"/>
              <a:buChar char="•"/>
            </a:pPr>
            <a:endParaRPr lang="en-US" dirty="0" smtClean="0">
              <a:solidFill>
                <a:srgbClr val="002060"/>
              </a:solidFill>
            </a:endParaRPr>
          </a:p>
          <a:p>
            <a:pPr>
              <a:buFont typeface="Arial" pitchFamily="34" charset="0"/>
              <a:buChar char="•"/>
            </a:pPr>
            <a:r>
              <a:rPr lang="en-US" dirty="0" smtClean="0">
                <a:solidFill>
                  <a:srgbClr val="002060"/>
                </a:solidFill>
              </a:rPr>
              <a:t>Gururaj G, </a:t>
            </a:r>
            <a:r>
              <a:rPr lang="en-US" dirty="0" err="1" smtClean="0">
                <a:solidFill>
                  <a:srgbClr val="002060"/>
                </a:solidFill>
              </a:rPr>
              <a:t>Pratima</a:t>
            </a:r>
            <a:r>
              <a:rPr lang="en-US" dirty="0" smtClean="0">
                <a:solidFill>
                  <a:srgbClr val="002060"/>
                </a:solidFill>
              </a:rPr>
              <a:t> Murthy, </a:t>
            </a:r>
            <a:r>
              <a:rPr lang="en-US" dirty="0" err="1" smtClean="0">
                <a:solidFill>
                  <a:srgbClr val="002060"/>
                </a:solidFill>
              </a:rPr>
              <a:t>Girish</a:t>
            </a:r>
            <a:r>
              <a:rPr lang="en-US" dirty="0" smtClean="0">
                <a:solidFill>
                  <a:srgbClr val="002060"/>
                </a:solidFill>
              </a:rPr>
              <a:t> N </a:t>
            </a:r>
            <a:r>
              <a:rPr lang="en-US" dirty="0" smtClean="0">
                <a:solidFill>
                  <a:srgbClr val="002060"/>
                </a:solidFill>
              </a:rPr>
              <a:t>and Benegal </a:t>
            </a:r>
            <a:r>
              <a:rPr lang="en-US" dirty="0" smtClean="0">
                <a:solidFill>
                  <a:srgbClr val="002060"/>
                </a:solidFill>
              </a:rPr>
              <a:t>V. Alcohol related harm: Implications for public health and policy in India, Publication No. 73, NIMHANS, Bangalore, India 2011.[cited 2011 September 8]; Available from: http://www.nimhans.kar.nic.in/deaddiction/CAM/Alcohol_report_NIMHANS.pdf</a:t>
            </a:r>
          </a:p>
          <a:p>
            <a:pPr>
              <a:buFont typeface="Arial" pitchFamily="34" charset="0"/>
              <a:buChar cha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jagjyot\Desktop\just-say-no01.jpg"/>
          <p:cNvPicPr>
            <a:picLocks noChangeAspect="1" noChangeArrowheads="1"/>
          </p:cNvPicPr>
          <p:nvPr/>
        </p:nvPicPr>
        <p:blipFill>
          <a:blip r:embed="rId2" cstate="print"/>
          <a:srcRect/>
          <a:stretch>
            <a:fillRect/>
          </a:stretch>
        </p:blipFill>
        <p:spPr bwMode="auto">
          <a:xfrm>
            <a:off x="203131" y="304799"/>
            <a:ext cx="8483669" cy="61722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Alcohol Burden in India</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rgbClr val="000066"/>
                </a:solidFill>
              </a:rPr>
              <a:t>Alcohol Prevalence:</a:t>
            </a:r>
          </a:p>
          <a:p>
            <a:pPr algn="just">
              <a:buFont typeface="Wingdings" pitchFamily="2" charset="2"/>
              <a:buChar char="ü"/>
            </a:pPr>
            <a:r>
              <a:rPr lang="en-US" dirty="0" smtClean="0">
                <a:solidFill>
                  <a:srgbClr val="000066"/>
                </a:solidFill>
              </a:rPr>
              <a:t>Almost 32% Indians consume alcohol.</a:t>
            </a:r>
          </a:p>
          <a:p>
            <a:pPr algn="just">
              <a:buFont typeface="Wingdings" pitchFamily="2" charset="2"/>
              <a:buChar char="ü"/>
            </a:pPr>
            <a:r>
              <a:rPr lang="en-US" dirty="0" smtClean="0">
                <a:solidFill>
                  <a:srgbClr val="000066"/>
                </a:solidFill>
              </a:rPr>
              <a:t>4-13% - Daily users.</a:t>
            </a:r>
          </a:p>
          <a:p>
            <a:pPr algn="just">
              <a:buFont typeface="Wingdings" pitchFamily="2" charset="2"/>
              <a:buChar char="ü"/>
            </a:pPr>
            <a:r>
              <a:rPr lang="en-US" dirty="0" smtClean="0">
                <a:solidFill>
                  <a:srgbClr val="000066"/>
                </a:solidFill>
              </a:rPr>
              <a:t>30-35% adult men and approx. 5% adult women consume alcohol</a:t>
            </a:r>
          </a:p>
          <a:p>
            <a:pPr algn="just">
              <a:buFont typeface="Wingdings" pitchFamily="2" charset="2"/>
              <a:buChar char="ü"/>
            </a:pPr>
            <a:r>
              <a:rPr lang="en-US" dirty="0" smtClean="0">
                <a:solidFill>
                  <a:srgbClr val="000066"/>
                </a:solidFill>
              </a:rPr>
              <a:t>Age of initiation: Average age has reduced from 28 years during the 1980s to 17 years in 2007.</a:t>
            </a:r>
          </a:p>
          <a:p>
            <a:pPr>
              <a:buNone/>
            </a:pPr>
            <a:endParaRPr lang="en-US" dirty="0">
              <a:solidFill>
                <a:srgbClr val="0000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982200" cy="6858000"/>
        </p:xfrm>
        <a:graphic>
          <a:graphicData uri="http://schemas.openxmlformats.org/presentationml/2006/ole">
            <p:oleObj spid="_x0000_s1026" r:id="rId3" imgW="9986113" imgH="6858594" progId="Excel.Sheet.8">
              <p:embed/>
            </p:oleObj>
          </a:graphicData>
        </a:graphic>
      </p:graphicFrame>
      <p:sp>
        <p:nvSpPr>
          <p:cNvPr id="1028" name="TextBox 3"/>
          <p:cNvSpPr txBox="1">
            <a:spLocks noChangeArrowheads="1"/>
          </p:cNvSpPr>
          <p:nvPr/>
        </p:nvSpPr>
        <p:spPr bwMode="auto">
          <a:xfrm>
            <a:off x="3563938" y="1484313"/>
            <a:ext cx="4176712" cy="1200150"/>
          </a:xfrm>
          <a:prstGeom prst="rect">
            <a:avLst/>
          </a:prstGeom>
          <a:solidFill>
            <a:schemeClr val="bg2"/>
          </a:solidFill>
          <a:ln w="9525">
            <a:noFill/>
            <a:miter lim="800000"/>
            <a:headEnd/>
            <a:tailEnd/>
          </a:ln>
        </p:spPr>
        <p:txBody>
          <a:bodyPr>
            <a:spAutoFit/>
          </a:bodyPr>
          <a:lstStyle/>
          <a:p>
            <a:r>
              <a:rPr lang="en-US">
                <a:latin typeface="Calibri" pitchFamily="34" charset="0"/>
              </a:rPr>
              <a:t>The age at which young people start drinking has declined alarmingly in successive generations…people are starting to drink at earlier ages.</a:t>
            </a:r>
            <a:endParaRPr lang="en-IN">
              <a:latin typeface="Calibri" pitchFamily="34" charset="0"/>
            </a:endParaRPr>
          </a:p>
        </p:txBody>
      </p:sp>
      <p:sp>
        <p:nvSpPr>
          <p:cNvPr id="5" name="Rectangle 4"/>
          <p:cNvSpPr/>
          <p:nvPr/>
        </p:nvSpPr>
        <p:spPr>
          <a:xfrm>
            <a:off x="1219200" y="304800"/>
            <a:ext cx="7234032" cy="707886"/>
          </a:xfrm>
          <a:prstGeom prst="rect">
            <a:avLst/>
          </a:prstGeom>
        </p:spPr>
        <p:txBody>
          <a:bodyPr wrap="none">
            <a:spAutoFit/>
          </a:bodyPr>
          <a:lstStyle/>
          <a:p>
            <a:r>
              <a:rPr lang="en-US" sz="4000" b="1" dirty="0" smtClean="0">
                <a:solidFill>
                  <a:srgbClr val="C00000"/>
                </a:solidFill>
              </a:rPr>
              <a:t>Pattern: </a:t>
            </a:r>
            <a:r>
              <a:rPr lang="en-US" sz="4000" b="1" dirty="0" smtClean="0">
                <a:solidFill>
                  <a:srgbClr val="C00000"/>
                </a:solidFill>
              </a:rPr>
              <a:t>Initiation of alcohol use</a:t>
            </a: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Alcohol Burden in India</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rgbClr val="000066"/>
                </a:solidFill>
              </a:rPr>
              <a:t>Mortality and Morbidity facts:</a:t>
            </a:r>
          </a:p>
          <a:p>
            <a:pPr algn="just">
              <a:buFont typeface="Wingdings" pitchFamily="2" charset="2"/>
              <a:buChar char="ü"/>
            </a:pPr>
            <a:r>
              <a:rPr lang="en-US" dirty="0" smtClean="0">
                <a:solidFill>
                  <a:srgbClr val="000066"/>
                </a:solidFill>
              </a:rPr>
              <a:t>Approx. 20% of premature mortality in adult men </a:t>
            </a:r>
            <a:r>
              <a:rPr lang="en-US" dirty="0" smtClean="0">
                <a:solidFill>
                  <a:srgbClr val="000066"/>
                </a:solidFill>
              </a:rPr>
              <a:t>is attributed </a:t>
            </a:r>
            <a:r>
              <a:rPr lang="en-US" dirty="0" smtClean="0">
                <a:solidFill>
                  <a:srgbClr val="000066"/>
                </a:solidFill>
              </a:rPr>
              <a:t>to alcohol use.</a:t>
            </a:r>
          </a:p>
          <a:p>
            <a:pPr algn="just">
              <a:buFont typeface="Wingdings" pitchFamily="2" charset="2"/>
              <a:buChar char="ü"/>
            </a:pPr>
            <a:r>
              <a:rPr lang="en-US" dirty="0" smtClean="0">
                <a:solidFill>
                  <a:srgbClr val="000066"/>
                </a:solidFill>
              </a:rPr>
              <a:t>about 56 accidents </a:t>
            </a:r>
            <a:r>
              <a:rPr lang="en-US" dirty="0" smtClean="0">
                <a:solidFill>
                  <a:srgbClr val="000066"/>
                </a:solidFill>
              </a:rPr>
              <a:t>and </a:t>
            </a:r>
            <a:r>
              <a:rPr lang="en-US" dirty="0" smtClean="0">
                <a:solidFill>
                  <a:srgbClr val="000066"/>
                </a:solidFill>
              </a:rPr>
              <a:t>14 deaths due to road accident occur per hour in India. </a:t>
            </a:r>
            <a:endParaRPr lang="en-US" dirty="0" smtClean="0">
              <a:solidFill>
                <a:srgbClr val="000066"/>
              </a:solidFill>
            </a:endParaRPr>
          </a:p>
          <a:p>
            <a:pPr algn="just">
              <a:buFont typeface="Wingdings" pitchFamily="2" charset="2"/>
              <a:buChar char="ü"/>
            </a:pPr>
            <a:r>
              <a:rPr lang="en-US" dirty="0" smtClean="0">
                <a:solidFill>
                  <a:srgbClr val="000066"/>
                </a:solidFill>
              </a:rPr>
              <a:t>53 </a:t>
            </a:r>
            <a:r>
              <a:rPr lang="en-US" dirty="0" smtClean="0">
                <a:solidFill>
                  <a:srgbClr val="000066"/>
                </a:solidFill>
              </a:rPr>
              <a:t>percent of the people who die in India are males in the most productive age group of 20 to 50 years.</a:t>
            </a:r>
            <a:endParaRPr lang="en-US" dirty="0">
              <a:solidFill>
                <a:srgbClr val="00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algn="just"/>
            <a:r>
              <a:rPr lang="en-US" dirty="0" smtClean="0">
                <a:solidFill>
                  <a:srgbClr val="000066"/>
                </a:solidFill>
              </a:rPr>
              <a:t>The number of people killed has increased four times from 2.7 in 1970 to 10.8 in 2009 in India - major contributor         </a:t>
            </a:r>
            <a:r>
              <a:rPr lang="en-US" b="1" dirty="0" smtClean="0">
                <a:solidFill>
                  <a:srgbClr val="000066"/>
                </a:solidFill>
              </a:rPr>
              <a:t>drunk driving</a:t>
            </a:r>
            <a:r>
              <a:rPr lang="en-US" dirty="0" smtClean="0">
                <a:solidFill>
                  <a:srgbClr val="000066"/>
                </a:solidFill>
              </a:rPr>
              <a:t>,  responsible for 70 percent of road fatalities. </a:t>
            </a:r>
          </a:p>
          <a:p>
            <a:pPr algn="just"/>
            <a:r>
              <a:rPr lang="en-US" dirty="0" smtClean="0">
                <a:solidFill>
                  <a:srgbClr val="000066"/>
                </a:solidFill>
              </a:rPr>
              <a:t>WHO reported 70% of NCD deaths occur in developing countries, for which alcohol is a major risk-factor.</a:t>
            </a:r>
            <a:endParaRPr lang="en-US" dirty="0">
              <a:solidFill>
                <a:srgbClr val="000066"/>
              </a:solidFill>
            </a:endParaRPr>
          </a:p>
        </p:txBody>
      </p:sp>
      <p:sp>
        <p:nvSpPr>
          <p:cNvPr id="4" name="Right Arrow 3"/>
          <p:cNvSpPr/>
          <p:nvPr/>
        </p:nvSpPr>
        <p:spPr>
          <a:xfrm flipV="1">
            <a:off x="5257800" y="2819400"/>
            <a:ext cx="685800" cy="198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Alcohol Consumption</a:t>
            </a:r>
            <a:endParaRPr lang="en-US" b="1" dirty="0">
              <a:solidFill>
                <a:srgbClr val="C00000"/>
              </a:solidFill>
            </a:endParaRPr>
          </a:p>
        </p:txBody>
      </p:sp>
      <p:sp>
        <p:nvSpPr>
          <p:cNvPr id="3" name="Content Placeholder 2"/>
          <p:cNvSpPr>
            <a:spLocks noGrp="1"/>
          </p:cNvSpPr>
          <p:nvPr>
            <p:ph idx="1"/>
          </p:nvPr>
        </p:nvSpPr>
        <p:spPr/>
        <p:txBody>
          <a:bodyPr/>
          <a:lstStyle/>
          <a:p>
            <a:pPr algn="just"/>
            <a:r>
              <a:rPr lang="en-US" dirty="0" smtClean="0">
                <a:solidFill>
                  <a:srgbClr val="000066"/>
                </a:solidFill>
              </a:rPr>
              <a:t>70 million alcohol users</a:t>
            </a:r>
          </a:p>
          <a:p>
            <a:pPr algn="just"/>
            <a:r>
              <a:rPr lang="en-US" dirty="0" smtClean="0">
                <a:solidFill>
                  <a:srgbClr val="000066"/>
                </a:solidFill>
              </a:rPr>
              <a:t>12 million dependent on alcohol</a:t>
            </a:r>
          </a:p>
          <a:p>
            <a:pPr algn="just"/>
            <a:r>
              <a:rPr lang="en-US" dirty="0" smtClean="0">
                <a:solidFill>
                  <a:srgbClr val="000066"/>
                </a:solidFill>
              </a:rPr>
              <a:t>More than 50% of regular users fall into the category of hazardous drinking.</a:t>
            </a:r>
          </a:p>
          <a:p>
            <a:pPr algn="just"/>
            <a:r>
              <a:rPr lang="en-US" dirty="0" smtClean="0">
                <a:solidFill>
                  <a:srgbClr val="000066"/>
                </a:solidFill>
              </a:rPr>
              <a:t>India has experienced a 115% increase in per capita alcohol consumption.</a:t>
            </a:r>
            <a:endParaRPr lang="en-US" dirty="0">
              <a:solidFill>
                <a:srgbClr val="0000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ChangeAspect="1" noChangeArrowheads="1"/>
          </p:cNvPicPr>
          <p:nvPr/>
        </p:nvPicPr>
        <p:blipFill>
          <a:blip r:embed="rId2" cstate="print"/>
          <a:srcRect/>
          <a:stretch>
            <a:fillRect/>
          </a:stretch>
        </p:blipFill>
        <p:spPr bwMode="auto">
          <a:xfrm>
            <a:off x="144463" y="908050"/>
            <a:ext cx="8855075" cy="5041900"/>
          </a:xfrm>
          <a:prstGeom prst="rect">
            <a:avLst/>
          </a:prstGeom>
          <a:noFill/>
          <a:ln w="9525">
            <a:noFill/>
            <a:miter lim="800000"/>
            <a:headEnd/>
            <a:tailEnd/>
          </a:ln>
        </p:spPr>
      </p:pic>
      <p:sp>
        <p:nvSpPr>
          <p:cNvPr id="27652" name="TextBox 3"/>
          <p:cNvSpPr txBox="1">
            <a:spLocks noChangeArrowheads="1"/>
          </p:cNvSpPr>
          <p:nvPr/>
        </p:nvSpPr>
        <p:spPr bwMode="auto">
          <a:xfrm>
            <a:off x="3203575" y="6308725"/>
            <a:ext cx="5616575" cy="246063"/>
          </a:xfrm>
          <a:prstGeom prst="rect">
            <a:avLst/>
          </a:prstGeom>
          <a:noFill/>
          <a:ln w="9525">
            <a:noFill/>
            <a:miter lim="800000"/>
            <a:headEnd/>
            <a:tailEnd/>
          </a:ln>
        </p:spPr>
        <p:txBody>
          <a:bodyPr>
            <a:spAutoFit/>
          </a:bodyPr>
          <a:lstStyle/>
          <a:p>
            <a:r>
              <a:rPr lang="en-US" sz="1000">
                <a:latin typeface="Calibri" pitchFamily="34" charset="0"/>
              </a:rPr>
              <a:t>Benegal et al (2012) WHO –NIMHANS  Study on Patterns and Consequences of Alcohol Misuse in India</a:t>
            </a:r>
            <a:endParaRPr lang="en-IN" sz="1000">
              <a:latin typeface="Calibri" pitchFamily="34" charset="0"/>
            </a:endParaRPr>
          </a:p>
        </p:txBody>
      </p:sp>
      <p:sp>
        <p:nvSpPr>
          <p:cNvPr id="5" name="Rectangle 4"/>
          <p:cNvSpPr/>
          <p:nvPr/>
        </p:nvSpPr>
        <p:spPr>
          <a:xfrm>
            <a:off x="725699" y="228600"/>
            <a:ext cx="7922553" cy="646331"/>
          </a:xfrm>
          <a:prstGeom prst="rect">
            <a:avLst/>
          </a:prstGeom>
        </p:spPr>
        <p:txBody>
          <a:bodyPr wrap="none">
            <a:spAutoFit/>
          </a:bodyPr>
          <a:lstStyle/>
          <a:p>
            <a:r>
              <a:rPr lang="en-US" sz="3600" b="1" dirty="0" smtClean="0">
                <a:solidFill>
                  <a:srgbClr val="C00000"/>
                </a:solidFill>
              </a:rPr>
              <a:t>Patterns of drinking – drinking occasions</a:t>
            </a:r>
            <a:endParaRPr lang="en-US" sz="36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361</TotalTime>
  <Words>2628</Words>
  <Application>Microsoft Office PowerPoint</Application>
  <PresentationFormat>On-screen Show (4:3)</PresentationFormat>
  <Paragraphs>202</Paragraphs>
  <Slides>38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Microsoft Office Excel 97-2003 Worksheet</vt:lpstr>
      <vt:lpstr>Alcohol Misuse and Its Impediment:   A Multi- sectoral Issue</vt:lpstr>
      <vt:lpstr>Objectives</vt:lpstr>
      <vt:lpstr>Methodology</vt:lpstr>
      <vt:lpstr>Alcohol Burden in India</vt:lpstr>
      <vt:lpstr>Slide 5</vt:lpstr>
      <vt:lpstr>Alcohol Burden in India</vt:lpstr>
      <vt:lpstr>Cont.</vt:lpstr>
      <vt:lpstr>Alcohol Consumption</vt:lpstr>
      <vt:lpstr>Slide 9</vt:lpstr>
      <vt:lpstr>Cont.</vt:lpstr>
      <vt:lpstr>Production</vt:lpstr>
      <vt:lpstr>Slide 12</vt:lpstr>
      <vt:lpstr>Sale Patterns in India for Alcoholic Beverages</vt:lpstr>
      <vt:lpstr>Proportional Revenues Generated  from Excise by Alcohol Sales </vt:lpstr>
      <vt:lpstr>Health, Social and Economic Impact of Alcohol</vt:lpstr>
      <vt:lpstr>Injury burden due to alcohol use           (Gururaj,2005)</vt:lpstr>
      <vt:lpstr>Slide 17</vt:lpstr>
      <vt:lpstr>Heavy Drinking leads to:</vt:lpstr>
      <vt:lpstr>Global Disease Burden (1990-2010)</vt:lpstr>
      <vt:lpstr>Global Disease Burden (1990-2010)</vt:lpstr>
      <vt:lpstr>Social consequences of drinking</vt:lpstr>
      <vt:lpstr>Economics of Alcohol</vt:lpstr>
      <vt:lpstr>Slide 23</vt:lpstr>
      <vt:lpstr>Slide 24</vt:lpstr>
      <vt:lpstr>Slide 25</vt:lpstr>
      <vt:lpstr>Expenditure / Annum in Rs</vt:lpstr>
      <vt:lpstr>Slide 27</vt:lpstr>
      <vt:lpstr>Slide 28</vt:lpstr>
      <vt:lpstr>Changing scenario: Glamorizing alcohol </vt:lpstr>
      <vt:lpstr>Slide 30</vt:lpstr>
      <vt:lpstr>Practices in Alcohol Advertising</vt:lpstr>
      <vt:lpstr>Practices in Alcohol Advertising</vt:lpstr>
      <vt:lpstr>Immediate and long-term alcohol-attributable harms addressed by alcohol policy </vt:lpstr>
      <vt:lpstr>Slide 34</vt:lpstr>
      <vt:lpstr>Role of Governments in Alcohol control</vt:lpstr>
      <vt:lpstr>Slide 36</vt:lpstr>
      <vt:lpstr>References</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Misuse and Its Impediment: A Multi-sectoral Issue</dc:title>
  <dc:creator>Jagjyot</dc:creator>
  <cp:lastModifiedBy>Jagjyot</cp:lastModifiedBy>
  <cp:revision>5</cp:revision>
  <dcterms:created xsi:type="dcterms:W3CDTF">2013-04-30T04:52:32Z</dcterms:created>
  <dcterms:modified xsi:type="dcterms:W3CDTF">2013-04-30T11:28:26Z</dcterms:modified>
</cp:coreProperties>
</file>