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Magnitude</a:t>
            </a:r>
            <a:r>
              <a:rPr lang="en-US" baseline="0" dirty="0"/>
              <a:t> of peer pressure</a:t>
            </a:r>
            <a:r>
              <a:rPr lang="en-US" dirty="0"/>
              <a:t>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Sheet1!$D$9</c:f>
              <c:strCache>
                <c:ptCount val="1"/>
                <c:pt idx="0">
                  <c:v>Percentage of young adults </c:v>
                </c:pt>
              </c:strCache>
            </c:strRef>
          </c:tx>
          <c:dPt>
            <c:idx val="4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Sheet1!$C$10:$C$14</c:f>
              <c:strCache>
                <c:ptCount val="5"/>
                <c:pt idx="0">
                  <c:v>Rarely</c:v>
                </c:pt>
                <c:pt idx="1">
                  <c:v>Occasionally</c:v>
                </c:pt>
                <c:pt idx="2">
                  <c:v>Frequently</c:v>
                </c:pt>
                <c:pt idx="3">
                  <c:v>Every time</c:v>
                </c:pt>
                <c:pt idx="4">
                  <c:v>Never</c:v>
                </c:pt>
              </c:strCache>
            </c:strRef>
          </c:cat>
          <c:val>
            <c:numRef>
              <c:f>Sheet1!$D$10:$D$14</c:f>
              <c:numCache>
                <c:formatCode>0%</c:formatCode>
                <c:ptCount val="5"/>
                <c:pt idx="0">
                  <c:v>0.26</c:v>
                </c:pt>
                <c:pt idx="1">
                  <c:v>0.15000000000000024</c:v>
                </c:pt>
                <c:pt idx="2">
                  <c:v>0.1</c:v>
                </c:pt>
                <c:pt idx="3">
                  <c:v>0.27</c:v>
                </c:pt>
                <c:pt idx="4">
                  <c:v>0.22000000000000042</c:v>
                </c:pt>
              </c:numCache>
            </c:numRef>
          </c:val>
        </c:ser>
        <c:dLbls>
          <c:showVal val="1"/>
        </c:dLbls>
        <c:overlap val="-25"/>
        <c:axId val="67441024"/>
        <c:axId val="67442560"/>
      </c:barChart>
      <c:catAx>
        <c:axId val="674410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67442560"/>
        <c:crosses val="autoZero"/>
        <c:auto val="1"/>
        <c:lblAlgn val="ctr"/>
        <c:lblOffset val="100"/>
      </c:catAx>
      <c:valAx>
        <c:axId val="6744256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674410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Sheet1!$B$1:$B$2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Sheet1!$A$3:$A$8</c:f>
              <c:strCache>
                <c:ptCount val="6"/>
                <c:pt idx="0">
                  <c:v>Liver function disorder</c:v>
                </c:pt>
                <c:pt idx="1">
                  <c:v>Alcoholic psychosis</c:v>
                </c:pt>
                <c:pt idx="2">
                  <c:v>Sexual function disorder</c:v>
                </c:pt>
                <c:pt idx="3">
                  <c:v>Memory disorder</c:v>
                </c:pt>
                <c:pt idx="4">
                  <c:v>Gastro enteric diseases</c:v>
                </c:pt>
                <c:pt idx="5">
                  <c:v>Don’t know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0.74000000000000288</c:v>
                </c:pt>
                <c:pt idx="1">
                  <c:v>0.35000000000000031</c:v>
                </c:pt>
                <c:pt idx="2">
                  <c:v>0.3300000000000019</c:v>
                </c:pt>
                <c:pt idx="3">
                  <c:v>0.39000000000000162</c:v>
                </c:pt>
                <c:pt idx="4">
                  <c:v>0.39000000000000162</c:v>
                </c:pt>
                <c:pt idx="5">
                  <c:v>7.0000000000000021E-2</c:v>
                </c:pt>
              </c:numCache>
            </c:numRef>
          </c:val>
        </c:ser>
        <c:dLbls>
          <c:showVal val="1"/>
        </c:dLbls>
        <c:overlap val="-25"/>
        <c:axId val="69351296"/>
        <c:axId val="69352832"/>
      </c:barChart>
      <c:catAx>
        <c:axId val="69351296"/>
        <c:scaling>
          <c:orientation val="minMax"/>
        </c:scaling>
        <c:axPos val="b"/>
        <c:majorTickMark val="none"/>
        <c:tickLblPos val="nextTo"/>
        <c:crossAx val="69352832"/>
        <c:crosses val="autoZero"/>
        <c:auto val="1"/>
        <c:lblAlgn val="ctr"/>
        <c:lblOffset val="100"/>
      </c:catAx>
      <c:valAx>
        <c:axId val="69352832"/>
        <c:scaling>
          <c:orientation val="minMax"/>
        </c:scaling>
        <c:delete val="1"/>
        <c:axPos val="l"/>
        <c:numFmt formatCode="0%" sourceLinked="1"/>
        <c:tickLblPos val="none"/>
        <c:crossAx val="6935129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Sheet1!$F$3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Sheet1!$E$4:$E$7</c:f>
              <c:strCache>
                <c:ptCount val="4"/>
                <c:pt idx="0">
                  <c:v>Have never smoked</c:v>
                </c:pt>
                <c:pt idx="1">
                  <c:v>Parents</c:v>
                </c:pt>
                <c:pt idx="2">
                  <c:v>Peers</c:v>
                </c:pt>
                <c:pt idx="3">
                  <c:v>Other smokers</c:v>
                </c:pt>
              </c:strCache>
            </c:strRef>
          </c:cat>
          <c:val>
            <c:numRef>
              <c:f>Sheet1!$F$4:$F$7</c:f>
              <c:numCache>
                <c:formatCode>0%</c:formatCode>
                <c:ptCount val="4"/>
                <c:pt idx="0">
                  <c:v>0.59</c:v>
                </c:pt>
                <c:pt idx="1">
                  <c:v>1.0000000000000005E-2</c:v>
                </c:pt>
                <c:pt idx="2">
                  <c:v>0.32000000000000184</c:v>
                </c:pt>
                <c:pt idx="3">
                  <c:v>8.0000000000000043E-2</c:v>
                </c:pt>
              </c:numCache>
            </c:numRef>
          </c:val>
        </c:ser>
        <c:dLbls>
          <c:showVal val="1"/>
        </c:dLbls>
        <c:overlap val="-25"/>
        <c:axId val="67494656"/>
        <c:axId val="67496192"/>
      </c:barChart>
      <c:catAx>
        <c:axId val="67494656"/>
        <c:scaling>
          <c:orientation val="minMax"/>
        </c:scaling>
        <c:axPos val="b"/>
        <c:majorTickMark val="none"/>
        <c:tickLblPos val="nextTo"/>
        <c:crossAx val="67496192"/>
        <c:crosses val="autoZero"/>
        <c:auto val="1"/>
        <c:lblAlgn val="ctr"/>
        <c:lblOffset val="100"/>
      </c:catAx>
      <c:valAx>
        <c:axId val="67496192"/>
        <c:scaling>
          <c:orientation val="minMax"/>
        </c:scaling>
        <c:delete val="1"/>
        <c:axPos val="l"/>
        <c:numFmt formatCode="0%" sourceLinked="1"/>
        <c:tickLblPos val="none"/>
        <c:crossAx val="6749465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Sheet1!$Q$5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Sheet1!$P$6:$P$9</c:f>
              <c:strCache>
                <c:ptCount val="4"/>
                <c:pt idx="0">
                  <c:v>Have never drunk</c:v>
                </c:pt>
                <c:pt idx="1">
                  <c:v>Parents</c:v>
                </c:pt>
                <c:pt idx="2">
                  <c:v>Peers</c:v>
                </c:pt>
                <c:pt idx="3">
                  <c:v>Other drunkers</c:v>
                </c:pt>
              </c:strCache>
            </c:strRef>
          </c:cat>
          <c:val>
            <c:numRef>
              <c:f>Sheet1!$Q$6:$Q$9</c:f>
              <c:numCache>
                <c:formatCode>0%</c:formatCode>
                <c:ptCount val="4"/>
                <c:pt idx="0">
                  <c:v>0.47000000000000008</c:v>
                </c:pt>
                <c:pt idx="1">
                  <c:v>4.0000000000000022E-2</c:v>
                </c:pt>
                <c:pt idx="2">
                  <c:v>0.39000000000000185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overlap val="-25"/>
        <c:axId val="67439232"/>
        <c:axId val="67514752"/>
      </c:barChart>
      <c:catAx>
        <c:axId val="67439232"/>
        <c:scaling>
          <c:orientation val="minMax"/>
        </c:scaling>
        <c:axPos val="b"/>
        <c:majorTickMark val="none"/>
        <c:tickLblPos val="nextTo"/>
        <c:crossAx val="67514752"/>
        <c:crosses val="autoZero"/>
        <c:auto val="1"/>
        <c:lblAlgn val="ctr"/>
        <c:lblOffset val="100"/>
      </c:catAx>
      <c:valAx>
        <c:axId val="67514752"/>
        <c:scaling>
          <c:orientation val="minMax"/>
        </c:scaling>
        <c:delete val="1"/>
        <c:axPos val="l"/>
        <c:numFmt formatCode="0%" sourceLinked="1"/>
        <c:tickLblPos val="none"/>
        <c:crossAx val="6743923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7512488852163225E-2"/>
          <c:y val="0.16205765983222292"/>
          <c:w val="0.95184065565655596"/>
          <c:h val="0.60112206696225656"/>
        </c:manualLayout>
      </c:layout>
      <c:barChart>
        <c:barDir val="col"/>
        <c:grouping val="clustered"/>
        <c:ser>
          <c:idx val="0"/>
          <c:order val="0"/>
          <c:tx>
            <c:strRef>
              <c:f>Sheet1!$F$13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Sheet1!$E$14:$E$18</c:f>
              <c:strCache>
                <c:ptCount val="5"/>
                <c:pt idx="0">
                  <c:v>Stress</c:v>
                </c:pt>
                <c:pt idx="1">
                  <c:v>Peer pressure</c:v>
                </c:pt>
                <c:pt idx="2">
                  <c:v>Parental influence</c:v>
                </c:pt>
                <c:pt idx="3">
                  <c:v>Passion towards drinking </c:v>
                </c:pt>
                <c:pt idx="4">
                  <c:v>Influenceby other drinkers</c:v>
                </c:pt>
              </c:strCache>
            </c:strRef>
          </c:cat>
          <c:val>
            <c:numRef>
              <c:f>Sheet1!$F$14:$F$18</c:f>
              <c:numCache>
                <c:formatCode>0%</c:formatCode>
                <c:ptCount val="5"/>
                <c:pt idx="0">
                  <c:v>0.12000000000000002</c:v>
                </c:pt>
                <c:pt idx="1">
                  <c:v>0.33000000000000207</c:v>
                </c:pt>
                <c:pt idx="2">
                  <c:v>2.0000000000000011E-2</c:v>
                </c:pt>
                <c:pt idx="3">
                  <c:v>0.32000000000000184</c:v>
                </c:pt>
                <c:pt idx="4">
                  <c:v>0.21000000000000021</c:v>
                </c:pt>
              </c:numCache>
            </c:numRef>
          </c:val>
        </c:ser>
        <c:dLbls>
          <c:showVal val="1"/>
        </c:dLbls>
        <c:overlap val="-25"/>
        <c:axId val="67563904"/>
        <c:axId val="67565440"/>
      </c:barChart>
      <c:catAx>
        <c:axId val="67563904"/>
        <c:scaling>
          <c:orientation val="minMax"/>
        </c:scaling>
        <c:axPos val="b"/>
        <c:majorTickMark val="none"/>
        <c:tickLblPos val="nextTo"/>
        <c:crossAx val="67565440"/>
        <c:crosses val="autoZero"/>
        <c:auto val="1"/>
        <c:lblAlgn val="ctr"/>
        <c:lblOffset val="100"/>
      </c:catAx>
      <c:valAx>
        <c:axId val="67565440"/>
        <c:scaling>
          <c:orientation val="minMax"/>
        </c:scaling>
        <c:delete val="1"/>
        <c:axPos val="l"/>
        <c:numFmt formatCode="0%" sourceLinked="1"/>
        <c:tickLblPos val="none"/>
        <c:crossAx val="6756390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Sheet2!$D$2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Sheet2!$C$3:$C$14</c:f>
              <c:strCache>
                <c:ptCount val="12"/>
                <c:pt idx="0">
                  <c:v>Peer Pressure</c:v>
                </c:pt>
                <c:pt idx="1">
                  <c:v>Experimentation</c:v>
                </c:pt>
                <c:pt idx="2">
                  <c:v>Passion</c:v>
                </c:pt>
                <c:pt idx="3">
                  <c:v>Parental influence</c:v>
                </c:pt>
                <c:pt idx="4">
                  <c:v>Media</c:v>
                </c:pt>
                <c:pt idx="5">
                  <c:v>Stress/anxiety</c:v>
                </c:pt>
                <c:pt idx="6">
                  <c:v>Easy Availability</c:v>
                </c:pt>
                <c:pt idx="7">
                  <c:v>Lack of awareness</c:v>
                </c:pt>
                <c:pt idx="8">
                  <c:v>Education</c:v>
                </c:pt>
                <c:pt idx="9">
                  <c:v>Carelessness</c:v>
                </c:pt>
                <c:pt idx="10">
                  <c:v>No strict rules</c:v>
                </c:pt>
                <c:pt idx="11">
                  <c:v>Don’t know</c:v>
                </c:pt>
              </c:strCache>
            </c:strRef>
          </c:cat>
          <c:val>
            <c:numRef>
              <c:f>Sheet2!$D$3:$D$14</c:f>
              <c:numCache>
                <c:formatCode>0%</c:formatCode>
                <c:ptCount val="12"/>
                <c:pt idx="0">
                  <c:v>0.62000000000000322</c:v>
                </c:pt>
                <c:pt idx="1">
                  <c:v>0.67000000000000415</c:v>
                </c:pt>
                <c:pt idx="2">
                  <c:v>0.38000000000000184</c:v>
                </c:pt>
                <c:pt idx="3">
                  <c:v>0.27</c:v>
                </c:pt>
                <c:pt idx="4">
                  <c:v>0.30000000000000032</c:v>
                </c:pt>
                <c:pt idx="5">
                  <c:v>0.45</c:v>
                </c:pt>
                <c:pt idx="6">
                  <c:v>0.30000000000000032</c:v>
                </c:pt>
                <c:pt idx="7">
                  <c:v>0.18000000000000024</c:v>
                </c:pt>
                <c:pt idx="8">
                  <c:v>0.05</c:v>
                </c:pt>
                <c:pt idx="9">
                  <c:v>0.21000000000000021</c:v>
                </c:pt>
                <c:pt idx="10">
                  <c:v>0.43000000000000038</c:v>
                </c:pt>
                <c:pt idx="11">
                  <c:v>0.1</c:v>
                </c:pt>
              </c:numCache>
            </c:numRef>
          </c:val>
        </c:ser>
        <c:dLbls>
          <c:showVal val="1"/>
        </c:dLbls>
        <c:overlap val="-25"/>
        <c:axId val="67905408"/>
        <c:axId val="67906944"/>
      </c:barChart>
      <c:catAx>
        <c:axId val="67905408"/>
        <c:scaling>
          <c:orientation val="minMax"/>
        </c:scaling>
        <c:axPos val="b"/>
        <c:majorTickMark val="none"/>
        <c:tickLblPos val="nextTo"/>
        <c:crossAx val="67906944"/>
        <c:crosses val="autoZero"/>
        <c:auto val="1"/>
        <c:lblAlgn val="ctr"/>
        <c:lblOffset val="100"/>
      </c:catAx>
      <c:valAx>
        <c:axId val="67906944"/>
        <c:scaling>
          <c:orientation val="minMax"/>
        </c:scaling>
        <c:delete val="1"/>
        <c:axPos val="l"/>
        <c:numFmt formatCode="0%" sourceLinked="1"/>
        <c:tickLblPos val="none"/>
        <c:crossAx val="6790540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Sheet1!$E$2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Sheet1!$D$3:$D$6</c:f>
              <c:strCache>
                <c:ptCount val="4"/>
                <c:pt idx="0">
                  <c:v>15-18yrs</c:v>
                </c:pt>
                <c:pt idx="1">
                  <c:v>19-22yrs</c:v>
                </c:pt>
                <c:pt idx="2">
                  <c:v>23-25yrs</c:v>
                </c:pt>
                <c:pt idx="3">
                  <c:v>have never drunk</c:v>
                </c:pt>
              </c:strCache>
            </c:strRef>
          </c:cat>
          <c:val>
            <c:numRef>
              <c:f>Sheet1!$E$3:$E$6</c:f>
              <c:numCache>
                <c:formatCode>0%</c:formatCode>
                <c:ptCount val="4"/>
                <c:pt idx="0">
                  <c:v>0.21000000000000008</c:v>
                </c:pt>
                <c:pt idx="1">
                  <c:v>0.19</c:v>
                </c:pt>
                <c:pt idx="2">
                  <c:v>0.13</c:v>
                </c:pt>
                <c:pt idx="3">
                  <c:v>0.47000000000000008</c:v>
                </c:pt>
              </c:numCache>
            </c:numRef>
          </c:val>
        </c:ser>
        <c:dLbls>
          <c:showVal val="1"/>
        </c:dLbls>
        <c:overlap val="-25"/>
        <c:axId val="67943808"/>
        <c:axId val="67830912"/>
      </c:barChart>
      <c:catAx>
        <c:axId val="67943808"/>
        <c:scaling>
          <c:orientation val="minMax"/>
        </c:scaling>
        <c:axPos val="b"/>
        <c:majorTickMark val="none"/>
        <c:tickLblPos val="nextTo"/>
        <c:crossAx val="67830912"/>
        <c:crosses val="autoZero"/>
        <c:auto val="1"/>
        <c:lblAlgn val="ctr"/>
        <c:lblOffset val="100"/>
      </c:catAx>
      <c:valAx>
        <c:axId val="67830912"/>
        <c:scaling>
          <c:orientation val="minMax"/>
        </c:scaling>
        <c:delete val="1"/>
        <c:axPos val="l"/>
        <c:numFmt formatCode="0%" sourceLinked="1"/>
        <c:tickLblPos val="none"/>
        <c:crossAx val="679438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Sheet2!$B$1</c:f>
              <c:strCache>
                <c:ptCount val="1"/>
                <c:pt idx="0">
                  <c:v>Percentage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Val val="1"/>
          </c:dLbls>
          <c:cat>
            <c:strRef>
              <c:f>Sheet2!$A$2:$A$6</c:f>
              <c:strCache>
                <c:ptCount val="5"/>
                <c:pt idx="0">
                  <c:v>Have never smoke</c:v>
                </c:pt>
                <c:pt idx="1">
                  <c:v>i use to smoke but not any more</c:v>
                </c:pt>
                <c:pt idx="2">
                  <c:v>less than five per day</c:v>
                </c:pt>
                <c:pt idx="3">
                  <c:v>6-9 per day</c:v>
                </c:pt>
                <c:pt idx="4">
                  <c:v>more than 10 cigars per day</c:v>
                </c:pt>
              </c:strCache>
            </c:strRef>
          </c:cat>
          <c:val>
            <c:numRef>
              <c:f>Sheet2!$B$2:$B$6</c:f>
              <c:numCache>
                <c:formatCode>0%</c:formatCode>
                <c:ptCount val="5"/>
                <c:pt idx="0">
                  <c:v>0.59</c:v>
                </c:pt>
                <c:pt idx="1">
                  <c:v>0.17</c:v>
                </c:pt>
                <c:pt idx="2">
                  <c:v>0.19</c:v>
                </c:pt>
                <c:pt idx="3">
                  <c:v>3.0000000000000002E-2</c:v>
                </c:pt>
                <c:pt idx="4">
                  <c:v>2.0000000000000011E-2</c:v>
                </c:pt>
              </c:numCache>
            </c:numRef>
          </c:val>
        </c:ser>
        <c:dLbls>
          <c:showVal val="1"/>
        </c:dLbls>
        <c:overlap val="-25"/>
        <c:axId val="67884928"/>
        <c:axId val="67886464"/>
      </c:barChart>
      <c:catAx>
        <c:axId val="678849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67886464"/>
        <c:crosses val="autoZero"/>
        <c:auto val="1"/>
        <c:lblAlgn val="ctr"/>
        <c:lblOffset val="100"/>
      </c:catAx>
      <c:valAx>
        <c:axId val="67886464"/>
        <c:scaling>
          <c:orientation val="minMax"/>
        </c:scaling>
        <c:delete val="1"/>
        <c:axPos val="l"/>
        <c:numFmt formatCode="0%" sourceLinked="1"/>
        <c:tickLblPos val="none"/>
        <c:crossAx val="6788492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Sheet2!$O$2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Sheet2!$N$3:$N$8</c:f>
              <c:strCache>
                <c:ptCount val="6"/>
                <c:pt idx="0">
                  <c:v>Never</c:v>
                </c:pt>
                <c:pt idx="1">
                  <c:v>less than once a month</c:v>
                </c:pt>
                <c:pt idx="2">
                  <c:v>once a month</c:v>
                </c:pt>
                <c:pt idx="3">
                  <c:v>once in 2 weeks</c:v>
                </c:pt>
                <c:pt idx="4">
                  <c:v>once in a week</c:v>
                </c:pt>
                <c:pt idx="5">
                  <c:v>several times a week</c:v>
                </c:pt>
              </c:strCache>
            </c:strRef>
          </c:cat>
          <c:val>
            <c:numRef>
              <c:f>Sheet2!$O$3:$O$8</c:f>
              <c:numCache>
                <c:formatCode>0%</c:formatCode>
                <c:ptCount val="6"/>
                <c:pt idx="0">
                  <c:v>0.47000000000000008</c:v>
                </c:pt>
                <c:pt idx="1">
                  <c:v>0.12000000000000002</c:v>
                </c:pt>
                <c:pt idx="2">
                  <c:v>0.11</c:v>
                </c:pt>
                <c:pt idx="3">
                  <c:v>0.11</c:v>
                </c:pt>
                <c:pt idx="4">
                  <c:v>0.13</c:v>
                </c:pt>
                <c:pt idx="5">
                  <c:v>6.0000000000000026E-2</c:v>
                </c:pt>
              </c:numCache>
            </c:numRef>
          </c:val>
        </c:ser>
        <c:dLbls>
          <c:showVal val="1"/>
        </c:dLbls>
        <c:overlap val="-25"/>
        <c:axId val="69290240"/>
        <c:axId val="69300224"/>
      </c:barChart>
      <c:catAx>
        <c:axId val="69290240"/>
        <c:scaling>
          <c:orientation val="minMax"/>
        </c:scaling>
        <c:axPos val="b"/>
        <c:majorTickMark val="none"/>
        <c:tickLblPos val="nextTo"/>
        <c:crossAx val="69300224"/>
        <c:crosses val="autoZero"/>
        <c:auto val="1"/>
        <c:lblAlgn val="ctr"/>
        <c:lblOffset val="100"/>
      </c:catAx>
      <c:valAx>
        <c:axId val="69300224"/>
        <c:scaling>
          <c:orientation val="minMax"/>
        </c:scaling>
        <c:delete val="1"/>
        <c:axPos val="l"/>
        <c:numFmt formatCode="0%" sourceLinked="1"/>
        <c:tickLblPos val="none"/>
        <c:crossAx val="6929024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Sheet2!$G$16</c:f>
              <c:strCache>
                <c:ptCount val="1"/>
                <c:pt idx="0">
                  <c:v> Percentage</c:v>
                </c:pt>
              </c:strCache>
            </c:strRef>
          </c:tx>
          <c:cat>
            <c:strRef>
              <c:f>Sheet2!$F$17:$F$25</c:f>
              <c:strCache>
                <c:ptCount val="9"/>
                <c:pt idx="0">
                  <c:v>Cancer</c:v>
                </c:pt>
                <c:pt idx="1">
                  <c:v>Cardio vascular disease</c:v>
                </c:pt>
                <c:pt idx="2">
                  <c:v>Pulmonary disease</c:v>
                </c:pt>
                <c:pt idx="3">
                  <c:v>Increased risk of peptic ulcer</c:v>
                </c:pt>
                <c:pt idx="4">
                  <c:v>Increased risk of duodenal ulcer</c:v>
                </c:pt>
                <c:pt idx="5">
                  <c:v>Premature dying</c:v>
                </c:pt>
                <c:pt idx="6">
                  <c:v>Decreased sexual performance</c:v>
                </c:pt>
                <c:pt idx="7">
                  <c:v>No negative effects</c:v>
                </c:pt>
                <c:pt idx="8">
                  <c:v>Don’t know</c:v>
                </c:pt>
              </c:strCache>
            </c:strRef>
          </c:cat>
          <c:val>
            <c:numRef>
              <c:f>Sheet2!$G$17:$G$25</c:f>
              <c:numCache>
                <c:formatCode>0%</c:formatCode>
                <c:ptCount val="9"/>
                <c:pt idx="0">
                  <c:v>0.88</c:v>
                </c:pt>
                <c:pt idx="1">
                  <c:v>0.48000000000000032</c:v>
                </c:pt>
                <c:pt idx="2">
                  <c:v>0.34</c:v>
                </c:pt>
                <c:pt idx="3">
                  <c:v>0.16</c:v>
                </c:pt>
                <c:pt idx="4">
                  <c:v>0.12000000000000002</c:v>
                </c:pt>
                <c:pt idx="5">
                  <c:v>0.61000000000000065</c:v>
                </c:pt>
                <c:pt idx="6">
                  <c:v>0.32000000000000189</c:v>
                </c:pt>
                <c:pt idx="7">
                  <c:v>2.0000000000000011E-2</c:v>
                </c:pt>
                <c:pt idx="8">
                  <c:v>2.0000000000000011E-2</c:v>
                </c:pt>
              </c:numCache>
            </c:numRef>
          </c:val>
        </c:ser>
        <c:dLbls>
          <c:showVal val="1"/>
        </c:dLbls>
        <c:overlap val="-25"/>
        <c:axId val="69325184"/>
        <c:axId val="69326720"/>
      </c:barChart>
      <c:catAx>
        <c:axId val="69325184"/>
        <c:scaling>
          <c:orientation val="minMax"/>
        </c:scaling>
        <c:axPos val="b"/>
        <c:majorTickMark val="none"/>
        <c:tickLblPos val="nextTo"/>
        <c:crossAx val="69326720"/>
        <c:crosses val="autoZero"/>
        <c:auto val="1"/>
        <c:lblAlgn val="ctr"/>
        <c:lblOffset val="100"/>
      </c:catAx>
      <c:valAx>
        <c:axId val="69326720"/>
        <c:scaling>
          <c:orientation val="minMax"/>
        </c:scaling>
        <c:delete val="1"/>
        <c:axPos val="l"/>
        <c:numFmt formatCode="0%" sourceLinked="1"/>
        <c:tickLblPos val="none"/>
        <c:crossAx val="6932518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109E9-947D-41FA-93B9-33F5D11A83FC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A047C-DB1D-43C0-A239-BAD6AF59DE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A047C-DB1D-43C0-A239-BAD6AF59DE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BBD4-92E3-4201-902A-62E2854D364D}" type="datetimeFigureOut">
              <a:rPr lang="en-US" smtClean="0"/>
              <a:pPr/>
              <a:t>5/2/2013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1DC0B-9096-4225-8B60-6985851437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iatriconcall.com/fordoctor/Medical_original_articles/smoking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Knowledge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and attitude of young adults aged between 15-25 yrs regarding the harmful effect   of smoking and alcoholism at Bhagalpur in Bihar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3097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Narayan Tripathi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PGDHM , IIHMR New </a:t>
            </a:r>
            <a:r>
              <a:rPr lang="en-US" sz="2000" b="1" dirty="0">
                <a:solidFill>
                  <a:srgbClr val="002060"/>
                </a:solidFill>
              </a:rPr>
              <a:t>D</a:t>
            </a:r>
            <a:r>
              <a:rPr lang="en-US" sz="2000" b="1" dirty="0" smtClean="0">
                <a:solidFill>
                  <a:srgbClr val="002060"/>
                </a:solidFill>
              </a:rPr>
              <a:t>elhi 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3. Influencing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factor of alcoholism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4. Reasons</a:t>
            </a:r>
            <a:r>
              <a:rPr lang="en-US" sz="3600" baseline="0" dirty="0" smtClean="0">
                <a:solidFill>
                  <a:schemeClr val="accent6">
                    <a:lumMod val="75000"/>
                  </a:schemeClr>
                </a:solidFill>
              </a:rPr>
              <a:t> for initiation of habit of drinking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5. Factors</a:t>
            </a:r>
            <a:r>
              <a:rPr lang="en-US" sz="3600" baseline="0" dirty="0" smtClean="0">
                <a:solidFill>
                  <a:schemeClr val="accent6">
                    <a:lumMod val="75000"/>
                  </a:schemeClr>
                </a:solidFill>
              </a:rPr>
              <a:t> influencing the habit of smoking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Individual factors affecting the attitude of young 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</a:rPr>
              <a:t>adults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000" b="1" dirty="0"/>
              <a:t>Curiosity to experiment the cigarette and alcohol</a:t>
            </a:r>
            <a:r>
              <a:rPr lang="en-US" sz="2000" dirty="0">
                <a:solidFill>
                  <a:srgbClr val="002060"/>
                </a:solidFill>
              </a:rPr>
              <a:t>: </a:t>
            </a:r>
            <a:r>
              <a:rPr lang="en-US" sz="2000" dirty="0" smtClean="0">
                <a:solidFill>
                  <a:srgbClr val="002060"/>
                </a:solidFill>
              </a:rPr>
              <a:t>only </a:t>
            </a:r>
            <a:r>
              <a:rPr lang="en-US" sz="2000" dirty="0">
                <a:solidFill>
                  <a:srgbClr val="002060"/>
                </a:solidFill>
              </a:rPr>
              <a:t>29% were curious to taste or experiment with alcohol and cigarettes; 42% weren’t curious </a:t>
            </a:r>
            <a:r>
              <a:rPr lang="en-US" sz="2000" dirty="0" smtClean="0">
                <a:solidFill>
                  <a:srgbClr val="002060"/>
                </a:solidFill>
              </a:rPr>
              <a:t>while </a:t>
            </a:r>
            <a:r>
              <a:rPr lang="en-US" sz="2000" dirty="0">
                <a:solidFill>
                  <a:srgbClr val="002060"/>
                </a:solidFill>
              </a:rPr>
              <a:t>29% did not respond to the question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000" b="1" dirty="0"/>
              <a:t>Age of Initiation of alcoholism habit: 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2743200"/>
          <a:ext cx="7543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No. of cigarettes smoked by smokers per day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Frequency of alcohol consumption among the samples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</a:t>
            </a:r>
            <a:r>
              <a:rPr lang="en-US" sz="2200" b="1" u="sng" dirty="0" smtClean="0">
                <a:solidFill>
                  <a:schemeClr val="accent6">
                    <a:lumMod val="75000"/>
                  </a:schemeClr>
                </a:solidFill>
              </a:rPr>
              <a:t>Knowledge </a:t>
            </a:r>
            <a:r>
              <a:rPr lang="en-US" sz="2200" b="1" u="sng" dirty="0">
                <a:solidFill>
                  <a:schemeClr val="accent6">
                    <a:lumMod val="75000"/>
                  </a:schemeClr>
                </a:solidFill>
              </a:rPr>
              <a:t>regarding the harmful effects of smoking and </a:t>
            </a:r>
            <a:r>
              <a:rPr lang="en-US" sz="2200" b="1" u="sng" dirty="0" smtClean="0">
                <a:solidFill>
                  <a:schemeClr val="accent6">
                    <a:lumMod val="75000"/>
                  </a:schemeClr>
                </a:solidFill>
              </a:rPr>
              <a:t>alcoholism</a:t>
            </a:r>
            <a:br>
              <a:rPr lang="en-US" sz="2200" b="1" u="sng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</a:rPr>
              <a:t>Harmful effect of smoking on general health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Harmful effects of alcoholism on general health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Conclusion 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Parental influence, media does not lead to higher instance of drinking and smoking amongst youth.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Awareness about the ill effects of this malady has been found to be present amongst the youth both in smokers and non-smokers.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15-18 years has been found to be the age when initiation of drinking and smoking has occurred. Lack of education has been a factor leading to the persistence of this habit.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en-US" dirty="0" smtClean="0"/>
              <a:t>1.  </a:t>
            </a:r>
            <a:r>
              <a:rPr lang="en-US" dirty="0" err="1" smtClean="0"/>
              <a:t>Shashidhar</a:t>
            </a:r>
            <a:r>
              <a:rPr lang="en-US" dirty="0" smtClean="0"/>
              <a:t> A, Harish J, </a:t>
            </a:r>
            <a:r>
              <a:rPr lang="en-US" dirty="0" err="1" smtClean="0"/>
              <a:t>Keshavamurthy</a:t>
            </a:r>
            <a:r>
              <a:rPr lang="en-US" dirty="0" smtClean="0"/>
              <a:t> SR. Adolescent Smoking - A Study of Knowledge , Attitude and Practice in High School C </a:t>
            </a:r>
            <a:r>
              <a:rPr lang="en-US" dirty="0" err="1" smtClean="0"/>
              <a:t>hildren</a:t>
            </a:r>
            <a:r>
              <a:rPr lang="en-US" dirty="0" smtClean="0"/>
              <a:t>. Pediatric </a:t>
            </a:r>
            <a:r>
              <a:rPr lang="en-US" dirty="0" err="1" smtClean="0"/>
              <a:t>Oncall</a:t>
            </a:r>
            <a:r>
              <a:rPr lang="en-US" dirty="0" smtClean="0"/>
              <a:t>. [serial online] 2011 [cited 2011 January 1];8. Art # 7. Available from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http://www.pediatriconcall.com/fordoctor/Medical_original_articles/smoking.asp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2.  </a:t>
            </a:r>
            <a:r>
              <a:rPr lang="en-US" dirty="0" err="1" smtClean="0"/>
              <a:t>Mishra</a:t>
            </a:r>
            <a:r>
              <a:rPr lang="en-US" dirty="0" smtClean="0"/>
              <a:t> A , </a:t>
            </a:r>
            <a:r>
              <a:rPr lang="en-US" dirty="0" err="1" smtClean="0"/>
              <a:t>Arora</a:t>
            </a:r>
            <a:r>
              <a:rPr lang="en-US" dirty="0" smtClean="0"/>
              <a:t> M, Stigler H M, </a:t>
            </a:r>
            <a:r>
              <a:rPr lang="en-US" dirty="0" err="1" smtClean="0"/>
              <a:t>Komro</a:t>
            </a:r>
            <a:r>
              <a:rPr lang="en-US" dirty="0" smtClean="0"/>
              <a:t> A K, Lytle A L, Reddy S K and Perry L </a:t>
            </a:r>
            <a:r>
              <a:rPr lang="en-US" dirty="0" err="1" smtClean="0"/>
              <a:t>C.,Indian</a:t>
            </a:r>
            <a:r>
              <a:rPr lang="en-US" dirty="0" smtClean="0"/>
              <a:t> Youth Speak About Tobacco: Results of Focus Group Discussions with School Students. Health Education &amp; Behavior, Vol. 32 (3): 363-379 (June 2005).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3.   </a:t>
            </a:r>
            <a:r>
              <a:rPr lang="en-US" dirty="0" err="1" smtClean="0"/>
              <a:t>Wojtal</a:t>
            </a:r>
            <a:r>
              <a:rPr lang="en-US" dirty="0" smtClean="0"/>
              <a:t> M, </a:t>
            </a:r>
            <a:r>
              <a:rPr lang="en-US" dirty="0" err="1" smtClean="0"/>
              <a:t>Kurpas</a:t>
            </a:r>
            <a:r>
              <a:rPr lang="en-US" dirty="0" smtClean="0"/>
              <a:t> D, </a:t>
            </a:r>
            <a:r>
              <a:rPr lang="en-US" dirty="0" err="1" smtClean="0"/>
              <a:t>Sochocka</a:t>
            </a:r>
            <a:r>
              <a:rPr lang="en-US" dirty="0" smtClean="0"/>
              <a:t> L, </a:t>
            </a:r>
            <a:r>
              <a:rPr lang="en-US" dirty="0" err="1" smtClean="0"/>
              <a:t>Seń</a:t>
            </a:r>
            <a:r>
              <a:rPr lang="en-US" dirty="0" smtClean="0"/>
              <a:t> M, </a:t>
            </a:r>
            <a:r>
              <a:rPr lang="en-US" dirty="0" err="1" smtClean="0"/>
              <a:t>Steciwko</a:t>
            </a:r>
            <a:r>
              <a:rPr lang="en-US" dirty="0" smtClean="0"/>
              <a:t> A. Comparison of the knowledge level of stationary and non stationary students of the Public Higher Medical Professional School in Opole on the subject of the health results of smoking. </a:t>
            </a:r>
            <a:r>
              <a:rPr lang="en-US" dirty="0" err="1" smtClean="0"/>
              <a:t>Przegl</a:t>
            </a:r>
            <a:r>
              <a:rPr lang="en-US" dirty="0" smtClean="0"/>
              <a:t> </a:t>
            </a:r>
            <a:r>
              <a:rPr lang="en-US" dirty="0" err="1" smtClean="0"/>
              <a:t>Lek</a:t>
            </a:r>
            <a:r>
              <a:rPr lang="en-US" dirty="0" smtClean="0"/>
              <a:t>. 2007;64(10):800-3. </a:t>
            </a:r>
          </a:p>
          <a:p>
            <a:pPr>
              <a:buNone/>
            </a:pPr>
            <a:r>
              <a:rPr lang="en-US" dirty="0" smtClean="0"/>
              <a:t>       PMID: 18409313 [PubMed - indexed for MEDLINE]  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4.  </a:t>
            </a:r>
            <a:r>
              <a:rPr lang="en-US" dirty="0" err="1" smtClean="0"/>
              <a:t>Ganaraja</a:t>
            </a:r>
            <a:r>
              <a:rPr lang="en-US" dirty="0" smtClean="0"/>
              <a:t> B, </a:t>
            </a:r>
            <a:r>
              <a:rPr lang="en-US" dirty="0" err="1" smtClean="0"/>
              <a:t>Ramesh</a:t>
            </a:r>
            <a:r>
              <a:rPr lang="en-US" dirty="0" smtClean="0"/>
              <a:t> BM, </a:t>
            </a:r>
            <a:r>
              <a:rPr lang="en-US" dirty="0" err="1" smtClean="0"/>
              <a:t>Kotian</a:t>
            </a:r>
            <a:r>
              <a:rPr lang="en-US" dirty="0" smtClean="0"/>
              <a:t> MS. A comparison of responses to alcohol expectancy questionnaire (CEOA) of Indian and Malaysian medical students. Indian J </a:t>
            </a:r>
            <a:r>
              <a:rPr lang="en-US" dirty="0" err="1" smtClean="0"/>
              <a:t>Physiol</a:t>
            </a:r>
            <a:r>
              <a:rPr lang="en-US" dirty="0" smtClean="0"/>
              <a:t> </a:t>
            </a:r>
            <a:r>
              <a:rPr lang="en-US" dirty="0" err="1" smtClean="0"/>
              <a:t>Pharmacol</a:t>
            </a:r>
            <a:r>
              <a:rPr lang="en-US" dirty="0" smtClean="0"/>
              <a:t>. 2010 Jul-Sep;54(3):265-70.</a:t>
            </a:r>
          </a:p>
          <a:p>
            <a:pPr lvl="0">
              <a:buNone/>
            </a:pPr>
            <a:r>
              <a:rPr lang="en-US" dirty="0" smtClean="0"/>
              <a:t>       PMID: 21409864 [PubMed - indexed for MEDLINE]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Tobacco is the </a:t>
            </a:r>
            <a:r>
              <a:rPr lang="en-US" sz="2400" dirty="0" smtClean="0">
                <a:solidFill>
                  <a:srgbClr val="002060"/>
                </a:solidFill>
              </a:rPr>
              <a:t>2</a:t>
            </a:r>
            <a:r>
              <a:rPr lang="en-US" sz="2400" baseline="30000" dirty="0" smtClean="0">
                <a:solidFill>
                  <a:srgbClr val="002060"/>
                </a:solidFill>
              </a:rPr>
              <a:t>nd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>
                <a:solidFill>
                  <a:srgbClr val="002060"/>
                </a:solidFill>
              </a:rPr>
              <a:t>major cause of death in the world. It is currently responsible for the death of </a:t>
            </a:r>
            <a:r>
              <a:rPr lang="en-US" sz="2400" dirty="0" smtClean="0">
                <a:solidFill>
                  <a:srgbClr val="002060"/>
                </a:solidFill>
              </a:rPr>
              <a:t>1  </a:t>
            </a:r>
            <a:r>
              <a:rPr lang="en-US" sz="2400" dirty="0">
                <a:solidFill>
                  <a:srgbClr val="002060"/>
                </a:solidFill>
              </a:rPr>
              <a:t>in </a:t>
            </a:r>
            <a:r>
              <a:rPr lang="en-US" sz="2400" dirty="0" smtClean="0">
                <a:solidFill>
                  <a:srgbClr val="002060"/>
                </a:solidFill>
              </a:rPr>
              <a:t>10</a:t>
            </a:r>
            <a:r>
              <a:rPr lang="en-US" sz="2400" dirty="0">
                <a:solidFill>
                  <a:srgbClr val="002060"/>
                </a:solidFill>
              </a:rPr>
              <a:t> adults </a:t>
            </a:r>
            <a:r>
              <a:rPr lang="en-US" sz="2400" dirty="0" smtClean="0">
                <a:solidFill>
                  <a:srgbClr val="002060"/>
                </a:solidFill>
              </a:rPr>
              <a:t>worldwide</a:t>
            </a:r>
            <a:r>
              <a:rPr lang="en-US" sz="2400" dirty="0">
                <a:solidFill>
                  <a:srgbClr val="002060"/>
                </a:solidFill>
              </a:rPr>
              <a:t> (about 5 million deaths each year</a:t>
            </a:r>
            <a:r>
              <a:rPr lang="en-US" sz="2400" dirty="0" smtClean="0">
                <a:solidFill>
                  <a:srgbClr val="002060"/>
                </a:solidFill>
              </a:rPr>
              <a:t>).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According to GATS-2009-2010 in Bihar </a:t>
            </a:r>
            <a:r>
              <a:rPr lang="en-US" sz="2400" dirty="0" smtClean="0">
                <a:solidFill>
                  <a:srgbClr val="002060"/>
                </a:solidFill>
              </a:rPr>
              <a:t>30.1% of </a:t>
            </a:r>
            <a:r>
              <a:rPr lang="en-US" sz="2400" dirty="0">
                <a:solidFill>
                  <a:srgbClr val="002060"/>
                </a:solidFill>
              </a:rPr>
              <a:t>adults age 15 and above are tobacco users in any form and 10.1-20.0 percentage of adults age 15 and above are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smokers. Average age at ignition of tobacco use was 17.8 with 25.8% of females starting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before the age of 15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According to global status report on alcoholism and health by </a:t>
            </a:r>
            <a:r>
              <a:rPr lang="en-US" sz="2400" dirty="0" smtClean="0">
                <a:solidFill>
                  <a:srgbClr val="002060"/>
                </a:solidFill>
              </a:rPr>
              <a:t>WHO : The </a:t>
            </a:r>
            <a:r>
              <a:rPr lang="en-US" sz="2400" dirty="0">
                <a:solidFill>
                  <a:srgbClr val="002060"/>
                </a:solidFill>
              </a:rPr>
              <a:t>harmful use of alcohol results in approximately 2.5 million deaths each year, with a net loss of life of 2.25 million.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None/>
            </a:pPr>
            <a:r>
              <a:rPr lang="en-US" dirty="0" smtClean="0"/>
              <a:t>5.     </a:t>
            </a:r>
            <a:r>
              <a:rPr lang="en-US" dirty="0" err="1" smtClean="0"/>
              <a:t>Moham</a:t>
            </a:r>
            <a:r>
              <a:rPr lang="en-US" dirty="0" smtClean="0"/>
              <a:t> m ad R. Tor </a:t>
            </a:r>
            <a:r>
              <a:rPr lang="en-US" dirty="0" err="1" smtClean="0"/>
              <a:t>abi</a:t>
            </a:r>
            <a:r>
              <a:rPr lang="en-US" dirty="0" smtClean="0"/>
              <a:t>, </a:t>
            </a:r>
            <a:r>
              <a:rPr lang="en-US" dirty="0" err="1" smtClean="0"/>
              <a:t>Jingzhen</a:t>
            </a:r>
            <a:r>
              <a:rPr lang="en-US" dirty="0" smtClean="0"/>
              <a:t> Yang and </a:t>
            </a:r>
            <a:r>
              <a:rPr lang="en-US" dirty="0" err="1" smtClean="0"/>
              <a:t>Jianjun</a:t>
            </a:r>
            <a:r>
              <a:rPr lang="en-US" dirty="0" smtClean="0"/>
              <a:t> Li. Comparison of tobacco use knowledge, attitude and practice among college students in China and the United States. Health </a:t>
            </a:r>
            <a:r>
              <a:rPr lang="en-US" dirty="0" err="1" smtClean="0"/>
              <a:t>Promot</a:t>
            </a:r>
            <a:r>
              <a:rPr lang="en-US" dirty="0" smtClean="0"/>
              <a:t>. Int. (2002) 17 (3): 247-253. </a:t>
            </a:r>
            <a:r>
              <a:rPr lang="en-US" dirty="0" err="1" smtClean="0"/>
              <a:t>doi</a:t>
            </a:r>
            <a:r>
              <a:rPr lang="en-US" dirty="0" smtClean="0"/>
              <a:t>: 10.1093/</a:t>
            </a:r>
            <a:r>
              <a:rPr lang="en-US" dirty="0" err="1" smtClean="0"/>
              <a:t>heapro</a:t>
            </a:r>
            <a:r>
              <a:rPr lang="en-US" dirty="0" smtClean="0"/>
              <a:t>/17.3.247</a:t>
            </a:r>
          </a:p>
          <a:p>
            <a:pPr marL="514350" lvl="0" indent="-514350"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6.    Holly E. R. Morrell, Lee M. Cohen, and Jared P. Dempsey, Smoking Prevalence and    Awareness Among Undergraduate and Health Care Students. Am J Addict. 2008 May–Jun; 17(3): 181–186.</a:t>
            </a:r>
          </a:p>
          <a:p>
            <a:pPr>
              <a:buNone/>
            </a:pPr>
            <a:r>
              <a:rPr lang="en-US" dirty="0" smtClean="0"/>
              <a:t>       PMCID: PMC2757300 NIHMSID: NIHMS124529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7.    </a:t>
            </a:r>
            <a:r>
              <a:rPr lang="en-US" dirty="0" err="1" smtClean="0"/>
              <a:t>Gupteshwar</a:t>
            </a:r>
            <a:r>
              <a:rPr lang="en-US" dirty="0" smtClean="0"/>
              <a:t> Singh, D.N. Sinha, P.S. </a:t>
            </a:r>
            <a:r>
              <a:rPr lang="en-US" dirty="0" err="1" smtClean="0"/>
              <a:t>Sarma</a:t>
            </a:r>
            <a:r>
              <a:rPr lang="en-US" dirty="0" smtClean="0"/>
              <a:t> and K.R. </a:t>
            </a:r>
            <a:r>
              <a:rPr lang="en-US" dirty="0" err="1" smtClean="0"/>
              <a:t>Thankappan</a:t>
            </a:r>
            <a:r>
              <a:rPr lang="en-US" dirty="0" smtClean="0"/>
              <a:t> Prevalence and Correlates of Tobacco use Among 10-12 Year Old School Students in Patna District, Bihar, India. Indian Pediatrics 2005; 42:805-810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8.    </a:t>
            </a:r>
            <a:r>
              <a:rPr lang="en-US" dirty="0" err="1" smtClean="0"/>
              <a:t>Harini</a:t>
            </a:r>
            <a:r>
              <a:rPr lang="en-US" dirty="0" smtClean="0"/>
              <a:t> </a:t>
            </a:r>
            <a:r>
              <a:rPr lang="en-US" dirty="0" err="1" smtClean="0"/>
              <a:t>PriyaM</a:t>
            </a:r>
            <a:r>
              <a:rPr lang="en-US" dirty="0" smtClean="0"/>
              <a:t>, Sham S </a:t>
            </a:r>
            <a:r>
              <a:rPr lang="en-US" dirty="0" err="1" smtClean="0"/>
              <a:t>Bhat</a:t>
            </a:r>
            <a:r>
              <a:rPr lang="en-US" dirty="0" smtClean="0"/>
              <a:t>, </a:t>
            </a:r>
            <a:r>
              <a:rPr lang="en-US" dirty="0" err="1" smtClean="0"/>
              <a:t>Sundeep</a:t>
            </a:r>
            <a:r>
              <a:rPr lang="en-US" dirty="0" smtClean="0"/>
              <a:t> </a:t>
            </a:r>
            <a:r>
              <a:rPr lang="en-US" dirty="0" err="1" smtClean="0"/>
              <a:t>Hegde</a:t>
            </a:r>
            <a:r>
              <a:rPr lang="en-US" dirty="0" smtClean="0"/>
              <a:t> K Prevalence, Knowledge and Attitude of Tobacco Use Among Health Professionals In Mangalore City, Karnataka. J Oral Health </a:t>
            </a:r>
            <a:r>
              <a:rPr lang="en-US" dirty="0" err="1" smtClean="0"/>
              <a:t>Comm</a:t>
            </a:r>
            <a:r>
              <a:rPr lang="en-US" dirty="0" smtClean="0"/>
              <a:t> Dent 2008;2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Thank you 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Objectives of the 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002060"/>
                </a:solidFill>
              </a:rPr>
              <a:t>To determine the impact of social factors on attitude of younger </a:t>
            </a:r>
            <a:r>
              <a:rPr lang="en-US" dirty="0" smtClean="0">
                <a:solidFill>
                  <a:srgbClr val="002060"/>
                </a:solidFill>
              </a:rPr>
              <a:t>adults. 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>
                <a:solidFill>
                  <a:srgbClr val="002060"/>
                </a:solidFill>
              </a:rPr>
              <a:t>To assess the influence of individual determinants on attitude of younger adults.</a:t>
            </a:r>
          </a:p>
          <a:p>
            <a:r>
              <a:rPr lang="en-US" dirty="0">
                <a:solidFill>
                  <a:srgbClr val="002060"/>
                </a:solidFill>
              </a:rPr>
              <a:t>To assess the knowledge of the samples regarding the harmful effects of smoking and </a:t>
            </a:r>
            <a:r>
              <a:rPr lang="en-US" dirty="0" smtClean="0">
                <a:solidFill>
                  <a:srgbClr val="002060"/>
                </a:solidFill>
              </a:rPr>
              <a:t>alcoholism.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Methodology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</a:rPr>
              <a:t>Study setting </a:t>
            </a:r>
            <a:r>
              <a:rPr lang="en-US" sz="2800" b="1" dirty="0" smtClean="0">
                <a:solidFill>
                  <a:srgbClr val="002060"/>
                </a:solidFill>
              </a:rPr>
              <a:t>– </a:t>
            </a:r>
            <a:r>
              <a:rPr lang="en-US" sz="2800" dirty="0" smtClean="0">
                <a:solidFill>
                  <a:srgbClr val="002060"/>
                </a:solidFill>
              </a:rPr>
              <a:t>Urban </a:t>
            </a:r>
            <a:r>
              <a:rPr lang="en-US" sz="2800" dirty="0">
                <a:solidFill>
                  <a:srgbClr val="002060"/>
                </a:solidFill>
              </a:rPr>
              <a:t>area of Bhagalpur district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Study population –</a:t>
            </a:r>
            <a:r>
              <a:rPr lang="en-US" sz="2800" dirty="0" smtClean="0">
                <a:solidFill>
                  <a:srgbClr val="002060"/>
                </a:solidFill>
              </a:rPr>
              <a:t> It was </a:t>
            </a:r>
            <a:r>
              <a:rPr lang="en-US" sz="2800" dirty="0">
                <a:solidFill>
                  <a:srgbClr val="002060"/>
                </a:solidFill>
              </a:rPr>
              <a:t>all the young adults aged between 15 -25year. According to </a:t>
            </a:r>
            <a:r>
              <a:rPr lang="en-US" sz="2800" dirty="0" smtClean="0">
                <a:solidFill>
                  <a:srgbClr val="002060"/>
                </a:solidFill>
              </a:rPr>
              <a:t>SRS -</a:t>
            </a:r>
            <a:r>
              <a:rPr lang="en-US" sz="2800" dirty="0" smtClean="0">
                <a:solidFill>
                  <a:srgbClr val="002060"/>
                </a:solidFill>
              </a:rPr>
              <a:t>2010  </a:t>
            </a:r>
            <a:r>
              <a:rPr lang="en-US" sz="2800" dirty="0">
                <a:solidFill>
                  <a:srgbClr val="002060"/>
                </a:solidFill>
              </a:rPr>
              <a:t>19.7% of the Bhagalpur district </a:t>
            </a:r>
            <a:r>
              <a:rPr lang="en-US" sz="2800" dirty="0" smtClean="0">
                <a:solidFill>
                  <a:srgbClr val="002060"/>
                </a:solidFill>
              </a:rPr>
              <a:t>population 597348 </a:t>
            </a:r>
            <a:r>
              <a:rPr lang="en-US" sz="2800" dirty="0">
                <a:solidFill>
                  <a:srgbClr val="002060"/>
                </a:solidFill>
              </a:rPr>
              <a:t>was b/w the age group of 15-25</a:t>
            </a:r>
            <a:r>
              <a:rPr lang="en-US" sz="2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</a:rPr>
              <a:t>Sample size- </a:t>
            </a:r>
            <a:r>
              <a:rPr lang="en-US" sz="2800" dirty="0" smtClean="0">
                <a:solidFill>
                  <a:srgbClr val="002060"/>
                </a:solidFill>
              </a:rPr>
              <a:t>It </a:t>
            </a:r>
            <a:r>
              <a:rPr lang="en-US" sz="2800" dirty="0">
                <a:solidFill>
                  <a:srgbClr val="002060"/>
                </a:solidFill>
              </a:rPr>
              <a:t>was calculated on the basis of smoking prevalence 20%among 15-25 years population in the GYTS Bihar study. </a:t>
            </a:r>
            <a:r>
              <a:rPr lang="en-US" sz="2800" dirty="0" smtClean="0">
                <a:solidFill>
                  <a:srgbClr val="002060"/>
                </a:solidFill>
              </a:rPr>
              <a:t>sample </a:t>
            </a:r>
            <a:r>
              <a:rPr lang="en-US" sz="2800" dirty="0">
                <a:solidFill>
                  <a:srgbClr val="002060"/>
                </a:solidFill>
              </a:rPr>
              <a:t>size came to 246 at </a:t>
            </a:r>
            <a:r>
              <a:rPr lang="en-US" sz="2800" dirty="0" smtClean="0">
                <a:solidFill>
                  <a:srgbClr val="002060"/>
                </a:solidFill>
              </a:rPr>
              <a:t>CL </a:t>
            </a:r>
            <a:r>
              <a:rPr lang="en-US" sz="2800" dirty="0">
                <a:solidFill>
                  <a:srgbClr val="002060"/>
                </a:solidFill>
              </a:rPr>
              <a:t>5% and </a:t>
            </a:r>
            <a:r>
              <a:rPr lang="en-US" sz="2800" dirty="0" smtClean="0">
                <a:solidFill>
                  <a:srgbClr val="002060"/>
                </a:solidFill>
              </a:rPr>
              <a:t>CI </a:t>
            </a:r>
            <a:r>
              <a:rPr lang="en-US" sz="2800" dirty="0">
                <a:solidFill>
                  <a:srgbClr val="002060"/>
                </a:solidFill>
              </a:rPr>
              <a:t>95</a:t>
            </a:r>
            <a:r>
              <a:rPr lang="en-US" sz="2800" dirty="0" smtClean="0">
                <a:solidFill>
                  <a:srgbClr val="002060"/>
                </a:solidFill>
              </a:rPr>
              <a:t>%.</a:t>
            </a:r>
            <a:r>
              <a:rPr lang="en-US" sz="2800" dirty="0">
                <a:solidFill>
                  <a:srgbClr val="002060"/>
                </a:solidFill>
              </a:rPr>
              <a:t> Out of this sample size 200 samples were </a:t>
            </a:r>
            <a:r>
              <a:rPr lang="en-US" sz="2800" dirty="0" smtClean="0">
                <a:solidFill>
                  <a:srgbClr val="002060"/>
                </a:solidFill>
              </a:rPr>
              <a:t>covered.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Sampling technique and selection of samples- </a:t>
            </a:r>
            <a:r>
              <a:rPr lang="en-US" dirty="0" smtClean="0">
                <a:solidFill>
                  <a:srgbClr val="002060"/>
                </a:solidFill>
              </a:rPr>
              <a:t>convenient sampling technique was used to selection of sampling sites, samples were selected from markets, colleges and other public places after this purposively samples were approached b/w the age group of 15-25 year then randomly the samples were selected.</a:t>
            </a:r>
          </a:p>
          <a:p>
            <a:pPr algn="just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en-US" b="1" dirty="0">
                <a:solidFill>
                  <a:srgbClr val="002060"/>
                </a:solidFill>
              </a:rPr>
              <a:t>Study design- </a:t>
            </a:r>
            <a:r>
              <a:rPr lang="en-US" dirty="0">
                <a:solidFill>
                  <a:srgbClr val="002060"/>
                </a:solidFill>
              </a:rPr>
              <a:t>This is a </a:t>
            </a:r>
            <a:r>
              <a:rPr lang="en-US" dirty="0" smtClean="0">
                <a:solidFill>
                  <a:srgbClr val="002060"/>
                </a:solidFill>
              </a:rPr>
              <a:t>descriptive cross- sectional </a:t>
            </a:r>
            <a:r>
              <a:rPr lang="en-US" dirty="0" smtClean="0">
                <a:solidFill>
                  <a:srgbClr val="002060"/>
                </a:solidFill>
              </a:rPr>
              <a:t>study </a:t>
            </a:r>
            <a:r>
              <a:rPr lang="en-US" dirty="0">
                <a:solidFill>
                  <a:srgbClr val="002060"/>
                </a:solidFill>
              </a:rPr>
              <a:t>to assess the knowledge, attitude and perception of </a:t>
            </a:r>
            <a:r>
              <a:rPr lang="en-US" dirty="0" smtClean="0">
                <a:solidFill>
                  <a:srgbClr val="002060"/>
                </a:solidFill>
              </a:rPr>
              <a:t>younger adults.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sz="1800" dirty="0" smtClean="0">
              <a:solidFill>
                <a:srgbClr val="002060"/>
              </a:solidFill>
            </a:endParaRPr>
          </a:p>
          <a:p>
            <a:pPr algn="just"/>
            <a:r>
              <a:rPr lang="en-US" b="1" dirty="0">
                <a:solidFill>
                  <a:srgbClr val="002060"/>
                </a:solidFill>
              </a:rPr>
              <a:t>Data collection tools &amp; data collection- </a:t>
            </a:r>
            <a:r>
              <a:rPr lang="en-US" dirty="0">
                <a:solidFill>
                  <a:srgbClr val="002060"/>
                </a:solidFill>
              </a:rPr>
              <a:t>Primary data collection tools were prepared in the form of interview schedules and pre-tested in the field for appropriateness.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Demographic Variables of the sampled younger adults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 Profile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sampled younger adults (200)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19-22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23-25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Educational qualification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Graduation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Post-graduation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3349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….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99"/>
          <a:ext cx="8229600" cy="48005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13466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Educational  qualification of their</a:t>
                      </a:r>
                      <a:r>
                        <a:rPr lang="en-US" baseline="0" dirty="0" smtClean="0"/>
                        <a:t> Parents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Sampled younger adults (200)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Qualification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Mother </a:t>
                      </a:r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Middle class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High school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Higher secondary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575666">
                <a:tc>
                  <a:txBody>
                    <a:bodyPr/>
                    <a:lstStyle/>
                    <a:p>
                      <a:r>
                        <a:rPr lang="en-US" dirty="0" smtClean="0"/>
                        <a:t>Post-graduate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</a:rPr>
              <a:t>Social factors influencing the attitude of younger adults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100" b="1" dirty="0">
                <a:solidFill>
                  <a:schemeClr val="accent6">
                    <a:lumMod val="75000"/>
                  </a:schemeClr>
                </a:solidFill>
              </a:rPr>
              <a:t>1.  Peer pressure and magnitude of peer </a:t>
            </a:r>
            <a:r>
              <a:rPr lang="en-US" sz="3100" b="1" dirty="0" smtClean="0">
                <a:solidFill>
                  <a:schemeClr val="accent6">
                    <a:lumMod val="75000"/>
                  </a:schemeClr>
                </a:solidFill>
              </a:rPr>
              <a:t>pressure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3999"/>
          <a:ext cx="8229600" cy="43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2. Influencing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Factor of smoking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1295400"/>
          <a:ext cx="7772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686</Words>
  <Application>Microsoft Office PowerPoint</Application>
  <PresentationFormat>On-screen Show (4:3)</PresentationFormat>
  <Paragraphs>115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Knowledge and attitude of young adults aged between 15-25 yrs regarding the harmful effect   of smoking and alcoholism at Bhagalpur in Bihar</vt:lpstr>
      <vt:lpstr>Introduction </vt:lpstr>
      <vt:lpstr>Objectives of the study </vt:lpstr>
      <vt:lpstr>Methodology </vt:lpstr>
      <vt:lpstr>Slide 5</vt:lpstr>
      <vt:lpstr>Demographic Variables of the sampled younger adults</vt:lpstr>
      <vt:lpstr>Contd….</vt:lpstr>
      <vt:lpstr>Social factors influencing the attitude of younger adults 1.  Peer pressure and magnitude of peer pressure </vt:lpstr>
      <vt:lpstr>2. Influencing Factor of smoking</vt:lpstr>
      <vt:lpstr>3. Influencing factor of alcoholism </vt:lpstr>
      <vt:lpstr>4. Reasons for initiation of habit of drinking </vt:lpstr>
      <vt:lpstr>5. Factors influencing the habit of smoking </vt:lpstr>
      <vt:lpstr>Individual factors affecting the attitude of young adults </vt:lpstr>
      <vt:lpstr>No. of cigarettes smoked by smokers per day</vt:lpstr>
      <vt:lpstr>Frequency of alcohol consumption among the samples</vt:lpstr>
      <vt:lpstr>  Knowledge regarding the harmful effects of smoking and alcoholism Harmful effect of smoking on general health  </vt:lpstr>
      <vt:lpstr>Harmful effects of alcoholism on general health </vt:lpstr>
      <vt:lpstr>Conclusion </vt:lpstr>
      <vt:lpstr>References</vt:lpstr>
      <vt:lpstr>References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 the knowledge and attitude of young adults aged between 15-25 yrs regarding the harmful effect   of smoking and alcoholism at Bhagalpur in Bihar</dc:title>
  <dc:creator>Narayan</dc:creator>
  <cp:lastModifiedBy>Narayan</cp:lastModifiedBy>
  <cp:revision>5</cp:revision>
  <dcterms:created xsi:type="dcterms:W3CDTF">2013-04-24T16:59:26Z</dcterms:created>
  <dcterms:modified xsi:type="dcterms:W3CDTF">2013-05-02T01:00:29Z</dcterms:modified>
</cp:coreProperties>
</file>