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2"/>
  </p:notesMasterIdLst>
  <p:sldIdLst>
    <p:sldId id="256" r:id="rId2"/>
    <p:sldId id="314" r:id="rId3"/>
    <p:sldId id="289" r:id="rId4"/>
    <p:sldId id="291" r:id="rId5"/>
    <p:sldId id="292" r:id="rId6"/>
    <p:sldId id="257" r:id="rId7"/>
    <p:sldId id="316" r:id="rId8"/>
    <p:sldId id="317" r:id="rId9"/>
    <p:sldId id="333" r:id="rId10"/>
    <p:sldId id="294" r:id="rId11"/>
    <p:sldId id="315" r:id="rId12"/>
    <p:sldId id="334" r:id="rId13"/>
    <p:sldId id="258" r:id="rId14"/>
    <p:sldId id="273" r:id="rId15"/>
    <p:sldId id="335" r:id="rId16"/>
    <p:sldId id="336" r:id="rId17"/>
    <p:sldId id="337" r:id="rId18"/>
    <p:sldId id="338" r:id="rId19"/>
    <p:sldId id="274" r:id="rId20"/>
    <p:sldId id="275" r:id="rId21"/>
    <p:sldId id="278" r:id="rId22"/>
    <p:sldId id="339" r:id="rId23"/>
    <p:sldId id="279" r:id="rId24"/>
    <p:sldId id="281" r:id="rId25"/>
    <p:sldId id="282" r:id="rId26"/>
    <p:sldId id="340" r:id="rId27"/>
    <p:sldId id="345" r:id="rId28"/>
    <p:sldId id="320" r:id="rId29"/>
    <p:sldId id="321" r:id="rId30"/>
    <p:sldId id="341" r:id="rId31"/>
    <p:sldId id="343" r:id="rId32"/>
    <p:sldId id="344" r:id="rId33"/>
    <p:sldId id="327" r:id="rId34"/>
    <p:sldId id="284" r:id="rId35"/>
    <p:sldId id="286" r:id="rId36"/>
    <p:sldId id="298" r:id="rId37"/>
    <p:sldId id="330" r:id="rId38"/>
    <p:sldId id="302" r:id="rId39"/>
    <p:sldId id="331" r:id="rId40"/>
    <p:sldId id="332"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ony\Desktop\DISTRICT%20HOSPITAL%20NAWADA%20SONY%20KUMARAI\analysis%202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ony\Desktop\analysis%202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ony\Desktop\analysis%202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ony\Desktop\DISTRICT%20HOSPITAL%20NAWADA%20SONY%20KUMARAI\analysis%202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ony\Desktop\DISTRICT%20HOSPITAL%20NAWADA%20SONY%20KUMARAI\analysis%202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ony\Desktop\analysis%202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ony\Desktop\SONY\sony%20final%20analysi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ony\Desktop\DISTRICT%20HOSPITAL%20NAWADA%20SONY%20KUMARAI\analysis%20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Duration of Employment</a:t>
            </a:r>
          </a:p>
        </c:rich>
      </c:tx>
      <c:layout/>
    </c:title>
    <c:plotArea>
      <c:layout/>
      <c:pieChart>
        <c:varyColors val="1"/>
        <c:ser>
          <c:idx val="0"/>
          <c:order val="0"/>
          <c:tx>
            <c:strRef>
              <c:f>Sheet2!$D$8</c:f>
              <c:strCache>
                <c:ptCount val="1"/>
                <c:pt idx="0">
                  <c:v>SAMPLE</c:v>
                </c:pt>
              </c:strCache>
            </c:strRef>
          </c:tx>
          <c:dLbls>
            <c:showPercent val="1"/>
            <c:showLeaderLines val="1"/>
          </c:dLbls>
          <c:cat>
            <c:strRef>
              <c:f>Sheet2!$C$9:$C$12</c:f>
              <c:strCache>
                <c:ptCount val="4"/>
                <c:pt idx="0">
                  <c:v>0-5 months </c:v>
                </c:pt>
                <c:pt idx="1">
                  <c:v>5 months- 1 year</c:v>
                </c:pt>
                <c:pt idx="2">
                  <c:v>1-2 year </c:v>
                </c:pt>
                <c:pt idx="3">
                  <c:v>2-3 year</c:v>
                </c:pt>
              </c:strCache>
            </c:strRef>
          </c:cat>
          <c:val>
            <c:numRef>
              <c:f>Sheet2!$D$9:$D$12</c:f>
              <c:numCache>
                <c:formatCode>General</c:formatCode>
                <c:ptCount val="4"/>
                <c:pt idx="0">
                  <c:v>1</c:v>
                </c:pt>
                <c:pt idx="1">
                  <c:v>9</c:v>
                </c:pt>
                <c:pt idx="2">
                  <c:v>7</c:v>
                </c:pt>
                <c:pt idx="3">
                  <c:v>11</c:v>
                </c:pt>
              </c:numCache>
            </c:numRef>
          </c:val>
        </c:ser>
        <c:dLbls>
          <c:showPercent val="1"/>
        </c:dLbls>
        <c:firstSliceAng val="0"/>
      </c:pieChart>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dLbls>
          <c:showPercent val="1"/>
        </c:dLbls>
        <c:firstSliceAng val="0"/>
      </c:pieChart>
    </c:plotArea>
    <c:legend>
      <c:legendPos val="r"/>
      <c:layout/>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Percent val="1"/>
            <c:showLeaderLines val="1"/>
          </c:dLbls>
          <c:cat>
            <c:strRef>
              <c:f>Sheet1!$A$5:$A$8</c:f>
              <c:strCache>
                <c:ptCount val="3"/>
                <c:pt idx="0">
                  <c:v>   immediately keep in mouth</c:v>
                </c:pt>
                <c:pt idx="1">
                  <c:v>  wash it in a stream of water </c:v>
                </c:pt>
                <c:pt idx="2">
                  <c:v>  wash it and apply spirit to it </c:v>
                </c:pt>
              </c:strCache>
            </c:strRef>
          </c:cat>
          <c:val>
            <c:numRef>
              <c:f>Sheet1!$B$5:$B$8</c:f>
              <c:numCache>
                <c:formatCode>General</c:formatCode>
                <c:ptCount val="4"/>
                <c:pt idx="0">
                  <c:v>7</c:v>
                </c:pt>
                <c:pt idx="1">
                  <c:v>4</c:v>
                </c:pt>
                <c:pt idx="2">
                  <c:v>3</c:v>
                </c:pt>
              </c:numCache>
            </c:numRef>
          </c:val>
        </c:ser>
        <c:dLbls>
          <c:showPercent val="1"/>
        </c:dLbls>
        <c:firstSliceAng val="0"/>
      </c:pieChart>
    </c:plotArea>
    <c:legend>
      <c:legendPos val="r"/>
      <c:legendEntry>
        <c:idx val="3"/>
        <c:delete val="1"/>
      </c:legendEntry>
      <c:layout/>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Sheet1!$A$24:$A$26</c:f>
              <c:strCache>
                <c:ptCount val="3"/>
                <c:pt idx="0">
                  <c:v>  first  aid</c:v>
                </c:pt>
                <c:pt idx="1">
                  <c:v> treatment after proper diagnosis</c:v>
                </c:pt>
                <c:pt idx="2">
                  <c:v>prophylactics</c:v>
                </c:pt>
              </c:strCache>
            </c:strRef>
          </c:cat>
          <c:val>
            <c:numRef>
              <c:f>Sheet1!$B$24:$B$26</c:f>
              <c:numCache>
                <c:formatCode>General</c:formatCode>
                <c:ptCount val="3"/>
                <c:pt idx="0">
                  <c:v>8</c:v>
                </c:pt>
                <c:pt idx="1">
                  <c:v>4</c:v>
                </c:pt>
                <c:pt idx="2">
                  <c:v>3</c:v>
                </c:pt>
              </c:numCache>
            </c:numRef>
          </c:val>
        </c:ser>
        <c:dLbls>
          <c:showPercent val="1"/>
        </c:dLbls>
        <c:firstSliceAng val="0"/>
      </c:pieChart>
    </c:plotArea>
    <c:legend>
      <c:legendPos val="r"/>
      <c:layout/>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IN"/>
  <c:chart>
    <c:title>
      <c:layout/>
    </c:title>
    <c:plotArea>
      <c:layout/>
      <c:pieChart>
        <c:varyColors val="1"/>
        <c:ser>
          <c:idx val="0"/>
          <c:order val="0"/>
          <c:dLbls>
            <c:showPercent val="1"/>
            <c:showLeaderLines val="1"/>
          </c:dLbls>
          <c:cat>
            <c:strRef>
              <c:f>Sheet1!$A$77:$A$78</c:f>
              <c:strCache>
                <c:ptCount val="2"/>
                <c:pt idx="0">
                  <c:v>know</c:v>
                </c:pt>
                <c:pt idx="1">
                  <c:v>don't know</c:v>
                </c:pt>
              </c:strCache>
            </c:strRef>
          </c:cat>
          <c:val>
            <c:numRef>
              <c:f>Sheet1!$B$77:$B$78</c:f>
              <c:numCache>
                <c:formatCode>General</c:formatCode>
                <c:ptCount val="2"/>
                <c:pt idx="0">
                  <c:v>8</c:v>
                </c:pt>
                <c:pt idx="1">
                  <c:v>2</c:v>
                </c:pt>
              </c:numCache>
            </c:numRef>
          </c:val>
        </c:ser>
        <c:dLbls>
          <c:showPercent val="1"/>
        </c:dLbls>
        <c:firstSliceAng val="0"/>
      </c:pieChart>
    </c:plotArea>
    <c:legend>
      <c:legendPos val="r"/>
      <c:layout/>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Percent val="1"/>
            <c:showLeaderLines val="1"/>
          </c:dLbls>
          <c:cat>
            <c:strRef>
              <c:f>Sheet1!$A$126:$A$127</c:f>
              <c:strCache>
                <c:ptCount val="2"/>
                <c:pt idx="0">
                  <c:v>yes</c:v>
                </c:pt>
                <c:pt idx="1">
                  <c:v>no</c:v>
                </c:pt>
              </c:strCache>
            </c:strRef>
          </c:cat>
          <c:val>
            <c:numRef>
              <c:f>Sheet1!$B$126:$B$127</c:f>
              <c:numCache>
                <c:formatCode>General</c:formatCode>
                <c:ptCount val="2"/>
                <c:pt idx="0">
                  <c:v>0</c:v>
                </c:pt>
                <c:pt idx="1">
                  <c:v>5</c:v>
                </c:pt>
              </c:numCache>
            </c:numRef>
          </c:val>
        </c:ser>
        <c:dLbls>
          <c:showPercent val="1"/>
        </c:dLbls>
        <c:firstSliceAng val="0"/>
      </c:pieChart>
    </c:plotArea>
    <c:legend>
      <c:legendPos val="t"/>
      <c:layout/>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Percent val="1"/>
            <c:showLeaderLines val="1"/>
          </c:dLbls>
          <c:cat>
            <c:strRef>
              <c:f>Sheet1!$A$131:$A$133</c:f>
              <c:strCache>
                <c:ptCount val="3"/>
                <c:pt idx="0">
                  <c:v>yes </c:v>
                </c:pt>
                <c:pt idx="1">
                  <c:v>no </c:v>
                </c:pt>
                <c:pt idx="2">
                  <c:v>never provided</c:v>
                </c:pt>
              </c:strCache>
            </c:strRef>
          </c:cat>
          <c:val>
            <c:numRef>
              <c:f>Sheet1!$B$131:$B$133</c:f>
              <c:numCache>
                <c:formatCode>General</c:formatCode>
                <c:ptCount val="3"/>
                <c:pt idx="0">
                  <c:v>0</c:v>
                </c:pt>
                <c:pt idx="1">
                  <c:v>0</c:v>
                </c:pt>
                <c:pt idx="2">
                  <c:v>5</c:v>
                </c:pt>
              </c:numCache>
            </c:numRef>
          </c:val>
        </c:ser>
        <c:dLbls>
          <c:showPercent val="1"/>
        </c:dLbls>
        <c:firstSliceAng val="0"/>
      </c:pieChart>
    </c:plotArea>
    <c:legend>
      <c:legendPos val="r"/>
      <c:layout>
        <c:manualLayout>
          <c:xMode val="edge"/>
          <c:yMode val="edge"/>
          <c:x val="0.78203448409113963"/>
          <c:y val="0.39089046830608287"/>
          <c:w val="0.20646317075880458"/>
          <c:h val="0.23506510000188149"/>
        </c:manualLayout>
      </c:layout>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IN"/>
  <c:chart>
    <c:title>
      <c:layout/>
    </c:title>
    <c:plotArea>
      <c:layout/>
      <c:pieChart>
        <c:varyColors val="1"/>
        <c:ser>
          <c:idx val="0"/>
          <c:order val="0"/>
          <c:dLbls>
            <c:showPercent val="1"/>
            <c:showLeaderLines val="1"/>
          </c:dLbls>
          <c:cat>
            <c:strRef>
              <c:f>Sheet1!$A$105:$A$108</c:f>
              <c:strCache>
                <c:ptCount val="4"/>
                <c:pt idx="0">
                  <c:v>Daily basis briefing session</c:v>
                </c:pt>
                <c:pt idx="1">
                  <c:v>Once in a week </c:v>
                </c:pt>
                <c:pt idx="2">
                  <c:v>Twice in a month </c:v>
                </c:pt>
                <c:pt idx="3">
                  <c:v>Never</c:v>
                </c:pt>
              </c:strCache>
            </c:strRef>
          </c:cat>
          <c:val>
            <c:numRef>
              <c:f>Sheet1!$B$105:$B$108</c:f>
              <c:numCache>
                <c:formatCode>General</c:formatCode>
                <c:ptCount val="4"/>
                <c:pt idx="0">
                  <c:v>0</c:v>
                </c:pt>
                <c:pt idx="1">
                  <c:v>0</c:v>
                </c:pt>
                <c:pt idx="2">
                  <c:v>0</c:v>
                </c:pt>
                <c:pt idx="3">
                  <c:v>10</c:v>
                </c:pt>
              </c:numCache>
            </c:numRef>
          </c:val>
        </c:ser>
        <c:dLbls>
          <c:showPercent val="1"/>
        </c:dLbls>
        <c:firstSliceAng val="0"/>
      </c:pie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Sheet2!$C$23:$C$25</c:f>
              <c:strCache>
                <c:ptCount val="3"/>
                <c:pt idx="0">
                  <c:v>Job Type</c:v>
                </c:pt>
                <c:pt idx="1">
                  <c:v>Contractual</c:v>
                </c:pt>
                <c:pt idx="2">
                  <c:v>Regular</c:v>
                </c:pt>
              </c:strCache>
            </c:strRef>
          </c:cat>
          <c:val>
            <c:numRef>
              <c:f>Sheet2!$D$23:$D$25</c:f>
              <c:numCache>
                <c:formatCode>General</c:formatCode>
                <c:ptCount val="3"/>
                <c:pt idx="1">
                  <c:v>6</c:v>
                </c:pt>
                <c:pt idx="2">
                  <c:v>22</c:v>
                </c:pt>
              </c:numCache>
            </c:numRef>
          </c:val>
        </c:ser>
        <c:dLbls>
          <c:showPercent val="1"/>
        </c:dLbls>
        <c:firstSliceAng val="0"/>
      </c:pieChart>
    </c:plotArea>
    <c:legend>
      <c:legendPos val="r"/>
      <c:legendEntry>
        <c:idx val="0"/>
        <c:delete val="1"/>
      </c:legendEntry>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Sheet2!$C$49:$C$50</c:f>
              <c:strCache>
                <c:ptCount val="2"/>
                <c:pt idx="0">
                  <c:v>yes</c:v>
                </c:pt>
                <c:pt idx="1">
                  <c:v>no</c:v>
                </c:pt>
              </c:strCache>
            </c:strRef>
          </c:cat>
          <c:val>
            <c:numRef>
              <c:f>Sheet2!$D$49:$D$50</c:f>
              <c:numCache>
                <c:formatCode>General</c:formatCode>
                <c:ptCount val="2"/>
                <c:pt idx="0">
                  <c:v>12</c:v>
                </c:pt>
                <c:pt idx="1">
                  <c:v>6</c:v>
                </c:pt>
              </c:numCache>
            </c:numRef>
          </c:val>
        </c:ser>
        <c:dLbls>
          <c:showPercent val="1"/>
        </c:dLbls>
        <c:firstSliceAng val="0"/>
      </c:pieChart>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Sheet2!$C$52:$C$54</c:f>
              <c:strCache>
                <c:ptCount val="3"/>
                <c:pt idx="0">
                  <c:v>Aware</c:v>
                </c:pt>
                <c:pt idx="1">
                  <c:v>Yes</c:v>
                </c:pt>
                <c:pt idx="2">
                  <c:v>No</c:v>
                </c:pt>
              </c:strCache>
            </c:strRef>
          </c:cat>
          <c:val>
            <c:numRef>
              <c:f>Sheet2!$D$52:$D$54</c:f>
              <c:numCache>
                <c:formatCode>General</c:formatCode>
                <c:ptCount val="3"/>
                <c:pt idx="1">
                  <c:v>39</c:v>
                </c:pt>
                <c:pt idx="2">
                  <c:v>61</c:v>
                </c:pt>
              </c:numCache>
            </c:numRef>
          </c:val>
        </c:ser>
        <c:dLbls>
          <c:showPercent val="1"/>
        </c:dLbls>
        <c:firstSliceAng val="0"/>
      </c:pieChart>
    </c:plotArea>
    <c:legend>
      <c:legendPos val="r"/>
      <c:legendEntry>
        <c:idx val="0"/>
        <c:delete val="1"/>
      </c:legendEntry>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Sheet2!$C$52:$C$54</c:f>
              <c:strCache>
                <c:ptCount val="3"/>
                <c:pt idx="0">
                  <c:v>Aware</c:v>
                </c:pt>
                <c:pt idx="1">
                  <c:v>Yes</c:v>
                </c:pt>
                <c:pt idx="2">
                  <c:v>No</c:v>
                </c:pt>
              </c:strCache>
            </c:strRef>
          </c:cat>
          <c:val>
            <c:numRef>
              <c:f>Sheet2!$D$52:$D$54</c:f>
              <c:numCache>
                <c:formatCode>General</c:formatCode>
                <c:ptCount val="3"/>
                <c:pt idx="1">
                  <c:v>39</c:v>
                </c:pt>
                <c:pt idx="2">
                  <c:v>61</c:v>
                </c:pt>
              </c:numCache>
            </c:numRef>
          </c:val>
        </c:ser>
        <c:dLbls>
          <c:showPercent val="1"/>
        </c:dLbls>
        <c:firstSliceAng val="0"/>
      </c:pieChart>
    </c:plotArea>
    <c:legend>
      <c:legendPos val="r"/>
      <c:legendEntry>
        <c:idx val="0"/>
        <c:delete val="1"/>
      </c:legendEntry>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Sheet2!$C$75:$C$79</c:f>
              <c:strCache>
                <c:ptCount val="5"/>
                <c:pt idx="0">
                  <c:v>Needles</c:v>
                </c:pt>
                <c:pt idx="1">
                  <c:v>Broken galss</c:v>
                </c:pt>
                <c:pt idx="2">
                  <c:v>trolleys,</c:v>
                </c:pt>
                <c:pt idx="3">
                  <c:v>surgical scalpel.</c:v>
                </c:pt>
                <c:pt idx="4">
                  <c:v>other glass /sharps</c:v>
                </c:pt>
              </c:strCache>
            </c:strRef>
          </c:cat>
          <c:val>
            <c:numRef>
              <c:f>Sheet2!$D$75:$D$79</c:f>
              <c:numCache>
                <c:formatCode>General</c:formatCode>
                <c:ptCount val="5"/>
                <c:pt idx="0">
                  <c:v>4</c:v>
                </c:pt>
                <c:pt idx="1">
                  <c:v>1</c:v>
                </c:pt>
                <c:pt idx="2">
                  <c:v>1</c:v>
                </c:pt>
                <c:pt idx="3">
                  <c:v>2</c:v>
                </c:pt>
                <c:pt idx="4">
                  <c:v>2</c:v>
                </c:pt>
              </c:numCache>
            </c:numRef>
          </c:val>
        </c:ser>
        <c:dLbls>
          <c:showPercent val="1"/>
        </c:dLbls>
        <c:firstSliceAng val="0"/>
      </c:pieChart>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Percent val="1"/>
            <c:showLeaderLines val="1"/>
          </c:dLbls>
          <c:cat>
            <c:strRef>
              <c:f>Sheet2!$C$84:$C$87</c:f>
              <c:strCache>
                <c:ptCount val="4"/>
                <c:pt idx="0">
                  <c:v>Yes</c:v>
                </c:pt>
                <c:pt idx="1">
                  <c:v>No</c:v>
                </c:pt>
                <c:pt idx="2">
                  <c:v>When at the commencement oj job </c:v>
                </c:pt>
                <c:pt idx="3">
                  <c:v>after accident</c:v>
                </c:pt>
              </c:strCache>
            </c:strRef>
          </c:cat>
          <c:val>
            <c:numRef>
              <c:f>Sheet2!$D$84:$D$87</c:f>
              <c:numCache>
                <c:formatCode>General</c:formatCode>
                <c:ptCount val="4"/>
                <c:pt idx="0">
                  <c:v>1</c:v>
                </c:pt>
                <c:pt idx="1">
                  <c:v>6</c:v>
                </c:pt>
                <c:pt idx="2">
                  <c:v>0</c:v>
                </c:pt>
                <c:pt idx="3">
                  <c:v>3</c:v>
                </c:pt>
              </c:numCache>
            </c:numRef>
          </c:val>
        </c:ser>
        <c:dLbls>
          <c:showPercent val="1"/>
        </c:dLbls>
        <c:firstSliceAng val="0"/>
      </c:pieChart>
    </c:plotArea>
    <c:legend>
      <c:legendPos val="r"/>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title>
      <c:layout/>
    </c:title>
    <c:plotArea>
      <c:layout>
        <c:manualLayout>
          <c:layoutTarget val="inner"/>
          <c:xMode val="edge"/>
          <c:yMode val="edge"/>
          <c:x val="0.2186786964129484"/>
          <c:y val="0.11533078560619663"/>
          <c:w val="0.47703800417804915"/>
          <c:h val="0.73094031649952551"/>
        </c:manualLayout>
      </c:layout>
      <c:pieChart>
        <c:varyColors val="1"/>
        <c:ser>
          <c:idx val="0"/>
          <c:order val="0"/>
          <c:dLbls>
            <c:showPercent val="1"/>
            <c:showLeaderLines val="1"/>
          </c:dLbls>
          <c:cat>
            <c:strRef>
              <c:f>Sheet2!$C$92:$C$93</c:f>
              <c:strCache>
                <c:ptCount val="2"/>
                <c:pt idx="0">
                  <c:v>yes </c:v>
                </c:pt>
                <c:pt idx="1">
                  <c:v>no</c:v>
                </c:pt>
              </c:strCache>
            </c:strRef>
          </c:cat>
          <c:val>
            <c:numRef>
              <c:f>Sheet2!$D$92:$D$93</c:f>
              <c:numCache>
                <c:formatCode>General</c:formatCode>
                <c:ptCount val="2"/>
                <c:pt idx="0">
                  <c:v>21</c:v>
                </c:pt>
                <c:pt idx="1">
                  <c:v>7</c:v>
                </c:pt>
              </c:numCache>
            </c:numRef>
          </c:val>
        </c:ser>
        <c:dLbls>
          <c:showPercent val="1"/>
        </c:dLbls>
        <c:firstSliceAng val="0"/>
      </c:pieChart>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Percent val="1"/>
            <c:showLeaderLines val="1"/>
          </c:dLbls>
          <c:cat>
            <c:strRef>
              <c:f>Sheet1!$A$138:$A$141</c:f>
              <c:strCache>
                <c:ptCount val="3"/>
                <c:pt idx="0">
                  <c:v>emergency department</c:v>
                </c:pt>
                <c:pt idx="1">
                  <c:v> in wards,</c:v>
                </c:pt>
                <c:pt idx="2">
                  <c:v>in operation theater, </c:v>
                </c:pt>
              </c:strCache>
            </c:strRef>
          </c:cat>
          <c:val>
            <c:numRef>
              <c:f>Sheet1!$B$138:$B$141</c:f>
              <c:numCache>
                <c:formatCode>General</c:formatCode>
                <c:ptCount val="4"/>
                <c:pt idx="0">
                  <c:v>5</c:v>
                </c:pt>
                <c:pt idx="1">
                  <c:v>4</c:v>
                </c:pt>
                <c:pt idx="2">
                  <c:v>1</c:v>
                </c:pt>
              </c:numCache>
            </c:numRef>
          </c:val>
        </c:ser>
        <c:dLbls>
          <c:showPercent val="1"/>
        </c:dLbls>
        <c:firstSliceAng val="0"/>
      </c:pieChart>
    </c:plotArea>
    <c:legend>
      <c:legendPos val="r"/>
      <c:legendEntry>
        <c:idx val="3"/>
        <c:delete val="1"/>
      </c:legendEntry>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4820D7-8887-44CD-8628-BBD439D53938}" type="datetimeFigureOut">
              <a:rPr lang="en-IN" smtClean="0"/>
              <a:pPr/>
              <a:t>20-05-2013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B68CE-AF03-4D4E-A24C-A6AC895EF8EC}"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ED53401D-C467-4D85-83C2-BDF34314D4B4}" type="slidenum">
              <a:rPr lang="en-GB" smtClean="0"/>
              <a:pPr>
                <a:defRPr/>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8DE90229-C6B9-4638-B820-8D8BA0C56EC3}" type="slidenum">
              <a:rPr lang="en-GB" smtClean="0"/>
              <a:pPr>
                <a:defRPr/>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99E1DBF-A41C-4640-970D-39168C6894B0}" type="datetimeFigureOut">
              <a:rPr lang="en-IN" smtClean="0"/>
              <a:pPr/>
              <a:t>20-05-2013</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547F487-5052-4F3C-AFE9-BBEDE78EF302}"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E1DBF-A41C-4640-970D-39168C6894B0}" type="datetimeFigureOut">
              <a:rPr lang="en-IN" smtClean="0"/>
              <a:pPr/>
              <a:t>20-05-2013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47F487-5052-4F3C-AFE9-BBEDE78EF30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E1DBF-A41C-4640-970D-39168C6894B0}" type="datetimeFigureOut">
              <a:rPr lang="en-IN" smtClean="0"/>
              <a:pPr/>
              <a:t>20-05-2013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47F487-5052-4F3C-AFE9-BBEDE78EF30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99E1DBF-A41C-4640-970D-39168C6894B0}" type="datetimeFigureOut">
              <a:rPr lang="en-IN" smtClean="0"/>
              <a:pPr/>
              <a:t>20-05-2013</a:t>
            </a:fld>
            <a:endParaRPr lang="en-IN"/>
          </a:p>
        </p:txBody>
      </p:sp>
      <p:sp>
        <p:nvSpPr>
          <p:cNvPr id="9" name="Slide Number Placeholder 8"/>
          <p:cNvSpPr>
            <a:spLocks noGrp="1"/>
          </p:cNvSpPr>
          <p:nvPr>
            <p:ph type="sldNum" sz="quarter" idx="15"/>
          </p:nvPr>
        </p:nvSpPr>
        <p:spPr/>
        <p:txBody>
          <a:bodyPr rtlCol="0"/>
          <a:lstStyle/>
          <a:p>
            <a:fld id="{4547F487-5052-4F3C-AFE9-BBEDE78EF302}"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99E1DBF-A41C-4640-970D-39168C6894B0}" type="datetimeFigureOut">
              <a:rPr lang="en-IN" smtClean="0"/>
              <a:pPr/>
              <a:t>20-05-2013</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547F487-5052-4F3C-AFE9-BBEDE78EF30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99E1DBF-A41C-4640-970D-39168C6894B0}" type="datetimeFigureOut">
              <a:rPr lang="en-IN" smtClean="0"/>
              <a:pPr/>
              <a:t>20-05-2013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547F487-5052-4F3C-AFE9-BBEDE78EF302}"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99E1DBF-A41C-4640-970D-39168C6894B0}" type="datetimeFigureOut">
              <a:rPr lang="en-IN" smtClean="0"/>
              <a:pPr/>
              <a:t>20-05-2013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547F487-5052-4F3C-AFE9-BBEDE78EF302}"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99E1DBF-A41C-4640-970D-39168C6894B0}" type="datetimeFigureOut">
              <a:rPr lang="en-IN" smtClean="0"/>
              <a:pPr/>
              <a:t>20-05-2013</a:t>
            </a:fld>
            <a:endParaRPr lang="en-IN"/>
          </a:p>
        </p:txBody>
      </p:sp>
      <p:sp>
        <p:nvSpPr>
          <p:cNvPr id="7" name="Slide Number Placeholder 6"/>
          <p:cNvSpPr>
            <a:spLocks noGrp="1"/>
          </p:cNvSpPr>
          <p:nvPr>
            <p:ph type="sldNum" sz="quarter" idx="11"/>
          </p:nvPr>
        </p:nvSpPr>
        <p:spPr/>
        <p:txBody>
          <a:bodyPr rtlCol="0"/>
          <a:lstStyle/>
          <a:p>
            <a:fld id="{4547F487-5052-4F3C-AFE9-BBEDE78EF302}"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E1DBF-A41C-4640-970D-39168C6894B0}" type="datetimeFigureOut">
              <a:rPr lang="en-IN" smtClean="0"/>
              <a:pPr/>
              <a:t>20-05-2013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547F487-5052-4F3C-AFE9-BBEDE78EF30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99E1DBF-A41C-4640-970D-39168C6894B0}" type="datetimeFigureOut">
              <a:rPr lang="en-IN" smtClean="0"/>
              <a:pPr/>
              <a:t>20-05-2013</a:t>
            </a:fld>
            <a:endParaRPr lang="en-IN"/>
          </a:p>
        </p:txBody>
      </p:sp>
      <p:sp>
        <p:nvSpPr>
          <p:cNvPr id="22" name="Slide Number Placeholder 21"/>
          <p:cNvSpPr>
            <a:spLocks noGrp="1"/>
          </p:cNvSpPr>
          <p:nvPr>
            <p:ph type="sldNum" sz="quarter" idx="15"/>
          </p:nvPr>
        </p:nvSpPr>
        <p:spPr/>
        <p:txBody>
          <a:bodyPr rtlCol="0"/>
          <a:lstStyle/>
          <a:p>
            <a:fld id="{4547F487-5052-4F3C-AFE9-BBEDE78EF302}"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99E1DBF-A41C-4640-970D-39168C6894B0}" type="datetimeFigureOut">
              <a:rPr lang="en-IN" smtClean="0"/>
              <a:pPr/>
              <a:t>20-05-2013</a:t>
            </a:fld>
            <a:endParaRPr lang="en-IN"/>
          </a:p>
        </p:txBody>
      </p:sp>
      <p:sp>
        <p:nvSpPr>
          <p:cNvPr id="18" name="Slide Number Placeholder 17"/>
          <p:cNvSpPr>
            <a:spLocks noGrp="1"/>
          </p:cNvSpPr>
          <p:nvPr>
            <p:ph type="sldNum" sz="quarter" idx="11"/>
          </p:nvPr>
        </p:nvSpPr>
        <p:spPr/>
        <p:txBody>
          <a:bodyPr rtlCol="0"/>
          <a:lstStyle/>
          <a:p>
            <a:fld id="{4547F487-5052-4F3C-AFE9-BBEDE78EF302}"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99E1DBF-A41C-4640-970D-39168C6894B0}" type="datetimeFigureOut">
              <a:rPr lang="en-IN" smtClean="0"/>
              <a:pPr/>
              <a:t>20-05-2013</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547F487-5052-4F3C-AFE9-BBEDE78EF30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who.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3528393"/>
          </a:xfrm>
        </p:spPr>
        <p:txBody>
          <a:bodyPr>
            <a:normAutofit fontScale="90000"/>
          </a:bodyPr>
          <a:lstStyle/>
          <a:p>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IN" sz="3600" dirty="0" smtClean="0"/>
              <a:t/>
            </a:r>
            <a:br>
              <a:rPr lang="en-IN" sz="3600" dirty="0" smtClean="0"/>
            </a:br>
            <a:r>
              <a:rPr lang="en-US" sz="3600" u="sng" dirty="0" smtClean="0"/>
              <a:t>BIOMEDICAL WASTE MANAGEMENT PRACTICES</a:t>
            </a:r>
            <a:r>
              <a:rPr lang="en-IN" sz="3600" dirty="0" smtClean="0"/>
              <a:t/>
            </a:r>
            <a:br>
              <a:rPr lang="en-IN" sz="3600" dirty="0" smtClean="0"/>
            </a:br>
            <a:r>
              <a:rPr lang="en-US" sz="3600" u="sng" dirty="0" smtClean="0"/>
              <a:t>At District Hospital </a:t>
            </a:r>
            <a:r>
              <a:rPr lang="en-US" sz="3600" u="sng" dirty="0" err="1" smtClean="0"/>
              <a:t>Nawada</a:t>
            </a:r>
            <a:r>
              <a:rPr lang="en-US" sz="3600" u="sng" dirty="0" smtClean="0"/>
              <a:t>, Bihar</a:t>
            </a:r>
            <a:r>
              <a:rPr lang="en-IN" sz="3600" dirty="0" smtClean="0"/>
              <a:t/>
            </a:r>
            <a:br>
              <a:rPr lang="en-IN" sz="3600" dirty="0" smtClean="0"/>
            </a:br>
            <a:r>
              <a:rPr lang="en-IN" sz="3600" b="1" dirty="0" smtClean="0">
                <a:latin typeface="Calibri" pitchFamily="34" charset="0"/>
                <a:cs typeface="Calibri" pitchFamily="34" charset="0"/>
              </a:rPr>
              <a:t/>
            </a:r>
            <a:br>
              <a:rPr lang="en-IN" sz="3600" b="1" dirty="0" smtClean="0">
                <a:latin typeface="Calibri" pitchFamily="34" charset="0"/>
                <a:cs typeface="Calibri" pitchFamily="34" charset="0"/>
              </a:rPr>
            </a:br>
            <a:r>
              <a:rPr lang="en-IN" sz="3600" dirty="0"/>
              <a:t/>
            </a:r>
            <a:br>
              <a:rPr lang="en-IN" sz="3600" dirty="0"/>
            </a:br>
            <a:endParaRPr lang="en-IN" sz="3600" dirty="0"/>
          </a:p>
        </p:txBody>
      </p:sp>
      <p:sp>
        <p:nvSpPr>
          <p:cNvPr id="3" name="Subtitle 2"/>
          <p:cNvSpPr>
            <a:spLocks noGrp="1"/>
          </p:cNvSpPr>
          <p:nvPr>
            <p:ph type="subTitle" idx="1"/>
          </p:nvPr>
        </p:nvSpPr>
        <p:spPr>
          <a:xfrm>
            <a:off x="1371600" y="4221088"/>
            <a:ext cx="7088832" cy="2016224"/>
          </a:xfrm>
        </p:spPr>
        <p:txBody>
          <a:bodyPr>
            <a:normAutofit/>
          </a:bodyPr>
          <a:lstStyle/>
          <a:p>
            <a:pPr algn="r"/>
            <a:r>
              <a:rPr lang="en-US" sz="2800" dirty="0" smtClean="0">
                <a:latin typeface="Calibri" pitchFamily="34" charset="0"/>
                <a:cs typeface="Calibri" pitchFamily="34" charset="0"/>
              </a:rPr>
              <a:t>Presented By:</a:t>
            </a:r>
          </a:p>
          <a:p>
            <a:pPr algn="r"/>
            <a:r>
              <a:rPr lang="en-US" sz="2800" dirty="0" smtClean="0">
                <a:latin typeface="Calibri" pitchFamily="34" charset="0"/>
                <a:cs typeface="Calibri" pitchFamily="34" charset="0"/>
              </a:rPr>
              <a:t>                      Sony kumari</a:t>
            </a:r>
          </a:p>
          <a:p>
            <a:pPr algn="r"/>
            <a:r>
              <a:rPr lang="en-US" sz="2800" dirty="0" smtClean="0">
                <a:latin typeface="Calibri" pitchFamily="34" charset="0"/>
                <a:cs typeface="Calibri" pitchFamily="34" charset="0"/>
              </a:rPr>
              <a:t>                       PG/11/097</a:t>
            </a:r>
            <a:endParaRPr lang="en-IN" sz="28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467600" cy="864096"/>
          </a:xfrm>
        </p:spPr>
        <p:txBody>
          <a:bodyPr>
            <a:normAutofit fontScale="90000"/>
          </a:bodyPr>
          <a:lstStyle/>
          <a:p>
            <a:pPr lvl="0"/>
            <a:r>
              <a:rPr lang="en-IN" sz="3200" b="1" dirty="0" smtClean="0">
                <a:latin typeface="Calibri" pitchFamily="34" charset="0"/>
                <a:cs typeface="Calibri" pitchFamily="34" charset="0"/>
              </a:rPr>
              <a:t>              </a:t>
            </a:r>
            <a:r>
              <a:rPr lang="en-IN" sz="3600" b="1" dirty="0" smtClean="0">
                <a:latin typeface="Calibri" pitchFamily="34" charset="0"/>
                <a:cs typeface="Calibri" pitchFamily="34" charset="0"/>
              </a:rPr>
              <a:t>RATIONALE OF THE STUDY</a:t>
            </a:r>
            <a:r>
              <a:rPr lang="en-IN" dirty="0" smtClean="0"/>
              <a:t/>
            </a:r>
            <a:br>
              <a:rPr lang="en-IN" dirty="0" smtClean="0"/>
            </a:br>
            <a:endParaRPr lang="en-IN" dirty="0"/>
          </a:p>
        </p:txBody>
      </p:sp>
      <p:sp>
        <p:nvSpPr>
          <p:cNvPr id="3" name="Content Placeholder 2"/>
          <p:cNvSpPr>
            <a:spLocks noGrp="1"/>
          </p:cNvSpPr>
          <p:nvPr>
            <p:ph sz="quarter" idx="1"/>
          </p:nvPr>
        </p:nvSpPr>
        <p:spPr>
          <a:xfrm>
            <a:off x="457200" y="1268760"/>
            <a:ext cx="7859216" cy="5205192"/>
          </a:xfrm>
        </p:spPr>
        <p:txBody>
          <a:bodyPr>
            <a:normAutofit fontScale="92500" lnSpcReduction="10000"/>
          </a:bodyPr>
          <a:lstStyle/>
          <a:p>
            <a:pPr algn="just">
              <a:lnSpc>
                <a:spcPct val="170000"/>
              </a:lnSpc>
              <a:buNone/>
            </a:pPr>
            <a:r>
              <a:rPr lang="en-IN" dirty="0" smtClean="0"/>
              <a:t>Biomedical waste management is receiving greater attention due to recent regulations of the Biomedical Wastes Management &amp; Handling Rules, 1998. Inadequate management of biomedical waste can be associated with risks of healthcare workers, patients, communities and their environment. The present study was conducted to assess the quantities and proportions of different constituents of wastes, their handling, treatment and disposal methods.</a:t>
            </a:r>
          </a:p>
          <a:p>
            <a:pPr algn="just">
              <a:buNone/>
            </a:pPr>
            <a:endParaRPr lang="en-IN" dirty="0" smtClean="0">
              <a:latin typeface="Calibri" pitchFamily="34" charset="0"/>
              <a:cs typeface="Calibri" pitchFamily="34" charset="0"/>
            </a:endParaRPr>
          </a:p>
          <a:p>
            <a:pPr>
              <a:buNone/>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latin typeface="Calibri" pitchFamily="34" charset="0"/>
                <a:cs typeface="Calibri" pitchFamily="34" charset="0"/>
              </a:rPr>
              <a:t>RATIONALE OF THE STUDY </a:t>
            </a:r>
            <a:r>
              <a:rPr lang="en-IN" dirty="0" smtClean="0"/>
              <a:t/>
            </a:r>
            <a:br>
              <a:rPr lang="en-IN" dirty="0" smtClean="0"/>
            </a:br>
            <a:endParaRPr lang="en-IN" dirty="0"/>
          </a:p>
        </p:txBody>
      </p:sp>
      <p:sp>
        <p:nvSpPr>
          <p:cNvPr id="3" name="Content Placeholder 2"/>
          <p:cNvSpPr>
            <a:spLocks noGrp="1"/>
          </p:cNvSpPr>
          <p:nvPr>
            <p:ph sz="quarter" idx="1"/>
          </p:nvPr>
        </p:nvSpPr>
        <p:spPr/>
        <p:txBody>
          <a:bodyPr>
            <a:normAutofit fontScale="92500"/>
          </a:bodyPr>
          <a:lstStyle/>
          <a:p>
            <a:pPr lvl="0">
              <a:lnSpc>
                <a:spcPct val="170000"/>
              </a:lnSpc>
            </a:pPr>
            <a:r>
              <a:rPr lang="en-US" dirty="0" smtClean="0"/>
              <a:t>Injuries from sharps leading to infection to all categories of hospital personnel and waste handler.</a:t>
            </a:r>
            <a:endParaRPr lang="en-IN" dirty="0" smtClean="0"/>
          </a:p>
          <a:p>
            <a:pPr lvl="0">
              <a:lnSpc>
                <a:spcPct val="170000"/>
              </a:lnSpc>
            </a:pPr>
            <a:r>
              <a:rPr lang="en-US" dirty="0" err="1" smtClean="0"/>
              <a:t>Nosocomial</a:t>
            </a:r>
            <a:r>
              <a:rPr lang="en-US" dirty="0" smtClean="0"/>
              <a:t> infections in patients from poor infection control practices and poor waste management.</a:t>
            </a:r>
            <a:endParaRPr lang="en-IN" dirty="0" smtClean="0"/>
          </a:p>
          <a:p>
            <a:pPr lvl="0">
              <a:lnSpc>
                <a:spcPct val="170000"/>
              </a:lnSpc>
            </a:pPr>
            <a:r>
              <a:rPr lang="en-US" dirty="0" smtClean="0"/>
              <a:t> Risk of infection outside hospital for waste handlers and scavengers and at time general public living in the vicinity of hospitals.</a:t>
            </a:r>
            <a:endParaRPr lang="en-IN" dirty="0" smtClean="0"/>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b="1" dirty="0" smtClean="0">
                <a:latin typeface="Calibri" pitchFamily="34" charset="0"/>
                <a:cs typeface="Calibri" pitchFamily="34" charset="0"/>
              </a:rPr>
              <a:t>RATIONALE OF THE STUDY</a:t>
            </a:r>
            <a:endParaRPr lang="en-IN" dirty="0"/>
          </a:p>
        </p:txBody>
      </p:sp>
      <p:sp>
        <p:nvSpPr>
          <p:cNvPr id="3" name="Content Placeholder 2"/>
          <p:cNvSpPr>
            <a:spLocks noGrp="1"/>
          </p:cNvSpPr>
          <p:nvPr>
            <p:ph sz="quarter" idx="1"/>
          </p:nvPr>
        </p:nvSpPr>
        <p:spPr/>
        <p:txBody>
          <a:bodyPr>
            <a:normAutofit fontScale="92500" lnSpcReduction="20000"/>
          </a:bodyPr>
          <a:lstStyle/>
          <a:p>
            <a:pPr lvl="0">
              <a:lnSpc>
                <a:spcPct val="170000"/>
              </a:lnSpc>
            </a:pPr>
            <a:r>
              <a:rPr lang="en-US" dirty="0" smtClean="0"/>
              <a:t> Risk associated with hazardous chemicals, drugs to persons handling wastes at all levels.</a:t>
            </a:r>
            <a:endParaRPr lang="en-IN" dirty="0" smtClean="0"/>
          </a:p>
          <a:p>
            <a:pPr lvl="0">
              <a:lnSpc>
                <a:spcPct val="170000"/>
              </a:lnSpc>
            </a:pPr>
            <a:r>
              <a:rPr lang="en-US" dirty="0" smtClean="0"/>
              <a:t> “Disposable” being repacked and sold by unscrupulous elements without even being washed.</a:t>
            </a:r>
            <a:endParaRPr lang="en-IN" dirty="0" smtClean="0"/>
          </a:p>
          <a:p>
            <a:pPr lvl="0">
              <a:lnSpc>
                <a:spcPct val="170000"/>
              </a:lnSpc>
            </a:pPr>
            <a:r>
              <a:rPr lang="en-US" dirty="0" smtClean="0"/>
              <a:t> Drugs which have been disposed of, being repacked and sold off to unsuspecting buyers.</a:t>
            </a:r>
            <a:endParaRPr lang="en-IN" dirty="0" smtClean="0"/>
          </a:p>
          <a:p>
            <a:pPr lvl="0">
              <a:lnSpc>
                <a:spcPct val="170000"/>
              </a:lnSpc>
            </a:pPr>
            <a:r>
              <a:rPr lang="en-US" dirty="0" smtClean="0"/>
              <a:t> Risk of air, water and soil pollution directly due to waste, or due to defective incineration emissions and ash.</a:t>
            </a:r>
            <a:endParaRPr lang="en-IN"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normAutofit fontScale="90000"/>
          </a:bodyPr>
          <a:lstStyle/>
          <a:p>
            <a:r>
              <a:rPr lang="en-IN" sz="3200" b="1" dirty="0" smtClean="0">
                <a:latin typeface="Calibri" pitchFamily="34" charset="0"/>
                <a:cs typeface="Calibri" pitchFamily="34" charset="0"/>
              </a:rPr>
              <a:t>                                OBJECTIVE</a:t>
            </a:r>
            <a:r>
              <a:rPr lang="en-IN" sz="3200" dirty="0" smtClean="0">
                <a:latin typeface="Calibri" pitchFamily="34" charset="0"/>
                <a:cs typeface="Calibri" pitchFamily="34" charset="0"/>
              </a:rPr>
              <a:t/>
            </a:r>
            <a:br>
              <a:rPr lang="en-IN" sz="3200" dirty="0" smtClean="0">
                <a:latin typeface="Calibri" pitchFamily="34" charset="0"/>
                <a:cs typeface="Calibri" pitchFamily="34" charset="0"/>
              </a:rPr>
            </a:br>
            <a:endParaRPr lang="en-IN" sz="3200" dirty="0">
              <a:latin typeface="Calibri" pitchFamily="34" charset="0"/>
              <a:cs typeface="Calibri" pitchFamily="34" charset="0"/>
            </a:endParaRPr>
          </a:p>
        </p:txBody>
      </p:sp>
      <p:sp>
        <p:nvSpPr>
          <p:cNvPr id="3" name="Content Placeholder 2"/>
          <p:cNvSpPr>
            <a:spLocks noGrp="1"/>
          </p:cNvSpPr>
          <p:nvPr>
            <p:ph sz="quarter" idx="1"/>
          </p:nvPr>
        </p:nvSpPr>
        <p:spPr>
          <a:xfrm>
            <a:off x="457200" y="1052736"/>
            <a:ext cx="7467600" cy="5421216"/>
          </a:xfrm>
        </p:spPr>
        <p:txBody>
          <a:bodyPr>
            <a:normAutofit/>
          </a:bodyPr>
          <a:lstStyle/>
          <a:p>
            <a:pPr algn="just">
              <a:buNone/>
            </a:pPr>
            <a:r>
              <a:rPr lang="en-IN" b="1" dirty="0"/>
              <a:t> </a:t>
            </a:r>
            <a:r>
              <a:rPr lang="en-IN" b="1" u="sng" dirty="0" smtClean="0">
                <a:cs typeface="Times New Roman" pitchFamily="18" charset="0"/>
              </a:rPr>
              <a:t>General Objective</a:t>
            </a:r>
          </a:p>
          <a:p>
            <a:pPr algn="just">
              <a:lnSpc>
                <a:spcPct val="150000"/>
              </a:lnSpc>
              <a:buNone/>
            </a:pPr>
            <a:r>
              <a:rPr lang="en-US" dirty="0" smtClean="0">
                <a:cs typeface="Times New Roman" pitchFamily="18" charset="0"/>
              </a:rPr>
              <a:t>    To assess the Biomedical Waste Management Practices in  </a:t>
            </a:r>
            <a:r>
              <a:rPr lang="en-US" dirty="0" err="1" smtClean="0">
                <a:cs typeface="Times New Roman" pitchFamily="18" charset="0"/>
              </a:rPr>
              <a:t>Sadar</a:t>
            </a:r>
            <a:r>
              <a:rPr lang="en-US" dirty="0" smtClean="0">
                <a:cs typeface="Times New Roman" pitchFamily="18" charset="0"/>
              </a:rPr>
              <a:t> Hospital </a:t>
            </a:r>
            <a:r>
              <a:rPr lang="en-US" dirty="0" err="1" smtClean="0">
                <a:cs typeface="Times New Roman" pitchFamily="18" charset="0"/>
              </a:rPr>
              <a:t>Nawada</a:t>
            </a:r>
            <a:r>
              <a:rPr lang="en-US" dirty="0" smtClean="0">
                <a:cs typeface="Times New Roman" pitchFamily="18" charset="0"/>
              </a:rPr>
              <a:t>, Bihar.</a:t>
            </a:r>
            <a:endParaRPr lang="en-IN" dirty="0" smtClean="0">
              <a:cs typeface="Times New Roman" pitchFamily="18" charset="0"/>
            </a:endParaRPr>
          </a:p>
          <a:p>
            <a:pPr algn="just">
              <a:buNone/>
            </a:pPr>
            <a:endParaRPr lang="en-US" b="1" u="sng" dirty="0" smtClean="0">
              <a:cs typeface="Times New Roman" pitchFamily="18" charset="0"/>
            </a:endParaRPr>
          </a:p>
          <a:p>
            <a:pPr algn="just">
              <a:buNone/>
            </a:pPr>
            <a:r>
              <a:rPr lang="en-US" b="1" u="sng" dirty="0" smtClean="0">
                <a:cs typeface="Times New Roman" pitchFamily="18" charset="0"/>
              </a:rPr>
              <a:t>Specific Objective</a:t>
            </a:r>
            <a:endParaRPr lang="en-IN" b="1" u="sng" dirty="0" smtClean="0">
              <a:cs typeface="Times New Roman" pitchFamily="18" charset="0"/>
            </a:endParaRPr>
          </a:p>
          <a:p>
            <a:pPr lvl="0" algn="just">
              <a:lnSpc>
                <a:spcPct val="150000"/>
              </a:lnSpc>
            </a:pPr>
            <a:r>
              <a:rPr lang="en-US" sz="2000" dirty="0" smtClean="0">
                <a:cs typeface="Times New Roman" pitchFamily="18" charset="0"/>
              </a:rPr>
              <a:t>To study the BIOMEDICAL WASTE MANAGEMENT process and practices followed in </a:t>
            </a:r>
            <a:r>
              <a:rPr lang="en-US" sz="2000" b="1" dirty="0" err="1" smtClean="0">
                <a:cs typeface="Times New Roman" pitchFamily="18" charset="0"/>
              </a:rPr>
              <a:t>Sadar</a:t>
            </a:r>
            <a:r>
              <a:rPr lang="en-US" sz="2000" b="1" dirty="0" smtClean="0">
                <a:cs typeface="Times New Roman" pitchFamily="18" charset="0"/>
              </a:rPr>
              <a:t> Hospital </a:t>
            </a:r>
            <a:r>
              <a:rPr lang="en-US" sz="2000" b="1" dirty="0" err="1" smtClean="0">
                <a:cs typeface="Times New Roman" pitchFamily="18" charset="0"/>
              </a:rPr>
              <a:t>Nawada</a:t>
            </a:r>
            <a:r>
              <a:rPr lang="en-US" sz="2000" b="1" dirty="0" smtClean="0">
                <a:cs typeface="Times New Roman" pitchFamily="18" charset="0"/>
              </a:rPr>
              <a:t>, Bihar.</a:t>
            </a:r>
            <a:endParaRPr lang="en-IN" sz="2000" dirty="0" smtClean="0">
              <a:cs typeface="Times New Roman" pitchFamily="18" charset="0"/>
            </a:endParaRPr>
          </a:p>
          <a:p>
            <a:pPr lvl="0"/>
            <a:r>
              <a:rPr lang="en-US" sz="2000" dirty="0" smtClean="0">
                <a:cs typeface="Times New Roman" pitchFamily="18" charset="0"/>
              </a:rPr>
              <a:t>To recommend possible remedial measures.</a:t>
            </a:r>
            <a:endParaRPr lang="en-IN" sz="2000" dirty="0" smtClean="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a:bodyPr>
          <a:lstStyle/>
          <a:p>
            <a:r>
              <a:rPr lang="en-US" sz="3200" b="1" dirty="0" smtClean="0">
                <a:latin typeface="Calibri" pitchFamily="34" charset="0"/>
                <a:cs typeface="Calibri" pitchFamily="34" charset="0"/>
              </a:rPr>
              <a:t>                         METHODOLOGY</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a:xfrm>
            <a:off x="457200" y="1196752"/>
            <a:ext cx="7467600" cy="5277200"/>
          </a:xfrm>
        </p:spPr>
        <p:txBody>
          <a:bodyPr>
            <a:normAutofit/>
          </a:bodyPr>
          <a:lstStyle/>
          <a:p>
            <a:pPr algn="just"/>
            <a:r>
              <a:rPr lang="en-US" u="sng" dirty="0">
                <a:latin typeface="Calibri" pitchFamily="34" charset="0"/>
                <a:cs typeface="Calibri" pitchFamily="34" charset="0"/>
              </a:rPr>
              <a:t>Study Design</a:t>
            </a:r>
            <a:r>
              <a:rPr lang="en-US" dirty="0" smtClean="0">
                <a:latin typeface="Calibri" pitchFamily="34" charset="0"/>
                <a:cs typeface="Calibri" pitchFamily="34" charset="0"/>
              </a:rPr>
              <a:t>: Cross-Sectional and Descriptive Study</a:t>
            </a:r>
          </a:p>
          <a:p>
            <a:pPr algn="just"/>
            <a:r>
              <a:rPr lang="en-US" u="sng" dirty="0" smtClean="0">
                <a:latin typeface="Calibri" pitchFamily="34" charset="0"/>
                <a:cs typeface="Calibri" pitchFamily="34" charset="0"/>
              </a:rPr>
              <a:t>Study Area </a:t>
            </a:r>
            <a:r>
              <a:rPr lang="en-US" dirty="0" smtClean="0">
                <a:latin typeface="Calibri" pitchFamily="34" charset="0"/>
                <a:cs typeface="Calibri" pitchFamily="34" charset="0"/>
              </a:rPr>
              <a:t>: District Hospital </a:t>
            </a:r>
            <a:r>
              <a:rPr lang="en-US" dirty="0" err="1" smtClean="0">
                <a:latin typeface="Calibri" pitchFamily="34" charset="0"/>
                <a:cs typeface="Calibri" pitchFamily="34" charset="0"/>
              </a:rPr>
              <a:t>Nawada</a:t>
            </a:r>
            <a:r>
              <a:rPr lang="en-US" dirty="0" smtClean="0">
                <a:latin typeface="Calibri" pitchFamily="34" charset="0"/>
                <a:cs typeface="Calibri" pitchFamily="34" charset="0"/>
              </a:rPr>
              <a:t>, Bihar</a:t>
            </a:r>
          </a:p>
          <a:p>
            <a:pPr lvl="0" algn="just"/>
            <a:r>
              <a:rPr lang="en-US" u="sng" dirty="0" smtClean="0">
                <a:latin typeface="Calibri" pitchFamily="34" charset="0"/>
                <a:cs typeface="Calibri" pitchFamily="34" charset="0"/>
              </a:rPr>
              <a:t>Sample Selection</a:t>
            </a:r>
            <a:r>
              <a:rPr lang="en-US" dirty="0" smtClean="0">
                <a:latin typeface="Calibri" pitchFamily="34" charset="0"/>
                <a:cs typeface="Calibri" pitchFamily="34" charset="0"/>
              </a:rPr>
              <a:t>: Convenient sampling was done in order to obtain necessary information.</a:t>
            </a:r>
          </a:p>
          <a:p>
            <a:pPr algn="just"/>
            <a:r>
              <a:rPr lang="en-US" u="sng" dirty="0" smtClean="0">
                <a:latin typeface="Calibri" pitchFamily="34" charset="0"/>
                <a:cs typeface="Calibri" pitchFamily="34" charset="0"/>
              </a:rPr>
              <a:t>Study Tools</a:t>
            </a:r>
            <a:r>
              <a:rPr lang="en-US" dirty="0" smtClean="0">
                <a:latin typeface="Calibri" pitchFamily="34" charset="0"/>
                <a:cs typeface="Calibri" pitchFamily="34" charset="0"/>
              </a:rPr>
              <a:t>: Questionnaire</a:t>
            </a:r>
            <a:endParaRPr lang="en-IN" dirty="0">
              <a:latin typeface="Calibri" pitchFamily="34" charset="0"/>
              <a:cs typeface="Calibri" pitchFamily="34" charset="0"/>
            </a:endParaRPr>
          </a:p>
          <a:p>
            <a:pPr lvl="0" algn="just"/>
            <a:r>
              <a:rPr lang="en-US" u="sng" dirty="0">
                <a:latin typeface="Calibri" pitchFamily="34" charset="0"/>
                <a:cs typeface="Calibri" pitchFamily="34" charset="0"/>
              </a:rPr>
              <a:t>Duration of Study</a:t>
            </a:r>
            <a:r>
              <a:rPr lang="en-US" dirty="0" smtClean="0">
                <a:latin typeface="Calibri" pitchFamily="34" charset="0"/>
                <a:cs typeface="Calibri" pitchFamily="34" charset="0"/>
              </a:rPr>
              <a:t>: April 2013</a:t>
            </a:r>
          </a:p>
          <a:p>
            <a:pPr algn="just" fontAlgn="t"/>
            <a:r>
              <a:rPr lang="en-US" u="sng" dirty="0" smtClean="0">
                <a:latin typeface="Calibri" pitchFamily="34" charset="0"/>
                <a:cs typeface="Calibri" pitchFamily="34" charset="0"/>
              </a:rPr>
              <a:t>Technique </a:t>
            </a:r>
            <a:r>
              <a:rPr lang="en-IN" dirty="0" smtClean="0">
                <a:latin typeface="Calibri" pitchFamily="34" charset="0"/>
                <a:cs typeface="Calibri" pitchFamily="34" charset="0"/>
              </a:rPr>
              <a:t>: </a:t>
            </a:r>
          </a:p>
          <a:p>
            <a:pPr algn="just" fontAlgn="t">
              <a:buNone/>
            </a:pPr>
            <a:r>
              <a:rPr lang="en-IN" dirty="0" smtClean="0">
                <a:latin typeface="Calibri" pitchFamily="34" charset="0"/>
                <a:cs typeface="Calibri" pitchFamily="34" charset="0"/>
              </a:rPr>
              <a:t>   1. </a:t>
            </a:r>
            <a:r>
              <a:rPr lang="en-US" dirty="0" smtClean="0">
                <a:latin typeface="Calibri" pitchFamily="34" charset="0"/>
                <a:cs typeface="Calibri" pitchFamily="34" charset="0"/>
              </a:rPr>
              <a:t>In-depth interview and informal discussion with the staff nurses and housekeeping staffs</a:t>
            </a:r>
            <a:endParaRPr lang="en-IN" dirty="0" smtClean="0">
              <a:latin typeface="Calibri" pitchFamily="34" charset="0"/>
              <a:cs typeface="Calibri" pitchFamily="34" charset="0"/>
            </a:endParaRPr>
          </a:p>
          <a:p>
            <a:pPr algn="just" fontAlgn="t">
              <a:buNone/>
            </a:pPr>
            <a:r>
              <a:rPr lang="en-US" dirty="0" smtClean="0">
                <a:latin typeface="Calibri" pitchFamily="34" charset="0"/>
                <a:cs typeface="Calibri" pitchFamily="34" charset="0"/>
              </a:rPr>
              <a:t>   2. Observations</a:t>
            </a:r>
            <a:endParaRPr lang="en-IN" dirty="0" smtClean="0">
              <a:latin typeface="Calibri" pitchFamily="34" charset="0"/>
              <a:cs typeface="Calibri" pitchFamily="34" charset="0"/>
            </a:endParaRPr>
          </a:p>
          <a:p>
            <a:pPr lvl="0" algn="just">
              <a:buNone/>
            </a:pPr>
            <a:endParaRPr lang="en-IN" dirty="0"/>
          </a:p>
          <a:p>
            <a:endParaRPr lang="en-IN" dirty="0"/>
          </a:p>
          <a:p>
            <a:pPr>
              <a:buNone/>
            </a:pP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en-IN" b="1" u="sng" dirty="0" smtClean="0"/>
              <a:t>Generation Point</a:t>
            </a:r>
            <a:r>
              <a:rPr lang="en-IN" u="sng" dirty="0" smtClean="0"/>
              <a:t> of BMW </a:t>
            </a:r>
            <a:endParaRPr lang="en-IN" dirty="0"/>
          </a:p>
        </p:txBody>
      </p:sp>
      <p:sp>
        <p:nvSpPr>
          <p:cNvPr id="3" name="Content Placeholder 2"/>
          <p:cNvSpPr>
            <a:spLocks noGrp="1"/>
          </p:cNvSpPr>
          <p:nvPr>
            <p:ph sz="quarter" idx="1"/>
          </p:nvPr>
        </p:nvSpPr>
        <p:spPr>
          <a:xfrm>
            <a:off x="457200" y="1196752"/>
            <a:ext cx="7859216" cy="5277200"/>
          </a:xfrm>
        </p:spPr>
        <p:txBody>
          <a:bodyPr>
            <a:normAutofit fontScale="92500" lnSpcReduction="10000"/>
          </a:bodyPr>
          <a:lstStyle/>
          <a:p>
            <a:pPr>
              <a:buNone/>
            </a:pPr>
            <a:r>
              <a:rPr lang="en-IN" dirty="0" smtClean="0"/>
              <a:t>    Potential areas of waste generation in </a:t>
            </a:r>
            <a:r>
              <a:rPr lang="en-IN" dirty="0" err="1" smtClean="0"/>
              <a:t>Sadar</a:t>
            </a:r>
            <a:r>
              <a:rPr lang="en-IN" dirty="0" smtClean="0"/>
              <a:t>  Hospital </a:t>
            </a:r>
            <a:r>
              <a:rPr lang="en-IN" dirty="0" err="1" smtClean="0"/>
              <a:t>Nawada</a:t>
            </a:r>
            <a:r>
              <a:rPr lang="en-IN" dirty="0" smtClean="0"/>
              <a:t> are:</a:t>
            </a:r>
          </a:p>
          <a:p>
            <a:r>
              <a:rPr lang="en-IN" dirty="0" smtClean="0"/>
              <a:t>Emergency Department</a:t>
            </a:r>
          </a:p>
          <a:p>
            <a:r>
              <a:rPr lang="en-IN" dirty="0" smtClean="0"/>
              <a:t>Labour Room</a:t>
            </a:r>
          </a:p>
          <a:p>
            <a:r>
              <a:rPr lang="en-IN" dirty="0" smtClean="0"/>
              <a:t>Surgical Ward</a:t>
            </a:r>
          </a:p>
          <a:p>
            <a:r>
              <a:rPr lang="en-IN" dirty="0" err="1" smtClean="0"/>
              <a:t>Orthopeadic</a:t>
            </a:r>
            <a:r>
              <a:rPr lang="en-IN" dirty="0" smtClean="0"/>
              <a:t> Ward</a:t>
            </a:r>
          </a:p>
          <a:p>
            <a:r>
              <a:rPr lang="en-IN" dirty="0" err="1" smtClean="0"/>
              <a:t>Gynec</a:t>
            </a:r>
            <a:r>
              <a:rPr lang="en-IN" dirty="0" smtClean="0"/>
              <a:t>. Ward</a:t>
            </a:r>
          </a:p>
          <a:p>
            <a:r>
              <a:rPr lang="en-IN" dirty="0" smtClean="0"/>
              <a:t>Operation Theatres Of </a:t>
            </a:r>
            <a:r>
              <a:rPr lang="en-IN" dirty="0" err="1" smtClean="0"/>
              <a:t>Gynec</a:t>
            </a:r>
            <a:r>
              <a:rPr lang="en-IN" dirty="0" smtClean="0"/>
              <a:t>. Ward and General O.T</a:t>
            </a:r>
          </a:p>
          <a:p>
            <a:r>
              <a:rPr lang="en-IN" dirty="0" smtClean="0"/>
              <a:t>Pathology Lab</a:t>
            </a:r>
          </a:p>
          <a:p>
            <a:r>
              <a:rPr lang="en-IN" dirty="0" smtClean="0"/>
              <a:t>Blood Banks</a:t>
            </a:r>
          </a:p>
          <a:p>
            <a:r>
              <a:rPr lang="en-IN" dirty="0" smtClean="0"/>
              <a:t>Dressing and Plaster Room</a:t>
            </a:r>
          </a:p>
          <a:p>
            <a:r>
              <a:rPr lang="en-IN" dirty="0" smtClean="0"/>
              <a:t>HIV Centre</a:t>
            </a:r>
          </a:p>
          <a:p>
            <a:r>
              <a:rPr lang="en-IN" dirty="0" smtClean="0"/>
              <a:t>OPD</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a:r>
            <a:br>
              <a:rPr lang="en-IN" dirty="0" smtClean="0"/>
            </a:br>
            <a:endParaRPr lang="en-IN" dirty="0"/>
          </a:p>
        </p:txBody>
      </p:sp>
      <p:graphicFrame>
        <p:nvGraphicFramePr>
          <p:cNvPr id="4" name="Content Placeholder 3"/>
          <p:cNvGraphicFramePr>
            <a:graphicFrameLocks noGrp="1"/>
          </p:cNvGraphicFramePr>
          <p:nvPr>
            <p:ph sz="quarter" idx="1"/>
          </p:nvPr>
        </p:nvGraphicFramePr>
        <p:xfrm>
          <a:off x="323529" y="476672"/>
          <a:ext cx="7992888" cy="6051981"/>
        </p:xfrm>
        <a:graphic>
          <a:graphicData uri="http://schemas.openxmlformats.org/drawingml/2006/table">
            <a:tbl>
              <a:tblPr firstRow="1" bandRow="1">
                <a:tableStyleId>{5C22544A-7EE6-4342-B048-85BDC9FD1C3A}</a:tableStyleId>
              </a:tblPr>
              <a:tblGrid>
                <a:gridCol w="2664296"/>
                <a:gridCol w="2664296"/>
                <a:gridCol w="2664296"/>
              </a:tblGrid>
              <a:tr h="784853">
                <a:tc>
                  <a:txBody>
                    <a:bodyPr/>
                    <a:lstStyle/>
                    <a:p>
                      <a:r>
                        <a:rPr lang="en-US" dirty="0" smtClean="0"/>
                        <a:t>TYPES</a:t>
                      </a:r>
                      <a:endParaRPr lang="en-IN" dirty="0"/>
                    </a:p>
                  </a:txBody>
                  <a:tcPr/>
                </a:tc>
                <a:tc>
                  <a:txBody>
                    <a:bodyPr/>
                    <a:lstStyle/>
                    <a:p>
                      <a:r>
                        <a:rPr lang="en-US" dirty="0" smtClean="0"/>
                        <a:t>COLLECTION</a:t>
                      </a:r>
                      <a:endParaRPr lang="en-IN" dirty="0"/>
                    </a:p>
                  </a:txBody>
                  <a:tcPr/>
                </a:tc>
                <a:tc>
                  <a:txBody>
                    <a:bodyPr/>
                    <a:lstStyle/>
                    <a:p>
                      <a:r>
                        <a:rPr lang="en-US" dirty="0" smtClean="0"/>
                        <a:t>DISPOSAL</a:t>
                      </a:r>
                      <a:endParaRPr lang="en-IN" dirty="0"/>
                    </a:p>
                  </a:txBody>
                  <a:tcPr/>
                </a:tc>
              </a:tr>
              <a:tr h="784853">
                <a:tc>
                  <a:txBody>
                    <a:bodyPr/>
                    <a:lstStyle/>
                    <a:p>
                      <a:pPr algn="just">
                        <a:lnSpc>
                          <a:spcPct val="150000"/>
                        </a:lnSpc>
                        <a:spcAft>
                          <a:spcPts val="0"/>
                        </a:spcAft>
                      </a:pPr>
                      <a:r>
                        <a:rPr lang="en-IN" sz="1800" dirty="0" smtClean="0">
                          <a:latin typeface="Times New Roman"/>
                          <a:ea typeface="Calibri"/>
                          <a:cs typeface="Times New Roman"/>
                        </a:rPr>
                        <a:t>Waste </a:t>
                      </a:r>
                      <a:r>
                        <a:rPr lang="en-IN" sz="1800" dirty="0">
                          <a:latin typeface="Times New Roman"/>
                          <a:ea typeface="Calibri"/>
                          <a:cs typeface="Times New Roman"/>
                        </a:rPr>
                        <a:t>Sharps</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r>
                        <a:rPr lang="en-IN" sz="1800">
                          <a:latin typeface="Times New Roman"/>
                          <a:ea typeface="Calibri"/>
                          <a:cs typeface="Times New Roman"/>
                        </a:rPr>
                        <a:t> Only Needle Is Collected In Transparent Container</a:t>
                      </a:r>
                      <a:endParaRPr lang="en-IN" sz="1800">
                        <a:latin typeface="Calibri"/>
                        <a:ea typeface="Calibri"/>
                        <a:cs typeface="Times New Roman"/>
                      </a:endParaRPr>
                    </a:p>
                    <a:p>
                      <a:pPr algn="just">
                        <a:lnSpc>
                          <a:spcPct val="150000"/>
                        </a:lnSpc>
                        <a:spcAft>
                          <a:spcPts val="0"/>
                        </a:spcAft>
                      </a:pPr>
                      <a:r>
                        <a:rPr lang="en-IN" sz="1800">
                          <a:latin typeface="Times New Roman"/>
                          <a:ea typeface="Calibri"/>
                          <a:cs typeface="Times New Roman"/>
                        </a:rPr>
                        <a:t>With Biohazard Symbol</a:t>
                      </a:r>
                      <a:endParaRPr lang="en-IN" sz="1800">
                        <a:latin typeface="Calibri"/>
                        <a:ea typeface="Calibri"/>
                        <a:cs typeface="Times New Roman"/>
                      </a:endParaRPr>
                    </a:p>
                  </a:txBody>
                  <a:tcPr marL="68580" marR="68580" marT="0" marB="0"/>
                </a:tc>
                <a:tc>
                  <a:txBody>
                    <a:bodyPr/>
                    <a:lstStyle/>
                    <a:p>
                      <a:pPr algn="just">
                        <a:lnSpc>
                          <a:spcPct val="150000"/>
                        </a:lnSpc>
                        <a:spcAft>
                          <a:spcPts val="0"/>
                        </a:spcAft>
                      </a:pPr>
                      <a:r>
                        <a:rPr lang="en-IN" sz="1800" dirty="0">
                          <a:latin typeface="Times New Roman"/>
                          <a:ea typeface="Calibri"/>
                          <a:cs typeface="Times New Roman"/>
                        </a:rPr>
                        <a:t>Outsourced </a:t>
                      </a:r>
                      <a:r>
                        <a:rPr lang="en-IN" sz="1800" dirty="0" smtClean="0">
                          <a:latin typeface="Times New Roman"/>
                          <a:ea typeface="Calibri"/>
                          <a:cs typeface="Times New Roman"/>
                        </a:rPr>
                        <a:t>To</a:t>
                      </a:r>
                      <a:r>
                        <a:rPr lang="en-IN" sz="1800" baseline="0" dirty="0" smtClean="0">
                          <a:latin typeface="Times New Roman"/>
                          <a:ea typeface="Calibri"/>
                          <a:cs typeface="Times New Roman"/>
                        </a:rPr>
                        <a:t> </a:t>
                      </a:r>
                      <a:r>
                        <a:rPr lang="en-IN" sz="1800" dirty="0" smtClean="0">
                          <a:latin typeface="Times New Roman"/>
                          <a:ea typeface="Calibri"/>
                          <a:cs typeface="Times New Roman"/>
                        </a:rPr>
                        <a:t>Synergy</a:t>
                      </a:r>
                      <a:r>
                        <a:rPr lang="en-IN" sz="1800" baseline="0" dirty="0" smtClean="0">
                          <a:latin typeface="Times New Roman"/>
                          <a:ea typeface="Calibri"/>
                          <a:cs typeface="Times New Roman"/>
                        </a:rPr>
                        <a:t> </a:t>
                      </a:r>
                      <a:r>
                        <a:rPr lang="en-IN" sz="1800" dirty="0" smtClean="0">
                          <a:latin typeface="Times New Roman"/>
                          <a:ea typeface="Calibri"/>
                          <a:cs typeface="Times New Roman"/>
                        </a:rPr>
                        <a:t>Waste Management</a:t>
                      </a:r>
                      <a:endParaRPr lang="en-IN" sz="1800" dirty="0">
                        <a:latin typeface="Calibri"/>
                        <a:ea typeface="Calibri"/>
                        <a:cs typeface="Times New Roman"/>
                      </a:endParaRPr>
                    </a:p>
                  </a:txBody>
                  <a:tcPr marL="68580" marR="68580" marT="0" marB="0"/>
                </a:tc>
              </a:tr>
              <a:tr h="784853">
                <a:tc>
                  <a:txBody>
                    <a:bodyPr/>
                    <a:lstStyle/>
                    <a:p>
                      <a:pPr algn="just">
                        <a:lnSpc>
                          <a:spcPct val="150000"/>
                        </a:lnSpc>
                        <a:spcAft>
                          <a:spcPts val="0"/>
                        </a:spcAft>
                      </a:pPr>
                      <a:r>
                        <a:rPr lang="en-IN" sz="1800" dirty="0" smtClean="0">
                          <a:latin typeface="Times New Roman"/>
                          <a:ea typeface="Calibri"/>
                          <a:cs typeface="Times New Roman"/>
                        </a:rPr>
                        <a:t>Soiled </a:t>
                      </a:r>
                      <a:r>
                        <a:rPr lang="en-IN" sz="1800" dirty="0">
                          <a:latin typeface="Times New Roman"/>
                          <a:ea typeface="Calibri"/>
                          <a:cs typeface="Times New Roman"/>
                        </a:rPr>
                        <a:t>Waste </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r>
                        <a:rPr lang="en-IN" sz="1800">
                          <a:latin typeface="Times New Roman"/>
                          <a:ea typeface="Calibri"/>
                          <a:cs typeface="Times New Roman"/>
                        </a:rPr>
                        <a:t>Yellow Bag </a:t>
                      </a:r>
                      <a:endParaRPr lang="en-IN" sz="1800">
                        <a:latin typeface="Calibri"/>
                        <a:ea typeface="Calibri"/>
                        <a:cs typeface="Times New Roman"/>
                      </a:endParaRPr>
                    </a:p>
                  </a:txBody>
                  <a:tcPr marL="68580" marR="68580" marT="0" marB="0"/>
                </a:tc>
                <a:tc>
                  <a:txBody>
                    <a:bodyPr/>
                    <a:lstStyle/>
                    <a:p>
                      <a:pPr algn="just">
                        <a:lnSpc>
                          <a:spcPct val="150000"/>
                        </a:lnSpc>
                        <a:spcAft>
                          <a:spcPts val="0"/>
                        </a:spcAft>
                      </a:pPr>
                      <a:r>
                        <a:rPr lang="en-IN" sz="1800" dirty="0">
                          <a:latin typeface="Times New Roman"/>
                          <a:ea typeface="Calibri"/>
                          <a:cs typeface="Times New Roman"/>
                        </a:rPr>
                        <a:t>Outsourced  To  </a:t>
                      </a:r>
                      <a:r>
                        <a:rPr lang="en-IN" sz="1800" dirty="0" smtClean="0">
                          <a:latin typeface="Times New Roman"/>
                          <a:ea typeface="Calibri"/>
                          <a:cs typeface="Times New Roman"/>
                        </a:rPr>
                        <a:t>Synergy waste Management</a:t>
                      </a:r>
                      <a:endParaRPr lang="en-IN" sz="1800" dirty="0">
                        <a:latin typeface="Calibri"/>
                        <a:ea typeface="Calibri"/>
                        <a:cs typeface="Times New Roman"/>
                      </a:endParaRPr>
                    </a:p>
                  </a:txBody>
                  <a:tcPr marL="68580" marR="68580" marT="0" marB="0"/>
                </a:tc>
              </a:tr>
              <a:tr h="784853">
                <a:tc>
                  <a:txBody>
                    <a:bodyPr/>
                    <a:lstStyle/>
                    <a:p>
                      <a:pPr algn="just">
                        <a:lnSpc>
                          <a:spcPct val="150000"/>
                        </a:lnSpc>
                        <a:spcAft>
                          <a:spcPts val="0"/>
                        </a:spcAft>
                      </a:pPr>
                      <a:endParaRPr lang="en-IN" sz="1800" dirty="0">
                        <a:latin typeface="Times New Roman"/>
                        <a:ea typeface="Calibri"/>
                        <a:cs typeface="Times New Roman"/>
                      </a:endParaRPr>
                    </a:p>
                    <a:p>
                      <a:pPr algn="just">
                        <a:lnSpc>
                          <a:spcPct val="150000"/>
                        </a:lnSpc>
                        <a:spcAft>
                          <a:spcPts val="0"/>
                        </a:spcAft>
                      </a:pPr>
                      <a:r>
                        <a:rPr lang="en-IN" sz="1800" dirty="0" smtClean="0">
                          <a:latin typeface="Times New Roman"/>
                          <a:ea typeface="Calibri"/>
                          <a:cs typeface="Times New Roman"/>
                        </a:rPr>
                        <a:t> </a:t>
                      </a:r>
                      <a:r>
                        <a:rPr lang="en-IN" sz="1800" dirty="0">
                          <a:latin typeface="Times New Roman"/>
                          <a:ea typeface="Calibri"/>
                          <a:cs typeface="Times New Roman"/>
                        </a:rPr>
                        <a:t>Anatomical Waste</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endParaRPr lang="en-IN" sz="1800" dirty="0">
                        <a:latin typeface="Times New Roman"/>
                        <a:ea typeface="Calibri"/>
                        <a:cs typeface="Times New Roman"/>
                      </a:endParaRPr>
                    </a:p>
                    <a:p>
                      <a:pPr algn="just">
                        <a:lnSpc>
                          <a:spcPct val="150000"/>
                        </a:lnSpc>
                        <a:spcAft>
                          <a:spcPts val="0"/>
                        </a:spcAft>
                      </a:pPr>
                      <a:r>
                        <a:rPr lang="en-IN" sz="1800" dirty="0">
                          <a:latin typeface="Times New Roman"/>
                          <a:ea typeface="Calibri"/>
                          <a:cs typeface="Times New Roman"/>
                        </a:rPr>
                        <a:t>Yellow Bag </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endParaRPr lang="en-IN" sz="1800" dirty="0">
                        <a:latin typeface="Times New Roman"/>
                        <a:ea typeface="Calibri"/>
                        <a:cs typeface="Times New Roman"/>
                      </a:endParaRPr>
                    </a:p>
                    <a:p>
                      <a:pPr algn="just">
                        <a:lnSpc>
                          <a:spcPct val="150000"/>
                        </a:lnSpc>
                        <a:spcAft>
                          <a:spcPts val="0"/>
                        </a:spcAft>
                      </a:pPr>
                      <a:r>
                        <a:rPr lang="en-IN" sz="1800" dirty="0">
                          <a:latin typeface="Times New Roman"/>
                          <a:ea typeface="Calibri"/>
                          <a:cs typeface="Times New Roman"/>
                        </a:rPr>
                        <a:t>Outsourced To  </a:t>
                      </a:r>
                      <a:r>
                        <a:rPr lang="en-IN" sz="1800" dirty="0" smtClean="0">
                          <a:latin typeface="Times New Roman"/>
                          <a:ea typeface="Calibri"/>
                          <a:cs typeface="Times New Roman"/>
                        </a:rPr>
                        <a:t>Synergy Waste Management</a:t>
                      </a:r>
                      <a:endParaRPr lang="en-IN" sz="1800" dirty="0">
                        <a:latin typeface="Calibri"/>
                        <a:ea typeface="Calibri"/>
                        <a:cs typeface="Times New Roman"/>
                      </a:endParaRPr>
                    </a:p>
                  </a:txBody>
                  <a:tcPr marL="68580" marR="68580" marT="0" marB="0"/>
                </a:tc>
              </a:tr>
              <a:tr h="784853">
                <a:tc>
                  <a:txBody>
                    <a:bodyPr/>
                    <a:lstStyle/>
                    <a:p>
                      <a:pPr algn="just">
                        <a:lnSpc>
                          <a:spcPct val="150000"/>
                        </a:lnSpc>
                        <a:spcAft>
                          <a:spcPts val="0"/>
                        </a:spcAft>
                      </a:pPr>
                      <a:endParaRPr lang="en-IN" sz="1800" dirty="0">
                        <a:latin typeface="Times New Roman"/>
                        <a:ea typeface="Calibri"/>
                        <a:cs typeface="Times New Roman"/>
                      </a:endParaRPr>
                    </a:p>
                    <a:p>
                      <a:pPr algn="just">
                        <a:lnSpc>
                          <a:spcPct val="150000"/>
                        </a:lnSpc>
                        <a:spcAft>
                          <a:spcPts val="0"/>
                        </a:spcAft>
                      </a:pPr>
                      <a:r>
                        <a:rPr lang="en-IN" sz="1800" dirty="0" smtClean="0">
                          <a:latin typeface="Times New Roman"/>
                          <a:ea typeface="Calibri"/>
                          <a:cs typeface="Times New Roman"/>
                        </a:rPr>
                        <a:t>Liquid </a:t>
                      </a:r>
                      <a:r>
                        <a:rPr lang="en-IN" sz="1800" dirty="0">
                          <a:latin typeface="Times New Roman"/>
                          <a:ea typeface="Calibri"/>
                          <a:cs typeface="Times New Roman"/>
                        </a:rPr>
                        <a:t>Waste</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endParaRPr lang="en-IN" sz="1800" dirty="0">
                        <a:latin typeface="Times New Roman"/>
                        <a:ea typeface="Calibri"/>
                        <a:cs typeface="Times New Roman"/>
                      </a:endParaRPr>
                    </a:p>
                    <a:p>
                      <a:pPr algn="just">
                        <a:lnSpc>
                          <a:spcPct val="150000"/>
                        </a:lnSpc>
                        <a:spcAft>
                          <a:spcPts val="0"/>
                        </a:spcAft>
                      </a:pPr>
                      <a:r>
                        <a:rPr lang="en-IN" sz="1800" dirty="0">
                          <a:latin typeface="Times New Roman"/>
                          <a:ea typeface="Calibri"/>
                          <a:cs typeface="Times New Roman"/>
                        </a:rPr>
                        <a:t>Poured  Down To Drain</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endParaRPr lang="en-IN" sz="1800" dirty="0">
                        <a:latin typeface="Times New Roman"/>
                        <a:ea typeface="Calibri"/>
                        <a:cs typeface="Times New Roman"/>
                      </a:endParaRPr>
                    </a:p>
                    <a:p>
                      <a:pPr algn="just">
                        <a:lnSpc>
                          <a:spcPct val="150000"/>
                        </a:lnSpc>
                        <a:spcAft>
                          <a:spcPts val="0"/>
                        </a:spcAft>
                      </a:pPr>
                      <a:r>
                        <a:rPr lang="en-IN" sz="1800" dirty="0">
                          <a:latin typeface="Times New Roman"/>
                          <a:ea typeface="Calibri"/>
                          <a:cs typeface="Times New Roman"/>
                        </a:rPr>
                        <a:t>Goes To The Main Drainage Lines </a:t>
                      </a:r>
                      <a:endParaRPr lang="en-IN" sz="1800" dirty="0">
                        <a:latin typeface="Calibri"/>
                        <a:ea typeface="Calibri"/>
                        <a:cs typeface="Times New Roman"/>
                      </a:endParaRPr>
                    </a:p>
                  </a:txBody>
                  <a:tcPr marL="68580" marR="68580" marT="0" marB="0"/>
                </a:tc>
              </a:tr>
              <a:tr h="784853">
                <a:tc>
                  <a:txBody>
                    <a:bodyPr/>
                    <a:lstStyle/>
                    <a:p>
                      <a:pPr algn="just">
                        <a:lnSpc>
                          <a:spcPct val="150000"/>
                        </a:lnSpc>
                        <a:spcAft>
                          <a:spcPts val="0"/>
                        </a:spcAft>
                      </a:pPr>
                      <a:r>
                        <a:rPr lang="en-IN" sz="1800" dirty="0">
                          <a:latin typeface="Times New Roman"/>
                          <a:ea typeface="Calibri"/>
                          <a:cs typeface="Times New Roman"/>
                        </a:rPr>
                        <a:t>General Waste</a:t>
                      </a:r>
                      <a:endParaRPr lang="en-IN" sz="1800" dirty="0">
                        <a:latin typeface="Calibri"/>
                        <a:ea typeface="Calibri"/>
                        <a:cs typeface="Times New Roman"/>
                      </a:endParaRPr>
                    </a:p>
                  </a:txBody>
                  <a:tcPr marL="68580" marR="68580" marT="0" marB="0"/>
                </a:tc>
                <a:tc>
                  <a:txBody>
                    <a:bodyPr/>
                    <a:lstStyle/>
                    <a:p>
                      <a:pPr algn="just">
                        <a:lnSpc>
                          <a:spcPct val="150000"/>
                        </a:lnSpc>
                        <a:spcAft>
                          <a:spcPts val="0"/>
                        </a:spcAft>
                      </a:pPr>
                      <a:r>
                        <a:rPr lang="en-IN" sz="1800">
                          <a:latin typeface="Times New Roman"/>
                          <a:ea typeface="Calibri"/>
                          <a:cs typeface="Times New Roman"/>
                        </a:rPr>
                        <a:t>Collected In Normal Dustbin</a:t>
                      </a:r>
                      <a:endParaRPr lang="en-IN" sz="1800">
                        <a:latin typeface="Calibri"/>
                        <a:ea typeface="Calibri"/>
                        <a:cs typeface="Times New Roman"/>
                      </a:endParaRPr>
                    </a:p>
                  </a:txBody>
                  <a:tcPr marL="68580" marR="68580" marT="0" marB="0"/>
                </a:tc>
                <a:tc>
                  <a:txBody>
                    <a:bodyPr/>
                    <a:lstStyle/>
                    <a:p>
                      <a:pPr algn="just">
                        <a:lnSpc>
                          <a:spcPct val="150000"/>
                        </a:lnSpc>
                        <a:spcAft>
                          <a:spcPts val="0"/>
                        </a:spcAft>
                      </a:pPr>
                      <a:r>
                        <a:rPr lang="en-IN" sz="1800" dirty="0">
                          <a:latin typeface="Times New Roman"/>
                          <a:ea typeface="Calibri"/>
                          <a:cs typeface="Times New Roman"/>
                        </a:rPr>
                        <a:t>Goes To Nagar Nigam</a:t>
                      </a:r>
                      <a:endParaRPr lang="en-IN"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6712"/>
            <a:ext cx="7467600" cy="5637240"/>
          </a:xfrm>
        </p:spPr>
        <p:txBody>
          <a:bodyPr>
            <a:normAutofit fontScale="92500" lnSpcReduction="10000"/>
          </a:bodyPr>
          <a:lstStyle/>
          <a:p>
            <a:pPr lvl="1">
              <a:lnSpc>
                <a:spcPct val="160000"/>
              </a:lnSpc>
            </a:pPr>
            <a:r>
              <a:rPr lang="en-IN" sz="2000" dirty="0" smtClean="0"/>
              <a:t>Disposable </a:t>
            </a:r>
            <a:r>
              <a:rPr lang="en-IN" sz="2000" dirty="0" smtClean="0"/>
              <a:t>like the gloves, syringes, needles, I.V. bottles, catheters etc items are not be shredded, cut or mutilated. </a:t>
            </a:r>
          </a:p>
          <a:p>
            <a:pPr lvl="1">
              <a:lnSpc>
                <a:spcPct val="160000"/>
              </a:lnSpc>
            </a:pPr>
            <a:r>
              <a:rPr lang="en-IN" sz="2000" dirty="0" smtClean="0"/>
              <a:t>I.V. Bottles are collected by rag pickers</a:t>
            </a:r>
            <a:r>
              <a:rPr lang="en-IN" sz="2000" dirty="0" smtClean="0"/>
              <a:t>.</a:t>
            </a:r>
          </a:p>
          <a:p>
            <a:pPr lvl="1">
              <a:lnSpc>
                <a:spcPct val="160000"/>
              </a:lnSpc>
            </a:pPr>
            <a:r>
              <a:rPr lang="en-IN" sz="2000" dirty="0" smtClean="0"/>
              <a:t>Hazardous and Infectious Waste is stored for a maximum of 24 hrs but General Waste of Hospital it takes long time in Transportation.</a:t>
            </a:r>
          </a:p>
          <a:p>
            <a:pPr>
              <a:buNone/>
            </a:pPr>
            <a:endParaRPr lang="en-IN" dirty="0" smtClean="0"/>
          </a:p>
          <a:p>
            <a:pPr>
              <a:buNone/>
            </a:pPr>
            <a:r>
              <a:rPr lang="en-IN" dirty="0" smtClean="0"/>
              <a:t>Waste </a:t>
            </a:r>
            <a:r>
              <a:rPr lang="en-IN" dirty="0" smtClean="0"/>
              <a:t>is COLLECTED THREE TIMES A DAY</a:t>
            </a:r>
          </a:p>
          <a:p>
            <a:pPr>
              <a:buNone/>
            </a:pPr>
            <a:endParaRPr lang="en-IN" dirty="0" smtClean="0"/>
          </a:p>
          <a:p>
            <a:r>
              <a:rPr lang="en-IN" dirty="0" smtClean="0"/>
              <a:t>6:30 to7:30 am</a:t>
            </a:r>
          </a:p>
          <a:p>
            <a:r>
              <a:rPr lang="en-IN" dirty="0" smtClean="0"/>
              <a:t>2:30 to 3:30pm</a:t>
            </a:r>
          </a:p>
          <a:p>
            <a:r>
              <a:rPr lang="en-IN" dirty="0" smtClean="0"/>
              <a:t>7:30 to 8:30pm</a:t>
            </a:r>
          </a:p>
          <a:p>
            <a:pPr>
              <a:buNone/>
            </a:pPr>
            <a:r>
              <a:rPr lang="en-IN" dirty="0" smtClean="0"/>
              <a:t>                                                                                                    </a:t>
            </a: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219256" cy="6069288"/>
          </a:xfrm>
        </p:spPr>
        <p:txBody>
          <a:bodyPr/>
          <a:lstStyle/>
          <a:p>
            <a:pPr>
              <a:buNone/>
            </a:pPr>
            <a:endParaRPr lang="en-IN" dirty="0"/>
          </a:p>
        </p:txBody>
      </p:sp>
      <p:sp>
        <p:nvSpPr>
          <p:cNvPr id="4" name="Rounded Rectangle 3"/>
          <p:cNvSpPr/>
          <p:nvPr/>
        </p:nvSpPr>
        <p:spPr>
          <a:xfrm>
            <a:off x="2627784" y="908720"/>
            <a:ext cx="2736304"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 STORAGE</a:t>
            </a:r>
            <a:endParaRPr lang="en-IN" dirty="0"/>
          </a:p>
        </p:txBody>
      </p:sp>
      <p:sp>
        <p:nvSpPr>
          <p:cNvPr id="5" name="Rounded Rectangle 4"/>
          <p:cNvSpPr/>
          <p:nvPr/>
        </p:nvSpPr>
        <p:spPr>
          <a:xfrm>
            <a:off x="755576" y="1988840"/>
            <a:ext cx="252028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At the point of generation </a:t>
            </a:r>
            <a:endParaRPr lang="en-IN" dirty="0" smtClean="0"/>
          </a:p>
          <a:p>
            <a:pPr algn="ctr"/>
            <a:endParaRPr lang="en-IN" dirty="0"/>
          </a:p>
        </p:txBody>
      </p:sp>
      <p:sp>
        <p:nvSpPr>
          <p:cNvPr id="6" name="Rounded Rectangle 5"/>
          <p:cNvSpPr/>
          <p:nvPr/>
        </p:nvSpPr>
        <p:spPr>
          <a:xfrm>
            <a:off x="4355976" y="1988840"/>
            <a:ext cx="367240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Common storage for the total waste inside </a:t>
            </a:r>
            <a:r>
              <a:rPr lang="en-IN" b="1" dirty="0" smtClean="0"/>
              <a:t>the hospital</a:t>
            </a:r>
            <a:r>
              <a:rPr lang="en-IN" b="1" dirty="0" smtClean="0"/>
              <a:t>, before it is outsource</a:t>
            </a:r>
            <a:endParaRPr lang="en-IN" dirty="0" smtClean="0"/>
          </a:p>
          <a:p>
            <a:pPr algn="ctr"/>
            <a:endParaRPr lang="en-IN" dirty="0"/>
          </a:p>
        </p:txBody>
      </p:sp>
      <p:sp>
        <p:nvSpPr>
          <p:cNvPr id="7" name="Rounded Rectangle 6"/>
          <p:cNvSpPr/>
          <p:nvPr/>
        </p:nvSpPr>
        <p:spPr>
          <a:xfrm>
            <a:off x="1043608" y="3284984"/>
            <a:ext cx="6768752"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Segregated and Stored in separate container at the point of Generation</a:t>
            </a:r>
            <a:endParaRPr lang="en-IN" dirty="0" smtClean="0"/>
          </a:p>
          <a:p>
            <a:pPr algn="ctr"/>
            <a:endParaRPr lang="en-IN" dirty="0"/>
          </a:p>
        </p:txBody>
      </p:sp>
      <p:sp>
        <p:nvSpPr>
          <p:cNvPr id="8" name="Rounded Rectangle 7"/>
          <p:cNvSpPr/>
          <p:nvPr/>
        </p:nvSpPr>
        <p:spPr>
          <a:xfrm>
            <a:off x="683568" y="4725144"/>
            <a:ext cx="7560840"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Wastes from all the generation point is collected, taken and stored in BMW Trolley Bins in storage area separately as Hazardous and Infectious Waste and General Waste before they are outsourced</a:t>
            </a:r>
            <a:endParaRPr lang="en-IN" dirty="0" smtClean="0"/>
          </a:p>
          <a:p>
            <a:pPr algn="ctr"/>
            <a:endParaRPr lang="en-IN" dirty="0"/>
          </a:p>
        </p:txBody>
      </p:sp>
      <p:cxnSp>
        <p:nvCxnSpPr>
          <p:cNvPr id="10" name="Straight Arrow Connector 9"/>
          <p:cNvCxnSpPr/>
          <p:nvPr/>
        </p:nvCxnSpPr>
        <p:spPr>
          <a:xfrm flipH="1">
            <a:off x="2555776" y="1484784"/>
            <a:ext cx="79208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716016" y="1484784"/>
            <a:ext cx="79208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339752" y="2708920"/>
            <a:ext cx="64807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932040" y="2780928"/>
            <a:ext cx="72008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995936" y="4077072"/>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noAutofit/>
          </a:bodyPr>
          <a:lstStyle/>
          <a:p>
            <a:pPr algn="ctr"/>
            <a:r>
              <a:rPr lang="en-US" sz="3200" b="1" dirty="0" smtClean="0">
                <a:latin typeface="Calibri" pitchFamily="34" charset="0"/>
                <a:cs typeface="Calibri" pitchFamily="34" charset="0"/>
              </a:rPr>
              <a:t>Duration of Employment</a:t>
            </a:r>
            <a:endParaRPr lang="en-IN" sz="3200" b="1" dirty="0">
              <a:latin typeface="Calibri" pitchFamily="34" charset="0"/>
              <a:cs typeface="Calibri" pitchFamily="34" charset="0"/>
            </a:endParaRPr>
          </a:p>
        </p:txBody>
      </p:sp>
      <p:sp>
        <p:nvSpPr>
          <p:cNvPr id="5" name="Content Placeholder 4"/>
          <p:cNvSpPr>
            <a:spLocks noGrp="1"/>
          </p:cNvSpPr>
          <p:nvPr>
            <p:ph sz="quarter" idx="1"/>
          </p:nvPr>
        </p:nvSpPr>
        <p:spPr>
          <a:xfrm>
            <a:off x="457200" y="1124744"/>
            <a:ext cx="7467600" cy="5349208"/>
          </a:xfrm>
        </p:spPr>
        <p:txBody>
          <a:bodyPr/>
          <a:lstStyle/>
          <a:p>
            <a:pPr>
              <a:buNone/>
            </a:pPr>
            <a:endParaRPr lang="en-IN" dirty="0"/>
          </a:p>
        </p:txBody>
      </p:sp>
      <p:graphicFrame>
        <p:nvGraphicFramePr>
          <p:cNvPr id="6" name="Chart 5"/>
          <p:cNvGraphicFramePr/>
          <p:nvPr/>
        </p:nvGraphicFramePr>
        <p:xfrm>
          <a:off x="1115616" y="1412776"/>
          <a:ext cx="6480720"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CONTENTS</a:t>
            </a:r>
            <a:endParaRPr lang="en-IN" dirty="0"/>
          </a:p>
        </p:txBody>
      </p:sp>
      <p:sp>
        <p:nvSpPr>
          <p:cNvPr id="3" name="Content Placeholder 2"/>
          <p:cNvSpPr>
            <a:spLocks noGrp="1"/>
          </p:cNvSpPr>
          <p:nvPr>
            <p:ph sz="quarter" idx="1"/>
          </p:nvPr>
        </p:nvSpPr>
        <p:spPr/>
        <p:txBody>
          <a:bodyPr/>
          <a:lstStyle/>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HOSPITAL PROFILE</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INTRODUCTION Of THE PROJECT</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RATIONALE</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OBJECTIVES</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METHODOLOGY</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STUDY FINDINGS</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RECOMMENDATIONS</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CONCLUSION</a:t>
            </a:r>
          </a:p>
          <a:p>
            <a:pPr marL="514350" indent="-514350">
              <a:buFont typeface="Wingdings" pitchFamily="2" charset="2"/>
              <a:buChar char="Ø"/>
            </a:pPr>
            <a:r>
              <a:rPr lang="en-US"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references</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US" sz="3200" b="1" dirty="0" smtClean="0">
                <a:latin typeface="Calibri" pitchFamily="34" charset="0"/>
                <a:cs typeface="Calibri" pitchFamily="34" charset="0"/>
              </a:rPr>
              <a:t>Job type</a:t>
            </a:r>
            <a:endParaRPr lang="en-IN" sz="3200" b="1" dirty="0">
              <a:latin typeface="Calibri" pitchFamily="34" charset="0"/>
              <a:cs typeface="Calibri" pitchFamily="34" charset="0"/>
            </a:endParaRPr>
          </a:p>
        </p:txBody>
      </p:sp>
      <p:graphicFrame>
        <p:nvGraphicFramePr>
          <p:cNvPr id="6" name="Content Placeholder 5"/>
          <p:cNvGraphicFramePr>
            <a:graphicFrameLocks noGrp="1"/>
          </p:cNvGraphicFramePr>
          <p:nvPr>
            <p:ph sz="quarter" idx="1"/>
          </p:nvPr>
        </p:nvGraphicFramePr>
        <p:xfrm>
          <a:off x="827584" y="1600201"/>
          <a:ext cx="7097216" cy="47811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a:bodyPr>
          <a:lstStyle/>
          <a:p>
            <a:pPr algn="ctr"/>
            <a:r>
              <a:rPr lang="en-US" sz="3200" b="1" dirty="0" smtClean="0">
                <a:latin typeface="Calibri" pitchFamily="34" charset="0"/>
                <a:cs typeface="Calibri" pitchFamily="34" charset="0"/>
              </a:rPr>
              <a:t>AWARENESS ABOUT </a:t>
            </a:r>
            <a:r>
              <a:rPr lang="en-US" sz="3200" b="1" dirty="0" smtClean="0">
                <a:latin typeface="Calibri" pitchFamily="34" charset="0"/>
                <a:cs typeface="Calibri" pitchFamily="34" charset="0"/>
              </a:rPr>
              <a:t>BMW (word)</a:t>
            </a:r>
            <a:endParaRPr lang="en-IN" sz="3200" b="1" dirty="0">
              <a:latin typeface="Calibri" pitchFamily="34" charset="0"/>
              <a:cs typeface="Calibri" pitchFamily="34" charset="0"/>
            </a:endParaRPr>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pPr algn="ctr"/>
            <a:r>
              <a:rPr lang="en-US" b="1" dirty="0" smtClean="0"/>
              <a:t>Training responses</a:t>
            </a:r>
            <a:endParaRPr lang="en-IN" b="1"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Calibri" pitchFamily="34" charset="0"/>
                <a:cs typeface="Calibri" pitchFamily="34" charset="0"/>
              </a:rPr>
              <a:t> </a:t>
            </a:r>
            <a:r>
              <a:rPr lang="en-US" sz="3200" b="1" dirty="0" smtClean="0">
                <a:latin typeface="Calibri" pitchFamily="34" charset="0"/>
                <a:cs typeface="Calibri" pitchFamily="34" charset="0"/>
              </a:rPr>
              <a:t>HANDLING OF BMW</a:t>
            </a:r>
            <a:endParaRPr lang="en-IN" sz="3200" b="1" dirty="0">
              <a:latin typeface="Calibri" pitchFamily="34" charset="0"/>
              <a:cs typeface="Calibri" pitchFamily="34" charset="0"/>
            </a:endParaRPr>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US" sz="3200" b="1" dirty="0" smtClean="0">
                <a:latin typeface="Calibri" pitchFamily="34" charset="0"/>
                <a:cs typeface="Calibri" pitchFamily="34" charset="0"/>
              </a:rPr>
              <a:t>Type of Devices By which Injury occurred</a:t>
            </a:r>
            <a:endParaRPr lang="en-IN" sz="3200" b="1" dirty="0">
              <a:latin typeface="Calibri" pitchFamily="34" charset="0"/>
              <a:cs typeface="Calibri" pitchFamily="34" charset="0"/>
            </a:endParaRPr>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a:bodyPr>
          <a:lstStyle/>
          <a:p>
            <a:pPr algn="ctr"/>
            <a:r>
              <a:rPr lang="en-US" sz="3200" b="1" dirty="0" smtClean="0">
                <a:latin typeface="Calibri" pitchFamily="34" charset="0"/>
                <a:cs typeface="Calibri" pitchFamily="34" charset="0"/>
              </a:rPr>
              <a:t>Immunization policy for staffs</a:t>
            </a:r>
            <a:endParaRPr lang="en-IN" sz="3200" b="1" dirty="0">
              <a:latin typeface="Calibri" pitchFamily="34" charset="0"/>
              <a:cs typeface="Calibri" pitchFamily="34" charset="0"/>
            </a:endParaRPr>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r>
              <a:rPr lang="en-US" dirty="0" smtClean="0"/>
              <a:t>Awareness about needle Stick Injury</a:t>
            </a:r>
            <a:endParaRPr lang="en-IN"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where needle stick injury </a:t>
            </a:r>
            <a:r>
              <a:rPr lang="en-US" dirty="0" err="1" smtClean="0"/>
              <a:t>occured</a:t>
            </a:r>
            <a:endParaRPr lang="en-IN" dirty="0"/>
          </a:p>
        </p:txBody>
      </p:sp>
      <p:sp>
        <p:nvSpPr>
          <p:cNvPr id="3" name="Content Placeholder 2"/>
          <p:cNvSpPr>
            <a:spLocks noGrp="1"/>
          </p:cNvSpPr>
          <p:nvPr>
            <p:ph sz="quarter" idx="1"/>
          </p:nvPr>
        </p:nvSpPr>
        <p:spPr/>
        <p:txBody>
          <a:bodyPr/>
          <a:lstStyle/>
          <a:p>
            <a:endParaRPr lang="en-IN"/>
          </a:p>
        </p:txBody>
      </p:sp>
      <p:graphicFrame>
        <p:nvGraphicFramePr>
          <p:cNvPr id="4" name="Chart 3"/>
          <p:cNvGraphicFramePr/>
          <p:nvPr/>
        </p:nvGraphicFramePr>
        <p:xfrm>
          <a:off x="1187624" y="1772816"/>
          <a:ext cx="6192688"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Practices followed in case of needle stick injury</a:t>
            </a:r>
            <a:endParaRPr lang="en-IN"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683568" y="1700808"/>
          <a:ext cx="7272808" cy="424847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treatment received incase of needle stick injury</a:t>
            </a:r>
            <a:endParaRPr lang="en-IN"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a:bodyPr>
          <a:lstStyle/>
          <a:p>
            <a:pPr algn="ctr"/>
            <a:r>
              <a:rPr lang="en-US" sz="3200" b="1" dirty="0" smtClean="0">
                <a:latin typeface="Calibri" pitchFamily="34" charset="0"/>
                <a:cs typeface="Calibri" pitchFamily="34" charset="0"/>
              </a:rPr>
              <a:t>District Hospital </a:t>
            </a:r>
            <a:r>
              <a:rPr lang="en-US" sz="3200" b="1" dirty="0" err="1" smtClean="0">
                <a:latin typeface="Calibri" pitchFamily="34" charset="0"/>
                <a:cs typeface="Calibri" pitchFamily="34" charset="0"/>
              </a:rPr>
              <a:t>Nawada</a:t>
            </a:r>
            <a:r>
              <a:rPr lang="en-US" sz="3200" b="1" dirty="0" smtClean="0">
                <a:latin typeface="Calibri" pitchFamily="34" charset="0"/>
                <a:cs typeface="Calibri" pitchFamily="34" charset="0"/>
              </a:rPr>
              <a:t> Profile</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a:xfrm>
            <a:off x="611560" y="1196752"/>
            <a:ext cx="7467600" cy="5277200"/>
          </a:xfrm>
        </p:spPr>
        <p:txBody>
          <a:bodyPr>
            <a:normAutofit/>
          </a:bodyPr>
          <a:lstStyle/>
          <a:p>
            <a:pPr algn="just">
              <a:lnSpc>
                <a:spcPct val="110000"/>
              </a:lnSpc>
            </a:pPr>
            <a:r>
              <a:rPr lang="en-IN" dirty="0" smtClean="0"/>
              <a:t>District Hospital </a:t>
            </a:r>
            <a:r>
              <a:rPr lang="en-IN" dirty="0" err="1" smtClean="0"/>
              <a:t>Nawada</a:t>
            </a:r>
            <a:r>
              <a:rPr lang="en-IN" dirty="0" smtClean="0"/>
              <a:t>, Bihar had been established in 1891 under Gaya district as Sub- Divisional Hospital.</a:t>
            </a:r>
          </a:p>
          <a:p>
            <a:pPr algn="just"/>
            <a:r>
              <a:rPr lang="en-IN" dirty="0" smtClean="0"/>
              <a:t>In 1973 it was upgraded to District Level Hospital as </a:t>
            </a:r>
            <a:r>
              <a:rPr lang="en-IN" dirty="0" err="1" smtClean="0"/>
              <a:t>Sadar</a:t>
            </a:r>
            <a:r>
              <a:rPr lang="en-IN" dirty="0" smtClean="0"/>
              <a:t> Hospital.</a:t>
            </a:r>
          </a:p>
          <a:p>
            <a:pPr algn="just"/>
            <a:r>
              <a:rPr lang="en-IN" dirty="0" smtClean="0"/>
              <a:t>District Hospital </a:t>
            </a:r>
            <a:r>
              <a:rPr lang="en-IN" dirty="0" err="1" smtClean="0"/>
              <a:t>Nawada</a:t>
            </a:r>
            <a:r>
              <a:rPr lang="en-IN" dirty="0" smtClean="0"/>
              <a:t> has a capacity of 125 beds and has on its anvil future plans of expanding it to 300 bedded hospital.</a:t>
            </a:r>
          </a:p>
          <a:p>
            <a:pPr algn="just"/>
            <a:r>
              <a:rPr lang="en-IN" dirty="0" smtClean="0"/>
              <a:t>District Hospital </a:t>
            </a:r>
            <a:r>
              <a:rPr lang="en-IN" dirty="0" err="1" smtClean="0"/>
              <a:t>Nawada</a:t>
            </a:r>
            <a:r>
              <a:rPr lang="en-IN" dirty="0" smtClean="0"/>
              <a:t> is strategically located on the main road of the town and serves the whole population (22,66,506) of </a:t>
            </a:r>
            <a:r>
              <a:rPr lang="en-IN" dirty="0" err="1" smtClean="0"/>
              <a:t>Nawada</a:t>
            </a:r>
            <a:r>
              <a:rPr lang="en-IN" dirty="0" smtClean="0"/>
              <a:t> district.</a:t>
            </a:r>
          </a:p>
          <a:p>
            <a:pPr algn="just"/>
            <a:endParaRPr lang="en-IN"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Outsourcing OF waste</a:t>
            </a:r>
            <a:endParaRPr lang="en-IN"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Handling Blood spill</a:t>
            </a:r>
            <a:endParaRPr lang="en-IN"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PPE</a:t>
            </a:r>
            <a:endParaRPr lang="en-IN" dirty="0"/>
          </a:p>
        </p:txBody>
      </p:sp>
      <p:sp>
        <p:nvSpPr>
          <p:cNvPr id="5" name="Content Placeholder 4"/>
          <p:cNvSpPr>
            <a:spLocks noGrp="1"/>
          </p:cNvSpPr>
          <p:nvPr>
            <p:ph sz="quarter" idx="1"/>
          </p:nvPr>
        </p:nvSpPr>
        <p:spPr/>
        <p:txBody>
          <a:bodyPr/>
          <a:lstStyle/>
          <a:p>
            <a:endParaRPr lang="en-IN"/>
          </a:p>
        </p:txBody>
      </p:sp>
      <p:graphicFrame>
        <p:nvGraphicFramePr>
          <p:cNvPr id="6" name="Chart 5"/>
          <p:cNvGraphicFramePr/>
          <p:nvPr/>
        </p:nvGraphicFramePr>
        <p:xfrm>
          <a:off x="683568" y="1700808"/>
          <a:ext cx="7200800" cy="46085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lstStyle/>
          <a:p>
            <a:r>
              <a:rPr lang="en-US" dirty="0" smtClean="0"/>
              <a:t>TRAINING MODE</a:t>
            </a:r>
            <a:endParaRPr lang="en-IN"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normAutofit/>
          </a:bodyPr>
          <a:lstStyle/>
          <a:p>
            <a:pPr algn="ctr"/>
            <a:r>
              <a:rPr lang="en-US" sz="3200" b="1" dirty="0" smtClean="0">
                <a:latin typeface="Calibri" pitchFamily="34" charset="0"/>
                <a:cs typeface="Calibri" pitchFamily="34" charset="0"/>
              </a:rPr>
              <a:t>Findings</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a:xfrm>
            <a:off x="457200" y="1484784"/>
            <a:ext cx="7467600" cy="4989168"/>
          </a:xfrm>
        </p:spPr>
        <p:txBody>
          <a:bodyPr>
            <a:normAutofit/>
          </a:bodyPr>
          <a:lstStyle/>
          <a:p>
            <a:pPr marL="457200" indent="-457200" algn="just">
              <a:buNone/>
            </a:pPr>
            <a:endParaRPr lang="en-US" dirty="0" smtClean="0">
              <a:latin typeface="Calibri" pitchFamily="34" charset="0"/>
              <a:cs typeface="Calibri" pitchFamily="34" charset="0"/>
            </a:endParaRPr>
          </a:p>
          <a:p>
            <a:pPr marL="457200" indent="-457200" algn="just">
              <a:buFont typeface="Wingdings" pitchFamily="2" charset="2"/>
              <a:buChar char="Ø"/>
            </a:pPr>
            <a:r>
              <a:rPr lang="en-US" dirty="0" smtClean="0">
                <a:latin typeface="Calibri" pitchFamily="34" charset="0"/>
                <a:cs typeface="Calibri" pitchFamily="34" charset="0"/>
              </a:rPr>
              <a:t>Lack of knowledge about Bio Medical Waste Management Practices among the HCW.</a:t>
            </a:r>
            <a:endParaRPr lang="en-IN" dirty="0" smtClean="0">
              <a:latin typeface="Calibri" pitchFamily="34" charset="0"/>
              <a:cs typeface="Calibri" pitchFamily="34" charset="0"/>
            </a:endParaRPr>
          </a:p>
          <a:p>
            <a:pPr marL="457200" indent="-457200" algn="just">
              <a:buFont typeface="Wingdings" pitchFamily="2" charset="2"/>
              <a:buChar char="Ø"/>
            </a:pPr>
            <a:r>
              <a:rPr lang="en-US" dirty="0" smtClean="0">
                <a:latin typeface="Calibri" pitchFamily="34" charset="0"/>
                <a:cs typeface="Calibri" pitchFamily="34" charset="0"/>
              </a:rPr>
              <a:t>There were no separate protocols for immunization of staffs.</a:t>
            </a:r>
          </a:p>
          <a:p>
            <a:pPr marL="457200" indent="-457200" algn="just">
              <a:buFont typeface="Wingdings" pitchFamily="2" charset="2"/>
              <a:buChar char="Ø"/>
            </a:pPr>
            <a:r>
              <a:rPr lang="en-IN" dirty="0" smtClean="0">
                <a:latin typeface="Calibri" pitchFamily="34" charset="0"/>
                <a:cs typeface="Calibri" pitchFamily="34" charset="0"/>
              </a:rPr>
              <a:t>No signs/ posters are there in the hospital premises for segregation, Colour Coding  and handling of BMW.</a:t>
            </a:r>
          </a:p>
          <a:p>
            <a:pPr marL="457200" indent="-457200" algn="just">
              <a:buFont typeface="Wingdings" pitchFamily="2" charset="2"/>
              <a:buChar char="Ø"/>
            </a:pPr>
            <a:r>
              <a:rPr lang="en-US" dirty="0" smtClean="0">
                <a:latin typeface="Calibri" pitchFamily="34" charset="0"/>
                <a:cs typeface="Calibri" pitchFamily="34" charset="0"/>
              </a:rPr>
              <a:t>Most of the house keeping staffs don’t have knowledge about the segregation of waste</a:t>
            </a:r>
            <a:r>
              <a:rPr lang="en-US" dirty="0" smtClean="0">
                <a:latin typeface="Calibri" pitchFamily="34" charset="0"/>
                <a:cs typeface="Calibri" pitchFamily="34" charset="0"/>
              </a:rPr>
              <a:t>.</a:t>
            </a:r>
          </a:p>
          <a:p>
            <a:pPr marL="457200" indent="-457200" algn="just">
              <a:buFont typeface="Wingdings" pitchFamily="2" charset="2"/>
              <a:buChar char="Ø"/>
            </a:pPr>
            <a:r>
              <a:rPr lang="en-US" dirty="0" smtClean="0">
                <a:latin typeface="Calibri" pitchFamily="34" charset="0"/>
                <a:cs typeface="Calibri" pitchFamily="34" charset="0"/>
              </a:rPr>
              <a:t>PPE is not used by the HCW during handling of BMW.</a:t>
            </a:r>
            <a:endParaRPr lang="en-IN" dirty="0" smtClean="0">
              <a:latin typeface="Calibri" pitchFamily="34" charset="0"/>
              <a:cs typeface="Calibri" pitchFamily="34" charset="0"/>
            </a:endParaRPr>
          </a:p>
          <a:p>
            <a:pPr marL="457200" indent="-457200" algn="just">
              <a:buFont typeface="Wingdings" pitchFamily="2" charset="2"/>
              <a:buChar char="Ø"/>
            </a:pPr>
            <a:endParaRPr lang="en-IN" dirty="0" smtClean="0">
              <a:latin typeface="Calibri" pitchFamily="34" charset="0"/>
              <a:cs typeface="Calibri" pitchFamily="34" charset="0"/>
            </a:endParaRPr>
          </a:p>
          <a:p>
            <a:pPr>
              <a:buNone/>
            </a:pPr>
            <a:endParaRPr lang="en-IN" dirty="0"/>
          </a:p>
          <a:p>
            <a:endParaRPr lang="en-IN" dirty="0"/>
          </a:p>
          <a:p>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US" sz="3200" b="1" dirty="0" smtClean="0">
                <a:latin typeface="Calibri" pitchFamily="34" charset="0"/>
                <a:cs typeface="Calibri" pitchFamily="34" charset="0"/>
              </a:rPr>
              <a:t>Recommendations</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a:xfrm>
            <a:off x="457200" y="1340768"/>
            <a:ext cx="7467600" cy="5133184"/>
          </a:xfrm>
        </p:spPr>
        <p:txBody>
          <a:bodyPr>
            <a:normAutofit fontScale="92500" lnSpcReduction="10000"/>
          </a:bodyPr>
          <a:lstStyle/>
          <a:p>
            <a:pPr algn="just">
              <a:lnSpc>
                <a:spcPct val="150000"/>
              </a:lnSpc>
            </a:pPr>
            <a:r>
              <a:rPr lang="en-IN" dirty="0" smtClean="0">
                <a:latin typeface="Calibri" pitchFamily="34" charset="0"/>
                <a:cs typeface="Calibri" pitchFamily="34" charset="0"/>
              </a:rPr>
              <a:t>Hospital </a:t>
            </a:r>
            <a:r>
              <a:rPr lang="en-IN" dirty="0">
                <a:latin typeface="Calibri" pitchFamily="34" charset="0"/>
                <a:cs typeface="Calibri" pitchFamily="34" charset="0"/>
              </a:rPr>
              <a:t>should implement </a:t>
            </a:r>
            <a:r>
              <a:rPr lang="en-IN" dirty="0" smtClean="0">
                <a:latin typeface="Calibri" pitchFamily="34" charset="0"/>
                <a:cs typeface="Calibri" pitchFamily="34" charset="0"/>
              </a:rPr>
              <a:t>the training program for Bio Medical Waste Management on a regular basis.</a:t>
            </a:r>
            <a:r>
              <a:rPr lang="en-US" dirty="0" smtClean="0"/>
              <a:t> These training sessions should not become merely a one-time activity but should be a continuous process. </a:t>
            </a:r>
            <a:endParaRPr lang="en-IN" dirty="0" smtClean="0">
              <a:latin typeface="Calibri" pitchFamily="34" charset="0"/>
              <a:cs typeface="Calibri" pitchFamily="34" charset="0"/>
            </a:endParaRPr>
          </a:p>
          <a:p>
            <a:pPr lvl="0" algn="just">
              <a:lnSpc>
                <a:spcPct val="150000"/>
              </a:lnSpc>
            </a:pPr>
            <a:r>
              <a:rPr lang="en-US" dirty="0" smtClean="0"/>
              <a:t>Awareness materials including hoardings, wall writing stickers etc should be provided in the hospital.</a:t>
            </a:r>
            <a:endParaRPr lang="en-IN" dirty="0" smtClean="0"/>
          </a:p>
          <a:p>
            <a:pPr lvl="0" algn="just">
              <a:lnSpc>
                <a:spcPct val="150000"/>
              </a:lnSpc>
            </a:pPr>
            <a:r>
              <a:rPr lang="en-US" dirty="0" smtClean="0"/>
              <a:t>Special training has to be given for the personnel who are handling the waste directly on regular basis like nursing staffs and housekeeping staffs. </a:t>
            </a: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US" sz="3200" b="1" dirty="0" smtClean="0">
                <a:latin typeface="Calibri" pitchFamily="34" charset="0"/>
                <a:cs typeface="Calibri" pitchFamily="34" charset="0"/>
              </a:rPr>
              <a:t>Recommendations</a:t>
            </a:r>
            <a:endParaRPr lang="en-IN" sz="3200" dirty="0"/>
          </a:p>
        </p:txBody>
      </p:sp>
      <p:sp>
        <p:nvSpPr>
          <p:cNvPr id="3" name="Content Placeholder 2"/>
          <p:cNvSpPr>
            <a:spLocks noGrp="1"/>
          </p:cNvSpPr>
          <p:nvPr>
            <p:ph sz="quarter" idx="1"/>
          </p:nvPr>
        </p:nvSpPr>
        <p:spPr>
          <a:xfrm>
            <a:off x="457200" y="1268760"/>
            <a:ext cx="7467600" cy="5205192"/>
          </a:xfrm>
        </p:spPr>
        <p:txBody>
          <a:bodyPr>
            <a:normAutofit lnSpcReduction="10000"/>
          </a:bodyPr>
          <a:lstStyle/>
          <a:p>
            <a:pPr algn="just"/>
            <a:endParaRPr lang="en-IN" dirty="0" smtClean="0"/>
          </a:p>
          <a:p>
            <a:pPr algn="just"/>
            <a:r>
              <a:rPr lang="en-US" dirty="0" smtClean="0"/>
              <a:t>Policy of Waste Management should be strictly followed.</a:t>
            </a:r>
          </a:p>
          <a:p>
            <a:pPr algn="just">
              <a:buNone/>
            </a:pPr>
            <a:endParaRPr lang="en-US" dirty="0" smtClean="0"/>
          </a:p>
          <a:p>
            <a:pPr lvl="0" algn="just"/>
            <a:r>
              <a:rPr lang="en-US" dirty="0" smtClean="0"/>
              <a:t>Supervisor should be responsible for the monitoring of the staff to ensure that biomedical waste management rules are strictly followed in the hospital</a:t>
            </a:r>
            <a:r>
              <a:rPr lang="en-US" b="1" dirty="0" smtClean="0"/>
              <a:t>.</a:t>
            </a:r>
          </a:p>
          <a:p>
            <a:pPr lvl="0" algn="just">
              <a:buNone/>
            </a:pPr>
            <a:endParaRPr lang="en-US" b="1" dirty="0" smtClean="0"/>
          </a:p>
          <a:p>
            <a:pPr algn="just"/>
            <a:r>
              <a:rPr lang="en-US" dirty="0" smtClean="0"/>
              <a:t>Hospital generating Bio-medical waste shall strictly ensure segregation, color coding and other provisions of Bio-medical waste (Management &amp; Handling) rules, 1998. </a:t>
            </a:r>
            <a:endParaRPr lang="en-IN" dirty="0" smtClean="0"/>
          </a:p>
          <a:p>
            <a:pPr lvl="0"/>
            <a:endParaRPr lang="en-IN" dirty="0" smtClean="0"/>
          </a:p>
          <a:p>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en-US" sz="2800" b="1" dirty="0" smtClean="0">
                <a:latin typeface="Calibri" pitchFamily="34" charset="0"/>
                <a:cs typeface="Calibri" pitchFamily="34" charset="0"/>
              </a:rPr>
              <a:t>Recommendations</a:t>
            </a:r>
            <a:endParaRPr lang="en-IN" dirty="0"/>
          </a:p>
        </p:txBody>
      </p:sp>
      <p:sp>
        <p:nvSpPr>
          <p:cNvPr id="3" name="Content Placeholder 2"/>
          <p:cNvSpPr>
            <a:spLocks noGrp="1"/>
          </p:cNvSpPr>
          <p:nvPr>
            <p:ph sz="quarter" idx="1"/>
          </p:nvPr>
        </p:nvSpPr>
        <p:spPr>
          <a:xfrm>
            <a:off x="457200" y="1340768"/>
            <a:ext cx="7467600" cy="5133184"/>
          </a:xfrm>
        </p:spPr>
        <p:txBody>
          <a:bodyPr>
            <a:normAutofit fontScale="92500" lnSpcReduction="10000"/>
          </a:bodyPr>
          <a:lstStyle/>
          <a:p>
            <a:pPr lvl="0" algn="just">
              <a:lnSpc>
                <a:spcPct val="150000"/>
              </a:lnSpc>
            </a:pPr>
            <a:r>
              <a:rPr lang="en-US" dirty="0" smtClean="0"/>
              <a:t>Proper training and personal safety equipment / accessories should be provided to waste handling staff.</a:t>
            </a:r>
            <a:endParaRPr lang="en-IN" dirty="0" smtClean="0"/>
          </a:p>
          <a:p>
            <a:pPr lvl="0" algn="just">
              <a:lnSpc>
                <a:spcPct val="150000"/>
              </a:lnSpc>
            </a:pPr>
            <a:r>
              <a:rPr lang="en-US" dirty="0" smtClean="0"/>
              <a:t>There should be a separate BIOMEDICAL WASTE MANAGEMENT COMMITTEE for handling every thing regarding biomedical waste management .</a:t>
            </a:r>
            <a:endParaRPr lang="en-IN" dirty="0" smtClean="0"/>
          </a:p>
          <a:p>
            <a:pPr lvl="0" algn="just">
              <a:lnSpc>
                <a:spcPct val="150000"/>
              </a:lnSpc>
            </a:pPr>
            <a:r>
              <a:rPr lang="en-US" dirty="0" smtClean="0"/>
              <a:t>A supervisor should be always present at the storage site when the waste is being outsourced.</a:t>
            </a:r>
          </a:p>
          <a:p>
            <a:pPr algn="just">
              <a:lnSpc>
                <a:spcPct val="150000"/>
              </a:lnSpc>
            </a:pPr>
            <a:r>
              <a:rPr lang="en-US" dirty="0" smtClean="0"/>
              <a:t>There should be strict protocol for reporting any negligence on part of any heath care staff.</a:t>
            </a:r>
            <a:endParaRPr lang="en-IN" dirty="0" smtClean="0"/>
          </a:p>
          <a:p>
            <a:pPr lvl="0"/>
            <a:endParaRPr lang="en-IN" dirty="0" smtClean="0"/>
          </a:p>
          <a:p>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US" sz="3200" b="1" dirty="0" smtClean="0">
                <a:latin typeface="Calibri" pitchFamily="34" charset="0"/>
                <a:cs typeface="Calibri" pitchFamily="34" charset="0"/>
              </a:rPr>
              <a:t>Limitations</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p:txBody>
          <a:bodyPr/>
          <a:lstStyle/>
          <a:p>
            <a:pPr lvl="0">
              <a:lnSpc>
                <a:spcPct val="150000"/>
              </a:lnSpc>
            </a:pPr>
            <a:r>
              <a:rPr lang="en-US" dirty="0" smtClean="0">
                <a:latin typeface="Calibri" pitchFamily="34" charset="0"/>
                <a:cs typeface="Calibri" pitchFamily="34" charset="0"/>
              </a:rPr>
              <a:t> </a:t>
            </a:r>
            <a:r>
              <a:rPr lang="en-US" dirty="0" smtClean="0"/>
              <a:t>As the sampling technique used is convenience sampling which can make study results biased.</a:t>
            </a:r>
            <a:endParaRPr lang="en-IN" dirty="0" smtClean="0"/>
          </a:p>
          <a:p>
            <a:pPr lvl="0">
              <a:lnSpc>
                <a:spcPct val="150000"/>
              </a:lnSpc>
            </a:pPr>
            <a:r>
              <a:rPr lang="en-US" dirty="0" smtClean="0"/>
              <a:t>Accuracy of the findings depends on the accuracy of the information.</a:t>
            </a:r>
            <a:endParaRPr lang="en-IN" dirty="0" smtClean="0"/>
          </a:p>
          <a:p>
            <a:pPr lvl="0">
              <a:lnSpc>
                <a:spcPct val="150000"/>
              </a:lnSpc>
            </a:pPr>
            <a:r>
              <a:rPr lang="en-US" dirty="0" smtClean="0"/>
              <a:t>Some of the interviewees were not in favor of filling of the forms and may have filled it in a hurry.</a:t>
            </a:r>
            <a:endParaRPr lang="en-IN" dirty="0" smtClean="0"/>
          </a:p>
          <a:p>
            <a:pPr algn="just">
              <a:lnSpc>
                <a:spcPct val="150000"/>
              </a:lnSpc>
              <a:buNone/>
            </a:pPr>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lstStyle/>
          <a:p>
            <a:r>
              <a:rPr lang="en-US" b="1" i="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REFERENCES</a:t>
            </a:r>
            <a:endParaRPr lang="en-IN" dirty="0"/>
          </a:p>
        </p:txBody>
      </p:sp>
      <p:sp>
        <p:nvSpPr>
          <p:cNvPr id="3" name="Content Placeholder 2"/>
          <p:cNvSpPr>
            <a:spLocks noGrp="1"/>
          </p:cNvSpPr>
          <p:nvPr>
            <p:ph sz="quarter" idx="1"/>
          </p:nvPr>
        </p:nvSpPr>
        <p:spPr/>
        <p:txBody>
          <a:bodyPr/>
          <a:lstStyle/>
          <a:p>
            <a:pPr algn="just"/>
            <a:r>
              <a:rPr lang="en-US" dirty="0" smtClean="0">
                <a:hlinkClick r:id="rId2"/>
              </a:rPr>
              <a:t>www.who.org</a:t>
            </a:r>
            <a:endParaRPr lang="en-US" dirty="0" smtClean="0"/>
          </a:p>
          <a:p>
            <a:pPr algn="just"/>
            <a:r>
              <a:rPr lang="en-US" dirty="0" smtClean="0"/>
              <a:t>Principles of hospital administration and planning by SCHAKHAR </a:t>
            </a:r>
          </a:p>
          <a:p>
            <a:pPr marL="274320" lvl="1" algn="just">
              <a:spcBef>
                <a:spcPts val="600"/>
              </a:spcBef>
              <a:buSzPct val="70000"/>
              <a:buFont typeface="Wingdings"/>
              <a:buChar char=""/>
            </a:pPr>
            <a:r>
              <a:rPr lang="en-GB" sz="2400" dirty="0" smtClean="0"/>
              <a:t>Hospital Waste</a:t>
            </a:r>
            <a:r>
              <a:rPr lang="en-US" sz="2400" dirty="0" smtClean="0"/>
              <a:t>- </a:t>
            </a:r>
            <a:r>
              <a:rPr lang="en-GB" sz="2400" dirty="0" smtClean="0"/>
              <a:t>An Environmental Hazard and Its Management</a:t>
            </a:r>
            <a:r>
              <a:rPr lang="en-US" sz="2400" dirty="0" smtClean="0"/>
              <a:t>  </a:t>
            </a:r>
            <a:r>
              <a:rPr lang="en-GB" sz="2400" i="1" dirty="0" smtClean="0"/>
              <a:t>By: Hem Chandra</a:t>
            </a:r>
          </a:p>
          <a:p>
            <a:pPr marL="274320" lvl="1" algn="just">
              <a:spcBef>
                <a:spcPts val="600"/>
              </a:spcBef>
              <a:buSzPct val="70000"/>
              <a:buFont typeface="Wingdings"/>
              <a:buChar char=""/>
            </a:pPr>
            <a:r>
              <a:rPr lang="en-US" sz="2000" dirty="0" smtClean="0"/>
              <a:t>BIOMEDICAL WASTE MANAGEMNT IN INDIAN CONTEXT (Dr. </a:t>
            </a:r>
            <a:r>
              <a:rPr lang="en-US" sz="2000" dirty="0" err="1" smtClean="0"/>
              <a:t>Saurabh</a:t>
            </a:r>
            <a:r>
              <a:rPr lang="en-US" sz="2000" dirty="0" smtClean="0"/>
              <a:t> </a:t>
            </a:r>
            <a:r>
              <a:rPr lang="en-US" sz="2000" dirty="0" err="1" smtClean="0"/>
              <a:t>Sikka</a:t>
            </a:r>
            <a:r>
              <a:rPr lang="en-US" sz="2000" dirty="0" smtClean="0"/>
              <a:t>)</a:t>
            </a:r>
            <a:endParaRPr lang="en-IN" sz="2000" dirty="0" smtClean="0"/>
          </a:p>
          <a:p>
            <a:pPr marL="274320" lvl="1">
              <a:spcBef>
                <a:spcPts val="600"/>
              </a:spcBef>
              <a:buSzPct val="70000"/>
              <a:buFont typeface="Wingdings"/>
              <a:buChar char=""/>
            </a:pPr>
            <a:r>
              <a:rPr lang="en-US" sz="2400" dirty="0" smtClean="0"/>
              <a:t>Management of bio-medical waste: awareness and practices in a district of Gujarat.</a:t>
            </a:r>
          </a:p>
          <a:p>
            <a:pPr marL="274320" lvl="1">
              <a:spcBef>
                <a:spcPts val="600"/>
              </a:spcBef>
              <a:buSzPct val="70000"/>
              <a:buFont typeface="Wingdings"/>
              <a:buChar char=""/>
            </a:pPr>
            <a:r>
              <a:rPr lang="en-US" sz="2000" dirty="0" smtClean="0"/>
              <a:t>Notification -Bio-Medical Waste (Management and Handling Rules) 2011 (Government of India, Ministry of Environment and Forest)</a:t>
            </a:r>
            <a:endParaRPr lang="en-IN" sz="2000" dirty="0" smtClean="0"/>
          </a:p>
          <a:p>
            <a:pPr marL="274320" lvl="1">
              <a:spcBef>
                <a:spcPts val="600"/>
              </a:spcBef>
              <a:buSzPct val="70000"/>
              <a:buFont typeface="Wingdings"/>
              <a:buChar char=""/>
            </a:pPr>
            <a:endParaRPr lang="en-IN" sz="2000" dirty="0" smtClean="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488832" cy="706090"/>
          </a:xfrm>
        </p:spPr>
        <p:txBody>
          <a:bodyPr>
            <a:normAutofit/>
          </a:bodyPr>
          <a:lstStyle/>
          <a:p>
            <a:pPr algn="ctr"/>
            <a:r>
              <a:rPr lang="en-US" dirty="0" smtClean="0"/>
              <a:t> </a:t>
            </a:r>
            <a:r>
              <a:rPr lang="en-US" b="1" dirty="0" smtClean="0"/>
              <a:t>Highlights of The Hospital</a:t>
            </a:r>
            <a:endParaRPr lang="en-IN" sz="3200" b="1" dirty="0">
              <a:latin typeface="Calibri" pitchFamily="34" charset="0"/>
              <a:cs typeface="Calibri" pitchFamily="34" charset="0"/>
            </a:endParaRPr>
          </a:p>
        </p:txBody>
      </p:sp>
      <p:sp>
        <p:nvSpPr>
          <p:cNvPr id="30721" name="Rectangle 1"/>
          <p:cNvSpPr>
            <a:spLocks noGrp="1" noChangeArrowheads="1"/>
          </p:cNvSpPr>
          <p:nvPr>
            <p:ph sz="quarter" idx="1"/>
          </p:nvPr>
        </p:nvSpPr>
        <p:spPr bwMode="auto">
          <a:xfrm>
            <a:off x="899592" y="1587279"/>
            <a:ext cx="687999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Emergency Management</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General Medicine &amp; Medical </a:t>
            </a:r>
            <a:r>
              <a:rPr kumimoji="0" lang="en-US" b="0" i="0" u="none" strike="noStrike" cap="none" normalizeH="0" baseline="0" dirty="0" err="1" smtClean="0">
                <a:ln>
                  <a:noFill/>
                </a:ln>
                <a:solidFill>
                  <a:schemeClr val="tx1"/>
                </a:solidFill>
                <a:effectLst/>
                <a:latin typeface="+mj-lt"/>
                <a:ea typeface="Calibri" pitchFamily="34" charset="0"/>
                <a:cs typeface="Times New Roman" pitchFamily="18" charset="0"/>
              </a:rPr>
              <a:t>Specialities</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General Surgery &amp; Surgical </a:t>
            </a:r>
            <a:r>
              <a:rPr kumimoji="0" lang="en-US" b="0" i="0" u="none" strike="noStrike" cap="none" normalizeH="0" baseline="0" dirty="0" err="1" smtClean="0">
                <a:ln>
                  <a:noFill/>
                </a:ln>
                <a:solidFill>
                  <a:schemeClr val="tx1"/>
                </a:solidFill>
                <a:effectLst/>
                <a:latin typeface="+mj-lt"/>
                <a:ea typeface="Calibri" pitchFamily="34" charset="0"/>
                <a:cs typeface="Times New Roman" pitchFamily="18" charset="0"/>
              </a:rPr>
              <a:t>Specialities</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Department Of Obstetrics &amp; </a:t>
            </a:r>
            <a:r>
              <a:rPr kumimoji="0" lang="en-US" b="0" i="0" u="none" strike="noStrike" cap="none" normalizeH="0" baseline="0" dirty="0" err="1" smtClean="0">
                <a:ln>
                  <a:noFill/>
                </a:ln>
                <a:solidFill>
                  <a:schemeClr val="tx1"/>
                </a:solidFill>
                <a:effectLst/>
                <a:latin typeface="+mj-lt"/>
                <a:ea typeface="Calibri" pitchFamily="34" charset="0"/>
                <a:cs typeface="Times New Roman" pitchFamily="18" charset="0"/>
              </a:rPr>
              <a:t>Gynaecology</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NBCC</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Operation Theatre</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Department Of Ophthalmology and ENT</a:t>
            </a:r>
            <a:endParaRPr kumimoji="0" lang="en-US"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ctr">
              <a:buNone/>
            </a:pPr>
            <a:endParaRPr lang="en-US" sz="6000" dirty="0" smtClean="0"/>
          </a:p>
          <a:p>
            <a:pPr algn="ctr">
              <a:buNone/>
            </a:pPr>
            <a:r>
              <a:rPr lang="en-US" sz="6000" dirty="0" smtClean="0"/>
              <a:t>THANK YOU</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normAutofit/>
          </a:bodyPr>
          <a:lstStyle/>
          <a:p>
            <a:pPr algn="ctr"/>
            <a:r>
              <a:rPr lang="en-US" dirty="0" smtClean="0"/>
              <a:t> </a:t>
            </a:r>
            <a:r>
              <a:rPr lang="en-US" b="1" dirty="0" smtClean="0"/>
              <a:t>Highlights of The Hospital</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a:xfrm>
            <a:off x="457200" y="1772816"/>
            <a:ext cx="7467600" cy="4701136"/>
          </a:xfrm>
        </p:spPr>
        <p:txBody>
          <a:bodyPr>
            <a:normAutofit/>
          </a:bodyPr>
          <a:lstStyle/>
          <a:p>
            <a:pPr lvl="0">
              <a:lnSpc>
                <a:spcPct val="150000"/>
              </a:lnSpc>
            </a:pPr>
            <a:r>
              <a:rPr lang="en-IN" dirty="0" smtClean="0"/>
              <a:t>Department of Dental Surgery</a:t>
            </a:r>
          </a:p>
          <a:p>
            <a:pPr lvl="0">
              <a:lnSpc>
                <a:spcPct val="150000"/>
              </a:lnSpc>
            </a:pPr>
            <a:r>
              <a:rPr lang="en-IN" dirty="0" smtClean="0"/>
              <a:t>Department of Pathology</a:t>
            </a:r>
          </a:p>
          <a:p>
            <a:pPr lvl="0">
              <a:lnSpc>
                <a:spcPct val="150000"/>
              </a:lnSpc>
            </a:pPr>
            <a:r>
              <a:rPr lang="en-IN" dirty="0" smtClean="0"/>
              <a:t>Department of Radiology with X-RAY and Ultrasound Facility</a:t>
            </a:r>
          </a:p>
          <a:p>
            <a:pPr lvl="0">
              <a:lnSpc>
                <a:spcPct val="150000"/>
              </a:lnSpc>
            </a:pPr>
            <a:r>
              <a:rPr lang="en-IN" dirty="0" smtClean="0"/>
              <a:t>Ambulance Services</a:t>
            </a:r>
          </a:p>
          <a:p>
            <a:pPr lvl="0">
              <a:lnSpc>
                <a:spcPct val="150000"/>
              </a:lnSpc>
            </a:pPr>
            <a:r>
              <a:rPr lang="en-IN" dirty="0" smtClean="0"/>
              <a:t>Blood Bank</a:t>
            </a:r>
          </a:p>
          <a:p>
            <a:pPr lvl="0">
              <a:lnSpc>
                <a:spcPct val="150000"/>
              </a:lnSpc>
            </a:pPr>
            <a:r>
              <a:rPr lang="en-IN" dirty="0" smtClean="0"/>
              <a:t>AIDS Control and Linked ART Centre</a:t>
            </a:r>
          </a:p>
          <a:p>
            <a:pPr>
              <a:buNone/>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en-US" dirty="0" smtClean="0"/>
              <a:t> </a:t>
            </a:r>
            <a:r>
              <a:rPr lang="en-US" sz="3200" b="1" dirty="0" smtClean="0">
                <a:latin typeface="Calibri" pitchFamily="34" charset="0"/>
                <a:cs typeface="Calibri" pitchFamily="34" charset="0"/>
              </a:rPr>
              <a:t>introduction</a:t>
            </a:r>
            <a:endParaRPr lang="en-IN" sz="3200" b="1" dirty="0">
              <a:latin typeface="Calibri" pitchFamily="34" charset="0"/>
              <a:cs typeface="Calibri" pitchFamily="34" charset="0"/>
            </a:endParaRPr>
          </a:p>
        </p:txBody>
      </p:sp>
      <p:sp>
        <p:nvSpPr>
          <p:cNvPr id="3" name="Content Placeholder 2"/>
          <p:cNvSpPr>
            <a:spLocks noGrp="1"/>
          </p:cNvSpPr>
          <p:nvPr>
            <p:ph sz="quarter" idx="1"/>
          </p:nvPr>
        </p:nvSpPr>
        <p:spPr>
          <a:xfrm>
            <a:off x="457200" y="1340768"/>
            <a:ext cx="7467600" cy="5133184"/>
          </a:xfrm>
        </p:spPr>
        <p:txBody>
          <a:bodyPr>
            <a:normAutofit/>
          </a:bodyPr>
          <a:lstStyle/>
          <a:p>
            <a:pPr algn="just">
              <a:buNone/>
            </a:pPr>
            <a:r>
              <a:rPr lang="en-IN" dirty="0" smtClean="0"/>
              <a:t> Biomedical Waste (Management and Handling) Rules, 1998 of India</a:t>
            </a:r>
          </a:p>
          <a:p>
            <a:pPr algn="just">
              <a:buNone/>
            </a:pPr>
            <a:endParaRPr lang="en-US" b="1" dirty="0" smtClean="0"/>
          </a:p>
          <a:p>
            <a:pPr algn="just">
              <a:buNone/>
            </a:pPr>
            <a:r>
              <a:rPr lang="en-US" b="1" dirty="0" smtClean="0"/>
              <a:t>Definition</a:t>
            </a:r>
          </a:p>
          <a:p>
            <a:pPr algn="just">
              <a:buNone/>
            </a:pPr>
            <a:r>
              <a:rPr lang="en-US" dirty="0" smtClean="0"/>
              <a:t> “</a:t>
            </a:r>
            <a:r>
              <a:rPr lang="en-IN" dirty="0" smtClean="0"/>
              <a:t>Any waste which is generated during the diagnosis, treatment or immunization of human beings or animals or in research activities pertaining thereto or in the production or testing of biological.”</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562074"/>
          </a:xfrm>
        </p:spPr>
        <p:txBody>
          <a:bodyPr/>
          <a:lstStyle/>
          <a:p>
            <a:pPr algn="ctr" eaLnBrk="1" hangingPunct="1">
              <a:defRPr/>
            </a:pPr>
            <a:r>
              <a:rPr lang="en-US" b="1" dirty="0" smtClean="0"/>
              <a:t>Classification and management</a:t>
            </a:r>
          </a:p>
        </p:txBody>
      </p:sp>
      <p:graphicFrame>
        <p:nvGraphicFramePr>
          <p:cNvPr id="17453" name="Group 45"/>
          <p:cNvGraphicFramePr>
            <a:graphicFrameLocks noGrp="1"/>
          </p:cNvGraphicFramePr>
          <p:nvPr/>
        </p:nvGraphicFramePr>
        <p:xfrm>
          <a:off x="251520" y="1268759"/>
          <a:ext cx="8496944" cy="5374304"/>
        </p:xfrm>
        <a:graphic>
          <a:graphicData uri="http://schemas.openxmlformats.org/drawingml/2006/table">
            <a:tbl>
              <a:tblPr/>
              <a:tblGrid>
                <a:gridCol w="1483074"/>
                <a:gridCol w="2749372"/>
                <a:gridCol w="4264498"/>
              </a:tblGrid>
              <a:tr h="3064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charset="0"/>
                          <a:cs typeface="Times New Roman" pitchFamily="18" charset="0"/>
                        </a:rPr>
                        <a:t>Category</a:t>
                      </a:r>
                      <a:endParaRPr kumimoji="0" lang="en-US" sz="1800" b="0" i="0" u="none" strike="noStrike" cap="none" normalizeH="0" baseline="0" dirty="0" smtClean="0">
                        <a:ln>
                          <a:noFill/>
                        </a:ln>
                        <a:solidFill>
                          <a:srgbClr val="FF0000"/>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cs typeface="Times New Roman" pitchFamily="18" charset="0"/>
                        </a:rPr>
                        <a:t>Waste Type </a:t>
                      </a:r>
                      <a:endParaRPr kumimoji="0" lang="en-US" sz="1800" b="0" i="0" u="none" strike="noStrike" cap="none" normalizeH="0" baseline="0" smtClean="0">
                        <a:ln>
                          <a:noFill/>
                        </a:ln>
                        <a:solidFill>
                          <a:srgbClr val="FF0000"/>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cs typeface="Times New Roman" pitchFamily="18" charset="0"/>
                        </a:rPr>
                        <a:t>Treatment and Disposal Method </a:t>
                      </a:r>
                      <a:endParaRPr kumimoji="0" lang="en-US" sz="1800" b="0" i="0" u="none" strike="noStrike" cap="none" normalizeH="0" baseline="0" smtClean="0">
                        <a:ln>
                          <a:noFill/>
                        </a:ln>
                        <a:solidFill>
                          <a:srgbClr val="FF0000"/>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9067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Times New Roman" pitchFamily="18" charset="0"/>
                        </a:rPr>
                        <a:t>Category 1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Times New Roman" pitchFamily="18" charset="0"/>
                        </a:rPr>
                        <a:t>Human Wastes (Tissues, organs, body parts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Incineration / deep burial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3350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Category 2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Animal Waste</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Incineration / deep burial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620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Category 3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Microbiology and Biotechnology waste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Autoclave/microwave/incineration</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9067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Category 4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Sharps</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Disinfection (chemical treatment)+/autoclaving/microwaving and mutilation shredding</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7932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Category 5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Discarded Medicines and Cytotoxic Drugs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Times New Roman" pitchFamily="18" charset="0"/>
                        </a:rPr>
                        <a:t>Incineration/ destruction and drugs disposal in secured landfills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26029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26029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26029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26029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26029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pPr eaLnBrk="1" hangingPunct="1">
              <a:defRPr/>
            </a:pPr>
            <a:r>
              <a:rPr lang="en-US" dirty="0" err="1" smtClean="0"/>
              <a:t>Contd</a:t>
            </a:r>
            <a:r>
              <a:rPr lang="en-US" dirty="0" smtClean="0"/>
              <a:t>…</a:t>
            </a:r>
          </a:p>
        </p:txBody>
      </p:sp>
      <p:graphicFrame>
        <p:nvGraphicFramePr>
          <p:cNvPr id="18477" name="Group 45"/>
          <p:cNvGraphicFramePr>
            <a:graphicFrameLocks noGrp="1"/>
          </p:cNvGraphicFramePr>
          <p:nvPr/>
        </p:nvGraphicFramePr>
        <p:xfrm>
          <a:off x="251520" y="1484784"/>
          <a:ext cx="8037512" cy="6764367"/>
        </p:xfrm>
        <a:graphic>
          <a:graphicData uri="http://schemas.openxmlformats.org/drawingml/2006/table">
            <a:tbl>
              <a:tblPr/>
              <a:tblGrid>
                <a:gridCol w="1362075"/>
                <a:gridCol w="2676525"/>
                <a:gridCol w="3998912"/>
              </a:tblGrid>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charset="0"/>
                          <a:cs typeface="Times New Roman" pitchFamily="18" charset="0"/>
                        </a:rPr>
                        <a:t>Category</a:t>
                      </a:r>
                      <a:endParaRPr kumimoji="0" lang="en-US" sz="1800" b="0" i="0" u="none" strike="noStrike" cap="none" normalizeH="0" baseline="0" dirty="0" smtClean="0">
                        <a:ln>
                          <a:noFill/>
                        </a:ln>
                        <a:solidFill>
                          <a:srgbClr val="FF0000"/>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cs typeface="Times New Roman" pitchFamily="18" charset="0"/>
                        </a:rPr>
                        <a:t>Waste Type </a:t>
                      </a:r>
                      <a:endParaRPr kumimoji="0" lang="en-US" sz="1800" b="0" i="0" u="none" strike="noStrike" cap="none" normalizeH="0" baseline="0" smtClean="0">
                        <a:ln>
                          <a:noFill/>
                        </a:ln>
                        <a:solidFill>
                          <a:srgbClr val="FF0000"/>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Arial" charset="0"/>
                          <a:cs typeface="Times New Roman" pitchFamily="18" charset="0"/>
                        </a:rPr>
                        <a:t>Treatment and Disposal Method </a:t>
                      </a:r>
                      <a:endParaRPr kumimoji="0" lang="en-US" sz="1800" b="0" i="0" u="none" strike="noStrike" cap="none" normalizeH="0" baseline="0" smtClean="0">
                        <a:ln>
                          <a:noFill/>
                        </a:ln>
                        <a:solidFill>
                          <a:srgbClr val="FF0000"/>
                        </a:solidFill>
                        <a:effectLst/>
                        <a:latin typeface="Times New Roman" pitchFamily="18"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pitchFamily="18" charset="0"/>
                        </a:rPr>
                        <a:t>Category 6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Contaminated solid waste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pitchFamily="18" charset="0"/>
                        </a:rPr>
                        <a:t>Incineration/autoclaving / microwaving </a:t>
                      </a:r>
                    </a:p>
                  </a:txBody>
                  <a:tcPr marL="28575" marR="28575" marT="28575" marB="28575" anchor="ctr" horzOverflow="overflow">
                    <a:lnL>
                      <a:noFill/>
                    </a:lnL>
                    <a:lnR>
                      <a:noFill/>
                    </a:lnR>
                    <a:ln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pitchFamily="18" charset="0"/>
                        </a:rPr>
                        <a:t>Category 7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Solid waste (disposable items other than sharps)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Disinfection by chemical treatment+ microwaving/autoclaving &amp; mutilation shredding</a:t>
                      </a:r>
                    </a:p>
                  </a:txBody>
                  <a:tcPr marL="26201" marR="26201" marT="26201" marB="26201" anchor="ctr" horzOverflow="overflow">
                    <a:lnL>
                      <a:noFill/>
                    </a:lnL>
                    <a:lnR>
                      <a:noFill/>
                    </a:lnR>
                    <a:lnT>
                      <a:noFill/>
                    </a:lnT>
                    <a:lnB>
                      <a:noFill/>
                    </a:lnB>
                    <a:lnTlToBr>
                      <a:noFill/>
                    </a:lnTlToBr>
                    <a:lnBlToTr>
                      <a:noFill/>
                    </a:lnBlToTr>
                    <a:noFill/>
                  </a:tcPr>
                </a:tc>
              </a:tr>
              <a:tr h="1198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pitchFamily="18" charset="0"/>
                        </a:rPr>
                        <a:t>Category 8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Liquid waste (generated from laboratory washing, cleaning, housekeeping and disinfecting activity)</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Disinfection by chemical treatment+ and discharge into the drains </a:t>
                      </a:r>
                    </a:p>
                  </a:txBody>
                  <a:tcPr marL="26201" marR="26201" marT="26201" marB="26201" anchor="ctr" horzOverflow="overflow">
                    <a:lnL>
                      <a:noFill/>
                    </a:lnL>
                    <a:lnR>
                      <a:noFill/>
                    </a:lnR>
                    <a:lnT>
                      <a:noFill/>
                    </a:lnT>
                    <a:lnB>
                      <a:noFill/>
                    </a:lnB>
                    <a:lnTlToBr>
                      <a:noFill/>
                    </a:lnTlToBr>
                    <a:lnBlToTr>
                      <a:noFill/>
                    </a:lnBlToTr>
                    <a:noFill/>
                  </a:tcPr>
                </a:tc>
              </a:tr>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pitchFamily="18" charset="0"/>
                        </a:rPr>
                        <a:t>Category  9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Incineration ash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Disposal in municipal landfill</a:t>
                      </a:r>
                    </a:p>
                  </a:txBody>
                  <a:tcPr marL="26201" marR="26201" marT="26201" marB="26201" anchor="ctr" horzOverflow="overflow">
                    <a:lnL>
                      <a:noFill/>
                    </a:lnL>
                    <a:lnR>
                      <a:noFill/>
                    </a:lnR>
                    <a:lnT>
                      <a:noFill/>
                    </a:lnT>
                    <a:lnB>
                      <a:noFill/>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pitchFamily="18" charset="0"/>
                        </a:rPr>
                        <a:t>Category10</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Chemical Wastes </a:t>
                      </a: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Chemical Treatment + and discharge in to drain for liquids and secured landfill for solids </a:t>
                      </a:r>
                    </a:p>
                  </a:txBody>
                  <a:tcPr marL="26201" marR="26201" marT="26201" marB="26201" anchor="ctr" horzOverflow="overflow">
                    <a:lnL>
                      <a:noFill/>
                    </a:lnL>
                    <a:lnR>
                      <a:noFill/>
                    </a:lnR>
                    <a:ln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333333"/>
                        </a:solidFill>
                        <a:effectLst/>
                        <a:latin typeface="Arial" charset="0"/>
                        <a:cs typeface="Times New Roman" pitchFamily="18" charset="0"/>
                      </a:endParaRPr>
                    </a:p>
                  </a:txBody>
                  <a:tcPr marL="26201" marR="26201" marT="26201" marB="26201" anchor="ct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lstStyle/>
          <a:p>
            <a:pPr algn="ctr"/>
            <a:r>
              <a:rPr lang="en-US" dirty="0" smtClean="0"/>
              <a:t>COLOR CODING OF BMW</a:t>
            </a:r>
            <a:endParaRPr lang="en-IN" dirty="0"/>
          </a:p>
        </p:txBody>
      </p:sp>
      <p:graphicFrame>
        <p:nvGraphicFramePr>
          <p:cNvPr id="4" name="Content Placeholder 3"/>
          <p:cNvGraphicFramePr>
            <a:graphicFrameLocks noGrp="1"/>
          </p:cNvGraphicFramePr>
          <p:nvPr>
            <p:ph sz="quarter" idx="1"/>
          </p:nvPr>
        </p:nvGraphicFramePr>
        <p:xfrm>
          <a:off x="323528" y="886976"/>
          <a:ext cx="8208912" cy="5532120"/>
        </p:xfrm>
        <a:graphic>
          <a:graphicData uri="http://schemas.openxmlformats.org/drawingml/2006/table">
            <a:tbl>
              <a:tblPr firstRow="1" bandRow="1">
                <a:tableStyleId>{5C22544A-7EE6-4342-B048-85BDC9FD1C3A}</a:tableStyleId>
              </a:tblPr>
              <a:tblGrid>
                <a:gridCol w="2052228"/>
                <a:gridCol w="2052228"/>
                <a:gridCol w="2052228"/>
                <a:gridCol w="2052228"/>
              </a:tblGrid>
              <a:tr h="76900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rgbClr val="FF0000"/>
                          </a:solidFill>
                          <a:effectLst/>
                          <a:latin typeface="Arial" charset="0"/>
                          <a:cs typeface="Times New Roman" pitchFamily="18" charset="0"/>
                        </a:rPr>
                        <a:t>Color coding</a:t>
                      </a:r>
                      <a:endParaRPr kumimoji="0" lang="en-US" sz="1800" b="0" i="0" u="none" strike="noStrike" cap="none" normalizeH="0" baseline="0" dirty="0" smtClean="0">
                        <a:ln>
                          <a:noFill/>
                        </a:ln>
                        <a:solidFill>
                          <a:srgbClr val="FF0000"/>
                        </a:solidFill>
                        <a:effectLst/>
                        <a:latin typeface="Arial" charset="0"/>
                        <a:cs typeface="Times New Roman" pitchFamily="18" charset="0"/>
                      </a:endParaRPr>
                    </a:p>
                    <a:p>
                      <a:pPr algn="just"/>
                      <a:endParaRPr lang="en-IN" dirty="0"/>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charset="0"/>
                          <a:cs typeface="Times New Roman" pitchFamily="18" charset="0"/>
                        </a:rPr>
                        <a:t>Type of container</a:t>
                      </a: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Arial" charset="0"/>
                          <a:cs typeface="Times New Roman" pitchFamily="18" charset="0"/>
                        </a:rPr>
                        <a:t>Waste category</a:t>
                      </a:r>
                    </a:p>
                  </a:txBody>
                  <a:tcPr marL="26201" marR="26201" marT="26201" marB="26201" anchor="ctr" horzOverflow="overflow"/>
                </a:tc>
                <a:tc>
                  <a:txBody>
                    <a:bodyPr/>
                    <a:lstStyle/>
                    <a:p>
                      <a:pPr algn="just"/>
                      <a:r>
                        <a:rPr kumimoji="0" lang="en-US" sz="1800" b="1" i="0" u="none" strike="noStrike" cap="none" normalizeH="0" baseline="0" dirty="0" smtClean="0">
                          <a:ln>
                            <a:noFill/>
                          </a:ln>
                          <a:solidFill>
                            <a:srgbClr val="FF0000"/>
                          </a:solidFill>
                          <a:effectLst/>
                          <a:latin typeface="Arial" charset="0"/>
                          <a:cs typeface="Times New Roman" pitchFamily="18" charset="0"/>
                        </a:rPr>
                        <a:t>Treatment      option </a:t>
                      </a:r>
                      <a:endParaRPr lang="en-IN" dirty="0"/>
                    </a:p>
                  </a:txBody>
                  <a:tcPr/>
                </a:tc>
              </a:tr>
              <a:tr h="119695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00"/>
                          </a:solidFill>
                          <a:effectLst/>
                          <a:latin typeface="Arial" charset="0"/>
                          <a:cs typeface="Times New Roman" pitchFamily="18" charset="0"/>
                        </a:rPr>
                        <a:t>YELLOW</a:t>
                      </a: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00"/>
                          </a:solidFill>
                          <a:effectLst/>
                          <a:latin typeface="Arial" charset="0"/>
                          <a:cs typeface="Times New Roman" pitchFamily="18" charset="0"/>
                        </a:rPr>
                        <a:t>    PLASTIC BAG</a:t>
                      </a: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00"/>
                          </a:solidFill>
                          <a:effectLst/>
                          <a:latin typeface="Arial" charset="0"/>
                          <a:cs typeface="Arial" charset="0"/>
                        </a:rPr>
                        <a:t>Cat 1,2,3,6</a:t>
                      </a:r>
                      <a:endParaRPr kumimoji="0" lang="en-US" sz="1800" b="0" i="0" u="none" strike="noStrike" cap="none" normalizeH="0" baseline="0" dirty="0" smtClean="0">
                        <a:ln>
                          <a:noFill/>
                        </a:ln>
                        <a:solidFill>
                          <a:srgbClr val="FFFF00"/>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00"/>
                          </a:solidFill>
                          <a:effectLst/>
                          <a:latin typeface="Arial" charset="0"/>
                          <a:cs typeface="Arial" charset="0"/>
                        </a:rPr>
                        <a:t>Incineration / deep burial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00"/>
                          </a:solidFill>
                          <a:effectLst/>
                          <a:latin typeface="Arial" charset="0"/>
                          <a:cs typeface="Arial" charset="0"/>
                        </a:rPr>
                        <a:t>                                                </a:t>
                      </a:r>
                      <a:endParaRPr kumimoji="0" lang="en-US" sz="1800" b="0" i="0" u="none" strike="noStrike" cap="none" normalizeH="0" baseline="0" dirty="0" smtClean="0">
                        <a:ln>
                          <a:noFill/>
                        </a:ln>
                        <a:solidFill>
                          <a:srgbClr val="FFFF00"/>
                        </a:solidFill>
                        <a:effectLst/>
                        <a:latin typeface="Arial" charset="0"/>
                        <a:cs typeface="Times New Roman" pitchFamily="18" charset="0"/>
                      </a:endParaRPr>
                    </a:p>
                  </a:txBody>
                  <a:tcPr/>
                </a:tc>
              </a:tr>
              <a:tr h="7690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Arial" charset="0"/>
                          <a:cs typeface="Times New Roman" pitchFamily="18" charset="0"/>
                        </a:rPr>
                        <a:t>RED</a:t>
                      </a: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333333"/>
                          </a:solidFill>
                          <a:effectLst/>
                          <a:latin typeface="Arial" charset="0"/>
                          <a:cs typeface="Times New Roman" pitchFamily="18" charset="0"/>
                        </a:rPr>
                        <a:t> </a:t>
                      </a:r>
                      <a:r>
                        <a:rPr kumimoji="0" lang="en-US" sz="1800" b="0" i="0" u="none" strike="noStrike" cap="none" normalizeH="0" baseline="0" dirty="0" smtClean="0">
                          <a:ln>
                            <a:noFill/>
                          </a:ln>
                          <a:solidFill>
                            <a:srgbClr val="FF0000"/>
                          </a:solidFill>
                          <a:effectLst/>
                          <a:latin typeface="Arial" charset="0"/>
                          <a:cs typeface="Arial" charset="0"/>
                        </a:rPr>
                        <a:t>Disinfected container/plastic bag </a:t>
                      </a:r>
                      <a:endParaRPr kumimoji="0" lang="en-US" sz="1800" b="0" i="0" u="none" strike="noStrike" cap="none" normalizeH="0" baseline="0" dirty="0" smtClean="0">
                        <a:ln>
                          <a:noFill/>
                        </a:ln>
                        <a:solidFill>
                          <a:srgbClr val="FF0000"/>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Arial" charset="0"/>
                          <a:cs typeface="Arial" charset="0"/>
                        </a:rPr>
                        <a:t>Cat 3,6,7</a:t>
                      </a:r>
                      <a:endParaRPr kumimoji="0" lang="en-US" sz="1800" b="0" i="0" u="none" strike="noStrike" cap="none" normalizeH="0" baseline="0" dirty="0" smtClean="0">
                        <a:ln>
                          <a:noFill/>
                        </a:ln>
                        <a:solidFill>
                          <a:srgbClr val="FF0000"/>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Arial" charset="0"/>
                          <a:cs typeface="Arial" charset="0"/>
                        </a:rPr>
                        <a:t>Autoclave/microwave/chemical treatment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Arial" charset="0"/>
                          <a:cs typeface="Arial" charset="0"/>
                        </a:rPr>
                        <a:t>                          </a:t>
                      </a:r>
                      <a:endParaRPr kumimoji="0" lang="en-US" sz="1800" b="0" i="0" u="none" strike="noStrike" cap="none" normalizeH="0" baseline="0" dirty="0" smtClean="0">
                        <a:ln>
                          <a:noFill/>
                        </a:ln>
                        <a:solidFill>
                          <a:srgbClr val="FF0000"/>
                        </a:solidFill>
                        <a:effectLst/>
                        <a:latin typeface="Arial" charset="0"/>
                        <a:cs typeface="Times New Roman" pitchFamily="18" charset="0"/>
                      </a:endParaRPr>
                    </a:p>
                  </a:txBody>
                  <a:tcPr/>
                </a:tc>
              </a:tr>
              <a:tr h="7690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2970FF"/>
                          </a:solidFill>
                          <a:effectLst/>
                          <a:latin typeface="Arial" charset="0"/>
                          <a:cs typeface="Arial" charset="0"/>
                        </a:rPr>
                        <a:t>Blue</a:t>
                      </a:r>
                      <a:r>
                        <a:rPr kumimoji="0" lang="en-US" sz="1800" b="0" i="0" u="none" strike="noStrike" cap="none" normalizeH="0" baseline="0" dirty="0" smtClean="0">
                          <a:ln>
                            <a:noFill/>
                          </a:ln>
                          <a:solidFill>
                            <a:srgbClr val="FFFFFF"/>
                          </a:solidFill>
                          <a:effectLst/>
                          <a:latin typeface="Arial" charset="0"/>
                          <a:cs typeface="Arial" charset="0"/>
                        </a:rPr>
                        <a:t>/white translucent </a:t>
                      </a:r>
                      <a:endParaRPr kumimoji="0" lang="en-US" sz="1800" b="0" i="0" u="none" strike="noStrike" cap="none" normalizeH="0" baseline="0" dirty="0" smtClean="0">
                        <a:ln>
                          <a:noFill/>
                        </a:ln>
                        <a:solidFill>
                          <a:srgbClr val="FFFFFF"/>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2">
                              <a:lumMod val="75000"/>
                            </a:schemeClr>
                          </a:solidFill>
                          <a:effectLst/>
                          <a:latin typeface="Arial" charset="0"/>
                          <a:cs typeface="Arial" charset="0"/>
                        </a:rPr>
                        <a:t>Plastic bag/ Puncture proof </a:t>
                      </a:r>
                      <a:endParaRPr kumimoji="0" lang="en-US" sz="1800" b="0" i="0" u="none" strike="noStrike" cap="none" normalizeH="0" baseline="0" dirty="0" smtClean="0">
                        <a:ln>
                          <a:noFill/>
                        </a:ln>
                        <a:solidFill>
                          <a:schemeClr val="accent2">
                            <a:lumMod val="75000"/>
                          </a:schemeClr>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2">
                              <a:lumMod val="75000"/>
                            </a:schemeClr>
                          </a:solidFill>
                          <a:effectLst/>
                          <a:latin typeface="Arial" charset="0"/>
                          <a:cs typeface="Arial" charset="0"/>
                        </a:rPr>
                        <a:t>Cat 4,7</a:t>
                      </a:r>
                      <a:endParaRPr kumimoji="0" lang="en-US" sz="1800" b="0" i="0" u="none" strike="noStrike" cap="none" normalizeH="0" baseline="0" dirty="0" smtClean="0">
                        <a:ln>
                          <a:noFill/>
                        </a:ln>
                        <a:solidFill>
                          <a:schemeClr val="accent2">
                            <a:lumMod val="75000"/>
                          </a:schemeClr>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2">
                              <a:lumMod val="75000"/>
                            </a:schemeClr>
                          </a:solidFill>
                          <a:effectLst/>
                          <a:latin typeface="Arial" charset="0"/>
                          <a:cs typeface="Arial" charset="0"/>
                        </a:rPr>
                        <a:t>Autoclave/microwave/Chemical/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2">
                              <a:lumMod val="75000"/>
                            </a:schemeClr>
                          </a:solidFill>
                          <a:effectLst/>
                          <a:latin typeface="Arial" charset="0"/>
                          <a:cs typeface="Arial" charset="0"/>
                        </a:rPr>
                        <a:t>Treatment/destruction shredding  </a:t>
                      </a:r>
                    </a:p>
                    <a:p>
                      <a:pPr algn="just"/>
                      <a:endParaRPr lang="en-IN" dirty="0"/>
                    </a:p>
                  </a:txBody>
                  <a:tcPr/>
                </a:tc>
              </a:tr>
              <a:tr h="7690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BLACK</a:t>
                      </a: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Plastic bag</a:t>
                      </a: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Garamond"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Garamond" pitchFamily="18" charset="0"/>
                          <a:cs typeface="Arial" charset="0"/>
                        </a:rPr>
                        <a:t>Cat 5,9,10</a:t>
                      </a:r>
                      <a:endParaRPr kumimoji="0" lang="en-US" sz="1100" b="0" i="0" u="none" strike="noStrike" cap="none" normalizeH="0" baseline="0" dirty="0" smtClean="0">
                        <a:ln>
                          <a:noFill/>
                        </a:ln>
                        <a:solidFill>
                          <a:schemeClr val="tx1"/>
                        </a:solidFill>
                        <a:effectLst/>
                        <a:latin typeface="Arial" charset="0"/>
                        <a:cs typeface="Times New Roman" pitchFamily="18" charset="0"/>
                      </a:endParaRPr>
                    </a:p>
                  </a:txBody>
                  <a:tcPr marL="26201" marR="26201" marT="26201" marB="26201"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Garamond" pitchFamily="18" charset="0"/>
                          <a:cs typeface="Arial" charset="0"/>
                        </a:rPr>
                        <a:t>Disposal in secure landfill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Garamond" pitchFamily="18" charset="0"/>
                          <a:cs typeface="Arial" charset="0"/>
                        </a:rPr>
                        <a:t>                                          </a:t>
                      </a:r>
                      <a:endParaRPr kumimoji="0" lang="en-US" sz="1100" b="0" i="0" u="none" strike="noStrike" cap="none" normalizeH="0" baseline="0" dirty="0" smtClean="0">
                        <a:ln>
                          <a:noFill/>
                        </a:ln>
                        <a:solidFill>
                          <a:schemeClr val="tx1"/>
                        </a:solidFill>
                        <a:effectLst/>
                        <a:latin typeface="Arial"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1476</TotalTime>
  <Words>1427</Words>
  <Application>Microsoft Office PowerPoint</Application>
  <PresentationFormat>On-screen Show (4:3)</PresentationFormat>
  <Paragraphs>244</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Oriel</vt:lpstr>
      <vt:lpstr>           BIOMEDICAL WASTE MANAGEMENT PRACTICES At District Hospital Nawada, Bihar   </vt:lpstr>
      <vt:lpstr>CONTENTS</vt:lpstr>
      <vt:lpstr>District Hospital Nawada Profile</vt:lpstr>
      <vt:lpstr> Highlights of The Hospital</vt:lpstr>
      <vt:lpstr> Highlights of The Hospital</vt:lpstr>
      <vt:lpstr> introduction</vt:lpstr>
      <vt:lpstr>Classification and management</vt:lpstr>
      <vt:lpstr>Contd…</vt:lpstr>
      <vt:lpstr>COLOR CODING OF BMW</vt:lpstr>
      <vt:lpstr>              RATIONALE OF THE STUDY </vt:lpstr>
      <vt:lpstr>RATIONALE OF THE STUDY  </vt:lpstr>
      <vt:lpstr>RATIONALE OF THE STUDY</vt:lpstr>
      <vt:lpstr>                                OBJECTIVE </vt:lpstr>
      <vt:lpstr>                         METHODOLOGY</vt:lpstr>
      <vt:lpstr>Generation Point of BMW </vt:lpstr>
      <vt:lpstr> </vt:lpstr>
      <vt:lpstr>Slide 17</vt:lpstr>
      <vt:lpstr>Slide 18</vt:lpstr>
      <vt:lpstr>Duration of Employment</vt:lpstr>
      <vt:lpstr>Job type</vt:lpstr>
      <vt:lpstr>AWARENESS ABOUT BMW (word)</vt:lpstr>
      <vt:lpstr>Training responses</vt:lpstr>
      <vt:lpstr> HANDLING OF BMW</vt:lpstr>
      <vt:lpstr>Type of Devices By which Injury occurred</vt:lpstr>
      <vt:lpstr>Immunization policy for staffs</vt:lpstr>
      <vt:lpstr>Awareness about needle Stick Injury</vt:lpstr>
      <vt:lpstr>Areas where needle stick injury occured</vt:lpstr>
      <vt:lpstr>Practices followed in case of needle stick injury</vt:lpstr>
      <vt:lpstr>Type of treatment received incase of needle stick injury</vt:lpstr>
      <vt:lpstr>Outsourcing OF waste</vt:lpstr>
      <vt:lpstr>Handling Blood spill</vt:lpstr>
      <vt:lpstr>Use of PPE</vt:lpstr>
      <vt:lpstr>TRAINING MODE</vt:lpstr>
      <vt:lpstr>Findings</vt:lpstr>
      <vt:lpstr>Recommendations</vt:lpstr>
      <vt:lpstr>Recommendations</vt:lpstr>
      <vt:lpstr>Recommendations</vt:lpstr>
      <vt:lpstr>Limitations</vt:lpstr>
      <vt:lpstr>REFERENCES</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Opportunities of Improvement in Infection Control at Outpatient Department</dc:title>
  <dc:creator>sony</dc:creator>
  <cp:lastModifiedBy>sony</cp:lastModifiedBy>
  <cp:revision>275</cp:revision>
  <dcterms:created xsi:type="dcterms:W3CDTF">2012-06-15T05:05:14Z</dcterms:created>
  <dcterms:modified xsi:type="dcterms:W3CDTF">2013-05-20T19:46:32Z</dcterms:modified>
</cp:coreProperties>
</file>