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9"/>
  </p:notesMasterIdLst>
  <p:sldIdLst>
    <p:sldId id="256" r:id="rId2"/>
    <p:sldId id="258" r:id="rId3"/>
    <p:sldId id="257" r:id="rId4"/>
    <p:sldId id="260" r:id="rId5"/>
    <p:sldId id="261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5FC635-8797-45A7-8A9F-5B3F63EE300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3421F75-856F-40EC-8390-1CA873C1AACD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IN" dirty="0" smtClean="0"/>
            <a:t>  SOLUTION  WOULD BE  </a:t>
          </a:r>
          <a:endParaRPr lang="en-IN" dirty="0"/>
        </a:p>
      </dgm:t>
    </dgm:pt>
    <dgm:pt modelId="{B2F69F5F-C88D-4B71-BEA6-4D3524AF9822}" type="parTrans" cxnId="{E86D5A0F-B1EE-4EC0-91DE-52FB0EF9DAFE}">
      <dgm:prSet/>
      <dgm:spPr/>
      <dgm:t>
        <a:bodyPr/>
        <a:lstStyle/>
        <a:p>
          <a:endParaRPr lang="en-IN"/>
        </a:p>
      </dgm:t>
    </dgm:pt>
    <dgm:pt modelId="{4D9A792B-D62C-409D-AC9D-6A782FE9A242}" type="sibTrans" cxnId="{E86D5A0F-B1EE-4EC0-91DE-52FB0EF9DAFE}">
      <dgm:prSet/>
      <dgm:spPr/>
      <dgm:t>
        <a:bodyPr/>
        <a:lstStyle/>
        <a:p>
          <a:endParaRPr lang="en-IN"/>
        </a:p>
      </dgm:t>
    </dgm:pt>
    <dgm:pt modelId="{7C314546-AB75-482A-8382-67AE6A8D84C0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IN" dirty="0" smtClean="0"/>
            <a:t>Monitoring  of  NABH standards </a:t>
          </a:r>
          <a:endParaRPr lang="en-IN" dirty="0"/>
        </a:p>
      </dgm:t>
    </dgm:pt>
    <dgm:pt modelId="{AE7B8DF7-268E-4AB1-8D69-7ECFC181E912}" type="sibTrans" cxnId="{493BC170-C1D8-4A86-8FA6-C80A3EDBABDB}">
      <dgm:prSet/>
      <dgm:spPr/>
      <dgm:t>
        <a:bodyPr/>
        <a:lstStyle/>
        <a:p>
          <a:endParaRPr lang="en-IN"/>
        </a:p>
      </dgm:t>
    </dgm:pt>
    <dgm:pt modelId="{1C3DD6DF-1CE7-4747-8C13-05EB9619B556}" type="parTrans" cxnId="{493BC170-C1D8-4A86-8FA6-C80A3EDBABDB}">
      <dgm:prSet/>
      <dgm:spPr/>
      <dgm:t>
        <a:bodyPr/>
        <a:lstStyle/>
        <a:p>
          <a:endParaRPr lang="en-IN"/>
        </a:p>
      </dgm:t>
    </dgm:pt>
    <dgm:pt modelId="{10CBBDA5-30DC-4008-A1D3-2EEBBCC415EE}" type="pres">
      <dgm:prSet presAssocID="{865FC635-8797-45A7-8A9F-5B3F63EE300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E23035-83AF-442C-98D2-C628B880385F}" type="pres">
      <dgm:prSet presAssocID="{63421F75-856F-40EC-8390-1CA873C1AACD}" presName="node" presStyleLbl="node1" presStyleIdx="0" presStyleCnt="2" custScaleX="81765" custLinFactNeighborX="-66266" custLinFactNeighborY="-1005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D3AFB7F-9DF1-4D48-B421-456820BD08AA}" type="pres">
      <dgm:prSet presAssocID="{4D9A792B-D62C-409D-AC9D-6A782FE9A242}" presName="sibTrans" presStyleCnt="0"/>
      <dgm:spPr/>
    </dgm:pt>
    <dgm:pt modelId="{5AF53484-0730-406B-953D-56E6B2F4D433}" type="pres">
      <dgm:prSet presAssocID="{7C314546-AB75-482A-8382-67AE6A8D84C0}" presName="node" presStyleLbl="node1" presStyleIdx="1" presStyleCnt="2" custLinFactNeighborX="58167" custLinFactNeighborY="-4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CFFE782C-E3C2-44D5-8978-DBF098FC9DA1}" type="presOf" srcId="{865FC635-8797-45A7-8A9F-5B3F63EE3006}" destId="{10CBBDA5-30DC-4008-A1D3-2EEBBCC415EE}" srcOrd="0" destOrd="0" presId="urn:microsoft.com/office/officeart/2005/8/layout/default"/>
    <dgm:cxn modelId="{9A3D43E4-6159-4387-9EC9-C81F3498261B}" type="presOf" srcId="{7C314546-AB75-482A-8382-67AE6A8D84C0}" destId="{5AF53484-0730-406B-953D-56E6B2F4D433}" srcOrd="0" destOrd="0" presId="urn:microsoft.com/office/officeart/2005/8/layout/default"/>
    <dgm:cxn modelId="{493BC170-C1D8-4A86-8FA6-C80A3EDBABDB}" srcId="{865FC635-8797-45A7-8A9F-5B3F63EE3006}" destId="{7C314546-AB75-482A-8382-67AE6A8D84C0}" srcOrd="1" destOrd="0" parTransId="{1C3DD6DF-1CE7-4747-8C13-05EB9619B556}" sibTransId="{AE7B8DF7-268E-4AB1-8D69-7ECFC181E912}"/>
    <dgm:cxn modelId="{E86D5A0F-B1EE-4EC0-91DE-52FB0EF9DAFE}" srcId="{865FC635-8797-45A7-8A9F-5B3F63EE3006}" destId="{63421F75-856F-40EC-8390-1CA873C1AACD}" srcOrd="0" destOrd="0" parTransId="{B2F69F5F-C88D-4B71-BEA6-4D3524AF9822}" sibTransId="{4D9A792B-D62C-409D-AC9D-6A782FE9A242}"/>
    <dgm:cxn modelId="{2500B310-E34D-4ECC-9072-02C7A2231C81}" type="presOf" srcId="{63421F75-856F-40EC-8390-1CA873C1AACD}" destId="{D2E23035-83AF-442C-98D2-C628B880385F}" srcOrd="0" destOrd="0" presId="urn:microsoft.com/office/officeart/2005/8/layout/default"/>
    <dgm:cxn modelId="{20A5A0DC-093A-4206-93C9-5E8DE7965C27}" type="presParOf" srcId="{10CBBDA5-30DC-4008-A1D3-2EEBBCC415EE}" destId="{D2E23035-83AF-442C-98D2-C628B880385F}" srcOrd="0" destOrd="0" presId="urn:microsoft.com/office/officeart/2005/8/layout/default"/>
    <dgm:cxn modelId="{B6B0C7A4-B3FF-43F9-992B-BFE4D34574F2}" type="presParOf" srcId="{10CBBDA5-30DC-4008-A1D3-2EEBBCC415EE}" destId="{0D3AFB7F-9DF1-4D48-B421-456820BD08AA}" srcOrd="1" destOrd="0" presId="urn:microsoft.com/office/officeart/2005/8/layout/default"/>
    <dgm:cxn modelId="{4DA3B03D-6B17-4283-962D-BF400E4FEB35}" type="presParOf" srcId="{10CBBDA5-30DC-4008-A1D3-2EEBBCC415EE}" destId="{5AF53484-0730-406B-953D-56E6B2F4D43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E23035-83AF-442C-98D2-C628B880385F}">
      <dsp:nvSpPr>
        <dsp:cNvPr id="0" name=""/>
        <dsp:cNvSpPr/>
      </dsp:nvSpPr>
      <dsp:spPr>
        <a:xfrm>
          <a:off x="326228" y="0"/>
          <a:ext cx="1141932" cy="837961"/>
        </a:xfrm>
        <a:prstGeom prst="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  SOLUTION  WOULD BE  </a:t>
          </a:r>
          <a:endParaRPr lang="en-IN" sz="1500" kern="1200" dirty="0"/>
        </a:p>
      </dsp:txBody>
      <dsp:txXfrm>
        <a:off x="326228" y="0"/>
        <a:ext cx="1141932" cy="837961"/>
      </dsp:txXfrm>
    </dsp:sp>
    <dsp:sp modelId="{5AF53484-0730-406B-953D-56E6B2F4D433}">
      <dsp:nvSpPr>
        <dsp:cNvPr id="0" name=""/>
        <dsp:cNvSpPr/>
      </dsp:nvSpPr>
      <dsp:spPr>
        <a:xfrm>
          <a:off x="3345657" y="0"/>
          <a:ext cx="1396603" cy="837961"/>
        </a:xfrm>
        <a:prstGeom prst="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Monitoring  of  NABH standards </a:t>
          </a:r>
          <a:endParaRPr lang="en-IN" sz="1500" kern="1200" dirty="0"/>
        </a:p>
      </dsp:txBody>
      <dsp:txXfrm>
        <a:off x="3345657" y="0"/>
        <a:ext cx="1396603" cy="837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C3B0F-94C0-4DD4-ADCC-8FEF184C502D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88986-B8CC-4E45-9B8E-04BF36494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88986-B8CC-4E45-9B8E-04BF36494B7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B509-262E-4815-9801-52F341049BBF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878F-3218-4B48-8E2D-EB176DDB8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B509-262E-4815-9801-52F341049BBF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878F-3218-4B48-8E2D-EB176DDB8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B509-262E-4815-9801-52F341049BBF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878F-3218-4B48-8E2D-EB176DDB8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B509-262E-4815-9801-52F341049BBF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878F-3218-4B48-8E2D-EB176DDB8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B509-262E-4815-9801-52F341049BBF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878F-3218-4B48-8E2D-EB176DDB8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B509-262E-4815-9801-52F341049BBF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878F-3218-4B48-8E2D-EB176DDB8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B509-262E-4815-9801-52F341049BBF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878F-3218-4B48-8E2D-EB176DDB8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B509-262E-4815-9801-52F341049BBF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878F-3218-4B48-8E2D-EB176DDB8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B509-262E-4815-9801-52F341049BBF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878F-3218-4B48-8E2D-EB176DDB8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B509-262E-4815-9801-52F341049BBF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878F-3218-4B48-8E2D-EB176DDB8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B509-262E-4815-9801-52F341049BBF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F51878F-3218-4B48-8E2D-EB176DDB85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CBB509-262E-4815-9801-52F341049BBF}" type="datetimeFigureOut">
              <a:rPr lang="en-US" smtClean="0"/>
              <a:pPr/>
              <a:t>5/22/2014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51878F-3218-4B48-8E2D-EB176DDB852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ci.com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90800"/>
            <a:ext cx="8610600" cy="38861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  <a:t>DISSERTATION</a:t>
            </a:r>
            <a:b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sz="5300" dirty="0" smtClean="0">
                <a:solidFill>
                  <a:schemeClr val="bg1"/>
                </a:solidFill>
                <a:latin typeface="Algerian" pitchFamily="82" charset="0"/>
              </a:rPr>
              <a:t> PRESENTATION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                   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PRESENTED BY:  swati kumari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                 PG/12/099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                  Batch-E (HEALTH)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95600"/>
            <a:ext cx="8991600" cy="4191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Developed accuracy of verbal and telephonic communication .</a:t>
            </a:r>
          </a:p>
          <a:p>
            <a:r>
              <a:rPr lang="en-US" sz="2000" dirty="0" smtClean="0"/>
              <a:t>The most error in communication are patient care order given verbally .</a:t>
            </a:r>
          </a:p>
          <a:p>
            <a:r>
              <a:rPr lang="en-US" sz="2000" dirty="0" smtClean="0"/>
              <a:t>To complete verbal and telephonic order written down- read back by the receiver </a:t>
            </a:r>
          </a:p>
          <a:p>
            <a:pPr>
              <a:buNone/>
            </a:pPr>
            <a:r>
              <a:rPr lang="en-US" sz="2000" dirty="0" smtClean="0"/>
              <a:t>        And confirmed by individual who gave the order .</a:t>
            </a:r>
            <a:endParaRPr lang="en-US" sz="2000" dirty="0"/>
          </a:p>
        </p:txBody>
      </p:sp>
      <p:pic>
        <p:nvPicPr>
          <p:cNvPr id="4" name="Picture 2" descr="F:\slide-8-638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62200"/>
            <a:ext cx="8991600" cy="4724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High alert medication  are those medication involve in the high percentage of error  and sentinel events .</a:t>
            </a:r>
          </a:p>
          <a:p>
            <a:r>
              <a:rPr lang="en-US" sz="2000" dirty="0" smtClean="0"/>
              <a:t>Medication that carry high risk for adverse outcomes well as look alike and sound alike medication .</a:t>
            </a:r>
          </a:p>
          <a:p>
            <a:r>
              <a:rPr lang="en-US" sz="2000" dirty="0" smtClean="0"/>
              <a:t>The organization should be identify the organization list of high risk medication based on their own data .</a:t>
            </a:r>
          </a:p>
          <a:p>
            <a:r>
              <a:rPr lang="en-US" sz="2000" dirty="0" smtClean="0"/>
              <a:t>The location ,storage  and labeling should be proper of  high risk medication .</a:t>
            </a:r>
            <a:endParaRPr lang="en-US" sz="2000" dirty="0"/>
          </a:p>
        </p:txBody>
      </p:sp>
      <p:pic>
        <p:nvPicPr>
          <p:cNvPr id="4" name="Picture 2" descr="F:\slide-11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62200"/>
            <a:ext cx="8915400" cy="4495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Wrong –site ,wrong procedure ,wrong patient surgery is an alarmingly common Occurrence in health care organization .</a:t>
            </a:r>
          </a:p>
          <a:p>
            <a:r>
              <a:rPr lang="en-US" sz="2000" dirty="0" smtClean="0"/>
              <a:t> The surgical site marking should be done with instantly recognizable .</a:t>
            </a:r>
          </a:p>
          <a:p>
            <a:r>
              <a:rPr lang="en-US" sz="2000" dirty="0" smtClean="0"/>
              <a:t> Be visible after the patient is prepared and draped.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IN" sz="2000" dirty="0" smtClean="0"/>
              <a:t>The essential processes found in the Universal Protocol are :-</a:t>
            </a:r>
          </a:p>
          <a:p>
            <a:pPr>
              <a:buNone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IN" sz="2000" dirty="0" smtClean="0"/>
              <a:t>marking the surgical site.</a:t>
            </a: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IN" sz="2000" dirty="0" smtClean="0"/>
              <a:t>A preoperative verification process.</a:t>
            </a: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IN" sz="2000" dirty="0" smtClean="0"/>
              <a:t>A time-out that is held immediately before the start of a procedure .</a:t>
            </a:r>
            <a:endParaRPr lang="en-US" sz="2000" dirty="0" smtClean="0"/>
          </a:p>
          <a:p>
            <a:pPr marL="457200" indent="-457200">
              <a:buNone/>
            </a:pPr>
            <a:endParaRPr lang="en-US" sz="2000" dirty="0" smtClean="0"/>
          </a:p>
          <a:p>
            <a:endParaRPr lang="en-US" sz="2000" dirty="0"/>
          </a:p>
        </p:txBody>
      </p:sp>
      <p:pic>
        <p:nvPicPr>
          <p:cNvPr id="4" name="Picture 2" descr="F:\slide-16-638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904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19400"/>
            <a:ext cx="9144000" cy="4343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Infection prevention and control are challenging in most health care settings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Infections common to many health care settings include catheter-associated urinary tract infections, bloodstream infections..ETC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Central to the elimination of these and other infections is proper hand hygiene. </a:t>
            </a:r>
          </a:p>
          <a:p>
            <a:endParaRPr lang="en-US" sz="2000" dirty="0"/>
          </a:p>
        </p:txBody>
      </p:sp>
      <p:pic>
        <p:nvPicPr>
          <p:cNvPr id="4" name="Picture 2" descr="F:\slide-21-638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281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14600"/>
            <a:ext cx="9144000" cy="4800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Falls account for a significant portion of injuries in hospitalized patients.</a:t>
            </a:r>
          </a:p>
          <a:p>
            <a:r>
              <a:rPr lang="en-US" sz="2000" dirty="0" smtClean="0"/>
              <a:t>The organization should be evaluated  its patients’ risk for falls and take action to  reduce the risk of falling.</a:t>
            </a:r>
          </a:p>
          <a:p>
            <a:r>
              <a:rPr lang="en-US" sz="2000" dirty="0" smtClean="0"/>
              <a:t>The organization establishes a fall-risk reduction program based on appropriate policies.</a:t>
            </a:r>
            <a:endParaRPr lang="en-US" sz="2000" dirty="0"/>
          </a:p>
        </p:txBody>
      </p:sp>
      <p:pic>
        <p:nvPicPr>
          <p:cNvPr id="4" name="Picture 2" descr="F:\slide-25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976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Review of literature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000" b="1" i="1" u="sng" dirty="0" smtClean="0">
                <a:latin typeface="Times New Roman" pitchFamily="18" charset="0"/>
                <a:cs typeface="Times New Roman" pitchFamily="18" charset="0"/>
              </a:rPr>
              <a:t>Rachel E. Davis et al. </a:t>
            </a:r>
            <a:r>
              <a:rPr lang="en-US" sz="2000" b="1" i="1" u="sng" dirty="0" smtClean="0">
                <a:latin typeface="Times New Roman" pitchFamily="18" charset="0"/>
                <a:cs typeface="Times New Roman" pitchFamily="18" charset="0"/>
              </a:rPr>
              <a:t>Patient involvement in patient safety: Health Expectations 10, pp. 259-267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2007</a:t>
            </a:r>
          </a:p>
          <a:p>
            <a:pPr>
              <a:buNone/>
            </a:pPr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i="1" u="sng" dirty="0" smtClean="0">
                <a:latin typeface="Times New Roman" pitchFamily="18" charset="0"/>
                <a:cs typeface="Times New Roman" pitchFamily="18" charset="0"/>
              </a:rPr>
              <a:t>Vikki A. </a:t>
            </a:r>
            <a:r>
              <a:rPr lang="en-IN" sz="2000" b="1" i="1" u="sng" dirty="0" err="1" smtClean="0">
                <a:latin typeface="Times New Roman" pitchFamily="18" charset="0"/>
                <a:cs typeface="Times New Roman" pitchFamily="18" charset="0"/>
              </a:rPr>
              <a:t>Entwistle</a:t>
            </a:r>
            <a:r>
              <a:rPr lang="en-IN" sz="2000" b="1" i="1" u="sng" dirty="0" smtClean="0">
                <a:latin typeface="Times New Roman" pitchFamily="18" charset="0"/>
                <a:cs typeface="Times New Roman" pitchFamily="18" charset="0"/>
              </a:rPr>
              <a:t> et al. </a:t>
            </a:r>
            <a:r>
              <a:rPr lang="en-US" sz="2000" b="1" i="1" u="sng" dirty="0" smtClean="0">
                <a:latin typeface="Times New Roman" pitchFamily="18" charset="0"/>
                <a:cs typeface="Times New Roman" pitchFamily="18" charset="0"/>
              </a:rPr>
              <a:t>Speaking up about safety concerns: multi-setting qualitative study of </a:t>
            </a:r>
            <a:r>
              <a:rPr lang="en-US" sz="2000" b="1" i="1" u="sng" dirty="0" err="1" smtClean="0">
                <a:latin typeface="Times New Roman" pitchFamily="18" charset="0"/>
                <a:cs typeface="Times New Roman" pitchFamily="18" charset="0"/>
              </a:rPr>
              <a:t>patient‟s</a:t>
            </a:r>
            <a:r>
              <a:rPr lang="en-US" sz="2000" b="1" i="1" u="sng" dirty="0" smtClean="0">
                <a:latin typeface="Times New Roman" pitchFamily="18" charset="0"/>
                <a:cs typeface="Times New Roman" pitchFamily="18" charset="0"/>
              </a:rPr>
              <a:t>           views and experiences, Quality and Safety in Health Care 19, pp. 1-7 ,2010</a:t>
            </a:r>
          </a:p>
          <a:p>
            <a:pPr>
              <a:buNone/>
            </a:pPr>
            <a:r>
              <a:rPr lang="en-IN" sz="2000" dirty="0" smtClean="0"/>
              <a:t> </a:t>
            </a:r>
            <a:endParaRPr lang="en-US" sz="2000" dirty="0" smtClean="0"/>
          </a:p>
          <a:p>
            <a:r>
              <a:rPr lang="en-IN" sz="2000" b="1" i="1" u="sng" dirty="0" smtClean="0">
                <a:latin typeface="Times New Roman" pitchFamily="18" charset="0"/>
                <a:cs typeface="Times New Roman" pitchFamily="18" charset="0"/>
              </a:rPr>
              <a:t>Sander </a:t>
            </a:r>
            <a:r>
              <a:rPr lang="en-IN" sz="2000" b="1" i="1" u="sng" dirty="0" err="1" smtClean="0">
                <a:latin typeface="Times New Roman" pitchFamily="18" charset="0"/>
                <a:cs typeface="Times New Roman" pitchFamily="18" charset="0"/>
              </a:rPr>
              <a:t>Gaal</a:t>
            </a:r>
            <a:r>
              <a:rPr lang="en-IN" sz="2000" b="1" i="1" u="sng" dirty="0" smtClean="0">
                <a:latin typeface="Times New Roman" pitchFamily="18" charset="0"/>
                <a:cs typeface="Times New Roman" pitchFamily="18" charset="0"/>
              </a:rPr>
              <a:t> et al.</a:t>
            </a:r>
            <a:r>
              <a:rPr lang="en-US" sz="2000" b="1" i="1" u="sng" dirty="0" smtClean="0">
                <a:latin typeface="Times New Roman" pitchFamily="18" charset="0"/>
                <a:cs typeface="Times New Roman" pitchFamily="18" charset="0"/>
              </a:rPr>
              <a:t> What do primary physicians and researchers consider the most important patient safety improvement strategies? BMC Health Services Research 11(102), pp. 1-6,2010</a:t>
            </a:r>
          </a:p>
          <a:p>
            <a:pPr>
              <a:buNone/>
            </a:pP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1" i="1" u="sng" dirty="0" smtClean="0">
                <a:latin typeface="Times New Roman" pitchFamily="18" charset="0"/>
                <a:cs typeface="Times New Roman" pitchFamily="18" charset="0"/>
              </a:rPr>
              <a:t>Jill Hall et al. </a:t>
            </a:r>
            <a:r>
              <a:rPr lang="en-US" sz="2000" b="1" i="1" u="sng" dirty="0" smtClean="0">
                <a:latin typeface="Times New Roman" pitchFamily="18" charset="0"/>
                <a:cs typeface="Times New Roman" pitchFamily="18" charset="0"/>
              </a:rPr>
              <a:t>,Effectiveness of interventions designed to promote patient involvement to enhance safety: a systematic review  Quality and Safety in Health Care 19, pp. 1-7 ,2010</a:t>
            </a: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 STATEMENT  AND RATIONALE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229600" cy="438912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 In India, Heath System currently operates within an environment of rapid social, economical and technical changes.  Such changes raise the concern for the quality of health care.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/>
          </a:p>
          <a:p>
            <a:r>
              <a:rPr lang="en-US" sz="2000" dirty="0" smtClean="0"/>
              <a:t>Problems faced:</a:t>
            </a:r>
            <a:r>
              <a:rPr lang="en-IN" sz="2000" dirty="0" smtClean="0"/>
              <a:t> Staffs are busy with their schedule so most of the time we have to wait for their response.</a:t>
            </a:r>
            <a:endParaRPr lang="en-US" sz="20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752600" y="3733800"/>
          <a:ext cx="5181600" cy="83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>
            <a:off x="4038600" y="4114800"/>
            <a:ext cx="978408" cy="30480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objectives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IN" b="1" u="sng" dirty="0" smtClean="0"/>
          </a:p>
          <a:p>
            <a:pPr>
              <a:buNone/>
            </a:pPr>
            <a:endParaRPr lang="en-US" dirty="0" smtClean="0"/>
          </a:p>
          <a:p>
            <a:pPr lvl="0"/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GENERAL OBJECTIVE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To make aware and implement international patient safety goal.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SPECIFIC OBJECTIVE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The specific objectives of the study are as follows-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To assess the awareness  of healthcare provider about the NABH standard regarding patient safety  goal.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To determine the basic status of  patient safety goal in shalby hospital.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2296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791200"/>
          </a:xfrm>
        </p:spPr>
        <p:txBody>
          <a:bodyPr>
            <a:no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STUDY AREA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     The study was conducted in the Shalby Hospital, Ahmadabad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STUDY DESIGN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Cross sectional and descriptive study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STUDY POPULATION: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IPD patients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Sample size:-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Type of sampling:-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Randomly convenient sampling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TOOLS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Questionnaire, check list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TECHNIQUES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Observation, interview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DATA COLLECTION METHOD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Primary data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Observation, interview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CONTAINENT VALIDITY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tool was given to some of the expert to contain validity based on their suggestion and recommendation tool was modified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IN" sz="4400" dirty="0" smtClean="0">
                <a:latin typeface="Times New Roman" pitchFamily="18" charset="0"/>
                <a:cs typeface="Times New Roman" pitchFamily="18" charset="0"/>
              </a:rPr>
              <a:t>FINDINGS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752602"/>
          <a:ext cx="9144000" cy="5105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0"/>
                <a:gridCol w="1219200"/>
                <a:gridCol w="1143000"/>
                <a:gridCol w="1143000"/>
              </a:tblGrid>
              <a:tr h="7879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Question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 </a:t>
                      </a:r>
                      <a:endParaRPr lang="en-US" dirty="0"/>
                    </a:p>
                  </a:txBody>
                  <a:tcPr/>
                </a:tc>
              </a:tr>
              <a:tr h="683722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IN" sz="2000" b="1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1.   </a:t>
                      </a: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Patient ID band is checked.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90%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4582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IN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 </a:t>
                      </a: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Patient Id no. and name on patient bed is cheeked.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80%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18%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2%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395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IN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 Verbal</a:t>
                      </a:r>
                      <a:r>
                        <a:rPr lang="en-I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communication to</a:t>
                      </a:r>
                      <a:r>
                        <a:rPr lang="en-I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the patient for     his/her name.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95%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1%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7977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IN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 </a:t>
                      </a: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Hand over written in over book .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…………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………….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920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IN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 </a:t>
                      </a: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Care plan written in nursing notes.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47%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16%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37%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7977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IN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 </a:t>
                      </a:r>
                      <a:r>
                        <a:rPr lang="en-IN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Verbal information transfer on patient ‘s treatment plan .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93%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7%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………..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1295400"/>
            <a:ext cx="6781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 smtClean="0"/>
              <a:t>INTERNATIONAL PATIENT SAFTEY GOAL SURVEY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PROFILE OF ORGANIZATION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C:\Users\Nisarg\Desktop\12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5257800" cy="4419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C:\Users\Nisarg\Desktop\banner12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819400"/>
            <a:ext cx="3276600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3999" cy="697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4407"/>
                <a:gridCol w="1239864"/>
                <a:gridCol w="1239864"/>
                <a:gridCol w="1239864"/>
              </a:tblGrid>
              <a:tr h="563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QUESTION</a:t>
                      </a:r>
                      <a:r>
                        <a:rPr lang="en-US" baseline="0" dirty="0" smtClean="0"/>
                        <a:t>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  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Awareness about high alert medication including sound alike and look alike medication.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35%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53%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12%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 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Double cheek high alert medication for date ,name, dose, route ,frequency etc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51%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445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Segregation of sound alike and look alike medication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88%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12%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WHO surgical safety checks list filled and available in medical records.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Goal 1 is adequately is followed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…………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………..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12. 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Site marking for surgery on patient’s body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…………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…………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Awareness about correct hand hygiene practices and other infection control protocols.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55%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25%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Correct hand hygiene technique used for hand hygiene.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31%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48%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21%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.PPE used prior to patient care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87%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13%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…….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.Nursing initial assessment is done including fall risk assessment.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93%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……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.Patient vulnerability is identified.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.Safety measures are available to patient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……..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MAJOR PROBLEMS FINDINNG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514600"/>
            <a:ext cx="5257799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343400" y="4572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35%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24200" y="5334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53%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4114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61722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219200" y="1828800"/>
            <a:ext cx="731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Awareness of healthcare providers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about high alert medication including sound alike and look alike medication is 35% and 53 % are not aware and 12% are partially aware.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71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Double checking of high alert medication is followed by 51% staff and 44% not followed and 5% partially followed by healthcare providers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286000"/>
            <a:ext cx="53340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72000" y="2209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91000" y="434340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51%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480060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44%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33528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71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55% of staff are aware about hand hygiene process and 25 % staff are not aware and 20% are partially aware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286000"/>
            <a:ext cx="5181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343400" y="472440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55%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0" y="373380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20%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518160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30% are used correct hand hygiene techniques and 50% are not followed correct hand hygiene techniques 20% are partially followed hand hygiene techniques.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209800"/>
            <a:ext cx="5029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86200" y="350520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30%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495300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50%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67000" y="335280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Recommendations and Suggestions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68880"/>
            <a:ext cx="8229600" cy="4389120"/>
          </a:xfrm>
        </p:spPr>
        <p:txBody>
          <a:bodyPr>
            <a:normAutofit/>
          </a:bodyPr>
          <a:lstStyle/>
          <a:p>
            <a:pPr lvl="0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Comprehensive Plane of care should be filled in all files.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Frequently training facility /workshops for all healthcare providers.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Frequently monitoring for hand washing technique.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Use technology for decrease work load.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By followed strict rule and regulation..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By proper monitoring, survey</a:t>
            </a:r>
            <a:r>
              <a:rPr lang="en-IN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i="1" u="sng" dirty="0" smtClean="0"/>
              <a:t>www.shalby.com .</a:t>
            </a:r>
            <a:endParaRPr lang="en-US" dirty="0" smtClean="0"/>
          </a:p>
          <a:p>
            <a:r>
              <a:rPr lang="en-IN" b="1" i="1" u="sng" dirty="0" smtClean="0"/>
              <a:t>shalby  hospital </a:t>
            </a:r>
            <a:endParaRPr lang="en-US" dirty="0" smtClean="0"/>
          </a:p>
          <a:p>
            <a:r>
              <a:rPr lang="en-IN" b="1" i="1" u="sng" dirty="0" smtClean="0">
                <a:hlinkClick r:id="rId2"/>
              </a:rPr>
              <a:t>www.jci.com</a:t>
            </a:r>
            <a:r>
              <a:rPr lang="en-IN" b="1" i="1" u="sng" dirty="0" smtClean="0"/>
              <a:t>.</a:t>
            </a:r>
            <a:endParaRPr lang="en-US" dirty="0" smtClean="0"/>
          </a:p>
          <a:p>
            <a:r>
              <a:rPr lang="en-IN" b="1" i="1" u="sng" dirty="0" smtClean="0"/>
              <a:t>Susan Kirk et al. </a:t>
            </a:r>
            <a:r>
              <a:rPr lang="en-US" b="1" i="1" u="sng" dirty="0" smtClean="0"/>
              <a:t>Patient safety culture in primary care: developing a theoretical frame-work for practical use .Quality and Safety in Health Care 16, pp. 313-320 ,2007.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slide-30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524000"/>
            <a:ext cx="6858000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686800" cy="53340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organization name :-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Shalby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Hospital , Ahmadabad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Shalby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is the leading multi-speciality tertiary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care healthcare institutions in Western India.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Shalby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began its journey as a Joint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Replacement Centre in 1994 by Dr.VikramShah.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Till date, over 40,000 joint replacement surgeries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different types have been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done.</a:t>
            </a:r>
          </a:p>
          <a:p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The quality of our healthcare services has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been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certified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IN" sz="2000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 accreditations bodies like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 NABH, NABL and ISO 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9001:2008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recognised by most prestigious awards like the 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Rajiv Gandhi National Quality Award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, the 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FICCI award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 and many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more.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It is 200 bedded hospital  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OPD is average 250 to 270  patients/day.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The specialties include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24000"/>
          <a:ext cx="9144000" cy="9730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3311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82302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Arthroscopy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Bariatric surgery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Bronchoscope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Cardio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thoracic surgery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Cosmetic surgery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Critical care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Dermatology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Dialectology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Internal medicine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Joint replacement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Physiotherapist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Dentistry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Kidney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transplant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Ear ,nose and throat     surgery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G.I. surgery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Gastroenterology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Nutrition and diet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Onco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surgery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Oncology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Ophthalmology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Endoscopy 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laparoscopy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2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Plastic surgery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Pulmonology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spine surgery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Trauma surgery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Urology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Vascular surgery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urology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Surgery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Neurology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General surgery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Gynecology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obstetrics.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Infectious </a:t>
                      </a:r>
                      <a:r>
                        <a:rPr lang="en-US" sz="2000" baseline="0" smtClean="0">
                          <a:latin typeface="Times New Roman" pitchFamily="18" charset="0"/>
                          <a:cs typeface="Times New Roman" pitchFamily="18" charset="0"/>
                        </a:rPr>
                        <a:t>disease .</a:t>
                      </a:r>
                      <a:endParaRPr lang="en-US" sz="2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8230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US" sz="2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KEY LEARNING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NABH standard monitoring for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awareness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implementation 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Learning as to what are the basic issues  in providing  quality healthcare services at the Hospital.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096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DISSERTATION TOPIC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667000"/>
            <a:ext cx="7848600" cy="3687763"/>
          </a:xfrm>
        </p:spPr>
        <p:txBody>
          <a:bodyPr/>
          <a:lstStyle/>
          <a:p>
            <a:pPr>
              <a:buNone/>
            </a:pPr>
            <a:r>
              <a:rPr lang="en-IN" b="1" dirty="0" smtClean="0"/>
              <a:t>  </a:t>
            </a:r>
            <a:r>
              <a:rPr lang="en-IN" sz="3200" b="1" dirty="0" smtClean="0"/>
              <a:t>Awareness and implementation of international patient safety goal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WHY PATIENT SAFTEY GOAL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promote specific  improvements in patient safety.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highlight problematic areas in health care  and describe evidence and expert –based consensus solution to these problems.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List of goals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Identify patient correctly.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Improve effective communication.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Improve the safety of high alert medication.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Ensure correct site, correct procedure, and correct patient surgery.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Reduce the risk of health care associated infection.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Reduce the risk of patient harm resulting from falls.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2362200"/>
            <a:ext cx="8915400" cy="4343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Wrong patient error occurs in virtually all aspects of diagnosis and treatment. </a:t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patients may disoriented , not fully alert ,may change bed, room or location  that  may lead to error in identification .</a:t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 patient room no and location cannot be used for identified the patient .</a:t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Identified only by :-</a:t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name </a:t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2.IP no.</a:t>
            </a:r>
            <a:b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3.Bed no.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pic>
        <p:nvPicPr>
          <p:cNvPr id="4" name="Picture 2" descr="F:\slide-5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886</TotalTime>
  <Words>1222</Words>
  <Application>Microsoft Office PowerPoint</Application>
  <PresentationFormat>On-screen Show (4:3)</PresentationFormat>
  <Paragraphs>239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            DISSERTATION  PRESENTATION                                              PRESENTED BY:  swati kumari                                                                                                                                                          PG/12/099                                                                                                                                                           Batch-E (HEALTH)   </vt:lpstr>
      <vt:lpstr>PROFILE OF ORGANIZATION </vt:lpstr>
      <vt:lpstr>Slide 3</vt:lpstr>
      <vt:lpstr>The specialties include </vt:lpstr>
      <vt:lpstr>KEY LEARNING</vt:lpstr>
      <vt:lpstr> DISSERTATION TOPIC </vt:lpstr>
      <vt:lpstr>WHY PATIENT SAFTEY GOAL </vt:lpstr>
      <vt:lpstr>List of goals</vt:lpstr>
      <vt:lpstr>Wrong patient error occurs in virtually all aspects of diagnosis and treatment.    patients may disoriented , not fully alert ,may change bed, room or location  that  may lead to error in identification .  So patient room no and location cannot be used for identified the patient .  Identified only by :- 1. name  2.IP no. 3.Bed no.    </vt:lpstr>
      <vt:lpstr>Slide 10</vt:lpstr>
      <vt:lpstr>Slide 11</vt:lpstr>
      <vt:lpstr>Slide 12</vt:lpstr>
      <vt:lpstr>Slide 13</vt:lpstr>
      <vt:lpstr>Slide 14</vt:lpstr>
      <vt:lpstr>Review of literature </vt:lpstr>
      <vt:lpstr>PROBLEM STATEMENT  AND RATIONALE</vt:lpstr>
      <vt:lpstr> objectives </vt:lpstr>
      <vt:lpstr>METHODOLOGY</vt:lpstr>
      <vt:lpstr>FINDINGS</vt:lpstr>
      <vt:lpstr>Slide 20</vt:lpstr>
      <vt:lpstr>MAJOR PROBLEMS FINDINNG </vt:lpstr>
      <vt:lpstr>            Double checking of high alert medication is followed by 51% staff and 44% not followed and 5% partially followed by healthcare providers  </vt:lpstr>
      <vt:lpstr>55% of staff are aware about hand hygiene process and 25 % staff are not aware and 20% are partially aware  </vt:lpstr>
      <vt:lpstr>30% are used correct hand hygiene techniques and 50% are not followed correct hand hygiene techniques 20% are partially followed hand hygiene techniques. </vt:lpstr>
      <vt:lpstr>Recommendations and Suggestions</vt:lpstr>
      <vt:lpstr>References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 PRESENTATION                                                PRESENTED BY:  swati kumari                                                                                                                                              PG/12/099                                                                                                                           Batch-E (HEALTH</dc:title>
  <dc:creator>iihmr</dc:creator>
  <cp:lastModifiedBy>iihmr</cp:lastModifiedBy>
  <cp:revision>19</cp:revision>
  <dcterms:created xsi:type="dcterms:W3CDTF">2014-05-12T04:06:56Z</dcterms:created>
  <dcterms:modified xsi:type="dcterms:W3CDTF">2014-05-22T02:37:16Z</dcterms:modified>
</cp:coreProperties>
</file>