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81" r:id="rId5"/>
    <p:sldId id="258" r:id="rId6"/>
    <p:sldId id="259" r:id="rId7"/>
    <p:sldId id="260" r:id="rId8"/>
    <p:sldId id="261" r:id="rId9"/>
    <p:sldId id="262" r:id="rId10"/>
    <p:sldId id="263" r:id="rId11"/>
    <p:sldId id="276" r:id="rId12"/>
    <p:sldId id="277" r:id="rId13"/>
    <p:sldId id="264" r:id="rId14"/>
    <p:sldId id="268" r:id="rId15"/>
    <p:sldId id="269" r:id="rId16"/>
    <p:sldId id="270" r:id="rId17"/>
    <p:sldId id="271" r:id="rId18"/>
    <p:sldId id="272" r:id="rId19"/>
    <p:sldId id="273" r:id="rId20"/>
    <p:sldId id="274" r:id="rId21"/>
    <p:sldId id="275" r:id="rId22"/>
    <p:sldId id="280" r:id="rId23"/>
    <p:sldId id="278" r:id="rId24"/>
    <p:sldId id="265" r:id="rId25"/>
    <p:sldId id="279" r:id="rId26"/>
    <p:sldId id="266" r:id="rId27"/>
    <p:sldId id="26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cases per day</a:t>
            </a:r>
          </a:p>
        </c:rich>
      </c:tx>
      <c:layout/>
    </c:title>
    <c:plotArea>
      <c:layout/>
      <c:barChart>
        <c:barDir val="col"/>
        <c:grouping val="clustered"/>
        <c:ser>
          <c:idx val="0"/>
          <c:order val="0"/>
          <c:tx>
            <c:strRef>
              <c:f>Sheet1!$B$1</c:f>
              <c:strCache>
                <c:ptCount val="1"/>
                <c:pt idx="0">
                  <c:v>operations</c:v>
                </c:pt>
              </c:strCache>
            </c:strRef>
          </c:tx>
          <c:dLbls>
            <c:dLblPos val="outEnd"/>
            <c:showVal val="1"/>
          </c:dLbls>
          <c:cat>
            <c:strRef>
              <c:f>Sheet1!$A$2:$A$5</c:f>
              <c:strCache>
                <c:ptCount val="3"/>
                <c:pt idx="0">
                  <c:v>OT I</c:v>
                </c:pt>
                <c:pt idx="1">
                  <c:v>OT II</c:v>
                </c:pt>
                <c:pt idx="2">
                  <c:v>OT III</c:v>
                </c:pt>
              </c:strCache>
            </c:strRef>
          </c:cat>
          <c:val>
            <c:numRef>
              <c:f>Sheet1!$B$2:$B$5</c:f>
              <c:numCache>
                <c:formatCode>0.00</c:formatCode>
                <c:ptCount val="4"/>
                <c:pt idx="0">
                  <c:v>2.4464285714285707</c:v>
                </c:pt>
                <c:pt idx="1">
                  <c:v>1.125</c:v>
                </c:pt>
                <c:pt idx="2">
                  <c:v>1.3928571428571441</c:v>
                </c:pt>
              </c:numCache>
            </c:numRef>
          </c:val>
        </c:ser>
        <c:axId val="72185344"/>
        <c:axId val="81987456"/>
      </c:barChart>
      <c:catAx>
        <c:axId val="72185344"/>
        <c:scaling>
          <c:orientation val="minMax"/>
        </c:scaling>
        <c:axPos val="b"/>
        <c:numFmt formatCode="General" sourceLinked="1"/>
        <c:tickLblPos val="nextTo"/>
        <c:crossAx val="81987456"/>
        <c:crosses val="autoZero"/>
        <c:auto val="1"/>
        <c:lblAlgn val="ctr"/>
        <c:lblOffset val="100"/>
      </c:catAx>
      <c:valAx>
        <c:axId val="81987456"/>
        <c:scaling>
          <c:orientation val="minMax"/>
        </c:scaling>
        <c:axPos val="l"/>
        <c:majorGridlines/>
        <c:numFmt formatCode="0.00" sourceLinked="1"/>
        <c:tickLblPos val="nextTo"/>
        <c:crossAx val="72185344"/>
        <c:crosses val="autoZero"/>
        <c:crossBetween val="between"/>
      </c:valAx>
    </c:plotArea>
    <c:legend>
      <c:legendPos val="r"/>
      <c:layout/>
      <c:txPr>
        <a:bodyPr/>
        <a:lstStyle/>
        <a:p>
          <a:pPr>
            <a:defRPr sz="18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lgn="l">
              <a:defRPr/>
            </a:pPr>
            <a:r>
              <a:rPr lang="en-IN"/>
              <a:t>Total</a:t>
            </a:r>
            <a:r>
              <a:rPr lang="en-IN" baseline="0"/>
              <a:t> number of cases in different time slots</a:t>
            </a:r>
            <a:endParaRPr lang="en-IN"/>
          </a:p>
        </c:rich>
      </c:tx>
      <c:layout>
        <c:manualLayout>
          <c:xMode val="edge"/>
          <c:yMode val="edge"/>
          <c:x val="0.1787782972440945"/>
          <c:y val="0"/>
        </c:manualLayout>
      </c:layout>
    </c:title>
    <c:plotArea>
      <c:layout/>
      <c:barChart>
        <c:barDir val="col"/>
        <c:grouping val="clustered"/>
        <c:ser>
          <c:idx val="0"/>
          <c:order val="0"/>
          <c:tx>
            <c:strRef>
              <c:f>Sheet1!$B$1</c:f>
              <c:strCache>
                <c:ptCount val="1"/>
                <c:pt idx="0">
                  <c:v>No. of Surgeries</c:v>
                </c:pt>
              </c:strCache>
            </c:strRef>
          </c:tx>
          <c:dLbls>
            <c:dLblPos val="outEnd"/>
            <c:showVal val="1"/>
          </c:dLbls>
          <c:cat>
            <c:strRef>
              <c:f>Sheet1!$A$2:$A$7</c:f>
              <c:strCache>
                <c:ptCount val="6"/>
                <c:pt idx="0">
                  <c:v>8 A.M to 10 A.M.</c:v>
                </c:pt>
                <c:pt idx="1">
                  <c:v>10 A.M to 12 P.M.</c:v>
                </c:pt>
                <c:pt idx="2">
                  <c:v>12 P.M to 2 P.M.</c:v>
                </c:pt>
                <c:pt idx="3">
                  <c:v>2 P.M to 4 P.M.</c:v>
                </c:pt>
                <c:pt idx="4">
                  <c:v>4 P.M to 6 P.M.</c:v>
                </c:pt>
                <c:pt idx="5">
                  <c:v>6 P.M to 8 P.M.</c:v>
                </c:pt>
              </c:strCache>
            </c:strRef>
          </c:cat>
          <c:val>
            <c:numRef>
              <c:f>Sheet1!$B$2:$B$7</c:f>
              <c:numCache>
                <c:formatCode>General</c:formatCode>
                <c:ptCount val="6"/>
                <c:pt idx="0">
                  <c:v>27</c:v>
                </c:pt>
                <c:pt idx="1">
                  <c:v>44</c:v>
                </c:pt>
                <c:pt idx="2">
                  <c:v>65</c:v>
                </c:pt>
                <c:pt idx="3">
                  <c:v>102</c:v>
                </c:pt>
                <c:pt idx="4">
                  <c:v>30</c:v>
                </c:pt>
                <c:pt idx="5">
                  <c:v>14</c:v>
                </c:pt>
              </c:numCache>
            </c:numRef>
          </c:val>
        </c:ser>
        <c:axId val="82023552"/>
        <c:axId val="82025088"/>
      </c:barChart>
      <c:catAx>
        <c:axId val="82023552"/>
        <c:scaling>
          <c:orientation val="minMax"/>
        </c:scaling>
        <c:axPos val="b"/>
        <c:numFmt formatCode="General" sourceLinked="1"/>
        <c:tickLblPos val="nextTo"/>
        <c:crossAx val="82025088"/>
        <c:crosses val="autoZero"/>
        <c:auto val="1"/>
        <c:lblAlgn val="ctr"/>
        <c:lblOffset val="100"/>
      </c:catAx>
      <c:valAx>
        <c:axId val="82025088"/>
        <c:scaling>
          <c:orientation val="minMax"/>
        </c:scaling>
        <c:axPos val="l"/>
        <c:majorGridlines/>
        <c:numFmt formatCode="General" sourceLinked="1"/>
        <c:tickLblPos val="nextTo"/>
        <c:crossAx val="82023552"/>
        <c:crosses val="autoZero"/>
        <c:crossBetween val="between"/>
      </c:valAx>
    </c:plotArea>
    <c:legend>
      <c:legendPos val="r"/>
      <c:layout/>
      <c:txPr>
        <a:bodyPr/>
        <a:lstStyle/>
        <a:p>
          <a:pPr>
            <a:defRPr sz="16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Average</a:t>
            </a:r>
            <a:r>
              <a:rPr lang="en-IN" baseline="0"/>
              <a:t> cases per day as per specialisation</a:t>
            </a:r>
            <a:endParaRPr lang="en-IN"/>
          </a:p>
        </c:rich>
      </c:tx>
      <c:layout/>
    </c:title>
    <c:plotArea>
      <c:layout/>
      <c:barChart>
        <c:barDir val="col"/>
        <c:grouping val="clustered"/>
        <c:ser>
          <c:idx val="0"/>
          <c:order val="0"/>
          <c:tx>
            <c:strRef>
              <c:f>Sheet1!$B$1</c:f>
              <c:strCache>
                <c:ptCount val="1"/>
                <c:pt idx="0">
                  <c:v>surgeries</c:v>
                </c:pt>
              </c:strCache>
            </c:strRef>
          </c:tx>
          <c:dLbls>
            <c:dLblPos val="outEnd"/>
            <c:showVal val="1"/>
          </c:dLbls>
          <c:cat>
            <c:strRef>
              <c:f>Sheet1!$A$2:$A$9</c:f>
              <c:strCache>
                <c:ptCount val="8"/>
                <c:pt idx="0">
                  <c:v>ORTHO</c:v>
                </c:pt>
                <c:pt idx="1">
                  <c:v>OBS/GYN</c:v>
                </c:pt>
                <c:pt idx="2">
                  <c:v>ENT</c:v>
                </c:pt>
                <c:pt idx="3">
                  <c:v>GEN SURG</c:v>
                </c:pt>
                <c:pt idx="4">
                  <c:v>NEURO</c:v>
                </c:pt>
                <c:pt idx="5">
                  <c:v>UROLOGY</c:v>
                </c:pt>
                <c:pt idx="6">
                  <c:v>PLASTIC</c:v>
                </c:pt>
                <c:pt idx="7">
                  <c:v>OPTHAL</c:v>
                </c:pt>
              </c:strCache>
            </c:strRef>
          </c:cat>
          <c:val>
            <c:numRef>
              <c:f>Sheet1!$B$2:$B$9</c:f>
              <c:numCache>
                <c:formatCode>0.0</c:formatCode>
                <c:ptCount val="8"/>
                <c:pt idx="0" formatCode="0.00">
                  <c:v>1.0357142857142794</c:v>
                </c:pt>
                <c:pt idx="1">
                  <c:v>1.6607142857142858</c:v>
                </c:pt>
                <c:pt idx="2" formatCode="0.00">
                  <c:v>0.14285714285714374</c:v>
                </c:pt>
                <c:pt idx="3">
                  <c:v>0.9285714285714286</c:v>
                </c:pt>
                <c:pt idx="4" formatCode="0.00">
                  <c:v>0.10714285714285714</c:v>
                </c:pt>
                <c:pt idx="5">
                  <c:v>8.9285714285713982E-2</c:v>
                </c:pt>
                <c:pt idx="6" formatCode="0.00">
                  <c:v>0.28571428571428736</c:v>
                </c:pt>
                <c:pt idx="7" formatCode="0.00">
                  <c:v>0.78571428571428559</c:v>
                </c:pt>
              </c:numCache>
            </c:numRef>
          </c:val>
        </c:ser>
        <c:axId val="82050048"/>
        <c:axId val="76288768"/>
      </c:barChart>
      <c:catAx>
        <c:axId val="82050048"/>
        <c:scaling>
          <c:orientation val="minMax"/>
        </c:scaling>
        <c:axPos val="b"/>
        <c:numFmt formatCode="General" sourceLinked="1"/>
        <c:tickLblPos val="nextTo"/>
        <c:crossAx val="76288768"/>
        <c:crosses val="autoZero"/>
        <c:auto val="1"/>
        <c:lblAlgn val="ctr"/>
        <c:lblOffset val="100"/>
      </c:catAx>
      <c:valAx>
        <c:axId val="76288768"/>
        <c:scaling>
          <c:orientation val="minMax"/>
        </c:scaling>
        <c:axPos val="l"/>
        <c:majorGridlines/>
        <c:numFmt formatCode="0.00" sourceLinked="1"/>
        <c:tickLblPos val="nextTo"/>
        <c:crossAx val="82050048"/>
        <c:crosses val="autoZero"/>
        <c:crossBetween val="between"/>
      </c:valAx>
    </c:plotArea>
    <c:legend>
      <c:legendPos val="r"/>
      <c:layout/>
      <c:txPr>
        <a:bodyPr/>
        <a:lstStyle/>
        <a:p>
          <a:pPr>
            <a:defRPr sz="16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total</a:t>
            </a:r>
            <a:r>
              <a:rPr lang="en-IN" baseline="0"/>
              <a:t> no. of case as per specialisation</a:t>
            </a:r>
            <a:endParaRPr lang="en-IN"/>
          </a:p>
        </c:rich>
      </c:tx>
      <c:layout/>
    </c:title>
    <c:plotArea>
      <c:layout/>
      <c:barChart>
        <c:barDir val="col"/>
        <c:grouping val="clustered"/>
        <c:ser>
          <c:idx val="0"/>
          <c:order val="0"/>
          <c:tx>
            <c:strRef>
              <c:f>Sheet1!$B$1</c:f>
              <c:strCache>
                <c:ptCount val="1"/>
                <c:pt idx="0">
                  <c:v>surgeries</c:v>
                </c:pt>
              </c:strCache>
            </c:strRef>
          </c:tx>
          <c:dLbls>
            <c:dLblPos val="outEnd"/>
            <c:showVal val="1"/>
          </c:dLbls>
          <c:cat>
            <c:strRef>
              <c:f>Sheet1!$A$2:$A$9</c:f>
              <c:strCache>
                <c:ptCount val="8"/>
                <c:pt idx="0">
                  <c:v>ENT</c:v>
                </c:pt>
                <c:pt idx="1">
                  <c:v>GEN SUR</c:v>
                </c:pt>
                <c:pt idx="2">
                  <c:v>OBS/GYN</c:v>
                </c:pt>
                <c:pt idx="3">
                  <c:v>NEURO</c:v>
                </c:pt>
                <c:pt idx="4">
                  <c:v>OPTHAL</c:v>
                </c:pt>
                <c:pt idx="5">
                  <c:v>ORTHO</c:v>
                </c:pt>
                <c:pt idx="6">
                  <c:v>PLASTIC</c:v>
                </c:pt>
                <c:pt idx="7">
                  <c:v>UROLOGY</c:v>
                </c:pt>
              </c:strCache>
            </c:strRef>
          </c:cat>
          <c:val>
            <c:numRef>
              <c:f>Sheet1!$B$2:$B$9</c:f>
              <c:numCache>
                <c:formatCode>General</c:formatCode>
                <c:ptCount val="8"/>
                <c:pt idx="0">
                  <c:v>8</c:v>
                </c:pt>
                <c:pt idx="1">
                  <c:v>52</c:v>
                </c:pt>
                <c:pt idx="2">
                  <c:v>93</c:v>
                </c:pt>
                <c:pt idx="3">
                  <c:v>6</c:v>
                </c:pt>
                <c:pt idx="4">
                  <c:v>44</c:v>
                </c:pt>
                <c:pt idx="5">
                  <c:v>58</c:v>
                </c:pt>
                <c:pt idx="6">
                  <c:v>16</c:v>
                </c:pt>
                <c:pt idx="7">
                  <c:v>5</c:v>
                </c:pt>
              </c:numCache>
            </c:numRef>
          </c:val>
        </c:ser>
        <c:axId val="76502144"/>
        <c:axId val="76503680"/>
      </c:barChart>
      <c:catAx>
        <c:axId val="76502144"/>
        <c:scaling>
          <c:orientation val="minMax"/>
        </c:scaling>
        <c:axPos val="b"/>
        <c:numFmt formatCode="General" sourceLinked="1"/>
        <c:tickLblPos val="nextTo"/>
        <c:crossAx val="76503680"/>
        <c:crosses val="autoZero"/>
        <c:auto val="1"/>
        <c:lblAlgn val="ctr"/>
        <c:lblOffset val="100"/>
      </c:catAx>
      <c:valAx>
        <c:axId val="76503680"/>
        <c:scaling>
          <c:orientation val="minMax"/>
        </c:scaling>
        <c:axPos val="l"/>
        <c:majorGridlines/>
        <c:numFmt formatCode="General" sourceLinked="1"/>
        <c:tickLblPos val="nextTo"/>
        <c:crossAx val="76502144"/>
        <c:crosses val="autoZero"/>
        <c:crossBetween val="between"/>
      </c:valAx>
    </c:plotArea>
    <c:legend>
      <c:legendPos val="r"/>
      <c:layout/>
      <c:txPr>
        <a:bodyPr/>
        <a:lstStyle/>
        <a:p>
          <a:pPr>
            <a:defRPr sz="16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cases per day ( in a week)</a:t>
            </a:r>
          </a:p>
        </c:rich>
      </c:tx>
      <c:layout/>
    </c:title>
    <c:plotArea>
      <c:layout/>
      <c:barChart>
        <c:barDir val="col"/>
        <c:grouping val="clustered"/>
        <c:ser>
          <c:idx val="0"/>
          <c:order val="0"/>
          <c:tx>
            <c:strRef>
              <c:f>Sheet1!$B$1</c:f>
              <c:strCache>
                <c:ptCount val="1"/>
                <c:pt idx="0">
                  <c:v>operations</c:v>
                </c:pt>
              </c:strCache>
            </c:strRef>
          </c:tx>
          <c:dLbls>
            <c:dLblPos val="outEnd"/>
            <c:showVal val="1"/>
          </c:dLbls>
          <c:cat>
            <c:strRef>
              <c:f>Sheet1!$A$2:$A$7</c:f>
              <c:strCache>
                <c:ptCount val="6"/>
                <c:pt idx="0">
                  <c:v>Monday</c:v>
                </c:pt>
                <c:pt idx="1">
                  <c:v>Tuesday</c:v>
                </c:pt>
                <c:pt idx="2">
                  <c:v>Wednesday</c:v>
                </c:pt>
                <c:pt idx="3">
                  <c:v>Thursday</c:v>
                </c:pt>
                <c:pt idx="4">
                  <c:v>Friday</c:v>
                </c:pt>
                <c:pt idx="5">
                  <c:v>Saturday</c:v>
                </c:pt>
              </c:strCache>
            </c:strRef>
          </c:cat>
          <c:val>
            <c:numRef>
              <c:f>Sheet1!$B$2:$B$7</c:f>
              <c:numCache>
                <c:formatCode>General</c:formatCode>
                <c:ptCount val="6"/>
                <c:pt idx="0">
                  <c:v>39</c:v>
                </c:pt>
                <c:pt idx="1">
                  <c:v>45</c:v>
                </c:pt>
                <c:pt idx="2">
                  <c:v>54</c:v>
                </c:pt>
                <c:pt idx="3">
                  <c:v>40</c:v>
                </c:pt>
                <c:pt idx="4">
                  <c:v>42</c:v>
                </c:pt>
                <c:pt idx="5">
                  <c:v>62</c:v>
                </c:pt>
              </c:numCache>
            </c:numRef>
          </c:val>
        </c:ser>
        <c:axId val="76536832"/>
        <c:axId val="76542720"/>
      </c:barChart>
      <c:catAx>
        <c:axId val="76536832"/>
        <c:scaling>
          <c:orientation val="minMax"/>
        </c:scaling>
        <c:axPos val="b"/>
        <c:numFmt formatCode="General" sourceLinked="1"/>
        <c:tickLblPos val="nextTo"/>
        <c:crossAx val="76542720"/>
        <c:crosses val="autoZero"/>
        <c:auto val="1"/>
        <c:lblAlgn val="ctr"/>
        <c:lblOffset val="100"/>
      </c:catAx>
      <c:valAx>
        <c:axId val="76542720"/>
        <c:scaling>
          <c:orientation val="minMax"/>
        </c:scaling>
        <c:axPos val="l"/>
        <c:majorGridlines/>
        <c:numFmt formatCode="General" sourceLinked="1"/>
        <c:tickLblPos val="nextTo"/>
        <c:crossAx val="76536832"/>
        <c:crosses val="autoZero"/>
        <c:crossBetween val="between"/>
      </c:valAx>
    </c:plotArea>
    <c:legend>
      <c:legendPos val="r"/>
      <c:layout/>
      <c:txPr>
        <a:bodyPr/>
        <a:lstStyle/>
        <a:p>
          <a:pPr>
            <a:defRPr sz="16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a:t>scheduled and add</a:t>
            </a:r>
            <a:r>
              <a:rPr lang="en-US" baseline="0"/>
              <a:t> on cases</a:t>
            </a:r>
            <a:endParaRPr lang="en-US"/>
          </a:p>
        </c:rich>
      </c:tx>
      <c:layout/>
    </c:title>
    <c:plotArea>
      <c:layout/>
      <c:pieChart>
        <c:varyColors val="1"/>
        <c:ser>
          <c:idx val="0"/>
          <c:order val="0"/>
          <c:tx>
            <c:strRef>
              <c:f>Sheet1!$B$1</c:f>
              <c:strCache>
                <c:ptCount val="1"/>
                <c:pt idx="0">
                  <c:v>cases</c:v>
                </c:pt>
              </c:strCache>
            </c:strRef>
          </c:tx>
          <c:dLbls>
            <c:showPercent val="1"/>
            <c:showLeaderLines val="1"/>
          </c:dLbls>
          <c:cat>
            <c:strRef>
              <c:f>Sheet1!$A$2:$A$3</c:f>
              <c:strCache>
                <c:ptCount val="2"/>
                <c:pt idx="0">
                  <c:v>Planned</c:v>
                </c:pt>
                <c:pt idx="1">
                  <c:v>Unplanned</c:v>
                </c:pt>
              </c:strCache>
            </c:strRef>
          </c:cat>
          <c:val>
            <c:numRef>
              <c:f>Sheet1!$B$2:$B$3</c:f>
              <c:numCache>
                <c:formatCode>General</c:formatCode>
                <c:ptCount val="2"/>
                <c:pt idx="0">
                  <c:v>201</c:v>
                </c:pt>
                <c:pt idx="1">
                  <c:v>79</c:v>
                </c:pt>
              </c:numCache>
            </c:numRef>
          </c:val>
        </c:ser>
        <c:dLbls>
          <c:showPercent val="1"/>
        </c:dLbls>
        <c:firstSliceAng val="0"/>
      </c:pieChart>
    </c:plotArea>
    <c:legend>
      <c:legendPos val="r"/>
      <c:layout/>
      <c:txPr>
        <a:bodyPr/>
        <a:lstStyle/>
        <a:p>
          <a:pPr>
            <a:defRPr sz="1600"/>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a:t>Type</a:t>
            </a:r>
            <a:r>
              <a:rPr lang="en-US" baseline="0"/>
              <a:t> of </a:t>
            </a:r>
            <a:r>
              <a:rPr lang="en-US"/>
              <a:t>Operations</a:t>
            </a:r>
          </a:p>
        </c:rich>
      </c:tx>
      <c:layout/>
    </c:title>
    <c:plotArea>
      <c:layout/>
      <c:pieChart>
        <c:varyColors val="1"/>
        <c:ser>
          <c:idx val="0"/>
          <c:order val="0"/>
          <c:tx>
            <c:strRef>
              <c:f>Sheet1!$B$1</c:f>
              <c:strCache>
                <c:ptCount val="1"/>
                <c:pt idx="0">
                  <c:v>Operations</c:v>
                </c:pt>
              </c:strCache>
            </c:strRef>
          </c:tx>
          <c:dLbls>
            <c:showPercent val="1"/>
            <c:showLeaderLines val="1"/>
          </c:dLbls>
          <c:cat>
            <c:strRef>
              <c:f>Sheet1!$A$2:$A$3</c:f>
              <c:strCache>
                <c:ptCount val="2"/>
                <c:pt idx="0">
                  <c:v>Major</c:v>
                </c:pt>
                <c:pt idx="1">
                  <c:v>Minor</c:v>
                </c:pt>
              </c:strCache>
            </c:strRef>
          </c:cat>
          <c:val>
            <c:numRef>
              <c:f>Sheet1!$B$2:$B$3</c:f>
              <c:numCache>
                <c:formatCode>General</c:formatCode>
                <c:ptCount val="2"/>
                <c:pt idx="0">
                  <c:v>227</c:v>
                </c:pt>
                <c:pt idx="1">
                  <c:v>53</c:v>
                </c:pt>
              </c:numCache>
            </c:numRef>
          </c:val>
        </c:ser>
        <c:dLbls>
          <c:showPercent val="1"/>
        </c:dLbls>
        <c:firstSliceAng val="0"/>
      </c:pieChart>
    </c:plotArea>
    <c:legend>
      <c:legendPos val="r"/>
      <c:layout/>
      <c:txPr>
        <a:bodyPr/>
        <a:lstStyle/>
        <a:p>
          <a:pPr>
            <a:defRPr sz="1600"/>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percentage of utilisation as per OT</a:t>
            </a:r>
          </a:p>
        </c:rich>
      </c:tx>
      <c:layout/>
    </c:title>
    <c:plotArea>
      <c:layout/>
      <c:barChart>
        <c:barDir val="col"/>
        <c:grouping val="clustered"/>
        <c:ser>
          <c:idx val="0"/>
          <c:order val="0"/>
          <c:tx>
            <c:strRef>
              <c:f>Sheet1!$B$1</c:f>
              <c:strCache>
                <c:ptCount val="1"/>
                <c:pt idx="0">
                  <c:v>Percentage of Utilisation</c:v>
                </c:pt>
              </c:strCache>
            </c:strRef>
          </c:tx>
          <c:cat>
            <c:strRef>
              <c:f>Sheet1!$A$2:$A$4</c:f>
              <c:strCache>
                <c:ptCount val="3"/>
                <c:pt idx="0">
                  <c:v>OT 1</c:v>
                </c:pt>
                <c:pt idx="1">
                  <c:v>OT 2</c:v>
                </c:pt>
                <c:pt idx="2">
                  <c:v>OT 3</c:v>
                </c:pt>
              </c:strCache>
            </c:strRef>
          </c:cat>
          <c:val>
            <c:numRef>
              <c:f>Sheet1!$B$2:$B$4</c:f>
              <c:numCache>
                <c:formatCode>0.00%</c:formatCode>
                <c:ptCount val="3"/>
                <c:pt idx="0">
                  <c:v>0.29000000000000031</c:v>
                </c:pt>
                <c:pt idx="1">
                  <c:v>8.1000000000000003E-2</c:v>
                </c:pt>
                <c:pt idx="2">
                  <c:v>0.26600000000000001</c:v>
                </c:pt>
              </c:numCache>
            </c:numRef>
          </c:val>
        </c:ser>
        <c:dLbls>
          <c:showVal val="1"/>
        </c:dLbls>
        <c:axId val="81984128"/>
        <c:axId val="83104128"/>
      </c:barChart>
      <c:catAx>
        <c:axId val="81984128"/>
        <c:scaling>
          <c:orientation val="minMax"/>
        </c:scaling>
        <c:axPos val="b"/>
        <c:numFmt formatCode="General" sourceLinked="1"/>
        <c:tickLblPos val="nextTo"/>
        <c:crossAx val="83104128"/>
        <c:crosses val="autoZero"/>
        <c:auto val="1"/>
        <c:lblAlgn val="ctr"/>
        <c:lblOffset val="100"/>
      </c:catAx>
      <c:valAx>
        <c:axId val="83104128"/>
        <c:scaling>
          <c:orientation val="minMax"/>
        </c:scaling>
        <c:axPos val="l"/>
        <c:majorGridlines/>
        <c:numFmt formatCode="0.00%" sourceLinked="1"/>
        <c:tickLblPos val="nextTo"/>
        <c:crossAx val="81984128"/>
        <c:crosses val="autoZero"/>
        <c:crossBetween val="between"/>
      </c:valAx>
    </c:plotArea>
    <c:legend>
      <c:legendPos val="r"/>
      <c:layout/>
      <c:txPr>
        <a:bodyPr/>
        <a:lstStyle/>
        <a:p>
          <a:pPr>
            <a:defRPr sz="1600"/>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3079" name="Picture 7" descr="Healthy medical title"/>
          <p:cNvPicPr>
            <a:picLocks noChangeAspect="1" noChangeArrowheads="1"/>
          </p:cNvPicPr>
          <p:nvPr/>
        </p:nvPicPr>
        <p:blipFill>
          <a:blip r:embed="rId2" cstate="print"/>
          <a:srcRect/>
          <a:stretch>
            <a:fillRect/>
          </a:stretch>
        </p:blipFill>
        <p:spPr bwMode="auto">
          <a:xfrm>
            <a:off x="0" y="0"/>
            <a:ext cx="9144000" cy="6869113"/>
          </a:xfrm>
          <a:prstGeom prst="rect">
            <a:avLst/>
          </a:prstGeom>
          <a:noFill/>
        </p:spPr>
      </p:pic>
      <p:sp>
        <p:nvSpPr>
          <p:cNvPr id="3074" name="Rectangle 2"/>
          <p:cNvSpPr>
            <a:spLocks noGrp="1" noChangeArrowheads="1"/>
          </p:cNvSpPr>
          <p:nvPr>
            <p:ph type="ctrTitle"/>
          </p:nvPr>
        </p:nvSpPr>
        <p:spPr>
          <a:xfrm>
            <a:off x="179388" y="260350"/>
            <a:ext cx="7772400" cy="1109663"/>
          </a:xfrm>
        </p:spPr>
        <p:txBody>
          <a:bodyPr/>
          <a:lstStyle>
            <a:lvl1pPr algn="l">
              <a:defRPr sz="4000" b="1"/>
            </a:lvl1pPr>
          </a:lstStyle>
          <a:p>
            <a:r>
              <a:rPr lang="en-US" smtClean="0"/>
              <a:t>Click to edit Master title style</a:t>
            </a:r>
            <a:endParaRPr lang="en-IN"/>
          </a:p>
        </p:txBody>
      </p:sp>
      <p:sp>
        <p:nvSpPr>
          <p:cNvPr id="3075" name="Rectangle 3"/>
          <p:cNvSpPr>
            <a:spLocks noGrp="1" noChangeArrowheads="1"/>
          </p:cNvSpPr>
          <p:nvPr>
            <p:ph type="subTitle" idx="1"/>
          </p:nvPr>
        </p:nvSpPr>
        <p:spPr>
          <a:xfrm>
            <a:off x="179388" y="1412875"/>
            <a:ext cx="6400800" cy="1106488"/>
          </a:xfrm>
        </p:spPr>
        <p:txBody>
          <a:bodyPr/>
          <a:lstStyle>
            <a:lvl1pPr marL="0" indent="0">
              <a:buFontTx/>
              <a:buNone/>
              <a:defRPr>
                <a:solidFill>
                  <a:schemeClr val="bg1"/>
                </a:solidFill>
              </a:defRPr>
            </a:lvl1pPr>
          </a:lstStyle>
          <a:p>
            <a:r>
              <a:rPr lang="en-US" smtClean="0"/>
              <a:t>Click to edit Master subtitle style</a:t>
            </a:r>
            <a:endParaRPr lang="en-IN"/>
          </a:p>
        </p:txBody>
      </p:sp>
      <p:sp>
        <p:nvSpPr>
          <p:cNvPr id="3080" name="Rectangle 8"/>
          <p:cNvSpPr>
            <a:spLocks noGrp="1" noChangeArrowheads="1"/>
          </p:cNvSpPr>
          <p:nvPr>
            <p:ph type="dt" sz="half" idx="2"/>
          </p:nvPr>
        </p:nvSpPr>
        <p:spPr/>
        <p:txBody>
          <a:bodyPr/>
          <a:lstStyle>
            <a:lvl1pPr>
              <a:defRPr/>
            </a:lvl1pPr>
          </a:lstStyle>
          <a:p>
            <a:fld id="{1D8BD707-D9CF-40AE-B4C6-C98DA3205C09}" type="datetimeFigureOut">
              <a:rPr lang="en-US" smtClean="0"/>
              <a:pPr/>
              <a:t>5/17/2014</a:t>
            </a:fld>
            <a:endParaRPr lang="en-US"/>
          </a:p>
        </p:txBody>
      </p:sp>
      <p:sp>
        <p:nvSpPr>
          <p:cNvPr id="3081" name="Rectangle 9"/>
          <p:cNvSpPr>
            <a:spLocks noGrp="1" noChangeArrowheads="1"/>
          </p:cNvSpPr>
          <p:nvPr>
            <p:ph type="ftr" sz="quarter" idx="3"/>
          </p:nvPr>
        </p:nvSpPr>
        <p:spPr/>
        <p:txBody>
          <a:bodyPr/>
          <a:lstStyle>
            <a:lvl1pPr>
              <a:defRPr/>
            </a:lvl1pPr>
          </a:lstStyle>
          <a:p>
            <a:endParaRPr lang="en-US"/>
          </a:p>
        </p:txBody>
      </p:sp>
      <p:sp>
        <p:nvSpPr>
          <p:cNvPr id="3082" name="Rectangle 10"/>
          <p:cNvSpPr>
            <a:spLocks noGrp="1" noChangeArrowheads="1"/>
          </p:cNvSpPr>
          <p:nvPr>
            <p:ph type="sldNum" sz="quarter" idx="4"/>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left)">
                                      <p:cBhvr>
                                        <p:cTn id="7" dur="500"/>
                                        <p:tgtEl>
                                          <p:spTgt spid="3074"/>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75">
                                            <p:txEl>
                                              <p:pRg st="0" end="0"/>
                                            </p:txEl>
                                          </p:spTgt>
                                        </p:tgtEl>
                                        <p:attrNameLst>
                                          <p:attrName>style.visibility</p:attrName>
                                        </p:attrNameLst>
                                      </p:cBhvr>
                                      <p:to>
                                        <p:strVal val="visible"/>
                                      </p:to>
                                    </p:set>
                                    <p:animEffect transition="in" filter="fade">
                                      <p:cBhvr>
                                        <p:cTn id="11" dur="1000"/>
                                        <p:tgtEl>
                                          <p:spTgt spid="3075">
                                            <p:txEl>
                                              <p:pRg st="0" end="0"/>
                                            </p:txEl>
                                          </p:spTgt>
                                        </p:tgtEl>
                                      </p:cBhvr>
                                    </p:animEffect>
                                    <p:anim calcmode="lin" valueType="num">
                                      <p:cBhvr>
                                        <p:cTn id="12"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tmplLst>
          <p:tmpl lvl="1">
            <p:tnLst>
              <p:par>
                <p:cTn presetID="47" presetClass="entr" presetSubtype="0" fill="hold" nodeType="after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fade">
                      <p:cBhvr>
                        <p:cTn dur="1000"/>
                        <p:tgtEl>
                          <p:spTgt spid="3075"/>
                        </p:tgtEl>
                      </p:cBhvr>
                    </p:animEffect>
                    <p:anim calcmode="lin" valueType="num">
                      <p:cBhvr>
                        <p:cTn dur="1000" fill="hold"/>
                        <p:tgtEl>
                          <p:spTgt spid="3075"/>
                        </p:tgtEl>
                        <p:attrNameLst>
                          <p:attrName>ppt_x</p:attrName>
                        </p:attrNameLst>
                      </p:cBhvr>
                      <p:tavLst>
                        <p:tav tm="0">
                          <p:val>
                            <p:strVal val="#ppt_x"/>
                          </p:val>
                        </p:tav>
                        <p:tav tm="100000">
                          <p:val>
                            <p:strVal val="#ppt_x"/>
                          </p:val>
                        </p:tav>
                      </p:tavLst>
                    </p:anim>
                    <p:anim calcmode="lin" valueType="num">
                      <p:cBhvr>
                        <p:cTn dur="1000" fill="hold"/>
                        <p:tgtEl>
                          <p:spTgt spid="3075"/>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2775" y="58738"/>
            <a:ext cx="2166938" cy="574675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58738"/>
            <a:ext cx="6353175" cy="574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83661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83661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5/17/2014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m62.net/" TargetMode="External"/><Relationship Id="rId18" Type="http://schemas.openxmlformats.org/officeDocument/2006/relationships/image" Target="../media/image5.png"/><Relationship Id="rId3" Type="http://schemas.openxmlformats.org/officeDocument/2006/relationships/slideLayout" Target="../slideLayouts/slideLayout14.xml"/><Relationship Id="rId21" Type="http://schemas.openxmlformats.org/officeDocument/2006/relationships/image" Target="../media/image7.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hyperlink" Target="http://www.m62.net/powerpoint-slides/" TargetMode="External"/><Relationship Id="rId2" Type="http://schemas.openxmlformats.org/officeDocument/2006/relationships/slideLayout" Target="../slideLayouts/slideLayout13.xml"/><Relationship Id="rId16" Type="http://schemas.openxmlformats.org/officeDocument/2006/relationships/image" Target="../media/image4.png"/><Relationship Id="rId20"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hyperlink" Target="http://www.m62.net/presentation-theory/bullet-points-dont-work/beyond-bullet-points/" TargetMode="External"/><Relationship Id="rId10" Type="http://schemas.openxmlformats.org/officeDocument/2006/relationships/slideLayout" Target="../slideLayouts/slideLayout21.xml"/><Relationship Id="rId19" Type="http://schemas.openxmlformats.org/officeDocument/2006/relationships/hyperlink" Target="http://www.m62.net/powerpoint-training/" TargetMode="Externa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1" name="Picture 7" descr="Healthy medical slide"/>
          <p:cNvPicPr>
            <a:picLocks noChangeAspect="1" noChangeArrowheads="1"/>
          </p:cNvPicPr>
          <p:nvPr/>
        </p:nvPicPr>
        <p:blipFill>
          <a:blip r:embed="rId13" cstate="print"/>
          <a:srcRect/>
          <a:stretch>
            <a:fillRect/>
          </a:stretch>
        </p:blipFill>
        <p:spPr bwMode="auto">
          <a:xfrm>
            <a:off x="0" y="0"/>
            <a:ext cx="9144000" cy="6869113"/>
          </a:xfrm>
          <a:prstGeom prst="rect">
            <a:avLst/>
          </a:prstGeom>
          <a:noFill/>
        </p:spPr>
      </p:pic>
      <p:sp>
        <p:nvSpPr>
          <p:cNvPr id="1027" name="Rectangle 3"/>
          <p:cNvSpPr>
            <a:spLocks noGrp="1" noChangeArrowheads="1"/>
          </p:cNvSpPr>
          <p:nvPr>
            <p:ph type="body" idx="1"/>
          </p:nvPr>
        </p:nvSpPr>
        <p:spPr bwMode="auto">
          <a:xfrm>
            <a:off x="457200" y="836613"/>
            <a:ext cx="8229600" cy="4968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1028" name="Rectangle 4"/>
          <p:cNvSpPr>
            <a:spLocks noGrp="1" noChangeArrowheads="1"/>
          </p:cNvSpPr>
          <p:nvPr>
            <p:ph type="dt" sz="half" idx="2"/>
          </p:nvPr>
        </p:nvSpPr>
        <p:spPr bwMode="auto">
          <a:xfrm>
            <a:off x="827088" y="6381750"/>
            <a:ext cx="1081087"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400">
                <a:solidFill>
                  <a:schemeClr val="bg1"/>
                </a:solidFill>
              </a:defRPr>
            </a:lvl1pPr>
          </a:lstStyle>
          <a:p>
            <a:fld id="{1D8BD707-D9CF-40AE-B4C6-C98DA3205C09}" type="datetimeFigureOut">
              <a:rPr lang="en-US" smtClean="0"/>
              <a:pPr/>
              <a:t>5/17/2014</a:t>
            </a:fld>
            <a:endParaRPr lang="en-US"/>
          </a:p>
        </p:txBody>
      </p:sp>
      <p:sp>
        <p:nvSpPr>
          <p:cNvPr id="1029" name="Rectangle 5"/>
          <p:cNvSpPr>
            <a:spLocks noGrp="1" noChangeArrowheads="1"/>
          </p:cNvSpPr>
          <p:nvPr>
            <p:ph type="ftr" sz="quarter" idx="3"/>
          </p:nvPr>
        </p:nvSpPr>
        <p:spPr bwMode="auto">
          <a:xfrm>
            <a:off x="2051050" y="6381750"/>
            <a:ext cx="289560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400">
                <a:solidFill>
                  <a:schemeClr val="bg1"/>
                </a:solidFill>
              </a:defRPr>
            </a:lvl1pPr>
          </a:lstStyle>
          <a:p>
            <a:endParaRPr lang="en-US"/>
          </a:p>
        </p:txBody>
      </p:sp>
      <p:sp>
        <p:nvSpPr>
          <p:cNvPr id="1030" name="Rectangle 6"/>
          <p:cNvSpPr>
            <a:spLocks noGrp="1" noChangeArrowheads="1"/>
          </p:cNvSpPr>
          <p:nvPr>
            <p:ph type="sldNum" sz="quarter" idx="4"/>
          </p:nvPr>
        </p:nvSpPr>
        <p:spPr bwMode="auto">
          <a:xfrm>
            <a:off x="8558213" y="6381750"/>
            <a:ext cx="585787"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400">
                <a:solidFill>
                  <a:schemeClr val="bg1"/>
                </a:solidFill>
              </a:defRPr>
            </a:lvl1pPr>
          </a:lstStyle>
          <a:p>
            <a:fld id="{B6F15528-21DE-4FAA-801E-634DDDAF4B2B}" type="slidenum">
              <a:rPr lang="en-US" smtClean="0"/>
              <a:pPr/>
              <a:t>‹#›</a:t>
            </a:fld>
            <a:endParaRPr lang="en-US"/>
          </a:p>
        </p:txBody>
      </p:sp>
      <p:sp>
        <p:nvSpPr>
          <p:cNvPr id="1026" name="Rectangle 2"/>
          <p:cNvSpPr>
            <a:spLocks noGrp="1" noChangeArrowheads="1"/>
          </p:cNvSpPr>
          <p:nvPr>
            <p:ph type="title"/>
          </p:nvPr>
        </p:nvSpPr>
        <p:spPr bwMode="auto">
          <a:xfrm>
            <a:off x="1258888" y="58738"/>
            <a:ext cx="7870825" cy="4175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txStyles>
    <p:titleStyle>
      <a:lvl1pPr algn="r" rtl="0" eaLnBrk="1" fontAlgn="base" hangingPunct="1">
        <a:spcBef>
          <a:spcPct val="0"/>
        </a:spcBef>
        <a:spcAft>
          <a:spcPct val="0"/>
        </a:spcAft>
        <a:defRPr sz="2400">
          <a:solidFill>
            <a:schemeClr val="bg1"/>
          </a:solidFill>
          <a:latin typeface="+mj-lt"/>
          <a:ea typeface="+mj-ea"/>
          <a:cs typeface="+mj-cs"/>
        </a:defRPr>
      </a:lvl1pPr>
      <a:lvl2pPr algn="r" rtl="0" eaLnBrk="1" fontAlgn="base" hangingPunct="1">
        <a:spcBef>
          <a:spcPct val="0"/>
        </a:spcBef>
        <a:spcAft>
          <a:spcPct val="0"/>
        </a:spcAft>
        <a:defRPr sz="2400">
          <a:solidFill>
            <a:schemeClr val="bg1"/>
          </a:solidFill>
          <a:latin typeface="Arial" charset="0"/>
        </a:defRPr>
      </a:lvl2pPr>
      <a:lvl3pPr algn="r" rtl="0" eaLnBrk="1" fontAlgn="base" hangingPunct="1">
        <a:spcBef>
          <a:spcPct val="0"/>
        </a:spcBef>
        <a:spcAft>
          <a:spcPct val="0"/>
        </a:spcAft>
        <a:defRPr sz="2400">
          <a:solidFill>
            <a:schemeClr val="bg1"/>
          </a:solidFill>
          <a:latin typeface="Arial" charset="0"/>
        </a:defRPr>
      </a:lvl3pPr>
      <a:lvl4pPr algn="r" rtl="0" eaLnBrk="1" fontAlgn="base" hangingPunct="1">
        <a:spcBef>
          <a:spcPct val="0"/>
        </a:spcBef>
        <a:spcAft>
          <a:spcPct val="0"/>
        </a:spcAft>
        <a:defRPr sz="2400">
          <a:solidFill>
            <a:schemeClr val="bg1"/>
          </a:solidFill>
          <a:latin typeface="Arial" charset="0"/>
        </a:defRPr>
      </a:lvl4pPr>
      <a:lvl5pPr algn="r" rtl="0" eaLnBrk="1" fontAlgn="base" hangingPunct="1">
        <a:spcBef>
          <a:spcPct val="0"/>
        </a:spcBef>
        <a:spcAft>
          <a:spcPct val="0"/>
        </a:spcAft>
        <a:defRPr sz="2400">
          <a:solidFill>
            <a:schemeClr val="bg1"/>
          </a:solidFill>
          <a:latin typeface="Arial" charset="0"/>
        </a:defRPr>
      </a:lvl5pPr>
      <a:lvl6pPr marL="457200" algn="r" rtl="0" eaLnBrk="1" fontAlgn="base" hangingPunct="1">
        <a:spcBef>
          <a:spcPct val="0"/>
        </a:spcBef>
        <a:spcAft>
          <a:spcPct val="0"/>
        </a:spcAft>
        <a:defRPr sz="2400">
          <a:solidFill>
            <a:schemeClr val="bg1"/>
          </a:solidFill>
          <a:latin typeface="Arial" charset="0"/>
        </a:defRPr>
      </a:lvl6pPr>
      <a:lvl7pPr marL="914400" algn="r" rtl="0" eaLnBrk="1" fontAlgn="base" hangingPunct="1">
        <a:spcBef>
          <a:spcPct val="0"/>
        </a:spcBef>
        <a:spcAft>
          <a:spcPct val="0"/>
        </a:spcAft>
        <a:defRPr sz="2400">
          <a:solidFill>
            <a:schemeClr val="bg1"/>
          </a:solidFill>
          <a:latin typeface="Arial" charset="0"/>
        </a:defRPr>
      </a:lvl7pPr>
      <a:lvl8pPr marL="1371600" algn="r" rtl="0" eaLnBrk="1" fontAlgn="base" hangingPunct="1">
        <a:spcBef>
          <a:spcPct val="0"/>
        </a:spcBef>
        <a:spcAft>
          <a:spcPct val="0"/>
        </a:spcAft>
        <a:defRPr sz="2400">
          <a:solidFill>
            <a:schemeClr val="bg1"/>
          </a:solidFill>
          <a:latin typeface="Arial" charset="0"/>
        </a:defRPr>
      </a:lvl8pPr>
      <a:lvl9pPr marL="1828800" algn="r" rtl="0" eaLnBrk="1" fontAlgn="base" hangingPunct="1">
        <a:spcBef>
          <a:spcPct val="0"/>
        </a:spcBef>
        <a:spcAft>
          <a:spcPct val="0"/>
        </a:spcAft>
        <a:defRPr sz="2400">
          <a:solidFill>
            <a:schemeClr val="bg1"/>
          </a:solidFill>
          <a:latin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6858000"/>
          </a:xfrm>
          <a:prstGeom prst="rect">
            <a:avLst/>
          </a:prstGeom>
          <a:gradFill rotWithShape="1">
            <a:gsLst>
              <a:gs pos="0">
                <a:schemeClr val="bg1"/>
              </a:gs>
              <a:gs pos="100000">
                <a:srgbClr val="D9D9D9"/>
              </a:gs>
            </a:gsLst>
            <a:lin ang="5400000" scaled="1"/>
          </a:gradFill>
          <a:ln w="9525">
            <a:noFill/>
            <a:miter lim="800000"/>
            <a:headEnd/>
            <a:tailEnd/>
          </a:ln>
          <a:effectLst/>
        </p:spPr>
        <p:txBody>
          <a:bodyPr wrap="none" anchor="ctr"/>
          <a:lstStyle/>
          <a:p>
            <a:pPr algn="ctr"/>
            <a:endParaRPr lang="en-US"/>
          </a:p>
        </p:txBody>
      </p:sp>
      <p:sp>
        <p:nvSpPr>
          <p:cNvPr id="6147" name="Rectangle 3"/>
          <p:cNvSpPr>
            <a:spLocks noChangeArrowheads="1"/>
          </p:cNvSpPr>
          <p:nvPr/>
        </p:nvSpPr>
        <p:spPr bwMode="auto">
          <a:xfrm>
            <a:off x="-93663" y="6453188"/>
            <a:ext cx="8532813" cy="366712"/>
          </a:xfrm>
          <a:prstGeom prst="rect">
            <a:avLst/>
          </a:prstGeom>
          <a:noFill/>
          <a:ln w="9525" algn="ctr">
            <a:noFill/>
            <a:miter lim="800000"/>
            <a:headEnd/>
            <a:tailEnd/>
          </a:ln>
          <a:effectLst/>
        </p:spPr>
        <p:txBody>
          <a:bodyPr lIns="0" tIns="0" rIns="0" bIns="0" anchor="ctr"/>
          <a:lstStyle/>
          <a:p>
            <a:pPr algn="r"/>
            <a:r>
              <a:rPr lang="en-IN" sz="1200">
                <a:solidFill>
                  <a:srgbClr val="4D4D4D"/>
                </a:solidFill>
                <a:latin typeface="Neo Sans" pitchFamily="34" charset="0"/>
              </a:rPr>
              <a:t>m62 visualcommunications is the global leader in presentation effectiveness, from offices in the UK, USA, and Singapore</a:t>
            </a:r>
          </a:p>
        </p:txBody>
      </p:sp>
      <p:pic>
        <p:nvPicPr>
          <p:cNvPr id="6148" name="Picture 4" descr="m62-logo">
            <a:hlinkClick r:id="rId13"/>
          </p:cNvPr>
          <p:cNvPicPr>
            <a:picLocks noChangeAspect="1" noChangeArrowheads="1"/>
          </p:cNvPicPr>
          <p:nvPr/>
        </p:nvPicPr>
        <p:blipFill>
          <a:blip r:embed="rId14" cstate="print"/>
          <a:srcRect/>
          <a:stretch>
            <a:fillRect/>
          </a:stretch>
        </p:blipFill>
        <p:spPr bwMode="auto">
          <a:xfrm>
            <a:off x="8502650" y="6484938"/>
            <a:ext cx="381000" cy="257175"/>
          </a:xfrm>
          <a:prstGeom prst="rect">
            <a:avLst/>
          </a:prstGeom>
          <a:noFill/>
        </p:spPr>
      </p:pic>
      <p:pic>
        <p:nvPicPr>
          <p:cNvPr id="6149" name="Picture 5" descr="1">
            <a:hlinkClick r:id="rId15"/>
          </p:cNvPr>
          <p:cNvPicPr>
            <a:picLocks noChangeAspect="1" noChangeArrowheads="1"/>
          </p:cNvPicPr>
          <p:nvPr/>
        </p:nvPicPr>
        <p:blipFill>
          <a:blip r:embed="rId16" cstate="print"/>
          <a:srcRect/>
          <a:stretch>
            <a:fillRect/>
          </a:stretch>
        </p:blipFill>
        <p:spPr bwMode="auto">
          <a:xfrm>
            <a:off x="260350" y="777875"/>
            <a:ext cx="2000250" cy="1457325"/>
          </a:xfrm>
          <a:prstGeom prst="rect">
            <a:avLst/>
          </a:prstGeom>
          <a:noFill/>
        </p:spPr>
      </p:pic>
      <p:pic>
        <p:nvPicPr>
          <p:cNvPr id="6150" name="Picture 6" descr="2">
            <a:hlinkClick r:id="rId17"/>
          </p:cNvPr>
          <p:cNvPicPr>
            <a:picLocks noChangeAspect="1" noChangeArrowheads="1"/>
          </p:cNvPicPr>
          <p:nvPr/>
        </p:nvPicPr>
        <p:blipFill>
          <a:blip r:embed="rId18" cstate="print"/>
          <a:srcRect/>
          <a:stretch>
            <a:fillRect/>
          </a:stretch>
        </p:blipFill>
        <p:spPr bwMode="auto">
          <a:xfrm>
            <a:off x="287338" y="2673350"/>
            <a:ext cx="2000250" cy="1457325"/>
          </a:xfrm>
          <a:prstGeom prst="rect">
            <a:avLst/>
          </a:prstGeom>
          <a:noFill/>
        </p:spPr>
      </p:pic>
      <p:pic>
        <p:nvPicPr>
          <p:cNvPr id="6151" name="Picture 7" descr="3">
            <a:hlinkClick r:id="rId19"/>
          </p:cNvPr>
          <p:cNvPicPr>
            <a:picLocks noChangeAspect="1" noChangeArrowheads="1"/>
          </p:cNvPicPr>
          <p:nvPr/>
        </p:nvPicPr>
        <p:blipFill>
          <a:blip r:embed="rId20" cstate="print"/>
          <a:srcRect/>
          <a:stretch>
            <a:fillRect/>
          </a:stretch>
        </p:blipFill>
        <p:spPr bwMode="auto">
          <a:xfrm>
            <a:off x="287338" y="4568825"/>
            <a:ext cx="2000250" cy="1457325"/>
          </a:xfrm>
          <a:prstGeom prst="rect">
            <a:avLst/>
          </a:prstGeom>
          <a:noFill/>
        </p:spPr>
      </p:pic>
      <p:sp>
        <p:nvSpPr>
          <p:cNvPr id="6152" name="Text Box 8">
            <a:hlinkClick r:id="rId15"/>
          </p:cNvPr>
          <p:cNvSpPr txBox="1">
            <a:spLocks noChangeArrowheads="1"/>
          </p:cNvSpPr>
          <p:nvPr/>
        </p:nvSpPr>
        <p:spPr bwMode="auto">
          <a:xfrm>
            <a:off x="379413" y="2290763"/>
            <a:ext cx="1636712" cy="212725"/>
          </a:xfrm>
          <a:prstGeom prst="rect">
            <a:avLst/>
          </a:prstGeom>
          <a:noFill/>
          <a:ln w="9525" algn="ctr">
            <a:noFill/>
            <a:miter lim="800000"/>
            <a:headEnd/>
            <a:tailEnd/>
          </a:ln>
          <a:effectLst/>
        </p:spPr>
        <p:txBody>
          <a:bodyPr wrap="none" lIns="0" tIns="0" rIns="0" bIns="0" anchor="ctr">
            <a:spAutoFit/>
          </a:bodyPr>
          <a:lstStyle/>
          <a:p>
            <a:r>
              <a:rPr lang="en-IN" sz="1400">
                <a:solidFill>
                  <a:srgbClr val="135971"/>
                </a:solidFill>
                <a:latin typeface="Neo Sans" pitchFamily="34" charset="0"/>
              </a:rPr>
              <a:t>Beyond Bullet Points</a:t>
            </a:r>
          </a:p>
        </p:txBody>
      </p:sp>
      <p:sp>
        <p:nvSpPr>
          <p:cNvPr id="6153" name="Text Box 9">
            <a:hlinkClick r:id="rId17"/>
          </p:cNvPr>
          <p:cNvSpPr txBox="1">
            <a:spLocks noChangeArrowheads="1"/>
          </p:cNvSpPr>
          <p:nvPr/>
        </p:nvSpPr>
        <p:spPr bwMode="auto">
          <a:xfrm>
            <a:off x="379413" y="4189413"/>
            <a:ext cx="1417637" cy="212725"/>
          </a:xfrm>
          <a:prstGeom prst="rect">
            <a:avLst/>
          </a:prstGeom>
          <a:noFill/>
          <a:ln w="9525" algn="ctr">
            <a:noFill/>
            <a:miter lim="800000"/>
            <a:headEnd/>
            <a:tailEnd/>
          </a:ln>
          <a:effectLst/>
        </p:spPr>
        <p:txBody>
          <a:bodyPr wrap="none" lIns="0" tIns="0" rIns="0" bIns="0" anchor="ctr">
            <a:spAutoFit/>
          </a:bodyPr>
          <a:lstStyle/>
          <a:p>
            <a:r>
              <a:rPr lang="en-IN" sz="1400">
                <a:solidFill>
                  <a:srgbClr val="135971"/>
                </a:solidFill>
                <a:latin typeface="Neo Sans" pitchFamily="34" charset="0"/>
              </a:rPr>
              <a:t>PowerPoint Slides</a:t>
            </a:r>
          </a:p>
        </p:txBody>
      </p:sp>
      <p:sp>
        <p:nvSpPr>
          <p:cNvPr id="6154" name="Text Box 10">
            <a:hlinkClick r:id="rId19"/>
          </p:cNvPr>
          <p:cNvSpPr txBox="1">
            <a:spLocks noChangeArrowheads="1"/>
          </p:cNvSpPr>
          <p:nvPr/>
        </p:nvSpPr>
        <p:spPr bwMode="auto">
          <a:xfrm>
            <a:off x="379413" y="6084888"/>
            <a:ext cx="1598612" cy="212725"/>
          </a:xfrm>
          <a:prstGeom prst="rect">
            <a:avLst/>
          </a:prstGeom>
          <a:noFill/>
          <a:ln w="9525" algn="ctr">
            <a:noFill/>
            <a:miter lim="800000"/>
            <a:headEnd/>
            <a:tailEnd/>
          </a:ln>
          <a:effectLst/>
        </p:spPr>
        <p:txBody>
          <a:bodyPr wrap="none" lIns="0" tIns="0" rIns="0" bIns="0" anchor="ctr">
            <a:spAutoFit/>
          </a:bodyPr>
          <a:lstStyle/>
          <a:p>
            <a:r>
              <a:rPr lang="en-IN" sz="1400">
                <a:solidFill>
                  <a:srgbClr val="135971"/>
                </a:solidFill>
                <a:latin typeface="Neo Sans" pitchFamily="34" charset="0"/>
              </a:rPr>
              <a:t>PowerPoint Training</a:t>
            </a:r>
          </a:p>
        </p:txBody>
      </p:sp>
      <p:pic>
        <p:nvPicPr>
          <p:cNvPr id="6155" name="Picture 11" descr="bg"/>
          <p:cNvPicPr>
            <a:picLocks noChangeAspect="1" noChangeArrowheads="1"/>
          </p:cNvPicPr>
          <p:nvPr/>
        </p:nvPicPr>
        <p:blipFill>
          <a:blip r:embed="rId21" cstate="print"/>
          <a:srcRect/>
          <a:stretch>
            <a:fillRect/>
          </a:stretch>
        </p:blipFill>
        <p:spPr bwMode="auto">
          <a:xfrm>
            <a:off x="2520950" y="777875"/>
            <a:ext cx="6362700" cy="5248275"/>
          </a:xfrm>
          <a:prstGeom prst="rect">
            <a:avLst/>
          </a:prstGeom>
          <a:noFill/>
        </p:spPr>
      </p:pic>
      <p:sp>
        <p:nvSpPr>
          <p:cNvPr id="6156" name="Text Box 12"/>
          <p:cNvSpPr txBox="1">
            <a:spLocks noChangeArrowheads="1"/>
          </p:cNvSpPr>
          <p:nvPr/>
        </p:nvSpPr>
        <p:spPr bwMode="auto">
          <a:xfrm>
            <a:off x="28575" y="188913"/>
            <a:ext cx="9115425" cy="366712"/>
          </a:xfrm>
          <a:prstGeom prst="rect">
            <a:avLst/>
          </a:prstGeom>
          <a:noFill/>
          <a:ln w="9525" algn="ctr">
            <a:noFill/>
            <a:miter lim="800000"/>
            <a:headEnd/>
            <a:tailEnd/>
          </a:ln>
          <a:effectLst/>
        </p:spPr>
        <p:txBody>
          <a:bodyPr lIns="0" tIns="0" rIns="0" bIns="0" anchor="ctr"/>
          <a:lstStyle/>
          <a:p>
            <a:pPr algn="ctr"/>
            <a:r>
              <a:rPr lang="en-IN" sz="2100">
                <a:solidFill>
                  <a:srgbClr val="333333"/>
                </a:solidFill>
                <a:latin typeface="Neo Sans" pitchFamily="34" charset="0"/>
              </a:rPr>
              <a:t>It’s not the </a:t>
            </a:r>
            <a:r>
              <a:rPr lang="en-IN" sz="2100" b="1">
                <a:solidFill>
                  <a:srgbClr val="333333"/>
                </a:solidFill>
                <a:latin typeface="Neo Sans" pitchFamily="34" charset="0"/>
              </a:rPr>
              <a:t>design</a:t>
            </a:r>
            <a:r>
              <a:rPr lang="en-IN" sz="2100">
                <a:solidFill>
                  <a:srgbClr val="333333"/>
                </a:solidFill>
                <a:latin typeface="Neo Sans" pitchFamily="34" charset="0"/>
              </a:rPr>
              <a:t> of your template, it’s what you </a:t>
            </a:r>
            <a:r>
              <a:rPr lang="en-IN" sz="2100" b="1">
                <a:solidFill>
                  <a:srgbClr val="333333"/>
                </a:solidFill>
                <a:latin typeface="Neo Sans" pitchFamily="34" charset="0"/>
              </a:rPr>
              <a:t>do with it</a:t>
            </a:r>
            <a:r>
              <a:rPr lang="en-IN" sz="2100">
                <a:solidFill>
                  <a:srgbClr val="333333"/>
                </a:solidFill>
                <a:latin typeface="Neo Sans" pitchFamily="34" charset="0"/>
              </a:rPr>
              <a:t> that counts</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2000">
          <a:solidFill>
            <a:srgbClr val="333333"/>
          </a:solidFill>
          <a:latin typeface="+mj-lt"/>
          <a:ea typeface="+mj-ea"/>
          <a:cs typeface="+mj-cs"/>
        </a:defRPr>
      </a:lvl1pPr>
      <a:lvl2pPr algn="ctr" rtl="0" eaLnBrk="1" fontAlgn="base" hangingPunct="1">
        <a:spcBef>
          <a:spcPct val="0"/>
        </a:spcBef>
        <a:spcAft>
          <a:spcPct val="0"/>
        </a:spcAft>
        <a:defRPr sz="2000">
          <a:solidFill>
            <a:srgbClr val="333333"/>
          </a:solidFill>
          <a:latin typeface="Neo Sans" pitchFamily="34" charset="0"/>
        </a:defRPr>
      </a:lvl2pPr>
      <a:lvl3pPr algn="ctr" rtl="0" eaLnBrk="1" fontAlgn="base" hangingPunct="1">
        <a:spcBef>
          <a:spcPct val="0"/>
        </a:spcBef>
        <a:spcAft>
          <a:spcPct val="0"/>
        </a:spcAft>
        <a:defRPr sz="2000">
          <a:solidFill>
            <a:srgbClr val="333333"/>
          </a:solidFill>
          <a:latin typeface="Neo Sans" pitchFamily="34" charset="0"/>
        </a:defRPr>
      </a:lvl3pPr>
      <a:lvl4pPr algn="ctr" rtl="0" eaLnBrk="1" fontAlgn="base" hangingPunct="1">
        <a:spcBef>
          <a:spcPct val="0"/>
        </a:spcBef>
        <a:spcAft>
          <a:spcPct val="0"/>
        </a:spcAft>
        <a:defRPr sz="2000">
          <a:solidFill>
            <a:srgbClr val="333333"/>
          </a:solidFill>
          <a:latin typeface="Neo Sans" pitchFamily="34" charset="0"/>
        </a:defRPr>
      </a:lvl4pPr>
      <a:lvl5pPr algn="ctr" rtl="0" eaLnBrk="1" fontAlgn="base" hangingPunct="1">
        <a:spcBef>
          <a:spcPct val="0"/>
        </a:spcBef>
        <a:spcAft>
          <a:spcPct val="0"/>
        </a:spcAft>
        <a:defRPr sz="2000">
          <a:solidFill>
            <a:srgbClr val="333333"/>
          </a:solidFill>
          <a:latin typeface="Neo Sans" pitchFamily="34" charset="0"/>
        </a:defRPr>
      </a:lvl5pPr>
      <a:lvl6pPr marL="457200" algn="ctr" rtl="0" eaLnBrk="1" fontAlgn="base" hangingPunct="1">
        <a:spcBef>
          <a:spcPct val="0"/>
        </a:spcBef>
        <a:spcAft>
          <a:spcPct val="0"/>
        </a:spcAft>
        <a:defRPr sz="2000">
          <a:solidFill>
            <a:srgbClr val="333333"/>
          </a:solidFill>
          <a:latin typeface="Neo Sans" pitchFamily="34" charset="0"/>
        </a:defRPr>
      </a:lvl6pPr>
      <a:lvl7pPr marL="914400" algn="ctr" rtl="0" eaLnBrk="1" fontAlgn="base" hangingPunct="1">
        <a:spcBef>
          <a:spcPct val="0"/>
        </a:spcBef>
        <a:spcAft>
          <a:spcPct val="0"/>
        </a:spcAft>
        <a:defRPr sz="2000">
          <a:solidFill>
            <a:srgbClr val="333333"/>
          </a:solidFill>
          <a:latin typeface="Neo Sans" pitchFamily="34" charset="0"/>
        </a:defRPr>
      </a:lvl7pPr>
      <a:lvl8pPr marL="1371600" algn="ctr" rtl="0" eaLnBrk="1" fontAlgn="base" hangingPunct="1">
        <a:spcBef>
          <a:spcPct val="0"/>
        </a:spcBef>
        <a:spcAft>
          <a:spcPct val="0"/>
        </a:spcAft>
        <a:defRPr sz="2000">
          <a:solidFill>
            <a:srgbClr val="333333"/>
          </a:solidFill>
          <a:latin typeface="Neo Sans" pitchFamily="34" charset="0"/>
        </a:defRPr>
      </a:lvl8pPr>
      <a:lvl9pPr marL="1828800" algn="ctr" rtl="0" eaLnBrk="1" fontAlgn="base" hangingPunct="1">
        <a:spcBef>
          <a:spcPct val="0"/>
        </a:spcBef>
        <a:spcAft>
          <a:spcPct val="0"/>
        </a:spcAft>
        <a:defRPr sz="2000">
          <a:solidFill>
            <a:srgbClr val="333333"/>
          </a:solidFill>
          <a:latin typeface="Neo Sans"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health.bih.nic.in/Docs/Guidelines/Guidelines-SD-&amp;-SDH-(Revised)-2012.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388" y="260350"/>
            <a:ext cx="8507412" cy="3321050"/>
          </a:xfrm>
        </p:spPr>
        <p:txBody>
          <a:bodyPr/>
          <a:lstStyle/>
          <a:p>
            <a:r>
              <a:rPr lang="en-IN" sz="2800" i="1" dirty="0" smtClean="0"/>
              <a:t>“</a:t>
            </a:r>
            <a:r>
              <a:rPr lang="en-IN" sz="2800" dirty="0" smtClean="0"/>
              <a:t>GAP ANALYSIS of OPERATION THEATRE INFRASTRUCTUTE,UTILISATION and MANPOWER”</a:t>
            </a:r>
            <a:r>
              <a:rPr lang="en-IN" dirty="0" smtClean="0"/>
              <a:t/>
            </a:r>
            <a:br>
              <a:rPr lang="en-IN" dirty="0" smtClean="0"/>
            </a:br>
            <a:endParaRPr lang="en-IN" dirty="0"/>
          </a:p>
        </p:txBody>
      </p:sp>
      <p:sp>
        <p:nvSpPr>
          <p:cNvPr id="3" name="Subtitle 2"/>
          <p:cNvSpPr>
            <a:spLocks noGrp="1"/>
          </p:cNvSpPr>
          <p:nvPr>
            <p:ph type="subTitle" idx="1"/>
          </p:nvPr>
        </p:nvSpPr>
        <p:spPr>
          <a:xfrm>
            <a:off x="0" y="3810000"/>
            <a:ext cx="6400800" cy="1106488"/>
          </a:xfrm>
        </p:spPr>
        <p:txBody>
          <a:bodyPr/>
          <a:lstStyle/>
          <a:p>
            <a:r>
              <a:rPr lang="en-IN" dirty="0" smtClean="0"/>
              <a:t>Submitted By:</a:t>
            </a:r>
          </a:p>
          <a:p>
            <a:r>
              <a:rPr lang="en-IN" dirty="0" smtClean="0"/>
              <a:t>Dr </a:t>
            </a:r>
            <a:r>
              <a:rPr lang="en-IN" dirty="0" err="1" smtClean="0"/>
              <a:t>Harpreet</a:t>
            </a:r>
            <a:r>
              <a:rPr lang="en-IN" dirty="0" smtClean="0"/>
              <a:t> Kaur </a:t>
            </a:r>
            <a:r>
              <a:rPr lang="en-IN" dirty="0" err="1" smtClean="0"/>
              <a:t>Bambra</a:t>
            </a:r>
            <a:r>
              <a:rPr lang="en-IN" dirty="0" smtClean="0"/>
              <a:t>(PT)</a:t>
            </a:r>
            <a:endParaRPr lang="en-IN"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1524000"/>
          </a:xfrm>
        </p:spPr>
        <p:txBody>
          <a:bodyPr/>
          <a:lstStyle/>
          <a:p>
            <a:pPr algn="ctr">
              <a:buNone/>
            </a:pPr>
            <a:r>
              <a:rPr lang="en-IN" sz="4800" dirty="0" smtClean="0">
                <a:solidFill>
                  <a:srgbClr val="C00000"/>
                </a:solidFill>
              </a:rPr>
              <a:t>FINDINGS</a:t>
            </a:r>
            <a:endParaRPr lang="en-IN" sz="4800" dirty="0">
              <a:solidFill>
                <a:srgbClr val="C00000"/>
              </a:solidFil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175" y="192088"/>
            <a:ext cx="7870825" cy="417512"/>
          </a:xfrm>
        </p:spPr>
        <p:txBody>
          <a:bodyPr/>
          <a:lstStyle/>
          <a:p>
            <a:pPr algn="ctr"/>
            <a:r>
              <a:rPr lang="en-IN" dirty="0" smtClean="0">
                <a:solidFill>
                  <a:srgbClr val="C00000"/>
                </a:solidFill>
              </a:rPr>
              <a:t>INFRASTRUCTURE</a:t>
            </a:r>
            <a:endParaRPr lang="en-IN" dirty="0">
              <a:solidFill>
                <a:srgbClr val="C00000"/>
              </a:solidFill>
            </a:endParaRPr>
          </a:p>
        </p:txBody>
      </p:sp>
      <p:sp>
        <p:nvSpPr>
          <p:cNvPr id="4" name="TextBox 3"/>
          <p:cNvSpPr txBox="1"/>
          <p:nvPr/>
        </p:nvSpPr>
        <p:spPr>
          <a:xfrm>
            <a:off x="838200" y="926068"/>
            <a:ext cx="4267200" cy="369332"/>
          </a:xfrm>
          <a:prstGeom prst="rect">
            <a:avLst/>
          </a:prstGeom>
          <a:noFill/>
        </p:spPr>
        <p:txBody>
          <a:bodyPr wrap="square" rtlCol="0">
            <a:spAutoFit/>
          </a:bodyPr>
          <a:lstStyle/>
          <a:p>
            <a:r>
              <a:rPr lang="en-IN" dirty="0" smtClean="0"/>
              <a:t>1) Location &amp; Entrance </a:t>
            </a:r>
            <a:endParaRPr lang="en-IN" dirty="0"/>
          </a:p>
        </p:txBody>
      </p:sp>
      <p:sp>
        <p:nvSpPr>
          <p:cNvPr id="5" name="TextBox 4"/>
          <p:cNvSpPr txBox="1"/>
          <p:nvPr/>
        </p:nvSpPr>
        <p:spPr>
          <a:xfrm>
            <a:off x="990600" y="1307068"/>
            <a:ext cx="4191000" cy="369332"/>
          </a:xfrm>
          <a:prstGeom prst="rect">
            <a:avLst/>
          </a:prstGeom>
          <a:noFill/>
        </p:spPr>
        <p:txBody>
          <a:bodyPr wrap="square" rtlCol="0">
            <a:spAutoFit/>
          </a:bodyPr>
          <a:lstStyle/>
          <a:p>
            <a:r>
              <a:rPr lang="en-IN" dirty="0" smtClean="0"/>
              <a:t>2) PAC Room</a:t>
            </a:r>
            <a:endParaRPr lang="en-IN" dirty="0"/>
          </a:p>
        </p:txBody>
      </p:sp>
      <p:sp>
        <p:nvSpPr>
          <p:cNvPr id="6" name="TextBox 5"/>
          <p:cNvSpPr txBox="1"/>
          <p:nvPr/>
        </p:nvSpPr>
        <p:spPr>
          <a:xfrm>
            <a:off x="1219200" y="1676400"/>
            <a:ext cx="2590800" cy="369332"/>
          </a:xfrm>
          <a:prstGeom prst="rect">
            <a:avLst/>
          </a:prstGeom>
          <a:noFill/>
        </p:spPr>
        <p:txBody>
          <a:bodyPr wrap="square" rtlCol="0">
            <a:spAutoFit/>
          </a:bodyPr>
          <a:lstStyle/>
          <a:p>
            <a:r>
              <a:rPr lang="en-IN" dirty="0" smtClean="0"/>
              <a:t>3) Operation Room</a:t>
            </a:r>
            <a:endParaRPr lang="en-IN" dirty="0"/>
          </a:p>
        </p:txBody>
      </p:sp>
      <p:sp>
        <p:nvSpPr>
          <p:cNvPr id="7" name="TextBox 6"/>
          <p:cNvSpPr txBox="1"/>
          <p:nvPr/>
        </p:nvSpPr>
        <p:spPr>
          <a:xfrm>
            <a:off x="1447800" y="2057400"/>
            <a:ext cx="3581400" cy="369332"/>
          </a:xfrm>
          <a:prstGeom prst="rect">
            <a:avLst/>
          </a:prstGeom>
          <a:noFill/>
        </p:spPr>
        <p:txBody>
          <a:bodyPr wrap="square" rtlCol="0">
            <a:spAutoFit/>
          </a:bodyPr>
          <a:lstStyle/>
          <a:p>
            <a:r>
              <a:rPr lang="en-IN" dirty="0" smtClean="0"/>
              <a:t>4) Zoning</a:t>
            </a:r>
            <a:endParaRPr lang="en-IN" dirty="0"/>
          </a:p>
        </p:txBody>
      </p:sp>
      <p:sp>
        <p:nvSpPr>
          <p:cNvPr id="8" name="TextBox 7"/>
          <p:cNvSpPr txBox="1"/>
          <p:nvPr/>
        </p:nvSpPr>
        <p:spPr>
          <a:xfrm>
            <a:off x="1676400" y="2438400"/>
            <a:ext cx="2514600" cy="369332"/>
          </a:xfrm>
          <a:prstGeom prst="rect">
            <a:avLst/>
          </a:prstGeom>
          <a:noFill/>
        </p:spPr>
        <p:txBody>
          <a:bodyPr wrap="square" rtlCol="0">
            <a:spAutoFit/>
          </a:bodyPr>
          <a:lstStyle/>
          <a:p>
            <a:r>
              <a:rPr lang="en-IN" dirty="0" smtClean="0"/>
              <a:t>5) Doors</a:t>
            </a:r>
            <a:endParaRPr lang="en-IN" dirty="0"/>
          </a:p>
        </p:txBody>
      </p:sp>
      <p:sp>
        <p:nvSpPr>
          <p:cNvPr id="9" name="TextBox 8"/>
          <p:cNvSpPr txBox="1"/>
          <p:nvPr/>
        </p:nvSpPr>
        <p:spPr>
          <a:xfrm>
            <a:off x="1905000" y="2819400"/>
            <a:ext cx="3581400" cy="369332"/>
          </a:xfrm>
          <a:prstGeom prst="rect">
            <a:avLst/>
          </a:prstGeom>
          <a:noFill/>
        </p:spPr>
        <p:txBody>
          <a:bodyPr wrap="square" rtlCol="0">
            <a:spAutoFit/>
          </a:bodyPr>
          <a:lstStyle/>
          <a:p>
            <a:r>
              <a:rPr lang="en-IN" dirty="0" smtClean="0"/>
              <a:t>6) Lighting</a:t>
            </a:r>
            <a:endParaRPr lang="en-IN" dirty="0"/>
          </a:p>
        </p:txBody>
      </p:sp>
      <p:sp>
        <p:nvSpPr>
          <p:cNvPr id="10" name="TextBox 9"/>
          <p:cNvSpPr txBox="1"/>
          <p:nvPr/>
        </p:nvSpPr>
        <p:spPr>
          <a:xfrm>
            <a:off x="2057400" y="3200400"/>
            <a:ext cx="3276600" cy="369332"/>
          </a:xfrm>
          <a:prstGeom prst="rect">
            <a:avLst/>
          </a:prstGeom>
          <a:noFill/>
        </p:spPr>
        <p:txBody>
          <a:bodyPr wrap="square" rtlCol="0">
            <a:spAutoFit/>
          </a:bodyPr>
          <a:lstStyle/>
          <a:p>
            <a:r>
              <a:rPr lang="en-IN" dirty="0" smtClean="0"/>
              <a:t>7) Scrub area</a:t>
            </a:r>
            <a:endParaRPr lang="en-IN" dirty="0"/>
          </a:p>
        </p:txBody>
      </p:sp>
      <p:sp>
        <p:nvSpPr>
          <p:cNvPr id="11" name="TextBox 10"/>
          <p:cNvSpPr txBox="1"/>
          <p:nvPr/>
        </p:nvSpPr>
        <p:spPr>
          <a:xfrm>
            <a:off x="2286000" y="3581400"/>
            <a:ext cx="2819400" cy="369332"/>
          </a:xfrm>
          <a:prstGeom prst="rect">
            <a:avLst/>
          </a:prstGeom>
          <a:noFill/>
        </p:spPr>
        <p:txBody>
          <a:bodyPr wrap="square" rtlCol="0">
            <a:spAutoFit/>
          </a:bodyPr>
          <a:lstStyle/>
          <a:p>
            <a:r>
              <a:rPr lang="en-IN" dirty="0" smtClean="0"/>
              <a:t>8) Post – operative ward</a:t>
            </a:r>
            <a:endParaRPr lang="en-IN" dirty="0"/>
          </a:p>
        </p:txBody>
      </p:sp>
      <p:sp>
        <p:nvSpPr>
          <p:cNvPr id="12" name="TextBox 11"/>
          <p:cNvSpPr txBox="1"/>
          <p:nvPr/>
        </p:nvSpPr>
        <p:spPr>
          <a:xfrm>
            <a:off x="2514600" y="3974068"/>
            <a:ext cx="3962400" cy="369332"/>
          </a:xfrm>
          <a:prstGeom prst="rect">
            <a:avLst/>
          </a:prstGeom>
          <a:noFill/>
        </p:spPr>
        <p:txBody>
          <a:bodyPr wrap="square" rtlCol="0">
            <a:spAutoFit/>
          </a:bodyPr>
          <a:lstStyle/>
          <a:p>
            <a:r>
              <a:rPr lang="en-IN" dirty="0" smtClean="0"/>
              <a:t>9) Signage</a:t>
            </a:r>
            <a:endParaRPr lang="en-IN" dirty="0"/>
          </a:p>
        </p:txBody>
      </p:sp>
      <p:sp>
        <p:nvSpPr>
          <p:cNvPr id="13" name="TextBox 12"/>
          <p:cNvSpPr txBox="1"/>
          <p:nvPr/>
        </p:nvSpPr>
        <p:spPr>
          <a:xfrm>
            <a:off x="2590800" y="4343400"/>
            <a:ext cx="5943600" cy="369332"/>
          </a:xfrm>
          <a:prstGeom prst="rect">
            <a:avLst/>
          </a:prstGeom>
          <a:noFill/>
        </p:spPr>
        <p:txBody>
          <a:bodyPr wrap="square" rtlCol="0">
            <a:spAutoFit/>
          </a:bodyPr>
          <a:lstStyle/>
          <a:p>
            <a:r>
              <a:rPr lang="en-IN" dirty="0" smtClean="0"/>
              <a:t>10) Noise waste management, hygiene &amp; cleanliness</a:t>
            </a:r>
            <a:endParaRPr lang="en-IN" dirty="0"/>
          </a:p>
        </p:txBody>
      </p:sp>
      <p:sp>
        <p:nvSpPr>
          <p:cNvPr id="14" name="TextBox 13"/>
          <p:cNvSpPr txBox="1"/>
          <p:nvPr/>
        </p:nvSpPr>
        <p:spPr>
          <a:xfrm>
            <a:off x="2819400" y="4724400"/>
            <a:ext cx="3505200" cy="369332"/>
          </a:xfrm>
          <a:prstGeom prst="rect">
            <a:avLst/>
          </a:prstGeom>
          <a:noFill/>
        </p:spPr>
        <p:txBody>
          <a:bodyPr wrap="square" rtlCol="0">
            <a:spAutoFit/>
          </a:bodyPr>
          <a:lstStyle/>
          <a:p>
            <a:r>
              <a:rPr lang="en-IN" dirty="0" smtClean="0"/>
              <a:t>11) security &amp; Fire safety</a:t>
            </a:r>
            <a:endParaRPr lang="en-IN" dirty="0"/>
          </a:p>
        </p:txBody>
      </p:sp>
      <p:sp>
        <p:nvSpPr>
          <p:cNvPr id="16" name="TextBox 15"/>
          <p:cNvSpPr txBox="1"/>
          <p:nvPr/>
        </p:nvSpPr>
        <p:spPr>
          <a:xfrm>
            <a:off x="2971800" y="5029200"/>
            <a:ext cx="2209800" cy="369332"/>
          </a:xfrm>
          <a:prstGeom prst="rect">
            <a:avLst/>
          </a:prstGeom>
          <a:noFill/>
        </p:spPr>
        <p:txBody>
          <a:bodyPr wrap="square" rtlCol="0">
            <a:spAutoFit/>
          </a:bodyPr>
          <a:lstStyle/>
          <a:p>
            <a:r>
              <a:rPr lang="en-IN" dirty="0" smtClean="0"/>
              <a:t>12) Power back up</a:t>
            </a:r>
            <a:endParaRPr lang="en-IN"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375" y="192088"/>
            <a:ext cx="7870825" cy="417512"/>
          </a:xfrm>
        </p:spPr>
        <p:txBody>
          <a:bodyPr/>
          <a:lstStyle/>
          <a:p>
            <a:pPr algn="ctr"/>
            <a:r>
              <a:rPr lang="en-IN" sz="3000" dirty="0" smtClean="0">
                <a:solidFill>
                  <a:srgbClr val="C00000"/>
                </a:solidFill>
                <a:latin typeface="Times New Roman" pitchFamily="18" charset="0"/>
                <a:cs typeface="Times New Roman" pitchFamily="18" charset="0"/>
              </a:rPr>
              <a:t>UTILISATION</a:t>
            </a:r>
            <a:endParaRPr lang="en-IN" sz="3000" dirty="0">
              <a:solidFill>
                <a:srgbClr val="C0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609600" y="1143000"/>
          <a:ext cx="7848600" cy="42052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143000" y="1371600"/>
          <a:ext cx="7315200" cy="44338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371600" y="990600"/>
          <a:ext cx="6934200" cy="46481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838200" y="685800"/>
          <a:ext cx="76962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836613"/>
          <a:ext cx="8229600" cy="49688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143000" y="990600"/>
          <a:ext cx="68580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219200" y="533400"/>
          <a:ext cx="6553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09600" y="381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575" y="152400"/>
            <a:ext cx="7870825" cy="417512"/>
          </a:xfrm>
        </p:spPr>
        <p:txBody>
          <a:bodyPr/>
          <a:lstStyle/>
          <a:p>
            <a:pPr algn="l"/>
            <a:r>
              <a:rPr lang="en-IN" b="1" dirty="0" smtClean="0">
                <a:solidFill>
                  <a:srgbClr val="C00000"/>
                </a:solidFill>
                <a:latin typeface="Times New Roman" pitchFamily="18" charset="0"/>
                <a:cs typeface="Times New Roman" pitchFamily="18" charset="0"/>
              </a:rPr>
              <a:t>ORGANIZATION PROFILE</a:t>
            </a:r>
            <a:endParaRPr lang="en-IN"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5716587"/>
          </a:xfrm>
        </p:spPr>
        <p:txBody>
          <a:bodyPr/>
          <a:lstStyle/>
          <a:p>
            <a:r>
              <a:rPr lang="en-IN" sz="2000" dirty="0" smtClean="0">
                <a:latin typeface="Times New Roman" pitchFamily="18" charset="0"/>
                <a:cs typeface="Times New Roman" pitchFamily="18" charset="0"/>
              </a:rPr>
              <a:t>It is a multi speciality hospital which endeavours to redefine &amp; bring healthcare within the reach of every individual at an affordable cost.</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This Hospital is a 100-bedded hospital. 14 beds are reserved for economically weaker section.</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Motto of hospital is 'Healing Touch’ and the guiding principal for the entire hospital family.</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Various Departments of hospital :</a:t>
            </a:r>
          </a:p>
          <a:p>
            <a:pPr>
              <a:buFont typeface="Wingdings" pitchFamily="2" charset="2"/>
              <a:buChar char="Ø"/>
            </a:pPr>
            <a:r>
              <a:rPr lang="en-IN" sz="1600" dirty="0" smtClean="0">
                <a:latin typeface="Times New Roman" pitchFamily="18" charset="0"/>
                <a:cs typeface="Times New Roman" pitchFamily="18" charset="0"/>
              </a:rPr>
              <a:t>House Keeping</a:t>
            </a:r>
          </a:p>
          <a:p>
            <a:pPr>
              <a:buFont typeface="Wingdings" pitchFamily="2" charset="2"/>
              <a:buChar char="Ø"/>
            </a:pPr>
            <a:r>
              <a:rPr lang="en-IN" sz="1600" dirty="0" smtClean="0">
                <a:latin typeface="Times New Roman" pitchFamily="18" charset="0"/>
                <a:cs typeface="Times New Roman" pitchFamily="18" charset="0"/>
              </a:rPr>
              <a:t>Human Resource Department</a:t>
            </a:r>
          </a:p>
          <a:p>
            <a:pPr>
              <a:buFont typeface="Wingdings" pitchFamily="2" charset="2"/>
              <a:buChar char="Ø"/>
            </a:pPr>
            <a:r>
              <a:rPr lang="en-IN" sz="1600" dirty="0" smtClean="0">
                <a:latin typeface="Times New Roman" pitchFamily="18" charset="0"/>
                <a:cs typeface="Times New Roman" pitchFamily="18" charset="0"/>
              </a:rPr>
              <a:t>IT Department</a:t>
            </a:r>
          </a:p>
          <a:p>
            <a:pPr>
              <a:buFont typeface="Wingdings" pitchFamily="2" charset="2"/>
              <a:buChar char="Ø"/>
            </a:pPr>
            <a:r>
              <a:rPr lang="en-IN" sz="1600" dirty="0" smtClean="0">
                <a:latin typeface="Times New Roman" pitchFamily="18" charset="0"/>
                <a:cs typeface="Times New Roman" pitchFamily="18" charset="0"/>
              </a:rPr>
              <a:t>In Patient Department</a:t>
            </a:r>
          </a:p>
          <a:p>
            <a:pPr>
              <a:buFont typeface="Wingdings" pitchFamily="2" charset="2"/>
              <a:buChar char="Ø"/>
            </a:pPr>
            <a:r>
              <a:rPr lang="en-IN" sz="1600" dirty="0" smtClean="0">
                <a:latin typeface="Times New Roman" pitchFamily="18" charset="0"/>
                <a:cs typeface="Times New Roman" pitchFamily="18" charset="0"/>
              </a:rPr>
              <a:t>Out Patient Department</a:t>
            </a:r>
          </a:p>
          <a:p>
            <a:pPr>
              <a:buFont typeface="Wingdings" pitchFamily="2" charset="2"/>
              <a:buChar char="Ø"/>
            </a:pPr>
            <a:r>
              <a:rPr lang="en-IN" sz="1600" dirty="0" smtClean="0">
                <a:latin typeface="Times New Roman" pitchFamily="18" charset="0"/>
                <a:cs typeface="Times New Roman" pitchFamily="18" charset="0"/>
              </a:rPr>
              <a:t>Emergency Department</a:t>
            </a:r>
          </a:p>
          <a:p>
            <a:pPr>
              <a:buFont typeface="Wingdings" pitchFamily="2" charset="2"/>
              <a:buChar char="Ø"/>
            </a:pPr>
            <a:r>
              <a:rPr lang="en-IN" sz="1600" dirty="0" smtClean="0">
                <a:latin typeface="Times New Roman" pitchFamily="18" charset="0"/>
                <a:cs typeface="Times New Roman" pitchFamily="18" charset="0"/>
              </a:rPr>
              <a:t>ICU</a:t>
            </a:r>
          </a:p>
          <a:p>
            <a:pPr>
              <a:buFont typeface="Wingdings" pitchFamily="2" charset="2"/>
              <a:buChar char="Ø"/>
            </a:pPr>
            <a:r>
              <a:rPr lang="en-IN" sz="1600" dirty="0" smtClean="0">
                <a:latin typeface="Times New Roman" pitchFamily="18" charset="0"/>
                <a:cs typeface="Times New Roman" pitchFamily="18" charset="0"/>
              </a:rPr>
              <a:t>OT</a:t>
            </a:r>
          </a:p>
          <a:p>
            <a:pPr>
              <a:buNone/>
            </a:pPr>
            <a:endParaRPr lang="en-IN" sz="1600" dirty="0" smtClean="0"/>
          </a:p>
          <a:p>
            <a:pPr>
              <a:buFont typeface="Wingdings" pitchFamily="2" charset="2"/>
              <a:buChar char="Ø"/>
            </a:pPr>
            <a:endParaRPr lang="en-IN"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 y="0"/>
            <a:ext cx="9103474" cy="5867400"/>
          </a:xfrm>
          <a:prstGeom prst="rect">
            <a:avLst/>
          </a:prstGeom>
          <a:noFill/>
          <a:ln w="9525">
            <a:noFill/>
            <a:miter lim="800000"/>
            <a:headEnd/>
            <a:tailEnd/>
          </a:ln>
        </p:spPr>
      </p:pic>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019799"/>
          </a:xfrm>
        </p:spPr>
        <p:txBody>
          <a:bodyPr/>
          <a:lstStyle/>
          <a:p>
            <a:pPr>
              <a:buNone/>
            </a:pPr>
            <a:r>
              <a:rPr lang="en-IN" sz="2000" dirty="0" smtClean="0">
                <a:latin typeface="Times New Roman" pitchFamily="18" charset="0"/>
                <a:cs typeface="Times New Roman" pitchFamily="18" charset="0"/>
              </a:rPr>
              <a:t>After analysing the secondary data from the OT registers, OT staff was</a:t>
            </a:r>
          </a:p>
          <a:p>
            <a:pPr>
              <a:buNone/>
            </a:pPr>
            <a:r>
              <a:rPr lang="en-IN" sz="2000" dirty="0" smtClean="0">
                <a:latin typeface="Times New Roman" pitchFamily="18" charset="0"/>
                <a:cs typeface="Times New Roman" pitchFamily="18" charset="0"/>
              </a:rPr>
              <a:t>interviewed regarding the planning &amp; infrastructure, utilisation, communication</a:t>
            </a:r>
          </a:p>
          <a:p>
            <a:pPr>
              <a:buNone/>
            </a:pPr>
            <a:r>
              <a:rPr lang="en-IN" sz="2000" dirty="0" smtClean="0">
                <a:latin typeface="Times New Roman" pitchFamily="18" charset="0"/>
                <a:cs typeface="Times New Roman" pitchFamily="18" charset="0"/>
              </a:rPr>
              <a:t>and area of improvement aspect as per them to identify the gaps.</a:t>
            </a:r>
          </a:p>
          <a:p>
            <a:pPr>
              <a:buNone/>
            </a:pPr>
            <a:r>
              <a:rPr lang="en-IN" sz="2000" dirty="0" smtClean="0">
                <a:latin typeface="Times New Roman" pitchFamily="18" charset="0"/>
                <a:cs typeface="Times New Roman" pitchFamily="18" charset="0"/>
              </a:rPr>
              <a:t>Most common issues that were highlighted are:</a:t>
            </a:r>
          </a:p>
          <a:p>
            <a:pPr>
              <a:buNone/>
            </a:pPr>
            <a:endParaRPr lang="en-IN" sz="2000" dirty="0" smtClean="0">
              <a:latin typeface="Times New Roman" pitchFamily="18" charset="0"/>
              <a:cs typeface="Times New Roman" pitchFamily="18" charset="0"/>
            </a:endParaRPr>
          </a:p>
          <a:p>
            <a:pPr lvl="0"/>
            <a:r>
              <a:rPr lang="en-IN" sz="2000" b="1" dirty="0" smtClean="0">
                <a:latin typeface="Times New Roman" pitchFamily="18" charset="0"/>
                <a:cs typeface="Times New Roman" pitchFamily="18" charset="0"/>
              </a:rPr>
              <a:t>Planning &amp; Infrastructure</a:t>
            </a:r>
            <a:r>
              <a:rPr lang="en-IN" sz="2000" dirty="0" smtClean="0">
                <a:latin typeface="Times New Roman" pitchFamily="18" charset="0"/>
                <a:cs typeface="Times New Roman" pitchFamily="18" charset="0"/>
              </a:rPr>
              <a:t> : Absence of Zoning , Pre-op &amp; Post-op room , Not in close proximity to Post-op ICU , located closely to BMW area.</a:t>
            </a:r>
          </a:p>
          <a:p>
            <a:pPr lvl="0"/>
            <a:r>
              <a:rPr lang="en-IN" sz="2000" b="1" dirty="0" smtClean="0">
                <a:latin typeface="Times New Roman" pitchFamily="18" charset="0"/>
                <a:cs typeface="Times New Roman" pitchFamily="18" charset="0"/>
              </a:rPr>
              <a:t>Utilisation : </a:t>
            </a:r>
            <a:r>
              <a:rPr lang="en-IN" sz="2000" dirty="0" smtClean="0">
                <a:latin typeface="Times New Roman" pitchFamily="18" charset="0"/>
                <a:cs typeface="Times New Roman" pitchFamily="18" charset="0"/>
              </a:rPr>
              <a:t>Manpower crunch ( Nursing &amp; Housekeeping Staff ) , Shortage of essential equipments and instruments</a:t>
            </a:r>
          </a:p>
          <a:p>
            <a:pPr lvl="0"/>
            <a:r>
              <a:rPr lang="en-IN" sz="2000" b="1" dirty="0" smtClean="0">
                <a:latin typeface="Times New Roman" pitchFamily="18" charset="0"/>
                <a:cs typeface="Times New Roman" pitchFamily="18" charset="0"/>
              </a:rPr>
              <a:t>Communication: </a:t>
            </a:r>
            <a:r>
              <a:rPr lang="en-IN" sz="2000" dirty="0" smtClean="0">
                <a:latin typeface="Times New Roman" pitchFamily="18" charset="0"/>
                <a:cs typeface="Times New Roman" pitchFamily="18" charset="0"/>
              </a:rPr>
              <a:t>Message communication between HOD of OT and consultants is smooth , loop in communication Between surgeons and nursing staff</a:t>
            </a:r>
          </a:p>
          <a:p>
            <a:pPr lvl="0"/>
            <a:r>
              <a:rPr lang="en-IN" sz="2000" b="1" dirty="0" smtClean="0">
                <a:latin typeface="Times New Roman" pitchFamily="18" charset="0"/>
                <a:cs typeface="Times New Roman" pitchFamily="18" charset="0"/>
              </a:rPr>
              <a:t>Area of improvement: </a:t>
            </a:r>
            <a:r>
              <a:rPr lang="en-IN" sz="2000" dirty="0" smtClean="0">
                <a:latin typeface="Times New Roman" pitchFamily="18" charset="0"/>
                <a:cs typeface="Times New Roman" pitchFamily="18" charset="0"/>
              </a:rPr>
              <a:t>Recruitment of Nursing &amp; housekeeping staff , To have pre-op &amp; post-op room and training of 4</a:t>
            </a:r>
            <a:r>
              <a:rPr lang="en-IN" sz="2000" baseline="30000" dirty="0" smtClean="0">
                <a:latin typeface="Times New Roman" pitchFamily="18" charset="0"/>
                <a:cs typeface="Times New Roman" pitchFamily="18" charset="0"/>
              </a:rPr>
              <a:t>th</a:t>
            </a:r>
            <a:r>
              <a:rPr lang="en-IN" sz="2000" dirty="0" smtClean="0">
                <a:latin typeface="Times New Roman" pitchFamily="18" charset="0"/>
                <a:cs typeface="Times New Roman" pitchFamily="18" charset="0"/>
              </a:rPr>
              <a:t> grade staff </a:t>
            </a:r>
          </a:p>
          <a:p>
            <a:endParaRPr lang="en-IN" sz="2000"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859088"/>
            <a:ext cx="6818312" cy="417512"/>
          </a:xfrm>
        </p:spPr>
        <p:txBody>
          <a:bodyPr/>
          <a:lstStyle/>
          <a:p>
            <a:pPr algn="ctr"/>
            <a:r>
              <a:rPr lang="en-IN" sz="3600" b="1" dirty="0" smtClean="0">
                <a:solidFill>
                  <a:srgbClr val="C00000"/>
                </a:solidFill>
              </a:rPr>
              <a:t>DISCUSSION </a:t>
            </a:r>
            <a:endParaRPr lang="en-IN" sz="3600" b="1" dirty="0">
              <a:solidFill>
                <a:srgbClr val="C00000"/>
              </a:solidFill>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975" y="152400"/>
            <a:ext cx="7870825" cy="417512"/>
          </a:xfrm>
        </p:spPr>
        <p:txBody>
          <a:bodyPr/>
          <a:lstStyle/>
          <a:p>
            <a:pPr algn="l"/>
            <a:r>
              <a:rPr lang="en-IN" b="1" dirty="0" smtClean="0">
                <a:solidFill>
                  <a:srgbClr val="C00000"/>
                </a:solidFill>
              </a:rPr>
              <a:t>RECOMMENDATIONS</a:t>
            </a:r>
            <a:endParaRPr lang="en-IN" b="1" dirty="0">
              <a:solidFill>
                <a:srgbClr val="C00000"/>
              </a:solidFill>
            </a:endParaRPr>
          </a:p>
        </p:txBody>
      </p:sp>
      <p:sp>
        <p:nvSpPr>
          <p:cNvPr id="3" name="Content Placeholder 2"/>
          <p:cNvSpPr>
            <a:spLocks noGrp="1"/>
          </p:cNvSpPr>
          <p:nvPr>
            <p:ph idx="1"/>
          </p:nvPr>
        </p:nvSpPr>
        <p:spPr>
          <a:xfrm>
            <a:off x="533400" y="1066800"/>
            <a:ext cx="8229600" cy="4968875"/>
          </a:xfrm>
        </p:spPr>
        <p:txBody>
          <a:bodyPr/>
          <a:lstStyle/>
          <a:p>
            <a:pPr lvl="0"/>
            <a:r>
              <a:rPr lang="en-IN" sz="2000" dirty="0" smtClean="0">
                <a:latin typeface="Times New Roman" pitchFamily="18" charset="0"/>
                <a:cs typeface="Times New Roman" pitchFamily="18" charset="0"/>
              </a:rPr>
              <a:t>To have the nurses scheduled for the morning time , so all the three OTs can be utilised from 8 a.m. itself </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Effective use of theatre time is possible if maximum cases are occupied during morning shift , hence more cases can be booked for the OT</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One day prior intimation to be given to the head nurse regarding the booking and cancellation of the cases. This way time can be allotted to other surgeon that will lead to the optimum utilisation</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Schedule the major OTs in morning hours so that more minor cases can be accommodated for the later time of the day</a:t>
            </a:r>
          </a:p>
          <a:p>
            <a:pPr lvl="0"/>
            <a:endParaRPr lang="en-IN" sz="1800" dirty="0" smtClean="0"/>
          </a:p>
          <a:p>
            <a:pPr>
              <a:buNone/>
            </a:pPr>
            <a:endParaRPr lang="en-IN"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870825" cy="417512"/>
          </a:xfrm>
        </p:spPr>
        <p:txBody>
          <a:bodyPr/>
          <a:lstStyle/>
          <a:p>
            <a:pPr algn="ctr"/>
            <a:r>
              <a:rPr lang="en-IN" b="1" dirty="0" smtClean="0">
                <a:solidFill>
                  <a:srgbClr val="C00000"/>
                </a:solidFill>
                <a:latin typeface="Times New Roman" pitchFamily="18" charset="0"/>
                <a:cs typeface="Times New Roman" pitchFamily="18" charset="0"/>
              </a:rPr>
              <a:t>RECOMMENDATIONS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4968875"/>
          </a:xfrm>
        </p:spPr>
        <p:txBody>
          <a:bodyPr/>
          <a:lstStyle/>
          <a:p>
            <a:pPr lvl="0"/>
            <a:r>
              <a:rPr lang="en-IN" sz="2000" dirty="0" smtClean="0">
                <a:latin typeface="Times New Roman" pitchFamily="18" charset="0"/>
                <a:cs typeface="Times New Roman" pitchFamily="18" charset="0"/>
              </a:rPr>
              <a:t>Recruit more nurses and Housekeeping staff so that it puts less physical and mental burden for the current staff</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Special emphasis to be given on gynaecology and orthopaedic cases </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To use the available back entrance for the movement of dirty utility</a:t>
            </a:r>
          </a:p>
          <a:p>
            <a:pPr lvl="0">
              <a:buNone/>
            </a:pPr>
            <a:r>
              <a:rPr lang="en-IN" sz="2000" dirty="0" smtClean="0">
                <a:latin typeface="Times New Roman" pitchFamily="18" charset="0"/>
                <a:cs typeface="Times New Roman" pitchFamily="18" charset="0"/>
              </a:rPr>
              <a:t> </a:t>
            </a:r>
          </a:p>
          <a:p>
            <a:pPr lvl="0"/>
            <a:r>
              <a:rPr lang="en-IN" sz="2000" dirty="0" smtClean="0">
                <a:latin typeface="Times New Roman" pitchFamily="18" charset="0"/>
                <a:cs typeface="Times New Roman" pitchFamily="18" charset="0"/>
              </a:rPr>
              <a:t>To utilise the available 4 beds for the pre-op &amp; post-op area for the patients</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Records to be maintained for the delay and cancellation of the cases hence further measures can be taken for the same.</a:t>
            </a:r>
          </a:p>
          <a:p>
            <a:endParaRPr lang="en-IN" dirty="0">
              <a:latin typeface="Times New Roman" pitchFamily="18" charset="0"/>
              <a:cs typeface="Times New Roman" pitchFamily="18" charset="0"/>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5775" y="115888"/>
            <a:ext cx="7870825" cy="417512"/>
          </a:xfrm>
        </p:spPr>
        <p:txBody>
          <a:bodyPr/>
          <a:lstStyle/>
          <a:p>
            <a:pPr algn="l"/>
            <a:r>
              <a:rPr lang="en-IN" b="1" dirty="0" smtClean="0">
                <a:solidFill>
                  <a:srgbClr val="C00000"/>
                </a:solidFill>
                <a:latin typeface="Times New Roman" pitchFamily="18" charset="0"/>
                <a:cs typeface="Times New Roman" pitchFamily="18" charset="0"/>
              </a:rPr>
              <a:t>REFERENCES</a:t>
            </a:r>
            <a:endParaRPr lang="en-IN"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85801"/>
            <a:ext cx="8229600" cy="5119688"/>
          </a:xfrm>
        </p:spPr>
        <p:txBody>
          <a:bodyPr/>
          <a:lstStyle/>
          <a:p>
            <a:pPr lvl="0"/>
            <a:r>
              <a:rPr lang="en-IN" sz="1600" dirty="0" smtClean="0">
                <a:latin typeface="Times New Roman" pitchFamily="18" charset="0"/>
                <a:cs typeface="Times New Roman" pitchFamily="18" charset="0"/>
              </a:rPr>
              <a:t>Performance Gap Analysis: Tips, Tools, and Intelligence for Trainers by </a:t>
            </a:r>
            <a:r>
              <a:rPr lang="en-IN" sz="1600" dirty="0" err="1" smtClean="0">
                <a:latin typeface="Times New Roman" pitchFamily="18" charset="0"/>
                <a:cs typeface="Times New Roman" pitchFamily="18" charset="0"/>
              </a:rPr>
              <a:t>Maren</a:t>
            </a:r>
            <a:r>
              <a:rPr lang="en-IN" sz="1600" dirty="0" smtClean="0">
                <a:latin typeface="Times New Roman" pitchFamily="18" charset="0"/>
                <a:cs typeface="Times New Roman" pitchFamily="18" charset="0"/>
              </a:rPr>
              <a:t> Franklin</a:t>
            </a:r>
          </a:p>
          <a:p>
            <a:pPr lvl="0"/>
            <a:r>
              <a:rPr lang="en-IN" sz="1600" dirty="0" err="1" smtClean="0">
                <a:latin typeface="Times New Roman" pitchFamily="18" charset="0"/>
                <a:cs typeface="Times New Roman" pitchFamily="18" charset="0"/>
              </a:rPr>
              <a:t>Sehulster</a:t>
            </a:r>
            <a:r>
              <a:rPr lang="en-IN" sz="1600" dirty="0" smtClean="0">
                <a:latin typeface="Times New Roman" pitchFamily="18" charset="0"/>
                <a:cs typeface="Times New Roman" pitchFamily="18" charset="0"/>
              </a:rPr>
              <a:t> LM. Chinn RYW, </a:t>
            </a:r>
            <a:r>
              <a:rPr lang="en-IN" sz="1600" dirty="0" err="1" smtClean="0">
                <a:latin typeface="Times New Roman" pitchFamily="18" charset="0"/>
                <a:cs typeface="Times New Roman" pitchFamily="18" charset="0"/>
              </a:rPr>
              <a:t>Arduino</a:t>
            </a:r>
            <a:r>
              <a:rPr lang="en-IN" sz="1600" dirty="0" smtClean="0">
                <a:latin typeface="Times New Roman" pitchFamily="18" charset="0"/>
                <a:cs typeface="Times New Roman" pitchFamily="18" charset="0"/>
              </a:rPr>
              <a:t> MJ, Carpenter J, </a:t>
            </a:r>
            <a:r>
              <a:rPr lang="en-IN" sz="1600" dirty="0" err="1" smtClean="0">
                <a:latin typeface="Times New Roman" pitchFamily="18" charset="0"/>
                <a:cs typeface="Times New Roman" pitchFamily="18" charset="0"/>
              </a:rPr>
              <a:t>Donlan</a:t>
            </a:r>
            <a:r>
              <a:rPr lang="en-IN" sz="1600" dirty="0" smtClean="0">
                <a:latin typeface="Times New Roman" pitchFamily="18" charset="0"/>
                <a:cs typeface="Times New Roman" pitchFamily="18" charset="0"/>
              </a:rPr>
              <a:t> R, Ashford D, et al Guidelines for environmental refection control in health care facilities. Recommendations from CDC and the Healthcare Infection Control Practices Advisory Committee (HICPAC) November 2003.</a:t>
            </a:r>
          </a:p>
          <a:p>
            <a:pPr lvl="0"/>
            <a:r>
              <a:rPr lang="en-IN" sz="1600" dirty="0" err="1" smtClean="0">
                <a:latin typeface="Times New Roman" pitchFamily="18" charset="0"/>
                <a:cs typeface="Times New Roman" pitchFamily="18" charset="0"/>
              </a:rPr>
              <a:t>Donham</a:t>
            </a:r>
            <a:r>
              <a:rPr lang="en-IN" sz="1600" dirty="0" smtClean="0">
                <a:latin typeface="Times New Roman" pitchFamily="18" charset="0"/>
                <a:cs typeface="Times New Roman" pitchFamily="18" charset="0"/>
              </a:rPr>
              <a:t> RT, </a:t>
            </a:r>
            <a:r>
              <a:rPr lang="en-IN" sz="1600" dirty="0" err="1" smtClean="0">
                <a:latin typeface="Times New Roman" pitchFamily="18" charset="0"/>
                <a:cs typeface="Times New Roman" pitchFamily="18" charset="0"/>
              </a:rPr>
              <a:t>Mazzei</a:t>
            </a:r>
            <a:r>
              <a:rPr lang="en-IN" sz="1600" dirty="0" smtClean="0">
                <a:latin typeface="Times New Roman" pitchFamily="18" charset="0"/>
                <a:cs typeface="Times New Roman" pitchFamily="18" charset="0"/>
              </a:rPr>
              <a:t> WJ, Jones RL. Procedural times glossary. Am </a:t>
            </a:r>
            <a:r>
              <a:rPr lang="en-IN" sz="1600" dirty="0" err="1" smtClean="0">
                <a:latin typeface="Times New Roman" pitchFamily="18" charset="0"/>
                <a:cs typeface="Times New Roman" pitchFamily="18" charset="0"/>
              </a:rPr>
              <a:t>Anesthesiol</a:t>
            </a:r>
            <a:r>
              <a:rPr lang="en-IN" sz="1600" dirty="0" smtClean="0">
                <a:latin typeface="Times New Roman" pitchFamily="18" charset="0"/>
                <a:cs typeface="Times New Roman" pitchFamily="18" charset="0"/>
              </a:rPr>
              <a:t> 1996:23 (</a:t>
            </a:r>
            <a:r>
              <a:rPr lang="en-IN" sz="1600" dirty="0" err="1" smtClean="0">
                <a:latin typeface="Times New Roman" pitchFamily="18" charset="0"/>
                <a:cs typeface="Times New Roman" pitchFamily="18" charset="0"/>
              </a:rPr>
              <a:t>suppl</a:t>
            </a:r>
            <a:r>
              <a:rPr lang="en-IN" sz="1600" dirty="0" smtClean="0">
                <a:latin typeface="Times New Roman" pitchFamily="18" charset="0"/>
                <a:cs typeface="Times New Roman" pitchFamily="18" charset="0"/>
              </a:rPr>
              <a:t>):5.</a:t>
            </a:r>
          </a:p>
          <a:p>
            <a:pPr lvl="0"/>
            <a:r>
              <a:rPr lang="en-IN" sz="1600" dirty="0" smtClean="0">
                <a:latin typeface="Times New Roman" pitchFamily="18" charset="0"/>
                <a:cs typeface="Times New Roman" pitchFamily="18" charset="0"/>
              </a:rPr>
              <a:t>OR Manager May 1996, 12:9-10.</a:t>
            </a:r>
          </a:p>
          <a:p>
            <a:pPr lvl="0"/>
            <a:r>
              <a:rPr lang="en-IN" sz="1600" dirty="0" smtClean="0">
                <a:latin typeface="Times New Roman" pitchFamily="18" charset="0"/>
                <a:cs typeface="Times New Roman" pitchFamily="18" charset="0"/>
              </a:rPr>
              <a:t>Determining Optimum Operating Room Utilization ,Donald C. Tyler, MD, MBA*, Caroline A. </a:t>
            </a:r>
            <a:r>
              <a:rPr lang="en-IN" sz="1600" dirty="0" err="1" smtClean="0">
                <a:latin typeface="Times New Roman" pitchFamily="18" charset="0"/>
                <a:cs typeface="Times New Roman" pitchFamily="18" charset="0"/>
              </a:rPr>
              <a:t>Pasquariello</a:t>
            </a:r>
            <a:r>
              <a:rPr lang="en-IN" sz="1600" dirty="0" smtClean="0">
                <a:latin typeface="Times New Roman" pitchFamily="18" charset="0"/>
                <a:cs typeface="Times New Roman" pitchFamily="18" charset="0"/>
              </a:rPr>
              <a:t>, MD*, and Chun-Hung Chen, PhD†;Department of Anaesthesiology and Critical Care Medicine, The Children’s Hospital of Philadelphia, Philadelphia, Pennsylvania; and †Department of Systems Engineering &amp; Operations Research, George Mason University, Fairfax, Virginia , </a:t>
            </a:r>
            <a:r>
              <a:rPr lang="en-IN" sz="1600" dirty="0" err="1" smtClean="0">
                <a:latin typeface="Times New Roman" pitchFamily="18" charset="0"/>
                <a:cs typeface="Times New Roman" pitchFamily="18" charset="0"/>
              </a:rPr>
              <a:t>anesth</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analg</a:t>
            </a:r>
            <a:r>
              <a:rPr lang="en-IN" sz="1600" dirty="0" smtClean="0">
                <a:latin typeface="Times New Roman" pitchFamily="18" charset="0"/>
                <a:cs typeface="Times New Roman" pitchFamily="18" charset="0"/>
              </a:rPr>
              <a:t> economics , education and health system research </a:t>
            </a:r>
            <a:r>
              <a:rPr lang="en-IN" sz="1600" dirty="0" err="1" smtClean="0">
                <a:latin typeface="Times New Roman" pitchFamily="18" charset="0"/>
                <a:cs typeface="Times New Roman" pitchFamily="18" charset="0"/>
              </a:rPr>
              <a:t>tyler</a:t>
            </a:r>
            <a:r>
              <a:rPr lang="en-IN" sz="1600" dirty="0" smtClean="0">
                <a:latin typeface="Times New Roman" pitchFamily="18" charset="0"/>
                <a:cs typeface="Times New Roman" pitchFamily="18" charset="0"/>
              </a:rPr>
              <a:t> et al 2003;96:1114_21</a:t>
            </a:r>
          </a:p>
          <a:p>
            <a:pPr lvl="0"/>
            <a:r>
              <a:rPr lang="en-IN" sz="1600" dirty="0" smtClean="0">
                <a:latin typeface="Times New Roman" pitchFamily="18" charset="0"/>
                <a:cs typeface="Times New Roman" pitchFamily="18" charset="0"/>
              </a:rPr>
              <a:t>CM </a:t>
            </a:r>
            <a:r>
              <a:rPr lang="en-IN" sz="1600" dirty="0" err="1" smtClean="0">
                <a:latin typeface="Times New Roman" pitchFamily="18" charset="0"/>
                <a:cs typeface="Times New Roman" pitchFamily="18" charset="0"/>
              </a:rPr>
              <a:t>francis</a:t>
            </a:r>
            <a:r>
              <a:rPr lang="en-IN" sz="1600" dirty="0" smtClean="0">
                <a:latin typeface="Times New Roman" pitchFamily="18" charset="0"/>
                <a:cs typeface="Times New Roman" pitchFamily="18" charset="0"/>
              </a:rPr>
              <a:t> , Mario c de </a:t>
            </a:r>
            <a:r>
              <a:rPr lang="en-IN" sz="1600" dirty="0" err="1" smtClean="0">
                <a:latin typeface="Times New Roman" pitchFamily="18" charset="0"/>
                <a:cs typeface="Times New Roman" pitchFamily="18" charset="0"/>
              </a:rPr>
              <a:t>souza</a:t>
            </a:r>
            <a:r>
              <a:rPr lang="en-IN" sz="1600" dirty="0" smtClean="0">
                <a:latin typeface="Times New Roman" pitchFamily="18" charset="0"/>
                <a:cs typeface="Times New Roman" pitchFamily="18" charset="0"/>
              </a:rPr>
              <a:t>, Hospital planning and Administration , third edition :2000 , page 178</a:t>
            </a:r>
          </a:p>
          <a:p>
            <a:pPr lvl="0"/>
            <a:r>
              <a:rPr lang="en-IN" sz="1600" dirty="0" smtClean="0">
                <a:latin typeface="Times New Roman" pitchFamily="18" charset="0"/>
                <a:cs typeface="Times New Roman" pitchFamily="18" charset="0"/>
              </a:rPr>
              <a:t>Hospitals- planning, designing and management – G D </a:t>
            </a:r>
            <a:r>
              <a:rPr lang="en-IN" sz="1600" dirty="0" err="1" smtClean="0">
                <a:latin typeface="Times New Roman" pitchFamily="18" charset="0"/>
                <a:cs typeface="Times New Roman" pitchFamily="18" charset="0"/>
              </a:rPr>
              <a:t>Kundars</a:t>
            </a:r>
            <a:r>
              <a:rPr lang="en-IN" sz="1600" dirty="0" smtClean="0">
                <a:latin typeface="Times New Roman" pitchFamily="18" charset="0"/>
                <a:cs typeface="Times New Roman" pitchFamily="18" charset="0"/>
              </a:rPr>
              <a:t>  et al : p. 176</a:t>
            </a:r>
          </a:p>
          <a:p>
            <a:pPr lvl="0"/>
            <a:r>
              <a:rPr lang="en-IN" sz="1600" dirty="0" smtClean="0">
                <a:latin typeface="Times New Roman" pitchFamily="18" charset="0"/>
                <a:cs typeface="Times New Roman" pitchFamily="18" charset="0"/>
              </a:rPr>
              <a:t>Indian Public Health Standards (IPHS) Guidelines for Sub-District/Sub-Divisional Hospitals (31 to 100 Bedded); Directorate General of Health Services , Ministry of Health &amp; Family Welfare; Government of India; Revised 2012; </a:t>
            </a:r>
            <a:r>
              <a:rPr lang="en-IN" sz="1600" dirty="0" smtClean="0">
                <a:latin typeface="Times New Roman" pitchFamily="18" charset="0"/>
                <a:cs typeface="Times New Roman" pitchFamily="18" charset="0"/>
                <a:hlinkClick r:id="rId2"/>
              </a:rPr>
              <a:t>http://health.bih.nic.in/Docs/Guidelines/Guidelines-SD-&amp;-SDH-(Revised)-2012.pdf</a:t>
            </a:r>
            <a:endParaRPr lang="en-IN" sz="1600" dirty="0" smtClean="0">
              <a:latin typeface="Times New Roman" pitchFamily="18" charset="0"/>
              <a:cs typeface="Times New Roman" pitchFamily="18" charset="0"/>
            </a:endParaRPr>
          </a:p>
          <a:p>
            <a:r>
              <a:rPr lang="en-IN" sz="1600" dirty="0" smtClean="0"/>
              <a:t>National Audit Office. Use of operating theatres in the National Health </a:t>
            </a:r>
            <a:r>
              <a:rPr lang="en-IN" sz="1600" dirty="0" err="1" smtClean="0"/>
              <a:t>Service.London</a:t>
            </a:r>
            <a:r>
              <a:rPr lang="en-IN" sz="1600" dirty="0" smtClean="0"/>
              <a:t>: HMSO, 1987 (Report 143).</a:t>
            </a:r>
            <a:endParaRPr lang="en-IN" sz="1600" dirty="0" smtClean="0">
              <a:latin typeface="Times New Roman" pitchFamily="18" charset="0"/>
              <a:cs typeface="Times New Roman" pitchFamily="18" charset="0"/>
            </a:endParaRPr>
          </a:p>
          <a:p>
            <a:endParaRPr lang="en-IN"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thank-you.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870825" cy="417512"/>
          </a:xfrm>
        </p:spPr>
        <p:txBody>
          <a:bodyPr/>
          <a:lstStyle/>
          <a:p>
            <a:pPr algn="ctr"/>
            <a:r>
              <a:rPr lang="en-IN" b="1" dirty="0" smtClean="0">
                <a:solidFill>
                  <a:srgbClr val="C00000"/>
                </a:solidFill>
                <a:latin typeface="Times New Roman" pitchFamily="18" charset="0"/>
                <a:cs typeface="Times New Roman" pitchFamily="18" charset="0"/>
              </a:rPr>
              <a:t>KEY LEARNING</a:t>
            </a:r>
            <a:endParaRPr lang="en-IN"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IN" sz="2000" dirty="0" smtClean="0">
                <a:latin typeface="Times New Roman" pitchFamily="18" charset="0"/>
                <a:cs typeface="Times New Roman" pitchFamily="18" charset="0"/>
              </a:rPr>
              <a:t>Functioning of operation theatre and management issues related to it</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Acquaintance to the various department of the hospital</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Understanding of  utilisation of OT </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Understanding of the process flow with limited recourses</a:t>
            </a:r>
          </a:p>
          <a:p>
            <a:endParaRPr lang="en-IN"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870825" cy="417512"/>
          </a:xfrm>
        </p:spPr>
        <p:txBody>
          <a:bodyPr/>
          <a:lstStyle/>
          <a:p>
            <a:pPr algn="ctr"/>
            <a:r>
              <a:rPr lang="en-IN" sz="3000" b="1" dirty="0" smtClean="0">
                <a:solidFill>
                  <a:srgbClr val="C00000"/>
                </a:solidFill>
                <a:latin typeface="Times New Roman" pitchFamily="18" charset="0"/>
                <a:cs typeface="Times New Roman" pitchFamily="18" charset="0"/>
              </a:rPr>
              <a:t>INTRODUCTION</a:t>
            </a:r>
            <a:endParaRPr lang="en-IN" sz="3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762001"/>
            <a:ext cx="8763000" cy="5257800"/>
          </a:xfrm>
        </p:spPr>
        <p:txBody>
          <a:bodyPr/>
          <a:lstStyle/>
          <a:p>
            <a:r>
              <a:rPr lang="en-IN" sz="2000" dirty="0" smtClean="0">
                <a:latin typeface="Times New Roman" pitchFamily="18" charset="0"/>
                <a:cs typeface="Times New Roman" pitchFamily="18" charset="0"/>
              </a:rPr>
              <a:t>In any hospital the operation theatre (OT) is said to be primary source of revenue generation with around 50-60 percent revenue is earned just by this area.</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OT complex in a hospital also represents an area of considerable expenditure in a hospital budget</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On surface functioning of OR suites appear smooth , but one needs to dig deeper for the pain points which negatively affects the bottom line.</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Explore the need for integration and show its benefits such as </a:t>
            </a:r>
          </a:p>
          <a:p>
            <a:pPr marL="400050" indent="-400050">
              <a:buFont typeface="+mj-lt"/>
              <a:buAutoNum type="romanLcPeriod"/>
            </a:pPr>
            <a:r>
              <a:rPr lang="en-IN" sz="1600" dirty="0" smtClean="0">
                <a:latin typeface="Times New Roman" pitchFamily="18" charset="0"/>
                <a:cs typeface="Times New Roman" pitchFamily="18" charset="0"/>
              </a:rPr>
              <a:t>Improved profits, </a:t>
            </a:r>
          </a:p>
          <a:p>
            <a:pPr marL="400050" indent="-400050">
              <a:buFont typeface="+mj-lt"/>
              <a:buAutoNum type="romanLcPeriod"/>
            </a:pPr>
            <a:r>
              <a:rPr lang="en-IN" sz="1600" dirty="0" smtClean="0">
                <a:latin typeface="Times New Roman" pitchFamily="18" charset="0"/>
                <a:cs typeface="Times New Roman" pitchFamily="18" charset="0"/>
              </a:rPr>
              <a:t>Performance management improvement,</a:t>
            </a:r>
          </a:p>
          <a:p>
            <a:pPr marL="400050" indent="-400050">
              <a:buFont typeface="+mj-lt"/>
              <a:buAutoNum type="romanLcPeriod"/>
            </a:pPr>
            <a:r>
              <a:rPr lang="en-IN" sz="1600" dirty="0" smtClean="0">
                <a:latin typeface="Times New Roman" pitchFamily="18" charset="0"/>
                <a:cs typeface="Times New Roman" pitchFamily="18" charset="0"/>
              </a:rPr>
              <a:t> Maximize resource utilisation.</a:t>
            </a:r>
          </a:p>
          <a:p>
            <a:pPr marL="400050" indent="-400050">
              <a:buNone/>
            </a:pPr>
            <a:endParaRPr lang="en-IN" sz="18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Today hospitals are keen on utilising OT’s better by streamlining key area which lies in manpower, scheduling and layout and designing.</a:t>
            </a:r>
          </a:p>
          <a:p>
            <a:endParaRPr lang="en-IN" dirty="0" smtClean="0"/>
          </a:p>
          <a:p>
            <a:endParaRPr lang="en-IN"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0975" y="58738"/>
            <a:ext cx="7870825" cy="627062"/>
          </a:xfrm>
        </p:spPr>
        <p:txBody>
          <a:bodyPr/>
          <a:lstStyle/>
          <a:p>
            <a:pPr algn="l"/>
            <a:r>
              <a:rPr lang="en-IN" sz="3000" b="1" dirty="0" smtClean="0">
                <a:solidFill>
                  <a:srgbClr val="C00000"/>
                </a:solidFill>
                <a:latin typeface="Times New Roman" pitchFamily="18" charset="0"/>
                <a:cs typeface="Times New Roman" pitchFamily="18" charset="0"/>
              </a:rPr>
              <a:t>RATIONALE</a:t>
            </a:r>
            <a:endParaRPr lang="en-IN" sz="30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564187"/>
          </a:xfrm>
        </p:spPr>
        <p:txBody>
          <a:bodyPr/>
          <a:lstStyle/>
          <a:p>
            <a:r>
              <a:rPr lang="en-IN" sz="2000" dirty="0" smtClean="0">
                <a:latin typeface="Times New Roman" pitchFamily="18" charset="0"/>
                <a:cs typeface="Times New Roman" pitchFamily="18" charset="0"/>
              </a:rPr>
              <a:t>Dissertation titled “Gap analysis of operation theatre infrastructure, utilisation and manpower” is on the track of exploring all scopes of improvement and implementing higher quality care standards in surgical suite of hospital.</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Study will be conducted on three major parameters of the Operation Theatre and accordingly gap analysis of all the parameters will be done. Those parameters are: </a:t>
            </a:r>
          </a:p>
          <a:p>
            <a:pPr>
              <a:buNone/>
            </a:pPr>
            <a:r>
              <a:rPr lang="en-IN" sz="2000" dirty="0" smtClean="0">
                <a:latin typeface="Times New Roman" pitchFamily="18" charset="0"/>
                <a:cs typeface="Times New Roman" pitchFamily="18" charset="0"/>
              </a:rPr>
              <a:t>	1. Design &amp; Layout</a:t>
            </a:r>
          </a:p>
          <a:p>
            <a:pPr>
              <a:buNone/>
            </a:pPr>
            <a:r>
              <a:rPr lang="en-IN" sz="2000" dirty="0" smtClean="0">
                <a:latin typeface="Times New Roman" pitchFamily="18" charset="0"/>
                <a:cs typeface="Times New Roman" pitchFamily="18" charset="0"/>
              </a:rPr>
              <a:t>	2. Manpower </a:t>
            </a:r>
          </a:p>
          <a:p>
            <a:pPr>
              <a:buNone/>
            </a:pPr>
            <a:r>
              <a:rPr lang="en-IN" sz="2000" dirty="0" smtClean="0">
                <a:latin typeface="Times New Roman" pitchFamily="18" charset="0"/>
                <a:cs typeface="Times New Roman" pitchFamily="18" charset="0"/>
              </a:rPr>
              <a:t>	3. Utilization Pattern with respect to time </a:t>
            </a:r>
          </a:p>
          <a:p>
            <a:pPr>
              <a:buNone/>
            </a:pPr>
            <a:endParaRPr lang="en-IN" sz="1800" dirty="0" smtClean="0">
              <a:latin typeface="Times New Roman" pitchFamily="18" charset="0"/>
              <a:cs typeface="Times New Roman" pitchFamily="18" charset="0"/>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11138"/>
            <a:ext cx="7870825" cy="550862"/>
          </a:xfrm>
        </p:spPr>
        <p:txBody>
          <a:bodyPr/>
          <a:lstStyle/>
          <a:p>
            <a:pPr algn="l"/>
            <a:r>
              <a:rPr lang="en-IN" sz="3200" b="1" dirty="0" smtClean="0">
                <a:solidFill>
                  <a:srgbClr val="C00000"/>
                </a:solidFill>
              </a:rPr>
              <a:t>REVIEW OF LITERATURE</a:t>
            </a:r>
            <a:endParaRPr lang="en-IN" sz="3200" b="1" dirty="0">
              <a:solidFill>
                <a:srgbClr val="C00000"/>
              </a:solidFill>
            </a:endParaRPr>
          </a:p>
        </p:txBody>
      </p:sp>
      <p:sp>
        <p:nvSpPr>
          <p:cNvPr id="3" name="Content Placeholder 2"/>
          <p:cNvSpPr>
            <a:spLocks noGrp="1"/>
          </p:cNvSpPr>
          <p:nvPr>
            <p:ph idx="1"/>
          </p:nvPr>
        </p:nvSpPr>
        <p:spPr>
          <a:xfrm>
            <a:off x="457200" y="1203325"/>
            <a:ext cx="8229600" cy="4968875"/>
          </a:xfrm>
        </p:spPr>
        <p:txBody>
          <a:bodyPr/>
          <a:lstStyle/>
          <a:p>
            <a:r>
              <a:rPr lang="en-IN" sz="1600" b="1" dirty="0" smtClean="0"/>
              <a:t>The Operation Theatre</a:t>
            </a:r>
            <a:r>
              <a:rPr lang="en-IN" sz="1600" dirty="0" smtClean="0"/>
              <a:t>: Basic architecture </a:t>
            </a:r>
          </a:p>
          <a:p>
            <a:endParaRPr lang="en-IN" sz="1600" dirty="0" smtClean="0"/>
          </a:p>
          <a:p>
            <a:r>
              <a:rPr lang="en-IN" sz="1600" b="1" dirty="0" smtClean="0"/>
              <a:t>OR utilization</a:t>
            </a:r>
            <a:r>
              <a:rPr lang="en-IN" sz="1600" dirty="0" smtClean="0"/>
              <a:t> is defined by Donham and colleagues as the quotient of hours of OR time actually used during elective resource hours and the total number of elective resource hours available for use</a:t>
            </a:r>
            <a:r>
              <a:rPr lang="en-IN" sz="1600" baseline="30000" dirty="0" smtClean="0"/>
              <a:t> </a:t>
            </a:r>
          </a:p>
          <a:p>
            <a:endParaRPr lang="en-IN" sz="1600" baseline="30000" dirty="0" smtClean="0"/>
          </a:p>
          <a:p>
            <a:r>
              <a:rPr lang="en-IN" sz="1600" b="1" dirty="0" smtClean="0"/>
              <a:t>Donald C. Tyler</a:t>
            </a:r>
            <a:r>
              <a:rPr lang="en-IN" sz="1600" dirty="0" smtClean="0"/>
              <a:t> et al conducted study Determining Optimum Operating Room Utilization at Department of Anaesthesiology and Critical Care Medicine They suggested that Economic consideration is desirable to keep operating rooms fully used when staffed, but the optimum utilization of an operating room (OR) is not known.</a:t>
            </a:r>
          </a:p>
          <a:p>
            <a:endParaRPr lang="en-IN" sz="1600" dirty="0" smtClean="0"/>
          </a:p>
          <a:p>
            <a:r>
              <a:rPr lang="en-IN" sz="1600" b="1" dirty="0" smtClean="0"/>
              <a:t>Staffing of OT</a:t>
            </a:r>
          </a:p>
          <a:p>
            <a:endParaRPr lang="en-IN" sz="1600" b="1" dirty="0" smtClean="0"/>
          </a:p>
          <a:p>
            <a:endParaRPr lang="en-IN" sz="1600" b="1" dirty="0" smtClean="0"/>
          </a:p>
          <a:p>
            <a:pPr>
              <a:buNone/>
            </a:pPr>
            <a:endParaRPr lang="en-IN" sz="1600" b="1" dirty="0" smtClean="0">
              <a:latin typeface="Times New Roman" pitchFamily="18" charset="0"/>
              <a:cs typeface="Times New Roman" pitchFamily="18" charset="0"/>
            </a:endParaRPr>
          </a:p>
          <a:p>
            <a:endParaRPr lang="en-IN" sz="1600" dirty="0">
              <a:latin typeface="Times New Roman" pitchFamily="18" charset="0"/>
              <a:cs typeface="Times New Roman" pitchFamily="18" charset="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28600"/>
            <a:ext cx="7870825" cy="417512"/>
          </a:xfrm>
        </p:spPr>
        <p:txBody>
          <a:bodyPr/>
          <a:lstStyle/>
          <a:p>
            <a:pPr algn="l"/>
            <a:r>
              <a:rPr lang="en-IN" sz="3000" b="1" dirty="0" smtClean="0">
                <a:solidFill>
                  <a:srgbClr val="C00000"/>
                </a:solidFill>
              </a:rPr>
              <a:t>OBJECTIVE</a:t>
            </a:r>
            <a:endParaRPr lang="en-IN" sz="3000" b="1" dirty="0">
              <a:solidFill>
                <a:srgbClr val="C00000"/>
              </a:solidFill>
            </a:endParaRPr>
          </a:p>
        </p:txBody>
      </p:sp>
      <p:sp>
        <p:nvSpPr>
          <p:cNvPr id="3" name="Content Placeholder 2"/>
          <p:cNvSpPr>
            <a:spLocks noGrp="1"/>
          </p:cNvSpPr>
          <p:nvPr>
            <p:ph idx="1"/>
          </p:nvPr>
        </p:nvSpPr>
        <p:spPr/>
        <p:txBody>
          <a:bodyPr/>
          <a:lstStyle/>
          <a:p>
            <a:r>
              <a:rPr lang="en-IN" b="1" dirty="0" smtClean="0">
                <a:latin typeface="Times New Roman" pitchFamily="18" charset="0"/>
                <a:cs typeface="Times New Roman" pitchFamily="18" charset="0"/>
              </a:rPr>
              <a:t>General:</a:t>
            </a:r>
          </a:p>
          <a:p>
            <a:pPr>
              <a:buNone/>
            </a:pPr>
            <a:r>
              <a:rPr lang="en-IN"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The aim of this study is to understand the functioning and identify the gaps existing for the effective management of operation theatre services</a:t>
            </a:r>
          </a:p>
          <a:p>
            <a:pPr>
              <a:buNone/>
            </a:pPr>
            <a:endParaRPr lang="en-IN" sz="2000"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Specific:</a:t>
            </a:r>
          </a:p>
          <a:p>
            <a:pPr marL="457200" lvl="0" indent="-457200">
              <a:buFont typeface="+mj-lt"/>
              <a:buAutoNum type="arabicPeriod"/>
            </a:pPr>
            <a:r>
              <a:rPr lang="en-IN" sz="2000" dirty="0" smtClean="0">
                <a:latin typeface="Times New Roman" pitchFamily="18" charset="0"/>
                <a:cs typeface="Times New Roman" pitchFamily="18" charset="0"/>
              </a:rPr>
              <a:t>To study the design, </a:t>
            </a:r>
            <a:r>
              <a:rPr lang="en-IN" sz="2000" dirty="0" smtClean="0">
                <a:latin typeface="Times New Roman" pitchFamily="18" charset="0"/>
                <a:cs typeface="Times New Roman" pitchFamily="18" charset="0"/>
              </a:rPr>
              <a:t>manpower and utilization pattern</a:t>
            </a:r>
            <a:endParaRPr lang="en-IN" sz="2000" dirty="0" smtClean="0">
              <a:latin typeface="Times New Roman" pitchFamily="18" charset="0"/>
              <a:cs typeface="Times New Roman" pitchFamily="18" charset="0"/>
            </a:endParaRPr>
          </a:p>
          <a:p>
            <a:pPr marL="457200" lvl="0" indent="-457200">
              <a:buFont typeface="+mj-lt"/>
              <a:buAutoNum type="arabicPeriod"/>
            </a:pPr>
            <a:r>
              <a:rPr lang="en-IN" sz="2000" dirty="0" smtClean="0">
                <a:latin typeface="Times New Roman" pitchFamily="18" charset="0"/>
                <a:cs typeface="Times New Roman" pitchFamily="18" charset="0"/>
              </a:rPr>
              <a:t>To identify the bottle neck, if any, in proper and efficient utilization of Operation Theatre </a:t>
            </a:r>
          </a:p>
          <a:p>
            <a:pPr marL="457200" lvl="0" indent="-457200">
              <a:buFont typeface="+mj-lt"/>
              <a:buAutoNum type="arabicPeriod"/>
            </a:pPr>
            <a:r>
              <a:rPr lang="en-IN" sz="2000" dirty="0" smtClean="0">
                <a:latin typeface="Times New Roman" pitchFamily="18" charset="0"/>
                <a:cs typeface="Times New Roman" pitchFamily="18" charset="0"/>
              </a:rPr>
              <a:t>To give away measures to be implemented in operation theatre for effective utilization</a:t>
            </a:r>
          </a:p>
          <a:p>
            <a:pPr marL="457200" indent="-457200">
              <a:buNone/>
            </a:pPr>
            <a:endParaRPr lang="en-IN" dirty="0" smtClean="0">
              <a:latin typeface="Times New Roman" pitchFamily="18" charset="0"/>
              <a:cs typeface="Times New Roman" pitchFamily="18" charset="0"/>
            </a:endParaRPr>
          </a:p>
          <a:p>
            <a:endParaRPr lang="en-IN"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15888"/>
            <a:ext cx="7870825" cy="417512"/>
          </a:xfrm>
        </p:spPr>
        <p:txBody>
          <a:bodyPr/>
          <a:lstStyle/>
          <a:p>
            <a:pPr algn="l"/>
            <a:r>
              <a:rPr lang="en-IN" sz="3200" b="1" dirty="0" smtClean="0">
                <a:solidFill>
                  <a:srgbClr val="C00000"/>
                </a:solidFill>
              </a:rPr>
              <a:t>METHODOLOGY</a:t>
            </a:r>
            <a:endParaRPr lang="en-IN" sz="3200" b="1" dirty="0">
              <a:solidFill>
                <a:srgbClr val="C00000"/>
              </a:solidFill>
            </a:endParaRPr>
          </a:p>
        </p:txBody>
      </p:sp>
      <p:sp>
        <p:nvSpPr>
          <p:cNvPr id="3" name="Content Placeholder 2"/>
          <p:cNvSpPr>
            <a:spLocks noGrp="1"/>
          </p:cNvSpPr>
          <p:nvPr>
            <p:ph idx="1"/>
          </p:nvPr>
        </p:nvSpPr>
        <p:spPr>
          <a:xfrm>
            <a:off x="457200" y="609601"/>
            <a:ext cx="8229600" cy="5867400"/>
          </a:xfrm>
        </p:spPr>
        <p:txBody>
          <a:bodyPr/>
          <a:lstStyle/>
          <a:p>
            <a:r>
              <a:rPr lang="en-IN" sz="1800" dirty="0" smtClean="0">
                <a:latin typeface="Times New Roman" pitchFamily="18" charset="0"/>
                <a:cs typeface="Times New Roman" pitchFamily="18" charset="0"/>
              </a:rPr>
              <a:t>The study was carried out in a 100 bedded Multi-speciality hospital </a:t>
            </a:r>
          </a:p>
          <a:p>
            <a:endParaRPr lang="en-IN" sz="1800" dirty="0" smtClean="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Type of study</a:t>
            </a:r>
            <a:r>
              <a:rPr lang="en-IN" sz="1800" b="1" i="1" dirty="0" smtClean="0">
                <a:latin typeface="Times New Roman" pitchFamily="18" charset="0"/>
                <a:cs typeface="Times New Roman" pitchFamily="18" charset="0"/>
              </a:rPr>
              <a:t>	:</a:t>
            </a:r>
            <a:r>
              <a:rPr lang="en-IN" sz="1800" dirty="0" smtClean="0">
                <a:latin typeface="Times New Roman" pitchFamily="18" charset="0"/>
                <a:cs typeface="Times New Roman" pitchFamily="18" charset="0"/>
              </a:rPr>
              <a:t> cross sectional</a:t>
            </a:r>
          </a:p>
          <a:p>
            <a:endParaRPr lang="en-IN" sz="1800" dirty="0" smtClean="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Sampling Method</a:t>
            </a:r>
            <a:r>
              <a:rPr lang="en-IN" sz="1800" dirty="0" smtClean="0">
                <a:latin typeface="Times New Roman" pitchFamily="18" charset="0"/>
                <a:cs typeface="Times New Roman" pitchFamily="18" charset="0"/>
              </a:rPr>
              <a:t> :A convenient sampling was done to identify the sample size for primary data. </a:t>
            </a:r>
          </a:p>
          <a:p>
            <a:endParaRPr lang="en-IN" sz="1800" dirty="0" smtClean="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Sample size : </a:t>
            </a:r>
            <a:r>
              <a:rPr lang="en-IN" sz="1800" dirty="0" smtClean="0">
                <a:latin typeface="Times New Roman" pitchFamily="18" charset="0"/>
                <a:cs typeface="Times New Roman" pitchFamily="18" charset="0"/>
              </a:rPr>
              <a:t>Out of total (24) personnel of OT 12 people were interviewed (primary database) for analysis. </a:t>
            </a:r>
          </a:p>
          <a:p>
            <a:endParaRPr lang="en-IN" sz="1800" dirty="0" smtClean="0">
              <a:latin typeface="Times New Roman" pitchFamily="18" charset="0"/>
              <a:cs typeface="Times New Roman" pitchFamily="18" charset="0"/>
            </a:endParaRPr>
          </a:p>
          <a:p>
            <a:r>
              <a:rPr lang="en-IN" sz="1800" b="1" dirty="0" smtClean="0">
                <a:latin typeface="Times New Roman" pitchFamily="18" charset="0"/>
                <a:cs typeface="Times New Roman" pitchFamily="18" charset="0"/>
              </a:rPr>
              <a:t>Data collection tool &amp; techniques</a:t>
            </a:r>
            <a:r>
              <a:rPr lang="en-IN" sz="1800" dirty="0" smtClean="0">
                <a:latin typeface="Times New Roman" pitchFamily="18" charset="0"/>
                <a:cs typeface="Times New Roman" pitchFamily="18" charset="0"/>
              </a:rPr>
              <a:t>: </a:t>
            </a:r>
          </a:p>
          <a:p>
            <a:pPr>
              <a:buNone/>
            </a:pPr>
            <a:r>
              <a:rPr lang="en-IN" sz="1800" dirty="0" smtClean="0">
                <a:latin typeface="Times New Roman" pitchFamily="18" charset="0"/>
                <a:cs typeface="Times New Roman" pitchFamily="18" charset="0"/>
              </a:rPr>
              <a:t>       Primary data consists of facility audit with help of checklist and interview with personnel of OT of different group of staff. Secondary Data is collected from the OT registers. It was collected from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Feb ’14 to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April ’14 from the operation theatre department of the hospital.</a:t>
            </a:r>
            <a:r>
              <a:rPr lang="en-IN" sz="1800" b="1" dirty="0" smtClean="0">
                <a:latin typeface="Times New Roman" pitchFamily="18" charset="0"/>
                <a:cs typeface="Times New Roman" pitchFamily="18" charset="0"/>
              </a:rPr>
              <a:t> </a:t>
            </a:r>
          </a:p>
          <a:p>
            <a:pPr>
              <a:buNone/>
            </a:pPr>
            <a:endParaRPr lang="en-IN" sz="1800" dirty="0" smtClean="0">
              <a:latin typeface="Times New Roman" pitchFamily="18" charset="0"/>
              <a:cs typeface="Times New Roman" pitchFamily="18" charset="0"/>
            </a:endParaRPr>
          </a:p>
          <a:p>
            <a:r>
              <a:rPr lang="en-IN" sz="1800" b="1" i="1" dirty="0" smtClean="0">
                <a:latin typeface="Times New Roman" pitchFamily="18" charset="0"/>
                <a:cs typeface="Times New Roman" pitchFamily="18" charset="0"/>
              </a:rPr>
              <a:t>Study period</a:t>
            </a:r>
            <a:r>
              <a:rPr lang="en-IN" sz="1800" dirty="0" smtClean="0">
                <a:latin typeface="Times New Roman" pitchFamily="18" charset="0"/>
                <a:cs typeface="Times New Roman" pitchFamily="18" charset="0"/>
              </a:rPr>
              <a:t> </a:t>
            </a:r>
            <a:r>
              <a:rPr lang="en-IN" sz="1800" b="1" i="1" dirty="0" smtClean="0">
                <a:latin typeface="Times New Roman" pitchFamily="18" charset="0"/>
                <a:cs typeface="Times New Roman" pitchFamily="18" charset="0"/>
              </a:rPr>
              <a:t>This study was conducted over a period of two months</a:t>
            </a:r>
            <a:endParaRPr lang="en-IN" sz="1800" dirty="0" smtClean="0">
              <a:latin typeface="Times New Roman" pitchFamily="18" charset="0"/>
              <a:cs typeface="Times New Roman" pitchFamily="18" charset="0"/>
            </a:endParaRPr>
          </a:p>
          <a:p>
            <a:endParaRPr lang="en-IN" sz="2000"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2088"/>
            <a:ext cx="7870825" cy="417512"/>
          </a:xfrm>
        </p:spPr>
        <p:txBody>
          <a:bodyPr/>
          <a:lstStyle/>
          <a:p>
            <a:pPr algn="ctr"/>
            <a:r>
              <a:rPr lang="en-IN" b="1" dirty="0" smtClean="0">
                <a:solidFill>
                  <a:srgbClr val="C00000"/>
                </a:solidFill>
                <a:latin typeface="Times New Roman" pitchFamily="18" charset="0"/>
                <a:cs typeface="Times New Roman" pitchFamily="18" charset="0"/>
              </a:rPr>
              <a:t>LIMITATIONS</a:t>
            </a:r>
            <a:endParaRPr lang="en-IN"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4968875"/>
          </a:xfrm>
        </p:spPr>
        <p:txBody>
          <a:bodyPr/>
          <a:lstStyle/>
          <a:p>
            <a:pPr lvl="0"/>
            <a:r>
              <a:rPr lang="en-IN" sz="2000" dirty="0" smtClean="0">
                <a:latin typeface="Times New Roman" pitchFamily="18" charset="0"/>
                <a:cs typeface="Times New Roman" pitchFamily="18" charset="0"/>
              </a:rPr>
              <a:t>The study is subjected to the understanding, bias and prejudices of the respondent</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Due to the busy schedule or unavailability of OT staff detailed information could not be obtained for analysis.</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Response of patients / patient party is not taken for the study</a:t>
            </a:r>
          </a:p>
          <a:p>
            <a:pPr lvl="0"/>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Study was conducted for two months period and only 306 operations could be studied from which only 282 (elective surgeries) were taken , which may not adequately represent results for the department of surgery</a:t>
            </a:r>
          </a:p>
          <a:p>
            <a:endParaRPr lang="en-IN" dirty="0"/>
          </a:p>
        </p:txBody>
      </p:sp>
    </p:spTree>
  </p:cSld>
  <p:clrMapOvr>
    <a:masterClrMapping/>
  </p:clrMapOvr>
  <p:transition>
    <p:fade/>
  </p:transition>
</p:sld>
</file>

<file path=ppt/theme/theme1.xml><?xml version="1.0" encoding="utf-8"?>
<a:theme xmlns:a="http://schemas.openxmlformats.org/drawingml/2006/main" name="Theme8">
  <a:themeElements>
    <a:clrScheme name="m62-healthy-family 13">
      <a:dk1>
        <a:srgbClr val="000000"/>
      </a:dk1>
      <a:lt1>
        <a:srgbClr val="FFFFFF"/>
      </a:lt1>
      <a:dk2>
        <a:srgbClr val="FFFFFF"/>
      </a:dk2>
      <a:lt2>
        <a:srgbClr val="4D4D4D"/>
      </a:lt2>
      <a:accent1>
        <a:srgbClr val="1A61F5"/>
      </a:accent1>
      <a:accent2>
        <a:srgbClr val="90A7EC"/>
      </a:accent2>
      <a:accent3>
        <a:srgbClr val="FFFFFF"/>
      </a:accent3>
      <a:accent4>
        <a:srgbClr val="000000"/>
      </a:accent4>
      <a:accent5>
        <a:srgbClr val="ABB7F9"/>
      </a:accent5>
      <a:accent6>
        <a:srgbClr val="8297D6"/>
      </a:accent6>
      <a:hlink>
        <a:srgbClr val="C0C0C0"/>
      </a:hlink>
      <a:folHlink>
        <a:srgbClr val="777777"/>
      </a:folHlink>
    </a:clrScheme>
    <a:fontScheme name="m62-healthy-fami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62-healthy-fami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62-healthy-fami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62-healthy-fami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62-healthy-fami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62-healthy-fami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62-healthy-fami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62-healthy-fami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62-healthy-fami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62-healthy-fami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62-healthy-fami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62-healthy-fami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62-healthy-fami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62-healthy-family 13">
        <a:dk1>
          <a:srgbClr val="000000"/>
        </a:dk1>
        <a:lt1>
          <a:srgbClr val="FFFFFF"/>
        </a:lt1>
        <a:dk2>
          <a:srgbClr val="FFFFFF"/>
        </a:dk2>
        <a:lt2>
          <a:srgbClr val="4D4D4D"/>
        </a:lt2>
        <a:accent1>
          <a:srgbClr val="1A61F5"/>
        </a:accent1>
        <a:accent2>
          <a:srgbClr val="90A7EC"/>
        </a:accent2>
        <a:accent3>
          <a:srgbClr val="FFFFFF"/>
        </a:accent3>
        <a:accent4>
          <a:srgbClr val="000000"/>
        </a:accent4>
        <a:accent5>
          <a:srgbClr val="ABB7F9"/>
        </a:accent5>
        <a:accent6>
          <a:srgbClr val="8297D6"/>
        </a:accent6>
        <a:hlink>
          <a:srgbClr val="C0C0C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t’s not the design of your template">
  <a:themeElements>
    <a:clrScheme name="1_It’s not the design of your template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135971"/>
      </a:hlink>
      <a:folHlink>
        <a:srgbClr val="99CC00"/>
      </a:folHlink>
    </a:clrScheme>
    <a:fontScheme name="1_It’s not the design of your template">
      <a:majorFont>
        <a:latin typeface="Neo San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It’s not the design of you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It’s not the design of you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It’s not the design of you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It’s not the design of you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It’s not the design of you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It’s not the design of you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It’s not the design of you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It’s not the design of you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It’s not the design of you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It’s not the design of you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It’s not the design of you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It’s not the design of you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It’s not the design of your template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135971"/>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Theme8</Template>
  <TotalTime>3856</TotalTime>
  <Words>1192</Words>
  <Application>Microsoft Office PowerPoint</Application>
  <PresentationFormat>On-screen Show (4:3)</PresentationFormat>
  <Paragraphs>147</Paragraphs>
  <Slides>26</Slides>
  <Notes>0</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Theme8</vt:lpstr>
      <vt:lpstr>1_It’s not the design of your template</vt:lpstr>
      <vt:lpstr>“GAP ANALYSIS of OPERATION THEATRE INFRASTRUCTUTE,UTILISATION and MANPOWER” </vt:lpstr>
      <vt:lpstr>ORGANIZATION PROFILE</vt:lpstr>
      <vt:lpstr>KEY LEARNING</vt:lpstr>
      <vt:lpstr>INTRODUCTION</vt:lpstr>
      <vt:lpstr>RATIONALE</vt:lpstr>
      <vt:lpstr>REVIEW OF LITERATURE</vt:lpstr>
      <vt:lpstr>OBJECTIVE</vt:lpstr>
      <vt:lpstr>METHODOLOGY</vt:lpstr>
      <vt:lpstr>LIMITATIONS</vt:lpstr>
      <vt:lpstr>Slide 10</vt:lpstr>
      <vt:lpstr>INFRASTRUCTURE</vt:lpstr>
      <vt:lpstr>UTILISATION</vt:lpstr>
      <vt:lpstr>Slide 13</vt:lpstr>
      <vt:lpstr>Slide 14</vt:lpstr>
      <vt:lpstr>Slide 15</vt:lpstr>
      <vt:lpstr>Slide 16</vt:lpstr>
      <vt:lpstr>Slide 17</vt:lpstr>
      <vt:lpstr>Slide 18</vt:lpstr>
      <vt:lpstr>Slide 19</vt:lpstr>
      <vt:lpstr>Slide 20</vt:lpstr>
      <vt:lpstr>Slide 21</vt:lpstr>
      <vt:lpstr>DISCUSSION </vt:lpstr>
      <vt:lpstr>RECOMMENDATIONS</vt:lpstr>
      <vt:lpstr>RECOMMENDATIONS</vt:lpstr>
      <vt:lpstr>REFERENCES</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“GAP ANALYSIS of OPERATION THEATRE INFRASTRUCTUTE,UTILISATION and MANPOWER”</dc:title>
  <dc:creator>Sukhdeep Kaur</dc:creator>
  <cp:lastModifiedBy>HARPPREET</cp:lastModifiedBy>
  <cp:revision>14</cp:revision>
  <dcterms:created xsi:type="dcterms:W3CDTF">2006-08-16T00:00:00Z</dcterms:created>
  <dcterms:modified xsi:type="dcterms:W3CDTF">2014-05-19T17:32:41Z</dcterms:modified>
</cp:coreProperties>
</file>