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docProps/custom.xml" ContentType="application/vnd.openxmlformats-officedocument.custom-properties+xml"/>
  <Override PartName="/ppt/charts/chart7.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Default Extension="vml" ContentType="application/vnd.openxmlformats-officedocument.vmlDrawing"/>
  <Override PartName="/ppt/charts/chart6.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1" r:id="rId2"/>
  </p:sldMasterIdLst>
  <p:notesMasterIdLst>
    <p:notesMasterId r:id="rId41"/>
  </p:notesMasterIdLst>
  <p:handoutMasterIdLst>
    <p:handoutMasterId r:id="rId42"/>
  </p:handoutMasterIdLst>
  <p:sldIdLst>
    <p:sldId id="295" r:id="rId3"/>
    <p:sldId id="297" r:id="rId4"/>
    <p:sldId id="288" r:id="rId5"/>
    <p:sldId id="290" r:id="rId6"/>
    <p:sldId id="291" r:id="rId7"/>
    <p:sldId id="292" r:id="rId8"/>
    <p:sldId id="308" r:id="rId9"/>
    <p:sldId id="293" r:id="rId10"/>
    <p:sldId id="294" r:id="rId11"/>
    <p:sldId id="279" r:id="rId12"/>
    <p:sldId id="280" r:id="rId13"/>
    <p:sldId id="281" r:id="rId14"/>
    <p:sldId id="309" r:id="rId15"/>
    <p:sldId id="310" r:id="rId16"/>
    <p:sldId id="311" r:id="rId17"/>
    <p:sldId id="312" r:id="rId18"/>
    <p:sldId id="313" r:id="rId19"/>
    <p:sldId id="314" r:id="rId20"/>
    <p:sldId id="315" r:id="rId21"/>
    <p:sldId id="316" r:id="rId22"/>
    <p:sldId id="318" r:id="rId23"/>
    <p:sldId id="319" r:id="rId24"/>
    <p:sldId id="320" r:id="rId25"/>
    <p:sldId id="282" r:id="rId26"/>
    <p:sldId id="283" r:id="rId27"/>
    <p:sldId id="321" r:id="rId28"/>
    <p:sldId id="298" r:id="rId29"/>
    <p:sldId id="284" r:id="rId30"/>
    <p:sldId id="285" r:id="rId31"/>
    <p:sldId id="299" r:id="rId32"/>
    <p:sldId id="300" r:id="rId33"/>
    <p:sldId id="301" r:id="rId34"/>
    <p:sldId id="302" r:id="rId35"/>
    <p:sldId id="303" r:id="rId36"/>
    <p:sldId id="304" r:id="rId37"/>
    <p:sldId id="305" r:id="rId38"/>
    <p:sldId id="306" r:id="rId39"/>
    <p:sldId id="307" r:id="rId4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191" autoAdjust="0"/>
    <p:restoredTop sz="94660"/>
  </p:normalViewPr>
  <p:slideViewPr>
    <p:cSldViewPr snapToGrid="0" showGuides="1">
      <p:cViewPr varScale="1">
        <p:scale>
          <a:sx n="68" d="100"/>
          <a:sy n="68" d="100"/>
        </p:scale>
        <p:origin x="-852" y="-96"/>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08" y="9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Tripti\Desktop\case%20study%20analysis%20%20nam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view3D>
      <c:rAngAx val="1"/>
    </c:view3D>
    <c:plotArea>
      <c:layout/>
      <c:bar3DChart>
        <c:barDir val="col"/>
        <c:grouping val="clustered"/>
        <c:ser>
          <c:idx val="0"/>
          <c:order val="0"/>
          <c:tx>
            <c:strRef>
              <c:f>Sheet1!$B$1</c:f>
              <c:strCache>
                <c:ptCount val="1"/>
                <c:pt idx="0">
                  <c:v>Objectives met</c:v>
                </c:pt>
              </c:strCache>
            </c:strRef>
          </c:tx>
          <c:cat>
            <c:strRef>
              <c:f>Sheet1!$A$2:$A$5</c:f>
              <c:strCache>
                <c:ptCount val="2"/>
                <c:pt idx="0">
                  <c:v>XYZ</c:v>
                </c:pt>
                <c:pt idx="1">
                  <c:v>VISTA</c:v>
                </c:pt>
              </c:strCache>
            </c:strRef>
          </c:cat>
          <c:val>
            <c:numRef>
              <c:f>Sheet1!$B$2:$B$5</c:f>
              <c:numCache>
                <c:formatCode>General</c:formatCode>
                <c:ptCount val="4"/>
                <c:pt idx="0">
                  <c:v>22</c:v>
                </c:pt>
                <c:pt idx="1">
                  <c:v>16</c:v>
                </c:pt>
              </c:numCache>
            </c:numRef>
          </c:val>
        </c:ser>
        <c:ser>
          <c:idx val="1"/>
          <c:order val="1"/>
          <c:tx>
            <c:strRef>
              <c:f>Sheet1!$C$1</c:f>
              <c:strCache>
                <c:ptCount val="1"/>
                <c:pt idx="0">
                  <c:v>MU Objectives</c:v>
                </c:pt>
              </c:strCache>
            </c:strRef>
          </c:tx>
          <c:cat>
            <c:strRef>
              <c:f>Sheet1!$A$2:$A$5</c:f>
              <c:strCache>
                <c:ptCount val="2"/>
                <c:pt idx="0">
                  <c:v>XYZ</c:v>
                </c:pt>
                <c:pt idx="1">
                  <c:v>VISTA</c:v>
                </c:pt>
              </c:strCache>
            </c:strRef>
          </c:cat>
          <c:val>
            <c:numRef>
              <c:f>Sheet1!$C$2:$C$5</c:f>
              <c:numCache>
                <c:formatCode>General</c:formatCode>
                <c:ptCount val="4"/>
                <c:pt idx="0">
                  <c:v>22</c:v>
                </c:pt>
                <c:pt idx="1">
                  <c:v>22</c:v>
                </c:pt>
              </c:numCache>
            </c:numRef>
          </c:val>
        </c:ser>
        <c:shape val="cylinder"/>
        <c:axId val="69419392"/>
        <c:axId val="69420928"/>
        <c:axId val="0"/>
      </c:bar3DChart>
      <c:catAx>
        <c:axId val="69419392"/>
        <c:scaling>
          <c:orientation val="minMax"/>
        </c:scaling>
        <c:axPos val="b"/>
        <c:tickLblPos val="nextTo"/>
        <c:crossAx val="69420928"/>
        <c:crosses val="autoZero"/>
        <c:auto val="1"/>
        <c:lblAlgn val="ctr"/>
        <c:lblOffset val="100"/>
      </c:catAx>
      <c:valAx>
        <c:axId val="69420928"/>
        <c:scaling>
          <c:orientation val="minMax"/>
        </c:scaling>
        <c:axPos val="l"/>
        <c:majorGridlines/>
        <c:numFmt formatCode="General" sourceLinked="1"/>
        <c:tickLblPos val="nextTo"/>
        <c:crossAx val="69419392"/>
        <c:crosses val="autoZero"/>
        <c:crossBetween val="between"/>
      </c:valAx>
    </c:plotArea>
    <c:legend>
      <c:legendPos val="r"/>
      <c:layout>
        <c:manualLayout>
          <c:xMode val="edge"/>
          <c:yMode val="edge"/>
          <c:x val="0.74518872955660753"/>
          <c:y val="0.31965084573843788"/>
          <c:w val="0.24455964000363786"/>
          <c:h val="0.25582518247815206"/>
        </c:manualLayout>
      </c:layout>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Sheet1!$B$1</c:f>
              <c:strCache>
                <c:ptCount val="1"/>
                <c:pt idx="0">
                  <c:v>Menu</c:v>
                </c:pt>
              </c:strCache>
            </c:strRef>
          </c:tx>
          <c:cat>
            <c:strRef>
              <c:f>Sheet1!$A$2:$A$4</c:f>
              <c:strCache>
                <c:ptCount val="3"/>
                <c:pt idx="0">
                  <c:v>MU</c:v>
                </c:pt>
                <c:pt idx="1">
                  <c:v>XYZ</c:v>
                </c:pt>
                <c:pt idx="2">
                  <c:v>Vista</c:v>
                </c:pt>
              </c:strCache>
            </c:strRef>
          </c:cat>
          <c:val>
            <c:numRef>
              <c:f>Sheet1!$B$2:$B$4</c:f>
              <c:numCache>
                <c:formatCode>General</c:formatCode>
                <c:ptCount val="3"/>
                <c:pt idx="0">
                  <c:v>6</c:v>
                </c:pt>
                <c:pt idx="1">
                  <c:v>6</c:v>
                </c:pt>
                <c:pt idx="2">
                  <c:v>5</c:v>
                </c:pt>
              </c:numCache>
            </c:numRef>
          </c:val>
        </c:ser>
        <c:ser>
          <c:idx val="1"/>
          <c:order val="1"/>
          <c:tx>
            <c:strRef>
              <c:f>Sheet1!$C$1</c:f>
              <c:strCache>
                <c:ptCount val="1"/>
                <c:pt idx="0">
                  <c:v>Core</c:v>
                </c:pt>
              </c:strCache>
            </c:strRef>
          </c:tx>
          <c:cat>
            <c:strRef>
              <c:f>Sheet1!$A$2:$A$4</c:f>
              <c:strCache>
                <c:ptCount val="3"/>
                <c:pt idx="0">
                  <c:v>MU</c:v>
                </c:pt>
                <c:pt idx="1">
                  <c:v>XYZ</c:v>
                </c:pt>
                <c:pt idx="2">
                  <c:v>Vista</c:v>
                </c:pt>
              </c:strCache>
            </c:strRef>
          </c:cat>
          <c:val>
            <c:numRef>
              <c:f>Sheet1!$C$2:$C$4</c:f>
              <c:numCache>
                <c:formatCode>General</c:formatCode>
                <c:ptCount val="3"/>
                <c:pt idx="0">
                  <c:v>16</c:v>
                </c:pt>
                <c:pt idx="1">
                  <c:v>16</c:v>
                </c:pt>
                <c:pt idx="2">
                  <c:v>11</c:v>
                </c:pt>
              </c:numCache>
            </c:numRef>
          </c:val>
        </c:ser>
        <c:gapWidth val="55"/>
        <c:overlap val="100"/>
        <c:axId val="69503616"/>
        <c:axId val="69505408"/>
      </c:barChart>
      <c:catAx>
        <c:axId val="69503616"/>
        <c:scaling>
          <c:orientation val="minMax"/>
        </c:scaling>
        <c:axPos val="b"/>
        <c:majorTickMark val="none"/>
        <c:tickLblPos val="nextTo"/>
        <c:crossAx val="69505408"/>
        <c:crosses val="autoZero"/>
        <c:auto val="1"/>
        <c:lblAlgn val="ctr"/>
        <c:lblOffset val="100"/>
      </c:catAx>
      <c:valAx>
        <c:axId val="69505408"/>
        <c:scaling>
          <c:orientation val="minMax"/>
        </c:scaling>
        <c:axPos val="l"/>
        <c:majorGridlines/>
        <c:numFmt formatCode="General" sourceLinked="1"/>
        <c:majorTickMark val="none"/>
        <c:tickLblPos val="nextTo"/>
        <c:crossAx val="69503616"/>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US"/>
              <a:t>Age</a:t>
            </a:r>
            <a:r>
              <a:rPr lang="en-US" baseline="0"/>
              <a:t> Group</a:t>
            </a:r>
            <a:endParaRPr lang="en-US"/>
          </a:p>
        </c:rich>
      </c:tx>
      <c:layout/>
    </c:title>
    <c:plotArea>
      <c:layout/>
      <c:barChart>
        <c:barDir val="col"/>
        <c:grouping val="clustered"/>
        <c:ser>
          <c:idx val="0"/>
          <c:order val="0"/>
          <c:tx>
            <c:strRef>
              <c:f>Sheet3!$B$1</c:f>
              <c:strCache>
                <c:ptCount val="1"/>
                <c:pt idx="0">
                  <c:v>Count</c:v>
                </c:pt>
              </c:strCache>
            </c:strRef>
          </c:tx>
          <c:cat>
            <c:strRef>
              <c:f>Sheet3!$A$2:$A$5</c:f>
              <c:strCache>
                <c:ptCount val="4"/>
                <c:pt idx="0">
                  <c:v>a. 21-30years</c:v>
                </c:pt>
                <c:pt idx="1">
                  <c:v>b. 31-40years</c:v>
                </c:pt>
                <c:pt idx="2">
                  <c:v>c. 41-50 years</c:v>
                </c:pt>
                <c:pt idx="3">
                  <c:v>d. 51-60 years</c:v>
                </c:pt>
              </c:strCache>
            </c:strRef>
          </c:cat>
          <c:val>
            <c:numRef>
              <c:f>Sheet3!$B$2:$B$5</c:f>
              <c:numCache>
                <c:formatCode>General</c:formatCode>
                <c:ptCount val="4"/>
                <c:pt idx="0">
                  <c:v>88</c:v>
                </c:pt>
                <c:pt idx="1">
                  <c:v>12</c:v>
                </c:pt>
                <c:pt idx="2">
                  <c:v>0</c:v>
                </c:pt>
                <c:pt idx="3">
                  <c:v>0</c:v>
                </c:pt>
              </c:numCache>
            </c:numRef>
          </c:val>
        </c:ser>
        <c:axId val="52380416"/>
        <c:axId val="52381952"/>
      </c:barChart>
      <c:catAx>
        <c:axId val="52380416"/>
        <c:scaling>
          <c:orientation val="minMax"/>
        </c:scaling>
        <c:axPos val="b"/>
        <c:majorTickMark val="none"/>
        <c:tickLblPos val="nextTo"/>
        <c:txPr>
          <a:bodyPr/>
          <a:lstStyle/>
          <a:p>
            <a:pPr>
              <a:defRPr lang="en-IN"/>
            </a:pPr>
            <a:endParaRPr lang="en-US"/>
          </a:p>
        </c:txPr>
        <c:crossAx val="52381952"/>
        <c:crosses val="autoZero"/>
        <c:auto val="1"/>
        <c:lblAlgn val="ctr"/>
        <c:lblOffset val="100"/>
      </c:catAx>
      <c:valAx>
        <c:axId val="52381952"/>
        <c:scaling>
          <c:orientation val="minMax"/>
        </c:scaling>
        <c:axPos val="l"/>
        <c:majorGridlines/>
        <c:title>
          <c:tx>
            <c:rich>
              <a:bodyPr/>
              <a:lstStyle/>
              <a:p>
                <a:pPr>
                  <a:defRPr/>
                </a:pPr>
                <a:r>
                  <a:rPr lang="en-US"/>
                  <a:t>Age of respondents </a:t>
                </a:r>
              </a:p>
            </c:rich>
          </c:tx>
          <c:layout/>
        </c:title>
        <c:numFmt formatCode="General" sourceLinked="1"/>
        <c:majorTickMark val="none"/>
        <c:tickLblPos val="none"/>
        <c:crossAx val="52380416"/>
        <c:crosses val="autoZero"/>
        <c:crossBetween val="between"/>
      </c:valAx>
      <c:dTable>
        <c:showHorzBorder val="1"/>
        <c:showVertBorder val="1"/>
        <c:showOutline val="1"/>
        <c:showKeys val="1"/>
      </c:dTable>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5"/>
  <c:chart>
    <c:title>
      <c:tx>
        <c:rich>
          <a:bodyPr/>
          <a:lstStyle/>
          <a:p>
            <a:pPr>
              <a:defRPr/>
            </a:pPr>
            <a:r>
              <a:rPr lang="en-US"/>
              <a:t>Info Source</a:t>
            </a:r>
          </a:p>
        </c:rich>
      </c:tx>
      <c:layout/>
    </c:title>
    <c:plotArea>
      <c:layout/>
      <c:barChart>
        <c:barDir val="col"/>
        <c:grouping val="clustered"/>
        <c:ser>
          <c:idx val="0"/>
          <c:order val="0"/>
          <c:tx>
            <c:strRef>
              <c:f>Sheet5!$B$1</c:f>
              <c:strCache>
                <c:ptCount val="1"/>
                <c:pt idx="0">
                  <c:v>Count</c:v>
                </c:pt>
              </c:strCache>
            </c:strRef>
          </c:tx>
          <c:dLbls>
            <c:showVal val="1"/>
          </c:dLbls>
          <c:cat>
            <c:strRef>
              <c:f>Sheet5!$A$2:$A$6</c:f>
              <c:strCache>
                <c:ptCount val="5"/>
                <c:pt idx="0">
                  <c:v>a. E-magazine</c:v>
                </c:pt>
                <c:pt idx="1">
                  <c:v>b. Booklet</c:v>
                </c:pt>
                <c:pt idx="2">
                  <c:v>c. Any website blog</c:v>
                </c:pt>
                <c:pt idx="3">
                  <c:v>d. Health care professional</c:v>
                </c:pt>
                <c:pt idx="4">
                  <c:v>e. other </c:v>
                </c:pt>
              </c:strCache>
            </c:strRef>
          </c:cat>
          <c:val>
            <c:numRef>
              <c:f>Sheet5!$B$2:$B$6</c:f>
              <c:numCache>
                <c:formatCode>General</c:formatCode>
                <c:ptCount val="5"/>
                <c:pt idx="0">
                  <c:v>19</c:v>
                </c:pt>
                <c:pt idx="1">
                  <c:v>6</c:v>
                </c:pt>
                <c:pt idx="2">
                  <c:v>56</c:v>
                </c:pt>
                <c:pt idx="3">
                  <c:v>17</c:v>
                </c:pt>
                <c:pt idx="4">
                  <c:v>0</c:v>
                </c:pt>
              </c:numCache>
            </c:numRef>
          </c:val>
        </c:ser>
        <c:dLbls>
          <c:showVal val="1"/>
        </c:dLbls>
        <c:overlap val="-25"/>
        <c:axId val="52411392"/>
        <c:axId val="52421376"/>
      </c:barChart>
      <c:catAx>
        <c:axId val="52411392"/>
        <c:scaling>
          <c:orientation val="minMax"/>
        </c:scaling>
        <c:axPos val="b"/>
        <c:majorTickMark val="none"/>
        <c:tickLblPos val="nextTo"/>
        <c:crossAx val="52421376"/>
        <c:crosses val="autoZero"/>
        <c:auto val="1"/>
        <c:lblAlgn val="ctr"/>
        <c:lblOffset val="100"/>
      </c:catAx>
      <c:valAx>
        <c:axId val="52421376"/>
        <c:scaling>
          <c:orientation val="minMax"/>
        </c:scaling>
        <c:delete val="1"/>
        <c:axPos val="l"/>
        <c:numFmt formatCode="General" sourceLinked="1"/>
        <c:tickLblPos val="none"/>
        <c:crossAx val="52411392"/>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5"/>
  <c:chart>
    <c:title>
      <c:tx>
        <c:rich>
          <a:bodyPr/>
          <a:lstStyle/>
          <a:p>
            <a:pPr>
              <a:defRPr/>
            </a:pPr>
            <a:r>
              <a:rPr lang="en-US"/>
              <a:t>Reason for seeking help</a:t>
            </a:r>
          </a:p>
        </c:rich>
      </c:tx>
      <c:layout/>
    </c:title>
    <c:view3D>
      <c:perspective val="30"/>
    </c:view3D>
    <c:plotArea>
      <c:layout/>
      <c:pie3DChart>
        <c:varyColors val="1"/>
        <c:ser>
          <c:idx val="0"/>
          <c:order val="0"/>
          <c:tx>
            <c:strRef>
              <c:f>Sheet6!$B$2</c:f>
              <c:strCache>
                <c:ptCount val="1"/>
                <c:pt idx="0">
                  <c:v>Count</c:v>
                </c:pt>
              </c:strCache>
            </c:strRef>
          </c:tx>
          <c:dLbls>
            <c:showPercent val="1"/>
          </c:dLbls>
          <c:cat>
            <c:strRef>
              <c:f>Sheet6!$A$3:$A$8</c:f>
              <c:strCache>
                <c:ptCount val="6"/>
                <c:pt idx="0">
                  <c:v>Physical</c:v>
                </c:pt>
                <c:pt idx="1">
                  <c:v>Psychological</c:v>
                </c:pt>
                <c:pt idx="2">
                  <c:v>Social &amp; relational</c:v>
                </c:pt>
                <c:pt idx="3">
                  <c:v>Gender specific</c:v>
                </c:pt>
                <c:pt idx="4">
                  <c:v>Drugs, alcohol &amp; smoking</c:v>
                </c:pt>
                <c:pt idx="5">
                  <c:v>Other issues</c:v>
                </c:pt>
              </c:strCache>
            </c:strRef>
          </c:cat>
          <c:val>
            <c:numRef>
              <c:f>Sheet6!$B$3:$B$8</c:f>
              <c:numCache>
                <c:formatCode>General</c:formatCode>
                <c:ptCount val="6"/>
                <c:pt idx="0">
                  <c:v>81</c:v>
                </c:pt>
                <c:pt idx="1">
                  <c:v>0</c:v>
                </c:pt>
                <c:pt idx="2">
                  <c:v>3</c:v>
                </c:pt>
                <c:pt idx="3">
                  <c:v>1</c:v>
                </c:pt>
                <c:pt idx="4">
                  <c:v>10</c:v>
                </c:pt>
                <c:pt idx="5">
                  <c:v>7</c:v>
                </c:pt>
              </c:numCache>
            </c:numRef>
          </c:val>
        </c:ser>
        <c:dLbls>
          <c:showPercent val="1"/>
        </c:dLbls>
      </c:pie3DChart>
    </c:plotArea>
    <c:legend>
      <c:legendPos val="t"/>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First Point of Contact</a:t>
            </a:r>
          </a:p>
        </c:rich>
      </c:tx>
      <c:layout/>
    </c:title>
    <c:plotArea>
      <c:layout/>
      <c:barChart>
        <c:barDir val="bar"/>
        <c:grouping val="clustered"/>
        <c:ser>
          <c:idx val="0"/>
          <c:order val="0"/>
          <c:dLbls>
            <c:showVal val="1"/>
          </c:dLbls>
          <c:cat>
            <c:strRef>
              <c:f>Sheet8!$A$2:$A$6</c:f>
              <c:strCache>
                <c:ptCount val="5"/>
                <c:pt idx="0">
                  <c:v>Friend</c:v>
                </c:pt>
                <c:pt idx="1">
                  <c:v>Family members</c:v>
                </c:pt>
                <c:pt idx="2">
                  <c:v>Neighbors</c:v>
                </c:pt>
                <c:pt idx="3">
                  <c:v>Health service professional</c:v>
                </c:pt>
                <c:pt idx="4">
                  <c:v>Others</c:v>
                </c:pt>
              </c:strCache>
            </c:strRef>
          </c:cat>
          <c:val>
            <c:numRef>
              <c:f>Sheet8!$B$2:$B$6</c:f>
              <c:numCache>
                <c:formatCode>General</c:formatCode>
                <c:ptCount val="5"/>
                <c:pt idx="0">
                  <c:v>11</c:v>
                </c:pt>
                <c:pt idx="1">
                  <c:v>40</c:v>
                </c:pt>
                <c:pt idx="2">
                  <c:v>0</c:v>
                </c:pt>
                <c:pt idx="3">
                  <c:v>45</c:v>
                </c:pt>
                <c:pt idx="4">
                  <c:v>8</c:v>
                </c:pt>
              </c:numCache>
            </c:numRef>
          </c:val>
        </c:ser>
        <c:dLbls>
          <c:showVal val="1"/>
        </c:dLbls>
        <c:overlap val="-25"/>
        <c:axId val="52537984"/>
        <c:axId val="52552064"/>
      </c:barChart>
      <c:catAx>
        <c:axId val="52537984"/>
        <c:scaling>
          <c:orientation val="minMax"/>
        </c:scaling>
        <c:axPos val="l"/>
        <c:majorTickMark val="none"/>
        <c:tickLblPos val="nextTo"/>
        <c:crossAx val="52552064"/>
        <c:crosses val="autoZero"/>
        <c:auto val="1"/>
        <c:lblAlgn val="ctr"/>
        <c:lblOffset val="100"/>
      </c:catAx>
      <c:valAx>
        <c:axId val="52552064"/>
        <c:scaling>
          <c:orientation val="minMax"/>
        </c:scaling>
        <c:delete val="1"/>
        <c:axPos val="b"/>
        <c:numFmt formatCode="General" sourceLinked="1"/>
        <c:majorTickMark val="none"/>
        <c:tickLblPos val="nextTo"/>
        <c:crossAx val="52537984"/>
        <c:crosses val="autoZero"/>
        <c:crossBetween val="between"/>
      </c:valAx>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5"/>
  <c:chart>
    <c:title>
      <c:tx>
        <c:rich>
          <a:bodyPr/>
          <a:lstStyle/>
          <a:p>
            <a:pPr>
              <a:defRPr/>
            </a:pPr>
            <a:r>
              <a:rPr lang="en-US"/>
              <a:t>Relationship with Contact</a:t>
            </a:r>
          </a:p>
        </c:rich>
      </c:tx>
      <c:layout/>
    </c:title>
    <c:view3D>
      <c:rotX val="30"/>
      <c:perspective val="30"/>
    </c:view3D>
    <c:plotArea>
      <c:layout/>
      <c:pie3DChart>
        <c:varyColors val="1"/>
        <c:ser>
          <c:idx val="0"/>
          <c:order val="0"/>
          <c:explosion val="25"/>
          <c:dPt>
            <c:idx val="1"/>
            <c:spPr>
              <a:solidFill>
                <a:srgbClr val="FFFF00"/>
              </a:solidFill>
            </c:spPr>
          </c:dPt>
          <c:dLbls>
            <c:showPercent val="1"/>
          </c:dLbls>
          <c:cat>
            <c:strRef>
              <c:f>Sheet9!$A$2:$A$5</c:f>
              <c:strCache>
                <c:ptCount val="4"/>
                <c:pt idx="0">
                  <c:v>Very close</c:v>
                </c:pt>
                <c:pt idx="1">
                  <c:v>Somewhat close</c:v>
                </c:pt>
                <c:pt idx="2">
                  <c:v>Not close</c:v>
                </c:pt>
                <c:pt idx="3">
                  <c:v>Don’t know</c:v>
                </c:pt>
              </c:strCache>
            </c:strRef>
          </c:cat>
          <c:val>
            <c:numRef>
              <c:f>Sheet9!$B$2:$B$5</c:f>
              <c:numCache>
                <c:formatCode>General</c:formatCode>
                <c:ptCount val="4"/>
                <c:pt idx="0">
                  <c:v>65</c:v>
                </c:pt>
                <c:pt idx="1">
                  <c:v>4</c:v>
                </c:pt>
                <c:pt idx="2">
                  <c:v>16</c:v>
                </c:pt>
                <c:pt idx="3">
                  <c:v>15</c:v>
                </c:pt>
              </c:numCache>
            </c:numRef>
          </c:val>
        </c:ser>
        <c:dLbls>
          <c:showPercent val="1"/>
        </c:dLbls>
      </c:pie3DChart>
    </c:plotArea>
    <c:legend>
      <c:legendPos val="t"/>
      <c:layout>
        <c:manualLayout>
          <c:xMode val="edge"/>
          <c:yMode val="edge"/>
          <c:x val="0.18366313822575642"/>
          <c:y val="7.8251817204302909E-2"/>
          <c:w val="0.63267372354848783"/>
          <c:h val="8.2030384544938328E-2"/>
        </c:manualLayout>
      </c:layout>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1"/>
  <c:chart>
    <c:title>
      <c:tx>
        <c:rich>
          <a:bodyPr/>
          <a:lstStyle/>
          <a:p>
            <a:pPr>
              <a:defRPr/>
            </a:pPr>
            <a:r>
              <a:rPr lang="en-US"/>
              <a:t>Influence factors</a:t>
            </a:r>
          </a:p>
        </c:rich>
      </c:tx>
      <c:layout/>
    </c:title>
    <c:view3D>
      <c:rAngAx val="1"/>
    </c:view3D>
    <c:plotArea>
      <c:layout/>
      <c:bar3DChart>
        <c:barDir val="bar"/>
        <c:grouping val="clustered"/>
        <c:ser>
          <c:idx val="0"/>
          <c:order val="0"/>
          <c:dLbls>
            <c:showVal val="1"/>
          </c:dLbls>
          <c:cat>
            <c:strRef>
              <c:f>Sheet11!$A$2:$A$6</c:f>
              <c:strCache>
                <c:ptCount val="5"/>
                <c:pt idx="0">
                  <c:v>Health consciousness</c:v>
                </c:pt>
                <c:pt idx="1">
                  <c:v>Dietary habits</c:v>
                </c:pt>
                <c:pt idx="2">
                  <c:v>Exercise regime</c:v>
                </c:pt>
                <c:pt idx="3">
                  <c:v>Routine health check-ups</c:v>
                </c:pt>
                <c:pt idx="4">
                  <c:v>Other</c:v>
                </c:pt>
              </c:strCache>
            </c:strRef>
          </c:cat>
          <c:val>
            <c:numRef>
              <c:f>Sheet11!$B$2:$B$6</c:f>
              <c:numCache>
                <c:formatCode>General</c:formatCode>
                <c:ptCount val="5"/>
                <c:pt idx="0">
                  <c:v>17</c:v>
                </c:pt>
                <c:pt idx="1">
                  <c:v>29</c:v>
                </c:pt>
                <c:pt idx="2">
                  <c:v>22</c:v>
                </c:pt>
                <c:pt idx="3">
                  <c:v>2</c:v>
                </c:pt>
                <c:pt idx="4">
                  <c:v>0</c:v>
                </c:pt>
              </c:numCache>
            </c:numRef>
          </c:val>
        </c:ser>
        <c:dLbls>
          <c:showVal val="1"/>
        </c:dLbls>
        <c:shape val="cylinder"/>
        <c:axId val="52931584"/>
        <c:axId val="52941568"/>
        <c:axId val="0"/>
      </c:bar3DChart>
      <c:catAx>
        <c:axId val="52931584"/>
        <c:scaling>
          <c:orientation val="minMax"/>
        </c:scaling>
        <c:axPos val="l"/>
        <c:majorTickMark val="none"/>
        <c:tickLblPos val="nextTo"/>
        <c:crossAx val="52941568"/>
        <c:crosses val="autoZero"/>
        <c:auto val="1"/>
        <c:lblAlgn val="ctr"/>
        <c:lblOffset val="100"/>
      </c:catAx>
      <c:valAx>
        <c:axId val="52941568"/>
        <c:scaling>
          <c:orientation val="minMax"/>
        </c:scaling>
        <c:delete val="1"/>
        <c:axPos val="b"/>
        <c:numFmt formatCode="General" sourceLinked="1"/>
        <c:tickLblPos val="nextTo"/>
        <c:crossAx val="52931584"/>
        <c:crosses val="autoZero"/>
        <c:crossBetween val="between"/>
      </c:valAx>
    </c:plotArea>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9"/>
  <c:chart>
    <c:title>
      <c:tx>
        <c:rich>
          <a:bodyPr/>
          <a:lstStyle/>
          <a:p>
            <a:pPr>
              <a:defRPr/>
            </a:pPr>
            <a:r>
              <a:rPr lang="en-US"/>
              <a:t>Impact of Influence</a:t>
            </a:r>
          </a:p>
        </c:rich>
      </c:tx>
      <c:layout/>
    </c:title>
    <c:view3D>
      <c:rAngAx val="1"/>
    </c:view3D>
    <c:plotArea>
      <c:layout/>
      <c:bar3DChart>
        <c:barDir val="col"/>
        <c:grouping val="stacked"/>
        <c:ser>
          <c:idx val="0"/>
          <c:order val="0"/>
          <c:dLbls>
            <c:showVal val="1"/>
          </c:dLbls>
          <c:cat>
            <c:strRef>
              <c:f>Sheet12!$A$2:$A$6</c:f>
              <c:strCache>
                <c:ptCount val="5"/>
                <c:pt idx="0">
                  <c:v>Started exercising</c:v>
                </c:pt>
                <c:pt idx="1">
                  <c:v>Modified dietary habits</c:v>
                </c:pt>
                <c:pt idx="2">
                  <c:v>Started regular health check-ups</c:v>
                </c:pt>
                <c:pt idx="3">
                  <c:v>Started to seek information</c:v>
                </c:pt>
                <c:pt idx="4">
                  <c:v>Others</c:v>
                </c:pt>
              </c:strCache>
            </c:strRef>
          </c:cat>
          <c:val>
            <c:numRef>
              <c:f>Sheet12!$B$2:$B$6</c:f>
              <c:numCache>
                <c:formatCode>General</c:formatCode>
                <c:ptCount val="5"/>
                <c:pt idx="0">
                  <c:v>27</c:v>
                </c:pt>
                <c:pt idx="1">
                  <c:v>29</c:v>
                </c:pt>
                <c:pt idx="2">
                  <c:v>2</c:v>
                </c:pt>
                <c:pt idx="3">
                  <c:v>6</c:v>
                </c:pt>
                <c:pt idx="4">
                  <c:v>0</c:v>
                </c:pt>
              </c:numCache>
            </c:numRef>
          </c:val>
        </c:ser>
        <c:dLbls>
          <c:showVal val="1"/>
        </c:dLbls>
        <c:gapWidth val="95"/>
        <c:gapDepth val="95"/>
        <c:shape val="cylinder"/>
        <c:axId val="53105408"/>
        <c:axId val="53106944"/>
        <c:axId val="0"/>
      </c:bar3DChart>
      <c:catAx>
        <c:axId val="53105408"/>
        <c:scaling>
          <c:orientation val="minMax"/>
        </c:scaling>
        <c:axPos val="b"/>
        <c:majorTickMark val="none"/>
        <c:tickLblPos val="nextTo"/>
        <c:crossAx val="53106944"/>
        <c:crosses val="autoZero"/>
        <c:auto val="1"/>
        <c:lblAlgn val="ctr"/>
        <c:lblOffset val="100"/>
      </c:catAx>
      <c:valAx>
        <c:axId val="53106944"/>
        <c:scaling>
          <c:orientation val="minMax"/>
        </c:scaling>
        <c:delete val="1"/>
        <c:axPos val="l"/>
        <c:numFmt formatCode="General" sourceLinked="1"/>
        <c:majorTickMark val="none"/>
        <c:tickLblPos val="nextTo"/>
        <c:crossAx val="53105408"/>
        <c:crosses val="autoZero"/>
        <c:crossBetween val="between"/>
      </c:valAx>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191719-CABF-4DE9-9846-8ABCA8B0BB7A}"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en-US"/>
        </a:p>
      </dgm:t>
    </dgm:pt>
    <dgm:pt modelId="{F8C91635-2B5B-47E4-A23A-9D9DEA4C0954}">
      <dgm:prSet phldrT="[Text]"/>
      <dgm:spPr/>
      <dgm:t>
        <a:bodyPr/>
        <a:lstStyle/>
        <a:p>
          <a:pPr algn="l"/>
          <a:r>
            <a:rPr lang="en-US" dirty="0" smtClean="0"/>
            <a:t>Introduction to Meaningful use</a:t>
          </a:r>
          <a:endParaRPr lang="en-US" dirty="0"/>
        </a:p>
      </dgm:t>
    </dgm:pt>
    <dgm:pt modelId="{E83FAE0D-0EED-4EE8-8B37-7F0657383949}" type="parTrans" cxnId="{31375594-1FE3-4FE5-8A69-F61F0188720D}">
      <dgm:prSet/>
      <dgm:spPr/>
      <dgm:t>
        <a:bodyPr/>
        <a:lstStyle/>
        <a:p>
          <a:pPr algn="l"/>
          <a:endParaRPr lang="en-US"/>
        </a:p>
      </dgm:t>
    </dgm:pt>
    <dgm:pt modelId="{67F1B3B1-CB0F-4575-9C70-5BB91A2F7291}" type="sibTrans" cxnId="{31375594-1FE3-4FE5-8A69-F61F0188720D}">
      <dgm:prSet/>
      <dgm:spPr/>
      <dgm:t>
        <a:bodyPr/>
        <a:lstStyle/>
        <a:p>
          <a:pPr algn="l"/>
          <a:endParaRPr lang="en-US"/>
        </a:p>
      </dgm:t>
    </dgm:pt>
    <dgm:pt modelId="{1DD64B88-46FF-4784-BED7-298A70B43B6D}">
      <dgm:prSet phldrT="[Text]"/>
      <dgm:spPr/>
      <dgm:t>
        <a:bodyPr/>
        <a:lstStyle/>
        <a:p>
          <a:pPr algn="l"/>
          <a:r>
            <a:rPr lang="en-US" dirty="0" smtClean="0"/>
            <a:t>Introduction to </a:t>
          </a:r>
          <a:r>
            <a:rPr lang="en-US" dirty="0" err="1" smtClean="0"/>
            <a:t>VistA</a:t>
          </a:r>
          <a:r>
            <a:rPr lang="en-US" dirty="0" smtClean="0"/>
            <a:t> EHR&amp; XYZ EHR</a:t>
          </a:r>
          <a:endParaRPr lang="en-US" dirty="0"/>
        </a:p>
      </dgm:t>
    </dgm:pt>
    <dgm:pt modelId="{4EBFDE65-CB1A-4F89-98C3-098C6472D7A0}" type="parTrans" cxnId="{3597549C-09FF-4C7C-AFEA-BC0EBC705660}">
      <dgm:prSet/>
      <dgm:spPr/>
      <dgm:t>
        <a:bodyPr/>
        <a:lstStyle/>
        <a:p>
          <a:pPr algn="l"/>
          <a:endParaRPr lang="en-US"/>
        </a:p>
      </dgm:t>
    </dgm:pt>
    <dgm:pt modelId="{5DD31466-A8A4-49B0-8808-CE83CD4D10B0}" type="sibTrans" cxnId="{3597549C-09FF-4C7C-AFEA-BC0EBC705660}">
      <dgm:prSet/>
      <dgm:spPr/>
      <dgm:t>
        <a:bodyPr/>
        <a:lstStyle/>
        <a:p>
          <a:pPr algn="l"/>
          <a:endParaRPr lang="en-US"/>
        </a:p>
      </dgm:t>
    </dgm:pt>
    <dgm:pt modelId="{525C65AC-A992-4AFA-A497-5E4628CBA148}">
      <dgm:prSet phldrT="[Text]"/>
      <dgm:spPr/>
      <dgm:t>
        <a:bodyPr/>
        <a:lstStyle/>
        <a:p>
          <a:pPr algn="l"/>
          <a:r>
            <a:rPr lang="en-US" dirty="0" smtClean="0"/>
            <a:t>Analysis</a:t>
          </a:r>
          <a:endParaRPr lang="en-US" dirty="0"/>
        </a:p>
      </dgm:t>
    </dgm:pt>
    <dgm:pt modelId="{86667ECC-64DA-4B4E-9FC4-35A20FF0A64B}" type="parTrans" cxnId="{7C30F50A-D499-4025-B7EF-3FD58DFADA3C}">
      <dgm:prSet/>
      <dgm:spPr/>
      <dgm:t>
        <a:bodyPr/>
        <a:lstStyle/>
        <a:p>
          <a:pPr algn="l"/>
          <a:endParaRPr lang="en-US"/>
        </a:p>
      </dgm:t>
    </dgm:pt>
    <dgm:pt modelId="{B5812F3D-50DC-4B7B-911F-43542B7ECB10}" type="sibTrans" cxnId="{7C30F50A-D499-4025-B7EF-3FD58DFADA3C}">
      <dgm:prSet/>
      <dgm:spPr/>
      <dgm:t>
        <a:bodyPr/>
        <a:lstStyle/>
        <a:p>
          <a:pPr algn="l"/>
          <a:endParaRPr lang="en-US"/>
        </a:p>
      </dgm:t>
    </dgm:pt>
    <dgm:pt modelId="{A243E14E-88E1-4F21-9300-73CA99A68347}">
      <dgm:prSet phldrT="[Text]"/>
      <dgm:spPr/>
      <dgm:t>
        <a:bodyPr/>
        <a:lstStyle/>
        <a:p>
          <a:pPr algn="l"/>
          <a:r>
            <a:rPr lang="en-US" dirty="0" smtClean="0"/>
            <a:t>References</a:t>
          </a:r>
        </a:p>
      </dgm:t>
    </dgm:pt>
    <dgm:pt modelId="{FB9E9A10-06A7-45ED-8DC6-C3CC969D6258}" type="parTrans" cxnId="{CD0C5BD1-D653-4C90-9273-13B72FCD4164}">
      <dgm:prSet/>
      <dgm:spPr/>
      <dgm:t>
        <a:bodyPr/>
        <a:lstStyle/>
        <a:p>
          <a:pPr algn="l"/>
          <a:endParaRPr lang="en-US"/>
        </a:p>
      </dgm:t>
    </dgm:pt>
    <dgm:pt modelId="{21D75956-4C98-4233-A029-7300BA79ACF3}" type="sibTrans" cxnId="{CD0C5BD1-D653-4C90-9273-13B72FCD4164}">
      <dgm:prSet/>
      <dgm:spPr/>
      <dgm:t>
        <a:bodyPr/>
        <a:lstStyle/>
        <a:p>
          <a:pPr algn="l"/>
          <a:endParaRPr lang="en-US"/>
        </a:p>
      </dgm:t>
    </dgm:pt>
    <dgm:pt modelId="{8D8AFA63-DF7B-430A-9777-4E10099A246D}">
      <dgm:prSet phldrT="[Text]"/>
      <dgm:spPr/>
      <dgm:t>
        <a:bodyPr/>
        <a:lstStyle/>
        <a:p>
          <a:pPr algn="l"/>
          <a:r>
            <a:rPr lang="en-US" dirty="0" smtClean="0"/>
            <a:t>Conclusion</a:t>
          </a:r>
        </a:p>
      </dgm:t>
    </dgm:pt>
    <dgm:pt modelId="{CC210770-1093-4784-BEFC-04FD92CA5730}" type="parTrans" cxnId="{4C8B4B0A-159B-44FB-A82D-A51D6CF04E75}">
      <dgm:prSet/>
      <dgm:spPr/>
      <dgm:t>
        <a:bodyPr/>
        <a:lstStyle/>
        <a:p>
          <a:pPr algn="l"/>
          <a:endParaRPr lang="en-US"/>
        </a:p>
      </dgm:t>
    </dgm:pt>
    <dgm:pt modelId="{831B0FAA-76B7-4784-ADC8-4F163E98A774}" type="sibTrans" cxnId="{4C8B4B0A-159B-44FB-A82D-A51D6CF04E75}">
      <dgm:prSet/>
      <dgm:spPr/>
      <dgm:t>
        <a:bodyPr/>
        <a:lstStyle/>
        <a:p>
          <a:pPr algn="l"/>
          <a:endParaRPr lang="en-US"/>
        </a:p>
      </dgm:t>
    </dgm:pt>
    <dgm:pt modelId="{5E369465-3D8D-4C15-AE2A-6E1AFFB0D545}">
      <dgm:prSet phldrT="[Text]"/>
      <dgm:spPr/>
      <dgm:t>
        <a:bodyPr/>
        <a:lstStyle/>
        <a:p>
          <a:pPr algn="l"/>
          <a:r>
            <a:rPr lang="en-US" dirty="0" smtClean="0"/>
            <a:t>Case-Study</a:t>
          </a:r>
        </a:p>
      </dgm:t>
    </dgm:pt>
    <dgm:pt modelId="{AA3AC37E-6339-465E-8B87-5C35496DD1EF}" type="parTrans" cxnId="{A195167D-46B0-4E87-B7AA-97DB8307558F}">
      <dgm:prSet/>
      <dgm:spPr/>
      <dgm:t>
        <a:bodyPr/>
        <a:lstStyle/>
        <a:p>
          <a:pPr algn="l"/>
          <a:endParaRPr lang="en-US"/>
        </a:p>
      </dgm:t>
    </dgm:pt>
    <dgm:pt modelId="{6D8EB2C9-983B-494E-8544-26731DB1DFC2}" type="sibTrans" cxnId="{A195167D-46B0-4E87-B7AA-97DB8307558F}">
      <dgm:prSet/>
      <dgm:spPr/>
      <dgm:t>
        <a:bodyPr/>
        <a:lstStyle/>
        <a:p>
          <a:pPr algn="l"/>
          <a:endParaRPr lang="en-US"/>
        </a:p>
      </dgm:t>
    </dgm:pt>
    <dgm:pt modelId="{941AB099-CF32-4ED0-A60F-B7DE0C985EE7}" type="pres">
      <dgm:prSet presAssocID="{DA191719-CABF-4DE9-9846-8ABCA8B0BB7A}" presName="linear" presStyleCnt="0">
        <dgm:presLayoutVars>
          <dgm:dir/>
          <dgm:animLvl val="lvl"/>
          <dgm:resizeHandles val="exact"/>
        </dgm:presLayoutVars>
      </dgm:prSet>
      <dgm:spPr/>
      <dgm:t>
        <a:bodyPr/>
        <a:lstStyle/>
        <a:p>
          <a:endParaRPr lang="en-US"/>
        </a:p>
      </dgm:t>
    </dgm:pt>
    <dgm:pt modelId="{EEB239E9-79A2-48D6-AF41-096FC9167B83}" type="pres">
      <dgm:prSet presAssocID="{F8C91635-2B5B-47E4-A23A-9D9DEA4C0954}" presName="parentLin" presStyleCnt="0"/>
      <dgm:spPr/>
    </dgm:pt>
    <dgm:pt modelId="{CE2D0147-2C52-4CC2-86EB-1E28E53F1BC2}" type="pres">
      <dgm:prSet presAssocID="{F8C91635-2B5B-47E4-A23A-9D9DEA4C0954}" presName="parentLeftMargin" presStyleLbl="node1" presStyleIdx="0" presStyleCnt="6"/>
      <dgm:spPr/>
      <dgm:t>
        <a:bodyPr/>
        <a:lstStyle/>
        <a:p>
          <a:endParaRPr lang="en-US"/>
        </a:p>
      </dgm:t>
    </dgm:pt>
    <dgm:pt modelId="{6D4D98EB-6260-4E8F-9661-AEF6F8AABFDB}" type="pres">
      <dgm:prSet presAssocID="{F8C91635-2B5B-47E4-A23A-9D9DEA4C0954}" presName="parentText" presStyleLbl="node1" presStyleIdx="0" presStyleCnt="6">
        <dgm:presLayoutVars>
          <dgm:chMax val="0"/>
          <dgm:bulletEnabled val="1"/>
        </dgm:presLayoutVars>
      </dgm:prSet>
      <dgm:spPr/>
      <dgm:t>
        <a:bodyPr/>
        <a:lstStyle/>
        <a:p>
          <a:endParaRPr lang="en-US"/>
        </a:p>
      </dgm:t>
    </dgm:pt>
    <dgm:pt modelId="{EA5CC80B-CAB2-47E5-90E6-C7C7D8E7F4B7}" type="pres">
      <dgm:prSet presAssocID="{F8C91635-2B5B-47E4-A23A-9D9DEA4C0954}" presName="negativeSpace" presStyleCnt="0"/>
      <dgm:spPr/>
    </dgm:pt>
    <dgm:pt modelId="{FA9E9243-0E5D-4B70-93B9-06F8CDDFF3B0}" type="pres">
      <dgm:prSet presAssocID="{F8C91635-2B5B-47E4-A23A-9D9DEA4C0954}" presName="childText" presStyleLbl="conFgAcc1" presStyleIdx="0" presStyleCnt="6">
        <dgm:presLayoutVars>
          <dgm:bulletEnabled val="1"/>
        </dgm:presLayoutVars>
      </dgm:prSet>
      <dgm:spPr/>
    </dgm:pt>
    <dgm:pt modelId="{198F0C6A-FCEA-4CFB-99DF-3738E83D7233}" type="pres">
      <dgm:prSet presAssocID="{67F1B3B1-CB0F-4575-9C70-5BB91A2F7291}" presName="spaceBetweenRectangles" presStyleCnt="0"/>
      <dgm:spPr/>
    </dgm:pt>
    <dgm:pt modelId="{FFD6B361-50A8-4B0F-B425-68D0C76F20B4}" type="pres">
      <dgm:prSet presAssocID="{1DD64B88-46FF-4784-BED7-298A70B43B6D}" presName="parentLin" presStyleCnt="0"/>
      <dgm:spPr/>
    </dgm:pt>
    <dgm:pt modelId="{ABD68E16-D28F-4D91-8F48-1AF412DD27BA}" type="pres">
      <dgm:prSet presAssocID="{1DD64B88-46FF-4784-BED7-298A70B43B6D}" presName="parentLeftMargin" presStyleLbl="node1" presStyleIdx="0" presStyleCnt="6"/>
      <dgm:spPr/>
      <dgm:t>
        <a:bodyPr/>
        <a:lstStyle/>
        <a:p>
          <a:endParaRPr lang="en-US"/>
        </a:p>
      </dgm:t>
    </dgm:pt>
    <dgm:pt modelId="{882AE316-8EA5-4E36-9217-13FBF7581F03}" type="pres">
      <dgm:prSet presAssocID="{1DD64B88-46FF-4784-BED7-298A70B43B6D}" presName="parentText" presStyleLbl="node1" presStyleIdx="1" presStyleCnt="6">
        <dgm:presLayoutVars>
          <dgm:chMax val="0"/>
          <dgm:bulletEnabled val="1"/>
        </dgm:presLayoutVars>
      </dgm:prSet>
      <dgm:spPr/>
      <dgm:t>
        <a:bodyPr/>
        <a:lstStyle/>
        <a:p>
          <a:endParaRPr lang="en-US"/>
        </a:p>
      </dgm:t>
    </dgm:pt>
    <dgm:pt modelId="{AF04E351-13E0-4DBA-8D14-9480F9E9A7D7}" type="pres">
      <dgm:prSet presAssocID="{1DD64B88-46FF-4784-BED7-298A70B43B6D}" presName="negativeSpace" presStyleCnt="0"/>
      <dgm:spPr/>
    </dgm:pt>
    <dgm:pt modelId="{08D8CCD4-02A3-41F0-B1E0-B2A11DC94062}" type="pres">
      <dgm:prSet presAssocID="{1DD64B88-46FF-4784-BED7-298A70B43B6D}" presName="childText" presStyleLbl="conFgAcc1" presStyleIdx="1" presStyleCnt="6">
        <dgm:presLayoutVars>
          <dgm:bulletEnabled val="1"/>
        </dgm:presLayoutVars>
      </dgm:prSet>
      <dgm:spPr/>
    </dgm:pt>
    <dgm:pt modelId="{1440D45B-0504-4CF4-A9A7-66B1629B4BC8}" type="pres">
      <dgm:prSet presAssocID="{5DD31466-A8A4-49B0-8808-CE83CD4D10B0}" presName="spaceBetweenRectangles" presStyleCnt="0"/>
      <dgm:spPr/>
    </dgm:pt>
    <dgm:pt modelId="{3C44A9FD-62CF-4824-936D-E04587CE7805}" type="pres">
      <dgm:prSet presAssocID="{525C65AC-A992-4AFA-A497-5E4628CBA148}" presName="parentLin" presStyleCnt="0"/>
      <dgm:spPr/>
    </dgm:pt>
    <dgm:pt modelId="{B5576B4C-2C79-4A91-8F7A-F81F28AF3381}" type="pres">
      <dgm:prSet presAssocID="{525C65AC-A992-4AFA-A497-5E4628CBA148}" presName="parentLeftMargin" presStyleLbl="node1" presStyleIdx="1" presStyleCnt="6"/>
      <dgm:spPr/>
      <dgm:t>
        <a:bodyPr/>
        <a:lstStyle/>
        <a:p>
          <a:endParaRPr lang="en-US"/>
        </a:p>
      </dgm:t>
    </dgm:pt>
    <dgm:pt modelId="{04C23F5E-B878-4D29-A664-8E9861CA9250}" type="pres">
      <dgm:prSet presAssocID="{525C65AC-A992-4AFA-A497-5E4628CBA148}" presName="parentText" presStyleLbl="node1" presStyleIdx="2" presStyleCnt="6">
        <dgm:presLayoutVars>
          <dgm:chMax val="0"/>
          <dgm:bulletEnabled val="1"/>
        </dgm:presLayoutVars>
      </dgm:prSet>
      <dgm:spPr/>
      <dgm:t>
        <a:bodyPr/>
        <a:lstStyle/>
        <a:p>
          <a:endParaRPr lang="en-US"/>
        </a:p>
      </dgm:t>
    </dgm:pt>
    <dgm:pt modelId="{43361986-9629-48CC-8844-22113FEC53AC}" type="pres">
      <dgm:prSet presAssocID="{525C65AC-A992-4AFA-A497-5E4628CBA148}" presName="negativeSpace" presStyleCnt="0"/>
      <dgm:spPr/>
    </dgm:pt>
    <dgm:pt modelId="{7486969C-FC18-44F5-8BFE-89D515696CB3}" type="pres">
      <dgm:prSet presAssocID="{525C65AC-A992-4AFA-A497-5E4628CBA148}" presName="childText" presStyleLbl="conFgAcc1" presStyleIdx="2" presStyleCnt="6">
        <dgm:presLayoutVars>
          <dgm:bulletEnabled val="1"/>
        </dgm:presLayoutVars>
      </dgm:prSet>
      <dgm:spPr/>
    </dgm:pt>
    <dgm:pt modelId="{BF6243C6-681A-436E-A105-C72951D24C5F}" type="pres">
      <dgm:prSet presAssocID="{B5812F3D-50DC-4B7B-911F-43542B7ECB10}" presName="spaceBetweenRectangles" presStyleCnt="0"/>
      <dgm:spPr/>
    </dgm:pt>
    <dgm:pt modelId="{B5026754-C848-407E-B761-BB7B668F2E43}" type="pres">
      <dgm:prSet presAssocID="{8D8AFA63-DF7B-430A-9777-4E10099A246D}" presName="parentLin" presStyleCnt="0"/>
      <dgm:spPr/>
    </dgm:pt>
    <dgm:pt modelId="{39223C7F-FE33-414C-8EF7-D6CD9201D33C}" type="pres">
      <dgm:prSet presAssocID="{8D8AFA63-DF7B-430A-9777-4E10099A246D}" presName="parentLeftMargin" presStyleLbl="node1" presStyleIdx="2" presStyleCnt="6"/>
      <dgm:spPr/>
      <dgm:t>
        <a:bodyPr/>
        <a:lstStyle/>
        <a:p>
          <a:endParaRPr lang="en-US"/>
        </a:p>
      </dgm:t>
    </dgm:pt>
    <dgm:pt modelId="{75A50E97-1B01-4F58-9A91-8EBFF0FB927C}" type="pres">
      <dgm:prSet presAssocID="{8D8AFA63-DF7B-430A-9777-4E10099A246D}" presName="parentText" presStyleLbl="node1" presStyleIdx="3" presStyleCnt="6">
        <dgm:presLayoutVars>
          <dgm:chMax val="0"/>
          <dgm:bulletEnabled val="1"/>
        </dgm:presLayoutVars>
      </dgm:prSet>
      <dgm:spPr/>
      <dgm:t>
        <a:bodyPr/>
        <a:lstStyle/>
        <a:p>
          <a:endParaRPr lang="en-US"/>
        </a:p>
      </dgm:t>
    </dgm:pt>
    <dgm:pt modelId="{48450624-383F-41CF-A292-187E4807178E}" type="pres">
      <dgm:prSet presAssocID="{8D8AFA63-DF7B-430A-9777-4E10099A246D}" presName="negativeSpace" presStyleCnt="0"/>
      <dgm:spPr/>
    </dgm:pt>
    <dgm:pt modelId="{F6510C12-AFFE-49B4-9266-BC99201F45D8}" type="pres">
      <dgm:prSet presAssocID="{8D8AFA63-DF7B-430A-9777-4E10099A246D}" presName="childText" presStyleLbl="conFgAcc1" presStyleIdx="3" presStyleCnt="6">
        <dgm:presLayoutVars>
          <dgm:bulletEnabled val="1"/>
        </dgm:presLayoutVars>
      </dgm:prSet>
      <dgm:spPr/>
    </dgm:pt>
    <dgm:pt modelId="{50B88E74-069C-43C1-8401-BFF91B270004}" type="pres">
      <dgm:prSet presAssocID="{831B0FAA-76B7-4784-ADC8-4F163E98A774}" presName="spaceBetweenRectangles" presStyleCnt="0"/>
      <dgm:spPr/>
    </dgm:pt>
    <dgm:pt modelId="{B9488014-02B6-4D62-859E-F07A830C8AFC}" type="pres">
      <dgm:prSet presAssocID="{A243E14E-88E1-4F21-9300-73CA99A68347}" presName="parentLin" presStyleCnt="0"/>
      <dgm:spPr/>
    </dgm:pt>
    <dgm:pt modelId="{FF3DCDA3-56BD-4D57-873C-B67222345506}" type="pres">
      <dgm:prSet presAssocID="{A243E14E-88E1-4F21-9300-73CA99A68347}" presName="parentLeftMargin" presStyleLbl="node1" presStyleIdx="3" presStyleCnt="6"/>
      <dgm:spPr/>
      <dgm:t>
        <a:bodyPr/>
        <a:lstStyle/>
        <a:p>
          <a:endParaRPr lang="en-US"/>
        </a:p>
      </dgm:t>
    </dgm:pt>
    <dgm:pt modelId="{7A6E8557-0EE4-40E9-9E8C-3E36946BBEB4}" type="pres">
      <dgm:prSet presAssocID="{A243E14E-88E1-4F21-9300-73CA99A68347}" presName="parentText" presStyleLbl="node1" presStyleIdx="4" presStyleCnt="6">
        <dgm:presLayoutVars>
          <dgm:chMax val="0"/>
          <dgm:bulletEnabled val="1"/>
        </dgm:presLayoutVars>
      </dgm:prSet>
      <dgm:spPr/>
      <dgm:t>
        <a:bodyPr/>
        <a:lstStyle/>
        <a:p>
          <a:endParaRPr lang="en-US"/>
        </a:p>
      </dgm:t>
    </dgm:pt>
    <dgm:pt modelId="{9EE79B98-117E-4A62-9630-64B6D3B26127}" type="pres">
      <dgm:prSet presAssocID="{A243E14E-88E1-4F21-9300-73CA99A68347}" presName="negativeSpace" presStyleCnt="0"/>
      <dgm:spPr/>
    </dgm:pt>
    <dgm:pt modelId="{318C935C-37B3-432C-9214-78A907B19C36}" type="pres">
      <dgm:prSet presAssocID="{A243E14E-88E1-4F21-9300-73CA99A68347}" presName="childText" presStyleLbl="conFgAcc1" presStyleIdx="4" presStyleCnt="6">
        <dgm:presLayoutVars>
          <dgm:bulletEnabled val="1"/>
        </dgm:presLayoutVars>
      </dgm:prSet>
      <dgm:spPr/>
    </dgm:pt>
    <dgm:pt modelId="{D05A9DF3-C562-495E-80D9-E5ED3A2AAD96}" type="pres">
      <dgm:prSet presAssocID="{21D75956-4C98-4233-A029-7300BA79ACF3}" presName="spaceBetweenRectangles" presStyleCnt="0"/>
      <dgm:spPr/>
    </dgm:pt>
    <dgm:pt modelId="{079B2841-9ED1-4F62-B7EF-3FEE9B20D5A0}" type="pres">
      <dgm:prSet presAssocID="{5E369465-3D8D-4C15-AE2A-6E1AFFB0D545}" presName="parentLin" presStyleCnt="0"/>
      <dgm:spPr/>
    </dgm:pt>
    <dgm:pt modelId="{6BE4B39C-5677-48E1-83AB-982CAB4BDC82}" type="pres">
      <dgm:prSet presAssocID="{5E369465-3D8D-4C15-AE2A-6E1AFFB0D545}" presName="parentLeftMargin" presStyleLbl="node1" presStyleIdx="4" presStyleCnt="6"/>
      <dgm:spPr/>
      <dgm:t>
        <a:bodyPr/>
        <a:lstStyle/>
        <a:p>
          <a:endParaRPr lang="en-US"/>
        </a:p>
      </dgm:t>
    </dgm:pt>
    <dgm:pt modelId="{9BAB20CF-DA3E-498C-A13D-9A7EDAB3E526}" type="pres">
      <dgm:prSet presAssocID="{5E369465-3D8D-4C15-AE2A-6E1AFFB0D545}" presName="parentText" presStyleLbl="node1" presStyleIdx="5" presStyleCnt="6">
        <dgm:presLayoutVars>
          <dgm:chMax val="0"/>
          <dgm:bulletEnabled val="1"/>
        </dgm:presLayoutVars>
      </dgm:prSet>
      <dgm:spPr/>
      <dgm:t>
        <a:bodyPr/>
        <a:lstStyle/>
        <a:p>
          <a:endParaRPr lang="en-US"/>
        </a:p>
      </dgm:t>
    </dgm:pt>
    <dgm:pt modelId="{5C44C26F-65EA-4842-A813-88A919B008F0}" type="pres">
      <dgm:prSet presAssocID="{5E369465-3D8D-4C15-AE2A-6E1AFFB0D545}" presName="negativeSpace" presStyleCnt="0"/>
      <dgm:spPr/>
    </dgm:pt>
    <dgm:pt modelId="{3AAF82CA-B0F9-48A7-AC24-6A02E9A027D7}" type="pres">
      <dgm:prSet presAssocID="{5E369465-3D8D-4C15-AE2A-6E1AFFB0D545}" presName="childText" presStyleLbl="conFgAcc1" presStyleIdx="5" presStyleCnt="6">
        <dgm:presLayoutVars>
          <dgm:bulletEnabled val="1"/>
        </dgm:presLayoutVars>
      </dgm:prSet>
      <dgm:spPr/>
    </dgm:pt>
  </dgm:ptLst>
  <dgm:cxnLst>
    <dgm:cxn modelId="{7D59F3F4-B0CD-4726-9600-D7211C5F6663}" type="presOf" srcId="{5E369465-3D8D-4C15-AE2A-6E1AFFB0D545}" destId="{6BE4B39C-5677-48E1-83AB-982CAB4BDC82}" srcOrd="0" destOrd="0" presId="urn:microsoft.com/office/officeart/2005/8/layout/list1"/>
    <dgm:cxn modelId="{4C8B4B0A-159B-44FB-A82D-A51D6CF04E75}" srcId="{DA191719-CABF-4DE9-9846-8ABCA8B0BB7A}" destId="{8D8AFA63-DF7B-430A-9777-4E10099A246D}" srcOrd="3" destOrd="0" parTransId="{CC210770-1093-4784-BEFC-04FD92CA5730}" sibTransId="{831B0FAA-76B7-4784-ADC8-4F163E98A774}"/>
    <dgm:cxn modelId="{5244D6B1-7160-4256-971F-FF861F3766FB}" type="presOf" srcId="{8D8AFA63-DF7B-430A-9777-4E10099A246D}" destId="{75A50E97-1B01-4F58-9A91-8EBFF0FB927C}" srcOrd="1" destOrd="0" presId="urn:microsoft.com/office/officeart/2005/8/layout/list1"/>
    <dgm:cxn modelId="{7C30F50A-D499-4025-B7EF-3FD58DFADA3C}" srcId="{DA191719-CABF-4DE9-9846-8ABCA8B0BB7A}" destId="{525C65AC-A992-4AFA-A497-5E4628CBA148}" srcOrd="2" destOrd="0" parTransId="{86667ECC-64DA-4B4E-9FC4-35A20FF0A64B}" sibTransId="{B5812F3D-50DC-4B7B-911F-43542B7ECB10}"/>
    <dgm:cxn modelId="{939B635F-42ED-4263-A47E-F4F08A570404}" type="presOf" srcId="{1DD64B88-46FF-4784-BED7-298A70B43B6D}" destId="{ABD68E16-D28F-4D91-8F48-1AF412DD27BA}" srcOrd="0" destOrd="0" presId="urn:microsoft.com/office/officeart/2005/8/layout/list1"/>
    <dgm:cxn modelId="{A195167D-46B0-4E87-B7AA-97DB8307558F}" srcId="{DA191719-CABF-4DE9-9846-8ABCA8B0BB7A}" destId="{5E369465-3D8D-4C15-AE2A-6E1AFFB0D545}" srcOrd="5" destOrd="0" parTransId="{AA3AC37E-6339-465E-8B87-5C35496DD1EF}" sibTransId="{6D8EB2C9-983B-494E-8544-26731DB1DFC2}"/>
    <dgm:cxn modelId="{31375594-1FE3-4FE5-8A69-F61F0188720D}" srcId="{DA191719-CABF-4DE9-9846-8ABCA8B0BB7A}" destId="{F8C91635-2B5B-47E4-A23A-9D9DEA4C0954}" srcOrd="0" destOrd="0" parTransId="{E83FAE0D-0EED-4EE8-8B37-7F0657383949}" sibTransId="{67F1B3B1-CB0F-4575-9C70-5BB91A2F7291}"/>
    <dgm:cxn modelId="{3597549C-09FF-4C7C-AFEA-BC0EBC705660}" srcId="{DA191719-CABF-4DE9-9846-8ABCA8B0BB7A}" destId="{1DD64B88-46FF-4784-BED7-298A70B43B6D}" srcOrd="1" destOrd="0" parTransId="{4EBFDE65-CB1A-4F89-98C3-098C6472D7A0}" sibTransId="{5DD31466-A8A4-49B0-8808-CE83CD4D10B0}"/>
    <dgm:cxn modelId="{CD0C5BD1-D653-4C90-9273-13B72FCD4164}" srcId="{DA191719-CABF-4DE9-9846-8ABCA8B0BB7A}" destId="{A243E14E-88E1-4F21-9300-73CA99A68347}" srcOrd="4" destOrd="0" parTransId="{FB9E9A10-06A7-45ED-8DC6-C3CC969D6258}" sibTransId="{21D75956-4C98-4233-A029-7300BA79ACF3}"/>
    <dgm:cxn modelId="{F091BF47-96C1-4028-8D6B-46E26DBF5BB5}" type="presOf" srcId="{A243E14E-88E1-4F21-9300-73CA99A68347}" destId="{FF3DCDA3-56BD-4D57-873C-B67222345506}" srcOrd="0" destOrd="0" presId="urn:microsoft.com/office/officeart/2005/8/layout/list1"/>
    <dgm:cxn modelId="{70C2DA2F-DB28-4065-B320-6316C5ED8C4C}" type="presOf" srcId="{F8C91635-2B5B-47E4-A23A-9D9DEA4C0954}" destId="{6D4D98EB-6260-4E8F-9661-AEF6F8AABFDB}" srcOrd="1" destOrd="0" presId="urn:microsoft.com/office/officeart/2005/8/layout/list1"/>
    <dgm:cxn modelId="{320BF32E-7108-4508-A252-2CE04D5650BC}" type="presOf" srcId="{525C65AC-A992-4AFA-A497-5E4628CBA148}" destId="{04C23F5E-B878-4D29-A664-8E9861CA9250}" srcOrd="1" destOrd="0" presId="urn:microsoft.com/office/officeart/2005/8/layout/list1"/>
    <dgm:cxn modelId="{A0CE2976-8903-4A35-97C5-B65A37279237}" type="presOf" srcId="{F8C91635-2B5B-47E4-A23A-9D9DEA4C0954}" destId="{CE2D0147-2C52-4CC2-86EB-1E28E53F1BC2}" srcOrd="0" destOrd="0" presId="urn:microsoft.com/office/officeart/2005/8/layout/list1"/>
    <dgm:cxn modelId="{F9E3682A-C7EE-4CB0-A6E9-C1A8F2E306EF}" type="presOf" srcId="{1DD64B88-46FF-4784-BED7-298A70B43B6D}" destId="{882AE316-8EA5-4E36-9217-13FBF7581F03}" srcOrd="1" destOrd="0" presId="urn:microsoft.com/office/officeart/2005/8/layout/list1"/>
    <dgm:cxn modelId="{A572B297-7E2D-4AE1-BB84-D282D814A1BE}" type="presOf" srcId="{8D8AFA63-DF7B-430A-9777-4E10099A246D}" destId="{39223C7F-FE33-414C-8EF7-D6CD9201D33C}" srcOrd="0" destOrd="0" presId="urn:microsoft.com/office/officeart/2005/8/layout/list1"/>
    <dgm:cxn modelId="{EBF0A15E-3CCC-489E-AB1D-0E1B386642C3}" type="presOf" srcId="{A243E14E-88E1-4F21-9300-73CA99A68347}" destId="{7A6E8557-0EE4-40E9-9E8C-3E36946BBEB4}" srcOrd="1" destOrd="0" presId="urn:microsoft.com/office/officeart/2005/8/layout/list1"/>
    <dgm:cxn modelId="{4A726D79-44A2-4BC3-B3F2-885075F09EE5}" type="presOf" srcId="{5E369465-3D8D-4C15-AE2A-6E1AFFB0D545}" destId="{9BAB20CF-DA3E-498C-A13D-9A7EDAB3E526}" srcOrd="1" destOrd="0" presId="urn:microsoft.com/office/officeart/2005/8/layout/list1"/>
    <dgm:cxn modelId="{36838E98-D09B-46CC-BEBD-8DBA64E45789}" type="presOf" srcId="{525C65AC-A992-4AFA-A497-5E4628CBA148}" destId="{B5576B4C-2C79-4A91-8F7A-F81F28AF3381}" srcOrd="0" destOrd="0" presId="urn:microsoft.com/office/officeart/2005/8/layout/list1"/>
    <dgm:cxn modelId="{51EB92BA-3EFB-4D81-8D96-BD690E9920C2}" type="presOf" srcId="{DA191719-CABF-4DE9-9846-8ABCA8B0BB7A}" destId="{941AB099-CF32-4ED0-A60F-B7DE0C985EE7}" srcOrd="0" destOrd="0" presId="urn:microsoft.com/office/officeart/2005/8/layout/list1"/>
    <dgm:cxn modelId="{7E969D98-5CCE-44F8-9240-F3DC685F60C3}" type="presParOf" srcId="{941AB099-CF32-4ED0-A60F-B7DE0C985EE7}" destId="{EEB239E9-79A2-48D6-AF41-096FC9167B83}" srcOrd="0" destOrd="0" presId="urn:microsoft.com/office/officeart/2005/8/layout/list1"/>
    <dgm:cxn modelId="{B8A8D739-FA0B-47D0-AF4B-5ACD40C0E5CF}" type="presParOf" srcId="{EEB239E9-79A2-48D6-AF41-096FC9167B83}" destId="{CE2D0147-2C52-4CC2-86EB-1E28E53F1BC2}" srcOrd="0" destOrd="0" presId="urn:microsoft.com/office/officeart/2005/8/layout/list1"/>
    <dgm:cxn modelId="{B82DD58F-BC83-4513-B2FD-F1F1BE9C3AF6}" type="presParOf" srcId="{EEB239E9-79A2-48D6-AF41-096FC9167B83}" destId="{6D4D98EB-6260-4E8F-9661-AEF6F8AABFDB}" srcOrd="1" destOrd="0" presId="urn:microsoft.com/office/officeart/2005/8/layout/list1"/>
    <dgm:cxn modelId="{365A85CE-539F-4D87-90F9-F91362A1381A}" type="presParOf" srcId="{941AB099-CF32-4ED0-A60F-B7DE0C985EE7}" destId="{EA5CC80B-CAB2-47E5-90E6-C7C7D8E7F4B7}" srcOrd="1" destOrd="0" presId="urn:microsoft.com/office/officeart/2005/8/layout/list1"/>
    <dgm:cxn modelId="{15E898D9-ED44-4AD6-AF39-4FA622A0D291}" type="presParOf" srcId="{941AB099-CF32-4ED0-A60F-B7DE0C985EE7}" destId="{FA9E9243-0E5D-4B70-93B9-06F8CDDFF3B0}" srcOrd="2" destOrd="0" presId="urn:microsoft.com/office/officeart/2005/8/layout/list1"/>
    <dgm:cxn modelId="{1398C4AF-B29E-42D0-A52E-F0B0B3C742C9}" type="presParOf" srcId="{941AB099-CF32-4ED0-A60F-B7DE0C985EE7}" destId="{198F0C6A-FCEA-4CFB-99DF-3738E83D7233}" srcOrd="3" destOrd="0" presId="urn:microsoft.com/office/officeart/2005/8/layout/list1"/>
    <dgm:cxn modelId="{0CA5C6A6-E9A7-4A3D-9A41-D09BB4402361}" type="presParOf" srcId="{941AB099-CF32-4ED0-A60F-B7DE0C985EE7}" destId="{FFD6B361-50A8-4B0F-B425-68D0C76F20B4}" srcOrd="4" destOrd="0" presId="urn:microsoft.com/office/officeart/2005/8/layout/list1"/>
    <dgm:cxn modelId="{5D3CF0D6-8BCB-4659-A137-E8C7B033D6A4}" type="presParOf" srcId="{FFD6B361-50A8-4B0F-B425-68D0C76F20B4}" destId="{ABD68E16-D28F-4D91-8F48-1AF412DD27BA}" srcOrd="0" destOrd="0" presId="urn:microsoft.com/office/officeart/2005/8/layout/list1"/>
    <dgm:cxn modelId="{AC59E2F2-8D63-40F0-A311-A0C19BE4D87B}" type="presParOf" srcId="{FFD6B361-50A8-4B0F-B425-68D0C76F20B4}" destId="{882AE316-8EA5-4E36-9217-13FBF7581F03}" srcOrd="1" destOrd="0" presId="urn:microsoft.com/office/officeart/2005/8/layout/list1"/>
    <dgm:cxn modelId="{B8C269C3-83FA-4AF3-9B37-B5C1A814EBB4}" type="presParOf" srcId="{941AB099-CF32-4ED0-A60F-B7DE0C985EE7}" destId="{AF04E351-13E0-4DBA-8D14-9480F9E9A7D7}" srcOrd="5" destOrd="0" presId="urn:microsoft.com/office/officeart/2005/8/layout/list1"/>
    <dgm:cxn modelId="{07199A71-5A3D-43CA-AD88-232ED7A5F6D2}" type="presParOf" srcId="{941AB099-CF32-4ED0-A60F-B7DE0C985EE7}" destId="{08D8CCD4-02A3-41F0-B1E0-B2A11DC94062}" srcOrd="6" destOrd="0" presId="urn:microsoft.com/office/officeart/2005/8/layout/list1"/>
    <dgm:cxn modelId="{09CCAE9A-7FA0-49CA-8DE2-143B69DC3B43}" type="presParOf" srcId="{941AB099-CF32-4ED0-A60F-B7DE0C985EE7}" destId="{1440D45B-0504-4CF4-A9A7-66B1629B4BC8}" srcOrd="7" destOrd="0" presId="urn:microsoft.com/office/officeart/2005/8/layout/list1"/>
    <dgm:cxn modelId="{A7ADAE9F-B2CE-41D0-8F4D-ECE7C1797975}" type="presParOf" srcId="{941AB099-CF32-4ED0-A60F-B7DE0C985EE7}" destId="{3C44A9FD-62CF-4824-936D-E04587CE7805}" srcOrd="8" destOrd="0" presId="urn:microsoft.com/office/officeart/2005/8/layout/list1"/>
    <dgm:cxn modelId="{56A235E5-D8B4-4375-BCDD-198C8C6FB008}" type="presParOf" srcId="{3C44A9FD-62CF-4824-936D-E04587CE7805}" destId="{B5576B4C-2C79-4A91-8F7A-F81F28AF3381}" srcOrd="0" destOrd="0" presId="urn:microsoft.com/office/officeart/2005/8/layout/list1"/>
    <dgm:cxn modelId="{5AE5B179-4682-4E59-990C-E20391CDAF42}" type="presParOf" srcId="{3C44A9FD-62CF-4824-936D-E04587CE7805}" destId="{04C23F5E-B878-4D29-A664-8E9861CA9250}" srcOrd="1" destOrd="0" presId="urn:microsoft.com/office/officeart/2005/8/layout/list1"/>
    <dgm:cxn modelId="{EA0FE56C-FAD4-4315-AB1A-26A24E1B32FB}" type="presParOf" srcId="{941AB099-CF32-4ED0-A60F-B7DE0C985EE7}" destId="{43361986-9629-48CC-8844-22113FEC53AC}" srcOrd="9" destOrd="0" presId="urn:microsoft.com/office/officeart/2005/8/layout/list1"/>
    <dgm:cxn modelId="{17BCA75E-5A11-4DBB-BD50-1DE9B221B376}" type="presParOf" srcId="{941AB099-CF32-4ED0-A60F-B7DE0C985EE7}" destId="{7486969C-FC18-44F5-8BFE-89D515696CB3}" srcOrd="10" destOrd="0" presId="urn:microsoft.com/office/officeart/2005/8/layout/list1"/>
    <dgm:cxn modelId="{AC4F0654-0940-4674-8113-6177C010A9CD}" type="presParOf" srcId="{941AB099-CF32-4ED0-A60F-B7DE0C985EE7}" destId="{BF6243C6-681A-436E-A105-C72951D24C5F}" srcOrd="11" destOrd="0" presId="urn:microsoft.com/office/officeart/2005/8/layout/list1"/>
    <dgm:cxn modelId="{ED87932C-E5CB-4B7C-BC21-7E90CD162DCF}" type="presParOf" srcId="{941AB099-CF32-4ED0-A60F-B7DE0C985EE7}" destId="{B5026754-C848-407E-B761-BB7B668F2E43}" srcOrd="12" destOrd="0" presId="urn:microsoft.com/office/officeart/2005/8/layout/list1"/>
    <dgm:cxn modelId="{3CC3A1B3-B359-43AD-870C-BE84E330B193}" type="presParOf" srcId="{B5026754-C848-407E-B761-BB7B668F2E43}" destId="{39223C7F-FE33-414C-8EF7-D6CD9201D33C}" srcOrd="0" destOrd="0" presId="urn:microsoft.com/office/officeart/2005/8/layout/list1"/>
    <dgm:cxn modelId="{489C5491-B01D-492E-BB02-F1219DEE6DE1}" type="presParOf" srcId="{B5026754-C848-407E-B761-BB7B668F2E43}" destId="{75A50E97-1B01-4F58-9A91-8EBFF0FB927C}" srcOrd="1" destOrd="0" presId="urn:microsoft.com/office/officeart/2005/8/layout/list1"/>
    <dgm:cxn modelId="{A21AFC7E-4823-48AB-B763-D4D08C3C348A}" type="presParOf" srcId="{941AB099-CF32-4ED0-A60F-B7DE0C985EE7}" destId="{48450624-383F-41CF-A292-187E4807178E}" srcOrd="13" destOrd="0" presId="urn:microsoft.com/office/officeart/2005/8/layout/list1"/>
    <dgm:cxn modelId="{C0DC302D-D791-410F-89A3-C142233D8460}" type="presParOf" srcId="{941AB099-CF32-4ED0-A60F-B7DE0C985EE7}" destId="{F6510C12-AFFE-49B4-9266-BC99201F45D8}" srcOrd="14" destOrd="0" presId="urn:microsoft.com/office/officeart/2005/8/layout/list1"/>
    <dgm:cxn modelId="{A814CD55-6C69-4BBD-BD9A-06C50560A86C}" type="presParOf" srcId="{941AB099-CF32-4ED0-A60F-B7DE0C985EE7}" destId="{50B88E74-069C-43C1-8401-BFF91B270004}" srcOrd="15" destOrd="0" presId="urn:microsoft.com/office/officeart/2005/8/layout/list1"/>
    <dgm:cxn modelId="{63795300-F0CF-42D1-AB61-8A7542C4E13F}" type="presParOf" srcId="{941AB099-CF32-4ED0-A60F-B7DE0C985EE7}" destId="{B9488014-02B6-4D62-859E-F07A830C8AFC}" srcOrd="16" destOrd="0" presId="urn:microsoft.com/office/officeart/2005/8/layout/list1"/>
    <dgm:cxn modelId="{F1D91B11-16F1-42D5-A228-E96C79B104EA}" type="presParOf" srcId="{B9488014-02B6-4D62-859E-F07A830C8AFC}" destId="{FF3DCDA3-56BD-4D57-873C-B67222345506}" srcOrd="0" destOrd="0" presId="urn:microsoft.com/office/officeart/2005/8/layout/list1"/>
    <dgm:cxn modelId="{06C49295-B722-4A7A-BD37-6DA411B52297}" type="presParOf" srcId="{B9488014-02B6-4D62-859E-F07A830C8AFC}" destId="{7A6E8557-0EE4-40E9-9E8C-3E36946BBEB4}" srcOrd="1" destOrd="0" presId="urn:microsoft.com/office/officeart/2005/8/layout/list1"/>
    <dgm:cxn modelId="{B05C8287-8489-4692-ABB3-41644304F3A2}" type="presParOf" srcId="{941AB099-CF32-4ED0-A60F-B7DE0C985EE7}" destId="{9EE79B98-117E-4A62-9630-64B6D3B26127}" srcOrd="17" destOrd="0" presId="urn:microsoft.com/office/officeart/2005/8/layout/list1"/>
    <dgm:cxn modelId="{FF4CBB74-8E32-488A-A3FA-B74EFB40CA34}" type="presParOf" srcId="{941AB099-CF32-4ED0-A60F-B7DE0C985EE7}" destId="{318C935C-37B3-432C-9214-78A907B19C36}" srcOrd="18" destOrd="0" presId="urn:microsoft.com/office/officeart/2005/8/layout/list1"/>
    <dgm:cxn modelId="{328316C8-CF31-4130-99CE-B029B6CC097C}" type="presParOf" srcId="{941AB099-CF32-4ED0-A60F-B7DE0C985EE7}" destId="{D05A9DF3-C562-495E-80D9-E5ED3A2AAD96}" srcOrd="19" destOrd="0" presId="urn:microsoft.com/office/officeart/2005/8/layout/list1"/>
    <dgm:cxn modelId="{E86290D3-776D-4925-9776-0B6E5F228642}" type="presParOf" srcId="{941AB099-CF32-4ED0-A60F-B7DE0C985EE7}" destId="{079B2841-9ED1-4F62-B7EF-3FEE9B20D5A0}" srcOrd="20" destOrd="0" presId="urn:microsoft.com/office/officeart/2005/8/layout/list1"/>
    <dgm:cxn modelId="{B3CB6322-B3B1-4709-92BD-29FD3796A3BE}" type="presParOf" srcId="{079B2841-9ED1-4F62-B7EF-3FEE9B20D5A0}" destId="{6BE4B39C-5677-48E1-83AB-982CAB4BDC82}" srcOrd="0" destOrd="0" presId="urn:microsoft.com/office/officeart/2005/8/layout/list1"/>
    <dgm:cxn modelId="{AD0D0D29-D196-4B50-8FB1-4FEA137E335D}" type="presParOf" srcId="{079B2841-9ED1-4F62-B7EF-3FEE9B20D5A0}" destId="{9BAB20CF-DA3E-498C-A13D-9A7EDAB3E526}" srcOrd="1" destOrd="0" presId="urn:microsoft.com/office/officeart/2005/8/layout/list1"/>
    <dgm:cxn modelId="{EEB5B28D-FB16-4836-9802-F201606C7025}" type="presParOf" srcId="{941AB099-CF32-4ED0-A60F-B7DE0C985EE7}" destId="{5C44C26F-65EA-4842-A813-88A919B008F0}" srcOrd="21" destOrd="0" presId="urn:microsoft.com/office/officeart/2005/8/layout/list1"/>
    <dgm:cxn modelId="{6A2F2BDE-D659-47C9-8CC6-4239E525066B}" type="presParOf" srcId="{941AB099-CF32-4ED0-A60F-B7DE0C985EE7}" destId="{3AAF82CA-B0F9-48A7-AC24-6A02E9A027D7}" srcOrd="2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pPr/>
              <a:t>5/5/2014</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pPr/>
              <a:t>‹#›</a:t>
            </a:fld>
            <a:endParaRPr lang="en-US"/>
          </a:p>
        </p:txBody>
      </p:sp>
    </p:spTree>
    <p:extLst>
      <p:ext uri="{BB962C8B-B14F-4D97-AF65-F5344CB8AC3E}">
        <p14:creationId xmlns:p14="http://schemas.microsoft.com/office/powerpoint/2010/main" xmlns="" val="320226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pPr/>
              <a:t>5/5/2014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pPr/>
              <a:t>‹#›</a:t>
            </a:fld>
            <a:endParaRPr lang="en-US"/>
          </a:p>
        </p:txBody>
      </p:sp>
    </p:spTree>
    <p:extLst>
      <p:ext uri="{BB962C8B-B14F-4D97-AF65-F5344CB8AC3E}">
        <p14:creationId xmlns:p14="http://schemas.microsoft.com/office/powerpoint/2010/main" xmlns="" val="172984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3</a:t>
            </a:fld>
            <a:endParaRPr lang="en-GB">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0FF0622-75E4-48B8-A617-5428CA5926CE}" type="datetimeFigureOut">
              <a:rPr lang="en-US" smtClean="0"/>
              <a:pPr/>
              <a:t>5/5/2014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A875541-8164-4CC7-9F2F-6F0C49BB858D}"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FF0622-75E4-48B8-A617-5428CA5926CE}"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0"/>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FF0622-75E4-48B8-A617-5428CA5926CE}"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0FF0622-75E4-48B8-A617-5428CA5926CE}"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5/5/2014</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BA875541-8164-4CC7-9F2F-6F0C49BB858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0FF0622-75E4-48B8-A617-5428CA5926CE}"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0FF0622-75E4-48B8-A617-5428CA5926CE}" type="datetimeFigureOut">
              <a:rPr lang="en-US" smtClean="0"/>
              <a:pPr/>
              <a:t>5/5/2014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75541-8164-4CC7-9F2F-6F0C49BB858D}"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FF0622-75E4-48B8-A617-5428CA5926CE}" type="datetimeFigureOut">
              <a:rPr lang="en-US" smtClean="0"/>
              <a:pPr/>
              <a:t>5/5/2014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875541-8164-4CC7-9F2F-6F0C49BB85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F0622-75E4-48B8-A617-5428CA5926CE}" type="datetimeFigureOut">
              <a:rPr lang="en-US" smtClean="0"/>
              <a:pPr/>
              <a:t>5/5/2014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875541-8164-4CC7-9F2F-6F0C49BB85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5/5/2014</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BA875541-8164-4CC7-9F2F-6F0C49BB858D}"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5"/>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40FF0622-75E4-48B8-A617-5428CA5926CE}" type="datetimeFigureOut">
              <a:rPr lang="en-US" smtClean="0"/>
              <a:pPr/>
              <a:t>5/5/2014</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A875541-8164-4CC7-9F2F-6F0C49BB85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cms.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1.xml"/><Relationship Id="rId4"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947051" y="5373857"/>
            <a:ext cx="3002671" cy="1269609"/>
          </a:xfrm>
        </p:spPr>
        <p:txBody>
          <a:bodyPr/>
          <a:lstStyle/>
          <a:p>
            <a:r>
              <a:rPr lang="en-US" dirty="0" err="1" smtClean="0">
                <a:solidFill>
                  <a:schemeClr val="tx1"/>
                </a:solidFill>
              </a:rPr>
              <a:t>Tripti</a:t>
            </a:r>
            <a:r>
              <a:rPr lang="en-US" dirty="0" smtClean="0">
                <a:solidFill>
                  <a:schemeClr val="tx1"/>
                </a:solidFill>
              </a:rPr>
              <a:t> </a:t>
            </a:r>
            <a:r>
              <a:rPr lang="en-US" dirty="0" err="1" smtClean="0">
                <a:solidFill>
                  <a:schemeClr val="tx1"/>
                </a:solidFill>
              </a:rPr>
              <a:t>Dahiya</a:t>
            </a:r>
            <a:endParaRPr lang="en-US" dirty="0" smtClean="0">
              <a:solidFill>
                <a:schemeClr val="tx1"/>
              </a:solidFill>
            </a:endParaRPr>
          </a:p>
          <a:p>
            <a:r>
              <a:rPr lang="en-US" dirty="0" smtClean="0">
                <a:solidFill>
                  <a:schemeClr val="tx1"/>
                </a:solidFill>
              </a:rPr>
              <a:t>PG/12/102</a:t>
            </a:r>
            <a:endParaRPr lang="en-US" dirty="0">
              <a:solidFill>
                <a:schemeClr val="tx1"/>
              </a:solidFill>
            </a:endParaRPr>
          </a:p>
        </p:txBody>
      </p:sp>
      <p:sp>
        <p:nvSpPr>
          <p:cNvPr id="3" name="Title 2"/>
          <p:cNvSpPr>
            <a:spLocks noGrp="1"/>
          </p:cNvSpPr>
          <p:nvPr>
            <p:ph type="ctrTitle"/>
          </p:nvPr>
        </p:nvSpPr>
        <p:spPr/>
        <p:txBody>
          <a:bodyPr>
            <a:normAutofit fontScale="90000"/>
          </a:bodyPr>
          <a:lstStyle/>
          <a:p>
            <a:r>
              <a:rPr smtClean="0">
                <a:solidFill>
                  <a:schemeClr val="bg1"/>
                </a:solidFill>
              </a:rPr>
              <a:t>Implication of stage two objectives of Meaningful Use in a leading EHR in USA compared with Vista EHR</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863873827"/>
              </p:ext>
            </p:extLst>
          </p:nvPr>
        </p:nvGraphicFramePr>
        <p:xfrm>
          <a:off x="210208" y="126122"/>
          <a:ext cx="11778592" cy="6503279"/>
        </p:xfrm>
        <a:graphic>
          <a:graphicData uri="http://schemas.openxmlformats.org/drawingml/2006/table">
            <a:tbl>
              <a:tblPr firstRow="1" bandRow="1">
                <a:tableStyleId>{5C22544A-7EE6-4342-B048-85BDC9FD1C3A}</a:tableStyleId>
              </a:tblPr>
              <a:tblGrid>
                <a:gridCol w="803401"/>
                <a:gridCol w="6381817"/>
                <a:gridCol w="2633767"/>
                <a:gridCol w="1959607"/>
              </a:tblGrid>
              <a:tr h="664842">
                <a:tc>
                  <a:txBody>
                    <a:bodyPr/>
                    <a:lstStyle/>
                    <a:p>
                      <a:pPr algn="just"/>
                      <a:r>
                        <a:rPr lang="en-US" dirty="0" smtClean="0">
                          <a:latin typeface="Calibri" panose="020F0502020204030204" pitchFamily="34" charset="0"/>
                          <a:cs typeface="Calibri" panose="020F0502020204030204" pitchFamily="34" charset="0"/>
                        </a:rPr>
                        <a:t>S.N</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CORE OBJECTIVE</a:t>
                      </a:r>
                      <a:r>
                        <a:rPr lang="en-US" baseline="0"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XYZ</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VISTA</a:t>
                      </a:r>
                      <a:endParaRPr lang="en-US" dirty="0">
                        <a:latin typeface="Calibri" panose="020F0502020204030204" pitchFamily="34" charset="0"/>
                        <a:cs typeface="Calibri" panose="020F0502020204030204" pitchFamily="34" charset="0"/>
                      </a:endParaRPr>
                    </a:p>
                  </a:txBody>
                  <a:tcPr marL="121920" marR="121920"/>
                </a:tc>
              </a:tr>
              <a:tr h="1303711">
                <a:tc>
                  <a:txBody>
                    <a:bodyPr/>
                    <a:lstStyle/>
                    <a:p>
                      <a:pPr algn="just"/>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Use computerized provider order entry (CPOE) for medication, laboratory, and radiology orders.</a:t>
                      </a:r>
                      <a:r>
                        <a:rPr lang="en-US" sz="1800" baseline="0" dirty="0" smtClean="0">
                          <a:effectLst/>
                          <a:latin typeface="Calibri" panose="020F0502020204030204" pitchFamily="34" charset="0"/>
                          <a:ea typeface="Calibri"/>
                          <a:cs typeface="Calibri" panose="020F0502020204030204" pitchFamily="34" charset="0"/>
                        </a:rPr>
                        <a:t>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Ambulatory,</a:t>
                      </a:r>
                      <a:r>
                        <a:rPr lang="en-US" baseline="0"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Inpatient</a:t>
                      </a:r>
                      <a:r>
                        <a:rPr lang="en-US" baseline="0" dirty="0" smtClean="0">
                          <a:latin typeface="Calibri" panose="020F0502020204030204" pitchFamily="34" charset="0"/>
                          <a:cs typeface="Calibri" panose="020F0502020204030204" pitchFamily="34" charset="0"/>
                        </a:rPr>
                        <a:t> module &amp; Radiology imaging</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1303711">
                <a:tc>
                  <a:txBody>
                    <a:bodyPr/>
                    <a:lstStyle/>
                    <a:p>
                      <a:pPr algn="just"/>
                      <a:r>
                        <a:rPr lang="en-US" dirty="0" smtClean="0">
                          <a:latin typeface="Calibri" panose="020F0502020204030204" pitchFamily="34" charset="0"/>
                          <a:cs typeface="Calibri" panose="020F0502020204030204" pitchFamily="34" charset="0"/>
                        </a:rPr>
                        <a:t>2</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kern="1200" dirty="0" smtClean="0">
                          <a:solidFill>
                            <a:schemeClr val="dk1"/>
                          </a:solidFill>
                          <a:effectLst/>
                          <a:latin typeface="Calibri" panose="020F0502020204030204" pitchFamily="34" charset="0"/>
                          <a:ea typeface="+mn-ea"/>
                          <a:cs typeface="Calibri" panose="020F0502020204030204" pitchFamily="34" charset="0"/>
                        </a:rPr>
                        <a:t>Record all of the following demographics: preferred language, sex, race, and ethnicity, date of birth.</a:t>
                      </a:r>
                      <a:r>
                        <a:rPr lang="en-US" sz="1800" kern="1200" baseline="0" dirty="0" smtClean="0">
                          <a:solidFill>
                            <a:schemeClr val="dk1"/>
                          </a:solidFill>
                          <a:effectLst/>
                          <a:latin typeface="Calibri" panose="020F0502020204030204" pitchFamily="34" charset="0"/>
                          <a:ea typeface="+mn-ea"/>
                          <a:cs typeface="Calibri" panose="020F0502020204030204" pitchFamily="34" charset="0"/>
                        </a:rPr>
                        <a:t>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Ambulatory, Inpatient and admission</a:t>
                      </a:r>
                      <a:r>
                        <a:rPr lang="en-US" baseline="0" dirty="0" smtClean="0">
                          <a:latin typeface="Calibri" panose="020F0502020204030204" pitchFamily="34" charset="0"/>
                          <a:cs typeface="Calibri" panose="020F0502020204030204" pitchFamily="34" charset="0"/>
                        </a:rPr>
                        <a:t> discharge </a:t>
                      </a:r>
                      <a:r>
                        <a:rPr lang="en-US" dirty="0" smtClean="0">
                          <a:latin typeface="Calibri" panose="020F0502020204030204" pitchFamily="34" charset="0"/>
                          <a:cs typeface="Calibri" panose="020F0502020204030204" pitchFamily="34" charset="0"/>
                        </a:rPr>
                        <a:t>module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PIMS</a:t>
                      </a:r>
                      <a:endParaRPr lang="en-US" dirty="0">
                        <a:latin typeface="Calibri" panose="020F0502020204030204" pitchFamily="34" charset="0"/>
                        <a:cs typeface="Calibri" panose="020F0502020204030204" pitchFamily="34" charset="0"/>
                      </a:endParaRPr>
                    </a:p>
                  </a:txBody>
                  <a:tcPr marL="121920" marR="121920"/>
                </a:tc>
              </a:tr>
              <a:tr h="1149740">
                <a:tc>
                  <a:txBody>
                    <a:bodyPr/>
                    <a:lstStyle/>
                    <a:p>
                      <a:pPr algn="just"/>
                      <a:r>
                        <a:rPr lang="en-US" dirty="0" smtClean="0">
                          <a:latin typeface="Calibri" panose="020F0502020204030204" pitchFamily="34" charset="0"/>
                          <a:cs typeface="Calibri" panose="020F0502020204030204" pitchFamily="34" charset="0"/>
                        </a:rPr>
                        <a:t>3</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kern="1200" dirty="0" smtClean="0">
                          <a:solidFill>
                            <a:schemeClr val="dk1"/>
                          </a:solidFill>
                          <a:effectLst/>
                          <a:latin typeface="Calibri" panose="020F0502020204030204" pitchFamily="34" charset="0"/>
                          <a:ea typeface="+mn-ea"/>
                          <a:cs typeface="Calibri" panose="020F0502020204030204" pitchFamily="34" charset="0"/>
                        </a:rPr>
                        <a:t>Record and chart changes in the following vital signs: height/length and weight,</a:t>
                      </a:r>
                      <a:r>
                        <a:rPr lang="en-US" sz="1800" kern="1200" baseline="0" dirty="0" smtClean="0">
                          <a:solidFill>
                            <a:schemeClr val="dk1"/>
                          </a:solidFill>
                          <a:effectLst/>
                          <a:latin typeface="Calibri" panose="020F0502020204030204" pitchFamily="34" charset="0"/>
                          <a:ea typeface="+mn-ea"/>
                          <a:cs typeface="Calibri" panose="020F0502020204030204" pitchFamily="34" charset="0"/>
                        </a:rPr>
                        <a:t> </a:t>
                      </a:r>
                      <a:r>
                        <a:rPr lang="en-US" sz="1800" kern="1200" dirty="0" smtClean="0">
                          <a:solidFill>
                            <a:schemeClr val="dk1"/>
                          </a:solidFill>
                          <a:effectLst/>
                          <a:latin typeface="Calibri" panose="020F0502020204030204" pitchFamily="34" charset="0"/>
                          <a:ea typeface="+mn-ea"/>
                          <a:cs typeface="Calibri" panose="020F0502020204030204" pitchFamily="34" charset="0"/>
                        </a:rPr>
                        <a:t>blood pressure; BMI</a:t>
                      </a:r>
                      <a:r>
                        <a:rPr lang="en-US" sz="1800" kern="1200" baseline="0" dirty="0" smtClean="0">
                          <a:solidFill>
                            <a:schemeClr val="dk1"/>
                          </a:solidFill>
                          <a:effectLst/>
                          <a:latin typeface="Calibri" panose="020F0502020204030204" pitchFamily="34" charset="0"/>
                          <a:ea typeface="+mn-ea"/>
                          <a:cs typeface="Calibri" panose="020F0502020204030204" pitchFamily="34" charset="0"/>
                        </a:rPr>
                        <a:t> ; Growth charts.</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dirty="0" smtClean="0">
                          <a:solidFill>
                            <a:srgbClr val="FF0000"/>
                          </a:solidFill>
                          <a:latin typeface="Calibri" panose="020F0502020204030204" pitchFamily="34" charset="0"/>
                          <a:cs typeface="Calibri" panose="020F0502020204030204" pitchFamily="34" charset="0"/>
                        </a:rPr>
                        <a:t>Ambulatory</a:t>
                      </a:r>
                      <a:r>
                        <a:rPr lang="en-US" baseline="0" dirty="0" smtClean="0">
                          <a:solidFill>
                            <a:srgbClr val="FF0000"/>
                          </a:solidFill>
                          <a:latin typeface="Calibri" panose="020F0502020204030204" pitchFamily="34" charset="0"/>
                          <a:cs typeface="Calibri" panose="020F0502020204030204" pitchFamily="34" charset="0"/>
                        </a:rPr>
                        <a:t>, </a:t>
                      </a:r>
                      <a:r>
                        <a:rPr lang="en-US" dirty="0" smtClean="0">
                          <a:solidFill>
                            <a:srgbClr val="FF0000"/>
                          </a:solidFill>
                          <a:latin typeface="Calibri" panose="020F0502020204030204" pitchFamily="34" charset="0"/>
                          <a:cs typeface="Calibri" panose="020F0502020204030204" pitchFamily="34" charset="0"/>
                        </a:rPr>
                        <a:t>Inpatient 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817875">
                <a:tc>
                  <a:txBody>
                    <a:bodyPr/>
                    <a:lstStyle/>
                    <a:p>
                      <a:pPr algn="just"/>
                      <a:r>
                        <a:rPr lang="en-US" dirty="0" smtClean="0">
                          <a:latin typeface="Calibri" panose="020F0502020204030204" pitchFamily="34" charset="0"/>
                          <a:cs typeface="Calibri" panose="020F0502020204030204" pitchFamily="34" charset="0"/>
                        </a:rPr>
                        <a:t>4</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Record smoking status for patients 13 years old or older</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dirty="0" smtClean="0">
                          <a:solidFill>
                            <a:srgbClr val="FF0000"/>
                          </a:solidFill>
                          <a:latin typeface="Calibri" panose="020F0502020204030204" pitchFamily="34" charset="0"/>
                          <a:cs typeface="Calibri" panose="020F0502020204030204" pitchFamily="34" charset="0"/>
                        </a:rPr>
                        <a:t>Ambulatory</a:t>
                      </a:r>
                      <a:r>
                        <a:rPr lang="en-US" baseline="0" dirty="0" smtClean="0">
                          <a:solidFill>
                            <a:srgbClr val="FF0000"/>
                          </a:solidFill>
                          <a:latin typeface="Calibri" panose="020F0502020204030204" pitchFamily="34" charset="0"/>
                          <a:cs typeface="Calibri" panose="020F0502020204030204" pitchFamily="34" charset="0"/>
                        </a:rPr>
                        <a:t> and Inpatient</a:t>
                      </a:r>
                      <a:r>
                        <a:rPr lang="en-US" dirty="0" smtClean="0">
                          <a:solidFill>
                            <a:srgbClr val="FF0000"/>
                          </a:solidFill>
                          <a:latin typeface="Calibri" panose="020F0502020204030204" pitchFamily="34" charset="0"/>
                          <a:cs typeface="Calibri" panose="020F0502020204030204" pitchFamily="34" charset="0"/>
                        </a:rPr>
                        <a:t> 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1263400">
                <a:tc>
                  <a:txBody>
                    <a:bodyPr/>
                    <a:lstStyle/>
                    <a:p>
                      <a:pPr algn="just"/>
                      <a:r>
                        <a:rPr lang="en-US" dirty="0" smtClean="0">
                          <a:latin typeface="Calibri" panose="020F0502020204030204" pitchFamily="34" charset="0"/>
                          <a:cs typeface="Calibri" panose="020F0502020204030204" pitchFamily="34" charset="0"/>
                        </a:rPr>
                        <a:t>5</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Use clinical decision support to improve performance on high-priority health conditions</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Ambulatory and Inpatient module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 – Clinical reminders</a:t>
                      </a:r>
                      <a:endParaRPr lang="en-US" dirty="0">
                        <a:latin typeface="Calibri" panose="020F0502020204030204" pitchFamily="34" charset="0"/>
                        <a:cs typeface="Calibri" panose="020F0502020204030204" pitchFamily="34" charset="0"/>
                      </a:endParaRPr>
                    </a:p>
                  </a:txBody>
                  <a:tcPr marL="121920" marR="121920"/>
                </a:tc>
              </a:tr>
            </a:tbl>
          </a:graphicData>
        </a:graphic>
      </p:graphicFrame>
    </p:spTree>
    <p:extLst>
      <p:ext uri="{BB962C8B-B14F-4D97-AF65-F5344CB8AC3E}">
        <p14:creationId xmlns:p14="http://schemas.microsoft.com/office/powerpoint/2010/main" xmlns="" val="309686215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365816480"/>
              </p:ext>
            </p:extLst>
          </p:nvPr>
        </p:nvGraphicFramePr>
        <p:xfrm>
          <a:off x="138544" y="124691"/>
          <a:ext cx="11850256" cy="6428510"/>
        </p:xfrm>
        <a:graphic>
          <a:graphicData uri="http://schemas.openxmlformats.org/drawingml/2006/table">
            <a:tbl>
              <a:tblPr firstRow="1" bandRow="1">
                <a:tableStyleId>{5C22544A-7EE6-4342-B048-85BDC9FD1C3A}</a:tableStyleId>
              </a:tblPr>
              <a:tblGrid>
                <a:gridCol w="776159"/>
                <a:gridCol w="6079737"/>
                <a:gridCol w="2657560"/>
                <a:gridCol w="2336800"/>
              </a:tblGrid>
              <a:tr h="493855">
                <a:tc>
                  <a:txBody>
                    <a:bodyPr/>
                    <a:lstStyle/>
                    <a:p>
                      <a:pPr algn="just"/>
                      <a:r>
                        <a:rPr lang="en-US" dirty="0" smtClean="0">
                          <a:latin typeface="Calibri" panose="020F0502020204030204" pitchFamily="34" charset="0"/>
                          <a:cs typeface="Calibri" panose="020F0502020204030204" pitchFamily="34" charset="0"/>
                        </a:rPr>
                        <a:t>S.N</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CORE OBJECTIVE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XYZ</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VISTA</a:t>
                      </a:r>
                      <a:endParaRPr lang="en-US" dirty="0">
                        <a:latin typeface="Calibri" panose="020F0502020204030204" pitchFamily="34" charset="0"/>
                        <a:cs typeface="Calibri" panose="020F0502020204030204" pitchFamily="34" charset="0"/>
                      </a:endParaRPr>
                    </a:p>
                  </a:txBody>
                  <a:tcPr marL="121920" marR="121920"/>
                </a:tc>
              </a:tr>
              <a:tr h="876912">
                <a:tc>
                  <a:txBody>
                    <a:bodyPr/>
                    <a:lstStyle/>
                    <a:p>
                      <a:pPr algn="just"/>
                      <a:r>
                        <a:rPr lang="en-US" dirty="0" smtClean="0">
                          <a:latin typeface="Calibri" panose="020F0502020204030204" pitchFamily="34" charset="0"/>
                          <a:cs typeface="Calibri" panose="020F0502020204030204" pitchFamily="34" charset="0"/>
                        </a:rPr>
                        <a:t>6</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Provide patients the ability to view online, download, and transmit information about a hospital admission.</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baseline="0" dirty="0" smtClean="0">
                          <a:latin typeface="Calibri" panose="020F0502020204030204" pitchFamily="34" charset="0"/>
                          <a:cs typeface="Calibri" panose="020F0502020204030204" pitchFamily="34" charset="0"/>
                        </a:rPr>
                        <a:t>Patient portal</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solidFill>
                            <a:srgbClr val="FF0000"/>
                          </a:solidFill>
                          <a:latin typeface="Calibri" panose="020F0502020204030204" pitchFamily="34" charset="0"/>
                          <a:cs typeface="Calibri" panose="020F0502020204030204" pitchFamily="34" charset="0"/>
                        </a:rPr>
                        <a:t>Not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813179">
                <a:tc>
                  <a:txBody>
                    <a:bodyPr/>
                    <a:lstStyle/>
                    <a:p>
                      <a:pPr algn="just"/>
                      <a:r>
                        <a:rPr lang="en-US" dirty="0" smtClean="0">
                          <a:latin typeface="Calibri" panose="020F0502020204030204" pitchFamily="34" charset="0"/>
                          <a:cs typeface="Calibri" panose="020F0502020204030204" pitchFamily="34" charset="0"/>
                        </a:rPr>
                        <a:t>7</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Protect electronic health information created or maintained by the Certified EHR Technology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Logs for system access, Disaster recovery</a:t>
                      </a:r>
                      <a:r>
                        <a:rPr lang="en-US" baseline="0" dirty="0" smtClean="0">
                          <a:latin typeface="Calibri" panose="020F0502020204030204" pitchFamily="34" charset="0"/>
                          <a:cs typeface="Calibri" panose="020F0502020204030204" pitchFamily="34" charset="0"/>
                        </a:rPr>
                        <a:t>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Technical infrastructure</a:t>
                      </a:r>
                      <a:endParaRPr lang="en-US" dirty="0">
                        <a:latin typeface="Calibri" panose="020F0502020204030204" pitchFamily="34" charset="0"/>
                        <a:cs typeface="Calibri" panose="020F0502020204030204" pitchFamily="34" charset="0"/>
                      </a:endParaRPr>
                    </a:p>
                  </a:txBody>
                  <a:tcPr marL="121920" marR="121920"/>
                </a:tc>
              </a:tr>
              <a:tr h="824608">
                <a:tc>
                  <a:txBody>
                    <a:bodyPr/>
                    <a:lstStyle/>
                    <a:p>
                      <a:pPr algn="just"/>
                      <a:r>
                        <a:rPr lang="en-US" dirty="0" smtClean="0">
                          <a:latin typeface="Calibri" panose="020F0502020204030204" pitchFamily="34" charset="0"/>
                          <a:cs typeface="Calibri" panose="020F0502020204030204" pitchFamily="34" charset="0"/>
                        </a:rPr>
                        <a:t>8</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Incorporate clinical lab test results into Certified EHR Technology as structured data</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Inpatient and laboratory module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Laboratory</a:t>
                      </a:r>
                      <a:r>
                        <a:rPr lang="en-US" baseline="0" dirty="0" smtClean="0">
                          <a:latin typeface="Calibri" panose="020F0502020204030204" pitchFamily="34" charset="0"/>
                          <a:cs typeface="Calibri" panose="020F0502020204030204" pitchFamily="34" charset="0"/>
                        </a:rPr>
                        <a:t> module</a:t>
                      </a:r>
                      <a:endParaRPr lang="en-US" dirty="0">
                        <a:latin typeface="Calibri" panose="020F0502020204030204" pitchFamily="34" charset="0"/>
                        <a:cs typeface="Calibri" panose="020F0502020204030204" pitchFamily="34" charset="0"/>
                      </a:endParaRPr>
                    </a:p>
                  </a:txBody>
                  <a:tcPr marL="121920" marR="121920"/>
                </a:tc>
              </a:tr>
              <a:tr h="876912">
                <a:tc>
                  <a:txBody>
                    <a:bodyPr/>
                    <a:lstStyle/>
                    <a:p>
                      <a:pPr algn="just"/>
                      <a:r>
                        <a:rPr lang="en-US" dirty="0" smtClean="0">
                          <a:latin typeface="Calibri" panose="020F0502020204030204" pitchFamily="34" charset="0"/>
                          <a:cs typeface="Calibri" panose="020F0502020204030204" pitchFamily="34" charset="0"/>
                        </a:rPr>
                        <a:t>9</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Generate lists of patients by specific conditions to use for quality improvement</a:t>
                      </a:r>
                      <a:r>
                        <a:rPr lang="en-US" sz="1800" baseline="0" dirty="0" smtClean="0">
                          <a:effectLst/>
                          <a:latin typeface="Calibri" panose="020F0502020204030204" pitchFamily="34" charset="0"/>
                          <a:ea typeface="Calibri"/>
                          <a:cs typeface="Calibri" panose="020F0502020204030204" pitchFamily="34" charset="0"/>
                        </a:rPr>
                        <a:t> and research</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baseline="0" dirty="0" smtClean="0">
                          <a:latin typeface="Calibri" panose="020F0502020204030204" pitchFamily="34" charset="0"/>
                          <a:cs typeface="Calibri" panose="020F0502020204030204" pitchFamily="34" charset="0"/>
                        </a:rPr>
                        <a:t>Inpatient module -</a:t>
                      </a:r>
                      <a:r>
                        <a:rPr lang="en-US" dirty="0" smtClean="0">
                          <a:latin typeface="Calibri" panose="020F0502020204030204" pitchFamily="34" charset="0"/>
                          <a:cs typeface="Calibri" panose="020F0502020204030204" pitchFamily="34" charset="0"/>
                        </a:rPr>
                        <a:t> reports</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solidFill>
                            <a:srgbClr val="FF0000"/>
                          </a:solidFill>
                          <a:latin typeface="Calibri" panose="020F0502020204030204" pitchFamily="34" charset="0"/>
                          <a:cs typeface="Calibri" panose="020F0502020204030204" pitchFamily="34" charset="0"/>
                        </a:rPr>
                        <a:t>Not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139985">
                <a:tc>
                  <a:txBody>
                    <a:bodyPr/>
                    <a:lstStyle/>
                    <a:p>
                      <a:pPr algn="just"/>
                      <a:r>
                        <a:rPr lang="en-US" dirty="0" smtClean="0">
                          <a:latin typeface="Calibri" panose="020F0502020204030204" pitchFamily="34" charset="0"/>
                          <a:cs typeface="Calibri" panose="020F0502020204030204" pitchFamily="34" charset="0"/>
                        </a:rPr>
                        <a:t>10</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Use clinically relevant information from Certified EHR Technology to identify patient-specific education resources.</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smtClean="0">
                          <a:solidFill>
                            <a:srgbClr val="FF0000"/>
                          </a:solidFill>
                          <a:latin typeface="Calibri" panose="020F0502020204030204" pitchFamily="34" charset="0"/>
                          <a:cs typeface="Calibri" panose="020F0502020204030204" pitchFamily="34" charset="0"/>
                        </a:rPr>
                        <a:t>Inpatient </a:t>
                      </a:r>
                      <a:r>
                        <a:rPr lang="en-US" dirty="0" smtClean="0">
                          <a:solidFill>
                            <a:srgbClr val="FF0000"/>
                          </a:solidFill>
                          <a:latin typeface="Calibri" panose="020F0502020204030204" pitchFamily="34" charset="0"/>
                          <a:cs typeface="Calibri" panose="020F0502020204030204" pitchFamily="34" charset="0"/>
                        </a:rPr>
                        <a:t>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 – patient</a:t>
                      </a:r>
                      <a:r>
                        <a:rPr lang="en-US" baseline="0" dirty="0" smtClean="0">
                          <a:latin typeface="Calibri" panose="020F0502020204030204" pitchFamily="34" charset="0"/>
                          <a:cs typeface="Calibri" panose="020F0502020204030204" pitchFamily="34" charset="0"/>
                        </a:rPr>
                        <a:t> education</a:t>
                      </a:r>
                      <a:endParaRPr lang="en-US" dirty="0">
                        <a:latin typeface="Calibri" panose="020F0502020204030204" pitchFamily="34" charset="0"/>
                        <a:cs typeface="Calibri" panose="020F0502020204030204" pitchFamily="34" charset="0"/>
                      </a:endParaRPr>
                    </a:p>
                  </a:txBody>
                  <a:tcPr marL="121920" marR="121920"/>
                </a:tc>
              </a:tr>
              <a:tr h="1403059">
                <a:tc>
                  <a:txBody>
                    <a:bodyPr/>
                    <a:lstStyle/>
                    <a:p>
                      <a:pPr algn="just"/>
                      <a:r>
                        <a:rPr lang="en-US" dirty="0" smtClean="0">
                          <a:latin typeface="Calibri" panose="020F0502020204030204" pitchFamily="34" charset="0"/>
                          <a:cs typeface="Calibri" panose="020F0502020204030204" pitchFamily="34" charset="0"/>
                        </a:rPr>
                        <a:t>11</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Eligible hospital who receives a patient from another setting of care or believes an encounter is relevant should perform medication reconciliation</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dirty="0" smtClean="0">
                          <a:solidFill>
                            <a:srgbClr val="FF0000"/>
                          </a:solidFill>
                          <a:latin typeface="Calibri" panose="020F0502020204030204" pitchFamily="34" charset="0"/>
                          <a:cs typeface="Calibri" panose="020F0502020204030204" pitchFamily="34" charset="0"/>
                        </a:rPr>
                        <a:t>Ambulatory and Inpatient 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Medical reconciliation</a:t>
                      </a:r>
                      <a:r>
                        <a:rPr lang="en-US" baseline="0" dirty="0" smtClean="0">
                          <a:latin typeface="Calibri" panose="020F0502020204030204" pitchFamily="34" charset="0"/>
                          <a:cs typeface="Calibri" panose="020F0502020204030204" pitchFamily="34" charset="0"/>
                        </a:rPr>
                        <a:t> under outpatient pharmacy</a:t>
                      </a:r>
                      <a:endParaRPr lang="en-US" dirty="0">
                        <a:latin typeface="Calibri" panose="020F0502020204030204" pitchFamily="34" charset="0"/>
                        <a:cs typeface="Calibri" panose="020F0502020204030204" pitchFamily="34" charset="0"/>
                      </a:endParaRPr>
                    </a:p>
                  </a:txBody>
                  <a:tcPr marL="121920" marR="121920"/>
                </a:tc>
              </a:tr>
            </a:tbl>
          </a:graphicData>
        </a:graphic>
      </p:graphicFrame>
    </p:spTree>
    <p:extLst>
      <p:ext uri="{BB962C8B-B14F-4D97-AF65-F5344CB8AC3E}">
        <p14:creationId xmlns:p14="http://schemas.microsoft.com/office/powerpoint/2010/main" xmlns="" val="269606005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1473098660"/>
              </p:ext>
            </p:extLst>
          </p:nvPr>
        </p:nvGraphicFramePr>
        <p:xfrm>
          <a:off x="203200" y="151689"/>
          <a:ext cx="11684001" cy="6553911"/>
        </p:xfrm>
        <a:graphic>
          <a:graphicData uri="http://schemas.openxmlformats.org/drawingml/2006/table">
            <a:tbl>
              <a:tblPr firstRow="1" bandRow="1">
                <a:tableStyleId>{5C22544A-7EE6-4342-B048-85BDC9FD1C3A}</a:tableStyleId>
              </a:tblPr>
              <a:tblGrid>
                <a:gridCol w="812801"/>
                <a:gridCol w="6766641"/>
                <a:gridCol w="2529187"/>
                <a:gridCol w="1575372"/>
              </a:tblGrid>
              <a:tr h="645034">
                <a:tc>
                  <a:txBody>
                    <a:bodyPr/>
                    <a:lstStyle/>
                    <a:p>
                      <a:r>
                        <a:rPr lang="en-US" dirty="0" smtClean="0">
                          <a:latin typeface="Calibri" panose="020F0502020204030204" pitchFamily="34" charset="0"/>
                          <a:cs typeface="Calibri" panose="020F0502020204030204" pitchFamily="34" charset="0"/>
                        </a:rPr>
                        <a:t>S.N</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CORE OBJECTIVE</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XYZ</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VISTA</a:t>
                      </a:r>
                      <a:endParaRPr lang="en-US" dirty="0">
                        <a:latin typeface="Calibri" panose="020F0502020204030204" pitchFamily="34" charset="0"/>
                        <a:cs typeface="Calibri" panose="020F0502020204030204" pitchFamily="34" charset="0"/>
                      </a:endParaRPr>
                    </a:p>
                  </a:txBody>
                  <a:tcPr marL="121920" marR="121920"/>
                </a:tc>
              </a:tr>
              <a:tr h="1321046">
                <a:tc>
                  <a:txBody>
                    <a:bodyPr/>
                    <a:lstStyle/>
                    <a:p>
                      <a:r>
                        <a:rPr lang="en-US" dirty="0" smtClean="0">
                          <a:latin typeface="Calibri" panose="020F0502020204030204" pitchFamily="34" charset="0"/>
                          <a:cs typeface="Calibri" panose="020F0502020204030204" pitchFamily="34" charset="0"/>
                        </a:rPr>
                        <a:t>12</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sz="1800" dirty="0" smtClean="0">
                          <a:effectLst/>
                          <a:latin typeface="Calibri" panose="020F0502020204030204" pitchFamily="34" charset="0"/>
                          <a:ea typeface="Calibri"/>
                          <a:cs typeface="Calibri" panose="020F0502020204030204" pitchFamily="34" charset="0"/>
                        </a:rPr>
                        <a:t>The eligible hospital who transitions their patient to another setting of care provides a summary care record for each transition of care or referral</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Ambulatory</a:t>
                      </a:r>
                      <a:r>
                        <a:rPr lang="en-US" baseline="0"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and patient portal</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solidFill>
                            <a:srgbClr val="FF0000"/>
                          </a:solidFill>
                          <a:latin typeface="Calibri" panose="020F0502020204030204" pitchFamily="34" charset="0"/>
                          <a:cs typeface="Calibri" panose="020F0502020204030204" pitchFamily="34" charset="0"/>
                        </a:rPr>
                        <a:t>Not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256352">
                <a:tc>
                  <a:txBody>
                    <a:bodyPr/>
                    <a:lstStyle/>
                    <a:p>
                      <a:r>
                        <a:rPr lang="en-US" dirty="0" smtClean="0">
                          <a:latin typeface="Calibri" panose="020F0502020204030204" pitchFamily="34" charset="0"/>
                          <a:cs typeface="Calibri" panose="020F0502020204030204" pitchFamily="34" charset="0"/>
                        </a:rPr>
                        <a:t>13</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sz="1800" dirty="0" smtClean="0">
                          <a:effectLst/>
                          <a:latin typeface="Calibri" panose="020F0502020204030204" pitchFamily="34" charset="0"/>
                          <a:ea typeface="Calibri"/>
                          <a:cs typeface="Calibri" panose="020F0502020204030204" pitchFamily="34" charset="0"/>
                        </a:rPr>
                        <a:t>Capability to submit electronic data to immunization registries accordance with applicable law and practice</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Ambulatory</a:t>
                      </a:r>
                      <a:r>
                        <a:rPr lang="en-US" baseline="0"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module and vaccination</a:t>
                      </a:r>
                      <a:r>
                        <a:rPr lang="en-US" baseline="0" dirty="0" smtClean="0">
                          <a:latin typeface="Calibri" panose="020F0502020204030204" pitchFamily="34" charset="0"/>
                          <a:cs typeface="Calibri" panose="020F0502020204030204" pitchFamily="34" charset="0"/>
                        </a:rPr>
                        <a:t> interface</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solidFill>
                            <a:srgbClr val="FF0000"/>
                          </a:solidFill>
                          <a:latin typeface="Calibri" panose="020F0502020204030204" pitchFamily="34" charset="0"/>
                          <a:cs typeface="Calibri" panose="020F0502020204030204" pitchFamily="34" charset="0"/>
                        </a:rPr>
                        <a:t>Not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06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Calibri" panose="020F0502020204030204" pitchFamily="34" charset="0"/>
                          <a:ea typeface="+mn-ea"/>
                          <a:cs typeface="Calibri" panose="020F0502020204030204" pitchFamily="34" charset="0"/>
                        </a:rPr>
                        <a:t>14</a:t>
                      </a:r>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Calibri" panose="020F0502020204030204" pitchFamily="34" charset="0"/>
                          <a:ea typeface="+mn-ea"/>
                          <a:cs typeface="Calibri" panose="020F0502020204030204" pitchFamily="34" charset="0"/>
                        </a:rPr>
                        <a:t>Capability to submit electronic reportable laboratory results to public health agencies.</a:t>
                      </a:r>
                    </a:p>
                  </a:txBody>
                  <a:tcPr marL="121920" marR="121920"/>
                </a:tc>
                <a:tc>
                  <a:txBody>
                    <a:bodyPr/>
                    <a:lstStyle/>
                    <a:p>
                      <a:r>
                        <a:rPr lang="en-US" baseline="0" dirty="0" smtClean="0">
                          <a:latin typeface="Calibri" panose="020F0502020204030204" pitchFamily="34" charset="0"/>
                          <a:cs typeface="Calibri" panose="020F0502020204030204" pitchFamily="34" charset="0"/>
                        </a:rPr>
                        <a:t>Laboratory module and an interface</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solidFill>
                            <a:srgbClr val="FF0000"/>
                          </a:solidFill>
                          <a:latin typeface="Calibri" panose="020F0502020204030204" pitchFamily="34" charset="0"/>
                          <a:cs typeface="Calibri" panose="020F0502020204030204" pitchFamily="34" charset="0"/>
                        </a:rPr>
                        <a:t>Not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007339">
                <a:tc>
                  <a:txBody>
                    <a:bodyPr/>
                    <a:lstStyle/>
                    <a:p>
                      <a:r>
                        <a:rPr lang="en-US" dirty="0" smtClean="0">
                          <a:latin typeface="Calibri" panose="020F0502020204030204" pitchFamily="34" charset="0"/>
                          <a:cs typeface="Calibri" panose="020F0502020204030204" pitchFamily="34" charset="0"/>
                        </a:rPr>
                        <a:t>15</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sz="1800" dirty="0" smtClean="0">
                          <a:effectLst/>
                          <a:latin typeface="Calibri" panose="020F0502020204030204" pitchFamily="34" charset="0"/>
                          <a:ea typeface="Calibri"/>
                          <a:cs typeface="Calibri" panose="020F0502020204030204" pitchFamily="34" charset="0"/>
                        </a:rPr>
                        <a:t>Capability to submit electronic </a:t>
                      </a:r>
                      <a:r>
                        <a:rPr lang="en-US" sz="1800" dirty="0" err="1" smtClean="0">
                          <a:effectLst/>
                          <a:latin typeface="Calibri" panose="020F0502020204030204" pitchFamily="34" charset="0"/>
                          <a:ea typeface="Calibri"/>
                          <a:cs typeface="Calibri" panose="020F0502020204030204" pitchFamily="34" charset="0"/>
                        </a:rPr>
                        <a:t>syndromic</a:t>
                      </a:r>
                      <a:r>
                        <a:rPr lang="en-US" sz="1800" dirty="0" smtClean="0">
                          <a:effectLst/>
                          <a:latin typeface="Calibri" panose="020F0502020204030204" pitchFamily="34" charset="0"/>
                          <a:ea typeface="Calibri"/>
                          <a:cs typeface="Calibri" panose="020F0502020204030204" pitchFamily="34" charset="0"/>
                        </a:rPr>
                        <a:t> surveillance data to public health agencies.</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Inpatient</a:t>
                      </a:r>
                      <a:r>
                        <a:rPr lang="en-US" baseline="0" dirty="0" smtClean="0">
                          <a:latin typeface="Calibri" panose="020F0502020204030204" pitchFamily="34" charset="0"/>
                          <a:cs typeface="Calibri" panose="020F0502020204030204" pitchFamily="34" charset="0"/>
                        </a:rPr>
                        <a:t> and </a:t>
                      </a:r>
                      <a:r>
                        <a:rPr lang="en-US" baseline="0" dirty="0" err="1" smtClean="0">
                          <a:latin typeface="Calibri" panose="020F0502020204030204" pitchFamily="34" charset="0"/>
                          <a:cs typeface="Calibri" panose="020F0502020204030204" pitchFamily="34" charset="0"/>
                        </a:rPr>
                        <a:t>syndromic</a:t>
                      </a:r>
                      <a:r>
                        <a:rPr lang="en-US" baseline="0" dirty="0" smtClean="0">
                          <a:latin typeface="Calibri" panose="020F0502020204030204" pitchFamily="34" charset="0"/>
                          <a:cs typeface="Calibri" panose="020F0502020204030204" pitchFamily="34" charset="0"/>
                        </a:rPr>
                        <a:t> interface</a:t>
                      </a:r>
                      <a:endParaRPr lang="en-US" dirty="0">
                        <a:latin typeface="Calibri" panose="020F0502020204030204" pitchFamily="34" charset="0"/>
                        <a:cs typeface="Calibri" panose="020F0502020204030204" pitchFamily="34" charset="0"/>
                      </a:endParaRPr>
                    </a:p>
                  </a:txBody>
                  <a:tcPr marL="121920" marR="121920"/>
                </a:tc>
                <a:tc>
                  <a:txBody>
                    <a:bodyPr/>
                    <a:lstStyle/>
                    <a:p>
                      <a:r>
                        <a:rPr lang="en-US" dirty="0" smtClean="0">
                          <a:solidFill>
                            <a:srgbClr val="FF0000"/>
                          </a:solidFill>
                          <a:latin typeface="Calibri" panose="020F0502020204030204" pitchFamily="34" charset="0"/>
                          <a:cs typeface="Calibri" panose="020F0502020204030204" pitchFamily="34" charset="0"/>
                        </a:rPr>
                        <a:t>Not</a:t>
                      </a:r>
                      <a:r>
                        <a:rPr lang="en-US" baseline="0" dirty="0" smtClean="0">
                          <a:solidFill>
                            <a:srgbClr val="FF0000"/>
                          </a:solidFill>
                          <a:latin typeface="Calibri" panose="020F0502020204030204" pitchFamily="34" charset="0"/>
                          <a:cs typeface="Calibri" panose="020F0502020204030204" pitchFamily="34" charset="0"/>
                        </a:rPr>
                        <a: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256442">
                <a:tc>
                  <a:txBody>
                    <a:bodyPr/>
                    <a:lstStyle/>
                    <a:p>
                      <a:r>
                        <a:rPr lang="en-US" dirty="0" smtClean="0">
                          <a:latin typeface="Calibri" panose="020F0502020204030204" pitchFamily="34" charset="0"/>
                          <a:cs typeface="Calibri" panose="020F0502020204030204" pitchFamily="34" charset="0"/>
                        </a:rPr>
                        <a:t>16</a:t>
                      </a:r>
                      <a:endParaRPr lang="en-US" dirty="0">
                        <a:latin typeface="Calibri" panose="020F0502020204030204" pitchFamily="34" charset="0"/>
                        <a:cs typeface="Calibri" panose="020F0502020204030204" pitchFamily="34" charset="0"/>
                      </a:endParaRPr>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Calibri" panose="020F0502020204030204" pitchFamily="34" charset="0"/>
                          <a:ea typeface="+mn-ea"/>
                          <a:cs typeface="Calibri" panose="020F0502020204030204" pitchFamily="34" charset="0"/>
                        </a:rPr>
                        <a:t>Automatically track medications from order to administration in conjunction with an electronic medication administration record </a:t>
                      </a:r>
                    </a:p>
                    <a:p>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r>
                        <a:rPr lang="en-US" dirty="0" smtClean="0">
                          <a:solidFill>
                            <a:srgbClr val="FF0000"/>
                          </a:solidFill>
                          <a:latin typeface="Calibri" panose="020F0502020204030204" pitchFamily="34" charset="0"/>
                          <a:cs typeface="Calibri" panose="020F0502020204030204" pitchFamily="34" charset="0"/>
                        </a:rPr>
                        <a:t>Inpatient 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r>
                        <a:rPr lang="en-US" dirty="0" smtClean="0">
                          <a:latin typeface="Calibri" panose="020F0502020204030204" pitchFamily="34" charset="0"/>
                          <a:cs typeface="Calibri" panose="020F0502020204030204" pitchFamily="34" charset="0"/>
                        </a:rPr>
                        <a:t>BCMA</a:t>
                      </a:r>
                      <a:endParaRPr lang="en-US" dirty="0">
                        <a:latin typeface="Calibri" panose="020F0502020204030204" pitchFamily="34" charset="0"/>
                        <a:cs typeface="Calibri" panose="020F0502020204030204" pitchFamily="34" charset="0"/>
                      </a:endParaRPr>
                    </a:p>
                  </a:txBody>
                  <a:tcPr marL="121920" marR="121920"/>
                </a:tc>
              </a:tr>
            </a:tbl>
          </a:graphicData>
        </a:graphic>
      </p:graphicFrame>
    </p:spTree>
    <p:extLst>
      <p:ext uri="{BB962C8B-B14F-4D97-AF65-F5344CB8AC3E}">
        <p14:creationId xmlns:p14="http://schemas.microsoft.com/office/powerpoint/2010/main" xmlns="" val="39996976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MENU OBJECTIVES</a:t>
            </a:r>
            <a:endParaRPr lang="en-US" dirty="0"/>
          </a:p>
        </p:txBody>
      </p:sp>
      <p:sp>
        <p:nvSpPr>
          <p:cNvPr id="3" name="Content Placeholder 2"/>
          <p:cNvSpPr>
            <a:spLocks noGrp="1"/>
          </p:cNvSpPr>
          <p:nvPr>
            <p:ph sz="quarter" idx="1"/>
          </p:nvPr>
        </p:nvSpPr>
        <p:spPr>
          <a:xfrm>
            <a:off x="745588" y="1477108"/>
            <a:ext cx="10836812" cy="4542692"/>
          </a:xfrm>
        </p:spPr>
        <p:txBody>
          <a:bodyPr>
            <a:normAutofit fontScale="85000" lnSpcReduction="20000"/>
          </a:bodyPr>
          <a:lstStyle/>
          <a:p>
            <a:pPr marL="514350" indent="-514350">
              <a:buFont typeface="+mj-lt"/>
              <a:buAutoNum type="arabicPeriod"/>
            </a:pPr>
            <a:r>
              <a:rPr lang="en-US" sz="2800" dirty="0" smtClean="0">
                <a:latin typeface="Calibri" panose="020F0502020204030204" pitchFamily="34" charset="0"/>
                <a:ea typeface="Calibri"/>
                <a:cs typeface="Calibri" panose="020F0502020204030204" pitchFamily="34" charset="0"/>
              </a:rPr>
              <a:t> Use computerized provider order entry (CPOE) for medication, laboratory, and radiology orders. </a:t>
            </a:r>
          </a:p>
          <a:p>
            <a:pPr marL="514350" indent="-514350">
              <a:buNone/>
            </a:pPr>
            <a:r>
              <a:rPr lang="en-US" sz="2800" u="sng" dirty="0" smtClean="0">
                <a:latin typeface="Calibri" panose="020F0502020204030204" pitchFamily="34" charset="0"/>
                <a:cs typeface="Calibri" panose="020F0502020204030204" pitchFamily="34" charset="0"/>
              </a:rPr>
              <a:t>Gap analysis</a:t>
            </a:r>
            <a:r>
              <a:rPr lang="en-US" sz="2800" dirty="0" smtClean="0">
                <a:latin typeface="Calibri" panose="020F0502020204030204" pitchFamily="34" charset="0"/>
                <a:cs typeface="Calibri" panose="020F0502020204030204" pitchFamily="34" charset="0"/>
              </a:rPr>
              <a:t> :-</a:t>
            </a:r>
            <a:r>
              <a:rPr lang="en-US" dirty="0" smtClean="0"/>
              <a:t>Objective is met by both the electronic health record systems.</a:t>
            </a:r>
          </a:p>
          <a:p>
            <a:pPr marL="514350" indent="-514350">
              <a:buNone/>
            </a:pPr>
            <a:r>
              <a:rPr lang="en-US" dirty="0" smtClean="0"/>
              <a:t>2. </a:t>
            </a:r>
            <a:r>
              <a:rPr lang="en-US" b="1" dirty="0" smtClean="0"/>
              <a:t>Record electronic notes in patient records</a:t>
            </a:r>
            <a:r>
              <a:rPr lang="en-US" dirty="0" smtClean="0"/>
              <a:t>.</a:t>
            </a:r>
          </a:p>
          <a:p>
            <a:pPr marL="514350" indent="-514350">
              <a:buNone/>
            </a:pPr>
            <a:r>
              <a:rPr lang="en-US" dirty="0" smtClean="0">
                <a:latin typeface="Calibri" panose="020F0502020204030204" pitchFamily="34" charset="0"/>
                <a:cs typeface="Calibri" panose="020F0502020204030204" pitchFamily="34" charset="0"/>
              </a:rPr>
              <a:t>Gap analysis :- I</a:t>
            </a:r>
            <a:r>
              <a:rPr lang="en-US" dirty="0" smtClean="0"/>
              <a:t>npatient module in XYZ and Clinical module in Vista is compliant with this objective</a:t>
            </a:r>
          </a:p>
          <a:p>
            <a:pPr marL="514350" indent="-514350">
              <a:buNone/>
            </a:pPr>
            <a:r>
              <a:rPr lang="en-US" dirty="0" smtClean="0">
                <a:latin typeface="Calibri" panose="020F0502020204030204" pitchFamily="34" charset="0"/>
                <a:cs typeface="Calibri" panose="020F0502020204030204" pitchFamily="34" charset="0"/>
              </a:rPr>
              <a:t>3. </a:t>
            </a:r>
            <a:r>
              <a:rPr lang="en-US" b="1" dirty="0" smtClean="0"/>
              <a:t>Imaging results consisting of the image itself and any explanation or other accompanying information are accessible through Certified EHR Technology</a:t>
            </a:r>
          </a:p>
          <a:p>
            <a:pPr marL="514350" lvl="0" indent="-514350">
              <a:buNone/>
            </a:pPr>
            <a:r>
              <a:rPr lang="en-US" dirty="0" smtClean="0">
                <a:latin typeface="Calibri" panose="020F0502020204030204" pitchFamily="34" charset="0"/>
                <a:cs typeface="Calibri" panose="020F0502020204030204" pitchFamily="34" charset="0"/>
              </a:rPr>
              <a:t>Gap Analysis :- </a:t>
            </a:r>
            <a:r>
              <a:rPr lang="en-US" dirty="0" smtClean="0"/>
              <a:t>XYZ meets the objective, provided a proper interface is in place along with a PACS system</a:t>
            </a:r>
          </a:p>
          <a:p>
            <a:pPr lvl="0"/>
            <a:r>
              <a:rPr lang="en-US" dirty="0" smtClean="0"/>
              <a:t>Vista meets this objective through Clinical capture – Imaging system. </a:t>
            </a:r>
          </a:p>
          <a:p>
            <a:pPr lvl="0"/>
            <a:r>
              <a:rPr lang="en-US" dirty="0" smtClean="0"/>
              <a:t>It covers</a:t>
            </a:r>
          </a:p>
          <a:p>
            <a:pPr lvl="1"/>
            <a:r>
              <a:rPr lang="en-US" dirty="0" smtClean="0"/>
              <a:t> Selecting a capture configuration</a:t>
            </a:r>
            <a:endParaRPr lang="en-US" sz="2000" dirty="0" smtClean="0"/>
          </a:p>
          <a:p>
            <a:pPr lvl="1"/>
            <a:r>
              <a:rPr lang="en-US" dirty="0" smtClean="0"/>
              <a:t>Attaching documents to notes or reports</a:t>
            </a:r>
            <a:endParaRPr lang="en-US" sz="2000" dirty="0" smtClean="0"/>
          </a:p>
          <a:p>
            <a:pPr lvl="1"/>
            <a:r>
              <a:rPr lang="en-US" dirty="0" smtClean="0"/>
              <a:t>Adding annotations</a:t>
            </a:r>
            <a:endParaRPr lang="en-US" sz="2000" dirty="0" smtClean="0"/>
          </a:p>
          <a:p>
            <a:pPr lvl="0"/>
            <a:endParaRPr lang="en-US" dirty="0" smtClean="0"/>
          </a:p>
          <a:p>
            <a:pPr marL="514350" lvl="0" indent="-514350">
              <a:buNone/>
            </a:pPr>
            <a:endParaRPr lang="en-US" dirty="0" smtClean="0"/>
          </a:p>
          <a:p>
            <a:pPr marL="514350" indent="-514350">
              <a:buNone/>
            </a:pPr>
            <a:endParaRPr lang="en-US" dirty="0" smtClean="0">
              <a:latin typeface="Calibri" panose="020F0502020204030204" pitchFamily="34" charset="0"/>
              <a:cs typeface="Calibri" panose="020F0502020204030204" pitchFamily="34" charset="0"/>
            </a:endParaRPr>
          </a:p>
          <a:p>
            <a:pPr marL="514350" indent="-514350">
              <a:buNone/>
            </a:pPr>
            <a:endParaRPr lang="en-US" dirty="0" smtClean="0">
              <a:latin typeface="Calibri" panose="020F0502020204030204" pitchFamily="34" charset="0"/>
              <a:cs typeface="Calibri" panose="020F0502020204030204" pitchFamily="34" charset="0"/>
            </a:endParaRP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92369" y="450166"/>
            <a:ext cx="11090031" cy="5569634"/>
          </a:xfrm>
        </p:spPr>
        <p:txBody>
          <a:bodyPr/>
          <a:lstStyle/>
          <a:p>
            <a:pPr>
              <a:buNone/>
            </a:pPr>
            <a:r>
              <a:rPr lang="en-US" dirty="0" smtClean="0"/>
              <a:t>4. Record patient family health history as structured data.</a:t>
            </a:r>
          </a:p>
          <a:p>
            <a:pPr lvl="0">
              <a:buNone/>
            </a:pPr>
            <a:r>
              <a:rPr lang="en-US" dirty="0" smtClean="0"/>
              <a:t>Gap Analysis :- </a:t>
            </a:r>
          </a:p>
          <a:p>
            <a:pPr lvl="1"/>
            <a:r>
              <a:rPr lang="en-US" dirty="0" smtClean="0"/>
              <a:t>Both the electronic health record systems meet this objective – Clinical module in Vista and Ambulatory and Inpatient modules in XYZ.</a:t>
            </a:r>
          </a:p>
          <a:p>
            <a:pPr lvl="1"/>
            <a:r>
              <a:rPr lang="en-US" dirty="0" smtClean="0"/>
              <a:t>In Vista, family history is recorded in Clinical findings</a:t>
            </a:r>
          </a:p>
          <a:p>
            <a:pPr>
              <a:buNone/>
            </a:pPr>
            <a:r>
              <a:rPr lang="en-US" dirty="0" smtClean="0"/>
              <a:t>5. </a:t>
            </a:r>
            <a:r>
              <a:rPr lang="en-US" dirty="0" smtClean="0">
                <a:solidFill>
                  <a:srgbClr val="FF0000"/>
                </a:solidFill>
              </a:rPr>
              <a:t>Generate and transmit permissible discharge prescriptions electronically </a:t>
            </a:r>
          </a:p>
          <a:p>
            <a:pPr>
              <a:buNone/>
            </a:pPr>
            <a:r>
              <a:rPr lang="en-US" dirty="0" smtClean="0"/>
              <a:t>Gap Analysis :-</a:t>
            </a:r>
          </a:p>
          <a:p>
            <a:pPr lvl="1"/>
            <a:endParaRPr lang="en-US" dirty="0" smtClean="0"/>
          </a:p>
          <a:p>
            <a:pPr lvl="0">
              <a:buNone/>
            </a:pPr>
            <a:r>
              <a:rPr lang="en-US" dirty="0" smtClean="0"/>
              <a:t>Workflow in XYZ EHR</a:t>
            </a:r>
          </a:p>
          <a:p>
            <a:pPr>
              <a:buNone/>
            </a:pPr>
            <a:endParaRPr lang="en-US" dirty="0"/>
          </a:p>
        </p:txBody>
      </p:sp>
      <p:pic>
        <p:nvPicPr>
          <p:cNvPr id="4" name="Picture 3"/>
          <p:cNvPicPr/>
          <p:nvPr/>
        </p:nvPicPr>
        <p:blipFill>
          <a:blip r:embed="rId2"/>
          <a:stretch>
            <a:fillRect/>
          </a:stretch>
        </p:blipFill>
        <p:spPr>
          <a:xfrm>
            <a:off x="3348111" y="3038622"/>
            <a:ext cx="6527410" cy="3819378"/>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20505" y="464234"/>
            <a:ext cx="11061895" cy="6105378"/>
          </a:xfrm>
        </p:spPr>
        <p:txBody>
          <a:bodyPr>
            <a:normAutofit/>
          </a:bodyPr>
          <a:lstStyle/>
          <a:p>
            <a:pPr>
              <a:buNone/>
            </a:pPr>
            <a:r>
              <a:rPr lang="en-US" dirty="0" smtClean="0"/>
              <a:t>6. Provide structured electronic lab results to ambulatory providers</a:t>
            </a:r>
          </a:p>
          <a:p>
            <a:pPr>
              <a:buNone/>
            </a:pPr>
            <a:r>
              <a:rPr lang="en-US" dirty="0" smtClean="0"/>
              <a:t>Gap analysis :- Met by both the EHR’s.</a:t>
            </a:r>
          </a:p>
          <a:p>
            <a:pPr>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7452" y="274638"/>
            <a:ext cx="10864948" cy="1143000"/>
          </a:xfrm>
        </p:spPr>
        <p:txBody>
          <a:bodyPr/>
          <a:lstStyle/>
          <a:p>
            <a:r>
              <a:rPr lang="en-US" b="1" u="sng" dirty="0" smtClean="0">
                <a:solidFill>
                  <a:schemeClr val="tx1"/>
                </a:solidFill>
              </a:rPr>
              <a:t>Core Objectives</a:t>
            </a:r>
            <a:endParaRPr lang="en-US" b="1" u="sng" dirty="0">
              <a:solidFill>
                <a:schemeClr val="tx1"/>
              </a:solidFill>
            </a:endParaRPr>
          </a:p>
        </p:txBody>
      </p:sp>
      <p:sp>
        <p:nvSpPr>
          <p:cNvPr id="3" name="Content Placeholder 2"/>
          <p:cNvSpPr>
            <a:spLocks noGrp="1"/>
          </p:cNvSpPr>
          <p:nvPr>
            <p:ph sz="quarter" idx="1"/>
          </p:nvPr>
        </p:nvSpPr>
        <p:spPr/>
        <p:txBody>
          <a:bodyPr/>
          <a:lstStyle/>
          <a:p>
            <a:pPr>
              <a:buNone/>
            </a:pPr>
            <a:r>
              <a:rPr lang="en-US" dirty="0" smtClean="0"/>
              <a:t>6. Provide patients the ability to view online, download, and transmit information about a hospital admission</a:t>
            </a:r>
          </a:p>
          <a:p>
            <a:pPr>
              <a:buNone/>
            </a:pPr>
            <a:r>
              <a:rPr lang="en-US" dirty="0" smtClean="0"/>
              <a:t>Gap Analysis :-</a:t>
            </a:r>
          </a:p>
          <a:p>
            <a:pPr lvl="1"/>
            <a:r>
              <a:rPr lang="en-US" dirty="0" smtClean="0"/>
              <a:t>This objective is not met in Vista EHR.</a:t>
            </a:r>
          </a:p>
          <a:p>
            <a:pPr lvl="1"/>
            <a:r>
              <a:rPr lang="en-US" dirty="0" smtClean="0"/>
              <a:t>In XYZ EHR the patient is allowed to view online, download, and transmit information about a hospital admission after 36 hours of discharge from the hospital. Here, patient is allowed to view his chart using Chart review functionality.</a:t>
            </a:r>
          </a:p>
          <a:p>
            <a:pPr lvl="1"/>
            <a:r>
              <a:rPr lang="en-US" dirty="0" smtClean="0"/>
              <a:t>Patients view their encounter-specific health summary by accessing past appointments. They can download their Continuity of Care Document (CCD) by clicking </a:t>
            </a:r>
            <a:r>
              <a:rPr lang="en-US" dirty="0" err="1" smtClean="0"/>
              <a:t>DownloadSummary</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Associated workflow</a:t>
            </a:r>
            <a:endParaRPr lang="en-US" b="1" u="sng" dirty="0">
              <a:solidFill>
                <a:schemeClr val="tx1"/>
              </a:solidFill>
            </a:endParaRPr>
          </a:p>
        </p:txBody>
      </p:sp>
      <p:pic>
        <p:nvPicPr>
          <p:cNvPr id="4" name="Content Placeholder 3"/>
          <p:cNvPicPr>
            <a:picLocks noGrp="1"/>
          </p:cNvPicPr>
          <p:nvPr>
            <p:ph sz="quarter" idx="1"/>
          </p:nvPr>
        </p:nvPicPr>
        <p:blipFill>
          <a:blip r:embed="rId2"/>
          <a:stretch>
            <a:fillRect/>
          </a:stretch>
        </p:blipFill>
        <p:spPr>
          <a:xfrm>
            <a:off x="1941342" y="1447800"/>
            <a:ext cx="6752492" cy="5220286"/>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0166" y="534572"/>
            <a:ext cx="11132234" cy="5485228"/>
          </a:xfrm>
        </p:spPr>
        <p:txBody>
          <a:bodyPr/>
          <a:lstStyle/>
          <a:p>
            <a:pPr>
              <a:buNone/>
            </a:pPr>
            <a:r>
              <a:rPr lang="en-US" dirty="0" smtClean="0"/>
              <a:t>9</a:t>
            </a:r>
            <a:r>
              <a:rPr lang="en-US" sz="2000" dirty="0" smtClean="0"/>
              <a:t>. </a:t>
            </a:r>
            <a:r>
              <a:rPr lang="en-US" sz="2000" b="1" dirty="0" smtClean="0"/>
              <a:t>Generate lists of patients by specific conditions to use for quality improvement, reduction of disparities, research, or outreach</a:t>
            </a:r>
          </a:p>
          <a:p>
            <a:pPr lvl="0"/>
            <a:r>
              <a:rPr lang="en-US" sz="2000" dirty="0" smtClean="0"/>
              <a:t>Gap Analysis :- </a:t>
            </a:r>
          </a:p>
          <a:p>
            <a:pPr lvl="1"/>
            <a:r>
              <a:rPr lang="en-US" sz="2000" dirty="0" smtClean="0"/>
              <a:t>This core objective is not met by Vista EHR </a:t>
            </a:r>
          </a:p>
          <a:p>
            <a:pPr lvl="1"/>
            <a:r>
              <a:rPr lang="en-US" sz="2000" dirty="0" smtClean="0"/>
              <a:t>In XYZ EHR, In Reporting Workbench, clinicians run reports that they have saved as their Favorites and view the results of recently run reports. Clinicians can also choose to run additional reports, modify reports, or create new reports if they have the appropriate security. Once a report has run, clinicians view the results and take action on them as needed</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Associated Workflow</a:t>
            </a:r>
            <a:endParaRPr lang="en-US" b="1" u="sng" dirty="0">
              <a:solidFill>
                <a:schemeClr val="tx1"/>
              </a:solidFill>
            </a:endParaRPr>
          </a:p>
        </p:txBody>
      </p:sp>
      <p:pic>
        <p:nvPicPr>
          <p:cNvPr id="3" name="Picture 2"/>
          <p:cNvPicPr/>
          <p:nvPr/>
        </p:nvPicPr>
        <p:blipFill>
          <a:blip r:embed="rId2"/>
          <a:stretch>
            <a:fillRect/>
          </a:stretch>
        </p:blipFill>
        <p:spPr>
          <a:xfrm>
            <a:off x="2940148" y="1477109"/>
            <a:ext cx="6049107" cy="492369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chemeClr val="tx1"/>
                </a:solidFill>
              </a:rPr>
              <a:t>AGENDA</a:t>
            </a:r>
            <a:endParaRPr lang="en-US" b="1" u="sng" dirty="0">
              <a:solidFill>
                <a:schemeClr val="tx1"/>
              </a:solidFill>
            </a:endParaRPr>
          </a:p>
        </p:txBody>
      </p:sp>
      <p:graphicFrame>
        <p:nvGraphicFramePr>
          <p:cNvPr id="3" name="Diagram 2"/>
          <p:cNvGraphicFramePr/>
          <p:nvPr/>
        </p:nvGraphicFramePr>
        <p:xfrm>
          <a:off x="2088269" y="1439334"/>
          <a:ext cx="8645379" cy="5017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590843" y="478302"/>
            <a:ext cx="10991557" cy="5541498"/>
          </a:xfrm>
        </p:spPr>
        <p:txBody>
          <a:bodyPr/>
          <a:lstStyle/>
          <a:p>
            <a:pPr>
              <a:buNone/>
            </a:pPr>
            <a:r>
              <a:rPr lang="en-US" dirty="0" smtClean="0"/>
              <a:t>12. </a:t>
            </a:r>
            <a:r>
              <a:rPr lang="en-US" sz="2000" dirty="0" smtClean="0"/>
              <a:t>The eligible hospital or CAH who transitions their patient to another setting of care or provider of care or refers their patient to another provider of care provides a summary care record for each transition of care or referral</a:t>
            </a:r>
          </a:p>
          <a:p>
            <a:pPr>
              <a:buNone/>
            </a:pPr>
            <a:r>
              <a:rPr lang="en-US" sz="2000" b="1" u="sng" dirty="0" smtClean="0"/>
              <a:t>Gap Analysis </a:t>
            </a:r>
            <a:r>
              <a:rPr lang="en-US" sz="2000" dirty="0" smtClean="0"/>
              <a:t>:- </a:t>
            </a:r>
          </a:p>
          <a:p>
            <a:pPr lvl="1"/>
            <a:r>
              <a:rPr lang="en-US" sz="2000" dirty="0" smtClean="0"/>
              <a:t>Vista doesn’t meet this objective</a:t>
            </a:r>
          </a:p>
          <a:p>
            <a:pPr lvl="1"/>
            <a:r>
              <a:rPr lang="en-US" sz="2000" dirty="0" smtClean="0"/>
              <a:t>In XYZ, when a clinician transitions a patient’s care, he can enter a provider to receive the patient’s summary of care, which is automatically sent through Care Everywhere when the patient is discharged.</a:t>
            </a:r>
          </a:p>
          <a:p>
            <a:pPr lvl="1"/>
            <a:r>
              <a:rPr lang="en-US" sz="2000" dirty="0" smtClean="0"/>
              <a:t>Summary of care documents can also be sent in response to queries from other organizations </a:t>
            </a:r>
          </a:p>
          <a:p>
            <a:pPr lvl="1">
              <a:buNone/>
            </a:pPr>
            <a:r>
              <a:rPr lang="en-US" sz="2000" dirty="0" smtClean="0"/>
              <a:t>Workflow :-</a:t>
            </a:r>
          </a:p>
          <a:p>
            <a:pPr lvl="1">
              <a:buNone/>
            </a:pPr>
            <a:endParaRPr lang="en-US" sz="2000" dirty="0"/>
          </a:p>
        </p:txBody>
      </p:sp>
      <p:pic>
        <p:nvPicPr>
          <p:cNvPr id="5" name="Picture 4"/>
          <p:cNvPicPr/>
          <p:nvPr/>
        </p:nvPicPr>
        <p:blipFill>
          <a:blip r:embed="rId2"/>
          <a:stretch>
            <a:fillRect/>
          </a:stretch>
        </p:blipFill>
        <p:spPr>
          <a:xfrm>
            <a:off x="3432518" y="3137095"/>
            <a:ext cx="6274190" cy="3460654"/>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4234" y="450166"/>
            <a:ext cx="11118166" cy="5569634"/>
          </a:xfrm>
        </p:spPr>
        <p:txBody>
          <a:bodyPr/>
          <a:lstStyle/>
          <a:p>
            <a:pPr>
              <a:buNone/>
            </a:pPr>
            <a:r>
              <a:rPr lang="en-US" dirty="0" smtClean="0"/>
              <a:t>13. Capability to submit electronic data to immunization registries or immunization information systems except where prohibited, and in accordance with applicable law and practice.</a:t>
            </a:r>
          </a:p>
          <a:p>
            <a:pPr>
              <a:buNone/>
            </a:pPr>
            <a:r>
              <a:rPr lang="en-US" dirty="0" smtClean="0"/>
              <a:t>Gap Analysis :-</a:t>
            </a:r>
          </a:p>
          <a:p>
            <a:pPr>
              <a:buNone/>
            </a:pPr>
            <a:endParaRPr lang="en-US" dirty="0"/>
          </a:p>
        </p:txBody>
      </p:sp>
      <p:pic>
        <p:nvPicPr>
          <p:cNvPr id="4" name="Picture 3"/>
          <p:cNvPicPr/>
          <p:nvPr/>
        </p:nvPicPr>
        <p:blipFill>
          <a:blip r:embed="rId2"/>
          <a:stretch>
            <a:fillRect/>
          </a:stretch>
        </p:blipFill>
        <p:spPr>
          <a:xfrm>
            <a:off x="2926080" y="1913206"/>
            <a:ext cx="6119446" cy="472674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2031" y="703385"/>
            <a:ext cx="11160369" cy="5316415"/>
          </a:xfrm>
        </p:spPr>
        <p:txBody>
          <a:bodyPr/>
          <a:lstStyle/>
          <a:p>
            <a:pPr>
              <a:buNone/>
            </a:pPr>
            <a:r>
              <a:rPr lang="en-US" dirty="0" smtClean="0"/>
              <a:t>14. Capability to submit electronic reportable laboratory results to public health agencies, where except where prohibited, and in accordance with applicable law and practice</a:t>
            </a:r>
          </a:p>
          <a:p>
            <a:pPr>
              <a:buNone/>
            </a:pPr>
            <a:r>
              <a:rPr lang="en-US" dirty="0" smtClean="0"/>
              <a:t>Gap Analysis :- </a:t>
            </a:r>
          </a:p>
          <a:p>
            <a:pPr>
              <a:buNone/>
            </a:pPr>
            <a:endParaRPr lang="en-US" dirty="0"/>
          </a:p>
        </p:txBody>
      </p:sp>
      <p:pic>
        <p:nvPicPr>
          <p:cNvPr id="4" name="Picture 3"/>
          <p:cNvPicPr/>
          <p:nvPr/>
        </p:nvPicPr>
        <p:blipFill>
          <a:blip r:embed="rId2"/>
          <a:stretch>
            <a:fillRect/>
          </a:stretch>
        </p:blipFill>
        <p:spPr>
          <a:xfrm>
            <a:off x="3010486" y="1828799"/>
            <a:ext cx="5613009" cy="467047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8978" y="618978"/>
            <a:ext cx="10963422" cy="5400822"/>
          </a:xfrm>
        </p:spPr>
        <p:txBody>
          <a:bodyPr/>
          <a:lstStyle/>
          <a:p>
            <a:pPr>
              <a:buNone/>
            </a:pPr>
            <a:r>
              <a:rPr lang="en-US" dirty="0" smtClean="0"/>
              <a:t>15. Capability to submit electronic </a:t>
            </a:r>
            <a:r>
              <a:rPr lang="en-US" dirty="0" err="1" smtClean="0"/>
              <a:t>syndromic</a:t>
            </a:r>
            <a:r>
              <a:rPr lang="en-US" dirty="0" smtClean="0"/>
              <a:t> surveillance data to public health agencies, except where prohibited, and in accordance with applicable law and practice</a:t>
            </a:r>
          </a:p>
          <a:p>
            <a:pPr>
              <a:buNone/>
            </a:pPr>
            <a:r>
              <a:rPr lang="en-US" dirty="0" smtClean="0"/>
              <a:t>Gap Analysis :-</a:t>
            </a:r>
          </a:p>
          <a:p>
            <a:pPr lvl="1"/>
            <a:endParaRPr lang="en-US" dirty="0"/>
          </a:p>
        </p:txBody>
      </p:sp>
      <p:pic>
        <p:nvPicPr>
          <p:cNvPr id="4" name="Picture 3"/>
          <p:cNvPicPr/>
          <p:nvPr/>
        </p:nvPicPr>
        <p:blipFill>
          <a:blip r:embed="rId2"/>
          <a:stretch>
            <a:fillRect/>
          </a:stretch>
        </p:blipFill>
        <p:spPr>
          <a:xfrm>
            <a:off x="3165231" y="1702191"/>
            <a:ext cx="5430129" cy="490962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solidFill>
                  <a:schemeClr val="tx1"/>
                </a:solidFill>
              </a:rPr>
              <a:t>ANALYSIS</a:t>
            </a:r>
            <a:endParaRPr lang="en-US" b="1" u="sng" dirty="0">
              <a:solidFill>
                <a:schemeClr val="tx1"/>
              </a:solidFill>
            </a:endParaRPr>
          </a:p>
        </p:txBody>
      </p:sp>
      <p:sp>
        <p:nvSpPr>
          <p:cNvPr id="3" name="Subtitle 2"/>
          <p:cNvSpPr>
            <a:spLocks noGrp="1"/>
          </p:cNvSpPr>
          <p:nvPr>
            <p:ph sz="quarter" idx="1"/>
          </p:nvPr>
        </p:nvSpPr>
        <p:spPr/>
        <p:txBody>
          <a:bodyPr>
            <a:normAutofit/>
          </a:bodyPr>
          <a:lstStyle/>
          <a:p>
            <a:r>
              <a:rPr lang="en-US" dirty="0" smtClean="0"/>
              <a:t>Number of Objectives met</a:t>
            </a:r>
            <a:endParaRPr lang="en-US" dirty="0"/>
          </a:p>
        </p:txBody>
      </p:sp>
      <p:graphicFrame>
        <p:nvGraphicFramePr>
          <p:cNvPr id="5" name="Chart 4"/>
          <p:cNvGraphicFramePr/>
          <p:nvPr>
            <p:extLst>
              <p:ext uri="{D42A27DB-BD31-4B8C-83A1-F6EECF244321}">
                <p14:modId xmlns:p14="http://schemas.microsoft.com/office/powerpoint/2010/main" xmlns="" val="3972636393"/>
              </p:ext>
            </p:extLst>
          </p:nvPr>
        </p:nvGraphicFramePr>
        <p:xfrm>
          <a:off x="1533236" y="1999673"/>
          <a:ext cx="9910619" cy="4359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3364047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rPr>
              <a:t>XYZ and </a:t>
            </a:r>
            <a:r>
              <a:rPr lang="en-US" b="1" dirty="0" err="1" smtClean="0">
                <a:solidFill>
                  <a:schemeClr val="tx1"/>
                </a:solidFill>
              </a:rPr>
              <a:t>VistA</a:t>
            </a:r>
            <a:r>
              <a:rPr lang="en-US" b="1" dirty="0" smtClean="0">
                <a:solidFill>
                  <a:schemeClr val="tx1"/>
                </a:solidFill>
              </a:rPr>
              <a:t>  - </a:t>
            </a:r>
            <a:br>
              <a:rPr lang="en-US" b="1" dirty="0" smtClean="0">
                <a:solidFill>
                  <a:schemeClr val="tx1"/>
                </a:solidFill>
              </a:rPr>
            </a:br>
            <a:r>
              <a:rPr lang="en-US" b="1" dirty="0" smtClean="0">
                <a:solidFill>
                  <a:schemeClr val="tx1"/>
                </a:solidFill>
              </a:rPr>
              <a:t>Core and Menu set compliance</a:t>
            </a:r>
            <a:endParaRPr lang="en-US" b="1" dirty="0">
              <a:solidFill>
                <a:schemeClr val="tx1"/>
              </a:solidFill>
            </a:endParaRPr>
          </a:p>
        </p:txBody>
      </p:sp>
      <p:graphicFrame>
        <p:nvGraphicFramePr>
          <p:cNvPr id="5" name="Chart 4"/>
          <p:cNvGraphicFramePr/>
          <p:nvPr>
            <p:extLst>
              <p:ext uri="{D42A27DB-BD31-4B8C-83A1-F6EECF244321}">
                <p14:modId xmlns:p14="http://schemas.microsoft.com/office/powerpoint/2010/main" xmlns="" val="3207871634"/>
              </p:ext>
            </p:extLst>
          </p:nvPr>
        </p:nvGraphicFramePr>
        <p:xfrm>
          <a:off x="1930400" y="1828800"/>
          <a:ext cx="9245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25002035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Recommendations</a:t>
            </a:r>
            <a:endParaRPr lang="en-US" b="1" u="sng" dirty="0">
              <a:solidFill>
                <a:schemeClr val="tx1"/>
              </a:solidFill>
            </a:endParaRPr>
          </a:p>
        </p:txBody>
      </p:sp>
      <p:sp>
        <p:nvSpPr>
          <p:cNvPr id="3" name="Content Placeholder 2"/>
          <p:cNvSpPr>
            <a:spLocks noGrp="1"/>
          </p:cNvSpPr>
          <p:nvPr>
            <p:ph sz="quarter" idx="1"/>
          </p:nvPr>
        </p:nvSpPr>
        <p:spPr>
          <a:xfrm>
            <a:off x="858129" y="1447800"/>
            <a:ext cx="10724271" cy="4572000"/>
          </a:xfrm>
        </p:spPr>
        <p:txBody>
          <a:bodyPr/>
          <a:lstStyle/>
          <a:p>
            <a:pPr marL="514350" indent="-514350">
              <a:buNone/>
            </a:pPr>
            <a:r>
              <a:rPr lang="en-US" dirty="0" err="1" smtClean="0"/>
              <a:t>VistA</a:t>
            </a:r>
            <a:r>
              <a:rPr lang="en-US" dirty="0" smtClean="0"/>
              <a:t> needs to take following steps :-</a:t>
            </a:r>
          </a:p>
          <a:p>
            <a:pPr marL="788670" lvl="1" indent="-514350">
              <a:buFont typeface="+mj-lt"/>
              <a:buAutoNum type="arabicPeriod"/>
            </a:pPr>
            <a:r>
              <a:rPr lang="en-US" dirty="0" smtClean="0"/>
              <a:t>Identify reportable results to public health agencies</a:t>
            </a:r>
          </a:p>
          <a:p>
            <a:pPr marL="788670" lvl="1" indent="-514350">
              <a:buFont typeface="+mj-lt"/>
              <a:buAutoNum type="arabicPeriod"/>
            </a:pPr>
            <a:r>
              <a:rPr lang="en-US" dirty="0" smtClean="0"/>
              <a:t>Development of lab interface</a:t>
            </a:r>
          </a:p>
          <a:p>
            <a:pPr marL="788670" lvl="1" indent="-514350">
              <a:buFont typeface="+mj-lt"/>
              <a:buAutoNum type="arabicPeriod"/>
            </a:pPr>
            <a:r>
              <a:rPr lang="en-US" dirty="0" smtClean="0"/>
              <a:t>Develop a patient portal</a:t>
            </a:r>
          </a:p>
          <a:p>
            <a:pPr marL="788670" lvl="1" indent="-514350">
              <a:buFont typeface="+mj-lt"/>
              <a:buAutoNum type="arabicPeriod"/>
            </a:pPr>
            <a:r>
              <a:rPr lang="en-US" dirty="0" smtClean="0"/>
              <a:t>E-prescribing  interface</a:t>
            </a:r>
          </a:p>
          <a:p>
            <a:pPr marL="788670" lvl="1" indent="-514350">
              <a:buFont typeface="+mj-lt"/>
              <a:buAutoNum type="arabicPeriod"/>
            </a:pPr>
            <a:r>
              <a:rPr lang="en-US" dirty="0" smtClean="0"/>
              <a:t>More focus should be on interoperability features</a:t>
            </a:r>
          </a:p>
          <a:p>
            <a:pPr marL="788670" lvl="1" indent="-514350">
              <a:buFont typeface="+mj-lt"/>
              <a:buAutoNum type="arabicPeriod"/>
            </a:pPr>
            <a:r>
              <a:rPr lang="en-US" dirty="0" smtClean="0"/>
              <a:t>Client education on meaningful use reporting</a:t>
            </a:r>
          </a:p>
          <a:p>
            <a:pPr marL="788670" lvl="1"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114" y="274638"/>
            <a:ext cx="10935286" cy="1143000"/>
          </a:xfrm>
        </p:spPr>
        <p:txBody>
          <a:bodyPr/>
          <a:lstStyle/>
          <a:p>
            <a:r>
              <a:rPr lang="en-US" b="1" dirty="0" smtClean="0">
                <a:solidFill>
                  <a:schemeClr val="tx1"/>
                </a:solidFill>
              </a:rPr>
              <a:t>				</a:t>
            </a:r>
            <a:r>
              <a:rPr lang="en-US" b="1" u="sng" dirty="0" smtClean="0">
                <a:solidFill>
                  <a:schemeClr val="tx1"/>
                </a:solidFill>
              </a:rPr>
              <a:t>Conclusion</a:t>
            </a:r>
            <a:endParaRPr lang="en-US" b="1" u="sng" dirty="0">
              <a:solidFill>
                <a:schemeClr val="tx1"/>
              </a:solidFill>
            </a:endParaRPr>
          </a:p>
        </p:txBody>
      </p:sp>
      <p:sp>
        <p:nvSpPr>
          <p:cNvPr id="3" name="Content Placeholder 2"/>
          <p:cNvSpPr>
            <a:spLocks noGrp="1"/>
          </p:cNvSpPr>
          <p:nvPr>
            <p:ph sz="quarter" idx="1"/>
          </p:nvPr>
        </p:nvSpPr>
        <p:spPr>
          <a:xfrm>
            <a:off x="689317" y="1308295"/>
            <a:ext cx="10893083" cy="4711505"/>
          </a:xfrm>
        </p:spPr>
        <p:txBody>
          <a:bodyPr/>
          <a:lstStyle/>
          <a:p>
            <a:r>
              <a:rPr lang="en-US" dirty="0" smtClean="0"/>
              <a:t>Leading EHR vendor in the US, compliance with regards to Meaningful Use and its standards and Objectives. </a:t>
            </a:r>
          </a:p>
          <a:p>
            <a:r>
              <a:rPr lang="en-US" dirty="0" smtClean="0"/>
              <a:t>Vista</a:t>
            </a:r>
          </a:p>
          <a:p>
            <a:pPr lvl="1"/>
            <a:r>
              <a:rPr lang="en-US" dirty="0" smtClean="0"/>
              <a:t>Compliant with five menu objectives and ten core objectives</a:t>
            </a:r>
          </a:p>
          <a:p>
            <a:pPr lvl="1"/>
            <a:r>
              <a:rPr lang="en-US" dirty="0" smtClean="0"/>
              <a:t>Misses out on significant standard measures that cater to data sharing which is the essence of stage two Meaningful Use</a:t>
            </a:r>
          </a:p>
          <a:p>
            <a:pPr lvl="1"/>
            <a:r>
              <a:rPr lang="en-US" dirty="0" smtClean="0"/>
              <a:t>Misses out patient  engagement aspect which is an important objective of meaningful use stage 2</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solidFill>
                  <a:schemeClr val="tx1"/>
                </a:solidFill>
              </a:rPr>
              <a:t>References</a:t>
            </a:r>
            <a:endParaRPr lang="en-US" dirty="0">
              <a:solidFill>
                <a:schemeClr val="tx1"/>
              </a:solidFill>
            </a:endParaRPr>
          </a:p>
        </p:txBody>
      </p:sp>
      <p:sp>
        <p:nvSpPr>
          <p:cNvPr id="7" name="Subtitle 6"/>
          <p:cNvSpPr>
            <a:spLocks noGrp="1"/>
          </p:cNvSpPr>
          <p:nvPr>
            <p:ph sz="quarter" idx="1"/>
          </p:nvPr>
        </p:nvSpPr>
        <p:spPr/>
        <p:txBody>
          <a:bodyPr/>
          <a:lstStyle/>
          <a:p>
            <a:pPr marL="342900" indent="-342900">
              <a:buFont typeface="Arial" panose="020B0604020202020204" pitchFamily="34" charset="0"/>
              <a:buChar char="•"/>
            </a:pPr>
            <a:r>
              <a:rPr lang="en-US" dirty="0" smtClean="0">
                <a:solidFill>
                  <a:schemeClr val="tx1"/>
                </a:solidFill>
              </a:rPr>
              <a:t>Vista Library</a:t>
            </a:r>
          </a:p>
          <a:p>
            <a:pPr marL="342900" indent="-342900">
              <a:buFont typeface="Arial" panose="020B0604020202020204" pitchFamily="34" charset="0"/>
              <a:buChar char="•"/>
            </a:pPr>
            <a:r>
              <a:rPr lang="en-US" dirty="0" smtClean="0">
                <a:solidFill>
                  <a:schemeClr val="tx1"/>
                </a:solidFill>
              </a:rPr>
              <a:t>XYZ training companion and user guide</a:t>
            </a:r>
          </a:p>
          <a:p>
            <a:pPr marL="342900" indent="-342900">
              <a:buFont typeface="Arial" panose="020B0604020202020204" pitchFamily="34" charset="0"/>
              <a:buChar char="•"/>
            </a:pPr>
            <a:r>
              <a:rPr lang="en-US" dirty="0" smtClean="0">
                <a:solidFill>
                  <a:schemeClr val="tx1"/>
                </a:solidFill>
              </a:rPr>
              <a:t>Centre of Medicare and Medicaid services (</a:t>
            </a:r>
            <a:r>
              <a:rPr lang="en-US" dirty="0" smtClean="0">
                <a:solidFill>
                  <a:schemeClr val="tx1"/>
                </a:solidFill>
                <a:hlinkClick r:id="rId2"/>
              </a:rPr>
              <a:t>www.cms.gov</a:t>
            </a:r>
            <a:r>
              <a:rPr lang="en-US" dirty="0" smtClean="0">
                <a:solidFill>
                  <a:schemeClr val="tx1"/>
                </a:solidFill>
              </a:rPr>
              <a:t>)</a:t>
            </a:r>
          </a:p>
          <a:p>
            <a:pPr marL="342900" indent="-342900">
              <a:buNone/>
            </a:pPr>
            <a:endParaRPr lang="en-US" dirty="0" smtClean="0">
              <a:solidFill>
                <a:schemeClr val="tx1"/>
              </a:solidFill>
            </a:endParaRP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xmlns="" val="333264413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dirty="0"/>
          </a:p>
        </p:txBody>
      </p:sp>
      <p:sp>
        <p:nvSpPr>
          <p:cNvPr id="4" name="Title 3"/>
          <p:cNvSpPr>
            <a:spLocks noGrp="1"/>
          </p:cNvSpPr>
          <p:nvPr>
            <p:ph type="ctrTitle"/>
          </p:nvPr>
        </p:nvSpPr>
        <p:spPr>
          <a:xfrm>
            <a:off x="1727200" y="1905000"/>
            <a:ext cx="8229600" cy="523220"/>
          </a:xfrm>
        </p:spPr>
        <p:txBody>
          <a:bodyPr>
            <a:normAutofit fontScale="90000"/>
          </a:bodyPr>
          <a:lstStyle/>
          <a:p>
            <a:pPr algn="ctr"/>
            <a:r>
              <a:rPr sz="4000" smtClean="0"/>
              <a:t>CASE STUDY</a:t>
            </a:r>
            <a:endParaRPr lang="en-US" sz="4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61" name="Rectangle 1" hidden="1"/>
          <p:cNvGraphicFramePr>
            <a:graphicFrameLocks/>
          </p:cNvGraphicFramePr>
          <p:nvPr>
            <p:custDataLst>
              <p:tags r:id="rId2"/>
            </p:custDataLst>
          </p:nvPr>
        </p:nvGraphicFramePr>
        <p:xfrm>
          <a:off x="0" y="0"/>
          <a:ext cx="194733" cy="158750"/>
        </p:xfrm>
        <a:graphic>
          <a:graphicData uri="http://schemas.openxmlformats.org/presentationml/2006/ole">
            <p:oleObj spid="_x0000_s1026" name="think-cell Slide" r:id="rId6" imgW="0" imgH="0" progId="">
              <p:embed/>
            </p:oleObj>
          </a:graphicData>
        </a:graphic>
      </p:graphicFrame>
      <p:sp>
        <p:nvSpPr>
          <p:cNvPr id="552963" name="Title 2"/>
          <p:cNvSpPr>
            <a:spLocks noGrp="1"/>
          </p:cNvSpPr>
          <p:nvPr>
            <p:ph type="title"/>
            <p:custDataLst>
              <p:tags r:id="rId3"/>
            </p:custDataLst>
          </p:nvPr>
        </p:nvSpPr>
        <p:spPr>
          <a:xfrm>
            <a:off x="552451" y="417464"/>
            <a:ext cx="11106912" cy="651681"/>
          </a:xfrm>
        </p:spPr>
        <p:txBody>
          <a:bodyPr>
            <a:normAutofit fontScale="90000"/>
          </a:bodyPr>
          <a:lstStyle/>
          <a:p>
            <a:pPr algn="ctr"/>
            <a:r>
              <a:rPr lang="en-US" b="1" u="sng" dirty="0" smtClean="0">
                <a:solidFill>
                  <a:schemeClr val="tx1"/>
                </a:solidFill>
              </a:rPr>
              <a:t>Meaningful Use</a:t>
            </a:r>
            <a:endParaRPr lang="en-US" b="1" u="sng" dirty="0">
              <a:solidFill>
                <a:schemeClr val="tx1"/>
              </a:solidFill>
            </a:endParaRPr>
          </a:p>
        </p:txBody>
      </p:sp>
      <p:sp>
        <p:nvSpPr>
          <p:cNvPr id="6" name="Content Placeholder 5"/>
          <p:cNvSpPr>
            <a:spLocks noGrp="1"/>
          </p:cNvSpPr>
          <p:nvPr>
            <p:ph sz="quarter" idx="4294967295"/>
          </p:nvPr>
        </p:nvSpPr>
        <p:spPr>
          <a:xfrm>
            <a:off x="1084263" y="1398588"/>
            <a:ext cx="11107737" cy="4745037"/>
          </a:xfrm>
        </p:spPr>
        <p:txBody>
          <a:bodyPr/>
          <a:lstStyle/>
          <a:p>
            <a:pPr marL="285750" indent="-285750">
              <a:buFont typeface="Arial" panose="020B0604020202020204" pitchFamily="34" charset="0"/>
              <a:buChar char="•"/>
            </a:pPr>
            <a:r>
              <a:rPr lang="en-US" sz="2000" dirty="0"/>
              <a:t>Meaningful Use is using certified EHR technology to </a:t>
            </a:r>
            <a:r>
              <a:rPr lang="en-US" sz="2000" b="1" u="sng" dirty="0"/>
              <a:t>Improve quality, safety, efficiency, and reduce health </a:t>
            </a:r>
            <a:r>
              <a:rPr lang="en-US" sz="2000" b="1" u="sng" dirty="0" smtClean="0"/>
              <a:t>disparities</a:t>
            </a:r>
          </a:p>
          <a:p>
            <a:endParaRPr lang="en-US" sz="2000" dirty="0"/>
          </a:p>
          <a:p>
            <a:pPr marL="285750" indent="-285750">
              <a:buFont typeface="Arial" panose="020B0604020202020204" pitchFamily="34" charset="0"/>
              <a:buChar char="•"/>
            </a:pPr>
            <a:r>
              <a:rPr lang="en-US" sz="2000" dirty="0"/>
              <a:t>Improve </a:t>
            </a:r>
            <a:r>
              <a:rPr lang="en-US" sz="2000" u="sng" dirty="0"/>
              <a:t>care coordination</a:t>
            </a:r>
          </a:p>
          <a:p>
            <a:endParaRPr lang="en-US" sz="2000" dirty="0"/>
          </a:p>
          <a:p>
            <a:pPr marL="285750" indent="-285750">
              <a:buFont typeface="Arial" panose="020B0604020202020204" pitchFamily="34" charset="0"/>
              <a:buChar char="•"/>
            </a:pPr>
            <a:r>
              <a:rPr lang="en-US" sz="2000" dirty="0"/>
              <a:t>Maintaining </a:t>
            </a:r>
            <a:r>
              <a:rPr lang="en-US" sz="2000" u="sng" dirty="0"/>
              <a:t>privacy and security</a:t>
            </a:r>
          </a:p>
          <a:p>
            <a:endParaRPr lang="en-US" sz="2000" dirty="0"/>
          </a:p>
          <a:p>
            <a:pPr marL="285750" indent="-285750">
              <a:buFont typeface="Arial" panose="020B0604020202020204" pitchFamily="34" charset="0"/>
              <a:buChar char="•"/>
            </a:pPr>
            <a:r>
              <a:rPr lang="en-US" sz="2000" dirty="0"/>
              <a:t>Meaningful Use </a:t>
            </a:r>
            <a:r>
              <a:rPr lang="en-US" sz="2000" u="sng" dirty="0"/>
              <a:t>mandated in law </a:t>
            </a:r>
            <a:r>
              <a:rPr lang="en-US" sz="2000" dirty="0"/>
              <a:t>to receive incentives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xmlns="" val="1916752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Introduction</a:t>
            </a:r>
            <a:endParaRPr lang="en-US" b="1" u="sng" dirty="0">
              <a:solidFill>
                <a:schemeClr val="tx1"/>
              </a:solidFill>
            </a:endParaRPr>
          </a:p>
        </p:txBody>
      </p:sp>
      <p:sp>
        <p:nvSpPr>
          <p:cNvPr id="3" name="Content Placeholder 2"/>
          <p:cNvSpPr>
            <a:spLocks noGrp="1"/>
          </p:cNvSpPr>
          <p:nvPr>
            <p:ph sz="quarter" idx="1"/>
          </p:nvPr>
        </p:nvSpPr>
        <p:spPr/>
        <p:txBody>
          <a:bodyPr>
            <a:normAutofit/>
          </a:bodyPr>
          <a:lstStyle/>
          <a:p>
            <a:r>
              <a:rPr lang="en-US" u="sng" dirty="0" smtClean="0"/>
              <a:t>Social network analysis</a:t>
            </a:r>
            <a:r>
              <a:rPr lang="en-US" dirty="0" smtClean="0"/>
              <a:t> :-</a:t>
            </a:r>
          </a:p>
          <a:p>
            <a:pPr lvl="1"/>
            <a:r>
              <a:rPr lang="en-US" dirty="0" smtClean="0"/>
              <a:t>SNA is approach that assesses interactions among people in the community to support analysis of the structure of public health systems.</a:t>
            </a:r>
          </a:p>
          <a:p>
            <a:pPr lvl="1"/>
            <a:r>
              <a:rPr lang="en-US" dirty="0" smtClean="0"/>
              <a:t>It allows the whole system to be examined in its entirety, which may reveal useful information about network position, properties of different groups or people in community, or characteristics of the complete network.</a:t>
            </a:r>
          </a:p>
          <a:p>
            <a:r>
              <a:rPr lang="en-US" b="1" u="sng" dirty="0" smtClean="0"/>
              <a:t>Focus of study</a:t>
            </a:r>
            <a:r>
              <a:rPr lang="en-US" dirty="0" smtClean="0"/>
              <a:t> :-</a:t>
            </a:r>
          </a:p>
          <a:p>
            <a:pPr lvl="1"/>
            <a:r>
              <a:rPr lang="en-US" dirty="0" smtClean="0"/>
              <a:t>To find out which members of social networks do people interact with the most when seeking health information &amp; </a:t>
            </a:r>
          </a:p>
          <a:p>
            <a:pPr lvl="1"/>
            <a:r>
              <a:rPr lang="en-US" dirty="0" smtClean="0"/>
              <a:t>How close their relationship is with the person from whom they seek health information.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Methodology</a:t>
            </a:r>
            <a:endParaRPr lang="en-US" b="1" u="sng" dirty="0">
              <a:solidFill>
                <a:schemeClr val="tx1"/>
              </a:solidFill>
            </a:endParaRPr>
          </a:p>
        </p:txBody>
      </p:sp>
      <p:sp>
        <p:nvSpPr>
          <p:cNvPr id="3" name="Content Placeholder 2"/>
          <p:cNvSpPr>
            <a:spLocks noGrp="1"/>
          </p:cNvSpPr>
          <p:nvPr>
            <p:ph sz="quarter" idx="1"/>
          </p:nvPr>
        </p:nvSpPr>
        <p:spPr/>
        <p:txBody>
          <a:bodyPr/>
          <a:lstStyle/>
          <a:p>
            <a:r>
              <a:rPr lang="en-US" dirty="0" smtClean="0"/>
              <a:t>Questionnaire was used.</a:t>
            </a:r>
          </a:p>
          <a:p>
            <a:r>
              <a:rPr lang="en-US" dirty="0" smtClean="0"/>
              <a:t>Survey was conducted on 100 respondents.</a:t>
            </a:r>
          </a:p>
          <a:p>
            <a:r>
              <a:rPr lang="en-US" dirty="0" smtClean="0"/>
              <a:t>Convenient sampling method was used.</a:t>
            </a:r>
          </a:p>
          <a:p>
            <a:r>
              <a:rPr lang="en-US" dirty="0" smtClean="0"/>
              <a:t>Excel- to evaluate data.</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Analysis</a:t>
            </a:r>
            <a:endParaRPr lang="en-US" b="1" u="sng" dirty="0">
              <a:solidFill>
                <a:schemeClr val="tx1"/>
              </a:solidFill>
            </a:endParaRPr>
          </a:p>
        </p:txBody>
      </p:sp>
      <p:graphicFrame>
        <p:nvGraphicFramePr>
          <p:cNvPr id="4" name="Content Placeholder 3"/>
          <p:cNvGraphicFramePr>
            <a:graphicFrameLocks noGrp="1"/>
          </p:cNvGraphicFramePr>
          <p:nvPr>
            <p:ph sz="quarter" idx="1"/>
          </p:nvPr>
        </p:nvGraphicFramePr>
        <p:xfrm>
          <a:off x="1219200" y="1447800"/>
          <a:ext cx="103632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253218" y="664698"/>
          <a:ext cx="5444197" cy="56938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6088966" y="689317"/>
          <a:ext cx="5713828" cy="56692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96947" y="309487"/>
          <a:ext cx="5838093" cy="60913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581334" y="309489"/>
          <a:ext cx="5193323" cy="578182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168812" y="323557"/>
          <a:ext cx="5303521" cy="62601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p:nvPr/>
        </p:nvGraphicFramePr>
        <p:xfrm>
          <a:off x="6231988" y="351692"/>
          <a:ext cx="5725550" cy="610537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Conclusion</a:t>
            </a:r>
            <a:endParaRPr lang="en-US" b="1" u="sng" dirty="0">
              <a:solidFill>
                <a:schemeClr val="tx1"/>
              </a:solidFill>
            </a:endParaRPr>
          </a:p>
        </p:txBody>
      </p:sp>
      <p:sp>
        <p:nvSpPr>
          <p:cNvPr id="3" name="Content Placeholder 2"/>
          <p:cNvSpPr>
            <a:spLocks noGrp="1"/>
          </p:cNvSpPr>
          <p:nvPr>
            <p:ph sz="quarter" idx="1"/>
          </p:nvPr>
        </p:nvSpPr>
        <p:spPr/>
        <p:txBody>
          <a:bodyPr/>
          <a:lstStyle/>
          <a:p>
            <a:r>
              <a:rPr lang="en-US" dirty="0" smtClean="0"/>
              <a:t>People get influenced from people within community</a:t>
            </a:r>
          </a:p>
          <a:p>
            <a:r>
              <a:rPr lang="en-US" dirty="0" smtClean="0"/>
              <a:t>This  technique can be used to prevent public health problems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References</a:t>
            </a:r>
            <a:endParaRPr lang="en-US" b="1" u="sng" dirty="0">
              <a:solidFill>
                <a:schemeClr val="tx1"/>
              </a:solidFill>
            </a:endParaRPr>
          </a:p>
        </p:txBody>
      </p:sp>
      <p:sp>
        <p:nvSpPr>
          <p:cNvPr id="3" name="Content Placeholder 2"/>
          <p:cNvSpPr>
            <a:spLocks noGrp="1"/>
          </p:cNvSpPr>
          <p:nvPr>
            <p:ph sz="quarter" idx="1"/>
          </p:nvPr>
        </p:nvSpPr>
        <p:spPr/>
        <p:txBody>
          <a:bodyPr/>
          <a:lstStyle/>
          <a:p>
            <a:pPr lvl="0"/>
            <a:r>
              <a:rPr lang="en-US" dirty="0" smtClean="0"/>
              <a:t>Social network analysis-A brief introduction on Orgnet.com.</a:t>
            </a:r>
          </a:p>
          <a:p>
            <a:pPr lvl="0"/>
            <a:r>
              <a:rPr lang="en-US" dirty="0" smtClean="0"/>
              <a:t>Roberson St, 2011. - Addressing Public Health Issues with Social Network Analysis, North Carolina preparedness &amp; emergency response center.</a:t>
            </a:r>
          </a:p>
          <a:p>
            <a:pPr lvl="0"/>
            <a:r>
              <a:rPr lang="en-US" dirty="0" smtClean="0"/>
              <a:t>Fowler JH, Christakis NA. Dynamic spread of happiness in a large social network: longitudinal analysis over 20 years in the Framingham Heart Study. </a:t>
            </a:r>
            <a:r>
              <a:rPr lang="en-US" i="1" dirty="0" smtClean="0"/>
              <a:t>BMJ. </a:t>
            </a:r>
            <a:r>
              <a:rPr lang="en-US" dirty="0" smtClean="0"/>
              <a:t>2008;337:a2338</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0049" y="2314454"/>
            <a:ext cx="10063089" cy="1143000"/>
          </a:xfrm>
        </p:spPr>
        <p:txBody>
          <a:bodyPr/>
          <a:lstStyle/>
          <a:p>
            <a:pPr algn="ctr"/>
            <a:r>
              <a:rPr lang="en-US" b="1" u="sng" dirty="0" smtClean="0">
                <a:solidFill>
                  <a:schemeClr val="tx1"/>
                </a:solidFill>
              </a:rPr>
              <a:t>THANK YOU</a:t>
            </a:r>
            <a:endParaRPr lang="en-US" b="1" u="sng"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7" name="Title 1"/>
          <p:cNvSpPr>
            <a:spLocks noGrp="1"/>
          </p:cNvSpPr>
          <p:nvPr>
            <p:ph type="title"/>
          </p:nvPr>
        </p:nvSpPr>
        <p:spPr>
          <a:xfrm>
            <a:off x="555921" y="309489"/>
            <a:ext cx="11106912" cy="647114"/>
          </a:xfrm>
        </p:spPr>
        <p:txBody>
          <a:bodyPr>
            <a:normAutofit/>
          </a:bodyPr>
          <a:lstStyle/>
          <a:p>
            <a:pPr algn="ctr"/>
            <a:r>
              <a:rPr lang="en-US" sz="1800" b="1" u="sng" dirty="0" smtClean="0">
                <a:solidFill>
                  <a:schemeClr val="tx1"/>
                </a:solidFill>
              </a:rPr>
              <a:t>Stages of Meaningful Use</a:t>
            </a:r>
            <a:endParaRPr lang="nl-NL" sz="1800" b="1" u="sng" dirty="0">
              <a:solidFill>
                <a:schemeClr val="tx1"/>
              </a:solidFill>
            </a:endParaRPr>
          </a:p>
        </p:txBody>
      </p:sp>
      <p:grpSp>
        <p:nvGrpSpPr>
          <p:cNvPr id="2" name="Group 12"/>
          <p:cNvGrpSpPr>
            <a:grpSpLocks/>
          </p:cNvGrpSpPr>
          <p:nvPr/>
        </p:nvGrpSpPr>
        <p:grpSpPr bwMode="auto">
          <a:xfrm>
            <a:off x="529167" y="1600511"/>
            <a:ext cx="3543300" cy="4020464"/>
            <a:chOff x="300" y="872"/>
            <a:chExt cx="1847" cy="3782"/>
          </a:xfrm>
        </p:grpSpPr>
        <p:sp>
          <p:nvSpPr>
            <p:cNvPr id="577547" name="Text Box 10"/>
            <p:cNvSpPr txBox="1">
              <a:spLocks noChangeArrowheads="1"/>
            </p:cNvSpPr>
            <p:nvPr/>
          </p:nvSpPr>
          <p:spPr bwMode="auto">
            <a:xfrm>
              <a:off x="300" y="872"/>
              <a:ext cx="1847" cy="258"/>
            </a:xfrm>
            <a:prstGeom prst="rect">
              <a:avLst/>
            </a:prstGeom>
            <a:solidFill>
              <a:srgbClr val="00A1DE"/>
            </a:solidFill>
            <a:ln w="12700" algn="ctr">
              <a:solidFill>
                <a:srgbClr val="00A1DE"/>
              </a:solidFill>
              <a:miter lim="800000"/>
              <a:headEnd/>
              <a:tailEnd type="none" w="sm" len="med"/>
            </a:ln>
          </p:spPr>
          <p:txBody>
            <a:bodyPr lIns="40118" tIns="40118" rIns="40118" bIns="40118" anchor="ctr" anchorCtr="1"/>
            <a:lstStyle/>
            <a:p>
              <a:pPr algn="ctr" defTabSz="957263" fontAlgn="base">
                <a:spcBef>
                  <a:spcPts val="400"/>
                </a:spcBef>
                <a:spcAft>
                  <a:spcPct val="0"/>
                </a:spcAft>
              </a:pPr>
              <a:r>
                <a:rPr lang="en-US" b="1" dirty="0">
                  <a:solidFill>
                    <a:srgbClr val="FFFFFF"/>
                  </a:solidFill>
                  <a:cs typeface="Arial" pitchFamily="34" charset="0"/>
                </a:rPr>
                <a:t>Stage 1</a:t>
              </a:r>
            </a:p>
          </p:txBody>
        </p:sp>
        <p:sp>
          <p:nvSpPr>
            <p:cNvPr id="12" name="Rectangle 11"/>
            <p:cNvSpPr>
              <a:spLocks noChangeArrowheads="1"/>
            </p:cNvSpPr>
            <p:nvPr/>
          </p:nvSpPr>
          <p:spPr bwMode="auto">
            <a:xfrm>
              <a:off x="300" y="1130"/>
              <a:ext cx="1847" cy="3524"/>
            </a:xfrm>
            <a:prstGeom prst="rect">
              <a:avLst/>
            </a:prstGeom>
            <a:noFill/>
            <a:ln w="12700" algn="ctr">
              <a:solidFill>
                <a:srgbClr val="00A1DE"/>
              </a:solidFill>
              <a:miter lim="800000"/>
              <a:headEnd/>
              <a:tailEnd/>
            </a:ln>
          </p:spPr>
          <p:txBody>
            <a:bodyPr lIns="40118" tIns="40118" rIns="40118" bIns="40118"/>
            <a:lstStyle/>
            <a:p>
              <a:pPr marL="230188" indent="-171450" defTabSz="957998" fontAlgn="base">
                <a:spcBef>
                  <a:spcPts val="400"/>
                </a:spcBef>
                <a:buFont typeface="Arial" panose="020B0604020202020204" pitchFamily="34" charset="0"/>
                <a:buChar char="•"/>
                <a:defRPr/>
              </a:pPr>
              <a:r>
                <a:rPr lang="nl-NL" dirty="0">
                  <a:cs typeface="Arial" pitchFamily="34" charset="0"/>
                </a:rPr>
                <a:t>Capture health information in a coded format</a:t>
              </a:r>
            </a:p>
            <a:p>
              <a:pPr marL="230188" indent="-171450" defTabSz="957998" fontAlgn="base">
                <a:spcBef>
                  <a:spcPts val="400"/>
                </a:spcBef>
                <a:buFont typeface="Arial" panose="020B0604020202020204" pitchFamily="34" charset="0"/>
                <a:buChar char="•"/>
                <a:defRPr/>
              </a:pPr>
              <a:r>
                <a:rPr lang="nl-NL" dirty="0">
                  <a:cs typeface="Arial" pitchFamily="34" charset="0"/>
                </a:rPr>
                <a:t>Track key clinical conditions</a:t>
              </a:r>
            </a:p>
            <a:p>
              <a:pPr marL="230188" indent="-171450" defTabSz="957998" fontAlgn="base">
                <a:spcBef>
                  <a:spcPts val="400"/>
                </a:spcBef>
                <a:buFont typeface="Arial" panose="020B0604020202020204" pitchFamily="34" charset="0"/>
                <a:buChar char="•"/>
                <a:defRPr/>
              </a:pPr>
              <a:r>
                <a:rPr lang="nl-NL" dirty="0">
                  <a:cs typeface="Arial" pitchFamily="34" charset="0"/>
                </a:rPr>
                <a:t>Report clinical quality measures</a:t>
              </a:r>
            </a:p>
            <a:p>
              <a:pPr marL="230188" indent="-171450" defTabSz="957998" fontAlgn="base">
                <a:spcBef>
                  <a:spcPts val="400"/>
                </a:spcBef>
                <a:buFont typeface="Arial" panose="020B0604020202020204" pitchFamily="34" charset="0"/>
                <a:buChar char="•"/>
                <a:defRPr/>
              </a:pPr>
              <a:r>
                <a:rPr lang="nl-NL" dirty="0">
                  <a:cs typeface="Arial" pitchFamily="34" charset="0"/>
                </a:rPr>
                <a:t>Implement Clinical decision support</a:t>
              </a:r>
            </a:p>
            <a:p>
              <a:pPr marL="230188" indent="-171450" defTabSz="957998" fontAlgn="base">
                <a:spcBef>
                  <a:spcPts val="400"/>
                </a:spcBef>
                <a:buFont typeface="Arial" panose="020B0604020202020204" pitchFamily="34" charset="0"/>
                <a:buChar char="•"/>
                <a:defRPr/>
              </a:pPr>
              <a:endParaRPr lang="nl-NL" dirty="0">
                <a:solidFill>
                  <a:srgbClr val="002776"/>
                </a:solidFill>
                <a:cs typeface="Arial" pitchFamily="34" charset="0"/>
              </a:endParaRPr>
            </a:p>
            <a:p>
              <a:pPr marL="230188" indent="-171450" defTabSz="957998" fontAlgn="base">
                <a:spcBef>
                  <a:spcPts val="400"/>
                </a:spcBef>
                <a:buFont typeface="Arial" panose="020B0604020202020204" pitchFamily="34" charset="0"/>
                <a:buChar char="•"/>
                <a:defRPr/>
              </a:pPr>
              <a:endParaRPr lang="nl-NL" dirty="0">
                <a:solidFill>
                  <a:srgbClr val="002776"/>
                </a:solidFill>
                <a:cs typeface="Arial" pitchFamily="34" charset="0"/>
              </a:endParaRPr>
            </a:p>
            <a:p>
              <a:pPr marL="359623" indent="-359623" defTabSz="957998" fontAlgn="base">
                <a:spcBef>
                  <a:spcPts val="400"/>
                </a:spcBef>
                <a:defRPr/>
              </a:pPr>
              <a:endParaRPr lang="nl-NL" dirty="0">
                <a:solidFill>
                  <a:srgbClr val="002776"/>
                </a:solidFill>
                <a:cs typeface="Arial" pitchFamily="34" charset="0"/>
              </a:endParaRPr>
            </a:p>
            <a:p>
              <a:pPr marL="359623" indent="-359623" algn="ctr" defTabSz="957998" fontAlgn="base">
                <a:spcBef>
                  <a:spcPts val="400"/>
                </a:spcBef>
                <a:defRPr/>
              </a:pPr>
              <a:endParaRPr lang="nl-NL" dirty="0">
                <a:solidFill>
                  <a:srgbClr val="002776"/>
                </a:solidFill>
              </a:endParaRPr>
            </a:p>
          </p:txBody>
        </p:sp>
      </p:grpSp>
      <p:grpSp>
        <p:nvGrpSpPr>
          <p:cNvPr id="3" name="Group 12"/>
          <p:cNvGrpSpPr>
            <a:grpSpLocks/>
          </p:cNvGrpSpPr>
          <p:nvPr/>
        </p:nvGrpSpPr>
        <p:grpSpPr bwMode="auto">
          <a:xfrm>
            <a:off x="4310171" y="1600000"/>
            <a:ext cx="3543300" cy="4020464"/>
            <a:chOff x="300" y="872"/>
            <a:chExt cx="1847" cy="3782"/>
          </a:xfrm>
        </p:grpSpPr>
        <p:sp>
          <p:nvSpPr>
            <p:cNvPr id="21" name="Text Box 10"/>
            <p:cNvSpPr txBox="1">
              <a:spLocks noChangeArrowheads="1"/>
            </p:cNvSpPr>
            <p:nvPr/>
          </p:nvSpPr>
          <p:spPr bwMode="auto">
            <a:xfrm>
              <a:off x="300" y="872"/>
              <a:ext cx="1847" cy="258"/>
            </a:xfrm>
            <a:prstGeom prst="rect">
              <a:avLst/>
            </a:prstGeom>
            <a:solidFill>
              <a:srgbClr val="00A1DE"/>
            </a:solidFill>
            <a:ln w="12700" algn="ctr">
              <a:solidFill>
                <a:srgbClr val="00A1DE"/>
              </a:solidFill>
              <a:miter lim="800000"/>
              <a:headEnd/>
              <a:tailEnd type="none" w="sm" len="med"/>
            </a:ln>
          </p:spPr>
          <p:txBody>
            <a:bodyPr lIns="40118" tIns="40118" rIns="40118" bIns="40118" anchor="ctr" anchorCtr="1"/>
            <a:lstStyle/>
            <a:p>
              <a:pPr algn="ctr" defTabSz="957263" fontAlgn="base">
                <a:spcBef>
                  <a:spcPts val="400"/>
                </a:spcBef>
                <a:spcAft>
                  <a:spcPct val="0"/>
                </a:spcAft>
              </a:pPr>
              <a:r>
                <a:rPr lang="en-US" b="1" dirty="0">
                  <a:solidFill>
                    <a:srgbClr val="FFFFFF"/>
                  </a:solidFill>
                  <a:cs typeface="Arial" pitchFamily="34" charset="0"/>
                </a:rPr>
                <a:t>Stage 2</a:t>
              </a:r>
            </a:p>
          </p:txBody>
        </p:sp>
        <p:sp>
          <p:nvSpPr>
            <p:cNvPr id="23" name="Rectangle 22"/>
            <p:cNvSpPr>
              <a:spLocks noChangeArrowheads="1"/>
            </p:cNvSpPr>
            <p:nvPr/>
          </p:nvSpPr>
          <p:spPr bwMode="auto">
            <a:xfrm>
              <a:off x="300" y="1130"/>
              <a:ext cx="1847" cy="3524"/>
            </a:xfrm>
            <a:prstGeom prst="rect">
              <a:avLst/>
            </a:prstGeom>
            <a:noFill/>
            <a:ln w="12700" algn="ctr">
              <a:solidFill>
                <a:srgbClr val="00A1DE"/>
              </a:solidFill>
              <a:miter lim="800000"/>
              <a:headEnd/>
              <a:tailEnd/>
            </a:ln>
          </p:spPr>
          <p:txBody>
            <a:bodyPr lIns="40118" tIns="40118" rIns="40118" bIns="40118"/>
            <a:lstStyle/>
            <a:p>
              <a:pPr defTabSz="957998" fontAlgn="base">
                <a:spcBef>
                  <a:spcPts val="400"/>
                </a:spcBef>
                <a:defRPr/>
              </a:pPr>
              <a:r>
                <a:rPr lang="nl-NL" dirty="0">
                  <a:cs typeface="Arial" pitchFamily="34" charset="0"/>
                </a:rPr>
                <a:t>Stage 1 criteria plus</a:t>
              </a:r>
            </a:p>
            <a:p>
              <a:pPr marL="285750" indent="-285750" defTabSz="957998" fontAlgn="base">
                <a:spcBef>
                  <a:spcPts val="400"/>
                </a:spcBef>
                <a:buFont typeface="Arial" panose="020B0604020202020204" pitchFamily="34" charset="0"/>
                <a:buChar char="•"/>
                <a:defRPr/>
              </a:pPr>
              <a:r>
                <a:rPr lang="nl-NL" dirty="0">
                  <a:cs typeface="Arial" pitchFamily="34" charset="0"/>
                </a:rPr>
                <a:t>Use of health IT for continuous quality improvement</a:t>
              </a:r>
            </a:p>
            <a:p>
              <a:pPr marL="285750" indent="-285750" defTabSz="957998" fontAlgn="base">
                <a:spcBef>
                  <a:spcPts val="400"/>
                </a:spcBef>
                <a:buFont typeface="Arial" panose="020B0604020202020204" pitchFamily="34" charset="0"/>
                <a:buChar char="•"/>
                <a:defRPr/>
              </a:pPr>
              <a:r>
                <a:rPr lang="nl-NL" dirty="0">
                  <a:cs typeface="Arial" pitchFamily="34" charset="0"/>
                </a:rPr>
                <a:t>Health Information Exchange</a:t>
              </a:r>
            </a:p>
            <a:p>
              <a:pPr marL="742950" lvl="1" indent="-285750" defTabSz="957998" fontAlgn="base">
                <a:spcBef>
                  <a:spcPts val="400"/>
                </a:spcBef>
                <a:buFont typeface="Arial" panose="020B0604020202020204" pitchFamily="34" charset="0"/>
                <a:buChar char="•"/>
                <a:defRPr/>
              </a:pPr>
              <a:endParaRPr lang="nl-NL" dirty="0">
                <a:solidFill>
                  <a:srgbClr val="002776"/>
                </a:solidFill>
                <a:cs typeface="Arial" pitchFamily="34" charset="0"/>
              </a:endParaRPr>
            </a:p>
            <a:p>
              <a:pPr marL="742950" lvl="1" indent="-285750" defTabSz="957998" fontAlgn="base">
                <a:spcBef>
                  <a:spcPts val="400"/>
                </a:spcBef>
                <a:buFont typeface="Arial" panose="020B0604020202020204" pitchFamily="34" charset="0"/>
                <a:buChar char="•"/>
                <a:defRPr/>
              </a:pPr>
              <a:endParaRPr lang="nl-NL" dirty="0">
                <a:solidFill>
                  <a:srgbClr val="002776"/>
                </a:solidFill>
                <a:cs typeface="Arial" pitchFamily="34" charset="0"/>
              </a:endParaRPr>
            </a:p>
            <a:p>
              <a:pPr marL="359623" indent="-359623" algn="ctr" defTabSz="957998" fontAlgn="base">
                <a:spcBef>
                  <a:spcPts val="400"/>
                </a:spcBef>
                <a:defRPr/>
              </a:pPr>
              <a:endParaRPr lang="nl-NL" dirty="0">
                <a:solidFill>
                  <a:srgbClr val="002776"/>
                </a:solidFill>
              </a:endParaRPr>
            </a:p>
          </p:txBody>
        </p:sp>
      </p:grpSp>
      <p:grpSp>
        <p:nvGrpSpPr>
          <p:cNvPr id="4" name="Group 12"/>
          <p:cNvGrpSpPr>
            <a:grpSpLocks/>
          </p:cNvGrpSpPr>
          <p:nvPr/>
        </p:nvGrpSpPr>
        <p:grpSpPr bwMode="auto">
          <a:xfrm>
            <a:off x="8119534" y="1600000"/>
            <a:ext cx="3543300" cy="4020464"/>
            <a:chOff x="300" y="872"/>
            <a:chExt cx="1847" cy="3782"/>
          </a:xfrm>
        </p:grpSpPr>
        <p:sp>
          <p:nvSpPr>
            <p:cNvPr id="25" name="Text Box 10"/>
            <p:cNvSpPr txBox="1">
              <a:spLocks noChangeArrowheads="1"/>
            </p:cNvSpPr>
            <p:nvPr/>
          </p:nvSpPr>
          <p:spPr bwMode="auto">
            <a:xfrm>
              <a:off x="300" y="872"/>
              <a:ext cx="1847" cy="258"/>
            </a:xfrm>
            <a:prstGeom prst="rect">
              <a:avLst/>
            </a:prstGeom>
            <a:solidFill>
              <a:srgbClr val="00A1DE"/>
            </a:solidFill>
            <a:ln w="12700" algn="ctr">
              <a:solidFill>
                <a:srgbClr val="00A1DE"/>
              </a:solidFill>
              <a:miter lim="800000"/>
              <a:headEnd/>
              <a:tailEnd type="none" w="sm" len="med"/>
            </a:ln>
          </p:spPr>
          <p:txBody>
            <a:bodyPr lIns="40118" tIns="40118" rIns="40118" bIns="40118" anchor="ctr" anchorCtr="1"/>
            <a:lstStyle/>
            <a:p>
              <a:pPr algn="ctr" defTabSz="957263" fontAlgn="base">
                <a:spcBef>
                  <a:spcPts val="400"/>
                </a:spcBef>
                <a:spcAft>
                  <a:spcPct val="0"/>
                </a:spcAft>
              </a:pPr>
              <a:r>
                <a:rPr lang="en-US" b="1" dirty="0">
                  <a:solidFill>
                    <a:srgbClr val="FFFFFF"/>
                  </a:solidFill>
                  <a:cs typeface="Arial" pitchFamily="34" charset="0"/>
                </a:rPr>
                <a:t>Stage 3</a:t>
              </a:r>
            </a:p>
          </p:txBody>
        </p:sp>
        <p:sp>
          <p:nvSpPr>
            <p:cNvPr id="26" name="Rectangle 25"/>
            <p:cNvSpPr>
              <a:spLocks noChangeArrowheads="1"/>
            </p:cNvSpPr>
            <p:nvPr/>
          </p:nvSpPr>
          <p:spPr bwMode="auto">
            <a:xfrm>
              <a:off x="300" y="1130"/>
              <a:ext cx="1847" cy="3524"/>
            </a:xfrm>
            <a:prstGeom prst="rect">
              <a:avLst/>
            </a:prstGeom>
            <a:noFill/>
            <a:ln w="12700" algn="ctr">
              <a:solidFill>
                <a:srgbClr val="00A1DE"/>
              </a:solidFill>
              <a:miter lim="800000"/>
              <a:headEnd/>
              <a:tailEnd/>
            </a:ln>
          </p:spPr>
          <p:txBody>
            <a:bodyPr lIns="40118" tIns="40118" rIns="40118" bIns="40118"/>
            <a:lstStyle/>
            <a:p>
              <a:pPr marL="58738" defTabSz="957998" fontAlgn="base">
                <a:spcBef>
                  <a:spcPts val="400"/>
                </a:spcBef>
                <a:defRPr/>
              </a:pPr>
              <a:r>
                <a:rPr lang="nl-NL" dirty="0">
                  <a:cs typeface="Arial" pitchFamily="34" charset="0"/>
                </a:rPr>
                <a:t>Stage 1 &amp; Stage 2 plus</a:t>
              </a:r>
            </a:p>
            <a:p>
              <a:pPr marL="230188" indent="-171450" defTabSz="957998" fontAlgn="base">
                <a:spcBef>
                  <a:spcPts val="400"/>
                </a:spcBef>
                <a:buFont typeface="Arial" panose="020B0604020202020204" pitchFamily="34" charset="0"/>
                <a:buChar char="•"/>
                <a:defRPr/>
              </a:pPr>
              <a:r>
                <a:rPr lang="nl-NL" dirty="0">
                  <a:cs typeface="Arial" pitchFamily="34" charset="0"/>
                </a:rPr>
                <a:t>Promote improvements in quality, safety and efficiency</a:t>
              </a:r>
            </a:p>
            <a:p>
              <a:pPr marL="230188" indent="-171450" defTabSz="957998" fontAlgn="base">
                <a:spcBef>
                  <a:spcPts val="400"/>
                </a:spcBef>
                <a:buFont typeface="Arial" panose="020B0604020202020204" pitchFamily="34" charset="0"/>
                <a:buChar char="•"/>
                <a:defRPr/>
              </a:pPr>
              <a:r>
                <a:rPr lang="nl-NL" dirty="0">
                  <a:cs typeface="Arial" pitchFamily="34" charset="0"/>
                </a:rPr>
                <a:t>Provide patient access</a:t>
              </a:r>
            </a:p>
            <a:p>
              <a:pPr marL="230188" indent="-171450" defTabSz="957998" fontAlgn="base">
                <a:spcBef>
                  <a:spcPts val="400"/>
                </a:spcBef>
                <a:buFont typeface="Arial" panose="020B0604020202020204" pitchFamily="34" charset="0"/>
                <a:buChar char="•"/>
                <a:defRPr/>
              </a:pPr>
              <a:r>
                <a:rPr lang="nl-NL" dirty="0">
                  <a:cs typeface="Arial" pitchFamily="34" charset="0"/>
                </a:rPr>
                <a:t>Improve population health</a:t>
              </a:r>
            </a:p>
            <a:p>
              <a:pPr marL="359623" indent="-359623" defTabSz="957998" fontAlgn="base">
                <a:spcBef>
                  <a:spcPts val="400"/>
                </a:spcBef>
                <a:defRPr/>
              </a:pPr>
              <a:endParaRPr lang="nl-NL" dirty="0">
                <a:solidFill>
                  <a:srgbClr val="002776"/>
                </a:solidFill>
                <a:cs typeface="Arial" pitchFamily="34" charset="0"/>
              </a:endParaRPr>
            </a:p>
            <a:p>
              <a:pPr marL="359623" indent="-359623" algn="ctr" defTabSz="957998" fontAlgn="base">
                <a:spcBef>
                  <a:spcPts val="400"/>
                </a:spcBef>
                <a:defRPr/>
              </a:pPr>
              <a:endParaRPr lang="nl-NL" dirty="0">
                <a:solidFill>
                  <a:srgbClr val="002776"/>
                </a:solidFill>
              </a:endParaRPr>
            </a:p>
          </p:txBody>
        </p:sp>
      </p:grpSp>
    </p:spTree>
    <p:extLst>
      <p:ext uri="{BB962C8B-B14F-4D97-AF65-F5344CB8AC3E}">
        <p14:creationId xmlns:p14="http://schemas.microsoft.com/office/powerpoint/2010/main" xmlns="" val="1999727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rrowheads="1"/>
          </p:cNvSpPr>
          <p:nvPr/>
        </p:nvSpPr>
        <p:spPr bwMode="auto">
          <a:xfrm>
            <a:off x="5014385" y="2792922"/>
            <a:ext cx="2061633" cy="1530350"/>
          </a:xfrm>
          <a:prstGeom prst="ellipse">
            <a:avLst/>
          </a:prstGeom>
          <a:solidFill>
            <a:schemeClr val="accent2"/>
          </a:solidFill>
          <a:ln w="12700" algn="ctr">
            <a:solidFill>
              <a:schemeClr val="bg1"/>
            </a:solidFill>
            <a:round/>
            <a:headEnd/>
            <a:tailEnd/>
          </a:ln>
        </p:spPr>
        <p:txBody>
          <a:bodyPr tIns="91440" bIns="91440" anchor="ctr"/>
          <a:lstStyle/>
          <a:p>
            <a:pPr algn="ctr" fontAlgn="base">
              <a:spcBef>
                <a:spcPct val="20000"/>
              </a:spcBef>
              <a:spcAft>
                <a:spcPct val="0"/>
              </a:spcAft>
              <a:defRPr/>
            </a:pPr>
            <a:r>
              <a:rPr lang="en-GB" sz="1400" b="1" dirty="0">
                <a:solidFill>
                  <a:srgbClr val="FFFFFF"/>
                </a:solidFill>
                <a:ea typeface="ＭＳ Ｐゴシック" pitchFamily="50" charset="-128"/>
                <a:cs typeface="Arial" pitchFamily="34" charset="0"/>
              </a:rPr>
              <a:t>VISTA</a:t>
            </a:r>
          </a:p>
        </p:txBody>
      </p:sp>
      <p:sp>
        <p:nvSpPr>
          <p:cNvPr id="5" name="AutoShape 4"/>
          <p:cNvSpPr>
            <a:spLocks noChangeArrowheads="1"/>
          </p:cNvSpPr>
          <p:nvPr/>
        </p:nvSpPr>
        <p:spPr bwMode="gray">
          <a:xfrm>
            <a:off x="512234" y="1602297"/>
            <a:ext cx="4823884" cy="3913188"/>
          </a:xfrm>
          <a:prstGeom prst="homePlate">
            <a:avLst>
              <a:gd name="adj" fmla="val 8101"/>
            </a:avLst>
          </a:prstGeom>
          <a:solidFill>
            <a:schemeClr val="bg1"/>
          </a:solidFill>
          <a:ln w="12700" algn="ctr">
            <a:solidFill>
              <a:schemeClr val="accent3"/>
            </a:solidFill>
            <a:miter lim="800000"/>
            <a:headEnd/>
            <a:tailEnd/>
          </a:ln>
        </p:spPr>
        <p:txBody>
          <a:bodyPr lIns="90000" tIns="90000" rIns="90000" bIns="90000"/>
          <a:lstStyle/>
          <a:p>
            <a:pPr marL="285750" indent="-285750" fontAlgn="base">
              <a:spcBef>
                <a:spcPts val="400"/>
              </a:spcBef>
              <a:spcAft>
                <a:spcPct val="0"/>
              </a:spcAft>
              <a:buFont typeface="Arial" panose="020B0604020202020204" pitchFamily="34" charset="0"/>
              <a:buChar char="•"/>
            </a:pPr>
            <a:r>
              <a:rPr lang="en-US" dirty="0">
                <a:cs typeface="Arial" pitchFamily="34" charset="0"/>
              </a:rPr>
              <a:t>March 18, 2002</a:t>
            </a:r>
          </a:p>
          <a:p>
            <a:pPr marL="285750" indent="-285750" fontAlgn="base">
              <a:spcBef>
                <a:spcPts val="400"/>
              </a:spcBef>
              <a:spcAft>
                <a:spcPct val="0"/>
              </a:spcAft>
              <a:buFont typeface="Arial" panose="020B0604020202020204" pitchFamily="34" charset="0"/>
              <a:buChar char="•"/>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Open source electronic health record</a:t>
            </a:r>
          </a:p>
          <a:p>
            <a:pPr marL="285750" indent="-285750" fontAlgn="base">
              <a:spcBef>
                <a:spcPts val="400"/>
              </a:spcBef>
              <a:spcAft>
                <a:spcPct val="0"/>
              </a:spcAft>
              <a:buFont typeface="Arial" panose="020B0604020202020204" pitchFamily="34" charset="0"/>
              <a:buChar char="•"/>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Veteran affairs medical affairs and medical centers</a:t>
            </a:r>
          </a:p>
          <a:p>
            <a:pPr marL="285750" indent="-285750" fontAlgn="base">
              <a:spcBef>
                <a:spcPts val="400"/>
              </a:spcBef>
              <a:spcAft>
                <a:spcPct val="0"/>
              </a:spcAft>
              <a:buFont typeface="Arial" panose="020B0604020202020204" pitchFamily="34" charset="0"/>
              <a:buChar char="•"/>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Vista has a proven track record of supporting a large variety of clinical settings and medical care delivery systems</a:t>
            </a:r>
          </a:p>
          <a:p>
            <a:pPr marL="285750" indent="-285750" fontAlgn="base">
              <a:spcBef>
                <a:spcPts val="400"/>
              </a:spcBef>
              <a:spcAft>
                <a:spcPct val="0"/>
              </a:spcAft>
              <a:buFont typeface="Arial" panose="020B0604020202020204" pitchFamily="34" charset="0"/>
              <a:buChar char="•"/>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p:txBody>
      </p:sp>
      <p:sp>
        <p:nvSpPr>
          <p:cNvPr id="6" name="AutoShape 5"/>
          <p:cNvSpPr>
            <a:spLocks noChangeArrowheads="1"/>
          </p:cNvSpPr>
          <p:nvPr/>
        </p:nvSpPr>
        <p:spPr bwMode="gray">
          <a:xfrm flipH="1">
            <a:off x="6754284" y="1602297"/>
            <a:ext cx="4908549" cy="3913188"/>
          </a:xfrm>
          <a:prstGeom prst="homePlate">
            <a:avLst>
              <a:gd name="adj" fmla="val 8242"/>
            </a:avLst>
          </a:prstGeom>
          <a:solidFill>
            <a:schemeClr val="bg1"/>
          </a:solidFill>
          <a:ln w="12700" algn="ctr">
            <a:solidFill>
              <a:schemeClr val="accent3"/>
            </a:solidFill>
            <a:miter lim="800000"/>
            <a:headEnd/>
            <a:tailEnd/>
          </a:ln>
        </p:spPr>
        <p:txBody>
          <a:bodyPr lIns="216000" tIns="90000" rIns="90000" bIns="90000"/>
          <a:lstStyle/>
          <a:p>
            <a:pPr marL="285750" indent="-285750" fontAlgn="base">
              <a:spcBef>
                <a:spcPts val="400"/>
              </a:spcBef>
              <a:spcAft>
                <a:spcPct val="0"/>
              </a:spcAft>
              <a:buFont typeface="Arial" panose="020B0604020202020204" pitchFamily="34" charset="0"/>
              <a:buChar char="•"/>
            </a:pPr>
            <a:r>
              <a:rPr lang="en-US" dirty="0">
                <a:cs typeface="Arial" pitchFamily="34" charset="0"/>
              </a:rPr>
              <a:t>Patient registration and Management</a:t>
            </a:r>
          </a:p>
          <a:p>
            <a:pPr fontAlgn="base">
              <a:spcBef>
                <a:spcPts val="400"/>
              </a:spcBef>
              <a:spcAft>
                <a:spcPct val="0"/>
              </a:spcAft>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Patient care</a:t>
            </a:r>
          </a:p>
          <a:p>
            <a:pPr fontAlgn="base">
              <a:spcBef>
                <a:spcPts val="400"/>
              </a:spcBef>
              <a:spcAft>
                <a:spcPct val="0"/>
              </a:spcAft>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Order entry and reporting</a:t>
            </a:r>
          </a:p>
          <a:p>
            <a:pPr fontAlgn="base">
              <a:spcBef>
                <a:spcPts val="400"/>
              </a:spcBef>
              <a:spcAft>
                <a:spcPct val="0"/>
              </a:spcAft>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Clinical services management</a:t>
            </a:r>
          </a:p>
          <a:p>
            <a:pPr fontAlgn="base">
              <a:spcBef>
                <a:spcPts val="400"/>
              </a:spcBef>
              <a:spcAft>
                <a:spcPct val="0"/>
              </a:spcAft>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Supplies and assets management</a:t>
            </a:r>
          </a:p>
          <a:p>
            <a:pPr fontAlgn="base">
              <a:spcBef>
                <a:spcPts val="400"/>
              </a:spcBef>
              <a:spcAft>
                <a:spcPct val="0"/>
              </a:spcAft>
            </a:pPr>
            <a:endParaRPr lang="en-US" dirty="0">
              <a:cs typeface="Arial" pitchFamily="34" charset="0"/>
            </a:endParaRPr>
          </a:p>
          <a:p>
            <a:pPr marL="285750" indent="-285750" fontAlgn="base">
              <a:spcBef>
                <a:spcPts val="400"/>
              </a:spcBef>
              <a:spcAft>
                <a:spcPct val="0"/>
              </a:spcAft>
              <a:buFont typeface="Arial" panose="020B0604020202020204" pitchFamily="34" charset="0"/>
              <a:buChar char="•"/>
            </a:pPr>
            <a:r>
              <a:rPr lang="en-US" dirty="0">
                <a:cs typeface="Arial" pitchFamily="34" charset="0"/>
              </a:rPr>
              <a:t>Management reporting</a:t>
            </a:r>
          </a:p>
          <a:p>
            <a:pPr marL="285750" indent="-285750" fontAlgn="base">
              <a:spcBef>
                <a:spcPts val="400"/>
              </a:spcBef>
              <a:spcAft>
                <a:spcPct val="0"/>
              </a:spcAft>
              <a:buFont typeface="Arial" panose="020B0604020202020204" pitchFamily="34" charset="0"/>
              <a:buChar char="•"/>
            </a:pPr>
            <a:endParaRPr lang="en-US" sz="1600" dirty="0">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cs typeface="Arial" pitchFamily="34" charset="0"/>
            </a:endParaRPr>
          </a:p>
        </p:txBody>
      </p:sp>
      <p:sp>
        <p:nvSpPr>
          <p:cNvPr id="12" name="Text Placeholder 12"/>
          <p:cNvSpPr>
            <a:spLocks/>
          </p:cNvSpPr>
          <p:nvPr>
            <p:custDataLst>
              <p:tags r:id="rId1"/>
            </p:custDataLst>
          </p:nvPr>
        </p:nvSpPr>
        <p:spPr bwMode="auto">
          <a:xfrm>
            <a:off x="7178685" y="1132340"/>
            <a:ext cx="2608848" cy="276999"/>
          </a:xfrm>
          <a:prstGeom prst="rect">
            <a:avLst/>
          </a:prstGeom>
          <a:noFill/>
          <a:ln w="9525">
            <a:noFill/>
            <a:miter lim="800000"/>
            <a:headEnd/>
            <a:tailEnd/>
          </a:ln>
        </p:spPr>
        <p:txBody>
          <a:bodyPr wrap="square" lIns="0" tIns="0" rIns="0" bIns="0">
            <a:spAutoFit/>
          </a:bodyPr>
          <a:lstStyle/>
          <a:p>
            <a:pPr defTabSz="1019175" fontAlgn="base">
              <a:spcBef>
                <a:spcPct val="20000"/>
              </a:spcBef>
            </a:pPr>
            <a:r>
              <a:rPr lang="en-US" b="1" dirty="0">
                <a:solidFill>
                  <a:srgbClr val="002776"/>
                </a:solidFill>
                <a:cs typeface="Arial" pitchFamily="34" charset="0"/>
              </a:rPr>
              <a:t>Modules</a:t>
            </a:r>
          </a:p>
        </p:txBody>
      </p:sp>
      <p:sp>
        <p:nvSpPr>
          <p:cNvPr id="13" name="Text Placeholder 36"/>
          <p:cNvSpPr txBox="1">
            <a:spLocks/>
          </p:cNvSpPr>
          <p:nvPr/>
        </p:nvSpPr>
        <p:spPr bwMode="gray">
          <a:xfrm>
            <a:off x="548639" y="6153912"/>
            <a:ext cx="5327904" cy="128016"/>
          </a:xfrm>
          <a:prstGeom prst="rect">
            <a:avLst/>
          </a:prstGeom>
        </p:spPr>
        <p:txBody>
          <a:bodyPr lIns="0" tIns="0" rIns="0" bIns="0"/>
          <a:lstStyle/>
          <a:p>
            <a:pPr fontAlgn="base">
              <a:spcBef>
                <a:spcPts val="2200"/>
              </a:spcBef>
              <a:spcAft>
                <a:spcPct val="0"/>
              </a:spcAft>
              <a:buFont typeface="Arial" pitchFamily="34" charset="0"/>
              <a:buNone/>
              <a:defRPr/>
            </a:pPr>
            <a:r>
              <a:rPr lang="en-US" sz="800" dirty="0">
                <a:solidFill>
                  <a:srgbClr val="002776"/>
                </a:solidFill>
                <a:cs typeface="Arial" pitchFamily="34" charset="0"/>
              </a:rPr>
              <a:t>Source: insert source information here</a:t>
            </a:r>
          </a:p>
        </p:txBody>
      </p:sp>
      <p:sp>
        <p:nvSpPr>
          <p:cNvPr id="14" name="Title 1"/>
          <p:cNvSpPr txBox="1">
            <a:spLocks/>
          </p:cNvSpPr>
          <p:nvPr>
            <p:custDataLst>
              <p:tags r:id="rId2"/>
            </p:custDataLst>
          </p:nvPr>
        </p:nvSpPr>
        <p:spPr bwMode="gray">
          <a:xfrm>
            <a:off x="552451" y="446039"/>
            <a:ext cx="11106912" cy="333425"/>
          </a:xfrm>
          <a:prstGeom prst="rect">
            <a:avLst/>
          </a:prstGeom>
        </p:spPr>
        <p:txBody>
          <a:bodyPr lIns="0" tIns="0" rIns="0" bIns="0" anchor="b" anchorCtr="0">
            <a:spAutoFit/>
          </a:bodyPr>
          <a:lstStyle/>
          <a:p>
            <a:pPr fontAlgn="base">
              <a:lnSpc>
                <a:spcPts val="2600"/>
              </a:lnSpc>
              <a:spcBef>
                <a:spcPct val="0"/>
              </a:spcBef>
              <a:spcAft>
                <a:spcPct val="0"/>
              </a:spcAft>
            </a:pPr>
            <a:r>
              <a:rPr lang="en-US" sz="2400" b="1" dirty="0">
                <a:solidFill>
                  <a:srgbClr val="002776"/>
                </a:solidFill>
                <a:ea typeface="+mj-ea"/>
                <a:cs typeface="+mj-cs"/>
              </a:rPr>
              <a:t>VISTA EHR</a:t>
            </a:r>
            <a:endParaRPr lang="nl-NL" sz="2400" b="1" dirty="0">
              <a:solidFill>
                <a:srgbClr val="002776"/>
              </a:solidFill>
              <a:ea typeface="+mj-ea"/>
              <a:cs typeface="+mj-cs"/>
            </a:endParaRPr>
          </a:p>
        </p:txBody>
      </p:sp>
    </p:spTree>
    <p:extLst>
      <p:ext uri="{BB962C8B-B14F-4D97-AF65-F5344CB8AC3E}">
        <p14:creationId xmlns:p14="http://schemas.microsoft.com/office/powerpoint/2010/main" xmlns="" val="1157091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a:spLocks noChangeArrowheads="1"/>
          </p:cNvSpPr>
          <p:nvPr/>
        </p:nvSpPr>
        <p:spPr bwMode="auto">
          <a:xfrm>
            <a:off x="5014385" y="2792922"/>
            <a:ext cx="2061633" cy="1530350"/>
          </a:xfrm>
          <a:prstGeom prst="ellipse">
            <a:avLst/>
          </a:prstGeom>
          <a:solidFill>
            <a:schemeClr val="accent2"/>
          </a:solidFill>
          <a:ln w="12700" algn="ctr">
            <a:solidFill>
              <a:schemeClr val="bg1"/>
            </a:solidFill>
            <a:round/>
            <a:headEnd/>
            <a:tailEnd/>
          </a:ln>
        </p:spPr>
        <p:txBody>
          <a:bodyPr tIns="91440" bIns="91440" anchor="ctr"/>
          <a:lstStyle/>
          <a:p>
            <a:pPr algn="ctr" fontAlgn="base">
              <a:spcBef>
                <a:spcPct val="20000"/>
              </a:spcBef>
              <a:spcAft>
                <a:spcPct val="0"/>
              </a:spcAft>
              <a:defRPr/>
            </a:pPr>
            <a:r>
              <a:rPr lang="en-GB" sz="1400" b="1" dirty="0">
                <a:solidFill>
                  <a:srgbClr val="FFFFFF"/>
                </a:solidFill>
                <a:ea typeface="ＭＳ Ｐゴシック" pitchFamily="50" charset="-128"/>
                <a:cs typeface="Arial" pitchFamily="34" charset="0"/>
              </a:rPr>
              <a:t>XYZ</a:t>
            </a:r>
          </a:p>
        </p:txBody>
      </p:sp>
      <p:sp>
        <p:nvSpPr>
          <p:cNvPr id="5" name="AutoShape 4"/>
          <p:cNvSpPr>
            <a:spLocks noChangeArrowheads="1"/>
          </p:cNvSpPr>
          <p:nvPr/>
        </p:nvSpPr>
        <p:spPr bwMode="gray">
          <a:xfrm>
            <a:off x="512234" y="1602297"/>
            <a:ext cx="4823884" cy="3913188"/>
          </a:xfrm>
          <a:prstGeom prst="homePlate">
            <a:avLst>
              <a:gd name="adj" fmla="val 8101"/>
            </a:avLst>
          </a:prstGeom>
          <a:solidFill>
            <a:schemeClr val="bg1"/>
          </a:solidFill>
          <a:ln w="12700" algn="ctr">
            <a:solidFill>
              <a:schemeClr val="accent3"/>
            </a:solidFill>
            <a:miter lim="800000"/>
            <a:headEnd/>
            <a:tailEnd/>
          </a:ln>
        </p:spPr>
        <p:txBody>
          <a:bodyPr lIns="90000" tIns="90000" rIns="90000" bIns="90000"/>
          <a:lstStyle/>
          <a:p>
            <a:pPr marL="285750" indent="-285750" fontAlgn="base">
              <a:spcBef>
                <a:spcPts val="400"/>
              </a:spcBef>
              <a:spcAft>
                <a:spcPct val="0"/>
              </a:spcAft>
              <a:buFont typeface="Arial" panose="020B0604020202020204" pitchFamily="34" charset="0"/>
              <a:buChar char="•"/>
            </a:pPr>
            <a:r>
              <a:rPr lang="en-US" sz="2000" dirty="0">
                <a:cs typeface="Arial" pitchFamily="34" charset="0"/>
              </a:rPr>
              <a:t>This EHR makes software for mid-size and large medical groups, hospitals and integrated healthcare organizations </a:t>
            </a:r>
          </a:p>
          <a:p>
            <a:pPr marL="285750" indent="-285750" fontAlgn="base">
              <a:spcBef>
                <a:spcPts val="400"/>
              </a:spcBef>
              <a:spcAft>
                <a:spcPct val="0"/>
              </a:spcAft>
              <a:buFont typeface="Arial" panose="020B0604020202020204" pitchFamily="34" charset="0"/>
              <a:buChar char="•"/>
            </a:pPr>
            <a:endParaRPr lang="en-US" sz="20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Proprietary electronic health </a:t>
            </a:r>
            <a:r>
              <a:rPr lang="en-US" sz="2000" dirty="0" smtClean="0">
                <a:cs typeface="Arial" pitchFamily="34" charset="0"/>
              </a:rPr>
              <a:t>record</a:t>
            </a:r>
          </a:p>
          <a:p>
            <a:pPr marL="285750" indent="-285750" fontAlgn="base">
              <a:spcBef>
                <a:spcPts val="400"/>
              </a:spcBef>
              <a:spcAft>
                <a:spcPct val="0"/>
              </a:spcAft>
              <a:buFont typeface="Arial" panose="020B0604020202020204" pitchFamily="34" charset="0"/>
              <a:buChar char="•"/>
            </a:pPr>
            <a:endParaRPr lang="en-US" sz="24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Highly interoperable</a:t>
            </a:r>
          </a:p>
          <a:p>
            <a:pPr marL="285750" indent="-285750" fontAlgn="base">
              <a:spcBef>
                <a:spcPts val="400"/>
              </a:spcBef>
              <a:spcAft>
                <a:spcPct val="0"/>
              </a:spcAft>
              <a:buFont typeface="Arial" panose="020B0604020202020204" pitchFamily="34" charset="0"/>
              <a:buChar char="•"/>
            </a:pPr>
            <a:endParaRPr lang="en-US" sz="20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Easy to use</a:t>
            </a:r>
          </a:p>
          <a:p>
            <a:pPr marL="285750" indent="-285750" fontAlgn="base">
              <a:spcBef>
                <a:spcPts val="400"/>
              </a:spcBef>
              <a:spcAft>
                <a:spcPct val="0"/>
              </a:spcAft>
              <a:buFont typeface="Arial" panose="020B0604020202020204" pitchFamily="34" charset="0"/>
              <a:buChar char="•"/>
            </a:pPr>
            <a:endParaRPr lang="en-US" sz="20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Secure information sharing</a:t>
            </a: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p:txBody>
      </p:sp>
      <p:sp>
        <p:nvSpPr>
          <p:cNvPr id="6" name="AutoShape 5"/>
          <p:cNvSpPr>
            <a:spLocks noChangeArrowheads="1"/>
          </p:cNvSpPr>
          <p:nvPr/>
        </p:nvSpPr>
        <p:spPr bwMode="gray">
          <a:xfrm flipH="1">
            <a:off x="6754284" y="1602297"/>
            <a:ext cx="4908549" cy="3913188"/>
          </a:xfrm>
          <a:prstGeom prst="homePlate">
            <a:avLst>
              <a:gd name="adj" fmla="val 8242"/>
            </a:avLst>
          </a:prstGeom>
          <a:solidFill>
            <a:schemeClr val="bg1"/>
          </a:solidFill>
          <a:ln w="12700" algn="ctr">
            <a:solidFill>
              <a:schemeClr val="accent3"/>
            </a:solidFill>
            <a:miter lim="800000"/>
            <a:headEnd/>
            <a:tailEnd/>
          </a:ln>
        </p:spPr>
        <p:txBody>
          <a:bodyPr lIns="216000" tIns="90000" rIns="90000" bIns="90000"/>
          <a:lstStyle/>
          <a:p>
            <a:pPr marL="285750" indent="-285750" fontAlgn="base">
              <a:spcBef>
                <a:spcPts val="400"/>
              </a:spcBef>
              <a:spcAft>
                <a:spcPct val="0"/>
              </a:spcAft>
              <a:buFont typeface="Arial" panose="020B0604020202020204" pitchFamily="34" charset="0"/>
              <a:buChar char="•"/>
            </a:pPr>
            <a:r>
              <a:rPr lang="en-US" sz="2000" dirty="0">
                <a:cs typeface="Arial" pitchFamily="34" charset="0"/>
              </a:rPr>
              <a:t>One of the best in healthcare, as rated by independent reviewers</a:t>
            </a:r>
          </a:p>
          <a:p>
            <a:pPr fontAlgn="base">
              <a:spcBef>
                <a:spcPts val="400"/>
              </a:spcBef>
              <a:spcAft>
                <a:spcPct val="0"/>
              </a:spcAft>
            </a:pPr>
            <a:endParaRPr lang="en-US" sz="20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Private and employee owned</a:t>
            </a:r>
          </a:p>
          <a:p>
            <a:pPr fontAlgn="base">
              <a:spcBef>
                <a:spcPts val="400"/>
              </a:spcBef>
              <a:spcAft>
                <a:spcPct val="0"/>
              </a:spcAft>
            </a:pPr>
            <a:endParaRPr lang="en-US" sz="2000" dirty="0">
              <a:cs typeface="Arial" pitchFamily="34" charset="0"/>
            </a:endParaRPr>
          </a:p>
          <a:p>
            <a:pPr marL="285750" indent="-285750" fontAlgn="base">
              <a:spcBef>
                <a:spcPts val="400"/>
              </a:spcBef>
              <a:spcAft>
                <a:spcPct val="0"/>
              </a:spcAft>
              <a:buFont typeface="Arial" panose="020B0604020202020204" pitchFamily="34" charset="0"/>
              <a:buChar char="•"/>
            </a:pPr>
            <a:r>
              <a:rPr lang="en-US" sz="2000" dirty="0">
                <a:cs typeface="Arial" pitchFamily="34" charset="0"/>
              </a:rPr>
              <a:t>Meaningful use compliant</a:t>
            </a:r>
          </a:p>
          <a:p>
            <a:pPr fontAlgn="base">
              <a:spcBef>
                <a:spcPts val="400"/>
              </a:spcBef>
              <a:spcAft>
                <a:spcPct val="0"/>
              </a:spcAft>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a:p>
            <a:pPr marL="285750" indent="-285750" fontAlgn="base">
              <a:spcBef>
                <a:spcPts val="400"/>
              </a:spcBef>
              <a:spcAft>
                <a:spcPct val="0"/>
              </a:spcAft>
              <a:buFont typeface="Arial" panose="020B0604020202020204" pitchFamily="34" charset="0"/>
              <a:buChar char="•"/>
            </a:pPr>
            <a:endParaRPr lang="en-US" sz="1600" dirty="0">
              <a:solidFill>
                <a:srgbClr val="002776"/>
              </a:solidFill>
              <a:cs typeface="Arial" pitchFamily="34" charset="0"/>
            </a:endParaRPr>
          </a:p>
        </p:txBody>
      </p:sp>
      <p:sp>
        <p:nvSpPr>
          <p:cNvPr id="12" name="Text Placeholder 12"/>
          <p:cNvSpPr>
            <a:spLocks/>
          </p:cNvSpPr>
          <p:nvPr>
            <p:custDataLst>
              <p:tags r:id="rId1"/>
            </p:custDataLst>
          </p:nvPr>
        </p:nvSpPr>
        <p:spPr bwMode="auto">
          <a:xfrm>
            <a:off x="7178685" y="1132340"/>
            <a:ext cx="2608848" cy="276999"/>
          </a:xfrm>
          <a:prstGeom prst="rect">
            <a:avLst/>
          </a:prstGeom>
          <a:noFill/>
          <a:ln w="9525">
            <a:noFill/>
            <a:miter lim="800000"/>
            <a:headEnd/>
            <a:tailEnd/>
          </a:ln>
        </p:spPr>
        <p:txBody>
          <a:bodyPr wrap="square" lIns="0" tIns="0" rIns="0" bIns="0">
            <a:spAutoFit/>
          </a:bodyPr>
          <a:lstStyle/>
          <a:p>
            <a:pPr defTabSz="1019175" fontAlgn="base">
              <a:spcBef>
                <a:spcPct val="20000"/>
              </a:spcBef>
            </a:pPr>
            <a:r>
              <a:rPr lang="en-US" b="1" dirty="0">
                <a:solidFill>
                  <a:srgbClr val="002776"/>
                </a:solidFill>
                <a:cs typeface="Arial" pitchFamily="34" charset="0"/>
              </a:rPr>
              <a:t>Modules</a:t>
            </a:r>
          </a:p>
        </p:txBody>
      </p:sp>
      <p:sp>
        <p:nvSpPr>
          <p:cNvPr id="14" name="Title 1"/>
          <p:cNvSpPr txBox="1">
            <a:spLocks/>
          </p:cNvSpPr>
          <p:nvPr>
            <p:custDataLst>
              <p:tags r:id="rId2"/>
            </p:custDataLst>
          </p:nvPr>
        </p:nvSpPr>
        <p:spPr bwMode="gray">
          <a:xfrm>
            <a:off x="552451" y="446039"/>
            <a:ext cx="11106912" cy="333425"/>
          </a:xfrm>
          <a:prstGeom prst="rect">
            <a:avLst/>
          </a:prstGeom>
        </p:spPr>
        <p:txBody>
          <a:bodyPr lIns="0" tIns="0" rIns="0" bIns="0" anchor="b" anchorCtr="0">
            <a:spAutoFit/>
          </a:bodyPr>
          <a:lstStyle/>
          <a:p>
            <a:pPr fontAlgn="base">
              <a:lnSpc>
                <a:spcPts val="2600"/>
              </a:lnSpc>
              <a:spcBef>
                <a:spcPct val="0"/>
              </a:spcBef>
              <a:spcAft>
                <a:spcPct val="0"/>
              </a:spcAft>
            </a:pPr>
            <a:r>
              <a:rPr lang="en-US" sz="2400" b="1" dirty="0">
                <a:solidFill>
                  <a:srgbClr val="002776"/>
                </a:solidFill>
                <a:ea typeface="+mj-ea"/>
                <a:cs typeface="+mj-cs"/>
              </a:rPr>
              <a:t>XYZ EHR</a:t>
            </a:r>
            <a:endParaRPr lang="nl-NL" sz="2400" b="1" dirty="0">
              <a:solidFill>
                <a:srgbClr val="002776"/>
              </a:solidFill>
              <a:ea typeface="+mj-ea"/>
              <a:cs typeface="+mj-cs"/>
            </a:endParaRPr>
          </a:p>
        </p:txBody>
      </p:sp>
    </p:spTree>
    <p:extLst>
      <p:ext uri="{BB962C8B-B14F-4D97-AF65-F5344CB8AC3E}">
        <p14:creationId xmlns:p14="http://schemas.microsoft.com/office/powerpoint/2010/main" xmlns="" val="3018395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7" y="274638"/>
            <a:ext cx="10710203" cy="1143000"/>
          </a:xfrm>
        </p:spPr>
        <p:txBody>
          <a:bodyPr/>
          <a:lstStyle/>
          <a:p>
            <a:r>
              <a:rPr lang="en-US" b="1" u="sng" dirty="0" smtClean="0">
                <a:solidFill>
                  <a:schemeClr val="tx1"/>
                </a:solidFill>
              </a:rPr>
              <a:t>Methodology</a:t>
            </a:r>
            <a:endParaRPr lang="en-US" b="1" u="sng" dirty="0">
              <a:solidFill>
                <a:schemeClr val="tx1"/>
              </a:solidFill>
            </a:endParaRPr>
          </a:p>
        </p:txBody>
      </p:sp>
      <p:sp>
        <p:nvSpPr>
          <p:cNvPr id="3" name="Content Placeholder 2"/>
          <p:cNvSpPr>
            <a:spLocks noGrp="1"/>
          </p:cNvSpPr>
          <p:nvPr>
            <p:ph sz="quarter" idx="1"/>
          </p:nvPr>
        </p:nvSpPr>
        <p:spPr>
          <a:xfrm>
            <a:off x="815926" y="1364566"/>
            <a:ext cx="10766474" cy="4655234"/>
          </a:xfrm>
        </p:spPr>
        <p:txBody>
          <a:bodyPr/>
          <a:lstStyle/>
          <a:p>
            <a:r>
              <a:rPr lang="en-US" dirty="0" smtClean="0"/>
              <a:t>Exploratory and Descriptive study</a:t>
            </a:r>
          </a:p>
          <a:p>
            <a:pPr>
              <a:buNone/>
            </a:pPr>
            <a:r>
              <a:rPr lang="en-US" b="1" u="sng" dirty="0" smtClean="0"/>
              <a:t>DATA COLLECTION</a:t>
            </a:r>
          </a:p>
          <a:p>
            <a:pPr lvl="1"/>
            <a:r>
              <a:rPr lang="en-US" dirty="0" smtClean="0"/>
              <a:t>Secondary data from</a:t>
            </a:r>
          </a:p>
          <a:p>
            <a:pPr lvl="2">
              <a:buFont typeface="Wingdings" pitchFamily="2" charset="2"/>
              <a:buChar char="Ø"/>
            </a:pPr>
            <a:r>
              <a:rPr lang="en-US" sz="2400" dirty="0" smtClean="0"/>
              <a:t>Training companion of the leading US EHR</a:t>
            </a:r>
          </a:p>
          <a:p>
            <a:pPr lvl="2">
              <a:buFont typeface="Wingdings" pitchFamily="2" charset="2"/>
              <a:buChar char="Ø"/>
            </a:pPr>
            <a:r>
              <a:rPr lang="en-US" sz="2400" dirty="0" smtClean="0"/>
              <a:t>Vista training material</a:t>
            </a:r>
          </a:p>
          <a:p>
            <a:pPr lvl="2">
              <a:buFont typeface="Wingdings" pitchFamily="2" charset="2"/>
              <a:buChar char="Ø"/>
            </a:pPr>
            <a:r>
              <a:rPr lang="en-US" sz="2400" dirty="0" smtClean="0"/>
              <a:t>Vista library</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418898"/>
            <a:ext cx="12192000" cy="1563453"/>
          </a:xfrm>
        </p:spPr>
        <p:txBody>
          <a:bodyPr anchor="b">
            <a:normAutofit fontScale="25000" lnSpcReduction="20000"/>
          </a:bodyPr>
          <a:lstStyle/>
          <a:p>
            <a:pPr marL="342900" indent="-342900">
              <a:buFont typeface="Arial" panose="020B0604020202020204" pitchFamily="34" charset="0"/>
              <a:buChar char="•"/>
            </a:pPr>
            <a:endParaRPr lang="en-US" dirty="0" smtClean="0">
              <a:latin typeface="Times New Roman"/>
              <a:ea typeface="Calibri"/>
            </a:endParaRPr>
          </a:p>
          <a:p>
            <a:pPr marL="342900" indent="-342900">
              <a:buFont typeface="Arial" panose="020B0604020202020204" pitchFamily="34" charset="0"/>
              <a:buChar char="•"/>
            </a:pPr>
            <a:endParaRPr lang="en-US" dirty="0">
              <a:latin typeface="Times New Roman"/>
              <a:ea typeface="Calibri"/>
            </a:endParaRPr>
          </a:p>
          <a:p>
            <a:pPr marL="342900" indent="-342900">
              <a:lnSpc>
                <a:spcPct val="260000"/>
              </a:lnSpc>
              <a:buFont typeface="Arial" panose="020B0604020202020204" pitchFamily="34" charset="0"/>
              <a:buChar char="•"/>
            </a:pPr>
            <a:r>
              <a:rPr lang="en-US" sz="8000" b="1" dirty="0" smtClean="0">
                <a:solidFill>
                  <a:schemeClr val="bg1"/>
                </a:solidFill>
                <a:latin typeface="Times New Roman" pitchFamily="18" charset="0"/>
                <a:ea typeface="Calibri"/>
                <a:cs typeface="Times New Roman" pitchFamily="18" charset="0"/>
              </a:rPr>
              <a:t>To </a:t>
            </a:r>
            <a:r>
              <a:rPr lang="en-US" sz="8000" b="1" dirty="0">
                <a:solidFill>
                  <a:schemeClr val="bg1"/>
                </a:solidFill>
                <a:latin typeface="Times New Roman" pitchFamily="18" charset="0"/>
                <a:ea typeface="Calibri"/>
                <a:cs typeface="Times New Roman" pitchFamily="18" charset="0"/>
              </a:rPr>
              <a:t>analyze the implication of Meaningful Use standards in a leading Electronic Health Record system in the US as compared to the open-source Vista EHR</a:t>
            </a:r>
            <a:endParaRPr lang="en-US" sz="8000" b="1" dirty="0">
              <a:solidFill>
                <a:schemeClr val="bg1"/>
              </a:solidFill>
              <a:latin typeface="Times New Roman" pitchFamily="18" charset="0"/>
              <a:cs typeface="Times New Roman" pitchFamily="18" charset="0"/>
            </a:endParaRPr>
          </a:p>
        </p:txBody>
      </p:sp>
      <p:sp>
        <p:nvSpPr>
          <p:cNvPr id="2" name="Title 1"/>
          <p:cNvSpPr>
            <a:spLocks noGrp="1"/>
          </p:cNvSpPr>
          <p:nvPr>
            <p:ph type="ctrTitle"/>
          </p:nvPr>
        </p:nvSpPr>
        <p:spPr>
          <a:xfrm>
            <a:off x="548640" y="805332"/>
            <a:ext cx="5766816" cy="366254"/>
          </a:xfrm>
        </p:spPr>
        <p:txBody>
          <a:bodyPr>
            <a:normAutofit fontScale="90000"/>
          </a:bodyPr>
          <a:lstStyle/>
          <a:p>
            <a:r>
              <a:rPr lang="en-US" dirty="0" smtClean="0"/>
              <a:t>Objective</a:t>
            </a:r>
            <a:endParaRPr lang="en-US" dirty="0"/>
          </a:p>
        </p:txBody>
      </p:sp>
    </p:spTree>
    <p:extLst>
      <p:ext uri="{BB962C8B-B14F-4D97-AF65-F5344CB8AC3E}">
        <p14:creationId xmlns:p14="http://schemas.microsoft.com/office/powerpoint/2010/main" xmlns="" val="278642319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3913706801"/>
              </p:ext>
            </p:extLst>
          </p:nvPr>
        </p:nvGraphicFramePr>
        <p:xfrm>
          <a:off x="322318" y="110990"/>
          <a:ext cx="11768082" cy="6594610"/>
        </p:xfrm>
        <a:graphic>
          <a:graphicData uri="http://schemas.openxmlformats.org/drawingml/2006/table">
            <a:tbl>
              <a:tblPr firstRow="1" bandRow="1">
                <a:tableStyleId>{5C22544A-7EE6-4342-B048-85BDC9FD1C3A}</a:tableStyleId>
              </a:tblPr>
              <a:tblGrid>
                <a:gridCol w="810227"/>
                <a:gridCol w="6728093"/>
                <a:gridCol w="2638507"/>
                <a:gridCol w="1591255"/>
              </a:tblGrid>
              <a:tr h="511041">
                <a:tc>
                  <a:txBody>
                    <a:bodyPr/>
                    <a:lstStyle/>
                    <a:p>
                      <a:pPr algn="just"/>
                      <a:r>
                        <a:rPr lang="en-US" dirty="0" smtClean="0">
                          <a:latin typeface="Calibri" panose="020F0502020204030204" pitchFamily="34" charset="0"/>
                          <a:cs typeface="Calibri" panose="020F0502020204030204" pitchFamily="34" charset="0"/>
                        </a:rPr>
                        <a:t>S.N</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MENU OBJECTIVE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XYZ</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VISTA</a:t>
                      </a:r>
                      <a:endParaRPr lang="en-US" dirty="0">
                        <a:latin typeface="Calibri" panose="020F0502020204030204" pitchFamily="34" charset="0"/>
                        <a:cs typeface="Calibri" panose="020F0502020204030204" pitchFamily="34" charset="0"/>
                      </a:endParaRPr>
                    </a:p>
                  </a:txBody>
                  <a:tcPr marL="121920" marR="121920"/>
                </a:tc>
              </a:tr>
              <a:tr h="842506">
                <a:tc>
                  <a:txBody>
                    <a:bodyPr/>
                    <a:lstStyle/>
                    <a:p>
                      <a:pPr algn="just"/>
                      <a:r>
                        <a:rPr lang="en-US" dirty="0" smtClean="0">
                          <a:latin typeface="Calibri" panose="020F0502020204030204" pitchFamily="34" charset="0"/>
                          <a:cs typeface="Calibri" panose="020F0502020204030204" pitchFamily="34" charset="0"/>
                        </a:rPr>
                        <a:t>1</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Record whether a patient 65 years old or older has an advance directive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Ambulatory</a:t>
                      </a:r>
                      <a:r>
                        <a:rPr lang="en-US" baseline="0" dirty="0" smtClean="0">
                          <a:latin typeface="Calibri" panose="020F0502020204030204" pitchFamily="34" charset="0"/>
                          <a:cs typeface="Calibri" panose="020F0502020204030204" pitchFamily="34" charset="0"/>
                        </a:rPr>
                        <a:t> and </a:t>
                      </a:r>
                      <a:r>
                        <a:rPr lang="en-US" dirty="0" smtClean="0">
                          <a:latin typeface="Calibri" panose="020F0502020204030204" pitchFamily="34" charset="0"/>
                          <a:cs typeface="Calibri" panose="020F0502020204030204" pitchFamily="34" charset="0"/>
                        </a:rPr>
                        <a:t>Inpatient</a:t>
                      </a:r>
                      <a:r>
                        <a:rPr lang="en-US" baseline="0" dirty="0" smtClean="0">
                          <a:latin typeface="Calibri" panose="020F0502020204030204" pitchFamily="34" charset="0"/>
                          <a:cs typeface="Calibri" panose="020F0502020204030204" pitchFamily="34" charset="0"/>
                        </a:rPr>
                        <a:t> module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676917">
                <a:tc>
                  <a:txBody>
                    <a:bodyPr/>
                    <a:lstStyle/>
                    <a:p>
                      <a:pPr algn="just"/>
                      <a:r>
                        <a:rPr lang="en-US" dirty="0" smtClean="0">
                          <a:latin typeface="Calibri" panose="020F0502020204030204" pitchFamily="34" charset="0"/>
                          <a:cs typeface="Calibri" panose="020F0502020204030204" pitchFamily="34" charset="0"/>
                        </a:rPr>
                        <a:t>2</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Record electronic notes in patient records</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dirty="0" smtClean="0">
                          <a:solidFill>
                            <a:srgbClr val="FF0000"/>
                          </a:solidFill>
                          <a:latin typeface="Calibri" panose="020F0502020204030204" pitchFamily="34" charset="0"/>
                          <a:cs typeface="Calibri" panose="020F0502020204030204" pitchFamily="34" charset="0"/>
                        </a:rPr>
                        <a:t>Inpatient module</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latin typeface="Calibri" panose="020F0502020204030204" pitchFamily="34" charset="0"/>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1314087">
                <a:tc>
                  <a:txBody>
                    <a:bodyPr/>
                    <a:lstStyle/>
                    <a:p>
                      <a:pPr algn="just"/>
                      <a:r>
                        <a:rPr lang="en-US" dirty="0" smtClean="0">
                          <a:latin typeface="Calibri" panose="020F0502020204030204" pitchFamily="34" charset="0"/>
                          <a:cs typeface="Calibri" panose="020F0502020204030204" pitchFamily="34" charset="0"/>
                        </a:rPr>
                        <a:t>3</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Imaging results consisting of the image itself</a:t>
                      </a:r>
                      <a:r>
                        <a:rPr lang="en-US" sz="1800" baseline="0" dirty="0" smtClean="0">
                          <a:effectLst/>
                          <a:latin typeface="Calibri" panose="020F0502020204030204" pitchFamily="34" charset="0"/>
                          <a:ea typeface="Calibri"/>
                          <a:cs typeface="Calibri" panose="020F0502020204030204" pitchFamily="34" charset="0"/>
                        </a:rPr>
                        <a:t> </a:t>
                      </a:r>
                      <a:r>
                        <a:rPr lang="en-US" sz="1800" dirty="0" smtClean="0">
                          <a:effectLst/>
                          <a:latin typeface="Calibri" panose="020F0502020204030204" pitchFamily="34" charset="0"/>
                          <a:ea typeface="Calibri"/>
                          <a:cs typeface="Calibri" panose="020F0502020204030204" pitchFamily="34" charset="0"/>
                        </a:rPr>
                        <a:t>accessible through Certified EHR Technology</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Ambulatory module with imaging interface and a PACS system</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Clinical capture – Imaging system</a:t>
                      </a:r>
                      <a:endParaRPr lang="en-US" dirty="0">
                        <a:latin typeface="Calibri" panose="020F0502020204030204" pitchFamily="34" charset="0"/>
                        <a:cs typeface="Calibri" panose="020F0502020204030204" pitchFamily="34" charset="0"/>
                      </a:endParaRPr>
                    </a:p>
                  </a:txBody>
                  <a:tcPr marL="121920" marR="121920"/>
                </a:tc>
              </a:tr>
              <a:tr h="745673">
                <a:tc>
                  <a:txBody>
                    <a:bodyPr/>
                    <a:lstStyle/>
                    <a:p>
                      <a:pPr algn="just"/>
                      <a:r>
                        <a:rPr lang="en-US" dirty="0" smtClean="0">
                          <a:latin typeface="Calibri" panose="020F0502020204030204" pitchFamily="34" charset="0"/>
                          <a:cs typeface="Calibri" panose="020F0502020204030204" pitchFamily="34" charset="0"/>
                        </a:rPr>
                        <a:t>4</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Record patient family health history as structured data</a:t>
                      </a:r>
                      <a:endParaRPr lang="en-US" dirty="0">
                        <a:latin typeface="Calibri" panose="020F0502020204030204" pitchFamily="34" charset="0"/>
                        <a:cs typeface="Calibri" panose="020F0502020204030204" pitchFamily="34" charset="0"/>
                      </a:endParaRPr>
                    </a:p>
                  </a:txBody>
                  <a:tcPr marL="121920" marR="121920">
                    <a:solidFill>
                      <a:schemeClr val="bg2"/>
                    </a:solidFill>
                  </a:tcPr>
                </a:tc>
                <a:tc>
                  <a:txBody>
                    <a:bodyPr/>
                    <a:lstStyle/>
                    <a:p>
                      <a:pPr algn="just"/>
                      <a:r>
                        <a:rPr lang="en-US" sz="1800" dirty="0" smtClean="0">
                          <a:solidFill>
                            <a:srgbClr val="FF0000"/>
                          </a:solidFill>
                          <a:effectLst/>
                          <a:latin typeface="Calibri" panose="020F0502020204030204" pitchFamily="34" charset="0"/>
                          <a:ea typeface="Calibri"/>
                          <a:cs typeface="Calibri" panose="020F0502020204030204" pitchFamily="34" charset="0"/>
                        </a:rPr>
                        <a:t>Ambulatory and Inpatient modules</a:t>
                      </a:r>
                      <a:endParaRPr lang="en-US" dirty="0">
                        <a:solidFill>
                          <a:srgbClr val="FF0000"/>
                        </a:solidFill>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Clinical module</a:t>
                      </a:r>
                      <a:endParaRPr lang="en-US" dirty="0">
                        <a:latin typeface="Calibri" panose="020F0502020204030204" pitchFamily="34" charset="0"/>
                        <a:cs typeface="Calibri" panose="020F0502020204030204" pitchFamily="34" charset="0"/>
                      </a:endParaRPr>
                    </a:p>
                  </a:txBody>
                  <a:tcPr marL="121920" marR="121920"/>
                </a:tc>
              </a:tr>
              <a:tr h="967025">
                <a:tc>
                  <a:txBody>
                    <a:bodyPr/>
                    <a:lstStyle/>
                    <a:p>
                      <a:pPr algn="just"/>
                      <a:r>
                        <a:rPr lang="en-US" dirty="0" smtClean="0">
                          <a:latin typeface="Calibri" panose="020F0502020204030204" pitchFamily="34" charset="0"/>
                          <a:cs typeface="Calibri" panose="020F0502020204030204" pitchFamily="34" charset="0"/>
                        </a:rPr>
                        <a:t>5</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Generate and transmit permissible discharge prescriptions electronically </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Inpatient and e-prescribing interface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dirty="0" smtClean="0">
                          <a:solidFill>
                            <a:srgbClr val="FF0000"/>
                          </a:solidFill>
                          <a:latin typeface="Calibri" panose="020F0502020204030204" pitchFamily="34" charset="0"/>
                          <a:cs typeface="Calibri" panose="020F0502020204030204" pitchFamily="34" charset="0"/>
                        </a:rPr>
                        <a:t>Not</a:t>
                      </a:r>
                      <a:r>
                        <a:rPr lang="en-US" baseline="0" dirty="0" smtClean="0">
                          <a:solidFill>
                            <a:srgbClr val="FF0000"/>
                          </a:solidFill>
                          <a:latin typeface="Calibri" panose="020F0502020204030204" pitchFamily="34" charset="0"/>
                          <a:cs typeface="Calibri" panose="020F0502020204030204" pitchFamily="34" charset="0"/>
                        </a:rPr>
                        <a:t> met</a:t>
                      </a:r>
                      <a:endParaRPr lang="en-US" dirty="0">
                        <a:solidFill>
                          <a:srgbClr val="FF0000"/>
                        </a:solidFill>
                        <a:latin typeface="Calibri" panose="020F0502020204030204" pitchFamily="34" charset="0"/>
                        <a:cs typeface="Calibri" panose="020F0502020204030204" pitchFamily="34" charset="0"/>
                      </a:endParaRPr>
                    </a:p>
                  </a:txBody>
                  <a:tcPr marL="121920" marR="121920"/>
                </a:tc>
              </a:tr>
              <a:tr h="1537361">
                <a:tc>
                  <a:txBody>
                    <a:bodyPr/>
                    <a:lstStyle/>
                    <a:p>
                      <a:pPr algn="just"/>
                      <a:r>
                        <a:rPr lang="en-US" dirty="0" smtClean="0">
                          <a:latin typeface="Calibri" panose="020F0502020204030204" pitchFamily="34" charset="0"/>
                          <a:cs typeface="Calibri" panose="020F0502020204030204" pitchFamily="34" charset="0"/>
                        </a:rPr>
                        <a:t>6</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Provide structured electronic lab results to ambulatory providers</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Laboratory module and an outgoing results interface</a:t>
                      </a:r>
                      <a:endParaRPr lang="en-US" dirty="0">
                        <a:latin typeface="Calibri" panose="020F0502020204030204" pitchFamily="34" charset="0"/>
                        <a:cs typeface="Calibri" panose="020F0502020204030204" pitchFamily="34" charset="0"/>
                      </a:endParaRPr>
                    </a:p>
                  </a:txBody>
                  <a:tcPr marL="121920" marR="121920"/>
                </a:tc>
                <a:tc>
                  <a:txBody>
                    <a:bodyPr/>
                    <a:lstStyle/>
                    <a:p>
                      <a:pPr algn="just"/>
                      <a:r>
                        <a:rPr lang="en-US" sz="1800" dirty="0" smtClean="0">
                          <a:effectLst/>
                          <a:latin typeface="Calibri" panose="020F0502020204030204" pitchFamily="34" charset="0"/>
                          <a:ea typeface="Calibri"/>
                          <a:cs typeface="Calibri" panose="020F0502020204030204" pitchFamily="34" charset="0"/>
                        </a:rPr>
                        <a:t>Laboratory module</a:t>
                      </a:r>
                      <a:endParaRPr lang="en-US" dirty="0">
                        <a:latin typeface="Calibri" panose="020F0502020204030204" pitchFamily="34" charset="0"/>
                        <a:cs typeface="Calibri" panose="020F0502020204030204" pitchFamily="34" charset="0"/>
                      </a:endParaRPr>
                    </a:p>
                  </a:txBody>
                  <a:tcPr marL="121920" marR="121920"/>
                </a:tc>
              </a:tr>
            </a:tbl>
          </a:graphicData>
        </a:graphic>
      </p:graphicFrame>
    </p:spTree>
    <p:extLst>
      <p:ext uri="{BB962C8B-B14F-4D97-AF65-F5344CB8AC3E}">
        <p14:creationId xmlns:p14="http://schemas.microsoft.com/office/powerpoint/2010/main" xmlns="" val="3146416589"/>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fUYtFhdX6kaX6m0PqdY4T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hyTrWWCI90CX6e6.ArOEH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DqhO1KQSok.0KWcybu7Au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hyTrWWCI90CX6e6.ArOEH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DqhO1KQSok.0KWcybu7Au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AE901BC-D190-49E6-8B33-2F32A0F2BF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1770</Words>
  <Application>Microsoft Office PowerPoint</Application>
  <PresentationFormat>Custom</PresentationFormat>
  <Paragraphs>298</Paragraphs>
  <Slides>38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Equity</vt:lpstr>
      <vt:lpstr>think-cell Slide</vt:lpstr>
      <vt:lpstr>Implication of stage two objectives of Meaningful Use in a leading EHR in USA compared with Vista EHR</vt:lpstr>
      <vt:lpstr>AGENDA</vt:lpstr>
      <vt:lpstr>Meaningful Use</vt:lpstr>
      <vt:lpstr>Stages of Meaningful Use</vt:lpstr>
      <vt:lpstr>Slide 5</vt:lpstr>
      <vt:lpstr>Slide 6</vt:lpstr>
      <vt:lpstr>Methodology</vt:lpstr>
      <vt:lpstr>Objective</vt:lpstr>
      <vt:lpstr>Slide 9</vt:lpstr>
      <vt:lpstr>Slide 10</vt:lpstr>
      <vt:lpstr>Slide 11</vt:lpstr>
      <vt:lpstr>Slide 12</vt:lpstr>
      <vt:lpstr>MENU OBJECTIVES</vt:lpstr>
      <vt:lpstr>Slide 14</vt:lpstr>
      <vt:lpstr>Slide 15</vt:lpstr>
      <vt:lpstr>Core Objectives</vt:lpstr>
      <vt:lpstr>Associated workflow</vt:lpstr>
      <vt:lpstr>Slide 18</vt:lpstr>
      <vt:lpstr>Associated Workflow</vt:lpstr>
      <vt:lpstr>Slide 20</vt:lpstr>
      <vt:lpstr>Slide 21</vt:lpstr>
      <vt:lpstr>Slide 22</vt:lpstr>
      <vt:lpstr>Slide 23</vt:lpstr>
      <vt:lpstr>ANALYSIS</vt:lpstr>
      <vt:lpstr>XYZ and VistA  -  Core and Menu set compliance</vt:lpstr>
      <vt:lpstr>Recommendations</vt:lpstr>
      <vt:lpstr>    Conclusion</vt:lpstr>
      <vt:lpstr>References</vt:lpstr>
      <vt:lpstr>CASE STUDY</vt:lpstr>
      <vt:lpstr>Introduction</vt:lpstr>
      <vt:lpstr>Methodology</vt:lpstr>
      <vt:lpstr>Analysis</vt:lpstr>
      <vt:lpstr>Slide 33</vt:lpstr>
      <vt:lpstr>Slide 34</vt:lpstr>
      <vt:lpstr>Slide 35</vt:lpstr>
      <vt:lpstr>Conclusion</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2014-05-04T22:36:22Z</dcterms:created>
  <dcterms:modified xsi:type="dcterms:W3CDTF">2014-05-05T07:53:07Z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TC030395169991</vt:lpwstr>
  </property>
</Properties>
</file>