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3" r:id="rId5"/>
    <p:sldId id="264" r:id="rId6"/>
    <p:sldId id="265" r:id="rId7"/>
    <p:sldId id="266" r:id="rId8"/>
    <p:sldId id="272" r:id="rId9"/>
    <p:sldId id="273" r:id="rId10"/>
    <p:sldId id="268" r:id="rId11"/>
    <p:sldId id="267" r:id="rId12"/>
    <p:sldId id="277" r:id="rId13"/>
    <p:sldId id="276" r:id="rId14"/>
    <p:sldId id="280" r:id="rId15"/>
    <p:sldId id="278" r:id="rId16"/>
    <p:sldId id="275" r:id="rId17"/>
    <p:sldId id="274" r:id="rId18"/>
    <p:sldId id="281" r:id="rId19"/>
    <p:sldId id="269" r:id="rId20"/>
    <p:sldId id="282" r:id="rId21"/>
    <p:sldId id="270" r:id="rId22"/>
    <p:sldId id="25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F9B"/>
    <a:srgbClr val="07A97F"/>
    <a:srgbClr val="FFE0A3"/>
    <a:srgbClr val="FF3399"/>
    <a:srgbClr val="CC3399"/>
    <a:srgbClr val="70AC2E"/>
    <a:srgbClr val="C19FFF"/>
    <a:srgbClr val="CAB4EA"/>
    <a:srgbClr val="D3B5E9"/>
    <a:srgbClr val="D68B1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6370338" cy="1563703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IKITA\Desktop\Priyanca\PHARMA%20SAMPLE%20FINAL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NIKITA\Desktop\Priyanca\PHARMA%20SAMPLE%20FINAL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IKITA\Desktop\Priyanca\PHARMA%20SAMPLE%20FINAL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IKITA\Desktop\Priyanca\PHARMA%20SAMPLE%20FINA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IKITA\Desktop\Priyanca\PHARMA%20SAMPLE%20FINA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IKITA\Desktop\Priyanca\PHARMA%20SAMPLE%20FINA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IKITA\Desktop\Priyanca\PHARMA%20SAMPLE%20FINAL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IKITA\Desktop\Priyanca\PHARMA%20SAMPLE%20FINAL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NIKITA\Desktop\Priyanca\PHARMA%20SAMPLE%20FINAL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IKITA\Desktop\Priyanca\PHARMA%20SAMPLE%20FINAL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IKITA\Desktop\Priyanca\PHARMA%20SAMPLE%20FINAL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IKITA\Desktop\Priyanca\PHARMA%20SAMPLE%20FIN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600" u="sng"/>
              <a:t>Figure 1:</a:t>
            </a:r>
            <a:r>
              <a:rPr lang="en-US" sz="1600" u="sng" baseline="0"/>
              <a:t> </a:t>
            </a:r>
            <a:r>
              <a:rPr lang="en-US" sz="1600" u="sng"/>
              <a:t>Total</a:t>
            </a:r>
            <a:r>
              <a:rPr lang="en-US" sz="1600" u="sng" baseline="0"/>
              <a:t> Drug Samples</a:t>
            </a:r>
            <a:endParaRPr lang="en-US" sz="1600" u="sng"/>
          </a:p>
        </c:rich>
      </c:tx>
      <c:layout>
        <c:manualLayout>
          <c:xMode val="edge"/>
          <c:yMode val="edge"/>
          <c:x val="0.15818394944500841"/>
          <c:y val="3.7800330321311783E-3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19641666666666688"/>
          <c:y val="0.19231568016614806"/>
          <c:w val="0.60913888888889101"/>
          <c:h val="0.6937490290349233"/>
        </c:manualLayout>
      </c:layout>
      <c:bar3DChart>
        <c:barDir val="col"/>
        <c:grouping val="stacked"/>
        <c:ser>
          <c:idx val="0"/>
          <c:order val="0"/>
          <c:dPt>
            <c:idx val="1"/>
            <c:spPr>
              <a:solidFill>
                <a:schemeClr val="accent2"/>
              </a:solidFill>
            </c:spPr>
          </c:dPt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</c:dLbls>
          <c:cat>
            <c:strRef>
              <c:f>Sheet1!$B$3:$B$4</c:f>
              <c:strCache>
                <c:ptCount val="2"/>
                <c:pt idx="0">
                  <c:v>Available</c:v>
                </c:pt>
                <c:pt idx="1">
                  <c:v>Unvailable</c:v>
                </c:pt>
              </c:strCache>
            </c:strRef>
          </c:cat>
          <c:val>
            <c:numRef>
              <c:f>Sheet1!$C$3:$C$4</c:f>
              <c:numCache>
                <c:formatCode>General</c:formatCode>
                <c:ptCount val="2"/>
                <c:pt idx="0">
                  <c:v>347</c:v>
                </c:pt>
                <c:pt idx="1">
                  <c:v>183</c:v>
                </c:pt>
              </c:numCache>
            </c:numRef>
          </c:val>
        </c:ser>
        <c:gapWidth val="55"/>
        <c:gapDepth val="55"/>
        <c:shape val="box"/>
        <c:axId val="58092544"/>
        <c:axId val="58188544"/>
        <c:axId val="0"/>
      </c:bar3DChart>
      <c:catAx>
        <c:axId val="5809254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58188544"/>
        <c:crosses val="autoZero"/>
        <c:auto val="1"/>
        <c:lblAlgn val="ctr"/>
        <c:lblOffset val="100"/>
      </c:catAx>
      <c:valAx>
        <c:axId val="58188544"/>
        <c:scaling>
          <c:orientation val="minMax"/>
          <c:max val="350"/>
          <c:min val="0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58092544"/>
        <c:crosses val="autoZero"/>
        <c:crossBetween val="between"/>
        <c:majorUnit val="50"/>
      </c:valAx>
    </c:plotArea>
    <c:plotVisOnly val="1"/>
  </c:chart>
  <c:spPr>
    <a:ln>
      <a:solidFill>
        <a:prstClr val="black"/>
      </a:solidFill>
    </a:ln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.13503929589752808"/>
          <c:y val="0.21352771683965818"/>
          <c:w val="0.73313222567525049"/>
          <c:h val="0.77822162557436492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21041907261592394"/>
                  <c:y val="-0.15274278215223255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/>
                      <a:t>64%</a:t>
                    </a:r>
                    <a:endParaRPr lang="en-US" dirty="0"/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0.17694138232721049"/>
                  <c:y val="7.5193569553805822E-2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/>
                      <a:t> </a:t>
                    </a:r>
                    <a:r>
                      <a:rPr lang="en-US" dirty="0" smtClean="0"/>
                      <a:t>36%</a:t>
                    </a:r>
                    <a:endParaRPr lang="en-US" dirty="0"/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Sheet1!$S$66:$S$67</c:f>
              <c:strCache>
                <c:ptCount val="2"/>
                <c:pt idx="0">
                  <c:v>Satisfied</c:v>
                </c:pt>
                <c:pt idx="1">
                  <c:v>Dissatisfied</c:v>
                </c:pt>
              </c:strCache>
            </c:strRef>
          </c:cat>
          <c:val>
            <c:numRef>
              <c:f>Sheet1!$T$66:$T$67</c:f>
              <c:numCache>
                <c:formatCode>General</c:formatCode>
                <c:ptCount val="2"/>
                <c:pt idx="0">
                  <c:v>69</c:v>
                </c:pt>
                <c:pt idx="1">
                  <c:v>38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49359504999388321"/>
          <c:y val="0.81871722789505441"/>
          <c:w val="0.45348058095359722"/>
          <c:h val="0.17738043161271524"/>
        </c:manualLayout>
      </c:layout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spPr>
    <a:ln>
      <a:solidFill>
        <a:prstClr val="black"/>
      </a:solidFill>
    </a:ln>
  </c:sp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600" b="1" u="sng">
                <a:latin typeface="Times New Roman" pitchFamily="18" charset="0"/>
                <a:cs typeface="Times New Roman" pitchFamily="18" charset="0"/>
              </a:rPr>
              <a:t>Figure 11:Patient-Satisfaction</a:t>
            </a:r>
            <a:r>
              <a:rPr lang="en-US" sz="1600" b="1" u="sng" baseline="0">
                <a:latin typeface="Times New Roman" pitchFamily="18" charset="0"/>
                <a:cs typeface="Times New Roman" pitchFamily="18" charset="0"/>
              </a:rPr>
              <a:t> to Unavailability of Drug</a:t>
            </a:r>
            <a:endParaRPr lang="en-US" sz="1600" b="1" u="sng"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spPr>
            <a:solidFill>
              <a:schemeClr val="accent1"/>
            </a:solidFill>
          </c:spPr>
          <c:dPt>
            <c:idx val="1"/>
            <c:spPr>
              <a:solidFill>
                <a:schemeClr val="accent2"/>
              </a:solidFill>
            </c:spPr>
          </c:dPt>
          <c:dLbls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Sheet1!$S$83:$S$84</c:f>
              <c:strCache>
                <c:ptCount val="2"/>
                <c:pt idx="0">
                  <c:v>Satisfied</c:v>
                </c:pt>
                <c:pt idx="1">
                  <c:v>Dissatisfied</c:v>
                </c:pt>
              </c:strCache>
            </c:strRef>
          </c:cat>
          <c:val>
            <c:numRef>
              <c:f>Sheet1!$T$83:$T$84</c:f>
              <c:numCache>
                <c:formatCode>General</c:formatCode>
                <c:ptCount val="2"/>
                <c:pt idx="0">
                  <c:v>33</c:v>
                </c:pt>
                <c:pt idx="1">
                  <c:v>43</c:v>
                </c:pt>
              </c:numCache>
            </c:numRef>
          </c:val>
        </c:ser>
        <c:gapWidth val="55"/>
        <c:gapDepth val="55"/>
        <c:shape val="box"/>
        <c:axId val="62745600"/>
        <c:axId val="63193856"/>
        <c:axId val="0"/>
      </c:bar3DChart>
      <c:catAx>
        <c:axId val="6274560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3193856"/>
        <c:crosses val="autoZero"/>
        <c:auto val="1"/>
        <c:lblAlgn val="ctr"/>
        <c:lblOffset val="100"/>
      </c:catAx>
      <c:valAx>
        <c:axId val="6319385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745600"/>
        <c:crosses val="autoZero"/>
        <c:crossBetween val="between"/>
      </c:valAx>
    </c:plotArea>
    <c:plotVisOnly val="1"/>
  </c:chart>
  <c:spPr>
    <a:ln>
      <a:solidFill>
        <a:prstClr val="black"/>
      </a:solidFill>
    </a:ln>
  </c:sp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600" b="1" u="sng">
                <a:latin typeface="Times New Roman" pitchFamily="18" charset="0"/>
                <a:cs typeface="Times New Roman" pitchFamily="18" charset="0"/>
              </a:rPr>
              <a:t>Figure 12: Percentage of Patient-</a:t>
            </a:r>
            <a:r>
              <a:rPr lang="en-US" sz="1600" b="1" u="sng" baseline="0">
                <a:latin typeface="Times New Roman" pitchFamily="18" charset="0"/>
                <a:cs typeface="Times New Roman" pitchFamily="18" charset="0"/>
              </a:rPr>
              <a:t>Satisfaction to Unavailabilty of Drug</a:t>
            </a:r>
            <a:endParaRPr lang="en-US" sz="1600" b="1" u="sng"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6431327286816638"/>
          <c:y val="0.31524604949701335"/>
          <c:w val="0.73405313076410961"/>
          <c:h val="0.50169731503683235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8971853518310319"/>
                  <c:y val="2.1420065029184802E-2"/>
                </c:manualLayout>
              </c:layout>
              <c:showPercent val="1"/>
            </c:dLbl>
            <c:dLbl>
              <c:idx val="1"/>
              <c:layout>
                <c:manualLayout>
                  <c:x val="0.19023847019122714"/>
                  <c:y val="-9.002037058800542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Sheet1!$S$83:$S$84</c:f>
              <c:strCache>
                <c:ptCount val="2"/>
                <c:pt idx="0">
                  <c:v>Satisfied</c:v>
                </c:pt>
                <c:pt idx="1">
                  <c:v>Dissatisfied</c:v>
                </c:pt>
              </c:strCache>
            </c:strRef>
          </c:cat>
          <c:val>
            <c:numRef>
              <c:f>Sheet1!$T$83:$T$84</c:f>
              <c:numCache>
                <c:formatCode>General</c:formatCode>
                <c:ptCount val="2"/>
                <c:pt idx="0">
                  <c:v>33</c:v>
                </c:pt>
                <c:pt idx="1">
                  <c:v>43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62121192277048365"/>
          <c:y val="0.77566819654830599"/>
          <c:w val="0.37878807722951702"/>
          <c:h val="0.18047857897096209"/>
        </c:manualLayout>
      </c:layout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spPr>
    <a:ln>
      <a:solidFill>
        <a:prstClr val="black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600" u="sng">
                <a:latin typeface="Times New Roman" pitchFamily="18" charset="0"/>
                <a:cs typeface="Times New Roman" pitchFamily="18" charset="0"/>
              </a:rPr>
              <a:t>Figure 2: Percentage of</a:t>
            </a:r>
            <a:r>
              <a:rPr lang="en-US" sz="1600" u="sng" baseline="0">
                <a:latin typeface="Times New Roman" pitchFamily="18" charset="0"/>
                <a:cs typeface="Times New Roman" pitchFamily="18" charset="0"/>
              </a:rPr>
              <a:t> Drug Availability</a:t>
            </a:r>
            <a:endParaRPr lang="en-US" sz="1600" u="sng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2299077896038327"/>
          <c:y val="3.1511738318981048E-3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7265023629307477"/>
          <c:y val="0.28039291444288017"/>
          <c:w val="0.70440071448696151"/>
          <c:h val="0.48823745129498042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20448169330946359"/>
                  <c:y val="-0.15668489355497284"/>
                </c:manualLayout>
              </c:layout>
              <c:showPercent val="1"/>
            </c:dLbl>
            <c:dLbl>
              <c:idx val="1"/>
              <c:layout>
                <c:manualLayout>
                  <c:x val="0.16802843306558521"/>
                  <c:y val="4.265529308836395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Sheet1!$B$3:$B$4</c:f>
              <c:strCache>
                <c:ptCount val="2"/>
                <c:pt idx="0">
                  <c:v>Available</c:v>
                </c:pt>
                <c:pt idx="1">
                  <c:v>Unvailable</c:v>
                </c:pt>
              </c:strCache>
            </c:strRef>
          </c:cat>
          <c:val>
            <c:numRef>
              <c:f>Sheet1!$C$3:$C$4</c:f>
              <c:numCache>
                <c:formatCode>General</c:formatCode>
                <c:ptCount val="2"/>
                <c:pt idx="0">
                  <c:v>347</c:v>
                </c:pt>
                <c:pt idx="1">
                  <c:v>183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73677790276215471"/>
          <c:y val="0.71341410736942013"/>
          <c:w val="0.25922014281114825"/>
          <c:h val="0.28313466025080342"/>
        </c:manualLayout>
      </c:layout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spPr>
    <a:ln>
      <a:solidFill>
        <a:schemeClr val="tx1"/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600" u="sng">
                <a:latin typeface="Times New Roman" pitchFamily="18" charset="0"/>
                <a:cs typeface="Times New Roman" pitchFamily="18" charset="0"/>
              </a:rPr>
              <a:t>Figure 3: Unavailibility</a:t>
            </a:r>
            <a:r>
              <a:rPr lang="en-US" sz="1600" u="sng" baseline="0">
                <a:latin typeface="Times New Roman" pitchFamily="18" charset="0"/>
                <a:cs typeface="Times New Roman" pitchFamily="18" charset="0"/>
              </a:rPr>
              <a:t> of  Prescribed Drugs</a:t>
            </a:r>
            <a:endParaRPr lang="en-US" sz="1600" u="sng"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spPr>
            <a:solidFill>
              <a:srgbClr val="C0504D"/>
            </a:solidFill>
          </c:spPr>
          <c:dPt>
            <c:idx val="0"/>
            <c:spPr>
              <a:solidFill>
                <a:schemeClr val="accent1"/>
              </a:solidFill>
            </c:spPr>
          </c:dPt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</c:dLbls>
          <c:cat>
            <c:strRef>
              <c:f>Sheet1!$S$21:$S$22</c:f>
              <c:strCache>
                <c:ptCount val="2"/>
                <c:pt idx="0">
                  <c:v>Substitute Given</c:v>
                </c:pt>
                <c:pt idx="1">
                  <c:v>Substitute Unavailable</c:v>
                </c:pt>
              </c:strCache>
            </c:strRef>
          </c:cat>
          <c:val>
            <c:numRef>
              <c:f>Sheet1!$T$21:$T$22</c:f>
              <c:numCache>
                <c:formatCode>General</c:formatCode>
                <c:ptCount val="2"/>
                <c:pt idx="0">
                  <c:v>107</c:v>
                </c:pt>
                <c:pt idx="1">
                  <c:v>76</c:v>
                </c:pt>
              </c:numCache>
            </c:numRef>
          </c:val>
        </c:ser>
        <c:gapWidth val="55"/>
        <c:gapDepth val="55"/>
        <c:shape val="box"/>
        <c:axId val="62529536"/>
        <c:axId val="62531072"/>
        <c:axId val="0"/>
      </c:bar3DChart>
      <c:catAx>
        <c:axId val="6252953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531072"/>
        <c:crosses val="autoZero"/>
        <c:auto val="1"/>
        <c:lblAlgn val="ctr"/>
        <c:lblOffset val="100"/>
      </c:catAx>
      <c:valAx>
        <c:axId val="6253107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529536"/>
        <c:crosses val="autoZero"/>
        <c:crossBetween val="between"/>
      </c:valAx>
    </c:plotArea>
    <c:plotVisOnly val="1"/>
  </c:chart>
  <c:spPr>
    <a:ln>
      <a:solidFill>
        <a:prstClr val="black"/>
      </a:solidFill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600" u="sng">
                <a:latin typeface="Times New Roman" pitchFamily="18" charset="0"/>
                <a:cs typeface="Times New Roman" pitchFamily="18" charset="0"/>
              </a:defRPr>
            </a:pPr>
            <a:r>
              <a:rPr lang="en-US" sz="1600" u="sng">
                <a:latin typeface="Times New Roman" pitchFamily="18" charset="0"/>
                <a:cs typeface="Times New Roman" pitchFamily="18" charset="0"/>
              </a:rPr>
              <a:t>Figure 4: Percentage of Unavailability</a:t>
            </a:r>
            <a:r>
              <a:rPr lang="en-US" sz="1600" u="sng" baseline="0">
                <a:latin typeface="Times New Roman" pitchFamily="18" charset="0"/>
                <a:cs typeface="Times New Roman" pitchFamily="18" charset="0"/>
              </a:rPr>
              <a:t> of Prescribed Drugs</a:t>
            </a:r>
            <a:endParaRPr lang="en-US" sz="1600" u="sng"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285678695637939"/>
          <c:y val="0.35847339641792997"/>
          <c:w val="0.72490718462475734"/>
          <c:h val="0.5045107722359865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8150603317883629"/>
                  <c:y val="-8.8237208073833021E-2"/>
                </c:manualLayout>
              </c:layout>
              <c:showPercent val="1"/>
            </c:dLbl>
            <c:dLbl>
              <c:idx val="1"/>
              <c:layout>
                <c:manualLayout>
                  <c:x val="0.15229328884846835"/>
                  <c:y val="4.4840931101405385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Sheet1!$S$21:$S$22</c:f>
              <c:strCache>
                <c:ptCount val="2"/>
                <c:pt idx="0">
                  <c:v>Substitute Given</c:v>
                </c:pt>
                <c:pt idx="1">
                  <c:v>Substitute Unavailable</c:v>
                </c:pt>
              </c:strCache>
            </c:strRef>
          </c:cat>
          <c:val>
            <c:numRef>
              <c:f>Sheet1!$T$21:$T$22</c:f>
              <c:numCache>
                <c:formatCode>General</c:formatCode>
                <c:ptCount val="2"/>
                <c:pt idx="0">
                  <c:v>107</c:v>
                </c:pt>
                <c:pt idx="1">
                  <c:v>76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4898770510547899"/>
          <c:y val="0.78713929849678066"/>
          <c:w val="0.50581814200319064"/>
          <c:h val="0.21168561202576947"/>
        </c:manualLayout>
      </c:layout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spPr>
    <a:ln>
      <a:solidFill>
        <a:prstClr val="black"/>
      </a:solidFill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600" b="1" u="sng">
                <a:latin typeface="Times New Roman" pitchFamily="18" charset="0"/>
                <a:cs typeface="Times New Roman" pitchFamily="18" charset="0"/>
              </a:rPr>
              <a:t>Figure 5: Reason</a:t>
            </a:r>
            <a:r>
              <a:rPr lang="en-US" sz="1600" b="1" u="sng" baseline="0">
                <a:latin typeface="Times New Roman" pitchFamily="18" charset="0"/>
                <a:cs typeface="Times New Roman" pitchFamily="18" charset="0"/>
              </a:rPr>
              <a:t> for Substitute to be Given</a:t>
            </a:r>
            <a:endParaRPr lang="en-US" sz="1600" b="1" u="sng"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dPt>
            <c:idx val="1"/>
            <c:spPr>
              <a:solidFill>
                <a:schemeClr val="accent2"/>
              </a:solidFill>
            </c:spPr>
          </c:dPt>
          <c:dLbls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Sheet1!$S$44:$S$45</c:f>
              <c:strCache>
                <c:ptCount val="2"/>
                <c:pt idx="0">
                  <c:v>Stock - Outs</c:v>
                </c:pt>
                <c:pt idx="1">
                  <c:v>NFD</c:v>
                </c:pt>
              </c:strCache>
            </c:strRef>
          </c:cat>
          <c:val>
            <c:numRef>
              <c:f>Sheet1!$T$44:$T$45</c:f>
              <c:numCache>
                <c:formatCode>General</c:formatCode>
                <c:ptCount val="2"/>
                <c:pt idx="0">
                  <c:v>59</c:v>
                </c:pt>
                <c:pt idx="1">
                  <c:v>48</c:v>
                </c:pt>
              </c:numCache>
            </c:numRef>
          </c:val>
        </c:ser>
        <c:gapWidth val="55"/>
        <c:gapDepth val="55"/>
        <c:shape val="box"/>
        <c:axId val="58483456"/>
        <c:axId val="58484992"/>
        <c:axId val="0"/>
      </c:bar3DChart>
      <c:catAx>
        <c:axId val="5848345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8484992"/>
        <c:crosses val="autoZero"/>
        <c:auto val="1"/>
        <c:lblAlgn val="ctr"/>
        <c:lblOffset val="100"/>
      </c:catAx>
      <c:valAx>
        <c:axId val="5848499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8483456"/>
        <c:crosses val="autoZero"/>
        <c:crossBetween val="between"/>
      </c:valAx>
    </c:plotArea>
    <c:plotVisOnly val="1"/>
  </c:chart>
  <c:spPr>
    <a:ln>
      <a:solidFill>
        <a:prstClr val="black"/>
      </a:solidFill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2796767851626401"/>
          <c:y val="0.19251145370787826"/>
          <c:w val="0.74903947887343381"/>
          <c:h val="0.62737947230280844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26007232429279681"/>
                  <c:y val="-6.1330562846310922E-2"/>
                </c:manualLayout>
              </c:layout>
              <c:showPercent val="1"/>
            </c:dLbl>
            <c:dLbl>
              <c:idx val="1"/>
              <c:layout>
                <c:manualLayout>
                  <c:x val="0.22124117818606082"/>
                  <c:y val="2.7465368912219498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Sheet1!$S$44:$S$45</c:f>
              <c:strCache>
                <c:ptCount val="2"/>
                <c:pt idx="0">
                  <c:v>Stock - Outs</c:v>
                </c:pt>
                <c:pt idx="1">
                  <c:v>NFD</c:v>
                </c:pt>
              </c:strCache>
            </c:strRef>
          </c:cat>
          <c:val>
            <c:numRef>
              <c:f>Sheet1!$T$44:$T$45</c:f>
              <c:numCache>
                <c:formatCode>General</c:formatCode>
                <c:ptCount val="2"/>
                <c:pt idx="0">
                  <c:v>59</c:v>
                </c:pt>
                <c:pt idx="1">
                  <c:v>48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66722222678122534"/>
          <c:y val="0.78366472439756651"/>
          <c:w val="0.28137625283886303"/>
          <c:h val="0.20199440530460044"/>
        </c:manualLayout>
      </c:layout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spPr>
    <a:noFill/>
    <a:ln>
      <a:solidFill>
        <a:prstClr val="black"/>
      </a:solidFill>
    </a:ln>
  </c:sp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600" u="sng">
                <a:latin typeface="Times New Roman" pitchFamily="18" charset="0"/>
                <a:cs typeface="Times New Roman" pitchFamily="18" charset="0"/>
              </a:rPr>
              <a:t>Figure 7: Reason</a:t>
            </a:r>
            <a:r>
              <a:rPr lang="en-US" sz="1600" u="sng" baseline="0">
                <a:latin typeface="Times New Roman" pitchFamily="18" charset="0"/>
                <a:cs typeface="Times New Roman" pitchFamily="18" charset="0"/>
              </a:rPr>
              <a:t> for Unavailability of Prescribed / Substitute Drug</a:t>
            </a:r>
            <a:endParaRPr lang="en-US" sz="1600" u="sng"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dPt>
            <c:idx val="1"/>
            <c:spPr>
              <a:solidFill>
                <a:srgbClr val="C0504D"/>
              </a:solidFill>
            </c:spPr>
          </c:dPt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</c:dLbls>
          <c:cat>
            <c:strRef>
              <c:f>Sheet5!$B$3:$B$4</c:f>
              <c:strCache>
                <c:ptCount val="2"/>
                <c:pt idx="0">
                  <c:v>Stock-Outs</c:v>
                </c:pt>
                <c:pt idx="1">
                  <c:v>NFD</c:v>
                </c:pt>
              </c:strCache>
            </c:strRef>
          </c:cat>
          <c:val>
            <c:numRef>
              <c:f>Sheet5!$C$3:$C$4</c:f>
              <c:numCache>
                <c:formatCode>General</c:formatCode>
                <c:ptCount val="2"/>
                <c:pt idx="0">
                  <c:v>61</c:v>
                </c:pt>
                <c:pt idx="1">
                  <c:v>15</c:v>
                </c:pt>
              </c:numCache>
            </c:numRef>
          </c:val>
        </c:ser>
        <c:gapWidth val="55"/>
        <c:gapDepth val="55"/>
        <c:shape val="box"/>
        <c:axId val="62637184"/>
        <c:axId val="62638720"/>
        <c:axId val="0"/>
      </c:bar3DChart>
      <c:catAx>
        <c:axId val="6263718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638720"/>
        <c:crosses val="autoZero"/>
        <c:auto val="1"/>
        <c:lblAlgn val="ctr"/>
        <c:lblOffset val="100"/>
      </c:catAx>
      <c:valAx>
        <c:axId val="6263872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637184"/>
        <c:crosses val="autoZero"/>
        <c:crossBetween val="between"/>
      </c:valAx>
    </c:plotArea>
    <c:plotVisOnly val="1"/>
  </c:chart>
  <c:spPr>
    <a:ln>
      <a:solidFill>
        <a:prstClr val="black"/>
      </a:solidFill>
    </a:ln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ctr">
              <a:defRPr/>
            </a:pPr>
            <a:r>
              <a:rPr lang="en-US" sz="1600" u="sng">
                <a:latin typeface="Times New Roman" pitchFamily="18" charset="0"/>
                <a:cs typeface="Times New Roman" pitchFamily="18" charset="0"/>
              </a:rPr>
              <a:t>Figure</a:t>
            </a:r>
            <a:r>
              <a:rPr lang="en-US" sz="1600" u="sng" baseline="0">
                <a:latin typeface="Times New Roman" pitchFamily="18" charset="0"/>
                <a:cs typeface="Times New Roman" pitchFamily="18" charset="0"/>
              </a:rPr>
              <a:t> 8: Percentage of </a:t>
            </a:r>
            <a:r>
              <a:rPr lang="en-US" sz="1600" u="sng">
                <a:latin typeface="Times New Roman" pitchFamily="18" charset="0"/>
                <a:cs typeface="Times New Roman" pitchFamily="18" charset="0"/>
              </a:rPr>
              <a:t>Reason</a:t>
            </a:r>
            <a:r>
              <a:rPr lang="en-US" sz="1600" u="sng" baseline="0">
                <a:latin typeface="Times New Roman" pitchFamily="18" charset="0"/>
                <a:cs typeface="Times New Roman" pitchFamily="18" charset="0"/>
              </a:rPr>
              <a:t> for Unavailability of Prescribed / Substitute Drug</a:t>
            </a:r>
            <a:endParaRPr lang="en-US" sz="1600" u="sng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3118416725627557"/>
          <c:y val="2.0911000201134732E-3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8.7842857000496821E-2"/>
          <c:y val="0.28426658309438846"/>
          <c:w val="0.78687722704902763"/>
          <c:h val="0.47634351012924092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4876804782963843"/>
                  <c:y val="-0.25942220764071255"/>
                </c:manualLayout>
              </c:layout>
              <c:showPercent val="1"/>
            </c:dLbl>
            <c:dLbl>
              <c:idx val="1"/>
              <c:layout>
                <c:manualLayout>
                  <c:x val="0.14752570671214604"/>
                  <c:y val="4.9717560001309738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Sheet5!$B$3:$B$4</c:f>
              <c:strCache>
                <c:ptCount val="2"/>
                <c:pt idx="0">
                  <c:v>Stock-Outs</c:v>
                </c:pt>
                <c:pt idx="1">
                  <c:v>NFD</c:v>
                </c:pt>
              </c:strCache>
            </c:strRef>
          </c:cat>
          <c:val>
            <c:numRef>
              <c:f>Sheet5!$C$3:$C$4</c:f>
              <c:numCache>
                <c:formatCode>General</c:formatCode>
                <c:ptCount val="2"/>
                <c:pt idx="0">
                  <c:v>61</c:v>
                </c:pt>
                <c:pt idx="1">
                  <c:v>15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51778122922429304"/>
          <c:y val="0.71613615420956378"/>
          <c:w val="0.37764971677417242"/>
          <c:h val="0.2179764508603097"/>
        </c:manualLayout>
      </c:layout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spPr>
    <a:ln>
      <a:solidFill>
        <a:prstClr val="black"/>
      </a:solidFill>
    </a:ln>
  </c:sp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r>
              <a:rPr lang="en-US" sz="1600" u="sng">
                <a:latin typeface="Times New Roman" pitchFamily="18" charset="0"/>
                <a:cs typeface="Times New Roman" pitchFamily="18" charset="0"/>
              </a:rPr>
              <a:t>Figure 9: Patient</a:t>
            </a:r>
            <a:r>
              <a:rPr lang="en-US" sz="1600" u="sng" baseline="0">
                <a:latin typeface="Times New Roman" pitchFamily="18" charset="0"/>
                <a:cs typeface="Times New Roman" pitchFamily="18" charset="0"/>
              </a:rPr>
              <a:t>-Satisfaction to Substitute</a:t>
            </a:r>
            <a:endParaRPr lang="en-US" sz="1600" u="sng"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dPt>
            <c:idx val="1"/>
            <c:spPr>
              <a:solidFill>
                <a:srgbClr val="C0504D"/>
              </a:solidFill>
            </c:spPr>
          </c:dPt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</c:dLbls>
          <c:cat>
            <c:strRef>
              <c:f>Sheet1!$S$66:$S$67</c:f>
              <c:strCache>
                <c:ptCount val="2"/>
                <c:pt idx="0">
                  <c:v>Satisfied</c:v>
                </c:pt>
                <c:pt idx="1">
                  <c:v>Dissatisfied</c:v>
                </c:pt>
              </c:strCache>
            </c:strRef>
          </c:cat>
          <c:val>
            <c:numRef>
              <c:f>Sheet1!$T$66:$T$67</c:f>
              <c:numCache>
                <c:formatCode>General</c:formatCode>
                <c:ptCount val="2"/>
                <c:pt idx="0">
                  <c:v>69</c:v>
                </c:pt>
                <c:pt idx="1">
                  <c:v>38</c:v>
                </c:pt>
              </c:numCache>
            </c:numRef>
          </c:val>
        </c:ser>
        <c:gapWidth val="55"/>
        <c:gapDepth val="55"/>
        <c:shape val="box"/>
        <c:axId val="62707584"/>
        <c:axId val="62709120"/>
        <c:axId val="0"/>
      </c:bar3DChart>
      <c:catAx>
        <c:axId val="6270758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709120"/>
        <c:crosses val="autoZero"/>
        <c:auto val="1"/>
        <c:lblAlgn val="ctr"/>
        <c:lblOffset val="100"/>
      </c:catAx>
      <c:valAx>
        <c:axId val="6270912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707584"/>
        <c:crosses val="autoZero"/>
        <c:crossBetween val="between"/>
      </c:valAx>
    </c:plotArea>
    <c:plotVisOnly val="1"/>
  </c:chart>
  <c:spPr>
    <a:ln>
      <a:solidFill>
        <a:prstClr val="black"/>
      </a:solidFill>
    </a:ln>
  </c:sp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0.96524</cdr:x>
      <cdr:y>0.30546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-1"/>
          <a:ext cx="3390130" cy="1212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b="1" u="sng" dirty="0">
              <a:latin typeface="Times New Roman" pitchFamily="18" charset="0"/>
              <a:cs typeface="Times New Roman" pitchFamily="18" charset="0"/>
            </a:rPr>
            <a:t>Figure</a:t>
          </a:r>
          <a:r>
            <a:rPr lang="en-US" sz="1600" b="1" u="sng" baseline="0" dirty="0">
              <a:latin typeface="Times New Roman" pitchFamily="18" charset="0"/>
              <a:cs typeface="Times New Roman" pitchFamily="18" charset="0"/>
            </a:rPr>
            <a:t> 6: Percentage of </a:t>
          </a:r>
          <a:r>
            <a:rPr lang="en-US" sz="1600" b="1" u="sng" dirty="0">
              <a:latin typeface="Times New Roman" pitchFamily="18" charset="0"/>
              <a:cs typeface="Times New Roman" pitchFamily="18" charset="0"/>
            </a:rPr>
            <a:t>Reason</a:t>
          </a:r>
          <a:r>
            <a:rPr lang="en-US" sz="1600" b="1" u="sng" baseline="0" dirty="0">
              <a:latin typeface="Times New Roman" pitchFamily="18" charset="0"/>
              <a:cs typeface="Times New Roman" pitchFamily="18" charset="0"/>
            </a:rPr>
            <a:t> for </a:t>
          </a:r>
        </a:p>
        <a:p xmlns:a="http://schemas.openxmlformats.org/drawingml/2006/main">
          <a:pPr algn="ctr"/>
          <a:r>
            <a:rPr lang="en-US" sz="1600" b="1" u="sng" baseline="0" dirty="0">
              <a:latin typeface="Times New Roman" pitchFamily="18" charset="0"/>
              <a:cs typeface="Times New Roman" pitchFamily="18" charset="0"/>
            </a:rPr>
            <a:t>Substitute to be Given</a:t>
          </a:r>
          <a:endParaRPr lang="en-US" sz="1600" b="1" u="sng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0.03183</cdr:x>
      <cdr:y>0.03571</cdr:y>
    </cdr:from>
    <cdr:to>
      <cdr:x>1</cdr:x>
      <cdr:y>0.25198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0487" y="152704"/>
          <a:ext cx="3252578" cy="9247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b="1" u="sng" dirty="0">
              <a:latin typeface="Times New Roman" pitchFamily="18" charset="0"/>
              <a:cs typeface="Times New Roman" pitchFamily="18" charset="0"/>
            </a:rPr>
            <a:t>Figure 10: Percentage</a:t>
          </a:r>
          <a:r>
            <a:rPr lang="en-US" sz="1600" b="1" u="sng" baseline="0" dirty="0">
              <a:latin typeface="Times New Roman" pitchFamily="18" charset="0"/>
              <a:cs typeface="Times New Roman" pitchFamily="18" charset="0"/>
            </a:rPr>
            <a:t> of </a:t>
          </a:r>
          <a:r>
            <a:rPr lang="en-US" sz="1600" b="1" u="sng" dirty="0">
              <a:latin typeface="Times New Roman" pitchFamily="18" charset="0"/>
              <a:cs typeface="Times New Roman" pitchFamily="18" charset="0"/>
            </a:rPr>
            <a:t>Patient-Satisfaction to Substitute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19970" y="3887115"/>
            <a:ext cx="7772400" cy="763525"/>
          </a:xfrm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1FF9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4650640"/>
            <a:ext cx="6400800" cy="610820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458115"/>
          </a:xfrm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1FF9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1"/>
            <a:ext cx="7329840" cy="3970329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291130"/>
            <a:ext cx="7016195" cy="458115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140" y="1291130"/>
            <a:ext cx="8229600" cy="610820"/>
          </a:xfrm>
          <a:effectLst>
            <a:outerShdw blurRad="50800" dist="38100" dir="2700000" algn="tl" rotWithShape="0">
              <a:prstClr val="black">
                <a:alpha val="69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1FF9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90195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531813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90195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31813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PHARMA%20SAMPLE%20FINAL.xlsx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cbi.nlm.nih.gov/pubmed/21959102" TargetMode="External"/><Relationship Id="rId3" Type="http://schemas.openxmlformats.org/officeDocument/2006/relationships/hyperlink" Target="http://apps.who.int/medicinedocs/documents/s19636en/s19636en.pdf" TargetMode="External"/><Relationship Id="rId7" Type="http://schemas.openxmlformats.org/officeDocument/2006/relationships/hyperlink" Target="http://www.pharmpress.com/files/docs/Chapter%206.pdf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brightpearl.com/" TargetMode="External"/><Relationship Id="rId5" Type="http://schemas.openxmlformats.org/officeDocument/2006/relationships/hyperlink" Target="http://onlinelibrary.wiley.com/doi/10.1111/j.1365-3156.2011.02748.x/pdf" TargetMode="External"/><Relationship Id="rId4" Type="http://schemas.openxmlformats.org/officeDocument/2006/relationships/hyperlink" Target="http://www.ncbi.nlm.nih.gov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581705"/>
            <a:ext cx="7152430" cy="7635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       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Dissertation Report 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4803345"/>
            <a:ext cx="6400800" cy="1221640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u="sng" dirty="0" smtClean="0">
                <a:solidFill>
                  <a:srgbClr val="F1FF9B"/>
                </a:solidFill>
                <a:latin typeface="Times New Roman" pitchFamily="18" charset="0"/>
                <a:cs typeface="Times New Roman" pitchFamily="18" charset="0"/>
              </a:rPr>
              <a:t>Presented By</a:t>
            </a:r>
            <a:r>
              <a:rPr lang="en-US" sz="2800" b="1" dirty="0" smtClean="0">
                <a:solidFill>
                  <a:srgbClr val="F1FF9B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b="1" dirty="0" smtClean="0">
                <a:solidFill>
                  <a:srgbClr val="F1FF9B"/>
                </a:solidFill>
                <a:latin typeface="Times New Roman" pitchFamily="18" charset="0"/>
                <a:cs typeface="Times New Roman" pitchFamily="18" charset="0"/>
              </a:rPr>
              <a:t>Dr. Nikita Alexander</a:t>
            </a:r>
          </a:p>
          <a:p>
            <a:r>
              <a:rPr lang="en-US" sz="2800" b="1" dirty="0" smtClean="0">
                <a:solidFill>
                  <a:srgbClr val="F1FF9B"/>
                </a:solidFill>
                <a:latin typeface="Times New Roman" pitchFamily="18" charset="0"/>
                <a:cs typeface="Times New Roman" pitchFamily="18" charset="0"/>
              </a:rPr>
              <a:t>PGDHM, IIHMR, New Delhi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70605" y="527605"/>
            <a:ext cx="7016195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Methodology</a:t>
            </a:r>
            <a:endParaRPr lang="en-US" b="1" u="sng" dirty="0">
              <a:solidFill>
                <a:srgbClr val="07A9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1" y="985721"/>
            <a:ext cx="6871724" cy="5344674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 (d) </a:t>
            </a:r>
            <a:r>
              <a:rPr lang="en-US" sz="2400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Exclusion Criteria</a:t>
            </a:r>
            <a:r>
              <a:rPr lang="en-US" sz="2400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EWS patients and other hospitals, clinics, etc</a:t>
            </a:r>
          </a:p>
          <a:p>
            <a:pPr>
              <a:lnSpc>
                <a:spcPct val="150000"/>
              </a:lnSpc>
            </a:pPr>
            <a:r>
              <a:rPr lang="en-US" sz="2400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Data Collection:</a:t>
            </a:r>
            <a:endParaRPr lang="en-US" sz="2400" u="sng" dirty="0" smtClean="0">
              <a:solidFill>
                <a:srgbClr val="07A97F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50000"/>
              </a:lnSpc>
              <a:buAutoNum type="alphaLcParenBoth"/>
            </a:pPr>
            <a:r>
              <a:rPr lang="en-US" sz="2400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Type of Data</a:t>
            </a:r>
            <a:r>
              <a:rPr lang="en-US" sz="2400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Primary data mainly &amp; some secondary data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(b)  </a:t>
            </a:r>
            <a:r>
              <a:rPr lang="en-US" sz="2400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Technique</a:t>
            </a:r>
            <a:r>
              <a:rPr lang="en-US" sz="2400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Structured Observation.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(c)  </a:t>
            </a:r>
            <a:r>
              <a:rPr lang="en-US" sz="2400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Tool</a:t>
            </a:r>
            <a:r>
              <a:rPr lang="en-US" sz="2400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Observation Schedule.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Clr>
                <a:srgbClr val="07A97F"/>
              </a:buClr>
            </a:pPr>
            <a:r>
              <a:rPr lang="en-US" sz="2400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Tools for Analysis</a:t>
            </a:r>
            <a:r>
              <a:rPr lang="en-US" sz="2400" b="1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Microsoft Excel 2007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10" y="222195"/>
            <a:ext cx="7016195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Results &amp; Findings </a:t>
            </a:r>
            <a:r>
              <a:rPr lang="en-US" b="1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9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PHARMA SAMPLE FINAL.xlsx</a:t>
            </a:r>
            <a:r>
              <a:rPr lang="en-US" sz="9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900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17900" y="1291130"/>
          <a:ext cx="3512215" cy="3817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5335524" y="1291130"/>
          <a:ext cx="3503065" cy="3817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Results &amp; Findings </a:t>
            </a:r>
            <a:endParaRPr lang="en-US" b="1" u="sng" dirty="0">
              <a:solidFill>
                <a:srgbClr val="07A9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670605" y="1443835"/>
          <a:ext cx="3512215" cy="4123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5335524" y="1443835"/>
          <a:ext cx="3512215" cy="4123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Results &amp; Findings </a:t>
            </a:r>
            <a:endParaRPr lang="en-US" b="1" u="sng" dirty="0">
              <a:solidFill>
                <a:srgbClr val="07A9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670604" y="1443836"/>
          <a:ext cx="3512215" cy="397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5488230" y="1443836"/>
          <a:ext cx="3512215" cy="397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Results &amp; Findings </a:t>
            </a:r>
            <a:endParaRPr lang="en-US" b="1" u="sng" dirty="0">
              <a:solidFill>
                <a:srgbClr val="07A9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17901" y="1596540"/>
          <a:ext cx="3664920" cy="4275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5335525" y="1596541"/>
          <a:ext cx="3512215" cy="4275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Results &amp; Findings </a:t>
            </a:r>
            <a:endParaRPr lang="en-US" b="1" u="sng" dirty="0">
              <a:solidFill>
                <a:srgbClr val="07A9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670049" y="1596540"/>
          <a:ext cx="3818181" cy="4275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5640935" y="1596541"/>
          <a:ext cx="3359511" cy="4275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Results &amp; Findings </a:t>
            </a:r>
            <a:endParaRPr lang="en-US" b="1" u="sng" dirty="0">
              <a:solidFill>
                <a:srgbClr val="07A9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17900" y="1443835"/>
          <a:ext cx="3664920" cy="4123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5335525" y="1443835"/>
          <a:ext cx="3664920" cy="4114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Results &amp; Findings </a:t>
            </a:r>
            <a:endParaRPr lang="en-US" b="1" u="sng" dirty="0">
              <a:solidFill>
                <a:srgbClr val="07A9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670605" y="1596540"/>
          <a:ext cx="7024984" cy="240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6246"/>
                <a:gridCol w="1756246"/>
                <a:gridCol w="1762742"/>
                <a:gridCol w="17497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Total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No: of Drugs  Prescribed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7A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Total No: of Prescribed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Drugs Available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7A97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Total No: of Prescribed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Drugs Unavailable </a:t>
                      </a:r>
                      <a:r>
                        <a:rPr lang="en-US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(183)</a:t>
                      </a:r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7A9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530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347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Substitute Available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Substitute Unavailable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670605" y="4803345"/>
          <a:ext cx="7024430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4345"/>
                <a:gridCol w="56500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Reasons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7A97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Substitute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Available          Substitute Unavailable</a:t>
                      </a:r>
                    </a:p>
                  </a:txBody>
                  <a:tcPr>
                    <a:solidFill>
                      <a:srgbClr val="07A97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Stock-Outs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59                                       61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NFD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48                                       15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Straight Connector 12"/>
          <p:cNvCxnSpPr/>
          <p:nvPr/>
        </p:nvCxnSpPr>
        <p:spPr>
          <a:xfrm>
            <a:off x="5946345" y="4803345"/>
            <a:ext cx="0" cy="12216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10" y="374900"/>
            <a:ext cx="7016195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Discussion </a:t>
            </a:r>
            <a:endParaRPr lang="en-US" b="1" u="sng" dirty="0">
              <a:solidFill>
                <a:srgbClr val="07A9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5" y="1138425"/>
            <a:ext cx="7321605" cy="534467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Clr>
                <a:srgbClr val="07A97F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was observed in 183 (35%) cases, the prescribed drug was not available, mainly due to Stock-Outs.</a:t>
            </a:r>
          </a:p>
          <a:p>
            <a:pPr>
              <a:lnSpc>
                <a:spcPct val="150000"/>
              </a:lnSpc>
              <a:buClr>
                <a:srgbClr val="07A97F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Indent for Drugs was done on weekly and urgent basis, with a TAT of 4 days and 24 hours, respectively.</a:t>
            </a:r>
          </a:p>
          <a:p>
            <a:pPr>
              <a:lnSpc>
                <a:spcPct val="150000"/>
              </a:lnSpc>
              <a:buClr>
                <a:srgbClr val="07A97F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Indents were fed in the HIS at the end of the day and entries were not prompt.</a:t>
            </a:r>
          </a:p>
          <a:p>
            <a:pPr>
              <a:lnSpc>
                <a:spcPct val="150000"/>
              </a:lnSpc>
              <a:buClr>
                <a:srgbClr val="07A97F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63 cases (12%), NFD were prescribed by physicians suggesting lack of compliance of usage of Hospital Formulary.</a:t>
            </a:r>
          </a:p>
          <a:p>
            <a:pPr>
              <a:lnSpc>
                <a:spcPct val="150000"/>
              </a:lnSpc>
              <a:buClr>
                <a:srgbClr val="07A97F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Absence of Buffer Stock was seen in the Pharmacies.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70605" y="0"/>
            <a:ext cx="7016195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Recommendations </a:t>
            </a:r>
            <a:endParaRPr lang="en-US" b="1" u="sng" dirty="0">
              <a:solidFill>
                <a:srgbClr val="07A9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17901" y="680310"/>
            <a:ext cx="7474310" cy="595549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Clr>
                <a:srgbClr val="07A97F"/>
              </a:buCl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following recommendations were given:</a:t>
            </a:r>
          </a:p>
          <a:p>
            <a:pPr>
              <a:lnSpc>
                <a:spcPct val="150000"/>
              </a:lnSpc>
              <a:buClr>
                <a:srgbClr val="07A97F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Indent Order to be done early in the morning and should be prompt.</a:t>
            </a:r>
          </a:p>
          <a:p>
            <a:pPr>
              <a:lnSpc>
                <a:spcPct val="150000"/>
              </a:lnSpc>
              <a:buClr>
                <a:srgbClr val="07A97F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Early morning pop-ups of stock levels in HIS.</a:t>
            </a:r>
          </a:p>
          <a:p>
            <a:pPr>
              <a:lnSpc>
                <a:spcPct val="150000"/>
              </a:lnSpc>
              <a:buClr>
                <a:srgbClr val="07A97F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New Physicians to be given Hospital Formulary and emphasis on Formulary  Drugs.</a:t>
            </a:r>
          </a:p>
          <a:p>
            <a:pPr>
              <a:lnSpc>
                <a:spcPct val="150000"/>
              </a:lnSpc>
              <a:buClr>
                <a:srgbClr val="07A97F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Staff to be trained on regular basis for Stock Management and Inventory Control Practices. </a:t>
            </a:r>
          </a:p>
          <a:p>
            <a:pPr>
              <a:lnSpc>
                <a:spcPct val="150000"/>
              </a:lnSpc>
              <a:buClr>
                <a:srgbClr val="07A97F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Participatory forecasting</a:t>
            </a:r>
          </a:p>
          <a:p>
            <a:pPr>
              <a:lnSpc>
                <a:spcPct val="150000"/>
              </a:lnSpc>
              <a:buClr>
                <a:srgbClr val="07A97F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Adequate buffer stock of essential medicines.</a:t>
            </a:r>
          </a:p>
          <a:p>
            <a:pPr>
              <a:lnSpc>
                <a:spcPct val="150000"/>
              </a:lnSpc>
              <a:buClr>
                <a:srgbClr val="07A97F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Advocacy for 100% availability of medicines.</a:t>
            </a:r>
          </a:p>
          <a:p>
            <a:pPr>
              <a:buNone/>
            </a:pPr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Clr>
                <a:srgbClr val="07A97F"/>
              </a:buClr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70605" y="527605"/>
            <a:ext cx="7016195" cy="610820"/>
          </a:xfrm>
        </p:spPr>
        <p:txBody>
          <a:bodyPr>
            <a:noAutofit/>
          </a:bodyPr>
          <a:lstStyle/>
          <a:p>
            <a:pPr algn="ctr"/>
            <a:r>
              <a:rPr lang="en-US" sz="4000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Organization Profile</a:t>
            </a:r>
            <a:endParaRPr lang="en-US" sz="4000" b="1" u="sng" dirty="0">
              <a:solidFill>
                <a:srgbClr val="07A9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5" y="1291129"/>
            <a:ext cx="7177135" cy="503926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Max Super-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Speciality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Hospital,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Patparganj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lnSpc>
                <a:spcPct val="150000"/>
              </a:lnSpc>
              <a:buClr>
                <a:srgbClr val="07A97F"/>
              </a:buCl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400+ bedded,  privately owned multi-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speciality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hospital</a:t>
            </a:r>
          </a:p>
          <a:p>
            <a:pPr>
              <a:lnSpc>
                <a:spcPct val="150000"/>
              </a:lnSpc>
              <a:buClr>
                <a:srgbClr val="07A97F"/>
              </a:buCl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Premier state-of-the art NABH accredited hospital</a:t>
            </a:r>
          </a:p>
          <a:p>
            <a:pPr>
              <a:lnSpc>
                <a:spcPct val="150000"/>
              </a:lnSpc>
              <a:buClr>
                <a:srgbClr val="07A97F"/>
              </a:buCl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LEED – Gold certified Green Hospital</a:t>
            </a: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Limitations </a:t>
            </a:r>
            <a:endParaRPr lang="en-US" b="1" u="sng" dirty="0">
              <a:solidFill>
                <a:srgbClr val="07A9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5" y="1291130"/>
            <a:ext cx="7321605" cy="458115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limitations of this study are as follows:</a:t>
            </a:r>
          </a:p>
          <a:p>
            <a:pPr lvl="0"/>
            <a:r>
              <a:rPr lang="en-US" dirty="0" smtClean="0"/>
              <a:t>Only Out-Patient Pharmacy was covered due to  constraint of study duration.</a:t>
            </a:r>
          </a:p>
          <a:p>
            <a:pPr lvl="0"/>
            <a:r>
              <a:rPr lang="en-US" dirty="0" smtClean="0"/>
              <a:t>Cases of drug shortage in the market were not considered.</a:t>
            </a:r>
          </a:p>
          <a:p>
            <a:pPr lvl="0"/>
            <a:r>
              <a:rPr lang="en-US" dirty="0" smtClean="0"/>
              <a:t>Pharmacists arranged drugs as they were being observed.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27805" y="0"/>
            <a:ext cx="7016195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References </a:t>
            </a:r>
            <a:endParaRPr lang="en-US" b="1" u="sng" dirty="0">
              <a:solidFill>
                <a:srgbClr val="07A9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17900" y="680310"/>
            <a:ext cx="7626100" cy="6330395"/>
          </a:xfrm>
        </p:spPr>
        <p:txBody>
          <a:bodyPr>
            <a:normAutofit fontScale="25000" lnSpcReduction="20000"/>
          </a:bodyPr>
          <a:lstStyle/>
          <a:p>
            <a:pPr marL="514350" lvl="0" indent="-514350">
              <a:buClr>
                <a:srgbClr val="07A97F"/>
              </a:buClr>
              <a:buFont typeface="+mj-lt"/>
              <a:buAutoNum type="arabicPeriod"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WHO. Equitable access to essential medicines: a framework for collective action. WHO Policy Perspectives on Medicines. 2004.</a:t>
            </a:r>
          </a:p>
          <a:p>
            <a:pPr marL="514350" indent="-514350">
              <a:buClr>
                <a:srgbClr val="07A97F"/>
              </a:buClr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	Available from: http://apps.who.int/medicinedocs/documents/s19636en/s19636en.pdf </a:t>
            </a:r>
          </a:p>
          <a:p>
            <a:pPr marL="514350" lvl="0" indent="-514350">
              <a:buClr>
                <a:srgbClr val="07A97F"/>
              </a:buClr>
              <a:buNone/>
            </a:pPr>
            <a:r>
              <a:rPr lang="en-US" sz="5600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	Hans V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Hogerzeil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MS,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Jaume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Vidal Casanovas,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Ladan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Rahmani-Ocora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Is access to essential medicines as part of the fulfillment of the right to health enforceable through the courts? Lancet 2006; 368.</a:t>
            </a:r>
          </a:p>
          <a:p>
            <a:pPr marL="514350" indent="-514350">
              <a:buClr>
                <a:srgbClr val="07A97F"/>
              </a:buClr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	Available from: </a:t>
            </a:r>
            <a:r>
              <a:rPr lang="en-US" sz="56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http://apps.who.int/medicinedocs/documents/s19636en/s19636en.pdf</a:t>
            </a: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Clr>
                <a:srgbClr val="07A97F"/>
              </a:buClr>
              <a:buNone/>
            </a:pPr>
            <a:r>
              <a:rPr lang="en-US" sz="5600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Selvaraj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S,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Habib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H.  Evidence and availability of Essential Medicines. PHFI. WHO report from a longitudinal study. 1994; 170:1410.</a:t>
            </a:r>
          </a:p>
          <a:p>
            <a:pPr marL="514350" indent="-514350">
              <a:buClr>
                <a:srgbClr val="07A97F"/>
              </a:buClr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	Available from: http://www.who.int/alliancehpsr_availabilitystockoutsmedicines_india_selvaraj.pdf</a:t>
            </a:r>
          </a:p>
          <a:p>
            <a:pPr marL="514350" indent="-514350">
              <a:buClr>
                <a:srgbClr val="07A97F"/>
              </a:buClr>
              <a:buNone/>
            </a:pPr>
            <a:r>
              <a:rPr lang="en-US" sz="5600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 4.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Kangwana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BB,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Njogu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J,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Wasunna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B, et al. Short report: malaria drug shortages in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kenya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: a major failure to provide access to effective treatment. </a:t>
            </a:r>
            <a:r>
              <a:rPr lang="en-US" sz="5600" i="1" dirty="0" smtClean="0">
                <a:latin typeface="Times New Roman" pitchFamily="18" charset="0"/>
                <a:cs typeface="Times New Roman" pitchFamily="18" charset="0"/>
              </a:rPr>
              <a:t>The American Journal of Tropical Medicine and Hygiene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 2009;80(5):737–738. </a:t>
            </a:r>
          </a:p>
          <a:p>
            <a:pPr marL="514350" indent="-514350">
              <a:buClr>
                <a:srgbClr val="07A97F"/>
              </a:buClr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	Available from: </a:t>
            </a:r>
            <a:r>
              <a:rPr lang="en-US" sz="56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http://www.ncbi.nlm.nih.gov/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514350" lvl="0" indent="-514350">
              <a:buClr>
                <a:srgbClr val="07A97F"/>
              </a:buClr>
              <a:buAutoNum type="arabicPeriod" startAt="5"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Nunan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&amp; T. Duke. Improving availability of essential medicines. Tropical Medicine and International Health. Volume 16 no 5 pp 647–658 may 2011</a:t>
            </a:r>
          </a:p>
          <a:p>
            <a:pPr marL="514350" lvl="0" indent="-514350">
              <a:buClr>
                <a:srgbClr val="07A97F"/>
              </a:buClr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	Available from: </a:t>
            </a:r>
            <a:r>
              <a:rPr lang="en-US" sz="56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http://onlinelibrary.wiley.com/doi/10.1111/j.1365-3156.2011.02748.x/pdf</a:t>
            </a: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Clr>
                <a:srgbClr val="07A97F"/>
              </a:buClr>
              <a:buNone/>
            </a:pPr>
            <a:r>
              <a:rPr lang="en-US" sz="5600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 6.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	WHO. Equitable access to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essen!al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medicines: a framework for collective action. WHO Policy Perspectives on Medicines. 2004.</a:t>
            </a:r>
          </a:p>
          <a:p>
            <a:pPr marL="514350" indent="-514350">
              <a:buClr>
                <a:srgbClr val="07A97F"/>
              </a:buClr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	Available from: </a:t>
            </a:r>
            <a:r>
              <a:rPr lang="en-US" sz="56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http://apps.who.int/medicinedocs/documents/s19636en/s19636en.pdf</a:t>
            </a: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Clr>
                <a:srgbClr val="07A97F"/>
              </a:buClr>
              <a:buNone/>
            </a:pPr>
            <a:r>
              <a:rPr lang="en-US" sz="5600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Brightpearl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Ten reasons why accurate inventory is important. Volume 2 pp 647–658  June 2013</a:t>
            </a:r>
          </a:p>
          <a:p>
            <a:pPr marL="514350" indent="-514350">
              <a:buClr>
                <a:srgbClr val="07A97F"/>
              </a:buClr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	Available from: </a:t>
            </a:r>
            <a:r>
              <a:rPr lang="en-US" sz="5600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https://www.brightpearl.com//</a:t>
            </a: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Clr>
                <a:srgbClr val="07A97F"/>
              </a:buClr>
              <a:buNone/>
            </a:pPr>
            <a:r>
              <a:rPr lang="en-US" sz="5600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	Andrew F. Financial Analysis in Pharmacy Practice. PBJ Vol. 5, pg 67-71 Feb 2010.</a:t>
            </a:r>
          </a:p>
          <a:p>
            <a:pPr marL="514350" indent="-514350">
              <a:buClr>
                <a:srgbClr val="07A97F"/>
              </a:buClr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	Available from: </a:t>
            </a:r>
            <a:r>
              <a:rPr lang="en-US" sz="5600" u="sng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http://www.pharmpress.com/files/docs/Chapter%206.pdf</a:t>
            </a: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Clr>
                <a:srgbClr val="07A97F"/>
              </a:buClr>
              <a:buNone/>
            </a:pPr>
            <a:r>
              <a:rPr lang="en-US" sz="5600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 9. 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Maestre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al.Stockout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risk analysis and minimization applied to hospital pharmacy management. Farm Hosp. 2012 May-Jun ;36(3):130-4.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doi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: 10.1016/j.farma.2011.02.007.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Epub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2011 Sep 29</a:t>
            </a:r>
          </a:p>
          <a:p>
            <a:pPr marL="514350" indent="-514350">
              <a:buClr>
                <a:srgbClr val="07A97F"/>
              </a:buClr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	Available from: </a:t>
            </a:r>
            <a:r>
              <a:rPr lang="en-US" sz="5600" u="sng" dirty="0" smtClean="0">
                <a:latin typeface="Times New Roman" pitchFamily="18" charset="0"/>
                <a:cs typeface="Times New Roman" pitchFamily="18" charset="0"/>
                <a:hlinkClick r:id="rId8"/>
              </a:rPr>
              <a:t>http://www.ncbi.nlm.nih.gov/pubmed/21959102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514350" lvl="0" indent="-514350">
              <a:buClr>
                <a:srgbClr val="07A97F"/>
              </a:buClr>
              <a:buNone/>
            </a:pPr>
            <a:r>
              <a:rPr lang="en-US" sz="5600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10.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	Practical Pharmacy for Developing Countries.HAI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Africa.Available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from: http://www.who.int/management/resources/drugs/practicalpharmacy21b.pdf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6108200" cy="4123035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    Thank You</a:t>
            </a: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900" y="527605"/>
            <a:ext cx="7016195" cy="610820"/>
          </a:xfrm>
        </p:spPr>
        <p:txBody>
          <a:bodyPr>
            <a:noAutofit/>
          </a:bodyPr>
          <a:lstStyle/>
          <a:p>
            <a:pPr algn="ctr"/>
            <a:r>
              <a:rPr lang="en-US" sz="4000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Key Learning</a:t>
            </a:r>
            <a:endParaRPr lang="en-US" sz="4000" b="1" u="sng" dirty="0">
              <a:solidFill>
                <a:srgbClr val="07A9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17901" y="1291130"/>
            <a:ext cx="7329839" cy="458115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160000"/>
              </a:lnSpc>
              <a:buClr>
                <a:srgbClr val="07A97F"/>
              </a:buCl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Assisted in several projects - Stock Analysis of OP Pharmacy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Linen Management, GDA Deployment</a:t>
            </a:r>
          </a:p>
          <a:p>
            <a:pPr marL="457200" indent="-457200">
              <a:lnSpc>
                <a:spcPct val="160000"/>
              </a:lnSpc>
              <a:buClr>
                <a:srgbClr val="07A97F"/>
              </a:buCl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Understanding of the layout &amp; workflow of the departments pertaining to the projects allocated</a:t>
            </a:r>
          </a:p>
          <a:p>
            <a:pPr marL="457200" indent="-457200">
              <a:lnSpc>
                <a:spcPct val="160000"/>
              </a:lnSpc>
              <a:buClr>
                <a:srgbClr val="07A97F"/>
              </a:buCl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Assisted in Stock Audits of Radiology Department</a:t>
            </a:r>
          </a:p>
          <a:p>
            <a:pPr marL="457200" indent="-457200">
              <a:lnSpc>
                <a:spcPct val="120000"/>
              </a:lnSpc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900" y="1596540"/>
            <a:ext cx="7016195" cy="610820"/>
          </a:xfrm>
        </p:spPr>
        <p:txBody>
          <a:bodyPr>
            <a:noAutofit/>
          </a:bodyPr>
          <a:lstStyle/>
          <a:p>
            <a:pPr algn="ctr"/>
            <a:r>
              <a:rPr lang="en-US" sz="4000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Title</a:t>
            </a:r>
            <a:endParaRPr lang="en-US" sz="4000" b="1" u="sng" dirty="0">
              <a:solidFill>
                <a:srgbClr val="07A9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5" y="2512770"/>
            <a:ext cx="6566315" cy="152705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Evaluation of Stock Availability in 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Out-Patient Pharmacy</a:t>
            </a: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70605" y="0"/>
            <a:ext cx="7016195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b="1" u="sng" dirty="0">
              <a:solidFill>
                <a:srgbClr val="07A9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17900" y="680310"/>
            <a:ext cx="7482545" cy="617769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buClr>
                <a:srgbClr val="07A97F"/>
              </a:buCl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drugs &amp; medicines being expensive and resources limited, it becomes imperative to improve their availability.</a:t>
            </a:r>
          </a:p>
          <a:p>
            <a:pPr>
              <a:lnSpc>
                <a:spcPct val="120000"/>
              </a:lnSpc>
              <a:buClr>
                <a:srgbClr val="07A97F"/>
              </a:buCl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Consequences of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unavailability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drugs:</a:t>
            </a:r>
          </a:p>
          <a:p>
            <a:pPr>
              <a:lnSpc>
                <a:spcPct val="120000"/>
              </a:lnSpc>
              <a:buClr>
                <a:srgbClr val="07A97F"/>
              </a:buCl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Patients may go without the medicines they need.</a:t>
            </a:r>
          </a:p>
          <a:p>
            <a:pPr>
              <a:lnSpc>
                <a:spcPct val="120000"/>
              </a:lnSpc>
              <a:buClr>
                <a:srgbClr val="07A97F"/>
              </a:buCl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Patients may get an alternative, appropriate or not, medicine.</a:t>
            </a:r>
          </a:p>
          <a:p>
            <a:pPr>
              <a:lnSpc>
                <a:spcPct val="120000"/>
              </a:lnSpc>
              <a:buClr>
                <a:srgbClr val="07A97F"/>
              </a:buCl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Patients may be dissatisfied/lose confidence in the health facility.</a:t>
            </a:r>
          </a:p>
          <a:p>
            <a:pPr>
              <a:lnSpc>
                <a:spcPct val="120000"/>
              </a:lnSpc>
              <a:buClr>
                <a:srgbClr val="07A97F"/>
              </a:buCl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Loss of Revenue</a:t>
            </a:r>
          </a:p>
          <a:p>
            <a:pPr>
              <a:lnSpc>
                <a:spcPct val="120000"/>
              </a:lnSpc>
              <a:buClr>
                <a:srgbClr val="07A97F"/>
              </a:buClr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Stock-out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When a pharmacy temporarily has no medicine on the shelf.</a:t>
            </a:r>
          </a:p>
          <a:p>
            <a:pPr>
              <a:lnSpc>
                <a:spcPct val="120000"/>
              </a:lnSpc>
              <a:buClr>
                <a:srgbClr val="07A97F"/>
              </a:buCl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Good stock management systems: Stock-outs will be minimal or, ideally, never.</a:t>
            </a:r>
          </a:p>
          <a:p>
            <a:pPr>
              <a:buClr>
                <a:srgbClr val="07A97F"/>
              </a:buClr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7A97F"/>
              </a:buClr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Rationale</a:t>
            </a:r>
            <a:endParaRPr lang="en-US" b="1" u="sng" dirty="0">
              <a:solidFill>
                <a:srgbClr val="07A9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5" y="1291130"/>
            <a:ext cx="7321605" cy="458115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Efficient drug management is the key strategy in ensuring their availability in the healthcare facility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All essential drugs needed for health care should be available at all the times.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High incidence of drug stock-outs indicate a weak healthcare systems to delineate procurement needs and manage stock flows.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91530" y="5108755"/>
            <a:ext cx="315247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Literature Review</a:t>
            </a:r>
            <a:endParaRPr lang="en-US" b="1" u="sng" dirty="0">
              <a:solidFill>
                <a:srgbClr val="07A9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6" y="1291129"/>
            <a:ext cx="7024430" cy="5039265"/>
          </a:xfrm>
        </p:spPr>
        <p:txBody>
          <a:bodyPr>
            <a:normAutofit lnSpcReduction="10000"/>
          </a:bodyPr>
          <a:lstStyle/>
          <a:p>
            <a:pPr>
              <a:buClr>
                <a:srgbClr val="07A97F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WHO Guidelines for Policy Perspectives on Medicines</a:t>
            </a:r>
          </a:p>
          <a:p>
            <a:pPr lvl="0">
              <a:buClr>
                <a:srgbClr val="07A97F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access to essential medicines as part of the fulfillment of the right to health enforceable through the courts? Hans V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Hogerzeil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MS et al. </a:t>
            </a:r>
          </a:p>
          <a:p>
            <a:pPr>
              <a:buClr>
                <a:srgbClr val="07A97F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Evidence and availability of Essential Medicines, WHO Report –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Selvaraj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Habib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rgbClr val="07A97F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Drug Shortages in Kenya: Major Failure to Provide Access to Effective Treatment –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Kangwana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Njogu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et al.</a:t>
            </a:r>
          </a:p>
          <a:p>
            <a:pPr>
              <a:buClr>
                <a:srgbClr val="07A97F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Improving availability of essential medicines - M.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Nunan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&amp; T. Duke. </a:t>
            </a:r>
          </a:p>
          <a:p>
            <a:pPr>
              <a:buClr>
                <a:srgbClr val="07A97F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Financial Analysis in Pharmacy Practice- Andrew F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10" y="222195"/>
            <a:ext cx="7016195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Objectives</a:t>
            </a:r>
            <a:endParaRPr lang="en-US" b="1" u="sng" dirty="0">
              <a:solidFill>
                <a:srgbClr val="07A9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5" y="680311"/>
            <a:ext cx="7321606" cy="5955494"/>
          </a:xfrm>
        </p:spPr>
        <p:txBody>
          <a:bodyPr>
            <a:normAutofit fontScale="62500" lnSpcReduction="20000"/>
          </a:bodyPr>
          <a:lstStyle/>
          <a:p>
            <a:pPr lvl="0">
              <a:lnSpc>
                <a:spcPct val="170000"/>
              </a:lnSpc>
              <a:buNone/>
            </a:pPr>
            <a:r>
              <a:rPr lang="en-US" sz="3800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General:</a:t>
            </a:r>
            <a:endParaRPr lang="en-US" sz="3800" u="sng" dirty="0" smtClean="0"/>
          </a:p>
          <a:p>
            <a:pPr>
              <a:lnSpc>
                <a:spcPct val="170000"/>
              </a:lnSpc>
              <a:buClr>
                <a:srgbClr val="07A97F"/>
              </a:buClr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To evaluate the drug availability in Out-Patient Pharmacy.</a:t>
            </a:r>
          </a:p>
          <a:p>
            <a:pPr>
              <a:lnSpc>
                <a:spcPct val="170000"/>
              </a:lnSpc>
              <a:buNone/>
            </a:pPr>
            <a:r>
              <a:rPr lang="en-US" sz="3800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Specific:</a:t>
            </a:r>
            <a:endParaRPr lang="en-US" sz="3800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70000"/>
              </a:lnSpc>
              <a:buClr>
                <a:srgbClr val="07A97F"/>
              </a:buClr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To identify the reasons for unavailability of drugs.</a:t>
            </a:r>
          </a:p>
          <a:p>
            <a:pPr lvl="0">
              <a:lnSpc>
                <a:spcPct val="170000"/>
              </a:lnSpc>
              <a:buClr>
                <a:srgbClr val="07A97F"/>
              </a:buClr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To evaluate the level of satisfaction / dissatisfaction of patients to unavailability of prescribed drugs.</a:t>
            </a:r>
          </a:p>
          <a:p>
            <a:pPr lvl="0">
              <a:lnSpc>
                <a:spcPct val="170000"/>
              </a:lnSpc>
              <a:buClr>
                <a:srgbClr val="07A97F"/>
              </a:buClr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To assess the physician’s prescribing patterns</a:t>
            </a:r>
          </a:p>
          <a:p>
            <a:pPr>
              <a:lnSpc>
                <a:spcPct val="170000"/>
              </a:lnSpc>
              <a:buClr>
                <a:srgbClr val="07A97F"/>
              </a:buClr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To suggest recommendations for further improvement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400" b="1" dirty="0" smtClean="0">
              <a:solidFill>
                <a:srgbClr val="07A97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solidFill>
                <a:srgbClr val="07A97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900" y="222195"/>
            <a:ext cx="7016195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Methodology</a:t>
            </a:r>
            <a:endParaRPr lang="en-US" b="1" u="sng" dirty="0">
              <a:solidFill>
                <a:srgbClr val="07A9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5" y="1138425"/>
            <a:ext cx="7024431" cy="587228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Clr>
                <a:srgbClr val="07A97F"/>
              </a:buClr>
            </a:pPr>
            <a:r>
              <a:rPr lang="en-US" sz="3100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Study Area</a:t>
            </a:r>
            <a:r>
              <a:rPr lang="en-US" sz="3100" b="1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Out-Patient Pharmacies of MSSH, PPG</a:t>
            </a:r>
          </a:p>
          <a:p>
            <a:pPr>
              <a:lnSpc>
                <a:spcPct val="150000"/>
              </a:lnSpc>
            </a:pPr>
            <a:r>
              <a:rPr lang="en-US" sz="3100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Study Duration</a:t>
            </a:r>
            <a:r>
              <a:rPr lang="en-US" sz="3100" b="1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31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March to 7</a:t>
            </a:r>
            <a:r>
              <a:rPr lang="en-US" sz="31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May, 2014</a:t>
            </a:r>
          </a:p>
          <a:p>
            <a:pPr>
              <a:lnSpc>
                <a:spcPct val="150000"/>
              </a:lnSpc>
            </a:pPr>
            <a:r>
              <a:rPr lang="en-US" sz="3100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Study Design</a:t>
            </a:r>
            <a:r>
              <a:rPr lang="en-US" sz="3100" b="1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100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Cross- </a:t>
            </a:r>
            <a:r>
              <a:rPr lang="en-US" sz="3100" smtClean="0">
                <a:latin typeface="Times New Roman" pitchFamily="18" charset="0"/>
                <a:cs typeface="Times New Roman" pitchFamily="18" charset="0"/>
              </a:rPr>
              <a:t>Sectional </a:t>
            </a:r>
            <a:r>
              <a:rPr lang="en-US" sz="3100" smtClean="0">
                <a:latin typeface="Times New Roman" pitchFamily="18" charset="0"/>
                <a:cs typeface="Times New Roman" pitchFamily="18" charset="0"/>
              </a:rPr>
              <a:t>Study</a:t>
            </a:r>
            <a:endParaRPr lang="en-US" sz="3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100" b="1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Sampling</a:t>
            </a:r>
            <a:r>
              <a:rPr lang="en-US" sz="3100" b="1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>
              <a:buNone/>
            </a:pPr>
            <a:r>
              <a:rPr lang="en-US" sz="3100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	(a) </a:t>
            </a:r>
            <a:r>
              <a:rPr lang="en-US" sz="3100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Method</a:t>
            </a:r>
            <a:r>
              <a:rPr lang="en-US" sz="3100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Non-probability, Convenience sampling</a:t>
            </a:r>
          </a:p>
          <a:p>
            <a:pPr lvl="0">
              <a:buNone/>
            </a:pPr>
            <a:endParaRPr lang="en-US" sz="31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3100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 	(b) </a:t>
            </a:r>
            <a:r>
              <a:rPr lang="en-US" sz="3100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Size</a:t>
            </a:r>
            <a:r>
              <a:rPr lang="en-US" sz="3100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530 prescriptions (2571)</a:t>
            </a:r>
          </a:p>
          <a:p>
            <a:pPr lvl="0">
              <a:buNone/>
            </a:pPr>
            <a:endParaRPr lang="en-US" sz="31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100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 (c) </a:t>
            </a:r>
            <a:r>
              <a:rPr lang="en-US" sz="3100" u="sng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Unit</a:t>
            </a:r>
            <a:r>
              <a:rPr lang="en-US" sz="3100" dirty="0" smtClean="0">
                <a:solidFill>
                  <a:srgbClr val="07A97F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Prescription of patient</a:t>
            </a:r>
          </a:p>
          <a:p>
            <a:pPr lvl="1">
              <a:lnSpc>
                <a:spcPct val="150000"/>
              </a:lnSpc>
              <a:buNone/>
            </a:pPr>
            <a:endParaRPr lang="en-US" sz="2400" u="sng" dirty="0" smtClean="0">
              <a:solidFill>
                <a:srgbClr val="07A97F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None/>
            </a:pPr>
            <a:endParaRPr lang="en-US" sz="2400" u="sng" dirty="0" smtClean="0">
              <a:solidFill>
                <a:srgbClr val="07A97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891</Words>
  <Application>Microsoft Office PowerPoint</Application>
  <PresentationFormat>On-screen Show (4:3)</PresentationFormat>
  <Paragraphs>171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         Dissertation Report </vt:lpstr>
      <vt:lpstr>Organization Profile</vt:lpstr>
      <vt:lpstr>Key Learning</vt:lpstr>
      <vt:lpstr>Title</vt:lpstr>
      <vt:lpstr>Introduction</vt:lpstr>
      <vt:lpstr>Rationale</vt:lpstr>
      <vt:lpstr>Literature Review</vt:lpstr>
      <vt:lpstr>Objectives</vt:lpstr>
      <vt:lpstr>Methodology</vt:lpstr>
      <vt:lpstr>Methodology</vt:lpstr>
      <vt:lpstr>Results &amp; Findings   PHARMA SAMPLE FINAL.xlsx </vt:lpstr>
      <vt:lpstr>Results &amp; Findings </vt:lpstr>
      <vt:lpstr>Results &amp; Findings </vt:lpstr>
      <vt:lpstr>Results &amp; Findings </vt:lpstr>
      <vt:lpstr>Results &amp; Findings </vt:lpstr>
      <vt:lpstr>Results &amp; Findings </vt:lpstr>
      <vt:lpstr>Results &amp; Findings </vt:lpstr>
      <vt:lpstr>Discussion </vt:lpstr>
      <vt:lpstr>Recommendations </vt:lpstr>
      <vt:lpstr>Limitations </vt:lpstr>
      <vt:lpstr>References </vt:lpstr>
      <vt:lpstr>     Thank You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NIKITA</cp:lastModifiedBy>
  <cp:revision>53</cp:revision>
  <dcterms:created xsi:type="dcterms:W3CDTF">2013-08-21T19:17:07Z</dcterms:created>
  <dcterms:modified xsi:type="dcterms:W3CDTF">2014-05-09T05:25:13Z</dcterms:modified>
</cp:coreProperties>
</file>