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3"/>
  </p:notesMasterIdLst>
  <p:sldIdLst>
    <p:sldId id="256" r:id="rId2"/>
    <p:sldId id="257" r:id="rId3"/>
    <p:sldId id="258" r:id="rId4"/>
    <p:sldId id="259" r:id="rId5"/>
    <p:sldId id="273" r:id="rId6"/>
    <p:sldId id="260" r:id="rId7"/>
    <p:sldId id="261" r:id="rId8"/>
    <p:sldId id="262" r:id="rId9"/>
    <p:sldId id="263" r:id="rId10"/>
    <p:sldId id="264" r:id="rId11"/>
    <p:sldId id="268" r:id="rId12"/>
    <p:sldId id="275" r:id="rId13"/>
    <p:sldId id="283" r:id="rId14"/>
    <p:sldId id="284" r:id="rId15"/>
    <p:sldId id="285" r:id="rId16"/>
    <p:sldId id="282" r:id="rId17"/>
    <p:sldId id="270" r:id="rId18"/>
    <p:sldId id="272" r:id="rId19"/>
    <p:sldId id="274" r:id="rId20"/>
    <p:sldId id="271" r:id="rId21"/>
    <p:sldId id="28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1" d="100"/>
          <a:sy n="71" d="100"/>
        </p:scale>
        <p:origin x="-1356" y="-3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onal\Desktop\gbh%20data%20se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onal\Desktop\gbh%20data%20set.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sonal\Desktop\gbh%20data%20set.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sonal\Desktop\gbh%20data%20se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8"/>
  <c:chart>
    <c:autoTitleDeleted val="1"/>
    <c:plotArea>
      <c:layout>
        <c:manualLayout>
          <c:layoutTarget val="inner"/>
          <c:xMode val="edge"/>
          <c:yMode val="edge"/>
          <c:x val="0.12463910761154856"/>
          <c:y val="0.19954870224555268"/>
          <c:w val="0.6621361913094197"/>
          <c:h val="0.41977108954958087"/>
        </c:manualLayout>
      </c:layout>
      <c:barChart>
        <c:barDir val="col"/>
        <c:grouping val="clustered"/>
        <c:ser>
          <c:idx val="0"/>
          <c:order val="0"/>
          <c:tx>
            <c:strRef>
              <c:f>Sheet1!$B$27</c:f>
              <c:strCache>
                <c:ptCount val="1"/>
                <c:pt idx="0">
                  <c:v>ideal time</c:v>
                </c:pt>
              </c:strCache>
            </c:strRef>
          </c:tx>
          <c:dLbls>
            <c:showVal val="1"/>
          </c:dLbls>
          <c:cat>
            <c:strRef>
              <c:f>Sheet1!$A$28:$A$33</c:f>
              <c:strCache>
                <c:ptCount val="6"/>
                <c:pt idx="0">
                  <c:v>Registration &amp; basic assisment</c:v>
                </c:pt>
                <c:pt idx="1">
                  <c:v>Blood sample collection</c:v>
                </c:pt>
                <c:pt idx="2">
                  <c:v>Radiology test (X-Rays, USG)</c:v>
                </c:pt>
                <c:pt idx="3">
                  <c:v>Food &amp; beverage service</c:v>
                </c:pt>
                <c:pt idx="4">
                  <c:v>Cardiology test(ECG,TMT,2DEcho)</c:v>
                </c:pt>
                <c:pt idx="5">
                  <c:v>Physician consultation</c:v>
                </c:pt>
              </c:strCache>
            </c:strRef>
          </c:cat>
          <c:val>
            <c:numRef>
              <c:f>Sheet1!$B$28:$B$33</c:f>
              <c:numCache>
                <c:formatCode>General</c:formatCode>
                <c:ptCount val="6"/>
                <c:pt idx="0">
                  <c:v>30</c:v>
                </c:pt>
                <c:pt idx="1">
                  <c:v>15</c:v>
                </c:pt>
                <c:pt idx="2">
                  <c:v>50</c:v>
                </c:pt>
                <c:pt idx="3">
                  <c:v>30</c:v>
                </c:pt>
                <c:pt idx="4">
                  <c:v>75</c:v>
                </c:pt>
                <c:pt idx="5">
                  <c:v>40</c:v>
                </c:pt>
              </c:numCache>
            </c:numRef>
          </c:val>
        </c:ser>
        <c:ser>
          <c:idx val="1"/>
          <c:order val="1"/>
          <c:tx>
            <c:strRef>
              <c:f>Sheet1!$C$27</c:f>
              <c:strCache>
                <c:ptCount val="1"/>
                <c:pt idx="0">
                  <c:v>Actual average Time</c:v>
                </c:pt>
              </c:strCache>
            </c:strRef>
          </c:tx>
          <c:dLbls>
            <c:dLbl>
              <c:idx val="2"/>
              <c:layout/>
              <c:tx>
                <c:rich>
                  <a:bodyPr/>
                  <a:lstStyle/>
                  <a:p>
                    <a:r>
                      <a:rPr lang="en-US" smtClean="0"/>
                      <a:t>60.6</a:t>
                    </a:r>
                    <a:endParaRPr lang="en-US"/>
                  </a:p>
                </c:rich>
              </c:tx>
              <c:showVal val="1"/>
            </c:dLbl>
            <c:showVal val="1"/>
          </c:dLbls>
          <c:cat>
            <c:strRef>
              <c:f>Sheet1!$A$28:$A$33</c:f>
              <c:strCache>
                <c:ptCount val="6"/>
                <c:pt idx="0">
                  <c:v>Registration &amp; basic assisment</c:v>
                </c:pt>
                <c:pt idx="1">
                  <c:v>Blood sample collection</c:v>
                </c:pt>
                <c:pt idx="2">
                  <c:v>Radiology test (X-Rays, USG)</c:v>
                </c:pt>
                <c:pt idx="3">
                  <c:v>Food &amp; beverage service</c:v>
                </c:pt>
                <c:pt idx="4">
                  <c:v>Cardiology test(ECG,TMT,2DEcho)</c:v>
                </c:pt>
                <c:pt idx="5">
                  <c:v>Physician consultation</c:v>
                </c:pt>
              </c:strCache>
            </c:strRef>
          </c:cat>
          <c:val>
            <c:numRef>
              <c:f>Sheet1!$C$28:$C$33</c:f>
              <c:numCache>
                <c:formatCode>General</c:formatCode>
                <c:ptCount val="6"/>
                <c:pt idx="0">
                  <c:v>31.56</c:v>
                </c:pt>
                <c:pt idx="1">
                  <c:v>16.600000000000001</c:v>
                </c:pt>
                <c:pt idx="2">
                  <c:v>65.599999999999994</c:v>
                </c:pt>
                <c:pt idx="3">
                  <c:v>34.32</c:v>
                </c:pt>
                <c:pt idx="4">
                  <c:v>79.2</c:v>
                </c:pt>
                <c:pt idx="5">
                  <c:v>46.120000000000012</c:v>
                </c:pt>
              </c:numCache>
            </c:numRef>
          </c:val>
        </c:ser>
        <c:axId val="84545536"/>
        <c:axId val="84439040"/>
      </c:barChart>
      <c:catAx>
        <c:axId val="84545536"/>
        <c:scaling>
          <c:orientation val="minMax"/>
        </c:scaling>
        <c:axPos val="b"/>
        <c:title>
          <c:tx>
            <c:rich>
              <a:bodyPr/>
              <a:lstStyle/>
              <a:p>
                <a:pPr>
                  <a:defRPr/>
                </a:pPr>
                <a:r>
                  <a:rPr lang="en-US" dirty="0" smtClean="0"/>
                  <a:t>Stages</a:t>
                </a:r>
                <a:r>
                  <a:rPr lang="en-US" baseline="0" dirty="0" smtClean="0"/>
                  <a:t> </a:t>
                </a:r>
                <a:r>
                  <a:rPr lang="en-US" dirty="0" smtClean="0"/>
                  <a:t>in </a:t>
                </a:r>
                <a:r>
                  <a:rPr lang="en-US" dirty="0"/>
                  <a:t>E.H.C.</a:t>
                </a:r>
              </a:p>
            </c:rich>
          </c:tx>
          <c:layout/>
        </c:title>
        <c:tickLblPos val="nextTo"/>
        <c:txPr>
          <a:bodyPr/>
          <a:lstStyle/>
          <a:p>
            <a:pPr>
              <a:defRPr sz="1400"/>
            </a:pPr>
            <a:endParaRPr lang="en-US"/>
          </a:p>
        </c:txPr>
        <c:crossAx val="84439040"/>
        <c:crosses val="autoZero"/>
        <c:auto val="1"/>
        <c:lblAlgn val="ctr"/>
        <c:lblOffset val="100"/>
      </c:catAx>
      <c:valAx>
        <c:axId val="84439040"/>
        <c:scaling>
          <c:orientation val="minMax"/>
        </c:scaling>
        <c:axPos val="l"/>
        <c:majorGridlines/>
        <c:title>
          <c:tx>
            <c:rich>
              <a:bodyPr rot="-5400000" vert="horz"/>
              <a:lstStyle/>
              <a:p>
                <a:pPr>
                  <a:defRPr/>
                </a:pPr>
                <a:r>
                  <a:rPr lang="en-US" sz="1600" dirty="0" smtClean="0"/>
                  <a:t>Time (in min)</a:t>
                </a:r>
                <a:endParaRPr lang="en-US" sz="1600" dirty="0"/>
              </a:p>
            </c:rich>
          </c:tx>
          <c:layout>
            <c:manualLayout>
              <c:xMode val="edge"/>
              <c:yMode val="edge"/>
              <c:x val="4.4280280937105218E-2"/>
              <c:y val="0.25919547191879527"/>
            </c:manualLayout>
          </c:layout>
        </c:title>
        <c:numFmt formatCode="General" sourceLinked="1"/>
        <c:tickLblPos val="nextTo"/>
        <c:crossAx val="84545536"/>
        <c:crosses val="autoZero"/>
        <c:crossBetween val="between"/>
      </c:valAx>
    </c:plotArea>
    <c:legend>
      <c:legendPos val="r"/>
      <c:layout/>
      <c:txPr>
        <a:bodyPr/>
        <a:lstStyle/>
        <a:p>
          <a:pPr>
            <a:defRPr sz="1200"/>
          </a:pPr>
          <a:endParaRPr lang="en-US"/>
        </a:p>
      </c:tx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8"/>
  <c:chart>
    <c:autoTitleDeleted val="1"/>
    <c:plotArea>
      <c:layout>
        <c:manualLayout>
          <c:layoutTarget val="inner"/>
          <c:xMode val="edge"/>
          <c:yMode val="edge"/>
          <c:x val="0.10208394089627702"/>
          <c:y val="0.19606152239015687"/>
          <c:w val="0.69445440847671824"/>
          <c:h val="0.46901388036399788"/>
        </c:manualLayout>
      </c:layout>
      <c:barChart>
        <c:barDir val="col"/>
        <c:grouping val="clustered"/>
        <c:ser>
          <c:idx val="0"/>
          <c:order val="0"/>
          <c:tx>
            <c:strRef>
              <c:f>Sheet2!$B$30</c:f>
              <c:strCache>
                <c:ptCount val="1"/>
                <c:pt idx="0">
                  <c:v>ideal time</c:v>
                </c:pt>
              </c:strCache>
            </c:strRef>
          </c:tx>
          <c:dLbls>
            <c:showVal val="1"/>
          </c:dLbls>
          <c:cat>
            <c:strRef>
              <c:f>Sheet2!$A$31:$A$36</c:f>
              <c:strCache>
                <c:ptCount val="6"/>
                <c:pt idx="0">
                  <c:v>Registration &amp; basic assisment</c:v>
                </c:pt>
                <c:pt idx="1">
                  <c:v>Blood sample collection</c:v>
                </c:pt>
                <c:pt idx="2">
                  <c:v>Radiology test (X-Rays)</c:v>
                </c:pt>
                <c:pt idx="3">
                  <c:v>Food &amp; beverage service</c:v>
                </c:pt>
                <c:pt idx="4">
                  <c:v>Cardiology test(ECG)</c:v>
                </c:pt>
                <c:pt idx="5">
                  <c:v>Physician consultation + report collection</c:v>
                </c:pt>
              </c:strCache>
            </c:strRef>
          </c:cat>
          <c:val>
            <c:numRef>
              <c:f>Sheet2!$B$31:$B$36</c:f>
              <c:numCache>
                <c:formatCode>General</c:formatCode>
                <c:ptCount val="6"/>
                <c:pt idx="0">
                  <c:v>30</c:v>
                </c:pt>
                <c:pt idx="1">
                  <c:v>15</c:v>
                </c:pt>
                <c:pt idx="2">
                  <c:v>20</c:v>
                </c:pt>
                <c:pt idx="3">
                  <c:v>30</c:v>
                </c:pt>
                <c:pt idx="4">
                  <c:v>25</c:v>
                </c:pt>
                <c:pt idx="5">
                  <c:v>60</c:v>
                </c:pt>
              </c:numCache>
            </c:numRef>
          </c:val>
        </c:ser>
        <c:ser>
          <c:idx val="1"/>
          <c:order val="1"/>
          <c:tx>
            <c:strRef>
              <c:f>Sheet2!$C$30</c:f>
              <c:strCache>
                <c:ptCount val="1"/>
                <c:pt idx="0">
                  <c:v>Actual average Time</c:v>
                </c:pt>
              </c:strCache>
            </c:strRef>
          </c:tx>
          <c:dLbls>
            <c:dLbl>
              <c:idx val="0"/>
              <c:layout/>
              <c:tx>
                <c:rich>
                  <a:bodyPr/>
                  <a:lstStyle/>
                  <a:p>
                    <a:r>
                      <a:rPr lang="en-US" smtClean="0"/>
                      <a:t>34.8</a:t>
                    </a:r>
                    <a:endParaRPr lang="en-US" dirty="0"/>
                  </a:p>
                </c:rich>
              </c:tx>
              <c:showVal val="1"/>
            </c:dLbl>
            <c:dLbl>
              <c:idx val="1"/>
              <c:layout/>
              <c:tx>
                <c:rich>
                  <a:bodyPr/>
                  <a:lstStyle/>
                  <a:p>
                    <a:r>
                      <a:rPr lang="en-US" smtClean="0"/>
                      <a:t>17.0</a:t>
                    </a:r>
                    <a:endParaRPr lang="en-US" dirty="0"/>
                  </a:p>
                </c:rich>
              </c:tx>
              <c:showVal val="1"/>
            </c:dLbl>
            <c:dLbl>
              <c:idx val="2"/>
              <c:layout/>
              <c:tx>
                <c:rich>
                  <a:bodyPr/>
                  <a:lstStyle/>
                  <a:p>
                    <a:r>
                      <a:rPr lang="en-US" dirty="0" smtClean="0"/>
                      <a:t>26.</a:t>
                    </a:r>
                    <a:endParaRPr lang="en-US" dirty="0"/>
                  </a:p>
                </c:rich>
              </c:tx>
              <c:showVal val="1"/>
            </c:dLbl>
            <c:dLbl>
              <c:idx val="3"/>
              <c:layout/>
              <c:tx>
                <c:rich>
                  <a:bodyPr/>
                  <a:lstStyle/>
                  <a:p>
                    <a:r>
                      <a:rPr lang="en-US" smtClean="0"/>
                      <a:t>34.7</a:t>
                    </a:r>
                    <a:endParaRPr lang="en-US"/>
                  </a:p>
                </c:rich>
              </c:tx>
              <c:showVal val="1"/>
            </c:dLbl>
            <c:dLbl>
              <c:idx val="4"/>
              <c:layout/>
              <c:tx>
                <c:rich>
                  <a:bodyPr/>
                  <a:lstStyle/>
                  <a:p>
                    <a:r>
                      <a:rPr lang="en-US" smtClean="0"/>
                      <a:t>31.4</a:t>
                    </a:r>
                    <a:endParaRPr lang="en-US"/>
                  </a:p>
                </c:rich>
              </c:tx>
              <c:showVal val="1"/>
            </c:dLbl>
            <c:dLbl>
              <c:idx val="5"/>
              <c:layout/>
              <c:tx>
                <c:rich>
                  <a:bodyPr/>
                  <a:lstStyle/>
                  <a:p>
                    <a:r>
                      <a:rPr lang="en-US" smtClean="0"/>
                      <a:t>63.1</a:t>
                    </a:r>
                    <a:endParaRPr lang="en-US"/>
                  </a:p>
                </c:rich>
              </c:tx>
              <c:showVal val="1"/>
            </c:dLbl>
            <c:showVal val="1"/>
          </c:dLbls>
          <c:cat>
            <c:strRef>
              <c:f>Sheet2!$A$31:$A$36</c:f>
              <c:strCache>
                <c:ptCount val="6"/>
                <c:pt idx="0">
                  <c:v>Registration &amp; basic assisment</c:v>
                </c:pt>
                <c:pt idx="1">
                  <c:v>Blood sample collection</c:v>
                </c:pt>
                <c:pt idx="2">
                  <c:v>Radiology test (X-Rays)</c:v>
                </c:pt>
                <c:pt idx="3">
                  <c:v>Food &amp; beverage service</c:v>
                </c:pt>
                <c:pt idx="4">
                  <c:v>Cardiology test(ECG)</c:v>
                </c:pt>
                <c:pt idx="5">
                  <c:v>Physician consultation + report collection</c:v>
                </c:pt>
              </c:strCache>
            </c:strRef>
          </c:cat>
          <c:val>
            <c:numRef>
              <c:f>Sheet2!$C$31:$C$36</c:f>
              <c:numCache>
                <c:formatCode>General</c:formatCode>
                <c:ptCount val="6"/>
                <c:pt idx="0">
                  <c:v>34.885714285714194</c:v>
                </c:pt>
                <c:pt idx="1">
                  <c:v>17.085714285714104</c:v>
                </c:pt>
                <c:pt idx="2">
                  <c:v>26.885714285714123</c:v>
                </c:pt>
                <c:pt idx="3">
                  <c:v>34.714285714285715</c:v>
                </c:pt>
                <c:pt idx="4">
                  <c:v>31.428571428571427</c:v>
                </c:pt>
                <c:pt idx="5">
                  <c:v>63.142857142857153</c:v>
                </c:pt>
              </c:numCache>
            </c:numRef>
          </c:val>
        </c:ser>
        <c:axId val="85071360"/>
        <c:axId val="85073280"/>
      </c:barChart>
      <c:catAx>
        <c:axId val="85071360"/>
        <c:scaling>
          <c:orientation val="minMax"/>
        </c:scaling>
        <c:axPos val="b"/>
        <c:title>
          <c:tx>
            <c:rich>
              <a:bodyPr/>
              <a:lstStyle/>
              <a:p>
                <a:pPr>
                  <a:defRPr/>
                </a:pPr>
                <a:r>
                  <a:rPr lang="en-US" baseline="0" dirty="0" smtClean="0"/>
                  <a:t>Stages in </a:t>
                </a:r>
                <a:r>
                  <a:rPr lang="en-US" baseline="0" dirty="0"/>
                  <a:t>E.H.C.</a:t>
                </a:r>
                <a:endParaRPr lang="en-US" dirty="0"/>
              </a:p>
            </c:rich>
          </c:tx>
          <c:layout/>
        </c:title>
        <c:tickLblPos val="nextTo"/>
        <c:txPr>
          <a:bodyPr/>
          <a:lstStyle/>
          <a:p>
            <a:pPr>
              <a:defRPr sz="1200"/>
            </a:pPr>
            <a:endParaRPr lang="en-US"/>
          </a:p>
        </c:txPr>
        <c:crossAx val="85073280"/>
        <c:crosses val="autoZero"/>
        <c:auto val="1"/>
        <c:lblAlgn val="ctr"/>
        <c:lblOffset val="100"/>
      </c:catAx>
      <c:valAx>
        <c:axId val="85073280"/>
        <c:scaling>
          <c:orientation val="minMax"/>
        </c:scaling>
        <c:axPos val="l"/>
        <c:majorGridlines/>
        <c:title>
          <c:tx>
            <c:rich>
              <a:bodyPr rot="-5400000" vert="horz"/>
              <a:lstStyle/>
              <a:p>
                <a:pPr>
                  <a:defRPr sz="1400"/>
                </a:pPr>
                <a:r>
                  <a:rPr lang="en-US" sz="1400" dirty="0" smtClean="0"/>
                  <a:t>Time(min)</a:t>
                </a:r>
                <a:endParaRPr lang="en-US" sz="1400" dirty="0"/>
              </a:p>
            </c:rich>
          </c:tx>
          <c:layout/>
        </c:title>
        <c:numFmt formatCode="General" sourceLinked="1"/>
        <c:tickLblPos val="nextTo"/>
        <c:crossAx val="85071360"/>
        <c:crosses val="autoZero"/>
        <c:crossBetween val="between"/>
      </c:valAx>
    </c:plotArea>
    <c:legend>
      <c:legendPos val="r"/>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800">
                <a:latin typeface="Times New Roman" pitchFamily="18" charset="0"/>
                <a:cs typeface="Times New Roman" pitchFamily="18" charset="0"/>
              </a:defRPr>
            </a:pPr>
            <a:r>
              <a:rPr lang="en-US" sz="2000" dirty="0">
                <a:latin typeface="Times New Roman" pitchFamily="18" charset="0"/>
                <a:cs typeface="Times New Roman" pitchFamily="18" charset="0"/>
              </a:rPr>
              <a:t>Time</a:t>
            </a:r>
            <a:r>
              <a:rPr lang="en-US" sz="2000" baseline="0" dirty="0">
                <a:latin typeface="Times New Roman" pitchFamily="18" charset="0"/>
                <a:cs typeface="Times New Roman" pitchFamily="18" charset="0"/>
              </a:rPr>
              <a:t> Taken for various stages of </a:t>
            </a:r>
            <a:r>
              <a:rPr lang="en-US" sz="2000" baseline="0" dirty="0" smtClean="0">
                <a:latin typeface="Times New Roman" pitchFamily="18" charset="0"/>
                <a:cs typeface="Times New Roman" pitchFamily="18" charset="0"/>
              </a:rPr>
              <a:t>Comprehensive  </a:t>
            </a:r>
            <a:r>
              <a:rPr lang="en-US" sz="2000" baseline="0" dirty="0">
                <a:latin typeface="Times New Roman" pitchFamily="18" charset="0"/>
                <a:cs typeface="Times New Roman" pitchFamily="18" charset="0"/>
              </a:rPr>
              <a:t>health check-ups</a:t>
            </a:r>
            <a:endParaRPr lang="en-US" sz="2000" dirty="0">
              <a:latin typeface="Times New Roman" pitchFamily="18" charset="0"/>
              <a:cs typeface="Times New Roman" pitchFamily="18" charset="0"/>
            </a:endParaRPr>
          </a:p>
        </c:rich>
      </c:tx>
      <c:layout>
        <c:manualLayout>
          <c:xMode val="edge"/>
          <c:yMode val="edge"/>
          <c:x val="9.2416666666666675E-2"/>
          <c:y val="4.4444444444444502E-2"/>
        </c:manualLayout>
      </c:layout>
      <c:overlay val="1"/>
    </c:title>
    <c:plotArea>
      <c:layout>
        <c:manualLayout>
          <c:layoutTarget val="inner"/>
          <c:xMode val="edge"/>
          <c:yMode val="edge"/>
          <c:x val="0.12353240228925565"/>
          <c:y val="0.17765981335666375"/>
          <c:w val="0.64739495671923564"/>
          <c:h val="0.50007946923301261"/>
        </c:manualLayout>
      </c:layout>
      <c:barChart>
        <c:barDir val="col"/>
        <c:grouping val="clustered"/>
        <c:ser>
          <c:idx val="0"/>
          <c:order val="0"/>
          <c:tx>
            <c:strRef>
              <c:f>Sheet3!$B$90</c:f>
              <c:strCache>
                <c:ptCount val="1"/>
                <c:pt idx="0">
                  <c:v>In ideal time</c:v>
                </c:pt>
              </c:strCache>
            </c:strRef>
          </c:tx>
          <c:dLbls>
            <c:showVal val="1"/>
          </c:dLbls>
          <c:cat>
            <c:strRef>
              <c:f>Sheet3!$A$91:$A$96</c:f>
              <c:strCache>
                <c:ptCount val="6"/>
                <c:pt idx="0">
                  <c:v>Registration &amp; basic assisment</c:v>
                </c:pt>
                <c:pt idx="1">
                  <c:v>Blood sample collection</c:v>
                </c:pt>
                <c:pt idx="2">
                  <c:v>Radiology test (X-Rays, USG)</c:v>
                </c:pt>
                <c:pt idx="3">
                  <c:v>Food &amp; beverage service</c:v>
                </c:pt>
                <c:pt idx="4">
                  <c:v>Cardiology test(ECG,TMT,2DEcho)</c:v>
                </c:pt>
                <c:pt idx="5">
                  <c:v>Physician consultation</c:v>
                </c:pt>
              </c:strCache>
            </c:strRef>
          </c:cat>
          <c:val>
            <c:numRef>
              <c:f>Sheet3!$B$91:$B$96</c:f>
              <c:numCache>
                <c:formatCode>0%</c:formatCode>
                <c:ptCount val="6"/>
                <c:pt idx="0">
                  <c:v>0.48000000000000032</c:v>
                </c:pt>
                <c:pt idx="1">
                  <c:v>0.52</c:v>
                </c:pt>
                <c:pt idx="2">
                  <c:v>0.4</c:v>
                </c:pt>
                <c:pt idx="3" formatCode="0.00%">
                  <c:v>0.43400000000000044</c:v>
                </c:pt>
                <c:pt idx="4">
                  <c:v>0.36000000000000032</c:v>
                </c:pt>
                <c:pt idx="5">
                  <c:v>0.4</c:v>
                </c:pt>
              </c:numCache>
            </c:numRef>
          </c:val>
        </c:ser>
        <c:ser>
          <c:idx val="1"/>
          <c:order val="1"/>
          <c:tx>
            <c:strRef>
              <c:f>Sheet3!$C$90</c:f>
              <c:strCache>
                <c:ptCount val="1"/>
                <c:pt idx="0">
                  <c:v>More than ideal time</c:v>
                </c:pt>
              </c:strCache>
            </c:strRef>
          </c:tx>
          <c:dLbls>
            <c:showVal val="1"/>
          </c:dLbls>
          <c:cat>
            <c:strRef>
              <c:f>Sheet3!$A$91:$A$96</c:f>
              <c:strCache>
                <c:ptCount val="6"/>
                <c:pt idx="0">
                  <c:v>Registration &amp; basic assisment</c:v>
                </c:pt>
                <c:pt idx="1">
                  <c:v>Blood sample collection</c:v>
                </c:pt>
                <c:pt idx="2">
                  <c:v>Radiology test (X-Rays, USG)</c:v>
                </c:pt>
                <c:pt idx="3">
                  <c:v>Food &amp; beverage service</c:v>
                </c:pt>
                <c:pt idx="4">
                  <c:v>Cardiology test(ECG,TMT,2DEcho)</c:v>
                </c:pt>
                <c:pt idx="5">
                  <c:v>Physician consultation</c:v>
                </c:pt>
              </c:strCache>
            </c:strRef>
          </c:cat>
          <c:val>
            <c:numRef>
              <c:f>Sheet3!$C$91:$C$96</c:f>
              <c:numCache>
                <c:formatCode>0%</c:formatCode>
                <c:ptCount val="6"/>
                <c:pt idx="0">
                  <c:v>0.52</c:v>
                </c:pt>
                <c:pt idx="1">
                  <c:v>0.48000000000000032</c:v>
                </c:pt>
                <c:pt idx="2">
                  <c:v>0.60000000000000064</c:v>
                </c:pt>
                <c:pt idx="3" formatCode="0.00%">
                  <c:v>0.56599999999999995</c:v>
                </c:pt>
                <c:pt idx="4">
                  <c:v>0.64000000000000101</c:v>
                </c:pt>
                <c:pt idx="5">
                  <c:v>0.60000000000000064</c:v>
                </c:pt>
              </c:numCache>
            </c:numRef>
          </c:val>
        </c:ser>
        <c:axId val="85123072"/>
        <c:axId val="85124992"/>
      </c:barChart>
      <c:catAx>
        <c:axId val="85123072"/>
        <c:scaling>
          <c:orientation val="minMax"/>
        </c:scaling>
        <c:axPos val="b"/>
        <c:title>
          <c:tx>
            <c:rich>
              <a:bodyPr/>
              <a:lstStyle/>
              <a:p>
                <a:pPr>
                  <a:defRPr sz="1400">
                    <a:latin typeface="Times New Roman" pitchFamily="18" charset="0"/>
                    <a:cs typeface="Times New Roman" pitchFamily="18" charset="0"/>
                  </a:defRPr>
                </a:pPr>
                <a:r>
                  <a:rPr lang="en-US" sz="1400" dirty="0">
                    <a:latin typeface="Times New Roman" pitchFamily="18" charset="0"/>
                    <a:cs typeface="Times New Roman" pitchFamily="18" charset="0"/>
                  </a:rPr>
                  <a:t>Stages</a:t>
                </a:r>
                <a:r>
                  <a:rPr lang="en-US" sz="1400" baseline="0" dirty="0">
                    <a:latin typeface="Times New Roman" pitchFamily="18" charset="0"/>
                    <a:cs typeface="Times New Roman" pitchFamily="18" charset="0"/>
                  </a:rPr>
                  <a:t> of E.H.C</a:t>
                </a:r>
                <a:endParaRPr lang="en-US" sz="1400" dirty="0">
                  <a:latin typeface="Times New Roman" pitchFamily="18" charset="0"/>
                  <a:cs typeface="Times New Roman" pitchFamily="18" charset="0"/>
                </a:endParaRPr>
              </a:p>
            </c:rich>
          </c:tx>
          <c:layout/>
        </c:title>
        <c:tickLblPos val="nextTo"/>
        <c:crossAx val="85124992"/>
        <c:crosses val="autoZero"/>
        <c:auto val="1"/>
        <c:lblAlgn val="ctr"/>
        <c:lblOffset val="100"/>
      </c:catAx>
      <c:valAx>
        <c:axId val="85124992"/>
        <c:scaling>
          <c:orientation val="minMax"/>
        </c:scaling>
        <c:axPos val="l"/>
        <c:majorGridlines/>
        <c:title>
          <c:tx>
            <c:rich>
              <a:bodyPr rot="-5400000" vert="horz"/>
              <a:lstStyle/>
              <a:p>
                <a:pPr>
                  <a:defRPr>
                    <a:latin typeface="Times New Roman" pitchFamily="18" charset="0"/>
                    <a:cs typeface="Times New Roman" pitchFamily="18" charset="0"/>
                  </a:defRPr>
                </a:pPr>
                <a:r>
                  <a:rPr lang="en-US" sz="1400" dirty="0">
                    <a:latin typeface="Times New Roman" pitchFamily="18" charset="0"/>
                    <a:cs typeface="Times New Roman" pitchFamily="18" charset="0"/>
                  </a:rPr>
                  <a:t>no.</a:t>
                </a:r>
                <a:r>
                  <a:rPr lang="en-US" sz="1400" baseline="0" dirty="0">
                    <a:latin typeface="Times New Roman" pitchFamily="18" charset="0"/>
                    <a:cs typeface="Times New Roman" pitchFamily="18" charset="0"/>
                  </a:rPr>
                  <a:t> of patients</a:t>
                </a:r>
                <a:endParaRPr lang="en-US" sz="1400" dirty="0">
                  <a:latin typeface="Times New Roman" pitchFamily="18" charset="0"/>
                  <a:cs typeface="Times New Roman" pitchFamily="18" charset="0"/>
                </a:endParaRPr>
              </a:p>
            </c:rich>
          </c:tx>
          <c:layout/>
        </c:title>
        <c:numFmt formatCode="0%" sourceLinked="1"/>
        <c:tickLblPos val="nextTo"/>
        <c:crossAx val="85123072"/>
        <c:crosses val="autoZero"/>
        <c:crossBetween val="between"/>
      </c:valAx>
    </c:plotArea>
    <c:legend>
      <c:legendPos val="r"/>
      <c:layout/>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800" dirty="0" smtClean="0"/>
              <a:t>Time Taken </a:t>
            </a:r>
            <a:r>
              <a:rPr lang="en-US" sz="1800" dirty="0"/>
              <a:t>for </a:t>
            </a:r>
            <a:r>
              <a:rPr lang="en-US" sz="1800" dirty="0" smtClean="0"/>
              <a:t>Various </a:t>
            </a:r>
            <a:r>
              <a:rPr lang="en-US" sz="1800" dirty="0"/>
              <a:t>stages of pre-employment</a:t>
            </a:r>
            <a:r>
              <a:rPr lang="en-US" sz="1800" baseline="0" dirty="0"/>
              <a:t> health checkups</a:t>
            </a:r>
            <a:r>
              <a:rPr lang="en-US" sz="1800" dirty="0"/>
              <a:t> </a:t>
            </a:r>
          </a:p>
        </c:rich>
      </c:tx>
      <c:layout>
        <c:manualLayout>
          <c:xMode val="edge"/>
          <c:yMode val="edge"/>
          <c:x val="0.15124649673028201"/>
          <c:y val="6.666666666666668E-2"/>
        </c:manualLayout>
      </c:layout>
      <c:overlay val="1"/>
    </c:title>
    <c:plotArea>
      <c:layout>
        <c:manualLayout>
          <c:layoutTarget val="inner"/>
          <c:xMode val="edge"/>
          <c:yMode val="edge"/>
          <c:x val="0.20501502836339033"/>
          <c:y val="0.16214011710074702"/>
          <c:w val="0.5092058250783168"/>
          <c:h val="0.52730344123651207"/>
        </c:manualLayout>
      </c:layout>
      <c:barChart>
        <c:barDir val="col"/>
        <c:grouping val="clustered"/>
        <c:ser>
          <c:idx val="0"/>
          <c:order val="0"/>
          <c:tx>
            <c:strRef>
              <c:f>Sheet4!$B$4</c:f>
              <c:strCache>
                <c:ptCount val="1"/>
                <c:pt idx="0">
                  <c:v>In ideal time</c:v>
                </c:pt>
              </c:strCache>
            </c:strRef>
          </c:tx>
          <c:dLbls>
            <c:showVal val="1"/>
          </c:dLbls>
          <c:cat>
            <c:strRef>
              <c:f>Sheet4!$A$5:$A$10</c:f>
              <c:strCache>
                <c:ptCount val="6"/>
                <c:pt idx="0">
                  <c:v>Registration &amp; basic assisment</c:v>
                </c:pt>
                <c:pt idx="1">
                  <c:v>Blood sample collection</c:v>
                </c:pt>
                <c:pt idx="2">
                  <c:v>Radiology test (X-Rays)</c:v>
                </c:pt>
                <c:pt idx="3">
                  <c:v>Food &amp; beverage service</c:v>
                </c:pt>
                <c:pt idx="4">
                  <c:v>Cardiology test(ECG)</c:v>
                </c:pt>
                <c:pt idx="5">
                  <c:v>Physician consultation + report collection</c:v>
                </c:pt>
              </c:strCache>
            </c:strRef>
          </c:cat>
          <c:val>
            <c:numRef>
              <c:f>Sheet4!$B$5:$B$10</c:f>
              <c:numCache>
                <c:formatCode>0%</c:formatCode>
                <c:ptCount val="6"/>
                <c:pt idx="0" formatCode="0.00%">
                  <c:v>0.31500000000000039</c:v>
                </c:pt>
                <c:pt idx="1">
                  <c:v>0.69000000000000061</c:v>
                </c:pt>
                <c:pt idx="2" formatCode="0.00%">
                  <c:v>0.28200000000000008</c:v>
                </c:pt>
                <c:pt idx="3">
                  <c:v>0.60000000000000064</c:v>
                </c:pt>
                <c:pt idx="4" formatCode="0.00%">
                  <c:v>0.42900000000000038</c:v>
                </c:pt>
                <c:pt idx="5" formatCode="0.00%">
                  <c:v>0.54200000000000004</c:v>
                </c:pt>
              </c:numCache>
            </c:numRef>
          </c:val>
        </c:ser>
        <c:ser>
          <c:idx val="1"/>
          <c:order val="1"/>
          <c:tx>
            <c:strRef>
              <c:f>Sheet4!$C$4</c:f>
              <c:strCache>
                <c:ptCount val="1"/>
                <c:pt idx="0">
                  <c:v>More than ideal time</c:v>
                </c:pt>
              </c:strCache>
            </c:strRef>
          </c:tx>
          <c:dLbls>
            <c:showVal val="1"/>
          </c:dLbls>
          <c:cat>
            <c:strRef>
              <c:f>Sheet4!$A$5:$A$10</c:f>
              <c:strCache>
                <c:ptCount val="6"/>
                <c:pt idx="0">
                  <c:v>Registration &amp; basic assisment</c:v>
                </c:pt>
                <c:pt idx="1">
                  <c:v>Blood sample collection</c:v>
                </c:pt>
                <c:pt idx="2">
                  <c:v>Radiology test (X-Rays)</c:v>
                </c:pt>
                <c:pt idx="3">
                  <c:v>Food &amp; beverage service</c:v>
                </c:pt>
                <c:pt idx="4">
                  <c:v>Cardiology test(ECG)</c:v>
                </c:pt>
                <c:pt idx="5">
                  <c:v>Physician consultation + report collection</c:v>
                </c:pt>
              </c:strCache>
            </c:strRef>
          </c:cat>
          <c:val>
            <c:numRef>
              <c:f>Sheet4!$C$5:$C$10</c:f>
              <c:numCache>
                <c:formatCode>0%</c:formatCode>
                <c:ptCount val="6"/>
                <c:pt idx="0" formatCode="0.00%">
                  <c:v>0.68500000000000005</c:v>
                </c:pt>
                <c:pt idx="1">
                  <c:v>0.31000000000000039</c:v>
                </c:pt>
                <c:pt idx="2" formatCode="0.00%">
                  <c:v>0.62800000000000089</c:v>
                </c:pt>
                <c:pt idx="3">
                  <c:v>0.4</c:v>
                </c:pt>
                <c:pt idx="4" formatCode="0.00%">
                  <c:v>0.56999999999999995</c:v>
                </c:pt>
                <c:pt idx="5" formatCode="0.00%">
                  <c:v>0.45700000000000002</c:v>
                </c:pt>
              </c:numCache>
            </c:numRef>
          </c:val>
        </c:ser>
        <c:axId val="85693568"/>
        <c:axId val="85695488"/>
      </c:barChart>
      <c:catAx>
        <c:axId val="85693568"/>
        <c:scaling>
          <c:orientation val="minMax"/>
        </c:scaling>
        <c:axPos val="b"/>
        <c:title>
          <c:tx>
            <c:rich>
              <a:bodyPr/>
              <a:lstStyle/>
              <a:p>
                <a:pPr>
                  <a:defRPr sz="1600"/>
                </a:pPr>
                <a:r>
                  <a:rPr lang="en-US" sz="1600"/>
                  <a:t>stages</a:t>
                </a:r>
                <a:r>
                  <a:rPr lang="en-US" sz="1600" baseline="0"/>
                  <a:t> of E.H.C</a:t>
                </a:r>
                <a:endParaRPr lang="en-US" sz="1600"/>
              </a:p>
            </c:rich>
          </c:tx>
          <c:layout/>
        </c:title>
        <c:tickLblPos val="nextTo"/>
        <c:txPr>
          <a:bodyPr/>
          <a:lstStyle/>
          <a:p>
            <a:pPr>
              <a:defRPr sz="1100"/>
            </a:pPr>
            <a:endParaRPr lang="en-US"/>
          </a:p>
        </c:txPr>
        <c:crossAx val="85695488"/>
        <c:crosses val="autoZero"/>
        <c:auto val="1"/>
        <c:lblAlgn val="ctr"/>
        <c:lblOffset val="100"/>
      </c:catAx>
      <c:valAx>
        <c:axId val="85695488"/>
        <c:scaling>
          <c:orientation val="minMax"/>
        </c:scaling>
        <c:axPos val="l"/>
        <c:majorGridlines/>
        <c:title>
          <c:tx>
            <c:rich>
              <a:bodyPr rot="-5400000" vert="horz"/>
              <a:lstStyle/>
              <a:p>
                <a:pPr>
                  <a:defRPr sz="1400"/>
                </a:pPr>
                <a:r>
                  <a:rPr lang="en-US" sz="1400"/>
                  <a:t>no.of</a:t>
                </a:r>
                <a:r>
                  <a:rPr lang="en-US" sz="1400" baseline="0"/>
                  <a:t> patients</a:t>
                </a:r>
                <a:endParaRPr lang="en-US" sz="1400"/>
              </a:p>
            </c:rich>
          </c:tx>
          <c:layout>
            <c:manualLayout>
              <c:xMode val="edge"/>
              <c:yMode val="edge"/>
              <c:x val="5.3013358404826322E-2"/>
              <c:y val="0.2729251700680273"/>
            </c:manualLayout>
          </c:layout>
        </c:title>
        <c:numFmt formatCode="0.00%" sourceLinked="1"/>
        <c:tickLblPos val="nextTo"/>
        <c:crossAx val="85693568"/>
        <c:crosses val="autoZero"/>
        <c:crossBetween val="between"/>
      </c:valAx>
    </c:plotArea>
    <c:legend>
      <c:legendPos val="r"/>
      <c:layout/>
      <c:txPr>
        <a:bodyPr/>
        <a:lstStyle/>
        <a:p>
          <a:pPr>
            <a:defRPr sz="1400"/>
          </a:pPr>
          <a:endParaRPr lang="en-US"/>
        </a:p>
      </c:txPr>
    </c:legend>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824B5E-F9A0-4ACB-B750-F813948D1643}" type="datetimeFigureOut">
              <a:rPr lang="en-US" smtClean="0"/>
              <a:pPr/>
              <a:t>5/23/2014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4D0E80-3F98-482E-974B-A4217078994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54D0E80-3F98-482E-974B-A42170789940}"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5/23/2014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5/23/2014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5/23/2014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5/23/2014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5/23/2014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5/23/2014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5/23/2014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5/23/2014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5/23/2014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5/23/2014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5/23/2014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5/23/2014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en.wikipedia.org/wiki/Productivit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648200"/>
          </a:xfrm>
        </p:spPr>
        <p:txBody>
          <a:bodyPr>
            <a:normAutofit/>
          </a:bodyPr>
          <a:lstStyle/>
          <a:p>
            <a:r>
              <a:rPr lang="en-US" sz="3200" dirty="0" smtClean="0"/>
              <a:t>Dissertation Report </a:t>
            </a:r>
            <a:br>
              <a:rPr lang="en-US" sz="3200" dirty="0" smtClean="0"/>
            </a:br>
            <a:r>
              <a:rPr lang="en-US" sz="3200" dirty="0" smtClean="0"/>
              <a:t/>
            </a:r>
            <a:br>
              <a:rPr lang="en-US" sz="3200" dirty="0" smtClean="0"/>
            </a:br>
            <a:r>
              <a:rPr lang="en-US" sz="3200" dirty="0" smtClean="0"/>
              <a:t>At </a:t>
            </a:r>
            <a:br>
              <a:rPr lang="en-US" sz="3200" dirty="0" smtClean="0"/>
            </a:br>
            <a:r>
              <a:rPr lang="en-US" sz="3200" dirty="0" smtClean="0"/>
              <a:t/>
            </a:r>
            <a:br>
              <a:rPr lang="en-US" sz="3200" dirty="0" smtClean="0"/>
            </a:br>
            <a:r>
              <a:rPr lang="en-US" sz="3200" dirty="0" smtClean="0"/>
              <a:t>GBH American </a:t>
            </a:r>
            <a:br>
              <a:rPr lang="en-US" sz="3200" dirty="0" smtClean="0"/>
            </a:br>
            <a:r>
              <a:rPr lang="en-US" sz="3200" dirty="0" smtClean="0"/>
              <a:t>Hospital, Udaipur </a:t>
            </a:r>
            <a:br>
              <a:rPr lang="en-US" sz="3200" dirty="0" smtClean="0"/>
            </a:br>
            <a:r>
              <a:rPr lang="en-US" sz="3200" dirty="0" smtClean="0"/>
              <a:t>(20 Feb to 20 May) </a:t>
            </a:r>
            <a:br>
              <a:rPr lang="en-US" sz="3200" dirty="0" smtClean="0"/>
            </a:br>
            <a:r>
              <a:rPr lang="en-US" sz="3200" dirty="0" smtClean="0"/>
              <a:t> </a:t>
            </a:r>
            <a:endParaRPr lang="en-US" sz="3200" dirty="0"/>
          </a:p>
        </p:txBody>
      </p:sp>
      <p:sp>
        <p:nvSpPr>
          <p:cNvPr id="3" name="Subtitle 2"/>
          <p:cNvSpPr>
            <a:spLocks noGrp="1"/>
          </p:cNvSpPr>
          <p:nvPr>
            <p:ph type="body" idx="1"/>
          </p:nvPr>
        </p:nvSpPr>
        <p:spPr>
          <a:xfrm>
            <a:off x="304800" y="3886200"/>
            <a:ext cx="8686800" cy="762000"/>
          </a:xfrm>
        </p:spPr>
        <p:txBody>
          <a:bodyPr>
            <a:normAutofit/>
          </a:bodyPr>
          <a:lstStyle/>
          <a:p>
            <a:pPr algn="ctr"/>
            <a:r>
              <a:rPr lang="en-US" dirty="0" smtClean="0"/>
              <a:t>   “Time &amp; Motion study on executive health Check-ups”</a:t>
            </a:r>
            <a:endParaRPr lang="en-US" dirty="0"/>
          </a:p>
        </p:txBody>
      </p:sp>
      <p:sp>
        <p:nvSpPr>
          <p:cNvPr id="7" name="Text Placeholder 6"/>
          <p:cNvSpPr>
            <a:spLocks noGrp="1"/>
          </p:cNvSpPr>
          <p:nvPr>
            <p:ph type="body" sz="half" idx="3"/>
          </p:nvPr>
        </p:nvSpPr>
        <p:spPr>
          <a:xfrm>
            <a:off x="6019800" y="5029200"/>
            <a:ext cx="2895600" cy="1676400"/>
          </a:xfrm>
        </p:spPr>
        <p:txBody>
          <a:bodyPr>
            <a:normAutofit fontScale="92500" lnSpcReduction="10000"/>
          </a:bodyPr>
          <a:lstStyle/>
          <a:p>
            <a:endParaRPr lang="en-IN" sz="2000" dirty="0" smtClean="0">
              <a:solidFill>
                <a:schemeClr val="tx2"/>
              </a:solidFill>
              <a:latin typeface="Times New Roman" pitchFamily="18" charset="0"/>
              <a:cs typeface="Times New Roman" pitchFamily="18" charset="0"/>
            </a:endParaRPr>
          </a:p>
          <a:p>
            <a:r>
              <a:rPr lang="en-IN" sz="2000" dirty="0" smtClean="0">
                <a:solidFill>
                  <a:schemeClr val="tx2"/>
                </a:solidFill>
                <a:latin typeface="Times New Roman" pitchFamily="18" charset="0"/>
                <a:cs typeface="Times New Roman" pitchFamily="18" charset="0"/>
              </a:rPr>
              <a:t>P</a:t>
            </a:r>
            <a:r>
              <a:rPr lang="en-IN" sz="2000" dirty="0" smtClean="0">
                <a:solidFill>
                  <a:schemeClr val="tx2"/>
                </a:solidFill>
                <a:latin typeface="Times New Roman" pitchFamily="18" charset="0"/>
                <a:cs typeface="Times New Roman" pitchFamily="18" charset="0"/>
              </a:rPr>
              <a:t>resented </a:t>
            </a:r>
            <a:r>
              <a:rPr lang="en-IN" sz="2000" dirty="0" smtClean="0">
                <a:solidFill>
                  <a:schemeClr val="tx2"/>
                </a:solidFill>
                <a:latin typeface="Times New Roman" pitchFamily="18" charset="0"/>
                <a:cs typeface="Times New Roman" pitchFamily="18" charset="0"/>
              </a:rPr>
              <a:t>by-</a:t>
            </a:r>
          </a:p>
          <a:p>
            <a:r>
              <a:rPr lang="en-IN" sz="1900" b="0" dirty="0" err="1" smtClean="0">
                <a:latin typeface="Times New Roman" pitchFamily="18" charset="0"/>
                <a:cs typeface="Times New Roman" pitchFamily="18" charset="0"/>
              </a:rPr>
              <a:t>Dr.Sonal</a:t>
            </a:r>
            <a:r>
              <a:rPr lang="en-IN" sz="1900" b="0" dirty="0" smtClean="0">
                <a:latin typeface="Times New Roman" pitchFamily="18" charset="0"/>
                <a:cs typeface="Times New Roman" pitchFamily="18" charset="0"/>
              </a:rPr>
              <a:t> </a:t>
            </a:r>
            <a:r>
              <a:rPr lang="en-IN" sz="1900" b="0" dirty="0" err="1" smtClean="0">
                <a:latin typeface="Times New Roman" pitchFamily="18" charset="0"/>
                <a:cs typeface="Times New Roman" pitchFamily="18" charset="0"/>
              </a:rPr>
              <a:t>patni</a:t>
            </a:r>
            <a:endParaRPr lang="en-IN" sz="1900" b="0" dirty="0" smtClean="0">
              <a:latin typeface="Times New Roman" pitchFamily="18" charset="0"/>
              <a:cs typeface="Times New Roman" pitchFamily="18" charset="0"/>
            </a:endParaRPr>
          </a:p>
          <a:p>
            <a:r>
              <a:rPr lang="en-IN" sz="1900" b="0" dirty="0" smtClean="0">
                <a:latin typeface="Times New Roman" pitchFamily="18" charset="0"/>
                <a:cs typeface="Times New Roman" pitchFamily="18" charset="0"/>
              </a:rPr>
              <a:t>Batch E</a:t>
            </a:r>
          </a:p>
          <a:p>
            <a:r>
              <a:rPr lang="en-IN" sz="1900" b="0" dirty="0" smtClean="0">
                <a:latin typeface="Times New Roman" pitchFamily="18" charset="0"/>
                <a:cs typeface="Times New Roman" pitchFamily="18" charset="0"/>
              </a:rPr>
              <a:t>IIHMR </a:t>
            </a:r>
            <a:r>
              <a:rPr lang="en-IN" sz="1900" dirty="0" smtClean="0">
                <a:latin typeface="Times New Roman" pitchFamily="18" charset="0"/>
                <a:cs typeface="Times New Roman" pitchFamily="18" charset="0"/>
              </a:rPr>
              <a:t>N</a:t>
            </a:r>
            <a:r>
              <a:rPr lang="en-IN" sz="1900" b="0" dirty="0" smtClean="0">
                <a:latin typeface="Times New Roman" pitchFamily="18" charset="0"/>
                <a:cs typeface="Times New Roman" pitchFamily="18" charset="0"/>
              </a:rPr>
              <a:t>ew </a:t>
            </a:r>
            <a:r>
              <a:rPr lang="en-IN" sz="1900" dirty="0" smtClean="0">
                <a:latin typeface="Times New Roman" pitchFamily="18" charset="0"/>
                <a:cs typeface="Times New Roman" pitchFamily="18" charset="0"/>
              </a:rPr>
              <a:t>D</a:t>
            </a:r>
            <a:r>
              <a:rPr lang="en-IN" sz="1900" b="0" dirty="0" smtClean="0">
                <a:latin typeface="Times New Roman" pitchFamily="18" charset="0"/>
                <a:cs typeface="Times New Roman" pitchFamily="18" charset="0"/>
              </a:rPr>
              <a:t>elhi</a:t>
            </a:r>
            <a:endParaRPr lang="en-IN" sz="1900" b="0" dirty="0" smtClean="0">
              <a:latin typeface="Times New Roman" pitchFamily="18" charset="0"/>
              <a:cs typeface="Times New Roman" pitchFamily="18" charset="0"/>
            </a:endParaRPr>
          </a:p>
          <a:p>
            <a:endParaRPr lang="en-US" dirty="0"/>
          </a:p>
        </p:txBody>
      </p:sp>
      <p:sp>
        <p:nvSpPr>
          <p:cNvPr id="6" name="Content Placeholder 5"/>
          <p:cNvSpPr>
            <a:spLocks noGrp="1"/>
          </p:cNvSpPr>
          <p:nvPr>
            <p:ph sz="quarter" idx="2"/>
          </p:nvPr>
        </p:nvSpPr>
        <p:spPr>
          <a:xfrm>
            <a:off x="457200" y="5029201"/>
            <a:ext cx="2667000" cy="1523999"/>
          </a:xfrm>
        </p:spPr>
        <p:txBody>
          <a:bodyPr>
            <a:noAutofit/>
          </a:bodyPr>
          <a:lstStyle/>
          <a:p>
            <a:pPr>
              <a:buNone/>
            </a:pPr>
            <a:r>
              <a:rPr lang="en-IN" sz="1800" b="1" dirty="0" smtClean="0">
                <a:solidFill>
                  <a:schemeClr val="tx2"/>
                </a:solidFill>
                <a:latin typeface="Times New Roman" pitchFamily="18" charset="0"/>
                <a:cs typeface="Times New Roman" pitchFamily="18" charset="0"/>
              </a:rPr>
              <a:t>   Project guide  </a:t>
            </a:r>
          </a:p>
          <a:p>
            <a:pPr>
              <a:buNone/>
            </a:pPr>
            <a:r>
              <a:rPr lang="en-IN" sz="1800" dirty="0" smtClean="0">
                <a:latin typeface="Times New Roman" pitchFamily="18" charset="0"/>
                <a:cs typeface="Times New Roman" pitchFamily="18" charset="0"/>
              </a:rPr>
              <a:t>   </a:t>
            </a:r>
            <a:r>
              <a:rPr lang="en-IN" sz="1800" dirty="0" err="1" smtClean="0">
                <a:latin typeface="Times New Roman" pitchFamily="18" charset="0"/>
                <a:cs typeface="Times New Roman" pitchFamily="18" charset="0"/>
              </a:rPr>
              <a:t>Mrs.Superna</a:t>
            </a:r>
            <a:r>
              <a:rPr lang="en-IN" sz="1800" dirty="0" smtClean="0">
                <a:latin typeface="Times New Roman" pitchFamily="18" charset="0"/>
                <a:cs typeface="Times New Roman" pitchFamily="18" charset="0"/>
              </a:rPr>
              <a:t> pal</a:t>
            </a:r>
          </a:p>
          <a:p>
            <a:pPr>
              <a:buNone/>
            </a:pPr>
            <a:r>
              <a:rPr lang="en-IN" sz="1800" dirty="0" smtClean="0">
                <a:latin typeface="Times New Roman" pitchFamily="18" charset="0"/>
                <a:cs typeface="Times New Roman" pitchFamily="18" charset="0"/>
              </a:rPr>
              <a:t>   </a:t>
            </a:r>
            <a:r>
              <a:rPr lang="en-IN" sz="1800" dirty="0" err="1" smtClean="0">
                <a:latin typeface="Times New Roman" pitchFamily="18" charset="0"/>
                <a:cs typeface="Times New Roman" pitchFamily="18" charset="0"/>
              </a:rPr>
              <a:t>Assistent</a:t>
            </a:r>
            <a:r>
              <a:rPr lang="en-IN" sz="1800" dirty="0" smtClean="0">
                <a:latin typeface="Times New Roman" pitchFamily="18" charset="0"/>
                <a:cs typeface="Times New Roman" pitchFamily="18" charset="0"/>
              </a:rPr>
              <a:t> </a:t>
            </a:r>
            <a:r>
              <a:rPr lang="en-IN" sz="1800" dirty="0" smtClean="0">
                <a:latin typeface="Times New Roman" pitchFamily="18" charset="0"/>
                <a:cs typeface="Times New Roman" pitchFamily="18" charset="0"/>
              </a:rPr>
              <a:t>Professor</a:t>
            </a:r>
          </a:p>
          <a:p>
            <a:pPr>
              <a:buNone/>
            </a:pPr>
            <a:r>
              <a:rPr lang="en-IN" sz="1800" dirty="0" smtClean="0">
                <a:latin typeface="Times New Roman" pitchFamily="18" charset="0"/>
                <a:cs typeface="Times New Roman" pitchFamily="18" charset="0"/>
              </a:rPr>
              <a:t>   </a:t>
            </a:r>
            <a:r>
              <a:rPr lang="en-IN" sz="1800" dirty="0" smtClean="0">
                <a:latin typeface="Times New Roman" pitchFamily="18" charset="0"/>
                <a:cs typeface="Times New Roman" pitchFamily="18" charset="0"/>
              </a:rPr>
              <a:t>IIHMR </a:t>
            </a:r>
            <a:r>
              <a:rPr lang="en-IN" sz="1800" dirty="0" smtClean="0">
                <a:latin typeface="Times New Roman" pitchFamily="18" charset="0"/>
                <a:cs typeface="Times New Roman" pitchFamily="18" charset="0"/>
              </a:rPr>
              <a:t>N</a:t>
            </a:r>
            <a:r>
              <a:rPr lang="en-IN" sz="1800" dirty="0" smtClean="0">
                <a:latin typeface="Times New Roman" pitchFamily="18" charset="0"/>
                <a:cs typeface="Times New Roman" pitchFamily="18" charset="0"/>
              </a:rPr>
              <a:t>ew </a:t>
            </a:r>
            <a:r>
              <a:rPr lang="en-IN" sz="1800" dirty="0" smtClean="0">
                <a:latin typeface="Times New Roman" pitchFamily="18" charset="0"/>
                <a:cs typeface="Times New Roman" pitchFamily="18" charset="0"/>
              </a:rPr>
              <a:t>D</a:t>
            </a:r>
            <a:r>
              <a:rPr lang="en-IN" sz="1800" dirty="0" smtClean="0">
                <a:latin typeface="Times New Roman" pitchFamily="18" charset="0"/>
                <a:cs typeface="Times New Roman" pitchFamily="18" charset="0"/>
              </a:rPr>
              <a:t>elhi</a:t>
            </a:r>
            <a:endParaRPr lang="en-IN" sz="1800" dirty="0" smtClean="0">
              <a:latin typeface="Times New Roman" pitchFamily="18" charset="0"/>
              <a:cs typeface="Times New Roman" pitchFamily="18" charset="0"/>
            </a:endParaRPr>
          </a:p>
          <a:p>
            <a:endParaRPr lang="en-US" sz="1800" dirty="0">
              <a:latin typeface="Times New Roman" pitchFamily="18" charset="0"/>
              <a:cs typeface="Times New Roman" pitchFamily="18" charset="0"/>
            </a:endParaRPr>
          </a:p>
        </p:txBody>
      </p:sp>
      <p:sp>
        <p:nvSpPr>
          <p:cNvPr id="8" name="Content Placeholder 7"/>
          <p:cNvSpPr>
            <a:spLocks noGrp="1"/>
          </p:cNvSpPr>
          <p:nvPr>
            <p:ph sz="quarter" idx="4"/>
          </p:nvPr>
        </p:nvSpPr>
        <p:spPr>
          <a:xfrm>
            <a:off x="3352800" y="5105400"/>
            <a:ext cx="2590800" cy="1524000"/>
          </a:xfrm>
        </p:spPr>
        <p:txBody>
          <a:bodyPr>
            <a:normAutofit fontScale="70000" lnSpcReduction="20000"/>
          </a:bodyPr>
          <a:lstStyle/>
          <a:p>
            <a:pPr>
              <a:buNone/>
            </a:pPr>
            <a:r>
              <a:rPr lang="en-IN" sz="2600" b="1" dirty="0" smtClean="0">
                <a:solidFill>
                  <a:schemeClr val="tx2"/>
                </a:solidFill>
                <a:latin typeface="Times New Roman" pitchFamily="18" charset="0"/>
                <a:cs typeface="Times New Roman" pitchFamily="18" charset="0"/>
              </a:rPr>
              <a:t>    Organization      supervisor</a:t>
            </a:r>
          </a:p>
          <a:p>
            <a:pPr>
              <a:buNone/>
            </a:pPr>
            <a:r>
              <a:rPr lang="en-US" sz="2600" b="1" dirty="0" smtClean="0">
                <a:solidFill>
                  <a:schemeClr val="tx2"/>
                </a:solidFill>
                <a:latin typeface="Times New Roman" pitchFamily="18" charset="0"/>
                <a:cs typeface="Times New Roman" pitchFamily="18" charset="0"/>
              </a:rPr>
              <a:t>     </a:t>
            </a:r>
            <a:r>
              <a:rPr lang="en-US" sz="2600" dirty="0" smtClean="0">
                <a:latin typeface="Times New Roman" pitchFamily="18" charset="0"/>
                <a:cs typeface="Times New Roman" pitchFamily="18" charset="0"/>
              </a:rPr>
              <a:t>Mr. </a:t>
            </a:r>
            <a:r>
              <a:rPr lang="en-US" sz="2600" dirty="0" err="1" smtClean="0">
                <a:latin typeface="Times New Roman" pitchFamily="18" charset="0"/>
                <a:cs typeface="Times New Roman" pitchFamily="18" charset="0"/>
              </a:rPr>
              <a:t>Anand</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Jha</a:t>
            </a:r>
            <a:r>
              <a:rPr lang="en-US" sz="2600" dirty="0" smtClean="0">
                <a:latin typeface="Times New Roman" pitchFamily="18" charset="0"/>
                <a:cs typeface="Times New Roman" pitchFamily="18" charset="0"/>
              </a:rPr>
              <a:t>                </a:t>
            </a:r>
            <a:endParaRPr lang="en-IN" sz="2600" dirty="0" smtClean="0">
              <a:latin typeface="Times New Roman" pitchFamily="18" charset="0"/>
              <a:cs typeface="Times New Roman" pitchFamily="18" charset="0"/>
            </a:endParaRPr>
          </a:p>
          <a:p>
            <a:pPr>
              <a:buNone/>
            </a:pPr>
            <a:r>
              <a:rPr lang="en-US" sz="2600" dirty="0" smtClean="0">
                <a:latin typeface="Times New Roman" pitchFamily="18" charset="0"/>
                <a:cs typeface="Times New Roman" pitchFamily="18" charset="0"/>
              </a:rPr>
              <a:t>     CEO CH</a:t>
            </a:r>
          </a:p>
          <a:p>
            <a:pPr>
              <a:buNone/>
            </a:pPr>
            <a:r>
              <a:rPr lang="en-US" sz="2600" dirty="0" smtClean="0">
                <a:latin typeface="Times New Roman" pitchFamily="18" charset="0"/>
                <a:cs typeface="Times New Roman" pitchFamily="18" charset="0"/>
              </a:rPr>
              <a:t>     GBH American      </a:t>
            </a:r>
            <a:r>
              <a:rPr lang="en-US" sz="2600" dirty="0" err="1" smtClean="0">
                <a:latin typeface="Times New Roman" pitchFamily="18" charset="0"/>
                <a:cs typeface="Times New Roman" pitchFamily="18" charset="0"/>
              </a:rPr>
              <a:t>hospital,Udaipur</a:t>
            </a:r>
            <a:endParaRPr lang="en-IN" sz="26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219200"/>
          <a:ext cx="8229600" cy="4787900"/>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2"/>
          <p:cNvSpPr>
            <a:spLocks noGrp="1"/>
          </p:cNvSpPr>
          <p:nvPr>
            <p:ph type="title"/>
          </p:nvPr>
        </p:nvSpPr>
        <p:spPr/>
        <p:txBody>
          <a:bodyPr>
            <a:normAutofit fontScale="90000"/>
          </a:bodyPr>
          <a:lstStyle/>
          <a:p>
            <a:pPr lvl="0"/>
            <a:r>
              <a:rPr lang="en-IN" sz="3600" u="sng" dirty="0" smtClean="0"/>
              <a:t>Time Gap at various stages of Comprehensive health checkups</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2"/>
          <p:cNvSpPr>
            <a:spLocks noGrp="1"/>
          </p:cNvSpPr>
          <p:nvPr>
            <p:ph type="title"/>
          </p:nvPr>
        </p:nvSpPr>
        <p:spPr/>
        <p:txBody>
          <a:bodyPr>
            <a:normAutofit/>
          </a:bodyPr>
          <a:lstStyle/>
          <a:p>
            <a:r>
              <a:rPr lang="en-IN" sz="3200" u="sng" dirty="0" smtClean="0"/>
              <a:t>Time Gap of pre-employment health checkups:</a:t>
            </a:r>
            <a:endParaRPr lang="en-US" sz="3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idx="1"/>
          </p:nvPr>
        </p:nvSpPr>
        <p:spPr>
          <a:xfrm>
            <a:off x="0" y="1481328"/>
            <a:ext cx="9144000" cy="5376672"/>
          </a:xfrm>
        </p:spPr>
        <p:txBody>
          <a:bodyPr/>
          <a:lstStyle/>
          <a:p>
            <a:pPr fontAlgn="t"/>
            <a:endParaRPr lang="en-US" b="1" dirty="0" smtClean="0"/>
          </a:p>
          <a:p>
            <a:pPr fontAlgn="t"/>
            <a:endParaRPr lang="en-US" b="1" dirty="0" smtClean="0"/>
          </a:p>
          <a:p>
            <a:pPr fontAlgn="t"/>
            <a:endParaRPr lang="en-US" b="1"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endParaRPr lang="en-US" dirty="0"/>
          </a:p>
        </p:txBody>
      </p:sp>
      <p:sp>
        <p:nvSpPr>
          <p:cNvPr id="2" name="Title 1"/>
          <p:cNvSpPr>
            <a:spLocks noGrp="1"/>
          </p:cNvSpPr>
          <p:nvPr>
            <p:ph type="title"/>
          </p:nvPr>
        </p:nvSpPr>
        <p:spPr/>
        <p:txBody>
          <a:bodyPr>
            <a:normAutofit fontScale="90000"/>
          </a:bodyPr>
          <a:lstStyle/>
          <a:p>
            <a:r>
              <a:rPr lang="en-IN" sz="2200" dirty="0" smtClean="0">
                <a:latin typeface="Times New Roman" pitchFamily="18" charset="0"/>
                <a:cs typeface="Times New Roman" pitchFamily="18" charset="0"/>
              </a:rPr>
              <a:t/>
            </a:r>
            <a:br>
              <a:rPr lang="en-IN" sz="2200" dirty="0" smtClean="0">
                <a:latin typeface="Times New Roman" pitchFamily="18" charset="0"/>
                <a:cs typeface="Times New Roman" pitchFamily="18" charset="0"/>
              </a:rPr>
            </a:br>
            <a:r>
              <a:rPr lang="en-IN" sz="2200" u="sng" dirty="0" smtClean="0">
                <a:latin typeface="Times New Roman" pitchFamily="18" charset="0"/>
                <a:cs typeface="Times New Roman" pitchFamily="18" charset="0"/>
              </a:rPr>
              <a:t>OBSERVED DELAYS IN COMPREHENCIVE HEALTH CHEAKUPS</a:t>
            </a:r>
            <a:br>
              <a:rPr lang="en-IN" sz="2200" u="sng" dirty="0" smtClean="0">
                <a:latin typeface="Times New Roman" pitchFamily="18" charset="0"/>
                <a:cs typeface="Times New Roman" pitchFamily="18" charset="0"/>
              </a:rPr>
            </a:br>
            <a:r>
              <a:rPr lang="en-IN" sz="2200" dirty="0" smtClean="0">
                <a:latin typeface="Times New Roman" pitchFamily="18" charset="0"/>
                <a:cs typeface="Times New Roman" pitchFamily="18" charset="0"/>
              </a:rPr>
              <a:t/>
            </a:r>
            <a:br>
              <a:rPr lang="en-IN" sz="2200" dirty="0" smtClean="0">
                <a:latin typeface="Times New Roman" pitchFamily="18" charset="0"/>
                <a:cs typeface="Times New Roman" pitchFamily="18" charset="0"/>
              </a:rPr>
            </a:br>
            <a:r>
              <a:rPr lang="en-US" sz="2200" dirty="0" smtClean="0">
                <a:latin typeface="Times New Roman" pitchFamily="18" charset="0"/>
                <a:cs typeface="Times New Roman" pitchFamily="18" charset="0"/>
              </a:rPr>
              <a:t> Time taken for various stages of comprehensive health checkups</a:t>
            </a:r>
            <a:br>
              <a:rPr lang="en-US" sz="2200" dirty="0" smtClean="0">
                <a:latin typeface="Times New Roman" pitchFamily="18" charset="0"/>
                <a:cs typeface="Times New Roman" pitchFamily="18" charset="0"/>
              </a:rPr>
            </a:br>
            <a:r>
              <a:rPr lang="en-US" sz="2200" dirty="0" smtClean="0">
                <a:latin typeface="Times New Roman" pitchFamily="18" charset="0"/>
                <a:cs typeface="Times New Roman" pitchFamily="18" charset="0"/>
              </a:rPr>
              <a:t> </a:t>
            </a:r>
            <a:r>
              <a:rPr lang="en-US" dirty="0" smtClean="0"/>
              <a:t> </a:t>
            </a:r>
            <a:r>
              <a:rPr lang="en-US" sz="2000" dirty="0" smtClean="0"/>
              <a:t>(no of patients are express in %)</a:t>
            </a:r>
            <a:endParaRPr lang="en-US" sz="2000" dirty="0"/>
          </a:p>
        </p:txBody>
      </p:sp>
      <p:graphicFrame>
        <p:nvGraphicFramePr>
          <p:cNvPr id="18" name="Table 17"/>
          <p:cNvGraphicFramePr>
            <a:graphicFrameLocks noGrp="1"/>
          </p:cNvGraphicFramePr>
          <p:nvPr/>
        </p:nvGraphicFramePr>
        <p:xfrm>
          <a:off x="0" y="1981202"/>
          <a:ext cx="9144001" cy="4876798"/>
        </p:xfrm>
        <a:graphic>
          <a:graphicData uri="http://schemas.openxmlformats.org/drawingml/2006/table">
            <a:tbl>
              <a:tblPr firstRow="1" bandRow="1">
                <a:tableStyleId>{5C22544A-7EE6-4342-B048-85BDC9FD1C3A}</a:tableStyleId>
              </a:tblPr>
              <a:tblGrid>
                <a:gridCol w="3150455"/>
                <a:gridCol w="1459965"/>
                <a:gridCol w="2228371"/>
                <a:gridCol w="2305210"/>
              </a:tblGrid>
              <a:tr h="655515">
                <a:tc>
                  <a:txBody>
                    <a:bodyPr/>
                    <a:lstStyle/>
                    <a:p>
                      <a:pPr algn="l" fontAlgn="b"/>
                      <a:endParaRPr lang="en-US" sz="1800" b="0" i="0" u="none" strike="noStrike" dirty="0">
                        <a:solidFill>
                          <a:srgbClr val="000000"/>
                        </a:solidFill>
                        <a:latin typeface="Calibri"/>
                      </a:endParaRPr>
                    </a:p>
                  </a:txBody>
                  <a:tcPr marL="0" marR="0" marT="0" marB="0" anchor="b"/>
                </a:tc>
                <a:tc>
                  <a:txBody>
                    <a:bodyPr/>
                    <a:lstStyle/>
                    <a:p>
                      <a:pPr algn="l" fontAlgn="b"/>
                      <a:r>
                        <a:rPr lang="en-US" sz="1800" b="0" i="0" u="none" strike="noStrike">
                          <a:solidFill>
                            <a:srgbClr val="000000"/>
                          </a:solidFill>
                          <a:latin typeface="Calibri"/>
                        </a:rPr>
                        <a:t>In ideal time</a:t>
                      </a:r>
                    </a:p>
                  </a:txBody>
                  <a:tcPr marL="0" marR="0" marT="0" marB="0" anchor="b"/>
                </a:tc>
                <a:tc>
                  <a:txBody>
                    <a:bodyPr/>
                    <a:lstStyle/>
                    <a:p>
                      <a:pPr algn="l" fontAlgn="b"/>
                      <a:r>
                        <a:rPr lang="en-US" sz="1800" b="0" i="0" u="none" strike="noStrike">
                          <a:solidFill>
                            <a:srgbClr val="000000"/>
                          </a:solidFill>
                          <a:latin typeface="Calibri"/>
                        </a:rPr>
                        <a:t>More than ideal time</a:t>
                      </a:r>
                    </a:p>
                  </a:txBody>
                  <a:tcPr marL="0" marR="0" marT="0" marB="0" anchor="b"/>
                </a:tc>
                <a:tc>
                  <a:txBody>
                    <a:bodyPr/>
                    <a:lstStyle/>
                    <a:p>
                      <a:pPr algn="ctr" fontAlgn="b"/>
                      <a:r>
                        <a:rPr lang="en-US" sz="1800" b="0" i="0" u="none" strike="noStrike" dirty="0">
                          <a:solidFill>
                            <a:srgbClr val="000000"/>
                          </a:solidFill>
                          <a:latin typeface="Calibri"/>
                        </a:rPr>
                        <a:t>ideal time</a:t>
                      </a:r>
                    </a:p>
                  </a:txBody>
                  <a:tcPr marL="0" marR="0" marT="0" marB="0" anchor="b"/>
                </a:tc>
              </a:tr>
              <a:tr h="655515">
                <a:tc>
                  <a:txBody>
                    <a:bodyPr/>
                    <a:lstStyle/>
                    <a:p>
                      <a:pPr algn="ctr" fontAlgn="b"/>
                      <a:r>
                        <a:rPr lang="en-US" sz="1800" b="1" i="0" u="none" strike="noStrike" baseline="0" dirty="0" smtClean="0">
                          <a:solidFill>
                            <a:srgbClr val="000000"/>
                          </a:solidFill>
                          <a:latin typeface="Calibri"/>
                        </a:rPr>
                        <a:t> </a:t>
                      </a:r>
                      <a:r>
                        <a:rPr lang="en-US" sz="1800" b="1" i="0" u="none" strike="noStrike" dirty="0" smtClean="0">
                          <a:solidFill>
                            <a:srgbClr val="000000"/>
                          </a:solidFill>
                          <a:latin typeface="Calibri"/>
                        </a:rPr>
                        <a:t> Registration </a:t>
                      </a:r>
                      <a:r>
                        <a:rPr lang="en-US" sz="1800" b="1" i="0" u="none" strike="noStrike" dirty="0">
                          <a:solidFill>
                            <a:srgbClr val="000000"/>
                          </a:solidFill>
                          <a:latin typeface="Calibri"/>
                        </a:rPr>
                        <a:t>&amp; basic </a:t>
                      </a:r>
                      <a:r>
                        <a:rPr lang="en-US" sz="1800" b="1" i="0" u="none" strike="noStrike" dirty="0" smtClean="0">
                          <a:solidFill>
                            <a:srgbClr val="000000"/>
                          </a:solidFill>
                          <a:latin typeface="Calibri"/>
                        </a:rPr>
                        <a:t>assessments</a:t>
                      </a:r>
                      <a:endParaRPr lang="en-US" sz="1800" b="1" i="0" u="none" strike="noStrike" dirty="0">
                        <a:solidFill>
                          <a:srgbClr val="000000"/>
                        </a:solidFill>
                        <a:latin typeface="Calibri"/>
                      </a:endParaRPr>
                    </a:p>
                  </a:txBody>
                  <a:tcPr marL="0" marR="0" marT="0" marB="0" anchor="b"/>
                </a:tc>
                <a:tc>
                  <a:txBody>
                    <a:bodyPr/>
                    <a:lstStyle/>
                    <a:p>
                      <a:pPr algn="ctr" fontAlgn="b"/>
                      <a:r>
                        <a:rPr lang="en-US" sz="1800" b="0" i="0" u="none" strike="noStrike" dirty="0">
                          <a:solidFill>
                            <a:srgbClr val="000000"/>
                          </a:solidFill>
                          <a:latin typeface="Calibri"/>
                        </a:rPr>
                        <a:t>48%</a:t>
                      </a:r>
                    </a:p>
                  </a:txBody>
                  <a:tcPr marL="0" marR="0" marT="0" marB="0" anchor="b"/>
                </a:tc>
                <a:tc>
                  <a:txBody>
                    <a:bodyPr/>
                    <a:lstStyle/>
                    <a:p>
                      <a:pPr algn="ctr" fontAlgn="b"/>
                      <a:r>
                        <a:rPr lang="en-US" sz="1800" b="0" i="0" u="none" strike="noStrike">
                          <a:solidFill>
                            <a:srgbClr val="000000"/>
                          </a:solidFill>
                          <a:latin typeface="Calibri"/>
                        </a:rPr>
                        <a:t>52%</a:t>
                      </a:r>
                    </a:p>
                  </a:txBody>
                  <a:tcPr marL="0" marR="0" marT="0" marB="0" anchor="b"/>
                </a:tc>
                <a:tc>
                  <a:txBody>
                    <a:bodyPr/>
                    <a:lstStyle/>
                    <a:p>
                      <a:pPr algn="ctr" fontAlgn="b"/>
                      <a:r>
                        <a:rPr lang="en-US" sz="1800" b="0" i="0" u="none" strike="noStrike">
                          <a:solidFill>
                            <a:srgbClr val="000000"/>
                          </a:solidFill>
                          <a:latin typeface="Calibri"/>
                        </a:rPr>
                        <a:t>30</a:t>
                      </a:r>
                    </a:p>
                  </a:txBody>
                  <a:tcPr marL="0" marR="0" marT="0" marB="0" anchor="b"/>
                </a:tc>
              </a:tr>
              <a:tr h="655515">
                <a:tc>
                  <a:txBody>
                    <a:bodyPr/>
                    <a:lstStyle/>
                    <a:p>
                      <a:pPr algn="ctr" fontAlgn="b"/>
                      <a:r>
                        <a:rPr lang="en-US" sz="1800" b="1" i="0" u="none" strike="noStrike" dirty="0">
                          <a:solidFill>
                            <a:srgbClr val="000000"/>
                          </a:solidFill>
                          <a:latin typeface="Calibri"/>
                        </a:rPr>
                        <a:t>Blood sample collection</a:t>
                      </a:r>
                    </a:p>
                  </a:txBody>
                  <a:tcPr marL="0" marR="0" marT="0" marB="0" anchor="b"/>
                </a:tc>
                <a:tc>
                  <a:txBody>
                    <a:bodyPr/>
                    <a:lstStyle/>
                    <a:p>
                      <a:pPr algn="ctr" fontAlgn="b"/>
                      <a:r>
                        <a:rPr lang="en-US" sz="1800" b="0" i="0" u="none" strike="noStrike" dirty="0">
                          <a:solidFill>
                            <a:srgbClr val="000000"/>
                          </a:solidFill>
                          <a:latin typeface="Calibri"/>
                        </a:rPr>
                        <a:t>52%</a:t>
                      </a:r>
                    </a:p>
                  </a:txBody>
                  <a:tcPr marL="0" marR="0" marT="0" marB="0" anchor="b"/>
                </a:tc>
                <a:tc>
                  <a:txBody>
                    <a:bodyPr/>
                    <a:lstStyle/>
                    <a:p>
                      <a:pPr algn="ctr" fontAlgn="b"/>
                      <a:r>
                        <a:rPr lang="en-US" sz="1800" b="0" i="0" u="none" strike="noStrike" dirty="0">
                          <a:solidFill>
                            <a:srgbClr val="000000"/>
                          </a:solidFill>
                          <a:latin typeface="Calibri"/>
                        </a:rPr>
                        <a:t>48%</a:t>
                      </a:r>
                    </a:p>
                  </a:txBody>
                  <a:tcPr marL="0" marR="0" marT="0" marB="0" anchor="b"/>
                </a:tc>
                <a:tc>
                  <a:txBody>
                    <a:bodyPr/>
                    <a:lstStyle/>
                    <a:p>
                      <a:pPr algn="ctr" fontAlgn="b"/>
                      <a:r>
                        <a:rPr lang="en-US" sz="1800" b="0" i="0" u="none" strike="noStrike">
                          <a:solidFill>
                            <a:srgbClr val="000000"/>
                          </a:solidFill>
                          <a:latin typeface="Calibri"/>
                        </a:rPr>
                        <a:t>15</a:t>
                      </a:r>
                    </a:p>
                  </a:txBody>
                  <a:tcPr marL="0" marR="0" marT="0" marB="0" anchor="b"/>
                </a:tc>
              </a:tr>
              <a:tr h="655515">
                <a:tc>
                  <a:txBody>
                    <a:bodyPr/>
                    <a:lstStyle/>
                    <a:p>
                      <a:pPr algn="ctr" fontAlgn="b"/>
                      <a:r>
                        <a:rPr lang="en-US" sz="1800" b="1" i="0" u="none" strike="noStrike" dirty="0">
                          <a:solidFill>
                            <a:srgbClr val="000000"/>
                          </a:solidFill>
                          <a:latin typeface="Times New Roman"/>
                        </a:rPr>
                        <a:t>Radiology test (X-Rays, USG)</a:t>
                      </a:r>
                    </a:p>
                  </a:txBody>
                  <a:tcPr marL="0" marR="0" marT="0" marB="0" anchor="b"/>
                </a:tc>
                <a:tc>
                  <a:txBody>
                    <a:bodyPr/>
                    <a:lstStyle/>
                    <a:p>
                      <a:pPr algn="ctr" fontAlgn="b"/>
                      <a:r>
                        <a:rPr lang="en-US" sz="1800" b="0" i="0" u="none" strike="noStrike">
                          <a:solidFill>
                            <a:srgbClr val="000000"/>
                          </a:solidFill>
                          <a:latin typeface="Calibri"/>
                        </a:rPr>
                        <a:t>40%</a:t>
                      </a:r>
                    </a:p>
                  </a:txBody>
                  <a:tcPr marL="0" marR="0" marT="0" marB="0" anchor="b"/>
                </a:tc>
                <a:tc>
                  <a:txBody>
                    <a:bodyPr/>
                    <a:lstStyle/>
                    <a:p>
                      <a:pPr algn="ctr" fontAlgn="b"/>
                      <a:r>
                        <a:rPr lang="en-US" sz="1800" b="0" i="0" u="none" strike="noStrike" dirty="0">
                          <a:solidFill>
                            <a:srgbClr val="000000"/>
                          </a:solidFill>
                          <a:latin typeface="Calibri"/>
                        </a:rPr>
                        <a:t>60%</a:t>
                      </a:r>
                    </a:p>
                  </a:txBody>
                  <a:tcPr marL="0" marR="0" marT="0" marB="0" anchor="b"/>
                </a:tc>
                <a:tc>
                  <a:txBody>
                    <a:bodyPr/>
                    <a:lstStyle/>
                    <a:p>
                      <a:pPr algn="ctr" fontAlgn="b"/>
                      <a:r>
                        <a:rPr lang="en-US" sz="1800" b="0" i="0" u="none" strike="noStrike">
                          <a:solidFill>
                            <a:srgbClr val="000000"/>
                          </a:solidFill>
                          <a:latin typeface="Calibri"/>
                        </a:rPr>
                        <a:t>50</a:t>
                      </a:r>
                    </a:p>
                  </a:txBody>
                  <a:tcPr marL="0" marR="0" marT="0" marB="0" anchor="b"/>
                </a:tc>
              </a:tr>
              <a:tr h="655515">
                <a:tc>
                  <a:txBody>
                    <a:bodyPr/>
                    <a:lstStyle/>
                    <a:p>
                      <a:pPr algn="ctr" fontAlgn="b"/>
                      <a:r>
                        <a:rPr lang="en-US" sz="1800" b="1" i="0" u="none" strike="noStrike" dirty="0">
                          <a:solidFill>
                            <a:srgbClr val="000000"/>
                          </a:solidFill>
                          <a:latin typeface="Times New Roman"/>
                        </a:rPr>
                        <a:t>Food &amp; beverage service</a:t>
                      </a:r>
                    </a:p>
                  </a:txBody>
                  <a:tcPr marL="0" marR="0" marT="0" marB="0" anchor="b"/>
                </a:tc>
                <a:tc>
                  <a:txBody>
                    <a:bodyPr/>
                    <a:lstStyle/>
                    <a:p>
                      <a:pPr algn="ctr" fontAlgn="b"/>
                      <a:r>
                        <a:rPr lang="en-US" sz="1800" b="0" i="0" u="none" strike="noStrike" dirty="0">
                          <a:solidFill>
                            <a:srgbClr val="000000"/>
                          </a:solidFill>
                          <a:latin typeface="Calibri"/>
                        </a:rPr>
                        <a:t>43.40%</a:t>
                      </a:r>
                    </a:p>
                  </a:txBody>
                  <a:tcPr marL="0" marR="0" marT="0" marB="0" anchor="b"/>
                </a:tc>
                <a:tc>
                  <a:txBody>
                    <a:bodyPr/>
                    <a:lstStyle/>
                    <a:p>
                      <a:pPr algn="ctr" fontAlgn="b"/>
                      <a:r>
                        <a:rPr lang="en-US" sz="1800" b="0" i="0" u="none" strike="noStrike" dirty="0">
                          <a:solidFill>
                            <a:srgbClr val="000000"/>
                          </a:solidFill>
                          <a:latin typeface="Calibri"/>
                        </a:rPr>
                        <a:t>56.60%</a:t>
                      </a:r>
                    </a:p>
                  </a:txBody>
                  <a:tcPr marL="0" marR="0" marT="0" marB="0" anchor="b"/>
                </a:tc>
                <a:tc>
                  <a:txBody>
                    <a:bodyPr/>
                    <a:lstStyle/>
                    <a:p>
                      <a:pPr algn="ctr" fontAlgn="b"/>
                      <a:r>
                        <a:rPr lang="en-US" sz="1800" b="0" i="0" u="none" strike="noStrike">
                          <a:solidFill>
                            <a:srgbClr val="000000"/>
                          </a:solidFill>
                          <a:latin typeface="Calibri"/>
                        </a:rPr>
                        <a:t>30</a:t>
                      </a:r>
                    </a:p>
                  </a:txBody>
                  <a:tcPr marL="0" marR="0" marT="0" marB="0" anchor="b"/>
                </a:tc>
              </a:tr>
              <a:tr h="943708">
                <a:tc>
                  <a:txBody>
                    <a:bodyPr/>
                    <a:lstStyle/>
                    <a:p>
                      <a:pPr algn="ctr" fontAlgn="b"/>
                      <a:r>
                        <a:rPr lang="en-US" sz="1800" b="1" i="0" u="none" strike="noStrike" dirty="0">
                          <a:solidFill>
                            <a:srgbClr val="000000"/>
                          </a:solidFill>
                          <a:latin typeface="Times New Roman"/>
                        </a:rPr>
                        <a:t>Cardiology test(ECG,TMT,2DEcho)</a:t>
                      </a:r>
                    </a:p>
                  </a:txBody>
                  <a:tcPr marL="0" marR="0" marT="0" marB="0" anchor="b"/>
                </a:tc>
                <a:tc>
                  <a:txBody>
                    <a:bodyPr/>
                    <a:lstStyle/>
                    <a:p>
                      <a:pPr algn="ctr" fontAlgn="b"/>
                      <a:r>
                        <a:rPr lang="en-US" sz="1800" b="0" i="0" u="none" strike="noStrike">
                          <a:solidFill>
                            <a:srgbClr val="000000"/>
                          </a:solidFill>
                          <a:latin typeface="Calibri"/>
                        </a:rPr>
                        <a:t>36%</a:t>
                      </a:r>
                    </a:p>
                  </a:txBody>
                  <a:tcPr marL="0" marR="0" marT="0" marB="0" anchor="b"/>
                </a:tc>
                <a:tc>
                  <a:txBody>
                    <a:bodyPr/>
                    <a:lstStyle/>
                    <a:p>
                      <a:pPr algn="ctr" fontAlgn="b"/>
                      <a:r>
                        <a:rPr lang="en-US" sz="1800" b="0" i="0" u="none" strike="noStrike">
                          <a:solidFill>
                            <a:srgbClr val="000000"/>
                          </a:solidFill>
                          <a:latin typeface="Calibri"/>
                        </a:rPr>
                        <a:t>64%</a:t>
                      </a:r>
                    </a:p>
                  </a:txBody>
                  <a:tcPr marL="0" marR="0" marT="0" marB="0" anchor="b"/>
                </a:tc>
                <a:tc>
                  <a:txBody>
                    <a:bodyPr/>
                    <a:lstStyle/>
                    <a:p>
                      <a:pPr algn="ctr" fontAlgn="b"/>
                      <a:r>
                        <a:rPr lang="en-US" sz="1800" b="0" i="0" u="none" strike="noStrike" dirty="0">
                          <a:solidFill>
                            <a:srgbClr val="000000"/>
                          </a:solidFill>
                          <a:latin typeface="Calibri"/>
                        </a:rPr>
                        <a:t>75</a:t>
                      </a:r>
                    </a:p>
                  </a:txBody>
                  <a:tcPr marL="0" marR="0" marT="0" marB="0" anchor="b"/>
                </a:tc>
              </a:tr>
              <a:tr h="655515">
                <a:tc>
                  <a:txBody>
                    <a:bodyPr/>
                    <a:lstStyle/>
                    <a:p>
                      <a:pPr algn="ctr" fontAlgn="b"/>
                      <a:r>
                        <a:rPr lang="en-US" sz="1800" b="1" i="0" u="none" strike="noStrike" dirty="0">
                          <a:solidFill>
                            <a:srgbClr val="000000"/>
                          </a:solidFill>
                          <a:latin typeface="Times New Roman"/>
                        </a:rPr>
                        <a:t>Physician consultation</a:t>
                      </a:r>
                    </a:p>
                  </a:txBody>
                  <a:tcPr marL="0" marR="0" marT="0" marB="0" anchor="b"/>
                </a:tc>
                <a:tc>
                  <a:txBody>
                    <a:bodyPr/>
                    <a:lstStyle/>
                    <a:p>
                      <a:pPr algn="ctr" fontAlgn="b"/>
                      <a:r>
                        <a:rPr lang="en-US" sz="1800" b="0" i="0" u="none" strike="noStrike" dirty="0">
                          <a:solidFill>
                            <a:srgbClr val="000000"/>
                          </a:solidFill>
                          <a:latin typeface="Calibri"/>
                        </a:rPr>
                        <a:t>40%</a:t>
                      </a:r>
                    </a:p>
                  </a:txBody>
                  <a:tcPr marL="0" marR="0" marT="0" marB="0" anchor="b"/>
                </a:tc>
                <a:tc>
                  <a:txBody>
                    <a:bodyPr/>
                    <a:lstStyle/>
                    <a:p>
                      <a:pPr algn="ctr" fontAlgn="b"/>
                      <a:r>
                        <a:rPr lang="en-US" sz="1800" b="0" i="0" u="none" strike="noStrike">
                          <a:solidFill>
                            <a:srgbClr val="000000"/>
                          </a:solidFill>
                          <a:latin typeface="Calibri"/>
                        </a:rPr>
                        <a:t>60%</a:t>
                      </a:r>
                    </a:p>
                  </a:txBody>
                  <a:tcPr marL="0" marR="0" marT="0" marB="0" anchor="b"/>
                </a:tc>
                <a:tc>
                  <a:txBody>
                    <a:bodyPr/>
                    <a:lstStyle/>
                    <a:p>
                      <a:pPr algn="ctr" fontAlgn="b"/>
                      <a:r>
                        <a:rPr lang="en-US" sz="1800" b="0" i="0" u="none" strike="noStrike" dirty="0">
                          <a:solidFill>
                            <a:srgbClr val="000000"/>
                          </a:solidFill>
                          <a:latin typeface="Calibri"/>
                        </a:rPr>
                        <a:t>40</a:t>
                      </a:r>
                    </a:p>
                  </a:txBody>
                  <a:tcPr marL="0" marR="0" marT="0" marB="0" anchor="b"/>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0" y="0"/>
          <a:ext cx="9144000" cy="6858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76200" y="1862139"/>
          <a:ext cx="8610600" cy="4843461"/>
        </p:xfrm>
        <a:graphic>
          <a:graphicData uri="http://schemas.openxmlformats.org/drawingml/2006/table">
            <a:tbl>
              <a:tblPr firstRow="1" bandRow="1">
                <a:tableStyleId>{5C22544A-7EE6-4342-B048-85BDC9FD1C3A}</a:tableStyleId>
              </a:tblPr>
              <a:tblGrid>
                <a:gridCol w="2514600"/>
                <a:gridCol w="2057400"/>
                <a:gridCol w="2514600"/>
                <a:gridCol w="1524000"/>
              </a:tblGrid>
              <a:tr h="691923">
                <a:tc>
                  <a:txBody>
                    <a:bodyPr/>
                    <a:lstStyle/>
                    <a:p>
                      <a:pPr algn="ctr" fontAlgn="b"/>
                      <a:r>
                        <a:rPr lang="en-US" sz="2000" b="1" i="0" u="none" strike="noStrike" dirty="0">
                          <a:solidFill>
                            <a:srgbClr val="000000"/>
                          </a:solidFill>
                          <a:latin typeface="Calibri"/>
                        </a:rPr>
                        <a:t>Productivity gap</a:t>
                      </a:r>
                    </a:p>
                  </a:txBody>
                  <a:tcPr marL="0" marR="0" marT="0" marB="0" anchor="b"/>
                </a:tc>
                <a:tc>
                  <a:txBody>
                    <a:bodyPr/>
                    <a:lstStyle/>
                    <a:p>
                      <a:pPr algn="ctr" fontAlgn="b"/>
                      <a:r>
                        <a:rPr lang="en-US" sz="2000" b="1" i="0" u="none" strike="noStrike" dirty="0">
                          <a:solidFill>
                            <a:srgbClr val="000000"/>
                          </a:solidFill>
                          <a:latin typeface="Calibri"/>
                        </a:rPr>
                        <a:t>In ideal time</a:t>
                      </a:r>
                    </a:p>
                  </a:txBody>
                  <a:tcPr marL="0" marR="0" marT="0" marB="0" anchor="b"/>
                </a:tc>
                <a:tc>
                  <a:txBody>
                    <a:bodyPr/>
                    <a:lstStyle/>
                    <a:p>
                      <a:pPr algn="ctr" fontAlgn="b"/>
                      <a:r>
                        <a:rPr lang="en-US" sz="2000" b="1" i="0" u="none" strike="noStrike" dirty="0">
                          <a:solidFill>
                            <a:srgbClr val="000000"/>
                          </a:solidFill>
                          <a:latin typeface="Calibri"/>
                        </a:rPr>
                        <a:t>More than ideal time</a:t>
                      </a:r>
                    </a:p>
                  </a:txBody>
                  <a:tcPr marL="0" marR="0" marT="0" marB="0" anchor="b"/>
                </a:tc>
                <a:tc>
                  <a:txBody>
                    <a:bodyPr/>
                    <a:lstStyle/>
                    <a:p>
                      <a:pPr algn="ctr" fontAlgn="b"/>
                      <a:r>
                        <a:rPr lang="en-US" sz="2000" b="1" i="0" u="none" strike="noStrike" dirty="0">
                          <a:solidFill>
                            <a:srgbClr val="000000"/>
                          </a:solidFill>
                          <a:latin typeface="Calibri"/>
                        </a:rPr>
                        <a:t>ideal time</a:t>
                      </a:r>
                    </a:p>
                  </a:txBody>
                  <a:tcPr marL="0" marR="0" marT="0" marB="0" anchor="b"/>
                </a:tc>
              </a:tr>
              <a:tr h="691923">
                <a:tc>
                  <a:txBody>
                    <a:bodyPr/>
                    <a:lstStyle/>
                    <a:p>
                      <a:pPr algn="ctr" fontAlgn="b"/>
                      <a:r>
                        <a:rPr lang="en-US" sz="2000" b="1" i="0" u="none" strike="noStrike" dirty="0">
                          <a:solidFill>
                            <a:srgbClr val="000000"/>
                          </a:solidFill>
                          <a:latin typeface="Calibri"/>
                        </a:rPr>
                        <a:t>Registration &amp; basic </a:t>
                      </a:r>
                      <a:r>
                        <a:rPr lang="en-US" sz="2000" b="1" i="0" u="none" strike="noStrike" dirty="0" smtClean="0">
                          <a:solidFill>
                            <a:srgbClr val="000000"/>
                          </a:solidFill>
                          <a:latin typeface="Calibri"/>
                        </a:rPr>
                        <a:t>assessments</a:t>
                      </a:r>
                      <a:endParaRPr lang="en-US" sz="2000" b="1" i="0" u="none" strike="noStrike" dirty="0">
                        <a:solidFill>
                          <a:srgbClr val="000000"/>
                        </a:solidFill>
                        <a:latin typeface="Calibri"/>
                      </a:endParaRPr>
                    </a:p>
                  </a:txBody>
                  <a:tcPr marL="0" marR="0" marT="0" marB="0" anchor="b"/>
                </a:tc>
                <a:tc>
                  <a:txBody>
                    <a:bodyPr/>
                    <a:lstStyle/>
                    <a:p>
                      <a:pPr algn="ctr" fontAlgn="b"/>
                      <a:r>
                        <a:rPr lang="en-US" sz="2000" b="0" i="0" u="none" strike="noStrike">
                          <a:solidFill>
                            <a:srgbClr val="000000"/>
                          </a:solidFill>
                          <a:latin typeface="Calibri"/>
                        </a:rPr>
                        <a:t>31.50%</a:t>
                      </a:r>
                    </a:p>
                  </a:txBody>
                  <a:tcPr marL="0" marR="0" marT="0" marB="0" anchor="b"/>
                </a:tc>
                <a:tc>
                  <a:txBody>
                    <a:bodyPr/>
                    <a:lstStyle/>
                    <a:p>
                      <a:pPr algn="ctr" fontAlgn="b"/>
                      <a:r>
                        <a:rPr lang="en-US" sz="2000" b="0" i="0" u="none" strike="noStrike">
                          <a:solidFill>
                            <a:srgbClr val="000000"/>
                          </a:solidFill>
                          <a:latin typeface="Calibri"/>
                        </a:rPr>
                        <a:t>68.50%</a:t>
                      </a:r>
                    </a:p>
                  </a:txBody>
                  <a:tcPr marL="0" marR="0" marT="0" marB="0" anchor="b"/>
                </a:tc>
                <a:tc>
                  <a:txBody>
                    <a:bodyPr/>
                    <a:lstStyle/>
                    <a:p>
                      <a:pPr algn="ctr" fontAlgn="b"/>
                      <a:r>
                        <a:rPr lang="en-US" sz="2000" b="0" i="0" u="none" strike="noStrike">
                          <a:solidFill>
                            <a:srgbClr val="000000"/>
                          </a:solidFill>
                          <a:latin typeface="Calibri"/>
                        </a:rPr>
                        <a:t>30</a:t>
                      </a:r>
                    </a:p>
                  </a:txBody>
                  <a:tcPr marL="0" marR="0" marT="0" marB="0" anchor="b"/>
                </a:tc>
              </a:tr>
              <a:tr h="691923">
                <a:tc>
                  <a:txBody>
                    <a:bodyPr/>
                    <a:lstStyle/>
                    <a:p>
                      <a:pPr algn="ctr" fontAlgn="b"/>
                      <a:r>
                        <a:rPr lang="en-US" sz="2000" b="1" i="0" u="none" strike="noStrike" dirty="0">
                          <a:solidFill>
                            <a:srgbClr val="000000"/>
                          </a:solidFill>
                          <a:latin typeface="Calibri"/>
                        </a:rPr>
                        <a:t>Blood sample collection</a:t>
                      </a:r>
                    </a:p>
                  </a:txBody>
                  <a:tcPr marL="0" marR="0" marT="0" marB="0" anchor="b"/>
                </a:tc>
                <a:tc>
                  <a:txBody>
                    <a:bodyPr/>
                    <a:lstStyle/>
                    <a:p>
                      <a:pPr algn="ctr" fontAlgn="b"/>
                      <a:r>
                        <a:rPr lang="en-US" sz="2000" b="0" i="0" u="none" strike="noStrike">
                          <a:solidFill>
                            <a:srgbClr val="000000"/>
                          </a:solidFill>
                          <a:latin typeface="Calibri"/>
                        </a:rPr>
                        <a:t>69%</a:t>
                      </a:r>
                    </a:p>
                  </a:txBody>
                  <a:tcPr marL="0" marR="0" marT="0" marB="0" anchor="b"/>
                </a:tc>
                <a:tc>
                  <a:txBody>
                    <a:bodyPr/>
                    <a:lstStyle/>
                    <a:p>
                      <a:pPr algn="ctr" fontAlgn="b"/>
                      <a:r>
                        <a:rPr lang="en-US" sz="2000" b="0" i="0" u="none" strike="noStrike">
                          <a:solidFill>
                            <a:srgbClr val="000000"/>
                          </a:solidFill>
                          <a:latin typeface="Calibri"/>
                        </a:rPr>
                        <a:t>31%</a:t>
                      </a:r>
                    </a:p>
                  </a:txBody>
                  <a:tcPr marL="0" marR="0" marT="0" marB="0" anchor="b"/>
                </a:tc>
                <a:tc>
                  <a:txBody>
                    <a:bodyPr/>
                    <a:lstStyle/>
                    <a:p>
                      <a:pPr algn="ctr" fontAlgn="b"/>
                      <a:r>
                        <a:rPr lang="en-US" sz="2000" b="0" i="0" u="none" strike="noStrike">
                          <a:solidFill>
                            <a:srgbClr val="000000"/>
                          </a:solidFill>
                          <a:latin typeface="Calibri"/>
                        </a:rPr>
                        <a:t>15</a:t>
                      </a:r>
                    </a:p>
                  </a:txBody>
                  <a:tcPr marL="0" marR="0" marT="0" marB="0" anchor="b"/>
                </a:tc>
              </a:tr>
              <a:tr h="691923">
                <a:tc>
                  <a:txBody>
                    <a:bodyPr/>
                    <a:lstStyle/>
                    <a:p>
                      <a:pPr algn="ctr" fontAlgn="b"/>
                      <a:r>
                        <a:rPr lang="en-US" sz="2000" b="1" i="0" u="none" strike="noStrike" dirty="0">
                          <a:solidFill>
                            <a:srgbClr val="000000"/>
                          </a:solidFill>
                          <a:latin typeface="Times New Roman"/>
                        </a:rPr>
                        <a:t>Radiology test (X-Rays)</a:t>
                      </a:r>
                    </a:p>
                  </a:txBody>
                  <a:tcPr marL="0" marR="0" marT="0" marB="0" anchor="b"/>
                </a:tc>
                <a:tc>
                  <a:txBody>
                    <a:bodyPr/>
                    <a:lstStyle/>
                    <a:p>
                      <a:pPr algn="ctr" fontAlgn="b"/>
                      <a:r>
                        <a:rPr lang="en-US" sz="2000" b="0" i="0" u="none" strike="noStrike">
                          <a:solidFill>
                            <a:srgbClr val="000000"/>
                          </a:solidFill>
                          <a:latin typeface="Calibri"/>
                        </a:rPr>
                        <a:t>28.20%</a:t>
                      </a:r>
                    </a:p>
                  </a:txBody>
                  <a:tcPr marL="0" marR="0" marT="0" marB="0" anchor="b"/>
                </a:tc>
                <a:tc>
                  <a:txBody>
                    <a:bodyPr/>
                    <a:lstStyle/>
                    <a:p>
                      <a:pPr algn="ctr" fontAlgn="b"/>
                      <a:r>
                        <a:rPr lang="en-US" sz="2000" b="0" i="0" u="none" strike="noStrike">
                          <a:solidFill>
                            <a:srgbClr val="000000"/>
                          </a:solidFill>
                          <a:latin typeface="Calibri"/>
                        </a:rPr>
                        <a:t>62.80%</a:t>
                      </a:r>
                    </a:p>
                  </a:txBody>
                  <a:tcPr marL="0" marR="0" marT="0" marB="0" anchor="b"/>
                </a:tc>
                <a:tc>
                  <a:txBody>
                    <a:bodyPr/>
                    <a:lstStyle/>
                    <a:p>
                      <a:pPr algn="ctr" fontAlgn="b"/>
                      <a:r>
                        <a:rPr lang="en-US" sz="2000" b="0" i="0" u="none" strike="noStrike">
                          <a:solidFill>
                            <a:srgbClr val="000000"/>
                          </a:solidFill>
                          <a:latin typeface="Calibri"/>
                        </a:rPr>
                        <a:t>20</a:t>
                      </a:r>
                    </a:p>
                  </a:txBody>
                  <a:tcPr marL="0" marR="0" marT="0" marB="0" anchor="b"/>
                </a:tc>
              </a:tr>
              <a:tr h="691923">
                <a:tc>
                  <a:txBody>
                    <a:bodyPr/>
                    <a:lstStyle/>
                    <a:p>
                      <a:pPr algn="ctr" fontAlgn="b"/>
                      <a:r>
                        <a:rPr lang="en-US" sz="2000" b="1" i="0" u="none" strike="noStrike" dirty="0">
                          <a:solidFill>
                            <a:srgbClr val="000000"/>
                          </a:solidFill>
                          <a:latin typeface="Times New Roman"/>
                        </a:rPr>
                        <a:t>Food &amp; beverage service</a:t>
                      </a:r>
                    </a:p>
                  </a:txBody>
                  <a:tcPr marL="0" marR="0" marT="0" marB="0" anchor="b"/>
                </a:tc>
                <a:tc>
                  <a:txBody>
                    <a:bodyPr/>
                    <a:lstStyle/>
                    <a:p>
                      <a:pPr algn="ctr" fontAlgn="b"/>
                      <a:r>
                        <a:rPr lang="en-US" sz="2000" b="0" i="0" u="none" strike="noStrike">
                          <a:solidFill>
                            <a:srgbClr val="000000"/>
                          </a:solidFill>
                          <a:latin typeface="Calibri"/>
                        </a:rPr>
                        <a:t>60%</a:t>
                      </a:r>
                    </a:p>
                  </a:txBody>
                  <a:tcPr marL="0" marR="0" marT="0" marB="0" anchor="b"/>
                </a:tc>
                <a:tc>
                  <a:txBody>
                    <a:bodyPr/>
                    <a:lstStyle/>
                    <a:p>
                      <a:pPr algn="ctr" fontAlgn="b"/>
                      <a:r>
                        <a:rPr lang="en-US" sz="2000" b="0" i="0" u="none" strike="noStrike">
                          <a:solidFill>
                            <a:srgbClr val="000000"/>
                          </a:solidFill>
                          <a:latin typeface="Calibri"/>
                        </a:rPr>
                        <a:t>40%</a:t>
                      </a:r>
                    </a:p>
                  </a:txBody>
                  <a:tcPr marL="0" marR="0" marT="0" marB="0" anchor="b"/>
                </a:tc>
                <a:tc>
                  <a:txBody>
                    <a:bodyPr/>
                    <a:lstStyle/>
                    <a:p>
                      <a:pPr algn="ctr" fontAlgn="b"/>
                      <a:r>
                        <a:rPr lang="en-US" sz="2000" b="0" i="0" u="none" strike="noStrike">
                          <a:solidFill>
                            <a:srgbClr val="000000"/>
                          </a:solidFill>
                          <a:latin typeface="Calibri"/>
                        </a:rPr>
                        <a:t>30</a:t>
                      </a:r>
                    </a:p>
                  </a:txBody>
                  <a:tcPr marL="0" marR="0" marT="0" marB="0" anchor="b"/>
                </a:tc>
              </a:tr>
              <a:tr h="691923">
                <a:tc>
                  <a:txBody>
                    <a:bodyPr/>
                    <a:lstStyle/>
                    <a:p>
                      <a:pPr algn="ctr" fontAlgn="b"/>
                      <a:r>
                        <a:rPr lang="en-US" sz="2000" b="1" i="0" u="none" strike="noStrike" dirty="0">
                          <a:solidFill>
                            <a:srgbClr val="000000"/>
                          </a:solidFill>
                          <a:latin typeface="Times New Roman"/>
                        </a:rPr>
                        <a:t>Cardiology test(ECG)</a:t>
                      </a:r>
                    </a:p>
                  </a:txBody>
                  <a:tcPr marL="0" marR="0" marT="0" marB="0" anchor="b"/>
                </a:tc>
                <a:tc>
                  <a:txBody>
                    <a:bodyPr/>
                    <a:lstStyle/>
                    <a:p>
                      <a:pPr algn="ctr" fontAlgn="b"/>
                      <a:r>
                        <a:rPr lang="en-US" sz="2000" b="0" i="0" u="none" strike="noStrike">
                          <a:solidFill>
                            <a:srgbClr val="000000"/>
                          </a:solidFill>
                          <a:latin typeface="Calibri"/>
                        </a:rPr>
                        <a:t>42.90%</a:t>
                      </a:r>
                    </a:p>
                  </a:txBody>
                  <a:tcPr marL="0" marR="0" marT="0" marB="0" anchor="b"/>
                </a:tc>
                <a:tc>
                  <a:txBody>
                    <a:bodyPr/>
                    <a:lstStyle/>
                    <a:p>
                      <a:pPr algn="ctr" fontAlgn="b"/>
                      <a:r>
                        <a:rPr lang="en-US" sz="2000" b="0" i="0" u="none" strike="noStrike">
                          <a:solidFill>
                            <a:srgbClr val="000000"/>
                          </a:solidFill>
                          <a:latin typeface="Calibri"/>
                        </a:rPr>
                        <a:t>57.00%</a:t>
                      </a:r>
                    </a:p>
                  </a:txBody>
                  <a:tcPr marL="0" marR="0" marT="0" marB="0" anchor="b"/>
                </a:tc>
                <a:tc>
                  <a:txBody>
                    <a:bodyPr/>
                    <a:lstStyle/>
                    <a:p>
                      <a:pPr algn="ctr" fontAlgn="b"/>
                      <a:r>
                        <a:rPr lang="en-US" sz="2000" b="0" i="0" u="none" strike="noStrike">
                          <a:solidFill>
                            <a:srgbClr val="000000"/>
                          </a:solidFill>
                          <a:latin typeface="Calibri"/>
                        </a:rPr>
                        <a:t>25</a:t>
                      </a:r>
                    </a:p>
                  </a:txBody>
                  <a:tcPr marL="0" marR="0" marT="0" marB="0" anchor="b"/>
                </a:tc>
              </a:tr>
              <a:tr h="691923">
                <a:tc>
                  <a:txBody>
                    <a:bodyPr/>
                    <a:lstStyle/>
                    <a:p>
                      <a:pPr algn="ctr" fontAlgn="b"/>
                      <a:r>
                        <a:rPr lang="en-US" sz="2000" b="1" i="0" u="none" strike="noStrike" dirty="0">
                          <a:solidFill>
                            <a:srgbClr val="000000"/>
                          </a:solidFill>
                          <a:latin typeface="Times New Roman"/>
                        </a:rPr>
                        <a:t>Physician consultation + report collection</a:t>
                      </a:r>
                    </a:p>
                  </a:txBody>
                  <a:tcPr marL="0" marR="0" marT="0" marB="0" anchor="b"/>
                </a:tc>
                <a:tc>
                  <a:txBody>
                    <a:bodyPr/>
                    <a:lstStyle/>
                    <a:p>
                      <a:pPr algn="ctr" fontAlgn="b"/>
                      <a:r>
                        <a:rPr lang="en-US" sz="2000" b="0" i="0" u="none" strike="noStrike">
                          <a:solidFill>
                            <a:srgbClr val="000000"/>
                          </a:solidFill>
                          <a:latin typeface="Calibri"/>
                        </a:rPr>
                        <a:t>54.20%</a:t>
                      </a:r>
                    </a:p>
                  </a:txBody>
                  <a:tcPr marL="0" marR="0" marT="0" marB="0" anchor="b"/>
                </a:tc>
                <a:tc>
                  <a:txBody>
                    <a:bodyPr/>
                    <a:lstStyle/>
                    <a:p>
                      <a:pPr algn="ctr" fontAlgn="b"/>
                      <a:r>
                        <a:rPr lang="en-US" sz="2000" b="0" i="0" u="none" strike="noStrike">
                          <a:solidFill>
                            <a:srgbClr val="000000"/>
                          </a:solidFill>
                          <a:latin typeface="Calibri"/>
                        </a:rPr>
                        <a:t>45.70%</a:t>
                      </a:r>
                    </a:p>
                  </a:txBody>
                  <a:tcPr marL="0" marR="0" marT="0" marB="0" anchor="b"/>
                </a:tc>
                <a:tc>
                  <a:txBody>
                    <a:bodyPr/>
                    <a:lstStyle/>
                    <a:p>
                      <a:pPr algn="ctr" fontAlgn="b"/>
                      <a:r>
                        <a:rPr lang="en-US" sz="2000" b="0" i="0" u="none" strike="noStrike" dirty="0">
                          <a:solidFill>
                            <a:srgbClr val="000000"/>
                          </a:solidFill>
                          <a:latin typeface="Calibri"/>
                        </a:rPr>
                        <a:t>60</a:t>
                      </a:r>
                    </a:p>
                  </a:txBody>
                  <a:tcPr marL="0" marR="0" marT="0" marB="0" anchor="b"/>
                </a:tc>
              </a:tr>
            </a:tbl>
          </a:graphicData>
        </a:graphic>
      </p:graphicFrame>
      <p:sp>
        <p:nvSpPr>
          <p:cNvPr id="3" name="Title 2"/>
          <p:cNvSpPr>
            <a:spLocks noGrp="1"/>
          </p:cNvSpPr>
          <p:nvPr>
            <p:ph type="title"/>
          </p:nvPr>
        </p:nvSpPr>
        <p:spPr/>
        <p:txBody>
          <a:bodyPr>
            <a:noAutofit/>
          </a:bodyPr>
          <a:lstStyle/>
          <a:p>
            <a:r>
              <a:rPr lang="en-IN" sz="2000" u="sng" dirty="0" smtClean="0">
                <a:latin typeface="Times New Roman" pitchFamily="18" charset="0"/>
                <a:cs typeface="Times New Roman" pitchFamily="18" charset="0"/>
              </a:rPr>
              <a:t>OBSERVED DELAYS IN PRE-EMPLOYMENT HEALTH CHEAKUPS</a:t>
            </a:r>
            <a:r>
              <a:rPr lang="en-IN" sz="2400" dirty="0" smtClean="0">
                <a:latin typeface="Times New Roman" pitchFamily="18" charset="0"/>
                <a:cs typeface="Times New Roman" pitchFamily="18" charset="0"/>
              </a:rPr>
              <a:t/>
            </a:r>
            <a:br>
              <a:rPr lang="en-IN" sz="2400" dirty="0" smtClean="0">
                <a:latin typeface="Times New Roman" pitchFamily="18" charset="0"/>
                <a:cs typeface="Times New Roman" pitchFamily="18" charset="0"/>
              </a:rPr>
            </a:br>
            <a:r>
              <a:rPr lang="en-IN" sz="2400" dirty="0" smtClean="0">
                <a:latin typeface="Times New Roman" pitchFamily="18" charset="0"/>
                <a:cs typeface="Times New Roman" pitchFamily="18" charset="0"/>
              </a:rPr>
              <a:t/>
            </a:r>
            <a:br>
              <a:rPr lang="en-IN" sz="2400" dirty="0" smtClean="0">
                <a:latin typeface="Times New Roman" pitchFamily="18" charset="0"/>
                <a:cs typeface="Times New Roman" pitchFamily="18" charset="0"/>
              </a:rPr>
            </a:br>
            <a:r>
              <a:rPr lang="en-US" sz="1800" dirty="0" smtClean="0">
                <a:latin typeface="Times New Roman" pitchFamily="18" charset="0"/>
                <a:cs typeface="Times New Roman" pitchFamily="18" charset="0"/>
              </a:rPr>
              <a:t>Time taken for various stages of comprehensive health checkups</a:t>
            </a:r>
            <a:br>
              <a:rPr lang="en-US" sz="1800" dirty="0" smtClean="0">
                <a:latin typeface="Times New Roman" pitchFamily="18" charset="0"/>
                <a:cs typeface="Times New Roman" pitchFamily="18" charset="0"/>
              </a:rPr>
            </a:br>
            <a:r>
              <a:rPr lang="en-US" sz="1800" dirty="0" smtClean="0">
                <a:latin typeface="Times New Roman" pitchFamily="18" charset="0"/>
                <a:cs typeface="Times New Roman" pitchFamily="18" charset="0"/>
              </a:rPr>
              <a:t>  (no of patients are express in %)</a:t>
            </a:r>
            <a:endParaRPr lang="en-US"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52400" y="0"/>
          <a:ext cx="8991600" cy="6858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638800"/>
          </a:xfrm>
        </p:spPr>
        <p:txBody>
          <a:bodyPr>
            <a:normAutofit fontScale="25000" lnSpcReduction="20000"/>
          </a:bodyPr>
          <a:lstStyle/>
          <a:p>
            <a:pPr>
              <a:buNone/>
            </a:pPr>
            <a:r>
              <a:rPr lang="en-IN" b="1" dirty="0" smtClean="0"/>
              <a:t> </a:t>
            </a:r>
            <a:endParaRPr lang="en-US" dirty="0" smtClean="0"/>
          </a:p>
          <a:p>
            <a:r>
              <a:rPr lang="en-IN" sz="7200" b="1" dirty="0" smtClean="0">
                <a:latin typeface="Times New Roman" pitchFamily="18" charset="0"/>
                <a:cs typeface="Times New Roman" pitchFamily="18" charset="0"/>
              </a:rPr>
              <a:t>Delay in registration &amp; basic assessment:</a:t>
            </a:r>
            <a:endParaRPr lang="en-US" sz="7200" dirty="0" smtClean="0">
              <a:latin typeface="Times New Roman" pitchFamily="18" charset="0"/>
              <a:cs typeface="Times New Roman" pitchFamily="18" charset="0"/>
            </a:endParaRPr>
          </a:p>
          <a:p>
            <a:pPr>
              <a:buNone/>
            </a:pPr>
            <a:r>
              <a:rPr lang="en-IN" sz="7200" dirty="0" smtClean="0">
                <a:latin typeface="Times New Roman" pitchFamily="18" charset="0"/>
                <a:cs typeface="Times New Roman" pitchFamily="18" charset="0"/>
              </a:rPr>
              <a:t> </a:t>
            </a:r>
          </a:p>
          <a:p>
            <a:pPr>
              <a:buFont typeface="Wingdings" pitchFamily="2" charset="2"/>
              <a:buChar char="§"/>
            </a:pPr>
            <a:r>
              <a:rPr lang="en-IN" sz="7200" dirty="0" smtClean="0">
                <a:latin typeface="Times New Roman" pitchFamily="18" charset="0"/>
                <a:cs typeface="Times New Roman" pitchFamily="18" charset="0"/>
              </a:rPr>
              <a:t> The billing staffs is not aware about the different package code required to get  the registration done. </a:t>
            </a:r>
          </a:p>
          <a:p>
            <a:pPr>
              <a:buFont typeface="Wingdings" pitchFamily="2" charset="2"/>
              <a:buChar char="§"/>
            </a:pPr>
            <a:r>
              <a:rPr lang="en-IN" sz="7200" dirty="0" smtClean="0">
                <a:latin typeface="Times New Roman" pitchFamily="18" charset="0"/>
                <a:cs typeface="Times New Roman" pitchFamily="18" charset="0"/>
              </a:rPr>
              <a:t> Registration  is also delay on peak OPD hour.</a:t>
            </a:r>
          </a:p>
          <a:p>
            <a:pPr>
              <a:buNone/>
            </a:pPr>
            <a:endParaRPr lang="en-US" sz="7200" dirty="0" smtClean="0">
              <a:latin typeface="Times New Roman" pitchFamily="18" charset="0"/>
              <a:cs typeface="Times New Roman" pitchFamily="18" charset="0"/>
            </a:endParaRPr>
          </a:p>
          <a:p>
            <a:r>
              <a:rPr lang="en-IN" sz="7200" b="1" dirty="0" smtClean="0">
                <a:latin typeface="Times New Roman" pitchFamily="18" charset="0"/>
                <a:cs typeface="Times New Roman" pitchFamily="18" charset="0"/>
              </a:rPr>
              <a:t>Blood sample collection:</a:t>
            </a:r>
            <a:endParaRPr lang="en-US" sz="7200" dirty="0" smtClean="0">
              <a:latin typeface="Times New Roman" pitchFamily="18" charset="0"/>
              <a:cs typeface="Times New Roman" pitchFamily="18" charset="0"/>
            </a:endParaRPr>
          </a:p>
          <a:p>
            <a:pPr>
              <a:buNone/>
            </a:pPr>
            <a:r>
              <a:rPr lang="en-IN" sz="7200" dirty="0" smtClean="0">
                <a:latin typeface="Times New Roman" pitchFamily="18" charset="0"/>
                <a:cs typeface="Times New Roman" pitchFamily="18" charset="0"/>
              </a:rPr>
              <a:t>    Generally delay occurs because sampling occur on peak OPD hours.</a:t>
            </a:r>
            <a:endParaRPr lang="en-US" sz="7200" dirty="0" smtClean="0">
              <a:latin typeface="Times New Roman" pitchFamily="18" charset="0"/>
              <a:cs typeface="Times New Roman" pitchFamily="18" charset="0"/>
            </a:endParaRPr>
          </a:p>
          <a:p>
            <a:pPr>
              <a:buNone/>
            </a:pPr>
            <a:r>
              <a:rPr lang="en-IN" sz="7200" dirty="0" smtClean="0">
                <a:latin typeface="Times New Roman" pitchFamily="18" charset="0"/>
                <a:cs typeface="Times New Roman" pitchFamily="18" charset="0"/>
              </a:rPr>
              <a:t> </a:t>
            </a:r>
            <a:endParaRPr lang="en-US" sz="7200" dirty="0" smtClean="0">
              <a:latin typeface="Times New Roman" pitchFamily="18" charset="0"/>
              <a:cs typeface="Times New Roman" pitchFamily="18" charset="0"/>
            </a:endParaRPr>
          </a:p>
          <a:p>
            <a:r>
              <a:rPr lang="en-IN" sz="7200" b="1" dirty="0" smtClean="0">
                <a:latin typeface="Times New Roman" pitchFamily="18" charset="0"/>
                <a:cs typeface="Times New Roman" pitchFamily="18" charset="0"/>
              </a:rPr>
              <a:t>Food &amp; beverage</a:t>
            </a:r>
            <a:r>
              <a:rPr lang="en-IN" sz="7200" dirty="0" smtClean="0">
                <a:latin typeface="Times New Roman" pitchFamily="18" charset="0"/>
                <a:cs typeface="Times New Roman" pitchFamily="18" charset="0"/>
              </a:rPr>
              <a:t>:</a:t>
            </a:r>
            <a:endParaRPr lang="en-US" sz="7200" dirty="0" smtClean="0">
              <a:latin typeface="Times New Roman" pitchFamily="18" charset="0"/>
              <a:cs typeface="Times New Roman" pitchFamily="18" charset="0"/>
            </a:endParaRPr>
          </a:p>
          <a:p>
            <a:pPr>
              <a:buNone/>
            </a:pPr>
            <a:r>
              <a:rPr lang="en-IN" sz="7200" dirty="0" smtClean="0">
                <a:latin typeface="Times New Roman" pitchFamily="18" charset="0"/>
                <a:cs typeface="Times New Roman" pitchFamily="18" charset="0"/>
              </a:rPr>
              <a:t>    Due to Lack of communication between the staff members.</a:t>
            </a:r>
          </a:p>
          <a:p>
            <a:pPr>
              <a:buNone/>
            </a:pPr>
            <a:r>
              <a:rPr lang="en-IN" sz="7200" dirty="0" smtClean="0">
                <a:latin typeface="Times New Roman" pitchFamily="18" charset="0"/>
                <a:cs typeface="Times New Roman" pitchFamily="18" charset="0"/>
              </a:rPr>
              <a:t>    Some patients brought their food form their home so Time gap in such patients is less.</a:t>
            </a:r>
            <a:endParaRPr lang="en-US" sz="7200" dirty="0" smtClean="0">
              <a:latin typeface="Times New Roman" pitchFamily="18" charset="0"/>
              <a:cs typeface="Times New Roman" pitchFamily="18" charset="0"/>
            </a:endParaRPr>
          </a:p>
          <a:p>
            <a:pPr>
              <a:buNone/>
            </a:pPr>
            <a:r>
              <a:rPr lang="en-IN" sz="7200" dirty="0" smtClean="0">
                <a:latin typeface="Times New Roman" pitchFamily="18" charset="0"/>
                <a:cs typeface="Times New Roman" pitchFamily="18" charset="0"/>
              </a:rPr>
              <a:t> </a:t>
            </a:r>
            <a:endParaRPr lang="en-US" sz="7200" dirty="0" smtClean="0">
              <a:latin typeface="Times New Roman" pitchFamily="18" charset="0"/>
              <a:cs typeface="Times New Roman" pitchFamily="18" charset="0"/>
            </a:endParaRPr>
          </a:p>
          <a:p>
            <a:r>
              <a:rPr lang="en-IN" sz="7200" b="1" dirty="0" smtClean="0">
                <a:latin typeface="Times New Roman" pitchFamily="18" charset="0"/>
                <a:cs typeface="Times New Roman" pitchFamily="18" charset="0"/>
              </a:rPr>
              <a:t>Radiology tests</a:t>
            </a:r>
            <a:r>
              <a:rPr lang="en-IN" sz="7200" dirty="0" smtClean="0">
                <a:latin typeface="Times New Roman" pitchFamily="18" charset="0"/>
                <a:cs typeface="Times New Roman" pitchFamily="18" charset="0"/>
              </a:rPr>
              <a:t>:</a:t>
            </a:r>
            <a:endParaRPr lang="en-US" sz="7200" dirty="0" smtClean="0">
              <a:latin typeface="Times New Roman" pitchFamily="18" charset="0"/>
              <a:cs typeface="Times New Roman" pitchFamily="18" charset="0"/>
            </a:endParaRPr>
          </a:p>
          <a:p>
            <a:pPr>
              <a:buNone/>
            </a:pPr>
            <a:r>
              <a:rPr lang="en-IN" sz="7200" dirty="0" smtClean="0">
                <a:latin typeface="Times New Roman" pitchFamily="18" charset="0"/>
                <a:cs typeface="Times New Roman" pitchFamily="18" charset="0"/>
              </a:rPr>
              <a:t>   The Radiology machines is common for all patients</a:t>
            </a:r>
          </a:p>
          <a:p>
            <a:pPr>
              <a:buNone/>
            </a:pPr>
            <a:r>
              <a:rPr lang="en-IN" sz="7200" dirty="0" smtClean="0">
                <a:latin typeface="Times New Roman" pitchFamily="18" charset="0"/>
                <a:cs typeface="Times New Roman" pitchFamily="18" charset="0"/>
              </a:rPr>
              <a:t>   For USG full bladder condition is required.</a:t>
            </a:r>
          </a:p>
          <a:p>
            <a:pPr>
              <a:buNone/>
            </a:pPr>
            <a:r>
              <a:rPr lang="en-IN" sz="7200" dirty="0" smtClean="0">
                <a:latin typeface="Times New Roman" pitchFamily="18" charset="0"/>
                <a:cs typeface="Times New Roman" pitchFamily="18" charset="0"/>
              </a:rPr>
              <a:t>   They generally call patient after 9:30 am because Radiologist is come after 9:30 am. It is peak time for OPD patients. Therefore patients wait for more time and following processes also become late because of peak hours. </a:t>
            </a:r>
          </a:p>
          <a:p>
            <a:pPr>
              <a:buNone/>
            </a:pPr>
            <a:r>
              <a:rPr lang="en-IN" sz="7200" dirty="0" smtClean="0">
                <a:latin typeface="Times New Roman" pitchFamily="18" charset="0"/>
                <a:cs typeface="Times New Roman" pitchFamily="18" charset="0"/>
              </a:rPr>
              <a:t>     </a:t>
            </a:r>
            <a:endParaRPr lang="en-US" sz="7200" dirty="0" smtClean="0">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944562"/>
          </a:xfrm>
        </p:spPr>
        <p:txBody>
          <a:bodyPr>
            <a:normAutofit fontScale="90000"/>
          </a:bodyPr>
          <a:lstStyle/>
          <a:p>
            <a:r>
              <a:rPr lang="en-IN" u="sng" dirty="0" smtClean="0"/>
              <a:t>Discussion:</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19200"/>
            <a:ext cx="8686800" cy="5105400"/>
          </a:xfrm>
        </p:spPr>
        <p:txBody>
          <a:bodyPr>
            <a:normAutofit/>
          </a:bodyPr>
          <a:lstStyle/>
          <a:p>
            <a:r>
              <a:rPr lang="en-IN" sz="1800" b="1" dirty="0" smtClean="0">
                <a:latin typeface="Times New Roman" pitchFamily="18" charset="0"/>
                <a:cs typeface="Times New Roman" pitchFamily="18" charset="0"/>
              </a:rPr>
              <a:t>Cardiology test</a:t>
            </a:r>
            <a:r>
              <a:rPr lang="en-IN" sz="1800" dirty="0" smtClean="0">
                <a:latin typeface="Times New Roman" pitchFamily="18" charset="0"/>
                <a:cs typeface="Times New Roman" pitchFamily="18" charset="0"/>
              </a:rPr>
              <a:t>:</a:t>
            </a:r>
            <a:endParaRPr lang="en-US" sz="1800" dirty="0" smtClean="0">
              <a:latin typeface="Times New Roman" pitchFamily="18" charset="0"/>
              <a:cs typeface="Times New Roman" pitchFamily="18" charset="0"/>
            </a:endParaRPr>
          </a:p>
          <a:p>
            <a:pPr>
              <a:buFont typeface="Arial" pitchFamily="34" charset="0"/>
              <a:buChar char="•"/>
            </a:pPr>
            <a:r>
              <a:rPr lang="en-IN" sz="1800" dirty="0" smtClean="0">
                <a:latin typeface="Times New Roman" pitchFamily="18" charset="0"/>
                <a:cs typeface="Times New Roman" pitchFamily="18" charset="0"/>
              </a:rPr>
              <a:t>ECG of EHC patients in done in emergency department. </a:t>
            </a:r>
          </a:p>
          <a:p>
            <a:pPr>
              <a:buFont typeface="Arial" pitchFamily="34" charset="0"/>
              <a:buChar char="•"/>
            </a:pPr>
            <a:r>
              <a:rPr lang="en-IN" sz="1800" dirty="0" smtClean="0">
                <a:latin typeface="Times New Roman" pitchFamily="18" charset="0"/>
                <a:cs typeface="Times New Roman" pitchFamily="18" charset="0"/>
              </a:rPr>
              <a:t> For TMT &amp; 2 D ECHO Tests are also common for all patient so the EHC patient have to wait. </a:t>
            </a:r>
            <a:endParaRPr lang="en-US" sz="1800" dirty="0" smtClean="0">
              <a:latin typeface="Times New Roman" pitchFamily="18" charset="0"/>
              <a:cs typeface="Times New Roman" pitchFamily="18" charset="0"/>
            </a:endParaRPr>
          </a:p>
          <a:p>
            <a:pPr>
              <a:buNone/>
            </a:pPr>
            <a:r>
              <a:rPr lang="en-IN" sz="1800" dirty="0" smtClean="0">
                <a:latin typeface="Times New Roman" pitchFamily="18" charset="0"/>
                <a:cs typeface="Times New Roman" pitchFamily="18" charset="0"/>
              </a:rPr>
              <a:t> </a:t>
            </a:r>
            <a:endParaRPr lang="en-US" sz="1800" dirty="0" smtClean="0">
              <a:latin typeface="Times New Roman" pitchFamily="18" charset="0"/>
              <a:cs typeface="Times New Roman" pitchFamily="18" charset="0"/>
            </a:endParaRPr>
          </a:p>
          <a:p>
            <a:r>
              <a:rPr lang="en-IN" sz="1800" b="1" dirty="0" smtClean="0">
                <a:latin typeface="Times New Roman" pitchFamily="18" charset="0"/>
                <a:cs typeface="Times New Roman" pitchFamily="18" charset="0"/>
              </a:rPr>
              <a:t>Physician consultation &amp; Report collection</a:t>
            </a:r>
            <a:r>
              <a:rPr lang="en-IN" sz="1800" dirty="0" smtClean="0">
                <a:latin typeface="Times New Roman" pitchFamily="18" charset="0"/>
                <a:cs typeface="Times New Roman" pitchFamily="18" charset="0"/>
              </a:rPr>
              <a:t>:</a:t>
            </a:r>
            <a:endParaRPr lang="en-US" sz="1800" dirty="0" smtClean="0">
              <a:latin typeface="Times New Roman" pitchFamily="18" charset="0"/>
              <a:cs typeface="Times New Roman" pitchFamily="18" charset="0"/>
            </a:endParaRPr>
          </a:p>
          <a:p>
            <a:pPr>
              <a:buFont typeface="Wingdings" pitchFamily="2" charset="2"/>
              <a:buChar char="§"/>
            </a:pPr>
            <a:r>
              <a:rPr lang="en-IN" sz="1800" dirty="0" smtClean="0">
                <a:latin typeface="Times New Roman" pitchFamily="18" charset="0"/>
                <a:cs typeface="Times New Roman" pitchFamily="18" charset="0"/>
              </a:rPr>
              <a:t>To make these improvements, increase staff in front office at OPD hour.</a:t>
            </a:r>
          </a:p>
          <a:p>
            <a:pPr>
              <a:buFont typeface="Wingdings" pitchFamily="2" charset="2"/>
              <a:buChar char="§"/>
            </a:pPr>
            <a:r>
              <a:rPr lang="en-IN" sz="1800" dirty="0" smtClean="0">
                <a:latin typeface="Times New Roman" pitchFamily="18" charset="0"/>
                <a:cs typeface="Times New Roman" pitchFamily="18" charset="0"/>
              </a:rPr>
              <a:t> Improvement in interdepartmental communication. </a:t>
            </a:r>
          </a:p>
          <a:p>
            <a:pPr>
              <a:buFont typeface="Wingdings" pitchFamily="2" charset="2"/>
              <a:buChar char="§"/>
            </a:pPr>
            <a:r>
              <a:rPr lang="en-IN" sz="1800" dirty="0" smtClean="0">
                <a:latin typeface="Times New Roman" pitchFamily="18" charset="0"/>
                <a:cs typeface="Times New Roman" pitchFamily="18" charset="0"/>
              </a:rPr>
              <a:t>Managing the patient flow by allotting different time for the EHC patients.</a:t>
            </a:r>
          </a:p>
          <a:p>
            <a:endParaRPr lang="en-IN" sz="1800" dirty="0" smtClean="0">
              <a:latin typeface="Times New Roman" pitchFamily="18" charset="0"/>
              <a:cs typeface="Times New Roman" pitchFamily="18" charset="0"/>
            </a:endParaRPr>
          </a:p>
          <a:p>
            <a:r>
              <a:rPr lang="en-IN" sz="1800" dirty="0" smtClean="0">
                <a:latin typeface="Times New Roman" pitchFamily="18" charset="0"/>
                <a:cs typeface="Times New Roman" pitchFamily="18" charset="0"/>
              </a:rPr>
              <a:t>They  have to follow the rigid pattern.</a:t>
            </a:r>
            <a:endParaRPr lang="en-US" sz="1800" dirty="0" smtClean="0">
              <a:latin typeface="Times New Roman" pitchFamily="18" charset="0"/>
              <a:cs typeface="Times New Roman" pitchFamily="18" charset="0"/>
            </a:endParaRPr>
          </a:p>
          <a:p>
            <a:pPr>
              <a:buNone/>
            </a:pPr>
            <a:r>
              <a:rPr lang="en-IN" sz="1800" dirty="0" smtClean="0">
                <a:latin typeface="Times New Roman" pitchFamily="18" charset="0"/>
                <a:cs typeface="Times New Roman" pitchFamily="18" charset="0"/>
              </a:rPr>
              <a:t> </a:t>
            </a:r>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dirty="0" smtClean="0"/>
          </a:p>
          <a:p>
            <a:endParaRPr lang="en-US" dirty="0"/>
          </a:p>
        </p:txBody>
      </p:sp>
      <p:sp>
        <p:nvSpPr>
          <p:cNvPr id="3" name="Title 2"/>
          <p:cNvSpPr>
            <a:spLocks noGrp="1"/>
          </p:cNvSpPr>
          <p:nvPr>
            <p:ph type="title"/>
          </p:nvPr>
        </p:nvSpPr>
        <p:spPr>
          <a:xfrm>
            <a:off x="457200" y="274638"/>
            <a:ext cx="8229600" cy="792162"/>
          </a:xfrm>
        </p:spPr>
        <p:txBody>
          <a:bodyPr/>
          <a:lstStyle/>
          <a:p>
            <a:r>
              <a:rPr lang="en-US" dirty="0" smtClean="0"/>
              <a:t>Cont…..</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943600"/>
          </a:xfrm>
        </p:spPr>
        <p:txBody>
          <a:bodyPr>
            <a:normAutofit fontScale="92500" lnSpcReduction="20000"/>
          </a:bodyPr>
          <a:lstStyle/>
          <a:p>
            <a:pPr>
              <a:buFont typeface="Wingdings" pitchFamily="2" charset="2"/>
              <a:buChar char="§"/>
            </a:pPr>
            <a:r>
              <a:rPr lang="en-US"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In front office trained staff should be appointed For Registration.</a:t>
            </a:r>
          </a:p>
          <a:p>
            <a:pPr>
              <a:buNone/>
            </a:pPr>
            <a:endParaRPr lang="en-US" sz="2000" dirty="0" smtClean="0">
              <a:latin typeface="Times New Roman" pitchFamily="18" charset="0"/>
              <a:cs typeface="Times New Roman" pitchFamily="18" charset="0"/>
            </a:endParaRPr>
          </a:p>
          <a:p>
            <a:pPr>
              <a:buFont typeface="Wingdings" pitchFamily="2" charset="2"/>
              <a:buChar char="§"/>
            </a:pPr>
            <a:r>
              <a:rPr lang="en-IN" sz="2000" dirty="0" smtClean="0">
                <a:latin typeface="Times New Roman" pitchFamily="18" charset="0"/>
                <a:cs typeface="Times New Roman" pitchFamily="18" charset="0"/>
              </a:rPr>
              <a:t>Provision of billing from the E.H.C. counter could be made.</a:t>
            </a:r>
          </a:p>
          <a:p>
            <a:pPr>
              <a:buNone/>
            </a:pPr>
            <a:endParaRPr lang="en-IN" sz="2000" dirty="0" smtClean="0">
              <a:latin typeface="Times New Roman" pitchFamily="18" charset="0"/>
              <a:cs typeface="Times New Roman" pitchFamily="18" charset="0"/>
            </a:endParaRPr>
          </a:p>
          <a:p>
            <a:pPr>
              <a:buFont typeface="Wingdings" pitchFamily="2" charset="2"/>
              <a:buChar char="§"/>
            </a:pPr>
            <a:r>
              <a:rPr lang="en-IN" sz="2000" dirty="0" smtClean="0">
                <a:latin typeface="Times New Roman" pitchFamily="18" charset="0"/>
                <a:cs typeface="Times New Roman" pitchFamily="18" charset="0"/>
              </a:rPr>
              <a:t>To reduce delay in imaging centre a particular time should be allotted to the E.H.C. patients in the morning hours.</a:t>
            </a:r>
          </a:p>
          <a:p>
            <a:pPr>
              <a:buNone/>
            </a:pPr>
            <a:endParaRPr lang="en-IN" sz="2000" dirty="0" smtClean="0">
              <a:latin typeface="Times New Roman" pitchFamily="18" charset="0"/>
              <a:cs typeface="Times New Roman" pitchFamily="18" charset="0"/>
            </a:endParaRPr>
          </a:p>
          <a:p>
            <a:pPr lvl="0">
              <a:buFont typeface="Wingdings" pitchFamily="2" charset="2"/>
              <a:buChar char="§"/>
            </a:pPr>
            <a:r>
              <a:rPr lang="en-IN" sz="2000" b="1" dirty="0" smtClean="0">
                <a:latin typeface="Times New Roman" pitchFamily="18" charset="0"/>
                <a:cs typeface="Times New Roman" pitchFamily="18" charset="0"/>
              </a:rPr>
              <a:t> </a:t>
            </a:r>
            <a:r>
              <a:rPr lang="en-IN" sz="2000" dirty="0" smtClean="0">
                <a:latin typeface="Times New Roman" pitchFamily="18" charset="0"/>
                <a:cs typeface="Times New Roman" pitchFamily="18" charset="0"/>
              </a:rPr>
              <a:t>Reduce delay in arrival Advise patients coming for the check-up to come between 8:30 and 9:30 at the time of appointment.</a:t>
            </a:r>
          </a:p>
          <a:p>
            <a:pPr lvl="0">
              <a:buNone/>
            </a:pPr>
            <a:endParaRPr lang="en-IN" sz="2000" dirty="0" smtClean="0">
              <a:latin typeface="Times New Roman" pitchFamily="18" charset="0"/>
              <a:cs typeface="Times New Roman" pitchFamily="18" charset="0"/>
            </a:endParaRPr>
          </a:p>
          <a:p>
            <a:pPr lvl="0">
              <a:buFont typeface="Wingdings" pitchFamily="2" charset="2"/>
              <a:buChar char="§"/>
            </a:pPr>
            <a:r>
              <a:rPr lang="en-IN" sz="2000" dirty="0" smtClean="0">
                <a:latin typeface="Times New Roman" pitchFamily="18" charset="0"/>
                <a:cs typeface="Times New Roman" pitchFamily="18" charset="0"/>
              </a:rPr>
              <a:t>There should be a proper signage for the directions of E.H.C. counter.</a:t>
            </a:r>
          </a:p>
          <a:p>
            <a:pPr lvl="0">
              <a:buNone/>
            </a:pPr>
            <a:endParaRPr lang="en-IN" sz="2000" dirty="0" smtClean="0">
              <a:latin typeface="Times New Roman" pitchFamily="18" charset="0"/>
              <a:cs typeface="Times New Roman" pitchFamily="18" charset="0"/>
            </a:endParaRPr>
          </a:p>
          <a:p>
            <a:pPr>
              <a:buFont typeface="Wingdings" pitchFamily="2" charset="2"/>
              <a:buChar char="§"/>
            </a:pPr>
            <a:r>
              <a:rPr lang="en-IN" sz="2000" dirty="0" smtClean="0">
                <a:latin typeface="Times New Roman" pitchFamily="18" charset="0"/>
                <a:cs typeface="Times New Roman" pitchFamily="18" charset="0"/>
              </a:rPr>
              <a:t>There should be a separate registration counter for E.H.C. with deployment of minimum two executives, near to the O. P D. Registration counter.</a:t>
            </a:r>
          </a:p>
          <a:p>
            <a:pPr>
              <a:buNone/>
            </a:pPr>
            <a:endParaRPr lang="en-US" sz="2000" dirty="0" smtClean="0">
              <a:latin typeface="Times New Roman" pitchFamily="18" charset="0"/>
              <a:cs typeface="Times New Roman" pitchFamily="18" charset="0"/>
            </a:endParaRPr>
          </a:p>
          <a:p>
            <a:pPr lvl="0">
              <a:buFont typeface="Wingdings" pitchFamily="2" charset="2"/>
              <a:buChar char="§"/>
            </a:pPr>
            <a:r>
              <a:rPr lang="en-IN" sz="2000" dirty="0" smtClean="0">
                <a:latin typeface="Times New Roman" pitchFamily="18" charset="0"/>
                <a:cs typeface="Times New Roman" pitchFamily="18" charset="0"/>
              </a:rPr>
              <a:t>Written pre- investigation instructions can be handed over to the patients at the time of registration in the form of pamphlets and also provide this pamphlets to those organisations which are empanelled with the hospital.</a:t>
            </a:r>
          </a:p>
          <a:p>
            <a:pPr lvl="0">
              <a:buNone/>
            </a:pPr>
            <a:endParaRPr lang="en-US" sz="2000" dirty="0" smtClean="0">
              <a:latin typeface="Times New Roman" pitchFamily="18" charset="0"/>
              <a:cs typeface="Times New Roman" pitchFamily="18" charset="0"/>
            </a:endParaRPr>
          </a:p>
          <a:p>
            <a:pPr lvl="0">
              <a:buFont typeface="Wingdings" pitchFamily="2" charset="2"/>
              <a:buChar char="§"/>
            </a:pPr>
            <a:r>
              <a:rPr lang="en-IN" sz="2000" dirty="0" smtClean="0">
                <a:latin typeface="Times New Roman" pitchFamily="18" charset="0"/>
                <a:cs typeface="Times New Roman" pitchFamily="18" charset="0"/>
              </a:rPr>
              <a:t>The pattern followed for the investigations should be made flexible so as to minimise over- crowding and optimum utilization of resources.</a:t>
            </a:r>
            <a:endParaRPr lang="en-US" sz="2000" dirty="0" smtClean="0">
              <a:latin typeface="Times New Roman" pitchFamily="18" charset="0"/>
              <a:cs typeface="Times New Roman" pitchFamily="18" charset="0"/>
            </a:endParaRPr>
          </a:p>
          <a:p>
            <a:endParaRPr lang="en-US" sz="2000" dirty="0" smtClean="0"/>
          </a:p>
          <a:p>
            <a:pPr lvl="0"/>
            <a:endParaRPr lang="en-IN" sz="2000" dirty="0" smtClean="0"/>
          </a:p>
          <a:p>
            <a:pPr lvl="0"/>
            <a:endParaRPr lang="en-IN" sz="2000" dirty="0" smtClean="0"/>
          </a:p>
          <a:p>
            <a:pPr lvl="0"/>
            <a:endParaRPr lang="en-IN" sz="2400" dirty="0" smtClean="0"/>
          </a:p>
          <a:p>
            <a:pPr>
              <a:buFont typeface="Wingdings" pitchFamily="2" charset="2"/>
              <a:buChar char="§"/>
            </a:pPr>
            <a:endParaRPr lang="en-US" sz="2400" dirty="0"/>
          </a:p>
        </p:txBody>
      </p:sp>
      <p:sp>
        <p:nvSpPr>
          <p:cNvPr id="3" name="Title 2"/>
          <p:cNvSpPr>
            <a:spLocks noGrp="1"/>
          </p:cNvSpPr>
          <p:nvPr>
            <p:ph type="title"/>
          </p:nvPr>
        </p:nvSpPr>
        <p:spPr>
          <a:xfrm>
            <a:off x="457200" y="274638"/>
            <a:ext cx="8229600" cy="563562"/>
          </a:xfrm>
        </p:spPr>
        <p:txBody>
          <a:bodyPr>
            <a:normAutofit fontScale="90000"/>
          </a:bodyPr>
          <a:lstStyle/>
          <a:p>
            <a:r>
              <a:rPr lang="en-US" dirty="0" smtClean="0"/>
              <a:t>Recommendation</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itchFamily="2" charset="2"/>
              <a:buChar char="§"/>
            </a:pPr>
            <a:r>
              <a:rPr lang="en-IN" sz="2000" dirty="0" smtClean="0">
                <a:latin typeface="Times New Roman" pitchFamily="18" charset="0"/>
                <a:cs typeface="Times New Roman" pitchFamily="18" charset="0"/>
              </a:rPr>
              <a:t>    The total time taken for comprehensive health checkups is 240 minutes </a:t>
            </a:r>
          </a:p>
          <a:p>
            <a:pPr>
              <a:buNone/>
            </a:pPr>
            <a:r>
              <a:rPr lang="en-IN" sz="2000" dirty="0" smtClean="0">
                <a:latin typeface="Times New Roman" pitchFamily="18" charset="0"/>
                <a:cs typeface="Times New Roman" pitchFamily="18" charset="0"/>
              </a:rPr>
              <a:t>       (4 hour) and the actual average time is 268.4 minutes &amp; Time gap is 28.4     minutes .</a:t>
            </a:r>
          </a:p>
          <a:p>
            <a:pPr>
              <a:buFont typeface="Wingdings" pitchFamily="2" charset="2"/>
              <a:buChar char="§"/>
            </a:pPr>
            <a:r>
              <a:rPr lang="en-IN" sz="2000" dirty="0" smtClean="0">
                <a:latin typeface="Times New Roman" pitchFamily="18" charset="0"/>
                <a:cs typeface="Times New Roman" pitchFamily="18" charset="0"/>
              </a:rPr>
              <a:t>   The total time taken for pre-employment health checkups is 180 minutes and the actual average time is 208.14 minutes &amp; Productivity gap is 28.14 minutes. </a:t>
            </a:r>
          </a:p>
          <a:p>
            <a:pPr>
              <a:buFont typeface="Wingdings" pitchFamily="2" charset="2"/>
              <a:buChar char="§"/>
            </a:pPr>
            <a:r>
              <a:rPr lang="en-IN" sz="2000" dirty="0" smtClean="0">
                <a:latin typeface="Times New Roman" pitchFamily="18" charset="0"/>
                <a:cs typeface="Times New Roman" pitchFamily="18" charset="0"/>
              </a:rPr>
              <a:t>    The productivity gap is more in radiological investigation in comprehensive health check-ups and cardiology investigation in pre- employment health check-ups. </a:t>
            </a:r>
            <a:endParaRPr lang="en-US" sz="2000" dirty="0" smtClean="0">
              <a:latin typeface="Times New Roman" pitchFamily="18" charset="0"/>
              <a:cs typeface="Times New Roman" pitchFamily="18" charset="0"/>
            </a:endParaRPr>
          </a:p>
          <a:p>
            <a:pPr>
              <a:buFont typeface="Wingdings" pitchFamily="2" charset="2"/>
              <a:buChar char="§"/>
            </a:pPr>
            <a:endParaRPr lang="en-US" sz="2000"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dirty="0" smtClean="0"/>
              <a:t>conclusion</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IN" sz="2200" dirty="0" smtClean="0">
                <a:latin typeface="Times New Roman" pitchFamily="18" charset="0"/>
                <a:cs typeface="Times New Roman" pitchFamily="18" charset="0"/>
              </a:rPr>
              <a:t>GBH American Hospital, Udaipur is 150 bedded super specialty tertiary care NABH accredited hospital, truly futuristic in its services &amp; technology. GBH American hospital is only one NABH Accredited hospital in whole Rajasthan except </a:t>
            </a:r>
            <a:r>
              <a:rPr lang="en-IN" sz="2200" dirty="0" err="1" smtClean="0">
                <a:latin typeface="Times New Roman" pitchFamily="18" charset="0"/>
                <a:cs typeface="Times New Roman" pitchFamily="18" charset="0"/>
              </a:rPr>
              <a:t>Jaipur</a:t>
            </a:r>
            <a:r>
              <a:rPr lang="en-IN" sz="2200" dirty="0" smtClean="0">
                <a:latin typeface="Times New Roman" pitchFamily="18" charset="0"/>
                <a:cs typeface="Times New Roman" pitchFamily="18" charset="0"/>
              </a:rPr>
              <a:t>.</a:t>
            </a:r>
            <a:endParaRPr lang="en-US" sz="2200" dirty="0" smtClean="0">
              <a:latin typeface="Times New Roman" pitchFamily="18" charset="0"/>
              <a:cs typeface="Times New Roman" pitchFamily="18" charset="0"/>
            </a:endParaRPr>
          </a:p>
          <a:p>
            <a:pPr>
              <a:buNone/>
            </a:pPr>
            <a:r>
              <a:rPr lang="en-IN" sz="2200" dirty="0" smtClean="0">
                <a:latin typeface="Times New Roman" pitchFamily="18" charset="0"/>
                <a:cs typeface="Times New Roman" pitchFamily="18" charset="0"/>
              </a:rPr>
              <a:t> </a:t>
            </a:r>
          </a:p>
          <a:p>
            <a:r>
              <a:rPr lang="en-IN" sz="2200" dirty="0" smtClean="0">
                <a:latin typeface="Times New Roman" pitchFamily="18" charset="0"/>
                <a:cs typeface="Times New Roman" pitchFamily="18" charset="0"/>
              </a:rPr>
              <a:t>     </a:t>
            </a:r>
            <a:r>
              <a:rPr lang="en-IN" sz="2200" b="1" dirty="0" smtClean="0">
                <a:latin typeface="Times New Roman" pitchFamily="18" charset="0"/>
                <a:cs typeface="Times New Roman" pitchFamily="18" charset="0"/>
              </a:rPr>
              <a:t>Deliverables: Understanding the</a:t>
            </a:r>
          </a:p>
          <a:p>
            <a:pPr lvl="1">
              <a:lnSpc>
                <a:spcPct val="170000"/>
              </a:lnSpc>
              <a:buFont typeface="Wingdings" pitchFamily="2" charset="2"/>
              <a:buChar char="q"/>
            </a:pPr>
            <a:r>
              <a:rPr lang="en-IN" sz="2200" dirty="0" smtClean="0">
                <a:latin typeface="Times New Roman" pitchFamily="18" charset="0"/>
                <a:cs typeface="Times New Roman" pitchFamily="18" charset="0"/>
              </a:rPr>
              <a:t>Functioning of a tertiary care hospital</a:t>
            </a:r>
          </a:p>
          <a:p>
            <a:pPr lvl="1">
              <a:lnSpc>
                <a:spcPct val="170000"/>
              </a:lnSpc>
              <a:buFont typeface="Wingdings" pitchFamily="2" charset="2"/>
              <a:buChar char="q"/>
            </a:pPr>
            <a:r>
              <a:rPr lang="en-IN" sz="2200" dirty="0" smtClean="0">
                <a:latin typeface="Times New Roman" pitchFamily="18" charset="0"/>
                <a:cs typeface="Times New Roman" pitchFamily="18" charset="0"/>
              </a:rPr>
              <a:t>Interdepartmental communication</a:t>
            </a:r>
          </a:p>
          <a:p>
            <a:pPr lvl="1">
              <a:lnSpc>
                <a:spcPct val="170000"/>
              </a:lnSpc>
              <a:buFont typeface="Wingdings" pitchFamily="2" charset="2"/>
              <a:buChar char="q"/>
            </a:pPr>
            <a:r>
              <a:rPr lang="en-IN" sz="2200" dirty="0" smtClean="0">
                <a:latin typeface="Times New Roman" pitchFamily="18" charset="0"/>
                <a:cs typeface="Times New Roman" pitchFamily="18" charset="0"/>
              </a:rPr>
              <a:t>Functioning of the Continuous Quality Improvement program at the organization</a:t>
            </a:r>
          </a:p>
          <a:p>
            <a:pPr>
              <a:buNone/>
            </a:pPr>
            <a:endParaRPr lang="en-US" dirty="0"/>
          </a:p>
        </p:txBody>
      </p:sp>
      <p:sp>
        <p:nvSpPr>
          <p:cNvPr id="2" name="Title 1"/>
          <p:cNvSpPr>
            <a:spLocks noGrp="1"/>
          </p:cNvSpPr>
          <p:nvPr>
            <p:ph type="title"/>
          </p:nvPr>
        </p:nvSpPr>
        <p:spPr/>
        <p:txBody>
          <a:bodyPr/>
          <a:lstStyle/>
          <a:p>
            <a:r>
              <a:rPr lang="en-US" b="1" dirty="0" smtClean="0">
                <a:solidFill>
                  <a:schemeClr val="tx2"/>
                </a:solidFill>
              </a:rPr>
              <a:t>HOSPITAL  PROFILE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IN" sz="1600" b="1" dirty="0" smtClean="0"/>
              <a:t>Daniel, </a:t>
            </a:r>
            <a:r>
              <a:rPr lang="en-IN" sz="1600" b="1" dirty="0" err="1" smtClean="0"/>
              <a:t>L.Fung</a:t>
            </a:r>
            <a:r>
              <a:rPr lang="en-IN" sz="1600" b="1" dirty="0" smtClean="0"/>
              <a:t>, </a:t>
            </a:r>
            <a:r>
              <a:rPr lang="en-IN" sz="1600" b="1" dirty="0" err="1" smtClean="0"/>
              <a:t>H.Hedley</a:t>
            </a:r>
            <a:r>
              <a:rPr lang="en-IN" sz="1600" b="1" dirty="0" smtClean="0"/>
              <a:t>, A.J., Time studies in A&amp;E departments- a useful tool for  management, Journal of Management in Medicine, Hong Kong </a:t>
            </a:r>
            <a:r>
              <a:rPr lang="en-IN" sz="1600" b="1" dirty="0" err="1" smtClean="0"/>
              <a:t>publishers,Vol</a:t>
            </a:r>
            <a:r>
              <a:rPr lang="en-IN" sz="1600" b="1" dirty="0" smtClean="0"/>
              <a:t>. 10,1996, Issue 3.</a:t>
            </a:r>
            <a:endParaRPr lang="en-US" sz="1600" b="1" dirty="0" smtClean="0"/>
          </a:p>
          <a:p>
            <a:pPr>
              <a:buNone/>
            </a:pPr>
            <a:r>
              <a:rPr lang="en-IN" sz="1600" b="1" dirty="0" smtClean="0"/>
              <a:t> </a:t>
            </a:r>
            <a:endParaRPr lang="en-US" sz="1600" b="1" dirty="0" smtClean="0"/>
          </a:p>
          <a:p>
            <a:pPr lvl="0"/>
            <a:r>
              <a:rPr lang="en-IN" sz="1600" b="1" dirty="0" smtClean="0"/>
              <a:t>Author(S): </a:t>
            </a:r>
            <a:r>
              <a:rPr lang="en-IN" sz="1600" b="1" dirty="0" err="1" smtClean="0"/>
              <a:t>B.Krishan</a:t>
            </a:r>
            <a:r>
              <a:rPr lang="en-IN" sz="1600" b="1" dirty="0" smtClean="0"/>
              <a:t> Reddy, G.V.R.K. </a:t>
            </a:r>
            <a:r>
              <a:rPr lang="en-IN" sz="1600" b="1" dirty="0" err="1" smtClean="0"/>
              <a:t>Acharyulu</a:t>
            </a:r>
            <a:r>
              <a:rPr lang="en-IN" sz="1600" b="1" dirty="0" smtClean="0"/>
              <a:t> Customer Relationship Management (</a:t>
            </a:r>
            <a:r>
              <a:rPr lang="en-IN" sz="1600" b="1" dirty="0" err="1" smtClean="0"/>
              <a:t>Crm</a:t>
            </a:r>
            <a:r>
              <a:rPr lang="en-IN" sz="1600" b="1" dirty="0" smtClean="0"/>
              <a:t>) In Health Care Sector - A Case Study On Master Health Check Vol. 14, No. 1 (2002-01 - 2002-06)</a:t>
            </a:r>
            <a:endParaRPr lang="en-US" sz="1600" dirty="0" smtClean="0"/>
          </a:p>
          <a:p>
            <a:pPr lvl="0">
              <a:buNone/>
            </a:pPr>
            <a:r>
              <a:rPr lang="en-IN" sz="1600" dirty="0" smtClean="0"/>
              <a:t> </a:t>
            </a:r>
            <a:endParaRPr lang="en-US" sz="1600" dirty="0" smtClean="0"/>
          </a:p>
          <a:p>
            <a:pPr lvl="0"/>
            <a:r>
              <a:rPr lang="en-IN" sz="1600" b="1" dirty="0" smtClean="0"/>
              <a:t>Richard Stengel, “Health </a:t>
            </a:r>
            <a:r>
              <a:rPr lang="en-IN" sz="1600" b="1" dirty="0" err="1" smtClean="0"/>
              <a:t>Checkup</a:t>
            </a:r>
            <a:r>
              <a:rPr lang="en-IN" sz="1600" b="1" dirty="0" smtClean="0"/>
              <a:t>: How to live 100 years”, Feb 12, 2010</a:t>
            </a:r>
            <a:endParaRPr lang="en-US" sz="1600" dirty="0" smtClean="0"/>
          </a:p>
          <a:p>
            <a:endParaRPr lang="en-US" dirty="0"/>
          </a:p>
        </p:txBody>
      </p:sp>
      <p:sp>
        <p:nvSpPr>
          <p:cNvPr id="3" name="Title 2"/>
          <p:cNvSpPr>
            <a:spLocks noGrp="1"/>
          </p:cNvSpPr>
          <p:nvPr>
            <p:ph type="title"/>
          </p:nvPr>
        </p:nvSpPr>
        <p:spPr/>
        <p:txBody>
          <a:bodyPr/>
          <a:lstStyle/>
          <a:p>
            <a:r>
              <a:rPr lang="en-US" dirty="0" smtClean="0"/>
              <a:t>References</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3" name="Content Placeholder 2" descr="C:\Users\gurdeep\Desktop\download.jpg"/>
          <p:cNvPicPr>
            <a:picLocks noGrp="1" noChangeAspect="1" noChangeArrowheads="1"/>
          </p:cNvPicPr>
          <p:nvPr>
            <p:ph idx="4294967295"/>
          </p:nvPr>
        </p:nvPicPr>
        <p:blipFill>
          <a:blip r:embed="rId2" cstate="print"/>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67000"/>
            <a:ext cx="8229600" cy="3459163"/>
          </a:xfrm>
        </p:spPr>
        <p:txBody>
          <a:bodyPr>
            <a:normAutofit/>
          </a:bodyPr>
          <a:lstStyle/>
          <a:p>
            <a:pPr>
              <a:buNone/>
            </a:pPr>
            <a:r>
              <a:rPr lang="en-IN" sz="4000" b="1" dirty="0" smtClean="0"/>
              <a:t>Time and Motion study in Executive health check-ups</a:t>
            </a:r>
            <a:endParaRPr lang="en-US" sz="4000" dirty="0"/>
          </a:p>
        </p:txBody>
      </p:sp>
      <p:sp>
        <p:nvSpPr>
          <p:cNvPr id="2" name="Title 1"/>
          <p:cNvSpPr>
            <a:spLocks noGrp="1"/>
          </p:cNvSpPr>
          <p:nvPr>
            <p:ph type="title"/>
          </p:nvPr>
        </p:nvSpPr>
        <p:spPr/>
        <p:txBody>
          <a:bodyPr>
            <a:normAutofit/>
          </a:bodyPr>
          <a:lstStyle/>
          <a:p>
            <a:r>
              <a:rPr lang="en-IN" b="1" dirty="0" smtClean="0">
                <a:solidFill>
                  <a:schemeClr val="tx2"/>
                </a:solidFill>
              </a:rPr>
              <a:t>TITLE OF PROJECT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buNone/>
            </a:pPr>
            <a:r>
              <a:rPr lang="en-IN" dirty="0" smtClean="0"/>
              <a:t>  </a:t>
            </a:r>
            <a:r>
              <a:rPr lang="en-IN" sz="2800" dirty="0" smtClean="0"/>
              <a:t>“PREVENTION IS BETTER THAN CURE” is a well known adage; It is always recommended that one goes through a Executive check, once a year to detect the disease early. Today, the health consciousness of people reached a top, to dream about a stress-free life with good health. This makes Executive Health check-up significant.</a:t>
            </a:r>
          </a:p>
          <a:p>
            <a:pPr>
              <a:buNone/>
            </a:pPr>
            <a:endParaRPr lang="en-US" sz="2800" dirty="0" smtClean="0"/>
          </a:p>
          <a:p>
            <a:r>
              <a:rPr lang="en-IN" b="1" u="sng" dirty="0" smtClean="0"/>
              <a:t>TIME AND MOTION STUDY</a:t>
            </a:r>
            <a:endParaRPr lang="en-US" dirty="0" smtClean="0"/>
          </a:p>
          <a:p>
            <a:pPr>
              <a:buNone/>
            </a:pPr>
            <a:r>
              <a:rPr lang="en-IN" dirty="0" smtClean="0"/>
              <a:t>  A time and motion study would be used to reduce the number of motions in performing a task in order to increase </a:t>
            </a:r>
            <a:r>
              <a:rPr lang="en-IN" u="sng" dirty="0" smtClean="0">
                <a:hlinkClick r:id="rId2"/>
              </a:rPr>
              <a:t>productivity</a:t>
            </a:r>
            <a:r>
              <a:rPr lang="en-IN" dirty="0" smtClean="0"/>
              <a:t>.</a:t>
            </a:r>
          </a:p>
          <a:p>
            <a:pPr>
              <a:buNone/>
            </a:pPr>
            <a:endParaRPr lang="en-US" dirty="0" smtClean="0"/>
          </a:p>
          <a:p>
            <a:r>
              <a:rPr lang="en-IN" b="1" u="sng" dirty="0" smtClean="0"/>
              <a:t>Productivity Gap</a:t>
            </a:r>
            <a:endParaRPr lang="en-US" dirty="0" smtClean="0"/>
          </a:p>
          <a:p>
            <a:pPr>
              <a:buNone/>
            </a:pPr>
            <a:r>
              <a:rPr lang="en-IN" dirty="0" smtClean="0"/>
              <a:t>Productivity gap is the difference between the time it “should take” and time it “ did take”.</a:t>
            </a:r>
            <a:endParaRPr lang="en-US" dirty="0" smtClean="0"/>
          </a:p>
          <a:p>
            <a:pPr>
              <a:buNone/>
            </a:pPr>
            <a:r>
              <a:rPr lang="en-IN" dirty="0" smtClean="0"/>
              <a:t> </a:t>
            </a:r>
            <a:endParaRPr lang="en-US" dirty="0" smtClean="0"/>
          </a:p>
          <a:p>
            <a:endParaRPr lang="en-US" dirty="0"/>
          </a:p>
        </p:txBody>
      </p:sp>
      <p:sp>
        <p:nvSpPr>
          <p:cNvPr id="2" name="Title 1"/>
          <p:cNvSpPr>
            <a:spLocks noGrp="1"/>
          </p:cNvSpPr>
          <p:nvPr>
            <p:ph type="title"/>
          </p:nvPr>
        </p:nvSpPr>
        <p:spPr/>
        <p:txBody>
          <a:bodyPr/>
          <a:lstStyle/>
          <a:p>
            <a:r>
              <a:rPr lang="en-US" dirty="0" smtClean="0"/>
              <a:t>Introduction</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sz="2000" dirty="0" smtClean="0">
                <a:latin typeface="Times New Roman" pitchFamily="18" charset="0"/>
                <a:cs typeface="Times New Roman" pitchFamily="18" charset="0"/>
              </a:rPr>
              <a:t> </a:t>
            </a:r>
            <a:r>
              <a:rPr lang="en-IN" sz="2000" dirty="0" smtClean="0">
                <a:latin typeface="Times New Roman" pitchFamily="18" charset="0"/>
                <a:cs typeface="Times New Roman" pitchFamily="18" charset="0"/>
              </a:rPr>
              <a:t>Author(S): </a:t>
            </a:r>
            <a:r>
              <a:rPr lang="en-US" sz="2000" dirty="0" smtClean="0">
                <a:latin typeface="Times New Roman" pitchFamily="18" charset="0"/>
                <a:cs typeface="Times New Roman" pitchFamily="18" charset="0"/>
              </a:rPr>
              <a:t>Mr.</a:t>
            </a:r>
            <a:r>
              <a:rPr lang="en-IN" sz="2000" dirty="0" smtClean="0">
                <a:latin typeface="Times New Roman" pitchFamily="18" charset="0"/>
                <a:cs typeface="Times New Roman" pitchFamily="18" charset="0"/>
              </a:rPr>
              <a:t>Lim PC and Tang NK (2000) An analysis covering 252 patients revealed that there was an overall service quality gap between patients expectation and perception.</a:t>
            </a:r>
          </a:p>
          <a:p>
            <a:pPr lvl="0"/>
            <a:endParaRPr lang="en-IN" sz="2000" dirty="0" smtClean="0">
              <a:latin typeface="Times New Roman" pitchFamily="18" charset="0"/>
              <a:cs typeface="Times New Roman" pitchFamily="18" charset="0"/>
            </a:endParaRPr>
          </a:p>
          <a:p>
            <a:pPr lvl="0"/>
            <a:endParaRPr lang="en-IN" sz="2000" dirty="0" smtClean="0">
              <a:latin typeface="Times New Roman" pitchFamily="18" charset="0"/>
              <a:cs typeface="Times New Roman" pitchFamily="18" charset="0"/>
            </a:endParaRPr>
          </a:p>
          <a:p>
            <a:r>
              <a:rPr lang="en-IN" sz="2000" dirty="0" smtClean="0">
                <a:latin typeface="Times New Roman" pitchFamily="18" charset="0"/>
                <a:cs typeface="Times New Roman" pitchFamily="18" charset="0"/>
              </a:rPr>
              <a:t>Author(S): </a:t>
            </a:r>
            <a:r>
              <a:rPr lang="en-IN" sz="2000" dirty="0" err="1" smtClean="0">
                <a:latin typeface="Times New Roman" pitchFamily="18" charset="0"/>
                <a:cs typeface="Times New Roman" pitchFamily="18" charset="0"/>
              </a:rPr>
              <a:t>B.Krishan</a:t>
            </a:r>
            <a:r>
              <a:rPr lang="en-IN" sz="2000" dirty="0" smtClean="0">
                <a:latin typeface="Times New Roman" pitchFamily="18" charset="0"/>
                <a:cs typeface="Times New Roman" pitchFamily="18" charset="0"/>
              </a:rPr>
              <a:t> Reddy, G.V.R.K. </a:t>
            </a:r>
            <a:r>
              <a:rPr lang="en-IN" sz="2000" dirty="0" err="1" smtClean="0">
                <a:latin typeface="Times New Roman" pitchFamily="18" charset="0"/>
                <a:cs typeface="Times New Roman" pitchFamily="18" charset="0"/>
              </a:rPr>
              <a:t>Acharyulu</a:t>
            </a:r>
            <a:r>
              <a:rPr lang="en-IN" sz="2000" dirty="0" smtClean="0">
                <a:latin typeface="Times New Roman" pitchFamily="18" charset="0"/>
                <a:cs typeface="Times New Roman" pitchFamily="18" charset="0"/>
              </a:rPr>
              <a:t> (2000-01-2002-06 He has done study on Customer Relationship Management (</a:t>
            </a:r>
            <a:r>
              <a:rPr lang="en-IN" sz="2000" dirty="0" err="1" smtClean="0">
                <a:latin typeface="Times New Roman" pitchFamily="18" charset="0"/>
                <a:cs typeface="Times New Roman" pitchFamily="18" charset="0"/>
              </a:rPr>
              <a:t>Crm</a:t>
            </a:r>
            <a:r>
              <a:rPr lang="en-IN" sz="2000" dirty="0" smtClean="0">
                <a:latin typeface="Times New Roman" pitchFamily="18" charset="0"/>
                <a:cs typeface="Times New Roman" pitchFamily="18" charset="0"/>
              </a:rPr>
              <a:t>) In Health Care Sector.</a:t>
            </a:r>
          </a:p>
          <a:p>
            <a:pPr>
              <a:buNone/>
            </a:pPr>
            <a:endParaRPr lang="en-IN" sz="2000" dirty="0" smtClean="0">
              <a:latin typeface="Times New Roman" pitchFamily="18" charset="0"/>
              <a:cs typeface="Times New Roman" pitchFamily="18" charset="0"/>
            </a:endParaRPr>
          </a:p>
          <a:p>
            <a:r>
              <a:rPr lang="en-IN" sz="2000" dirty="0" smtClean="0">
                <a:latin typeface="Times New Roman" pitchFamily="18" charset="0"/>
                <a:cs typeface="Times New Roman" pitchFamily="18" charset="0"/>
              </a:rPr>
              <a:t>Author</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Mrs</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poonum</a:t>
            </a:r>
            <a:r>
              <a:rPr lang="en-US" sz="2000" dirty="0" smtClean="0">
                <a:latin typeface="Times New Roman" pitchFamily="18" charset="0"/>
                <a:cs typeface="Times New Roman" pitchFamily="18" charset="0"/>
              </a:rPr>
              <a:t> </a:t>
            </a:r>
            <a:r>
              <a:rPr lang="en-US" sz="1800" dirty="0" smtClean="0"/>
              <a:t>Singh </a:t>
            </a:r>
            <a:r>
              <a:rPr lang="en-US" sz="1800" dirty="0" err="1" smtClean="0"/>
              <a:t>deswal</a:t>
            </a:r>
            <a:r>
              <a:rPr lang="en-US" sz="1800" dirty="0" smtClean="0"/>
              <a:t> (2011)</a:t>
            </a:r>
          </a:p>
          <a:p>
            <a:endParaRPr lang="en-US" sz="2000" dirty="0" smtClean="0">
              <a:latin typeface="Times New Roman" pitchFamily="18" charset="0"/>
              <a:cs typeface="Times New Roman" pitchFamily="18" charset="0"/>
            </a:endParaRPr>
          </a:p>
          <a:p>
            <a:pPr>
              <a:buNone/>
            </a:pPr>
            <a:endParaRPr lang="en-US" dirty="0"/>
          </a:p>
        </p:txBody>
      </p:sp>
      <p:sp>
        <p:nvSpPr>
          <p:cNvPr id="3" name="Title 2"/>
          <p:cNvSpPr>
            <a:spLocks noGrp="1"/>
          </p:cNvSpPr>
          <p:nvPr>
            <p:ph type="title"/>
          </p:nvPr>
        </p:nvSpPr>
        <p:spPr/>
        <p:txBody>
          <a:bodyPr>
            <a:normAutofit/>
          </a:bodyPr>
          <a:lstStyle/>
          <a:p>
            <a:r>
              <a:rPr lang="en-US" sz="3600" dirty="0" smtClean="0"/>
              <a:t>Review of literature</a:t>
            </a:r>
            <a:endParaRPr lang="en-US" sz="3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fontScale="62500" lnSpcReduction="20000"/>
          </a:bodyPr>
          <a:lstStyle/>
          <a:p>
            <a:r>
              <a:rPr lang="en-IN" sz="2800" b="1" u="sng" dirty="0" smtClean="0"/>
              <a:t>General Objective</a:t>
            </a:r>
            <a:r>
              <a:rPr lang="en-IN" sz="2800" b="1" dirty="0" smtClean="0"/>
              <a:t>:</a:t>
            </a:r>
            <a:endParaRPr lang="en-US" sz="2800" dirty="0" smtClean="0"/>
          </a:p>
          <a:p>
            <a:r>
              <a:rPr lang="en-IN" dirty="0" smtClean="0"/>
              <a:t>To identify the gap between the actual time taken and the ideal one as given by hospital in case of Executive Health check-ups and suggests appropriate measures for reducing it.</a:t>
            </a:r>
            <a:endParaRPr lang="en-US" dirty="0" smtClean="0"/>
          </a:p>
          <a:p>
            <a:pPr>
              <a:buNone/>
            </a:pPr>
            <a:endParaRPr lang="en-US" dirty="0" smtClean="0"/>
          </a:p>
          <a:p>
            <a:pPr>
              <a:buNone/>
            </a:pPr>
            <a:r>
              <a:rPr lang="en-IN" b="1" dirty="0" smtClean="0"/>
              <a:t> </a:t>
            </a:r>
            <a:endParaRPr lang="en-US" dirty="0" smtClean="0"/>
          </a:p>
          <a:p>
            <a:pPr>
              <a:buFont typeface="Wingdings" pitchFamily="2" charset="2"/>
              <a:buChar char="Ø"/>
            </a:pPr>
            <a:r>
              <a:rPr lang="en-IN" sz="2800" b="1" u="sng" dirty="0" smtClean="0"/>
              <a:t>Specific objectives</a:t>
            </a:r>
            <a:r>
              <a:rPr lang="en-IN" sz="2800" b="1" dirty="0" smtClean="0"/>
              <a:t>:</a:t>
            </a:r>
            <a:endParaRPr lang="en-US" sz="2800" dirty="0" smtClean="0"/>
          </a:p>
          <a:p>
            <a:pPr>
              <a:buNone/>
            </a:pPr>
            <a:endParaRPr lang="en-US" dirty="0" smtClean="0"/>
          </a:p>
          <a:p>
            <a:pPr lvl="0">
              <a:buFont typeface="Wingdings" pitchFamily="2" charset="2"/>
              <a:buChar char="§"/>
            </a:pPr>
            <a:r>
              <a:rPr lang="en-IN" dirty="0" smtClean="0"/>
              <a:t>To study the process flow of Executive Health check-ups at the hospital.</a:t>
            </a:r>
          </a:p>
          <a:p>
            <a:pPr lvl="0">
              <a:buNone/>
            </a:pPr>
            <a:endParaRPr lang="en-US" dirty="0" smtClean="0"/>
          </a:p>
          <a:p>
            <a:pPr lvl="0">
              <a:buFont typeface="Wingdings" pitchFamily="2" charset="2"/>
              <a:buChar char="§"/>
            </a:pPr>
            <a:r>
              <a:rPr lang="en-IN" dirty="0" smtClean="0"/>
              <a:t>To assess the average time taken for health checkups package.</a:t>
            </a:r>
          </a:p>
          <a:p>
            <a:pPr lvl="0">
              <a:buNone/>
            </a:pPr>
            <a:endParaRPr lang="en-US" dirty="0" smtClean="0"/>
          </a:p>
          <a:p>
            <a:pPr lvl="0">
              <a:buFont typeface="Wingdings" pitchFamily="2" charset="2"/>
              <a:buChar char="§"/>
            </a:pPr>
            <a:r>
              <a:rPr lang="en-IN" dirty="0" smtClean="0"/>
              <a:t>To compare the current process time with the Ideal process time and find out the gap.</a:t>
            </a:r>
          </a:p>
          <a:p>
            <a:pPr lvl="0">
              <a:buNone/>
            </a:pPr>
            <a:endParaRPr lang="en-US" dirty="0" smtClean="0"/>
          </a:p>
          <a:p>
            <a:pPr lvl="0">
              <a:buFont typeface="Wingdings" pitchFamily="2" charset="2"/>
              <a:buChar char="§"/>
            </a:pPr>
            <a:r>
              <a:rPr lang="en-IN" dirty="0" smtClean="0"/>
              <a:t>To identify the reasons for the delays and proposed measures to overcome the existing problems.</a:t>
            </a:r>
            <a:endParaRPr lang="en-US" dirty="0" smtClean="0"/>
          </a:p>
          <a:p>
            <a:pPr>
              <a:buNone/>
            </a:pPr>
            <a:r>
              <a:rPr lang="en-IN" b="1" dirty="0" smtClean="0"/>
              <a:t> </a:t>
            </a:r>
            <a:endParaRPr lang="en-US" dirty="0" smtClean="0"/>
          </a:p>
          <a:p>
            <a:endParaRPr lang="en-US" dirty="0"/>
          </a:p>
        </p:txBody>
      </p:sp>
      <p:sp>
        <p:nvSpPr>
          <p:cNvPr id="2" name="Title 1"/>
          <p:cNvSpPr>
            <a:spLocks noGrp="1"/>
          </p:cNvSpPr>
          <p:nvPr>
            <p:ph type="title"/>
          </p:nvPr>
        </p:nvSpPr>
        <p:spPr>
          <a:xfrm>
            <a:off x="457200" y="274638"/>
            <a:ext cx="8229600" cy="944562"/>
          </a:xfrm>
        </p:spPr>
        <p:txBody>
          <a:bodyPr>
            <a:normAutofit fontScale="90000"/>
          </a:bodyPr>
          <a:lstStyle/>
          <a:p>
            <a:r>
              <a:rPr lang="en-US" dirty="0" smtClean="0"/>
              <a:t>Objectives</a:t>
            </a:r>
            <a:br>
              <a:rPr lang="en-US" dirty="0" smtClean="0"/>
            </a:b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6096000"/>
          </a:xfrm>
        </p:spPr>
        <p:txBody>
          <a:bodyPr>
            <a:normAutofit/>
          </a:bodyPr>
          <a:lstStyle/>
          <a:p>
            <a:pPr>
              <a:buNone/>
            </a:pPr>
            <a:endParaRPr lang="en-US" dirty="0" smtClean="0"/>
          </a:p>
          <a:p>
            <a:pPr>
              <a:buNone/>
            </a:pPr>
            <a:r>
              <a:rPr lang="en-IN" b="1" dirty="0" smtClean="0"/>
              <a:t> </a:t>
            </a:r>
            <a:endParaRPr lang="en-US" dirty="0" smtClean="0"/>
          </a:p>
          <a:p>
            <a:r>
              <a:rPr lang="en-IN" sz="2000" b="1" dirty="0" smtClean="0">
                <a:latin typeface="Times New Roman" pitchFamily="18" charset="0"/>
                <a:cs typeface="Times New Roman" pitchFamily="18" charset="0"/>
              </a:rPr>
              <a:t>STUDY TYPE</a:t>
            </a:r>
            <a:r>
              <a:rPr lang="en-IN" sz="2000" dirty="0" smtClean="0">
                <a:latin typeface="Times New Roman" pitchFamily="18" charset="0"/>
                <a:cs typeface="Times New Roman" pitchFamily="18" charset="0"/>
              </a:rPr>
              <a:t>- Descriptive and Observational study.</a:t>
            </a:r>
            <a:endParaRPr lang="en-US" sz="2000" dirty="0" smtClean="0">
              <a:latin typeface="Times New Roman" pitchFamily="18" charset="0"/>
              <a:cs typeface="Times New Roman" pitchFamily="18" charset="0"/>
            </a:endParaRPr>
          </a:p>
          <a:p>
            <a:pPr>
              <a:buNone/>
            </a:pPr>
            <a:r>
              <a:rPr lang="en-IN" sz="2000"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r>
              <a:rPr lang="en-IN" sz="2000" b="1" dirty="0" smtClean="0">
                <a:latin typeface="Times New Roman" pitchFamily="18" charset="0"/>
                <a:cs typeface="Times New Roman" pitchFamily="18" charset="0"/>
              </a:rPr>
              <a:t>STUDY SETTING </a:t>
            </a:r>
            <a:r>
              <a:rPr lang="en-IN" sz="2000" dirty="0" smtClean="0">
                <a:latin typeface="Times New Roman" pitchFamily="18" charset="0"/>
                <a:cs typeface="Times New Roman" pitchFamily="18" charset="0"/>
              </a:rPr>
              <a:t>– Executive health check up centre, GBH American hospital, Udaipur</a:t>
            </a:r>
            <a:endParaRPr lang="en-US" sz="2000" dirty="0" smtClean="0">
              <a:latin typeface="Times New Roman" pitchFamily="18" charset="0"/>
              <a:cs typeface="Times New Roman" pitchFamily="18" charset="0"/>
            </a:endParaRPr>
          </a:p>
          <a:p>
            <a:pPr>
              <a:buNone/>
            </a:pPr>
            <a:r>
              <a:rPr lang="en-IN" sz="2000"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r>
              <a:rPr lang="en-IN" sz="2000" b="1" dirty="0" smtClean="0">
                <a:latin typeface="Times New Roman" pitchFamily="18" charset="0"/>
                <a:cs typeface="Times New Roman" pitchFamily="18" charset="0"/>
              </a:rPr>
              <a:t>SAMPLE SIZE-</a:t>
            </a:r>
            <a:r>
              <a:rPr lang="en-IN" sz="2000" dirty="0" smtClean="0">
                <a:latin typeface="Times New Roman" pitchFamily="18" charset="0"/>
                <a:cs typeface="Times New Roman" pitchFamily="18" charset="0"/>
              </a:rPr>
              <a:t> 60 Patients of Executive Health Check Program</a:t>
            </a:r>
            <a:endParaRPr lang="en-US" sz="2000" dirty="0" smtClean="0">
              <a:latin typeface="Times New Roman" pitchFamily="18" charset="0"/>
              <a:cs typeface="Times New Roman" pitchFamily="18" charset="0"/>
            </a:endParaRPr>
          </a:p>
          <a:p>
            <a:pPr>
              <a:buNone/>
            </a:pPr>
            <a:r>
              <a:rPr lang="en-IN" sz="2000"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r>
              <a:rPr lang="en-IN" sz="2000" b="1" dirty="0" smtClean="0">
                <a:latin typeface="Times New Roman" pitchFamily="18" charset="0"/>
                <a:cs typeface="Times New Roman" pitchFamily="18" charset="0"/>
              </a:rPr>
              <a:t>SAMPLING METHOD</a:t>
            </a:r>
            <a:r>
              <a:rPr lang="en-IN" sz="2000" dirty="0" smtClean="0">
                <a:latin typeface="Times New Roman" pitchFamily="18" charset="0"/>
                <a:cs typeface="Times New Roman" pitchFamily="18" charset="0"/>
              </a:rPr>
              <a:t>- Purposive sampling</a:t>
            </a:r>
            <a:endParaRPr lang="en-US" sz="2000" dirty="0" smtClean="0">
              <a:latin typeface="Times New Roman" pitchFamily="18" charset="0"/>
              <a:cs typeface="Times New Roman" pitchFamily="18" charset="0"/>
            </a:endParaRPr>
          </a:p>
          <a:p>
            <a:pPr>
              <a:buNone/>
            </a:pPr>
            <a:r>
              <a:rPr lang="en-IN" sz="2000"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lvl="0"/>
            <a:r>
              <a:rPr lang="en-IN" sz="2000" b="1" dirty="0" smtClean="0">
                <a:latin typeface="Times New Roman" pitchFamily="18" charset="0"/>
                <a:cs typeface="Times New Roman" pitchFamily="18" charset="0"/>
              </a:rPr>
              <a:t>INCLUSION CRITERIA-</a:t>
            </a:r>
            <a:r>
              <a:rPr lang="en-IN" sz="2000" dirty="0" smtClean="0">
                <a:latin typeface="Times New Roman" pitchFamily="18" charset="0"/>
                <a:cs typeface="Times New Roman" pitchFamily="18" charset="0"/>
              </a:rPr>
              <a:t>Patients for Executive Health check-ups with Executive  pre-employment Health Check-ups &amp; comprehensive health check-ups packages</a:t>
            </a:r>
            <a:endParaRPr lang="en-US" sz="2000" dirty="0" smtClean="0">
              <a:latin typeface="Times New Roman" pitchFamily="18" charset="0"/>
              <a:cs typeface="Times New Roman" pitchFamily="18" charset="0"/>
            </a:endParaRPr>
          </a:p>
          <a:p>
            <a:pPr>
              <a:buNone/>
            </a:pPr>
            <a:r>
              <a:rPr lang="en-IN" sz="2200" b="1" dirty="0" smtClean="0"/>
              <a:t> </a:t>
            </a:r>
            <a:endParaRPr lang="en-US" sz="2200" dirty="0" smtClean="0"/>
          </a:p>
          <a:p>
            <a:endParaRPr lang="en-US" sz="3500" dirty="0"/>
          </a:p>
        </p:txBody>
      </p:sp>
      <p:sp>
        <p:nvSpPr>
          <p:cNvPr id="2" name="Title 1"/>
          <p:cNvSpPr>
            <a:spLocks noGrp="1"/>
          </p:cNvSpPr>
          <p:nvPr>
            <p:ph type="title"/>
          </p:nvPr>
        </p:nvSpPr>
        <p:spPr>
          <a:xfrm>
            <a:off x="457200" y="304800"/>
            <a:ext cx="8229600" cy="914400"/>
          </a:xfrm>
        </p:spPr>
        <p:txBody>
          <a:bodyPr/>
          <a:lstStyle/>
          <a:p>
            <a:r>
              <a:rPr lang="en-IN" b="1" dirty="0" smtClean="0">
                <a:solidFill>
                  <a:schemeClr val="tx2"/>
                </a:solidFill>
              </a:rPr>
              <a:t>METHODOLOGY</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91200"/>
          </a:xfrm>
        </p:spPr>
        <p:txBody>
          <a:bodyPr>
            <a:normAutofit fontScale="85000" lnSpcReduction="20000"/>
          </a:bodyPr>
          <a:lstStyle/>
          <a:p>
            <a:r>
              <a:rPr lang="en-IN" sz="2800" b="1" dirty="0" smtClean="0">
                <a:latin typeface="Times New Roman" pitchFamily="18" charset="0"/>
                <a:cs typeface="Times New Roman" pitchFamily="18" charset="0"/>
              </a:rPr>
              <a:t>METHODS OF DATA COLLECTION-</a:t>
            </a:r>
          </a:p>
          <a:p>
            <a:pPr>
              <a:buNone/>
            </a:pPr>
            <a:endParaRPr lang="en-US" sz="2800" dirty="0" smtClean="0">
              <a:latin typeface="Times New Roman" pitchFamily="18" charset="0"/>
              <a:cs typeface="Times New Roman" pitchFamily="18" charset="0"/>
            </a:endParaRPr>
          </a:p>
          <a:p>
            <a:pPr lvl="0">
              <a:buFont typeface="Arial" pitchFamily="34" charset="0"/>
              <a:buChar char="•"/>
            </a:pPr>
            <a:r>
              <a:rPr lang="en-US" sz="2800" dirty="0" smtClean="0">
                <a:latin typeface="Times New Roman" pitchFamily="18" charset="0"/>
                <a:cs typeface="Times New Roman" pitchFamily="18" charset="0"/>
              </a:rPr>
              <a:t> Patient </a:t>
            </a:r>
            <a:r>
              <a:rPr lang="en-IN" sz="2800" dirty="0" smtClean="0">
                <a:latin typeface="Times New Roman" pitchFamily="18" charset="0"/>
                <a:cs typeface="Times New Roman" pitchFamily="18" charset="0"/>
              </a:rPr>
              <a:t>observation .</a:t>
            </a:r>
            <a:endParaRPr lang="en-US" sz="2800" dirty="0" smtClean="0">
              <a:latin typeface="Times New Roman" pitchFamily="18" charset="0"/>
              <a:cs typeface="Times New Roman" pitchFamily="18" charset="0"/>
            </a:endParaRPr>
          </a:p>
          <a:p>
            <a:pPr lvl="0">
              <a:buFont typeface="Arial" pitchFamily="34" charset="0"/>
              <a:buChar char="•"/>
            </a:pPr>
            <a:r>
              <a:rPr lang="en-US" sz="2800" dirty="0" smtClean="0">
                <a:latin typeface="Times New Roman" pitchFamily="18" charset="0"/>
                <a:cs typeface="Times New Roman" pitchFamily="18" charset="0"/>
              </a:rPr>
              <a:t> Patient </a:t>
            </a:r>
            <a:r>
              <a:rPr lang="en-IN" sz="2800" dirty="0" smtClean="0">
                <a:latin typeface="Times New Roman" pitchFamily="18" charset="0"/>
                <a:cs typeface="Times New Roman" pitchFamily="18" charset="0"/>
              </a:rPr>
              <a:t>Registers .</a:t>
            </a:r>
            <a:endParaRPr lang="en-US" sz="2800" dirty="0" smtClean="0">
              <a:latin typeface="Times New Roman" pitchFamily="18" charset="0"/>
              <a:cs typeface="Times New Roman" pitchFamily="18" charset="0"/>
            </a:endParaRPr>
          </a:p>
          <a:p>
            <a:pPr>
              <a:buNone/>
            </a:pPr>
            <a:r>
              <a:rPr lang="en-IN" sz="2800" dirty="0" smtClean="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r>
              <a:rPr lang="en-IN" sz="2800" b="1" dirty="0" smtClean="0">
                <a:latin typeface="Times New Roman" pitchFamily="18" charset="0"/>
                <a:cs typeface="Times New Roman" pitchFamily="18" charset="0"/>
              </a:rPr>
              <a:t>STUDY PERIOD</a:t>
            </a:r>
            <a:r>
              <a:rPr lang="en-IN" sz="2800" dirty="0" smtClean="0">
                <a:latin typeface="Times New Roman" pitchFamily="18" charset="0"/>
                <a:cs typeface="Times New Roman" pitchFamily="18" charset="0"/>
              </a:rPr>
              <a:t>:</a:t>
            </a:r>
          </a:p>
          <a:p>
            <a:pPr marL="624078" indent="-514350">
              <a:buFont typeface="+mj-lt"/>
              <a:buAutoNum type="arabicPeriod"/>
            </a:pPr>
            <a:r>
              <a:rPr lang="en-IN" sz="2800" dirty="0" smtClean="0">
                <a:latin typeface="Times New Roman" pitchFamily="18" charset="0"/>
                <a:cs typeface="Times New Roman" pitchFamily="18" charset="0"/>
              </a:rPr>
              <a:t> Observation of the process</a:t>
            </a:r>
            <a:r>
              <a:rPr lang="en-IN" sz="2800" b="1" dirty="0" smtClean="0">
                <a:latin typeface="Times New Roman" pitchFamily="18" charset="0"/>
                <a:cs typeface="Times New Roman" pitchFamily="18" charset="0"/>
              </a:rPr>
              <a:t> : 25 Feb to 10 March </a:t>
            </a:r>
            <a:endParaRPr lang="en-US" sz="2800" dirty="0" smtClean="0">
              <a:latin typeface="Times New Roman" pitchFamily="18" charset="0"/>
              <a:cs typeface="Times New Roman" pitchFamily="18" charset="0"/>
            </a:endParaRPr>
          </a:p>
          <a:p>
            <a:pPr marL="624078" indent="-514350">
              <a:buFont typeface="+mj-lt"/>
              <a:buAutoNum type="arabicPeriod"/>
            </a:pPr>
            <a:r>
              <a:rPr lang="en-IN" sz="2800" b="1" dirty="0" smtClean="0">
                <a:latin typeface="Times New Roman" pitchFamily="18" charset="0"/>
                <a:cs typeface="Times New Roman" pitchFamily="18" charset="0"/>
              </a:rPr>
              <a:t> </a:t>
            </a:r>
            <a:r>
              <a:rPr lang="en-IN" sz="2800" dirty="0" smtClean="0">
                <a:latin typeface="Times New Roman" pitchFamily="18" charset="0"/>
                <a:cs typeface="Times New Roman" pitchFamily="18" charset="0"/>
              </a:rPr>
              <a:t>Data collection  :</a:t>
            </a:r>
            <a:r>
              <a:rPr lang="en-IN" sz="2800" b="1" dirty="0" smtClean="0">
                <a:latin typeface="Times New Roman" pitchFamily="18" charset="0"/>
                <a:cs typeface="Times New Roman" pitchFamily="18" charset="0"/>
              </a:rPr>
              <a:t>10 March to 20 April</a:t>
            </a:r>
            <a:endParaRPr lang="en-US" sz="2800" dirty="0" smtClean="0">
              <a:latin typeface="Times New Roman" pitchFamily="18" charset="0"/>
              <a:cs typeface="Times New Roman" pitchFamily="18" charset="0"/>
            </a:endParaRPr>
          </a:p>
          <a:p>
            <a:pPr marL="624078" indent="-514350">
              <a:buFont typeface="+mj-lt"/>
              <a:buAutoNum type="arabicPeriod"/>
            </a:pPr>
            <a:r>
              <a:rPr lang="en-IN" sz="2800" b="1" dirty="0" smtClean="0">
                <a:latin typeface="Times New Roman" pitchFamily="18" charset="0"/>
                <a:cs typeface="Times New Roman" pitchFamily="18" charset="0"/>
              </a:rPr>
              <a:t> </a:t>
            </a:r>
            <a:r>
              <a:rPr lang="en-IN" sz="2800" dirty="0" smtClean="0">
                <a:latin typeface="Times New Roman" pitchFamily="18" charset="0"/>
                <a:cs typeface="Times New Roman" pitchFamily="18" charset="0"/>
              </a:rPr>
              <a:t>Data analysis and report preparation</a:t>
            </a:r>
            <a:r>
              <a:rPr lang="en-IN" sz="2800" b="1" dirty="0" smtClean="0">
                <a:latin typeface="Times New Roman" pitchFamily="18" charset="0"/>
                <a:cs typeface="Times New Roman" pitchFamily="18" charset="0"/>
              </a:rPr>
              <a:t> :20April to 20 may</a:t>
            </a:r>
            <a:r>
              <a:rPr lang="en-IN" sz="2800" dirty="0" smtClean="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marL="624078" indent="-514350">
              <a:buNone/>
            </a:pPr>
            <a:r>
              <a:rPr lang="en-IN" sz="2800" dirty="0" smtClean="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r>
              <a:rPr lang="en-IN" sz="2800" b="1" dirty="0" smtClean="0">
                <a:latin typeface="Times New Roman" pitchFamily="18" charset="0"/>
                <a:cs typeface="Times New Roman" pitchFamily="18" charset="0"/>
              </a:rPr>
              <a:t>Tools &amp; Techniques</a:t>
            </a:r>
            <a:r>
              <a:rPr lang="en-IN" sz="2800" dirty="0" smtClean="0">
                <a:latin typeface="Times New Roman" pitchFamily="18" charset="0"/>
                <a:cs typeface="Times New Roman" pitchFamily="18" charset="0"/>
              </a:rPr>
              <a:t>: </a:t>
            </a:r>
          </a:p>
          <a:p>
            <a:r>
              <a:rPr lang="en-IN" sz="2800" dirty="0" smtClean="0">
                <a:latin typeface="Times New Roman" pitchFamily="18" charset="0"/>
                <a:cs typeface="Times New Roman" pitchFamily="18" charset="0"/>
              </a:rPr>
              <a:t> Quantitative data Analysis from observational Checklist by using –</a:t>
            </a:r>
          </a:p>
          <a:p>
            <a:pPr>
              <a:buNone/>
            </a:pPr>
            <a:r>
              <a:rPr lang="en-IN" sz="2800" dirty="0" smtClean="0">
                <a:latin typeface="Times New Roman" pitchFamily="18" charset="0"/>
                <a:cs typeface="Times New Roman" pitchFamily="18" charset="0"/>
              </a:rPr>
              <a:t>            - Mean and percentage was calculated. </a:t>
            </a:r>
          </a:p>
          <a:p>
            <a:pPr>
              <a:buNone/>
            </a:pPr>
            <a:r>
              <a:rPr lang="en-IN" sz="2800" dirty="0" smtClean="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a:buNone/>
            </a:pPr>
            <a:r>
              <a:rPr lang="en-IN" sz="2800" dirty="0" smtClean="0">
                <a:latin typeface="Times New Roman" pitchFamily="18" charset="0"/>
                <a:cs typeface="Times New Roman" pitchFamily="18" charset="0"/>
              </a:rPr>
              <a:t>                                          </a:t>
            </a:r>
            <a:r>
              <a:rPr lang="en-IN" sz="2800" dirty="0" smtClean="0"/>
              <a:t>                                                                                     </a:t>
            </a:r>
            <a:endParaRPr lang="en-US" sz="28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buNone/>
            </a:pPr>
            <a:endParaRPr lang="en-US" b="1" dirty="0" smtClean="0"/>
          </a:p>
          <a:p>
            <a:pPr algn="ctr">
              <a:buNone/>
            </a:pPr>
            <a:endParaRPr lang="en-US" b="1" dirty="0" smtClean="0"/>
          </a:p>
          <a:p>
            <a:pPr algn="ctr">
              <a:buNone/>
            </a:pPr>
            <a:endParaRPr lang="en-US" b="1" dirty="0" smtClean="0"/>
          </a:p>
          <a:p>
            <a:pPr algn="ctr">
              <a:buNone/>
            </a:pPr>
            <a:endParaRPr lang="en-US" b="1" dirty="0" smtClean="0"/>
          </a:p>
          <a:p>
            <a:pPr algn="ctr">
              <a:buNone/>
            </a:pPr>
            <a:r>
              <a:rPr lang="en-US" sz="5400" b="1" dirty="0" smtClean="0"/>
              <a:t>DATA ANALYSIS </a:t>
            </a:r>
            <a:endParaRPr lang="en-US" sz="5400"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1173</TotalTime>
  <Words>890</Words>
  <Application>Microsoft Office PowerPoint</Application>
  <PresentationFormat>On-screen Show (4:3)</PresentationFormat>
  <Paragraphs>235</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Concourse</vt:lpstr>
      <vt:lpstr>Dissertation Report   At   GBH American  Hospital, Udaipur  (20 Feb to 20 May)   </vt:lpstr>
      <vt:lpstr>HOSPITAL  PROFILE </vt:lpstr>
      <vt:lpstr>TITLE OF PROJECT</vt:lpstr>
      <vt:lpstr>Introduction</vt:lpstr>
      <vt:lpstr>Review of literature</vt:lpstr>
      <vt:lpstr>Objectives </vt:lpstr>
      <vt:lpstr>METHODOLOGY</vt:lpstr>
      <vt:lpstr>Slide 8</vt:lpstr>
      <vt:lpstr>Slide 9</vt:lpstr>
      <vt:lpstr>Time Gap at various stages of Comprehensive health checkups </vt:lpstr>
      <vt:lpstr>Time Gap of pre-employment health checkups:</vt:lpstr>
      <vt:lpstr> OBSERVED DELAYS IN COMPREHENCIVE HEALTH CHEAKUPS   Time taken for various stages of comprehensive health checkups   (no of patients are express in %)</vt:lpstr>
      <vt:lpstr>Slide 13</vt:lpstr>
      <vt:lpstr>OBSERVED DELAYS IN PRE-EMPLOYMENT HEALTH CHEAKUPS  Time taken for various stages of comprehensive health checkups   (no of patients are express in %)</vt:lpstr>
      <vt:lpstr>Slide 15</vt:lpstr>
      <vt:lpstr>Discussion: </vt:lpstr>
      <vt:lpstr>Cont…..</vt:lpstr>
      <vt:lpstr>Recommendation</vt:lpstr>
      <vt:lpstr>conclusion</vt:lpstr>
      <vt:lpstr>References</vt:lpstr>
      <vt:lpstr>Slide 21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Dissertation Report   At   GBH American  Hospital, Udaipur </dc:title>
  <dc:creator>sonal</dc:creator>
  <cp:lastModifiedBy>sonal</cp:lastModifiedBy>
  <cp:revision>52</cp:revision>
  <dcterms:created xsi:type="dcterms:W3CDTF">2006-08-16T00:00:00Z</dcterms:created>
  <dcterms:modified xsi:type="dcterms:W3CDTF">2014-05-23T04:39:25Z</dcterms:modified>
</cp:coreProperties>
</file>