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57" r:id="rId5"/>
    <p:sldId id="258" r:id="rId6"/>
    <p:sldId id="261" r:id="rId7"/>
    <p:sldId id="262" r:id="rId8"/>
    <p:sldId id="263" r:id="rId9"/>
    <p:sldId id="264" r:id="rId10"/>
    <p:sldId id="265" r:id="rId11"/>
    <p:sldId id="287" r:id="rId12"/>
    <p:sldId id="266" r:id="rId13"/>
    <p:sldId id="269" r:id="rId14"/>
    <p:sldId id="288" r:id="rId15"/>
    <p:sldId id="272" r:id="rId16"/>
    <p:sldId id="276" r:id="rId17"/>
    <p:sldId id="289" r:id="rId18"/>
    <p:sldId id="278" r:id="rId19"/>
    <p:sldId id="280" r:id="rId20"/>
    <p:sldId id="290" r:id="rId21"/>
    <p:sldId id="282" r:id="rId22"/>
    <p:sldId id="286" r:id="rId23"/>
    <p:sldId id="291" r:id="rId24"/>
    <p:sldId id="292" r:id="rId25"/>
    <p:sldId id="293" r:id="rId26"/>
    <p:sldId id="294" r:id="rId27"/>
    <p:sldId id="295" r:id="rId28"/>
    <p:sldId id="296" r:id="rId29"/>
    <p:sldId id="297" r:id="rId30"/>
    <p:sldId id="29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5/7/2014</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5/7/2014</a:t>
            </a:fld>
            <a:endParaRPr lang="en-US" dirty="0"/>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5/7/2014</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5/7/2014</a:t>
            </a:fld>
            <a:endParaRPr lang="en-US" dirty="0"/>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5/7/2014</a:t>
            </a:fld>
            <a:endParaRPr lang="en-US" dirty="0"/>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5/7/2014</a:t>
            </a:fld>
            <a:endParaRPr lang="en-US" dirty="0"/>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5/7/2014</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health.bih.nic.in/Rules/District-Hospital-2012-Revised.pdf" TargetMode="External"/><Relationship Id="rId2" Type="http://schemas.openxmlformats.org/officeDocument/2006/relationships/hyperlink" Target="http://www.pbnrhm.org/downloads/101-200_beded_District_Hospitals.pdf" TargetMode="External"/><Relationship Id="rId1" Type="http://schemas.openxmlformats.org/officeDocument/2006/relationships/slideLayout" Target="../slideLayouts/slideLayout2.xml"/><Relationship Id="rId4" Type="http://schemas.openxmlformats.org/officeDocument/2006/relationships/hyperlink" Target="http://intra.itiltd-india.com/quality/ISOStandards/ISO9001-2008-STD.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0425"/>
            <a:ext cx="7467600" cy="1984375"/>
          </a:xfrm>
        </p:spPr>
        <p:txBody>
          <a:bodyPr>
            <a:normAutofit fontScale="90000"/>
          </a:bodyPr>
          <a:lstStyle/>
          <a:p>
            <a:pPr algn="ctr"/>
            <a:r>
              <a:rPr lang="en-IN" dirty="0" smtClean="0"/>
              <a:t/>
            </a:r>
            <a:br>
              <a:rPr lang="en-IN" dirty="0" smtClean="0"/>
            </a:br>
            <a:r>
              <a:rPr lang="en-IN" dirty="0" smtClean="0">
                <a:solidFill>
                  <a:srgbClr val="C00000"/>
                </a:solidFill>
              </a:rPr>
              <a:t> </a:t>
            </a:r>
            <a:r>
              <a:rPr lang="en-IN" sz="3100" b="1" i="1" dirty="0" smtClean="0">
                <a:solidFill>
                  <a:srgbClr val="C00000"/>
                </a:solidFill>
              </a:rPr>
              <a:t>“</a:t>
            </a:r>
            <a:r>
              <a:rPr lang="en-IN" sz="3100" b="1" dirty="0" smtClean="0">
                <a:solidFill>
                  <a:srgbClr val="C00000"/>
                </a:solidFill>
              </a:rPr>
              <a:t>GAP ANALYSIS for</a:t>
            </a:r>
            <a:br>
              <a:rPr lang="en-IN" sz="3100" b="1" dirty="0" smtClean="0">
                <a:solidFill>
                  <a:srgbClr val="C00000"/>
                </a:solidFill>
              </a:rPr>
            </a:br>
            <a:r>
              <a:rPr lang="en-IN" sz="3100" b="1" dirty="0" smtClean="0">
                <a:solidFill>
                  <a:srgbClr val="C00000"/>
                </a:solidFill>
              </a:rPr>
              <a:t>OPD,IPD,Emergency &amp; Laboratory” Based on IPHS and ISO Standards</a:t>
            </a:r>
            <a:r>
              <a:rPr lang="en-IN" sz="3100" dirty="0" smtClean="0">
                <a:solidFill>
                  <a:srgbClr val="C00000"/>
                </a:solidFill>
              </a:rPr>
              <a:t> </a:t>
            </a:r>
            <a:r>
              <a:rPr lang="en-IN" sz="3100" b="1" dirty="0" smtClean="0">
                <a:solidFill>
                  <a:srgbClr val="C00000"/>
                </a:solidFill>
              </a:rPr>
              <a:t>of</a:t>
            </a:r>
            <a:r>
              <a:rPr lang="en-IN" sz="3100" dirty="0" smtClean="0">
                <a:solidFill>
                  <a:srgbClr val="C00000"/>
                </a:solidFill>
              </a:rPr>
              <a:t> </a:t>
            </a:r>
            <a:r>
              <a:rPr lang="en-IN" sz="3100" b="1" dirty="0" smtClean="0">
                <a:solidFill>
                  <a:srgbClr val="C00000"/>
                </a:solidFill>
              </a:rPr>
              <a:t>District Hospital, Gurdaspur</a:t>
            </a:r>
            <a:r>
              <a:rPr lang="en-IN" dirty="0" smtClean="0"/>
              <a:t/>
            </a:r>
            <a:br>
              <a:rPr lang="en-IN" dirty="0" smtClean="0"/>
            </a:br>
            <a:r>
              <a:rPr lang="en-IN" b="1" dirty="0" smtClean="0"/>
              <a:t> </a:t>
            </a:r>
            <a:r>
              <a:rPr lang="en-IN" dirty="0" smtClean="0"/>
              <a:t/>
            </a:r>
            <a:br>
              <a:rPr lang="en-IN" dirty="0" smtClean="0"/>
            </a:br>
            <a:endParaRPr lang="en-IN" dirty="0"/>
          </a:p>
        </p:txBody>
      </p:sp>
      <p:sp>
        <p:nvSpPr>
          <p:cNvPr id="3" name="Subtitle 2"/>
          <p:cNvSpPr>
            <a:spLocks noGrp="1"/>
          </p:cNvSpPr>
          <p:nvPr>
            <p:ph type="subTitle" idx="1"/>
          </p:nvPr>
        </p:nvSpPr>
        <p:spPr>
          <a:xfrm>
            <a:off x="1371600" y="4495800"/>
            <a:ext cx="7010400" cy="1143000"/>
          </a:xfrm>
        </p:spPr>
        <p:txBody>
          <a:bodyPr>
            <a:noAutofit/>
          </a:bodyPr>
          <a:lstStyle/>
          <a:p>
            <a:pPr algn="r"/>
            <a:r>
              <a:rPr lang="en-IN" sz="2400" b="1" dirty="0" smtClean="0">
                <a:solidFill>
                  <a:schemeClr val="tx2">
                    <a:lumMod val="75000"/>
                  </a:schemeClr>
                </a:solidFill>
              </a:rPr>
              <a:t>Submitted by:</a:t>
            </a:r>
          </a:p>
          <a:p>
            <a:pPr algn="r"/>
            <a:r>
              <a:rPr lang="en-IN" sz="2400" b="1" dirty="0" smtClean="0">
                <a:solidFill>
                  <a:schemeClr val="tx2">
                    <a:lumMod val="75000"/>
                  </a:schemeClr>
                </a:solidFill>
              </a:rPr>
              <a:t>Dr.Sukhdeep Kaur</a:t>
            </a:r>
          </a:p>
          <a:p>
            <a:pPr algn="r"/>
            <a:r>
              <a:rPr lang="en-IN" sz="2400" b="1" dirty="0" smtClean="0">
                <a:solidFill>
                  <a:schemeClr val="tx2">
                    <a:lumMod val="75000"/>
                  </a:schemeClr>
                </a:solidFill>
              </a:rPr>
              <a:t>PG/12/090</a:t>
            </a:r>
            <a:endParaRPr lang="en-IN" sz="24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en-IN" sz="4000" b="1" dirty="0" smtClean="0">
                <a:solidFill>
                  <a:schemeClr val="accent1">
                    <a:lumMod val="75000"/>
                  </a:schemeClr>
                </a:solidFill>
              </a:rPr>
              <a:t>Findings &amp; Discussion</a:t>
            </a:r>
            <a:endParaRPr lang="en-IN" sz="4000" b="1" dirty="0">
              <a:solidFill>
                <a:schemeClr val="accent1">
                  <a:lumMod val="75000"/>
                </a:schemeClr>
              </a:solidFill>
            </a:endParaRPr>
          </a:p>
        </p:txBody>
      </p:sp>
      <p:sp>
        <p:nvSpPr>
          <p:cNvPr id="3" name="Content Placeholder 2"/>
          <p:cNvSpPr>
            <a:spLocks noGrp="1"/>
          </p:cNvSpPr>
          <p:nvPr>
            <p:ph sz="quarter" idx="1"/>
          </p:nvPr>
        </p:nvSpPr>
        <p:spPr>
          <a:xfrm>
            <a:off x="457200" y="1371600"/>
            <a:ext cx="7467600" cy="5102352"/>
          </a:xfrm>
        </p:spPr>
        <p:txBody>
          <a:bodyPr>
            <a:normAutofit/>
          </a:bodyPr>
          <a:lstStyle/>
          <a:p>
            <a:pPr algn="ctr">
              <a:buNone/>
            </a:pPr>
            <a:r>
              <a:rPr lang="en-IN" b="1" u="sng" dirty="0" smtClean="0"/>
              <a:t>OUT PATIENT DEPARTMENT GAP ANALYSIS</a:t>
            </a:r>
          </a:p>
          <a:p>
            <a:pPr lvl="1">
              <a:buNone/>
            </a:pPr>
            <a:endParaRPr lang="en-IN" sz="2000" dirty="0" smtClean="0"/>
          </a:p>
        </p:txBody>
      </p:sp>
      <p:pic>
        <p:nvPicPr>
          <p:cNvPr id="4" name="Picture 3" descr="C:\Users\Sukhdeep Kaur\Desktop\DISSERTATION\HOSPITAL PICS\20140416_152629.jpg"/>
          <p:cNvPicPr/>
          <p:nvPr/>
        </p:nvPicPr>
        <p:blipFill>
          <a:blip r:embed="rId2" cstate="print"/>
          <a:srcRect/>
          <a:stretch>
            <a:fillRect/>
          </a:stretch>
        </p:blipFill>
        <p:spPr bwMode="auto">
          <a:xfrm>
            <a:off x="914400" y="2362199"/>
            <a:ext cx="6781800" cy="4191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sz="quarter" idx="1"/>
          </p:nvPr>
        </p:nvGraphicFramePr>
        <p:xfrm>
          <a:off x="457200" y="304801"/>
          <a:ext cx="8305801" cy="6204855"/>
        </p:xfrm>
        <a:graphic>
          <a:graphicData uri="http://schemas.openxmlformats.org/drawingml/2006/table">
            <a:tbl>
              <a:tblPr firstRow="1" bandRow="1">
                <a:tableStyleId>{5C22544A-7EE6-4342-B048-85BDC9FD1C3A}</a:tableStyleId>
              </a:tblPr>
              <a:tblGrid>
                <a:gridCol w="1030177"/>
                <a:gridCol w="3283688"/>
                <a:gridCol w="1553535"/>
                <a:gridCol w="2438401"/>
              </a:tblGrid>
              <a:tr h="881743">
                <a:tc>
                  <a:txBody>
                    <a:bodyPr/>
                    <a:lstStyle/>
                    <a:p>
                      <a:r>
                        <a:rPr lang="en-IN" dirty="0" smtClean="0"/>
                        <a:t>GAP ID  NO:</a:t>
                      </a:r>
                      <a:endParaRPr lang="en-IN" dirty="0"/>
                    </a:p>
                  </a:txBody>
                  <a:tcPr/>
                </a:tc>
                <a:tc>
                  <a:txBody>
                    <a:bodyPr/>
                    <a:lstStyle/>
                    <a:p>
                      <a:r>
                        <a:rPr lang="en-IN" b="1" dirty="0" smtClean="0"/>
                        <a:t>GAP</a:t>
                      </a:r>
                      <a:r>
                        <a:rPr lang="en-IN" b="1" baseline="0" dirty="0" smtClean="0"/>
                        <a:t>  STATEMENT</a:t>
                      </a:r>
                      <a:endParaRPr lang="en-IN" b="1" dirty="0"/>
                    </a:p>
                  </a:txBody>
                  <a:tcPr/>
                </a:tc>
                <a:tc>
                  <a:txBody>
                    <a:bodyPr/>
                    <a:lstStyle/>
                    <a:p>
                      <a:r>
                        <a:rPr lang="en-IN" dirty="0" smtClean="0"/>
                        <a:t>GAP SEVERITY</a:t>
                      </a:r>
                      <a:endParaRPr lang="en-IN" dirty="0"/>
                    </a:p>
                  </a:txBody>
                  <a:tcPr/>
                </a:tc>
                <a:tc>
                  <a:txBody>
                    <a:bodyPr/>
                    <a:lstStyle/>
                    <a:p>
                      <a:r>
                        <a:rPr lang="en-IN" dirty="0" smtClean="0"/>
                        <a:t>GAP REFERENCE</a:t>
                      </a:r>
                      <a:endParaRPr lang="en-IN" dirty="0"/>
                    </a:p>
                  </a:txBody>
                  <a:tcPr/>
                </a:tc>
              </a:tr>
              <a:tr h="1763485">
                <a:tc>
                  <a:txBody>
                    <a:bodyPr/>
                    <a:lstStyle/>
                    <a:p>
                      <a:r>
                        <a:rPr lang="en-IN" dirty="0" smtClean="0">
                          <a:solidFill>
                            <a:schemeClr val="tx1"/>
                          </a:solidFill>
                        </a:rPr>
                        <a:t>OP001</a:t>
                      </a:r>
                      <a:endParaRPr lang="en-IN" dirty="0">
                        <a:solidFill>
                          <a:schemeClr val="tx1"/>
                        </a:solidFill>
                      </a:endParaRPr>
                    </a:p>
                  </a:txBody>
                  <a:tcPr/>
                </a:tc>
                <a:tc>
                  <a:txBody>
                    <a:bodyPr/>
                    <a:lstStyle/>
                    <a:p>
                      <a:r>
                        <a:rPr kumimoji="0" lang="en-IN" sz="1800" kern="1200" dirty="0" smtClean="0">
                          <a:solidFill>
                            <a:schemeClr val="dk1"/>
                          </a:solidFill>
                          <a:latin typeface="+mn-lt"/>
                          <a:ea typeface="+mn-ea"/>
                          <a:cs typeface="+mn-cs"/>
                        </a:rPr>
                        <a:t>Basic facilities are not available in the OPD waiting area for public conveniences.</a:t>
                      </a:r>
                      <a:endParaRPr lang="en-IN" dirty="0"/>
                    </a:p>
                  </a:txBody>
                  <a:tcPr/>
                </a:tc>
                <a:tc>
                  <a:txBody>
                    <a:bodyPr/>
                    <a:lstStyle/>
                    <a:p>
                      <a:pPr>
                        <a:lnSpc>
                          <a:spcPct val="150000"/>
                        </a:lnSpc>
                        <a:spcAft>
                          <a:spcPts val="1000"/>
                        </a:spcAft>
                      </a:pPr>
                      <a:r>
                        <a:rPr lang="en-IN" sz="1600" dirty="0" smtClean="0">
                          <a:latin typeface="Century Schoolbook" pitchFamily="18" charset="0"/>
                          <a:ea typeface="Calibri"/>
                          <a:cs typeface="Times New Roman"/>
                        </a:rPr>
                        <a:t>High</a:t>
                      </a:r>
                      <a:endParaRPr lang="en-IN" sz="1600" dirty="0">
                        <a:latin typeface="Century Schoolbook" pitchFamily="18" charset="0"/>
                        <a:ea typeface="Calibri"/>
                        <a:cs typeface="Times New Roman"/>
                      </a:endParaRPr>
                    </a:p>
                  </a:txBody>
                  <a:tcPr marL="68580" marR="68580" marT="0" marB="0"/>
                </a:tc>
                <a:tc>
                  <a:txBody>
                    <a:bodyPr/>
                    <a:lstStyle/>
                    <a:p>
                      <a:pPr>
                        <a:lnSpc>
                          <a:spcPct val="150000"/>
                        </a:lnSpc>
                        <a:spcAft>
                          <a:spcPts val="1000"/>
                        </a:spcAft>
                      </a:pPr>
                      <a:r>
                        <a:rPr lang="it-IT" sz="1200" b="1" dirty="0">
                          <a:latin typeface="Century Schoolbook" pitchFamily="18" charset="0"/>
                          <a:ea typeface="Calibri"/>
                          <a:cs typeface="Times New Roman"/>
                        </a:rPr>
                        <a:t>IPHS Physical Infrastuctute/Departemental Lay Out/Clinical Services(I),a,b,c ,ISO 9001: 2008 6.3.(a), 7.2.1 (b)</a:t>
                      </a:r>
                      <a:endParaRPr lang="en-IN" sz="1100" dirty="0">
                        <a:latin typeface="Century Schoolbook" pitchFamily="18" charset="0"/>
                        <a:ea typeface="Calibri"/>
                        <a:cs typeface="Times New Roman"/>
                      </a:endParaRPr>
                    </a:p>
                  </a:txBody>
                  <a:tcPr marL="68580" marR="68580" marT="0" marB="0"/>
                </a:tc>
              </a:tr>
              <a:tr h="1763485">
                <a:tc>
                  <a:txBody>
                    <a:bodyPr/>
                    <a:lstStyle/>
                    <a:p>
                      <a:r>
                        <a:rPr lang="en-IN" dirty="0" smtClean="0"/>
                        <a:t>OP002</a:t>
                      </a:r>
                      <a:endParaRPr lang="en-IN" dirty="0"/>
                    </a:p>
                  </a:txBody>
                  <a:tcPr/>
                </a:tc>
                <a:tc>
                  <a:txBody>
                    <a:bodyPr/>
                    <a:lstStyle/>
                    <a:p>
                      <a:r>
                        <a:rPr kumimoji="0" lang="en-IN" sz="1800" kern="1200" dirty="0" smtClean="0">
                          <a:solidFill>
                            <a:schemeClr val="dk1"/>
                          </a:solidFill>
                          <a:latin typeface="+mn-lt"/>
                          <a:ea typeface="+mn-ea"/>
                          <a:cs typeface="+mn-cs"/>
                        </a:rPr>
                        <a:t>Information displays provided at the Waiting area / other public areas are inadequate</a:t>
                      </a:r>
                      <a:endParaRPr lang="en-IN" dirty="0"/>
                    </a:p>
                  </a:txBody>
                  <a:tcPr/>
                </a:tc>
                <a:tc>
                  <a:txBody>
                    <a:bodyPr/>
                    <a:lstStyle/>
                    <a:p>
                      <a:r>
                        <a:rPr lang="en-IN" sz="1600" dirty="0" smtClean="0"/>
                        <a:t>Medium</a:t>
                      </a:r>
                      <a:endParaRPr lang="en-IN" sz="1600" dirty="0"/>
                    </a:p>
                  </a:txBody>
                  <a:tcPr/>
                </a:tc>
                <a:tc>
                  <a:txBody>
                    <a:bodyPr/>
                    <a:lstStyle/>
                    <a:p>
                      <a:r>
                        <a:rPr kumimoji="0" lang="it-IT" sz="1400" b="1" kern="1200" dirty="0" smtClean="0">
                          <a:solidFill>
                            <a:schemeClr val="dk1"/>
                          </a:solidFill>
                          <a:latin typeface="+mn-lt"/>
                          <a:ea typeface="+mn-ea"/>
                          <a:cs typeface="+mn-cs"/>
                        </a:rPr>
                        <a:t>IPHS Physical Infrastucture /Departemental Lay Out/Clinical Services(I),a, ISO 9001: 2008 7.2.3 (a)</a:t>
                      </a:r>
                      <a:endParaRPr lang="en-IN" sz="1400" dirty="0"/>
                    </a:p>
                  </a:txBody>
                  <a:tcPr/>
                </a:tc>
              </a:tr>
              <a:tr h="1763485">
                <a:tc>
                  <a:txBody>
                    <a:bodyPr/>
                    <a:lstStyle/>
                    <a:p>
                      <a:r>
                        <a:rPr lang="en-IN" dirty="0" smtClean="0"/>
                        <a:t>OP003</a:t>
                      </a:r>
                      <a:endParaRPr lang="en-IN" dirty="0"/>
                    </a:p>
                  </a:txBody>
                  <a:tcPr/>
                </a:tc>
                <a:tc>
                  <a:txBody>
                    <a:bodyPr/>
                    <a:lstStyle/>
                    <a:p>
                      <a:r>
                        <a:rPr kumimoji="0" lang="en-IN" sz="1800" kern="1200" dirty="0" smtClean="0">
                          <a:solidFill>
                            <a:schemeClr val="dk1"/>
                          </a:solidFill>
                          <a:latin typeface="+mn-lt"/>
                          <a:ea typeface="+mn-ea"/>
                          <a:cs typeface="+mn-cs"/>
                        </a:rPr>
                        <a:t>Patient privacy not maintained during the consultation</a:t>
                      </a:r>
                      <a:endParaRPr lang="en-IN" dirty="0"/>
                    </a:p>
                  </a:txBody>
                  <a:tcPr/>
                </a:tc>
                <a:tc>
                  <a:txBody>
                    <a:bodyPr/>
                    <a:lstStyle/>
                    <a:p>
                      <a:r>
                        <a:rPr lang="en-IN" sz="1600" dirty="0" smtClean="0"/>
                        <a:t>Medium</a:t>
                      </a:r>
                      <a:endParaRPr lang="en-IN" sz="1600" dirty="0"/>
                    </a:p>
                  </a:txBody>
                  <a:tcPr/>
                </a:tc>
                <a:tc>
                  <a:txBody>
                    <a:bodyPr/>
                    <a:lstStyle/>
                    <a:p>
                      <a:r>
                        <a:rPr kumimoji="0" lang="it-IT" sz="1400" b="1" kern="1200" dirty="0" smtClean="0">
                          <a:solidFill>
                            <a:schemeClr val="dk1"/>
                          </a:solidFill>
                          <a:latin typeface="+mn-lt"/>
                          <a:ea typeface="+mn-ea"/>
                          <a:cs typeface="+mn-cs"/>
                        </a:rPr>
                        <a:t>IPHS Physical Infrastucture/Departemental Lay Out/Clinical Services (I). e,  ISO 9001: 2008 6.3(a), 7.2.1(a)</a:t>
                      </a:r>
                      <a:endParaRPr lang="en-IN" sz="14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ukhdeep Kaur\Desktop\DISSERTATION\HOSPITAL PICS\20140416_144025.jpg"/>
          <p:cNvPicPr/>
          <p:nvPr/>
        </p:nvPicPr>
        <p:blipFill>
          <a:blip r:embed="rId2" cstate="print"/>
          <a:srcRect/>
          <a:stretch>
            <a:fillRect/>
          </a:stretch>
        </p:blipFill>
        <p:spPr bwMode="auto">
          <a:xfrm rot="5400000">
            <a:off x="1790700" y="495300"/>
            <a:ext cx="5257800" cy="4876800"/>
          </a:xfrm>
          <a:prstGeom prst="rect">
            <a:avLst/>
          </a:prstGeom>
          <a:noFill/>
          <a:ln w="9525">
            <a:noFill/>
            <a:miter lim="800000"/>
            <a:headEnd/>
            <a:tailEnd/>
          </a:ln>
        </p:spPr>
      </p:pic>
      <p:sp>
        <p:nvSpPr>
          <p:cNvPr id="6" name="TextBox 5"/>
          <p:cNvSpPr txBox="1"/>
          <p:nvPr/>
        </p:nvSpPr>
        <p:spPr>
          <a:xfrm>
            <a:off x="1371600" y="5638800"/>
            <a:ext cx="6172200" cy="369332"/>
          </a:xfrm>
          <a:prstGeom prst="rect">
            <a:avLst/>
          </a:prstGeom>
          <a:noFill/>
        </p:spPr>
        <p:txBody>
          <a:bodyPr wrap="square" rtlCol="0">
            <a:spAutoFit/>
          </a:bodyPr>
          <a:lstStyle/>
          <a:p>
            <a:r>
              <a:rPr lang="en-IN" i="1" dirty="0" smtClean="0"/>
              <a:t>Drinking water facility without water cooler in OPD</a:t>
            </a:r>
            <a:endParaRPr lang="en-IN"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IN" sz="2400" b="1" u="sng" dirty="0" smtClean="0">
                <a:solidFill>
                  <a:schemeClr val="tx1"/>
                </a:solidFill>
              </a:rPr>
              <a:t>IN PATIENT DEPARTMENT GAP ANALYSIS</a:t>
            </a:r>
            <a:endParaRPr lang="en-IN" sz="2400" b="1" u="sng" dirty="0">
              <a:solidFill>
                <a:schemeClr val="tx1"/>
              </a:solidFill>
            </a:endParaRPr>
          </a:p>
        </p:txBody>
      </p:sp>
      <p:sp>
        <p:nvSpPr>
          <p:cNvPr id="3" name="Content Placeholder 2"/>
          <p:cNvSpPr>
            <a:spLocks noGrp="1"/>
          </p:cNvSpPr>
          <p:nvPr>
            <p:ph sz="quarter" idx="1"/>
          </p:nvPr>
        </p:nvSpPr>
        <p:spPr>
          <a:xfrm>
            <a:off x="457200" y="1143000"/>
            <a:ext cx="7467600" cy="5330952"/>
          </a:xfrm>
        </p:spPr>
        <p:txBody>
          <a:bodyPr/>
          <a:lstStyle/>
          <a:p>
            <a:pPr>
              <a:buNone/>
            </a:pPr>
            <a:r>
              <a:rPr lang="en-IN" dirty="0" smtClean="0"/>
              <a:t>.</a:t>
            </a:r>
            <a:endParaRPr lang="en-IN" dirty="0"/>
          </a:p>
        </p:txBody>
      </p:sp>
      <p:pic>
        <p:nvPicPr>
          <p:cNvPr id="4" name="Picture 3" descr="C:\Users\Sukhdeep Kaur\Desktop\DISSERTATION\HOSPITAL PICS\ipd wards.jpg"/>
          <p:cNvPicPr/>
          <p:nvPr/>
        </p:nvPicPr>
        <p:blipFill>
          <a:blip r:embed="rId2" cstate="print"/>
          <a:srcRect/>
          <a:stretch>
            <a:fillRect/>
          </a:stretch>
        </p:blipFill>
        <p:spPr bwMode="auto">
          <a:xfrm>
            <a:off x="533400" y="1447800"/>
            <a:ext cx="75438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sz="quarter" idx="1"/>
          </p:nvPr>
        </p:nvGraphicFramePr>
        <p:xfrm>
          <a:off x="228600" y="3"/>
          <a:ext cx="8686801" cy="6857998"/>
        </p:xfrm>
        <a:graphic>
          <a:graphicData uri="http://schemas.openxmlformats.org/drawingml/2006/table">
            <a:tbl>
              <a:tblPr firstRow="1" bandRow="1">
                <a:tableStyleId>{5C22544A-7EE6-4342-B048-85BDC9FD1C3A}</a:tableStyleId>
              </a:tblPr>
              <a:tblGrid>
                <a:gridCol w="627962"/>
                <a:gridCol w="3334438"/>
                <a:gridCol w="838200"/>
                <a:gridCol w="3886201"/>
              </a:tblGrid>
              <a:tr h="776553">
                <a:tc>
                  <a:txBody>
                    <a:bodyPr/>
                    <a:lstStyle/>
                    <a:p>
                      <a:r>
                        <a:rPr lang="en-IN" sz="1100" dirty="0" smtClean="0"/>
                        <a:t>GAP  ID  NO:</a:t>
                      </a:r>
                      <a:endParaRPr lang="en-IN" sz="1100" dirty="0"/>
                    </a:p>
                  </a:txBody>
                  <a:tcPr/>
                </a:tc>
                <a:tc>
                  <a:txBody>
                    <a:bodyPr/>
                    <a:lstStyle/>
                    <a:p>
                      <a:r>
                        <a:rPr lang="en-IN" dirty="0" smtClean="0"/>
                        <a:t>GAP STATEMENT</a:t>
                      </a:r>
                      <a:endParaRPr lang="en-IN" dirty="0"/>
                    </a:p>
                  </a:txBody>
                  <a:tcPr/>
                </a:tc>
                <a:tc>
                  <a:txBody>
                    <a:bodyPr/>
                    <a:lstStyle/>
                    <a:p>
                      <a:r>
                        <a:rPr lang="en-IN" sz="1200" dirty="0" smtClean="0"/>
                        <a:t>GAP</a:t>
                      </a:r>
                      <a:r>
                        <a:rPr lang="en-IN" sz="1200" baseline="0" dirty="0" smtClean="0"/>
                        <a:t> SEVERITY</a:t>
                      </a:r>
                      <a:endParaRPr lang="en-IN" sz="1200" dirty="0"/>
                    </a:p>
                  </a:txBody>
                  <a:tcPr/>
                </a:tc>
                <a:tc>
                  <a:txBody>
                    <a:bodyPr/>
                    <a:lstStyle/>
                    <a:p>
                      <a:r>
                        <a:rPr lang="en-IN" dirty="0" smtClean="0"/>
                        <a:t>GAP REFERENCE</a:t>
                      </a:r>
                      <a:endParaRPr lang="en-IN" dirty="0"/>
                    </a:p>
                  </a:txBody>
                  <a:tcPr/>
                </a:tc>
              </a:tr>
              <a:tr h="1037025">
                <a:tc>
                  <a:txBody>
                    <a:bodyPr/>
                    <a:lstStyle/>
                    <a:p>
                      <a:r>
                        <a:rPr lang="en-IN" dirty="0" smtClean="0"/>
                        <a:t>IP001</a:t>
                      </a:r>
                      <a:endParaRPr lang="en-IN" dirty="0"/>
                    </a:p>
                  </a:txBody>
                  <a:tcPr/>
                </a:tc>
                <a:tc>
                  <a:txBody>
                    <a:bodyPr/>
                    <a:lstStyle/>
                    <a:p>
                      <a:r>
                        <a:rPr kumimoji="0" lang="en-IN" sz="1800" kern="1200" dirty="0" smtClean="0">
                          <a:solidFill>
                            <a:schemeClr val="dk1"/>
                          </a:solidFill>
                          <a:latin typeface="+mn-lt"/>
                          <a:ea typeface="+mn-ea"/>
                          <a:cs typeface="+mn-cs"/>
                        </a:rPr>
                        <a:t>Hospital does not have disabled friendly infrastructure.</a:t>
                      </a:r>
                      <a:endParaRPr lang="en-IN" dirty="0"/>
                    </a:p>
                  </a:txBody>
                  <a:tcPr/>
                </a:tc>
                <a:tc>
                  <a:txBody>
                    <a:bodyPr/>
                    <a:lstStyle/>
                    <a:p>
                      <a:r>
                        <a:rPr lang="en-IN" dirty="0" smtClean="0"/>
                        <a:t>High</a:t>
                      </a:r>
                      <a:endParaRPr lang="en-IN" dirty="0"/>
                    </a:p>
                  </a:txBody>
                  <a:tcPr/>
                </a:tc>
                <a:tc>
                  <a:txBody>
                    <a:bodyPr/>
                    <a:lstStyle/>
                    <a:p>
                      <a:r>
                        <a:rPr kumimoji="0" lang="en-IN" sz="1400" b="0" kern="1200" dirty="0" smtClean="0">
                          <a:solidFill>
                            <a:schemeClr val="dk1"/>
                          </a:solidFill>
                          <a:latin typeface="+mn-lt"/>
                          <a:ea typeface="+mn-ea"/>
                          <a:cs typeface="+mn-cs"/>
                        </a:rPr>
                        <a:t>IPHS /Physical Infrastructure/Departmental Layout/Hospital  Administrative and support (VII), ISO 9001:2008  6.3, 7.2.1</a:t>
                      </a:r>
                      <a:endParaRPr lang="en-IN" sz="1400" b="0" dirty="0"/>
                    </a:p>
                  </a:txBody>
                  <a:tcPr/>
                </a:tc>
              </a:tr>
              <a:tr h="780212">
                <a:tc>
                  <a:txBody>
                    <a:bodyPr/>
                    <a:lstStyle/>
                    <a:p>
                      <a:r>
                        <a:rPr lang="en-IN" dirty="0" smtClean="0"/>
                        <a:t>IP002</a:t>
                      </a:r>
                      <a:endParaRPr lang="en-IN" dirty="0"/>
                    </a:p>
                  </a:txBody>
                  <a:tcPr/>
                </a:tc>
                <a:tc>
                  <a:txBody>
                    <a:bodyPr/>
                    <a:lstStyle/>
                    <a:p>
                      <a:r>
                        <a:rPr kumimoji="0" lang="en-IN" sz="1800" kern="1200" dirty="0" smtClean="0">
                          <a:solidFill>
                            <a:schemeClr val="dk1"/>
                          </a:solidFill>
                          <a:latin typeface="+mn-lt"/>
                          <a:ea typeface="+mn-ea"/>
                          <a:cs typeface="+mn-cs"/>
                        </a:rPr>
                        <a:t>Ward are not well equipped for patient care </a:t>
                      </a:r>
                      <a:endParaRPr lang="en-IN" dirty="0"/>
                    </a:p>
                  </a:txBody>
                  <a:tcPr/>
                </a:tc>
                <a:tc>
                  <a:txBody>
                    <a:bodyPr/>
                    <a:lstStyle/>
                    <a:p>
                      <a:r>
                        <a:rPr lang="en-IN" dirty="0" smtClean="0"/>
                        <a:t>High</a:t>
                      </a:r>
                      <a:endParaRPr lang="en-IN" dirty="0"/>
                    </a:p>
                  </a:txBody>
                  <a:tcPr/>
                </a:tc>
                <a:tc>
                  <a:txBody>
                    <a:bodyPr/>
                    <a:lstStyle/>
                    <a:p>
                      <a:r>
                        <a:rPr kumimoji="0" lang="en-IN" sz="1400" b="0" kern="1200" dirty="0" smtClean="0">
                          <a:solidFill>
                            <a:schemeClr val="dk1"/>
                          </a:solidFill>
                          <a:latin typeface="+mn-lt"/>
                          <a:ea typeface="+mn-ea"/>
                          <a:cs typeface="+mn-cs"/>
                        </a:rPr>
                        <a:t>IPHS Physical </a:t>
                      </a:r>
                      <a:r>
                        <a:rPr kumimoji="0" lang="en-IN" sz="1400" b="0" kern="1200" dirty="0" err="1" smtClean="0">
                          <a:solidFill>
                            <a:schemeClr val="dk1"/>
                          </a:solidFill>
                          <a:latin typeface="+mn-lt"/>
                          <a:ea typeface="+mn-ea"/>
                          <a:cs typeface="+mn-cs"/>
                        </a:rPr>
                        <a:t>Infrastucture</a:t>
                      </a:r>
                      <a:r>
                        <a:rPr kumimoji="0" lang="en-IN" sz="1400" b="0" kern="1200" dirty="0" smtClean="0">
                          <a:solidFill>
                            <a:schemeClr val="dk1"/>
                          </a:solidFill>
                          <a:latin typeface="+mn-lt"/>
                          <a:ea typeface="+mn-ea"/>
                          <a:cs typeface="+mn-cs"/>
                        </a:rPr>
                        <a:t>/Departmental Layout/Clinical Services (V), ISO 9001:2008 6.3</a:t>
                      </a:r>
                      <a:endParaRPr lang="en-IN" sz="1400" b="0" dirty="0"/>
                    </a:p>
                  </a:txBody>
                  <a:tcPr/>
                </a:tc>
              </a:tr>
              <a:tr h="961786">
                <a:tc>
                  <a:txBody>
                    <a:bodyPr/>
                    <a:lstStyle/>
                    <a:p>
                      <a:r>
                        <a:rPr lang="en-IN" dirty="0" smtClean="0"/>
                        <a:t>IP003</a:t>
                      </a:r>
                      <a:endParaRPr lang="en-IN" dirty="0"/>
                    </a:p>
                  </a:txBody>
                  <a:tcPr/>
                </a:tc>
                <a:tc>
                  <a:txBody>
                    <a:bodyPr/>
                    <a:lstStyle/>
                    <a:p>
                      <a:r>
                        <a:rPr kumimoji="0" lang="en-IN" sz="1800" kern="1200" dirty="0" smtClean="0">
                          <a:solidFill>
                            <a:schemeClr val="dk1"/>
                          </a:solidFill>
                          <a:latin typeface="+mn-lt"/>
                          <a:ea typeface="+mn-ea"/>
                          <a:cs typeface="+mn-cs"/>
                        </a:rPr>
                        <a:t>Nursing stations are not located properly for patient monitoring</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High</a:t>
                      </a:r>
                    </a:p>
                    <a:p>
                      <a:endParaRPr lang="en-IN" dirty="0"/>
                    </a:p>
                  </a:txBody>
                  <a:tcPr/>
                </a:tc>
                <a:tc>
                  <a:txBody>
                    <a:bodyPr/>
                    <a:lstStyle/>
                    <a:p>
                      <a:r>
                        <a:rPr kumimoji="0" lang="en-IN" sz="1400" b="0" kern="1200" dirty="0" smtClean="0">
                          <a:solidFill>
                            <a:schemeClr val="dk1"/>
                          </a:solidFill>
                          <a:latin typeface="+mn-lt"/>
                          <a:ea typeface="+mn-ea"/>
                          <a:cs typeface="+mn-cs"/>
                        </a:rPr>
                        <a:t>IPHS Physical infrastructure/Departmental Layout/ Clinical Services (V), ISO 9001:2008 6.3 (a)</a:t>
                      </a:r>
                      <a:endParaRPr lang="en-IN" sz="1400" b="0" dirty="0"/>
                    </a:p>
                  </a:txBody>
                  <a:tcPr/>
                </a:tc>
              </a:tr>
              <a:tr h="780212">
                <a:tc>
                  <a:txBody>
                    <a:bodyPr/>
                    <a:lstStyle/>
                    <a:p>
                      <a:r>
                        <a:rPr lang="en-IN" dirty="0" smtClean="0"/>
                        <a:t>IP004</a:t>
                      </a:r>
                      <a:endParaRPr lang="en-IN" dirty="0"/>
                    </a:p>
                  </a:txBody>
                  <a:tcPr/>
                </a:tc>
                <a:tc>
                  <a:txBody>
                    <a:bodyPr/>
                    <a:lstStyle/>
                    <a:p>
                      <a:r>
                        <a:rPr kumimoji="0" lang="en-IN" sz="1800" kern="1200" dirty="0" smtClean="0">
                          <a:solidFill>
                            <a:schemeClr val="dk1"/>
                          </a:solidFill>
                          <a:latin typeface="+mn-lt"/>
                          <a:ea typeface="+mn-ea"/>
                          <a:cs typeface="+mn-cs"/>
                        </a:rPr>
                        <a:t>Infection control not being practiced in the wards.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High</a:t>
                      </a:r>
                    </a:p>
                    <a:p>
                      <a:endParaRPr lang="en-IN" dirty="0"/>
                    </a:p>
                  </a:txBody>
                  <a:tcPr/>
                </a:tc>
                <a:tc>
                  <a:txBody>
                    <a:bodyPr/>
                    <a:lstStyle/>
                    <a:p>
                      <a:r>
                        <a:rPr kumimoji="0" lang="it-IT" sz="1400" b="0" kern="1200" dirty="0" smtClean="0">
                          <a:solidFill>
                            <a:schemeClr val="dk1"/>
                          </a:solidFill>
                          <a:latin typeface="+mn-lt"/>
                          <a:ea typeface="+mn-ea"/>
                          <a:cs typeface="+mn-cs"/>
                        </a:rPr>
                        <a:t>IPHS Services/Health Care Workers Saferty(5),Services/</a:t>
                      </a:r>
                      <a:r>
                        <a:rPr kumimoji="0" lang="en-IN" sz="1400" b="0" kern="1200" dirty="0" smtClean="0">
                          <a:solidFill>
                            <a:schemeClr val="dk1"/>
                          </a:solidFill>
                          <a:latin typeface="+mn-lt"/>
                          <a:ea typeface="+mn-ea"/>
                          <a:cs typeface="+mn-cs"/>
                        </a:rPr>
                        <a:t>Patient Safety and Infection Control(4),</a:t>
                      </a:r>
                      <a:r>
                        <a:rPr kumimoji="0" lang="it-IT" sz="1400" b="0" kern="1200" dirty="0" smtClean="0">
                          <a:solidFill>
                            <a:schemeClr val="dk1"/>
                          </a:solidFill>
                          <a:latin typeface="+mn-lt"/>
                          <a:ea typeface="+mn-ea"/>
                          <a:cs typeface="+mn-cs"/>
                        </a:rPr>
                        <a:t>ISO 9001:2008 7.2.1.(c)</a:t>
                      </a:r>
                      <a:endParaRPr lang="en-IN" sz="1400" b="0" dirty="0"/>
                    </a:p>
                  </a:txBody>
                  <a:tcPr/>
                </a:tc>
              </a:tr>
              <a:tr h="780212">
                <a:tc>
                  <a:txBody>
                    <a:bodyPr/>
                    <a:lstStyle/>
                    <a:p>
                      <a:r>
                        <a:rPr lang="en-IN" dirty="0" smtClean="0"/>
                        <a:t>IP005</a:t>
                      </a:r>
                      <a:endParaRPr lang="en-IN" dirty="0"/>
                    </a:p>
                  </a:txBody>
                  <a:tcPr/>
                </a:tc>
                <a:tc>
                  <a:txBody>
                    <a:bodyPr/>
                    <a:lstStyle/>
                    <a:p>
                      <a:r>
                        <a:rPr kumimoji="0" lang="en-IN" sz="1800" kern="1200" dirty="0" smtClean="0">
                          <a:solidFill>
                            <a:schemeClr val="dk1"/>
                          </a:solidFill>
                          <a:latin typeface="+mn-lt"/>
                          <a:ea typeface="+mn-ea"/>
                          <a:cs typeface="+mn-cs"/>
                        </a:rPr>
                        <a:t>Overcrowding of the patient care areas</a:t>
                      </a:r>
                      <a:endParaRPr lang="en-IN" dirty="0"/>
                    </a:p>
                  </a:txBody>
                  <a:tcPr/>
                </a:tc>
                <a:tc>
                  <a:txBody>
                    <a:bodyPr/>
                    <a:lstStyle/>
                    <a:p>
                      <a:r>
                        <a:rPr lang="en-IN" dirty="0" smtClean="0"/>
                        <a:t>Medium</a:t>
                      </a:r>
                      <a:endParaRPr lang="en-IN" dirty="0"/>
                    </a:p>
                  </a:txBody>
                  <a:tcPr/>
                </a:tc>
                <a:tc>
                  <a:txBody>
                    <a:bodyPr/>
                    <a:lstStyle/>
                    <a:p>
                      <a:r>
                        <a:rPr kumimoji="0" lang="en-IN" sz="1400" b="0" kern="1200" dirty="0" smtClean="0">
                          <a:solidFill>
                            <a:schemeClr val="dk1"/>
                          </a:solidFill>
                          <a:latin typeface="+mn-lt"/>
                          <a:ea typeface="+mn-ea"/>
                          <a:cs typeface="+mn-cs"/>
                        </a:rPr>
                        <a:t>IPHS Physical infrastructure/Departmental Layout/ Clinical Services (V), ISO 9001:2008 7.2.1.(b)</a:t>
                      </a:r>
                      <a:endParaRPr lang="en-IN" sz="1400" b="0" dirty="0"/>
                    </a:p>
                  </a:txBody>
                  <a:tcPr/>
                </a:tc>
              </a:tr>
              <a:tr h="780212">
                <a:tc>
                  <a:txBody>
                    <a:bodyPr/>
                    <a:lstStyle/>
                    <a:p>
                      <a:r>
                        <a:rPr lang="en-IN" dirty="0" smtClean="0"/>
                        <a:t>IP006</a:t>
                      </a:r>
                      <a:endParaRPr lang="en-IN" dirty="0"/>
                    </a:p>
                  </a:txBody>
                  <a:tcPr/>
                </a:tc>
                <a:tc>
                  <a:txBody>
                    <a:bodyPr/>
                    <a:lstStyle/>
                    <a:p>
                      <a:r>
                        <a:rPr kumimoji="0" lang="en-IN" sz="1800" kern="1200" dirty="0" smtClean="0">
                          <a:solidFill>
                            <a:schemeClr val="dk1"/>
                          </a:solidFill>
                          <a:latin typeface="+mn-lt"/>
                          <a:ea typeface="+mn-ea"/>
                          <a:cs typeface="+mn-cs"/>
                        </a:rPr>
                        <a:t>Internal transfer of patient is not effective.</a:t>
                      </a:r>
                      <a:endParaRPr lang="en-IN" dirty="0"/>
                    </a:p>
                  </a:txBody>
                  <a:tcPr/>
                </a:tc>
                <a:tc>
                  <a:txBody>
                    <a:bodyPr/>
                    <a:lstStyle/>
                    <a:p>
                      <a:r>
                        <a:rPr lang="en-IN" dirty="0" smtClean="0"/>
                        <a:t>Medium</a:t>
                      </a:r>
                      <a:endParaRPr lang="en-IN" dirty="0"/>
                    </a:p>
                  </a:txBody>
                  <a:tcPr/>
                </a:tc>
                <a:tc>
                  <a:txBody>
                    <a:bodyPr/>
                    <a:lstStyle/>
                    <a:p>
                      <a:r>
                        <a:rPr kumimoji="0" lang="en-IN" sz="1400" b="0" kern="1200" dirty="0" smtClean="0">
                          <a:solidFill>
                            <a:schemeClr val="dk1"/>
                          </a:solidFill>
                          <a:latin typeface="+mn-lt"/>
                          <a:ea typeface="+mn-ea"/>
                          <a:cs typeface="+mn-cs"/>
                        </a:rPr>
                        <a:t>IPHS Physical infrastructure/Departmental Layout/ Clinical Services (VI),  ISO 9001:2008 7.2.1(b)</a:t>
                      </a:r>
                      <a:endParaRPr lang="en-IN" sz="1400" b="0" dirty="0"/>
                    </a:p>
                  </a:txBody>
                  <a:tcPr/>
                </a:tc>
              </a:tr>
              <a:tr h="961786">
                <a:tc>
                  <a:txBody>
                    <a:bodyPr/>
                    <a:lstStyle/>
                    <a:p>
                      <a:r>
                        <a:rPr lang="en-IN" dirty="0" smtClean="0"/>
                        <a:t>IP007</a:t>
                      </a:r>
                      <a:endParaRPr lang="en-IN" dirty="0"/>
                    </a:p>
                  </a:txBody>
                  <a:tcPr/>
                </a:tc>
                <a:tc>
                  <a:txBody>
                    <a:bodyPr/>
                    <a:lstStyle/>
                    <a:p>
                      <a:r>
                        <a:rPr kumimoji="0" lang="en-IN" sz="1800" kern="1200" dirty="0" smtClean="0">
                          <a:solidFill>
                            <a:schemeClr val="dk1"/>
                          </a:solidFill>
                          <a:latin typeface="+mn-lt"/>
                          <a:ea typeface="+mn-ea"/>
                          <a:cs typeface="+mn-cs"/>
                        </a:rPr>
                        <a:t>Facilities for collection and storage of linen are inadequate</a:t>
                      </a:r>
                      <a:endParaRPr lang="en-IN" dirty="0"/>
                    </a:p>
                  </a:txBody>
                  <a:tcPr/>
                </a:tc>
                <a:tc>
                  <a:txBody>
                    <a:bodyPr/>
                    <a:lstStyle/>
                    <a:p>
                      <a:r>
                        <a:rPr lang="en-IN" dirty="0" smtClean="0"/>
                        <a:t>High</a:t>
                      </a:r>
                      <a:endParaRPr lang="en-IN" dirty="0"/>
                    </a:p>
                  </a:txBody>
                  <a:tcPr/>
                </a:tc>
                <a:tc>
                  <a:txBody>
                    <a:bodyPr/>
                    <a:lstStyle/>
                    <a:p>
                      <a:r>
                        <a:rPr kumimoji="0" lang="en-IN" sz="1400" b="0" kern="1200" dirty="0" smtClean="0">
                          <a:solidFill>
                            <a:schemeClr val="dk1"/>
                          </a:solidFill>
                          <a:latin typeface="+mn-lt"/>
                          <a:ea typeface="+mn-ea"/>
                          <a:cs typeface="+mn-cs"/>
                        </a:rPr>
                        <a:t>IPHS Physical Infrastructure/Departmental Layout/Hospital Services(IV), ISO 9001:2008 6.3, 7.2.1</a:t>
                      </a:r>
                      <a:endParaRPr lang="en-IN" sz="1400" b="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0132"/>
          <p:cNvPicPr/>
          <p:nvPr/>
        </p:nvPicPr>
        <p:blipFill>
          <a:blip r:embed="rId2" cstate="print"/>
          <a:srcRect/>
          <a:stretch>
            <a:fillRect/>
          </a:stretch>
        </p:blipFill>
        <p:spPr bwMode="auto">
          <a:xfrm>
            <a:off x="533400" y="685800"/>
            <a:ext cx="3352800" cy="4267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648200" y="685800"/>
            <a:ext cx="3429000" cy="4267200"/>
          </a:xfrm>
          <a:prstGeom prst="rect">
            <a:avLst/>
          </a:prstGeom>
          <a:noFill/>
          <a:ln w="9525">
            <a:noFill/>
            <a:miter lim="800000"/>
            <a:headEnd/>
            <a:tailEnd/>
          </a:ln>
        </p:spPr>
      </p:pic>
      <p:sp>
        <p:nvSpPr>
          <p:cNvPr id="6" name="TextBox 5"/>
          <p:cNvSpPr txBox="1"/>
          <p:nvPr/>
        </p:nvSpPr>
        <p:spPr>
          <a:xfrm>
            <a:off x="1066800" y="5257800"/>
            <a:ext cx="2514600" cy="369332"/>
          </a:xfrm>
          <a:prstGeom prst="rect">
            <a:avLst/>
          </a:prstGeom>
          <a:noFill/>
        </p:spPr>
        <p:txBody>
          <a:bodyPr wrap="square" rtlCol="0">
            <a:spAutoFit/>
          </a:bodyPr>
          <a:lstStyle/>
          <a:p>
            <a:r>
              <a:rPr lang="en-IN" i="1" dirty="0" smtClean="0"/>
              <a:t>Male Ward</a:t>
            </a:r>
            <a:endParaRPr lang="en-IN" i="1" dirty="0"/>
          </a:p>
        </p:txBody>
      </p:sp>
      <p:sp>
        <p:nvSpPr>
          <p:cNvPr id="7" name="TextBox 6"/>
          <p:cNvSpPr txBox="1"/>
          <p:nvPr/>
        </p:nvSpPr>
        <p:spPr>
          <a:xfrm>
            <a:off x="5105400" y="5334000"/>
            <a:ext cx="2133600" cy="381000"/>
          </a:xfrm>
          <a:prstGeom prst="rect">
            <a:avLst/>
          </a:prstGeom>
          <a:noFill/>
        </p:spPr>
        <p:txBody>
          <a:bodyPr wrap="square" rtlCol="0">
            <a:spAutoFit/>
          </a:bodyPr>
          <a:lstStyle/>
          <a:p>
            <a:r>
              <a:rPr lang="en-IN" i="1" dirty="0" smtClean="0"/>
              <a:t>Female Ward</a:t>
            </a:r>
            <a:endParaRPr lang="en-IN"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en-IN" sz="2400" b="1" u="sng" dirty="0" smtClean="0">
                <a:solidFill>
                  <a:schemeClr val="tx1"/>
                </a:solidFill>
              </a:rPr>
              <a:t>EMERGENCY DEPARTMENT  GAP ANALYSIS</a:t>
            </a:r>
            <a:endParaRPr lang="en-IN" sz="2400" b="1" u="sng" dirty="0">
              <a:solidFill>
                <a:schemeClr val="tx1"/>
              </a:solidFill>
            </a:endParaRPr>
          </a:p>
        </p:txBody>
      </p:sp>
      <p:pic>
        <p:nvPicPr>
          <p:cNvPr id="4" name="Content Placeholder 3"/>
          <p:cNvPicPr>
            <a:picLocks noGrp="1"/>
          </p:cNvPicPr>
          <p:nvPr>
            <p:ph sz="quarter" idx="1"/>
          </p:nvPr>
        </p:nvPicPr>
        <p:blipFill>
          <a:blip r:embed="rId2" cstate="print"/>
          <a:srcRect/>
          <a:stretch>
            <a:fillRect/>
          </a:stretch>
        </p:blipFill>
        <p:spPr bwMode="auto">
          <a:xfrm>
            <a:off x="577871" y="1600200"/>
            <a:ext cx="7226257"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sz="quarter" idx="1"/>
          </p:nvPr>
        </p:nvGraphicFramePr>
        <p:xfrm>
          <a:off x="228600" y="228600"/>
          <a:ext cx="8534401" cy="6400799"/>
        </p:xfrm>
        <a:graphic>
          <a:graphicData uri="http://schemas.openxmlformats.org/drawingml/2006/table">
            <a:tbl>
              <a:tblPr firstRow="1" bandRow="1">
                <a:tableStyleId>{5C22544A-7EE6-4342-B048-85BDC9FD1C3A}</a:tableStyleId>
              </a:tblPr>
              <a:tblGrid>
                <a:gridCol w="1087185"/>
                <a:gridCol w="3103815"/>
                <a:gridCol w="1524000"/>
                <a:gridCol w="2819401"/>
              </a:tblGrid>
              <a:tr h="814589">
                <a:tc>
                  <a:txBody>
                    <a:bodyPr/>
                    <a:lstStyle/>
                    <a:p>
                      <a:r>
                        <a:rPr lang="en-IN" dirty="0" smtClean="0"/>
                        <a:t>GAP</a:t>
                      </a:r>
                      <a:r>
                        <a:rPr lang="en-IN" baseline="0" dirty="0" smtClean="0"/>
                        <a:t> ID NO:</a:t>
                      </a:r>
                      <a:endParaRPr lang="en-IN" dirty="0"/>
                    </a:p>
                  </a:txBody>
                  <a:tcPr/>
                </a:tc>
                <a:tc>
                  <a:txBody>
                    <a:bodyPr/>
                    <a:lstStyle/>
                    <a:p>
                      <a:pPr algn="ctr"/>
                      <a:r>
                        <a:rPr lang="en-IN" dirty="0" smtClean="0"/>
                        <a:t>GAP STATEMENT</a:t>
                      </a:r>
                      <a:endParaRPr lang="en-IN" dirty="0"/>
                    </a:p>
                  </a:txBody>
                  <a:tcPr/>
                </a:tc>
                <a:tc>
                  <a:txBody>
                    <a:bodyPr/>
                    <a:lstStyle/>
                    <a:p>
                      <a:pPr algn="ctr"/>
                      <a:r>
                        <a:rPr lang="en-IN" dirty="0" smtClean="0"/>
                        <a:t>GAP SEVERITY</a:t>
                      </a:r>
                      <a:endParaRPr lang="en-IN" dirty="0"/>
                    </a:p>
                  </a:txBody>
                  <a:tcPr/>
                </a:tc>
                <a:tc>
                  <a:txBody>
                    <a:bodyPr/>
                    <a:lstStyle/>
                    <a:p>
                      <a:pPr algn="ctr"/>
                      <a:r>
                        <a:rPr lang="en-IN" dirty="0" smtClean="0"/>
                        <a:t>GAP REFERENCE</a:t>
                      </a:r>
                      <a:endParaRPr lang="en-IN" dirty="0"/>
                    </a:p>
                  </a:txBody>
                  <a:tcPr/>
                </a:tc>
              </a:tr>
              <a:tr h="1862070">
                <a:tc>
                  <a:txBody>
                    <a:bodyPr/>
                    <a:lstStyle/>
                    <a:p>
                      <a:r>
                        <a:rPr lang="en-IN" dirty="0" smtClean="0"/>
                        <a:t>EMER001</a:t>
                      </a:r>
                      <a:endParaRPr lang="en-IN" dirty="0"/>
                    </a:p>
                  </a:txBody>
                  <a:tcPr/>
                </a:tc>
                <a:tc>
                  <a:txBody>
                    <a:bodyPr/>
                    <a:lstStyle/>
                    <a:p>
                      <a:r>
                        <a:rPr kumimoji="0" lang="en-IN" sz="1800" kern="1200" dirty="0" smtClean="0">
                          <a:solidFill>
                            <a:schemeClr val="dk1"/>
                          </a:solidFill>
                          <a:latin typeface="+mn-lt"/>
                          <a:ea typeface="+mn-ea"/>
                          <a:cs typeface="+mn-cs"/>
                        </a:rPr>
                        <a:t>Non availability of Ambulance control room for effective patient transport.</a:t>
                      </a:r>
                      <a:endParaRPr lang="en-IN" dirty="0"/>
                    </a:p>
                  </a:txBody>
                  <a:tcPr/>
                </a:tc>
                <a:tc>
                  <a:txBody>
                    <a:bodyPr/>
                    <a:lstStyle/>
                    <a:p>
                      <a:r>
                        <a:rPr lang="en-IN" dirty="0" smtClean="0"/>
                        <a:t>Medium</a:t>
                      </a:r>
                      <a:endParaRPr lang="en-IN" dirty="0"/>
                    </a:p>
                  </a:txBody>
                  <a:tcPr/>
                </a:tc>
                <a:tc>
                  <a:txBody>
                    <a:bodyPr/>
                    <a:lstStyle/>
                    <a:p>
                      <a:r>
                        <a:rPr kumimoji="0" lang="en-IN" sz="1800" b="0" kern="1200" dirty="0" smtClean="0">
                          <a:solidFill>
                            <a:schemeClr val="dk1"/>
                          </a:solidFill>
                          <a:latin typeface="+mn-lt"/>
                          <a:ea typeface="+mn-ea"/>
                          <a:cs typeface="+mn-cs"/>
                        </a:rPr>
                        <a:t>IPHS Physical Infrastructure/Departmental Layout/Clinical Services (IX), ISO 9001: 2008 6.3 (c)</a:t>
                      </a:r>
                      <a:endParaRPr lang="en-IN" b="0" dirty="0"/>
                    </a:p>
                  </a:txBody>
                  <a:tcPr/>
                </a:tc>
              </a:tr>
              <a:tr h="1862070">
                <a:tc>
                  <a:txBody>
                    <a:bodyPr/>
                    <a:lstStyle/>
                    <a:p>
                      <a:r>
                        <a:rPr lang="en-IN" dirty="0" smtClean="0"/>
                        <a:t>EMER002</a:t>
                      </a:r>
                      <a:endParaRPr lang="en-IN" dirty="0"/>
                    </a:p>
                  </a:txBody>
                  <a:tcPr/>
                </a:tc>
                <a:tc>
                  <a:txBody>
                    <a:bodyPr/>
                    <a:lstStyle/>
                    <a:p>
                      <a:r>
                        <a:rPr kumimoji="0" lang="en-IN" sz="1800" kern="1200" dirty="0" smtClean="0">
                          <a:solidFill>
                            <a:schemeClr val="dk1"/>
                          </a:solidFill>
                          <a:latin typeface="+mn-lt"/>
                          <a:ea typeface="+mn-ea"/>
                          <a:cs typeface="+mn-cs"/>
                        </a:rPr>
                        <a:t> Emergency department is not fully Equipped.</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High</a:t>
                      </a:r>
                    </a:p>
                    <a:p>
                      <a:endParaRPr lang="en-IN" dirty="0"/>
                    </a:p>
                  </a:txBody>
                  <a:tcPr/>
                </a:tc>
                <a:tc>
                  <a:txBody>
                    <a:bodyPr/>
                    <a:lstStyle/>
                    <a:p>
                      <a:r>
                        <a:rPr kumimoji="0" lang="en-IN" sz="1800" b="0" kern="1200" dirty="0" smtClean="0">
                          <a:solidFill>
                            <a:schemeClr val="dk1"/>
                          </a:solidFill>
                          <a:latin typeface="+mn-lt"/>
                          <a:ea typeface="+mn-ea"/>
                          <a:cs typeface="+mn-cs"/>
                        </a:rPr>
                        <a:t>IPHS Physical Infrastructure/Departmental Layout/Clinical Services (IX), ISO 9001: 2008 6.3 (b)</a:t>
                      </a:r>
                      <a:endParaRPr lang="en-IN" b="0" dirty="0"/>
                    </a:p>
                  </a:txBody>
                  <a:tcPr/>
                </a:tc>
              </a:tr>
              <a:tr h="1862070">
                <a:tc>
                  <a:txBody>
                    <a:bodyPr/>
                    <a:lstStyle/>
                    <a:p>
                      <a:r>
                        <a:rPr lang="en-IN" dirty="0" smtClean="0"/>
                        <a:t>EMER003</a:t>
                      </a:r>
                      <a:endParaRPr lang="en-IN" dirty="0"/>
                    </a:p>
                  </a:txBody>
                  <a:tcPr/>
                </a:tc>
                <a:tc>
                  <a:txBody>
                    <a:bodyPr/>
                    <a:lstStyle/>
                    <a:p>
                      <a:r>
                        <a:rPr kumimoji="0" lang="en-IN" sz="1800" kern="1200" dirty="0" smtClean="0">
                          <a:solidFill>
                            <a:schemeClr val="dk1"/>
                          </a:solidFill>
                          <a:latin typeface="+mn-lt"/>
                          <a:ea typeface="+mn-ea"/>
                          <a:cs typeface="+mn-cs"/>
                        </a:rPr>
                        <a:t>Department is not designed as per requirements of the department</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High</a:t>
                      </a:r>
                    </a:p>
                    <a:p>
                      <a:endParaRPr lang="en-IN" dirty="0"/>
                    </a:p>
                  </a:txBody>
                  <a:tcPr/>
                </a:tc>
                <a:tc>
                  <a:txBody>
                    <a:bodyPr/>
                    <a:lstStyle/>
                    <a:p>
                      <a:r>
                        <a:rPr kumimoji="0" lang="en-IN" sz="1800" b="0" kern="1200" dirty="0" smtClean="0">
                          <a:solidFill>
                            <a:schemeClr val="dk1"/>
                          </a:solidFill>
                          <a:latin typeface="+mn-lt"/>
                          <a:ea typeface="+mn-ea"/>
                          <a:cs typeface="+mn-cs"/>
                        </a:rPr>
                        <a:t>IPHS Physical Infrastructure/Departmental Layout/Clinical Services (IX), ISO 9001: 2008 6.3 (a), 7.2.1</a:t>
                      </a:r>
                      <a:endParaRPr lang="en-IN" b="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45719"/>
          </a:xfrm>
        </p:spPr>
        <p:txBody>
          <a:bodyPr>
            <a:normAutofit fontScale="90000"/>
          </a:bodyPr>
          <a:lstStyle/>
          <a:p>
            <a:endParaRPr lang="en-IN" dirty="0"/>
          </a:p>
        </p:txBody>
      </p:sp>
      <p:sp>
        <p:nvSpPr>
          <p:cNvPr id="5" name="Content Placeholder 4"/>
          <p:cNvSpPr>
            <a:spLocks noGrp="1"/>
          </p:cNvSpPr>
          <p:nvPr>
            <p:ph sz="quarter" idx="1"/>
          </p:nvPr>
        </p:nvSpPr>
        <p:spPr>
          <a:xfrm>
            <a:off x="457200" y="914400"/>
            <a:ext cx="3657600" cy="5257800"/>
          </a:xfrm>
        </p:spPr>
        <p:txBody>
          <a:bodyPr/>
          <a:lstStyle/>
          <a:p>
            <a:pPr>
              <a:buNone/>
            </a:pPr>
            <a:r>
              <a:rPr lang="en-IN" i="1" dirty="0" smtClean="0"/>
              <a:t>Bed condition in emergency</a:t>
            </a:r>
          </a:p>
          <a:p>
            <a:pPr>
              <a:buNone/>
            </a:pPr>
            <a:endParaRPr lang="en-IN" dirty="0"/>
          </a:p>
        </p:txBody>
      </p:sp>
      <p:sp>
        <p:nvSpPr>
          <p:cNvPr id="6" name="Content Placeholder 5"/>
          <p:cNvSpPr>
            <a:spLocks noGrp="1"/>
          </p:cNvSpPr>
          <p:nvPr>
            <p:ph sz="quarter" idx="2"/>
          </p:nvPr>
        </p:nvSpPr>
        <p:spPr>
          <a:xfrm>
            <a:off x="4270248" y="990600"/>
            <a:ext cx="3657600" cy="5181600"/>
          </a:xfrm>
        </p:spPr>
        <p:txBody>
          <a:bodyPr/>
          <a:lstStyle/>
          <a:p>
            <a:pPr>
              <a:buNone/>
            </a:pPr>
            <a:r>
              <a:rPr lang="en-IN" i="1" dirty="0" smtClean="0"/>
              <a:t>       Equipments in             	emergency</a:t>
            </a:r>
          </a:p>
          <a:p>
            <a:pPr>
              <a:buNone/>
            </a:pPr>
            <a:endParaRPr lang="en-IN" dirty="0"/>
          </a:p>
        </p:txBody>
      </p:sp>
      <p:pic>
        <p:nvPicPr>
          <p:cNvPr id="7" name="Picture 6" descr="C:\Users\Sukhdeep Kaur\Desktop\DISSERTATION\HOSPITAL PICS\MINOR OT IN EMERGENCY.jpg"/>
          <p:cNvPicPr/>
          <p:nvPr/>
        </p:nvPicPr>
        <p:blipFill>
          <a:blip r:embed="rId2" cstate="print"/>
          <a:srcRect/>
          <a:stretch>
            <a:fillRect/>
          </a:stretch>
        </p:blipFill>
        <p:spPr bwMode="auto">
          <a:xfrm>
            <a:off x="609600" y="2057400"/>
            <a:ext cx="3048000" cy="3505200"/>
          </a:xfrm>
          <a:prstGeom prst="rect">
            <a:avLst/>
          </a:prstGeom>
          <a:noFill/>
          <a:ln w="9525">
            <a:noFill/>
            <a:miter lim="800000"/>
            <a:headEnd/>
            <a:tailEnd/>
          </a:ln>
        </p:spPr>
      </p:pic>
      <p:pic>
        <p:nvPicPr>
          <p:cNvPr id="8" name="Picture 7" descr="C:\Users\Sukhdeep Kaur\Desktop\DISSERTATION\HOSPITAL PICS\MINOR OT 2.jpg"/>
          <p:cNvPicPr/>
          <p:nvPr/>
        </p:nvPicPr>
        <p:blipFill>
          <a:blip r:embed="rId3" cstate="print"/>
          <a:srcRect/>
          <a:stretch>
            <a:fillRect/>
          </a:stretch>
        </p:blipFill>
        <p:spPr bwMode="auto">
          <a:xfrm>
            <a:off x="4572000" y="2057400"/>
            <a:ext cx="31242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pPr algn="ctr"/>
            <a:r>
              <a:rPr lang="en-IN" sz="2400" b="1" u="sng" dirty="0" smtClean="0">
                <a:solidFill>
                  <a:schemeClr val="tx1"/>
                </a:solidFill>
              </a:rPr>
              <a:t>LABORATORY GAP ANALYSIS</a:t>
            </a:r>
            <a:endParaRPr lang="en-IN" sz="2400" b="1" u="sng" dirty="0">
              <a:solidFill>
                <a:schemeClr val="tx1"/>
              </a:solidFill>
            </a:endParaRPr>
          </a:p>
        </p:txBody>
      </p:sp>
      <p:sp>
        <p:nvSpPr>
          <p:cNvPr id="3" name="Content Placeholder 2"/>
          <p:cNvSpPr>
            <a:spLocks noGrp="1"/>
          </p:cNvSpPr>
          <p:nvPr>
            <p:ph sz="quarter" idx="1"/>
          </p:nvPr>
        </p:nvSpPr>
        <p:spPr/>
        <p:txBody>
          <a:bodyPr/>
          <a:lstStyle/>
          <a:p>
            <a:endParaRPr lang="en-IN" dirty="0"/>
          </a:p>
        </p:txBody>
      </p:sp>
      <p:pic>
        <p:nvPicPr>
          <p:cNvPr id="4" name="Picture 3"/>
          <p:cNvPicPr/>
          <p:nvPr/>
        </p:nvPicPr>
        <p:blipFill>
          <a:blip r:embed="rId2" cstate="print"/>
          <a:srcRect/>
          <a:stretch>
            <a:fillRect/>
          </a:stretch>
        </p:blipFill>
        <p:spPr bwMode="auto">
          <a:xfrm>
            <a:off x="685800" y="1447800"/>
            <a:ext cx="7086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chemeClr val="accent1">
                    <a:lumMod val="75000"/>
                  </a:schemeClr>
                </a:solidFill>
              </a:rPr>
              <a:t>  </a:t>
            </a:r>
            <a:r>
              <a:rPr lang="en-IN" b="1" dirty="0" smtClean="0">
                <a:solidFill>
                  <a:schemeClr val="accent1">
                    <a:lumMod val="75000"/>
                  </a:schemeClr>
                </a:solidFill>
              </a:rPr>
              <a:t>PUNJAB HEALTH SYSTEMS CORPORATION(PHSC)</a:t>
            </a:r>
            <a:endParaRPr lang="en-IN" b="1" dirty="0">
              <a:solidFill>
                <a:schemeClr val="accent1">
                  <a:lumMod val="75000"/>
                </a:schemeClr>
              </a:solidFill>
            </a:endParaRPr>
          </a:p>
        </p:txBody>
      </p:sp>
      <p:sp>
        <p:nvSpPr>
          <p:cNvPr id="3" name="Content Placeholder 2"/>
          <p:cNvSpPr>
            <a:spLocks noGrp="1"/>
          </p:cNvSpPr>
          <p:nvPr>
            <p:ph sz="quarter" idx="1"/>
          </p:nvPr>
        </p:nvSpPr>
        <p:spPr/>
        <p:txBody>
          <a:bodyPr>
            <a:normAutofit fontScale="92500" lnSpcReduction="10000"/>
          </a:bodyPr>
          <a:lstStyle/>
          <a:p>
            <a:r>
              <a:rPr lang="en-IN" sz="2000" dirty="0" smtClean="0"/>
              <a:t>The Punjab Health Systems Corporation was incorporated by the State Govt. in the year 1996 through enactment of Legislative Act, “The Punjab Health Systems Corporation Act, 1996” (Punjab Act No.6 of 1996)</a:t>
            </a:r>
          </a:p>
          <a:p>
            <a:r>
              <a:rPr lang="en-IN" sz="2000" dirty="0" smtClean="0"/>
              <a:t>Main objective is implementation of a World Bank assisted Health Systems Development Project for revamping of existing secondary level health care services.</a:t>
            </a:r>
          </a:p>
          <a:p>
            <a:r>
              <a:rPr lang="en-IN" sz="2000" dirty="0" smtClean="0"/>
              <a:t>Corporation has taken over 166 Institutions which includes District Hospitals, Sub-Divisional Hospitals and Community </a:t>
            </a:r>
            <a:r>
              <a:rPr lang="en-IN" sz="2000" smtClean="0"/>
              <a:t>Health </a:t>
            </a:r>
            <a:r>
              <a:rPr lang="en-IN" sz="2000" smtClean="0"/>
              <a:t>Centres.</a:t>
            </a:r>
            <a:endParaRPr lang="en-IN" sz="2000" dirty="0" smtClean="0"/>
          </a:p>
          <a:p>
            <a:r>
              <a:rPr lang="en-IN" sz="2200" dirty="0" smtClean="0"/>
              <a:t>Under this project modernization and </a:t>
            </a:r>
            <a:r>
              <a:rPr lang="en-IN" sz="2200" dirty="0" err="1" smtClean="0"/>
              <a:t>updation</a:t>
            </a:r>
            <a:r>
              <a:rPr lang="en-IN" sz="2200" dirty="0" smtClean="0"/>
              <a:t> of 157 hospitals has envisaged through systems supports such as Computerization, HMIS, Disease Surveillance, Training of Personnel, Quality Assurance, Bio-waste Management, Strengthening of Physical Infrastructure (Buildings &amp; Equipments) etc.</a:t>
            </a:r>
            <a:endParaRPr lang="en-IN" sz="2200" dirty="0"/>
          </a:p>
        </p:txBody>
      </p:sp>
      <p:pic>
        <p:nvPicPr>
          <p:cNvPr id="1026" name="Picture 2" descr="C:\Users\Sukhdeep Kaur\Desktop\DISSERTATION\HOSPITAL PICS\logo.jpg"/>
          <p:cNvPicPr>
            <a:picLocks noChangeAspect="1" noChangeArrowheads="1"/>
          </p:cNvPicPr>
          <p:nvPr/>
        </p:nvPicPr>
        <p:blipFill>
          <a:blip r:embed="rId2" cstate="print"/>
          <a:srcRect/>
          <a:stretch>
            <a:fillRect/>
          </a:stretch>
        </p:blipFill>
        <p:spPr bwMode="auto">
          <a:xfrm>
            <a:off x="7315200" y="228600"/>
            <a:ext cx="1371600" cy="1219200"/>
          </a:xfrm>
          <a:prstGeom prst="rect">
            <a:avLst/>
          </a:prstGeom>
          <a:noFill/>
        </p:spPr>
      </p:pic>
      <p:pic>
        <p:nvPicPr>
          <p:cNvPr id="1027" name="Picture 3" descr="C:\Users\Sukhdeep Kaur\Desktop\DISSERTATION\HOSPITAL PICS\punjabHealthIcon.jpg"/>
          <p:cNvPicPr>
            <a:picLocks noChangeAspect="1" noChangeArrowheads="1"/>
          </p:cNvPicPr>
          <p:nvPr/>
        </p:nvPicPr>
        <p:blipFill>
          <a:blip r:embed="rId3" cstate="print"/>
          <a:srcRect/>
          <a:stretch>
            <a:fillRect/>
          </a:stretch>
        </p:blipFill>
        <p:spPr bwMode="auto">
          <a:xfrm>
            <a:off x="152400" y="304800"/>
            <a:ext cx="1295400" cy="11334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sz="quarter" idx="1"/>
          </p:nvPr>
        </p:nvGraphicFramePr>
        <p:xfrm>
          <a:off x="228600" y="228600"/>
          <a:ext cx="8458200" cy="6492240"/>
        </p:xfrm>
        <a:graphic>
          <a:graphicData uri="http://schemas.openxmlformats.org/drawingml/2006/table">
            <a:tbl>
              <a:tblPr firstRow="1" bandRow="1">
                <a:tableStyleId>{5C22544A-7EE6-4342-B048-85BDC9FD1C3A}</a:tableStyleId>
              </a:tblPr>
              <a:tblGrid>
                <a:gridCol w="1295400"/>
                <a:gridCol w="2933700"/>
                <a:gridCol w="1790700"/>
                <a:gridCol w="2438400"/>
              </a:tblGrid>
              <a:tr h="762000">
                <a:tc>
                  <a:txBody>
                    <a:bodyPr/>
                    <a:lstStyle/>
                    <a:p>
                      <a:r>
                        <a:rPr lang="en-IN" dirty="0" smtClean="0"/>
                        <a:t>GAP</a:t>
                      </a:r>
                      <a:r>
                        <a:rPr lang="en-IN" baseline="0" dirty="0" smtClean="0"/>
                        <a:t> ID NO:</a:t>
                      </a:r>
                      <a:endParaRPr lang="en-IN" dirty="0"/>
                    </a:p>
                  </a:txBody>
                  <a:tcPr/>
                </a:tc>
                <a:tc>
                  <a:txBody>
                    <a:bodyPr/>
                    <a:lstStyle/>
                    <a:p>
                      <a:r>
                        <a:rPr lang="en-IN" dirty="0" smtClean="0"/>
                        <a:t>GAP STATEMENT</a:t>
                      </a:r>
                      <a:endParaRPr lang="en-IN" dirty="0"/>
                    </a:p>
                  </a:txBody>
                  <a:tcPr/>
                </a:tc>
                <a:tc>
                  <a:txBody>
                    <a:bodyPr/>
                    <a:lstStyle/>
                    <a:p>
                      <a:r>
                        <a:rPr lang="en-IN" dirty="0" smtClean="0"/>
                        <a:t>GAP SEVERITY</a:t>
                      </a:r>
                      <a:endParaRPr lang="en-IN" dirty="0"/>
                    </a:p>
                  </a:txBody>
                  <a:tcPr/>
                </a:tc>
                <a:tc>
                  <a:txBody>
                    <a:bodyPr/>
                    <a:lstStyle/>
                    <a:p>
                      <a:r>
                        <a:rPr lang="en-IN" dirty="0" smtClean="0"/>
                        <a:t>GAP REFERENCE</a:t>
                      </a:r>
                      <a:endParaRPr lang="en-IN" dirty="0"/>
                    </a:p>
                  </a:txBody>
                  <a:tcPr/>
                </a:tc>
              </a:tr>
              <a:tr h="1066800">
                <a:tc>
                  <a:txBody>
                    <a:bodyPr/>
                    <a:lstStyle/>
                    <a:p>
                      <a:r>
                        <a:rPr lang="en-IN" dirty="0" smtClean="0"/>
                        <a:t>LAB001</a:t>
                      </a:r>
                      <a:endParaRPr lang="en-IN" dirty="0"/>
                    </a:p>
                  </a:txBody>
                  <a:tcPr/>
                </a:tc>
                <a:tc>
                  <a:txBody>
                    <a:bodyPr/>
                    <a:lstStyle/>
                    <a:p>
                      <a:r>
                        <a:rPr kumimoji="0" lang="en-IN" sz="1800" kern="1200" dirty="0" smtClean="0">
                          <a:solidFill>
                            <a:schemeClr val="dk1"/>
                          </a:solidFill>
                          <a:latin typeface="+mn-lt"/>
                          <a:ea typeface="+mn-ea"/>
                          <a:cs typeface="+mn-cs"/>
                        </a:rPr>
                        <a:t>Space in the laboratory is not sufficient as per the requirements of district hospital</a:t>
                      </a:r>
                      <a:endParaRPr lang="en-IN" dirty="0"/>
                    </a:p>
                  </a:txBody>
                  <a:tcPr/>
                </a:tc>
                <a:tc>
                  <a:txBody>
                    <a:bodyPr/>
                    <a:lstStyle/>
                    <a:p>
                      <a:r>
                        <a:rPr kumimoji="0" lang="en-IN" sz="1800" b="1" kern="1200" dirty="0" smtClean="0">
                          <a:solidFill>
                            <a:schemeClr val="dk1"/>
                          </a:solidFill>
                          <a:latin typeface="+mn-lt"/>
                          <a:ea typeface="+mn-ea"/>
                          <a:cs typeface="+mn-cs"/>
                        </a:rPr>
                        <a:t>High</a:t>
                      </a:r>
                      <a:endParaRPr lang="en-IN" dirty="0"/>
                    </a:p>
                  </a:txBody>
                  <a:tcPr/>
                </a:tc>
                <a:tc>
                  <a:txBody>
                    <a:bodyPr/>
                    <a:lstStyle/>
                    <a:p>
                      <a:r>
                        <a:rPr kumimoji="0" lang="en-IN" sz="1400" b="0" kern="1200" dirty="0" smtClean="0">
                          <a:solidFill>
                            <a:schemeClr val="dk1"/>
                          </a:solidFill>
                          <a:latin typeface="+mn-lt"/>
                          <a:ea typeface="+mn-ea"/>
                          <a:cs typeface="+mn-cs"/>
                        </a:rPr>
                        <a:t>IPHS Physical Infrastructure/Departmental Lay Out/Clinical Services(III), ISO 9001:2008 6.3 (a)</a:t>
                      </a:r>
                      <a:endParaRPr lang="en-IN" sz="1400" b="0" dirty="0"/>
                    </a:p>
                  </a:txBody>
                  <a:tcPr/>
                </a:tc>
              </a:tr>
              <a:tr h="1066800">
                <a:tc>
                  <a:txBody>
                    <a:bodyPr/>
                    <a:lstStyle/>
                    <a:p>
                      <a:r>
                        <a:rPr lang="en-IN" dirty="0" smtClean="0"/>
                        <a:t>LAB002</a:t>
                      </a:r>
                      <a:endParaRPr lang="en-IN" dirty="0"/>
                    </a:p>
                  </a:txBody>
                  <a:tcPr/>
                </a:tc>
                <a:tc>
                  <a:txBody>
                    <a:bodyPr/>
                    <a:lstStyle/>
                    <a:p>
                      <a:r>
                        <a:rPr kumimoji="0" lang="en-IN" sz="1800" kern="1200" dirty="0" smtClean="0">
                          <a:solidFill>
                            <a:schemeClr val="dk1"/>
                          </a:solidFill>
                          <a:latin typeface="+mn-lt"/>
                          <a:ea typeface="+mn-ea"/>
                          <a:cs typeface="+mn-cs"/>
                        </a:rPr>
                        <a:t>Equipments are not available as the work load</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b="1" kern="1200" dirty="0" smtClean="0">
                          <a:solidFill>
                            <a:schemeClr val="dk1"/>
                          </a:solidFill>
                          <a:latin typeface="+mn-lt"/>
                          <a:ea typeface="+mn-ea"/>
                          <a:cs typeface="+mn-cs"/>
                        </a:rPr>
                        <a:t>High</a:t>
                      </a:r>
                      <a:endParaRPr lang="en-IN" dirty="0" smtClean="0"/>
                    </a:p>
                    <a:p>
                      <a:endParaRPr lang="en-IN" dirty="0"/>
                    </a:p>
                  </a:txBody>
                  <a:tcPr/>
                </a:tc>
                <a:tc>
                  <a:txBody>
                    <a:bodyPr/>
                    <a:lstStyle/>
                    <a:p>
                      <a:r>
                        <a:rPr kumimoji="0" lang="en-IN" sz="1400" b="0" kern="1200" dirty="0" smtClean="0">
                          <a:solidFill>
                            <a:schemeClr val="dk1"/>
                          </a:solidFill>
                          <a:latin typeface="+mn-lt"/>
                          <a:ea typeface="+mn-ea"/>
                          <a:cs typeface="+mn-cs"/>
                        </a:rPr>
                        <a:t>IPHS Physical Infrastructure/Departmental Lay Out/Clinical Services(III), ISO 9001:2008 6.3 (b)</a:t>
                      </a:r>
                      <a:endParaRPr lang="en-IN" sz="1400" b="0" dirty="0"/>
                    </a:p>
                  </a:txBody>
                  <a:tcPr/>
                </a:tc>
              </a:tr>
              <a:tr h="1066800">
                <a:tc>
                  <a:txBody>
                    <a:bodyPr/>
                    <a:lstStyle/>
                    <a:p>
                      <a:r>
                        <a:rPr lang="en-IN" dirty="0" smtClean="0"/>
                        <a:t>LAB003</a:t>
                      </a:r>
                      <a:endParaRPr lang="en-IN" dirty="0"/>
                    </a:p>
                  </a:txBody>
                  <a:tcPr/>
                </a:tc>
                <a:tc>
                  <a:txBody>
                    <a:bodyPr/>
                    <a:lstStyle/>
                    <a:p>
                      <a:r>
                        <a:rPr kumimoji="0" lang="en-IN" sz="1800" kern="1200" dirty="0" smtClean="0">
                          <a:solidFill>
                            <a:schemeClr val="dk1"/>
                          </a:solidFill>
                          <a:latin typeface="+mn-lt"/>
                          <a:ea typeface="+mn-ea"/>
                          <a:cs typeface="+mn-cs"/>
                        </a:rPr>
                        <a:t>No designated sample collection area in the lab.</a:t>
                      </a:r>
                      <a:endParaRPr lang="en-IN" dirty="0"/>
                    </a:p>
                  </a:txBody>
                  <a:tcPr/>
                </a:tc>
                <a:tc>
                  <a:txBody>
                    <a:bodyPr/>
                    <a:lstStyle/>
                    <a:p>
                      <a:r>
                        <a:rPr kumimoji="0" lang="en-IN" sz="1800" b="1" kern="1200" dirty="0" smtClean="0">
                          <a:solidFill>
                            <a:schemeClr val="dk1"/>
                          </a:solidFill>
                          <a:latin typeface="+mn-lt"/>
                          <a:ea typeface="+mn-ea"/>
                          <a:cs typeface="+mn-cs"/>
                        </a:rPr>
                        <a:t>Medium</a:t>
                      </a:r>
                      <a:endParaRPr lang="en-IN" dirty="0"/>
                    </a:p>
                  </a:txBody>
                  <a:tcPr/>
                </a:tc>
                <a:tc>
                  <a:txBody>
                    <a:bodyPr/>
                    <a:lstStyle/>
                    <a:p>
                      <a:r>
                        <a:rPr kumimoji="0" lang="en-IN" sz="1400" b="0" kern="1200" dirty="0" smtClean="0">
                          <a:solidFill>
                            <a:schemeClr val="dk1"/>
                          </a:solidFill>
                          <a:latin typeface="+mn-lt"/>
                          <a:ea typeface="+mn-ea"/>
                          <a:cs typeface="+mn-cs"/>
                        </a:rPr>
                        <a:t>IPHS Physical Infrastructure/Departmental Lay Out/Clinical Services(III), ISO 9001:2008 6.3 (a)</a:t>
                      </a:r>
                      <a:endParaRPr lang="en-IN" sz="1400" b="0" dirty="0"/>
                    </a:p>
                  </a:txBody>
                  <a:tcPr/>
                </a:tc>
              </a:tr>
              <a:tr h="1066800">
                <a:tc>
                  <a:txBody>
                    <a:bodyPr/>
                    <a:lstStyle/>
                    <a:p>
                      <a:r>
                        <a:rPr lang="en-IN" dirty="0" smtClean="0"/>
                        <a:t>LAB004</a:t>
                      </a:r>
                      <a:endParaRPr lang="en-IN" dirty="0"/>
                    </a:p>
                  </a:txBody>
                  <a:tcPr/>
                </a:tc>
                <a:tc>
                  <a:txBody>
                    <a:bodyPr/>
                    <a:lstStyle/>
                    <a:p>
                      <a:r>
                        <a:rPr kumimoji="0" lang="en-IN" sz="1800" kern="1200" dirty="0" smtClean="0">
                          <a:solidFill>
                            <a:schemeClr val="dk1"/>
                          </a:solidFill>
                          <a:latin typeface="+mn-lt"/>
                          <a:ea typeface="+mn-ea"/>
                          <a:cs typeface="+mn-cs"/>
                        </a:rPr>
                        <a:t>Standard safety precautions are not been followed.</a:t>
                      </a:r>
                      <a:endParaRPr lang="en-IN" dirty="0"/>
                    </a:p>
                  </a:txBody>
                  <a:tcPr/>
                </a:tc>
                <a:tc>
                  <a:txBody>
                    <a:bodyPr/>
                    <a:lstStyle/>
                    <a:p>
                      <a:r>
                        <a:rPr kumimoji="0" lang="en-IN" sz="1800" b="1" kern="1200" dirty="0" smtClean="0">
                          <a:solidFill>
                            <a:schemeClr val="dk1"/>
                          </a:solidFill>
                          <a:latin typeface="+mn-lt"/>
                          <a:ea typeface="+mn-ea"/>
                          <a:cs typeface="+mn-cs"/>
                        </a:rPr>
                        <a:t>Medium</a:t>
                      </a:r>
                      <a:endParaRPr lang="en-IN" dirty="0"/>
                    </a:p>
                  </a:txBody>
                  <a:tcPr/>
                </a:tc>
                <a:tc>
                  <a:txBody>
                    <a:bodyPr/>
                    <a:lstStyle/>
                    <a:p>
                      <a:r>
                        <a:rPr kumimoji="0" lang="en-IN" sz="1400" b="0" kern="1200" dirty="0" smtClean="0">
                          <a:solidFill>
                            <a:schemeClr val="dk1"/>
                          </a:solidFill>
                          <a:latin typeface="+mn-lt"/>
                          <a:ea typeface="+mn-ea"/>
                          <a:cs typeface="+mn-cs"/>
                        </a:rPr>
                        <a:t>IPHS Services/Patient Safety and Infection Control(5), ISO 9001:2008 6.3.(b), 7.2.1 (b)</a:t>
                      </a:r>
                      <a:endParaRPr lang="en-IN" sz="1400" b="0" dirty="0"/>
                    </a:p>
                  </a:txBody>
                  <a:tcPr/>
                </a:tc>
              </a:tr>
              <a:tr h="1066800">
                <a:tc>
                  <a:txBody>
                    <a:bodyPr/>
                    <a:lstStyle/>
                    <a:p>
                      <a:r>
                        <a:rPr lang="en-IN" dirty="0" smtClean="0"/>
                        <a:t>LAB005</a:t>
                      </a:r>
                      <a:endParaRPr lang="en-IN" dirty="0"/>
                    </a:p>
                  </a:txBody>
                  <a:tcPr/>
                </a:tc>
                <a:tc>
                  <a:txBody>
                    <a:bodyPr/>
                    <a:lstStyle/>
                    <a:p>
                      <a:r>
                        <a:rPr kumimoji="0" lang="en-IN" sz="1800" kern="1200" dirty="0" smtClean="0">
                          <a:solidFill>
                            <a:schemeClr val="dk1"/>
                          </a:solidFill>
                          <a:latin typeface="+mn-lt"/>
                          <a:ea typeface="+mn-ea"/>
                          <a:cs typeface="+mn-cs"/>
                        </a:rPr>
                        <a:t>Maintenance of the lab equipments not carried out.</a:t>
                      </a:r>
                      <a:endParaRPr lang="en-IN" dirty="0"/>
                    </a:p>
                  </a:txBody>
                  <a:tcPr/>
                </a:tc>
                <a:tc>
                  <a:txBody>
                    <a:bodyPr/>
                    <a:lstStyle/>
                    <a:p>
                      <a:r>
                        <a:rPr kumimoji="0" lang="en-IN" sz="1800" b="1" kern="1200" dirty="0" smtClean="0">
                          <a:solidFill>
                            <a:schemeClr val="dk1"/>
                          </a:solidFill>
                          <a:latin typeface="+mn-lt"/>
                          <a:ea typeface="+mn-ea"/>
                          <a:cs typeface="+mn-cs"/>
                        </a:rPr>
                        <a:t>High</a:t>
                      </a:r>
                      <a:endParaRPr lang="en-IN" dirty="0"/>
                    </a:p>
                  </a:txBody>
                  <a:tcPr/>
                </a:tc>
                <a:tc>
                  <a:txBody>
                    <a:bodyPr/>
                    <a:lstStyle/>
                    <a:p>
                      <a:r>
                        <a:rPr kumimoji="0" lang="en-IN" sz="1400" b="0" kern="1200" dirty="0" smtClean="0">
                          <a:solidFill>
                            <a:schemeClr val="dk1"/>
                          </a:solidFill>
                          <a:latin typeface="+mn-lt"/>
                          <a:ea typeface="+mn-ea"/>
                          <a:cs typeface="+mn-cs"/>
                        </a:rPr>
                        <a:t>IPHS Physical Infrastructure/Departmental Lay Out/Clinical Services III), ISO 9001:2008 6.3(b)</a:t>
                      </a:r>
                      <a:endParaRPr lang="en-IN" sz="1400" b="0"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45719"/>
          </a:xfrm>
        </p:spPr>
        <p:txBody>
          <a:bodyPr>
            <a:normAutofit fontScale="90000"/>
          </a:bodyPr>
          <a:lstStyle/>
          <a:p>
            <a:endParaRPr lang="en-IN" dirty="0"/>
          </a:p>
        </p:txBody>
      </p:sp>
      <p:sp>
        <p:nvSpPr>
          <p:cNvPr id="5" name="Content Placeholder 4"/>
          <p:cNvSpPr>
            <a:spLocks noGrp="1"/>
          </p:cNvSpPr>
          <p:nvPr>
            <p:ph sz="quarter" idx="1"/>
          </p:nvPr>
        </p:nvSpPr>
        <p:spPr>
          <a:xfrm>
            <a:off x="457200" y="685800"/>
            <a:ext cx="3657600" cy="5486400"/>
          </a:xfrm>
        </p:spPr>
        <p:txBody>
          <a:bodyPr/>
          <a:lstStyle/>
          <a:p>
            <a:pPr algn="ctr">
              <a:buNone/>
            </a:pPr>
            <a:r>
              <a:rPr lang="en-IN" i="1" dirty="0" smtClean="0"/>
              <a:t>Equipment washing area</a:t>
            </a:r>
          </a:p>
          <a:p>
            <a:pPr algn="ctr">
              <a:buNone/>
            </a:pPr>
            <a:endParaRPr lang="en-IN" i="1" dirty="0"/>
          </a:p>
        </p:txBody>
      </p:sp>
      <p:sp>
        <p:nvSpPr>
          <p:cNvPr id="6" name="Content Placeholder 5"/>
          <p:cNvSpPr>
            <a:spLocks noGrp="1"/>
          </p:cNvSpPr>
          <p:nvPr>
            <p:ph sz="quarter" idx="2"/>
          </p:nvPr>
        </p:nvSpPr>
        <p:spPr>
          <a:xfrm>
            <a:off x="4270248" y="685800"/>
            <a:ext cx="3657600" cy="5486400"/>
          </a:xfrm>
        </p:spPr>
        <p:txBody>
          <a:bodyPr/>
          <a:lstStyle/>
          <a:p>
            <a:pPr algn="ctr">
              <a:buNone/>
            </a:pPr>
            <a:r>
              <a:rPr lang="en-IN" i="1" dirty="0" smtClean="0"/>
              <a:t>Non Functional Autoclave</a:t>
            </a:r>
          </a:p>
          <a:p>
            <a:pPr algn="ctr">
              <a:buNone/>
            </a:pPr>
            <a:endParaRPr lang="en-IN" i="1" dirty="0"/>
          </a:p>
        </p:txBody>
      </p:sp>
      <p:pic>
        <p:nvPicPr>
          <p:cNvPr id="7" name="Picture 6"/>
          <p:cNvPicPr/>
          <p:nvPr/>
        </p:nvPicPr>
        <p:blipFill>
          <a:blip r:embed="rId2" cstate="print"/>
          <a:srcRect/>
          <a:stretch>
            <a:fillRect/>
          </a:stretch>
        </p:blipFill>
        <p:spPr bwMode="auto">
          <a:xfrm>
            <a:off x="762000" y="1905000"/>
            <a:ext cx="2819400" cy="3810000"/>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4495800" y="1905000"/>
            <a:ext cx="31242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chemeClr val="accent1">
                    <a:lumMod val="75000"/>
                  </a:schemeClr>
                </a:solidFill>
              </a:rPr>
              <a:t>CONCLUSION</a:t>
            </a:r>
            <a:endParaRPr lang="en-IN" b="1" dirty="0">
              <a:solidFill>
                <a:schemeClr val="accent1">
                  <a:lumMod val="75000"/>
                </a:schemeClr>
              </a:solidFill>
            </a:endParaRPr>
          </a:p>
        </p:txBody>
      </p:sp>
      <p:sp>
        <p:nvSpPr>
          <p:cNvPr id="3" name="Content Placeholder 2"/>
          <p:cNvSpPr>
            <a:spLocks noGrp="1"/>
          </p:cNvSpPr>
          <p:nvPr>
            <p:ph sz="quarter" idx="1"/>
          </p:nvPr>
        </p:nvSpPr>
        <p:spPr/>
        <p:txBody>
          <a:bodyPr>
            <a:normAutofit lnSpcReduction="10000"/>
          </a:bodyPr>
          <a:lstStyle/>
          <a:p>
            <a:r>
              <a:rPr lang="en-IN" dirty="0" smtClean="0"/>
              <a:t>Gaps of all the departments are mainly process gaps, some of those gaps are infrastructure, equipment and manpower gaps. Study also revealed that what specific and general action to be taken for full filling those gaps. What kind of trainings is required and will be given to the staff including nurses, housekeepers, ward boys and medical officers. </a:t>
            </a:r>
          </a:p>
          <a:p>
            <a:r>
              <a:rPr lang="en-IN" dirty="0" smtClean="0"/>
              <a:t>Special consideration on gaps of the department is given and action plan is prepared and need to be monitored by internal experts who include Matron, Senior Medical Officer and Civil surgeon. </a:t>
            </a:r>
          </a:p>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467600" cy="2971800"/>
          </a:xfrm>
        </p:spPr>
        <p:txBody>
          <a:bodyPr>
            <a:normAutofit/>
          </a:bodyPr>
          <a:lstStyle/>
          <a:p>
            <a:pPr algn="ctr"/>
            <a:r>
              <a:rPr lang="en-IN" sz="5400" b="1" dirty="0" smtClean="0">
                <a:solidFill>
                  <a:schemeClr val="accent1">
                    <a:lumMod val="75000"/>
                  </a:schemeClr>
                </a:solidFill>
              </a:rPr>
              <a:t>recommendations</a:t>
            </a:r>
            <a:endParaRPr lang="en-IN" sz="5400" b="1" dirty="0">
              <a:solidFill>
                <a:schemeClr val="accent1">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715962"/>
          </a:xfrm>
        </p:spPr>
        <p:txBody>
          <a:bodyPr>
            <a:normAutofit fontScale="90000"/>
          </a:bodyPr>
          <a:lstStyle/>
          <a:p>
            <a:pPr algn="ctr"/>
            <a:r>
              <a:rPr lang="en-IN" sz="2700" b="1" u="sng" dirty="0" smtClean="0">
                <a:solidFill>
                  <a:schemeClr val="accent1">
                    <a:lumMod val="75000"/>
                  </a:schemeClr>
                </a:solidFill>
              </a:rPr>
              <a:t>Action Plan suggested for OPD:</a:t>
            </a:r>
            <a:r>
              <a:rPr lang="en-IN" dirty="0" smtClean="0"/>
              <a:t/>
            </a:r>
            <a:br>
              <a:rPr lang="en-IN" dirty="0" smtClean="0"/>
            </a:br>
            <a:endParaRPr lang="en-IN" dirty="0"/>
          </a:p>
        </p:txBody>
      </p:sp>
      <p:sp>
        <p:nvSpPr>
          <p:cNvPr id="4" name="Content Placeholder 3"/>
          <p:cNvSpPr>
            <a:spLocks noGrp="1"/>
          </p:cNvSpPr>
          <p:nvPr>
            <p:ph sz="quarter" idx="1"/>
          </p:nvPr>
        </p:nvSpPr>
        <p:spPr>
          <a:xfrm>
            <a:off x="457200" y="685800"/>
            <a:ext cx="7467600" cy="5788152"/>
          </a:xfrm>
        </p:spPr>
        <p:txBody>
          <a:bodyPr>
            <a:normAutofit fontScale="62500" lnSpcReduction="20000"/>
          </a:bodyPr>
          <a:lstStyle/>
          <a:p>
            <a:pPr lvl="0"/>
            <a:r>
              <a:rPr lang="en-IN" dirty="0" smtClean="0"/>
              <a:t>Drinking water facility/water cooler to be installed near OPD waiting area.</a:t>
            </a:r>
          </a:p>
          <a:p>
            <a:pPr lvl="0"/>
            <a:r>
              <a:rPr lang="en-IN" dirty="0" smtClean="0"/>
              <a:t>Ramp with side rails, Disable friendly toilets to be provided in the Hospital.</a:t>
            </a:r>
          </a:p>
          <a:p>
            <a:pPr lvl="0"/>
            <a:r>
              <a:rPr lang="en-IN" dirty="0" smtClean="0"/>
              <a:t>Sitting arrangements to be made for waiting patients. No of chairs to be increased.</a:t>
            </a:r>
          </a:p>
          <a:p>
            <a:pPr lvl="0"/>
            <a:r>
              <a:rPr lang="en-IN" dirty="0" smtClean="0"/>
              <a:t>Trash bins to be installed in proper places in adequate quantity. Also near water cooler and in toilets.</a:t>
            </a:r>
          </a:p>
          <a:p>
            <a:pPr lvl="0"/>
            <a:r>
              <a:rPr lang="en-IN" dirty="0" smtClean="0"/>
              <a:t>Arrangements of Wheel Chairs, stretcher and trolleys.</a:t>
            </a:r>
          </a:p>
          <a:p>
            <a:pPr lvl="0"/>
            <a:r>
              <a:rPr lang="en-IN" dirty="0" smtClean="0"/>
              <a:t>Arrangement of BP apparatus in the OPD chamber.</a:t>
            </a:r>
          </a:p>
          <a:p>
            <a:pPr lvl="0"/>
            <a:r>
              <a:rPr lang="en-IN" dirty="0" smtClean="0"/>
              <a:t>Arrangement of weighing machine in the OPD.</a:t>
            </a:r>
          </a:p>
          <a:p>
            <a:pPr lvl="0"/>
            <a:r>
              <a:rPr lang="en-IN" dirty="0" smtClean="0"/>
              <a:t>Patient privacy should be maintained in the OPD chambers.</a:t>
            </a:r>
          </a:p>
          <a:p>
            <a:pPr lvl="0"/>
            <a:r>
              <a:rPr lang="en-IN" dirty="0" smtClean="0"/>
              <a:t>All patient care equipments and instruments to be provided in all patient care areas as per IPHS guidelines</a:t>
            </a:r>
          </a:p>
          <a:p>
            <a:pPr lvl="0"/>
            <a:r>
              <a:rPr lang="en-IN" dirty="0" smtClean="0"/>
              <a:t>Adequate number of Tube lights to be provided.</a:t>
            </a:r>
          </a:p>
          <a:p>
            <a:pPr lvl="0"/>
            <a:r>
              <a:rPr lang="en-IN" dirty="0" smtClean="0"/>
              <a:t>Uniform signage system to be developed and displayed throughout the hospital</a:t>
            </a:r>
          </a:p>
          <a:p>
            <a:pPr lvl="0"/>
            <a:r>
              <a:rPr lang="en-IN" dirty="0" smtClean="0"/>
              <a:t>Rights of the patients / Patients Charter to be displayed in area where it is fully visible and readable by public.</a:t>
            </a:r>
          </a:p>
          <a:p>
            <a:pPr lvl="0"/>
            <a:r>
              <a:rPr lang="en-IN" dirty="0" smtClean="0"/>
              <a:t>Posters imparting health education and awareness to be posted in prominent places in vicinity.</a:t>
            </a:r>
          </a:p>
          <a:p>
            <a:pPr lvl="0"/>
            <a:r>
              <a:rPr lang="en-IN" dirty="0" smtClean="0"/>
              <a:t>Bilingual format for information dispersal to be implemented.</a:t>
            </a:r>
          </a:p>
          <a:p>
            <a:pPr lvl="0"/>
            <a:r>
              <a:rPr lang="en-IN" dirty="0" smtClean="0"/>
              <a:t>Suggestion box should be available in the OPD and IPD area.</a:t>
            </a:r>
          </a:p>
          <a:p>
            <a:pPr lvl="0"/>
            <a:r>
              <a:rPr lang="en-IN" dirty="0" smtClean="0"/>
              <a:t>Curtains to be provided for doors of consultation rooms and in all patient care areas.</a:t>
            </a:r>
          </a:p>
          <a:p>
            <a:pPr lvl="0"/>
            <a:r>
              <a:rPr lang="en-IN" dirty="0" smtClean="0"/>
              <a:t>Security personnel have to be employed to help in control crowd.</a:t>
            </a:r>
          </a:p>
          <a:p>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pPr algn="ctr"/>
            <a:r>
              <a:rPr lang="en-IN" sz="2000" b="1" u="sng" dirty="0" smtClean="0">
                <a:solidFill>
                  <a:schemeClr val="accent1">
                    <a:lumMod val="75000"/>
                  </a:schemeClr>
                </a:solidFill>
              </a:rPr>
              <a:t>Action Plan suggested for IPD</a:t>
            </a:r>
            <a:endParaRPr lang="en-IN" sz="2000" u="sng" dirty="0">
              <a:solidFill>
                <a:schemeClr val="accent1">
                  <a:lumMod val="75000"/>
                </a:schemeClr>
              </a:solidFill>
            </a:endParaRPr>
          </a:p>
        </p:txBody>
      </p:sp>
      <p:sp>
        <p:nvSpPr>
          <p:cNvPr id="3" name="Content Placeholder 2"/>
          <p:cNvSpPr>
            <a:spLocks noGrp="1"/>
          </p:cNvSpPr>
          <p:nvPr>
            <p:ph sz="quarter" idx="1"/>
          </p:nvPr>
        </p:nvSpPr>
        <p:spPr>
          <a:xfrm>
            <a:off x="457200" y="914400"/>
            <a:ext cx="8077200" cy="5943600"/>
          </a:xfrm>
        </p:spPr>
        <p:txBody>
          <a:bodyPr>
            <a:normAutofit fontScale="62500" lnSpcReduction="20000"/>
          </a:bodyPr>
          <a:lstStyle/>
          <a:p>
            <a:pPr lvl="0"/>
            <a:r>
              <a:rPr lang="en-IN" dirty="0" smtClean="0"/>
              <a:t>Lifts, Handrails in various patient care areas, bathrooms has to be installed to avoid patient fall. </a:t>
            </a:r>
          </a:p>
          <a:p>
            <a:pPr lvl="0"/>
            <a:r>
              <a:rPr lang="en-IN" dirty="0" smtClean="0"/>
              <a:t>Disabled friendly toilet has to be made available. </a:t>
            </a:r>
          </a:p>
          <a:p>
            <a:pPr lvl="0"/>
            <a:r>
              <a:rPr lang="en-IN" dirty="0" smtClean="0"/>
              <a:t>The wards to be rearranged so as to provide adequate space for smooth movement. </a:t>
            </a:r>
          </a:p>
          <a:p>
            <a:pPr lvl="0"/>
            <a:r>
              <a:rPr lang="en-IN" dirty="0" smtClean="0"/>
              <a:t>Crash Cart in IPD.(emergency medicine tray) </a:t>
            </a:r>
          </a:p>
          <a:p>
            <a:pPr lvl="0"/>
            <a:r>
              <a:rPr lang="en-IN" dirty="0" smtClean="0"/>
              <a:t>Proper locker for keeping the medicines in the IPD. </a:t>
            </a:r>
          </a:p>
          <a:p>
            <a:pPr lvl="0"/>
            <a:r>
              <a:rPr lang="en-IN" dirty="0" smtClean="0"/>
              <a:t>Water Supply to be made available in the IPD. </a:t>
            </a:r>
          </a:p>
          <a:p>
            <a:pPr lvl="0"/>
            <a:r>
              <a:rPr lang="en-IN" dirty="0" smtClean="0"/>
              <a:t>Phototherapy, baby warmer has to be available in the post delivery ward. </a:t>
            </a:r>
          </a:p>
          <a:p>
            <a:pPr lvl="0"/>
            <a:r>
              <a:rPr lang="en-IN" dirty="0" smtClean="0"/>
              <a:t>Visiting time to be fixed for patient’s attendants. </a:t>
            </a:r>
          </a:p>
          <a:p>
            <a:pPr lvl="0"/>
            <a:r>
              <a:rPr lang="en-IN" dirty="0" smtClean="0"/>
              <a:t>The ward need to be provided with adequate equipments, Instruments, patient furniture for proper patient care activities such as IV Stands, Crash carts, Lockers. </a:t>
            </a:r>
          </a:p>
          <a:p>
            <a:pPr lvl="0"/>
            <a:r>
              <a:rPr lang="en-IN" dirty="0" smtClean="0"/>
              <a:t>Equipment such as ECG machine, Suction machine has to be made available in the ward. </a:t>
            </a:r>
          </a:p>
          <a:p>
            <a:pPr lvl="0"/>
            <a:r>
              <a:rPr lang="en-IN" dirty="0" smtClean="0"/>
              <a:t>Wheel chair and trolleys to be provided for each patient care area </a:t>
            </a:r>
          </a:p>
          <a:p>
            <a:pPr lvl="0"/>
            <a:r>
              <a:rPr lang="en-IN" dirty="0" smtClean="0"/>
              <a:t>Repair work of doors and windows has to be done at the earliest. </a:t>
            </a:r>
          </a:p>
          <a:p>
            <a:pPr lvl="0"/>
            <a:r>
              <a:rPr lang="en-IN" dirty="0" smtClean="0"/>
              <a:t>Bed railings to be made available in the wards. </a:t>
            </a:r>
          </a:p>
          <a:p>
            <a:pPr lvl="0"/>
            <a:r>
              <a:rPr lang="en-IN" dirty="0" err="1" smtClean="0"/>
              <a:t>Color</a:t>
            </a:r>
            <a:r>
              <a:rPr lang="en-IN" dirty="0" smtClean="0"/>
              <a:t> coded bins for BMW segregation has to be provided in the wards. </a:t>
            </a:r>
          </a:p>
          <a:p>
            <a:pPr lvl="0"/>
            <a:r>
              <a:rPr lang="en-IN" dirty="0" smtClean="0"/>
              <a:t>Nursing station has to be located centrally for the direct observation and monitoring. </a:t>
            </a:r>
          </a:p>
          <a:p>
            <a:pPr lvl="0"/>
            <a:r>
              <a:rPr lang="en-IN" dirty="0" smtClean="0"/>
              <a:t>Nursing station has to be equipped with essential patient care equipments such as Crash carts, Dressing trolleys, sets, BP apparatus, Stethoscope, Suction apparatus, oxygen cylinders, Medicines etc.</a:t>
            </a:r>
          </a:p>
          <a:p>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5719"/>
          </a:xfrm>
        </p:spPr>
        <p:txBody>
          <a:bodyPr>
            <a:normAutofit fontScale="90000"/>
          </a:bodyPr>
          <a:lstStyle/>
          <a:p>
            <a:endParaRPr lang="en-IN" dirty="0"/>
          </a:p>
        </p:txBody>
      </p:sp>
      <p:sp>
        <p:nvSpPr>
          <p:cNvPr id="3" name="Content Placeholder 2"/>
          <p:cNvSpPr>
            <a:spLocks noGrp="1"/>
          </p:cNvSpPr>
          <p:nvPr>
            <p:ph sz="quarter" idx="1"/>
          </p:nvPr>
        </p:nvSpPr>
        <p:spPr>
          <a:xfrm>
            <a:off x="457200" y="381000"/>
            <a:ext cx="7467600" cy="6092952"/>
          </a:xfrm>
        </p:spPr>
        <p:txBody>
          <a:bodyPr>
            <a:normAutofit fontScale="70000" lnSpcReduction="20000"/>
          </a:bodyPr>
          <a:lstStyle/>
          <a:p>
            <a:pPr lvl="0"/>
            <a:r>
              <a:rPr lang="en-IN" dirty="0" smtClean="0"/>
              <a:t>Basic requirements such as storage place for inventory, linen, and drugs have to be provided. </a:t>
            </a:r>
          </a:p>
          <a:p>
            <a:pPr lvl="0"/>
            <a:r>
              <a:rPr lang="en-IN" dirty="0" smtClean="0"/>
              <a:t>Washing areas to be earmarked for washing of badly soiled linen. </a:t>
            </a:r>
          </a:p>
          <a:p>
            <a:pPr lvl="0"/>
            <a:r>
              <a:rPr lang="en-IN" dirty="0" smtClean="0"/>
              <a:t>Hand washing facility to be provided in all patient care areas.  </a:t>
            </a:r>
          </a:p>
          <a:p>
            <a:pPr lvl="0"/>
            <a:r>
              <a:rPr lang="en-IN" dirty="0" smtClean="0"/>
              <a:t>Documents related to patient care have to be complete. </a:t>
            </a:r>
          </a:p>
          <a:p>
            <a:pPr lvl="0"/>
            <a:r>
              <a:rPr lang="en-IN" dirty="0" smtClean="0"/>
              <a:t>The department to be integrated with Registration and Admission &amp; Discharge units. </a:t>
            </a:r>
          </a:p>
          <a:p>
            <a:pPr lvl="0"/>
            <a:r>
              <a:rPr lang="en-IN" dirty="0" smtClean="0"/>
              <a:t>Training of staff in BMW handling will be done. </a:t>
            </a:r>
          </a:p>
          <a:p>
            <a:pPr lvl="0"/>
            <a:r>
              <a:rPr lang="en-IN" dirty="0" smtClean="0"/>
              <a:t>Proper channel of waste disposal to be ensured. </a:t>
            </a:r>
          </a:p>
          <a:p>
            <a:pPr lvl="0"/>
            <a:r>
              <a:rPr lang="en-IN" dirty="0" smtClean="0"/>
              <a:t>Periodical pest control measures to be taken in the ward or in the hospital. </a:t>
            </a:r>
          </a:p>
          <a:p>
            <a:pPr lvl="0"/>
            <a:r>
              <a:rPr lang="en-IN" dirty="0" smtClean="0"/>
              <a:t>Timing for visitors to see the patients has to be decided and strictly imposed. </a:t>
            </a:r>
          </a:p>
          <a:p>
            <a:pPr lvl="0"/>
            <a:r>
              <a:rPr lang="en-IN" dirty="0" smtClean="0"/>
              <a:t>Appointment of Security personnel to be taken in all the areas to control the traffic. </a:t>
            </a:r>
          </a:p>
          <a:p>
            <a:pPr lvl="0"/>
            <a:r>
              <a:rPr lang="en-IN" dirty="0" smtClean="0"/>
              <a:t>Hospital policy to be devised and implemented regarding the no. of attendants who can stay with patients. </a:t>
            </a:r>
          </a:p>
          <a:p>
            <a:pPr lvl="0"/>
            <a:r>
              <a:rPr lang="en-IN" dirty="0" smtClean="0"/>
              <a:t>Hospital policy to be devised and implemented regarding transfer of patients within the hospital. </a:t>
            </a:r>
          </a:p>
          <a:p>
            <a:pPr lvl="0"/>
            <a:r>
              <a:rPr lang="en-IN" dirty="0" smtClean="0"/>
              <a:t>Adequate no. of wheel chair and trolleys to be maintained. </a:t>
            </a:r>
          </a:p>
          <a:p>
            <a:pPr lvl="0"/>
            <a:r>
              <a:rPr lang="en-IN" dirty="0" smtClean="0"/>
              <a:t>Soiled linen collection trolley has to be made available. </a:t>
            </a:r>
          </a:p>
          <a:p>
            <a:pPr lvl="0"/>
            <a:r>
              <a:rPr lang="en-IN" dirty="0" smtClean="0"/>
              <a:t>Storage cabinets for clean linen have to be made available. </a:t>
            </a:r>
          </a:p>
          <a:p>
            <a:pPr lvl="0"/>
            <a:r>
              <a:rPr lang="en-IN" dirty="0" smtClean="0"/>
              <a:t>Sluicing room has to be there in the wards.</a:t>
            </a:r>
          </a:p>
          <a:p>
            <a:pPr>
              <a:buNone/>
            </a:pPr>
            <a:endParaRPr lang="en-IN" dirty="0" smtClean="0"/>
          </a:p>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pPr algn="ctr"/>
            <a:r>
              <a:rPr lang="en-IN" sz="2400" b="1" u="sng" dirty="0" smtClean="0">
                <a:solidFill>
                  <a:schemeClr val="accent1">
                    <a:lumMod val="75000"/>
                  </a:schemeClr>
                </a:solidFill>
              </a:rPr>
              <a:t>Action Plan suggested for Emergenc</a:t>
            </a:r>
            <a:r>
              <a:rPr lang="en-IN" sz="2400" u="sng" dirty="0" smtClean="0">
                <a:solidFill>
                  <a:schemeClr val="accent1">
                    <a:lumMod val="75000"/>
                  </a:schemeClr>
                </a:solidFill>
              </a:rPr>
              <a:t>y</a:t>
            </a:r>
            <a:r>
              <a:rPr lang="en-IN" sz="2000" u="sng" dirty="0" smtClean="0">
                <a:solidFill>
                  <a:schemeClr val="accent1">
                    <a:lumMod val="75000"/>
                  </a:schemeClr>
                </a:solidFill>
              </a:rPr>
              <a:t>:</a:t>
            </a:r>
            <a:endParaRPr lang="en-IN" sz="2000" u="sng" dirty="0">
              <a:solidFill>
                <a:schemeClr val="accent1">
                  <a:lumMod val="75000"/>
                </a:schemeClr>
              </a:solidFill>
            </a:endParaRPr>
          </a:p>
        </p:txBody>
      </p:sp>
      <p:sp>
        <p:nvSpPr>
          <p:cNvPr id="3" name="Content Placeholder 2"/>
          <p:cNvSpPr>
            <a:spLocks noGrp="1"/>
          </p:cNvSpPr>
          <p:nvPr>
            <p:ph sz="quarter" idx="1"/>
          </p:nvPr>
        </p:nvSpPr>
        <p:spPr>
          <a:xfrm>
            <a:off x="457200" y="1600200"/>
            <a:ext cx="8153400" cy="4873752"/>
          </a:xfrm>
        </p:spPr>
        <p:txBody>
          <a:bodyPr>
            <a:normAutofit fontScale="77500" lnSpcReduction="20000"/>
          </a:bodyPr>
          <a:lstStyle/>
          <a:p>
            <a:pPr lvl="0"/>
            <a:r>
              <a:rPr lang="en-IN" dirty="0" smtClean="0"/>
              <a:t>One person has to be made coordinator for ambulance services. </a:t>
            </a:r>
          </a:p>
          <a:p>
            <a:pPr lvl="0"/>
            <a:r>
              <a:rPr lang="en-IN" dirty="0" smtClean="0"/>
              <a:t>Phone no. for Ambulance to be advertised. </a:t>
            </a:r>
          </a:p>
          <a:p>
            <a:pPr lvl="0"/>
            <a:r>
              <a:rPr lang="en-IN" dirty="0" smtClean="0"/>
              <a:t>Availability of driver has to be insured. </a:t>
            </a:r>
          </a:p>
          <a:p>
            <a:pPr lvl="0"/>
            <a:r>
              <a:rPr lang="en-IN" dirty="0" smtClean="0"/>
              <a:t>Staff to be appointed and positioned according to work pattern. </a:t>
            </a:r>
          </a:p>
          <a:p>
            <a:pPr lvl="0"/>
            <a:r>
              <a:rPr lang="en-IN" dirty="0" smtClean="0"/>
              <a:t>Observation beds to be available in the Emergency department. </a:t>
            </a:r>
          </a:p>
          <a:p>
            <a:pPr lvl="0"/>
            <a:r>
              <a:rPr lang="en-IN" dirty="0" smtClean="0"/>
              <a:t>Crash Cart with all essential drugs have to be available.(emergency medicine tray) </a:t>
            </a:r>
          </a:p>
          <a:p>
            <a:pPr lvl="0"/>
            <a:r>
              <a:rPr lang="en-IN" dirty="0" smtClean="0"/>
              <a:t>Patient monitoring equipment to be available in the Emergency. </a:t>
            </a:r>
          </a:p>
          <a:p>
            <a:pPr lvl="0"/>
            <a:r>
              <a:rPr lang="en-IN" dirty="0" smtClean="0"/>
              <a:t>Disaster cupboard to be made available in the department. </a:t>
            </a:r>
          </a:p>
          <a:p>
            <a:pPr lvl="0"/>
            <a:r>
              <a:rPr lang="en-IN" dirty="0" smtClean="0"/>
              <a:t>Arrangement for resuscitation room has to be done. </a:t>
            </a:r>
          </a:p>
          <a:p>
            <a:pPr lvl="0"/>
            <a:r>
              <a:rPr lang="en-IN" dirty="0" smtClean="0"/>
              <a:t>Ramp in Emergency department to be made available. </a:t>
            </a:r>
          </a:p>
          <a:p>
            <a:pPr lvl="0"/>
            <a:r>
              <a:rPr lang="en-IN" dirty="0" smtClean="0"/>
              <a:t>The department to be organized as per the workflow. </a:t>
            </a:r>
          </a:p>
          <a:p>
            <a:pPr lvl="0"/>
            <a:r>
              <a:rPr lang="en-IN" dirty="0" smtClean="0"/>
              <a:t>Triage Area needs to be earmarked just next to the entrance to the ER </a:t>
            </a:r>
          </a:p>
          <a:p>
            <a:pPr lvl="0"/>
            <a:r>
              <a:rPr lang="en-IN" dirty="0" smtClean="0"/>
              <a:t>Equipments in Emergency should be as per IPHS guidelines. </a:t>
            </a:r>
          </a:p>
          <a:p>
            <a:pPr lvl="0"/>
            <a:r>
              <a:rPr lang="en-IN" dirty="0" smtClean="0"/>
              <a:t>Stretcher, wheel chair bay has to be made available.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pPr algn="ctr"/>
            <a:r>
              <a:rPr lang="en-IN" sz="2500" b="1" u="sng" dirty="0" smtClean="0">
                <a:solidFill>
                  <a:schemeClr val="accent1">
                    <a:lumMod val="75000"/>
                  </a:schemeClr>
                </a:solidFill>
              </a:rPr>
              <a:t>Action Plan suggested for Laboratory:</a:t>
            </a:r>
            <a:r>
              <a:rPr lang="en-IN" sz="2500" u="sng" dirty="0" smtClean="0"/>
              <a:t/>
            </a:r>
            <a:br>
              <a:rPr lang="en-IN" sz="2500" u="sng" dirty="0" smtClean="0"/>
            </a:br>
            <a:endParaRPr lang="en-IN" sz="2500" u="sng" dirty="0"/>
          </a:p>
        </p:txBody>
      </p:sp>
      <p:sp>
        <p:nvSpPr>
          <p:cNvPr id="3" name="Content Placeholder 2"/>
          <p:cNvSpPr>
            <a:spLocks noGrp="1"/>
          </p:cNvSpPr>
          <p:nvPr>
            <p:ph sz="quarter" idx="1"/>
          </p:nvPr>
        </p:nvSpPr>
        <p:spPr>
          <a:xfrm>
            <a:off x="457200" y="914400"/>
            <a:ext cx="7467600" cy="5559552"/>
          </a:xfrm>
        </p:spPr>
        <p:txBody>
          <a:bodyPr>
            <a:normAutofit fontScale="85000" lnSpcReduction="20000"/>
          </a:bodyPr>
          <a:lstStyle/>
          <a:p>
            <a:pPr lvl="0"/>
            <a:r>
              <a:rPr lang="en-IN" dirty="0" smtClean="0"/>
              <a:t>Separate lab for Haematology needs to be built.</a:t>
            </a:r>
          </a:p>
          <a:p>
            <a:pPr lvl="0"/>
            <a:r>
              <a:rPr lang="en-IN" dirty="0" smtClean="0"/>
              <a:t>Demarcation of washing and sampling area to be done.</a:t>
            </a:r>
          </a:p>
          <a:p>
            <a:pPr lvl="0"/>
            <a:r>
              <a:rPr lang="en-IN" dirty="0" smtClean="0"/>
              <a:t>Availability of personal protective devices such as masks, gloves and apron for all workers.</a:t>
            </a:r>
          </a:p>
          <a:p>
            <a:pPr lvl="0"/>
            <a:r>
              <a:rPr lang="en-IN" dirty="0" smtClean="0"/>
              <a:t>Availability of fire extinguisher in the lab.</a:t>
            </a:r>
          </a:p>
          <a:p>
            <a:pPr lvl="0"/>
            <a:r>
              <a:rPr lang="en-IN" dirty="0" smtClean="0"/>
              <a:t>Availability of equipments and instruments as per IPHS Guidelines.</a:t>
            </a:r>
          </a:p>
          <a:p>
            <a:pPr lvl="0"/>
            <a:r>
              <a:rPr lang="en-IN" dirty="0" smtClean="0"/>
              <a:t>Manual for laboratory showing all the standard procedures.</a:t>
            </a:r>
          </a:p>
          <a:p>
            <a:pPr lvl="0"/>
            <a:r>
              <a:rPr lang="en-IN" dirty="0" smtClean="0"/>
              <a:t>Display of standard operating procedures in laboratory.</a:t>
            </a:r>
          </a:p>
          <a:p>
            <a:pPr lvl="0"/>
            <a:r>
              <a:rPr lang="en-IN" dirty="0" smtClean="0"/>
              <a:t>Availability of needle cutter and needle destroyer.</a:t>
            </a:r>
          </a:p>
          <a:p>
            <a:pPr lvl="0"/>
            <a:r>
              <a:rPr lang="en-IN" dirty="0" smtClean="0"/>
              <a:t>External quality assurance tests to be done.</a:t>
            </a:r>
          </a:p>
          <a:p>
            <a:pPr lvl="0"/>
            <a:r>
              <a:rPr lang="en-IN" dirty="0" smtClean="0"/>
              <a:t>Proper infection control measures to be practiced.</a:t>
            </a:r>
          </a:p>
          <a:p>
            <a:pPr lvl="0"/>
            <a:r>
              <a:rPr lang="en-IN" dirty="0" smtClean="0"/>
              <a:t>Practice of proper segregation of waste material as per biomedical waste standards.</a:t>
            </a:r>
          </a:p>
          <a:p>
            <a:pPr lvl="0"/>
            <a:r>
              <a:rPr lang="en-IN" dirty="0" smtClean="0"/>
              <a:t>Calibration of instruments and record for calibration to be maintained.</a:t>
            </a:r>
          </a:p>
          <a:p>
            <a:pPr lvl="0"/>
            <a:r>
              <a:rPr lang="en-IN" dirty="0" smtClean="0"/>
              <a:t>Record maintenance of preventive maintenance of each equipment.</a:t>
            </a:r>
          </a:p>
          <a:p>
            <a:pPr>
              <a:buNone/>
            </a:pPr>
            <a:endParaRPr lang="en-IN"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pPr algn="ctr"/>
            <a:r>
              <a:rPr lang="en-IN" sz="3200" b="1" dirty="0" smtClean="0">
                <a:solidFill>
                  <a:schemeClr val="accent1">
                    <a:lumMod val="75000"/>
                  </a:schemeClr>
                </a:solidFill>
              </a:rPr>
              <a:t>references</a:t>
            </a:r>
            <a:endParaRPr lang="en-IN" sz="3200" b="1" dirty="0">
              <a:solidFill>
                <a:schemeClr val="accent1">
                  <a:lumMod val="75000"/>
                </a:schemeClr>
              </a:solidFill>
            </a:endParaRPr>
          </a:p>
        </p:txBody>
      </p:sp>
      <p:sp>
        <p:nvSpPr>
          <p:cNvPr id="3" name="Content Placeholder 2"/>
          <p:cNvSpPr>
            <a:spLocks noGrp="1"/>
          </p:cNvSpPr>
          <p:nvPr>
            <p:ph sz="quarter" idx="1"/>
          </p:nvPr>
        </p:nvSpPr>
        <p:spPr>
          <a:xfrm>
            <a:off x="304800" y="990600"/>
            <a:ext cx="8305800" cy="5867400"/>
          </a:xfrm>
        </p:spPr>
        <p:txBody>
          <a:bodyPr>
            <a:normAutofit fontScale="62500" lnSpcReduction="20000"/>
          </a:bodyPr>
          <a:lstStyle/>
          <a:p>
            <a:pPr marL="457200" lvl="0" indent="-457200">
              <a:buFont typeface="+mj-lt"/>
              <a:buAutoNum type="arabicPeriod"/>
            </a:pPr>
            <a:r>
              <a:rPr lang="en-IN" dirty="0" smtClean="0"/>
              <a:t>Indian Public Health Standards (IPHS)for 101 to 200 bedded District Hospitals. Directorate General of Health Services, Ministry of Health &amp; Family Welfare, Government of India, January 2007.</a:t>
            </a:r>
          </a:p>
          <a:p>
            <a:pPr marL="457200" indent="-457200">
              <a:buFont typeface="+mj-lt"/>
              <a:buAutoNum type="arabicPeriod"/>
            </a:pPr>
            <a:r>
              <a:rPr lang="en-IN" dirty="0" smtClean="0"/>
              <a:t>Available </a:t>
            </a:r>
            <a:r>
              <a:rPr lang="en-IN" dirty="0" err="1" smtClean="0"/>
              <a:t>From:</a:t>
            </a:r>
            <a:r>
              <a:rPr lang="en-IN" dirty="0" err="1" smtClean="0">
                <a:hlinkClick r:id="rId2"/>
              </a:rPr>
              <a:t>http</a:t>
            </a:r>
            <a:r>
              <a:rPr lang="en-IN" dirty="0" smtClean="0">
                <a:hlinkClick r:id="rId2"/>
              </a:rPr>
              <a:t>://</a:t>
            </a:r>
            <a:r>
              <a:rPr lang="en-IN" dirty="0" err="1" smtClean="0">
                <a:hlinkClick r:id="rId2"/>
              </a:rPr>
              <a:t>www.pbnrhm.org</a:t>
            </a:r>
            <a:r>
              <a:rPr lang="en-IN" dirty="0" smtClean="0">
                <a:hlinkClick r:id="rId2"/>
              </a:rPr>
              <a:t>/downloads/101-200_beded_District_Hospitals.pdf</a:t>
            </a:r>
            <a:endParaRPr lang="en-IN" dirty="0" smtClean="0"/>
          </a:p>
          <a:p>
            <a:pPr marL="457200" lvl="0" indent="-457200">
              <a:buFont typeface="+mj-lt"/>
              <a:buAutoNum type="arabicPeriod"/>
            </a:pPr>
            <a:r>
              <a:rPr lang="en-IN" dirty="0" smtClean="0"/>
              <a:t>Indian Public Health Standards (IPHS) Guidelines for District Hospitals (101 to 500 Bedded) Directorate General of Health Services, Ministry of Health &amp; Family Welfare, Government of India, Revised 2012. </a:t>
            </a:r>
          </a:p>
          <a:p>
            <a:pPr marL="457200" indent="-457200">
              <a:buFont typeface="+mj-lt"/>
              <a:buAutoNum type="arabicPeriod"/>
            </a:pPr>
            <a:r>
              <a:rPr lang="en-IN" dirty="0" smtClean="0"/>
              <a:t>Available </a:t>
            </a:r>
            <a:r>
              <a:rPr lang="en-IN" dirty="0" err="1" smtClean="0"/>
              <a:t>from:</a:t>
            </a:r>
            <a:r>
              <a:rPr lang="en-IN" u="sng" dirty="0" err="1" smtClean="0">
                <a:hlinkClick r:id="rId3"/>
              </a:rPr>
              <a:t>http</a:t>
            </a:r>
            <a:r>
              <a:rPr lang="en-IN" u="sng" dirty="0" smtClean="0">
                <a:hlinkClick r:id="rId3"/>
              </a:rPr>
              <a:t>://</a:t>
            </a:r>
            <a:r>
              <a:rPr lang="en-IN" u="sng" dirty="0" err="1" smtClean="0">
                <a:hlinkClick r:id="rId3"/>
              </a:rPr>
              <a:t>health.bih.nic.in</a:t>
            </a:r>
            <a:r>
              <a:rPr lang="en-IN" u="sng" dirty="0" smtClean="0">
                <a:hlinkClick r:id="rId3"/>
              </a:rPr>
              <a:t>/Rules/District-Hospital-2012-Revised.pdf</a:t>
            </a:r>
            <a:endParaRPr lang="en-IN" dirty="0" smtClean="0"/>
          </a:p>
          <a:p>
            <a:pPr marL="457200" lvl="0" indent="-457200">
              <a:buFont typeface="+mj-lt"/>
              <a:buAutoNum type="arabicPeriod"/>
            </a:pPr>
            <a:r>
              <a:rPr lang="en-IN" dirty="0" smtClean="0"/>
              <a:t> ISO 9001:2008 Quality Management System – Requirements(Third Revision)</a:t>
            </a:r>
          </a:p>
          <a:p>
            <a:pPr marL="457200" indent="-457200">
              <a:buFont typeface="+mj-lt"/>
              <a:buAutoNum type="arabicPeriod"/>
            </a:pPr>
            <a:r>
              <a:rPr lang="en-IN" dirty="0" smtClean="0"/>
              <a:t>Available </a:t>
            </a:r>
            <a:r>
              <a:rPr lang="en-IN" dirty="0" err="1" smtClean="0"/>
              <a:t>From:</a:t>
            </a:r>
            <a:r>
              <a:rPr lang="en-IN" dirty="0" err="1" smtClean="0">
                <a:hlinkClick r:id="rId4"/>
              </a:rPr>
              <a:t>http</a:t>
            </a:r>
            <a:r>
              <a:rPr lang="en-IN" dirty="0" smtClean="0">
                <a:hlinkClick r:id="rId4"/>
              </a:rPr>
              <a:t>://</a:t>
            </a:r>
            <a:r>
              <a:rPr lang="en-IN" dirty="0" err="1" smtClean="0">
                <a:hlinkClick r:id="rId4"/>
              </a:rPr>
              <a:t>intra.itiltd-india.com</a:t>
            </a:r>
            <a:r>
              <a:rPr lang="en-IN" dirty="0" smtClean="0">
                <a:hlinkClick r:id="rId4"/>
              </a:rPr>
              <a:t>/quality/</a:t>
            </a:r>
            <a:r>
              <a:rPr lang="en-IN" dirty="0" err="1" smtClean="0">
                <a:hlinkClick r:id="rId4"/>
              </a:rPr>
              <a:t>ISOStandards</a:t>
            </a:r>
            <a:r>
              <a:rPr lang="en-IN" dirty="0" smtClean="0">
                <a:hlinkClick r:id="rId4"/>
              </a:rPr>
              <a:t>/ISO9001-2008-STD.pdf</a:t>
            </a:r>
            <a:endParaRPr lang="en-IN" dirty="0" smtClean="0"/>
          </a:p>
          <a:p>
            <a:pPr marL="457200" lvl="0" indent="-457200">
              <a:buFont typeface="+mj-lt"/>
              <a:buAutoNum type="arabicPeriod"/>
            </a:pPr>
            <a:r>
              <a:rPr lang="en-IN" dirty="0" smtClean="0"/>
              <a:t>Assessor’s Guidebook for Quality Assurance in District Hospitals 2013(Volume II). Ministry Of Health and Family Welfare, Government of India.</a:t>
            </a:r>
          </a:p>
          <a:p>
            <a:pPr marL="457200" indent="-457200">
              <a:buFont typeface="+mj-lt"/>
              <a:buAutoNum type="arabicPeriod"/>
            </a:pPr>
            <a:r>
              <a:rPr lang="en-IN" dirty="0" err="1" smtClean="0"/>
              <a:t>AvailableFrom:http</a:t>
            </a:r>
            <a:r>
              <a:rPr lang="en-IN" dirty="0" smtClean="0"/>
              <a:t>://</a:t>
            </a:r>
            <a:r>
              <a:rPr lang="en-IN" dirty="0" err="1" smtClean="0"/>
              <a:t>www.rrcnes.gov.in</a:t>
            </a:r>
            <a:r>
              <a:rPr lang="en-IN" dirty="0" smtClean="0"/>
              <a:t>/quality%20Assurance/Volume%202_National%20Quality%20Assurance%20Standard%20Guidelines%20for%20Assessment%20(23-11-2013)_</a:t>
            </a:r>
            <a:r>
              <a:rPr lang="en-IN" dirty="0" err="1" smtClean="0"/>
              <a:t>OP.pdf</a:t>
            </a:r>
            <a:endParaRPr lang="en-IN" dirty="0" smtClean="0"/>
          </a:p>
          <a:p>
            <a:pPr marL="457200" lvl="0" indent="-457200">
              <a:buFont typeface="+mj-lt"/>
              <a:buAutoNum type="arabicPeriod"/>
            </a:pPr>
            <a:r>
              <a:rPr lang="en-IN" dirty="0" smtClean="0"/>
              <a:t>"ISO 9001 certifications top one million mark, food safety and information security continue meteoric increase" (Press release). International Organization for Standardization. October 25, 2010. Retrieved March 24, 2014. </a:t>
            </a:r>
          </a:p>
          <a:p>
            <a:pPr marL="457200" lvl="0" indent="-457200">
              <a:buFont typeface="+mj-lt"/>
              <a:buAutoNum type="arabicPeriod"/>
            </a:pPr>
            <a:r>
              <a:rPr lang="en-IN" dirty="0" smtClean="0"/>
              <a:t>Clifford, Stephanie, “So many standards to follow, so little payoff", (May 1, 2005). </a:t>
            </a:r>
          </a:p>
          <a:p>
            <a:pPr marL="457200" lvl="0" indent="-457200">
              <a:buFont typeface="+mj-lt"/>
              <a:buAutoNum type="arabicPeriod"/>
            </a:pPr>
            <a:r>
              <a:rPr lang="en-IN" dirty="0" smtClean="0"/>
              <a:t>Rationalisation of Service Norms for Secondary Care Hospitals, Health &amp; Family Welfare Department, Govt. of Tamil Nadu. (Unpublished) </a:t>
            </a:r>
          </a:p>
          <a:p>
            <a:pPr marL="457200" lvl="0" indent="-457200">
              <a:buFont typeface="+mj-lt"/>
              <a:buAutoNum type="arabicPeriod"/>
            </a:pPr>
            <a:r>
              <a:rPr lang="en-IN" dirty="0" smtClean="0"/>
              <a:t> District Health Facilities, Guidelines for Development and Operations; WHO; 1998.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96962"/>
          </a:xfrm>
        </p:spPr>
        <p:txBody>
          <a:bodyPr>
            <a:normAutofit fontScale="90000"/>
          </a:bodyPr>
          <a:lstStyle/>
          <a:p>
            <a:pPr algn="ctr"/>
            <a:r>
              <a:rPr lang="en-IN" b="1" dirty="0" smtClean="0">
                <a:solidFill>
                  <a:schemeClr val="accent1">
                    <a:lumMod val="75000"/>
                  </a:schemeClr>
                </a:solidFill>
              </a:rPr>
              <a:t>DISTRICT/CIVIL HOSPITAL GURDASPUR (PUNJAB) – PLACE OF     DISSERTATION</a:t>
            </a:r>
            <a:endParaRPr lang="en-IN" dirty="0">
              <a:solidFill>
                <a:schemeClr val="accent1">
                  <a:lumMod val="75000"/>
                </a:schemeClr>
              </a:solidFill>
            </a:endParaRPr>
          </a:p>
        </p:txBody>
      </p:sp>
      <p:sp>
        <p:nvSpPr>
          <p:cNvPr id="3" name="Content Placeholder 2"/>
          <p:cNvSpPr>
            <a:spLocks noGrp="1"/>
          </p:cNvSpPr>
          <p:nvPr>
            <p:ph sz="quarter" idx="1"/>
          </p:nvPr>
        </p:nvSpPr>
        <p:spPr>
          <a:xfrm>
            <a:off x="457200" y="1447800"/>
            <a:ext cx="7696200" cy="5181600"/>
          </a:xfrm>
        </p:spPr>
        <p:txBody>
          <a:bodyPr/>
          <a:lstStyle/>
          <a:p>
            <a:r>
              <a:rPr lang="en-IN" dirty="0" smtClean="0"/>
              <a:t>District Hospital Gurdaspur caters to the people living in urban and rural people in district.</a:t>
            </a:r>
          </a:p>
          <a:p>
            <a:r>
              <a:rPr lang="en-IN" dirty="0" smtClean="0"/>
              <a:t>It is referral hospital for Primary Health Centre &amp; Sub- centres. It covers 34 PHC and 48 CHC.</a:t>
            </a:r>
          </a:p>
          <a:p>
            <a:r>
              <a:rPr lang="en-IN" dirty="0" smtClean="0"/>
              <a:t>It covers the population of 2,299,026 and build in 6 acres area.</a:t>
            </a:r>
          </a:p>
          <a:p>
            <a:r>
              <a:rPr lang="en-IN" dirty="0" smtClean="0"/>
              <a:t>The number of beds available in Hospital is 100.</a:t>
            </a:r>
          </a:p>
          <a:p>
            <a:r>
              <a:rPr lang="en-IN" dirty="0" smtClean="0"/>
              <a:t>All departments required for District Hospital are available in this hospital.</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Sukhdeep Kaur\Desktop\thank-you.jpg"/>
          <p:cNvPicPr>
            <a:picLocks noGrp="1" noChangeAspect="1" noChangeArrowheads="1"/>
          </p:cNvPicPr>
          <p:nvPr>
            <p:ph sz="quarter" idx="1"/>
          </p:nvPr>
        </p:nvPicPr>
        <p:blipFill>
          <a:blip r:embed="rId2" cstate="print"/>
          <a:srcRect/>
          <a:stretch>
            <a:fillRect/>
          </a:stretch>
        </p:blipFill>
        <p:spPr bwMode="auto">
          <a:xfrm>
            <a:off x="381000" y="228600"/>
            <a:ext cx="8305800" cy="6400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en-IN" sz="3200" b="1" dirty="0" smtClean="0">
                <a:solidFill>
                  <a:schemeClr val="accent1">
                    <a:lumMod val="75000"/>
                  </a:schemeClr>
                </a:solidFill>
              </a:rPr>
              <a:t>KEY LEARNINGS</a:t>
            </a:r>
            <a:endParaRPr lang="en-IN" sz="3200" b="1" dirty="0">
              <a:solidFill>
                <a:schemeClr val="accent1">
                  <a:lumMod val="75000"/>
                </a:schemeClr>
              </a:solidFill>
            </a:endParaRPr>
          </a:p>
        </p:txBody>
      </p:sp>
      <p:sp>
        <p:nvSpPr>
          <p:cNvPr id="3" name="Content Placeholder 2"/>
          <p:cNvSpPr>
            <a:spLocks noGrp="1"/>
          </p:cNvSpPr>
          <p:nvPr>
            <p:ph sz="quarter" idx="1"/>
          </p:nvPr>
        </p:nvSpPr>
        <p:spPr>
          <a:xfrm>
            <a:off x="457200" y="1295400"/>
            <a:ext cx="7467600" cy="5178552"/>
          </a:xfrm>
        </p:spPr>
        <p:txBody>
          <a:bodyPr/>
          <a:lstStyle/>
          <a:p>
            <a:r>
              <a:rPr lang="en-IN" dirty="0" smtClean="0"/>
              <a:t>Functioning of Government Hospital and management issues related to it.</a:t>
            </a:r>
          </a:p>
          <a:p>
            <a:r>
              <a:rPr lang="en-IN" dirty="0" smtClean="0"/>
              <a:t>Checking of day to day work of Hospital</a:t>
            </a:r>
          </a:p>
          <a:p>
            <a:r>
              <a:rPr lang="en-IN" dirty="0" smtClean="0"/>
              <a:t>Conducting various committee meetings</a:t>
            </a:r>
          </a:p>
          <a:p>
            <a:r>
              <a:rPr lang="en-IN" dirty="0" smtClean="0"/>
              <a:t>Supervising various departments like Medical Record, Housekeeping, Nursing etc.</a:t>
            </a:r>
          </a:p>
          <a:p>
            <a:r>
              <a:rPr lang="en-IN" dirty="0" smtClean="0"/>
              <a:t>Managing the work assigned with limited recourses</a:t>
            </a:r>
          </a:p>
          <a:p>
            <a:endParaRPr lang="en-IN" dirty="0" smtClean="0"/>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a:r>
              <a:rPr lang="en-IN" b="1" dirty="0" smtClean="0">
                <a:solidFill>
                  <a:schemeClr val="accent1">
                    <a:lumMod val="75000"/>
                  </a:schemeClr>
                </a:solidFill>
              </a:rPr>
              <a:t>INTRODUCTION</a:t>
            </a:r>
            <a:endParaRPr lang="en-IN" b="1" dirty="0">
              <a:solidFill>
                <a:schemeClr val="accent1">
                  <a:lumMod val="75000"/>
                </a:schemeClr>
              </a:solidFill>
            </a:endParaRPr>
          </a:p>
        </p:txBody>
      </p:sp>
      <p:sp>
        <p:nvSpPr>
          <p:cNvPr id="3" name="Content Placeholder 2"/>
          <p:cNvSpPr>
            <a:spLocks noGrp="1"/>
          </p:cNvSpPr>
          <p:nvPr>
            <p:ph sz="quarter" idx="1"/>
          </p:nvPr>
        </p:nvSpPr>
        <p:spPr>
          <a:xfrm>
            <a:off x="457200" y="1295400"/>
            <a:ext cx="7467600" cy="5178552"/>
          </a:xfrm>
        </p:spPr>
        <p:txBody>
          <a:bodyPr>
            <a:normAutofit fontScale="77500" lnSpcReduction="20000"/>
          </a:bodyPr>
          <a:lstStyle/>
          <a:p>
            <a:r>
              <a:rPr lang="en-IN" b="1" dirty="0" smtClean="0"/>
              <a:t>Ministry of Health and Family Welfare, Government of India </a:t>
            </a:r>
            <a:r>
              <a:rPr lang="en-IN" dirty="0" smtClean="0"/>
              <a:t>in its bid to bring about a paradigm shift in healthcare delivery system across the country had undertaken initiative for quality improvement in the public health.</a:t>
            </a:r>
          </a:p>
          <a:p>
            <a:r>
              <a:rPr lang="en-IN" dirty="0" smtClean="0"/>
              <a:t>Carrying forward the initiative for quality improvement </a:t>
            </a:r>
            <a:r>
              <a:rPr lang="en-IN" b="1" dirty="0" smtClean="0"/>
              <a:t>Punjab Health Systems Corporation </a:t>
            </a:r>
            <a:r>
              <a:rPr lang="en-IN" dirty="0" smtClean="0"/>
              <a:t>had started a project to enhance the service quality level at the District hospitals.</a:t>
            </a:r>
          </a:p>
          <a:p>
            <a:r>
              <a:rPr lang="en-IN" dirty="0" smtClean="0"/>
              <a:t>To facilitate the above goals, comprehensive study of Civil Hospital, Gurdaspur was carried out on the current processes, practices and existing infrastructure with other available resources to identify the major gaps based on ISO 9001: 2008 quality management system and Indian public health standards as applicable to hospital.</a:t>
            </a:r>
          </a:p>
          <a:p>
            <a:r>
              <a:rPr lang="en-IN" dirty="0" smtClean="0"/>
              <a:t>The Gap Analysis Report includes documentation and review of manpower, equipment, infrastructure, processes including training and capacity building activities, services &amp; facilities provided legal compliances etc against IPHS and ISO 9001:2008 Quality Management System</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401762"/>
          </a:xfrm>
        </p:spPr>
        <p:txBody>
          <a:bodyPr>
            <a:normAutofit/>
          </a:bodyPr>
          <a:lstStyle/>
          <a:p>
            <a:pPr algn="ctr"/>
            <a:r>
              <a:rPr lang="en-IN" sz="4000" b="1" dirty="0" smtClean="0">
                <a:solidFill>
                  <a:schemeClr val="accent1">
                    <a:lumMod val="75000"/>
                  </a:schemeClr>
                </a:solidFill>
              </a:rPr>
              <a:t>AIM OF THE STUDY</a:t>
            </a:r>
            <a:endParaRPr lang="en-IN" sz="4000" b="1" dirty="0">
              <a:solidFill>
                <a:schemeClr val="accent1">
                  <a:lumMod val="75000"/>
                </a:schemeClr>
              </a:solidFill>
            </a:endParaRPr>
          </a:p>
        </p:txBody>
      </p:sp>
      <p:sp>
        <p:nvSpPr>
          <p:cNvPr id="3" name="Content Placeholder 2"/>
          <p:cNvSpPr>
            <a:spLocks noGrp="1"/>
          </p:cNvSpPr>
          <p:nvPr>
            <p:ph sz="quarter" idx="1"/>
          </p:nvPr>
        </p:nvSpPr>
        <p:spPr>
          <a:xfrm>
            <a:off x="457200" y="2057400"/>
            <a:ext cx="7467600" cy="4416552"/>
          </a:xfrm>
        </p:spPr>
        <p:txBody>
          <a:bodyPr/>
          <a:lstStyle/>
          <a:p>
            <a:r>
              <a:rPr lang="en-IN" b="1" dirty="0" smtClean="0"/>
              <a:t> </a:t>
            </a:r>
            <a:r>
              <a:rPr lang="en-IN" dirty="0" smtClean="0"/>
              <a:t> The aim of study is to identify the areas of current and target quality management system for which provision has not been made in technical architecture. This is required in order to identify projects to be undertaken as part of the implementation of the target quality management system for achieving ISO  certification.</a:t>
            </a:r>
          </a:p>
          <a:p>
            <a:pPr>
              <a:buNone/>
            </a:pPr>
            <a:endParaRPr lang="en-IN" dirty="0" smtClean="0"/>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pPr algn="ctr"/>
            <a:r>
              <a:rPr lang="en-IN" sz="3600" b="1" dirty="0" smtClean="0">
                <a:solidFill>
                  <a:schemeClr val="accent1">
                    <a:lumMod val="75000"/>
                  </a:schemeClr>
                </a:solidFill>
              </a:rPr>
              <a:t>OBJECTIVE OF THE STUDY</a:t>
            </a:r>
            <a:endParaRPr lang="en-IN" sz="3600" b="1" dirty="0">
              <a:solidFill>
                <a:schemeClr val="accent1">
                  <a:lumMod val="75000"/>
                </a:schemeClr>
              </a:solidFill>
            </a:endParaRPr>
          </a:p>
        </p:txBody>
      </p:sp>
      <p:sp>
        <p:nvSpPr>
          <p:cNvPr id="3" name="Content Placeholder 2"/>
          <p:cNvSpPr>
            <a:spLocks noGrp="1"/>
          </p:cNvSpPr>
          <p:nvPr>
            <p:ph sz="quarter" idx="1"/>
          </p:nvPr>
        </p:nvSpPr>
        <p:spPr>
          <a:xfrm>
            <a:off x="457200" y="1219200"/>
            <a:ext cx="7467600" cy="5254752"/>
          </a:xfrm>
        </p:spPr>
        <p:txBody>
          <a:bodyPr/>
          <a:lstStyle/>
          <a:p>
            <a:pPr lvl="0"/>
            <a:r>
              <a:rPr lang="en-IN" dirty="0" smtClean="0"/>
              <a:t>To describe the process flow of respective departments in the hospital with the identification of process Owners, Input(s), Output(s) and process flow of each process occurring at each section of hospital with relevant records.</a:t>
            </a:r>
          </a:p>
          <a:p>
            <a:pPr lvl="0"/>
            <a:r>
              <a:rPr lang="en-IN" dirty="0" smtClean="0"/>
              <a:t>To identify the significant gaps observed on all the processes in each section and explanation of the gap statement with document evidences and photographs. The gaps are analyzes based on IPHS and ISO 9001:2008 standards.</a:t>
            </a:r>
          </a:p>
          <a:p>
            <a:pPr lvl="0"/>
            <a:r>
              <a:rPr lang="en-IN" dirty="0" smtClean="0"/>
              <a:t>To prepare time bound action plan to fulfil the gaps, if any.</a:t>
            </a:r>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pPr algn="ctr"/>
            <a:r>
              <a:rPr lang="en-IN" sz="3600" b="1" dirty="0" smtClean="0">
                <a:solidFill>
                  <a:schemeClr val="accent1">
                    <a:lumMod val="75000"/>
                  </a:schemeClr>
                </a:solidFill>
              </a:rPr>
              <a:t>REVIEW OF LITERATURE</a:t>
            </a:r>
            <a:endParaRPr lang="en-IN" sz="3600" b="1" dirty="0">
              <a:solidFill>
                <a:schemeClr val="accent1">
                  <a:lumMod val="75000"/>
                </a:schemeClr>
              </a:solidFill>
            </a:endParaRPr>
          </a:p>
        </p:txBody>
      </p:sp>
      <p:sp>
        <p:nvSpPr>
          <p:cNvPr id="3" name="Content Placeholder 2"/>
          <p:cNvSpPr>
            <a:spLocks noGrp="1"/>
          </p:cNvSpPr>
          <p:nvPr>
            <p:ph sz="quarter" idx="1"/>
          </p:nvPr>
        </p:nvSpPr>
        <p:spPr>
          <a:xfrm>
            <a:off x="457200" y="1295400"/>
            <a:ext cx="7467600" cy="5178552"/>
          </a:xfrm>
        </p:spPr>
        <p:txBody>
          <a:bodyPr>
            <a:normAutofit fontScale="77500" lnSpcReduction="20000"/>
          </a:bodyPr>
          <a:lstStyle/>
          <a:p>
            <a:r>
              <a:rPr lang="en-IN" b="1" dirty="0" smtClean="0"/>
              <a:t>Indian Public Health Standards (IPHS) Guidelines for District Hospitals (101 to 500 Bedded) Directorate General of Health Services, Ministry of Health &amp; Family Welfare, Government of India, Revised 2012.</a:t>
            </a:r>
          </a:p>
          <a:p>
            <a:pPr>
              <a:buNone/>
            </a:pPr>
            <a:r>
              <a:rPr lang="en-IN" b="1" dirty="0" smtClean="0"/>
              <a:t>   </a:t>
            </a:r>
            <a:r>
              <a:rPr lang="en-IN" dirty="0" smtClean="0"/>
              <a:t>The IPHS are set of uniform standards envisaged to improve the quality of health care delivery in the country. IPHS guideline focus on each and every area of the hospital showing the infrastructure requirements, Instruments and equipments required, drugs required in hospital, quality assurance and quality control processes and services, statuary compliances.</a:t>
            </a:r>
          </a:p>
          <a:p>
            <a:pPr>
              <a:buNone/>
            </a:pPr>
            <a:endParaRPr lang="en-IN" dirty="0" smtClean="0"/>
          </a:p>
          <a:p>
            <a:r>
              <a:rPr lang="en-IN" b="1" dirty="0" smtClean="0"/>
              <a:t>ISO 9001:2008 Quality Management System – Requirements</a:t>
            </a:r>
            <a:r>
              <a:rPr lang="en-IN" dirty="0" smtClean="0"/>
              <a:t> (Third Revision)</a:t>
            </a:r>
          </a:p>
          <a:p>
            <a:pPr>
              <a:buNone/>
            </a:pPr>
            <a:r>
              <a:rPr lang="en-IN" dirty="0" smtClean="0"/>
              <a:t>    The International Organization for Standardization known as ISO is an international standard -setting body composed of representatives from various national organizations.</a:t>
            </a:r>
          </a:p>
          <a:p>
            <a:pPr>
              <a:buNone/>
            </a:pPr>
            <a:r>
              <a:rPr lang="en-IN" dirty="0" smtClean="0"/>
              <a:t>    ISO 9001:2008 sets out the criteria for a quality management system and is the only standard in the family of ISO 9000  that can be certified to.</a:t>
            </a:r>
          </a:p>
          <a:p>
            <a:pPr>
              <a:buNone/>
            </a:pPr>
            <a:endParaRPr lang="en-IN"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pPr algn="ctr"/>
            <a:r>
              <a:rPr lang="en-IN" sz="3600" b="1" dirty="0" smtClean="0">
                <a:solidFill>
                  <a:schemeClr val="accent1">
                    <a:lumMod val="75000"/>
                  </a:schemeClr>
                </a:solidFill>
              </a:rPr>
              <a:t>RESEARCH METHODOLOGY</a:t>
            </a:r>
            <a:endParaRPr lang="en-IN" sz="3600" b="1" dirty="0">
              <a:solidFill>
                <a:schemeClr val="accent1">
                  <a:lumMod val="75000"/>
                </a:schemeClr>
              </a:solidFill>
            </a:endParaRPr>
          </a:p>
        </p:txBody>
      </p:sp>
      <p:sp>
        <p:nvSpPr>
          <p:cNvPr id="3073" name="Rectangle 1"/>
          <p:cNvSpPr>
            <a:spLocks noGrp="1" noChangeArrowheads="1"/>
          </p:cNvSpPr>
          <p:nvPr>
            <p:ph sz="quarter" idx="1"/>
          </p:nvPr>
        </p:nvSpPr>
        <p:spPr bwMode="auto">
          <a:xfrm>
            <a:off x="304800" y="1847910"/>
            <a:ext cx="84582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STUDY AREA</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Civil Hospital, Gurdaspur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TOOLS  </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IPHS Checklist, ISO guidelines, interview    		                       	                  schedule, Observation notes.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METHOD  </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STAGE I: SURVEY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IPHS Checklist used for total survey of the hospital in terms of services provided, Manpower, Physical Infrastructure, Equipments, drugs and Lab Services.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STAGE II: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Observation and personal Interview</a:t>
            </a:r>
            <a:r>
              <a:rPr kumimoji="0" lang="en-US" sz="2000" b="0"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 was used to map the various processes of hospital and to know the functioning of each department.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STAGE III: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Extensive analysis based on data collected from stage I and Stage II</a:t>
            </a:r>
            <a:r>
              <a:rPr kumimoji="0" lang="en-US" sz="20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730</TotalTime>
  <Words>2496</Words>
  <Application>Microsoft Office PowerPoint</Application>
  <PresentationFormat>On-screen Show (4:3)</PresentationFormat>
  <Paragraphs>248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Oriel</vt:lpstr>
      <vt:lpstr>  “GAP ANALYSIS for OPD,IPD,Emergency &amp; Laboratory” Based on IPHS and ISO Standards of District Hospital, Gurdaspur   </vt:lpstr>
      <vt:lpstr>  PUNJAB HEALTH SYSTEMS CORPORATION(PHSC)</vt:lpstr>
      <vt:lpstr>DISTRICT/CIVIL HOSPITAL GURDASPUR (PUNJAB) – PLACE OF     DISSERTATION</vt:lpstr>
      <vt:lpstr>KEY LEARNINGS</vt:lpstr>
      <vt:lpstr>INTRODUCTION</vt:lpstr>
      <vt:lpstr>AIM OF THE STUDY</vt:lpstr>
      <vt:lpstr>OBJECTIVE OF THE STUDY</vt:lpstr>
      <vt:lpstr>REVIEW OF LITERATURE</vt:lpstr>
      <vt:lpstr>RESEARCH METHODOLOGY</vt:lpstr>
      <vt:lpstr>Findings &amp; Discussion</vt:lpstr>
      <vt:lpstr>Slide 11</vt:lpstr>
      <vt:lpstr>Slide 12</vt:lpstr>
      <vt:lpstr>IN PATIENT DEPARTMENT GAP ANALYSIS</vt:lpstr>
      <vt:lpstr>Slide 14</vt:lpstr>
      <vt:lpstr>Slide 15</vt:lpstr>
      <vt:lpstr>EMERGENCY DEPARTMENT  GAP ANALYSIS</vt:lpstr>
      <vt:lpstr>Slide 17</vt:lpstr>
      <vt:lpstr>Slide 18</vt:lpstr>
      <vt:lpstr>LABORATORY GAP ANALYSIS</vt:lpstr>
      <vt:lpstr>Slide 20</vt:lpstr>
      <vt:lpstr>Slide 21</vt:lpstr>
      <vt:lpstr>CONCLUSION</vt:lpstr>
      <vt:lpstr>recommendations</vt:lpstr>
      <vt:lpstr>Action Plan suggested for OPD: </vt:lpstr>
      <vt:lpstr>Action Plan suggested for IPD</vt:lpstr>
      <vt:lpstr>Slide 26</vt:lpstr>
      <vt:lpstr>Action Plan suggested for Emergency:</vt:lpstr>
      <vt:lpstr>Action Plan suggested for Laboratory: </vt:lpstr>
      <vt:lpstr>references</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REPORT  on  “GAP ANALYSIS for OPD,IPD,Emergency &amp; Laboratory” Based on IPHS and ISO Standards of District Hospital,Gurdaspur   </dc:title>
  <dc:creator>Sukhdeep Kaur</dc:creator>
  <cp:lastModifiedBy>Sukhdeep Kaur</cp:lastModifiedBy>
  <cp:revision>23</cp:revision>
  <dcterms:created xsi:type="dcterms:W3CDTF">2006-08-16T00:00:00Z</dcterms:created>
  <dcterms:modified xsi:type="dcterms:W3CDTF">2014-05-07T06:46:14Z</dcterms:modified>
</cp:coreProperties>
</file>