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80" r:id="rId2"/>
    <p:sldId id="278" r:id="rId3"/>
    <p:sldId id="281" r:id="rId4"/>
    <p:sldId id="282" r:id="rId5"/>
    <p:sldId id="283" r:id="rId6"/>
    <p:sldId id="284" r:id="rId7"/>
    <p:sldId id="285" r:id="rId8"/>
    <p:sldId id="287" r:id="rId9"/>
    <p:sldId id="288" r:id="rId10"/>
    <p:sldId id="289" r:id="rId11"/>
    <p:sldId id="265" r:id="rId12"/>
    <p:sldId id="291" r:id="rId13"/>
    <p:sldId id="266" r:id="rId14"/>
    <p:sldId id="267" r:id="rId15"/>
    <p:sldId id="268" r:id="rId16"/>
    <p:sldId id="269" r:id="rId17"/>
    <p:sldId id="270" r:id="rId18"/>
    <p:sldId id="274" r:id="rId19"/>
    <p:sldId id="292" r:id="rId20"/>
    <p:sldId id="293" r:id="rId21"/>
    <p:sldId id="294" r:id="rId22"/>
    <p:sldId id="295" r:id="rId23"/>
    <p:sldId id="296" r:id="rId24"/>
    <p:sldId id="297" r:id="rId25"/>
    <p:sldId id="276" r:id="rId26"/>
    <p:sldId id="273" r:id="rId27"/>
    <p:sldId id="279" r:id="rId28"/>
    <p:sldId id="290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27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Objectives met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XYZ</c:v>
                </c:pt>
                <c:pt idx="1">
                  <c:v>VISTA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 Objectives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2"/>
                <c:pt idx="0">
                  <c:v>XYZ</c:v>
                </c:pt>
                <c:pt idx="1">
                  <c:v>VISTA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22</c:v>
                </c:pt>
                <c:pt idx="1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715264"/>
        <c:axId val="110744704"/>
        <c:axId val="0"/>
      </c:bar3DChart>
      <c:catAx>
        <c:axId val="1107152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0744704"/>
        <c:crosses val="autoZero"/>
        <c:auto val="1"/>
        <c:lblAlgn val="ctr"/>
        <c:lblOffset val="100"/>
        <c:noMultiLvlLbl val="0"/>
      </c:catAx>
      <c:valAx>
        <c:axId val="11074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715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518872955660753"/>
          <c:y val="0.31965084573843749"/>
          <c:w val="0.24455964000363786"/>
          <c:h val="0.255825182478152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Menu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MU</c:v>
                </c:pt>
                <c:pt idx="1">
                  <c:v>XYZ</c:v>
                </c:pt>
                <c:pt idx="2">
                  <c:v>Vista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Core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MU</c:v>
                </c:pt>
                <c:pt idx="1">
                  <c:v>XYZ</c:v>
                </c:pt>
                <c:pt idx="2">
                  <c:v>Vista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16</c:v>
                </c:pt>
                <c:pt idx="1">
                  <c:v>16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6698112"/>
        <c:axId val="116704000"/>
      </c:barChart>
      <c:catAx>
        <c:axId val="1166981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6704000"/>
        <c:crosses val="autoZero"/>
        <c:auto val="1"/>
        <c:lblAlgn val="ctr"/>
        <c:lblOffset val="100"/>
        <c:noMultiLvlLbl val="0"/>
      </c:catAx>
      <c:valAx>
        <c:axId val="116704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6981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C3EEEA-0BB0-4FD9-BC27-16F44ED0D1F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7F1B830-FA1D-4218-A6FC-48C4666F25F4}">
      <dgm:prSet custT="1"/>
      <dgm:spPr/>
      <dgm:t>
        <a:bodyPr/>
        <a:lstStyle/>
        <a:p>
          <a:pPr rtl="0"/>
          <a:endParaRPr lang="en-US" sz="2800" dirty="0" smtClean="0">
            <a:solidFill>
              <a:schemeClr val="bg1"/>
            </a:solidFill>
          </a:endParaRPr>
        </a:p>
        <a:p>
          <a:pPr rtl="0"/>
          <a:r>
            <a:rPr lang="en-US" sz="2800" dirty="0" smtClean="0">
              <a:solidFill>
                <a:schemeClr val="bg1"/>
              </a:solidFill>
            </a:rPr>
            <a:t>US Healthcare Industry Overview</a:t>
          </a:r>
        </a:p>
        <a:p>
          <a:pPr rtl="0"/>
          <a:endParaRPr lang="en-US" sz="1600" dirty="0" smtClean="0">
            <a:solidFill>
              <a:schemeClr val="bg1"/>
            </a:solidFill>
          </a:endParaRPr>
        </a:p>
        <a:p>
          <a:pPr rtl="0"/>
          <a:endParaRPr lang="en-US" sz="1600" dirty="0" smtClean="0">
            <a:solidFill>
              <a:schemeClr val="bg1"/>
            </a:solidFill>
          </a:endParaRPr>
        </a:p>
      </dgm:t>
    </dgm:pt>
    <dgm:pt modelId="{E0B953A8-57D4-4E64-B632-5640D8809014}" type="parTrans" cxnId="{D0B40EB3-C697-4135-8138-4B5CF23378CC}">
      <dgm:prSet/>
      <dgm:spPr/>
      <dgm:t>
        <a:bodyPr/>
        <a:lstStyle/>
        <a:p>
          <a:endParaRPr lang="en-US"/>
        </a:p>
      </dgm:t>
    </dgm:pt>
    <dgm:pt modelId="{0B086770-1256-456F-96D1-C4985B65762D}" type="sibTrans" cxnId="{D0B40EB3-C697-4135-8138-4B5CF23378C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E207078-197C-4383-BAA8-33986ECA3904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bg1"/>
              </a:solidFill>
            </a:rPr>
            <a:t>Epic – Overview of all modules</a:t>
          </a:r>
          <a:endParaRPr lang="en-US" sz="2800" dirty="0">
            <a:solidFill>
              <a:schemeClr val="bg1"/>
            </a:solidFill>
          </a:endParaRPr>
        </a:p>
      </dgm:t>
    </dgm:pt>
    <dgm:pt modelId="{540185C9-8201-42BB-A440-A42B3F3183F4}" type="parTrans" cxnId="{9D0239BD-333A-48C6-8A7A-203574BEBAF8}">
      <dgm:prSet/>
      <dgm:spPr/>
      <dgm:t>
        <a:bodyPr/>
        <a:lstStyle/>
        <a:p>
          <a:endParaRPr lang="en-US"/>
        </a:p>
      </dgm:t>
    </dgm:pt>
    <dgm:pt modelId="{D683ACE4-0698-4F37-8769-A478BA80F677}" type="sibTrans" cxnId="{9D0239BD-333A-48C6-8A7A-203574BEBAF8}">
      <dgm:prSet/>
      <dgm:spPr/>
      <dgm:t>
        <a:bodyPr/>
        <a:lstStyle/>
        <a:p>
          <a:endParaRPr lang="en-US"/>
        </a:p>
      </dgm:t>
    </dgm:pt>
    <dgm:pt modelId="{F9830890-5045-4BF1-BE48-2F260FFF0903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bg1"/>
              </a:solidFill>
            </a:rPr>
            <a:t>Inpatient - Clinical Documentation </a:t>
          </a:r>
          <a:endParaRPr lang="en-US" sz="2800" dirty="0">
            <a:solidFill>
              <a:schemeClr val="bg1"/>
            </a:solidFill>
          </a:endParaRPr>
        </a:p>
      </dgm:t>
    </dgm:pt>
    <dgm:pt modelId="{43C098FD-43B7-413E-8907-EBC9F5534BEA}" type="parTrans" cxnId="{7EEE9533-1E95-4074-9B31-927C8C66A105}">
      <dgm:prSet/>
      <dgm:spPr/>
      <dgm:t>
        <a:bodyPr/>
        <a:lstStyle/>
        <a:p>
          <a:endParaRPr lang="en-US"/>
        </a:p>
      </dgm:t>
    </dgm:pt>
    <dgm:pt modelId="{0C0E86C8-FBE4-44EA-9EBC-FFC9371237D1}" type="sibTrans" cxnId="{7EEE9533-1E95-4074-9B31-927C8C66A105}">
      <dgm:prSet/>
      <dgm:spPr/>
      <dgm:t>
        <a:bodyPr/>
        <a:lstStyle/>
        <a:p>
          <a:endParaRPr lang="en-US"/>
        </a:p>
      </dgm:t>
    </dgm:pt>
    <dgm:pt modelId="{8517E620-7554-4AA8-B28A-99495447A2B2}">
      <dgm:prSet custT="1"/>
      <dgm:spPr/>
      <dgm:t>
        <a:bodyPr/>
        <a:lstStyle/>
        <a:p>
          <a:pPr rtl="0"/>
          <a:r>
            <a:rPr lang="en-US" sz="2800" dirty="0" smtClean="0">
              <a:solidFill>
                <a:schemeClr val="bg1"/>
              </a:solidFill>
            </a:rPr>
            <a:t>Shadowing of incident management</a:t>
          </a:r>
          <a:endParaRPr lang="en-US" sz="2800" dirty="0">
            <a:solidFill>
              <a:schemeClr val="bg1"/>
            </a:solidFill>
          </a:endParaRPr>
        </a:p>
      </dgm:t>
    </dgm:pt>
    <dgm:pt modelId="{536C5808-142E-4458-B60F-508BCA571BD5}" type="parTrans" cxnId="{34170151-8A83-483C-B72D-3BD4D161A2F7}">
      <dgm:prSet/>
      <dgm:spPr/>
      <dgm:t>
        <a:bodyPr/>
        <a:lstStyle/>
        <a:p>
          <a:endParaRPr lang="en-US"/>
        </a:p>
      </dgm:t>
    </dgm:pt>
    <dgm:pt modelId="{4FCB15AB-9057-4617-8963-7321F9949DD8}" type="sibTrans" cxnId="{34170151-8A83-483C-B72D-3BD4D161A2F7}">
      <dgm:prSet/>
      <dgm:spPr/>
      <dgm:t>
        <a:bodyPr/>
        <a:lstStyle/>
        <a:p>
          <a:endParaRPr lang="en-US"/>
        </a:p>
      </dgm:t>
    </dgm:pt>
    <dgm:pt modelId="{264EE2B6-B02E-4030-9BCB-75BA14A553F7}" type="pres">
      <dgm:prSet presAssocID="{6AC3EEEA-0BB0-4FD9-BC27-16F44ED0D1F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1A516C3-5E0D-4E4C-9BA5-1CB0C7FF9801}" type="pres">
      <dgm:prSet presAssocID="{6AC3EEEA-0BB0-4FD9-BC27-16F44ED0D1F2}" presName="Name1" presStyleCnt="0"/>
      <dgm:spPr/>
    </dgm:pt>
    <dgm:pt modelId="{6D029796-D185-4F94-9572-51770049A969}" type="pres">
      <dgm:prSet presAssocID="{6AC3EEEA-0BB0-4FD9-BC27-16F44ED0D1F2}" presName="cycle" presStyleCnt="0"/>
      <dgm:spPr/>
    </dgm:pt>
    <dgm:pt modelId="{DD5D412B-8701-4514-93D7-01CBBEA7E992}" type="pres">
      <dgm:prSet presAssocID="{6AC3EEEA-0BB0-4FD9-BC27-16F44ED0D1F2}" presName="srcNode" presStyleLbl="node1" presStyleIdx="0" presStyleCnt="4"/>
      <dgm:spPr/>
    </dgm:pt>
    <dgm:pt modelId="{C62764D9-C70C-493B-9931-ADCA422F337B}" type="pres">
      <dgm:prSet presAssocID="{6AC3EEEA-0BB0-4FD9-BC27-16F44ED0D1F2}" presName="conn" presStyleLbl="parChTrans1D2" presStyleIdx="0" presStyleCnt="1"/>
      <dgm:spPr/>
      <dgm:t>
        <a:bodyPr/>
        <a:lstStyle/>
        <a:p>
          <a:endParaRPr lang="en-US"/>
        </a:p>
      </dgm:t>
    </dgm:pt>
    <dgm:pt modelId="{9E3F07CA-2BDF-4D32-9770-3BCCC2464976}" type="pres">
      <dgm:prSet presAssocID="{6AC3EEEA-0BB0-4FD9-BC27-16F44ED0D1F2}" presName="extraNode" presStyleLbl="node1" presStyleIdx="0" presStyleCnt="4"/>
      <dgm:spPr/>
    </dgm:pt>
    <dgm:pt modelId="{6C04CDC0-9805-4CA1-BCE2-73272110113E}" type="pres">
      <dgm:prSet presAssocID="{6AC3EEEA-0BB0-4FD9-BC27-16F44ED0D1F2}" presName="dstNode" presStyleLbl="node1" presStyleIdx="0" presStyleCnt="4"/>
      <dgm:spPr/>
    </dgm:pt>
    <dgm:pt modelId="{033F72AB-684D-4917-9DD6-604892B87CC3}" type="pres">
      <dgm:prSet presAssocID="{A7F1B830-FA1D-4218-A6FC-48C4666F25F4}" presName="text_1" presStyleLbl="node1" presStyleIdx="0" presStyleCnt="4" custLinFactNeighborX="224" custLinFactNeighborY="65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26BD5-C022-4A91-A819-FFC89B2A0796}" type="pres">
      <dgm:prSet presAssocID="{A7F1B830-FA1D-4218-A6FC-48C4666F25F4}" presName="accent_1" presStyleCnt="0"/>
      <dgm:spPr/>
    </dgm:pt>
    <dgm:pt modelId="{40FFA450-27B7-4874-AC56-806B3BCEE1C0}" type="pres">
      <dgm:prSet presAssocID="{A7F1B830-FA1D-4218-A6FC-48C4666F25F4}" presName="accentRepeatNode" presStyleLbl="solidFgAcc1" presStyleIdx="0" presStyleCnt="4"/>
      <dgm:spPr/>
    </dgm:pt>
    <dgm:pt modelId="{EE680961-1D7F-4664-86D5-488A7086F1B1}" type="pres">
      <dgm:prSet presAssocID="{4E207078-197C-4383-BAA8-33986ECA390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1CADC-7D98-4387-AE7A-1CC05B6B3BC1}" type="pres">
      <dgm:prSet presAssocID="{4E207078-197C-4383-BAA8-33986ECA3904}" presName="accent_2" presStyleCnt="0"/>
      <dgm:spPr/>
    </dgm:pt>
    <dgm:pt modelId="{F82A7DA1-B520-4269-BE82-EAC3F06537CC}" type="pres">
      <dgm:prSet presAssocID="{4E207078-197C-4383-BAA8-33986ECA3904}" presName="accentRepeatNode" presStyleLbl="solidFgAcc1" presStyleIdx="1" presStyleCnt="4"/>
      <dgm:spPr/>
    </dgm:pt>
    <dgm:pt modelId="{6A0F66A4-CC83-47DE-9E45-FDD36641AFC8}" type="pres">
      <dgm:prSet presAssocID="{F9830890-5045-4BF1-BE48-2F260FFF090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E25345-87A4-4DA5-BE40-842BBD46AA6D}" type="pres">
      <dgm:prSet presAssocID="{F9830890-5045-4BF1-BE48-2F260FFF0903}" presName="accent_3" presStyleCnt="0"/>
      <dgm:spPr/>
    </dgm:pt>
    <dgm:pt modelId="{CD2C6314-6EED-47B1-BAF4-504F075AE9C9}" type="pres">
      <dgm:prSet presAssocID="{F9830890-5045-4BF1-BE48-2F260FFF0903}" presName="accentRepeatNode" presStyleLbl="solidFgAcc1" presStyleIdx="2" presStyleCnt="4"/>
      <dgm:spPr/>
    </dgm:pt>
    <dgm:pt modelId="{945B5479-2B06-4C84-B5BB-397064721B0C}" type="pres">
      <dgm:prSet presAssocID="{8517E620-7554-4AA8-B28A-99495447A2B2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0323E7-C873-4D6D-B365-DF2D0949AA50}" type="pres">
      <dgm:prSet presAssocID="{8517E620-7554-4AA8-B28A-99495447A2B2}" presName="accent_4" presStyleCnt="0"/>
      <dgm:spPr/>
    </dgm:pt>
    <dgm:pt modelId="{4E94C5F6-7A4E-44C7-9BB9-0FFCAE3705B7}" type="pres">
      <dgm:prSet presAssocID="{8517E620-7554-4AA8-B28A-99495447A2B2}" presName="accentRepeatNode" presStyleLbl="solidFgAcc1" presStyleIdx="3" presStyleCnt="4"/>
      <dgm:spPr/>
    </dgm:pt>
  </dgm:ptLst>
  <dgm:cxnLst>
    <dgm:cxn modelId="{2BD0167D-B0B2-4CC7-B5BC-6AB1DC04581D}" type="presOf" srcId="{A7F1B830-FA1D-4218-A6FC-48C4666F25F4}" destId="{033F72AB-684D-4917-9DD6-604892B87CC3}" srcOrd="0" destOrd="0" presId="urn:microsoft.com/office/officeart/2008/layout/VerticalCurvedList"/>
    <dgm:cxn modelId="{D0B40EB3-C697-4135-8138-4B5CF23378CC}" srcId="{6AC3EEEA-0BB0-4FD9-BC27-16F44ED0D1F2}" destId="{A7F1B830-FA1D-4218-A6FC-48C4666F25F4}" srcOrd="0" destOrd="0" parTransId="{E0B953A8-57D4-4E64-B632-5640D8809014}" sibTransId="{0B086770-1256-456F-96D1-C4985B65762D}"/>
    <dgm:cxn modelId="{6490B78C-BC22-4126-91BA-366ED495E0AD}" type="presOf" srcId="{6AC3EEEA-0BB0-4FD9-BC27-16F44ED0D1F2}" destId="{264EE2B6-B02E-4030-9BCB-75BA14A553F7}" srcOrd="0" destOrd="0" presId="urn:microsoft.com/office/officeart/2008/layout/VerticalCurvedList"/>
    <dgm:cxn modelId="{34170151-8A83-483C-B72D-3BD4D161A2F7}" srcId="{6AC3EEEA-0BB0-4FD9-BC27-16F44ED0D1F2}" destId="{8517E620-7554-4AA8-B28A-99495447A2B2}" srcOrd="3" destOrd="0" parTransId="{536C5808-142E-4458-B60F-508BCA571BD5}" sibTransId="{4FCB15AB-9057-4617-8963-7321F9949DD8}"/>
    <dgm:cxn modelId="{BC3172F5-B29F-458A-A743-D1D4CA1CA215}" type="presOf" srcId="{8517E620-7554-4AA8-B28A-99495447A2B2}" destId="{945B5479-2B06-4C84-B5BB-397064721B0C}" srcOrd="0" destOrd="0" presId="urn:microsoft.com/office/officeart/2008/layout/VerticalCurvedList"/>
    <dgm:cxn modelId="{7EEE9533-1E95-4074-9B31-927C8C66A105}" srcId="{6AC3EEEA-0BB0-4FD9-BC27-16F44ED0D1F2}" destId="{F9830890-5045-4BF1-BE48-2F260FFF0903}" srcOrd="2" destOrd="0" parTransId="{43C098FD-43B7-413E-8907-EBC9F5534BEA}" sibTransId="{0C0E86C8-FBE4-44EA-9EBC-FFC9371237D1}"/>
    <dgm:cxn modelId="{9828F5BA-18B9-438E-B5F4-398F6B94D077}" type="presOf" srcId="{0B086770-1256-456F-96D1-C4985B65762D}" destId="{C62764D9-C70C-493B-9931-ADCA422F337B}" srcOrd="0" destOrd="0" presId="urn:microsoft.com/office/officeart/2008/layout/VerticalCurvedList"/>
    <dgm:cxn modelId="{C523E29D-4C18-4881-A5D9-D99F7B694AA3}" type="presOf" srcId="{F9830890-5045-4BF1-BE48-2F260FFF0903}" destId="{6A0F66A4-CC83-47DE-9E45-FDD36641AFC8}" srcOrd="0" destOrd="0" presId="urn:microsoft.com/office/officeart/2008/layout/VerticalCurvedList"/>
    <dgm:cxn modelId="{9D0239BD-333A-48C6-8A7A-203574BEBAF8}" srcId="{6AC3EEEA-0BB0-4FD9-BC27-16F44ED0D1F2}" destId="{4E207078-197C-4383-BAA8-33986ECA3904}" srcOrd="1" destOrd="0" parTransId="{540185C9-8201-42BB-A440-A42B3F3183F4}" sibTransId="{D683ACE4-0698-4F37-8769-A478BA80F677}"/>
    <dgm:cxn modelId="{2F86CC43-309A-40EA-A896-4114DFB42A11}" type="presOf" srcId="{4E207078-197C-4383-BAA8-33986ECA3904}" destId="{EE680961-1D7F-4664-86D5-488A7086F1B1}" srcOrd="0" destOrd="0" presId="urn:microsoft.com/office/officeart/2008/layout/VerticalCurvedList"/>
    <dgm:cxn modelId="{96F1DCE3-50E3-4B54-9C70-45422BF9B1A7}" type="presParOf" srcId="{264EE2B6-B02E-4030-9BCB-75BA14A553F7}" destId="{F1A516C3-5E0D-4E4C-9BA5-1CB0C7FF9801}" srcOrd="0" destOrd="0" presId="urn:microsoft.com/office/officeart/2008/layout/VerticalCurvedList"/>
    <dgm:cxn modelId="{E20BA958-81A2-47A8-8048-21C43D82B7D0}" type="presParOf" srcId="{F1A516C3-5E0D-4E4C-9BA5-1CB0C7FF9801}" destId="{6D029796-D185-4F94-9572-51770049A969}" srcOrd="0" destOrd="0" presId="urn:microsoft.com/office/officeart/2008/layout/VerticalCurvedList"/>
    <dgm:cxn modelId="{8CB9F799-62EB-463D-81E8-68616F6F93F0}" type="presParOf" srcId="{6D029796-D185-4F94-9572-51770049A969}" destId="{DD5D412B-8701-4514-93D7-01CBBEA7E992}" srcOrd="0" destOrd="0" presId="urn:microsoft.com/office/officeart/2008/layout/VerticalCurvedList"/>
    <dgm:cxn modelId="{C795BD99-2748-4BCB-8777-FA09EB7F0B03}" type="presParOf" srcId="{6D029796-D185-4F94-9572-51770049A969}" destId="{C62764D9-C70C-493B-9931-ADCA422F337B}" srcOrd="1" destOrd="0" presId="urn:microsoft.com/office/officeart/2008/layout/VerticalCurvedList"/>
    <dgm:cxn modelId="{95B80C12-B4A1-4AE5-AEC9-72F779C7F2C5}" type="presParOf" srcId="{6D029796-D185-4F94-9572-51770049A969}" destId="{9E3F07CA-2BDF-4D32-9770-3BCCC2464976}" srcOrd="2" destOrd="0" presId="urn:microsoft.com/office/officeart/2008/layout/VerticalCurvedList"/>
    <dgm:cxn modelId="{BCBCB2C5-7F9E-4DAE-AE60-927480AC13DE}" type="presParOf" srcId="{6D029796-D185-4F94-9572-51770049A969}" destId="{6C04CDC0-9805-4CA1-BCE2-73272110113E}" srcOrd="3" destOrd="0" presId="urn:microsoft.com/office/officeart/2008/layout/VerticalCurvedList"/>
    <dgm:cxn modelId="{C50C6DEC-DAD2-4369-A2CB-37DF9F335AD2}" type="presParOf" srcId="{F1A516C3-5E0D-4E4C-9BA5-1CB0C7FF9801}" destId="{033F72AB-684D-4917-9DD6-604892B87CC3}" srcOrd="1" destOrd="0" presId="urn:microsoft.com/office/officeart/2008/layout/VerticalCurvedList"/>
    <dgm:cxn modelId="{4DE6143F-4CF1-4CAC-91CB-B240EE77D3FE}" type="presParOf" srcId="{F1A516C3-5E0D-4E4C-9BA5-1CB0C7FF9801}" destId="{87726BD5-C022-4A91-A819-FFC89B2A0796}" srcOrd="2" destOrd="0" presId="urn:microsoft.com/office/officeart/2008/layout/VerticalCurvedList"/>
    <dgm:cxn modelId="{28BDAC68-D2AA-490B-9391-D7C543653649}" type="presParOf" srcId="{87726BD5-C022-4A91-A819-FFC89B2A0796}" destId="{40FFA450-27B7-4874-AC56-806B3BCEE1C0}" srcOrd="0" destOrd="0" presId="urn:microsoft.com/office/officeart/2008/layout/VerticalCurvedList"/>
    <dgm:cxn modelId="{FE77F021-B519-4734-8CC1-CB43B1D4781C}" type="presParOf" srcId="{F1A516C3-5E0D-4E4C-9BA5-1CB0C7FF9801}" destId="{EE680961-1D7F-4664-86D5-488A7086F1B1}" srcOrd="3" destOrd="0" presId="urn:microsoft.com/office/officeart/2008/layout/VerticalCurvedList"/>
    <dgm:cxn modelId="{C7C331E2-20DF-4D0F-9AE0-9951462D3F11}" type="presParOf" srcId="{F1A516C3-5E0D-4E4C-9BA5-1CB0C7FF9801}" destId="{C911CADC-7D98-4387-AE7A-1CC05B6B3BC1}" srcOrd="4" destOrd="0" presId="urn:microsoft.com/office/officeart/2008/layout/VerticalCurvedList"/>
    <dgm:cxn modelId="{DED49A45-9906-453F-A717-FEAA612587D1}" type="presParOf" srcId="{C911CADC-7D98-4387-AE7A-1CC05B6B3BC1}" destId="{F82A7DA1-B520-4269-BE82-EAC3F06537CC}" srcOrd="0" destOrd="0" presId="urn:microsoft.com/office/officeart/2008/layout/VerticalCurvedList"/>
    <dgm:cxn modelId="{9C21ECF2-870F-4162-936A-D0276191B18F}" type="presParOf" srcId="{F1A516C3-5E0D-4E4C-9BA5-1CB0C7FF9801}" destId="{6A0F66A4-CC83-47DE-9E45-FDD36641AFC8}" srcOrd="5" destOrd="0" presId="urn:microsoft.com/office/officeart/2008/layout/VerticalCurvedList"/>
    <dgm:cxn modelId="{F5BB7657-EFBA-443F-9137-D5F1121DFA8C}" type="presParOf" srcId="{F1A516C3-5E0D-4E4C-9BA5-1CB0C7FF9801}" destId="{1CE25345-87A4-4DA5-BE40-842BBD46AA6D}" srcOrd="6" destOrd="0" presId="urn:microsoft.com/office/officeart/2008/layout/VerticalCurvedList"/>
    <dgm:cxn modelId="{3E33B2E3-4800-42D9-B493-E2EBFB9FF58D}" type="presParOf" srcId="{1CE25345-87A4-4DA5-BE40-842BBD46AA6D}" destId="{CD2C6314-6EED-47B1-BAF4-504F075AE9C9}" srcOrd="0" destOrd="0" presId="urn:microsoft.com/office/officeart/2008/layout/VerticalCurvedList"/>
    <dgm:cxn modelId="{098D6190-6C6F-4A38-B7CE-21F97561122A}" type="presParOf" srcId="{F1A516C3-5E0D-4E4C-9BA5-1CB0C7FF9801}" destId="{945B5479-2B06-4C84-B5BB-397064721B0C}" srcOrd="7" destOrd="0" presId="urn:microsoft.com/office/officeart/2008/layout/VerticalCurvedList"/>
    <dgm:cxn modelId="{ECE5CFC3-47AB-44B2-9014-642C4F57C12E}" type="presParOf" srcId="{F1A516C3-5E0D-4E4C-9BA5-1CB0C7FF9801}" destId="{B00323E7-C873-4D6D-B365-DF2D0949AA50}" srcOrd="8" destOrd="0" presId="urn:microsoft.com/office/officeart/2008/layout/VerticalCurvedList"/>
    <dgm:cxn modelId="{75921B61-81B0-410C-9A36-70C893EA1F20}" type="presParOf" srcId="{B00323E7-C873-4D6D-B365-DF2D0949AA50}" destId="{4E94C5F6-7A4E-44C7-9BB9-0FFCAE3705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2764D9-C70C-493B-9931-ADCA422F337B}">
      <dsp:nvSpPr>
        <dsp:cNvPr id="0" name=""/>
        <dsp:cNvSpPr/>
      </dsp:nvSpPr>
      <dsp:spPr>
        <a:xfrm>
          <a:off x="-5944979" y="-909741"/>
          <a:ext cx="7077283" cy="707728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F72AB-684D-4917-9DD6-604892B87CC3}">
      <dsp:nvSpPr>
        <dsp:cNvPr id="0" name=""/>
        <dsp:cNvSpPr/>
      </dsp:nvSpPr>
      <dsp:spPr>
        <a:xfrm>
          <a:off x="609588" y="457199"/>
          <a:ext cx="7562910" cy="80885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033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bg1"/>
            </a:solidFill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US Healthcare Industry Overview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</a:endParaRP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solidFill>
              <a:schemeClr val="bg1"/>
            </a:solidFill>
          </a:endParaRPr>
        </a:p>
      </dsp:txBody>
      <dsp:txXfrm>
        <a:off x="609588" y="457199"/>
        <a:ext cx="7562910" cy="808859"/>
      </dsp:txXfrm>
    </dsp:sp>
    <dsp:sp modelId="{40FFA450-27B7-4874-AC56-806B3BCEE1C0}">
      <dsp:nvSpPr>
        <dsp:cNvPr id="0" name=""/>
        <dsp:cNvSpPr/>
      </dsp:nvSpPr>
      <dsp:spPr>
        <a:xfrm>
          <a:off x="87110" y="303112"/>
          <a:ext cx="1011074" cy="1011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80961-1D7F-4664-86D5-488A7086F1B1}">
      <dsp:nvSpPr>
        <dsp:cNvPr id="0" name=""/>
        <dsp:cNvSpPr/>
      </dsp:nvSpPr>
      <dsp:spPr>
        <a:xfrm>
          <a:off x="1056385" y="1617719"/>
          <a:ext cx="7099172" cy="808859"/>
        </a:xfrm>
        <a:prstGeom prst="rect">
          <a:avLst/>
        </a:prstGeom>
        <a:solidFill>
          <a:schemeClr val="accent4">
            <a:hueOff val="1710864"/>
            <a:satOff val="6969"/>
            <a:lumOff val="105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033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Epic – Overview of all modules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056385" y="1617719"/>
        <a:ext cx="7099172" cy="808859"/>
      </dsp:txXfrm>
    </dsp:sp>
    <dsp:sp modelId="{F82A7DA1-B520-4269-BE82-EAC3F06537CC}">
      <dsp:nvSpPr>
        <dsp:cNvPr id="0" name=""/>
        <dsp:cNvSpPr/>
      </dsp:nvSpPr>
      <dsp:spPr>
        <a:xfrm>
          <a:off x="550848" y="1516612"/>
          <a:ext cx="1011074" cy="1011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1710864"/>
              <a:satOff val="6969"/>
              <a:lumOff val="10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0F66A4-CC83-47DE-9E45-FDD36641AFC8}">
      <dsp:nvSpPr>
        <dsp:cNvPr id="0" name=""/>
        <dsp:cNvSpPr/>
      </dsp:nvSpPr>
      <dsp:spPr>
        <a:xfrm>
          <a:off x="1056385" y="2831220"/>
          <a:ext cx="7099172" cy="808859"/>
        </a:xfrm>
        <a:prstGeom prst="rect">
          <a:avLst/>
        </a:prstGeom>
        <a:solidFill>
          <a:schemeClr val="accent4">
            <a:hueOff val="3421728"/>
            <a:satOff val="13939"/>
            <a:lumOff val="2104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033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Inpatient - Clinical Documentation 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1056385" y="2831220"/>
        <a:ext cx="7099172" cy="808859"/>
      </dsp:txXfrm>
    </dsp:sp>
    <dsp:sp modelId="{CD2C6314-6EED-47B1-BAF4-504F075AE9C9}">
      <dsp:nvSpPr>
        <dsp:cNvPr id="0" name=""/>
        <dsp:cNvSpPr/>
      </dsp:nvSpPr>
      <dsp:spPr>
        <a:xfrm>
          <a:off x="550848" y="2730112"/>
          <a:ext cx="1011074" cy="1011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3421728"/>
              <a:satOff val="13939"/>
              <a:lumOff val="2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5B5479-2B06-4C84-B5BB-397064721B0C}">
      <dsp:nvSpPr>
        <dsp:cNvPr id="0" name=""/>
        <dsp:cNvSpPr/>
      </dsp:nvSpPr>
      <dsp:spPr>
        <a:xfrm>
          <a:off x="592647" y="4044720"/>
          <a:ext cx="7562910" cy="808859"/>
        </a:xfrm>
        <a:prstGeom prst="rect">
          <a:avLst/>
        </a:prstGeom>
        <a:solidFill>
          <a:schemeClr val="accent4">
            <a:hueOff val="5132591"/>
            <a:satOff val="20908"/>
            <a:lumOff val="3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2033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Shadowing of incident management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592647" y="4044720"/>
        <a:ext cx="7562910" cy="808859"/>
      </dsp:txXfrm>
    </dsp:sp>
    <dsp:sp modelId="{4E94C5F6-7A4E-44C7-9BB9-0FFCAE3705B7}">
      <dsp:nvSpPr>
        <dsp:cNvPr id="0" name=""/>
        <dsp:cNvSpPr/>
      </dsp:nvSpPr>
      <dsp:spPr>
        <a:xfrm>
          <a:off x="87110" y="3943612"/>
          <a:ext cx="1011074" cy="1011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5132591"/>
              <a:satOff val="20908"/>
              <a:lumOff val="3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010A2-93AF-4298-A784-B8E4FB98F0DA}" type="datetimeFigureOut">
              <a:rPr lang="en-US" smtClean="0"/>
              <a:t>5/9/2014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6009F-4F84-418D-B956-DB7B23B115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7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1143000" y="2641627"/>
            <a:ext cx="4113213" cy="743793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lnSpc>
                <a:spcPct val="85000"/>
              </a:lnSpc>
              <a:defRPr sz="2800" b="0" smtClean="0">
                <a:latin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1143000" y="3689350"/>
            <a:ext cx="4113213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 b="1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  <p:pic>
        <p:nvPicPr>
          <p:cNvPr id="120844" name="Picture 12" descr="DEL_DCS_PRI_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04813" y="303213"/>
            <a:ext cx="1636712" cy="307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186894"/>
      </p:ext>
    </p:extLst>
  </p:cSld>
  <p:clrMapOvr>
    <a:masterClrMapping/>
  </p:clrMapOvr>
  <p:transition/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8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9" descr="DEL_PRI_RGB"/>
          <p:cNvPicPr>
            <a:picLocks noChangeAspect="1" noChangeArrowheads="1"/>
          </p:cNvPicPr>
          <p:nvPr userDrawn="1"/>
        </p:nvPicPr>
        <p:blipFill>
          <a:blip r:embed="rId2" cstate="print"/>
          <a:srcRect l="11237" t="27428" r="9845" b="25551"/>
          <a:stretch>
            <a:fillRect/>
          </a:stretch>
        </p:blipFill>
        <p:spPr bwMode="gray">
          <a:xfrm>
            <a:off x="2844800" y="3032125"/>
            <a:ext cx="34512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 bwMode="gray">
          <a:xfrm>
            <a:off x="402336" y="5458968"/>
            <a:ext cx="4937760" cy="1152144"/>
          </a:xfrm>
        </p:spPr>
        <p:txBody>
          <a:bodyPr anchor="b" anchorCtr="0">
            <a:noAutofit/>
          </a:bodyPr>
          <a:lstStyle>
            <a:lvl1pPr>
              <a:lnSpc>
                <a:spcPts val="800"/>
              </a:lnSpc>
              <a:spcBef>
                <a:spcPts val="400"/>
              </a:spcBef>
              <a:spcAft>
                <a:spcPts val="400"/>
              </a:spcAft>
              <a:defRPr sz="7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1787540"/>
      </p:ext>
    </p:extLst>
  </p:cSld>
  <p:clrMapOvr>
    <a:masterClrMapping/>
  </p:clrMapOvr>
  <p:transition/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gray">
          <a:xfrm>
            <a:off x="411480" y="2773363"/>
            <a:ext cx="4325112" cy="731520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85000"/>
              </a:lnSpc>
              <a:defRPr sz="2800" b="1" smtClean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gray">
          <a:xfrm>
            <a:off x="411480" y="3694176"/>
            <a:ext cx="4325112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2000" b="0" smtClean="0"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723504302"/>
      </p:ext>
    </p:extLst>
  </p:cSld>
  <p:clrMapOvr>
    <a:masterClrMapping/>
  </p:clrMapOvr>
  <p:transition/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 bwMode="auto">
          <a:xfrm>
            <a:off x="411480" y="2824696"/>
            <a:ext cx="8149908" cy="680186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>
              <a:lnSpc>
                <a:spcPct val="85000"/>
              </a:lnSpc>
              <a:defRPr sz="5200" b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 bwMode="auto">
          <a:xfrm>
            <a:off x="411480" y="3694176"/>
            <a:ext cx="4325112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lnSpc>
                <a:spcPct val="100000"/>
              </a:lnSpc>
              <a:defRPr sz="1800" b="1" smtClean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smtClean="0"/>
          </a:p>
        </p:txBody>
      </p:sp>
    </p:spTree>
    <p:extLst>
      <p:ext uri="{BB962C8B-B14F-4D97-AF65-F5344CB8AC3E}">
        <p14:creationId xmlns:p14="http://schemas.microsoft.com/office/powerpoint/2010/main" val="2913574902"/>
      </p:ext>
    </p:extLst>
  </p:cSld>
  <p:clrMapOvr>
    <a:masterClrMapping/>
  </p:clrMapOvr>
  <p:transition/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3999155" cy="4887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3889375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3889375" algn="r"/>
              </a:tabLst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3883025" algn="r"/>
              </a:tabLst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3889375" algn="r"/>
              </a:tabLst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>
                <a:tab pos="3889375" algn="r"/>
              </a:tabLst>
              <a:defRPr kumimoji="0" lang="en-US" sz="16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18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0"/>
          <p:cNvSpPr>
            <a:spLocks noGrp="1"/>
          </p:cNvSpPr>
          <p:nvPr>
            <p:ph sz="quarter" idx="12"/>
          </p:nvPr>
        </p:nvSpPr>
        <p:spPr bwMode="gray">
          <a:xfrm>
            <a:off x="411479" y="1399032"/>
            <a:ext cx="8330184" cy="48874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22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L="174625" marR="0" indent="-173038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779463"/>
            <a:ext cx="833018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44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399029"/>
            <a:ext cx="3999155" cy="4887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779463"/>
            <a:ext cx="833018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0"/>
          <p:cNvSpPr>
            <a:spLocks noGrp="1"/>
          </p:cNvSpPr>
          <p:nvPr>
            <p:ph sz="quarter" idx="14"/>
          </p:nvPr>
        </p:nvSpPr>
        <p:spPr bwMode="gray">
          <a:xfrm>
            <a:off x="4724400" y="1399029"/>
            <a:ext cx="3999155" cy="488747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  <a:lvl6pPr>
              <a:tabLst>
                <a:tab pos="3889375" algn="r"/>
              </a:tabLst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28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399031"/>
            <a:ext cx="2642616" cy="4887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3254819" y="1399030"/>
            <a:ext cx="2642616" cy="4887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 bwMode="gray">
          <a:xfrm>
            <a:off x="6098159" y="1399030"/>
            <a:ext cx="2642616" cy="48874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1pPr>
            <a:lvl2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8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2pPr>
            <a:lvl3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3pPr>
            <a:lvl4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4pPr>
            <a:lvl5pPr marR="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Font typeface="Arial" pitchFamily="34" charset="0"/>
              <a:tabLst/>
              <a:defRPr kumimoji="0" lang="en-US" sz="1600" b="0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779463"/>
            <a:ext cx="833018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6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8" y="1873249"/>
            <a:ext cx="8330184" cy="428080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8330184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/>
          </p:nvPr>
        </p:nvSpPr>
        <p:spPr bwMode="gray">
          <a:xfrm>
            <a:off x="414338" y="779463"/>
            <a:ext cx="833018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47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0"/>
          <p:cNvSpPr>
            <a:spLocks noGrp="1"/>
          </p:cNvSpPr>
          <p:nvPr>
            <p:ph sz="quarter" idx="11"/>
          </p:nvPr>
        </p:nvSpPr>
        <p:spPr bwMode="gray">
          <a:xfrm>
            <a:off x="411479" y="1873248"/>
            <a:ext cx="3999155" cy="428080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 bwMode="gray">
          <a:xfrm>
            <a:off x="414338" y="1397000"/>
            <a:ext cx="3995928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 bwMode="gray">
          <a:xfrm>
            <a:off x="411479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6"/>
          </p:nvPr>
        </p:nvSpPr>
        <p:spPr bwMode="gray">
          <a:xfrm>
            <a:off x="4737846" y="6153912"/>
            <a:ext cx="3995928" cy="12801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rgbClr val="00277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lang="en-US" sz="800" b="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lang="en-US" sz="800" b="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7"/>
          </p:nvPr>
        </p:nvSpPr>
        <p:spPr bwMode="gray">
          <a:xfrm>
            <a:off x="414338" y="779463"/>
            <a:ext cx="833018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>
              <a:defRPr>
                <a:latin typeface="+mj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0"/>
          <p:cNvSpPr>
            <a:spLocks noGrp="1"/>
          </p:cNvSpPr>
          <p:nvPr>
            <p:ph sz="quarter" idx="18"/>
          </p:nvPr>
        </p:nvSpPr>
        <p:spPr bwMode="gray">
          <a:xfrm>
            <a:off x="4724400" y="1873248"/>
            <a:ext cx="3999155" cy="428080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6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9"/>
          </p:nvPr>
        </p:nvSpPr>
        <p:spPr bwMode="gray">
          <a:xfrm>
            <a:off x="4727259" y="1397000"/>
            <a:ext cx="3995928" cy="27699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00" b="1"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2861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5965825" y="6656388"/>
            <a:ext cx="2774950" cy="10772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700" dirty="0">
                <a:solidFill>
                  <a:srgbClr val="002776"/>
                </a:solidFill>
                <a:cs typeface="Arial" pitchFamily="34" charset="0"/>
              </a:rPr>
              <a:t>Copyright © 2013 Deloitte Development LLC. All rights reserved.</a:t>
            </a:r>
          </a:p>
        </p:txBody>
      </p:sp>
      <p:sp>
        <p:nvSpPr>
          <p:cNvPr id="19" name="Slide Number Placeholder 9"/>
          <p:cNvSpPr>
            <a:spLocks/>
          </p:cNvSpPr>
          <p:nvPr/>
        </p:nvSpPr>
        <p:spPr bwMode="gray">
          <a:xfrm>
            <a:off x="414338" y="6640513"/>
            <a:ext cx="26828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C77FDF-45C5-4665-AAEE-45520AE6BEA9}" type="slidenum">
              <a:rPr lang="en-US" sz="900" b="1">
                <a:solidFill>
                  <a:srgbClr val="002776"/>
                </a:solidFill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b="1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 bwMode="gray">
          <a:xfrm>
            <a:off x="414338" y="450279"/>
            <a:ext cx="8330184" cy="329184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 bwMode="gray">
          <a:xfrm>
            <a:off x="411480" y="1400175"/>
            <a:ext cx="8330184" cy="149784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00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kumimoji="0" lang="en-US" sz="2400" b="1" i="0" u="none" strike="noStrike" kern="1200" cap="none" spc="0" normalizeH="0" baseline="0" noProof="0" dirty="0" smtClean="0">
          <a:ln>
            <a:noFill/>
          </a:ln>
          <a:solidFill>
            <a:schemeClr val="tx2"/>
          </a:solidFill>
          <a:effectLst/>
          <a:uLnTx/>
          <a:uFillTx/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charset="0"/>
        </a:defRPr>
      </a:lvl9pPr>
    </p:titleStyle>
    <p:bodyStyle>
      <a:lvl1pPr marR="0" indent="0" algn="l" defTabSz="914400" rtl="0" eaLnBrk="1" fontAlgn="base" latinLnBrk="0" hangingPunct="1">
        <a:lnSpc>
          <a:spcPct val="100000"/>
        </a:lnSpc>
        <a:spcBef>
          <a:spcPts val="2200"/>
        </a:spcBef>
        <a:spcAft>
          <a:spcPct val="0"/>
        </a:spcAft>
        <a:buFont typeface="Arial" pitchFamily="34" charset="0"/>
        <a:tabLst/>
        <a:defRPr kumimoji="0" lang="en-US" sz="18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+mn-lt"/>
          <a:ea typeface="+mn-ea"/>
          <a:cs typeface="Arial" pitchFamily="34" charset="0"/>
        </a:defRPr>
      </a:lvl1pPr>
      <a:lvl2pPr marL="174625" marR="0" indent="-17462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•"/>
        <a:tabLst/>
        <a:defRPr kumimoji="0" lang="en-US" sz="18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+mn-lt"/>
          <a:ea typeface="+mn-ea"/>
          <a:cs typeface="Arial" pitchFamily="34" charset="0"/>
        </a:defRPr>
      </a:lvl2pPr>
      <a:lvl3pPr marL="341313" indent="-171450" algn="l" rtl="0" eaLnBrk="1" fontAlgn="base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15938" marR="0" indent="-174625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•"/>
        <a:tabLst/>
        <a:defRPr kumimoji="0" lang="en-US" sz="16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4pPr>
      <a:lvl5pPr marL="688975" marR="0" indent="-173038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6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5pPr>
      <a:lvl6pPr marL="666750" marR="0" indent="-166688" algn="l" defTabSz="914400" rtl="0" eaLnBrk="1" fontAlgn="base" latinLnBrk="0" hangingPunct="1">
        <a:lnSpc>
          <a:spcPct val="100000"/>
        </a:lnSpc>
        <a:spcBef>
          <a:spcPts val="400"/>
        </a:spcBef>
        <a:spcAft>
          <a:spcPct val="0"/>
        </a:spcAft>
        <a:buFont typeface="Arial" pitchFamily="34" charset="0"/>
        <a:buChar char="–"/>
        <a:tabLst/>
        <a:defRPr kumimoji="0" lang="en-US" sz="1000" b="0" i="0" u="none" strike="noStrike" kern="1200" cap="none" normalizeH="0" baseline="0" dirty="0" smtClean="0">
          <a:ln>
            <a:noFill/>
          </a:ln>
          <a:solidFill>
            <a:schemeClr val="tx2"/>
          </a:solidFill>
          <a:effectLst/>
          <a:latin typeface="Arial" pitchFamily="34" charset="0"/>
          <a:ea typeface="+mn-ea"/>
          <a:cs typeface="Arial" pitchFamily="34" charset="0"/>
        </a:defRPr>
      </a:lvl6pPr>
      <a:lvl7pPr marL="1079500" indent="-184150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252538" indent="-173038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435100" indent="-182563" algn="l" defTabSz="914400" rtl="0" eaLnBrk="1" latinLnBrk="0" hangingPunct="1">
        <a:spcBef>
          <a:spcPts val="0"/>
        </a:spcBef>
        <a:spcAft>
          <a:spcPts val="300"/>
        </a:spcAft>
        <a:buFont typeface="Arial" pitchFamily="34" charset="0"/>
        <a:buChar char="‒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ms.gov/ehrincentiveprogram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5985164" cy="12128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IN" dirty="0" smtClean="0"/>
              <a:t>DISSERTATION  AT</a:t>
            </a:r>
            <a:br>
              <a:rPr lang="en-IN" dirty="0" smtClean="0"/>
            </a:br>
            <a:r>
              <a:rPr lang="en-IN" dirty="0" smtClean="0"/>
              <a:t>DELOITTE CONSULTING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4572000"/>
            <a:ext cx="4325112" cy="1676400"/>
          </a:xfrm>
        </p:spPr>
        <p:txBody>
          <a:bodyPr/>
          <a:lstStyle/>
          <a:p>
            <a:r>
              <a:rPr lang="en-IN" dirty="0" err="1" smtClean="0"/>
              <a:t>Koushik</a:t>
            </a:r>
            <a:r>
              <a:rPr lang="en-IN" dirty="0" smtClean="0"/>
              <a:t> </a:t>
            </a:r>
            <a:r>
              <a:rPr lang="en-IN" dirty="0" err="1" smtClean="0"/>
              <a:t>Sevana</a:t>
            </a:r>
            <a:r>
              <a:rPr lang="en-IN" dirty="0" smtClean="0"/>
              <a:t> Raju</a:t>
            </a:r>
          </a:p>
          <a:p>
            <a:r>
              <a:rPr lang="en-IN" dirty="0" smtClean="0"/>
              <a:t>IIHMR</a:t>
            </a:r>
          </a:p>
          <a:p>
            <a:r>
              <a:rPr lang="en-IN" dirty="0" smtClean="0"/>
              <a:t>PG/12/037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554287" cy="590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48876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760788" y="2792922"/>
            <a:ext cx="1546225" cy="1530350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FFFFFF"/>
                </a:solidFill>
                <a:ea typeface="ＭＳ Ｐゴシック" pitchFamily="50" charset="-128"/>
                <a:cs typeface="Arial" pitchFamily="34" charset="0"/>
              </a:rPr>
              <a:t>XYZ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84175" y="1602297"/>
            <a:ext cx="3617913" cy="3913188"/>
          </a:xfrm>
          <a:prstGeom prst="homePlate">
            <a:avLst>
              <a:gd name="adj" fmla="val 8101"/>
            </a:avLst>
          </a:prstGeom>
          <a:solidFill>
            <a:schemeClr val="bg1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This EHR makes software for mid-size and large medical groups, hospitals and integrated healthcare organizations 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Proprietary electronic health record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Highly interoperable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Easy to use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Secure information sharing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flipH="1">
            <a:off x="5065713" y="1602297"/>
            <a:ext cx="3681412" cy="3913188"/>
          </a:xfrm>
          <a:prstGeom prst="homePlate">
            <a:avLst>
              <a:gd name="adj" fmla="val 8242"/>
            </a:avLst>
          </a:prstGeom>
          <a:solidFill>
            <a:schemeClr val="bg1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216000" tIns="90000" rIns="90000" bIns="90000"/>
          <a:lstStyle/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One of the best in healthcare, as rated by independent reviewers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Private and employee owned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Meaningful use compliant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7" name="Text Placeholder 1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384014" y="1132339"/>
            <a:ext cx="19566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19175" fontAlgn="base">
              <a:spcBef>
                <a:spcPct val="20000"/>
              </a:spcBef>
            </a:pPr>
            <a:r>
              <a:rPr lang="en-US" b="1" dirty="0">
                <a:solidFill>
                  <a:srgbClr val="002776"/>
                </a:solidFill>
                <a:cs typeface="Arial" pitchFamily="34" charset="0"/>
              </a:rPr>
              <a:t>Modules</a:t>
            </a: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414338" y="446038"/>
            <a:ext cx="8330184" cy="333425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776"/>
                </a:solidFill>
                <a:ea typeface="+mj-ea"/>
                <a:cs typeface="+mj-cs"/>
              </a:rPr>
              <a:t>XYZ EHR</a:t>
            </a:r>
            <a:endParaRPr lang="nl-NL" sz="2400" b="1" dirty="0">
              <a:solidFill>
                <a:srgbClr val="00277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45331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805332"/>
            <a:ext cx="4325112" cy="366254"/>
          </a:xfrm>
        </p:spPr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604" y="1418898"/>
            <a:ext cx="8238534" cy="120545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latin typeface="Times New Roman"/>
              <a:ea typeface="Calibri"/>
            </a:endParaRPr>
          </a:p>
          <a:p>
            <a:r>
              <a:rPr lang="en-US" dirty="0" smtClean="0">
                <a:latin typeface="Times New Roman"/>
                <a:ea typeface="Calibri"/>
              </a:rPr>
              <a:t>To </a:t>
            </a:r>
            <a:r>
              <a:rPr lang="en-US" dirty="0">
                <a:latin typeface="Times New Roman"/>
                <a:ea typeface="Calibri"/>
              </a:rPr>
              <a:t>analyze the implication of Meaningful Use standards in a leading Electronic Health Record system in the US as compared to the open-source Vista EHR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23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4325112" cy="366254"/>
          </a:xfrm>
        </p:spPr>
        <p:txBody>
          <a:bodyPr/>
          <a:lstStyle/>
          <a:p>
            <a:r>
              <a:rPr lang="en-IN" dirty="0" smtClean="0"/>
              <a:t>Methodology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199120" cy="5616922"/>
          </a:xfrm>
        </p:spPr>
        <p:txBody>
          <a:bodyPr/>
          <a:lstStyle/>
          <a:p>
            <a:r>
              <a:rPr lang="en-IN" b="1" i="1" dirty="0">
                <a:solidFill>
                  <a:srgbClr val="FF0000"/>
                </a:solidFill>
              </a:rPr>
              <a:t>Study Design</a:t>
            </a:r>
          </a:p>
          <a:p>
            <a:r>
              <a:rPr lang="en-IN" dirty="0"/>
              <a:t>Exploratory and Descriptive study</a:t>
            </a:r>
          </a:p>
          <a:p>
            <a:endParaRPr lang="en-IN" dirty="0"/>
          </a:p>
          <a:p>
            <a:r>
              <a:rPr lang="en-IN" b="1" i="1" dirty="0">
                <a:solidFill>
                  <a:srgbClr val="FF0000"/>
                </a:solidFill>
              </a:rPr>
              <a:t>Data Collection</a:t>
            </a:r>
          </a:p>
          <a:p>
            <a:r>
              <a:rPr lang="en-IN" dirty="0"/>
              <a:t>Secondary </a:t>
            </a:r>
            <a:r>
              <a:rPr lang="en-IN" dirty="0" smtClean="0"/>
              <a:t>resources from</a:t>
            </a:r>
            <a:endParaRPr lang="en-IN" dirty="0"/>
          </a:p>
          <a:p>
            <a:r>
              <a:rPr lang="en-IN" dirty="0"/>
              <a:t>•	Training companion of XYZ</a:t>
            </a:r>
          </a:p>
          <a:p>
            <a:r>
              <a:rPr lang="en-IN" dirty="0"/>
              <a:t>•	User-web portal of XYZ</a:t>
            </a:r>
          </a:p>
          <a:p>
            <a:r>
              <a:rPr lang="en-IN" dirty="0"/>
              <a:t>•	Vista training material</a:t>
            </a:r>
          </a:p>
          <a:p>
            <a:r>
              <a:rPr lang="en-IN" dirty="0"/>
              <a:t>•	Vista library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0061490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957845"/>
              </p:ext>
            </p:extLst>
          </p:nvPr>
        </p:nvGraphicFramePr>
        <p:xfrm>
          <a:off x="241738" y="110990"/>
          <a:ext cx="8826061" cy="6594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7670"/>
                <a:gridCol w="5046070"/>
                <a:gridCol w="1978880"/>
                <a:gridCol w="1193441"/>
              </a:tblGrid>
              <a:tr h="51104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MENU OBJECTIVE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XYZ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VISTA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842506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Record whether a patient 65 years old or older has an advance directive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Inpatient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module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module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676917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Record electronic notes in patient records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 and Inpatient module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module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314087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Imaging results consisting of the image itself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accessible through Certified EHR Technology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Ambulatory module with imaging interface and a PACS system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Clinical capture – Imaging system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745673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Record patient family health history as structured data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Ambulatory and Inpatient modules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Clinical module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967025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Generate and transmit permissible discharge prescriptions electronically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Inpatient and e-prescribing interface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53736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Provide structured electronic lab results to ambulatory providers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Laboratory module and an outgoing results interface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Laboratory module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416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88173"/>
              </p:ext>
            </p:extLst>
          </p:nvPr>
        </p:nvGraphicFramePr>
        <p:xfrm>
          <a:off x="157656" y="126122"/>
          <a:ext cx="8833944" cy="6503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551"/>
                <a:gridCol w="4786363"/>
                <a:gridCol w="1975325"/>
                <a:gridCol w="1469705"/>
              </a:tblGrid>
              <a:tr h="664842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 OBJECTIVE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XYZ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VISTA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30371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Use computerized provider order entry (CPOE) for medication, laboratory, and radiology orders.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Ambulatory,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Inpatient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module &amp; Radiology imaging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module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303711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Record all of the following demographics: preferred language, sex, race, and ethnicity, date of birth.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Ambulatory, Inpatient and admission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discharge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PIMS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149740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Record and chart changes in the following vital signs: height/length and weight,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blood pressure; BMI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; Growth charts.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Inpatient module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module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817875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Record smoking status for patients 13 years old or older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Inpatient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module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module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263400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Use clinical decision support to improve performance on high-priority health conditions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 and Inpatient module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module – Clinical reminders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6862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69486"/>
              </p:ext>
            </p:extLst>
          </p:nvPr>
        </p:nvGraphicFramePr>
        <p:xfrm>
          <a:off x="103908" y="124691"/>
          <a:ext cx="8887692" cy="662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119"/>
                <a:gridCol w="4559803"/>
                <a:gridCol w="1993170"/>
                <a:gridCol w="1752600"/>
              </a:tblGrid>
              <a:tr h="493855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 OBJECTIVE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XYZ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VISTA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876912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Provide patients the ability to view online, download, and transmit information about a hospital admission.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Patient portal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met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813179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Protect electronic health information created or maintained by the Certified EHR Technology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Logs for system access, Disaster recovery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Technical infrastructure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824608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Incorporate clinical lab test results into Certified EHR Technology as structured data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Inpatient and laboratory module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Laboratory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module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876912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Generate lists of patients by specific conditions to use for quality improvement</a:t>
                      </a:r>
                      <a:r>
                        <a:rPr lang="en-US" sz="1800" baseline="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and research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Inpatient module -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reports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met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139985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Use clinically relevant information from Certified EHR Technology to identify patient-specific education resources.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Inpatient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Clinical module – patient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education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403059"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Eligible hospital who receives a patient from another setting of care or believes an encounter is relevant should perform medication reconciliation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 and Inpatient module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Medical reconciliation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under outpatient pharmacy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060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397065"/>
              </p:ext>
            </p:extLst>
          </p:nvPr>
        </p:nvGraphicFramePr>
        <p:xfrm>
          <a:off x="152399" y="151688"/>
          <a:ext cx="8763001" cy="6553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1"/>
                <a:gridCol w="5074981"/>
                <a:gridCol w="1896890"/>
                <a:gridCol w="1181529"/>
              </a:tblGrid>
              <a:tr h="645034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S.N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CORE OBJECTIVE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XYZ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VISTA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32104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The eligible hospital who transitions their patient to another setting of care provides a summary care record for each transition of care or referral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Inpatient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 patient portal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met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25635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Capability to submit electronic data to immunization registries accordance with applicable law and practice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Ambulatory </a:t>
                      </a:r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module and vaccination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interface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met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0676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Capability to submit electronic reportable laboratory results to public health agencies.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Laboratory module and an interface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met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00733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Capability to submit electronic </a:t>
                      </a:r>
                      <a:r>
                        <a:rPr lang="en-US" sz="1800" dirty="0" err="1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syndromic</a:t>
                      </a: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</a:rPr>
                        <a:t> surveillance data to public health agencies.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Inpatient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en-US" baseline="0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syndromic</a:t>
                      </a:r>
                      <a:r>
                        <a:rPr lang="en-US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data interface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met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125644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Automatically track medications from order to administration in conjunction with an electronic medication administration record </a:t>
                      </a:r>
                    </a:p>
                    <a:p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Inpatient module</a:t>
                      </a:r>
                      <a:endParaRPr lang="en-US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BCMA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969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961" y="613638"/>
            <a:ext cx="4325112" cy="366254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961" y="1169185"/>
            <a:ext cx="4325112" cy="307777"/>
          </a:xfrm>
        </p:spPr>
        <p:txBody>
          <a:bodyPr/>
          <a:lstStyle/>
          <a:p>
            <a:r>
              <a:rPr lang="en-US" dirty="0" smtClean="0"/>
              <a:t>Number of Objectives met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72636393"/>
              </p:ext>
            </p:extLst>
          </p:nvPr>
        </p:nvGraphicFramePr>
        <p:xfrm>
          <a:off x="1149927" y="1999672"/>
          <a:ext cx="7432964" cy="435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36404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0012"/>
            <a:ext cx="8458200" cy="732508"/>
          </a:xfrm>
        </p:spPr>
        <p:txBody>
          <a:bodyPr/>
          <a:lstStyle/>
          <a:p>
            <a:r>
              <a:rPr lang="en-US" dirty="0" smtClean="0"/>
              <a:t>XYZ and Vista  - </a:t>
            </a:r>
            <a:br>
              <a:rPr lang="en-US" dirty="0" smtClean="0"/>
            </a:br>
            <a:r>
              <a:rPr lang="en-US" dirty="0" smtClean="0"/>
              <a:t>Core and Menu set compliance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908783353"/>
              </p:ext>
            </p:extLst>
          </p:nvPr>
        </p:nvGraphicFramePr>
        <p:xfrm>
          <a:off x="1066800" y="1676400"/>
          <a:ext cx="7315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002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1412"/>
            <a:ext cx="8305800" cy="732508"/>
          </a:xfrm>
        </p:spPr>
        <p:txBody>
          <a:bodyPr/>
          <a:lstStyle/>
          <a:p>
            <a:r>
              <a:rPr lang="en-IN" dirty="0" smtClean="0"/>
              <a:t>Menu Objective 5 – XYZ workflow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143000"/>
            <a:ext cx="5018087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264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381000"/>
            <a:ext cx="4325112" cy="366254"/>
          </a:xfrm>
        </p:spPr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1143000"/>
            <a:ext cx="8427720" cy="5611216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Learnings at Deloitte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Project study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MU Objectives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Comparative analysis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Dissertation Conclusion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Case study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797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1412"/>
            <a:ext cx="8077200" cy="732508"/>
          </a:xfrm>
        </p:spPr>
        <p:txBody>
          <a:bodyPr/>
          <a:lstStyle/>
          <a:p>
            <a:r>
              <a:rPr lang="en-IN" dirty="0" smtClean="0"/>
              <a:t>Core Objective 6 – XYZ workflow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990600"/>
            <a:ext cx="4648199" cy="532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14472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1412"/>
            <a:ext cx="8686800" cy="732508"/>
          </a:xfrm>
        </p:spPr>
        <p:txBody>
          <a:bodyPr/>
          <a:lstStyle/>
          <a:p>
            <a:r>
              <a:rPr lang="en-IN" dirty="0" smtClean="0"/>
              <a:t>Core Objective 9 – XYZ workflow</a:t>
            </a:r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5847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62743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199120" cy="732508"/>
          </a:xfrm>
        </p:spPr>
        <p:txBody>
          <a:bodyPr/>
          <a:lstStyle/>
          <a:p>
            <a:r>
              <a:rPr lang="en-IN" dirty="0" smtClean="0"/>
              <a:t>Core Objective 12 – XYZ workflow</a:t>
            </a:r>
            <a:endParaRPr lang="en-I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442912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94441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3855"/>
            <a:ext cx="8427720" cy="732508"/>
          </a:xfrm>
        </p:spPr>
        <p:txBody>
          <a:bodyPr/>
          <a:lstStyle/>
          <a:p>
            <a:r>
              <a:rPr lang="en-IN" dirty="0" smtClean="0"/>
              <a:t>Core Objective 13 – XYZ workflow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14400"/>
            <a:ext cx="46481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19890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3855"/>
            <a:ext cx="8382000" cy="732508"/>
          </a:xfrm>
        </p:spPr>
        <p:txBody>
          <a:bodyPr/>
          <a:lstStyle/>
          <a:p>
            <a:r>
              <a:rPr lang="en-IN" dirty="0" smtClean="0"/>
              <a:t>Core Objective 14 – XYZ workflow</a:t>
            </a:r>
            <a:endParaRPr lang="en-IN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1"/>
            <a:ext cx="4648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51156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4325112" cy="366254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1295400"/>
            <a:ext cx="8275320" cy="3282950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XYZ has the features to be in compliant with Meaningful Use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Vista misses out on one menu objective and six core objectives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XYZ installed hospitals doesn’t automatically qualify for incentives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smtClean="0"/>
              <a:t>Reporting on performance is integral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36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4325112" cy="366254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534400" cy="4876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 err="1"/>
              <a:t>WorldVista</a:t>
            </a:r>
            <a:r>
              <a:rPr lang="en-IN" dirty="0"/>
              <a:t>, Inc. webmaster. About </a:t>
            </a:r>
            <a:r>
              <a:rPr lang="en-IN" dirty="0" err="1"/>
              <a:t>worldvista</a:t>
            </a:r>
            <a:r>
              <a:rPr lang="en-IN" dirty="0"/>
              <a:t>. Web page, http://</a:t>
            </a:r>
            <a:r>
              <a:rPr lang="en-IN" dirty="0" smtClean="0"/>
              <a:t>worldvista.org/WorldVistA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XYZ training companion and user guide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‘Centers for Medicare &amp; Medicaid Services’. Official Web site for the Medicare and Medicaid EHR Incentive Programs. Available </a:t>
            </a:r>
            <a:r>
              <a:rPr lang="en-US" dirty="0" smtClean="0"/>
              <a:t>from: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www.cms.gov/ehrincentiveprograms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Blumenthal D, </a:t>
            </a:r>
            <a:r>
              <a:rPr lang="en-US" dirty="0" err="1"/>
              <a:t>Tavenner</a:t>
            </a:r>
            <a:r>
              <a:rPr lang="en-US" dirty="0"/>
              <a:t> M. The “meaningful use” regulation for electronic health records. N </a:t>
            </a:r>
            <a:r>
              <a:rPr lang="en-US" dirty="0" err="1"/>
              <a:t>Engl</a:t>
            </a:r>
            <a:r>
              <a:rPr lang="en-US" dirty="0"/>
              <a:t> J Med 363(6):501–4. 2010.</a:t>
            </a:r>
            <a:endParaRPr lang="en-I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644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593866"/>
            <a:ext cx="4325112" cy="366254"/>
          </a:xfrm>
        </p:spPr>
        <p:txBody>
          <a:bodyPr/>
          <a:lstStyle/>
          <a:p>
            <a:r>
              <a:rPr lang="en-IN" dirty="0" smtClean="0"/>
              <a:t>Recommendations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1295400"/>
            <a:ext cx="8275320" cy="325730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 smtClean="0"/>
              <a:t>Identification of reportable results to public health agencies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 smtClean="0"/>
              <a:t>Development of a laboratory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 smtClean="0"/>
              <a:t>Development of patient portal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 smtClean="0"/>
              <a:t>E-prescribing interface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 smtClean="0"/>
              <a:t>Focus on interoperability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 smtClean="0"/>
              <a:t>Client education on </a:t>
            </a:r>
            <a:r>
              <a:rPr lang="en-IN" smtClean="0"/>
              <a:t>MU reporting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12798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93866"/>
            <a:ext cx="4325112" cy="366254"/>
          </a:xfrm>
        </p:spPr>
        <p:txBody>
          <a:bodyPr/>
          <a:lstStyle/>
          <a:p>
            <a:r>
              <a:rPr lang="en-IN" dirty="0" smtClean="0"/>
              <a:t>Limitations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1371600"/>
            <a:ext cx="8351520" cy="505266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 smtClean="0"/>
              <a:t>No hands-on access to Vista EHR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 smtClean="0"/>
              <a:t>Latest version of Vista features unknown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F</a:t>
            </a:r>
            <a:r>
              <a:rPr lang="en-IN" dirty="0" smtClean="0"/>
              <a:t>irst-hand experience of features of only Inpatient module of XYZ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Technical specifications of both the systems were ruled out during the study</a:t>
            </a:r>
            <a:endParaRPr lang="en-IN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dirty="0"/>
              <a:t>Restricted access to the client side for any queries regarding Meaningful Use reporting</a:t>
            </a:r>
            <a:endParaRPr lang="en-I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18638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7612"/>
            <a:ext cx="8229600" cy="458188"/>
          </a:xfrm>
        </p:spPr>
        <p:txBody>
          <a:bodyPr/>
          <a:lstStyle/>
          <a:p>
            <a:r>
              <a:rPr lang="en-IN" dirty="0" smtClean="0"/>
              <a:t>Case Study – Microfinance and Health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427720" cy="6514604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Objective</a:t>
            </a:r>
            <a:endParaRPr lang="en-IN" b="1" i="1" dirty="0">
              <a:solidFill>
                <a:schemeClr val="accent4"/>
              </a:solidFill>
            </a:endParaRPr>
          </a:p>
          <a:p>
            <a:r>
              <a:rPr lang="en-US" dirty="0"/>
              <a:t>To analyze health prospects among microfinance </a:t>
            </a:r>
            <a:r>
              <a:rPr lang="en-US" dirty="0" smtClean="0"/>
              <a:t>organizations</a:t>
            </a:r>
            <a:endParaRPr lang="en-IN" dirty="0"/>
          </a:p>
          <a:p>
            <a:r>
              <a:rPr lang="en-US" b="1" i="1" dirty="0">
                <a:solidFill>
                  <a:schemeClr val="accent4"/>
                </a:solidFill>
              </a:rPr>
              <a:t>Type of </a:t>
            </a:r>
            <a:r>
              <a:rPr lang="en-US" b="1" i="1" dirty="0" smtClean="0">
                <a:solidFill>
                  <a:schemeClr val="accent4"/>
                </a:solidFill>
              </a:rPr>
              <a:t>Study</a:t>
            </a:r>
            <a:r>
              <a:rPr lang="en-IN" b="1" i="1" dirty="0" smtClean="0">
                <a:solidFill>
                  <a:schemeClr val="accent4"/>
                </a:solidFill>
              </a:rPr>
              <a:t> </a:t>
            </a:r>
            <a:r>
              <a:rPr lang="en-IN" dirty="0" smtClean="0"/>
              <a:t>: </a:t>
            </a:r>
            <a:r>
              <a:rPr lang="en-US" dirty="0" smtClean="0"/>
              <a:t>Cross </a:t>
            </a:r>
            <a:r>
              <a:rPr lang="en-US" dirty="0"/>
              <a:t>– Sectional</a:t>
            </a:r>
            <a:endParaRPr lang="en-IN" dirty="0"/>
          </a:p>
          <a:p>
            <a:r>
              <a:rPr lang="en-US" b="1" i="1" dirty="0">
                <a:solidFill>
                  <a:schemeClr val="accent4"/>
                </a:solidFill>
              </a:rPr>
              <a:t>Study Population</a:t>
            </a:r>
            <a:endParaRPr lang="en-IN" b="1" i="1" dirty="0">
              <a:solidFill>
                <a:schemeClr val="accent4"/>
              </a:solidFill>
            </a:endParaRPr>
          </a:p>
          <a:p>
            <a:r>
              <a:rPr lang="en-US" dirty="0"/>
              <a:t>Microfinance Institutions in Pondicherry</a:t>
            </a:r>
            <a:endParaRPr lang="en-IN" dirty="0"/>
          </a:p>
          <a:p>
            <a:r>
              <a:rPr lang="en-US" b="1" i="1" dirty="0">
                <a:solidFill>
                  <a:schemeClr val="accent4"/>
                </a:solidFill>
              </a:rPr>
              <a:t>Sample Design</a:t>
            </a:r>
            <a:endParaRPr lang="en-IN" b="1" i="1" dirty="0">
              <a:solidFill>
                <a:schemeClr val="accent4"/>
              </a:solidFill>
            </a:endParaRPr>
          </a:p>
          <a:p>
            <a:r>
              <a:rPr lang="en-US" dirty="0"/>
              <a:t>Convenient sampling for selecting the respondents for the survey</a:t>
            </a:r>
            <a:endParaRPr lang="en-IN" dirty="0"/>
          </a:p>
          <a:p>
            <a:r>
              <a:rPr lang="en-US" b="1" i="1" dirty="0">
                <a:solidFill>
                  <a:schemeClr val="accent4"/>
                </a:solidFill>
              </a:rPr>
              <a:t>Sample </a:t>
            </a:r>
            <a:r>
              <a:rPr lang="en-US" b="1" i="1" dirty="0" smtClean="0">
                <a:solidFill>
                  <a:schemeClr val="accent4"/>
                </a:solidFill>
              </a:rPr>
              <a:t>Size</a:t>
            </a:r>
            <a:r>
              <a:rPr lang="en-IN" b="1" i="1" dirty="0" smtClean="0">
                <a:solidFill>
                  <a:schemeClr val="accent4"/>
                </a:solidFill>
              </a:rPr>
              <a:t> </a:t>
            </a:r>
            <a:r>
              <a:rPr lang="en-IN" dirty="0" smtClean="0"/>
              <a:t>: </a:t>
            </a:r>
            <a:r>
              <a:rPr lang="en-US" dirty="0" smtClean="0"/>
              <a:t>20</a:t>
            </a:r>
            <a:endParaRPr lang="en-IN" dirty="0"/>
          </a:p>
          <a:p>
            <a:r>
              <a:rPr lang="en-US" b="1" i="1" dirty="0">
                <a:solidFill>
                  <a:schemeClr val="accent4"/>
                </a:solidFill>
              </a:rPr>
              <a:t>Tools and </a:t>
            </a:r>
            <a:r>
              <a:rPr lang="en-US" b="1" i="1" dirty="0" smtClean="0">
                <a:solidFill>
                  <a:schemeClr val="accent4"/>
                </a:solidFill>
              </a:rPr>
              <a:t>Techniques</a:t>
            </a:r>
            <a:r>
              <a:rPr lang="en-IN" b="1" i="1" dirty="0" smtClean="0">
                <a:solidFill>
                  <a:schemeClr val="accent4"/>
                </a:solidFill>
              </a:rPr>
              <a:t> </a:t>
            </a:r>
            <a:r>
              <a:rPr lang="en-IN" dirty="0" smtClean="0"/>
              <a:t>: </a:t>
            </a:r>
            <a:r>
              <a:rPr lang="en-US" dirty="0" smtClean="0"/>
              <a:t>Closed </a:t>
            </a:r>
            <a:r>
              <a:rPr lang="en-US" dirty="0"/>
              <a:t>– ended questionnaire for the Loan Officers in MFI’s. </a:t>
            </a:r>
            <a:endParaRPr lang="en-IN" dirty="0"/>
          </a:p>
          <a:p>
            <a:r>
              <a:rPr lang="en-US" dirty="0"/>
              <a:t> </a:t>
            </a:r>
            <a:endParaRPr lang="en-IN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142283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93866"/>
            <a:ext cx="4325112" cy="366254"/>
          </a:xfrm>
        </p:spPr>
        <p:txBody>
          <a:bodyPr/>
          <a:lstStyle/>
          <a:p>
            <a:r>
              <a:rPr lang="en-IN" dirty="0" smtClean="0"/>
              <a:t>Learnings at Deloitte</a:t>
            </a:r>
            <a:endParaRPr lang="en-IN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086670"/>
              </p:ext>
            </p:extLst>
          </p:nvPr>
        </p:nvGraphicFramePr>
        <p:xfrm>
          <a:off x="457200" y="12954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028435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670066"/>
            <a:ext cx="4325112" cy="366254"/>
          </a:xfrm>
        </p:spPr>
        <p:txBody>
          <a:bodyPr/>
          <a:lstStyle/>
          <a:p>
            <a:r>
              <a:rPr lang="en-IN" dirty="0" smtClean="0"/>
              <a:t>Services of MFIs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620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05705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7543800" cy="731520"/>
          </a:xfrm>
        </p:spPr>
        <p:txBody>
          <a:bodyPr/>
          <a:lstStyle/>
          <a:p>
            <a:r>
              <a:rPr lang="en-IN" dirty="0"/>
              <a:t>MFI and health – related services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2450"/>
            <a:ext cx="716280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4800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81000"/>
            <a:ext cx="7391400" cy="502920"/>
          </a:xfrm>
        </p:spPr>
        <p:txBody>
          <a:bodyPr/>
          <a:lstStyle/>
          <a:p>
            <a:r>
              <a:rPr lang="en-IN" dirty="0"/>
              <a:t>Types of Health services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2450"/>
            <a:ext cx="7848600" cy="427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784445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924800" cy="731520"/>
          </a:xfrm>
        </p:spPr>
        <p:txBody>
          <a:bodyPr/>
          <a:lstStyle/>
          <a:p>
            <a:r>
              <a:rPr lang="en-IN" dirty="0"/>
              <a:t>Maternity related services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2450"/>
            <a:ext cx="7010400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02828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7772400" cy="731520"/>
          </a:xfrm>
        </p:spPr>
        <p:txBody>
          <a:bodyPr/>
          <a:lstStyle/>
          <a:p>
            <a:r>
              <a:rPr lang="en-IN" dirty="0"/>
              <a:t>Obstacles to Health services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00200"/>
            <a:ext cx="7010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73881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17666"/>
            <a:ext cx="4325112" cy="366254"/>
          </a:xfrm>
        </p:spPr>
        <p:txBody>
          <a:bodyPr/>
          <a:lstStyle/>
          <a:p>
            <a:r>
              <a:rPr lang="en-IN" dirty="0" smtClean="0"/>
              <a:t>Discussion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1295400"/>
            <a:ext cx="8427720" cy="210314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R</a:t>
            </a:r>
            <a:r>
              <a:rPr lang="en-IN" dirty="0" smtClean="0"/>
              <a:t>egularity</a:t>
            </a:r>
            <a:r>
              <a:rPr lang="en-IN" dirty="0"/>
              <a:t>, consistency, and the authenticity of the information was a point of </a:t>
            </a:r>
            <a:r>
              <a:rPr lang="en-IN" dirty="0" smtClean="0"/>
              <a:t>concern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 smtClean="0"/>
              <a:t>Lack </a:t>
            </a:r>
            <a:r>
              <a:rPr lang="en-IN" dirty="0"/>
              <a:t>of information to loan </a:t>
            </a:r>
            <a:r>
              <a:rPr lang="en-IN" dirty="0" smtClean="0"/>
              <a:t>officers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dirty="0"/>
              <a:t>Health Insurance must be expanded and loans for maternity and chronic life threatening diseases should be made to avail doorstep</a:t>
            </a:r>
          </a:p>
        </p:txBody>
      </p:sp>
    </p:spTree>
    <p:extLst>
      <p:ext uri="{BB962C8B-B14F-4D97-AF65-F5344CB8AC3E}">
        <p14:creationId xmlns:p14="http://schemas.microsoft.com/office/powerpoint/2010/main" val="61800648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" y="2720053"/>
            <a:ext cx="7894320" cy="784830"/>
          </a:xfrm>
        </p:spPr>
        <p:txBody>
          <a:bodyPr/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7927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70066"/>
            <a:ext cx="4325112" cy="366254"/>
          </a:xfrm>
        </p:spPr>
        <p:txBody>
          <a:bodyPr/>
          <a:lstStyle/>
          <a:p>
            <a:r>
              <a:rPr lang="en-IN" dirty="0" smtClean="0"/>
              <a:t>Project Title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" y="2362200"/>
            <a:ext cx="8122920" cy="1107996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Implication of stage two objectives of Meaningful Use in a leading EHR in USA compared with Vista EHR</a:t>
            </a:r>
            <a:br>
              <a:rPr lang="en-US" sz="2400" dirty="0">
                <a:solidFill>
                  <a:srgbClr val="C00000"/>
                </a:solidFill>
              </a:rPr>
            </a:b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454332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414338" y="580975"/>
            <a:ext cx="8330184" cy="333425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IN" smtClean="0"/>
              <a:t>Scope</a:t>
            </a:r>
            <a:endParaRPr lang="en-IN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gray">
          <a:xfrm>
            <a:off x="930275" y="1597754"/>
            <a:ext cx="3776663" cy="647700"/>
          </a:xfrm>
          <a:prstGeom prst="rect">
            <a:avLst/>
          </a:prstGeom>
          <a:solidFill>
            <a:srgbClr val="00A1DE"/>
          </a:solidFill>
          <a:ln w="9525" algn="ctr">
            <a:noFill/>
            <a:miter lim="800000"/>
            <a:headEnd/>
            <a:tailEnd/>
          </a:ln>
        </p:spPr>
        <p:txBody>
          <a:bodyPr lIns="18000" tIns="45720" rIns="18000" bIns="18000"/>
          <a:lstStyle/>
          <a:p>
            <a:pPr marL="58737" lvl="1" algn="l" defTabSz="957263">
              <a:spcBef>
                <a:spcPts val="400"/>
              </a:spcBef>
            </a:pPr>
            <a:r>
              <a:rPr lang="nl-NL" sz="1600" b="0" dirty="0" smtClean="0">
                <a:solidFill>
                  <a:schemeClr val="bg1"/>
                </a:solidFill>
              </a:rPr>
              <a:t>Meaningful Use - Introduction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gray">
          <a:xfrm>
            <a:off x="2105025" y="2582004"/>
            <a:ext cx="5760893" cy="647700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</p:spPr>
        <p:txBody>
          <a:bodyPr lIns="18000" tIns="45720" rIns="18000" bIns="18000"/>
          <a:lstStyle/>
          <a:p>
            <a:pPr marL="58737" lvl="1" algn="l" defTabSz="957263">
              <a:spcBef>
                <a:spcPts val="400"/>
              </a:spcBef>
            </a:pPr>
            <a:r>
              <a:rPr lang="nl-NL" sz="1600" b="0" dirty="0" smtClean="0">
                <a:solidFill>
                  <a:schemeClr val="bg1"/>
                </a:solidFill>
              </a:rPr>
              <a:t>Comparison of two EHR’s based on Meaningful Use standards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gray">
          <a:xfrm>
            <a:off x="3278188" y="3564666"/>
            <a:ext cx="5564476" cy="647700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</p:spPr>
        <p:txBody>
          <a:bodyPr lIns="18000" tIns="45720" rIns="18000" bIns="18000"/>
          <a:lstStyle/>
          <a:p>
            <a:pPr marL="58737" lvl="1" algn="l" defTabSz="957263">
              <a:spcBef>
                <a:spcPts val="400"/>
              </a:spcBef>
            </a:pPr>
            <a:r>
              <a:rPr lang="nl-NL" sz="1600" b="0" dirty="0" smtClean="0">
                <a:solidFill>
                  <a:schemeClr val="bg1"/>
                </a:solidFill>
              </a:rPr>
              <a:t>Focus on Inpatient clinical documentation workflows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gray">
          <a:xfrm>
            <a:off x="4451350" y="4548916"/>
            <a:ext cx="3776663" cy="647700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</p:spPr>
        <p:txBody>
          <a:bodyPr lIns="18000" tIns="45720" rIns="18000" bIns="18000"/>
          <a:lstStyle/>
          <a:p>
            <a:pPr marL="58737" lvl="1" algn="l" defTabSz="957263">
              <a:spcBef>
                <a:spcPts val="400"/>
              </a:spcBef>
            </a:pPr>
            <a:r>
              <a:rPr lang="nl-NL" sz="1600" b="0" dirty="0" smtClean="0">
                <a:solidFill>
                  <a:schemeClr val="bg1"/>
                </a:solidFill>
              </a:rPr>
              <a:t>Analysis</a:t>
            </a:r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 flipV="1">
            <a:off x="1525588" y="2389916"/>
            <a:ext cx="398462" cy="576263"/>
            <a:chOff x="4073" y="2750"/>
            <a:chExt cx="408" cy="363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V="1">
              <a:off x="4073" y="2750"/>
              <a:ext cx="0" cy="3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tIns="91440" bIns="91440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4073" y="2750"/>
              <a:ext cx="40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tIns="91440" bIns="91440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 flipV="1">
            <a:off x="2700338" y="3361466"/>
            <a:ext cx="400050" cy="576263"/>
            <a:chOff x="4073" y="2750"/>
            <a:chExt cx="408" cy="363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4073" y="2750"/>
              <a:ext cx="0" cy="3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tIns="91440" bIns="91440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4073" y="2750"/>
              <a:ext cx="40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tIns="91440" bIns="91440" anchor="ctr"/>
            <a:lstStyle/>
            <a:p>
              <a:pPr>
                <a:defRPr/>
              </a:pPr>
              <a:endParaRPr lang="en-GB"/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 flipV="1">
            <a:off x="3876675" y="4333016"/>
            <a:ext cx="398463" cy="576263"/>
            <a:chOff x="4073" y="2750"/>
            <a:chExt cx="408" cy="363"/>
          </a:xfrm>
        </p:grpSpPr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4073" y="2750"/>
              <a:ext cx="0" cy="363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</p:spPr>
          <p:txBody>
            <a:bodyPr tIns="91440" bIns="91440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4073" y="2750"/>
              <a:ext cx="408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 tIns="91440" bIns="91440" anchor="ctr"/>
            <a:lstStyle/>
            <a:p>
              <a:pPr>
                <a:defRPr/>
              </a:pP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609712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1412"/>
            <a:ext cx="8001000" cy="732508"/>
          </a:xfrm>
        </p:spPr>
        <p:txBody>
          <a:bodyPr/>
          <a:lstStyle/>
          <a:p>
            <a:r>
              <a:rPr lang="en-IN" dirty="0" smtClean="0"/>
              <a:t>Meaningful Use - Overview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371601"/>
            <a:ext cx="8534400" cy="49530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Meaningful Use is using certified EHR technology to </a:t>
            </a:r>
            <a:r>
              <a:rPr lang="en-US" b="1" u="sng" dirty="0"/>
              <a:t>Improve quality, safety, efficiency, and reduce health disparities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</a:t>
            </a:r>
            <a:r>
              <a:rPr lang="en-US" u="sng" dirty="0"/>
              <a:t>care coordination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Maintaining </a:t>
            </a:r>
            <a:r>
              <a:rPr lang="en-US" u="sng" dirty="0"/>
              <a:t>privacy and security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Meaningful Use </a:t>
            </a:r>
            <a:r>
              <a:rPr lang="en-US" u="sng" dirty="0"/>
              <a:t>mandated in law </a:t>
            </a:r>
            <a:r>
              <a:rPr lang="en-US" dirty="0"/>
              <a:t>to receive incentives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736085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414338" y="446038"/>
            <a:ext cx="8330184" cy="333425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defTabSz="1019175">
              <a:spcAft>
                <a:spcPts val="0"/>
              </a:spcAft>
            </a:pPr>
            <a:r>
              <a:rPr lang="en-IN" smtClean="0"/>
              <a:t>Eligible Hospitals </a:t>
            </a:r>
            <a:endParaRPr lang="en-IN" dirty="0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793750" y="1989138"/>
            <a:ext cx="2867025" cy="3679825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2"/>
            </a:solidFill>
            <a:round/>
            <a:headEnd type="none" w="sm" len="sm"/>
            <a:tailEnd type="none" w="med" len="lg"/>
          </a:ln>
        </p:spPr>
        <p:txBody>
          <a:bodyPr anchor="ctr" anchorCtr="1"/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altLang="ja-JP" b="1" dirty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Medicare Eligible Hospital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410200" y="1905000"/>
            <a:ext cx="2811463" cy="3679825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2"/>
            </a:solidFill>
            <a:round/>
            <a:headEnd type="none" w="sm" len="sm"/>
            <a:tailEnd type="none" w="med" len="lg"/>
          </a:ln>
        </p:spPr>
        <p:txBody>
          <a:bodyPr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n-GB" altLang="ja-JP" b="1" dirty="0">
                <a:solidFill>
                  <a:srgbClr val="FFFFFF"/>
                </a:solidFill>
                <a:ea typeface="ＭＳ Ｐゴシック" charset="-128"/>
                <a:cs typeface="Arial" pitchFamily="34" charset="0"/>
              </a:rPr>
              <a:t>Medicaid Eligible Hospital</a:t>
            </a:r>
          </a:p>
        </p:txBody>
      </p:sp>
      <p:sp>
        <p:nvSpPr>
          <p:cNvPr id="7" name="Text Placeholder 36"/>
          <p:cNvSpPr txBox="1">
            <a:spLocks/>
          </p:cNvSpPr>
          <p:nvPr/>
        </p:nvSpPr>
        <p:spPr bwMode="gray">
          <a:xfrm>
            <a:off x="411479" y="6153912"/>
            <a:ext cx="3995928" cy="128016"/>
          </a:xfrm>
          <a:prstGeom prst="rect">
            <a:avLst/>
          </a:prstGeom>
        </p:spPr>
        <p:txBody>
          <a:bodyPr lIns="0" tIns="0" rIns="0" bIns="0"/>
          <a:lstStyle/>
          <a:p>
            <a:pPr fontAlgn="base">
              <a:spcBef>
                <a:spcPts val="220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en-US" sz="800" dirty="0">
              <a:solidFill>
                <a:srgbClr val="00277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067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gray">
          <a:xfrm>
            <a:off x="416941" y="448474"/>
            <a:ext cx="8330184" cy="333425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IN" smtClean="0"/>
              <a:t>Stages of Meaningful Use</a:t>
            </a:r>
            <a:endParaRPr lang="en-IN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96875" y="1600511"/>
            <a:ext cx="2657475" cy="4020464"/>
            <a:chOff x="300" y="872"/>
            <a:chExt cx="1847" cy="3782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258"/>
            </a:xfrm>
            <a:prstGeom prst="rect">
              <a:avLst/>
            </a:prstGeom>
            <a:solidFill>
              <a:srgbClr val="00A1DE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 fontAlgn="base">
                <a:spcBef>
                  <a:spcPts val="4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cs typeface="Arial" pitchFamily="34" charset="0"/>
                </a:rPr>
                <a:t>Stage 1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00" y="1130"/>
              <a:ext cx="1847" cy="3524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230188" indent="-1714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nl-NL" sz="1400" dirty="0">
                  <a:solidFill>
                    <a:srgbClr val="002776"/>
                  </a:solidFill>
                  <a:cs typeface="Arial" pitchFamily="34" charset="0"/>
                </a:rPr>
                <a:t>Capture health information in a coded format</a:t>
              </a:r>
            </a:p>
            <a:p>
              <a:pPr marL="230188" indent="-1714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nl-NL" sz="1400" dirty="0">
                  <a:solidFill>
                    <a:srgbClr val="002776"/>
                  </a:solidFill>
                  <a:cs typeface="Arial" pitchFamily="34" charset="0"/>
                </a:rPr>
                <a:t>Track key clinical conditions</a:t>
              </a:r>
            </a:p>
            <a:p>
              <a:pPr marL="230188" indent="-1714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nl-NL" sz="1400" dirty="0">
                  <a:solidFill>
                    <a:srgbClr val="002776"/>
                  </a:solidFill>
                  <a:cs typeface="Arial" pitchFamily="34" charset="0"/>
                </a:rPr>
                <a:t>Report clinical quality measures</a:t>
              </a:r>
            </a:p>
            <a:p>
              <a:pPr marL="230188" indent="-1714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nl-NL" sz="1400" dirty="0">
                  <a:solidFill>
                    <a:srgbClr val="002776"/>
                  </a:solidFill>
                  <a:cs typeface="Arial" pitchFamily="34" charset="0"/>
                </a:rPr>
                <a:t>Implement Clinical decision support</a:t>
              </a:r>
            </a:p>
            <a:p>
              <a:pPr marL="230188" indent="-1714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endParaRPr lang="nl-NL" sz="1400" dirty="0">
                <a:solidFill>
                  <a:srgbClr val="002776"/>
                </a:solidFill>
                <a:cs typeface="Arial" pitchFamily="34" charset="0"/>
              </a:endParaRPr>
            </a:p>
            <a:p>
              <a:pPr marL="230188" indent="-1714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endParaRPr lang="nl-NL" sz="1200" dirty="0">
                <a:solidFill>
                  <a:srgbClr val="002776"/>
                </a:solidFill>
                <a:cs typeface="Arial" pitchFamily="34" charset="0"/>
              </a:endParaRPr>
            </a:p>
            <a:p>
              <a:pPr marL="359623" indent="-359623" defTabSz="957998" fontAlgn="base">
                <a:spcBef>
                  <a:spcPts val="400"/>
                </a:spcBef>
                <a:defRPr/>
              </a:pPr>
              <a:endParaRPr lang="nl-NL" sz="1400" dirty="0">
                <a:solidFill>
                  <a:srgbClr val="002776"/>
                </a:solidFill>
                <a:cs typeface="Arial" pitchFamily="34" charset="0"/>
              </a:endParaRPr>
            </a:p>
            <a:p>
              <a:pPr marL="359623" indent="-359623" algn="ctr" defTabSz="957998" fontAlgn="base">
                <a:spcBef>
                  <a:spcPts val="400"/>
                </a:spcBef>
                <a:defRPr/>
              </a:pPr>
              <a:endParaRPr lang="nl-NL" sz="1400" dirty="0">
                <a:solidFill>
                  <a:srgbClr val="002776"/>
                </a:solidFill>
              </a:endParaRPr>
            </a:p>
          </p:txBody>
        </p:sp>
      </p:grpSp>
      <p:grpSp>
        <p:nvGrpSpPr>
          <p:cNvPr id="8" name="Group 12"/>
          <p:cNvGrpSpPr>
            <a:grpSpLocks/>
          </p:cNvGrpSpPr>
          <p:nvPr/>
        </p:nvGrpSpPr>
        <p:grpSpPr bwMode="auto">
          <a:xfrm>
            <a:off x="3232628" y="1600000"/>
            <a:ext cx="2657475" cy="4020464"/>
            <a:chOff x="300" y="872"/>
            <a:chExt cx="1847" cy="3782"/>
          </a:xfrm>
        </p:grpSpPr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258"/>
            </a:xfrm>
            <a:prstGeom prst="rect">
              <a:avLst/>
            </a:prstGeom>
            <a:solidFill>
              <a:srgbClr val="00A1DE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 fontAlgn="base">
                <a:spcBef>
                  <a:spcPts val="4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cs typeface="Arial" pitchFamily="34" charset="0"/>
                </a:rPr>
                <a:t>Stage 2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00" y="1130"/>
              <a:ext cx="1847" cy="3524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defTabSz="957998" fontAlgn="base">
                <a:spcBef>
                  <a:spcPts val="400"/>
                </a:spcBef>
                <a:defRPr/>
              </a:pPr>
              <a:r>
                <a:rPr lang="nl-NL" sz="1200" dirty="0">
                  <a:solidFill>
                    <a:srgbClr val="002776"/>
                  </a:solidFill>
                  <a:cs typeface="Arial" pitchFamily="34" charset="0"/>
                </a:rPr>
                <a:t>Stage 1 criteria plus</a:t>
              </a:r>
            </a:p>
            <a:p>
              <a:pPr marL="285750" indent="-2857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nl-NL" sz="1200" dirty="0">
                  <a:solidFill>
                    <a:srgbClr val="002776"/>
                  </a:solidFill>
                  <a:cs typeface="Arial" pitchFamily="34" charset="0"/>
                </a:rPr>
                <a:t>Use of health IT for continuous quality improvement</a:t>
              </a:r>
            </a:p>
            <a:p>
              <a:pPr marL="285750" indent="-2857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nl-NL" sz="1200" dirty="0">
                  <a:solidFill>
                    <a:srgbClr val="002776"/>
                  </a:solidFill>
                  <a:cs typeface="Arial" pitchFamily="34" charset="0"/>
                </a:rPr>
                <a:t>Health Information Exchange</a:t>
              </a:r>
            </a:p>
            <a:p>
              <a:pPr marL="742950" lvl="1" indent="-2857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endParaRPr lang="nl-NL" sz="1200" dirty="0">
                <a:solidFill>
                  <a:srgbClr val="002776"/>
                </a:solidFill>
                <a:cs typeface="Arial" pitchFamily="34" charset="0"/>
              </a:endParaRPr>
            </a:p>
            <a:p>
              <a:pPr marL="742950" lvl="1" indent="-2857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endParaRPr lang="nl-NL" sz="1400" dirty="0">
                <a:solidFill>
                  <a:srgbClr val="002776"/>
                </a:solidFill>
                <a:cs typeface="Arial" pitchFamily="34" charset="0"/>
              </a:endParaRPr>
            </a:p>
            <a:p>
              <a:pPr marL="359623" indent="-359623" algn="ctr" defTabSz="957998" fontAlgn="base">
                <a:spcBef>
                  <a:spcPts val="400"/>
                </a:spcBef>
                <a:defRPr/>
              </a:pPr>
              <a:endParaRPr lang="nl-NL" sz="1400" dirty="0">
                <a:solidFill>
                  <a:srgbClr val="002776"/>
                </a:solidFill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6089650" y="1600000"/>
            <a:ext cx="2657475" cy="4020464"/>
            <a:chOff x="300" y="872"/>
            <a:chExt cx="1847" cy="3782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300" y="872"/>
              <a:ext cx="1847" cy="258"/>
            </a:xfrm>
            <a:prstGeom prst="rect">
              <a:avLst/>
            </a:prstGeom>
            <a:solidFill>
              <a:srgbClr val="00A1DE"/>
            </a:solidFill>
            <a:ln w="12700" algn="ctr">
              <a:solidFill>
                <a:srgbClr val="00A1DE"/>
              </a:solidFill>
              <a:miter lim="800000"/>
              <a:headEnd/>
              <a:tailEnd type="none" w="sm" len="med"/>
            </a:ln>
          </p:spPr>
          <p:txBody>
            <a:bodyPr lIns="40118" tIns="40118" rIns="40118" bIns="40118" anchor="ctr" anchorCtr="1"/>
            <a:lstStyle/>
            <a:p>
              <a:pPr algn="ctr" defTabSz="957263" fontAlgn="base">
                <a:spcBef>
                  <a:spcPts val="4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cs typeface="Arial" pitchFamily="34" charset="0"/>
                </a:rPr>
                <a:t>Stage 3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00" y="1130"/>
              <a:ext cx="1847" cy="3524"/>
            </a:xfrm>
            <a:prstGeom prst="rect">
              <a:avLst/>
            </a:prstGeom>
            <a:noFill/>
            <a:ln w="12700" algn="ctr">
              <a:solidFill>
                <a:srgbClr val="00A1DE"/>
              </a:solidFill>
              <a:miter lim="800000"/>
              <a:headEnd/>
              <a:tailEnd/>
            </a:ln>
          </p:spPr>
          <p:txBody>
            <a:bodyPr lIns="40118" tIns="40118" rIns="40118" bIns="40118"/>
            <a:lstStyle/>
            <a:p>
              <a:pPr marL="58738" defTabSz="957998" fontAlgn="base">
                <a:spcBef>
                  <a:spcPts val="400"/>
                </a:spcBef>
                <a:defRPr/>
              </a:pPr>
              <a:r>
                <a:rPr lang="nl-NL" sz="1400" dirty="0">
                  <a:solidFill>
                    <a:srgbClr val="002776"/>
                  </a:solidFill>
                  <a:cs typeface="Arial" pitchFamily="34" charset="0"/>
                </a:rPr>
                <a:t>Stage 1 &amp; Stage 2 plus</a:t>
              </a:r>
            </a:p>
            <a:p>
              <a:pPr marL="230188" indent="-1714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nl-NL" sz="1400" dirty="0">
                  <a:solidFill>
                    <a:srgbClr val="002776"/>
                  </a:solidFill>
                  <a:cs typeface="Arial" pitchFamily="34" charset="0"/>
                </a:rPr>
                <a:t>Promote improvements in quality, safety and efficiency</a:t>
              </a:r>
            </a:p>
            <a:p>
              <a:pPr marL="230188" indent="-1714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nl-NL" sz="1400" dirty="0">
                  <a:solidFill>
                    <a:srgbClr val="002776"/>
                  </a:solidFill>
                  <a:cs typeface="Arial" pitchFamily="34" charset="0"/>
                </a:rPr>
                <a:t>Provide patient access</a:t>
              </a:r>
            </a:p>
            <a:p>
              <a:pPr marL="230188" indent="-171450" defTabSz="957998" fontAlgn="base">
                <a:spcBef>
                  <a:spcPts val="400"/>
                </a:spcBef>
                <a:buFont typeface="Arial" panose="020B0604020202020204" pitchFamily="34" charset="0"/>
                <a:buChar char="•"/>
                <a:defRPr/>
              </a:pPr>
              <a:r>
                <a:rPr lang="nl-NL" sz="1400" dirty="0">
                  <a:solidFill>
                    <a:srgbClr val="002776"/>
                  </a:solidFill>
                  <a:cs typeface="Arial" pitchFamily="34" charset="0"/>
                </a:rPr>
                <a:t>Improve population health</a:t>
              </a:r>
              <a:endParaRPr lang="nl-NL" sz="1200" dirty="0">
                <a:solidFill>
                  <a:srgbClr val="002776"/>
                </a:solidFill>
                <a:cs typeface="Arial" pitchFamily="34" charset="0"/>
              </a:endParaRPr>
            </a:p>
            <a:p>
              <a:pPr marL="359623" indent="-359623" defTabSz="957998" fontAlgn="base">
                <a:spcBef>
                  <a:spcPts val="400"/>
                </a:spcBef>
                <a:defRPr/>
              </a:pPr>
              <a:endParaRPr lang="nl-NL" sz="1400" dirty="0">
                <a:solidFill>
                  <a:srgbClr val="002776"/>
                </a:solidFill>
                <a:cs typeface="Arial" pitchFamily="34" charset="0"/>
              </a:endParaRPr>
            </a:p>
            <a:p>
              <a:pPr marL="359623" indent="-359623" algn="ctr" defTabSz="957998" fontAlgn="base">
                <a:spcBef>
                  <a:spcPts val="400"/>
                </a:spcBef>
                <a:defRPr/>
              </a:pPr>
              <a:endParaRPr lang="nl-NL" sz="1400" dirty="0">
                <a:solidFill>
                  <a:srgbClr val="00277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409920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3760788" y="2792922"/>
            <a:ext cx="1546225" cy="1530350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  <a:headEnd/>
            <a:tailEnd/>
          </a:ln>
        </p:spPr>
        <p:txBody>
          <a:bodyPr tIns="91440" bIns="91440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400" b="1" dirty="0">
                <a:solidFill>
                  <a:srgbClr val="FFFFFF"/>
                </a:solidFill>
                <a:ea typeface="ＭＳ Ｐゴシック" pitchFamily="50" charset="-128"/>
                <a:cs typeface="Arial" pitchFamily="34" charset="0"/>
              </a:rPr>
              <a:t>VISTA</a:t>
            </a: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384175" y="1602297"/>
            <a:ext cx="3617913" cy="3913188"/>
          </a:xfrm>
          <a:prstGeom prst="homePlate">
            <a:avLst>
              <a:gd name="adj" fmla="val 8101"/>
            </a:avLst>
          </a:prstGeom>
          <a:solidFill>
            <a:schemeClr val="bg1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90000" tIns="90000" rIns="90000" bIns="90000"/>
          <a:lstStyle/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March 18, 2002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Open source electronic health record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Veteran affairs medical affairs and medical centers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Vista has a proven track record of supporting a large variety of clinical settings and medical care delivery systems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 flipH="1">
            <a:off x="5065713" y="1602297"/>
            <a:ext cx="3681412" cy="3913188"/>
          </a:xfrm>
          <a:prstGeom prst="homePlate">
            <a:avLst>
              <a:gd name="adj" fmla="val 8242"/>
            </a:avLst>
          </a:prstGeom>
          <a:solidFill>
            <a:schemeClr val="bg1"/>
          </a:solidFill>
          <a:ln w="12700" algn="ctr">
            <a:solidFill>
              <a:schemeClr val="accent3"/>
            </a:solidFill>
            <a:miter lim="800000"/>
            <a:headEnd/>
            <a:tailEnd/>
          </a:ln>
        </p:spPr>
        <p:txBody>
          <a:bodyPr lIns="216000" tIns="90000" rIns="90000" bIns="90000"/>
          <a:lstStyle/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Patient registration and Management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Patient care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Order entry and reporting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Clinical services management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Supplies and assets management</a:t>
            </a:r>
          </a:p>
          <a:p>
            <a:pPr fontAlgn="base">
              <a:spcBef>
                <a:spcPts val="400"/>
              </a:spcBef>
              <a:spcAft>
                <a:spcPct val="0"/>
              </a:spcAft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776"/>
                </a:solidFill>
                <a:cs typeface="Arial" pitchFamily="34" charset="0"/>
              </a:rPr>
              <a:t>Management reporting</a:t>
            </a: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  <a:p>
            <a:pPr marL="285750" indent="-285750" fontAlgn="base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776"/>
              </a:solidFill>
              <a:cs typeface="Arial" pitchFamily="34" charset="0"/>
            </a:endParaRPr>
          </a:p>
        </p:txBody>
      </p:sp>
      <p:sp>
        <p:nvSpPr>
          <p:cNvPr id="7" name="Text Placeholder 12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384014" y="1132339"/>
            <a:ext cx="19566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defTabSz="1019175" fontAlgn="base">
              <a:spcBef>
                <a:spcPct val="20000"/>
              </a:spcBef>
            </a:pPr>
            <a:r>
              <a:rPr lang="en-US" b="1" dirty="0">
                <a:solidFill>
                  <a:srgbClr val="002776"/>
                </a:solidFill>
                <a:cs typeface="Arial" pitchFamily="34" charset="0"/>
              </a:rPr>
              <a:t>Modules</a:t>
            </a: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2"/>
            </p:custDataLst>
          </p:nvPr>
        </p:nvSpPr>
        <p:spPr bwMode="gray">
          <a:xfrm>
            <a:off x="414338" y="446038"/>
            <a:ext cx="8330184" cy="333425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/>
          <a:p>
            <a:pPr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2776"/>
                </a:solidFill>
                <a:ea typeface="+mj-ea"/>
                <a:cs typeface="+mj-cs"/>
              </a:rPr>
              <a:t>VISTA EHR</a:t>
            </a:r>
            <a:endParaRPr lang="nl-NL" sz="2400" b="1" dirty="0">
              <a:solidFill>
                <a:srgbClr val="002776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254820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O1KQSok.0KWcybu7Au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TrWWCI90CX6e6.ArOEH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hO1KQSok.0KWcybu7AuA"/>
</p:tagLst>
</file>

<file path=ppt/theme/theme1.xml><?xml version="1.0" encoding="utf-8"?>
<a:theme xmlns:a="http://schemas.openxmlformats.org/drawingml/2006/main" name="Deloitte Timesaver">
  <a:themeElements>
    <a:clrScheme name="Custom 1">
      <a:dk1>
        <a:srgbClr val="002776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00A1DE"/>
      </a:accent3>
      <a:accent4>
        <a:srgbClr val="3C8A2E"/>
      </a:accent4>
      <a:accent5>
        <a:srgbClr val="72C7E7"/>
      </a:accent5>
      <a:accent6>
        <a:srgbClr val="C9DD03"/>
      </a:accent6>
      <a:hlink>
        <a:srgbClr val="00A1DE"/>
      </a:hlink>
      <a:folHlink>
        <a:srgbClr val="72C7E7"/>
      </a:folHlink>
    </a:clrScheme>
    <a:fontScheme name="1_Main Master - Deloitte Report (print) US03 Feb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</a:spPr>
      <a:bodyPr lIns="45720" tIns="45720" rIns="45720" rtlCol="0" anchor="ctr"/>
      <a:lstStyle>
        <a:defPPr algn="ctr">
          <a:defRPr sz="18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600"/>
          </a:spcBef>
          <a:defRPr sz="18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3060</TotalTime>
  <Words>1198</Words>
  <Application>Microsoft Office PowerPoint</Application>
  <PresentationFormat>On-screen Show (4:3)</PresentationFormat>
  <Paragraphs>269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Deloitte Timesaver</vt:lpstr>
      <vt:lpstr>DISSERTATION  AT DELOITTE CONSULTING</vt:lpstr>
      <vt:lpstr>Agenda for Today</vt:lpstr>
      <vt:lpstr>Learnings at Deloitte</vt:lpstr>
      <vt:lpstr>Project Title</vt:lpstr>
      <vt:lpstr>PowerPoint Presentation</vt:lpstr>
      <vt:lpstr>Meaningful Use - Overview</vt:lpstr>
      <vt:lpstr>PowerPoint Presentation</vt:lpstr>
      <vt:lpstr>PowerPoint Presentation</vt:lpstr>
      <vt:lpstr>PowerPoint Presentation</vt:lpstr>
      <vt:lpstr>PowerPoint Presentation</vt:lpstr>
      <vt:lpstr>Objective</vt:lpstr>
      <vt:lpstr>Methodology</vt:lpstr>
      <vt:lpstr>PowerPoint Presentation</vt:lpstr>
      <vt:lpstr>PowerPoint Presentation</vt:lpstr>
      <vt:lpstr>PowerPoint Presentation</vt:lpstr>
      <vt:lpstr>PowerPoint Presentation</vt:lpstr>
      <vt:lpstr>ANALYSIS</vt:lpstr>
      <vt:lpstr>XYZ and Vista  -  Core and Menu set compliance</vt:lpstr>
      <vt:lpstr>Menu Objective 5 – XYZ workflow</vt:lpstr>
      <vt:lpstr>Core Objective 6 – XYZ workflow</vt:lpstr>
      <vt:lpstr>Core Objective 9 – XYZ workflow</vt:lpstr>
      <vt:lpstr>Core Objective 12 – XYZ workflow</vt:lpstr>
      <vt:lpstr>Core Objective 13 – XYZ workflow</vt:lpstr>
      <vt:lpstr>Core Objective 14 – XYZ workflow</vt:lpstr>
      <vt:lpstr>Conclusion</vt:lpstr>
      <vt:lpstr>References</vt:lpstr>
      <vt:lpstr>Recommendations</vt:lpstr>
      <vt:lpstr>Limitations</vt:lpstr>
      <vt:lpstr>Case Study – Microfinance and Health</vt:lpstr>
      <vt:lpstr>Services of MFIs</vt:lpstr>
      <vt:lpstr>MFI and health – related services</vt:lpstr>
      <vt:lpstr>Types of Health services</vt:lpstr>
      <vt:lpstr>Maternity related services</vt:lpstr>
      <vt:lpstr>Obstacles to Health services</vt:lpstr>
      <vt:lpstr>Discussion</vt:lpstr>
      <vt:lpstr>THANK YOU</vt:lpstr>
    </vt:vector>
  </TitlesOfParts>
  <Company>Deloitte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Dissertation  Implication of stage two objectives of Meaningful Use in a leading EHR in USA compared with Vista EHR</dc:title>
  <dc:creator>Sevana Raju, Koushik</dc:creator>
  <cp:lastModifiedBy>koushiksrpt</cp:lastModifiedBy>
  <cp:revision>48</cp:revision>
  <dcterms:created xsi:type="dcterms:W3CDTF">2014-04-29T15:05:32Z</dcterms:created>
  <dcterms:modified xsi:type="dcterms:W3CDTF">2014-05-09T10:08:14Z</dcterms:modified>
</cp:coreProperties>
</file>