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8" r:id="rId2"/>
    <p:sldId id="264" r:id="rId3"/>
    <p:sldId id="266" r:id="rId4"/>
    <p:sldId id="265" r:id="rId5"/>
    <p:sldId id="267" r:id="rId6"/>
    <p:sldId id="256" r:id="rId7"/>
    <p:sldId id="257" r:id="rId8"/>
    <p:sldId id="259" r:id="rId9"/>
    <p:sldId id="260" r:id="rId10"/>
    <p:sldId id="261" r:id="rId11"/>
    <p:sldId id="262" r:id="rId12"/>
    <p:sldId id="268" r:id="rId13"/>
    <p:sldId id="269" r:id="rId14"/>
    <p:sldId id="270" r:id="rId15"/>
    <p:sldId id="271" r:id="rId16"/>
    <p:sldId id="272" r:id="rId17"/>
    <p:sldId id="273" r:id="rId18"/>
    <p:sldId id="274" r:id="rId19"/>
    <p:sldId id="275" r:id="rId20"/>
    <p:sldId id="276" r:id="rId21"/>
    <p:sldId id="278" r:id="rId22"/>
    <p:sldId id="279" r:id="rId23"/>
    <p:sldId id="280" r:id="rId24"/>
    <p:sldId id="28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32" autoAdjust="0"/>
  </p:normalViewPr>
  <p:slideViewPr>
    <p:cSldViewPr>
      <p:cViewPr varScale="1">
        <p:scale>
          <a:sx n="68" d="100"/>
          <a:sy n="68" d="100"/>
        </p:scale>
        <p:origin x="-144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OUSHMI\Desktop\SMH-%20Self%20Assessment_Toolkit-3rd%20edition%20Filled.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OUSHMI\Desktop\SMH-%20Self%20Assessment_Toolkit-3rd%20edition%20Filled.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37"/>
  <c:chart>
    <c:title>
      <c:tx>
        <c:rich>
          <a:bodyPr/>
          <a:lstStyle/>
          <a:p>
            <a:pPr>
              <a:defRPr/>
            </a:pPr>
            <a:r>
              <a:rPr lang="en-US" sz="2000" dirty="0"/>
              <a:t>AVERAGE</a:t>
            </a:r>
            <a:r>
              <a:rPr lang="en-US" sz="2000" baseline="0" dirty="0"/>
              <a:t> </a:t>
            </a:r>
            <a:r>
              <a:rPr lang="en-US" sz="2000" dirty="0"/>
              <a:t>SCORE OF</a:t>
            </a:r>
            <a:r>
              <a:rPr lang="en-US" sz="2000" baseline="0" dirty="0"/>
              <a:t> CHAPTERS</a:t>
            </a:r>
            <a:endParaRPr lang="en-US" sz="2000" dirty="0"/>
          </a:p>
        </c:rich>
      </c:tx>
      <c:layout/>
    </c:title>
    <c:view3D>
      <c:depthPercent val="100"/>
      <c:rAngAx val="1"/>
    </c:view3D>
    <c:sideWall>
      <c:spPr>
        <a:solidFill>
          <a:schemeClr val="bg1">
            <a:lumMod val="85000"/>
          </a:schemeClr>
        </a:solidFill>
      </c:spPr>
    </c:sideWall>
    <c:backWall>
      <c:spPr>
        <a:solidFill>
          <a:schemeClr val="bg1">
            <a:lumMod val="85000"/>
          </a:schemeClr>
        </a:solidFill>
      </c:spPr>
    </c:backWall>
    <c:plotArea>
      <c:layout/>
      <c:bar3DChart>
        <c:barDir val="col"/>
        <c:grouping val="clustered"/>
        <c:ser>
          <c:idx val="0"/>
          <c:order val="0"/>
          <c:tx>
            <c:strRef>
              <c:f>GRABH!$E$2</c:f>
              <c:strCache>
                <c:ptCount val="1"/>
                <c:pt idx="0">
                  <c:v>AVERAGE SCORE</c:v>
                </c:pt>
              </c:strCache>
            </c:strRef>
          </c:tx>
          <c:spPr>
            <a:solidFill>
              <a:srgbClr val="00B050"/>
            </a:solidFill>
          </c:spPr>
          <c:dLbls>
            <c:dLbl>
              <c:idx val="0"/>
              <c:layout>
                <c:manualLayout>
                  <c:x val="7.1974808816914083E-3"/>
                  <c:y val="0"/>
                </c:manualLayout>
              </c:layout>
              <c:tx>
                <c:rich>
                  <a:bodyPr/>
                  <a:lstStyle/>
                  <a:p>
                    <a:r>
                      <a:rPr lang="en-US" sz="2000" b="1"/>
                      <a:t>8</a:t>
                    </a:r>
                    <a:r>
                      <a:rPr lang="en-US" sz="1200"/>
                      <a:t>.8</a:t>
                    </a:r>
                  </a:p>
                </c:rich>
              </c:tx>
            </c:dLbl>
            <c:dLbl>
              <c:idx val="1"/>
              <c:layout>
                <c:manualLayout>
                  <c:x val="5.3981106612685558E-3"/>
                  <c:y val="0"/>
                </c:manualLayout>
              </c:layout>
              <c:tx>
                <c:rich>
                  <a:bodyPr/>
                  <a:lstStyle/>
                  <a:p>
                    <a:r>
                      <a:rPr lang="en-US" sz="2000" b="1"/>
                      <a:t>9</a:t>
                    </a:r>
                    <a:r>
                      <a:rPr lang="en-US" sz="1200"/>
                      <a:t>.2</a:t>
                    </a:r>
                  </a:p>
                </c:rich>
              </c:tx>
            </c:dLbl>
            <c:dLbl>
              <c:idx val="2"/>
              <c:layout>
                <c:manualLayout>
                  <c:x val="7.1974808816914404E-3"/>
                  <c:y val="2.9761897787331845E-3"/>
                </c:manualLayout>
              </c:layout>
              <c:tx>
                <c:rich>
                  <a:bodyPr/>
                  <a:lstStyle/>
                  <a:p>
                    <a:r>
                      <a:rPr lang="en-US" sz="2000" b="1"/>
                      <a:t>8</a:t>
                    </a:r>
                    <a:r>
                      <a:rPr lang="en-US" sz="1200"/>
                      <a:t>.9</a:t>
                    </a:r>
                  </a:p>
                </c:rich>
              </c:tx>
            </c:dLbl>
            <c:dLbl>
              <c:idx val="3"/>
              <c:layout>
                <c:manualLayout>
                  <c:x val="7.1974808816914083E-3"/>
                  <c:y val="0"/>
                </c:manualLayout>
              </c:layout>
              <c:tx>
                <c:rich>
                  <a:bodyPr/>
                  <a:lstStyle/>
                  <a:p>
                    <a:r>
                      <a:rPr lang="en-US" sz="2000" b="1"/>
                      <a:t>9</a:t>
                    </a:r>
                    <a:r>
                      <a:rPr lang="en-US" sz="1200"/>
                      <a:t>.4</a:t>
                    </a:r>
                  </a:p>
                </c:rich>
              </c:tx>
            </c:dLbl>
            <c:dLbl>
              <c:idx val="4"/>
              <c:layout>
                <c:manualLayout>
                  <c:x val="5.3981106612685558E-3"/>
                  <c:y val="0"/>
                </c:manualLayout>
              </c:layout>
              <c:tx>
                <c:rich>
                  <a:bodyPr/>
                  <a:lstStyle/>
                  <a:p>
                    <a:r>
                      <a:rPr lang="en-US" sz="2000" b="1"/>
                      <a:t>7</a:t>
                    </a:r>
                    <a:r>
                      <a:rPr lang="en-US" sz="1200"/>
                      <a:t>.6</a:t>
                    </a:r>
                  </a:p>
                </c:rich>
              </c:tx>
            </c:dLbl>
            <c:dLbl>
              <c:idx val="5"/>
              <c:layout>
                <c:manualLayout>
                  <c:x val="5.3979689785740434E-3"/>
                  <c:y val="0"/>
                </c:manualLayout>
              </c:layout>
              <c:tx>
                <c:rich>
                  <a:bodyPr/>
                  <a:lstStyle/>
                  <a:p>
                    <a:r>
                      <a:rPr lang="en-US" sz="2000" b="1"/>
                      <a:t>8</a:t>
                    </a:r>
                    <a:r>
                      <a:rPr lang="en-US" sz="1200"/>
                      <a:t>.6</a:t>
                    </a:r>
                  </a:p>
                </c:rich>
              </c:tx>
            </c:dLbl>
            <c:dLbl>
              <c:idx val="6"/>
              <c:layout>
                <c:manualLayout>
                  <c:x val="8.9968511021142668E-3"/>
                  <c:y val="0"/>
                </c:manualLayout>
              </c:layout>
              <c:tx>
                <c:rich>
                  <a:bodyPr/>
                  <a:lstStyle/>
                  <a:p>
                    <a:r>
                      <a:rPr lang="en-US" sz="2000" b="1"/>
                      <a:t>9</a:t>
                    </a:r>
                    <a:r>
                      <a:rPr lang="en-US" sz="1200"/>
                      <a:t>.5</a:t>
                    </a:r>
                  </a:p>
                </c:rich>
              </c:tx>
            </c:dLbl>
            <c:dLbl>
              <c:idx val="7"/>
              <c:layout>
                <c:manualLayout>
                  <c:x val="8.9968511021142668E-3"/>
                  <c:y val="-2.7281424481044167E-17"/>
                </c:manualLayout>
              </c:layout>
              <c:tx>
                <c:rich>
                  <a:bodyPr/>
                  <a:lstStyle/>
                  <a:p>
                    <a:r>
                      <a:rPr lang="en-US" sz="2000" b="1"/>
                      <a:t>8</a:t>
                    </a:r>
                    <a:r>
                      <a:rPr lang="en-US" sz="1200"/>
                      <a:t>.7</a:t>
                    </a:r>
                  </a:p>
                </c:rich>
              </c:tx>
            </c:dLbl>
            <c:dLbl>
              <c:idx val="8"/>
              <c:layout>
                <c:manualLayout>
                  <c:x val="1.0796221322537143E-2"/>
                  <c:y val="2.9761897787331845E-3"/>
                </c:manualLayout>
              </c:layout>
              <c:tx>
                <c:rich>
                  <a:bodyPr/>
                  <a:lstStyle/>
                  <a:p>
                    <a:r>
                      <a:rPr lang="en-US" sz="2000" b="1"/>
                      <a:t>7</a:t>
                    </a:r>
                    <a:endParaRPr lang="en-US" sz="1200"/>
                  </a:p>
                </c:rich>
              </c:tx>
            </c:dLbl>
            <c:dLbl>
              <c:idx val="9"/>
              <c:layout>
                <c:manualLayout>
                  <c:x val="8.9968511021142668E-3"/>
                  <c:y val="0"/>
                </c:manualLayout>
              </c:layout>
              <c:tx>
                <c:rich>
                  <a:bodyPr/>
                  <a:lstStyle/>
                  <a:p>
                    <a:r>
                      <a:rPr lang="en-US" sz="2000" b="1"/>
                      <a:t>8</a:t>
                    </a:r>
                    <a:r>
                      <a:rPr lang="en-US" sz="1200"/>
                      <a:t>.9</a:t>
                    </a:r>
                  </a:p>
                </c:rich>
              </c:tx>
            </c:dLbl>
            <c:txPr>
              <a:bodyPr/>
              <a:lstStyle/>
              <a:p>
                <a:pPr>
                  <a:defRPr sz="2000" b="1"/>
                </a:pPr>
                <a:endParaRPr lang="en-US"/>
              </a:p>
            </c:txPr>
            <c:showVal val="1"/>
          </c:dLbls>
          <c:cat>
            <c:strRef>
              <c:f>GRABH!$F$1:$O$1</c:f>
              <c:strCache>
                <c:ptCount val="10"/>
                <c:pt idx="0">
                  <c:v>1. AAC</c:v>
                </c:pt>
                <c:pt idx="1">
                  <c:v>2. COP</c:v>
                </c:pt>
                <c:pt idx="2">
                  <c:v>3. MOM</c:v>
                </c:pt>
                <c:pt idx="3">
                  <c:v>4. PRE</c:v>
                </c:pt>
                <c:pt idx="4">
                  <c:v>5. HIC</c:v>
                </c:pt>
                <c:pt idx="5">
                  <c:v>6. CQI</c:v>
                </c:pt>
                <c:pt idx="6">
                  <c:v>7. ROM</c:v>
                </c:pt>
                <c:pt idx="7">
                  <c:v>8. FMS</c:v>
                </c:pt>
                <c:pt idx="8">
                  <c:v>9. HRM</c:v>
                </c:pt>
                <c:pt idx="9">
                  <c:v>10. IMS</c:v>
                </c:pt>
              </c:strCache>
            </c:strRef>
          </c:cat>
          <c:val>
            <c:numRef>
              <c:f>GRABH!$F$2:$O$2</c:f>
              <c:numCache>
                <c:formatCode>General</c:formatCode>
                <c:ptCount val="10"/>
                <c:pt idx="0">
                  <c:v>8.8000000000000007</c:v>
                </c:pt>
                <c:pt idx="1">
                  <c:v>9.2000000000000011</c:v>
                </c:pt>
                <c:pt idx="2">
                  <c:v>8.9</c:v>
                </c:pt>
                <c:pt idx="3">
                  <c:v>9.4</c:v>
                </c:pt>
                <c:pt idx="4">
                  <c:v>7.6</c:v>
                </c:pt>
                <c:pt idx="5">
                  <c:v>8.6</c:v>
                </c:pt>
                <c:pt idx="6">
                  <c:v>9.5</c:v>
                </c:pt>
                <c:pt idx="7">
                  <c:v>8.7000000000000011</c:v>
                </c:pt>
                <c:pt idx="8">
                  <c:v>7</c:v>
                </c:pt>
                <c:pt idx="9">
                  <c:v>8.9</c:v>
                </c:pt>
              </c:numCache>
            </c:numRef>
          </c:val>
        </c:ser>
        <c:dLbls>
          <c:showVal val="1"/>
        </c:dLbls>
        <c:shape val="box"/>
        <c:axId val="52930048"/>
        <c:axId val="52931968"/>
        <c:axId val="0"/>
      </c:bar3DChart>
      <c:catAx>
        <c:axId val="52930048"/>
        <c:scaling>
          <c:orientation val="minMax"/>
        </c:scaling>
        <c:axPos val="b"/>
        <c:title>
          <c:tx>
            <c:rich>
              <a:bodyPr/>
              <a:lstStyle/>
              <a:p>
                <a:pPr>
                  <a:defRPr/>
                </a:pPr>
                <a:r>
                  <a:rPr lang="en-US" sz="1800" dirty="0"/>
                  <a:t>CHAPTER</a:t>
                </a:r>
                <a:r>
                  <a:rPr lang="en-US" sz="1800" baseline="0" dirty="0"/>
                  <a:t> NUMBER</a:t>
                </a:r>
                <a:endParaRPr lang="en-US" sz="1800" dirty="0"/>
              </a:p>
            </c:rich>
          </c:tx>
          <c:layout/>
        </c:title>
        <c:numFmt formatCode="General" sourceLinked="1"/>
        <c:majorTickMark val="none"/>
        <c:tickLblPos val="nextTo"/>
        <c:txPr>
          <a:bodyPr/>
          <a:lstStyle/>
          <a:p>
            <a:pPr>
              <a:defRPr sz="1400" b="1"/>
            </a:pPr>
            <a:endParaRPr lang="en-US"/>
          </a:p>
        </c:txPr>
        <c:crossAx val="52931968"/>
        <c:crosses val="autoZero"/>
        <c:auto val="1"/>
        <c:lblAlgn val="ctr"/>
        <c:lblOffset val="100"/>
      </c:catAx>
      <c:valAx>
        <c:axId val="52931968"/>
        <c:scaling>
          <c:orientation val="minMax"/>
        </c:scaling>
        <c:delete val="1"/>
        <c:axPos val="l"/>
        <c:title>
          <c:tx>
            <c:rich>
              <a:bodyPr rot="-5400000" vert="horz"/>
              <a:lstStyle/>
              <a:p>
                <a:pPr>
                  <a:defRPr sz="1800"/>
                </a:pPr>
                <a:r>
                  <a:rPr lang="en-US" sz="1800"/>
                  <a:t>AVERAGE</a:t>
                </a:r>
                <a:r>
                  <a:rPr lang="en-US" sz="1800" baseline="0"/>
                  <a:t>  SCORE</a:t>
                </a:r>
                <a:endParaRPr lang="en-US" sz="1800"/>
              </a:p>
            </c:rich>
          </c:tx>
          <c:layout/>
        </c:title>
        <c:numFmt formatCode="General" sourceLinked="1"/>
        <c:tickLblPos val="none"/>
        <c:crossAx val="52930048"/>
        <c:crosses val="autoZero"/>
        <c:crossBetween val="between"/>
      </c:valAx>
      <c:spPr>
        <a:noFill/>
        <a:ln w="25400">
          <a:noFill/>
        </a:ln>
      </c:spPr>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37"/>
  <c:chart>
    <c:title>
      <c:tx>
        <c:rich>
          <a:bodyPr/>
          <a:lstStyle/>
          <a:p>
            <a:pPr>
              <a:defRPr sz="2000"/>
            </a:pPr>
            <a:r>
              <a:rPr lang="en-US" sz="2000"/>
              <a:t>SCORES</a:t>
            </a:r>
            <a:r>
              <a:rPr lang="en-US" sz="2000" baseline="0"/>
              <a:t> OF </a:t>
            </a:r>
            <a:r>
              <a:rPr lang="en-US" sz="2000"/>
              <a:t>OBJECTIVE ELEMENTS</a:t>
            </a:r>
          </a:p>
        </c:rich>
      </c:tx>
      <c:layout/>
    </c:title>
    <c:view3D>
      <c:depthPercent val="100"/>
      <c:rAngAx val="1"/>
    </c:view3D>
    <c:plotArea>
      <c:layout/>
      <c:bar3DChart>
        <c:barDir val="col"/>
        <c:grouping val="clustered"/>
        <c:ser>
          <c:idx val="0"/>
          <c:order val="0"/>
          <c:tx>
            <c:strRef>
              <c:f>SCORES!$A$2</c:f>
              <c:strCache>
                <c:ptCount val="1"/>
                <c:pt idx="0">
                  <c:v>OBJECTIVE ELEMENTS</c:v>
                </c:pt>
              </c:strCache>
            </c:strRef>
          </c:tx>
          <c:spPr>
            <a:solidFill>
              <a:srgbClr val="00B050"/>
            </a:solidFill>
          </c:spPr>
          <c:dLbls>
            <c:dLbl>
              <c:idx val="0"/>
              <c:layout>
                <c:manualLayout>
                  <c:x val="1.4814814814814815E-2"/>
                  <c:y val="-1.5194681861348529E-2"/>
                </c:manualLayout>
              </c:layout>
              <c:spPr/>
              <c:txPr>
                <a:bodyPr/>
                <a:lstStyle/>
                <a:p>
                  <a:pPr>
                    <a:defRPr sz="2000" b="1"/>
                  </a:pPr>
                  <a:endParaRPr lang="en-US"/>
                </a:p>
              </c:txPr>
              <c:showVal val="1"/>
            </c:dLbl>
            <c:dLbl>
              <c:idx val="1"/>
              <c:layout>
                <c:manualLayout>
                  <c:x val="1.4814814814814815E-2"/>
                  <c:y val="-1.5194681861348529E-2"/>
                </c:manualLayout>
              </c:layout>
              <c:tx>
                <c:rich>
                  <a:bodyPr/>
                  <a:lstStyle/>
                  <a:p>
                    <a:pPr>
                      <a:defRPr sz="2000"/>
                    </a:pPr>
                    <a:r>
                      <a:rPr lang="en-US" sz="2000" b="1"/>
                      <a:t>145</a:t>
                    </a:r>
                  </a:p>
                </c:rich>
              </c:tx>
              <c:spPr/>
            </c:dLbl>
            <c:dLbl>
              <c:idx val="2"/>
              <c:layout>
                <c:manualLayout>
                  <c:x val="1.6931216931217009E-2"/>
                  <c:y val="-1.5194681861348529E-2"/>
                </c:manualLayout>
              </c:layout>
              <c:tx>
                <c:rich>
                  <a:bodyPr/>
                  <a:lstStyle/>
                  <a:p>
                    <a:pPr>
                      <a:defRPr sz="2000"/>
                    </a:pPr>
                    <a:r>
                      <a:rPr lang="en-US" sz="2000" b="1"/>
                      <a:t>478</a:t>
                    </a:r>
                  </a:p>
                </c:rich>
              </c:tx>
              <c:spPr/>
            </c:dLbl>
            <c:dLbl>
              <c:idx val="3"/>
              <c:layout>
                <c:manualLayout>
                  <c:x val="1.6931216931216932E-2"/>
                  <c:y val="-1.5194681861348529E-2"/>
                </c:manualLayout>
              </c:layout>
              <c:spPr/>
              <c:txPr>
                <a:bodyPr/>
                <a:lstStyle/>
                <a:p>
                  <a:pPr>
                    <a:defRPr sz="2000" b="1"/>
                  </a:pPr>
                  <a:endParaRPr lang="en-US"/>
                </a:p>
              </c:txPr>
              <c:showVal val="1"/>
            </c:dLbl>
            <c:showVal val="1"/>
          </c:dLbls>
          <c:cat>
            <c:strRef>
              <c:f>SCORES!$B$1:$E$1</c:f>
              <c:strCache>
                <c:ptCount val="4"/>
                <c:pt idx="0">
                  <c:v>0</c:v>
                </c:pt>
                <c:pt idx="1">
                  <c:v>5</c:v>
                </c:pt>
                <c:pt idx="2">
                  <c:v>10</c:v>
                </c:pt>
                <c:pt idx="3">
                  <c:v>N/A</c:v>
                </c:pt>
              </c:strCache>
            </c:strRef>
          </c:cat>
          <c:val>
            <c:numRef>
              <c:f>SCORES!$B$2:$E$2</c:f>
              <c:numCache>
                <c:formatCode>General</c:formatCode>
                <c:ptCount val="4"/>
                <c:pt idx="0">
                  <c:v>5</c:v>
                </c:pt>
                <c:pt idx="1">
                  <c:v>145</c:v>
                </c:pt>
                <c:pt idx="2">
                  <c:v>478</c:v>
                </c:pt>
                <c:pt idx="3">
                  <c:v>8</c:v>
                </c:pt>
              </c:numCache>
            </c:numRef>
          </c:val>
        </c:ser>
        <c:dLbls>
          <c:showVal val="1"/>
        </c:dLbls>
        <c:shape val="box"/>
        <c:axId val="53049216"/>
        <c:axId val="53059584"/>
        <c:axId val="0"/>
      </c:bar3DChart>
      <c:catAx>
        <c:axId val="53049216"/>
        <c:scaling>
          <c:orientation val="minMax"/>
        </c:scaling>
        <c:axPos val="b"/>
        <c:title>
          <c:tx>
            <c:rich>
              <a:bodyPr/>
              <a:lstStyle/>
              <a:p>
                <a:pPr>
                  <a:defRPr sz="1800"/>
                </a:pPr>
                <a:r>
                  <a:rPr lang="en-US" sz="1800"/>
                  <a:t>SCORES</a:t>
                </a:r>
              </a:p>
            </c:rich>
          </c:tx>
          <c:layout/>
        </c:title>
        <c:numFmt formatCode="General" sourceLinked="1"/>
        <c:tickLblPos val="nextTo"/>
        <c:txPr>
          <a:bodyPr/>
          <a:lstStyle/>
          <a:p>
            <a:pPr>
              <a:defRPr sz="1800" b="0"/>
            </a:pPr>
            <a:endParaRPr lang="en-US"/>
          </a:p>
        </c:txPr>
        <c:crossAx val="53059584"/>
        <c:crosses val="autoZero"/>
        <c:auto val="1"/>
        <c:lblAlgn val="ctr"/>
        <c:lblOffset val="100"/>
      </c:catAx>
      <c:valAx>
        <c:axId val="53059584"/>
        <c:scaling>
          <c:orientation val="minMax"/>
        </c:scaling>
        <c:axPos val="l"/>
        <c:majorGridlines/>
        <c:title>
          <c:tx>
            <c:rich>
              <a:bodyPr rot="-5400000" vert="horz"/>
              <a:lstStyle/>
              <a:p>
                <a:pPr>
                  <a:defRPr sz="1800" b="1"/>
                </a:pPr>
                <a:r>
                  <a:rPr lang="en-US" sz="1800" b="1"/>
                  <a:t>OBJECTIVE</a:t>
                </a:r>
                <a:r>
                  <a:rPr lang="en-US" sz="1800" b="1" baseline="0"/>
                  <a:t> ELEMENTS</a:t>
                </a:r>
                <a:endParaRPr lang="en-US" sz="1800" b="1"/>
              </a:p>
            </c:rich>
          </c:tx>
          <c:layout/>
        </c:title>
        <c:numFmt formatCode="General" sourceLinked="1"/>
        <c:tickLblPos val="nextTo"/>
        <c:txPr>
          <a:bodyPr/>
          <a:lstStyle/>
          <a:p>
            <a:pPr>
              <a:defRPr sz="1800" b="0"/>
            </a:pPr>
            <a:endParaRPr lang="en-US"/>
          </a:p>
        </c:txPr>
        <c:crossAx val="53049216"/>
        <c:crosses val="autoZero"/>
        <c:crossBetween val="between"/>
      </c:valAx>
      <c:spPr>
        <a:noFill/>
        <a:ln w="25400">
          <a:noFill/>
        </a:ln>
      </c:spPr>
    </c:plotArea>
    <c:plotVisOnly val="1"/>
    <c:dispBlanksAs val="gap"/>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EC46AC-8051-4A24-A0C2-717A62FB689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IN"/>
        </a:p>
      </dgm:t>
    </dgm:pt>
    <dgm:pt modelId="{13DCD90F-7A4C-41AC-AF2A-D629B34F5A12}">
      <dgm:prSet phldrT="[Text]"/>
      <dgm:spPr/>
      <dgm:t>
        <a:bodyPr/>
        <a:lstStyle/>
        <a:p>
          <a:r>
            <a:rPr lang="en-US" dirty="0" smtClean="0"/>
            <a:t>NABH 3</a:t>
          </a:r>
          <a:r>
            <a:rPr lang="en-US" baseline="30000" dirty="0" smtClean="0"/>
            <a:t>rd</a:t>
          </a:r>
          <a:r>
            <a:rPr lang="en-US" dirty="0" smtClean="0"/>
            <a:t> edition</a:t>
          </a:r>
          <a:endParaRPr lang="en-IN" dirty="0"/>
        </a:p>
      </dgm:t>
    </dgm:pt>
    <dgm:pt modelId="{486AD23D-906E-4CC8-B73D-97D0F92B386B}" type="parTrans" cxnId="{440C5486-6230-4264-B9C4-32AEBDB8D72E}">
      <dgm:prSet/>
      <dgm:spPr/>
      <dgm:t>
        <a:bodyPr/>
        <a:lstStyle/>
        <a:p>
          <a:endParaRPr lang="en-IN"/>
        </a:p>
      </dgm:t>
    </dgm:pt>
    <dgm:pt modelId="{1FAEB43D-3F1B-4BB2-9A8B-1ED202A0C457}" type="sibTrans" cxnId="{440C5486-6230-4264-B9C4-32AEBDB8D72E}">
      <dgm:prSet/>
      <dgm:spPr/>
      <dgm:t>
        <a:bodyPr/>
        <a:lstStyle/>
        <a:p>
          <a:endParaRPr lang="en-IN"/>
        </a:p>
      </dgm:t>
    </dgm:pt>
    <dgm:pt modelId="{147F836C-74A9-429B-A4FD-825096C8BADE}">
      <dgm:prSet phldrT="[Text]"/>
      <dgm:spPr/>
      <dgm:t>
        <a:bodyPr/>
        <a:lstStyle/>
        <a:p>
          <a:r>
            <a:rPr lang="en-US" dirty="0" smtClean="0"/>
            <a:t>Patient related</a:t>
          </a:r>
          <a:endParaRPr lang="en-IN" dirty="0"/>
        </a:p>
      </dgm:t>
    </dgm:pt>
    <dgm:pt modelId="{46DD9734-8225-4E68-9BF3-B1E690FF7917}" type="parTrans" cxnId="{FE750F60-03FF-4C8F-932B-F96F83DF1A0C}">
      <dgm:prSet/>
      <dgm:spPr/>
      <dgm:t>
        <a:bodyPr/>
        <a:lstStyle/>
        <a:p>
          <a:endParaRPr lang="en-IN" dirty="0"/>
        </a:p>
      </dgm:t>
    </dgm:pt>
    <dgm:pt modelId="{D0CA5A2B-2A33-41E2-9178-82F5D55086B4}" type="sibTrans" cxnId="{FE750F60-03FF-4C8F-932B-F96F83DF1A0C}">
      <dgm:prSet/>
      <dgm:spPr/>
      <dgm:t>
        <a:bodyPr/>
        <a:lstStyle/>
        <a:p>
          <a:endParaRPr lang="en-IN"/>
        </a:p>
      </dgm:t>
    </dgm:pt>
    <dgm:pt modelId="{31DE62A4-275C-40C0-9C87-39EBD71E4032}">
      <dgm:prSet phldrT="[Text]"/>
      <dgm:spPr/>
      <dgm:t>
        <a:bodyPr/>
        <a:lstStyle/>
        <a:p>
          <a:r>
            <a:rPr lang="en-US" dirty="0" smtClean="0"/>
            <a:t>Employee related</a:t>
          </a:r>
          <a:endParaRPr lang="en-IN" dirty="0"/>
        </a:p>
      </dgm:t>
    </dgm:pt>
    <dgm:pt modelId="{757802A3-63AD-44E4-B820-EEAB63ED0666}" type="parTrans" cxnId="{4F358EBD-312F-4EBF-A569-DA1A9268B39B}">
      <dgm:prSet/>
      <dgm:spPr/>
      <dgm:t>
        <a:bodyPr/>
        <a:lstStyle/>
        <a:p>
          <a:endParaRPr lang="en-IN" dirty="0"/>
        </a:p>
      </dgm:t>
    </dgm:pt>
    <dgm:pt modelId="{68776A82-9CAD-4892-A55E-9ADC51684CA7}" type="sibTrans" cxnId="{4F358EBD-312F-4EBF-A569-DA1A9268B39B}">
      <dgm:prSet/>
      <dgm:spPr/>
      <dgm:t>
        <a:bodyPr/>
        <a:lstStyle/>
        <a:p>
          <a:endParaRPr lang="en-IN"/>
        </a:p>
      </dgm:t>
    </dgm:pt>
    <dgm:pt modelId="{572BF50D-18EE-4231-95C1-607CC2EDD8BB}">
      <dgm:prSet phldrT="[Text]"/>
      <dgm:spPr/>
      <dgm:t>
        <a:bodyPr/>
        <a:lstStyle/>
        <a:p>
          <a:r>
            <a:rPr lang="en-IN" dirty="0" smtClean="0"/>
            <a:t>NABH Standard related</a:t>
          </a:r>
          <a:endParaRPr lang="en-IN" dirty="0"/>
        </a:p>
      </dgm:t>
    </dgm:pt>
    <dgm:pt modelId="{A9C42576-CD53-42BC-972C-409605641354}" type="parTrans" cxnId="{32C80AF9-0116-41DB-91E5-6792736ED110}">
      <dgm:prSet/>
      <dgm:spPr/>
      <dgm:t>
        <a:bodyPr/>
        <a:lstStyle/>
        <a:p>
          <a:endParaRPr lang="en-IN" dirty="0"/>
        </a:p>
      </dgm:t>
    </dgm:pt>
    <dgm:pt modelId="{3D5F02D4-30B8-4461-94DE-8A4C6144B2A8}" type="sibTrans" cxnId="{32C80AF9-0116-41DB-91E5-6792736ED110}">
      <dgm:prSet/>
      <dgm:spPr/>
      <dgm:t>
        <a:bodyPr/>
        <a:lstStyle/>
        <a:p>
          <a:endParaRPr lang="en-IN"/>
        </a:p>
      </dgm:t>
    </dgm:pt>
    <dgm:pt modelId="{7B9538B3-5CC7-4334-B222-E185D2535D50}">
      <dgm:prSet/>
      <dgm:spPr/>
      <dgm:t>
        <a:bodyPr/>
        <a:lstStyle/>
        <a:p>
          <a:r>
            <a:rPr lang="en-US" dirty="0" smtClean="0"/>
            <a:t>Organization policies related</a:t>
          </a:r>
          <a:endParaRPr lang="en-IN" dirty="0"/>
        </a:p>
      </dgm:t>
    </dgm:pt>
    <dgm:pt modelId="{C59F28EF-2017-4AE1-BF79-CFD216D9322D}" type="parTrans" cxnId="{89D6EC8D-9281-42EB-8D78-C9A04D5BDCD7}">
      <dgm:prSet/>
      <dgm:spPr/>
      <dgm:t>
        <a:bodyPr/>
        <a:lstStyle/>
        <a:p>
          <a:endParaRPr lang="en-IN" dirty="0"/>
        </a:p>
      </dgm:t>
    </dgm:pt>
    <dgm:pt modelId="{C02CEAAE-D820-44B6-BA55-4D8D6076397E}" type="sibTrans" cxnId="{89D6EC8D-9281-42EB-8D78-C9A04D5BDCD7}">
      <dgm:prSet/>
      <dgm:spPr/>
      <dgm:t>
        <a:bodyPr/>
        <a:lstStyle/>
        <a:p>
          <a:endParaRPr lang="en-IN"/>
        </a:p>
      </dgm:t>
    </dgm:pt>
    <dgm:pt modelId="{F5C495C1-20FE-472D-8A62-528D74E8E853}">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t>authoritarian related</a:t>
          </a:r>
          <a:endParaRPr lang="en-IN" dirty="0" smtClean="0"/>
        </a:p>
        <a:p>
          <a:pPr defTabSz="933450">
            <a:lnSpc>
              <a:spcPct val="90000"/>
            </a:lnSpc>
            <a:spcBef>
              <a:spcPct val="0"/>
            </a:spcBef>
            <a:spcAft>
              <a:spcPct val="35000"/>
            </a:spcAft>
          </a:pPr>
          <a:endParaRPr lang="en-IN" dirty="0"/>
        </a:p>
      </dgm:t>
    </dgm:pt>
    <dgm:pt modelId="{E50B3975-D16F-484D-A3EA-906E0DA9AF99}" type="parTrans" cxnId="{D9A8B553-9496-4CC5-88C3-F5B0926D08F1}">
      <dgm:prSet/>
      <dgm:spPr/>
      <dgm:t>
        <a:bodyPr/>
        <a:lstStyle/>
        <a:p>
          <a:endParaRPr lang="en-IN" dirty="0"/>
        </a:p>
      </dgm:t>
    </dgm:pt>
    <dgm:pt modelId="{32C899F1-9DB9-499D-B8CA-6B797A80C31D}" type="sibTrans" cxnId="{D9A8B553-9496-4CC5-88C3-F5B0926D08F1}">
      <dgm:prSet/>
      <dgm:spPr/>
      <dgm:t>
        <a:bodyPr/>
        <a:lstStyle/>
        <a:p>
          <a:endParaRPr lang="en-IN"/>
        </a:p>
      </dgm:t>
    </dgm:pt>
    <dgm:pt modelId="{5C9EA108-0E58-49AC-9996-96EF978C1677}" type="pres">
      <dgm:prSet presAssocID="{14EC46AC-8051-4A24-A0C2-717A62FB6892}" presName="hierChild1" presStyleCnt="0">
        <dgm:presLayoutVars>
          <dgm:orgChart val="1"/>
          <dgm:chPref val="1"/>
          <dgm:dir/>
          <dgm:animOne val="branch"/>
          <dgm:animLvl val="lvl"/>
          <dgm:resizeHandles/>
        </dgm:presLayoutVars>
      </dgm:prSet>
      <dgm:spPr/>
      <dgm:t>
        <a:bodyPr/>
        <a:lstStyle/>
        <a:p>
          <a:endParaRPr lang="en-IN"/>
        </a:p>
      </dgm:t>
    </dgm:pt>
    <dgm:pt modelId="{5F0C1B16-DD18-44F5-A1E3-4520A9C26FE0}" type="pres">
      <dgm:prSet presAssocID="{13DCD90F-7A4C-41AC-AF2A-D629B34F5A12}" presName="hierRoot1" presStyleCnt="0">
        <dgm:presLayoutVars>
          <dgm:hierBranch val="init"/>
        </dgm:presLayoutVars>
      </dgm:prSet>
      <dgm:spPr/>
    </dgm:pt>
    <dgm:pt modelId="{C460AD73-73AB-4C9A-9327-F2B4D4401984}" type="pres">
      <dgm:prSet presAssocID="{13DCD90F-7A4C-41AC-AF2A-D629B34F5A12}" presName="rootComposite1" presStyleCnt="0"/>
      <dgm:spPr/>
    </dgm:pt>
    <dgm:pt modelId="{85CFE4B8-11C4-4897-A79D-5AFBF4F06A3E}" type="pres">
      <dgm:prSet presAssocID="{13DCD90F-7A4C-41AC-AF2A-D629B34F5A12}" presName="rootText1" presStyleLbl="node0" presStyleIdx="0" presStyleCnt="1" custScaleX="165837" custScaleY="362324">
        <dgm:presLayoutVars>
          <dgm:chPref val="3"/>
        </dgm:presLayoutVars>
      </dgm:prSet>
      <dgm:spPr/>
      <dgm:t>
        <a:bodyPr/>
        <a:lstStyle/>
        <a:p>
          <a:endParaRPr lang="en-IN"/>
        </a:p>
      </dgm:t>
    </dgm:pt>
    <dgm:pt modelId="{6C56D3F6-003B-4EDB-BF2D-EEAC2305EF54}" type="pres">
      <dgm:prSet presAssocID="{13DCD90F-7A4C-41AC-AF2A-D629B34F5A12}" presName="rootConnector1" presStyleLbl="node1" presStyleIdx="0" presStyleCnt="0"/>
      <dgm:spPr/>
      <dgm:t>
        <a:bodyPr/>
        <a:lstStyle/>
        <a:p>
          <a:endParaRPr lang="en-IN"/>
        </a:p>
      </dgm:t>
    </dgm:pt>
    <dgm:pt modelId="{A6145DBA-EE38-475A-8475-716AA3248B89}" type="pres">
      <dgm:prSet presAssocID="{13DCD90F-7A4C-41AC-AF2A-D629B34F5A12}" presName="hierChild2" presStyleCnt="0"/>
      <dgm:spPr/>
    </dgm:pt>
    <dgm:pt modelId="{7F4FAD36-3EB2-4311-8850-D5BA8D2A9A8C}" type="pres">
      <dgm:prSet presAssocID="{46DD9734-8225-4E68-9BF3-B1E690FF7917}" presName="Name37" presStyleLbl="parChTrans1D2" presStyleIdx="0" presStyleCnt="5"/>
      <dgm:spPr/>
      <dgm:t>
        <a:bodyPr/>
        <a:lstStyle/>
        <a:p>
          <a:endParaRPr lang="en-IN"/>
        </a:p>
      </dgm:t>
    </dgm:pt>
    <dgm:pt modelId="{E6D2ED69-2947-4341-86F2-A2220F897A6C}" type="pres">
      <dgm:prSet presAssocID="{147F836C-74A9-429B-A4FD-825096C8BADE}" presName="hierRoot2" presStyleCnt="0">
        <dgm:presLayoutVars>
          <dgm:hierBranch val="init"/>
        </dgm:presLayoutVars>
      </dgm:prSet>
      <dgm:spPr/>
    </dgm:pt>
    <dgm:pt modelId="{253E915C-9901-4851-979F-17F0DE7B3BEB}" type="pres">
      <dgm:prSet presAssocID="{147F836C-74A9-429B-A4FD-825096C8BADE}" presName="rootComposite" presStyleCnt="0"/>
      <dgm:spPr/>
    </dgm:pt>
    <dgm:pt modelId="{6CD04091-175F-4E81-98D0-D361D2808A8F}" type="pres">
      <dgm:prSet presAssocID="{147F836C-74A9-429B-A4FD-825096C8BADE}" presName="rootText" presStyleLbl="node2" presStyleIdx="0" presStyleCnt="5" custScaleX="148317" custScaleY="394320">
        <dgm:presLayoutVars>
          <dgm:chPref val="3"/>
        </dgm:presLayoutVars>
      </dgm:prSet>
      <dgm:spPr/>
      <dgm:t>
        <a:bodyPr/>
        <a:lstStyle/>
        <a:p>
          <a:endParaRPr lang="en-IN"/>
        </a:p>
      </dgm:t>
    </dgm:pt>
    <dgm:pt modelId="{3A76E135-F35E-4A24-8F1D-A7515385C120}" type="pres">
      <dgm:prSet presAssocID="{147F836C-74A9-429B-A4FD-825096C8BADE}" presName="rootConnector" presStyleLbl="node2" presStyleIdx="0" presStyleCnt="5"/>
      <dgm:spPr/>
      <dgm:t>
        <a:bodyPr/>
        <a:lstStyle/>
        <a:p>
          <a:endParaRPr lang="en-IN"/>
        </a:p>
      </dgm:t>
    </dgm:pt>
    <dgm:pt modelId="{7D2ED27E-981C-46D9-8BB4-75658D4FADAE}" type="pres">
      <dgm:prSet presAssocID="{147F836C-74A9-429B-A4FD-825096C8BADE}" presName="hierChild4" presStyleCnt="0"/>
      <dgm:spPr/>
    </dgm:pt>
    <dgm:pt modelId="{0891B6C6-2C4C-481D-A8F8-C88A425B72C0}" type="pres">
      <dgm:prSet presAssocID="{147F836C-74A9-429B-A4FD-825096C8BADE}" presName="hierChild5" presStyleCnt="0"/>
      <dgm:spPr/>
    </dgm:pt>
    <dgm:pt modelId="{B8520E27-4435-4D3F-9A92-977B8E72E6B7}" type="pres">
      <dgm:prSet presAssocID="{757802A3-63AD-44E4-B820-EEAB63ED0666}" presName="Name37" presStyleLbl="parChTrans1D2" presStyleIdx="1" presStyleCnt="5"/>
      <dgm:spPr/>
      <dgm:t>
        <a:bodyPr/>
        <a:lstStyle/>
        <a:p>
          <a:endParaRPr lang="en-IN"/>
        </a:p>
      </dgm:t>
    </dgm:pt>
    <dgm:pt modelId="{34EBA71C-8580-408A-A14D-1D7FEA71B685}" type="pres">
      <dgm:prSet presAssocID="{31DE62A4-275C-40C0-9C87-39EBD71E4032}" presName="hierRoot2" presStyleCnt="0">
        <dgm:presLayoutVars>
          <dgm:hierBranch val="init"/>
        </dgm:presLayoutVars>
      </dgm:prSet>
      <dgm:spPr/>
    </dgm:pt>
    <dgm:pt modelId="{A425845B-C24F-45C3-9948-989740B99677}" type="pres">
      <dgm:prSet presAssocID="{31DE62A4-275C-40C0-9C87-39EBD71E4032}" presName="rootComposite" presStyleCnt="0"/>
      <dgm:spPr/>
    </dgm:pt>
    <dgm:pt modelId="{8C1B0D55-DE0D-4837-B155-F8C325AA4291}" type="pres">
      <dgm:prSet presAssocID="{31DE62A4-275C-40C0-9C87-39EBD71E4032}" presName="rootText" presStyleLbl="node2" presStyleIdx="1" presStyleCnt="5" custScaleX="148317" custScaleY="394320">
        <dgm:presLayoutVars>
          <dgm:chPref val="3"/>
        </dgm:presLayoutVars>
      </dgm:prSet>
      <dgm:spPr/>
      <dgm:t>
        <a:bodyPr/>
        <a:lstStyle/>
        <a:p>
          <a:endParaRPr lang="en-IN"/>
        </a:p>
      </dgm:t>
    </dgm:pt>
    <dgm:pt modelId="{3DE082CE-14E4-4D3B-9C40-446E1461DF25}" type="pres">
      <dgm:prSet presAssocID="{31DE62A4-275C-40C0-9C87-39EBD71E4032}" presName="rootConnector" presStyleLbl="node2" presStyleIdx="1" presStyleCnt="5"/>
      <dgm:spPr/>
      <dgm:t>
        <a:bodyPr/>
        <a:lstStyle/>
        <a:p>
          <a:endParaRPr lang="en-IN"/>
        </a:p>
      </dgm:t>
    </dgm:pt>
    <dgm:pt modelId="{E6FEEFA8-A5E3-46A8-B21B-84DC83EEC3DD}" type="pres">
      <dgm:prSet presAssocID="{31DE62A4-275C-40C0-9C87-39EBD71E4032}" presName="hierChild4" presStyleCnt="0"/>
      <dgm:spPr/>
    </dgm:pt>
    <dgm:pt modelId="{E1C7063C-F8B6-4F07-8AAE-FB1E865E5B61}" type="pres">
      <dgm:prSet presAssocID="{31DE62A4-275C-40C0-9C87-39EBD71E4032}" presName="hierChild5" presStyleCnt="0"/>
      <dgm:spPr/>
    </dgm:pt>
    <dgm:pt modelId="{4ACF13F4-673E-4DF2-9CCD-F955100B89F3}" type="pres">
      <dgm:prSet presAssocID="{E50B3975-D16F-484D-A3EA-906E0DA9AF99}" presName="Name37" presStyleLbl="parChTrans1D2" presStyleIdx="2" presStyleCnt="5"/>
      <dgm:spPr/>
      <dgm:t>
        <a:bodyPr/>
        <a:lstStyle/>
        <a:p>
          <a:endParaRPr lang="en-IN"/>
        </a:p>
      </dgm:t>
    </dgm:pt>
    <dgm:pt modelId="{71D6A442-E7F8-49A9-880D-A2DA1EE69A74}" type="pres">
      <dgm:prSet presAssocID="{F5C495C1-20FE-472D-8A62-528D74E8E853}" presName="hierRoot2" presStyleCnt="0">
        <dgm:presLayoutVars>
          <dgm:hierBranch val="init"/>
        </dgm:presLayoutVars>
      </dgm:prSet>
      <dgm:spPr/>
    </dgm:pt>
    <dgm:pt modelId="{8B2EB6B8-4893-40A8-8420-E6AB5A2BEB1E}" type="pres">
      <dgm:prSet presAssocID="{F5C495C1-20FE-472D-8A62-528D74E8E853}" presName="rootComposite" presStyleCnt="0"/>
      <dgm:spPr/>
    </dgm:pt>
    <dgm:pt modelId="{F72C6F1A-3F2F-4D86-92FB-E28D5D5A9FD2}" type="pres">
      <dgm:prSet presAssocID="{F5C495C1-20FE-472D-8A62-528D74E8E853}" presName="rootText" presStyleLbl="node2" presStyleIdx="2" presStyleCnt="5" custScaleX="148317" custScaleY="394320">
        <dgm:presLayoutVars>
          <dgm:chPref val="3"/>
        </dgm:presLayoutVars>
      </dgm:prSet>
      <dgm:spPr/>
      <dgm:t>
        <a:bodyPr/>
        <a:lstStyle/>
        <a:p>
          <a:endParaRPr lang="en-IN"/>
        </a:p>
      </dgm:t>
    </dgm:pt>
    <dgm:pt modelId="{50A10E6E-F69A-49C6-877F-1EE6A6B4462A}" type="pres">
      <dgm:prSet presAssocID="{F5C495C1-20FE-472D-8A62-528D74E8E853}" presName="rootConnector" presStyleLbl="node2" presStyleIdx="2" presStyleCnt="5"/>
      <dgm:spPr/>
      <dgm:t>
        <a:bodyPr/>
        <a:lstStyle/>
        <a:p>
          <a:endParaRPr lang="en-IN"/>
        </a:p>
      </dgm:t>
    </dgm:pt>
    <dgm:pt modelId="{A21ED486-529E-402E-AE90-6CCDDD89345C}" type="pres">
      <dgm:prSet presAssocID="{F5C495C1-20FE-472D-8A62-528D74E8E853}" presName="hierChild4" presStyleCnt="0"/>
      <dgm:spPr/>
    </dgm:pt>
    <dgm:pt modelId="{275B40CA-6E03-42B5-B32F-E53AD2B23057}" type="pres">
      <dgm:prSet presAssocID="{F5C495C1-20FE-472D-8A62-528D74E8E853}" presName="hierChild5" presStyleCnt="0"/>
      <dgm:spPr/>
    </dgm:pt>
    <dgm:pt modelId="{41251AAE-7223-41E8-8707-9E4BA5CB34ED}" type="pres">
      <dgm:prSet presAssocID="{C59F28EF-2017-4AE1-BF79-CFD216D9322D}" presName="Name37" presStyleLbl="parChTrans1D2" presStyleIdx="3" presStyleCnt="5"/>
      <dgm:spPr/>
      <dgm:t>
        <a:bodyPr/>
        <a:lstStyle/>
        <a:p>
          <a:endParaRPr lang="en-IN"/>
        </a:p>
      </dgm:t>
    </dgm:pt>
    <dgm:pt modelId="{1103C1EE-E217-4780-8465-CA7F70A65DAD}" type="pres">
      <dgm:prSet presAssocID="{7B9538B3-5CC7-4334-B222-E185D2535D50}" presName="hierRoot2" presStyleCnt="0">
        <dgm:presLayoutVars>
          <dgm:hierBranch val="init"/>
        </dgm:presLayoutVars>
      </dgm:prSet>
      <dgm:spPr/>
    </dgm:pt>
    <dgm:pt modelId="{09238B13-B152-4423-B7F9-B47F253A8082}" type="pres">
      <dgm:prSet presAssocID="{7B9538B3-5CC7-4334-B222-E185D2535D50}" presName="rootComposite" presStyleCnt="0"/>
      <dgm:spPr/>
    </dgm:pt>
    <dgm:pt modelId="{4E8298E4-94DE-449E-926A-F6B9607F0725}" type="pres">
      <dgm:prSet presAssocID="{7B9538B3-5CC7-4334-B222-E185D2535D50}" presName="rootText" presStyleLbl="node2" presStyleIdx="3" presStyleCnt="5" custScaleX="148317" custScaleY="394320">
        <dgm:presLayoutVars>
          <dgm:chPref val="3"/>
        </dgm:presLayoutVars>
      </dgm:prSet>
      <dgm:spPr/>
      <dgm:t>
        <a:bodyPr/>
        <a:lstStyle/>
        <a:p>
          <a:endParaRPr lang="en-IN"/>
        </a:p>
      </dgm:t>
    </dgm:pt>
    <dgm:pt modelId="{2F710AD7-F8FD-45FC-BA9B-4580FE92B037}" type="pres">
      <dgm:prSet presAssocID="{7B9538B3-5CC7-4334-B222-E185D2535D50}" presName="rootConnector" presStyleLbl="node2" presStyleIdx="3" presStyleCnt="5"/>
      <dgm:spPr/>
      <dgm:t>
        <a:bodyPr/>
        <a:lstStyle/>
        <a:p>
          <a:endParaRPr lang="en-IN"/>
        </a:p>
      </dgm:t>
    </dgm:pt>
    <dgm:pt modelId="{56E4D48B-0B94-46C6-92B2-6DA7C010D1CE}" type="pres">
      <dgm:prSet presAssocID="{7B9538B3-5CC7-4334-B222-E185D2535D50}" presName="hierChild4" presStyleCnt="0"/>
      <dgm:spPr/>
    </dgm:pt>
    <dgm:pt modelId="{30B06BDB-5E43-47E1-84A6-0B51867A5421}" type="pres">
      <dgm:prSet presAssocID="{7B9538B3-5CC7-4334-B222-E185D2535D50}" presName="hierChild5" presStyleCnt="0"/>
      <dgm:spPr/>
    </dgm:pt>
    <dgm:pt modelId="{3891A243-28BC-4D8C-8CF1-F2B97CEECDBC}" type="pres">
      <dgm:prSet presAssocID="{A9C42576-CD53-42BC-972C-409605641354}" presName="Name37" presStyleLbl="parChTrans1D2" presStyleIdx="4" presStyleCnt="5"/>
      <dgm:spPr/>
      <dgm:t>
        <a:bodyPr/>
        <a:lstStyle/>
        <a:p>
          <a:endParaRPr lang="en-IN"/>
        </a:p>
      </dgm:t>
    </dgm:pt>
    <dgm:pt modelId="{79FA1776-A6BD-499E-93E9-1597FBA55D31}" type="pres">
      <dgm:prSet presAssocID="{572BF50D-18EE-4231-95C1-607CC2EDD8BB}" presName="hierRoot2" presStyleCnt="0">
        <dgm:presLayoutVars>
          <dgm:hierBranch val="init"/>
        </dgm:presLayoutVars>
      </dgm:prSet>
      <dgm:spPr/>
    </dgm:pt>
    <dgm:pt modelId="{86DC5A1D-2B33-4ACC-B471-19A8D709033B}" type="pres">
      <dgm:prSet presAssocID="{572BF50D-18EE-4231-95C1-607CC2EDD8BB}" presName="rootComposite" presStyleCnt="0"/>
      <dgm:spPr/>
    </dgm:pt>
    <dgm:pt modelId="{3AD6BFF9-D183-4731-A6AD-0F7BDF0CDE87}" type="pres">
      <dgm:prSet presAssocID="{572BF50D-18EE-4231-95C1-607CC2EDD8BB}" presName="rootText" presStyleLbl="node2" presStyleIdx="4" presStyleCnt="5" custScaleX="148317" custScaleY="394320">
        <dgm:presLayoutVars>
          <dgm:chPref val="3"/>
        </dgm:presLayoutVars>
      </dgm:prSet>
      <dgm:spPr/>
      <dgm:t>
        <a:bodyPr/>
        <a:lstStyle/>
        <a:p>
          <a:endParaRPr lang="en-IN"/>
        </a:p>
      </dgm:t>
    </dgm:pt>
    <dgm:pt modelId="{D80AE53C-CC1D-4F2E-89DF-4811AFEDD6A3}" type="pres">
      <dgm:prSet presAssocID="{572BF50D-18EE-4231-95C1-607CC2EDD8BB}" presName="rootConnector" presStyleLbl="node2" presStyleIdx="4" presStyleCnt="5"/>
      <dgm:spPr/>
      <dgm:t>
        <a:bodyPr/>
        <a:lstStyle/>
        <a:p>
          <a:endParaRPr lang="en-IN"/>
        </a:p>
      </dgm:t>
    </dgm:pt>
    <dgm:pt modelId="{D393DC82-7B77-4B1F-88E4-28BE111C7F80}" type="pres">
      <dgm:prSet presAssocID="{572BF50D-18EE-4231-95C1-607CC2EDD8BB}" presName="hierChild4" presStyleCnt="0"/>
      <dgm:spPr/>
    </dgm:pt>
    <dgm:pt modelId="{7C910D1D-4AFA-4FA9-847B-EDA042B36F49}" type="pres">
      <dgm:prSet presAssocID="{572BF50D-18EE-4231-95C1-607CC2EDD8BB}" presName="hierChild5" presStyleCnt="0"/>
      <dgm:spPr/>
    </dgm:pt>
    <dgm:pt modelId="{8216B441-BAAB-4B03-8721-10F1498D37DD}" type="pres">
      <dgm:prSet presAssocID="{13DCD90F-7A4C-41AC-AF2A-D629B34F5A12}" presName="hierChild3" presStyleCnt="0"/>
      <dgm:spPr/>
    </dgm:pt>
  </dgm:ptLst>
  <dgm:cxnLst>
    <dgm:cxn modelId="{2D16878E-A26A-4A23-8C88-F52C542A2EF8}" type="presOf" srcId="{13DCD90F-7A4C-41AC-AF2A-D629B34F5A12}" destId="{6C56D3F6-003B-4EDB-BF2D-EEAC2305EF54}" srcOrd="1" destOrd="0" presId="urn:microsoft.com/office/officeart/2005/8/layout/orgChart1"/>
    <dgm:cxn modelId="{28730D84-73B1-4830-9838-D63B44178607}" type="presOf" srcId="{C59F28EF-2017-4AE1-BF79-CFD216D9322D}" destId="{41251AAE-7223-41E8-8707-9E4BA5CB34ED}" srcOrd="0" destOrd="0" presId="urn:microsoft.com/office/officeart/2005/8/layout/orgChart1"/>
    <dgm:cxn modelId="{A20BFF36-A049-41F8-B070-F632C4549A74}" type="presOf" srcId="{46DD9734-8225-4E68-9BF3-B1E690FF7917}" destId="{7F4FAD36-3EB2-4311-8850-D5BA8D2A9A8C}" srcOrd="0" destOrd="0" presId="urn:microsoft.com/office/officeart/2005/8/layout/orgChart1"/>
    <dgm:cxn modelId="{627F5A53-A8B1-4237-9FA1-4201AD85B35C}" type="presOf" srcId="{13DCD90F-7A4C-41AC-AF2A-D629B34F5A12}" destId="{85CFE4B8-11C4-4897-A79D-5AFBF4F06A3E}" srcOrd="0" destOrd="0" presId="urn:microsoft.com/office/officeart/2005/8/layout/orgChart1"/>
    <dgm:cxn modelId="{86AC9541-9222-409B-87FB-F068DA3AD1B2}" type="presOf" srcId="{14EC46AC-8051-4A24-A0C2-717A62FB6892}" destId="{5C9EA108-0E58-49AC-9996-96EF978C1677}" srcOrd="0" destOrd="0" presId="urn:microsoft.com/office/officeart/2005/8/layout/orgChart1"/>
    <dgm:cxn modelId="{32C80AF9-0116-41DB-91E5-6792736ED110}" srcId="{13DCD90F-7A4C-41AC-AF2A-D629B34F5A12}" destId="{572BF50D-18EE-4231-95C1-607CC2EDD8BB}" srcOrd="4" destOrd="0" parTransId="{A9C42576-CD53-42BC-972C-409605641354}" sibTransId="{3D5F02D4-30B8-4461-94DE-8A4C6144B2A8}"/>
    <dgm:cxn modelId="{DE28B87D-F7FB-44EE-B612-6AEA1D56F4E8}" type="presOf" srcId="{F5C495C1-20FE-472D-8A62-528D74E8E853}" destId="{50A10E6E-F69A-49C6-877F-1EE6A6B4462A}" srcOrd="1" destOrd="0" presId="urn:microsoft.com/office/officeart/2005/8/layout/orgChart1"/>
    <dgm:cxn modelId="{AB029995-CF53-4E79-BCB2-BF82C4A3DBBB}" type="presOf" srcId="{572BF50D-18EE-4231-95C1-607CC2EDD8BB}" destId="{D80AE53C-CC1D-4F2E-89DF-4811AFEDD6A3}" srcOrd="1" destOrd="0" presId="urn:microsoft.com/office/officeart/2005/8/layout/orgChart1"/>
    <dgm:cxn modelId="{70D0A35B-D4E9-4725-9666-B86745346DF3}" type="presOf" srcId="{147F836C-74A9-429B-A4FD-825096C8BADE}" destId="{3A76E135-F35E-4A24-8F1D-A7515385C120}" srcOrd="1" destOrd="0" presId="urn:microsoft.com/office/officeart/2005/8/layout/orgChart1"/>
    <dgm:cxn modelId="{440C5486-6230-4264-B9C4-32AEBDB8D72E}" srcId="{14EC46AC-8051-4A24-A0C2-717A62FB6892}" destId="{13DCD90F-7A4C-41AC-AF2A-D629B34F5A12}" srcOrd="0" destOrd="0" parTransId="{486AD23D-906E-4CC8-B73D-97D0F92B386B}" sibTransId="{1FAEB43D-3F1B-4BB2-9A8B-1ED202A0C457}"/>
    <dgm:cxn modelId="{D9A8B553-9496-4CC5-88C3-F5B0926D08F1}" srcId="{13DCD90F-7A4C-41AC-AF2A-D629B34F5A12}" destId="{F5C495C1-20FE-472D-8A62-528D74E8E853}" srcOrd="2" destOrd="0" parTransId="{E50B3975-D16F-484D-A3EA-906E0DA9AF99}" sibTransId="{32C899F1-9DB9-499D-B8CA-6B797A80C31D}"/>
    <dgm:cxn modelId="{89D6EC8D-9281-42EB-8D78-C9A04D5BDCD7}" srcId="{13DCD90F-7A4C-41AC-AF2A-D629B34F5A12}" destId="{7B9538B3-5CC7-4334-B222-E185D2535D50}" srcOrd="3" destOrd="0" parTransId="{C59F28EF-2017-4AE1-BF79-CFD216D9322D}" sibTransId="{C02CEAAE-D820-44B6-BA55-4D8D6076397E}"/>
    <dgm:cxn modelId="{9F47EA59-32A6-469C-AEFF-F9D3AC3A79A8}" type="presOf" srcId="{7B9538B3-5CC7-4334-B222-E185D2535D50}" destId="{4E8298E4-94DE-449E-926A-F6B9607F0725}" srcOrd="0" destOrd="0" presId="urn:microsoft.com/office/officeart/2005/8/layout/orgChart1"/>
    <dgm:cxn modelId="{4F358EBD-312F-4EBF-A569-DA1A9268B39B}" srcId="{13DCD90F-7A4C-41AC-AF2A-D629B34F5A12}" destId="{31DE62A4-275C-40C0-9C87-39EBD71E4032}" srcOrd="1" destOrd="0" parTransId="{757802A3-63AD-44E4-B820-EEAB63ED0666}" sibTransId="{68776A82-9CAD-4892-A55E-9ADC51684CA7}"/>
    <dgm:cxn modelId="{A0B05CFB-94A8-464E-BC93-05E40A170C7D}" type="presOf" srcId="{31DE62A4-275C-40C0-9C87-39EBD71E4032}" destId="{8C1B0D55-DE0D-4837-B155-F8C325AA4291}" srcOrd="0" destOrd="0" presId="urn:microsoft.com/office/officeart/2005/8/layout/orgChart1"/>
    <dgm:cxn modelId="{1CA09D78-61F4-4C11-8FA8-53A2C7EE6225}" type="presOf" srcId="{7B9538B3-5CC7-4334-B222-E185D2535D50}" destId="{2F710AD7-F8FD-45FC-BA9B-4580FE92B037}" srcOrd="1" destOrd="0" presId="urn:microsoft.com/office/officeart/2005/8/layout/orgChart1"/>
    <dgm:cxn modelId="{FE750F60-03FF-4C8F-932B-F96F83DF1A0C}" srcId="{13DCD90F-7A4C-41AC-AF2A-D629B34F5A12}" destId="{147F836C-74A9-429B-A4FD-825096C8BADE}" srcOrd="0" destOrd="0" parTransId="{46DD9734-8225-4E68-9BF3-B1E690FF7917}" sibTransId="{D0CA5A2B-2A33-41E2-9178-82F5D55086B4}"/>
    <dgm:cxn modelId="{EAF433FE-41F2-41E3-9B75-ABB7209A8C96}" type="presOf" srcId="{A9C42576-CD53-42BC-972C-409605641354}" destId="{3891A243-28BC-4D8C-8CF1-F2B97CEECDBC}" srcOrd="0" destOrd="0" presId="urn:microsoft.com/office/officeart/2005/8/layout/orgChart1"/>
    <dgm:cxn modelId="{37A5FC74-3B44-4915-9933-300B93DD93ED}" type="presOf" srcId="{31DE62A4-275C-40C0-9C87-39EBD71E4032}" destId="{3DE082CE-14E4-4D3B-9C40-446E1461DF25}" srcOrd="1" destOrd="0" presId="urn:microsoft.com/office/officeart/2005/8/layout/orgChart1"/>
    <dgm:cxn modelId="{47F31BB2-9DD0-4068-8D2C-847CCB461BA1}" type="presOf" srcId="{757802A3-63AD-44E4-B820-EEAB63ED0666}" destId="{B8520E27-4435-4D3F-9A92-977B8E72E6B7}" srcOrd="0" destOrd="0" presId="urn:microsoft.com/office/officeart/2005/8/layout/orgChart1"/>
    <dgm:cxn modelId="{69B145F9-D7E8-409B-BA47-F085B9B13E39}" type="presOf" srcId="{F5C495C1-20FE-472D-8A62-528D74E8E853}" destId="{F72C6F1A-3F2F-4D86-92FB-E28D5D5A9FD2}" srcOrd="0" destOrd="0" presId="urn:microsoft.com/office/officeart/2005/8/layout/orgChart1"/>
    <dgm:cxn modelId="{252BE094-ACCC-410D-8750-FE4C1DA5DCED}" type="presOf" srcId="{147F836C-74A9-429B-A4FD-825096C8BADE}" destId="{6CD04091-175F-4E81-98D0-D361D2808A8F}" srcOrd="0" destOrd="0" presId="urn:microsoft.com/office/officeart/2005/8/layout/orgChart1"/>
    <dgm:cxn modelId="{FFF946E1-C9AC-4FEC-93C6-D4604F20C51D}" type="presOf" srcId="{E50B3975-D16F-484D-A3EA-906E0DA9AF99}" destId="{4ACF13F4-673E-4DF2-9CCD-F955100B89F3}" srcOrd="0" destOrd="0" presId="urn:microsoft.com/office/officeart/2005/8/layout/orgChart1"/>
    <dgm:cxn modelId="{2A57384A-9901-4DB4-83F3-37F4CA0E9D30}" type="presOf" srcId="{572BF50D-18EE-4231-95C1-607CC2EDD8BB}" destId="{3AD6BFF9-D183-4731-A6AD-0F7BDF0CDE87}" srcOrd="0" destOrd="0" presId="urn:microsoft.com/office/officeart/2005/8/layout/orgChart1"/>
    <dgm:cxn modelId="{70F2CD09-786E-4D12-96C1-A15EA13A468F}" type="presParOf" srcId="{5C9EA108-0E58-49AC-9996-96EF978C1677}" destId="{5F0C1B16-DD18-44F5-A1E3-4520A9C26FE0}" srcOrd="0" destOrd="0" presId="urn:microsoft.com/office/officeart/2005/8/layout/orgChart1"/>
    <dgm:cxn modelId="{9FBE04E4-5F51-43E2-B896-4C57E11F9F3B}" type="presParOf" srcId="{5F0C1B16-DD18-44F5-A1E3-4520A9C26FE0}" destId="{C460AD73-73AB-4C9A-9327-F2B4D4401984}" srcOrd="0" destOrd="0" presId="urn:microsoft.com/office/officeart/2005/8/layout/orgChart1"/>
    <dgm:cxn modelId="{1BEA1076-3DD8-4ABD-929A-9BEB84DCEF77}" type="presParOf" srcId="{C460AD73-73AB-4C9A-9327-F2B4D4401984}" destId="{85CFE4B8-11C4-4897-A79D-5AFBF4F06A3E}" srcOrd="0" destOrd="0" presId="urn:microsoft.com/office/officeart/2005/8/layout/orgChart1"/>
    <dgm:cxn modelId="{B56CF567-E9DC-4FC8-95F6-DD407479931E}" type="presParOf" srcId="{C460AD73-73AB-4C9A-9327-F2B4D4401984}" destId="{6C56D3F6-003B-4EDB-BF2D-EEAC2305EF54}" srcOrd="1" destOrd="0" presId="urn:microsoft.com/office/officeart/2005/8/layout/orgChart1"/>
    <dgm:cxn modelId="{D8CE12E5-0935-41FE-9AC3-EA91F13765A5}" type="presParOf" srcId="{5F0C1B16-DD18-44F5-A1E3-4520A9C26FE0}" destId="{A6145DBA-EE38-475A-8475-716AA3248B89}" srcOrd="1" destOrd="0" presId="urn:microsoft.com/office/officeart/2005/8/layout/orgChart1"/>
    <dgm:cxn modelId="{10B78A07-5103-4FD6-8C2C-ABCDA9DF62E6}" type="presParOf" srcId="{A6145DBA-EE38-475A-8475-716AA3248B89}" destId="{7F4FAD36-3EB2-4311-8850-D5BA8D2A9A8C}" srcOrd="0" destOrd="0" presId="urn:microsoft.com/office/officeart/2005/8/layout/orgChart1"/>
    <dgm:cxn modelId="{26763F54-CC07-48C7-9698-FA60921AFDD2}" type="presParOf" srcId="{A6145DBA-EE38-475A-8475-716AA3248B89}" destId="{E6D2ED69-2947-4341-86F2-A2220F897A6C}" srcOrd="1" destOrd="0" presId="urn:microsoft.com/office/officeart/2005/8/layout/orgChart1"/>
    <dgm:cxn modelId="{B50E0A24-0C56-49F1-B137-FBE678186CCE}" type="presParOf" srcId="{E6D2ED69-2947-4341-86F2-A2220F897A6C}" destId="{253E915C-9901-4851-979F-17F0DE7B3BEB}" srcOrd="0" destOrd="0" presId="urn:microsoft.com/office/officeart/2005/8/layout/orgChart1"/>
    <dgm:cxn modelId="{B190AFCE-BE04-447F-AFEC-3C1B7E6F6E68}" type="presParOf" srcId="{253E915C-9901-4851-979F-17F0DE7B3BEB}" destId="{6CD04091-175F-4E81-98D0-D361D2808A8F}" srcOrd="0" destOrd="0" presId="urn:microsoft.com/office/officeart/2005/8/layout/orgChart1"/>
    <dgm:cxn modelId="{7CD665DC-205F-4A7D-9DFE-90C3F61BCEBF}" type="presParOf" srcId="{253E915C-9901-4851-979F-17F0DE7B3BEB}" destId="{3A76E135-F35E-4A24-8F1D-A7515385C120}" srcOrd="1" destOrd="0" presId="urn:microsoft.com/office/officeart/2005/8/layout/orgChart1"/>
    <dgm:cxn modelId="{A100A8CB-E7DE-4850-BC44-F6F5AD436E6E}" type="presParOf" srcId="{E6D2ED69-2947-4341-86F2-A2220F897A6C}" destId="{7D2ED27E-981C-46D9-8BB4-75658D4FADAE}" srcOrd="1" destOrd="0" presId="urn:microsoft.com/office/officeart/2005/8/layout/orgChart1"/>
    <dgm:cxn modelId="{7D67BB61-82BC-4077-813C-103A2F8FF9E4}" type="presParOf" srcId="{E6D2ED69-2947-4341-86F2-A2220F897A6C}" destId="{0891B6C6-2C4C-481D-A8F8-C88A425B72C0}" srcOrd="2" destOrd="0" presId="urn:microsoft.com/office/officeart/2005/8/layout/orgChart1"/>
    <dgm:cxn modelId="{49D945E7-34AF-4779-9426-6DF3E034ADF3}" type="presParOf" srcId="{A6145DBA-EE38-475A-8475-716AA3248B89}" destId="{B8520E27-4435-4D3F-9A92-977B8E72E6B7}" srcOrd="2" destOrd="0" presId="urn:microsoft.com/office/officeart/2005/8/layout/orgChart1"/>
    <dgm:cxn modelId="{A506580C-940C-4AAD-9736-AFEF2E4E56BA}" type="presParOf" srcId="{A6145DBA-EE38-475A-8475-716AA3248B89}" destId="{34EBA71C-8580-408A-A14D-1D7FEA71B685}" srcOrd="3" destOrd="0" presId="urn:microsoft.com/office/officeart/2005/8/layout/orgChart1"/>
    <dgm:cxn modelId="{693539BE-CE69-4163-B24E-1370BFA8CD66}" type="presParOf" srcId="{34EBA71C-8580-408A-A14D-1D7FEA71B685}" destId="{A425845B-C24F-45C3-9948-989740B99677}" srcOrd="0" destOrd="0" presId="urn:microsoft.com/office/officeart/2005/8/layout/orgChart1"/>
    <dgm:cxn modelId="{982EA1CC-3DBC-4ECB-8163-91880461F378}" type="presParOf" srcId="{A425845B-C24F-45C3-9948-989740B99677}" destId="{8C1B0D55-DE0D-4837-B155-F8C325AA4291}" srcOrd="0" destOrd="0" presId="urn:microsoft.com/office/officeart/2005/8/layout/orgChart1"/>
    <dgm:cxn modelId="{81F62F81-2F69-49D5-B142-0447A7392E55}" type="presParOf" srcId="{A425845B-C24F-45C3-9948-989740B99677}" destId="{3DE082CE-14E4-4D3B-9C40-446E1461DF25}" srcOrd="1" destOrd="0" presId="urn:microsoft.com/office/officeart/2005/8/layout/orgChart1"/>
    <dgm:cxn modelId="{1C402164-DBB6-4996-B477-7D65C0BB363A}" type="presParOf" srcId="{34EBA71C-8580-408A-A14D-1D7FEA71B685}" destId="{E6FEEFA8-A5E3-46A8-B21B-84DC83EEC3DD}" srcOrd="1" destOrd="0" presId="urn:microsoft.com/office/officeart/2005/8/layout/orgChart1"/>
    <dgm:cxn modelId="{C15F2969-F7B0-4924-A3FB-0C60631F1274}" type="presParOf" srcId="{34EBA71C-8580-408A-A14D-1D7FEA71B685}" destId="{E1C7063C-F8B6-4F07-8AAE-FB1E865E5B61}" srcOrd="2" destOrd="0" presId="urn:microsoft.com/office/officeart/2005/8/layout/orgChart1"/>
    <dgm:cxn modelId="{8C740BB6-CFDA-48AD-8CF2-2B31435BD88C}" type="presParOf" srcId="{A6145DBA-EE38-475A-8475-716AA3248B89}" destId="{4ACF13F4-673E-4DF2-9CCD-F955100B89F3}" srcOrd="4" destOrd="0" presId="urn:microsoft.com/office/officeart/2005/8/layout/orgChart1"/>
    <dgm:cxn modelId="{9E863D48-ED76-44B5-929A-F7744C1556BC}" type="presParOf" srcId="{A6145DBA-EE38-475A-8475-716AA3248B89}" destId="{71D6A442-E7F8-49A9-880D-A2DA1EE69A74}" srcOrd="5" destOrd="0" presId="urn:microsoft.com/office/officeart/2005/8/layout/orgChart1"/>
    <dgm:cxn modelId="{85A23980-735B-4993-A447-04B144F55A70}" type="presParOf" srcId="{71D6A442-E7F8-49A9-880D-A2DA1EE69A74}" destId="{8B2EB6B8-4893-40A8-8420-E6AB5A2BEB1E}" srcOrd="0" destOrd="0" presId="urn:microsoft.com/office/officeart/2005/8/layout/orgChart1"/>
    <dgm:cxn modelId="{8E04440C-81B6-4BEC-908A-E47EE2C840B1}" type="presParOf" srcId="{8B2EB6B8-4893-40A8-8420-E6AB5A2BEB1E}" destId="{F72C6F1A-3F2F-4D86-92FB-E28D5D5A9FD2}" srcOrd="0" destOrd="0" presId="urn:microsoft.com/office/officeart/2005/8/layout/orgChart1"/>
    <dgm:cxn modelId="{2F011815-0F4D-410C-A9B5-5D049D1B9099}" type="presParOf" srcId="{8B2EB6B8-4893-40A8-8420-E6AB5A2BEB1E}" destId="{50A10E6E-F69A-49C6-877F-1EE6A6B4462A}" srcOrd="1" destOrd="0" presId="urn:microsoft.com/office/officeart/2005/8/layout/orgChart1"/>
    <dgm:cxn modelId="{CBDE922D-5518-4F00-BB3E-B4DF56E6869C}" type="presParOf" srcId="{71D6A442-E7F8-49A9-880D-A2DA1EE69A74}" destId="{A21ED486-529E-402E-AE90-6CCDDD89345C}" srcOrd="1" destOrd="0" presId="urn:microsoft.com/office/officeart/2005/8/layout/orgChart1"/>
    <dgm:cxn modelId="{3ED11CCC-0EFB-480D-89E7-8246CE1E8386}" type="presParOf" srcId="{71D6A442-E7F8-49A9-880D-A2DA1EE69A74}" destId="{275B40CA-6E03-42B5-B32F-E53AD2B23057}" srcOrd="2" destOrd="0" presId="urn:microsoft.com/office/officeart/2005/8/layout/orgChart1"/>
    <dgm:cxn modelId="{D34A432A-477A-421B-96F4-2B678F621A5C}" type="presParOf" srcId="{A6145DBA-EE38-475A-8475-716AA3248B89}" destId="{41251AAE-7223-41E8-8707-9E4BA5CB34ED}" srcOrd="6" destOrd="0" presId="urn:microsoft.com/office/officeart/2005/8/layout/orgChart1"/>
    <dgm:cxn modelId="{948C47BD-0064-41B0-A38D-2627D4E56A48}" type="presParOf" srcId="{A6145DBA-EE38-475A-8475-716AA3248B89}" destId="{1103C1EE-E217-4780-8465-CA7F70A65DAD}" srcOrd="7" destOrd="0" presId="urn:microsoft.com/office/officeart/2005/8/layout/orgChart1"/>
    <dgm:cxn modelId="{F5EF7587-D0BC-495F-AE76-879F32E49A8D}" type="presParOf" srcId="{1103C1EE-E217-4780-8465-CA7F70A65DAD}" destId="{09238B13-B152-4423-B7F9-B47F253A8082}" srcOrd="0" destOrd="0" presId="urn:microsoft.com/office/officeart/2005/8/layout/orgChart1"/>
    <dgm:cxn modelId="{123AEB28-5CA9-4089-A6F7-E4F2477720E4}" type="presParOf" srcId="{09238B13-B152-4423-B7F9-B47F253A8082}" destId="{4E8298E4-94DE-449E-926A-F6B9607F0725}" srcOrd="0" destOrd="0" presId="urn:microsoft.com/office/officeart/2005/8/layout/orgChart1"/>
    <dgm:cxn modelId="{260AD670-7FF8-4FBC-A6CA-7DD83FDE78CA}" type="presParOf" srcId="{09238B13-B152-4423-B7F9-B47F253A8082}" destId="{2F710AD7-F8FD-45FC-BA9B-4580FE92B037}" srcOrd="1" destOrd="0" presId="urn:microsoft.com/office/officeart/2005/8/layout/orgChart1"/>
    <dgm:cxn modelId="{263D0AD0-D7A8-48AE-89DE-C7EED33DA4C8}" type="presParOf" srcId="{1103C1EE-E217-4780-8465-CA7F70A65DAD}" destId="{56E4D48B-0B94-46C6-92B2-6DA7C010D1CE}" srcOrd="1" destOrd="0" presId="urn:microsoft.com/office/officeart/2005/8/layout/orgChart1"/>
    <dgm:cxn modelId="{89E70B0D-A6DD-40B4-973B-3406C5CDA145}" type="presParOf" srcId="{1103C1EE-E217-4780-8465-CA7F70A65DAD}" destId="{30B06BDB-5E43-47E1-84A6-0B51867A5421}" srcOrd="2" destOrd="0" presId="urn:microsoft.com/office/officeart/2005/8/layout/orgChart1"/>
    <dgm:cxn modelId="{5A1AF009-7A6B-4440-BC56-932159A33B63}" type="presParOf" srcId="{A6145DBA-EE38-475A-8475-716AA3248B89}" destId="{3891A243-28BC-4D8C-8CF1-F2B97CEECDBC}" srcOrd="8" destOrd="0" presId="urn:microsoft.com/office/officeart/2005/8/layout/orgChart1"/>
    <dgm:cxn modelId="{88791AC6-6311-485F-810D-5F22949A409F}" type="presParOf" srcId="{A6145DBA-EE38-475A-8475-716AA3248B89}" destId="{79FA1776-A6BD-499E-93E9-1597FBA55D31}" srcOrd="9" destOrd="0" presId="urn:microsoft.com/office/officeart/2005/8/layout/orgChart1"/>
    <dgm:cxn modelId="{718FA6AE-DC77-4C27-9C28-E0C7F3BC49C2}" type="presParOf" srcId="{79FA1776-A6BD-499E-93E9-1597FBA55D31}" destId="{86DC5A1D-2B33-4ACC-B471-19A8D709033B}" srcOrd="0" destOrd="0" presId="urn:microsoft.com/office/officeart/2005/8/layout/orgChart1"/>
    <dgm:cxn modelId="{CA16E89A-3CD2-482A-89DC-E70A3A80202D}" type="presParOf" srcId="{86DC5A1D-2B33-4ACC-B471-19A8D709033B}" destId="{3AD6BFF9-D183-4731-A6AD-0F7BDF0CDE87}" srcOrd="0" destOrd="0" presId="urn:microsoft.com/office/officeart/2005/8/layout/orgChart1"/>
    <dgm:cxn modelId="{63653F17-8E74-4F32-A64A-BD94257712F7}" type="presParOf" srcId="{86DC5A1D-2B33-4ACC-B471-19A8D709033B}" destId="{D80AE53C-CC1D-4F2E-89DF-4811AFEDD6A3}" srcOrd="1" destOrd="0" presId="urn:microsoft.com/office/officeart/2005/8/layout/orgChart1"/>
    <dgm:cxn modelId="{BFCB40A9-C7B5-4A9F-87C9-5F47AC2BE09B}" type="presParOf" srcId="{79FA1776-A6BD-499E-93E9-1597FBA55D31}" destId="{D393DC82-7B77-4B1F-88E4-28BE111C7F80}" srcOrd="1" destOrd="0" presId="urn:microsoft.com/office/officeart/2005/8/layout/orgChart1"/>
    <dgm:cxn modelId="{322DD449-F8F1-47E7-BA0C-C7737EF91391}" type="presParOf" srcId="{79FA1776-A6BD-499E-93E9-1597FBA55D31}" destId="{7C910D1D-4AFA-4FA9-847B-EDA042B36F49}" srcOrd="2" destOrd="0" presId="urn:microsoft.com/office/officeart/2005/8/layout/orgChart1"/>
    <dgm:cxn modelId="{38DB5515-F355-438E-991D-190CC78AD469}" type="presParOf" srcId="{5F0C1B16-DD18-44F5-A1E3-4520A9C26FE0}" destId="{8216B441-BAAB-4B03-8721-10F1498D37DD}"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891A243-28BC-4D8C-8CF1-F2B97CEECDBC}">
      <dsp:nvSpPr>
        <dsp:cNvPr id="0" name=""/>
        <dsp:cNvSpPr/>
      </dsp:nvSpPr>
      <dsp:spPr>
        <a:xfrm>
          <a:off x="4267200" y="2323564"/>
          <a:ext cx="3497009" cy="216863"/>
        </a:xfrm>
        <a:custGeom>
          <a:avLst/>
          <a:gdLst/>
          <a:ahLst/>
          <a:cxnLst/>
          <a:rect l="0" t="0" r="0" b="0"/>
          <a:pathLst>
            <a:path>
              <a:moveTo>
                <a:pt x="0" y="0"/>
              </a:moveTo>
              <a:lnTo>
                <a:pt x="0" y="108431"/>
              </a:lnTo>
              <a:lnTo>
                <a:pt x="3497009" y="108431"/>
              </a:lnTo>
              <a:lnTo>
                <a:pt x="3497009" y="2168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251AAE-7223-41E8-8707-9E4BA5CB34ED}">
      <dsp:nvSpPr>
        <dsp:cNvPr id="0" name=""/>
        <dsp:cNvSpPr/>
      </dsp:nvSpPr>
      <dsp:spPr>
        <a:xfrm>
          <a:off x="4267200" y="2323564"/>
          <a:ext cx="1748504" cy="216863"/>
        </a:xfrm>
        <a:custGeom>
          <a:avLst/>
          <a:gdLst/>
          <a:ahLst/>
          <a:cxnLst/>
          <a:rect l="0" t="0" r="0" b="0"/>
          <a:pathLst>
            <a:path>
              <a:moveTo>
                <a:pt x="0" y="0"/>
              </a:moveTo>
              <a:lnTo>
                <a:pt x="0" y="108431"/>
              </a:lnTo>
              <a:lnTo>
                <a:pt x="1748504" y="108431"/>
              </a:lnTo>
              <a:lnTo>
                <a:pt x="1748504" y="2168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CF13F4-673E-4DF2-9CCD-F955100B89F3}">
      <dsp:nvSpPr>
        <dsp:cNvPr id="0" name=""/>
        <dsp:cNvSpPr/>
      </dsp:nvSpPr>
      <dsp:spPr>
        <a:xfrm>
          <a:off x="4221480" y="2323564"/>
          <a:ext cx="91440" cy="216863"/>
        </a:xfrm>
        <a:custGeom>
          <a:avLst/>
          <a:gdLst/>
          <a:ahLst/>
          <a:cxnLst/>
          <a:rect l="0" t="0" r="0" b="0"/>
          <a:pathLst>
            <a:path>
              <a:moveTo>
                <a:pt x="45720" y="0"/>
              </a:moveTo>
              <a:lnTo>
                <a:pt x="45720" y="2168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520E27-4435-4D3F-9A92-977B8E72E6B7}">
      <dsp:nvSpPr>
        <dsp:cNvPr id="0" name=""/>
        <dsp:cNvSpPr/>
      </dsp:nvSpPr>
      <dsp:spPr>
        <a:xfrm>
          <a:off x="2518695" y="2323564"/>
          <a:ext cx="1748504" cy="216863"/>
        </a:xfrm>
        <a:custGeom>
          <a:avLst/>
          <a:gdLst/>
          <a:ahLst/>
          <a:cxnLst/>
          <a:rect l="0" t="0" r="0" b="0"/>
          <a:pathLst>
            <a:path>
              <a:moveTo>
                <a:pt x="1748504" y="0"/>
              </a:moveTo>
              <a:lnTo>
                <a:pt x="1748504" y="108431"/>
              </a:lnTo>
              <a:lnTo>
                <a:pt x="0" y="108431"/>
              </a:lnTo>
              <a:lnTo>
                <a:pt x="0" y="2168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4FAD36-3EB2-4311-8850-D5BA8D2A9A8C}">
      <dsp:nvSpPr>
        <dsp:cNvPr id="0" name=""/>
        <dsp:cNvSpPr/>
      </dsp:nvSpPr>
      <dsp:spPr>
        <a:xfrm>
          <a:off x="770190" y="2323564"/>
          <a:ext cx="3497009" cy="216863"/>
        </a:xfrm>
        <a:custGeom>
          <a:avLst/>
          <a:gdLst/>
          <a:ahLst/>
          <a:cxnLst/>
          <a:rect l="0" t="0" r="0" b="0"/>
          <a:pathLst>
            <a:path>
              <a:moveTo>
                <a:pt x="3497009" y="0"/>
              </a:moveTo>
              <a:lnTo>
                <a:pt x="3497009" y="108431"/>
              </a:lnTo>
              <a:lnTo>
                <a:pt x="0" y="108431"/>
              </a:lnTo>
              <a:lnTo>
                <a:pt x="0" y="2168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CFE4B8-11C4-4897-A79D-5AFBF4F06A3E}">
      <dsp:nvSpPr>
        <dsp:cNvPr id="0" name=""/>
        <dsp:cNvSpPr/>
      </dsp:nvSpPr>
      <dsp:spPr>
        <a:xfrm>
          <a:off x="3410916" y="452738"/>
          <a:ext cx="1712567" cy="187082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NABH 3</a:t>
          </a:r>
          <a:r>
            <a:rPr lang="en-US" sz="2000" kern="1200" baseline="30000" dirty="0" smtClean="0"/>
            <a:t>rd</a:t>
          </a:r>
          <a:r>
            <a:rPr lang="en-US" sz="2000" kern="1200" dirty="0" smtClean="0"/>
            <a:t> edition</a:t>
          </a:r>
          <a:endParaRPr lang="en-IN" sz="2000" kern="1200" dirty="0"/>
        </a:p>
      </dsp:txBody>
      <dsp:txXfrm>
        <a:off x="3410916" y="452738"/>
        <a:ext cx="1712567" cy="1870825"/>
      </dsp:txXfrm>
    </dsp:sp>
    <dsp:sp modelId="{6CD04091-175F-4E81-98D0-D361D2808A8F}">
      <dsp:nvSpPr>
        <dsp:cNvPr id="0" name=""/>
        <dsp:cNvSpPr/>
      </dsp:nvSpPr>
      <dsp:spPr>
        <a:xfrm>
          <a:off x="4369" y="2540427"/>
          <a:ext cx="1531641" cy="20360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Patient related</a:t>
          </a:r>
          <a:endParaRPr lang="en-IN" sz="2000" kern="1200" dirty="0"/>
        </a:p>
      </dsp:txBody>
      <dsp:txXfrm>
        <a:off x="4369" y="2540427"/>
        <a:ext cx="1531641" cy="2036034"/>
      </dsp:txXfrm>
    </dsp:sp>
    <dsp:sp modelId="{8C1B0D55-DE0D-4837-B155-F8C325AA4291}">
      <dsp:nvSpPr>
        <dsp:cNvPr id="0" name=""/>
        <dsp:cNvSpPr/>
      </dsp:nvSpPr>
      <dsp:spPr>
        <a:xfrm>
          <a:off x="1752874" y="2540427"/>
          <a:ext cx="1531641" cy="20360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Employee related</a:t>
          </a:r>
          <a:endParaRPr lang="en-IN" sz="2000" kern="1200" dirty="0"/>
        </a:p>
      </dsp:txBody>
      <dsp:txXfrm>
        <a:off x="1752874" y="2540427"/>
        <a:ext cx="1531641" cy="2036034"/>
      </dsp:txXfrm>
    </dsp:sp>
    <dsp:sp modelId="{F72C6F1A-3F2F-4D86-92FB-E28D5D5A9FD2}">
      <dsp:nvSpPr>
        <dsp:cNvPr id="0" name=""/>
        <dsp:cNvSpPr/>
      </dsp:nvSpPr>
      <dsp:spPr>
        <a:xfrm>
          <a:off x="3501379" y="2540427"/>
          <a:ext cx="1531641" cy="20360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2000" kern="1200" dirty="0" smtClean="0"/>
            <a:t>authoritarian related</a:t>
          </a:r>
          <a:endParaRPr lang="en-IN" sz="2000" kern="1200" dirty="0" smtClean="0"/>
        </a:p>
        <a:p>
          <a:pPr lvl="0" algn="ctr" defTabSz="933450">
            <a:lnSpc>
              <a:spcPct val="90000"/>
            </a:lnSpc>
            <a:spcBef>
              <a:spcPct val="0"/>
            </a:spcBef>
            <a:spcAft>
              <a:spcPct val="35000"/>
            </a:spcAft>
          </a:pPr>
          <a:endParaRPr lang="en-IN" sz="2000" kern="1200" dirty="0"/>
        </a:p>
      </dsp:txBody>
      <dsp:txXfrm>
        <a:off x="3501379" y="2540427"/>
        <a:ext cx="1531641" cy="2036034"/>
      </dsp:txXfrm>
    </dsp:sp>
    <dsp:sp modelId="{4E8298E4-94DE-449E-926A-F6B9607F0725}">
      <dsp:nvSpPr>
        <dsp:cNvPr id="0" name=""/>
        <dsp:cNvSpPr/>
      </dsp:nvSpPr>
      <dsp:spPr>
        <a:xfrm>
          <a:off x="5249883" y="2540427"/>
          <a:ext cx="1531641" cy="20360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Organization policies related</a:t>
          </a:r>
          <a:endParaRPr lang="en-IN" sz="2000" kern="1200" dirty="0"/>
        </a:p>
      </dsp:txBody>
      <dsp:txXfrm>
        <a:off x="5249883" y="2540427"/>
        <a:ext cx="1531641" cy="2036034"/>
      </dsp:txXfrm>
    </dsp:sp>
    <dsp:sp modelId="{3AD6BFF9-D183-4731-A6AD-0F7BDF0CDE87}">
      <dsp:nvSpPr>
        <dsp:cNvPr id="0" name=""/>
        <dsp:cNvSpPr/>
      </dsp:nvSpPr>
      <dsp:spPr>
        <a:xfrm>
          <a:off x="6998388" y="2540427"/>
          <a:ext cx="1531641" cy="20360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IN" sz="2000" kern="1200" dirty="0" smtClean="0"/>
            <a:t>NABH Standard related</a:t>
          </a:r>
          <a:endParaRPr lang="en-IN" sz="2000" kern="1200" dirty="0"/>
        </a:p>
      </dsp:txBody>
      <dsp:txXfrm>
        <a:off x="6998388" y="2540427"/>
        <a:ext cx="1531641" cy="203603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C30759-6F55-447B-BDB3-BA7618220CCE}" type="datetimeFigureOut">
              <a:rPr lang="en-US" smtClean="0"/>
              <a:pPr/>
              <a:t>5/5/2014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66CA87-E592-4782-B691-4522052DA3F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8F5DF15-7590-4B52-B4D5-6FF5DCD9ECE6}" type="slidenum">
              <a:rPr lang="en-IN" smtClean="0"/>
              <a:pPr/>
              <a:t>23</a:t>
            </a:fld>
            <a:endParaRPr lang="en-I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8F5DF15-7590-4B52-B4D5-6FF5DCD9ECE6}" type="slidenum">
              <a:rPr lang="en-IN" smtClean="0"/>
              <a:pPr/>
              <a:t>24</a:t>
            </a:fld>
            <a:endParaRPr lang="en-I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5/5/2014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5/5/2014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randomBar dir="vert"/>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ncbi.nlm.nih.gov/pubmed?term=Botje%20D%5bAuthor%5d&amp;cauthor=true&amp;cauthor_uid=23970437" TargetMode="External"/><Relationship Id="rId7" Type="http://schemas.openxmlformats.org/officeDocument/2006/relationships/hyperlink" Target="mailto:oliver.groene@lshtm.ac.uk" TargetMode="External"/><Relationship Id="rId2" Type="http://schemas.openxmlformats.org/officeDocument/2006/relationships/hyperlink" Target="http://www.ncbi.nlm.nih.gov/pubmed?term=Groene%20O%5bAuthor%5d&amp;cauthor=true&amp;cauthor_uid=23970437" TargetMode="External"/><Relationship Id="rId1" Type="http://schemas.openxmlformats.org/officeDocument/2006/relationships/slideLayout" Target="../slideLayouts/slideLayout2.xml"/><Relationship Id="rId6" Type="http://schemas.openxmlformats.org/officeDocument/2006/relationships/hyperlink" Target="http://www.ncbi.nlm.nih.gov/pubmed?term=Wagner%20C%5bAuthor%5d&amp;cauthor=true&amp;cauthor_uid=23970437" TargetMode="External"/><Relationship Id="rId5" Type="http://schemas.openxmlformats.org/officeDocument/2006/relationships/hyperlink" Target="http://www.ncbi.nlm.nih.gov/pubmed?term=Lopez%20MA%5bAuthor%5d&amp;cauthor=true&amp;cauthor_uid=23970437" TargetMode="External"/><Relationship Id="rId4" Type="http://schemas.openxmlformats.org/officeDocument/2006/relationships/hyperlink" Target="http://www.ncbi.nlm.nih.gov/pubmed?term=Su%C3%B1ol%20R%5bAuthor%5d&amp;cauthor=true&amp;cauthor_uid=23970437"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mailto:dale.needham@jhmi.ed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458200" cy="2362200"/>
          </a:xfrm>
        </p:spPr>
        <p:txBody>
          <a:bodyPr>
            <a:noAutofit/>
          </a:bodyPr>
          <a:lstStyle/>
          <a:p>
            <a:r>
              <a:rPr lang="en-US" sz="4400" dirty="0" smtClean="0"/>
              <a:t>Establishing Quality Management System in Sarvodaya Multispeciality and Cancer Hospital</a:t>
            </a:r>
            <a:endParaRPr lang="en-US" sz="4400" dirty="0"/>
          </a:p>
        </p:txBody>
      </p:sp>
      <p:sp>
        <p:nvSpPr>
          <p:cNvPr id="3" name="Subtitle 2"/>
          <p:cNvSpPr>
            <a:spLocks noGrp="1"/>
          </p:cNvSpPr>
          <p:nvPr>
            <p:ph type="subTitle" idx="1"/>
          </p:nvPr>
        </p:nvSpPr>
        <p:spPr>
          <a:xfrm>
            <a:off x="304800" y="4267200"/>
            <a:ext cx="8534400" cy="1752600"/>
          </a:xfrm>
        </p:spPr>
        <p:txBody>
          <a:bodyPr>
            <a:normAutofit/>
          </a:bodyPr>
          <a:lstStyle/>
          <a:p>
            <a:r>
              <a:rPr lang="en-US" sz="3200" dirty="0" smtClean="0"/>
              <a:t>Kumari Moushmi</a:t>
            </a:r>
          </a:p>
          <a:p>
            <a:r>
              <a:rPr lang="en-US" sz="3200" dirty="0" smtClean="0"/>
              <a:t>PGDHHM, Batch-E</a:t>
            </a:r>
          </a:p>
          <a:p>
            <a:r>
              <a:rPr lang="en-US" sz="3200" dirty="0" smtClean="0"/>
              <a:t>Roll No.-39, IIHMR Delhi</a:t>
            </a:r>
          </a:p>
        </p:txBody>
      </p:sp>
      <p:pic>
        <p:nvPicPr>
          <p:cNvPr id="4" name="Picture 3" descr="C:\Users\dipmala saha\Desktop\pic 1.jpg"/>
          <p:cNvPicPr/>
          <p:nvPr/>
        </p:nvPicPr>
        <p:blipFill>
          <a:blip r:embed="rId2" cstate="print"/>
          <a:srcRect/>
          <a:stretch>
            <a:fillRect/>
          </a:stretch>
        </p:blipFill>
        <p:spPr bwMode="auto">
          <a:xfrm>
            <a:off x="0" y="3048000"/>
            <a:ext cx="4267200" cy="3810000"/>
          </a:xfrm>
          <a:prstGeom prst="rect">
            <a:avLst/>
          </a:prstGeom>
          <a:noFill/>
          <a:ln w="9525">
            <a:noFill/>
            <a:miter lim="800000"/>
            <a:headEnd/>
            <a:tailEnd/>
          </a:ln>
        </p:spPr>
      </p:pic>
    </p:spTree>
  </p:cSld>
  <p:clrMapOvr>
    <a:masterClrMapping/>
  </p:clrMapOvr>
  <p:transition>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10600" cy="685800"/>
          </a:xfrm>
        </p:spPr>
        <p:txBody>
          <a:bodyPr>
            <a:normAutofit/>
          </a:bodyPr>
          <a:lstStyle/>
          <a:p>
            <a:r>
              <a:rPr lang="en-US" sz="3200" b="1" dirty="0" smtClean="0"/>
              <a:t>Patient-Centered Standards</a:t>
            </a:r>
            <a:endParaRPr lang="en-US" sz="3200" dirty="0"/>
          </a:p>
        </p:txBody>
      </p:sp>
      <p:sp>
        <p:nvSpPr>
          <p:cNvPr id="3" name="Content Placeholder 2"/>
          <p:cNvSpPr>
            <a:spLocks noGrp="1"/>
          </p:cNvSpPr>
          <p:nvPr>
            <p:ph idx="1"/>
          </p:nvPr>
        </p:nvSpPr>
        <p:spPr>
          <a:xfrm>
            <a:off x="152400" y="1447800"/>
            <a:ext cx="8839200" cy="5181600"/>
          </a:xfrm>
        </p:spPr>
        <p:txBody>
          <a:bodyPr>
            <a:normAutofit/>
          </a:bodyPr>
          <a:lstStyle/>
          <a:p>
            <a:pPr algn="just"/>
            <a:r>
              <a:rPr lang="en-US" sz="2400" dirty="0" smtClean="0"/>
              <a:t>Chapter 1    Access, Assessment and Continuity of Care (AAC)</a:t>
            </a:r>
          </a:p>
          <a:p>
            <a:pPr algn="just"/>
            <a:r>
              <a:rPr lang="en-US" sz="2400" dirty="0" smtClean="0"/>
              <a:t>Chapter 2   Patients Rights and Education (PRE)</a:t>
            </a:r>
          </a:p>
          <a:p>
            <a:pPr algn="just"/>
            <a:r>
              <a:rPr lang="en-US" sz="2400" dirty="0" smtClean="0"/>
              <a:t>Chapter 3   Care of Patients (COP)</a:t>
            </a:r>
          </a:p>
          <a:p>
            <a:pPr algn="just"/>
            <a:r>
              <a:rPr lang="en-US" sz="2400" dirty="0" smtClean="0"/>
              <a:t>Chapter 4   Management of Medications (MOM)</a:t>
            </a:r>
          </a:p>
          <a:p>
            <a:pPr algn="just"/>
            <a:r>
              <a:rPr lang="en-US" sz="2400" dirty="0" smtClean="0"/>
              <a:t>Chapter 5   Hospital Infection Control (HIC)</a:t>
            </a:r>
            <a:endParaRPr lang="en-US" sz="2400" dirty="0"/>
          </a:p>
        </p:txBody>
      </p:sp>
      <p:pic>
        <p:nvPicPr>
          <p:cNvPr id="4" name="Picture 3" descr="images3.jpg"/>
          <p:cNvPicPr>
            <a:picLocks noChangeAspect="1"/>
          </p:cNvPicPr>
          <p:nvPr/>
        </p:nvPicPr>
        <p:blipFill>
          <a:blip r:embed="rId2" cstate="print"/>
          <a:stretch>
            <a:fillRect/>
          </a:stretch>
        </p:blipFill>
        <p:spPr>
          <a:xfrm>
            <a:off x="5657842" y="3952868"/>
            <a:ext cx="3486158" cy="2905132"/>
          </a:xfrm>
          <a:prstGeom prst="rect">
            <a:avLst/>
          </a:prstGeom>
        </p:spPr>
      </p:pic>
    </p:spTree>
  </p:cSld>
  <p:clrMapOvr>
    <a:masterClrMapping/>
  </p:clrMapOvr>
  <p:transition>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86800" cy="685800"/>
          </a:xfrm>
        </p:spPr>
        <p:txBody>
          <a:bodyPr>
            <a:normAutofit/>
          </a:bodyPr>
          <a:lstStyle/>
          <a:p>
            <a:r>
              <a:rPr lang="en-US" sz="3200" b="1" dirty="0" smtClean="0"/>
              <a:t>Management-Centered Standards</a:t>
            </a:r>
            <a:endParaRPr lang="en-US" sz="3200" dirty="0"/>
          </a:p>
        </p:txBody>
      </p:sp>
      <p:sp>
        <p:nvSpPr>
          <p:cNvPr id="3" name="Content Placeholder 2"/>
          <p:cNvSpPr>
            <a:spLocks noGrp="1"/>
          </p:cNvSpPr>
          <p:nvPr>
            <p:ph idx="1"/>
          </p:nvPr>
        </p:nvSpPr>
        <p:spPr>
          <a:xfrm>
            <a:off x="228600" y="1752600"/>
            <a:ext cx="8686800" cy="4800600"/>
          </a:xfrm>
        </p:spPr>
        <p:txBody>
          <a:bodyPr>
            <a:normAutofit/>
          </a:bodyPr>
          <a:lstStyle/>
          <a:p>
            <a:r>
              <a:rPr lang="fr-FR" sz="2400" dirty="0" smtClean="0"/>
              <a:t>Chapter 6   Continuous Quality Improvement (CQI)</a:t>
            </a:r>
          </a:p>
          <a:p>
            <a:r>
              <a:rPr lang="en-US" sz="2400" dirty="0" smtClean="0"/>
              <a:t>Chapter 7   Responsibilities of Management (ROM)</a:t>
            </a:r>
          </a:p>
          <a:p>
            <a:r>
              <a:rPr lang="en-US" sz="2400" dirty="0" smtClean="0"/>
              <a:t>Chapter 8   Facility Management &amp; Safety (FMS)</a:t>
            </a:r>
          </a:p>
          <a:p>
            <a:r>
              <a:rPr lang="en-US" sz="2400" dirty="0" smtClean="0"/>
              <a:t>Chapter 9   Human Resource Management (HRM)</a:t>
            </a:r>
          </a:p>
          <a:p>
            <a:r>
              <a:rPr lang="en-US" sz="2400" dirty="0" smtClean="0"/>
              <a:t>Chapter 10  Information Management Systems (IMS)</a:t>
            </a:r>
            <a:endParaRPr lang="en-US" sz="2400" dirty="0"/>
          </a:p>
        </p:txBody>
      </p:sp>
      <p:pic>
        <p:nvPicPr>
          <p:cNvPr id="4" name="Picture 3" descr="image5s.jpg"/>
          <p:cNvPicPr>
            <a:picLocks noChangeAspect="1"/>
          </p:cNvPicPr>
          <p:nvPr/>
        </p:nvPicPr>
        <p:blipFill>
          <a:blip r:embed="rId2" cstate="print"/>
          <a:stretch>
            <a:fillRect/>
          </a:stretch>
        </p:blipFill>
        <p:spPr>
          <a:xfrm>
            <a:off x="5500695" y="4433545"/>
            <a:ext cx="3643306" cy="2424455"/>
          </a:xfrm>
          <a:prstGeom prst="rect">
            <a:avLst/>
          </a:prstGeom>
        </p:spPr>
      </p:pic>
    </p:spTree>
  </p:cSld>
  <p:clrMapOvr>
    <a:masterClrMapping/>
  </p:clrMapOvr>
  <p:transition>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685800"/>
          </a:xfrm>
        </p:spPr>
        <p:txBody>
          <a:bodyPr>
            <a:normAutofit/>
          </a:bodyPr>
          <a:lstStyle/>
          <a:p>
            <a:r>
              <a:rPr lang="en-US" sz="3200" b="1" dirty="0" smtClean="0"/>
              <a:t>REVIEW OF LITERATURE</a:t>
            </a:r>
            <a:endParaRPr lang="en-US" sz="3200" b="1" dirty="0"/>
          </a:p>
        </p:txBody>
      </p:sp>
      <p:sp>
        <p:nvSpPr>
          <p:cNvPr id="3" name="Content Placeholder 2"/>
          <p:cNvSpPr>
            <a:spLocks noGrp="1"/>
          </p:cNvSpPr>
          <p:nvPr>
            <p:ph idx="1"/>
          </p:nvPr>
        </p:nvSpPr>
        <p:spPr>
          <a:xfrm>
            <a:off x="152400" y="1066800"/>
            <a:ext cx="8763000" cy="5562600"/>
          </a:xfrm>
        </p:spPr>
        <p:txBody>
          <a:bodyPr>
            <a:normAutofit/>
          </a:bodyPr>
          <a:lstStyle/>
          <a:p>
            <a:pPr algn="just" fontAlgn="base"/>
            <a:r>
              <a:rPr lang="en-US" sz="2000" dirty="0" smtClean="0"/>
              <a:t>Healthcare embraces a full range of services covering health promotion and protection, disease prevention, diagnosis, treatment, care and rehabilitation.</a:t>
            </a:r>
          </a:p>
          <a:p>
            <a:pPr algn="just"/>
            <a:r>
              <a:rPr lang="en-US" sz="2400" u="sng" dirty="0" err="1" smtClean="0">
                <a:hlinkClick r:id="rId2"/>
              </a:rPr>
              <a:t>Groene</a:t>
            </a:r>
            <a:r>
              <a:rPr lang="en-US" sz="2400" u="sng" dirty="0" smtClean="0">
                <a:hlinkClick r:id="rId2"/>
              </a:rPr>
              <a:t> O</a:t>
            </a:r>
            <a:r>
              <a:rPr lang="en-US" sz="2400" baseline="30000" dirty="0" smtClean="0"/>
              <a:t>1</a:t>
            </a:r>
            <a:r>
              <a:rPr lang="en-US" sz="2400" dirty="0" smtClean="0"/>
              <a:t>, </a:t>
            </a:r>
            <a:r>
              <a:rPr lang="en-US" sz="2400" u="sng" dirty="0" err="1" smtClean="0">
                <a:hlinkClick r:id="rId3"/>
              </a:rPr>
              <a:t>Botje</a:t>
            </a:r>
            <a:r>
              <a:rPr lang="en-US" sz="2400" u="sng" dirty="0" smtClean="0">
                <a:hlinkClick r:id="rId3"/>
              </a:rPr>
              <a:t> D</a:t>
            </a:r>
            <a:r>
              <a:rPr lang="en-US" sz="2400" dirty="0" smtClean="0"/>
              <a:t>, </a:t>
            </a:r>
            <a:r>
              <a:rPr lang="en-US" sz="2400" u="sng" dirty="0" err="1" smtClean="0">
                <a:hlinkClick r:id="rId4"/>
              </a:rPr>
              <a:t>Suñol</a:t>
            </a:r>
            <a:r>
              <a:rPr lang="en-US" sz="2400" u="sng" dirty="0" smtClean="0">
                <a:hlinkClick r:id="rId4"/>
              </a:rPr>
              <a:t> R</a:t>
            </a:r>
            <a:r>
              <a:rPr lang="en-US" sz="2400" dirty="0" smtClean="0"/>
              <a:t>, </a:t>
            </a:r>
            <a:r>
              <a:rPr lang="en-US" sz="2400" u="sng" dirty="0" smtClean="0">
                <a:hlinkClick r:id="rId5"/>
              </a:rPr>
              <a:t>Lopez MA</a:t>
            </a:r>
            <a:r>
              <a:rPr lang="en-US" sz="2400" dirty="0" smtClean="0"/>
              <a:t>, </a:t>
            </a:r>
            <a:r>
              <a:rPr lang="en-US" sz="2400" u="sng" dirty="0" smtClean="0">
                <a:hlinkClick r:id="rId6"/>
              </a:rPr>
              <a:t>Wagner C</a:t>
            </a:r>
            <a:r>
              <a:rPr lang="en-US" sz="2400" dirty="0" smtClean="0"/>
              <a:t>.</a:t>
            </a:r>
          </a:p>
          <a:p>
            <a:pPr algn="just"/>
            <a:r>
              <a:rPr lang="en-US" sz="2400" b="1" i="1" dirty="0" smtClean="0"/>
              <a:t>Faculty of Public Health and Policy, London School of Hygiene &amp; Tropical Medicine, 15-17 Tavistock Place, London WC1H 9SH, UK.</a:t>
            </a:r>
            <a:r>
              <a:rPr lang="en-US" sz="2400" b="1" i="1" dirty="0" smtClean="0">
                <a:solidFill>
                  <a:srgbClr val="C00000"/>
                </a:solidFill>
              </a:rPr>
              <a:t> </a:t>
            </a:r>
            <a:r>
              <a:rPr lang="en-US" sz="2400" b="1" i="1" u="sng" dirty="0" smtClean="0">
                <a:solidFill>
                  <a:srgbClr val="C00000"/>
                </a:solidFill>
                <a:hlinkClick r:id="rId7"/>
              </a:rPr>
              <a:t>oliver.groene@lshtm.ac.uk</a:t>
            </a:r>
            <a:r>
              <a:rPr lang="en-US" sz="2400" b="1" i="1" dirty="0" smtClean="0"/>
              <a:t>.</a:t>
            </a:r>
            <a:endParaRPr lang="en-US" sz="2400" dirty="0" smtClean="0"/>
          </a:p>
          <a:p>
            <a:pPr algn="just">
              <a:buNone/>
            </a:pPr>
            <a:r>
              <a:rPr lang="en-US" dirty="0" smtClean="0"/>
              <a:t>   </a:t>
            </a:r>
            <a:r>
              <a:rPr lang="en-US" sz="2000" dirty="0" smtClean="0"/>
              <a:t>Health-care providers invest substantial resources to establish and implement hospital quality management systems. Never the less, few tools are available to assess implementation efforts and their effect on quality and safety outcomes. </a:t>
            </a:r>
          </a:p>
          <a:p>
            <a:pPr algn="just">
              <a:buNone/>
            </a:pPr>
            <a:r>
              <a:rPr lang="en-US" sz="2000" dirty="0" smtClean="0"/>
              <a:t>    This review aims to (i) identify instruments to assess the implementation of hospital quality management systems, (ii) describe their measurement properties and (iii) assess the effects of quality management on quality improvement and quality of care outcomes.</a:t>
            </a:r>
          </a:p>
          <a:p>
            <a:endParaRPr lang="en-US" dirty="0"/>
          </a:p>
        </p:txBody>
      </p:sp>
    </p:spTree>
  </p:cSld>
  <p:clrMapOvr>
    <a:masterClrMapping/>
  </p:clrMapOvr>
  <p:transition>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763000" cy="838200"/>
          </a:xfrm>
        </p:spPr>
        <p:txBody>
          <a:bodyPr>
            <a:normAutofit/>
          </a:bodyPr>
          <a:lstStyle/>
          <a:p>
            <a:r>
              <a:rPr lang="en-US" sz="3200" b="1" dirty="0" smtClean="0"/>
              <a:t>Cont…</a:t>
            </a:r>
            <a:endParaRPr lang="en-US" sz="3200" b="1" dirty="0"/>
          </a:p>
        </p:txBody>
      </p:sp>
      <p:sp>
        <p:nvSpPr>
          <p:cNvPr id="3" name="Content Placeholder 2"/>
          <p:cNvSpPr>
            <a:spLocks noGrp="1"/>
          </p:cNvSpPr>
          <p:nvPr>
            <p:ph idx="1"/>
          </p:nvPr>
        </p:nvSpPr>
        <p:spPr>
          <a:xfrm>
            <a:off x="152400" y="1066800"/>
            <a:ext cx="8839200" cy="5562600"/>
          </a:xfrm>
        </p:spPr>
        <p:txBody>
          <a:bodyPr>
            <a:normAutofit/>
          </a:bodyPr>
          <a:lstStyle/>
          <a:p>
            <a:pPr fontAlgn="base"/>
            <a:r>
              <a:rPr lang="en-US" sz="2400" b="1" i="1" dirty="0" smtClean="0"/>
              <a:t>Dale M. Needham, Pulmonary and Critical Care, Johns Hopkins University, Baltimore, MD, USA. Email: </a:t>
            </a:r>
            <a:r>
              <a:rPr lang="en-US" sz="2400" b="1" i="1" u="sng" dirty="0" smtClean="0">
                <a:hlinkClick r:id="rId2"/>
              </a:rPr>
              <a:t>dale.needham@jhmi.edu</a:t>
            </a:r>
            <a:endParaRPr lang="en-US" sz="2400" dirty="0" smtClean="0"/>
          </a:p>
          <a:p>
            <a:pPr fontAlgn="base">
              <a:buNone/>
            </a:pPr>
            <a:r>
              <a:rPr lang="en-US" dirty="0" smtClean="0"/>
              <a:t> </a:t>
            </a:r>
          </a:p>
          <a:p>
            <a:pPr fontAlgn="base">
              <a:buNone/>
            </a:pPr>
            <a:r>
              <a:rPr lang="en-US" sz="2000" dirty="0" smtClean="0"/>
              <a:t>    The results of many quality improvement (QI) projects are gaining wide-spread attention. Policy-makers, hospital leaders and clinicians make important decisions based on the assumption that QI project results are accurate. However, compared with clinical research, QI projects are typically conducted with substantially fewer resources, potentially impacting data quality. Our objective was to provide a primer on basic data quality control methods appropriate for QI efforts.</a:t>
            </a:r>
          </a:p>
          <a:p>
            <a:pPr>
              <a:buNone/>
            </a:pPr>
            <a:r>
              <a:rPr lang="en-US" sz="2000" dirty="0" smtClean="0"/>
              <a:t> </a:t>
            </a:r>
          </a:p>
          <a:p>
            <a:pPr>
              <a:buNone/>
            </a:pPr>
            <a:r>
              <a:rPr lang="en-US" sz="2000" dirty="0" smtClean="0"/>
              <a:t>    Data quality control is essential to ensure the integrity of results from QI projects. Feasible methods are available and important to help ensure that stakeholder's decisions are based on accurate data.</a:t>
            </a:r>
          </a:p>
          <a:p>
            <a:endParaRPr lang="en-US" dirty="0"/>
          </a:p>
        </p:txBody>
      </p:sp>
    </p:spTree>
  </p:cSld>
  <p:clrMapOvr>
    <a:masterClrMapping/>
  </p:clrMapOvr>
  <p:transition>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533400"/>
          </a:xfrm>
        </p:spPr>
        <p:txBody>
          <a:bodyPr>
            <a:normAutofit/>
          </a:bodyPr>
          <a:lstStyle/>
          <a:p>
            <a:r>
              <a:rPr lang="en-US" sz="3200" b="1" dirty="0" smtClean="0"/>
              <a:t>Methodology</a:t>
            </a:r>
            <a:endParaRPr lang="en-US" sz="3200" b="1" dirty="0"/>
          </a:p>
        </p:txBody>
      </p:sp>
      <p:sp>
        <p:nvSpPr>
          <p:cNvPr id="3" name="Content Placeholder 2"/>
          <p:cNvSpPr>
            <a:spLocks noGrp="1"/>
          </p:cNvSpPr>
          <p:nvPr>
            <p:ph idx="1"/>
          </p:nvPr>
        </p:nvSpPr>
        <p:spPr>
          <a:xfrm>
            <a:off x="152400" y="990600"/>
            <a:ext cx="8763000" cy="5638800"/>
          </a:xfrm>
        </p:spPr>
        <p:txBody>
          <a:bodyPr>
            <a:normAutofit fontScale="85000" lnSpcReduction="20000"/>
          </a:bodyPr>
          <a:lstStyle/>
          <a:p>
            <a:pPr algn="just"/>
            <a:r>
              <a:rPr lang="en-US" b="1" dirty="0" smtClean="0"/>
              <a:t>Study  Design:- </a:t>
            </a:r>
            <a:r>
              <a:rPr lang="en-US" dirty="0" smtClean="0"/>
              <a:t>Qualitative Study.</a:t>
            </a:r>
          </a:p>
          <a:p>
            <a:pPr algn="just"/>
            <a:r>
              <a:rPr lang="en-US" b="1" dirty="0" smtClean="0"/>
              <a:t>Study Area:-  </a:t>
            </a:r>
            <a:r>
              <a:rPr lang="en-US" dirty="0" smtClean="0"/>
              <a:t>Quality Department in Sarvodaya Multispeciality  and Cancer Hospital, Hisar , Haryana.</a:t>
            </a:r>
          </a:p>
          <a:p>
            <a:pPr algn="just"/>
            <a:r>
              <a:rPr lang="en-US" b="1" dirty="0" smtClean="0"/>
              <a:t>Study Population:- </a:t>
            </a:r>
            <a:r>
              <a:rPr lang="en-US" dirty="0" smtClean="0"/>
              <a:t>Over all Hospital.</a:t>
            </a:r>
          </a:p>
          <a:p>
            <a:pPr algn="just"/>
            <a:r>
              <a:rPr lang="en-US" b="1" dirty="0" smtClean="0"/>
              <a:t>Target Sample:-  </a:t>
            </a:r>
            <a:r>
              <a:rPr lang="en-US" dirty="0" smtClean="0"/>
              <a:t>Every Departments of the Hospital.</a:t>
            </a:r>
          </a:p>
          <a:p>
            <a:r>
              <a:rPr lang="en-US" b="1" dirty="0" smtClean="0"/>
              <a:t>Tools &amp; Techniques: - </a:t>
            </a:r>
            <a:r>
              <a:rPr lang="en-US" dirty="0" smtClean="0"/>
              <a:t>Gap Analysis as per NABH Standards. </a:t>
            </a:r>
          </a:p>
          <a:p>
            <a:pPr>
              <a:buNone/>
            </a:pPr>
            <a:r>
              <a:rPr lang="en-US" dirty="0" smtClean="0"/>
              <a:t>    Champions Team Formation.</a:t>
            </a:r>
          </a:p>
          <a:p>
            <a:pPr>
              <a:buNone/>
            </a:pPr>
            <a:r>
              <a:rPr lang="en-US" dirty="0" smtClean="0"/>
              <a:t>    Manual of all Main departments of the Hospital as per NABH Standards.</a:t>
            </a:r>
          </a:p>
          <a:p>
            <a:pPr algn="just">
              <a:buNone/>
            </a:pPr>
            <a:r>
              <a:rPr lang="en-US" dirty="0" smtClean="0"/>
              <a:t>   SOPs of every department of the Hospital as per NABH Standards.</a:t>
            </a:r>
          </a:p>
          <a:p>
            <a:pPr algn="just">
              <a:buNone/>
            </a:pPr>
            <a:r>
              <a:rPr lang="en-US" dirty="0" smtClean="0"/>
              <a:t>   Training of NABH Standards.</a:t>
            </a:r>
          </a:p>
          <a:p>
            <a:pPr algn="just">
              <a:buNone/>
            </a:pPr>
            <a:r>
              <a:rPr lang="en-US" dirty="0" smtClean="0"/>
              <a:t>   Committees Formation.</a:t>
            </a:r>
          </a:p>
          <a:p>
            <a:pPr algn="just">
              <a:buNone/>
            </a:pPr>
            <a:r>
              <a:rPr lang="en-US" dirty="0" smtClean="0"/>
              <a:t>   Data Collection of Quality Indicator .</a:t>
            </a:r>
          </a:p>
          <a:p>
            <a:pPr algn="just">
              <a:buNone/>
            </a:pPr>
            <a:r>
              <a:rPr lang="en-US" dirty="0" smtClean="0"/>
              <a:t>   Self assessment tool kit.</a:t>
            </a:r>
          </a:p>
          <a:p>
            <a:pPr algn="just">
              <a:buNone/>
            </a:pPr>
            <a:r>
              <a:rPr lang="en-US" dirty="0" smtClean="0"/>
              <a:t>   Filling of  the Infrastructure gap has been started.</a:t>
            </a:r>
          </a:p>
          <a:p>
            <a:pPr algn="just">
              <a:buNone/>
            </a:pPr>
            <a:r>
              <a:rPr lang="en-US" dirty="0" smtClean="0"/>
              <a:t>   Filling of  the Application Form.</a:t>
            </a:r>
          </a:p>
          <a:p>
            <a:pPr algn="just">
              <a:buNone/>
            </a:pPr>
            <a:r>
              <a:rPr lang="en-US" dirty="0" smtClean="0"/>
              <a:t>   Applying for NABH Accreditation.</a:t>
            </a:r>
          </a:p>
          <a:p>
            <a:pPr algn="just">
              <a:buNone/>
            </a:pPr>
            <a:endParaRPr lang="en-US" dirty="0" smtClean="0"/>
          </a:p>
          <a:p>
            <a:pPr algn="just"/>
            <a:endParaRPr lang="en-US" sz="2400" dirty="0" smtClean="0"/>
          </a:p>
          <a:p>
            <a:endParaRPr lang="en-US" dirty="0"/>
          </a:p>
        </p:txBody>
      </p:sp>
    </p:spTree>
  </p:cSld>
  <p:clrMapOvr>
    <a:masterClrMapping/>
  </p:clrMapOvr>
  <p:transition>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10600" cy="762000"/>
          </a:xfrm>
        </p:spPr>
        <p:txBody>
          <a:bodyPr>
            <a:normAutofit/>
          </a:bodyPr>
          <a:lstStyle/>
          <a:p>
            <a:r>
              <a:rPr lang="en-US" sz="3200" b="1" dirty="0" smtClean="0"/>
              <a:t>Cont…</a:t>
            </a:r>
            <a:endParaRPr lang="en-US" sz="3200" b="1" dirty="0"/>
          </a:p>
        </p:txBody>
      </p:sp>
      <p:sp>
        <p:nvSpPr>
          <p:cNvPr id="3" name="Content Placeholder 2"/>
          <p:cNvSpPr>
            <a:spLocks noGrp="1"/>
          </p:cNvSpPr>
          <p:nvPr>
            <p:ph idx="1"/>
          </p:nvPr>
        </p:nvSpPr>
        <p:spPr>
          <a:xfrm>
            <a:off x="228600" y="1143000"/>
            <a:ext cx="8610600" cy="5486400"/>
          </a:xfrm>
        </p:spPr>
        <p:txBody>
          <a:bodyPr>
            <a:normAutofit/>
          </a:bodyPr>
          <a:lstStyle/>
          <a:p>
            <a:r>
              <a:rPr lang="en-US" sz="2400" b="1" dirty="0" smtClean="0"/>
              <a:t>Data Analysis:- </a:t>
            </a:r>
            <a:r>
              <a:rPr lang="en-US" sz="2400" dirty="0" smtClean="0"/>
              <a:t>MS Excel</a:t>
            </a:r>
          </a:p>
          <a:p>
            <a:r>
              <a:rPr lang="en-US" sz="2400" b="1" dirty="0" smtClean="0"/>
              <a:t>Reference Period:-</a:t>
            </a:r>
            <a:r>
              <a:rPr lang="en-US" sz="2400" dirty="0" smtClean="0"/>
              <a:t> 28</a:t>
            </a:r>
            <a:r>
              <a:rPr lang="en-US" sz="2400" baseline="30000" dirty="0" smtClean="0"/>
              <a:t>th</a:t>
            </a:r>
            <a:r>
              <a:rPr lang="en-US" sz="2400" dirty="0" smtClean="0"/>
              <a:t> January  to  28</a:t>
            </a:r>
            <a:r>
              <a:rPr lang="en-US" sz="2400" baseline="30000" dirty="0" smtClean="0"/>
              <a:t>th</a:t>
            </a:r>
            <a:r>
              <a:rPr lang="en-US" sz="2400" dirty="0" smtClean="0"/>
              <a:t> April, 2014.</a:t>
            </a:r>
          </a:p>
          <a:p>
            <a:pPr lvl="0" algn="just"/>
            <a:r>
              <a:rPr lang="en-US" sz="2400" b="1" dirty="0" smtClean="0"/>
              <a:t>Primary Data:- </a:t>
            </a:r>
            <a:r>
              <a:rPr lang="en-US" sz="2400" dirty="0" smtClean="0"/>
              <a:t>Gap Analysis as per NABH Standards.</a:t>
            </a:r>
          </a:p>
          <a:p>
            <a:pPr lvl="0" algn="just">
              <a:buNone/>
            </a:pPr>
            <a:r>
              <a:rPr lang="en-US" sz="2400" dirty="0" smtClean="0"/>
              <a:t>   Champions Team Formation, Documentation, Committees Formation, Filling of  the Infrastructure gap .</a:t>
            </a:r>
          </a:p>
          <a:p>
            <a:pPr algn="just">
              <a:buNone/>
            </a:pPr>
            <a:r>
              <a:rPr lang="en-US" sz="2400" dirty="0" smtClean="0"/>
              <a:t>    Filling of  the Application Form, Applying for NABH Accreditation.</a:t>
            </a:r>
          </a:p>
          <a:p>
            <a:pPr lvl="0" algn="just">
              <a:buNone/>
            </a:pPr>
            <a:r>
              <a:rPr lang="en-US" sz="2400" dirty="0" smtClean="0"/>
              <a:t>    Self assessment tool kit &amp; Quality Indicators. </a:t>
            </a:r>
          </a:p>
          <a:p>
            <a:pPr algn="just">
              <a:buNone/>
            </a:pPr>
            <a:r>
              <a:rPr lang="en-US" sz="2400" dirty="0" smtClean="0"/>
              <a:t>    Direct Observation to the Quality Control  Rounds.</a:t>
            </a:r>
          </a:p>
          <a:p>
            <a:r>
              <a:rPr lang="en-US" sz="2400" b="1" dirty="0" smtClean="0"/>
              <a:t>Secondary Data:- </a:t>
            </a:r>
            <a:r>
              <a:rPr lang="en-US" sz="2400" dirty="0" smtClean="0"/>
              <a:t>Internet, Book of NABH 3</a:t>
            </a:r>
            <a:r>
              <a:rPr lang="en-US" sz="2400" baseline="30000" dirty="0" smtClean="0"/>
              <a:t>rd</a:t>
            </a:r>
            <a:r>
              <a:rPr lang="en-US" sz="2400" dirty="0" smtClean="0"/>
              <a:t> Edition.</a:t>
            </a:r>
          </a:p>
          <a:p>
            <a:endParaRPr lang="en-US" dirty="0"/>
          </a:p>
        </p:txBody>
      </p:sp>
    </p:spTree>
  </p:cSld>
  <p:clrMapOvr>
    <a:masterClrMapping/>
  </p:clrMapOvr>
  <p:transition>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914400"/>
          </a:xfrm>
        </p:spPr>
        <p:txBody>
          <a:bodyPr>
            <a:normAutofit/>
          </a:bodyPr>
          <a:lstStyle/>
          <a:p>
            <a:r>
              <a:rPr lang="en-US" sz="3200" b="1" dirty="0" smtClean="0"/>
              <a:t>RESULTS WITH DISCUSSION</a:t>
            </a:r>
            <a:endParaRPr lang="en-US" sz="3200" b="1" dirty="0"/>
          </a:p>
        </p:txBody>
      </p:sp>
      <p:sp>
        <p:nvSpPr>
          <p:cNvPr id="3" name="Content Placeholder 2"/>
          <p:cNvSpPr>
            <a:spLocks noGrp="1"/>
          </p:cNvSpPr>
          <p:nvPr>
            <p:ph idx="1"/>
          </p:nvPr>
        </p:nvSpPr>
        <p:spPr>
          <a:xfrm>
            <a:off x="228600" y="1219200"/>
            <a:ext cx="8686800" cy="5334000"/>
          </a:xfrm>
        </p:spPr>
        <p:txBody>
          <a:bodyPr>
            <a:normAutofit/>
          </a:bodyPr>
          <a:lstStyle/>
          <a:p>
            <a:pPr>
              <a:buNone/>
            </a:pPr>
            <a:r>
              <a:rPr lang="en-US" sz="2400" dirty="0" smtClean="0"/>
              <a:t>   On the basis of detailed Self assessment tool kit on every standards  and objective elements of NABH, following result can be derived.</a:t>
            </a:r>
          </a:p>
          <a:p>
            <a:r>
              <a:rPr lang="en-US" sz="2400" dirty="0" smtClean="0"/>
              <a:t> Total Average score of the </a:t>
            </a:r>
            <a:r>
              <a:rPr lang="en-US" sz="2400" b="1" dirty="0" smtClean="0"/>
              <a:t>NABH</a:t>
            </a:r>
            <a:r>
              <a:rPr lang="en-US" sz="2400" dirty="0" smtClean="0"/>
              <a:t> standards (</a:t>
            </a:r>
            <a:r>
              <a:rPr lang="en-US" sz="2400" b="1" dirty="0" smtClean="0"/>
              <a:t>all chapters</a:t>
            </a:r>
            <a:r>
              <a:rPr lang="en-US" sz="2400" dirty="0" smtClean="0"/>
              <a:t>) is coming out to be </a:t>
            </a:r>
            <a:r>
              <a:rPr lang="en-US" sz="2400" b="1" dirty="0" smtClean="0"/>
              <a:t>8.6</a:t>
            </a:r>
          </a:p>
          <a:p>
            <a:r>
              <a:rPr lang="en-US" sz="2400" dirty="0" smtClean="0"/>
              <a:t>Out of </a:t>
            </a:r>
            <a:r>
              <a:rPr lang="en-US" sz="2400" b="1" dirty="0" smtClean="0"/>
              <a:t>636 </a:t>
            </a:r>
            <a:r>
              <a:rPr lang="en-US" sz="2400" dirty="0" smtClean="0"/>
              <a:t>Objective Elements as per </a:t>
            </a:r>
            <a:r>
              <a:rPr lang="en-US" sz="2400" b="1" dirty="0" smtClean="0"/>
              <a:t>NABH</a:t>
            </a:r>
            <a:r>
              <a:rPr lang="en-US" sz="2400" dirty="0" smtClean="0"/>
              <a:t> standards.</a:t>
            </a:r>
          </a:p>
          <a:p>
            <a:r>
              <a:rPr lang="en-US" sz="2400" dirty="0" smtClean="0"/>
              <a:t> </a:t>
            </a:r>
            <a:r>
              <a:rPr lang="en-US" sz="2400" b="1" dirty="0" smtClean="0"/>
              <a:t>5 </a:t>
            </a:r>
            <a:r>
              <a:rPr lang="en-US" sz="2400" dirty="0" smtClean="0"/>
              <a:t>Elements have scored “</a:t>
            </a:r>
            <a:r>
              <a:rPr lang="en-US" sz="2400" b="1" dirty="0" smtClean="0"/>
              <a:t>0”.</a:t>
            </a:r>
          </a:p>
          <a:p>
            <a:r>
              <a:rPr lang="en-US" sz="2400" dirty="0" smtClean="0"/>
              <a:t> 145 Elements have scored </a:t>
            </a:r>
            <a:r>
              <a:rPr lang="en-US" sz="2400" b="1" dirty="0" smtClean="0"/>
              <a:t>“5”.</a:t>
            </a:r>
          </a:p>
          <a:p>
            <a:r>
              <a:rPr lang="en-US" sz="2400" b="1" dirty="0" smtClean="0"/>
              <a:t>478</a:t>
            </a:r>
            <a:r>
              <a:rPr lang="en-US" sz="2400" dirty="0" smtClean="0"/>
              <a:t> Elements have scored </a:t>
            </a:r>
            <a:r>
              <a:rPr lang="en-US" sz="2400" b="1" dirty="0" smtClean="0"/>
              <a:t>“10”.</a:t>
            </a:r>
          </a:p>
          <a:p>
            <a:r>
              <a:rPr lang="en-US" sz="2400" b="1" dirty="0" smtClean="0"/>
              <a:t> 8</a:t>
            </a:r>
            <a:r>
              <a:rPr lang="en-US" sz="2400" dirty="0" smtClean="0"/>
              <a:t> Elements are </a:t>
            </a:r>
            <a:r>
              <a:rPr lang="en-US" sz="2400" b="1" dirty="0" smtClean="0"/>
              <a:t>N/A.</a:t>
            </a:r>
          </a:p>
          <a:p>
            <a:pPr>
              <a:buNone/>
            </a:pPr>
            <a:r>
              <a:rPr lang="en-US" sz="2400" b="1" dirty="0" smtClean="0"/>
              <a:t>  </a:t>
            </a:r>
            <a:r>
              <a:rPr lang="en-US" sz="2400" dirty="0" smtClean="0"/>
              <a:t> </a:t>
            </a:r>
            <a:r>
              <a:rPr lang="en-US" sz="2400" b="1" dirty="0" smtClean="0"/>
              <a:t>(as per the self assessment tool kit of the hospital).</a:t>
            </a:r>
          </a:p>
          <a:p>
            <a:endParaRPr lang="en-US" dirty="0" smtClean="0"/>
          </a:p>
        </p:txBody>
      </p:sp>
    </p:spTree>
  </p:cSld>
  <p:clrMapOvr>
    <a:masterClrMapping/>
  </p:clrMapOvr>
  <p:transition>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313688"/>
          </a:xfrm>
        </p:spPr>
        <p:txBody>
          <a:bodyPr/>
          <a:lstStyle/>
          <a:p>
            <a:endParaRPr lang="en-US" dirty="0"/>
          </a:p>
        </p:txBody>
      </p:sp>
      <p:graphicFrame>
        <p:nvGraphicFramePr>
          <p:cNvPr id="4" name="Content Placeholder 3"/>
          <p:cNvGraphicFramePr>
            <a:graphicFrameLocks noGrp="1"/>
          </p:cNvGraphicFramePr>
          <p:nvPr>
            <p:ph idx="1"/>
          </p:nvPr>
        </p:nvGraphicFramePr>
        <p:xfrm>
          <a:off x="0" y="-6"/>
          <a:ext cx="9144000" cy="6858005"/>
        </p:xfrm>
        <a:graphic>
          <a:graphicData uri="http://schemas.openxmlformats.org/drawingml/2006/table">
            <a:tbl>
              <a:tblPr firstRow="1" bandRow="1">
                <a:tableStyleId>{775DCB02-9BB8-47FD-8907-85C794F793BA}</a:tableStyleId>
              </a:tblPr>
              <a:tblGrid>
                <a:gridCol w="990600"/>
                <a:gridCol w="6096000"/>
                <a:gridCol w="2057400"/>
              </a:tblGrid>
              <a:tr h="623455">
                <a:tc>
                  <a:txBody>
                    <a:bodyPr/>
                    <a:lstStyle/>
                    <a:p>
                      <a:pPr algn="ctr" fontAlgn="ctr"/>
                      <a:r>
                        <a:rPr lang="en-US" sz="2400" u="none" strike="noStrike" dirty="0"/>
                        <a:t>Sl. No.</a:t>
                      </a:r>
                      <a:endParaRPr lang="en-US" sz="2400" b="1" i="0" u="none" strike="noStrike" dirty="0">
                        <a:latin typeface="+mj-lt"/>
                      </a:endParaRPr>
                    </a:p>
                  </a:txBody>
                  <a:tcPr marL="9525" marR="9525" marT="9525" marB="0" anchor="ctr"/>
                </a:tc>
                <a:tc>
                  <a:txBody>
                    <a:bodyPr/>
                    <a:lstStyle/>
                    <a:p>
                      <a:pPr algn="ctr" fontAlgn="ctr"/>
                      <a:r>
                        <a:rPr lang="en-US" sz="2400" u="none" strike="noStrike" dirty="0"/>
                        <a:t>Chapter</a:t>
                      </a:r>
                      <a:endParaRPr lang="en-US" sz="2400" b="1" i="0" u="none" strike="noStrike" dirty="0">
                        <a:latin typeface="+mj-lt"/>
                      </a:endParaRPr>
                    </a:p>
                  </a:txBody>
                  <a:tcPr marL="9525" marR="9525" marT="9525" marB="0" anchor="ctr"/>
                </a:tc>
                <a:tc>
                  <a:txBody>
                    <a:bodyPr/>
                    <a:lstStyle/>
                    <a:p>
                      <a:pPr algn="ctr" fontAlgn="ctr"/>
                      <a:r>
                        <a:rPr lang="en-US" sz="2400" u="none" strike="noStrike" dirty="0"/>
                        <a:t>Average score</a:t>
                      </a:r>
                      <a:endParaRPr lang="en-US" sz="2400" b="1" i="0" u="none" strike="noStrike" dirty="0">
                        <a:latin typeface="+mj-lt"/>
                      </a:endParaRPr>
                    </a:p>
                  </a:txBody>
                  <a:tcPr marL="9525" marR="9525" marT="9525" marB="0" anchor="ctr"/>
                </a:tc>
              </a:tr>
              <a:tr h="623455">
                <a:tc>
                  <a:txBody>
                    <a:bodyPr/>
                    <a:lstStyle/>
                    <a:p>
                      <a:pPr algn="ctr"/>
                      <a:r>
                        <a:rPr lang="en-US" sz="2000" dirty="0" smtClean="0"/>
                        <a:t>1</a:t>
                      </a:r>
                      <a:endParaRPr lang="en-US" sz="2000" b="1" dirty="0"/>
                    </a:p>
                  </a:txBody>
                  <a:tcPr/>
                </a:tc>
                <a:tc>
                  <a:txBody>
                    <a:bodyPr/>
                    <a:lstStyle/>
                    <a:p>
                      <a:pPr algn="l"/>
                      <a:r>
                        <a:rPr lang="en-US" sz="2000" dirty="0" smtClean="0"/>
                        <a:t>Access, Assessment and Continuity of Care (AAC)</a:t>
                      </a:r>
                      <a:endParaRPr lang="en-US" sz="2000" dirty="0">
                        <a:latin typeface="+mn-lt"/>
                      </a:endParaRPr>
                    </a:p>
                  </a:txBody>
                  <a:tcPr/>
                </a:tc>
                <a:tc>
                  <a:txBody>
                    <a:bodyPr/>
                    <a:lstStyle/>
                    <a:p>
                      <a:pPr algn="ctr" fontAlgn="b"/>
                      <a:r>
                        <a:rPr lang="en-US" sz="2000" u="none" strike="noStrike" dirty="0"/>
                        <a:t>8.8</a:t>
                      </a:r>
                      <a:endParaRPr lang="en-US" sz="2000" b="1" i="0" u="none" strike="noStrike" dirty="0">
                        <a:latin typeface="+mn-lt"/>
                      </a:endParaRPr>
                    </a:p>
                  </a:txBody>
                  <a:tcPr marL="9525" marR="9525" marT="9525" marB="0" anchor="b"/>
                </a:tc>
              </a:tr>
              <a:tr h="623455">
                <a:tc>
                  <a:txBody>
                    <a:bodyPr/>
                    <a:lstStyle/>
                    <a:p>
                      <a:pPr algn="ctr"/>
                      <a:r>
                        <a:rPr lang="en-US" sz="2000" dirty="0" smtClean="0"/>
                        <a:t>2</a:t>
                      </a:r>
                      <a:endParaRPr lang="en-US" sz="2000" b="1" dirty="0"/>
                    </a:p>
                  </a:txBody>
                  <a:tcPr/>
                </a:tc>
                <a:tc>
                  <a:txBody>
                    <a:bodyPr/>
                    <a:lstStyle/>
                    <a:p>
                      <a:pPr algn="l"/>
                      <a:r>
                        <a:rPr lang="en-US" sz="2000" dirty="0" smtClean="0"/>
                        <a:t>Patients Rights and Education (PRE)</a:t>
                      </a:r>
                      <a:endParaRPr lang="en-US" sz="2000" dirty="0">
                        <a:latin typeface="+mn-lt"/>
                      </a:endParaRPr>
                    </a:p>
                  </a:txBody>
                  <a:tcPr/>
                </a:tc>
                <a:tc>
                  <a:txBody>
                    <a:bodyPr/>
                    <a:lstStyle/>
                    <a:p>
                      <a:pPr algn="ctr" fontAlgn="b"/>
                      <a:r>
                        <a:rPr lang="en-US" sz="2000" u="none" strike="noStrike" dirty="0"/>
                        <a:t>9.2</a:t>
                      </a:r>
                      <a:endParaRPr lang="en-US" sz="2000" b="1" i="0" u="none" strike="noStrike" dirty="0">
                        <a:latin typeface="+mn-lt"/>
                      </a:endParaRPr>
                    </a:p>
                  </a:txBody>
                  <a:tcPr marL="9525" marR="9525" marT="9525" marB="0" anchor="b"/>
                </a:tc>
              </a:tr>
              <a:tr h="623455">
                <a:tc>
                  <a:txBody>
                    <a:bodyPr/>
                    <a:lstStyle/>
                    <a:p>
                      <a:pPr algn="ctr"/>
                      <a:r>
                        <a:rPr lang="en-US" sz="2000" dirty="0" smtClean="0"/>
                        <a:t>3</a:t>
                      </a:r>
                      <a:endParaRPr lang="en-US" sz="2000" b="1" dirty="0"/>
                    </a:p>
                  </a:txBody>
                  <a:tcPr/>
                </a:tc>
                <a:tc>
                  <a:txBody>
                    <a:bodyPr/>
                    <a:lstStyle/>
                    <a:p>
                      <a:pPr algn="l"/>
                      <a:r>
                        <a:rPr lang="en-US" sz="2000" dirty="0" smtClean="0"/>
                        <a:t>Care of Patients (COP)</a:t>
                      </a:r>
                      <a:endParaRPr lang="en-US" sz="2000" dirty="0">
                        <a:latin typeface="+mn-lt"/>
                      </a:endParaRPr>
                    </a:p>
                  </a:txBody>
                  <a:tcPr/>
                </a:tc>
                <a:tc>
                  <a:txBody>
                    <a:bodyPr/>
                    <a:lstStyle/>
                    <a:p>
                      <a:pPr algn="ctr" fontAlgn="b"/>
                      <a:r>
                        <a:rPr lang="en-US" sz="2000" u="none" strike="noStrike" dirty="0"/>
                        <a:t>8.9</a:t>
                      </a:r>
                      <a:endParaRPr lang="en-US" sz="2000" b="1" i="0" u="none" strike="noStrike" dirty="0">
                        <a:latin typeface="+mn-lt"/>
                      </a:endParaRPr>
                    </a:p>
                  </a:txBody>
                  <a:tcPr marL="9525" marR="9525" marT="9525" marB="0" anchor="b"/>
                </a:tc>
              </a:tr>
              <a:tr h="623455">
                <a:tc>
                  <a:txBody>
                    <a:bodyPr/>
                    <a:lstStyle/>
                    <a:p>
                      <a:pPr algn="ctr"/>
                      <a:r>
                        <a:rPr lang="en-US" sz="2000" dirty="0" smtClean="0"/>
                        <a:t>4</a:t>
                      </a:r>
                      <a:endParaRPr lang="en-US" sz="2000" b="1" dirty="0"/>
                    </a:p>
                  </a:txBody>
                  <a:tcPr/>
                </a:tc>
                <a:tc>
                  <a:txBody>
                    <a:bodyPr/>
                    <a:lstStyle/>
                    <a:p>
                      <a:pPr algn="l"/>
                      <a:r>
                        <a:rPr lang="en-US" sz="2000" dirty="0" smtClean="0"/>
                        <a:t>Management of Medications (MOM)</a:t>
                      </a:r>
                      <a:endParaRPr lang="en-US" sz="2000" dirty="0" smtClean="0">
                        <a:latin typeface="+mn-lt"/>
                      </a:endParaRPr>
                    </a:p>
                  </a:txBody>
                  <a:tcPr/>
                </a:tc>
                <a:tc>
                  <a:txBody>
                    <a:bodyPr/>
                    <a:lstStyle/>
                    <a:p>
                      <a:pPr algn="ctr" fontAlgn="b"/>
                      <a:r>
                        <a:rPr lang="en-US" sz="2000" u="none" strike="noStrike" dirty="0"/>
                        <a:t>9.4</a:t>
                      </a:r>
                      <a:endParaRPr lang="en-US" sz="2000" b="1" i="0" u="none" strike="noStrike" dirty="0">
                        <a:latin typeface="+mn-lt"/>
                      </a:endParaRPr>
                    </a:p>
                  </a:txBody>
                  <a:tcPr marL="9525" marR="9525" marT="9525" marB="0" anchor="b"/>
                </a:tc>
              </a:tr>
              <a:tr h="623455">
                <a:tc>
                  <a:txBody>
                    <a:bodyPr/>
                    <a:lstStyle/>
                    <a:p>
                      <a:pPr algn="ctr"/>
                      <a:r>
                        <a:rPr lang="en-US" sz="2000" dirty="0" smtClean="0"/>
                        <a:t>5</a:t>
                      </a:r>
                      <a:endParaRPr lang="en-US" sz="2000" b="1" dirty="0"/>
                    </a:p>
                  </a:txBody>
                  <a:tcPr/>
                </a:tc>
                <a:tc>
                  <a:txBody>
                    <a:bodyPr/>
                    <a:lstStyle/>
                    <a:p>
                      <a:pPr algn="l"/>
                      <a:r>
                        <a:rPr lang="en-US" sz="2000" dirty="0" smtClean="0"/>
                        <a:t> Hospital Infection Control (HIC)</a:t>
                      </a:r>
                      <a:endParaRPr lang="en-US" sz="2000" dirty="0">
                        <a:latin typeface="+mn-lt"/>
                      </a:endParaRPr>
                    </a:p>
                  </a:txBody>
                  <a:tcPr/>
                </a:tc>
                <a:tc>
                  <a:txBody>
                    <a:bodyPr/>
                    <a:lstStyle/>
                    <a:p>
                      <a:pPr algn="ctr" fontAlgn="b"/>
                      <a:r>
                        <a:rPr lang="en-US" sz="2000" u="none" strike="noStrike" dirty="0"/>
                        <a:t>7.6</a:t>
                      </a:r>
                      <a:endParaRPr lang="en-US" sz="2000" b="1" i="0" u="none" strike="noStrike" dirty="0">
                        <a:latin typeface="+mn-lt"/>
                      </a:endParaRPr>
                    </a:p>
                  </a:txBody>
                  <a:tcPr marL="9525" marR="9525" marT="9525" marB="0" anchor="b"/>
                </a:tc>
              </a:tr>
              <a:tr h="623455">
                <a:tc>
                  <a:txBody>
                    <a:bodyPr/>
                    <a:lstStyle/>
                    <a:p>
                      <a:pPr algn="ctr"/>
                      <a:r>
                        <a:rPr lang="en-US" sz="2000" dirty="0" smtClean="0"/>
                        <a:t>6</a:t>
                      </a:r>
                      <a:endParaRPr lang="en-US" sz="2000" b="1" dirty="0"/>
                    </a:p>
                  </a:txBody>
                  <a:tcPr/>
                </a:tc>
                <a:tc>
                  <a:txBody>
                    <a:bodyPr/>
                    <a:lstStyle/>
                    <a:p>
                      <a:r>
                        <a:rPr lang="fr-FR" sz="2000" dirty="0" smtClean="0"/>
                        <a:t>Continuous Quality Improvement (CQI)</a:t>
                      </a:r>
                    </a:p>
                  </a:txBody>
                  <a:tcPr/>
                </a:tc>
                <a:tc>
                  <a:txBody>
                    <a:bodyPr/>
                    <a:lstStyle/>
                    <a:p>
                      <a:pPr algn="ctr" fontAlgn="b"/>
                      <a:r>
                        <a:rPr lang="en-US" sz="2000" u="none" strike="noStrike" dirty="0"/>
                        <a:t>8.6</a:t>
                      </a:r>
                      <a:endParaRPr lang="en-US" sz="2000" b="1" i="0" u="none" strike="noStrike" dirty="0">
                        <a:latin typeface="+mn-lt"/>
                      </a:endParaRPr>
                    </a:p>
                  </a:txBody>
                  <a:tcPr marL="9525" marR="9525" marT="9525" marB="0" anchor="b"/>
                </a:tc>
              </a:tr>
              <a:tr h="623455">
                <a:tc>
                  <a:txBody>
                    <a:bodyPr/>
                    <a:lstStyle/>
                    <a:p>
                      <a:pPr algn="ctr"/>
                      <a:r>
                        <a:rPr lang="en-US" sz="2000" dirty="0" smtClean="0"/>
                        <a:t>7</a:t>
                      </a:r>
                      <a:endParaRPr lang="en-US" sz="2000" b="1" dirty="0"/>
                    </a:p>
                  </a:txBody>
                  <a:tcPr/>
                </a:tc>
                <a:tc>
                  <a:txBody>
                    <a:bodyPr/>
                    <a:lstStyle/>
                    <a:p>
                      <a:r>
                        <a:rPr lang="en-US" sz="2000" dirty="0" smtClean="0"/>
                        <a:t>Responsibilities of Management (ROM)</a:t>
                      </a:r>
                    </a:p>
                  </a:txBody>
                  <a:tcPr/>
                </a:tc>
                <a:tc>
                  <a:txBody>
                    <a:bodyPr/>
                    <a:lstStyle/>
                    <a:p>
                      <a:pPr algn="ctr" fontAlgn="b"/>
                      <a:r>
                        <a:rPr lang="en-US" sz="2000" u="none" strike="noStrike" dirty="0"/>
                        <a:t>9.5</a:t>
                      </a:r>
                      <a:endParaRPr lang="en-US" sz="2000" b="1" i="0" u="none" strike="noStrike" dirty="0">
                        <a:latin typeface="+mn-lt"/>
                      </a:endParaRPr>
                    </a:p>
                  </a:txBody>
                  <a:tcPr marL="9525" marR="9525" marT="9525" marB="0" anchor="b"/>
                </a:tc>
              </a:tr>
              <a:tr h="623455">
                <a:tc>
                  <a:txBody>
                    <a:bodyPr/>
                    <a:lstStyle/>
                    <a:p>
                      <a:pPr algn="ctr"/>
                      <a:r>
                        <a:rPr lang="en-US" sz="2000" dirty="0" smtClean="0"/>
                        <a:t>8</a:t>
                      </a:r>
                      <a:endParaRPr lang="en-US" sz="2000" b="1" dirty="0"/>
                    </a:p>
                  </a:txBody>
                  <a:tcPr/>
                </a:tc>
                <a:tc>
                  <a:txBody>
                    <a:bodyPr/>
                    <a:lstStyle/>
                    <a:p>
                      <a:r>
                        <a:rPr lang="en-US" sz="2000" dirty="0" smtClean="0"/>
                        <a:t>Facility Management &amp; Safety (FMS)</a:t>
                      </a:r>
                    </a:p>
                  </a:txBody>
                  <a:tcPr/>
                </a:tc>
                <a:tc>
                  <a:txBody>
                    <a:bodyPr/>
                    <a:lstStyle/>
                    <a:p>
                      <a:pPr algn="ctr" fontAlgn="b"/>
                      <a:r>
                        <a:rPr lang="en-US" sz="2000" u="none" strike="noStrike" dirty="0"/>
                        <a:t>8.7</a:t>
                      </a:r>
                      <a:endParaRPr lang="en-US" sz="2000" b="1" i="0" u="none" strike="noStrike" dirty="0">
                        <a:latin typeface="+mn-lt"/>
                      </a:endParaRPr>
                    </a:p>
                  </a:txBody>
                  <a:tcPr marL="9525" marR="9525" marT="9525" marB="0" anchor="b"/>
                </a:tc>
              </a:tr>
              <a:tr h="623455">
                <a:tc>
                  <a:txBody>
                    <a:bodyPr/>
                    <a:lstStyle/>
                    <a:p>
                      <a:pPr algn="ctr"/>
                      <a:r>
                        <a:rPr lang="en-US" sz="2000" dirty="0" smtClean="0"/>
                        <a:t>9</a:t>
                      </a:r>
                      <a:endParaRPr lang="en-US" sz="2000" b="1" dirty="0"/>
                    </a:p>
                  </a:txBody>
                  <a:tcPr/>
                </a:tc>
                <a:tc>
                  <a:txBody>
                    <a:bodyPr/>
                    <a:lstStyle/>
                    <a:p>
                      <a:r>
                        <a:rPr lang="en-US" sz="2000" dirty="0" smtClean="0"/>
                        <a:t>Human Resource Management (HRM)</a:t>
                      </a:r>
                    </a:p>
                  </a:txBody>
                  <a:tcPr/>
                </a:tc>
                <a:tc>
                  <a:txBody>
                    <a:bodyPr/>
                    <a:lstStyle/>
                    <a:p>
                      <a:pPr algn="ctr" fontAlgn="b"/>
                      <a:r>
                        <a:rPr lang="en-US" sz="2000" u="none" strike="noStrike" dirty="0"/>
                        <a:t>7</a:t>
                      </a:r>
                      <a:endParaRPr lang="en-US" sz="2000" b="1" i="0" u="none" strike="noStrike" dirty="0">
                        <a:latin typeface="+mn-lt"/>
                      </a:endParaRPr>
                    </a:p>
                  </a:txBody>
                  <a:tcPr marL="9525" marR="9525" marT="9525" marB="0" anchor="b"/>
                </a:tc>
              </a:tr>
              <a:tr h="623455">
                <a:tc>
                  <a:txBody>
                    <a:bodyPr/>
                    <a:lstStyle/>
                    <a:p>
                      <a:pPr algn="ctr"/>
                      <a:r>
                        <a:rPr lang="en-US" sz="2000" dirty="0" smtClean="0"/>
                        <a:t>10</a:t>
                      </a:r>
                      <a:endParaRPr lang="en-US" sz="2000" b="1" dirty="0"/>
                    </a:p>
                  </a:txBody>
                  <a:tcPr/>
                </a:tc>
                <a:tc>
                  <a:txBody>
                    <a:bodyPr/>
                    <a:lstStyle/>
                    <a:p>
                      <a:r>
                        <a:rPr lang="en-US" sz="2000" dirty="0" smtClean="0"/>
                        <a:t>Information Management Systems (IMS)</a:t>
                      </a:r>
                      <a:endParaRPr lang="en-US" sz="2000" dirty="0"/>
                    </a:p>
                  </a:txBody>
                  <a:tcPr/>
                </a:tc>
                <a:tc>
                  <a:txBody>
                    <a:bodyPr/>
                    <a:lstStyle/>
                    <a:p>
                      <a:pPr algn="ctr" fontAlgn="b"/>
                      <a:r>
                        <a:rPr lang="en-US" sz="2000" u="none" strike="noStrike" dirty="0"/>
                        <a:t>8.9</a:t>
                      </a:r>
                      <a:endParaRPr lang="en-US" sz="2000" b="1" i="0" u="none" strike="noStrike" dirty="0">
                        <a:latin typeface="+mn-lt"/>
                      </a:endParaRPr>
                    </a:p>
                  </a:txBody>
                  <a:tcPr marL="9525" marR="9525" marT="9525" marB="0" anchor="b"/>
                </a:tc>
              </a:tr>
            </a:tbl>
          </a:graphicData>
        </a:graphic>
      </p:graphicFrame>
    </p:spTree>
  </p:cSld>
  <p:clrMapOvr>
    <a:masterClrMapping/>
  </p:clrMapOvr>
  <p:transition>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0" y="0"/>
          <a:ext cx="9144000" cy="68579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685800"/>
          </a:xfrm>
        </p:spPr>
        <p:txBody>
          <a:bodyPr>
            <a:normAutofit/>
          </a:bodyPr>
          <a:lstStyle/>
          <a:p>
            <a:r>
              <a:rPr lang="en-US" sz="3200" b="1" dirty="0" smtClean="0"/>
              <a:t>ORGANIZATION PROFILE</a:t>
            </a:r>
            <a:endParaRPr lang="en-US" sz="3200" b="1" dirty="0"/>
          </a:p>
        </p:txBody>
      </p:sp>
      <p:sp>
        <p:nvSpPr>
          <p:cNvPr id="3" name="Content Placeholder 2"/>
          <p:cNvSpPr>
            <a:spLocks noGrp="1"/>
          </p:cNvSpPr>
          <p:nvPr>
            <p:ph idx="1"/>
          </p:nvPr>
        </p:nvSpPr>
        <p:spPr>
          <a:xfrm>
            <a:off x="228600" y="990600"/>
            <a:ext cx="8686800" cy="5638800"/>
          </a:xfrm>
        </p:spPr>
        <p:txBody>
          <a:bodyPr>
            <a:normAutofit lnSpcReduction="10000"/>
          </a:bodyPr>
          <a:lstStyle/>
          <a:p>
            <a:pPr algn="just"/>
            <a:r>
              <a:rPr lang="en-US" sz="2400" dirty="0" smtClean="0"/>
              <a:t>Sarvodaya Multispeciality  and Cancer Hospital, Hisar is one of the finest medical institutions in Haryana.</a:t>
            </a:r>
          </a:p>
          <a:p>
            <a:pPr algn="just">
              <a:buNone/>
            </a:pPr>
            <a:endParaRPr lang="en-US" sz="2400" dirty="0" smtClean="0"/>
          </a:p>
          <a:p>
            <a:pPr algn="just"/>
            <a:r>
              <a:rPr lang="en-US" sz="2400" dirty="0" smtClean="0"/>
              <a:t>Sarvodaya hospital started on October 2004 as a small unit of 25 bedded hospital with a neurosurgeon and trauma team consisting of neurosurgeon, orthopedic surgeon, and general surgeon with an anesthiest and intensives. </a:t>
            </a:r>
          </a:p>
          <a:p>
            <a:pPr algn="just">
              <a:buNone/>
            </a:pPr>
            <a:endParaRPr lang="en-US" sz="2400" dirty="0" smtClean="0"/>
          </a:p>
          <a:p>
            <a:pPr algn="just"/>
            <a:r>
              <a:rPr lang="en-US" sz="2400" dirty="0" smtClean="0"/>
              <a:t>Now the hospital is one of the most advanced diagnostic centre and multispeciality cancer hospital in North India.</a:t>
            </a:r>
          </a:p>
          <a:p>
            <a:pPr algn="just">
              <a:buNone/>
            </a:pPr>
            <a:endParaRPr lang="en-US" sz="2400" dirty="0" smtClean="0"/>
          </a:p>
          <a:p>
            <a:pPr algn="just"/>
            <a:r>
              <a:rPr lang="en-US" sz="2400" dirty="0" smtClean="0"/>
              <a:t>Hospital is recognized as a ‘quality for better health ‘providing state of art treatment in ‘brain and spine surgery, cardiac and medicine, ortho &amp; joint replacement. General surgery &amp; laparoscopic surgery, gyne &amp; obs., pediatrics and neonatology.</a:t>
            </a:r>
          </a:p>
          <a:p>
            <a:pPr>
              <a:buNone/>
            </a:pPr>
            <a:endParaRPr lang="en-US" dirty="0" smtClean="0"/>
          </a:p>
          <a:p>
            <a:pPr>
              <a:buNone/>
            </a:pPr>
            <a:endParaRPr lang="en-US" sz="2400" dirty="0" smtClean="0"/>
          </a:p>
        </p:txBody>
      </p:sp>
    </p:spTree>
  </p:cSld>
  <p:clrMapOvr>
    <a:masterClrMapping/>
  </p:clrMapOvr>
  <p:transition>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685800"/>
          </a:xfrm>
        </p:spPr>
        <p:txBody>
          <a:bodyPr>
            <a:normAutofit fontScale="90000"/>
          </a:bodyPr>
          <a:lstStyle/>
          <a:p>
            <a:r>
              <a:rPr lang="en-US" dirty="0" smtClean="0"/>
              <a:t> </a:t>
            </a:r>
            <a:r>
              <a:rPr lang="en-US" sz="3600" b="1" dirty="0" smtClean="0"/>
              <a:t>CONCLUSION </a:t>
            </a:r>
            <a:endParaRPr lang="en-US" sz="3600" b="1" dirty="0"/>
          </a:p>
        </p:txBody>
      </p:sp>
      <p:sp>
        <p:nvSpPr>
          <p:cNvPr id="3" name="Content Placeholder 2"/>
          <p:cNvSpPr>
            <a:spLocks noGrp="1"/>
          </p:cNvSpPr>
          <p:nvPr>
            <p:ph idx="1"/>
          </p:nvPr>
        </p:nvSpPr>
        <p:spPr>
          <a:xfrm>
            <a:off x="228600" y="990600"/>
            <a:ext cx="8686800" cy="5638800"/>
          </a:xfrm>
        </p:spPr>
        <p:txBody>
          <a:bodyPr>
            <a:normAutofit fontScale="40000" lnSpcReduction="20000"/>
          </a:bodyPr>
          <a:lstStyle/>
          <a:p>
            <a:pPr algn="just"/>
            <a:r>
              <a:rPr lang="en-US" sz="6000" b="1" dirty="0" smtClean="0"/>
              <a:t>Sarvodaya Hospital </a:t>
            </a:r>
            <a:r>
              <a:rPr lang="en-US" sz="6000" dirty="0" smtClean="0"/>
              <a:t>adopts best quality practices towards healthcare delivery to its patients, relatives, etc. Every department in the organization has its own Standards Operating Procedures as a guide towards quality practices.</a:t>
            </a:r>
          </a:p>
          <a:p>
            <a:pPr algn="just">
              <a:buNone/>
            </a:pPr>
            <a:r>
              <a:rPr lang="en-US" sz="6000" dirty="0" smtClean="0"/>
              <a:t> </a:t>
            </a:r>
          </a:p>
          <a:p>
            <a:pPr algn="just"/>
            <a:r>
              <a:rPr lang="en-US" sz="6000" dirty="0" smtClean="0"/>
              <a:t>The department specific SOPs are designed and developed after adequate analysis and in depth discussion with all the department heads. These SOPs are available with the departments in black and white for the guidance of the staff whenever required.</a:t>
            </a:r>
          </a:p>
          <a:p>
            <a:pPr algn="just">
              <a:buNone/>
            </a:pPr>
            <a:endParaRPr lang="en-US" sz="6000" dirty="0" smtClean="0"/>
          </a:p>
          <a:p>
            <a:pPr algn="just"/>
            <a:r>
              <a:rPr lang="en-US" sz="6000" b="1" dirty="0" smtClean="0"/>
              <a:t>Sarvodaya Hospital </a:t>
            </a:r>
            <a:r>
              <a:rPr lang="en-US" sz="6000" dirty="0" smtClean="0"/>
              <a:t>cares for the safety of the patient and staff .HIC committee is constantly working towards reduction in infection rates, and developing infection control protocols to be followed by the staff at length.  </a:t>
            </a:r>
          </a:p>
          <a:p>
            <a:pPr>
              <a:buNone/>
            </a:pPr>
            <a:endParaRPr lang="en-US" sz="6000" dirty="0" smtClean="0"/>
          </a:p>
          <a:p>
            <a:pPr>
              <a:buNone/>
            </a:pPr>
            <a:r>
              <a:rPr lang="en-US" sz="5100" dirty="0" smtClean="0"/>
              <a:t> </a:t>
            </a:r>
          </a:p>
          <a:p>
            <a:pPr>
              <a:buNone/>
            </a:pPr>
            <a:endParaRPr lang="en-US" dirty="0"/>
          </a:p>
        </p:txBody>
      </p:sp>
    </p:spTree>
  </p:cSld>
  <p:clrMapOvr>
    <a:masterClrMapping/>
  </p:clrMapOvr>
  <p:transition>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762000"/>
          </a:xfrm>
        </p:spPr>
        <p:txBody>
          <a:bodyPr>
            <a:normAutofit/>
          </a:bodyPr>
          <a:lstStyle/>
          <a:p>
            <a:r>
              <a:rPr lang="en-US" sz="3200" b="1" dirty="0" smtClean="0"/>
              <a:t>Cont…</a:t>
            </a:r>
            <a:endParaRPr lang="en-US" sz="3200" b="1" dirty="0"/>
          </a:p>
        </p:txBody>
      </p:sp>
      <p:sp>
        <p:nvSpPr>
          <p:cNvPr id="3" name="Content Placeholder 2"/>
          <p:cNvSpPr>
            <a:spLocks noGrp="1"/>
          </p:cNvSpPr>
          <p:nvPr>
            <p:ph idx="1"/>
          </p:nvPr>
        </p:nvSpPr>
        <p:spPr>
          <a:xfrm>
            <a:off x="228600" y="990600"/>
            <a:ext cx="8686800" cy="5638800"/>
          </a:xfrm>
        </p:spPr>
        <p:txBody>
          <a:bodyPr>
            <a:normAutofit fontScale="92500"/>
          </a:bodyPr>
          <a:lstStyle/>
          <a:p>
            <a:pPr algn="just"/>
            <a:r>
              <a:rPr lang="en-US" sz="2400" dirty="0" smtClean="0"/>
              <a:t>Special measures are being taken towards staff safety and occupational hazards. Bio-medical waste is disposed as per the Government rules and regulations. Radiology Department takes all the safety measures for patient, relative and for the staff. The concerned staff is immunized against high risk infections.</a:t>
            </a:r>
          </a:p>
          <a:p>
            <a:pPr algn="just">
              <a:buNone/>
            </a:pPr>
            <a:endParaRPr lang="en-US" sz="2400" dirty="0" smtClean="0"/>
          </a:p>
          <a:p>
            <a:pPr algn="just"/>
            <a:r>
              <a:rPr lang="en-US" sz="2400" dirty="0" smtClean="0"/>
              <a:t>The hospital is an ISO accredited hospital and is further aspiring towards NABH accreditation, as an effort towards “continued quality improvement” in the organization. The first gap assessment  for NABH accreditation has already been completed, currently the hospital is preparing for the applying for NABH accreditation. </a:t>
            </a:r>
          </a:p>
          <a:p>
            <a:pPr algn="just">
              <a:buNone/>
            </a:pPr>
            <a:endParaRPr lang="en-US" sz="2400" dirty="0" smtClean="0"/>
          </a:p>
          <a:p>
            <a:pPr algn="just"/>
            <a:r>
              <a:rPr lang="en-US" sz="2400" dirty="0" smtClean="0"/>
              <a:t>In these three months I got an opportunity towards learning and understanding the quality management system as practiced in the organization.</a:t>
            </a:r>
          </a:p>
          <a:p>
            <a:pPr algn="just"/>
            <a:endParaRPr lang="en-US" sz="2400" dirty="0" smtClean="0"/>
          </a:p>
          <a:p>
            <a:pPr algn="just"/>
            <a:endParaRPr lang="en-US" sz="2400" dirty="0" smtClean="0"/>
          </a:p>
          <a:p>
            <a:pPr algn="just">
              <a:buNone/>
            </a:pPr>
            <a:endParaRPr lang="en-US" sz="2400" dirty="0" smtClean="0"/>
          </a:p>
          <a:p>
            <a:pPr algn="just"/>
            <a:endParaRPr lang="en-US" sz="2400" dirty="0" smtClean="0"/>
          </a:p>
          <a:p>
            <a:pPr algn="just"/>
            <a:endParaRPr lang="en-US" sz="2400" dirty="0" smtClean="0"/>
          </a:p>
          <a:p>
            <a:endParaRPr lang="en-US" dirty="0"/>
          </a:p>
        </p:txBody>
      </p:sp>
    </p:spTree>
  </p:cSld>
  <p:clrMapOvr>
    <a:masterClrMapping/>
  </p:clrMapOvr>
  <p:transition>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762000"/>
          </a:xfrm>
        </p:spPr>
        <p:txBody>
          <a:bodyPr>
            <a:normAutofit/>
          </a:bodyPr>
          <a:lstStyle/>
          <a:p>
            <a:r>
              <a:rPr lang="en-US" sz="3200" b="1" dirty="0" smtClean="0"/>
              <a:t>RECOMMENDATIONS</a:t>
            </a:r>
            <a:endParaRPr lang="en-US" sz="3200" b="1" dirty="0"/>
          </a:p>
        </p:txBody>
      </p:sp>
      <p:sp>
        <p:nvSpPr>
          <p:cNvPr id="3" name="Content Placeholder 2"/>
          <p:cNvSpPr>
            <a:spLocks noGrp="1"/>
          </p:cNvSpPr>
          <p:nvPr>
            <p:ph idx="1"/>
          </p:nvPr>
        </p:nvSpPr>
        <p:spPr>
          <a:xfrm>
            <a:off x="228600" y="1219200"/>
            <a:ext cx="8686800" cy="5410200"/>
          </a:xfrm>
        </p:spPr>
        <p:txBody>
          <a:bodyPr/>
          <a:lstStyle/>
          <a:p>
            <a:r>
              <a:rPr lang="en-US" sz="2400" dirty="0" smtClean="0"/>
              <a:t>Regular training program should be provided for further development and  also to keep the staff updated, which results in good quality Human Resource.</a:t>
            </a:r>
          </a:p>
          <a:p>
            <a:r>
              <a:rPr lang="en-US" sz="2400" dirty="0" smtClean="0"/>
              <a:t>Lack of awareness regarding the Infection Control              (ICU, NICU, OT, Labor Room) among the hospital staffs.</a:t>
            </a:r>
          </a:p>
          <a:p>
            <a:r>
              <a:rPr lang="en-US" sz="2400" dirty="0" smtClean="0"/>
              <a:t>Lack of maintaining the registers regarding every section of work.</a:t>
            </a:r>
          </a:p>
          <a:p>
            <a:r>
              <a:rPr lang="en-US" sz="2400" dirty="0" smtClean="0"/>
              <a:t>Incomplete maintenance of patient files.</a:t>
            </a:r>
          </a:p>
          <a:p>
            <a:r>
              <a:rPr lang="en-US" sz="2400" dirty="0" smtClean="0"/>
              <a:t>Lack of Signage in the Hospital.</a:t>
            </a:r>
          </a:p>
          <a:p>
            <a:r>
              <a:rPr lang="en-US" sz="2400" dirty="0" smtClean="0"/>
              <a:t>Work flow process of the hospital is very slow.</a:t>
            </a:r>
          </a:p>
          <a:p>
            <a:endParaRPr lang="en-US" dirty="0"/>
          </a:p>
        </p:txBody>
      </p:sp>
    </p:spTree>
  </p:cSld>
  <p:clrMapOvr>
    <a:masterClrMapping/>
  </p:clrMapOvr>
  <p:transition>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NABH – a journey of continuous quality improvement….</a:t>
            </a:r>
            <a:endParaRPr lang="en-IN" dirty="0"/>
          </a:p>
        </p:txBody>
      </p:sp>
      <p:grpSp>
        <p:nvGrpSpPr>
          <p:cNvPr id="3" name="Group 3"/>
          <p:cNvGrpSpPr/>
          <p:nvPr/>
        </p:nvGrpSpPr>
        <p:grpSpPr>
          <a:xfrm>
            <a:off x="4286248" y="2357430"/>
            <a:ext cx="4857752" cy="4500571"/>
            <a:chOff x="4988600" y="3500438"/>
            <a:chExt cx="4155400" cy="3357563"/>
          </a:xfrm>
        </p:grpSpPr>
        <p:pic>
          <p:nvPicPr>
            <p:cNvPr id="5" name="Picture 4" descr="images7.jpg"/>
            <p:cNvPicPr>
              <a:picLocks noChangeAspect="1"/>
            </p:cNvPicPr>
            <p:nvPr/>
          </p:nvPicPr>
          <p:blipFill>
            <a:blip r:embed="rId3" cstate="print"/>
            <a:stretch>
              <a:fillRect/>
            </a:stretch>
          </p:blipFill>
          <p:spPr>
            <a:xfrm>
              <a:off x="4988600" y="3500438"/>
              <a:ext cx="4155400" cy="3357563"/>
            </a:xfrm>
            <a:prstGeom prst="rect">
              <a:avLst/>
            </a:prstGeom>
          </p:spPr>
        </p:pic>
        <p:sp>
          <p:nvSpPr>
            <p:cNvPr id="6" name="TextBox 5"/>
            <p:cNvSpPr txBox="1"/>
            <p:nvPr/>
          </p:nvSpPr>
          <p:spPr>
            <a:xfrm rot="21371053">
              <a:off x="5368603" y="4060272"/>
              <a:ext cx="1357322" cy="482183"/>
            </a:xfrm>
            <a:prstGeom prst="rect">
              <a:avLst/>
            </a:prstGeom>
            <a:solidFill>
              <a:schemeClr val="bg2">
                <a:lumMod val="75000"/>
              </a:schemeClr>
            </a:solidFill>
          </p:spPr>
          <p:txBody>
            <a:bodyPr wrap="square" rtlCol="0">
              <a:spAutoFit/>
            </a:bodyPr>
            <a:lstStyle/>
            <a:p>
              <a:pPr algn="ctr"/>
              <a:r>
                <a:rPr lang="en-US" dirty="0" smtClean="0"/>
                <a:t>NABH Accreditation</a:t>
              </a:r>
              <a:endParaRPr lang="en-IN" dirty="0"/>
            </a:p>
          </p:txBody>
        </p:sp>
      </p:grpSp>
      <p:sp>
        <p:nvSpPr>
          <p:cNvPr id="7" name="TextBox 6"/>
          <p:cNvSpPr txBox="1"/>
          <p:nvPr/>
        </p:nvSpPr>
        <p:spPr>
          <a:xfrm rot="21371053">
            <a:off x="7297282" y="4326641"/>
            <a:ext cx="1488622" cy="369332"/>
          </a:xfrm>
          <a:prstGeom prst="rect">
            <a:avLst/>
          </a:prstGeom>
          <a:solidFill>
            <a:schemeClr val="bg2">
              <a:lumMod val="75000"/>
            </a:schemeClr>
          </a:solidFill>
        </p:spPr>
        <p:txBody>
          <a:bodyPr wrap="square" rtlCol="0">
            <a:spAutoFit/>
          </a:bodyPr>
          <a:lstStyle/>
          <a:p>
            <a:pPr algn="ctr"/>
            <a:r>
              <a:rPr lang="en-US" dirty="0" smtClean="0"/>
              <a:t>Surveillance</a:t>
            </a:r>
            <a:endParaRPr lang="en-IN" dirty="0"/>
          </a:p>
        </p:txBody>
      </p:sp>
      <p:sp>
        <p:nvSpPr>
          <p:cNvPr id="8" name="TextBox 7"/>
          <p:cNvSpPr txBox="1"/>
          <p:nvPr/>
        </p:nvSpPr>
        <p:spPr>
          <a:xfrm rot="21371053">
            <a:off x="3949060" y="5259397"/>
            <a:ext cx="1357322" cy="646331"/>
          </a:xfrm>
          <a:prstGeom prst="rect">
            <a:avLst/>
          </a:prstGeom>
          <a:solidFill>
            <a:schemeClr val="bg2">
              <a:lumMod val="75000"/>
            </a:schemeClr>
          </a:solidFill>
        </p:spPr>
        <p:txBody>
          <a:bodyPr wrap="square" rtlCol="0">
            <a:spAutoFit/>
          </a:bodyPr>
          <a:lstStyle/>
          <a:p>
            <a:pPr algn="ctr"/>
            <a:r>
              <a:rPr lang="en-US" dirty="0" smtClean="0"/>
              <a:t>Pre assessment</a:t>
            </a:r>
            <a:endParaRPr lang="en-IN" dirty="0"/>
          </a:p>
        </p:txBody>
      </p:sp>
      <p:sp>
        <p:nvSpPr>
          <p:cNvPr id="9" name="TextBox 8"/>
          <p:cNvSpPr txBox="1"/>
          <p:nvPr/>
        </p:nvSpPr>
        <p:spPr>
          <a:xfrm rot="21371053">
            <a:off x="4306250" y="4259265"/>
            <a:ext cx="1357322" cy="646331"/>
          </a:xfrm>
          <a:prstGeom prst="rect">
            <a:avLst/>
          </a:prstGeom>
          <a:solidFill>
            <a:schemeClr val="bg2">
              <a:lumMod val="75000"/>
            </a:schemeClr>
          </a:solidFill>
        </p:spPr>
        <p:txBody>
          <a:bodyPr wrap="square" rtlCol="0">
            <a:spAutoFit/>
          </a:bodyPr>
          <a:lstStyle/>
          <a:p>
            <a:pPr algn="ctr"/>
            <a:r>
              <a:rPr lang="en-US" dirty="0" smtClean="0"/>
              <a:t>Final assessment</a:t>
            </a:r>
            <a:endParaRPr lang="en-IN" dirty="0"/>
          </a:p>
        </p:txBody>
      </p:sp>
      <p:sp>
        <p:nvSpPr>
          <p:cNvPr id="10" name="TextBox 9"/>
          <p:cNvSpPr txBox="1"/>
          <p:nvPr/>
        </p:nvSpPr>
        <p:spPr>
          <a:xfrm rot="21371053">
            <a:off x="4377688" y="6167222"/>
            <a:ext cx="1357322" cy="646331"/>
          </a:xfrm>
          <a:prstGeom prst="rect">
            <a:avLst/>
          </a:prstGeom>
          <a:solidFill>
            <a:schemeClr val="bg2">
              <a:lumMod val="75000"/>
            </a:schemeClr>
          </a:solidFill>
        </p:spPr>
        <p:txBody>
          <a:bodyPr wrap="square" rtlCol="0">
            <a:spAutoFit/>
          </a:bodyPr>
          <a:lstStyle/>
          <a:p>
            <a:pPr algn="ctr"/>
            <a:r>
              <a:rPr lang="en-US" dirty="0" smtClean="0"/>
              <a:t>Self assessment</a:t>
            </a:r>
            <a:endParaRPr lang="en-IN" dirty="0"/>
          </a:p>
        </p:txBody>
      </p:sp>
      <p:sp>
        <p:nvSpPr>
          <p:cNvPr id="11" name="TextBox 10"/>
          <p:cNvSpPr txBox="1"/>
          <p:nvPr/>
        </p:nvSpPr>
        <p:spPr>
          <a:xfrm rot="21371053">
            <a:off x="7368721" y="3411062"/>
            <a:ext cx="1488622" cy="646331"/>
          </a:xfrm>
          <a:prstGeom prst="rect">
            <a:avLst/>
          </a:prstGeom>
          <a:solidFill>
            <a:schemeClr val="bg2">
              <a:lumMod val="75000"/>
            </a:schemeClr>
          </a:solidFill>
        </p:spPr>
        <p:txBody>
          <a:bodyPr wrap="square" rtlCol="0">
            <a:spAutoFit/>
          </a:bodyPr>
          <a:lstStyle/>
          <a:p>
            <a:pPr algn="ctr"/>
            <a:r>
              <a:rPr lang="en-US" dirty="0" smtClean="0"/>
              <a:t>Re-accreditation</a:t>
            </a:r>
            <a:endParaRPr lang="en-IN" dirty="0"/>
          </a:p>
        </p:txBody>
      </p:sp>
      <p:pic>
        <p:nvPicPr>
          <p:cNvPr id="12" name="Picture 11" descr="cont.jpg"/>
          <p:cNvPicPr>
            <a:picLocks noChangeAspect="1"/>
          </p:cNvPicPr>
          <p:nvPr/>
        </p:nvPicPr>
        <p:blipFill>
          <a:blip r:embed="rId4" cstate="print"/>
          <a:stretch>
            <a:fillRect/>
          </a:stretch>
        </p:blipFill>
        <p:spPr>
          <a:xfrm>
            <a:off x="214282" y="2214554"/>
            <a:ext cx="3643338" cy="3643338"/>
          </a:xfrm>
          <a:prstGeom prst="rect">
            <a:avLst/>
          </a:prstGeom>
        </p:spPr>
      </p:pic>
    </p:spTree>
  </p:cSld>
  <p:clrMapOvr>
    <a:masterClrMapping/>
  </p:clrMapOvr>
  <p:transition>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p:spPr>
        <p:txBody>
          <a:bodyPr/>
          <a:lstStyle/>
          <a:p>
            <a:pPr algn="ctr"/>
            <a:r>
              <a:rPr lang="en-US" b="1" dirty="0" smtClean="0">
                <a:ln w="17780" cmpd="sng">
                  <a:solidFill>
                    <a:schemeClr val="accent1">
                      <a:tint val="3000"/>
                    </a:schemeClr>
                  </a:solidFill>
                  <a:prstDash val="solid"/>
                  <a:miter lim="800000"/>
                </a:ln>
                <a:solidFill>
                  <a:srgbClr val="0070C0"/>
                </a:solidFill>
                <a:effectLst>
                  <a:outerShdw blurRad="55000" dist="50800" dir="5400000" algn="tl">
                    <a:srgbClr val="000000">
                      <a:alpha val="33000"/>
                    </a:srgbClr>
                  </a:outerShdw>
                </a:effectLst>
              </a:rPr>
              <a:t>THANK</a:t>
            </a:r>
            <a:r>
              <a:rPr lang="en-US" b="1" dirty="0" smtClean="0">
                <a:solidFill>
                  <a:srgbClr val="0070C0"/>
                </a:solidFill>
              </a:rPr>
              <a:t> </a:t>
            </a:r>
            <a:r>
              <a:rPr lang="en-US" b="1" dirty="0" smtClean="0">
                <a:ln w="17780" cmpd="sng">
                  <a:solidFill>
                    <a:schemeClr val="accent1">
                      <a:tint val="3000"/>
                    </a:schemeClr>
                  </a:solidFill>
                  <a:prstDash val="solid"/>
                  <a:miter lim="800000"/>
                </a:ln>
                <a:solidFill>
                  <a:srgbClr val="0070C0"/>
                </a:solidFill>
                <a:effectLst>
                  <a:outerShdw blurRad="55000" dist="50800" dir="5400000" algn="tl">
                    <a:srgbClr val="000000">
                      <a:alpha val="33000"/>
                    </a:srgbClr>
                  </a:outerShdw>
                </a:effectLst>
              </a:rPr>
              <a:t>YOU</a:t>
            </a:r>
            <a:endParaRPr lang="en-US" b="1" dirty="0">
              <a:solidFill>
                <a:srgbClr val="0070C0"/>
              </a:solidFill>
            </a:endParaRPr>
          </a:p>
        </p:txBody>
      </p:sp>
      <p:pic>
        <p:nvPicPr>
          <p:cNvPr id="1026" name="Picture 2"/>
          <p:cNvPicPr>
            <a:picLocks noChangeAspect="1" noChangeArrowheads="1"/>
          </p:cNvPicPr>
          <p:nvPr/>
        </p:nvPicPr>
        <p:blipFill>
          <a:blip r:embed="rId3" cstate="print"/>
          <a:srcRect/>
          <a:stretch>
            <a:fillRect/>
          </a:stretch>
        </p:blipFill>
        <p:spPr bwMode="auto">
          <a:xfrm>
            <a:off x="0" y="1752600"/>
            <a:ext cx="9144000" cy="5105400"/>
          </a:xfrm>
          <a:prstGeom prst="rect">
            <a:avLst/>
          </a:prstGeom>
          <a:noFill/>
          <a:ln w="9525">
            <a:noFill/>
            <a:miter lim="800000"/>
            <a:headEnd/>
            <a:tailEnd/>
          </a:ln>
        </p:spPr>
      </p:pic>
    </p:spTree>
  </p:cSld>
  <p:clrMapOvr>
    <a:masterClrMapping/>
  </p:clrMapOvr>
  <p:transition>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838200"/>
          </a:xfrm>
        </p:spPr>
        <p:txBody>
          <a:bodyPr>
            <a:normAutofit/>
          </a:bodyPr>
          <a:lstStyle/>
          <a:p>
            <a:r>
              <a:rPr lang="en-US" sz="3200" dirty="0" smtClean="0"/>
              <a:t>Cont…</a:t>
            </a:r>
            <a:endParaRPr lang="en-US" sz="3200" dirty="0"/>
          </a:p>
        </p:txBody>
      </p:sp>
      <p:sp>
        <p:nvSpPr>
          <p:cNvPr id="3" name="Content Placeholder 2"/>
          <p:cNvSpPr>
            <a:spLocks noGrp="1"/>
          </p:cNvSpPr>
          <p:nvPr>
            <p:ph idx="1"/>
          </p:nvPr>
        </p:nvSpPr>
        <p:spPr>
          <a:xfrm>
            <a:off x="228600" y="1219200"/>
            <a:ext cx="8686800" cy="5410200"/>
          </a:xfrm>
        </p:spPr>
        <p:txBody>
          <a:bodyPr/>
          <a:lstStyle/>
          <a:p>
            <a:pPr algn="just">
              <a:buNone/>
            </a:pPr>
            <a:endParaRPr lang="en-US" sz="2400" dirty="0" smtClean="0"/>
          </a:p>
          <a:p>
            <a:pPr algn="just"/>
            <a:r>
              <a:rPr lang="en-US" sz="2400" dirty="0" smtClean="0"/>
              <a:t>The management of Sarvodaya  Multispeciality and Cancer Hospital has taken up the initiative to standardize the patient care and its management system and initiate an activity of continual quality improvement.</a:t>
            </a:r>
          </a:p>
          <a:p>
            <a:pPr algn="just">
              <a:buNone/>
            </a:pPr>
            <a:endParaRPr lang="en-US" sz="2400" dirty="0" smtClean="0"/>
          </a:p>
          <a:p>
            <a:pPr algn="just"/>
            <a:r>
              <a:rPr lang="en-US" sz="2400" dirty="0" smtClean="0"/>
              <a:t>With this thought, the hospital has chosen NABH Accreditation norms as a reference to improve and standardize the health care delivery in the hospital.</a:t>
            </a:r>
          </a:p>
          <a:p>
            <a:pPr algn="just"/>
            <a:endParaRPr lang="en-US" sz="2400" dirty="0" smtClean="0"/>
          </a:p>
          <a:p>
            <a:pPr algn="just"/>
            <a:r>
              <a:rPr lang="en-US" sz="2400" dirty="0" smtClean="0"/>
              <a:t>Now at present the hospital is 120 bedded Hospital.</a:t>
            </a:r>
          </a:p>
          <a:p>
            <a:endParaRPr lang="en-US" dirty="0"/>
          </a:p>
        </p:txBody>
      </p:sp>
    </p:spTree>
  </p:cSld>
  <p:clrMapOvr>
    <a:masterClrMapping/>
  </p:clrMapOvr>
  <p:transition>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762000"/>
          </a:xfrm>
        </p:spPr>
        <p:txBody>
          <a:bodyPr>
            <a:normAutofit/>
          </a:bodyPr>
          <a:lstStyle/>
          <a:p>
            <a:r>
              <a:rPr lang="en-US" sz="3200" b="1" dirty="0" smtClean="0"/>
              <a:t>DUTIES/LEARNING</a:t>
            </a:r>
            <a:endParaRPr lang="en-US" sz="3200" b="1" dirty="0"/>
          </a:p>
        </p:txBody>
      </p:sp>
      <p:sp>
        <p:nvSpPr>
          <p:cNvPr id="3" name="Content Placeholder 2"/>
          <p:cNvSpPr>
            <a:spLocks noGrp="1"/>
          </p:cNvSpPr>
          <p:nvPr>
            <p:ph idx="1"/>
          </p:nvPr>
        </p:nvSpPr>
        <p:spPr>
          <a:xfrm>
            <a:off x="228600" y="1524000"/>
            <a:ext cx="8686800" cy="5105400"/>
          </a:xfrm>
        </p:spPr>
        <p:txBody>
          <a:bodyPr/>
          <a:lstStyle/>
          <a:p>
            <a:r>
              <a:rPr lang="en-US" sz="2400" dirty="0" smtClean="0"/>
              <a:t>To Co-ordinate all </a:t>
            </a:r>
            <a:r>
              <a:rPr lang="en-US" sz="2400" b="1" dirty="0" smtClean="0"/>
              <a:t>NABH</a:t>
            </a:r>
            <a:r>
              <a:rPr lang="en-US" sz="2400" dirty="0" smtClean="0"/>
              <a:t> Activities in the Hospital.</a:t>
            </a:r>
          </a:p>
          <a:p>
            <a:pPr>
              <a:buNone/>
            </a:pPr>
            <a:endParaRPr lang="en-US" sz="2400" dirty="0" smtClean="0"/>
          </a:p>
          <a:p>
            <a:pPr lvl="0"/>
            <a:r>
              <a:rPr lang="en-US" sz="2400" dirty="0" smtClean="0"/>
              <a:t>Making a </a:t>
            </a:r>
            <a:r>
              <a:rPr lang="en-US" sz="2400" b="1" dirty="0" smtClean="0"/>
              <a:t>Manual</a:t>
            </a:r>
            <a:r>
              <a:rPr lang="en-US" sz="2400" dirty="0" smtClean="0"/>
              <a:t> of every department of the hospital, as per NABH Standards.</a:t>
            </a:r>
          </a:p>
          <a:p>
            <a:pPr lvl="0">
              <a:buNone/>
            </a:pPr>
            <a:endParaRPr lang="en-US" sz="2400" dirty="0" smtClean="0"/>
          </a:p>
          <a:p>
            <a:pPr lvl="0"/>
            <a:r>
              <a:rPr lang="en-US" sz="2400" dirty="0" smtClean="0"/>
              <a:t>Making a </a:t>
            </a:r>
            <a:r>
              <a:rPr lang="en-US" sz="2400" b="1" dirty="0" smtClean="0"/>
              <a:t>SOPs</a:t>
            </a:r>
            <a:r>
              <a:rPr lang="en-US" sz="2400" dirty="0" smtClean="0"/>
              <a:t> of every department of the hospital as per NABH Standards.</a:t>
            </a:r>
          </a:p>
          <a:p>
            <a:pPr lvl="0">
              <a:buNone/>
            </a:pPr>
            <a:endParaRPr lang="en-US" sz="2400" dirty="0" smtClean="0"/>
          </a:p>
          <a:p>
            <a:pPr lvl="0"/>
            <a:r>
              <a:rPr lang="en-US" sz="2400" dirty="0" smtClean="0"/>
              <a:t>Making </a:t>
            </a:r>
            <a:r>
              <a:rPr lang="en-US" sz="2400" b="1" dirty="0" smtClean="0"/>
              <a:t>Committees</a:t>
            </a:r>
            <a:r>
              <a:rPr lang="en-US" sz="2400" dirty="0" smtClean="0"/>
              <a:t>, </a:t>
            </a:r>
            <a:r>
              <a:rPr lang="en-US" sz="2400" b="1" dirty="0" smtClean="0"/>
              <a:t>Forms and Formats</a:t>
            </a:r>
            <a:r>
              <a:rPr lang="en-US" sz="2400" dirty="0" smtClean="0"/>
              <a:t> of the hospital. </a:t>
            </a:r>
          </a:p>
          <a:p>
            <a:pPr lvl="0">
              <a:buNone/>
            </a:pPr>
            <a:endParaRPr lang="en-US" sz="2400" dirty="0" smtClean="0"/>
          </a:p>
          <a:p>
            <a:r>
              <a:rPr lang="en-US" dirty="0" smtClean="0"/>
              <a:t>Data collection of Quality Indicators.</a:t>
            </a:r>
            <a:endParaRPr lang="en-US" dirty="0"/>
          </a:p>
        </p:txBody>
      </p:sp>
    </p:spTree>
  </p:cSld>
  <p:clrMapOvr>
    <a:masterClrMapping/>
  </p:clrMapOvr>
  <p:transition>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763000" cy="533400"/>
          </a:xfrm>
        </p:spPr>
        <p:txBody>
          <a:bodyPr>
            <a:normAutofit/>
          </a:bodyPr>
          <a:lstStyle/>
          <a:p>
            <a:r>
              <a:rPr lang="en-US" sz="3200" b="1" dirty="0" smtClean="0"/>
              <a:t>DISSERTATION REPORT</a:t>
            </a:r>
            <a:endParaRPr lang="en-US" sz="3200" b="1" dirty="0"/>
          </a:p>
        </p:txBody>
      </p:sp>
      <p:sp>
        <p:nvSpPr>
          <p:cNvPr id="3" name="Content Placeholder 2"/>
          <p:cNvSpPr>
            <a:spLocks noGrp="1"/>
          </p:cNvSpPr>
          <p:nvPr>
            <p:ph idx="1"/>
          </p:nvPr>
        </p:nvSpPr>
        <p:spPr>
          <a:xfrm>
            <a:off x="228600" y="990600"/>
            <a:ext cx="8686800" cy="5562600"/>
          </a:xfrm>
        </p:spPr>
        <p:txBody>
          <a:bodyPr>
            <a:normAutofit fontScale="85000" lnSpcReduction="20000"/>
          </a:bodyPr>
          <a:lstStyle/>
          <a:p>
            <a:pPr algn="just">
              <a:buNone/>
            </a:pPr>
            <a:endParaRPr lang="en-US" sz="3100" dirty="0" smtClean="0"/>
          </a:p>
          <a:p>
            <a:pPr algn="just"/>
            <a:r>
              <a:rPr lang="en-US" sz="3100" b="1" dirty="0" smtClean="0"/>
              <a:t>Rationale:- </a:t>
            </a:r>
            <a:r>
              <a:rPr lang="en-US" sz="3100" dirty="0" smtClean="0"/>
              <a:t>To improve and implement the Quality Management System in the Hospital according to the NABH Standards. </a:t>
            </a:r>
          </a:p>
          <a:p>
            <a:pPr algn="just">
              <a:buNone/>
            </a:pPr>
            <a:endParaRPr lang="en-US" sz="3100" dirty="0" smtClean="0"/>
          </a:p>
          <a:p>
            <a:pPr algn="just"/>
            <a:r>
              <a:rPr lang="en-US" sz="3100" b="1" dirty="0" smtClean="0"/>
              <a:t>Objectives:- </a:t>
            </a:r>
            <a:r>
              <a:rPr lang="en-US" sz="3100" dirty="0" smtClean="0"/>
              <a:t>To Establish Quality Management System in Sarvodaya Multispeciality  and Cancer </a:t>
            </a:r>
            <a:r>
              <a:rPr lang="en-US" sz="3100" dirty="0" smtClean="0"/>
              <a:t>Hospital in Legal </a:t>
            </a:r>
            <a:r>
              <a:rPr lang="en-US" sz="3100" dirty="0" smtClean="0"/>
              <a:t>Compliances, Motivation of staff,  Formation of a Team, Training, Quality Indicators Data Collection and Infection Control Team Round.</a:t>
            </a:r>
          </a:p>
          <a:p>
            <a:pPr algn="just">
              <a:buNone/>
            </a:pPr>
            <a:endParaRPr lang="en-US" sz="3100" dirty="0" smtClean="0"/>
          </a:p>
          <a:p>
            <a:pPr algn="just"/>
            <a:r>
              <a:rPr lang="en-US" sz="3100" b="1" dirty="0" smtClean="0"/>
              <a:t>Limitations of the study:-  </a:t>
            </a:r>
            <a:r>
              <a:rPr lang="en-US" sz="3100" dirty="0" smtClean="0"/>
              <a:t>Unable to share Gap Analysis  Report, Manual and SOPs  outside the hospital.</a:t>
            </a:r>
          </a:p>
          <a:p>
            <a:pPr algn="just"/>
            <a:endParaRPr lang="en-US" sz="2400" dirty="0" smtClean="0"/>
          </a:p>
          <a:p>
            <a:pPr algn="just">
              <a:buNone/>
            </a:pPr>
            <a:r>
              <a:rPr lang="en-US" sz="2400" dirty="0" smtClean="0"/>
              <a:t>    </a:t>
            </a:r>
            <a:endParaRPr lang="en-US" sz="2400" dirty="0"/>
          </a:p>
        </p:txBody>
      </p:sp>
    </p:spTree>
  </p:cSld>
  <p:clrMapOvr>
    <a:masterClrMapping/>
  </p:clrMapOvr>
  <p:transition>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10600" cy="762000"/>
          </a:xfrm>
        </p:spPr>
        <p:txBody>
          <a:bodyPr>
            <a:normAutofit/>
          </a:bodyPr>
          <a:lstStyle/>
          <a:p>
            <a:pPr algn="l"/>
            <a:r>
              <a:rPr lang="en-US" sz="3200" b="1" dirty="0" smtClean="0">
                <a:solidFill>
                  <a:schemeClr val="accent1">
                    <a:lumMod val="75000"/>
                  </a:schemeClr>
                </a:solidFill>
              </a:rPr>
              <a:t>INTRODUCTION </a:t>
            </a:r>
            <a:endParaRPr lang="en-US" sz="3200" b="1" dirty="0"/>
          </a:p>
        </p:txBody>
      </p:sp>
      <p:sp>
        <p:nvSpPr>
          <p:cNvPr id="3" name="Content Placeholder 2"/>
          <p:cNvSpPr>
            <a:spLocks noGrp="1"/>
          </p:cNvSpPr>
          <p:nvPr>
            <p:ph idx="1"/>
          </p:nvPr>
        </p:nvSpPr>
        <p:spPr>
          <a:xfrm>
            <a:off x="304800" y="1295400"/>
            <a:ext cx="8610600" cy="5334000"/>
          </a:xfrm>
        </p:spPr>
        <p:txBody>
          <a:bodyPr>
            <a:normAutofit fontScale="92500" lnSpcReduction="20000"/>
          </a:bodyPr>
          <a:lstStyle/>
          <a:p>
            <a:pPr algn="just"/>
            <a:r>
              <a:rPr lang="en-US" dirty="0" smtClean="0"/>
              <a:t>Quality in Hospitals is all about meeting expectations of:</a:t>
            </a:r>
          </a:p>
          <a:p>
            <a:pPr algn="just">
              <a:buNone/>
            </a:pPr>
            <a:endParaRPr lang="en-US" dirty="0" smtClean="0"/>
          </a:p>
          <a:p>
            <a:pPr lvl="1" algn="just"/>
            <a:r>
              <a:rPr lang="en-US" sz="2600" dirty="0" smtClean="0"/>
              <a:t>Patients</a:t>
            </a:r>
          </a:p>
          <a:p>
            <a:pPr lvl="1" algn="just"/>
            <a:r>
              <a:rPr lang="en-US" sz="2600" dirty="0" smtClean="0"/>
              <a:t>Statutory / Legal bodies</a:t>
            </a:r>
          </a:p>
          <a:p>
            <a:pPr lvl="1" algn="just"/>
            <a:r>
              <a:rPr lang="en-US" sz="2600" dirty="0" smtClean="0"/>
              <a:t>Internal Customers</a:t>
            </a:r>
          </a:p>
          <a:p>
            <a:pPr lvl="1" algn="just"/>
            <a:r>
              <a:rPr lang="en-US" sz="2600" dirty="0" smtClean="0"/>
              <a:t>Owners / Trust</a:t>
            </a:r>
          </a:p>
          <a:p>
            <a:pPr lvl="1" algn="just"/>
            <a:r>
              <a:rPr lang="en-US" sz="2600" dirty="0" smtClean="0"/>
              <a:t>Others</a:t>
            </a:r>
          </a:p>
          <a:p>
            <a:pPr lvl="1" algn="just"/>
            <a:r>
              <a:rPr lang="en-US" sz="2600" dirty="0" smtClean="0"/>
              <a:t>Third parties (NABH)</a:t>
            </a:r>
          </a:p>
          <a:p>
            <a:pPr lvl="1"/>
            <a:endParaRPr lang="en-US" dirty="0" smtClean="0"/>
          </a:p>
          <a:p>
            <a:pPr lvl="1"/>
            <a:endParaRPr lang="en-US" dirty="0" smtClean="0"/>
          </a:p>
          <a:p>
            <a:pPr lvl="1"/>
            <a:endParaRPr lang="en-US" dirty="0" smtClean="0"/>
          </a:p>
          <a:p>
            <a:pPr lvl="1"/>
            <a:endParaRPr lang="en-US" sz="2600" dirty="0" smtClean="0"/>
          </a:p>
          <a:p>
            <a:pPr lvl="1" algn="just">
              <a:buNone/>
            </a:pPr>
            <a:r>
              <a:rPr lang="en-US" sz="2600" dirty="0" smtClean="0"/>
              <a:t>NABH has simplified matters by laying down accreditation standards for Hospitals and Healthcare providers</a:t>
            </a:r>
          </a:p>
          <a:p>
            <a:endParaRPr lang="en-US" dirty="0"/>
          </a:p>
        </p:txBody>
      </p:sp>
      <p:pic>
        <p:nvPicPr>
          <p:cNvPr id="4" name="Picture 3" descr="quality-assurance.jpg"/>
          <p:cNvPicPr>
            <a:picLocks noChangeAspect="1"/>
          </p:cNvPicPr>
          <p:nvPr/>
        </p:nvPicPr>
        <p:blipFill>
          <a:blip r:embed="rId2" cstate="print"/>
          <a:stretch>
            <a:fillRect/>
          </a:stretch>
        </p:blipFill>
        <p:spPr>
          <a:xfrm>
            <a:off x="5065039" y="2571744"/>
            <a:ext cx="3662965" cy="2681290"/>
          </a:xfrm>
          <a:prstGeom prst="rect">
            <a:avLst/>
          </a:prstGeom>
        </p:spPr>
      </p:pic>
    </p:spTree>
  </p:cSld>
  <p:clrMapOvr>
    <a:masterClrMapping/>
  </p:clrMapOvr>
  <p:transition>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1066800"/>
          </a:xfrm>
        </p:spPr>
        <p:txBody>
          <a:bodyPr>
            <a:normAutofit/>
          </a:bodyPr>
          <a:lstStyle/>
          <a:p>
            <a:r>
              <a:rPr lang="en-US" sz="3200" b="1" dirty="0" smtClean="0"/>
              <a:t>NABH Standards – Third Edition </a:t>
            </a:r>
            <a:r>
              <a:rPr lang="en-US" sz="2800" b="1" dirty="0" smtClean="0"/>
              <a:t>(Applicable from  July 1st, 2012)</a:t>
            </a:r>
            <a:endParaRPr lang="en-US" sz="2800" dirty="0"/>
          </a:p>
        </p:txBody>
      </p:sp>
      <p:sp>
        <p:nvSpPr>
          <p:cNvPr id="3" name="Content Placeholder 2"/>
          <p:cNvSpPr>
            <a:spLocks noGrp="1"/>
          </p:cNvSpPr>
          <p:nvPr>
            <p:ph idx="1"/>
          </p:nvPr>
        </p:nvSpPr>
        <p:spPr>
          <a:xfrm>
            <a:off x="228600" y="1524000"/>
            <a:ext cx="8686800" cy="5181600"/>
          </a:xfrm>
        </p:spPr>
        <p:txBody>
          <a:bodyPr>
            <a:normAutofit/>
          </a:bodyPr>
          <a:lstStyle/>
          <a:p>
            <a:r>
              <a:rPr lang="en-US" sz="2400" dirty="0" smtClean="0"/>
              <a:t>10 Chapters</a:t>
            </a:r>
          </a:p>
          <a:p>
            <a:r>
              <a:rPr lang="en-US" sz="2400" dirty="0" smtClean="0"/>
              <a:t>102 Standards</a:t>
            </a:r>
          </a:p>
          <a:p>
            <a:r>
              <a:rPr lang="en-US" sz="2400" dirty="0" smtClean="0"/>
              <a:t>636 Objective Elements</a:t>
            </a:r>
          </a:p>
          <a:p>
            <a:pPr algn="just">
              <a:buNone/>
            </a:pPr>
            <a:r>
              <a:rPr lang="en-US" sz="2400" dirty="0" smtClean="0"/>
              <a:t>    A standard is a </a:t>
            </a:r>
            <a:r>
              <a:rPr lang="en-US" sz="2400" b="1" dirty="0" smtClean="0"/>
              <a:t>statement that defines the </a:t>
            </a:r>
            <a:r>
              <a:rPr lang="en-US" sz="2400" dirty="0" smtClean="0"/>
              <a:t>structures and processes that must be substantially in place in an organization to enhance the quality of care.</a:t>
            </a:r>
          </a:p>
          <a:p>
            <a:pPr algn="just">
              <a:buNone/>
            </a:pPr>
            <a:endParaRPr lang="en-US" sz="2400" dirty="0" smtClean="0"/>
          </a:p>
          <a:p>
            <a:pPr algn="just">
              <a:buNone/>
            </a:pPr>
            <a:r>
              <a:rPr lang="en-US" sz="2400" dirty="0" smtClean="0"/>
              <a:t>   Objective element is a </a:t>
            </a:r>
            <a:r>
              <a:rPr lang="en-US" sz="2400" b="1" dirty="0" smtClean="0"/>
              <a:t>measurable component </a:t>
            </a:r>
            <a:r>
              <a:rPr lang="en-US" sz="2400" dirty="0" smtClean="0"/>
              <a:t>of a standard.</a:t>
            </a:r>
          </a:p>
          <a:p>
            <a:pPr algn="just">
              <a:buNone/>
            </a:pPr>
            <a:endParaRPr lang="en-US" sz="2400" dirty="0" smtClean="0"/>
          </a:p>
          <a:p>
            <a:pPr algn="just">
              <a:buNone/>
            </a:pPr>
            <a:r>
              <a:rPr lang="en-US" sz="2400" dirty="0" smtClean="0"/>
              <a:t>    Acceptable compliance with objective elements determines the overall compliance with a standard.</a:t>
            </a:r>
            <a:endParaRPr lang="en-US" sz="2400" dirty="0"/>
          </a:p>
        </p:txBody>
      </p:sp>
    </p:spTree>
  </p:cSld>
  <p:clrMapOvr>
    <a:masterClrMapping/>
  </p:clrMapOvr>
  <p:transition>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89888"/>
          </a:xfrm>
        </p:spPr>
        <p:txBody>
          <a:bodyPr>
            <a:normAutofit/>
          </a:bodyPr>
          <a:lstStyle/>
          <a:p>
            <a:pPr lvl="0"/>
            <a:r>
              <a:rPr lang="en-US" sz="3200" b="1" dirty="0" smtClean="0">
                <a:solidFill>
                  <a:schemeClr val="accent1">
                    <a:lumMod val="75000"/>
                  </a:schemeClr>
                </a:solidFill>
              </a:rPr>
              <a:t>Key issues addressed</a:t>
            </a:r>
            <a:r>
              <a:rPr lang="en-IN" dirty="0" smtClean="0">
                <a:solidFill>
                  <a:schemeClr val="accent1">
                    <a:lumMod val="75000"/>
                  </a:schemeClr>
                </a:solidFill>
              </a:rPr>
              <a:t/>
            </a:r>
            <a:br>
              <a:rPr lang="en-IN" dirty="0" smtClean="0">
                <a:solidFill>
                  <a:schemeClr val="accent1">
                    <a:lumMod val="75000"/>
                  </a:schemeClr>
                </a:solidFill>
              </a:rPr>
            </a:br>
            <a:endParaRPr lang="en-US" dirty="0"/>
          </a:p>
        </p:txBody>
      </p:sp>
      <p:graphicFrame>
        <p:nvGraphicFramePr>
          <p:cNvPr id="4" name="Content Placeholder 3"/>
          <p:cNvGraphicFramePr>
            <a:graphicFrameLocks noGrp="1"/>
          </p:cNvGraphicFramePr>
          <p:nvPr>
            <p:ph idx="1"/>
          </p:nvPr>
        </p:nvGraphicFramePr>
        <p:xfrm>
          <a:off x="304800" y="1447800"/>
          <a:ext cx="85344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08888"/>
          </a:xfrm>
        </p:spPr>
        <p:txBody>
          <a:bodyPr>
            <a:normAutofit fontScale="90000"/>
          </a:bodyPr>
          <a:lstStyle/>
          <a:p>
            <a:r>
              <a:rPr lang="en-US" sz="3600" b="1" dirty="0" smtClean="0"/>
              <a:t>Outline of NABH Standards</a:t>
            </a:r>
            <a:r>
              <a:rPr lang="en-US" dirty="0" smtClean="0"/>
              <a:t/>
            </a:r>
            <a:br>
              <a:rPr lang="en-US" dirty="0" smtClean="0"/>
            </a:br>
            <a:endParaRPr lang="en-US" dirty="0"/>
          </a:p>
        </p:txBody>
      </p:sp>
      <p:pic>
        <p:nvPicPr>
          <p:cNvPr id="4" name="Content Placeholder 3"/>
          <p:cNvPicPr>
            <a:picLocks noGrp="1"/>
          </p:cNvPicPr>
          <p:nvPr>
            <p:ph idx="1"/>
          </p:nvPr>
        </p:nvPicPr>
        <p:blipFill>
          <a:blip r:embed="rId2" cstate="print"/>
          <a:srcRect/>
          <a:stretch>
            <a:fillRect/>
          </a:stretch>
        </p:blipFill>
        <p:spPr bwMode="auto">
          <a:xfrm>
            <a:off x="2717393" y="2107743"/>
            <a:ext cx="3709213" cy="3709313"/>
          </a:xfrm>
          <a:prstGeom prst="rect">
            <a:avLst/>
          </a:prstGeom>
          <a:noFill/>
          <a:ln w="9525">
            <a:noFill/>
            <a:miter lim="800000"/>
            <a:headEnd/>
            <a:tailEnd/>
          </a:ln>
        </p:spPr>
      </p:pic>
    </p:spTree>
  </p:cSld>
  <p:clrMapOvr>
    <a:masterClrMapping/>
  </p:clrMapOvr>
  <p:transition>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507</TotalTime>
  <Words>1311</Words>
  <Application>Microsoft Office PowerPoint</Application>
  <PresentationFormat>On-screen Show (4:3)</PresentationFormat>
  <Paragraphs>216</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Flow</vt:lpstr>
      <vt:lpstr>Establishing Quality Management System in Sarvodaya Multispeciality and Cancer Hospital</vt:lpstr>
      <vt:lpstr>ORGANIZATION PROFILE</vt:lpstr>
      <vt:lpstr>Cont…</vt:lpstr>
      <vt:lpstr>DUTIES/LEARNING</vt:lpstr>
      <vt:lpstr>DISSERTATION REPORT</vt:lpstr>
      <vt:lpstr>INTRODUCTION </vt:lpstr>
      <vt:lpstr>NABH Standards – Third Edition (Applicable from  July 1st, 2012)</vt:lpstr>
      <vt:lpstr>Key issues addressed </vt:lpstr>
      <vt:lpstr>Outline of NABH Standards </vt:lpstr>
      <vt:lpstr>Patient-Centered Standards</vt:lpstr>
      <vt:lpstr>Management-Centered Standards</vt:lpstr>
      <vt:lpstr>REVIEW OF LITERATURE</vt:lpstr>
      <vt:lpstr>Cont…</vt:lpstr>
      <vt:lpstr>Methodology</vt:lpstr>
      <vt:lpstr>Cont…</vt:lpstr>
      <vt:lpstr>RESULTS WITH DISCUSSION</vt:lpstr>
      <vt:lpstr>Slide 17</vt:lpstr>
      <vt:lpstr>Slide 18</vt:lpstr>
      <vt:lpstr>Slide 19</vt:lpstr>
      <vt:lpstr> CONCLUSION </vt:lpstr>
      <vt:lpstr>Cont…</vt:lpstr>
      <vt:lpstr>RECOMMENDATIONS</vt:lpstr>
      <vt:lpstr>NABH – a journey of continuous quality improvement….</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dc:title>
  <dc:creator>MOUSHMI</dc:creator>
  <cp:lastModifiedBy>MOUSHMI</cp:lastModifiedBy>
  <cp:revision>108</cp:revision>
  <dcterms:created xsi:type="dcterms:W3CDTF">2006-08-16T00:00:00Z</dcterms:created>
  <dcterms:modified xsi:type="dcterms:W3CDTF">2014-05-05T06:21:29Z</dcterms:modified>
</cp:coreProperties>
</file>