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chart2.xml" ContentType="application/vnd.openxmlformats-officedocument.drawingml.chart+xml"/>
  <Override PartName="/ppt/drawings/drawing1.xml" ContentType="application/vnd.openxmlformats-officedocument.drawingml.chartshapes+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24"/>
  </p:notesMasterIdLst>
  <p:sldIdLst>
    <p:sldId id="258" r:id="rId2"/>
    <p:sldId id="264" r:id="rId3"/>
    <p:sldId id="285" r:id="rId4"/>
    <p:sldId id="288" r:id="rId5"/>
    <p:sldId id="289" r:id="rId6"/>
    <p:sldId id="267" r:id="rId7"/>
    <p:sldId id="290" r:id="rId8"/>
    <p:sldId id="256" r:id="rId9"/>
    <p:sldId id="257" r:id="rId10"/>
    <p:sldId id="268" r:id="rId11"/>
    <p:sldId id="269" r:id="rId12"/>
    <p:sldId id="270" r:id="rId13"/>
    <p:sldId id="271" r:id="rId14"/>
    <p:sldId id="272" r:id="rId15"/>
    <p:sldId id="291" r:id="rId16"/>
    <p:sldId id="273" r:id="rId17"/>
    <p:sldId id="274" r:id="rId18"/>
    <p:sldId id="275" r:id="rId19"/>
    <p:sldId id="276" r:id="rId20"/>
    <p:sldId id="283" r:id="rId21"/>
    <p:sldId id="284" r:id="rId22"/>
    <p:sldId id="281" r:id="rId2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2832" autoAdjust="0"/>
  </p:normalViewPr>
  <p:slideViewPr>
    <p:cSldViewPr>
      <p:cViewPr varScale="1">
        <p:scale>
          <a:sx n="68" d="100"/>
          <a:sy n="68" d="100"/>
        </p:scale>
        <p:origin x="-1446" y="-10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charts/_rels/chart1.xml.rels><?xml version="1.0" encoding="UTF-8" standalone="yes"?>
<Relationships xmlns="http://schemas.openxmlformats.org/package/2006/relationships"><Relationship Id="rId1" Type="http://schemas.openxmlformats.org/officeDocument/2006/relationships/oleObject" Target="file:///E:\project%20work\project%20docu.xlsx" TargetMode="External"/></Relationships>
</file>

<file path=ppt/charts/_rels/chart2.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oleObject" Target="file:///E:\project%20work\project%20docu.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IN"/>
  <c:roundedCorners val="0"/>
  <mc:AlternateContent xmlns:mc="http://schemas.openxmlformats.org/markup-compatibility/2006">
    <mc:Choice xmlns:c14="http://schemas.microsoft.com/office/drawing/2007/8/2/chart" Requires="c14">
      <c14:style val="135"/>
    </mc:Choice>
    <mc:Fallback>
      <c:style val="35"/>
    </mc:Fallback>
  </mc:AlternateContent>
  <c:chart>
    <c:title>
      <c:tx>
        <c:rich>
          <a:bodyPr/>
          <a:lstStyle/>
          <a:p>
            <a:pPr>
              <a:defRPr/>
            </a:pPr>
            <a:r>
              <a:rPr lang="en-US"/>
              <a:t>Categories of Relevance of DNB theses topics </a:t>
            </a:r>
          </a:p>
        </c:rich>
      </c:tx>
      <c:layout>
        <c:manualLayout>
          <c:xMode val="edge"/>
          <c:yMode val="edge"/>
          <c:x val="0.24122222222222242"/>
          <c:y val="3.3333328472830548E-2"/>
        </c:manualLayout>
      </c:layout>
      <c:overlay val="0"/>
    </c:title>
    <c:autoTitleDeleted val="0"/>
    <c:view3D>
      <c:rotX val="15"/>
      <c:rotY val="20"/>
      <c:rAngAx val="1"/>
    </c:view3D>
    <c:floor>
      <c:thickness val="0"/>
    </c:floor>
    <c:sideWall>
      <c:thickness val="0"/>
    </c:sideWall>
    <c:backWall>
      <c:thickness val="0"/>
    </c:backWall>
    <c:plotArea>
      <c:layout>
        <c:manualLayout>
          <c:layoutTarget val="inner"/>
          <c:xMode val="edge"/>
          <c:yMode val="edge"/>
          <c:x val="0.11263927829916789"/>
          <c:y val="0.11332441935324122"/>
          <c:w val="0.88736065306465961"/>
          <c:h val="0.62406463343025564"/>
        </c:manualLayout>
      </c:layout>
      <c:bar3DChart>
        <c:barDir val="col"/>
        <c:grouping val="stacked"/>
        <c:varyColors val="0"/>
        <c:ser>
          <c:idx val="0"/>
          <c:order val="0"/>
          <c:invertIfNegative val="0"/>
          <c:cat>
            <c:strRef>
              <c:f>Sheet1!$K$5:$K$9</c:f>
              <c:strCache>
                <c:ptCount val="5"/>
                <c:pt idx="0">
                  <c:v>Highly Relevant</c:v>
                </c:pt>
                <c:pt idx="2">
                  <c:v>Relevant</c:v>
                </c:pt>
                <c:pt idx="4">
                  <c:v>Less Relevant</c:v>
                </c:pt>
              </c:strCache>
            </c:strRef>
          </c:cat>
          <c:val>
            <c:numRef>
              <c:f>Sheet1!$L$5:$L$9</c:f>
              <c:numCache>
                <c:formatCode>General</c:formatCode>
                <c:ptCount val="5"/>
              </c:numCache>
            </c:numRef>
          </c:val>
        </c:ser>
        <c:ser>
          <c:idx val="1"/>
          <c:order val="1"/>
          <c:invertIfNegative val="0"/>
          <c:dLbls>
            <c:txPr>
              <a:bodyPr/>
              <a:lstStyle/>
              <a:p>
                <a:pPr>
                  <a:defRPr sz="2800" b="1"/>
                </a:pPr>
                <a:endParaRPr lang="en-US"/>
              </a:p>
            </c:txPr>
            <c:showLegendKey val="0"/>
            <c:showVal val="1"/>
            <c:showCatName val="0"/>
            <c:showSerName val="0"/>
            <c:showPercent val="0"/>
            <c:showBubbleSize val="0"/>
            <c:showLeaderLines val="0"/>
          </c:dLbls>
          <c:cat>
            <c:strRef>
              <c:f>Sheet1!$K$5:$K$9</c:f>
              <c:strCache>
                <c:ptCount val="5"/>
                <c:pt idx="0">
                  <c:v>Highly Relevant</c:v>
                </c:pt>
                <c:pt idx="2">
                  <c:v>Relevant</c:v>
                </c:pt>
                <c:pt idx="4">
                  <c:v>Less Relevant</c:v>
                </c:pt>
              </c:strCache>
            </c:strRef>
          </c:cat>
          <c:val>
            <c:numRef>
              <c:f>Sheet1!$M$5:$M$9</c:f>
              <c:numCache>
                <c:formatCode>General</c:formatCode>
                <c:ptCount val="5"/>
                <c:pt idx="0">
                  <c:v>10</c:v>
                </c:pt>
                <c:pt idx="2">
                  <c:v>16</c:v>
                </c:pt>
                <c:pt idx="4">
                  <c:v>14</c:v>
                </c:pt>
              </c:numCache>
            </c:numRef>
          </c:val>
        </c:ser>
        <c:ser>
          <c:idx val="2"/>
          <c:order val="2"/>
          <c:invertIfNegative val="0"/>
          <c:cat>
            <c:strRef>
              <c:f>Sheet1!$J$4</c:f>
              <c:strCache>
                <c:ptCount val="1"/>
                <c:pt idx="0">
                  <c:v>               Remarks/ Categories</c:v>
                </c:pt>
              </c:strCache>
            </c:strRef>
          </c:cat>
          <c:val>
            <c:numRef>
              <c:f>Sheet1!$K$4</c:f>
              <c:numCache>
                <c:formatCode>General</c:formatCode>
                <c:ptCount val="1"/>
              </c:numCache>
            </c:numRef>
          </c:val>
        </c:ser>
        <c:ser>
          <c:idx val="3"/>
          <c:order val="3"/>
          <c:invertIfNegative val="0"/>
          <c:cat>
            <c:strRef>
              <c:f>Sheet1!$J$4</c:f>
              <c:strCache>
                <c:ptCount val="1"/>
                <c:pt idx="0">
                  <c:v>               Remarks/ Categories</c:v>
                </c:pt>
              </c:strCache>
            </c:strRef>
          </c:cat>
          <c:val>
            <c:numRef>
              <c:f>Sheet1!$L$4</c:f>
              <c:numCache>
                <c:formatCode>General</c:formatCode>
                <c:ptCount val="1"/>
              </c:numCache>
            </c:numRef>
          </c:val>
        </c:ser>
        <c:dLbls>
          <c:showLegendKey val="0"/>
          <c:showVal val="1"/>
          <c:showCatName val="0"/>
          <c:showSerName val="0"/>
          <c:showPercent val="0"/>
          <c:showBubbleSize val="0"/>
        </c:dLbls>
        <c:gapWidth val="150"/>
        <c:shape val="box"/>
        <c:axId val="73744384"/>
        <c:axId val="73746304"/>
        <c:axId val="0"/>
      </c:bar3DChart>
      <c:catAx>
        <c:axId val="73744384"/>
        <c:scaling>
          <c:orientation val="minMax"/>
        </c:scaling>
        <c:delete val="0"/>
        <c:axPos val="b"/>
        <c:title>
          <c:tx>
            <c:rich>
              <a:bodyPr/>
              <a:lstStyle/>
              <a:p>
                <a:pPr>
                  <a:defRPr/>
                </a:pPr>
                <a:r>
                  <a:rPr lang="en-US"/>
                  <a:t>               Remarks/ Categories </a:t>
                </a:r>
              </a:p>
            </c:rich>
          </c:tx>
          <c:layout>
            <c:manualLayout>
              <c:xMode val="edge"/>
              <c:yMode val="edge"/>
              <c:x val="0.40636590766835595"/>
              <c:y val="0.87292739350977666"/>
            </c:manualLayout>
          </c:layout>
          <c:overlay val="0"/>
        </c:title>
        <c:numFmt formatCode="General" sourceLinked="1"/>
        <c:majorTickMark val="out"/>
        <c:minorTickMark val="none"/>
        <c:tickLblPos val="nextTo"/>
        <c:txPr>
          <a:bodyPr/>
          <a:lstStyle/>
          <a:p>
            <a:pPr>
              <a:defRPr sz="2000" b="1"/>
            </a:pPr>
            <a:endParaRPr lang="en-US"/>
          </a:p>
        </c:txPr>
        <c:crossAx val="73746304"/>
        <c:crosses val="autoZero"/>
        <c:auto val="1"/>
        <c:lblAlgn val="ctr"/>
        <c:lblOffset val="100"/>
        <c:noMultiLvlLbl val="0"/>
      </c:catAx>
      <c:valAx>
        <c:axId val="73746304"/>
        <c:scaling>
          <c:orientation val="minMax"/>
        </c:scaling>
        <c:delete val="0"/>
        <c:axPos val="l"/>
        <c:majorGridlines/>
        <c:title>
          <c:tx>
            <c:rich>
              <a:bodyPr rot="-5400000" vert="horz"/>
              <a:lstStyle/>
              <a:p>
                <a:pPr>
                  <a:defRPr/>
                </a:pPr>
                <a:r>
                  <a:rPr lang="en-US"/>
                  <a:t>Number </a:t>
                </a:r>
              </a:p>
            </c:rich>
          </c:tx>
          <c:layout/>
          <c:overlay val="0"/>
        </c:title>
        <c:numFmt formatCode="General" sourceLinked="1"/>
        <c:majorTickMark val="out"/>
        <c:minorTickMark val="none"/>
        <c:tickLblPos val="nextTo"/>
        <c:txPr>
          <a:bodyPr/>
          <a:lstStyle/>
          <a:p>
            <a:pPr>
              <a:defRPr b="1"/>
            </a:pPr>
            <a:endParaRPr lang="en-US"/>
          </a:p>
        </c:txPr>
        <c:crossAx val="73744384"/>
        <c:crosses val="autoZero"/>
        <c:crossBetween val="between"/>
      </c:valAx>
    </c:plotArea>
    <c:plotVisOnly val="1"/>
    <c:dispBlanksAs val="gap"/>
    <c:showDLblsOverMax val="0"/>
  </c:chart>
  <c:txPr>
    <a:bodyPr/>
    <a:lstStyle/>
    <a:p>
      <a:pPr>
        <a:defRPr sz="1800">
          <a:latin typeface="Calibri" pitchFamily="34" charset="0"/>
          <a:cs typeface="Calibri" pitchFamily="34" charset="0"/>
        </a:defRPr>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IN"/>
  <c:roundedCorners val="0"/>
  <mc:AlternateContent xmlns:mc="http://schemas.openxmlformats.org/markup-compatibility/2006">
    <mc:Choice xmlns:c14="http://schemas.microsoft.com/office/drawing/2007/8/2/chart" Requires="c14">
      <c14:style val="135"/>
    </mc:Choice>
    <mc:Fallback>
      <c:style val="35"/>
    </mc:Fallback>
  </mc:AlternateContent>
  <c:chart>
    <c:title>
      <c:tx>
        <c:rich>
          <a:bodyPr/>
          <a:lstStyle/>
          <a:p>
            <a:pPr>
              <a:defRPr sz="2400">
                <a:latin typeface="Calibri" pitchFamily="34" charset="0"/>
                <a:cs typeface="Calibri" pitchFamily="34" charset="0"/>
              </a:defRPr>
            </a:pPr>
            <a:r>
              <a:rPr lang="en-US" sz="2400" dirty="0">
                <a:latin typeface="Calibri" pitchFamily="34" charset="0"/>
                <a:cs typeface="Calibri" pitchFamily="34" charset="0"/>
              </a:rPr>
              <a:t>Percentage for the Categories of Relevance of DNB theses topics   </a:t>
            </a:r>
          </a:p>
        </c:rich>
      </c:tx>
      <c:layout>
        <c:manualLayout>
          <c:xMode val="edge"/>
          <c:yMode val="edge"/>
          <c:x val="0.14040266841644794"/>
          <c:y val="5.4629637595456103E-2"/>
        </c:manualLayout>
      </c:layout>
      <c:overlay val="0"/>
    </c:title>
    <c:autoTitleDeleted val="0"/>
    <c:view3D>
      <c:rotX val="30"/>
      <c:rotY val="0"/>
      <c:rAngAx val="0"/>
      <c:perspective val="30"/>
    </c:view3D>
    <c:floor>
      <c:thickness val="0"/>
    </c:floor>
    <c:sideWall>
      <c:thickness val="0"/>
    </c:sideWall>
    <c:backWall>
      <c:thickness val="0"/>
    </c:backWall>
    <c:plotArea>
      <c:layout>
        <c:manualLayout>
          <c:layoutTarget val="inner"/>
          <c:xMode val="edge"/>
          <c:yMode val="edge"/>
          <c:x val="1.5962598425196851E-2"/>
          <c:y val="0.18305118110236332"/>
          <c:w val="0.97903455818022744"/>
          <c:h val="0.81694881889763782"/>
        </c:manualLayout>
      </c:layout>
      <c:pie3DChart>
        <c:varyColors val="1"/>
        <c:ser>
          <c:idx val="0"/>
          <c:order val="0"/>
          <c:explosion val="6"/>
          <c:dPt>
            <c:idx val="0"/>
            <c:bubble3D val="0"/>
            <c:explosion val="0"/>
          </c:dPt>
          <c:dPt>
            <c:idx val="2"/>
            <c:bubble3D val="0"/>
            <c:explosion val="13"/>
          </c:dPt>
          <c:dLbls>
            <c:dLbl>
              <c:idx val="0"/>
              <c:layout>
                <c:manualLayout>
                  <c:x val="0.13055555555555537"/>
                  <c:y val="4.1666666666666664E-2"/>
                </c:manualLayout>
              </c:layout>
              <c:dLblPos val="ctr"/>
              <c:showLegendKey val="0"/>
              <c:showVal val="0"/>
              <c:showCatName val="0"/>
              <c:showSerName val="0"/>
              <c:showPercent val="1"/>
              <c:showBubbleSize val="0"/>
            </c:dLbl>
            <c:dLbl>
              <c:idx val="1"/>
              <c:delete val="1"/>
            </c:dLbl>
            <c:dLbl>
              <c:idx val="2"/>
              <c:layout>
                <c:manualLayout>
                  <c:x val="-9.1666666666667257E-2"/>
                  <c:y val="2.7777777777777964E-2"/>
                </c:manualLayout>
              </c:layout>
              <c:dLblPos val="ctr"/>
              <c:showLegendKey val="0"/>
              <c:showVal val="0"/>
              <c:showCatName val="0"/>
              <c:showSerName val="0"/>
              <c:showPercent val="1"/>
              <c:showBubbleSize val="0"/>
            </c:dLbl>
            <c:dLbl>
              <c:idx val="3"/>
              <c:delete val="1"/>
            </c:dLbl>
            <c:dLbl>
              <c:idx val="4"/>
              <c:layout>
                <c:manualLayout>
                  <c:x val="-8.8888888888889503E-2"/>
                  <c:y val="2.777777777777803E-2"/>
                </c:manualLayout>
              </c:layout>
              <c:dLblPos val="ctr"/>
              <c:showLegendKey val="0"/>
              <c:showVal val="0"/>
              <c:showCatName val="0"/>
              <c:showSerName val="0"/>
              <c:showPercent val="1"/>
              <c:showBubbleSize val="0"/>
            </c:dLbl>
            <c:txPr>
              <a:bodyPr/>
              <a:lstStyle/>
              <a:p>
                <a:pPr>
                  <a:defRPr sz="2800" b="1">
                    <a:solidFill>
                      <a:srgbClr val="C00000"/>
                    </a:solidFill>
                    <a:latin typeface="Calibri" pitchFamily="34" charset="0"/>
                    <a:cs typeface="Calibri" pitchFamily="34" charset="0"/>
                  </a:defRPr>
                </a:pPr>
                <a:endParaRPr lang="en-US"/>
              </a:p>
            </c:txPr>
            <c:showLegendKey val="0"/>
            <c:showVal val="0"/>
            <c:showCatName val="0"/>
            <c:showSerName val="0"/>
            <c:showPercent val="1"/>
            <c:showBubbleSize val="0"/>
            <c:showLeaderLines val="1"/>
          </c:dLbls>
          <c:val>
            <c:numRef>
              <c:f>Sheet1!$R$6:$R$10</c:f>
              <c:numCache>
                <c:formatCode>General</c:formatCode>
                <c:ptCount val="5"/>
                <c:pt idx="0">
                  <c:v>25</c:v>
                </c:pt>
                <c:pt idx="2">
                  <c:v>40</c:v>
                </c:pt>
                <c:pt idx="4">
                  <c:v>35</c:v>
                </c:pt>
              </c:numCache>
            </c:numRef>
          </c:val>
        </c:ser>
        <c:dLbls>
          <c:showLegendKey val="0"/>
          <c:showVal val="0"/>
          <c:showCatName val="0"/>
          <c:showSerName val="0"/>
          <c:showPercent val="1"/>
          <c:showBubbleSize val="0"/>
          <c:showLeaderLines val="1"/>
        </c:dLbls>
      </c:pie3DChart>
    </c:plotArea>
    <c:plotVisOnly val="1"/>
    <c:dispBlanksAs val="zero"/>
    <c:showDLblsOverMax val="0"/>
  </c:chart>
  <c:txPr>
    <a:bodyPr/>
    <a:lstStyle/>
    <a:p>
      <a:pPr>
        <a:defRPr sz="1800"/>
      </a:pPr>
      <a:endParaRPr lang="en-US"/>
    </a:p>
  </c:txPr>
  <c:externalData r:id="rId1">
    <c:autoUpdate val="0"/>
  </c:externalData>
  <c:userShapes r:id="rId2"/>
</c:chartSpace>
</file>

<file path=ppt/drawings/drawing1.xml><?xml version="1.0" encoding="utf-8"?>
<c:userShapes xmlns:c="http://schemas.openxmlformats.org/drawingml/2006/chart">
  <cdr:relSizeAnchor xmlns:cdr="http://schemas.openxmlformats.org/drawingml/2006/chartDrawing">
    <cdr:from>
      <cdr:x>0.53333</cdr:x>
      <cdr:y>0.26389</cdr:y>
    </cdr:from>
    <cdr:to>
      <cdr:x>0.725</cdr:x>
      <cdr:y>0.37847</cdr:y>
    </cdr:to>
    <cdr:sp macro="" textlink="">
      <cdr:nvSpPr>
        <cdr:cNvPr id="3" name="TextBox 2"/>
        <cdr:cNvSpPr txBox="1"/>
      </cdr:nvSpPr>
      <cdr:spPr>
        <a:xfrm xmlns:a="http://schemas.openxmlformats.org/drawingml/2006/main">
          <a:off x="4876800" y="1809757"/>
          <a:ext cx="1752600" cy="785790"/>
        </a:xfrm>
        <a:prstGeom xmlns:a="http://schemas.openxmlformats.org/drawingml/2006/main" prst="rect">
          <a:avLst/>
        </a:prstGeom>
      </cdr:spPr>
      <cdr:txBody>
        <a:bodyPr xmlns:a="http://schemas.openxmlformats.org/drawingml/2006/main" wrap="square" rtlCol="0"/>
        <a:lstStyle xmlns:a="http://schemas.openxmlformats.org/drawingml/2006/main"/>
        <a:p xmlns:a="http://schemas.openxmlformats.org/drawingml/2006/main">
          <a:r>
            <a:rPr lang="en-US" sz="2400" b="1" dirty="0">
              <a:solidFill>
                <a:schemeClr val="tx1"/>
              </a:solidFill>
              <a:latin typeface="Calibri" pitchFamily="34" charset="0"/>
              <a:cs typeface="Calibri" pitchFamily="34" charset="0"/>
            </a:rPr>
            <a:t>Highly Relevant</a:t>
          </a:r>
        </a:p>
      </cdr:txBody>
    </cdr:sp>
  </cdr:relSizeAnchor>
  <cdr:relSizeAnchor xmlns:cdr="http://schemas.openxmlformats.org/drawingml/2006/chartDrawing">
    <cdr:from>
      <cdr:x>0.54583</cdr:x>
      <cdr:y>0.58681</cdr:y>
    </cdr:from>
    <cdr:to>
      <cdr:x>0.74583</cdr:x>
      <cdr:y>0.92014</cdr:y>
    </cdr:to>
    <cdr:sp macro="" textlink="">
      <cdr:nvSpPr>
        <cdr:cNvPr id="4" name="TextBox 3"/>
        <cdr:cNvSpPr txBox="1"/>
      </cdr:nvSpPr>
      <cdr:spPr>
        <a:xfrm xmlns:a="http://schemas.openxmlformats.org/drawingml/2006/main">
          <a:off x="2495550" y="1609725"/>
          <a:ext cx="914400" cy="914400"/>
        </a:xfrm>
        <a:prstGeom xmlns:a="http://schemas.openxmlformats.org/drawingml/2006/main" prst="rect">
          <a:avLst/>
        </a:prstGeom>
      </cdr:spPr>
      <cdr:txBody>
        <a:bodyPr xmlns:a="http://schemas.openxmlformats.org/drawingml/2006/main" wrap="none" rtlCol="0"/>
        <a:lstStyle xmlns:a="http://schemas.openxmlformats.org/drawingml/2006/main"/>
        <a:p xmlns:a="http://schemas.openxmlformats.org/drawingml/2006/main">
          <a:r>
            <a:rPr lang="en-US" sz="2400" b="1" dirty="0">
              <a:solidFill>
                <a:schemeClr val="tx1"/>
              </a:solidFill>
              <a:latin typeface="Calibri" pitchFamily="34" charset="0"/>
              <a:cs typeface="Calibri" pitchFamily="34" charset="0"/>
            </a:rPr>
            <a:t>Relevant</a:t>
          </a:r>
        </a:p>
      </cdr:txBody>
    </cdr:sp>
  </cdr:relSizeAnchor>
  <cdr:relSizeAnchor xmlns:cdr="http://schemas.openxmlformats.org/drawingml/2006/chartDrawing">
    <cdr:from>
      <cdr:x>0.35417</cdr:x>
      <cdr:y>0.37847</cdr:y>
    </cdr:from>
    <cdr:to>
      <cdr:x>0.55417</cdr:x>
      <cdr:y>0.71181</cdr:y>
    </cdr:to>
    <cdr:sp macro="" textlink="">
      <cdr:nvSpPr>
        <cdr:cNvPr id="5" name="TextBox 4"/>
        <cdr:cNvSpPr txBox="1"/>
      </cdr:nvSpPr>
      <cdr:spPr>
        <a:xfrm xmlns:a="http://schemas.openxmlformats.org/drawingml/2006/main">
          <a:off x="1619250" y="1038225"/>
          <a:ext cx="914400" cy="914400"/>
        </a:xfrm>
        <a:prstGeom xmlns:a="http://schemas.openxmlformats.org/drawingml/2006/main" prst="rect">
          <a:avLst/>
        </a:prstGeom>
      </cdr:spPr>
      <cdr:txBody>
        <a:bodyPr xmlns:a="http://schemas.openxmlformats.org/drawingml/2006/main" wrap="none" rtlCol="0"/>
        <a:lstStyle xmlns:a="http://schemas.openxmlformats.org/drawingml/2006/main"/>
        <a:p xmlns:a="http://schemas.openxmlformats.org/drawingml/2006/main">
          <a:endParaRPr lang="en-US" sz="1100"/>
        </a:p>
      </cdr:txBody>
    </cdr:sp>
  </cdr:relSizeAnchor>
  <cdr:relSizeAnchor xmlns:cdr="http://schemas.openxmlformats.org/drawingml/2006/chartDrawing">
    <cdr:from>
      <cdr:x>0.23958</cdr:x>
      <cdr:y>0.29861</cdr:y>
    </cdr:from>
    <cdr:to>
      <cdr:x>0.46667</cdr:x>
      <cdr:y>0.41319</cdr:y>
    </cdr:to>
    <cdr:sp macro="" textlink="">
      <cdr:nvSpPr>
        <cdr:cNvPr id="6" name="TextBox 5"/>
        <cdr:cNvSpPr txBox="1"/>
      </cdr:nvSpPr>
      <cdr:spPr>
        <a:xfrm xmlns:a="http://schemas.openxmlformats.org/drawingml/2006/main">
          <a:off x="1095375" y="819151"/>
          <a:ext cx="1038225" cy="314324"/>
        </a:xfrm>
        <a:prstGeom xmlns:a="http://schemas.openxmlformats.org/drawingml/2006/main" prst="rect">
          <a:avLst/>
        </a:prstGeom>
      </cdr:spPr>
      <cdr:txBody>
        <a:bodyPr xmlns:a="http://schemas.openxmlformats.org/drawingml/2006/main" wrap="none" rtlCol="0"/>
        <a:lstStyle xmlns:a="http://schemas.openxmlformats.org/drawingml/2006/main"/>
        <a:p xmlns:a="http://schemas.openxmlformats.org/drawingml/2006/main">
          <a:r>
            <a:rPr lang="en-US" sz="2400" b="1" dirty="0">
              <a:solidFill>
                <a:schemeClr val="tx1"/>
              </a:solidFill>
              <a:latin typeface="Calibri" pitchFamily="34" charset="0"/>
              <a:cs typeface="Calibri" pitchFamily="34" charset="0"/>
            </a:rPr>
            <a:t>Less Relevant</a:t>
          </a:r>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0C30759-6F55-447B-BDB3-BA7618220CCE}" type="datetimeFigureOut">
              <a:rPr lang="en-US" smtClean="0"/>
              <a:pPr/>
              <a:t>5/28/2014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366CA87-E592-4782-B691-4522052DA3FF}" type="slidenum">
              <a:rPr lang="en-US" smtClean="0"/>
              <a:pPr/>
              <a:t>‹#›</a:t>
            </a:fld>
            <a:endParaRPr lang="en-US"/>
          </a:p>
        </p:txBody>
      </p:sp>
    </p:spTree>
    <p:extLst>
      <p:ext uri="{BB962C8B-B14F-4D97-AF65-F5344CB8AC3E}">
        <p14:creationId xmlns:p14="http://schemas.microsoft.com/office/powerpoint/2010/main" val="324380628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48F5DF15-7590-4B52-B4D5-6FF5DCD9ECE6}" type="slidenum">
              <a:rPr lang="en-IN" smtClean="0"/>
              <a:pPr/>
              <a:t>22</a:t>
            </a:fld>
            <a:endParaRPr lang="en-IN"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0"/>
            <a:ext cx="9143999" cy="513543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ctrTitle"/>
          </p:nvPr>
        </p:nvSpPr>
        <p:spPr>
          <a:xfrm>
            <a:off x="685800" y="3355848"/>
            <a:ext cx="8077200" cy="1673352"/>
          </a:xfrm>
        </p:spPr>
        <p:txBody>
          <a:bodyPr vert="horz" lIns="91440" tIns="0" rIns="45720" bIns="0" rtlCol="0" anchor="t">
            <a:normAutofit/>
            <a:scene3d>
              <a:camera prst="orthographicFront"/>
              <a:lightRig rig="threePt" dir="t">
                <a:rot lat="0" lon="0" rev="4800000"/>
              </a:lightRig>
            </a:scene3d>
            <a:sp3d prstMaterial="matte">
              <a:bevelT w="50800" h="10160"/>
            </a:sp3d>
          </a:bodyPr>
          <a:lstStyle>
            <a:lvl1pPr algn="l">
              <a:defRPr sz="4700" b="1"/>
            </a:lvl1pPr>
            <a:extLst/>
          </a:lstStyle>
          <a:p>
            <a:r>
              <a:rPr kumimoji="0" lang="en-US" smtClean="0"/>
              <a:t>Click to edit Master title style</a:t>
            </a:r>
            <a:endParaRPr kumimoji="0" lang="en-US"/>
          </a:p>
        </p:txBody>
      </p:sp>
      <p:sp>
        <p:nvSpPr>
          <p:cNvPr id="3" name="Subtitle 2"/>
          <p:cNvSpPr>
            <a:spLocks noGrp="1"/>
          </p:cNvSpPr>
          <p:nvPr>
            <p:ph type="subTitle" idx="1"/>
          </p:nvPr>
        </p:nvSpPr>
        <p:spPr>
          <a:xfrm>
            <a:off x="685800" y="1828800"/>
            <a:ext cx="8077200" cy="1499616"/>
          </a:xfrm>
        </p:spPr>
        <p:txBody>
          <a:bodyPr lIns="118872" tIns="0" rIns="45720" bIns="0" anchor="b"/>
          <a:lstStyle>
            <a:lvl1pPr marL="0" indent="0" algn="l">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extLst/>
          </a:lstStyle>
          <a:p>
            <a:r>
              <a:rPr kumimoji="0" lang="en-US" smtClean="0"/>
              <a:t>Click to edit Master subtitle style</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5/28/2014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
        <p:nvSpPr>
          <p:cNvPr id="10" name="Rectangle 9"/>
          <p:cNvSpPr/>
          <p:nvPr/>
        </p:nvSpPr>
        <p:spPr bwMode="invGray">
          <a:xfrm>
            <a:off x="0" y="5128334"/>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5/28/2014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9" name="Rectangle 8"/>
          <p:cNvSpPr/>
          <p:nvPr/>
        </p:nvSpPr>
        <p:spPr bwMode="invGray">
          <a:xfrm>
            <a:off x="6598920" y="0"/>
            <a:ext cx="45720" cy="6858000"/>
          </a:xfrm>
          <a:prstGeom prst="rect">
            <a:avLst/>
          </a:prstGeom>
          <a:solidFill>
            <a:srgbClr val="FFFFFF"/>
          </a:solidFill>
          <a:ln w="48000" cap="flat" cmpd="thickThin" algn="ctr">
            <a:noFill/>
            <a:prstDash val="solid"/>
          </a:ln>
          <a:effectLst>
            <a:outerShdw blurRad="31750" dist="10160" dir="108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8" name="Rectangle 7"/>
          <p:cNvSpPr/>
          <p:nvPr/>
        </p:nvSpPr>
        <p:spPr bwMode="ltGray">
          <a:xfrm>
            <a:off x="6647687" y="0"/>
            <a:ext cx="2514601" cy="685800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Vertical Title 1"/>
          <p:cNvSpPr>
            <a:spLocks noGrp="1"/>
          </p:cNvSpPr>
          <p:nvPr>
            <p:ph type="title" orient="vert"/>
          </p:nvPr>
        </p:nvSpPr>
        <p:spPr>
          <a:xfrm>
            <a:off x="6781800" y="274640"/>
            <a:ext cx="19050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304800"/>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5/28/2014</a:t>
            </a:fld>
            <a:endParaRPr lang="en-US"/>
          </a:p>
        </p:txBody>
      </p:sp>
      <p:sp>
        <p:nvSpPr>
          <p:cNvPr id="5" name="Footer Placeholder 4"/>
          <p:cNvSpPr>
            <a:spLocks noGrp="1"/>
          </p:cNvSpPr>
          <p:nvPr>
            <p:ph type="ftr" sz="quarter" idx="11"/>
          </p:nvPr>
        </p:nvSpPr>
        <p:spPr>
          <a:xfrm>
            <a:off x="2640597" y="6377459"/>
            <a:ext cx="3836404" cy="365125"/>
          </a:xfrm>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55448"/>
            <a:ext cx="8229600" cy="1252728"/>
          </a:xfrm>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5/28/2014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1"/>
            <a:ext cx="9144000" cy="260252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12" name="Rectangle 11"/>
          <p:cNvSpPr/>
          <p:nvPr/>
        </p:nvSpPr>
        <p:spPr bwMode="invGray">
          <a:xfrm>
            <a:off x="0" y="2602520"/>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title"/>
          </p:nvPr>
        </p:nvSpPr>
        <p:spPr>
          <a:xfrm>
            <a:off x="749808" y="118872"/>
            <a:ext cx="8013192" cy="1636776"/>
          </a:xfrm>
        </p:spPr>
        <p:txBody>
          <a:bodyPr vert="horz" lIns="91440" tIns="0" rIns="91440" bIns="0" rtlCol="0" anchor="b">
            <a:normAutofit/>
            <a:scene3d>
              <a:camera prst="orthographicFront"/>
              <a:lightRig rig="threePt" dir="t">
                <a:rot lat="0" lon="0" rev="4800000"/>
              </a:lightRig>
            </a:scene3d>
            <a:sp3d prstMaterial="matte">
              <a:bevelT w="50800" h="10160"/>
            </a:sp3d>
          </a:bodyPr>
          <a:lstStyle>
            <a:lvl1pPr algn="l">
              <a:defRPr sz="47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740664" y="1828800"/>
            <a:ext cx="8022336" cy="685800"/>
          </a:xfrm>
        </p:spPr>
        <p:txBody>
          <a:bodyPr lIns="146304" tIns="0" rIns="45720" bIns="0"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5/28/2014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773936"/>
            <a:ext cx="4038600" cy="4623816"/>
          </a:xfrm>
        </p:spPr>
        <p:txBody>
          <a:bodyPr lIns="91440"/>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773936"/>
            <a:ext cx="4038600" cy="462381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5/28/2014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698987"/>
            <a:ext cx="4040188"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smtClean="0"/>
              <a:t>Click to edit Master text styles</a:t>
            </a:r>
          </a:p>
        </p:txBody>
      </p:sp>
      <p:sp>
        <p:nvSpPr>
          <p:cNvPr id="4" name="Content Placeholder 3"/>
          <p:cNvSpPr>
            <a:spLocks noGrp="1"/>
          </p:cNvSpPr>
          <p:nvPr>
            <p:ph sz="half" idx="2"/>
          </p:nvPr>
        </p:nvSpPr>
        <p:spPr>
          <a:xfrm>
            <a:off x="457200" y="2449512"/>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Text Placeholder 4"/>
          <p:cNvSpPr>
            <a:spLocks noGrp="1"/>
          </p:cNvSpPr>
          <p:nvPr>
            <p:ph type="body" sz="quarter" idx="3"/>
          </p:nvPr>
        </p:nvSpPr>
        <p:spPr>
          <a:xfrm>
            <a:off x="4645025" y="1698987"/>
            <a:ext cx="4041775"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smtClean="0"/>
              <a:t>Click to edit Master text styles</a:t>
            </a:r>
          </a:p>
        </p:txBody>
      </p:sp>
      <p:sp>
        <p:nvSpPr>
          <p:cNvPr id="6" name="Content Placeholder 5"/>
          <p:cNvSpPr>
            <a:spLocks noGrp="1"/>
          </p:cNvSpPr>
          <p:nvPr>
            <p:ph sz="quarter" idx="4"/>
          </p:nvPr>
        </p:nvSpPr>
        <p:spPr>
          <a:xfrm>
            <a:off x="4645025" y="2449512"/>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1D8BD707-D9CF-40AE-B4C6-C98DA3205C09}" type="datetimeFigureOut">
              <a:rPr lang="en-US" smtClean="0"/>
              <a:pPr/>
              <a:t>5/28/2014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D8BD707-D9CF-40AE-B4C6-C98DA3205C09}" type="datetimeFigureOut">
              <a:rPr lang="en-US" smtClean="0"/>
              <a:pPr/>
              <a:t>5/28/2014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5/28/2014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7838" y="152400"/>
            <a:ext cx="2523744" cy="978408"/>
          </a:xfrm>
        </p:spPr>
        <p:txBody>
          <a:bodyPr vert="horz" lIns="73152" rIns="45720" bIns="0" rtlCol="0" anchor="b">
            <a:normAutofit/>
            <a:sp3d prstMaterial="matte"/>
          </a:bodyPr>
          <a:lstStyle>
            <a:lvl1pPr algn="l">
              <a:defRPr sz="2000" b="0"/>
            </a:lvl1pPr>
            <a:extLst/>
          </a:lstStyle>
          <a:p>
            <a:r>
              <a:rPr kumimoji="0" lang="en-US" smtClean="0"/>
              <a:t>Click to edit Master title style</a:t>
            </a:r>
            <a:endParaRPr kumimoji="0" lang="en-US"/>
          </a:p>
        </p:txBody>
      </p:sp>
      <p:sp>
        <p:nvSpPr>
          <p:cNvPr id="3" name="Content Placeholder 2"/>
          <p:cNvSpPr>
            <a:spLocks noGrp="1"/>
          </p:cNvSpPr>
          <p:nvPr>
            <p:ph idx="1"/>
          </p:nvPr>
        </p:nvSpPr>
        <p:spPr>
          <a:xfrm>
            <a:off x="3019377" y="1743133"/>
            <a:ext cx="5920641" cy="455888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Text Placeholder 3"/>
          <p:cNvSpPr>
            <a:spLocks noGrp="1"/>
          </p:cNvSpPr>
          <p:nvPr>
            <p:ph type="body" sz="half" idx="2"/>
          </p:nvPr>
        </p:nvSpPr>
        <p:spPr>
          <a:xfrm>
            <a:off x="167838" y="1730018"/>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5/28/2014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12" name="Rectangle 11"/>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4592" y="155448"/>
            <a:ext cx="2525150" cy="978408"/>
          </a:xfrm>
        </p:spPr>
        <p:txBody>
          <a:bodyPr lIns="73152" bIns="0" anchor="b">
            <a:sp3d prstMaterial="matte"/>
          </a:bodyPr>
          <a:lstStyle>
            <a:lvl1pPr algn="l">
              <a:defRPr sz="2000" b="0"/>
            </a:lvl1pPr>
            <a:extLst/>
          </a:lstStyle>
          <a:p>
            <a:r>
              <a:rPr kumimoji="0" lang="en-US" smtClean="0"/>
              <a:t>Click to edit Master title style</a:t>
            </a:r>
            <a:endParaRPr kumimoji="0" lang="en-US"/>
          </a:p>
        </p:txBody>
      </p:sp>
      <p:sp>
        <p:nvSpPr>
          <p:cNvPr id="3" name="Picture Placeholder 2"/>
          <p:cNvSpPr>
            <a:spLocks noGrp="1"/>
          </p:cNvSpPr>
          <p:nvPr>
            <p:ph type="pic" idx="1"/>
          </p:nvPr>
        </p:nvSpPr>
        <p:spPr>
          <a:xfrm>
            <a:off x="2903805" y="1484808"/>
            <a:ext cx="6247397" cy="5373192"/>
          </a:xfrm>
          <a:solidFill>
            <a:schemeClr val="bg2">
              <a:shade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extLst/>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164592" y="1728216"/>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164592" y="1170432"/>
            <a:ext cx="2523744" cy="201168"/>
          </a:xfrm>
        </p:spPr>
        <p:txBody>
          <a:bodyPr/>
          <a:lstStyle/>
          <a:p>
            <a:fld id="{1D8BD707-D9CF-40AE-B4C6-C98DA3205C09}" type="datetimeFigureOut">
              <a:rPr lang="en-US" smtClean="0"/>
              <a:pPr/>
              <a:t>5/28/2014</a:t>
            </a:fld>
            <a:endParaRPr lang="en-US"/>
          </a:p>
        </p:txBody>
      </p:sp>
      <p:sp>
        <p:nvSpPr>
          <p:cNvPr id="11" name="Rectangle 10"/>
          <p:cNvSpPr/>
          <p:nvPr/>
        </p:nvSpPr>
        <p:spPr>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bwMode="invGray">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6" name="Footer Placeholder 5"/>
          <p:cNvSpPr>
            <a:spLocks noGrp="1"/>
          </p:cNvSpPr>
          <p:nvPr>
            <p:ph type="ftr" sz="quarter" idx="11"/>
          </p:nvPr>
        </p:nvSpPr>
        <p:spPr>
          <a:xfrm>
            <a:off x="3035808" y="1170432"/>
            <a:ext cx="5193792" cy="201168"/>
          </a:xfrm>
        </p:spPr>
        <p:txBody>
          <a:bodyPr/>
          <a:lstStyle>
            <a:lvl1pPr>
              <a:defRPr>
                <a:solidFill>
                  <a:schemeClr val="bg1">
                    <a:shade val="50000"/>
                  </a:schemeClr>
                </a:solidFill>
              </a:defRPr>
            </a:lvl1pPr>
          </a:lstStyle>
          <a:p>
            <a:endParaRPr lang="en-US"/>
          </a:p>
        </p:txBody>
      </p:sp>
      <p:sp>
        <p:nvSpPr>
          <p:cNvPr id="7" name="Slide Number Placeholder 6"/>
          <p:cNvSpPr>
            <a:spLocks noGrp="1"/>
          </p:cNvSpPr>
          <p:nvPr>
            <p:ph type="sldNum" sz="quarter" idx="12"/>
          </p:nvPr>
        </p:nvSpPr>
        <p:spPr>
          <a:xfrm>
            <a:off x="8339328" y="1170432"/>
            <a:ext cx="733864" cy="201168"/>
          </a:xfrm>
        </p:spPr>
        <p:txBody>
          <a:bodyPr/>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bwMode="invGray">
          <a:xfrm>
            <a:off x="0" y="1435895"/>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7" name="Rectangle 6"/>
          <p:cNvSpPr/>
          <p:nvPr/>
        </p:nvSpPr>
        <p:spPr bwMode="ltGray">
          <a:xfrm>
            <a:off x="0" y="0"/>
            <a:ext cx="9143999" cy="1433733"/>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Placeholder 1"/>
          <p:cNvSpPr>
            <a:spLocks noGrp="1"/>
          </p:cNvSpPr>
          <p:nvPr>
            <p:ph type="title"/>
          </p:nvPr>
        </p:nvSpPr>
        <p:spPr>
          <a:xfrm>
            <a:off x="457200" y="152400"/>
            <a:ext cx="8229600" cy="1251062"/>
          </a:xfrm>
          <a:prstGeom prst="rect">
            <a:avLst/>
          </a:prstGeom>
        </p:spPr>
        <p:txBody>
          <a:bodyPr vert="horz" lIns="91440" rIns="45720" rtlCol="0" anchor="ctr">
            <a:normAutofit/>
            <a:scene3d>
              <a:camera prst="orthographicFront"/>
              <a:lightRig rig="threePt" dir="t">
                <a:rot lat="0" lon="0" rev="4800000"/>
              </a:lightRig>
            </a:scene3d>
            <a:sp3d prstMaterial="matte">
              <a:bevelT w="50800" h="10160"/>
            </a:sp3d>
          </a:bodyPr>
          <a:lstStyle>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775191"/>
            <a:ext cx="8229600" cy="4625609"/>
          </a:xfrm>
          <a:prstGeom prst="rect">
            <a:avLst/>
          </a:prstGeom>
        </p:spPr>
        <p:txBody>
          <a:bodyPr vert="horz" lIns="54864" tIns="91440" rtlCol="0">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4" name="Date Placeholder 3"/>
          <p:cNvSpPr>
            <a:spLocks noGrp="1"/>
          </p:cNvSpPr>
          <p:nvPr>
            <p:ph type="dt" sz="half" idx="2"/>
          </p:nvPr>
        </p:nvSpPr>
        <p:spPr>
          <a:xfrm>
            <a:off x="457200" y="6476999"/>
            <a:ext cx="2133600" cy="274320"/>
          </a:xfrm>
          <a:prstGeom prst="rect">
            <a:avLst/>
          </a:prstGeom>
        </p:spPr>
        <p:txBody>
          <a:bodyPr vert="horz" lIns="109728" rIns="45720" bIns="0" rtlCol="0" anchor="b"/>
          <a:lstStyle>
            <a:lvl1pPr algn="l" eaLnBrk="1" latinLnBrk="0" hangingPunct="1">
              <a:defRPr kumimoji="0" sz="1200">
                <a:solidFill>
                  <a:schemeClr val="tx1">
                    <a:tint val="95000"/>
                  </a:schemeClr>
                </a:solidFill>
              </a:defRPr>
            </a:lvl1pPr>
            <a:extLst/>
          </a:lstStyle>
          <a:p>
            <a:fld id="{1D8BD707-D9CF-40AE-B4C6-C98DA3205C09}" type="datetimeFigureOut">
              <a:rPr lang="en-US" smtClean="0"/>
              <a:pPr/>
              <a:t>5/28/2014</a:t>
            </a:fld>
            <a:endParaRPr lang="en-US"/>
          </a:p>
        </p:txBody>
      </p:sp>
      <p:sp>
        <p:nvSpPr>
          <p:cNvPr id="5" name="Footer Placeholder 4"/>
          <p:cNvSpPr>
            <a:spLocks noGrp="1"/>
          </p:cNvSpPr>
          <p:nvPr>
            <p:ph type="ftr" sz="quarter" idx="3"/>
          </p:nvPr>
        </p:nvSpPr>
        <p:spPr>
          <a:xfrm>
            <a:off x="2640596" y="6476999"/>
            <a:ext cx="5507719" cy="274320"/>
          </a:xfrm>
          <a:prstGeom prst="rect">
            <a:avLst/>
          </a:prstGeom>
        </p:spPr>
        <p:txBody>
          <a:bodyPr vert="horz" lIns="45720" rIns="45720" bIns="0" rtlCol="0" anchor="b"/>
          <a:lstStyle>
            <a:lvl1pPr algn="l" eaLnBrk="1" latinLnBrk="0" hangingPunct="1">
              <a:defRPr kumimoji="0" sz="1200">
                <a:solidFill>
                  <a:schemeClr val="tx1">
                    <a:tint val="95000"/>
                  </a:schemeClr>
                </a:solidFill>
              </a:defRPr>
            </a:lvl1pPr>
            <a:extLst/>
          </a:lstStyle>
          <a:p>
            <a:endParaRPr lang="en-US"/>
          </a:p>
        </p:txBody>
      </p:sp>
      <p:sp>
        <p:nvSpPr>
          <p:cNvPr id="6" name="Slide Number Placeholder 5"/>
          <p:cNvSpPr>
            <a:spLocks noGrp="1"/>
          </p:cNvSpPr>
          <p:nvPr>
            <p:ph type="sldNum" sz="quarter" idx="4"/>
          </p:nvPr>
        </p:nvSpPr>
        <p:spPr>
          <a:xfrm>
            <a:off x="8204396" y="6476999"/>
            <a:ext cx="733864" cy="274320"/>
          </a:xfrm>
          <a:prstGeom prst="rect">
            <a:avLst/>
          </a:prstGeom>
        </p:spPr>
        <p:txBody>
          <a:bodyPr vert="horz" bIns="0" rtlCol="0" anchor="b"/>
          <a:lstStyle>
            <a:lvl1pPr algn="r" eaLnBrk="1" latinLnBrk="0" hangingPunct="1">
              <a:defRPr kumimoji="0" sz="1200">
                <a:solidFill>
                  <a:schemeClr val="tx1">
                    <a:tint val="95000"/>
                  </a:schemeClr>
                </a:solidFill>
              </a:defRPr>
            </a:lvl1pPr>
            <a:extLst/>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4500" b="1" kern="1200">
          <a:solidFill>
            <a:schemeClr val="accent1">
              <a:satMod val="150000"/>
            </a:schemeClr>
          </a:solidFill>
          <a:effectLst/>
          <a:latin typeface="+mj-lt"/>
          <a:ea typeface="+mj-ea"/>
          <a:cs typeface="+mj-cs"/>
        </a:defRPr>
      </a:lvl1pPr>
      <a:extLst/>
    </p:titleStyle>
    <p:bodyStyle>
      <a:lvl1pPr marL="438912" indent="-320040" algn="l" rtl="0" eaLnBrk="1" latinLnBrk="0" hangingPunct="1">
        <a:spcBef>
          <a:spcPts val="0"/>
        </a:spcBef>
        <a:buClr>
          <a:schemeClr val="accent1"/>
        </a:buClr>
        <a:buSzPct val="80000"/>
        <a:buFont typeface="Wingdings 2"/>
        <a:buChar char=""/>
        <a:defRPr kumimoji="0" sz="3200" kern="1200">
          <a:solidFill>
            <a:schemeClr val="tx1"/>
          </a:solidFill>
          <a:latin typeface="+mn-lt"/>
          <a:ea typeface="+mn-ea"/>
          <a:cs typeface="+mn-cs"/>
        </a:defRPr>
      </a:lvl1pPr>
      <a:lvl2pPr marL="731520" indent="-274320" algn="l" rtl="0" eaLnBrk="1" latinLnBrk="0" hangingPunct="1">
        <a:spcBef>
          <a:spcPct val="20000"/>
        </a:spcBef>
        <a:buClr>
          <a:schemeClr val="accent2"/>
        </a:buClr>
        <a:buSzPct val="90000"/>
        <a:buFont typeface="Wingdings"/>
        <a:buChar char=""/>
        <a:defRPr kumimoji="0" sz="2800" kern="1200">
          <a:solidFill>
            <a:schemeClr val="tx1"/>
          </a:solidFill>
          <a:latin typeface="+mn-lt"/>
          <a:ea typeface="+mn-ea"/>
          <a:cs typeface="+mn-cs"/>
        </a:defRPr>
      </a:lvl2pPr>
      <a:lvl3pPr marL="996696" indent="-228600" algn="l" rtl="0" eaLnBrk="1" latinLnBrk="0" hangingPunct="1">
        <a:spcBef>
          <a:spcPct val="20000"/>
        </a:spcBef>
        <a:buClr>
          <a:schemeClr val="accent3"/>
        </a:buClr>
        <a:buFont typeface="Arial"/>
        <a:buChar char="▪"/>
        <a:defRPr kumimoji="0" sz="2400" kern="1200">
          <a:solidFill>
            <a:schemeClr val="tx1"/>
          </a:solidFill>
          <a:latin typeface="+mn-lt"/>
          <a:ea typeface="+mn-ea"/>
          <a:cs typeface="+mn-cs"/>
        </a:defRPr>
      </a:lvl3pPr>
      <a:lvl4pPr marL="1216152" indent="-182880" algn="l" rtl="0" eaLnBrk="1" latinLnBrk="0" hangingPunct="1">
        <a:spcBef>
          <a:spcPct val="20000"/>
        </a:spcBef>
        <a:buClr>
          <a:schemeClr val="accent4"/>
        </a:buClr>
        <a:buFont typeface="Arial"/>
        <a:buChar char="▪"/>
        <a:defRPr kumimoji="0" sz="2000" kern="1200">
          <a:solidFill>
            <a:schemeClr val="tx1"/>
          </a:solidFill>
          <a:latin typeface="+mn-lt"/>
          <a:ea typeface="+mn-ea"/>
          <a:cs typeface="+mn-cs"/>
        </a:defRPr>
      </a:lvl4pPr>
      <a:lvl5pPr marL="1426464" indent="-182880" algn="l" rtl="0" eaLnBrk="1" latinLnBrk="0" hangingPunct="1">
        <a:spcBef>
          <a:spcPct val="20000"/>
        </a:spcBef>
        <a:buClr>
          <a:schemeClr val="accent5"/>
        </a:buClr>
        <a:buFont typeface="Wingdings 3"/>
        <a:buChar char=""/>
        <a:defRPr kumimoji="0" lang="en-US" sz="2000" kern="1200" smtClean="0">
          <a:solidFill>
            <a:schemeClr val="tx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tx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tx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tx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8" Type="http://schemas.openxmlformats.org/officeDocument/2006/relationships/hyperlink" Target="http://en.wikipedia.org/wiki/Gallbladder" TargetMode="External"/><Relationship Id="rId3" Type="http://schemas.openxmlformats.org/officeDocument/2006/relationships/hyperlink" Target="http://en.wikipedia.org/wiki/Esophagus" TargetMode="External"/><Relationship Id="rId7" Type="http://schemas.openxmlformats.org/officeDocument/2006/relationships/hyperlink" Target="http://en.wikipedia.org/wiki/Pancreas" TargetMode="External"/><Relationship Id="rId2" Type="http://schemas.openxmlformats.org/officeDocument/2006/relationships/hyperlink" Target="http://en.wikipedia.org/wiki/Abdominal" TargetMode="External"/><Relationship Id="rId1" Type="http://schemas.openxmlformats.org/officeDocument/2006/relationships/slideLayout" Target="../slideLayouts/slideLayout2.xml"/><Relationship Id="rId6" Type="http://schemas.openxmlformats.org/officeDocument/2006/relationships/hyperlink" Target="http://en.wikipedia.org/wiki/Liver" TargetMode="External"/><Relationship Id="rId11" Type="http://schemas.openxmlformats.org/officeDocument/2006/relationships/hyperlink" Target="http://en.wikipedia.org/wiki/Thyroid" TargetMode="External"/><Relationship Id="rId5" Type="http://schemas.openxmlformats.org/officeDocument/2006/relationships/hyperlink" Target="http://en.wikipedia.org/wiki/Colon_(anatomy)" TargetMode="External"/><Relationship Id="rId10" Type="http://schemas.openxmlformats.org/officeDocument/2006/relationships/hyperlink" Target="http://en.wikipedia.org/wiki/Bile_duct" TargetMode="External"/><Relationship Id="rId4" Type="http://schemas.openxmlformats.org/officeDocument/2006/relationships/hyperlink" Target="http://en.wikipedia.org/wiki/Stomach" TargetMode="External"/><Relationship Id="rId9" Type="http://schemas.openxmlformats.org/officeDocument/2006/relationships/hyperlink" Target="http://en.wikipedia.org/wiki/Hernia"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04800" y="381000"/>
            <a:ext cx="8610600" cy="2209800"/>
          </a:xfrm>
        </p:spPr>
        <p:txBody>
          <a:bodyPr>
            <a:noAutofit/>
          </a:bodyPr>
          <a:lstStyle/>
          <a:p>
            <a:r>
              <a:rPr lang="en-US" sz="3200" dirty="0" smtClean="0">
                <a:latin typeface="Calibri" pitchFamily="34" charset="0"/>
                <a:cs typeface="Calibri" pitchFamily="34" charset="0"/>
              </a:rPr>
              <a:t>TO STUDY ON RELEVANCE OF DNB (DIPLOMATE OF NATIONAL BOARD) THESIS TOPICS IN THE RECENT MEDICAL PRACTICES IN GENERAL SURGERY CHOSEN BY THE DNB TRAINEES AT NATIONAL BOARD OF EXAMINATIONS</a:t>
            </a:r>
            <a:endParaRPr lang="en-US" sz="3200" dirty="0">
              <a:latin typeface="Calibri" pitchFamily="34" charset="0"/>
              <a:cs typeface="Calibri" pitchFamily="34" charset="0"/>
            </a:endParaRPr>
          </a:p>
        </p:txBody>
      </p:sp>
      <p:sp>
        <p:nvSpPr>
          <p:cNvPr id="3" name="Subtitle 2"/>
          <p:cNvSpPr>
            <a:spLocks noGrp="1"/>
          </p:cNvSpPr>
          <p:nvPr>
            <p:ph type="subTitle" idx="1"/>
          </p:nvPr>
        </p:nvSpPr>
        <p:spPr>
          <a:xfrm>
            <a:off x="5867400" y="5105400"/>
            <a:ext cx="3276600" cy="1752600"/>
          </a:xfrm>
        </p:spPr>
        <p:txBody>
          <a:bodyPr>
            <a:normAutofit/>
          </a:bodyPr>
          <a:lstStyle/>
          <a:p>
            <a:r>
              <a:rPr lang="en-US" sz="2800" dirty="0" err="1" smtClean="0">
                <a:latin typeface="Calibri" pitchFamily="34" charset="0"/>
                <a:cs typeface="Calibri" pitchFamily="34" charset="0"/>
              </a:rPr>
              <a:t>Dipmala</a:t>
            </a:r>
            <a:r>
              <a:rPr lang="en-US" sz="2800" dirty="0" smtClean="0">
                <a:latin typeface="Calibri" pitchFamily="34" charset="0"/>
                <a:cs typeface="Calibri" pitchFamily="34" charset="0"/>
              </a:rPr>
              <a:t> </a:t>
            </a:r>
            <a:r>
              <a:rPr lang="en-US" sz="2800" dirty="0" err="1" smtClean="0">
                <a:latin typeface="Calibri" pitchFamily="34" charset="0"/>
                <a:cs typeface="Calibri" pitchFamily="34" charset="0"/>
              </a:rPr>
              <a:t>Saha</a:t>
            </a:r>
            <a:endParaRPr lang="en-US" sz="2800" dirty="0" smtClean="0">
              <a:latin typeface="Calibri" pitchFamily="34" charset="0"/>
              <a:cs typeface="Calibri" pitchFamily="34" charset="0"/>
            </a:endParaRPr>
          </a:p>
          <a:p>
            <a:r>
              <a:rPr lang="en-US" sz="2800" dirty="0" smtClean="0">
                <a:latin typeface="Calibri" pitchFamily="34" charset="0"/>
                <a:cs typeface="Calibri" pitchFamily="34" charset="0"/>
              </a:rPr>
              <a:t>PGDHHM, Batch-E</a:t>
            </a:r>
          </a:p>
          <a:p>
            <a:r>
              <a:rPr lang="en-US" sz="2800" dirty="0" smtClean="0">
                <a:latin typeface="Calibri" pitchFamily="34" charset="0"/>
                <a:cs typeface="Calibri" pitchFamily="34" charset="0"/>
              </a:rPr>
              <a:t>Roll No-28, IIHMR Delhi</a:t>
            </a:r>
          </a:p>
        </p:txBody>
      </p:sp>
      <p:pic>
        <p:nvPicPr>
          <p:cNvPr id="5" name="Picture 4" descr="http://www.natboard.edu.in/images/banner.jpg"/>
          <p:cNvPicPr/>
          <p:nvPr/>
        </p:nvPicPr>
        <p:blipFill>
          <a:blip r:embed="rId2" cstate="print"/>
          <a:srcRect/>
          <a:stretch>
            <a:fillRect/>
          </a:stretch>
        </p:blipFill>
        <p:spPr bwMode="auto">
          <a:xfrm>
            <a:off x="0" y="3124200"/>
            <a:ext cx="5791200" cy="37338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381000"/>
            <a:ext cx="8763000" cy="685800"/>
          </a:xfrm>
        </p:spPr>
        <p:txBody>
          <a:bodyPr>
            <a:normAutofit/>
          </a:bodyPr>
          <a:lstStyle/>
          <a:p>
            <a:r>
              <a:rPr lang="en-US" sz="3200" b="1" dirty="0" smtClean="0"/>
              <a:t>  </a:t>
            </a:r>
            <a:r>
              <a:rPr lang="en-US" sz="3600" b="1" dirty="0" smtClean="0"/>
              <a:t>REVIEW OF LITERATURE</a:t>
            </a:r>
            <a:endParaRPr lang="en-US" sz="3200" b="1" dirty="0"/>
          </a:p>
        </p:txBody>
      </p:sp>
      <p:sp>
        <p:nvSpPr>
          <p:cNvPr id="3" name="Content Placeholder 2"/>
          <p:cNvSpPr>
            <a:spLocks noGrp="1"/>
          </p:cNvSpPr>
          <p:nvPr>
            <p:ph idx="1"/>
          </p:nvPr>
        </p:nvSpPr>
        <p:spPr>
          <a:xfrm>
            <a:off x="0" y="1524000"/>
            <a:ext cx="9144000" cy="5334000"/>
          </a:xfrm>
        </p:spPr>
        <p:txBody>
          <a:bodyPr>
            <a:normAutofit lnSpcReduction="10000"/>
          </a:bodyPr>
          <a:lstStyle/>
          <a:p>
            <a:r>
              <a:rPr lang="en-US" sz="2000" dirty="0" smtClean="0">
                <a:latin typeface="Calibri" pitchFamily="34" charset="0"/>
                <a:cs typeface="Calibri" pitchFamily="34" charset="0"/>
              </a:rPr>
              <a:t>Acute abdomen is the most common surgical emergency and </a:t>
            </a:r>
            <a:r>
              <a:rPr lang="en-US" sz="2000" b="1" i="1" dirty="0" smtClean="0">
                <a:latin typeface="Calibri" pitchFamily="34" charset="0"/>
                <a:cs typeface="Calibri" pitchFamily="34" charset="0"/>
              </a:rPr>
              <a:t>‘Acute Appendicitis’</a:t>
            </a:r>
            <a:r>
              <a:rPr lang="en-US" sz="2000" dirty="0" smtClean="0">
                <a:latin typeface="Calibri" pitchFamily="34" charset="0"/>
                <a:cs typeface="Calibri" pitchFamily="34" charset="0"/>
              </a:rPr>
              <a:t> is commonest of them all. The first recorded successful </a:t>
            </a:r>
            <a:r>
              <a:rPr lang="en-US" sz="2000" dirty="0" err="1" smtClean="0">
                <a:latin typeface="Calibri" pitchFamily="34" charset="0"/>
                <a:cs typeface="Calibri" pitchFamily="34" charset="0"/>
              </a:rPr>
              <a:t>Appendicectomy</a:t>
            </a:r>
            <a:r>
              <a:rPr lang="en-US" sz="2000" dirty="0" smtClean="0">
                <a:latin typeface="Calibri" pitchFamily="34" charset="0"/>
                <a:cs typeface="Calibri" pitchFamily="34" charset="0"/>
              </a:rPr>
              <a:t> was in </a:t>
            </a:r>
            <a:r>
              <a:rPr lang="en-US" sz="2000" b="1" dirty="0" smtClean="0">
                <a:latin typeface="Calibri" pitchFamily="34" charset="0"/>
                <a:cs typeface="Calibri" pitchFamily="34" charset="0"/>
              </a:rPr>
              <a:t>1735 </a:t>
            </a:r>
            <a:r>
              <a:rPr lang="en-US" sz="2000" dirty="0" smtClean="0">
                <a:latin typeface="Calibri" pitchFamily="34" charset="0"/>
                <a:cs typeface="Calibri" pitchFamily="34" charset="0"/>
              </a:rPr>
              <a:t>when French surgeon </a:t>
            </a:r>
            <a:r>
              <a:rPr lang="en-US" sz="2000" b="1" i="1" u="sng" dirty="0" smtClean="0">
                <a:latin typeface="Calibri" pitchFamily="34" charset="0"/>
                <a:cs typeface="Calibri" pitchFamily="34" charset="0"/>
              </a:rPr>
              <a:t>Claudius </a:t>
            </a:r>
            <a:r>
              <a:rPr lang="en-US" sz="2000" b="1" i="1" u="sng" dirty="0" err="1" smtClean="0">
                <a:latin typeface="Calibri" pitchFamily="34" charset="0"/>
                <a:cs typeface="Calibri" pitchFamily="34" charset="0"/>
              </a:rPr>
              <a:t>Aymand</a:t>
            </a:r>
            <a:r>
              <a:rPr lang="en-US" sz="2000" b="1" i="1" u="sng" dirty="0" smtClean="0">
                <a:latin typeface="Calibri" pitchFamily="34" charset="0"/>
                <a:cs typeface="Calibri" pitchFamily="34" charset="0"/>
              </a:rPr>
              <a:t> </a:t>
            </a:r>
            <a:r>
              <a:rPr lang="en-US" sz="2000" dirty="0" smtClean="0">
                <a:latin typeface="Calibri" pitchFamily="34" charset="0"/>
                <a:cs typeface="Calibri" pitchFamily="34" charset="0"/>
              </a:rPr>
              <a:t>described the presence of a perforated appendix within the hernia sac of an 11-year-old boy who had undergone successful </a:t>
            </a:r>
            <a:r>
              <a:rPr lang="en-US" sz="2000" dirty="0" err="1" smtClean="0">
                <a:latin typeface="Calibri" pitchFamily="34" charset="0"/>
                <a:cs typeface="Calibri" pitchFamily="34" charset="0"/>
              </a:rPr>
              <a:t>Appendicectomy</a:t>
            </a:r>
            <a:r>
              <a:rPr lang="en-US" sz="2000" dirty="0" smtClean="0">
                <a:latin typeface="Calibri" pitchFamily="34" charset="0"/>
                <a:cs typeface="Calibri" pitchFamily="34" charset="0"/>
              </a:rPr>
              <a:t>. </a:t>
            </a:r>
          </a:p>
          <a:p>
            <a:pPr>
              <a:buNone/>
            </a:pPr>
            <a:endParaRPr lang="en-US" sz="2000" dirty="0" smtClean="0">
              <a:latin typeface="Calibri" pitchFamily="34" charset="0"/>
              <a:cs typeface="Calibri" pitchFamily="34" charset="0"/>
            </a:endParaRPr>
          </a:p>
          <a:p>
            <a:r>
              <a:rPr lang="en-US" sz="2000" dirty="0" smtClean="0">
                <a:latin typeface="Calibri" pitchFamily="34" charset="0"/>
                <a:cs typeface="Calibri" pitchFamily="34" charset="0"/>
              </a:rPr>
              <a:t>The operation was performed on December 6, 1735, at St. George’s Hospital in London. The organ was perforated by a pin the boy had apparently swallowed. The patient, </a:t>
            </a:r>
            <a:r>
              <a:rPr lang="en-US" sz="2000" dirty="0" err="1" smtClean="0">
                <a:latin typeface="Calibri" pitchFamily="34" charset="0"/>
                <a:cs typeface="Calibri" pitchFamily="34" charset="0"/>
              </a:rPr>
              <a:t>Hanvil</a:t>
            </a:r>
            <a:r>
              <a:rPr lang="en-US" sz="2000" dirty="0" smtClean="0">
                <a:latin typeface="Calibri" pitchFamily="34" charset="0"/>
                <a:cs typeface="Calibri" pitchFamily="34" charset="0"/>
              </a:rPr>
              <a:t> Andersen, made a spectacular recovery and was discharged a month later. The greatest contributor to the advancement in the treatment of appendicitis was </a:t>
            </a:r>
            <a:r>
              <a:rPr lang="en-US" sz="2000" b="1" i="1" u="sng" dirty="0" smtClean="0">
                <a:latin typeface="Calibri" pitchFamily="34" charset="0"/>
                <a:cs typeface="Calibri" pitchFamily="34" charset="0"/>
              </a:rPr>
              <a:t>Charles </a:t>
            </a:r>
            <a:r>
              <a:rPr lang="en-US" sz="2000" b="1" i="1" u="sng" dirty="0" err="1" smtClean="0">
                <a:latin typeface="Calibri" pitchFamily="34" charset="0"/>
                <a:cs typeface="Calibri" pitchFamily="34" charset="0"/>
              </a:rPr>
              <a:t>McBurney</a:t>
            </a:r>
            <a:r>
              <a:rPr lang="en-US" sz="2000" b="1" i="1" u="sng" dirty="0" smtClean="0">
                <a:latin typeface="Calibri" pitchFamily="34" charset="0"/>
                <a:cs typeface="Calibri" pitchFamily="34" charset="0"/>
              </a:rPr>
              <a:t>.</a:t>
            </a:r>
          </a:p>
          <a:p>
            <a:r>
              <a:rPr lang="en-US" sz="2000" dirty="0" smtClean="0"/>
              <a:t>In </a:t>
            </a:r>
            <a:r>
              <a:rPr lang="en-US" sz="2000" b="1" dirty="0" smtClean="0"/>
              <a:t>1981</a:t>
            </a:r>
            <a:r>
              <a:rPr lang="en-US" sz="2000" dirty="0" smtClean="0"/>
              <a:t>, </a:t>
            </a:r>
            <a:r>
              <a:rPr lang="en-US" sz="2000" b="1" i="1" u="sng" dirty="0" smtClean="0"/>
              <a:t>Kurt </a:t>
            </a:r>
            <a:r>
              <a:rPr lang="en-US" sz="2000" b="1" i="1" u="sng" dirty="0" err="1" smtClean="0"/>
              <a:t>Semm</a:t>
            </a:r>
            <a:r>
              <a:rPr lang="en-US" sz="2000" dirty="0" smtClean="0"/>
              <a:t>, from the Universities </a:t>
            </a:r>
            <a:r>
              <a:rPr lang="en-US" sz="2000" dirty="0" err="1" smtClean="0"/>
              <a:t>Frauenklinik</a:t>
            </a:r>
            <a:r>
              <a:rPr lang="en-US" sz="2000" dirty="0" smtClean="0"/>
              <a:t>, Kiel, Germany, performed the first `</a:t>
            </a:r>
            <a:r>
              <a:rPr lang="en-US" sz="2000" b="1" dirty="0" smtClean="0"/>
              <a:t>Laparoscopic </a:t>
            </a:r>
            <a:r>
              <a:rPr lang="en-US" sz="2000" b="1" dirty="0" err="1" smtClean="0"/>
              <a:t>Appendicectomy</a:t>
            </a:r>
            <a:r>
              <a:rPr lang="en-US" sz="2000" b="1" dirty="0" smtClean="0"/>
              <a:t>’</a:t>
            </a:r>
            <a:r>
              <a:rPr lang="en-US" sz="2000" dirty="0" smtClean="0"/>
              <a:t>.</a:t>
            </a:r>
          </a:p>
          <a:p>
            <a:pPr>
              <a:buNone/>
            </a:pPr>
            <a:endParaRPr lang="en-US" sz="2000" dirty="0" smtClean="0"/>
          </a:p>
          <a:p>
            <a:r>
              <a:rPr lang="en-US" sz="2000" b="1" i="1" dirty="0" smtClean="0"/>
              <a:t>‘Ventral Hernias’</a:t>
            </a:r>
            <a:r>
              <a:rPr lang="en-US" sz="2000" dirty="0" smtClean="0"/>
              <a:t> are the second most common type of abdominal hernias. The greatest contribution to hernia surgery was by Italian surgeon </a:t>
            </a:r>
            <a:r>
              <a:rPr lang="en-US" sz="2000" b="1" i="1" u="sng" dirty="0" err="1" smtClean="0"/>
              <a:t>EdoardoBassini</a:t>
            </a:r>
            <a:r>
              <a:rPr lang="en-US" sz="2000" b="1" i="1" dirty="0" smtClean="0"/>
              <a:t>.</a:t>
            </a:r>
            <a:r>
              <a:rPr lang="en-US" sz="2000" dirty="0" smtClean="0"/>
              <a:t> He first performed the inguinal hernia repair using interrupted silk sutures in 1884 and reported it in </a:t>
            </a:r>
            <a:r>
              <a:rPr lang="en-US" sz="2000" b="1" dirty="0" smtClean="0"/>
              <a:t>1887</a:t>
            </a:r>
            <a:r>
              <a:rPr lang="en-US" sz="2000" dirty="0" smtClean="0"/>
              <a:t>.</a:t>
            </a:r>
            <a:endParaRPr lang="en-US" sz="2000" dirty="0">
              <a:latin typeface="Calibri" pitchFamily="34" charset="0"/>
              <a:cs typeface="Calibri" pitchFamily="34"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28600"/>
            <a:ext cx="8763000" cy="838200"/>
          </a:xfrm>
        </p:spPr>
        <p:txBody>
          <a:bodyPr>
            <a:normAutofit/>
          </a:bodyPr>
          <a:lstStyle/>
          <a:p>
            <a:r>
              <a:rPr lang="en-US" sz="3600" b="1" dirty="0" smtClean="0"/>
              <a:t>  Cont…</a:t>
            </a:r>
            <a:endParaRPr lang="en-US" sz="3600" b="1" dirty="0"/>
          </a:p>
        </p:txBody>
      </p:sp>
      <p:sp>
        <p:nvSpPr>
          <p:cNvPr id="3" name="Content Placeholder 2"/>
          <p:cNvSpPr>
            <a:spLocks noGrp="1"/>
          </p:cNvSpPr>
          <p:nvPr>
            <p:ph idx="1"/>
          </p:nvPr>
        </p:nvSpPr>
        <p:spPr>
          <a:xfrm>
            <a:off x="0" y="1371600"/>
            <a:ext cx="9144000" cy="5486400"/>
          </a:xfrm>
        </p:spPr>
        <p:txBody>
          <a:bodyPr>
            <a:normAutofit/>
          </a:bodyPr>
          <a:lstStyle/>
          <a:p>
            <a:r>
              <a:rPr lang="en-US" sz="2000" b="1" i="1" dirty="0" err="1" smtClean="0">
                <a:latin typeface="Calibri" pitchFamily="34" charset="0"/>
                <a:cs typeface="Calibri" pitchFamily="34" charset="0"/>
              </a:rPr>
              <a:t>Rao</a:t>
            </a:r>
            <a:r>
              <a:rPr lang="en-US" sz="2000" dirty="0" smtClean="0">
                <a:latin typeface="Calibri" pitchFamily="34" charset="0"/>
                <a:cs typeface="Calibri" pitchFamily="34" charset="0"/>
              </a:rPr>
              <a:t> et al coined the term </a:t>
            </a:r>
            <a:r>
              <a:rPr lang="en-US" sz="2000" dirty="0" err="1" smtClean="0">
                <a:latin typeface="Calibri" pitchFamily="34" charset="0"/>
                <a:cs typeface="Calibri" pitchFamily="34" charset="0"/>
              </a:rPr>
              <a:t>dyssynergic</a:t>
            </a:r>
            <a:r>
              <a:rPr lang="en-US" sz="2000" dirty="0" smtClean="0">
                <a:latin typeface="Calibri" pitchFamily="34" charset="0"/>
                <a:cs typeface="Calibri" pitchFamily="34" charset="0"/>
              </a:rPr>
              <a:t> defecation citing </a:t>
            </a:r>
            <a:r>
              <a:rPr lang="en-US" sz="2000" dirty="0" err="1" smtClean="0">
                <a:latin typeface="Calibri" pitchFamily="34" charset="0"/>
                <a:cs typeface="Calibri" pitchFamily="34" charset="0"/>
              </a:rPr>
              <a:t>dyssynergia</a:t>
            </a:r>
            <a:r>
              <a:rPr lang="en-US" sz="2000" dirty="0" smtClean="0">
                <a:latin typeface="Calibri" pitchFamily="34" charset="0"/>
                <a:cs typeface="Calibri" pitchFamily="34" charset="0"/>
              </a:rPr>
              <a:t> between various pelvic and anal muscles leading to faulty evacuation and hence constipation </a:t>
            </a:r>
            <a:r>
              <a:rPr lang="en-US" sz="2000" b="1" dirty="0" smtClean="0">
                <a:latin typeface="Calibri" pitchFamily="34" charset="0"/>
                <a:cs typeface="Calibri" pitchFamily="34" charset="0"/>
              </a:rPr>
              <a:t>(Obstructive </a:t>
            </a:r>
            <a:r>
              <a:rPr lang="en-US" sz="2000" b="1" dirty="0" err="1" smtClean="0">
                <a:latin typeface="Calibri" pitchFamily="34" charset="0"/>
                <a:cs typeface="Calibri" pitchFamily="34" charset="0"/>
              </a:rPr>
              <a:t>Defecatory</a:t>
            </a:r>
            <a:r>
              <a:rPr lang="en-US" sz="2000" b="1" dirty="0" smtClean="0">
                <a:latin typeface="Calibri" pitchFamily="34" charset="0"/>
                <a:cs typeface="Calibri" pitchFamily="34" charset="0"/>
              </a:rPr>
              <a:t> Syndrome)</a:t>
            </a:r>
            <a:r>
              <a:rPr lang="en-US" sz="2000" dirty="0" smtClean="0">
                <a:latin typeface="Calibri" pitchFamily="34" charset="0"/>
                <a:cs typeface="Calibri" pitchFamily="34" charset="0"/>
              </a:rPr>
              <a:t>.</a:t>
            </a:r>
          </a:p>
          <a:p>
            <a:endParaRPr lang="en-US" sz="2000" dirty="0" smtClean="0">
              <a:latin typeface="Calibri" pitchFamily="34" charset="0"/>
              <a:cs typeface="Calibri" pitchFamily="34" charset="0"/>
            </a:endParaRPr>
          </a:p>
          <a:p>
            <a:r>
              <a:rPr lang="en-US" sz="2000" b="1" i="1" dirty="0" smtClean="0"/>
              <a:t>Carl </a:t>
            </a:r>
            <a:r>
              <a:rPr lang="en-US" sz="2000" b="1" i="1" dirty="0" err="1" smtClean="0"/>
              <a:t>Langenbuch</a:t>
            </a:r>
            <a:r>
              <a:rPr lang="en-US" sz="2000" dirty="0" smtClean="0"/>
              <a:t> in Berlin introduced </a:t>
            </a:r>
            <a:r>
              <a:rPr lang="en-US" sz="2000" b="1" dirty="0" smtClean="0"/>
              <a:t>Cholecystectomy,</a:t>
            </a:r>
            <a:r>
              <a:rPr lang="en-US" sz="2000" dirty="0" smtClean="0"/>
              <a:t> i.e. removal of the gallbladder with the stones in </a:t>
            </a:r>
            <a:r>
              <a:rPr lang="en-US" sz="2000" b="1" dirty="0" smtClean="0"/>
              <a:t>1882.</a:t>
            </a:r>
            <a:r>
              <a:rPr lang="en-US" sz="2000" dirty="0" smtClean="0"/>
              <a:t> The first </a:t>
            </a:r>
            <a:r>
              <a:rPr lang="en-US" sz="2000" b="1" dirty="0" smtClean="0"/>
              <a:t>laparoscopic </a:t>
            </a:r>
            <a:r>
              <a:rPr lang="en-US" sz="2000" b="1" dirty="0" err="1" smtClean="0"/>
              <a:t>cholecystectomy</a:t>
            </a:r>
            <a:r>
              <a:rPr lang="en-US" sz="2000" b="1" dirty="0" smtClean="0"/>
              <a:t>(LC)</a:t>
            </a:r>
            <a:r>
              <a:rPr lang="en-US" sz="2000" dirty="0" smtClean="0"/>
              <a:t> was performed by </a:t>
            </a:r>
            <a:r>
              <a:rPr lang="en-US" sz="2000" b="1" i="1" u="sng" dirty="0" smtClean="0"/>
              <a:t>Eric </a:t>
            </a:r>
            <a:r>
              <a:rPr lang="en-US" sz="2000" b="1" i="1" u="sng" dirty="0" err="1" smtClean="0"/>
              <a:t>Muhe</a:t>
            </a:r>
            <a:r>
              <a:rPr lang="en-US" sz="2000" dirty="0" smtClean="0"/>
              <a:t> in </a:t>
            </a:r>
            <a:r>
              <a:rPr lang="en-US" sz="2000" b="1" dirty="0" smtClean="0"/>
              <a:t>1986.</a:t>
            </a:r>
            <a:r>
              <a:rPr lang="en-US" sz="2000" dirty="0" smtClean="0"/>
              <a:t> </a:t>
            </a:r>
          </a:p>
          <a:p>
            <a:pPr>
              <a:buNone/>
            </a:pPr>
            <a:endParaRPr lang="en-US" sz="2000" dirty="0" smtClean="0"/>
          </a:p>
          <a:p>
            <a:r>
              <a:rPr lang="en-US" sz="2000" dirty="0" smtClean="0"/>
              <a:t>Evolution in the treatment of </a:t>
            </a:r>
            <a:r>
              <a:rPr lang="en-US" sz="2000" b="1" dirty="0" smtClean="0"/>
              <a:t>Inguinal Hernias </a:t>
            </a:r>
            <a:r>
              <a:rPr lang="en-US" sz="2000" dirty="0" smtClean="0"/>
              <a:t>has paralleled technologic advances in the field of surgery. The earliest reports of abdominal wall hernias can be traced back to </a:t>
            </a:r>
            <a:r>
              <a:rPr lang="en-US" sz="2000" b="1" i="1" dirty="0" smtClean="0"/>
              <a:t>Hammurabi of Babylon </a:t>
            </a:r>
            <a:r>
              <a:rPr lang="en-US" sz="2000" dirty="0" smtClean="0"/>
              <a:t>and the </a:t>
            </a:r>
            <a:r>
              <a:rPr lang="en-US" sz="2000" b="1" i="1" dirty="0" smtClean="0"/>
              <a:t>Egyptian papyrus</a:t>
            </a:r>
            <a:r>
              <a:rPr lang="en-US" sz="2000" dirty="0" smtClean="0"/>
              <a:t> as early as </a:t>
            </a:r>
            <a:r>
              <a:rPr lang="en-US" sz="2000" b="1" dirty="0" smtClean="0"/>
              <a:t>1500 BC</a:t>
            </a:r>
            <a:r>
              <a:rPr lang="en-US" sz="2000" dirty="0" smtClean="0"/>
              <a:t>.  </a:t>
            </a:r>
          </a:p>
          <a:p>
            <a:pPr>
              <a:buNone/>
            </a:pPr>
            <a:endParaRPr lang="en-US" sz="2000" dirty="0" smtClean="0"/>
          </a:p>
          <a:p>
            <a:r>
              <a:rPr lang="en-US" sz="2000" dirty="0" smtClean="0"/>
              <a:t>In </a:t>
            </a:r>
            <a:r>
              <a:rPr lang="en-US" sz="2000" b="1" dirty="0" smtClean="0"/>
              <a:t>1994</a:t>
            </a:r>
            <a:r>
              <a:rPr lang="en-US" sz="2000" dirty="0" smtClean="0"/>
              <a:t>, “Factors determining conversion to </a:t>
            </a:r>
            <a:r>
              <a:rPr lang="en-US" sz="2000" dirty="0" err="1" smtClean="0"/>
              <a:t>laparotomy</a:t>
            </a:r>
            <a:r>
              <a:rPr lang="en-US" sz="2000" dirty="0" smtClean="0"/>
              <a:t> in patients undergoing </a:t>
            </a:r>
            <a:r>
              <a:rPr lang="en-US" sz="2000" b="1" dirty="0" smtClean="0"/>
              <a:t>Laparoscopic </a:t>
            </a:r>
            <a:r>
              <a:rPr lang="en-US" sz="2000" b="1" dirty="0" err="1" smtClean="0"/>
              <a:t>Cholecystectomy</a:t>
            </a:r>
            <a:r>
              <a:rPr lang="en-US" sz="2000" b="1" dirty="0" smtClean="0"/>
              <a:t>” </a:t>
            </a:r>
            <a:r>
              <a:rPr lang="en-US" sz="2000" dirty="0" smtClean="0"/>
              <a:t>was a study done by </a:t>
            </a:r>
            <a:r>
              <a:rPr lang="en-US" sz="2000" b="1" i="1" u="sng" dirty="0" smtClean="0"/>
              <a:t>Fried GM</a:t>
            </a:r>
            <a:r>
              <a:rPr lang="en-US" sz="2000" b="1" i="1" dirty="0" smtClean="0"/>
              <a:t>, </a:t>
            </a:r>
            <a:r>
              <a:rPr lang="en-US" sz="2000" b="1" i="1" u="sng" dirty="0" err="1" smtClean="0"/>
              <a:t>Barkun</a:t>
            </a:r>
            <a:r>
              <a:rPr lang="en-US" sz="2000" b="1" i="1" u="sng" dirty="0" smtClean="0"/>
              <a:t> JS</a:t>
            </a:r>
            <a:r>
              <a:rPr lang="en-US" sz="2000" b="1" i="1" dirty="0" smtClean="0"/>
              <a:t>, </a:t>
            </a:r>
            <a:r>
              <a:rPr lang="en-US" sz="2000" b="1" i="1" u="sng" dirty="0" err="1" smtClean="0"/>
              <a:t>Sigman</a:t>
            </a:r>
            <a:r>
              <a:rPr lang="en-US" sz="2000" b="1" i="1" u="sng" dirty="0" smtClean="0"/>
              <a:t> HH</a:t>
            </a:r>
            <a:r>
              <a:rPr lang="en-US" sz="2000" b="1" i="1" dirty="0" smtClean="0"/>
              <a:t>, </a:t>
            </a:r>
            <a:r>
              <a:rPr lang="en-US" sz="2000" b="1" i="1" u="sng" dirty="0" smtClean="0"/>
              <a:t>Joseph L</a:t>
            </a:r>
            <a:r>
              <a:rPr lang="en-US" sz="2000" dirty="0" smtClean="0"/>
              <a:t>, to predict conversion to </a:t>
            </a:r>
            <a:r>
              <a:rPr lang="en-US" sz="2000" b="1" dirty="0" smtClean="0"/>
              <a:t>Open </a:t>
            </a:r>
            <a:r>
              <a:rPr lang="en-US" sz="2000" b="1" dirty="0" err="1" smtClean="0"/>
              <a:t>Cholecystectomy</a:t>
            </a:r>
            <a:r>
              <a:rPr lang="en-US" sz="2000" b="1" dirty="0" smtClean="0"/>
              <a:t> (OC).</a:t>
            </a:r>
          </a:p>
          <a:p>
            <a:endParaRPr lang="en-US" sz="2000" dirty="0" smtClean="0"/>
          </a:p>
          <a:p>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381000"/>
            <a:ext cx="8763000" cy="533400"/>
          </a:xfrm>
        </p:spPr>
        <p:txBody>
          <a:bodyPr>
            <a:noAutofit/>
          </a:bodyPr>
          <a:lstStyle/>
          <a:p>
            <a:r>
              <a:rPr lang="en-US" sz="3600" b="1" dirty="0" smtClean="0"/>
              <a:t>   METHODOLOGY</a:t>
            </a:r>
            <a:endParaRPr lang="en-US" sz="3600" b="1" dirty="0"/>
          </a:p>
        </p:txBody>
      </p:sp>
      <p:sp>
        <p:nvSpPr>
          <p:cNvPr id="3" name="Content Placeholder 2"/>
          <p:cNvSpPr>
            <a:spLocks noGrp="1"/>
          </p:cNvSpPr>
          <p:nvPr>
            <p:ph idx="1"/>
          </p:nvPr>
        </p:nvSpPr>
        <p:spPr>
          <a:xfrm>
            <a:off x="0" y="1447800"/>
            <a:ext cx="9144000" cy="5410200"/>
          </a:xfrm>
        </p:spPr>
        <p:txBody>
          <a:bodyPr>
            <a:normAutofit fontScale="92500" lnSpcReduction="10000"/>
          </a:bodyPr>
          <a:lstStyle/>
          <a:p>
            <a:pPr algn="just"/>
            <a:r>
              <a:rPr lang="en-US" sz="2400" b="1" dirty="0" smtClean="0">
                <a:latin typeface="Calibri" pitchFamily="34" charset="0"/>
                <a:cs typeface="Calibri" pitchFamily="34" charset="0"/>
              </a:rPr>
              <a:t>Study  Design:-</a:t>
            </a:r>
            <a:r>
              <a:rPr lang="en-US" sz="2000" b="1" dirty="0" smtClean="0">
                <a:latin typeface="Calibri" pitchFamily="34" charset="0"/>
                <a:cs typeface="Calibri" pitchFamily="34" charset="0"/>
              </a:rPr>
              <a:t> </a:t>
            </a:r>
            <a:r>
              <a:rPr lang="en-US" sz="2000" dirty="0" smtClean="0">
                <a:latin typeface="Calibri" pitchFamily="34" charset="0"/>
                <a:cs typeface="Calibri" pitchFamily="34" charset="0"/>
              </a:rPr>
              <a:t>Qualitative Study.</a:t>
            </a:r>
          </a:p>
          <a:p>
            <a:pPr algn="just">
              <a:buNone/>
            </a:pPr>
            <a:endParaRPr lang="en-US" sz="2000" dirty="0" smtClean="0">
              <a:latin typeface="Calibri" pitchFamily="34" charset="0"/>
              <a:cs typeface="Calibri" pitchFamily="34" charset="0"/>
            </a:endParaRPr>
          </a:p>
          <a:p>
            <a:pPr algn="just"/>
            <a:r>
              <a:rPr lang="en-US" sz="2400" b="1" dirty="0" smtClean="0">
                <a:latin typeface="Calibri" pitchFamily="34" charset="0"/>
                <a:cs typeface="Calibri" pitchFamily="34" charset="0"/>
              </a:rPr>
              <a:t>Study Area:-  </a:t>
            </a:r>
            <a:r>
              <a:rPr lang="en-US" sz="2000" dirty="0" smtClean="0">
                <a:latin typeface="Calibri" pitchFamily="34" charset="0"/>
                <a:cs typeface="Calibri" pitchFamily="34" charset="0"/>
              </a:rPr>
              <a:t>Thesis Section in</a:t>
            </a:r>
            <a:r>
              <a:rPr lang="en-US" sz="2000" b="1" dirty="0" smtClean="0">
                <a:latin typeface="Calibri" pitchFamily="34" charset="0"/>
                <a:cs typeface="Calibri" pitchFamily="34" charset="0"/>
              </a:rPr>
              <a:t> </a:t>
            </a:r>
            <a:r>
              <a:rPr lang="en-US" sz="2000" dirty="0" smtClean="0">
                <a:latin typeface="Calibri" pitchFamily="34" charset="0"/>
                <a:cs typeface="Calibri" pitchFamily="34" charset="0"/>
              </a:rPr>
              <a:t>Regional Office at National Board of Examination, Bangalore</a:t>
            </a:r>
          </a:p>
          <a:p>
            <a:pPr algn="just"/>
            <a:endParaRPr lang="en-US" sz="2000" dirty="0" smtClean="0">
              <a:latin typeface="Calibri" pitchFamily="34" charset="0"/>
              <a:cs typeface="Calibri" pitchFamily="34" charset="0"/>
            </a:endParaRPr>
          </a:p>
          <a:p>
            <a:pPr algn="just"/>
            <a:r>
              <a:rPr lang="en-US" sz="2400" b="1" dirty="0" smtClean="0">
                <a:latin typeface="Calibri" pitchFamily="34" charset="0"/>
                <a:cs typeface="Calibri" pitchFamily="34" charset="0"/>
              </a:rPr>
              <a:t>Study Population:-</a:t>
            </a:r>
            <a:r>
              <a:rPr lang="en-US" sz="2000" b="1" dirty="0" smtClean="0">
                <a:latin typeface="Calibri" pitchFamily="34" charset="0"/>
                <a:cs typeface="Calibri" pitchFamily="34" charset="0"/>
              </a:rPr>
              <a:t> </a:t>
            </a:r>
            <a:r>
              <a:rPr lang="en-US" sz="2000" dirty="0" smtClean="0">
                <a:latin typeface="Calibri" pitchFamily="34" charset="0"/>
                <a:cs typeface="Calibri" pitchFamily="34" charset="0"/>
              </a:rPr>
              <a:t>40 theses carried out by the DNB candidates in ‘</a:t>
            </a:r>
            <a:r>
              <a:rPr lang="en-US" sz="2000" b="1" dirty="0" smtClean="0">
                <a:latin typeface="Calibri" pitchFamily="34" charset="0"/>
                <a:cs typeface="Calibri" pitchFamily="34" charset="0"/>
              </a:rPr>
              <a:t>General Surgery’</a:t>
            </a:r>
            <a:endParaRPr lang="en-US" sz="2000" dirty="0" smtClean="0">
              <a:latin typeface="Calibri" pitchFamily="34" charset="0"/>
              <a:cs typeface="Calibri" pitchFamily="34" charset="0"/>
            </a:endParaRPr>
          </a:p>
          <a:p>
            <a:pPr algn="just"/>
            <a:endParaRPr lang="en-US" sz="2000" dirty="0" smtClean="0">
              <a:latin typeface="Calibri" pitchFamily="34" charset="0"/>
              <a:cs typeface="Calibri" pitchFamily="34" charset="0"/>
            </a:endParaRPr>
          </a:p>
          <a:p>
            <a:pPr algn="just"/>
            <a:r>
              <a:rPr lang="en-US" sz="2400" b="1" dirty="0" smtClean="0">
                <a:latin typeface="Calibri" pitchFamily="34" charset="0"/>
                <a:cs typeface="Calibri" pitchFamily="34" charset="0"/>
              </a:rPr>
              <a:t>Target Sample:-  </a:t>
            </a:r>
            <a:r>
              <a:rPr lang="en-US" sz="2000" dirty="0" smtClean="0">
                <a:latin typeface="Calibri" pitchFamily="34" charset="0"/>
                <a:cs typeface="Calibri" pitchFamily="34" charset="0"/>
              </a:rPr>
              <a:t>Thesis of the DNB Trainees in General Surgery.</a:t>
            </a:r>
          </a:p>
          <a:p>
            <a:pPr algn="just">
              <a:buNone/>
            </a:pPr>
            <a:endParaRPr lang="en-US" sz="2000" dirty="0" smtClean="0">
              <a:latin typeface="Calibri" pitchFamily="34" charset="0"/>
              <a:cs typeface="Calibri" pitchFamily="34" charset="0"/>
            </a:endParaRPr>
          </a:p>
          <a:p>
            <a:pPr algn="just"/>
            <a:r>
              <a:rPr lang="en-US" sz="2400" b="1" dirty="0" smtClean="0">
                <a:latin typeface="Calibri" pitchFamily="34" charset="0"/>
                <a:cs typeface="Calibri" pitchFamily="34" charset="0"/>
              </a:rPr>
              <a:t>Sample Size</a:t>
            </a:r>
            <a:r>
              <a:rPr lang="en-US" sz="2000" b="1" dirty="0" smtClean="0">
                <a:latin typeface="Calibri" pitchFamily="34" charset="0"/>
                <a:cs typeface="Calibri" pitchFamily="34" charset="0"/>
              </a:rPr>
              <a:t>:-  </a:t>
            </a:r>
            <a:r>
              <a:rPr lang="en-US" sz="2000" dirty="0" smtClean="0">
                <a:latin typeface="Calibri" pitchFamily="34" charset="0"/>
                <a:cs typeface="Calibri" pitchFamily="34" charset="0"/>
              </a:rPr>
              <a:t>40</a:t>
            </a:r>
          </a:p>
          <a:p>
            <a:pPr algn="just">
              <a:buNone/>
            </a:pPr>
            <a:endParaRPr lang="en-US" sz="2000" dirty="0" smtClean="0">
              <a:latin typeface="Calibri" pitchFamily="34" charset="0"/>
              <a:cs typeface="Calibri" pitchFamily="34" charset="0"/>
            </a:endParaRPr>
          </a:p>
          <a:p>
            <a:r>
              <a:rPr lang="en-US" sz="2400" b="1" dirty="0" smtClean="0">
                <a:latin typeface="Calibri" pitchFamily="34" charset="0"/>
                <a:cs typeface="Calibri" pitchFamily="34" charset="0"/>
              </a:rPr>
              <a:t>Sampling Technique:- </a:t>
            </a:r>
            <a:r>
              <a:rPr lang="en-US" sz="2000" dirty="0" smtClean="0">
                <a:latin typeface="Calibri" pitchFamily="34" charset="0"/>
                <a:cs typeface="Calibri" pitchFamily="34" charset="0"/>
              </a:rPr>
              <a:t>Data of 2013 in General Surgery (Randomly)</a:t>
            </a:r>
          </a:p>
          <a:p>
            <a:pPr>
              <a:buNone/>
            </a:pPr>
            <a:endParaRPr lang="en-US" sz="2000" dirty="0" smtClean="0">
              <a:latin typeface="Calibri" pitchFamily="34" charset="0"/>
              <a:cs typeface="Calibri" pitchFamily="34" charset="0"/>
            </a:endParaRPr>
          </a:p>
          <a:p>
            <a:r>
              <a:rPr lang="en-US" sz="2400" b="1" dirty="0" smtClean="0">
                <a:latin typeface="Calibri" pitchFamily="34" charset="0"/>
                <a:cs typeface="Calibri" pitchFamily="34" charset="0"/>
              </a:rPr>
              <a:t>Tools: - </a:t>
            </a:r>
            <a:r>
              <a:rPr lang="en-US" sz="2000" dirty="0" smtClean="0">
                <a:latin typeface="Calibri" pitchFamily="34" charset="0"/>
                <a:cs typeface="Calibri" pitchFamily="34" charset="0"/>
              </a:rPr>
              <a:t>Retrospective Study of the General Surgical procedure as documented in the respective thesis to identify the magnitude of the problem, application of old operative procedures and new procedures, Advantages &amp; Disadvantages against the old procedure.</a:t>
            </a:r>
          </a:p>
          <a:p>
            <a:pPr algn="just"/>
            <a:endParaRPr lang="en-US" sz="2200" dirty="0" smtClean="0">
              <a:latin typeface="Calibri" pitchFamily="34" charset="0"/>
              <a:cs typeface="Calibri" pitchFamily="34" charset="0"/>
            </a:endParaRPr>
          </a:p>
          <a:p>
            <a:pPr algn="just"/>
            <a:endParaRPr lang="en-US" dirty="0" smtClean="0"/>
          </a:p>
          <a:p>
            <a:pPr algn="just"/>
            <a:endParaRPr lang="en-US" dirty="0" smtClean="0"/>
          </a:p>
          <a:p>
            <a:pPr algn="just"/>
            <a:endParaRPr lang="en-US" sz="2400" dirty="0" smtClean="0"/>
          </a:p>
          <a:p>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28600"/>
            <a:ext cx="8610600" cy="762000"/>
          </a:xfrm>
        </p:spPr>
        <p:txBody>
          <a:bodyPr>
            <a:normAutofit/>
          </a:bodyPr>
          <a:lstStyle/>
          <a:p>
            <a:r>
              <a:rPr lang="en-US" sz="3600" b="1" dirty="0" smtClean="0"/>
              <a:t>Cont…</a:t>
            </a:r>
            <a:endParaRPr lang="en-US" sz="3600" b="1" dirty="0"/>
          </a:p>
        </p:txBody>
      </p:sp>
      <p:sp>
        <p:nvSpPr>
          <p:cNvPr id="3" name="Content Placeholder 2"/>
          <p:cNvSpPr>
            <a:spLocks noGrp="1"/>
          </p:cNvSpPr>
          <p:nvPr>
            <p:ph idx="1"/>
          </p:nvPr>
        </p:nvSpPr>
        <p:spPr>
          <a:xfrm>
            <a:off x="0" y="1447800"/>
            <a:ext cx="9144000" cy="5410200"/>
          </a:xfrm>
        </p:spPr>
        <p:txBody>
          <a:bodyPr>
            <a:normAutofit fontScale="92500" lnSpcReduction="10000"/>
          </a:bodyPr>
          <a:lstStyle/>
          <a:p>
            <a:r>
              <a:rPr lang="en-US" sz="2600" b="1" dirty="0" smtClean="0">
                <a:latin typeface="Calibri" pitchFamily="34" charset="0"/>
                <a:cs typeface="Calibri" pitchFamily="34" charset="0"/>
              </a:rPr>
              <a:t>Data Analysis:-</a:t>
            </a:r>
            <a:r>
              <a:rPr lang="en-US" sz="2400" b="1" dirty="0" smtClean="0">
                <a:latin typeface="Calibri" pitchFamily="34" charset="0"/>
                <a:cs typeface="Calibri" pitchFamily="34" charset="0"/>
              </a:rPr>
              <a:t>  </a:t>
            </a:r>
            <a:r>
              <a:rPr lang="en-US" sz="2200" dirty="0" smtClean="0">
                <a:latin typeface="Calibri" pitchFamily="34" charset="0"/>
                <a:cs typeface="Calibri" pitchFamily="34" charset="0"/>
              </a:rPr>
              <a:t>MS Excel</a:t>
            </a:r>
          </a:p>
          <a:p>
            <a:pPr>
              <a:buNone/>
            </a:pPr>
            <a:endParaRPr lang="en-US" sz="2400" dirty="0" smtClean="0">
              <a:latin typeface="Calibri" pitchFamily="34" charset="0"/>
              <a:cs typeface="Calibri" pitchFamily="34" charset="0"/>
            </a:endParaRPr>
          </a:p>
          <a:p>
            <a:r>
              <a:rPr lang="en-US" sz="2600" b="1" dirty="0" smtClean="0">
                <a:latin typeface="Calibri" pitchFamily="34" charset="0"/>
                <a:cs typeface="Calibri" pitchFamily="34" charset="0"/>
              </a:rPr>
              <a:t>Reference Period:-</a:t>
            </a:r>
            <a:r>
              <a:rPr lang="en-US" sz="2600" dirty="0" smtClean="0">
                <a:latin typeface="Calibri" pitchFamily="34" charset="0"/>
                <a:cs typeface="Calibri" pitchFamily="34" charset="0"/>
              </a:rPr>
              <a:t> </a:t>
            </a:r>
            <a:r>
              <a:rPr lang="en-US" sz="2400" dirty="0" smtClean="0">
                <a:latin typeface="Calibri" pitchFamily="34" charset="0"/>
                <a:cs typeface="Calibri" pitchFamily="34" charset="0"/>
              </a:rPr>
              <a:t> </a:t>
            </a:r>
            <a:r>
              <a:rPr lang="en-US" sz="2200" dirty="0" smtClean="0">
                <a:latin typeface="Calibri" pitchFamily="34" charset="0"/>
                <a:cs typeface="Calibri" pitchFamily="34" charset="0"/>
              </a:rPr>
              <a:t>3</a:t>
            </a:r>
            <a:r>
              <a:rPr lang="en-US" sz="2200" baseline="30000" dirty="0" smtClean="0">
                <a:latin typeface="Calibri" pitchFamily="34" charset="0"/>
                <a:cs typeface="Calibri" pitchFamily="34" charset="0"/>
              </a:rPr>
              <a:t>rd</a:t>
            </a:r>
            <a:r>
              <a:rPr lang="en-US" sz="2200" dirty="0" smtClean="0">
                <a:latin typeface="Calibri" pitchFamily="34" charset="0"/>
                <a:cs typeface="Calibri" pitchFamily="34" charset="0"/>
              </a:rPr>
              <a:t> February to 30</a:t>
            </a:r>
            <a:r>
              <a:rPr lang="en-US" sz="2200" baseline="30000" dirty="0" smtClean="0">
                <a:latin typeface="Calibri" pitchFamily="34" charset="0"/>
                <a:cs typeface="Calibri" pitchFamily="34" charset="0"/>
              </a:rPr>
              <a:t>th</a:t>
            </a:r>
            <a:r>
              <a:rPr lang="en-US" sz="2200" dirty="0" smtClean="0">
                <a:latin typeface="Calibri" pitchFamily="34" charset="0"/>
                <a:cs typeface="Calibri" pitchFamily="34" charset="0"/>
              </a:rPr>
              <a:t> April, 2014.      </a:t>
            </a:r>
          </a:p>
          <a:p>
            <a:pPr>
              <a:buNone/>
            </a:pPr>
            <a:r>
              <a:rPr lang="en-US" sz="2400" dirty="0" smtClean="0">
                <a:latin typeface="Calibri" pitchFamily="34" charset="0"/>
                <a:cs typeface="Calibri" pitchFamily="34" charset="0"/>
              </a:rPr>
              <a:t>     </a:t>
            </a:r>
          </a:p>
          <a:p>
            <a:r>
              <a:rPr lang="en-US" sz="2600" b="1" dirty="0" smtClean="0">
                <a:latin typeface="Calibri" pitchFamily="34" charset="0"/>
                <a:cs typeface="Calibri" pitchFamily="34" charset="0"/>
              </a:rPr>
              <a:t>Primary Data:-  </a:t>
            </a:r>
            <a:r>
              <a:rPr lang="en-US" sz="2200" dirty="0" smtClean="0">
                <a:latin typeface="Calibri" pitchFamily="34" charset="0"/>
                <a:cs typeface="Calibri" pitchFamily="34" charset="0"/>
              </a:rPr>
              <a:t>Direct Interaction with the NBE staffs and Direct Observation through 40 theses topics in General Surgery.</a:t>
            </a:r>
          </a:p>
          <a:p>
            <a:pPr lvl="0" algn="just"/>
            <a:endParaRPr lang="en-US" sz="2400" b="1" dirty="0" smtClean="0">
              <a:latin typeface="Calibri" pitchFamily="34" charset="0"/>
              <a:cs typeface="Calibri" pitchFamily="34" charset="0"/>
            </a:endParaRPr>
          </a:p>
          <a:p>
            <a:pPr lvl="0" algn="just"/>
            <a:r>
              <a:rPr lang="en-US" sz="2600" b="1" dirty="0" smtClean="0">
                <a:latin typeface="Calibri" pitchFamily="34" charset="0"/>
                <a:cs typeface="Calibri" pitchFamily="34" charset="0"/>
              </a:rPr>
              <a:t>Secondary Data:- </a:t>
            </a:r>
            <a:r>
              <a:rPr lang="en-US" sz="2200" dirty="0" smtClean="0">
                <a:latin typeface="Calibri" pitchFamily="34" charset="0"/>
                <a:cs typeface="Calibri" pitchFamily="34" charset="0"/>
              </a:rPr>
              <a:t>Internet, Assessment format of DNB, NBE hand booklet.</a:t>
            </a:r>
          </a:p>
          <a:p>
            <a:pPr lvl="0" algn="just">
              <a:buNone/>
            </a:pPr>
            <a:endParaRPr lang="en-US" sz="2400" dirty="0" smtClean="0">
              <a:latin typeface="Calibri" pitchFamily="34" charset="0"/>
              <a:cs typeface="Calibri" pitchFamily="34" charset="0"/>
            </a:endParaRPr>
          </a:p>
          <a:p>
            <a:r>
              <a:rPr lang="en-US" sz="2600" b="1" dirty="0" smtClean="0">
                <a:latin typeface="Calibri" pitchFamily="34" charset="0"/>
                <a:cs typeface="Calibri" pitchFamily="34" charset="0"/>
              </a:rPr>
              <a:t>Method:</a:t>
            </a:r>
            <a:r>
              <a:rPr lang="en-US" sz="2400" b="1" dirty="0" smtClean="0">
                <a:latin typeface="Calibri" pitchFamily="34" charset="0"/>
                <a:cs typeface="Calibri" pitchFamily="34" charset="0"/>
              </a:rPr>
              <a:t>  </a:t>
            </a:r>
            <a:r>
              <a:rPr lang="en-US" sz="2200" dirty="0" smtClean="0">
                <a:latin typeface="Calibri" pitchFamily="34" charset="0"/>
                <a:cs typeface="Calibri" pitchFamily="34" charset="0"/>
              </a:rPr>
              <a:t>1. General Surgery theses were checked to get information on Prevalence/Magnitude of the problem, application of old operative procedures and new procedures, Advantages &amp; Disadvantages against the Traditional Procedure.</a:t>
            </a:r>
          </a:p>
          <a:p>
            <a:pPr>
              <a:buNone/>
            </a:pPr>
            <a:r>
              <a:rPr lang="en-US" sz="2200" dirty="0" smtClean="0">
                <a:latin typeface="Calibri" pitchFamily="34" charset="0"/>
                <a:cs typeface="Calibri" pitchFamily="34" charset="0"/>
              </a:rPr>
              <a:t> </a:t>
            </a:r>
          </a:p>
          <a:p>
            <a:pPr>
              <a:buNone/>
            </a:pPr>
            <a:r>
              <a:rPr lang="en-US" sz="2200" dirty="0" smtClean="0">
                <a:latin typeface="Calibri" pitchFamily="34" charset="0"/>
                <a:cs typeface="Calibri" pitchFamily="34" charset="0"/>
              </a:rPr>
              <a:t>                       2.  NBE format for Assessment of DNB theses was consulted for criteria on which the assessor has based the credibility of the thesis, whether the thesis topic and overall thesis work is Highly Relevant, Relevant or Less Relevant.</a:t>
            </a:r>
          </a:p>
          <a:p>
            <a:pPr lvl="0" algn="just"/>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28600"/>
            <a:ext cx="8686800" cy="914400"/>
          </a:xfrm>
        </p:spPr>
        <p:txBody>
          <a:bodyPr>
            <a:normAutofit/>
          </a:bodyPr>
          <a:lstStyle/>
          <a:p>
            <a:r>
              <a:rPr lang="en-US" sz="3600" b="1" dirty="0" smtClean="0"/>
              <a:t> RESULTS WITH DISCUSSION</a:t>
            </a:r>
            <a:endParaRPr lang="en-US" sz="3600" b="1" dirty="0"/>
          </a:p>
        </p:txBody>
      </p:sp>
      <p:sp>
        <p:nvSpPr>
          <p:cNvPr id="3" name="Content Placeholder 2"/>
          <p:cNvSpPr>
            <a:spLocks noGrp="1"/>
          </p:cNvSpPr>
          <p:nvPr>
            <p:ph idx="1"/>
          </p:nvPr>
        </p:nvSpPr>
        <p:spPr>
          <a:xfrm>
            <a:off x="0" y="1524000"/>
            <a:ext cx="9144000" cy="5334000"/>
          </a:xfrm>
        </p:spPr>
        <p:txBody>
          <a:bodyPr>
            <a:normAutofit/>
          </a:bodyPr>
          <a:lstStyle/>
          <a:p>
            <a:r>
              <a:rPr lang="en-US" sz="2000" dirty="0" smtClean="0">
                <a:latin typeface="Calibri" pitchFamily="34" charset="0"/>
                <a:cs typeface="Calibri" pitchFamily="34" charset="0"/>
              </a:rPr>
              <a:t>When the theses are analyzed for Prevalence/Magnitude of the Problem, Application of Old operative procedure and New operative procedures, Advantages &amp; Disadvantages against the Traditional Procedure, the following findings were noted-</a:t>
            </a:r>
          </a:p>
          <a:p>
            <a:endParaRPr lang="en-US" sz="2000" dirty="0" smtClean="0">
              <a:latin typeface="Calibri" pitchFamily="34" charset="0"/>
              <a:cs typeface="Calibri" pitchFamily="34" charset="0"/>
            </a:endParaRPr>
          </a:p>
          <a:p>
            <a:endParaRPr lang="en-US" sz="2000" dirty="0" smtClean="0">
              <a:latin typeface="Calibri" pitchFamily="34" charset="0"/>
              <a:cs typeface="Calibri" pitchFamily="34" charset="0"/>
            </a:endParaRPr>
          </a:p>
          <a:p>
            <a:pPr>
              <a:buNone/>
            </a:pPr>
            <a:endParaRPr lang="en-US" dirty="0" smtClean="0"/>
          </a:p>
        </p:txBody>
      </p:sp>
      <p:graphicFrame>
        <p:nvGraphicFramePr>
          <p:cNvPr id="5" name="Table 4"/>
          <p:cNvGraphicFramePr>
            <a:graphicFrameLocks noGrp="1"/>
          </p:cNvGraphicFramePr>
          <p:nvPr/>
        </p:nvGraphicFramePr>
        <p:xfrm>
          <a:off x="990600" y="2971800"/>
          <a:ext cx="7467600" cy="3429000"/>
        </p:xfrm>
        <a:graphic>
          <a:graphicData uri="http://schemas.openxmlformats.org/drawingml/2006/table">
            <a:tbl>
              <a:tblPr firstRow="1" bandRow="1">
                <a:tableStyleId>{3C2FFA5D-87B4-456A-9821-1D502468CF0F}</a:tableStyleId>
              </a:tblPr>
              <a:tblGrid>
                <a:gridCol w="3733800"/>
                <a:gridCol w="3733800"/>
              </a:tblGrid>
              <a:tr h="685800">
                <a:tc>
                  <a:txBody>
                    <a:bodyPr/>
                    <a:lstStyle/>
                    <a:p>
                      <a:pPr marL="0" marR="0" algn="ctr">
                        <a:lnSpc>
                          <a:spcPct val="115000"/>
                        </a:lnSpc>
                        <a:spcBef>
                          <a:spcPts val="0"/>
                        </a:spcBef>
                        <a:spcAft>
                          <a:spcPts val="0"/>
                        </a:spcAft>
                      </a:pPr>
                      <a:r>
                        <a:rPr lang="en-US" sz="2400" dirty="0" smtClean="0">
                          <a:latin typeface="+mn-lt"/>
                          <a:ea typeface="+mn-ea"/>
                          <a:cs typeface="+mn-cs"/>
                        </a:rPr>
                        <a:t>Assessment</a:t>
                      </a:r>
                      <a:r>
                        <a:rPr lang="en-US" sz="2400" baseline="0" dirty="0" smtClean="0">
                          <a:latin typeface="+mn-lt"/>
                          <a:ea typeface="+mn-ea"/>
                          <a:cs typeface="+mn-cs"/>
                        </a:rPr>
                        <a:t> Remarks</a:t>
                      </a:r>
                      <a:endParaRPr lang="en-US" sz="2000" dirty="0">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2400" dirty="0"/>
                        <a:t>Number</a:t>
                      </a:r>
                      <a:endParaRPr lang="en-US" sz="2000" dirty="0">
                        <a:latin typeface="Calibri"/>
                        <a:ea typeface="Calibri"/>
                        <a:cs typeface="Times New Roman"/>
                      </a:endParaRPr>
                    </a:p>
                  </a:txBody>
                  <a:tcPr marL="68580" marR="68580" marT="0" marB="0"/>
                </a:tc>
              </a:tr>
              <a:tr h="685800">
                <a:tc>
                  <a:txBody>
                    <a:bodyPr/>
                    <a:lstStyle/>
                    <a:p>
                      <a:pPr marL="0" marR="0" algn="ctr">
                        <a:lnSpc>
                          <a:spcPct val="115000"/>
                        </a:lnSpc>
                        <a:spcBef>
                          <a:spcPts val="0"/>
                        </a:spcBef>
                        <a:spcAft>
                          <a:spcPts val="0"/>
                        </a:spcAft>
                      </a:pPr>
                      <a:r>
                        <a:rPr lang="en-US" sz="2400" b="1" dirty="0"/>
                        <a:t>Highly Relevant</a:t>
                      </a:r>
                      <a:endParaRPr lang="en-US" sz="2400" b="1" dirty="0">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2400" b="1" dirty="0"/>
                        <a:t>10</a:t>
                      </a:r>
                      <a:endParaRPr lang="en-US" sz="2400" b="1" dirty="0">
                        <a:latin typeface="Calibri"/>
                        <a:ea typeface="Calibri"/>
                        <a:cs typeface="Times New Roman"/>
                      </a:endParaRPr>
                    </a:p>
                  </a:txBody>
                  <a:tcPr marL="68580" marR="68580" marT="0" marB="0"/>
                </a:tc>
              </a:tr>
              <a:tr h="685800">
                <a:tc>
                  <a:txBody>
                    <a:bodyPr/>
                    <a:lstStyle/>
                    <a:p>
                      <a:pPr marL="0" marR="0" algn="ctr">
                        <a:lnSpc>
                          <a:spcPct val="115000"/>
                        </a:lnSpc>
                        <a:spcBef>
                          <a:spcPts val="0"/>
                        </a:spcBef>
                        <a:spcAft>
                          <a:spcPts val="0"/>
                        </a:spcAft>
                      </a:pPr>
                      <a:r>
                        <a:rPr lang="en-US" sz="2400" b="1" dirty="0"/>
                        <a:t>Relevant</a:t>
                      </a:r>
                      <a:endParaRPr lang="en-US" sz="2400" b="1" dirty="0">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2400" b="1" dirty="0"/>
                        <a:t>16</a:t>
                      </a:r>
                      <a:endParaRPr lang="en-US" sz="2400" b="1" dirty="0">
                        <a:latin typeface="Calibri"/>
                        <a:ea typeface="Calibri"/>
                        <a:cs typeface="Times New Roman"/>
                      </a:endParaRPr>
                    </a:p>
                  </a:txBody>
                  <a:tcPr marL="68580" marR="68580" marT="0" marB="0"/>
                </a:tc>
              </a:tr>
              <a:tr h="685800">
                <a:tc>
                  <a:txBody>
                    <a:bodyPr/>
                    <a:lstStyle/>
                    <a:p>
                      <a:pPr marL="0" marR="0" algn="ctr">
                        <a:lnSpc>
                          <a:spcPct val="115000"/>
                        </a:lnSpc>
                        <a:spcBef>
                          <a:spcPts val="0"/>
                        </a:spcBef>
                        <a:spcAft>
                          <a:spcPts val="0"/>
                        </a:spcAft>
                      </a:pPr>
                      <a:r>
                        <a:rPr lang="en-US" sz="2400" b="1" dirty="0"/>
                        <a:t>Less Relevant</a:t>
                      </a:r>
                      <a:endParaRPr lang="en-US" sz="2400" b="1" dirty="0">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2400" b="1" dirty="0"/>
                        <a:t>14</a:t>
                      </a:r>
                      <a:endParaRPr lang="en-US" sz="2400" b="1" dirty="0">
                        <a:latin typeface="Calibri"/>
                        <a:ea typeface="Calibri"/>
                        <a:cs typeface="Times New Roman"/>
                      </a:endParaRPr>
                    </a:p>
                  </a:txBody>
                  <a:tcPr marL="68580" marR="68580" marT="0" marB="0"/>
                </a:tc>
              </a:tr>
              <a:tr h="685800">
                <a:tc>
                  <a:txBody>
                    <a:bodyPr/>
                    <a:lstStyle/>
                    <a:p>
                      <a:pPr marL="0" marR="0" algn="ctr">
                        <a:lnSpc>
                          <a:spcPct val="115000"/>
                        </a:lnSpc>
                        <a:spcBef>
                          <a:spcPts val="0"/>
                        </a:spcBef>
                        <a:spcAft>
                          <a:spcPts val="0"/>
                        </a:spcAft>
                      </a:pPr>
                      <a:r>
                        <a:rPr lang="en-US" sz="2400" b="1" dirty="0"/>
                        <a:t>Total</a:t>
                      </a:r>
                      <a:endParaRPr lang="en-US" sz="2400" b="1" dirty="0">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2400" b="1" dirty="0"/>
                        <a:t>40</a:t>
                      </a:r>
                      <a:endParaRPr lang="en-US" sz="2400" b="1" dirty="0">
                        <a:latin typeface="Calibri"/>
                        <a:ea typeface="Calibri"/>
                        <a:cs typeface="Times New Roman"/>
                      </a:endParaRPr>
                    </a:p>
                  </a:txBody>
                  <a:tcPr marL="68580" marR="68580" marT="0" marB="0"/>
                </a:tc>
              </a:tr>
            </a:tbl>
          </a:graphicData>
        </a:graphic>
      </p:graphicFrame>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735440045"/>
              </p:ext>
            </p:extLst>
          </p:nvPr>
        </p:nvGraphicFramePr>
        <p:xfrm>
          <a:off x="-304800" y="0"/>
          <a:ext cx="9448800" cy="7031422"/>
        </p:xfrm>
        <a:graphic>
          <a:graphicData uri="http://schemas.openxmlformats.org/drawingml/2006/table">
            <a:tbl>
              <a:tblPr firstRow="1" bandRow="1">
                <a:tableStyleId>{5C22544A-7EE6-4342-B048-85BDC9FD1C3A}</a:tableStyleId>
              </a:tblPr>
              <a:tblGrid>
                <a:gridCol w="381000"/>
                <a:gridCol w="2898749"/>
                <a:gridCol w="1327517"/>
                <a:gridCol w="1483696"/>
                <a:gridCol w="2291038"/>
                <a:gridCol w="1066800"/>
              </a:tblGrid>
              <a:tr h="1371600">
                <a:tc>
                  <a:txBody>
                    <a:bodyPr/>
                    <a:lstStyle/>
                    <a:p>
                      <a:pPr marL="0" marR="0">
                        <a:lnSpc>
                          <a:spcPct val="115000"/>
                        </a:lnSpc>
                        <a:spcBef>
                          <a:spcPts val="0"/>
                        </a:spcBef>
                        <a:spcAft>
                          <a:spcPts val="0"/>
                        </a:spcAft>
                      </a:pPr>
                      <a:r>
                        <a:rPr lang="en-US" sz="1800" b="1" dirty="0" err="1">
                          <a:latin typeface="Times New Roman"/>
                          <a:ea typeface="Calibri"/>
                          <a:cs typeface="Times New Roman"/>
                        </a:rPr>
                        <a:t>Sl.No</a:t>
                      </a:r>
                      <a:endParaRPr lang="en-US" sz="1800" b="1" dirty="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800" b="1" dirty="0">
                          <a:latin typeface="Times New Roman"/>
                          <a:ea typeface="Calibri"/>
                          <a:cs typeface="Times New Roman"/>
                        </a:rPr>
                        <a:t>Title of the Theses</a:t>
                      </a:r>
                      <a:endParaRPr lang="en-US" sz="1800" b="1" dirty="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800" b="1" dirty="0">
                          <a:latin typeface="Times New Roman"/>
                          <a:ea typeface="Calibri"/>
                          <a:cs typeface="Times New Roman"/>
                        </a:rPr>
                        <a:t>Magnitude of the Problem focused</a:t>
                      </a:r>
                      <a:endParaRPr lang="en-US" sz="1800" b="1" dirty="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800" b="1" dirty="0">
                          <a:latin typeface="Times New Roman"/>
                          <a:ea typeface="Calibri"/>
                          <a:cs typeface="Times New Roman"/>
                        </a:rPr>
                        <a:t>Technique/ Procedure Used</a:t>
                      </a:r>
                      <a:endParaRPr lang="en-US" sz="1800" b="1" dirty="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800" b="1" dirty="0" smtClean="0">
                          <a:latin typeface="Times New Roman"/>
                          <a:ea typeface="Calibri"/>
                          <a:cs typeface="Times New Roman"/>
                        </a:rPr>
                        <a:t>Application of Old  Operative Procedure and New Operative Procedure</a:t>
                      </a:r>
                      <a:endParaRPr lang="en-US" sz="1800" b="1" dirty="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800" b="1" dirty="0" smtClean="0">
                          <a:latin typeface="Times New Roman"/>
                          <a:ea typeface="Calibri"/>
                          <a:cs typeface="Times New Roman"/>
                        </a:rPr>
                        <a:t>Remarks by</a:t>
                      </a:r>
                      <a:r>
                        <a:rPr lang="en-US" sz="1800" b="1" baseline="0" dirty="0" smtClean="0">
                          <a:latin typeface="Times New Roman"/>
                          <a:ea typeface="Calibri"/>
                          <a:cs typeface="Times New Roman"/>
                        </a:rPr>
                        <a:t> Assessors</a:t>
                      </a:r>
                      <a:endParaRPr lang="en-US" sz="1800" b="1" dirty="0">
                        <a:latin typeface="Calibri"/>
                        <a:ea typeface="Calibri"/>
                        <a:cs typeface="Times New Roman"/>
                      </a:endParaRPr>
                    </a:p>
                  </a:txBody>
                  <a:tcPr marL="68580" marR="68580" marT="0" marB="0"/>
                </a:tc>
              </a:tr>
              <a:tr h="1501330">
                <a:tc>
                  <a:txBody>
                    <a:bodyPr/>
                    <a:lstStyle/>
                    <a:p>
                      <a:pPr marL="0" marR="0" algn="ctr">
                        <a:lnSpc>
                          <a:spcPct val="115000"/>
                        </a:lnSpc>
                        <a:spcBef>
                          <a:spcPts val="0"/>
                        </a:spcBef>
                        <a:spcAft>
                          <a:spcPts val="0"/>
                        </a:spcAft>
                      </a:pPr>
                      <a:r>
                        <a:rPr lang="en-US" sz="1600" b="1" dirty="0">
                          <a:latin typeface="Times New Roman"/>
                          <a:ea typeface="Calibri"/>
                          <a:cs typeface="Times New Roman"/>
                        </a:rPr>
                        <a:t>1</a:t>
                      </a:r>
                      <a:endParaRPr lang="en-US" sz="1600" b="1" dirty="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600" b="1" dirty="0">
                          <a:latin typeface="Times New Roman"/>
                          <a:ea typeface="Calibri"/>
                          <a:cs typeface="Times New Roman"/>
                        </a:rPr>
                        <a:t>Evaluation Of Abdominal Wound Closure Using Continuous Versus Interrupted Sutures In Patients Of Perforation Peritonitis</a:t>
                      </a:r>
                      <a:endParaRPr lang="en-US" sz="1600" b="1" dirty="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600" b="1" dirty="0">
                          <a:latin typeface="Times New Roman"/>
                          <a:ea typeface="Calibri"/>
                          <a:cs typeface="Times New Roman"/>
                        </a:rPr>
                        <a:t>Perforation Peritonitis</a:t>
                      </a:r>
                      <a:endParaRPr lang="en-US" sz="1600" b="1" dirty="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600" b="1">
                          <a:latin typeface="Times New Roman"/>
                          <a:ea typeface="Calibri"/>
                          <a:cs typeface="Times New Roman"/>
                        </a:rPr>
                        <a:t>Continuous Sutures &amp; Interrupted Sutures</a:t>
                      </a:r>
                      <a:endParaRPr lang="en-US" sz="1600" b="1">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600" b="1">
                          <a:latin typeface="Times New Roman"/>
                          <a:ea typeface="Calibri"/>
                          <a:cs typeface="Times New Roman"/>
                        </a:rPr>
                        <a:t>Continuous Sutures- Traditional</a:t>
                      </a:r>
                      <a:endParaRPr lang="en-US" sz="1600" b="1">
                        <a:latin typeface="Calibri"/>
                        <a:ea typeface="Calibri"/>
                        <a:cs typeface="Times New Roman"/>
                      </a:endParaRPr>
                    </a:p>
                    <a:p>
                      <a:pPr marL="0" marR="0">
                        <a:lnSpc>
                          <a:spcPct val="115000"/>
                        </a:lnSpc>
                        <a:spcBef>
                          <a:spcPts val="0"/>
                        </a:spcBef>
                        <a:spcAft>
                          <a:spcPts val="0"/>
                        </a:spcAft>
                      </a:pPr>
                      <a:r>
                        <a:rPr lang="en-US" sz="1600" b="1">
                          <a:latin typeface="Times New Roman"/>
                          <a:ea typeface="Calibri"/>
                          <a:cs typeface="Times New Roman"/>
                        </a:rPr>
                        <a:t>Interrupted Sutures- New </a:t>
                      </a:r>
                      <a:endParaRPr lang="en-US" sz="1600" b="1">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600" b="1" dirty="0">
                          <a:latin typeface="Times New Roman"/>
                          <a:ea typeface="Calibri"/>
                          <a:cs typeface="Times New Roman"/>
                        </a:rPr>
                        <a:t>Satisfactory</a:t>
                      </a:r>
                      <a:endParaRPr lang="en-US" sz="1600" b="1" dirty="0">
                        <a:latin typeface="Calibri"/>
                        <a:ea typeface="Calibri"/>
                        <a:cs typeface="Times New Roman"/>
                      </a:endParaRPr>
                    </a:p>
                  </a:txBody>
                  <a:tcPr marL="68580" marR="68580" marT="0" marB="0"/>
                </a:tc>
              </a:tr>
              <a:tr h="1143000">
                <a:tc>
                  <a:txBody>
                    <a:bodyPr/>
                    <a:lstStyle/>
                    <a:p>
                      <a:pPr marL="0" marR="0" algn="ctr">
                        <a:lnSpc>
                          <a:spcPct val="115000"/>
                        </a:lnSpc>
                        <a:spcBef>
                          <a:spcPts val="0"/>
                        </a:spcBef>
                        <a:spcAft>
                          <a:spcPts val="0"/>
                        </a:spcAft>
                      </a:pPr>
                      <a:r>
                        <a:rPr lang="en-US" sz="1600" b="1" dirty="0">
                          <a:latin typeface="Times New Roman"/>
                          <a:ea typeface="Calibri"/>
                          <a:cs typeface="Times New Roman"/>
                        </a:rPr>
                        <a:t>2</a:t>
                      </a:r>
                      <a:endParaRPr lang="en-US" sz="1600" b="1" dirty="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600" b="1" dirty="0">
                          <a:latin typeface="Times New Roman"/>
                          <a:ea typeface="Calibri"/>
                          <a:cs typeface="Times New Roman"/>
                        </a:rPr>
                        <a:t>Comparative Study Of Various Scoring Systems In Assessing The Severity Of Acute Pancreatitis</a:t>
                      </a:r>
                      <a:endParaRPr lang="en-US" sz="1600" b="1" dirty="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600" b="1" dirty="0">
                          <a:latin typeface="Times New Roman"/>
                          <a:ea typeface="Calibri"/>
                          <a:cs typeface="Times New Roman"/>
                        </a:rPr>
                        <a:t>Acute Pancreatitis</a:t>
                      </a:r>
                      <a:endParaRPr lang="en-US" sz="1600" b="1" dirty="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600" b="1" dirty="0">
                          <a:latin typeface="Times New Roman"/>
                          <a:ea typeface="Calibri"/>
                          <a:cs typeface="Times New Roman"/>
                        </a:rPr>
                        <a:t>Various Scoring Systems</a:t>
                      </a:r>
                      <a:endParaRPr lang="en-US" sz="1600" b="1" dirty="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600" b="1">
                          <a:latin typeface="Times New Roman"/>
                          <a:ea typeface="Calibri"/>
                          <a:cs typeface="Times New Roman"/>
                        </a:rPr>
                        <a:t>CT/MRI- Traditional</a:t>
                      </a:r>
                      <a:endParaRPr lang="en-US" sz="1600" b="1">
                        <a:latin typeface="Calibri"/>
                        <a:ea typeface="Calibri"/>
                        <a:cs typeface="Times New Roman"/>
                      </a:endParaRPr>
                    </a:p>
                    <a:p>
                      <a:pPr marL="0" marR="0">
                        <a:lnSpc>
                          <a:spcPct val="115000"/>
                        </a:lnSpc>
                        <a:spcBef>
                          <a:spcPts val="0"/>
                        </a:spcBef>
                        <a:spcAft>
                          <a:spcPts val="0"/>
                        </a:spcAft>
                      </a:pPr>
                      <a:r>
                        <a:rPr lang="en-US" sz="1600" b="1">
                          <a:latin typeface="Times New Roman"/>
                          <a:ea typeface="Calibri"/>
                          <a:cs typeface="Times New Roman"/>
                        </a:rPr>
                        <a:t>Scoring Systems- New</a:t>
                      </a:r>
                      <a:endParaRPr lang="en-US" sz="1600" b="1">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600" b="1">
                          <a:latin typeface="Times New Roman"/>
                          <a:ea typeface="Calibri"/>
                          <a:cs typeface="Times New Roman"/>
                        </a:rPr>
                        <a:t>Satisfactory</a:t>
                      </a:r>
                      <a:endParaRPr lang="en-US" sz="1600" b="1">
                        <a:latin typeface="Calibri"/>
                        <a:ea typeface="Calibri"/>
                        <a:cs typeface="Times New Roman"/>
                      </a:endParaRPr>
                    </a:p>
                  </a:txBody>
                  <a:tcPr marL="68580" marR="68580" marT="0" marB="0"/>
                </a:tc>
              </a:tr>
              <a:tr h="1143000">
                <a:tc>
                  <a:txBody>
                    <a:bodyPr/>
                    <a:lstStyle/>
                    <a:p>
                      <a:pPr marL="0" marR="0" algn="ctr">
                        <a:lnSpc>
                          <a:spcPct val="115000"/>
                        </a:lnSpc>
                        <a:spcBef>
                          <a:spcPts val="0"/>
                        </a:spcBef>
                        <a:spcAft>
                          <a:spcPts val="0"/>
                        </a:spcAft>
                      </a:pPr>
                      <a:r>
                        <a:rPr lang="en-US" sz="1600" b="1" dirty="0">
                          <a:latin typeface="Times New Roman"/>
                          <a:ea typeface="Calibri"/>
                          <a:cs typeface="Times New Roman"/>
                        </a:rPr>
                        <a:t>3</a:t>
                      </a:r>
                      <a:endParaRPr lang="en-US" sz="1600" b="1" dirty="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600" b="1" dirty="0">
                          <a:latin typeface="Times New Roman"/>
                          <a:ea typeface="Calibri"/>
                          <a:cs typeface="Times New Roman"/>
                        </a:rPr>
                        <a:t>To Compare Open 'Inlay' Versus '</a:t>
                      </a:r>
                      <a:r>
                        <a:rPr lang="en-US" sz="1600" b="1" dirty="0" err="1">
                          <a:latin typeface="Times New Roman"/>
                          <a:ea typeface="Calibri"/>
                          <a:cs typeface="Times New Roman"/>
                        </a:rPr>
                        <a:t>Onlay</a:t>
                      </a:r>
                      <a:r>
                        <a:rPr lang="en-US" sz="1600" b="1" dirty="0">
                          <a:latin typeface="Times New Roman"/>
                          <a:ea typeface="Calibri"/>
                          <a:cs typeface="Times New Roman"/>
                        </a:rPr>
                        <a:t>' </a:t>
                      </a:r>
                      <a:r>
                        <a:rPr lang="en-US" sz="1600" b="1" dirty="0" err="1">
                          <a:latin typeface="Times New Roman"/>
                          <a:ea typeface="Calibri"/>
                          <a:cs typeface="Times New Roman"/>
                        </a:rPr>
                        <a:t>Meshplasty</a:t>
                      </a:r>
                      <a:r>
                        <a:rPr lang="en-US" sz="1600" b="1" dirty="0">
                          <a:latin typeface="Times New Roman"/>
                          <a:ea typeface="Calibri"/>
                          <a:cs typeface="Times New Roman"/>
                        </a:rPr>
                        <a:t> In Influencing The Final Outcome In Ventral Hernia Repair.</a:t>
                      </a:r>
                      <a:endParaRPr lang="en-US" sz="1600" b="1" dirty="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600" b="1" dirty="0">
                          <a:latin typeface="Times New Roman"/>
                          <a:ea typeface="Calibri"/>
                          <a:cs typeface="Times New Roman"/>
                        </a:rPr>
                        <a:t>Ventral Hernia Repair.</a:t>
                      </a:r>
                      <a:endParaRPr lang="en-US" sz="1600" b="1" dirty="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600" b="1" dirty="0">
                          <a:latin typeface="Times New Roman"/>
                          <a:ea typeface="Calibri"/>
                          <a:cs typeface="Times New Roman"/>
                        </a:rPr>
                        <a:t>Open 'Inlay' </a:t>
                      </a:r>
                      <a:r>
                        <a:rPr lang="en-US" sz="1600" b="1" dirty="0" err="1">
                          <a:latin typeface="Times New Roman"/>
                          <a:ea typeface="Calibri"/>
                          <a:cs typeface="Times New Roman"/>
                        </a:rPr>
                        <a:t>Meshplasty</a:t>
                      </a:r>
                      <a:r>
                        <a:rPr lang="en-US" sz="1600" b="1" dirty="0">
                          <a:latin typeface="Times New Roman"/>
                          <a:ea typeface="Calibri"/>
                          <a:cs typeface="Times New Roman"/>
                        </a:rPr>
                        <a:t> &amp;</a:t>
                      </a:r>
                      <a:endParaRPr lang="en-US" sz="1600" b="1" dirty="0">
                        <a:latin typeface="Calibri"/>
                        <a:ea typeface="Calibri"/>
                        <a:cs typeface="Times New Roman"/>
                      </a:endParaRPr>
                    </a:p>
                    <a:p>
                      <a:pPr marL="0" marR="0">
                        <a:lnSpc>
                          <a:spcPct val="115000"/>
                        </a:lnSpc>
                        <a:spcBef>
                          <a:spcPts val="0"/>
                        </a:spcBef>
                        <a:spcAft>
                          <a:spcPts val="0"/>
                        </a:spcAft>
                      </a:pPr>
                      <a:r>
                        <a:rPr lang="en-US" sz="1600" b="1" dirty="0">
                          <a:latin typeface="Times New Roman"/>
                          <a:ea typeface="Calibri"/>
                          <a:cs typeface="Times New Roman"/>
                        </a:rPr>
                        <a:t>'</a:t>
                      </a:r>
                      <a:r>
                        <a:rPr lang="en-US" sz="1600" b="1" dirty="0" err="1">
                          <a:latin typeface="Times New Roman"/>
                          <a:ea typeface="Calibri"/>
                          <a:cs typeface="Times New Roman"/>
                        </a:rPr>
                        <a:t>Onlay</a:t>
                      </a:r>
                      <a:r>
                        <a:rPr lang="en-US" sz="1600" b="1" dirty="0">
                          <a:latin typeface="Times New Roman"/>
                          <a:ea typeface="Calibri"/>
                          <a:cs typeface="Times New Roman"/>
                        </a:rPr>
                        <a:t>' </a:t>
                      </a:r>
                      <a:r>
                        <a:rPr lang="en-US" sz="1600" b="1" dirty="0" err="1">
                          <a:latin typeface="Times New Roman"/>
                          <a:ea typeface="Calibri"/>
                          <a:cs typeface="Times New Roman"/>
                        </a:rPr>
                        <a:t>Meshplasty</a:t>
                      </a:r>
                      <a:endParaRPr lang="en-US" sz="1600" b="1" dirty="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600" b="1" dirty="0">
                          <a:latin typeface="Times New Roman"/>
                          <a:ea typeface="Calibri"/>
                          <a:cs typeface="Times New Roman"/>
                        </a:rPr>
                        <a:t>Open 'Inlay' </a:t>
                      </a:r>
                      <a:r>
                        <a:rPr lang="en-US" sz="1600" b="1" dirty="0" err="1">
                          <a:latin typeface="Times New Roman"/>
                          <a:ea typeface="Calibri"/>
                          <a:cs typeface="Times New Roman"/>
                        </a:rPr>
                        <a:t>Meshplasty</a:t>
                      </a:r>
                      <a:r>
                        <a:rPr lang="en-US" sz="1600" b="1" dirty="0">
                          <a:latin typeface="Times New Roman"/>
                          <a:ea typeface="Calibri"/>
                          <a:cs typeface="Times New Roman"/>
                        </a:rPr>
                        <a:t>- Traditional</a:t>
                      </a:r>
                      <a:endParaRPr lang="en-US" sz="1600" b="1" dirty="0">
                        <a:latin typeface="Calibri"/>
                        <a:ea typeface="Calibri"/>
                        <a:cs typeface="Times New Roman"/>
                      </a:endParaRPr>
                    </a:p>
                    <a:p>
                      <a:pPr marL="0" marR="0">
                        <a:lnSpc>
                          <a:spcPct val="115000"/>
                        </a:lnSpc>
                        <a:spcBef>
                          <a:spcPts val="0"/>
                        </a:spcBef>
                        <a:spcAft>
                          <a:spcPts val="0"/>
                        </a:spcAft>
                      </a:pPr>
                      <a:r>
                        <a:rPr lang="en-US" sz="1600" b="1" dirty="0">
                          <a:latin typeface="Times New Roman"/>
                          <a:ea typeface="Calibri"/>
                          <a:cs typeface="Times New Roman"/>
                        </a:rPr>
                        <a:t>'</a:t>
                      </a:r>
                      <a:r>
                        <a:rPr lang="en-US" sz="1600" b="1" dirty="0" err="1">
                          <a:latin typeface="Times New Roman"/>
                          <a:ea typeface="Calibri"/>
                          <a:cs typeface="Times New Roman"/>
                        </a:rPr>
                        <a:t>Onlay</a:t>
                      </a:r>
                      <a:r>
                        <a:rPr lang="en-US" sz="1600" b="1" dirty="0">
                          <a:latin typeface="Times New Roman"/>
                          <a:ea typeface="Calibri"/>
                          <a:cs typeface="Times New Roman"/>
                        </a:rPr>
                        <a:t>' </a:t>
                      </a:r>
                      <a:r>
                        <a:rPr lang="en-US" sz="1600" b="1" dirty="0" err="1">
                          <a:latin typeface="Times New Roman"/>
                          <a:ea typeface="Calibri"/>
                          <a:cs typeface="Times New Roman"/>
                        </a:rPr>
                        <a:t>Meshplasty</a:t>
                      </a:r>
                      <a:r>
                        <a:rPr lang="en-US" sz="1600" b="1" dirty="0">
                          <a:latin typeface="Times New Roman"/>
                          <a:ea typeface="Calibri"/>
                          <a:cs typeface="Times New Roman"/>
                        </a:rPr>
                        <a:t>- New</a:t>
                      </a:r>
                      <a:endParaRPr lang="en-US" sz="1600" b="1" dirty="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600" b="1">
                          <a:latin typeface="Times New Roman"/>
                          <a:ea typeface="Calibri"/>
                          <a:cs typeface="Times New Roman"/>
                        </a:rPr>
                        <a:t>Worth Publishing</a:t>
                      </a:r>
                      <a:endParaRPr lang="en-US" sz="1600" b="1">
                        <a:latin typeface="Calibri"/>
                        <a:ea typeface="Calibri"/>
                        <a:cs typeface="Times New Roman"/>
                      </a:endParaRPr>
                    </a:p>
                  </a:txBody>
                  <a:tcPr marL="68580" marR="68580" marT="0" marB="0"/>
                </a:tc>
              </a:tr>
              <a:tr h="1872492">
                <a:tc>
                  <a:txBody>
                    <a:bodyPr/>
                    <a:lstStyle/>
                    <a:p>
                      <a:pPr marL="0" marR="0" algn="ctr">
                        <a:lnSpc>
                          <a:spcPct val="115000"/>
                        </a:lnSpc>
                        <a:spcBef>
                          <a:spcPts val="0"/>
                        </a:spcBef>
                        <a:spcAft>
                          <a:spcPts val="0"/>
                        </a:spcAft>
                      </a:pPr>
                      <a:r>
                        <a:rPr lang="en-US" sz="1600" b="1" dirty="0">
                          <a:latin typeface="Times New Roman"/>
                          <a:ea typeface="Calibri"/>
                          <a:cs typeface="Times New Roman"/>
                        </a:rPr>
                        <a:t>4</a:t>
                      </a:r>
                      <a:endParaRPr lang="en-US" sz="1600" b="1" dirty="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600" b="1" dirty="0" err="1">
                          <a:latin typeface="Times New Roman"/>
                          <a:ea typeface="Calibri"/>
                          <a:cs typeface="Times New Roman"/>
                        </a:rPr>
                        <a:t>Comparision</a:t>
                      </a:r>
                      <a:r>
                        <a:rPr lang="en-US" sz="1600" b="1" dirty="0">
                          <a:latin typeface="Times New Roman"/>
                          <a:ea typeface="Calibri"/>
                          <a:cs typeface="Times New Roman"/>
                        </a:rPr>
                        <a:t> Of Functional Outcome Of Open And Laparoscopic </a:t>
                      </a:r>
                      <a:r>
                        <a:rPr lang="en-US" sz="1600" b="1" dirty="0" err="1">
                          <a:latin typeface="Times New Roman"/>
                          <a:ea typeface="Calibri"/>
                          <a:cs typeface="Times New Roman"/>
                        </a:rPr>
                        <a:t>Appendicectomy</a:t>
                      </a:r>
                      <a:r>
                        <a:rPr lang="en-US" sz="1600" b="1" dirty="0">
                          <a:latin typeface="Times New Roman"/>
                          <a:ea typeface="Calibri"/>
                          <a:cs typeface="Times New Roman"/>
                        </a:rPr>
                        <a:t> With Use Of CT </a:t>
                      </a:r>
                      <a:r>
                        <a:rPr lang="en-US" sz="1600" b="1" dirty="0" smtClean="0">
                          <a:latin typeface="Times New Roman"/>
                          <a:ea typeface="Calibri"/>
                          <a:cs typeface="Times New Roman"/>
                        </a:rPr>
                        <a:t>Scan </a:t>
                      </a:r>
                      <a:r>
                        <a:rPr lang="en-US" sz="1600" b="1" dirty="0">
                          <a:latin typeface="Times New Roman"/>
                          <a:ea typeface="Calibri"/>
                          <a:cs typeface="Times New Roman"/>
                        </a:rPr>
                        <a:t>To Allocate Patients.</a:t>
                      </a:r>
                      <a:endParaRPr lang="en-US" sz="1600" b="1" dirty="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600" b="1" dirty="0" err="1">
                          <a:latin typeface="Times New Roman"/>
                          <a:ea typeface="Calibri"/>
                          <a:cs typeface="Times New Roman"/>
                        </a:rPr>
                        <a:t>Appendicectomy</a:t>
                      </a:r>
                      <a:endParaRPr lang="en-US" sz="1600" b="1" dirty="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600" b="1" dirty="0">
                          <a:latin typeface="Times New Roman"/>
                          <a:ea typeface="Calibri"/>
                          <a:cs typeface="Times New Roman"/>
                        </a:rPr>
                        <a:t>Open And Laparoscopic </a:t>
                      </a:r>
                      <a:r>
                        <a:rPr lang="en-US" sz="1600" b="1" dirty="0" err="1">
                          <a:latin typeface="Times New Roman"/>
                          <a:ea typeface="Calibri"/>
                          <a:cs typeface="Times New Roman"/>
                        </a:rPr>
                        <a:t>Appendicectomy</a:t>
                      </a:r>
                      <a:endParaRPr lang="en-US" sz="1600" b="1" dirty="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600" b="1" dirty="0">
                          <a:latin typeface="Times New Roman"/>
                          <a:ea typeface="Calibri"/>
                          <a:cs typeface="Times New Roman"/>
                        </a:rPr>
                        <a:t>Open </a:t>
                      </a:r>
                      <a:r>
                        <a:rPr lang="en-US" sz="1600" b="1" dirty="0" err="1">
                          <a:latin typeface="Times New Roman"/>
                          <a:ea typeface="Calibri"/>
                          <a:cs typeface="Times New Roman"/>
                        </a:rPr>
                        <a:t>Appendicectomy</a:t>
                      </a:r>
                      <a:r>
                        <a:rPr lang="en-US" sz="1600" b="1" dirty="0">
                          <a:latin typeface="Times New Roman"/>
                          <a:ea typeface="Calibri"/>
                          <a:cs typeface="Times New Roman"/>
                        </a:rPr>
                        <a:t>- Traditional</a:t>
                      </a:r>
                      <a:endParaRPr lang="en-US" sz="1600" b="1" dirty="0">
                        <a:latin typeface="Calibri"/>
                        <a:ea typeface="Calibri"/>
                        <a:cs typeface="Times New Roman"/>
                      </a:endParaRPr>
                    </a:p>
                    <a:p>
                      <a:pPr marL="0" marR="0">
                        <a:lnSpc>
                          <a:spcPct val="115000"/>
                        </a:lnSpc>
                        <a:spcBef>
                          <a:spcPts val="0"/>
                        </a:spcBef>
                        <a:spcAft>
                          <a:spcPts val="0"/>
                        </a:spcAft>
                      </a:pPr>
                      <a:r>
                        <a:rPr lang="en-US" sz="1600" b="1" dirty="0">
                          <a:latin typeface="Times New Roman"/>
                          <a:ea typeface="Calibri"/>
                          <a:cs typeface="Times New Roman"/>
                        </a:rPr>
                        <a:t>Laparoscopic </a:t>
                      </a:r>
                      <a:r>
                        <a:rPr lang="en-US" sz="1600" b="1" dirty="0" err="1">
                          <a:latin typeface="Times New Roman"/>
                          <a:ea typeface="Calibri"/>
                          <a:cs typeface="Times New Roman"/>
                        </a:rPr>
                        <a:t>Appendicectomy</a:t>
                      </a:r>
                      <a:r>
                        <a:rPr lang="en-US" sz="1600" b="1" dirty="0">
                          <a:latin typeface="Times New Roman"/>
                          <a:ea typeface="Calibri"/>
                          <a:cs typeface="Times New Roman"/>
                        </a:rPr>
                        <a:t>- New</a:t>
                      </a:r>
                      <a:endParaRPr lang="en-US" sz="1600" b="1" dirty="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600" b="1" dirty="0">
                          <a:latin typeface="Times New Roman"/>
                          <a:ea typeface="Calibri"/>
                          <a:cs typeface="Times New Roman"/>
                        </a:rPr>
                        <a:t>Satisfactory</a:t>
                      </a:r>
                      <a:endParaRPr lang="en-US" sz="1600" b="1" dirty="0">
                        <a:latin typeface="Calibri"/>
                        <a:ea typeface="Calibri"/>
                        <a:cs typeface="Times New Roman"/>
                      </a:endParaRPr>
                    </a:p>
                  </a:txBody>
                  <a:tcPr marL="68580" marR="68580" marT="0" marB="0"/>
                </a:tc>
              </a:tr>
            </a:tbl>
          </a:graphicData>
        </a:graphic>
      </p:graphicFrame>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1313688"/>
          </a:xfrm>
        </p:spPr>
        <p:txBody>
          <a:bodyPr/>
          <a:lstStyle/>
          <a:p>
            <a:endParaRPr lang="en-US" dirty="0"/>
          </a:p>
        </p:txBody>
      </p:sp>
      <p:graphicFrame>
        <p:nvGraphicFramePr>
          <p:cNvPr id="6" name="Content Placeholder 5"/>
          <p:cNvGraphicFramePr>
            <a:graphicFrameLocks noGrp="1"/>
          </p:cNvGraphicFramePr>
          <p:nvPr>
            <p:ph idx="1"/>
          </p:nvPr>
        </p:nvGraphicFramePr>
        <p:xfrm>
          <a:off x="0" y="0"/>
          <a:ext cx="9144000" cy="6858001"/>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graphicFrame>
        <p:nvGraphicFramePr>
          <p:cNvPr id="6" name="Content Placeholder 5"/>
          <p:cNvGraphicFramePr>
            <a:graphicFrameLocks noGrp="1"/>
          </p:cNvGraphicFramePr>
          <p:nvPr>
            <p:ph idx="1"/>
          </p:nvPr>
        </p:nvGraphicFramePr>
        <p:xfrm>
          <a:off x="0" y="0"/>
          <a:ext cx="9144000" cy="6857999"/>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latin typeface="Calibri" pitchFamily="34" charset="0"/>
                <a:cs typeface="Calibri" pitchFamily="34" charset="0"/>
              </a:rPr>
              <a:t>Cont…</a:t>
            </a:r>
            <a:endParaRPr lang="en-US" sz="3600" dirty="0">
              <a:latin typeface="Calibri" pitchFamily="34" charset="0"/>
              <a:cs typeface="Calibri" pitchFamily="34" charset="0"/>
            </a:endParaRPr>
          </a:p>
        </p:txBody>
      </p:sp>
      <p:sp>
        <p:nvSpPr>
          <p:cNvPr id="5" name="Content Placeholder 4"/>
          <p:cNvSpPr>
            <a:spLocks noGrp="1"/>
          </p:cNvSpPr>
          <p:nvPr>
            <p:ph idx="1"/>
          </p:nvPr>
        </p:nvSpPr>
        <p:spPr>
          <a:xfrm>
            <a:off x="0" y="1447800"/>
            <a:ext cx="9144000" cy="5410199"/>
          </a:xfrm>
        </p:spPr>
        <p:txBody>
          <a:bodyPr>
            <a:noAutofit/>
          </a:bodyPr>
          <a:lstStyle/>
          <a:p>
            <a:pPr marL="461772" indent="-342900">
              <a:buFont typeface="Wingdings" pitchFamily="2" charset="2"/>
              <a:buChar char="Ø"/>
            </a:pPr>
            <a:r>
              <a:rPr lang="en-US" sz="1800" dirty="0" smtClean="0">
                <a:latin typeface="Calibri" pitchFamily="34" charset="0"/>
                <a:cs typeface="Calibri" pitchFamily="34" charset="0"/>
              </a:rPr>
              <a:t>A DNB assessor is chosen as he/she is an expert in his/her specialty/field and reviews the theses based on the following parameters-</a:t>
            </a:r>
          </a:p>
          <a:p>
            <a:pPr lvl="0"/>
            <a:r>
              <a:rPr lang="en-US" sz="1800" dirty="0" smtClean="0">
                <a:latin typeface="Calibri" pitchFamily="34" charset="0"/>
                <a:cs typeface="Calibri" pitchFamily="34" charset="0"/>
              </a:rPr>
              <a:t>Study Area</a:t>
            </a:r>
          </a:p>
          <a:p>
            <a:pPr lvl="0"/>
            <a:r>
              <a:rPr lang="en-US" sz="1800" dirty="0" smtClean="0">
                <a:latin typeface="Calibri" pitchFamily="34" charset="0"/>
                <a:cs typeface="Calibri" pitchFamily="34" charset="0"/>
              </a:rPr>
              <a:t>Study Population</a:t>
            </a:r>
          </a:p>
          <a:p>
            <a:pPr lvl="0"/>
            <a:r>
              <a:rPr lang="en-US" sz="1800" dirty="0" smtClean="0">
                <a:latin typeface="Calibri" pitchFamily="34" charset="0"/>
                <a:cs typeface="Calibri" pitchFamily="34" charset="0"/>
              </a:rPr>
              <a:t>Sample size and Sample Technique</a:t>
            </a:r>
          </a:p>
          <a:p>
            <a:pPr lvl="0"/>
            <a:r>
              <a:rPr lang="en-US" sz="1800" dirty="0" smtClean="0">
                <a:latin typeface="Calibri" pitchFamily="34" charset="0"/>
                <a:cs typeface="Calibri" pitchFamily="34" charset="0"/>
              </a:rPr>
              <a:t>Data Collection Technique and Tools</a:t>
            </a:r>
          </a:p>
          <a:p>
            <a:pPr lvl="0"/>
            <a:r>
              <a:rPr lang="en-US" sz="1800" dirty="0" smtClean="0">
                <a:latin typeface="Calibri" pitchFamily="34" charset="0"/>
                <a:cs typeface="Calibri" pitchFamily="34" charset="0"/>
              </a:rPr>
              <a:t>Data Analysis</a:t>
            </a:r>
          </a:p>
          <a:p>
            <a:pPr lvl="0"/>
            <a:r>
              <a:rPr lang="en-US" sz="1800" dirty="0" smtClean="0">
                <a:latin typeface="Calibri" pitchFamily="34" charset="0"/>
                <a:cs typeface="Calibri" pitchFamily="34" charset="0"/>
              </a:rPr>
              <a:t>Results</a:t>
            </a:r>
          </a:p>
          <a:p>
            <a:pPr lvl="0"/>
            <a:r>
              <a:rPr lang="en-US" sz="1800" dirty="0" smtClean="0">
                <a:latin typeface="Calibri" pitchFamily="34" charset="0"/>
                <a:cs typeface="Calibri" pitchFamily="34" charset="0"/>
              </a:rPr>
              <a:t>Discussion</a:t>
            </a:r>
          </a:p>
          <a:p>
            <a:pPr lvl="0"/>
            <a:r>
              <a:rPr lang="en-US" sz="1800" dirty="0" smtClean="0">
                <a:latin typeface="Calibri" pitchFamily="34" charset="0"/>
                <a:cs typeface="Calibri" pitchFamily="34" charset="0"/>
              </a:rPr>
              <a:t>Conclusion</a:t>
            </a:r>
          </a:p>
          <a:p>
            <a:pPr>
              <a:buFont typeface="Wingdings" pitchFamily="2" charset="2"/>
              <a:buChar char="Ø"/>
            </a:pPr>
            <a:r>
              <a:rPr lang="en-US" sz="1800" dirty="0" smtClean="0">
                <a:latin typeface="Calibri" pitchFamily="34" charset="0"/>
                <a:cs typeface="Calibri" pitchFamily="34" charset="0"/>
              </a:rPr>
              <a:t>A thorough evaluation of the thesis enables the assessor to decide if the Title of the thesis and its overall work is Worth Publishing, Good Effort or Satisfactory according to the assessment format for DNB theses. In some cases, if the thesis work is not accurate or satisfied to the assessors, then it may get rejected and suggested for Modification of thesis simultaneously.</a:t>
            </a:r>
          </a:p>
          <a:p>
            <a:pPr>
              <a:buFont typeface="Wingdings" pitchFamily="2" charset="2"/>
              <a:buChar char="Ø"/>
            </a:pPr>
            <a:r>
              <a:rPr lang="en-US" sz="1800" dirty="0" smtClean="0">
                <a:latin typeface="Calibri" pitchFamily="34" charset="0"/>
                <a:cs typeface="Calibri" pitchFamily="34" charset="0"/>
              </a:rPr>
              <a:t>Using the Assessor’s assessment report in General Surgery, the theses topics have been assessed as </a:t>
            </a:r>
            <a:r>
              <a:rPr lang="en-US" sz="1800" b="1" dirty="0" smtClean="0">
                <a:latin typeface="Calibri" pitchFamily="34" charset="0"/>
                <a:cs typeface="Calibri" pitchFamily="34" charset="0"/>
              </a:rPr>
              <a:t>Worth Publishing, Good Effort and Satisfactory</a:t>
            </a:r>
            <a:r>
              <a:rPr lang="en-US" sz="1800" dirty="0" smtClean="0">
                <a:latin typeface="Calibri" pitchFamily="34" charset="0"/>
                <a:cs typeface="Calibri" pitchFamily="34" charset="0"/>
              </a:rPr>
              <a:t>. In this study, the ‘</a:t>
            </a:r>
            <a:r>
              <a:rPr lang="en-US" sz="1800" b="1" dirty="0" smtClean="0">
                <a:latin typeface="Calibri" pitchFamily="34" charset="0"/>
                <a:cs typeface="Calibri" pitchFamily="34" charset="0"/>
              </a:rPr>
              <a:t>Worth Publishing’</a:t>
            </a:r>
            <a:r>
              <a:rPr lang="en-US" sz="1800" dirty="0" smtClean="0">
                <a:latin typeface="Calibri" pitchFamily="34" charset="0"/>
                <a:cs typeface="Calibri" pitchFamily="34" charset="0"/>
              </a:rPr>
              <a:t> can be compared to as </a:t>
            </a:r>
            <a:r>
              <a:rPr lang="en-US" sz="1800" b="1" dirty="0" smtClean="0">
                <a:latin typeface="Calibri" pitchFamily="34" charset="0"/>
                <a:cs typeface="Calibri" pitchFamily="34" charset="0"/>
              </a:rPr>
              <a:t>‘Highly Relevant’, ‘Good Effort’ </a:t>
            </a:r>
            <a:r>
              <a:rPr lang="en-US" sz="1800" dirty="0" smtClean="0">
                <a:latin typeface="Calibri" pitchFamily="34" charset="0"/>
                <a:cs typeface="Calibri" pitchFamily="34" charset="0"/>
              </a:rPr>
              <a:t>as</a:t>
            </a:r>
            <a:r>
              <a:rPr lang="en-US" sz="1800" b="1" dirty="0" smtClean="0">
                <a:latin typeface="Calibri" pitchFamily="34" charset="0"/>
                <a:cs typeface="Calibri" pitchFamily="34" charset="0"/>
              </a:rPr>
              <a:t> ‘Relevant’ </a:t>
            </a:r>
            <a:r>
              <a:rPr lang="en-US" sz="1800" dirty="0" smtClean="0">
                <a:latin typeface="Calibri" pitchFamily="34" charset="0"/>
                <a:cs typeface="Calibri" pitchFamily="34" charset="0"/>
              </a:rPr>
              <a:t>and </a:t>
            </a:r>
            <a:r>
              <a:rPr lang="en-US" sz="1800" b="1" dirty="0" smtClean="0">
                <a:latin typeface="Calibri" pitchFamily="34" charset="0"/>
                <a:cs typeface="Calibri" pitchFamily="34" charset="0"/>
              </a:rPr>
              <a:t>‘Satisfactory’</a:t>
            </a:r>
            <a:r>
              <a:rPr lang="en-US" sz="1800" dirty="0" smtClean="0">
                <a:latin typeface="Calibri" pitchFamily="34" charset="0"/>
                <a:cs typeface="Calibri" pitchFamily="34" charset="0"/>
              </a:rPr>
              <a:t> as </a:t>
            </a:r>
            <a:r>
              <a:rPr lang="en-US" sz="1800" b="1" dirty="0" smtClean="0">
                <a:latin typeface="Calibri" pitchFamily="34" charset="0"/>
                <a:cs typeface="Calibri" pitchFamily="34" charset="0"/>
              </a:rPr>
              <a:t>‘Less Relevant’.</a:t>
            </a:r>
            <a:endParaRPr lang="en-US" sz="1800" dirty="0" smtClean="0">
              <a:latin typeface="Calibri" pitchFamily="34" charset="0"/>
              <a:cs typeface="Calibri" pitchFamily="34" charset="0"/>
            </a:endParaRPr>
          </a:p>
          <a:p>
            <a:pPr>
              <a:buNone/>
            </a:pPr>
            <a:r>
              <a:rPr lang="en-US" sz="1800" b="1" dirty="0" smtClean="0">
                <a:latin typeface="Calibri" pitchFamily="34" charset="0"/>
                <a:cs typeface="Calibri" pitchFamily="34" charset="0"/>
              </a:rPr>
              <a:t> </a:t>
            </a:r>
            <a:endParaRPr lang="en-US" sz="1800" dirty="0" smtClean="0">
              <a:latin typeface="Calibri" pitchFamily="34" charset="0"/>
              <a:cs typeface="Calibri" pitchFamily="34" charset="0"/>
            </a:endParaRPr>
          </a:p>
          <a:p>
            <a:r>
              <a:rPr lang="en-US" sz="1800" dirty="0" err="1" smtClean="0">
                <a:latin typeface="Calibri" pitchFamily="34" charset="0"/>
                <a:cs typeface="Calibri" pitchFamily="34" charset="0"/>
              </a:rPr>
              <a:t>i.e</a:t>
            </a:r>
            <a:r>
              <a:rPr lang="en-US" sz="1800" dirty="0" smtClean="0">
                <a:latin typeface="Calibri" pitchFamily="34" charset="0"/>
                <a:cs typeface="Calibri" pitchFamily="34" charset="0"/>
              </a:rPr>
              <a:t>, Worth</a:t>
            </a:r>
            <a:r>
              <a:rPr lang="en-US" sz="1800" b="1" dirty="0" smtClean="0">
                <a:latin typeface="Calibri" pitchFamily="34" charset="0"/>
                <a:cs typeface="Calibri" pitchFamily="34" charset="0"/>
              </a:rPr>
              <a:t> Publishing	Highly Relevant</a:t>
            </a:r>
            <a:endParaRPr lang="en-US" sz="1800" dirty="0" smtClean="0">
              <a:latin typeface="Calibri" pitchFamily="34" charset="0"/>
              <a:cs typeface="Calibri" pitchFamily="34" charset="0"/>
            </a:endParaRPr>
          </a:p>
          <a:p>
            <a:r>
              <a:rPr lang="en-US" sz="1800" b="1" dirty="0" smtClean="0">
                <a:latin typeface="Calibri" pitchFamily="34" charset="0"/>
                <a:cs typeface="Calibri" pitchFamily="34" charset="0"/>
              </a:rPr>
              <a:t>       Good Effort	Relevant</a:t>
            </a:r>
            <a:endParaRPr lang="en-US" sz="1800" dirty="0" smtClean="0">
              <a:latin typeface="Calibri" pitchFamily="34" charset="0"/>
              <a:cs typeface="Calibri" pitchFamily="34" charset="0"/>
            </a:endParaRPr>
          </a:p>
          <a:p>
            <a:r>
              <a:rPr lang="en-US" sz="1800" b="1" dirty="0" smtClean="0">
                <a:latin typeface="Calibri" pitchFamily="34" charset="0"/>
                <a:cs typeface="Calibri" pitchFamily="34" charset="0"/>
              </a:rPr>
              <a:t>       Satisfactory	Less Relevant</a:t>
            </a:r>
            <a:endParaRPr lang="en-US" sz="1800" dirty="0" smtClean="0">
              <a:latin typeface="Calibri" pitchFamily="34" charset="0"/>
              <a:cs typeface="Calibri" pitchFamily="34" charset="0"/>
            </a:endParaRPr>
          </a:p>
          <a:p>
            <a:r>
              <a:rPr lang="en-US" sz="1800" dirty="0" smtClean="0">
                <a:latin typeface="Calibri" pitchFamily="34" charset="0"/>
                <a:cs typeface="Calibri" pitchFamily="34" charset="0"/>
              </a:rPr>
              <a:t>The format for assessment of DNB theses documented by the NBE doesn’t allow for any Scoring pattern. The format only suggest as – Thesis Acceptance or Thesis Modification.</a:t>
            </a:r>
          </a:p>
          <a:p>
            <a:endParaRPr lang="en-US" sz="1800" dirty="0">
              <a:latin typeface="Calibri" pitchFamily="34" charset="0"/>
              <a:cs typeface="Calibri" pitchFamily="34" charset="0"/>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28600"/>
            <a:ext cx="8686800" cy="685800"/>
          </a:xfrm>
        </p:spPr>
        <p:txBody>
          <a:bodyPr>
            <a:normAutofit fontScale="90000"/>
          </a:bodyPr>
          <a:lstStyle/>
          <a:p>
            <a:r>
              <a:rPr lang="en-US" dirty="0" smtClean="0"/>
              <a:t> </a:t>
            </a:r>
            <a:r>
              <a:rPr lang="en-US" sz="4000" dirty="0" smtClean="0"/>
              <a:t>DISCUSSION  Cont…</a:t>
            </a:r>
            <a:endParaRPr lang="en-US" sz="4000" b="1" dirty="0"/>
          </a:p>
        </p:txBody>
      </p:sp>
      <p:sp>
        <p:nvSpPr>
          <p:cNvPr id="3" name="Content Placeholder 2"/>
          <p:cNvSpPr>
            <a:spLocks noGrp="1"/>
          </p:cNvSpPr>
          <p:nvPr>
            <p:ph idx="1"/>
          </p:nvPr>
        </p:nvSpPr>
        <p:spPr>
          <a:xfrm>
            <a:off x="0" y="1447800"/>
            <a:ext cx="9144000" cy="5410200"/>
          </a:xfrm>
        </p:spPr>
        <p:txBody>
          <a:bodyPr>
            <a:normAutofit lnSpcReduction="10000"/>
          </a:bodyPr>
          <a:lstStyle/>
          <a:p>
            <a:pPr lvl="0">
              <a:buFont typeface="Wingdings" pitchFamily="2" charset="2"/>
              <a:buChar char="Ø"/>
            </a:pPr>
            <a:r>
              <a:rPr lang="en-US" sz="2400" b="1" u="sng" dirty="0" smtClean="0">
                <a:latin typeface="Calibri" pitchFamily="34" charset="0"/>
                <a:cs typeface="Calibri" pitchFamily="34" charset="0"/>
              </a:rPr>
              <a:t>Advantages of New Procedure:-  Laparoscopic </a:t>
            </a:r>
            <a:r>
              <a:rPr lang="en-US" sz="2400" b="1" u="sng" dirty="0" err="1" smtClean="0">
                <a:latin typeface="Calibri" pitchFamily="34" charset="0"/>
                <a:cs typeface="Calibri" pitchFamily="34" charset="0"/>
              </a:rPr>
              <a:t>Appendicectomy</a:t>
            </a:r>
            <a:r>
              <a:rPr lang="en-US" sz="2400" b="1" u="sng" dirty="0" smtClean="0">
                <a:latin typeface="Calibri" pitchFamily="34" charset="0"/>
                <a:cs typeface="Calibri" pitchFamily="34" charset="0"/>
              </a:rPr>
              <a:t> </a:t>
            </a:r>
            <a:endParaRPr lang="en-US" sz="2400" dirty="0" smtClean="0">
              <a:latin typeface="Calibri" pitchFamily="34" charset="0"/>
              <a:cs typeface="Calibri" pitchFamily="34" charset="0"/>
            </a:endParaRPr>
          </a:p>
          <a:p>
            <a:pPr lvl="0"/>
            <a:r>
              <a:rPr lang="en-US" sz="2000" dirty="0" smtClean="0">
                <a:latin typeface="Calibri" pitchFamily="34" charset="0"/>
                <a:cs typeface="Calibri" pitchFamily="34" charset="0"/>
              </a:rPr>
              <a:t>Laparoscopic </a:t>
            </a:r>
            <a:r>
              <a:rPr lang="en-US" sz="2000" dirty="0" err="1" smtClean="0">
                <a:latin typeface="Calibri" pitchFamily="34" charset="0"/>
                <a:cs typeface="Calibri" pitchFamily="34" charset="0"/>
              </a:rPr>
              <a:t>Appendicectomy</a:t>
            </a:r>
            <a:r>
              <a:rPr lang="en-US" sz="2000" dirty="0" smtClean="0">
                <a:latin typeface="Calibri" pitchFamily="34" charset="0"/>
                <a:cs typeface="Calibri" pitchFamily="34" charset="0"/>
              </a:rPr>
              <a:t> is safe, simple and sufficient technique for treatment.</a:t>
            </a:r>
          </a:p>
          <a:p>
            <a:pPr lvl="0"/>
            <a:r>
              <a:rPr lang="en-US" sz="2000" dirty="0" smtClean="0">
                <a:latin typeface="Calibri" pitchFamily="34" charset="0"/>
                <a:cs typeface="Calibri" pitchFamily="34" charset="0"/>
              </a:rPr>
              <a:t>Benefit is to be obtained from the Laparoscopic approach in cases of milder Acute Appendicitis.</a:t>
            </a:r>
          </a:p>
          <a:p>
            <a:pPr lvl="0"/>
            <a:r>
              <a:rPr lang="en-US" sz="2000" dirty="0" smtClean="0">
                <a:latin typeface="Calibri" pitchFamily="34" charset="0"/>
                <a:cs typeface="Calibri" pitchFamily="34" charset="0"/>
              </a:rPr>
              <a:t>Laparoscopic approach can be performed in Acute Appendicitis with lesser morbidity.</a:t>
            </a:r>
          </a:p>
          <a:p>
            <a:pPr lvl="0"/>
            <a:r>
              <a:rPr lang="en-US" sz="2000" dirty="0" smtClean="0">
                <a:latin typeface="Calibri" pitchFamily="34" charset="0"/>
                <a:cs typeface="Calibri" pitchFamily="34" charset="0"/>
              </a:rPr>
              <a:t>Decreased hospital stay and lay-off from activity.</a:t>
            </a:r>
          </a:p>
          <a:p>
            <a:pPr>
              <a:buNone/>
            </a:pPr>
            <a:r>
              <a:rPr lang="en-US" sz="2000" b="1" dirty="0" smtClean="0">
                <a:latin typeface="Calibri" pitchFamily="34" charset="0"/>
                <a:cs typeface="Calibri" pitchFamily="34" charset="0"/>
              </a:rPr>
              <a:t> </a:t>
            </a:r>
            <a:endParaRPr lang="en-US" sz="2000" dirty="0" smtClean="0">
              <a:latin typeface="Calibri" pitchFamily="34" charset="0"/>
              <a:cs typeface="Calibri" pitchFamily="34" charset="0"/>
            </a:endParaRPr>
          </a:p>
          <a:p>
            <a:pPr>
              <a:buFont typeface="Wingdings" pitchFamily="2" charset="2"/>
              <a:buChar char="Ø"/>
            </a:pPr>
            <a:r>
              <a:rPr lang="en-US" sz="2400" b="1" u="sng" dirty="0" smtClean="0">
                <a:latin typeface="Calibri" pitchFamily="34" charset="0"/>
                <a:cs typeface="Calibri" pitchFamily="34" charset="0"/>
              </a:rPr>
              <a:t>Disadvantages of New Procedure :-</a:t>
            </a:r>
            <a:endParaRPr lang="en-US" sz="2400" dirty="0" smtClean="0">
              <a:latin typeface="Calibri" pitchFamily="34" charset="0"/>
              <a:cs typeface="Calibri" pitchFamily="34" charset="0"/>
            </a:endParaRPr>
          </a:p>
          <a:p>
            <a:pPr lvl="0"/>
            <a:r>
              <a:rPr lang="en-US" sz="2000" dirty="0" smtClean="0">
                <a:latin typeface="Calibri" pitchFamily="34" charset="0"/>
                <a:cs typeface="Calibri" pitchFamily="34" charset="0"/>
              </a:rPr>
              <a:t>Time to return to normal activity and work is significantly more for open approach.</a:t>
            </a:r>
          </a:p>
          <a:p>
            <a:pPr lvl="0">
              <a:buNone/>
            </a:pPr>
            <a:endParaRPr lang="en-US" sz="2000" dirty="0" smtClean="0">
              <a:latin typeface="Calibri" pitchFamily="34" charset="0"/>
              <a:cs typeface="Calibri" pitchFamily="34" charset="0"/>
            </a:endParaRPr>
          </a:p>
          <a:p>
            <a:pPr algn="just">
              <a:buFont typeface="Wingdings" pitchFamily="2" charset="2"/>
              <a:buChar char="Ø"/>
            </a:pPr>
            <a:r>
              <a:rPr lang="en-US" sz="2400" b="1" u="sng" dirty="0" smtClean="0">
                <a:latin typeface="Calibri" pitchFamily="34" charset="0"/>
                <a:cs typeface="Calibri" pitchFamily="34" charset="0"/>
              </a:rPr>
              <a:t>Advantages of New Procedure:- </a:t>
            </a:r>
            <a:r>
              <a:rPr lang="en-US" sz="2400" b="1" u="sng" dirty="0" err="1" smtClean="0">
                <a:latin typeface="Calibri" pitchFamily="34" charset="0"/>
                <a:cs typeface="Calibri" pitchFamily="34" charset="0"/>
              </a:rPr>
              <a:t>Desarda</a:t>
            </a:r>
            <a:r>
              <a:rPr lang="en-US" sz="2400" b="1" u="sng" dirty="0" smtClean="0">
                <a:latin typeface="Calibri" pitchFamily="34" charset="0"/>
                <a:cs typeface="Calibri" pitchFamily="34" charset="0"/>
              </a:rPr>
              <a:t> Technique  for Inguinal Hernia</a:t>
            </a:r>
            <a:endParaRPr lang="en-US" sz="2000" dirty="0" smtClean="0">
              <a:latin typeface="Calibri" pitchFamily="34" charset="0"/>
              <a:cs typeface="Calibri" pitchFamily="34" charset="0"/>
            </a:endParaRPr>
          </a:p>
          <a:p>
            <a:pPr algn="just"/>
            <a:r>
              <a:rPr lang="en-US" sz="2000" dirty="0" smtClean="0">
                <a:latin typeface="Calibri" pitchFamily="34" charset="0"/>
                <a:cs typeface="Calibri" pitchFamily="34" charset="0"/>
              </a:rPr>
              <a:t>Simpler and faster to perform than Lichtenstein.</a:t>
            </a:r>
          </a:p>
          <a:p>
            <a:pPr algn="just"/>
            <a:r>
              <a:rPr lang="en-US" sz="2000" dirty="0" smtClean="0">
                <a:latin typeface="Calibri" pitchFamily="34" charset="0"/>
                <a:cs typeface="Calibri" pitchFamily="34" charset="0"/>
              </a:rPr>
              <a:t>Tension-free, Mesh free.</a:t>
            </a:r>
          </a:p>
          <a:p>
            <a:pPr algn="just"/>
            <a:r>
              <a:rPr lang="en-US" sz="2000" dirty="0" smtClean="0">
                <a:latin typeface="Calibri" pitchFamily="34" charset="0"/>
                <a:cs typeface="Calibri" pitchFamily="34" charset="0"/>
              </a:rPr>
              <a:t>Pays attention to the physiology.</a:t>
            </a:r>
          </a:p>
          <a:p>
            <a:pPr>
              <a:buNone/>
            </a:pPr>
            <a:endParaRPr lang="en-US" dirty="0" smtClean="0"/>
          </a:p>
          <a:p>
            <a:pPr>
              <a:buNone/>
            </a:pP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28600"/>
            <a:ext cx="8534400" cy="685800"/>
          </a:xfrm>
        </p:spPr>
        <p:txBody>
          <a:bodyPr>
            <a:normAutofit/>
          </a:bodyPr>
          <a:lstStyle/>
          <a:p>
            <a:r>
              <a:rPr lang="en-US" sz="3600" b="1" dirty="0" smtClean="0"/>
              <a:t>ORGANIZATION PROFILE</a:t>
            </a:r>
            <a:endParaRPr lang="en-US" sz="3600" b="1" dirty="0"/>
          </a:p>
        </p:txBody>
      </p:sp>
      <p:sp>
        <p:nvSpPr>
          <p:cNvPr id="3" name="Content Placeholder 2"/>
          <p:cNvSpPr>
            <a:spLocks noGrp="1"/>
          </p:cNvSpPr>
          <p:nvPr>
            <p:ph idx="1"/>
          </p:nvPr>
        </p:nvSpPr>
        <p:spPr>
          <a:xfrm>
            <a:off x="0" y="1447800"/>
            <a:ext cx="9144000" cy="5410200"/>
          </a:xfrm>
        </p:spPr>
        <p:txBody>
          <a:bodyPr>
            <a:normAutofit/>
          </a:bodyPr>
          <a:lstStyle/>
          <a:p>
            <a:pPr>
              <a:buNone/>
            </a:pPr>
            <a:endParaRPr lang="en-US" dirty="0" smtClean="0"/>
          </a:p>
          <a:p>
            <a:pPr>
              <a:buNone/>
            </a:pPr>
            <a:endParaRPr lang="en-US" sz="2400" dirty="0" smtClean="0"/>
          </a:p>
        </p:txBody>
      </p:sp>
      <p:sp>
        <p:nvSpPr>
          <p:cNvPr id="35841" name="Rectangle 1"/>
          <p:cNvSpPr>
            <a:spLocks noChangeArrowheads="1"/>
          </p:cNvSpPr>
          <p:nvPr/>
        </p:nvSpPr>
        <p:spPr bwMode="auto">
          <a:xfrm>
            <a:off x="152400" y="1760309"/>
            <a:ext cx="8839200" cy="470898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algn="just" fontAlgn="base">
              <a:spcBef>
                <a:spcPct val="0"/>
              </a:spcBef>
              <a:spcAft>
                <a:spcPct val="0"/>
              </a:spcAft>
              <a:buFont typeface="Wingdings" pitchFamily="2" charset="2"/>
              <a:buChar char="§"/>
            </a:pPr>
            <a:r>
              <a:rPr kumimoji="0" lang="en-US"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 </a:t>
            </a:r>
            <a:r>
              <a:rPr kumimoji="0" lang="en-US" sz="20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National Board of Examinations (NBE) was established in 1975 by the Government of India,</a:t>
            </a:r>
            <a:r>
              <a:rPr lang="en-US" sz="2000" dirty="0" smtClean="0">
                <a:latin typeface="Calibri" pitchFamily="34" charset="0"/>
                <a:cs typeface="Calibri" pitchFamily="34" charset="0"/>
              </a:rPr>
              <a:t> Ministry of Health and Family Welfare </a:t>
            </a:r>
            <a:r>
              <a:rPr kumimoji="0" lang="en-US" sz="20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with the prime objective of improving the quality of Medical Education by establishing high and uniform standards of postgraduate examinations in modern medicine on All India</a:t>
            </a:r>
            <a:r>
              <a:rPr lang="en-US" sz="2000" dirty="0" smtClean="0">
                <a:latin typeface="Calibri" pitchFamily="34" charset="0"/>
                <a:cs typeface="Calibri" pitchFamily="34" charset="0"/>
              </a:rPr>
              <a:t> </a:t>
            </a:r>
            <a:r>
              <a:rPr kumimoji="0" lang="en-US" sz="20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basis.</a:t>
            </a:r>
          </a:p>
          <a:p>
            <a:pPr marL="0" marR="0" lvl="0" indent="0" algn="just" defTabSz="914400" rtl="0" eaLnBrk="1" fontAlgn="base" latinLnBrk="0" hangingPunct="1">
              <a:lnSpc>
                <a:spcPct val="100000"/>
              </a:lnSpc>
              <a:spcBef>
                <a:spcPct val="0"/>
              </a:spcBef>
              <a:spcAft>
                <a:spcPct val="0"/>
              </a:spcAft>
              <a:buClrTx/>
              <a:buSzTx/>
              <a:tabLst/>
            </a:pPr>
            <a:endParaRPr kumimoji="0" lang="en-US" sz="2000" b="0" i="0" u="none" strike="noStrike" cap="none" normalizeH="0" baseline="0" dirty="0" smtClean="0">
              <a:ln>
                <a:noFill/>
              </a:ln>
              <a:solidFill>
                <a:schemeClr val="tx1"/>
              </a:solidFill>
              <a:effectLst/>
              <a:latin typeface="Calibri" pitchFamily="34" charset="0"/>
              <a:ea typeface="Calibri" pitchFamily="34" charset="0"/>
              <a:cs typeface="Calibri" pitchFamily="34" charset="0"/>
            </a:endParaRPr>
          </a:p>
          <a:p>
            <a:pPr marL="0" marR="0" lvl="0" indent="0" algn="just" defTabSz="914400" rtl="0" eaLnBrk="0" fontAlgn="base" latinLnBrk="0" hangingPunct="0">
              <a:lnSpc>
                <a:spcPct val="100000"/>
              </a:lnSpc>
              <a:spcBef>
                <a:spcPct val="0"/>
              </a:spcBef>
              <a:spcAft>
                <a:spcPct val="0"/>
              </a:spcAft>
              <a:buClrTx/>
              <a:buSzTx/>
              <a:buFont typeface="Wingdings" pitchFamily="2" charset="2"/>
              <a:buChar char="§"/>
              <a:tabLst/>
            </a:pPr>
            <a:r>
              <a:rPr kumimoji="0" lang="en-US" sz="20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 NBE conducts post graduate and post-doctoral examinations in approved disciplines leading</a:t>
            </a:r>
            <a:r>
              <a:rPr lang="en-US" sz="2000" dirty="0" smtClean="0">
                <a:latin typeface="Calibri" pitchFamily="34" charset="0"/>
                <a:cs typeface="Calibri" pitchFamily="34" charset="0"/>
              </a:rPr>
              <a:t> </a:t>
            </a:r>
            <a:r>
              <a:rPr kumimoji="0" lang="en-US" sz="20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to the award of </a:t>
            </a:r>
            <a:r>
              <a:rPr kumimoji="0" lang="en-US" sz="2000" b="0" i="0" u="none" strike="noStrike" cap="none" normalizeH="0" baseline="0" dirty="0" err="1" smtClean="0">
                <a:ln>
                  <a:noFill/>
                </a:ln>
                <a:solidFill>
                  <a:schemeClr val="tx1"/>
                </a:solidFill>
                <a:effectLst/>
                <a:latin typeface="Calibri" pitchFamily="34" charset="0"/>
                <a:ea typeface="Calibri" pitchFamily="34" charset="0"/>
                <a:cs typeface="Calibri" pitchFamily="34" charset="0"/>
              </a:rPr>
              <a:t>Diplomate</a:t>
            </a:r>
            <a:r>
              <a:rPr kumimoji="0" lang="en-US" sz="20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 of National Board (DNB). Medical Council of India has laid</a:t>
            </a:r>
            <a:r>
              <a:rPr lang="en-US" sz="2000" dirty="0" smtClean="0">
                <a:latin typeface="Calibri" pitchFamily="34" charset="0"/>
                <a:cs typeface="Calibri" pitchFamily="34" charset="0"/>
              </a:rPr>
              <a:t> </a:t>
            </a:r>
            <a:r>
              <a:rPr kumimoji="0" lang="en-US" sz="20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down standards for post-graduate examinations conducted by various medical colleges and</a:t>
            </a:r>
            <a:r>
              <a:rPr lang="en-US" sz="2000" dirty="0" smtClean="0">
                <a:latin typeface="Calibri" pitchFamily="34" charset="0"/>
                <a:cs typeface="Calibri" pitchFamily="34" charset="0"/>
              </a:rPr>
              <a:t> </a:t>
            </a:r>
            <a:r>
              <a:rPr kumimoji="0" lang="en-US" sz="20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affiliated to concerned universities, </a:t>
            </a:r>
          </a:p>
          <a:p>
            <a:pPr marL="0" marR="0" lvl="0" indent="0" algn="just" defTabSz="914400" rtl="0" eaLnBrk="0" fontAlgn="base" latinLnBrk="0" hangingPunct="0">
              <a:lnSpc>
                <a:spcPct val="100000"/>
              </a:lnSpc>
              <a:spcBef>
                <a:spcPct val="0"/>
              </a:spcBef>
              <a:spcAft>
                <a:spcPct val="0"/>
              </a:spcAft>
              <a:buClrTx/>
              <a:buSzTx/>
              <a:tabLst/>
            </a:pPr>
            <a:endParaRPr kumimoji="0" lang="en-US" sz="2000" b="0" i="0" u="none" strike="noStrike" cap="none" normalizeH="0" baseline="0" dirty="0" smtClean="0">
              <a:ln>
                <a:noFill/>
              </a:ln>
              <a:solidFill>
                <a:schemeClr val="tx1"/>
              </a:solidFill>
              <a:effectLst/>
              <a:latin typeface="Calibri" pitchFamily="34" charset="0"/>
              <a:cs typeface="Calibri" pitchFamily="34" charset="0"/>
            </a:endParaRPr>
          </a:p>
          <a:p>
            <a:pPr algn="just" eaLnBrk="0" fontAlgn="base" hangingPunct="0">
              <a:spcBef>
                <a:spcPct val="0"/>
              </a:spcBef>
              <a:spcAft>
                <a:spcPct val="0"/>
              </a:spcAft>
              <a:buFont typeface="Wingdings" pitchFamily="2" charset="2"/>
              <a:buChar char="§"/>
            </a:pPr>
            <a:r>
              <a:rPr kumimoji="0" lang="en-US" sz="20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 </a:t>
            </a:r>
            <a:r>
              <a:rPr lang="en-US" sz="2000" b="1" u="sng" dirty="0" smtClean="0">
                <a:latin typeface="Calibri" pitchFamily="34" charset="0"/>
                <a:cs typeface="Calibri" pitchFamily="34" charset="0"/>
              </a:rPr>
              <a:t>RECOGNITION OF DNB QUALIFICATION:-</a:t>
            </a:r>
            <a:r>
              <a:rPr lang="en-US" sz="2000" b="1" dirty="0" smtClean="0">
                <a:latin typeface="Calibri" pitchFamily="34" charset="0"/>
                <a:cs typeface="Calibri" pitchFamily="34" charset="0"/>
              </a:rPr>
              <a:t>  </a:t>
            </a:r>
            <a:r>
              <a:rPr lang="en-US" sz="2000" dirty="0" smtClean="0">
                <a:latin typeface="Calibri" pitchFamily="34" charset="0"/>
                <a:cs typeface="Calibri" pitchFamily="34" charset="0"/>
              </a:rPr>
              <a:t>The nomenclature of the qualification awarded by the National Board of Examinations is "</a:t>
            </a:r>
            <a:r>
              <a:rPr lang="en-US" sz="2000" dirty="0" err="1" smtClean="0">
                <a:latin typeface="Calibri" pitchFamily="34" charset="0"/>
                <a:cs typeface="Calibri" pitchFamily="34" charset="0"/>
              </a:rPr>
              <a:t>Diplomate</a:t>
            </a:r>
            <a:r>
              <a:rPr lang="en-US" sz="2000" dirty="0" smtClean="0">
                <a:latin typeface="Calibri" pitchFamily="34" charset="0"/>
                <a:cs typeface="Calibri" pitchFamily="34" charset="0"/>
              </a:rPr>
              <a:t> of National Board". The recognized qualifications awarded by the Board in various Broad and Super specialties as approved by the Government of India and included in the First Schedule of IMC Act 1956.</a:t>
            </a:r>
            <a:endParaRPr kumimoji="0" lang="en-US" sz="2000" b="0" i="0" u="none" strike="noStrike" cap="none" normalizeH="0" baseline="0" dirty="0" smtClean="0">
              <a:ln>
                <a:noFill/>
              </a:ln>
              <a:solidFill>
                <a:schemeClr val="tx1"/>
              </a:solidFill>
              <a:effectLst/>
              <a:latin typeface="Calibri" pitchFamily="34" charset="0"/>
              <a:cs typeface="Calibri" pitchFamily="34"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CONCLUSION</a:t>
            </a:r>
            <a:endParaRPr lang="en-US" sz="3600" dirty="0"/>
          </a:p>
        </p:txBody>
      </p:sp>
      <p:sp>
        <p:nvSpPr>
          <p:cNvPr id="3" name="Content Placeholder 2"/>
          <p:cNvSpPr>
            <a:spLocks noGrp="1"/>
          </p:cNvSpPr>
          <p:nvPr>
            <p:ph idx="1"/>
          </p:nvPr>
        </p:nvSpPr>
        <p:spPr>
          <a:xfrm>
            <a:off x="0" y="1447800"/>
            <a:ext cx="9144000" cy="5410200"/>
          </a:xfrm>
        </p:spPr>
        <p:txBody>
          <a:bodyPr>
            <a:normAutofit fontScale="47500" lnSpcReduction="20000"/>
          </a:bodyPr>
          <a:lstStyle/>
          <a:p>
            <a:r>
              <a:rPr lang="en-US" sz="3600" b="1" dirty="0" smtClean="0">
                <a:latin typeface="Calibri" pitchFamily="34" charset="0"/>
                <a:cs typeface="Calibri" pitchFamily="34" charset="0"/>
              </a:rPr>
              <a:t>‘</a:t>
            </a:r>
            <a:r>
              <a:rPr lang="en-US" sz="4200" b="1" dirty="0" smtClean="0">
                <a:latin typeface="Calibri" pitchFamily="34" charset="0"/>
                <a:cs typeface="Calibri" pitchFamily="34" charset="0"/>
              </a:rPr>
              <a:t>General Surgery</a:t>
            </a:r>
            <a:r>
              <a:rPr lang="en-US" sz="3800" dirty="0" smtClean="0">
                <a:latin typeface="Calibri" pitchFamily="34" charset="0"/>
                <a:cs typeface="Calibri" pitchFamily="34" charset="0"/>
              </a:rPr>
              <a:t>’ in name, should continue to be an education tool, but as a consequence of the focused training experience, the DNB trainee/candidate should be named not a general surgeon but by the specialty or subspecialty in the area of expertise. Specialization not only gives the surgeon an identity but also may be an answer to improve patient outcome.</a:t>
            </a:r>
          </a:p>
          <a:p>
            <a:endParaRPr lang="en-US" sz="3800" dirty="0" smtClean="0">
              <a:latin typeface="Calibri" pitchFamily="34" charset="0"/>
              <a:cs typeface="Calibri" pitchFamily="34" charset="0"/>
            </a:endParaRPr>
          </a:p>
          <a:p>
            <a:r>
              <a:rPr lang="en-US" sz="3800" dirty="0" smtClean="0">
                <a:latin typeface="Calibri" pitchFamily="34" charset="0"/>
                <a:cs typeface="Calibri" pitchFamily="34" charset="0"/>
              </a:rPr>
              <a:t>The time has come to redefine and to optimize graduate training in General Surgery. The residents clearly express that, during the residency period, they do not have the opportunity to gain enough experience necessary to perform reliably in a safe and effective manner. The need for further specialization is the consequence of the exponential growth in technology. </a:t>
            </a:r>
          </a:p>
          <a:p>
            <a:endParaRPr lang="en-US" sz="3800" dirty="0" smtClean="0">
              <a:latin typeface="Calibri" pitchFamily="34" charset="0"/>
              <a:cs typeface="Calibri" pitchFamily="34" charset="0"/>
            </a:endParaRPr>
          </a:p>
          <a:p>
            <a:pPr lvl="0"/>
            <a:r>
              <a:rPr lang="en-US" sz="3800" dirty="0" smtClean="0">
                <a:latin typeface="Calibri" pitchFamily="34" charset="0"/>
                <a:cs typeface="Calibri" pitchFamily="34" charset="0"/>
              </a:rPr>
              <a:t>The candidate should meticulously follow the guidelines prescribed by NBE.</a:t>
            </a:r>
          </a:p>
          <a:p>
            <a:pPr lvl="0"/>
            <a:endParaRPr lang="en-US" sz="3800" dirty="0" smtClean="0">
              <a:latin typeface="Calibri" pitchFamily="34" charset="0"/>
              <a:cs typeface="Calibri" pitchFamily="34" charset="0"/>
            </a:endParaRPr>
          </a:p>
          <a:p>
            <a:pPr lvl="0"/>
            <a:r>
              <a:rPr lang="en-US" sz="3800" dirty="0" smtClean="0">
                <a:latin typeface="Calibri" pitchFamily="34" charset="0"/>
                <a:cs typeface="Calibri" pitchFamily="34" charset="0"/>
              </a:rPr>
              <a:t>The resident training program should be structured and organized to provide focused training in all surgical specialties.</a:t>
            </a:r>
          </a:p>
          <a:p>
            <a:pPr lvl="0"/>
            <a:endParaRPr lang="en-US" sz="3800" dirty="0" smtClean="0">
              <a:latin typeface="Calibri" pitchFamily="34" charset="0"/>
              <a:cs typeface="Calibri" pitchFamily="34" charset="0"/>
            </a:endParaRPr>
          </a:p>
          <a:p>
            <a:pPr lvl="0"/>
            <a:r>
              <a:rPr lang="en-US" sz="3800" dirty="0" smtClean="0">
                <a:latin typeface="Calibri" pitchFamily="34" charset="0"/>
                <a:cs typeface="Calibri" pitchFamily="34" charset="0"/>
              </a:rPr>
              <a:t>With the advent of telemedicine and other advances in information technology, surgical residents could obtain rapid access to recent development and evidence-based practice related to new technology and innovations in general surgical practice.</a:t>
            </a:r>
          </a:p>
          <a:p>
            <a:pPr lvl="0"/>
            <a:endParaRPr lang="en-US" sz="3800" dirty="0" smtClean="0">
              <a:latin typeface="Calibri" pitchFamily="34" charset="0"/>
              <a:cs typeface="Calibri" pitchFamily="34" charset="0"/>
            </a:endParaRPr>
          </a:p>
          <a:p>
            <a:pPr lvl="0"/>
            <a:r>
              <a:rPr lang="en-US" sz="3800" dirty="0" smtClean="0">
                <a:latin typeface="Calibri" pitchFamily="34" charset="0"/>
                <a:cs typeface="Calibri" pitchFamily="34" charset="0"/>
              </a:rPr>
              <a:t>Training should be focused on a disease based rather than a disciplined based system.</a:t>
            </a:r>
          </a:p>
          <a:p>
            <a:pPr lvl="0"/>
            <a:endParaRPr lang="en-US" sz="3800" dirty="0" smtClean="0">
              <a:latin typeface="Calibri" pitchFamily="34" charset="0"/>
              <a:cs typeface="Calibri" pitchFamily="34" charset="0"/>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RECOMMENDATIONS</a:t>
            </a:r>
            <a:endParaRPr lang="en-US" sz="3600" dirty="0"/>
          </a:p>
        </p:txBody>
      </p:sp>
      <p:sp>
        <p:nvSpPr>
          <p:cNvPr id="3" name="Content Placeholder 2"/>
          <p:cNvSpPr>
            <a:spLocks noGrp="1"/>
          </p:cNvSpPr>
          <p:nvPr>
            <p:ph idx="1"/>
          </p:nvPr>
        </p:nvSpPr>
        <p:spPr>
          <a:xfrm>
            <a:off x="0" y="1524000"/>
            <a:ext cx="9144000" cy="5334000"/>
          </a:xfrm>
        </p:spPr>
        <p:txBody>
          <a:bodyPr>
            <a:normAutofit/>
          </a:bodyPr>
          <a:lstStyle/>
          <a:p>
            <a:pPr lvl="0"/>
            <a:r>
              <a:rPr lang="en-US" sz="2000" dirty="0" smtClean="0">
                <a:latin typeface="Calibri" pitchFamily="34" charset="0"/>
                <a:cs typeface="Calibri" pitchFamily="34" charset="0"/>
              </a:rPr>
              <a:t>The candidate should meticulously follow the guidelines prescribed by NBE.</a:t>
            </a:r>
          </a:p>
          <a:p>
            <a:pPr lvl="0"/>
            <a:endParaRPr lang="en-US" sz="2000" dirty="0" smtClean="0">
              <a:latin typeface="Calibri" pitchFamily="34" charset="0"/>
              <a:cs typeface="Calibri" pitchFamily="34" charset="0"/>
            </a:endParaRPr>
          </a:p>
          <a:p>
            <a:r>
              <a:rPr lang="en-US" sz="2000" dirty="0" smtClean="0">
                <a:latin typeface="Calibri" pitchFamily="34" charset="0"/>
                <a:cs typeface="Calibri" pitchFamily="34" charset="0"/>
              </a:rPr>
              <a:t>The submission of theses by the candidate/DNB trainee at  NBE must be at the prescribed time.</a:t>
            </a:r>
          </a:p>
          <a:p>
            <a:endParaRPr lang="en-US" sz="2000" dirty="0" smtClean="0">
              <a:latin typeface="Calibri" pitchFamily="34" charset="0"/>
              <a:cs typeface="Calibri" pitchFamily="34" charset="0"/>
            </a:endParaRPr>
          </a:p>
          <a:p>
            <a:r>
              <a:rPr lang="en-US" sz="2000" dirty="0" smtClean="0">
                <a:latin typeface="Calibri" pitchFamily="34" charset="0"/>
                <a:cs typeface="Calibri" pitchFamily="34" charset="0"/>
              </a:rPr>
              <a:t>The number of Assessors need to be increased to make the work flow of onsite-assessment easier and faster.</a:t>
            </a:r>
          </a:p>
          <a:p>
            <a:endParaRPr lang="en-US" sz="2000" dirty="0" smtClean="0">
              <a:latin typeface="Calibri" pitchFamily="34" charset="0"/>
              <a:cs typeface="Calibri" pitchFamily="34" charset="0"/>
            </a:endParaRPr>
          </a:p>
          <a:p>
            <a:r>
              <a:rPr lang="en-US" sz="2000" dirty="0" smtClean="0">
                <a:latin typeface="Calibri" pitchFamily="34" charset="0"/>
                <a:cs typeface="Calibri" pitchFamily="34" charset="0"/>
              </a:rPr>
              <a:t>While going for a DNB training in any specialty for doing a thesis report the Candidate should focus on the modern medical practices of that particular specialty.</a:t>
            </a:r>
          </a:p>
          <a:p>
            <a:pPr>
              <a:buNone/>
            </a:pPr>
            <a:endParaRPr lang="en-US" sz="2000" dirty="0" smtClean="0">
              <a:latin typeface="Calibri" pitchFamily="34" charset="0"/>
              <a:cs typeface="Calibri" pitchFamily="34" charset="0"/>
            </a:endParaRPr>
          </a:p>
          <a:p>
            <a:r>
              <a:rPr lang="en-US" sz="2000" dirty="0" smtClean="0">
                <a:latin typeface="Calibri" pitchFamily="34" charset="0"/>
                <a:cs typeface="Calibri" pitchFamily="34" charset="0"/>
              </a:rPr>
              <a:t>The candidates should also use the tools of Research Methodology for undertaking the theses work and adequate data should be corrected and analyzed, further, the candidates should come out with some innovative findings and recommendations for further research in modern medical practices.</a:t>
            </a:r>
            <a:endParaRPr lang="en-US" sz="2000" dirty="0">
              <a:latin typeface="Calibri" pitchFamily="34" charset="0"/>
              <a:cs typeface="Calibri" pitchFamily="34" charset="0"/>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rot="21351763">
            <a:off x="500034" y="2667000"/>
            <a:ext cx="8229600" cy="1676400"/>
          </a:xfrm>
        </p:spPr>
        <p:style>
          <a:lnRef idx="1">
            <a:schemeClr val="accent1"/>
          </a:lnRef>
          <a:fillRef idx="3">
            <a:schemeClr val="accent1"/>
          </a:fillRef>
          <a:effectRef idx="2">
            <a:schemeClr val="accent1"/>
          </a:effectRef>
          <a:fontRef idx="minor">
            <a:schemeClr val="lt1"/>
          </a:fontRef>
        </p:style>
        <p:txBody>
          <a:bodyPr>
            <a:noAutofit/>
          </a:bodyPr>
          <a:lstStyle/>
          <a:p>
            <a:pPr algn="ctr"/>
            <a:r>
              <a:rPr lang="en-US" sz="8800" b="1" dirty="0" smtClean="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rPr>
              <a:t>THANK</a:t>
            </a:r>
            <a:r>
              <a:rPr lang="en-US" sz="8800" b="1" dirty="0" smtClean="0">
                <a:solidFill>
                  <a:schemeClr val="accent1">
                    <a:lumMod val="75000"/>
                  </a:schemeClr>
                </a:solidFill>
              </a:rPr>
              <a:t> </a:t>
            </a:r>
            <a:r>
              <a:rPr lang="en-US" sz="8800" b="1" dirty="0" smtClean="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rPr>
              <a:t>YOU</a:t>
            </a:r>
            <a:endParaRPr lang="en-US" sz="8800" b="1" dirty="0">
              <a:solidFill>
                <a:schemeClr val="accent1">
                  <a:lumMod val="75000"/>
                </a:schemeClr>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28600"/>
            <a:ext cx="8229600" cy="1252728"/>
          </a:xfrm>
        </p:spPr>
        <p:txBody>
          <a:bodyPr>
            <a:normAutofit/>
          </a:bodyPr>
          <a:lstStyle/>
          <a:p>
            <a:r>
              <a:rPr lang="en-US" sz="3600" u="sng" dirty="0" smtClean="0">
                <a:latin typeface="Calibri" pitchFamily="34" charset="0"/>
                <a:cs typeface="Calibri" pitchFamily="34" charset="0"/>
              </a:rPr>
              <a:t>TASK PERFORMED AT THE ORGANIZATION</a:t>
            </a:r>
            <a:endParaRPr lang="en-US" sz="3600" dirty="0">
              <a:latin typeface="Calibri" pitchFamily="34" charset="0"/>
              <a:cs typeface="Calibri" pitchFamily="34" charset="0"/>
            </a:endParaRPr>
          </a:p>
        </p:txBody>
      </p:sp>
      <p:sp>
        <p:nvSpPr>
          <p:cNvPr id="3" name="Content Placeholder 2"/>
          <p:cNvSpPr>
            <a:spLocks noGrp="1"/>
          </p:cNvSpPr>
          <p:nvPr>
            <p:ph idx="1"/>
          </p:nvPr>
        </p:nvSpPr>
        <p:spPr>
          <a:xfrm>
            <a:off x="0" y="1524000"/>
            <a:ext cx="9144000" cy="5333999"/>
          </a:xfrm>
        </p:spPr>
        <p:txBody>
          <a:bodyPr>
            <a:normAutofit fontScale="25000" lnSpcReduction="20000"/>
          </a:bodyPr>
          <a:lstStyle/>
          <a:p>
            <a:pPr lvl="0" algn="just"/>
            <a:r>
              <a:rPr lang="en-US" sz="6400" b="1" dirty="0" smtClean="0">
                <a:latin typeface="Calibri" pitchFamily="34" charset="0"/>
                <a:cs typeface="Calibri" pitchFamily="34" charset="0"/>
              </a:rPr>
              <a:t>National Board of Examinations (NBE) conducts </a:t>
            </a:r>
            <a:r>
              <a:rPr lang="en-US" sz="6400" b="1" dirty="0" err="1" smtClean="0">
                <a:latin typeface="Calibri" pitchFamily="34" charset="0"/>
                <a:cs typeface="Calibri" pitchFamily="34" charset="0"/>
              </a:rPr>
              <a:t>Diplomate</a:t>
            </a:r>
            <a:r>
              <a:rPr lang="en-US" sz="6400" b="1" dirty="0" smtClean="0">
                <a:latin typeface="Calibri" pitchFamily="34" charset="0"/>
                <a:cs typeface="Calibri" pitchFamily="34" charset="0"/>
              </a:rPr>
              <a:t> of National Board (DNB) examinations and Accreditations of Institutions for DNB programs. </a:t>
            </a:r>
          </a:p>
          <a:p>
            <a:pPr lvl="0" algn="just"/>
            <a:endParaRPr lang="en-US" sz="6400" b="1" dirty="0" smtClean="0">
              <a:latin typeface="Calibri" pitchFamily="34" charset="0"/>
              <a:cs typeface="Calibri" pitchFamily="34" charset="0"/>
            </a:endParaRPr>
          </a:p>
          <a:p>
            <a:pPr lvl="0" algn="just"/>
            <a:r>
              <a:rPr lang="en-US" sz="6400" b="1" dirty="0" smtClean="0">
                <a:latin typeface="Calibri" pitchFamily="34" charset="0"/>
                <a:cs typeface="Calibri" pitchFamily="34" charset="0"/>
              </a:rPr>
              <a:t>Common Entrance Test (CET) exam</a:t>
            </a:r>
          </a:p>
          <a:p>
            <a:pPr lvl="0" algn="just">
              <a:buNone/>
            </a:pPr>
            <a:r>
              <a:rPr lang="en-US" sz="6400" b="1" dirty="0" smtClean="0">
                <a:latin typeface="Calibri" pitchFamily="34" charset="0"/>
                <a:cs typeface="Calibri" pitchFamily="34" charset="0"/>
              </a:rPr>
              <a:t> </a:t>
            </a:r>
          </a:p>
          <a:p>
            <a:pPr lvl="0" algn="just"/>
            <a:r>
              <a:rPr lang="en-US" sz="6400" b="1" dirty="0" smtClean="0">
                <a:latin typeface="Calibri" pitchFamily="34" charset="0"/>
                <a:cs typeface="Calibri" pitchFamily="34" charset="0"/>
              </a:rPr>
              <a:t>Fellowship programs by Counseling.</a:t>
            </a:r>
          </a:p>
          <a:p>
            <a:pPr algn="just">
              <a:buNone/>
            </a:pPr>
            <a:r>
              <a:rPr lang="en-US" sz="6400" b="1" dirty="0" smtClean="0">
                <a:latin typeface="Calibri" pitchFamily="34" charset="0"/>
                <a:cs typeface="Calibri" pitchFamily="34" charset="0"/>
              </a:rPr>
              <a:t> </a:t>
            </a:r>
          </a:p>
          <a:p>
            <a:pPr lvl="0" algn="just"/>
            <a:r>
              <a:rPr lang="en-US" sz="6400" b="1" dirty="0" smtClean="0">
                <a:latin typeface="Calibri" pitchFamily="34" charset="0"/>
                <a:cs typeface="Calibri" pitchFamily="34" charset="0"/>
              </a:rPr>
              <a:t> DNB final exams twice in a year in June and December. </a:t>
            </a:r>
          </a:p>
          <a:p>
            <a:pPr lvl="0" algn="just"/>
            <a:endParaRPr lang="en-US" sz="6400" b="1" dirty="0" smtClean="0">
              <a:latin typeface="Calibri" pitchFamily="34" charset="0"/>
              <a:cs typeface="Calibri" pitchFamily="34" charset="0"/>
            </a:endParaRPr>
          </a:p>
          <a:p>
            <a:pPr lvl="0" algn="just"/>
            <a:r>
              <a:rPr lang="en-US" sz="6400" b="1" dirty="0" smtClean="0">
                <a:latin typeface="Calibri" pitchFamily="34" charset="0"/>
                <a:cs typeface="Calibri" pitchFamily="34" charset="0"/>
              </a:rPr>
              <a:t>The Screening tests for Foreign Medical Graduates twice in a year</a:t>
            </a:r>
          </a:p>
          <a:p>
            <a:pPr lvl="0" algn="just">
              <a:buNone/>
            </a:pPr>
            <a:endParaRPr lang="en-US" sz="6400" b="1" dirty="0" smtClean="0">
              <a:latin typeface="Calibri" pitchFamily="34" charset="0"/>
              <a:cs typeface="Calibri" pitchFamily="34" charset="0"/>
            </a:endParaRPr>
          </a:p>
          <a:p>
            <a:pPr lvl="0" algn="just"/>
            <a:r>
              <a:rPr lang="en-US" sz="6400" b="1" dirty="0" smtClean="0">
                <a:latin typeface="Calibri" pitchFamily="34" charset="0"/>
                <a:cs typeface="Calibri" pitchFamily="34" charset="0"/>
              </a:rPr>
              <a:t> All India NEET (National Eligibility Entrance Test).</a:t>
            </a:r>
          </a:p>
          <a:p>
            <a:pPr lvl="0" algn="just"/>
            <a:endParaRPr lang="en-US" sz="6400" b="1" dirty="0" smtClean="0">
              <a:latin typeface="Calibri" pitchFamily="34" charset="0"/>
              <a:cs typeface="Calibri" pitchFamily="34" charset="0"/>
            </a:endParaRPr>
          </a:p>
          <a:p>
            <a:pPr lvl="0" algn="just"/>
            <a:r>
              <a:rPr lang="en-US" sz="6400" b="1" dirty="0" smtClean="0">
                <a:latin typeface="Calibri" pitchFamily="34" charset="0"/>
                <a:cs typeface="Calibri" pitchFamily="34" charset="0"/>
              </a:rPr>
              <a:t> DNB and Fellowship exams are conducted in 47 specialties / sub-specialties.  Practical examinations twice in a year in almost 300 centers across the country.</a:t>
            </a:r>
          </a:p>
          <a:p>
            <a:pPr lvl="0" algn="just"/>
            <a:endParaRPr lang="en-US" sz="6400" b="1" dirty="0" smtClean="0">
              <a:latin typeface="Calibri" pitchFamily="34" charset="0"/>
              <a:cs typeface="Calibri" pitchFamily="34" charset="0"/>
            </a:endParaRPr>
          </a:p>
          <a:p>
            <a:pPr lvl="0" algn="just"/>
            <a:r>
              <a:rPr lang="en-US" sz="6400" b="1" dirty="0" smtClean="0">
                <a:latin typeface="Calibri" pitchFamily="34" charset="0"/>
                <a:cs typeface="Calibri" pitchFamily="34" charset="0"/>
              </a:rPr>
              <a:t>Display of Answer sheets to the candidates on specific request.</a:t>
            </a:r>
          </a:p>
          <a:p>
            <a:pPr lvl="0" algn="just"/>
            <a:endParaRPr lang="en-US" sz="6400" b="1" dirty="0" smtClean="0">
              <a:latin typeface="Calibri" pitchFamily="34" charset="0"/>
              <a:cs typeface="Calibri" pitchFamily="34" charset="0"/>
            </a:endParaRPr>
          </a:p>
          <a:p>
            <a:pPr lvl="0" algn="just"/>
            <a:r>
              <a:rPr lang="en-US" sz="6400" b="1" dirty="0" smtClean="0">
                <a:latin typeface="Calibri" pitchFamily="34" charset="0"/>
                <a:cs typeface="Calibri" pitchFamily="34" charset="0"/>
              </a:rPr>
              <a:t> Continued Medical Education (CME) programs and workshops on thesis writing methodologies.</a:t>
            </a:r>
          </a:p>
          <a:p>
            <a:pPr algn="just">
              <a:buFont typeface="Wingdings" pitchFamily="2" charset="2"/>
              <a:buChar char="§"/>
            </a:pPr>
            <a:r>
              <a:rPr lang="en-US" sz="6400" b="1" dirty="0" smtClean="0">
                <a:latin typeface="Calibri" pitchFamily="34" charset="0"/>
                <a:cs typeface="Calibri" pitchFamily="34" charset="0"/>
              </a:rPr>
              <a:t> process of onsite theses assessment</a:t>
            </a:r>
          </a:p>
          <a:p>
            <a:pPr algn="just">
              <a:buFont typeface="Wingdings" pitchFamily="2" charset="2"/>
              <a:buChar char="§"/>
            </a:pPr>
            <a:endParaRPr lang="en-US" sz="6400" b="1" dirty="0" smtClean="0">
              <a:latin typeface="Calibri" pitchFamily="34" charset="0"/>
              <a:cs typeface="Calibri" pitchFamily="34" charset="0"/>
            </a:endParaRPr>
          </a:p>
          <a:p>
            <a:pPr algn="just">
              <a:buFont typeface="Wingdings" pitchFamily="2" charset="2"/>
              <a:buChar char="§"/>
            </a:pPr>
            <a:r>
              <a:rPr lang="en-US" sz="6400" b="1" dirty="0" smtClean="0">
                <a:latin typeface="Calibri" pitchFamily="34" charset="0"/>
                <a:cs typeface="Calibri" pitchFamily="34" charset="0"/>
              </a:rPr>
              <a:t> Yearly Appraisal of the candidates as well as the Institutions to assess the ongoing training program.</a:t>
            </a:r>
          </a:p>
          <a:p>
            <a:pPr algn="just">
              <a:buFont typeface="Wingdings" pitchFamily="2" charset="2"/>
              <a:buChar char="§"/>
            </a:pPr>
            <a:endParaRPr lang="en-US" sz="6400" b="1" dirty="0" smtClean="0">
              <a:latin typeface="Calibri" pitchFamily="34" charset="0"/>
              <a:cs typeface="Calibri" pitchFamily="34" charset="0"/>
            </a:endParaRPr>
          </a:p>
          <a:p>
            <a:pPr lvl="0" algn="just">
              <a:buFont typeface="Wingdings" pitchFamily="2" charset="2"/>
              <a:buChar char="§"/>
            </a:pPr>
            <a:r>
              <a:rPr lang="en-US" sz="6400" b="1" dirty="0" smtClean="0">
                <a:latin typeface="Calibri" pitchFamily="34" charset="0"/>
                <a:cs typeface="Calibri" pitchFamily="34" charset="0"/>
              </a:rPr>
              <a:t>Thesis Protocol submitted by the candidates is assessed to reduce the modifications while submitting  the original thesis.</a:t>
            </a:r>
          </a:p>
          <a:p>
            <a:pPr>
              <a:buFont typeface="Wingdings" pitchFamily="2" charset="2"/>
              <a:buChar char="§"/>
            </a:pPr>
            <a:endParaRPr lang="en-US" sz="2000" dirty="0" smtClean="0">
              <a:latin typeface="Calibri" pitchFamily="34" charset="0"/>
              <a:cs typeface="Calibri" pitchFamily="34" charset="0"/>
            </a:endParaRPr>
          </a:p>
          <a:p>
            <a:pPr>
              <a:buFont typeface="Wingdings" pitchFamily="2" charset="2"/>
              <a:buChar char="§"/>
            </a:pPr>
            <a:endParaRPr lang="en-US" sz="2000" dirty="0" smtClean="0">
              <a:latin typeface="Calibri" pitchFamily="34" charset="0"/>
              <a:cs typeface="Calibri" pitchFamily="34" charset="0"/>
            </a:endParaRPr>
          </a:p>
          <a:p>
            <a:pPr lvl="0"/>
            <a:endParaRPr lang="en-US" sz="2000" dirty="0" smtClean="0">
              <a:latin typeface="Calibri" pitchFamily="34" charset="0"/>
              <a:cs typeface="Calibri" pitchFamily="34" charset="0"/>
            </a:endParaRPr>
          </a:p>
          <a:p>
            <a:pPr>
              <a:buNone/>
            </a:pPr>
            <a:r>
              <a:rPr lang="en-US" dirty="0" smtClean="0"/>
              <a:t> </a:t>
            </a:r>
          </a:p>
          <a:p>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304800"/>
            <a:ext cx="8686800" cy="762000"/>
          </a:xfrm>
        </p:spPr>
        <p:txBody>
          <a:bodyPr>
            <a:normAutofit/>
          </a:bodyPr>
          <a:lstStyle/>
          <a:p>
            <a:r>
              <a:rPr lang="en-US" sz="3600" b="1" dirty="0" smtClean="0"/>
              <a:t>DUTIES/LEARNING</a:t>
            </a:r>
            <a:endParaRPr lang="en-US" sz="3600" b="1" dirty="0"/>
          </a:p>
        </p:txBody>
      </p:sp>
      <p:sp>
        <p:nvSpPr>
          <p:cNvPr id="3" name="Content Placeholder 2"/>
          <p:cNvSpPr>
            <a:spLocks noGrp="1"/>
          </p:cNvSpPr>
          <p:nvPr>
            <p:ph idx="1"/>
          </p:nvPr>
        </p:nvSpPr>
        <p:spPr>
          <a:xfrm>
            <a:off x="0" y="1524000"/>
            <a:ext cx="9144000" cy="5334000"/>
          </a:xfrm>
        </p:spPr>
        <p:txBody>
          <a:bodyPr>
            <a:normAutofit/>
          </a:bodyPr>
          <a:lstStyle/>
          <a:p>
            <a:pPr lvl="0"/>
            <a:r>
              <a:rPr lang="en-US" sz="2000" b="1" dirty="0" smtClean="0">
                <a:latin typeface="Calibri" pitchFamily="34" charset="0"/>
                <a:cs typeface="Calibri" pitchFamily="34" charset="0"/>
              </a:rPr>
              <a:t>General Administration</a:t>
            </a:r>
          </a:p>
          <a:p>
            <a:pPr lvl="0">
              <a:buNone/>
            </a:pPr>
            <a:endParaRPr lang="en-US" sz="2000" b="1" dirty="0" smtClean="0">
              <a:latin typeface="Calibri" pitchFamily="34" charset="0"/>
              <a:cs typeface="Calibri" pitchFamily="34" charset="0"/>
            </a:endParaRPr>
          </a:p>
          <a:p>
            <a:pPr lvl="0"/>
            <a:r>
              <a:rPr lang="en-US" sz="2000" b="1" dirty="0" smtClean="0">
                <a:latin typeface="Calibri" pitchFamily="34" charset="0"/>
                <a:cs typeface="Calibri" pitchFamily="34" charset="0"/>
              </a:rPr>
              <a:t>Attending to enquiries from the candidates.</a:t>
            </a:r>
          </a:p>
          <a:p>
            <a:pPr lvl="0">
              <a:buNone/>
            </a:pPr>
            <a:endParaRPr lang="en-US" sz="2000" b="1" dirty="0" smtClean="0">
              <a:latin typeface="Calibri" pitchFamily="34" charset="0"/>
              <a:cs typeface="Calibri" pitchFamily="34" charset="0"/>
            </a:endParaRPr>
          </a:p>
          <a:p>
            <a:pPr lvl="0"/>
            <a:r>
              <a:rPr lang="en-US" sz="2000" b="1" dirty="0" smtClean="0">
                <a:latin typeface="Calibri" pitchFamily="34" charset="0"/>
                <a:cs typeface="Calibri" pitchFamily="34" charset="0"/>
              </a:rPr>
              <a:t>Maintenance of petty cash account.</a:t>
            </a:r>
          </a:p>
          <a:p>
            <a:pPr lvl="0"/>
            <a:endParaRPr lang="en-US" sz="2000" b="1" dirty="0" smtClean="0">
              <a:latin typeface="Calibri" pitchFamily="34" charset="0"/>
              <a:cs typeface="Calibri" pitchFamily="34" charset="0"/>
            </a:endParaRPr>
          </a:p>
          <a:p>
            <a:pPr lvl="0"/>
            <a:r>
              <a:rPr lang="en-US" sz="2000" b="1" dirty="0" smtClean="0">
                <a:latin typeface="Calibri" pitchFamily="34" charset="0"/>
                <a:cs typeface="Calibri" pitchFamily="34" charset="0"/>
              </a:rPr>
              <a:t>Maintenance of various Registers.</a:t>
            </a:r>
          </a:p>
          <a:p>
            <a:pPr lvl="0"/>
            <a:endParaRPr lang="en-US" sz="2000" b="1" dirty="0" smtClean="0">
              <a:latin typeface="Calibri" pitchFamily="34" charset="0"/>
              <a:cs typeface="Calibri" pitchFamily="34" charset="0"/>
            </a:endParaRPr>
          </a:p>
          <a:p>
            <a:pPr lvl="0"/>
            <a:r>
              <a:rPr lang="en-US" sz="2000" b="1" dirty="0" smtClean="0">
                <a:latin typeface="Calibri" pitchFamily="34" charset="0"/>
                <a:cs typeface="Calibri" pitchFamily="34" charset="0"/>
              </a:rPr>
              <a:t>Process of onsite thesis assessment.</a:t>
            </a:r>
          </a:p>
          <a:p>
            <a:pPr lvl="0"/>
            <a:endParaRPr lang="en-US" sz="2000" b="1" dirty="0" smtClean="0">
              <a:latin typeface="Calibri" pitchFamily="34" charset="0"/>
              <a:cs typeface="Calibri" pitchFamily="34" charset="0"/>
            </a:endParaRPr>
          </a:p>
          <a:p>
            <a:pPr lvl="0"/>
            <a:r>
              <a:rPr lang="en-US" sz="2000" b="1" dirty="0" smtClean="0">
                <a:latin typeface="Calibri" pitchFamily="34" charset="0"/>
                <a:cs typeface="Calibri" pitchFamily="34" charset="0"/>
              </a:rPr>
              <a:t>Process of Display of Inspection of Answer sheets. </a:t>
            </a:r>
          </a:p>
          <a:p>
            <a:pPr lvl="0"/>
            <a:endParaRPr lang="en-US" sz="2000" b="1" dirty="0" smtClean="0">
              <a:latin typeface="Calibri" pitchFamily="34" charset="0"/>
              <a:cs typeface="Calibri" pitchFamily="34" charset="0"/>
            </a:endParaRPr>
          </a:p>
          <a:p>
            <a:pPr lvl="0"/>
            <a:r>
              <a:rPr lang="en-US" sz="2000" b="1" dirty="0" smtClean="0">
                <a:latin typeface="Calibri" pitchFamily="34" charset="0"/>
                <a:cs typeface="Calibri" pitchFamily="34" charset="0"/>
              </a:rPr>
              <a:t>To coordinate activities regarding onsite thesis assessment with the Consultants/Doctors and also to solve their queries in time.</a:t>
            </a:r>
          </a:p>
          <a:p>
            <a:endParaRPr lang="en-US" sz="24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solidFill>
                  <a:srgbClr val="FFC000"/>
                </a:solidFill>
              </a:rPr>
              <a:t>DISSERTATION</a:t>
            </a:r>
            <a:r>
              <a:rPr lang="en-US" sz="3600" dirty="0" smtClean="0"/>
              <a:t>  REPORT</a:t>
            </a:r>
            <a:endParaRPr lang="en-US" sz="3600" dirty="0"/>
          </a:p>
        </p:txBody>
      </p:sp>
      <p:sp>
        <p:nvSpPr>
          <p:cNvPr id="3" name="Content Placeholder 2"/>
          <p:cNvSpPr>
            <a:spLocks noGrp="1"/>
          </p:cNvSpPr>
          <p:nvPr>
            <p:ph idx="1"/>
          </p:nvPr>
        </p:nvSpPr>
        <p:spPr>
          <a:xfrm>
            <a:off x="0" y="1524001"/>
            <a:ext cx="9144000" cy="5334000"/>
          </a:xfrm>
        </p:spPr>
        <p:txBody>
          <a:bodyPr/>
          <a:lstStyle/>
          <a:p>
            <a:pPr>
              <a:buNone/>
            </a:pPr>
            <a:r>
              <a:rPr lang="en-US" b="1" dirty="0" smtClean="0">
                <a:latin typeface="Calibri" pitchFamily="34" charset="0"/>
                <a:cs typeface="Calibri" pitchFamily="34" charset="0"/>
              </a:rPr>
              <a:t>                                          </a:t>
            </a:r>
            <a:r>
              <a:rPr lang="en-US" sz="4000" b="1" u="sng" dirty="0" smtClean="0">
                <a:latin typeface="Calibri" pitchFamily="34" charset="0"/>
                <a:cs typeface="Calibri" pitchFamily="34" charset="0"/>
              </a:rPr>
              <a:t>Title:</a:t>
            </a:r>
            <a:endParaRPr lang="en-US" b="1" u="sng" dirty="0" smtClean="0">
              <a:latin typeface="Calibri" pitchFamily="34" charset="0"/>
              <a:cs typeface="Calibri" pitchFamily="34" charset="0"/>
            </a:endParaRPr>
          </a:p>
          <a:p>
            <a:endParaRPr lang="en-US" b="1" u="sng" dirty="0" smtClean="0">
              <a:latin typeface="Calibri" pitchFamily="34" charset="0"/>
              <a:cs typeface="Calibri" pitchFamily="34" charset="0"/>
            </a:endParaRPr>
          </a:p>
          <a:p>
            <a:pPr>
              <a:buNone/>
            </a:pPr>
            <a:r>
              <a:rPr lang="en-US" b="1" dirty="0" smtClean="0">
                <a:latin typeface="Calibri" pitchFamily="34" charset="0"/>
                <a:cs typeface="Calibri" pitchFamily="34" charset="0"/>
              </a:rPr>
              <a:t> </a:t>
            </a:r>
          </a:p>
          <a:p>
            <a:pPr algn="ctr">
              <a:buNone/>
            </a:pPr>
            <a:r>
              <a:rPr lang="en-US" sz="2800" b="1" dirty="0" smtClean="0">
                <a:latin typeface="Calibri" pitchFamily="34" charset="0"/>
                <a:cs typeface="Calibri" pitchFamily="34" charset="0"/>
              </a:rPr>
              <a:t>    </a:t>
            </a:r>
            <a:r>
              <a:rPr lang="en-US" b="1" dirty="0" smtClean="0">
                <a:latin typeface="Calibri" pitchFamily="34" charset="0"/>
                <a:cs typeface="Calibri" pitchFamily="34" charset="0"/>
              </a:rPr>
              <a:t>To Study on Relevance Of DNB (</a:t>
            </a:r>
            <a:r>
              <a:rPr lang="en-US" b="1" dirty="0" err="1" smtClean="0">
                <a:latin typeface="Calibri" pitchFamily="34" charset="0"/>
                <a:cs typeface="Calibri" pitchFamily="34" charset="0"/>
              </a:rPr>
              <a:t>Diplomate</a:t>
            </a:r>
            <a:r>
              <a:rPr lang="en-US" b="1" dirty="0" smtClean="0">
                <a:latin typeface="Calibri" pitchFamily="34" charset="0"/>
                <a:cs typeface="Calibri" pitchFamily="34" charset="0"/>
              </a:rPr>
              <a:t> Of National Board) Thesis Topics in the Recent Medical Practices in General Surgery chosen by the DNB Trainees at National Board of Examinations.</a:t>
            </a:r>
            <a:endParaRPr lang="en-US" sz="2800" b="1" dirty="0" smtClean="0">
              <a:latin typeface="Calibri" pitchFamily="34" charset="0"/>
              <a:cs typeface="Calibri" pitchFamily="34" charset="0"/>
            </a:endParaRPr>
          </a:p>
          <a:p>
            <a:pPr>
              <a:buNone/>
            </a:pPr>
            <a:r>
              <a:rPr lang="en-US" sz="2800" b="1" dirty="0" smtClean="0">
                <a:latin typeface="Calibri" pitchFamily="34" charset="0"/>
                <a:cs typeface="Calibri" pitchFamily="34" charset="0"/>
              </a:rPr>
              <a:t> </a:t>
            </a:r>
            <a:endParaRPr lang="en-US" sz="2800" b="1" dirty="0">
              <a:latin typeface="Calibri" pitchFamily="34" charset="0"/>
              <a:cs typeface="Calibri" pitchFamily="34"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04800"/>
            <a:ext cx="8763000" cy="685800"/>
          </a:xfrm>
        </p:spPr>
        <p:txBody>
          <a:bodyPr>
            <a:normAutofit/>
          </a:bodyPr>
          <a:lstStyle/>
          <a:p>
            <a:r>
              <a:rPr lang="en-US" sz="3200" b="1" dirty="0" smtClean="0"/>
              <a:t>    </a:t>
            </a:r>
            <a:r>
              <a:rPr lang="en-US" sz="3600" b="1" dirty="0" smtClean="0"/>
              <a:t>Cont…</a:t>
            </a:r>
            <a:endParaRPr lang="en-US" sz="3200" b="1" dirty="0"/>
          </a:p>
        </p:txBody>
      </p:sp>
      <p:sp>
        <p:nvSpPr>
          <p:cNvPr id="3" name="Content Placeholder 2"/>
          <p:cNvSpPr>
            <a:spLocks noGrp="1"/>
          </p:cNvSpPr>
          <p:nvPr>
            <p:ph idx="1"/>
          </p:nvPr>
        </p:nvSpPr>
        <p:spPr>
          <a:xfrm>
            <a:off x="0" y="1447800"/>
            <a:ext cx="9144000" cy="5410200"/>
          </a:xfrm>
        </p:spPr>
        <p:txBody>
          <a:bodyPr>
            <a:normAutofit fontScale="25000" lnSpcReduction="20000"/>
          </a:bodyPr>
          <a:lstStyle/>
          <a:p>
            <a:pPr algn="just"/>
            <a:endParaRPr lang="en-US" sz="5500" dirty="0" smtClean="0">
              <a:latin typeface="Calibri" pitchFamily="34" charset="0"/>
              <a:cs typeface="Calibri" pitchFamily="34" charset="0"/>
            </a:endParaRPr>
          </a:p>
          <a:p>
            <a:pPr>
              <a:buNone/>
            </a:pPr>
            <a:r>
              <a:rPr lang="en-US" sz="11200" b="1" dirty="0" smtClean="0">
                <a:latin typeface="Calibri" pitchFamily="34" charset="0"/>
                <a:cs typeface="Calibri" pitchFamily="34" charset="0"/>
              </a:rPr>
              <a:t>                                          </a:t>
            </a:r>
            <a:r>
              <a:rPr lang="en-US" sz="11200" b="1" u="sng" dirty="0" smtClean="0">
                <a:latin typeface="Calibri" pitchFamily="34" charset="0"/>
                <a:cs typeface="Calibri" pitchFamily="34" charset="0"/>
              </a:rPr>
              <a:t>Rationale:-</a:t>
            </a:r>
            <a:r>
              <a:rPr lang="en-US" sz="11200" b="1" dirty="0" smtClean="0">
                <a:latin typeface="Calibri" pitchFamily="34" charset="0"/>
                <a:cs typeface="Calibri" pitchFamily="34" charset="0"/>
              </a:rPr>
              <a:t>  </a:t>
            </a:r>
          </a:p>
          <a:p>
            <a:pPr>
              <a:buNone/>
            </a:pPr>
            <a:endParaRPr lang="en-US" sz="5500" b="1" dirty="0" smtClean="0">
              <a:latin typeface="Calibri" pitchFamily="34" charset="0"/>
              <a:cs typeface="Calibri" pitchFamily="34" charset="0"/>
            </a:endParaRPr>
          </a:p>
          <a:p>
            <a:r>
              <a:rPr lang="en-US" sz="8000" dirty="0" smtClean="0">
                <a:latin typeface="Calibri" pitchFamily="34" charset="0"/>
                <a:cs typeface="Calibri" pitchFamily="34" charset="0"/>
              </a:rPr>
              <a:t>On an average the NBE receives about approximately 800 DNB theses every year. All these theses are submitted to the NBE’s Regional Office, Bangalore for evaluation. </a:t>
            </a:r>
          </a:p>
          <a:p>
            <a:endParaRPr lang="en-US" sz="8000" dirty="0" smtClean="0">
              <a:latin typeface="Calibri" pitchFamily="34" charset="0"/>
              <a:cs typeface="Calibri" pitchFamily="34" charset="0"/>
            </a:endParaRPr>
          </a:p>
          <a:p>
            <a:r>
              <a:rPr lang="en-US" sz="8000" dirty="0" smtClean="0">
                <a:latin typeface="Calibri" pitchFamily="34" charset="0"/>
                <a:cs typeface="Calibri" pitchFamily="34" charset="0"/>
              </a:rPr>
              <a:t>As a researcher it was difficult for me to assess all the 800 theses with regard to their relevance of the topics. My guide </a:t>
            </a:r>
            <a:r>
              <a:rPr lang="en-US" sz="8000" b="1" dirty="0" smtClean="0">
                <a:latin typeface="Calibri" pitchFamily="34" charset="0"/>
                <a:cs typeface="Calibri" pitchFamily="34" charset="0"/>
              </a:rPr>
              <a:t>Dr. </a:t>
            </a:r>
            <a:r>
              <a:rPr lang="en-US" sz="8000" b="1" dirty="0" err="1" smtClean="0">
                <a:latin typeface="Calibri" pitchFamily="34" charset="0"/>
                <a:cs typeface="Calibri" pitchFamily="34" charset="0"/>
              </a:rPr>
              <a:t>Vinay</a:t>
            </a:r>
            <a:r>
              <a:rPr lang="en-US" sz="8000" b="1" dirty="0" smtClean="0">
                <a:latin typeface="Calibri" pitchFamily="34" charset="0"/>
                <a:cs typeface="Calibri" pitchFamily="34" charset="0"/>
              </a:rPr>
              <a:t> Gupta</a:t>
            </a:r>
            <a:r>
              <a:rPr lang="en-US" sz="8000" dirty="0" smtClean="0">
                <a:latin typeface="Calibri" pitchFamily="34" charset="0"/>
                <a:cs typeface="Calibri" pitchFamily="34" charset="0"/>
              </a:rPr>
              <a:t>, at </a:t>
            </a:r>
            <a:r>
              <a:rPr lang="en-US" sz="8000" b="1" dirty="0" smtClean="0">
                <a:latin typeface="Calibri" pitchFamily="34" charset="0"/>
                <a:cs typeface="Calibri" pitchFamily="34" charset="0"/>
              </a:rPr>
              <a:t>NBE</a:t>
            </a:r>
            <a:r>
              <a:rPr lang="en-US" sz="8000" dirty="0" smtClean="0">
                <a:latin typeface="Calibri" pitchFamily="34" charset="0"/>
                <a:cs typeface="Calibri" pitchFamily="34" charset="0"/>
              </a:rPr>
              <a:t>, suggested that I can confined to the general surgical specialty only. </a:t>
            </a:r>
          </a:p>
          <a:p>
            <a:endParaRPr lang="en-US" sz="8000" dirty="0" smtClean="0">
              <a:latin typeface="Calibri" pitchFamily="34" charset="0"/>
              <a:cs typeface="Calibri" pitchFamily="34" charset="0"/>
            </a:endParaRPr>
          </a:p>
          <a:p>
            <a:r>
              <a:rPr lang="en-US" sz="8000" dirty="0" smtClean="0">
                <a:latin typeface="Calibri" pitchFamily="34" charset="0"/>
                <a:cs typeface="Calibri" pitchFamily="34" charset="0"/>
              </a:rPr>
              <a:t>In consultation with </a:t>
            </a:r>
            <a:r>
              <a:rPr lang="en-US" sz="8000" b="1" dirty="0" smtClean="0">
                <a:latin typeface="Calibri" pitchFamily="34" charset="0"/>
                <a:cs typeface="Calibri" pitchFamily="34" charset="0"/>
              </a:rPr>
              <a:t>Dr. Ashok K. </a:t>
            </a:r>
            <a:r>
              <a:rPr lang="en-US" sz="8000" b="1" dirty="0" err="1" smtClean="0">
                <a:latin typeface="Calibri" pitchFamily="34" charset="0"/>
                <a:cs typeface="Calibri" pitchFamily="34" charset="0"/>
              </a:rPr>
              <a:t>Aggarwa</a:t>
            </a:r>
            <a:r>
              <a:rPr lang="en-US" sz="8000" dirty="0" err="1" smtClean="0">
                <a:latin typeface="Calibri" pitchFamily="34" charset="0"/>
                <a:cs typeface="Calibri" pitchFamily="34" charset="0"/>
              </a:rPr>
              <a:t>l,my</a:t>
            </a:r>
            <a:r>
              <a:rPr lang="en-US" sz="8000" dirty="0" smtClean="0">
                <a:latin typeface="Calibri" pitchFamily="34" charset="0"/>
                <a:cs typeface="Calibri" pitchFamily="34" charset="0"/>
              </a:rPr>
              <a:t> mentor at  </a:t>
            </a:r>
            <a:r>
              <a:rPr lang="en-US" sz="8000" b="1" dirty="0" smtClean="0">
                <a:latin typeface="Calibri" pitchFamily="34" charset="0"/>
                <a:cs typeface="Calibri" pitchFamily="34" charset="0"/>
              </a:rPr>
              <a:t>IIHMR, Delhi</a:t>
            </a:r>
            <a:r>
              <a:rPr lang="en-US" sz="8000" dirty="0" smtClean="0">
                <a:latin typeface="Calibri" pitchFamily="34" charset="0"/>
                <a:cs typeface="Calibri" pitchFamily="34" charset="0"/>
              </a:rPr>
              <a:t>, I started examining all the 40 theses under general surgery (2013 data) discipline with regard to the relevance of their topic.</a:t>
            </a:r>
          </a:p>
          <a:p>
            <a:endParaRPr lang="en-US" sz="8000" dirty="0" smtClean="0">
              <a:latin typeface="Calibri" pitchFamily="34" charset="0"/>
              <a:cs typeface="Calibri" pitchFamily="34" charset="0"/>
            </a:endParaRPr>
          </a:p>
          <a:p>
            <a:r>
              <a:rPr lang="en-US" sz="8000" dirty="0" smtClean="0">
                <a:latin typeface="Calibri" pitchFamily="34" charset="0"/>
                <a:cs typeface="Calibri" pitchFamily="34" charset="0"/>
              </a:rPr>
              <a:t>Based on the criteria of Assessor’s theses assessment format these has been assessed under 3 broad headings namely,’ </a:t>
            </a:r>
            <a:r>
              <a:rPr lang="en-US" sz="8000" b="1" dirty="0" smtClean="0">
                <a:latin typeface="Calibri" pitchFamily="34" charset="0"/>
                <a:cs typeface="Calibri" pitchFamily="34" charset="0"/>
              </a:rPr>
              <a:t>Highly Relevant’, ‘Relevant’ </a:t>
            </a:r>
            <a:r>
              <a:rPr lang="en-US" sz="8000" dirty="0" smtClean="0">
                <a:latin typeface="Calibri" pitchFamily="34" charset="0"/>
                <a:cs typeface="Calibri" pitchFamily="34" charset="0"/>
              </a:rPr>
              <a:t>and</a:t>
            </a:r>
            <a:r>
              <a:rPr lang="en-US" sz="8000" b="1" dirty="0" smtClean="0">
                <a:latin typeface="Calibri" pitchFamily="34" charset="0"/>
                <a:cs typeface="Calibri" pitchFamily="34" charset="0"/>
              </a:rPr>
              <a:t> ‘Less Relevant’.</a:t>
            </a:r>
          </a:p>
          <a:p>
            <a:pPr>
              <a:buNone/>
            </a:pPr>
            <a:r>
              <a:rPr lang="en-US" sz="8000" dirty="0" smtClean="0">
                <a:latin typeface="Calibri" pitchFamily="34" charset="0"/>
                <a:cs typeface="Calibri" pitchFamily="34" charset="0"/>
              </a:rPr>
              <a:t>      The findings of my study are given in the body of this dissertation.</a:t>
            </a:r>
          </a:p>
          <a:p>
            <a:pPr algn="just">
              <a:buNone/>
            </a:pPr>
            <a:r>
              <a:rPr lang="en-US" sz="8000" dirty="0" smtClean="0">
                <a:latin typeface="Calibri" pitchFamily="34" charset="0"/>
                <a:cs typeface="Calibri" pitchFamily="34" charset="0"/>
              </a:rPr>
              <a:t> </a:t>
            </a:r>
          </a:p>
          <a:p>
            <a:pPr lvl="0"/>
            <a:endParaRPr lang="en-US" sz="36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Cont…</a:t>
            </a:r>
            <a:endParaRPr lang="en-US" sz="3600" dirty="0"/>
          </a:p>
        </p:txBody>
      </p:sp>
      <p:sp>
        <p:nvSpPr>
          <p:cNvPr id="3" name="Content Placeholder 2"/>
          <p:cNvSpPr>
            <a:spLocks noGrp="1"/>
          </p:cNvSpPr>
          <p:nvPr>
            <p:ph idx="1"/>
          </p:nvPr>
        </p:nvSpPr>
        <p:spPr>
          <a:xfrm>
            <a:off x="0" y="1371600"/>
            <a:ext cx="9144000" cy="5486399"/>
          </a:xfrm>
        </p:spPr>
        <p:txBody>
          <a:bodyPr>
            <a:normAutofit/>
          </a:bodyPr>
          <a:lstStyle/>
          <a:p>
            <a:pPr lvl="0">
              <a:buNone/>
            </a:pPr>
            <a:r>
              <a:rPr lang="en-US" b="1" dirty="0" smtClean="0">
                <a:latin typeface="Calibri" pitchFamily="34" charset="0"/>
                <a:cs typeface="Calibri" pitchFamily="34" charset="0"/>
              </a:rPr>
              <a:t>                                    </a:t>
            </a:r>
            <a:r>
              <a:rPr lang="en-US" sz="2800" b="1" u="sng" dirty="0" smtClean="0">
                <a:latin typeface="Calibri" pitchFamily="34" charset="0"/>
                <a:cs typeface="Calibri" pitchFamily="34" charset="0"/>
              </a:rPr>
              <a:t>Objectives</a:t>
            </a:r>
            <a:r>
              <a:rPr lang="en-US" sz="2800" u="sng" dirty="0" smtClean="0">
                <a:latin typeface="Calibri" pitchFamily="34" charset="0"/>
                <a:cs typeface="Calibri" pitchFamily="34" charset="0"/>
              </a:rPr>
              <a:t>:-  </a:t>
            </a:r>
          </a:p>
          <a:p>
            <a:pPr lvl="0">
              <a:buNone/>
            </a:pPr>
            <a:endParaRPr lang="en-US" sz="2800" u="sng" dirty="0" smtClean="0">
              <a:latin typeface="Calibri" pitchFamily="34" charset="0"/>
              <a:cs typeface="Calibri" pitchFamily="34" charset="0"/>
            </a:endParaRPr>
          </a:p>
          <a:p>
            <a:pPr lvl="0">
              <a:buFont typeface="Wingdings" pitchFamily="2" charset="2"/>
              <a:buChar char="ü"/>
            </a:pPr>
            <a:r>
              <a:rPr lang="en-US" sz="2400" dirty="0" smtClean="0">
                <a:latin typeface="Calibri" pitchFamily="34" charset="0"/>
                <a:cs typeface="Calibri" pitchFamily="34" charset="0"/>
              </a:rPr>
              <a:t>To Study on Relevance of DNB (</a:t>
            </a:r>
            <a:r>
              <a:rPr lang="en-US" sz="2400" dirty="0" err="1" smtClean="0">
                <a:latin typeface="Calibri" pitchFamily="34" charset="0"/>
                <a:cs typeface="Calibri" pitchFamily="34" charset="0"/>
              </a:rPr>
              <a:t>Diplomate</a:t>
            </a:r>
            <a:r>
              <a:rPr lang="en-US" sz="2400" dirty="0" smtClean="0">
                <a:latin typeface="Calibri" pitchFamily="34" charset="0"/>
                <a:cs typeface="Calibri" pitchFamily="34" charset="0"/>
              </a:rPr>
              <a:t> of National Board) Theses Topics in the Recent Medical Practices in General Surgery chosen by the DNB Trainees at National Board of Examinations.</a:t>
            </a:r>
          </a:p>
          <a:p>
            <a:pPr algn="just">
              <a:buNone/>
            </a:pPr>
            <a:endParaRPr lang="en-US" sz="2600" dirty="0" smtClean="0">
              <a:latin typeface="Calibri" pitchFamily="34" charset="0"/>
              <a:cs typeface="Calibri" pitchFamily="34" charset="0"/>
            </a:endParaRPr>
          </a:p>
          <a:p>
            <a:pPr algn="just">
              <a:buNone/>
            </a:pPr>
            <a:r>
              <a:rPr lang="en-US" sz="2600" b="1" dirty="0" smtClean="0">
                <a:latin typeface="Calibri" pitchFamily="34" charset="0"/>
                <a:cs typeface="Calibri" pitchFamily="34" charset="0"/>
              </a:rPr>
              <a:t>                                   </a:t>
            </a:r>
            <a:r>
              <a:rPr lang="en-US" sz="2600" b="1" u="sng" dirty="0" smtClean="0">
                <a:latin typeface="Calibri" pitchFamily="34" charset="0"/>
                <a:cs typeface="Calibri" pitchFamily="34" charset="0"/>
              </a:rPr>
              <a:t> </a:t>
            </a:r>
            <a:r>
              <a:rPr lang="en-US" sz="2800" b="1" u="sng" dirty="0" smtClean="0">
                <a:latin typeface="Calibri" pitchFamily="34" charset="0"/>
                <a:cs typeface="Calibri" pitchFamily="34" charset="0"/>
              </a:rPr>
              <a:t>Limitations of the study:-</a:t>
            </a:r>
            <a:r>
              <a:rPr lang="en-US" sz="2800" b="1" dirty="0" smtClean="0">
                <a:latin typeface="Calibri" pitchFamily="34" charset="0"/>
                <a:cs typeface="Calibri" pitchFamily="34" charset="0"/>
              </a:rPr>
              <a:t>  </a:t>
            </a:r>
          </a:p>
          <a:p>
            <a:pPr algn="just">
              <a:buNone/>
            </a:pPr>
            <a:endParaRPr lang="en-US" sz="2800" b="1" dirty="0" smtClean="0">
              <a:latin typeface="Calibri" pitchFamily="34" charset="0"/>
              <a:cs typeface="Calibri" pitchFamily="34" charset="0"/>
            </a:endParaRPr>
          </a:p>
          <a:p>
            <a:pPr algn="just"/>
            <a:r>
              <a:rPr lang="en-US" sz="2400" dirty="0" smtClean="0">
                <a:latin typeface="Calibri" pitchFamily="34" charset="0"/>
                <a:cs typeface="Calibri" pitchFamily="34" charset="0"/>
              </a:rPr>
              <a:t>Unable to share the hard bound copy of the theses submitted by the DNB trainees at NBE office.</a:t>
            </a:r>
          </a:p>
          <a:p>
            <a:pPr algn="just"/>
            <a:r>
              <a:rPr lang="en-US" sz="2400" dirty="0" smtClean="0">
                <a:latin typeface="Calibri" pitchFamily="34" charset="0"/>
                <a:cs typeface="Calibri" pitchFamily="34" charset="0"/>
              </a:rPr>
              <a:t>As a non-medico background it was not easier and smoother for me to interpret the data based on the relevance of the topics.</a:t>
            </a:r>
          </a:p>
          <a:p>
            <a:pPr>
              <a:buNone/>
            </a:pP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304800"/>
            <a:ext cx="8610600" cy="762000"/>
          </a:xfrm>
        </p:spPr>
        <p:txBody>
          <a:bodyPr>
            <a:normAutofit/>
          </a:bodyPr>
          <a:lstStyle/>
          <a:p>
            <a:pPr algn="l"/>
            <a:r>
              <a:rPr lang="en-US" sz="3600" b="1" dirty="0" smtClean="0">
                <a:solidFill>
                  <a:srgbClr val="FFC000"/>
                </a:solidFill>
              </a:rPr>
              <a:t>INTRODUCTION </a:t>
            </a:r>
            <a:endParaRPr lang="en-US" sz="3600" b="1" dirty="0">
              <a:solidFill>
                <a:srgbClr val="FFC000"/>
              </a:solidFill>
            </a:endParaRPr>
          </a:p>
        </p:txBody>
      </p:sp>
      <p:sp>
        <p:nvSpPr>
          <p:cNvPr id="3" name="Content Placeholder 2"/>
          <p:cNvSpPr>
            <a:spLocks noGrp="1"/>
          </p:cNvSpPr>
          <p:nvPr>
            <p:ph idx="1"/>
          </p:nvPr>
        </p:nvSpPr>
        <p:spPr>
          <a:xfrm>
            <a:off x="0" y="1447800"/>
            <a:ext cx="9144000" cy="5410200"/>
          </a:xfrm>
        </p:spPr>
        <p:txBody>
          <a:bodyPr>
            <a:normAutofit/>
          </a:bodyPr>
          <a:lstStyle/>
          <a:p>
            <a:r>
              <a:rPr lang="en-US" sz="2000" dirty="0" smtClean="0">
                <a:latin typeface="Calibri" pitchFamily="34" charset="0"/>
                <a:cs typeface="Calibri" pitchFamily="34" charset="0"/>
              </a:rPr>
              <a:t>Patients need good skilled doctors to alleviate their sufferings  by applying the best </a:t>
            </a:r>
            <a:r>
              <a:rPr lang="en-US" sz="2000" b="1" dirty="0" smtClean="0">
                <a:latin typeface="Calibri" pitchFamily="34" charset="0"/>
                <a:cs typeface="Calibri" pitchFamily="34" charset="0"/>
              </a:rPr>
              <a:t>Medical Practices</a:t>
            </a:r>
            <a:r>
              <a:rPr lang="en-US" sz="2000" dirty="0" smtClean="0">
                <a:latin typeface="Calibri" pitchFamily="34" charset="0"/>
                <a:cs typeface="Calibri" pitchFamily="34" charset="0"/>
              </a:rPr>
              <a:t> in the modern health care scenario. </a:t>
            </a:r>
          </a:p>
          <a:p>
            <a:pPr>
              <a:buNone/>
            </a:pPr>
            <a:endParaRPr lang="en-US" sz="2000" dirty="0" smtClean="0">
              <a:latin typeface="Calibri" pitchFamily="34" charset="0"/>
              <a:cs typeface="Calibri" pitchFamily="34" charset="0"/>
            </a:endParaRPr>
          </a:p>
          <a:p>
            <a:r>
              <a:rPr lang="en-US" sz="2000" dirty="0" smtClean="0">
                <a:latin typeface="Calibri" pitchFamily="34" charset="0"/>
                <a:cs typeface="Calibri" pitchFamily="34" charset="0"/>
              </a:rPr>
              <a:t>Good doctors make the care of their patients their first concern: they are competent, keep their knowledge and skills up-to-date, establish and maintain good relationships with patients and colleagues with honest and trustworthy and act with integrity.</a:t>
            </a:r>
            <a:r>
              <a:rPr lang="en-US" sz="2000" b="1" dirty="0" smtClean="0"/>
              <a:t> </a:t>
            </a:r>
          </a:p>
          <a:p>
            <a:pPr>
              <a:buNone/>
            </a:pPr>
            <a:endParaRPr lang="en-US" sz="2000" b="1" dirty="0" smtClean="0"/>
          </a:p>
          <a:p>
            <a:r>
              <a:rPr lang="en-US" sz="2000" b="1" dirty="0" smtClean="0">
                <a:latin typeface="Calibri" pitchFamily="34" charset="0"/>
                <a:cs typeface="Calibri" pitchFamily="34" charset="0"/>
              </a:rPr>
              <a:t>Medical /Surgical Practice</a:t>
            </a:r>
            <a:r>
              <a:rPr lang="en-US" sz="2000" dirty="0" smtClean="0">
                <a:latin typeface="Calibri" pitchFamily="34" charset="0"/>
                <a:cs typeface="Calibri" pitchFamily="34" charset="0"/>
              </a:rPr>
              <a:t> in India is mostly managed by the central and state governments and is totally government financed, offering free medical aid. </a:t>
            </a:r>
          </a:p>
          <a:p>
            <a:endParaRPr lang="en-US" sz="2000" dirty="0" smtClean="0">
              <a:latin typeface="Calibri" pitchFamily="34" charset="0"/>
              <a:cs typeface="Calibri" pitchFamily="34" charset="0"/>
            </a:endParaRPr>
          </a:p>
          <a:p>
            <a:r>
              <a:rPr lang="en-US" sz="2000" dirty="0" smtClean="0">
                <a:latin typeface="Calibri" pitchFamily="34" charset="0"/>
                <a:cs typeface="Calibri" pitchFamily="34" charset="0"/>
              </a:rPr>
              <a:t>Surgical care standards are uniformly high in the larger teaching institutions and hospitals run by the private sector in major cities in India, in which super specialty surgical care that meets worldwide standards is available in addition to general surgical care. These hospitals are manned by surgeons holding master's degrees in general surgery, super specialties, and subspecialties.</a:t>
            </a:r>
            <a:endParaRPr lang="en-US" sz="2000" dirty="0">
              <a:latin typeface="Calibri" pitchFamily="34" charset="0"/>
              <a:cs typeface="Calibri" pitchFamily="34"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524000"/>
            <a:ext cx="9144000" cy="5334000"/>
          </a:xfrm>
        </p:spPr>
        <p:txBody>
          <a:bodyPr>
            <a:normAutofit/>
          </a:bodyPr>
          <a:lstStyle/>
          <a:p>
            <a:r>
              <a:rPr lang="en-US" sz="2000" b="1" dirty="0" smtClean="0">
                <a:latin typeface="Calibri" pitchFamily="34" charset="0"/>
                <a:cs typeface="Calibri" pitchFamily="34" charset="0"/>
              </a:rPr>
              <a:t>General surgery </a:t>
            </a:r>
            <a:r>
              <a:rPr lang="en-US" sz="2000" dirty="0" smtClean="0">
                <a:latin typeface="Calibri" pitchFamily="34" charset="0"/>
                <a:cs typeface="Calibri" pitchFamily="34" charset="0"/>
              </a:rPr>
              <a:t> is a surgical specialty that focuses on </a:t>
            </a:r>
            <a:r>
              <a:rPr lang="en-US" sz="2000" u="sng" dirty="0" smtClean="0">
                <a:solidFill>
                  <a:srgbClr val="FF0000"/>
                </a:solidFill>
                <a:latin typeface="Calibri" pitchFamily="34" charset="0"/>
                <a:cs typeface="Calibri" pitchFamily="34" charset="0"/>
                <a:hlinkClick r:id="rId2" tooltip="Abdominal"/>
              </a:rPr>
              <a:t>abdomina</a:t>
            </a:r>
            <a:r>
              <a:rPr lang="en-US" sz="2000" u="sng" dirty="0" smtClean="0">
                <a:latin typeface="Calibri" pitchFamily="34" charset="0"/>
                <a:cs typeface="Calibri" pitchFamily="34" charset="0"/>
                <a:hlinkClick r:id="rId2" tooltip="Abdominal"/>
              </a:rPr>
              <a:t>l</a:t>
            </a:r>
            <a:r>
              <a:rPr lang="en-US" sz="2000" dirty="0" smtClean="0">
                <a:latin typeface="Calibri" pitchFamily="34" charset="0"/>
                <a:cs typeface="Calibri" pitchFamily="34" charset="0"/>
              </a:rPr>
              <a:t> contents including </a:t>
            </a:r>
            <a:r>
              <a:rPr lang="en-US" sz="2000" u="sng" dirty="0" smtClean="0">
                <a:latin typeface="Calibri" pitchFamily="34" charset="0"/>
                <a:cs typeface="Calibri" pitchFamily="34" charset="0"/>
                <a:hlinkClick r:id="rId3" tooltip="Esophagus"/>
              </a:rPr>
              <a:t>esophagus</a:t>
            </a:r>
            <a:r>
              <a:rPr lang="en-US" sz="2000" dirty="0" smtClean="0">
                <a:latin typeface="Calibri" pitchFamily="34" charset="0"/>
                <a:cs typeface="Calibri" pitchFamily="34" charset="0"/>
              </a:rPr>
              <a:t>, </a:t>
            </a:r>
            <a:r>
              <a:rPr lang="en-US" sz="2000" u="sng" dirty="0" err="1" smtClean="0">
                <a:latin typeface="Calibri" pitchFamily="34" charset="0"/>
                <a:cs typeface="Calibri" pitchFamily="34" charset="0"/>
                <a:hlinkClick r:id="rId4" tooltip="Stomach"/>
              </a:rPr>
              <a:t>stomach</a:t>
            </a:r>
            <a:r>
              <a:rPr lang="en-US" sz="2000" dirty="0" err="1" smtClean="0">
                <a:latin typeface="Calibri" pitchFamily="34" charset="0"/>
                <a:cs typeface="Calibri" pitchFamily="34" charset="0"/>
              </a:rPr>
              <a:t>,smallbowel</a:t>
            </a:r>
            <a:r>
              <a:rPr lang="en-US" sz="2000" dirty="0" smtClean="0">
                <a:latin typeface="Calibri" pitchFamily="34" charset="0"/>
                <a:cs typeface="Calibri" pitchFamily="34" charset="0"/>
              </a:rPr>
              <a:t>, </a:t>
            </a:r>
            <a:r>
              <a:rPr lang="en-US" sz="2000" u="sng" dirty="0" smtClean="0">
                <a:latin typeface="Calibri" pitchFamily="34" charset="0"/>
                <a:cs typeface="Calibri" pitchFamily="34" charset="0"/>
                <a:hlinkClick r:id="rId5" tooltip="Colon (anatomy)"/>
              </a:rPr>
              <a:t>colon</a:t>
            </a:r>
            <a:r>
              <a:rPr lang="en-US" sz="2000" dirty="0" smtClean="0">
                <a:latin typeface="Calibri" pitchFamily="34" charset="0"/>
                <a:cs typeface="Calibri" pitchFamily="34" charset="0"/>
              </a:rPr>
              <a:t>, </a:t>
            </a:r>
            <a:r>
              <a:rPr lang="en-US" sz="2000" u="sng" dirty="0" err="1" smtClean="0">
                <a:latin typeface="Calibri" pitchFamily="34" charset="0"/>
                <a:cs typeface="Calibri" pitchFamily="34" charset="0"/>
                <a:hlinkClick r:id="rId6" tooltip="Liver"/>
              </a:rPr>
              <a:t>liver</a:t>
            </a:r>
            <a:r>
              <a:rPr lang="en-US" sz="2000" dirty="0" err="1" smtClean="0">
                <a:latin typeface="Calibri" pitchFamily="34" charset="0"/>
                <a:cs typeface="Calibri" pitchFamily="34" charset="0"/>
              </a:rPr>
              <a:t>,</a:t>
            </a:r>
            <a:r>
              <a:rPr lang="en-US" sz="2000" u="sng" dirty="0" err="1" smtClean="0">
                <a:latin typeface="Calibri" pitchFamily="34" charset="0"/>
                <a:cs typeface="Calibri" pitchFamily="34" charset="0"/>
                <a:hlinkClick r:id="rId7" tooltip="Pancreas"/>
              </a:rPr>
              <a:t>pancreas</a:t>
            </a:r>
            <a:r>
              <a:rPr lang="en-US" sz="2000" dirty="0" smtClean="0">
                <a:latin typeface="Calibri" pitchFamily="34" charset="0"/>
                <a:cs typeface="Calibri" pitchFamily="34" charset="0"/>
              </a:rPr>
              <a:t>, </a:t>
            </a:r>
            <a:r>
              <a:rPr lang="en-US" sz="2000" u="sng" dirty="0" smtClean="0">
                <a:latin typeface="Calibri" pitchFamily="34" charset="0"/>
                <a:cs typeface="Calibri" pitchFamily="34" charset="0"/>
                <a:hlinkClick r:id="rId8" tooltip="Gallbladder"/>
              </a:rPr>
              <a:t>gallbladder</a:t>
            </a:r>
            <a:r>
              <a:rPr lang="en-US" sz="2000" u="sng" dirty="0" smtClean="0">
                <a:latin typeface="Calibri" pitchFamily="34" charset="0"/>
                <a:cs typeface="Calibri" pitchFamily="34" charset="0"/>
              </a:rPr>
              <a:t>,</a:t>
            </a:r>
            <a:r>
              <a:rPr lang="en-US" sz="2000" u="sng" dirty="0" smtClean="0">
                <a:latin typeface="Calibri" pitchFamily="34" charset="0"/>
                <a:cs typeface="Calibri" pitchFamily="34" charset="0"/>
                <a:hlinkClick r:id="rId9" tooltip="Hernia"/>
              </a:rPr>
              <a:t> hernias</a:t>
            </a:r>
            <a:r>
              <a:rPr lang="en-US" sz="2000" dirty="0" smtClean="0">
                <a:latin typeface="Calibri" pitchFamily="34" charset="0"/>
                <a:cs typeface="Calibri" pitchFamily="34" charset="0"/>
              </a:rPr>
              <a:t> and </a:t>
            </a:r>
            <a:r>
              <a:rPr lang="en-US" sz="2000" u="sng" dirty="0" smtClean="0">
                <a:latin typeface="Calibri" pitchFamily="34" charset="0"/>
                <a:cs typeface="Calibri" pitchFamily="34" charset="0"/>
                <a:hlinkClick r:id="rId10" tooltip="Bile duct"/>
              </a:rPr>
              <a:t>bile ducts</a:t>
            </a:r>
            <a:r>
              <a:rPr lang="en-US" sz="2000" dirty="0" smtClean="0">
                <a:latin typeface="Calibri" pitchFamily="34" charset="0"/>
                <a:cs typeface="Calibri" pitchFamily="34" charset="0"/>
              </a:rPr>
              <a:t>,  and often the </a:t>
            </a:r>
            <a:r>
              <a:rPr lang="en-US" sz="2000" u="sng" dirty="0" smtClean="0">
                <a:latin typeface="Calibri" pitchFamily="34" charset="0"/>
                <a:cs typeface="Calibri" pitchFamily="34" charset="0"/>
                <a:hlinkClick r:id="rId11" tooltip="Thyroid"/>
              </a:rPr>
              <a:t>thyroid</a:t>
            </a:r>
            <a:r>
              <a:rPr lang="en-US" sz="2000" dirty="0" smtClean="0">
                <a:latin typeface="Calibri" pitchFamily="34" charset="0"/>
                <a:cs typeface="Calibri" pitchFamily="34" charset="0"/>
              </a:rPr>
              <a:t> gland.</a:t>
            </a:r>
          </a:p>
          <a:p>
            <a:pPr>
              <a:buNone/>
            </a:pPr>
            <a:endParaRPr lang="en-US" sz="2000" dirty="0" smtClean="0">
              <a:latin typeface="Calibri" pitchFamily="34" charset="0"/>
              <a:cs typeface="Calibri" pitchFamily="34" charset="0"/>
            </a:endParaRPr>
          </a:p>
          <a:p>
            <a:r>
              <a:rPr lang="en-US" sz="2000" dirty="0" smtClean="0">
                <a:latin typeface="Calibri" pitchFamily="34" charset="0"/>
                <a:cs typeface="Calibri" pitchFamily="34" charset="0"/>
              </a:rPr>
              <a:t>The main scope is the problems which in general, cannot be classified into the special surgical fields. In medical practice, most frequent focus is on the abdominal organs (esophagus, stomach, colon, liver, gallbladder and bile ducts and often the thyroid gland) and hernias.</a:t>
            </a:r>
          </a:p>
          <a:p>
            <a:pPr>
              <a:buNone/>
            </a:pPr>
            <a:endParaRPr lang="en-US" sz="2000" dirty="0" smtClean="0">
              <a:latin typeface="Calibri" pitchFamily="34" charset="0"/>
              <a:cs typeface="Calibri" pitchFamily="34" charset="0"/>
            </a:endParaRPr>
          </a:p>
          <a:p>
            <a:r>
              <a:rPr lang="en-US" sz="2000" dirty="0" smtClean="0">
                <a:latin typeface="Calibri" pitchFamily="34" charset="0"/>
                <a:cs typeface="Calibri" pitchFamily="34" charset="0"/>
              </a:rPr>
              <a:t>As per the title of the project, the study covers with some of the Relevant thesis topics in the specialty of </a:t>
            </a:r>
            <a:r>
              <a:rPr lang="en-US" sz="2000" b="1" dirty="0" smtClean="0">
                <a:latin typeface="Calibri" pitchFamily="34" charset="0"/>
                <a:cs typeface="Calibri" pitchFamily="34" charset="0"/>
              </a:rPr>
              <a:t>General Surgery</a:t>
            </a:r>
            <a:r>
              <a:rPr lang="en-US" sz="2000" dirty="0" smtClean="0">
                <a:latin typeface="Calibri" pitchFamily="34" charset="0"/>
                <a:cs typeface="Calibri" pitchFamily="34" charset="0"/>
              </a:rPr>
              <a:t> such as-  </a:t>
            </a:r>
            <a:r>
              <a:rPr lang="en-US" sz="2000" b="1" dirty="0" smtClean="0">
                <a:latin typeface="Calibri" pitchFamily="34" charset="0"/>
                <a:cs typeface="Calibri" pitchFamily="34" charset="0"/>
              </a:rPr>
              <a:t>‘Acute Appendicitis’, ‘ Ventral Hernia Repair’, ‘Gall stone disease’, ‘Inguinal Hernias’, ‘Acute Pancreatitis’, ‘Laparoscopic to Open Cholecystectomy’, ‘Uncomplicated Amoebic Liver Abscess</a:t>
            </a:r>
            <a:r>
              <a:rPr lang="en-US" sz="2000" dirty="0" smtClean="0">
                <a:latin typeface="Calibri" pitchFamily="34" charset="0"/>
                <a:cs typeface="Calibri" pitchFamily="34" charset="0"/>
              </a:rPr>
              <a:t>’.</a:t>
            </a:r>
          </a:p>
          <a:p>
            <a:endParaRPr lang="en-US" sz="2400" dirty="0"/>
          </a:p>
        </p:txBody>
      </p:sp>
      <p:sp>
        <p:nvSpPr>
          <p:cNvPr id="4" name="Title 3"/>
          <p:cNvSpPr>
            <a:spLocks noGrp="1"/>
          </p:cNvSpPr>
          <p:nvPr>
            <p:ph type="title"/>
          </p:nvPr>
        </p:nvSpPr>
        <p:spPr/>
        <p:txBody>
          <a:bodyPr>
            <a:normAutofit/>
          </a:bodyPr>
          <a:lstStyle/>
          <a:p>
            <a:r>
              <a:rPr lang="en-US" sz="3600" dirty="0" smtClean="0"/>
              <a:t>Cont…</a:t>
            </a:r>
            <a:endParaRPr lang="en-US" sz="3600"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odule">
  <a:themeElements>
    <a:clrScheme name="Module">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fontScheme name="Module">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Modul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7500"/>
                <a:satMod val="137000"/>
              </a:schemeClr>
            </a:gs>
            <a:gs pos="55000">
              <a:schemeClr val="phClr">
                <a:shade val="69000"/>
                <a:satMod val="137000"/>
              </a:schemeClr>
            </a:gs>
            <a:gs pos="100000">
              <a:schemeClr val="phClr">
                <a:shade val="98000"/>
                <a:satMod val="137000"/>
              </a:schemeClr>
            </a:gs>
          </a:gsLst>
          <a:lin ang="16200000" scaled="0"/>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48000"/>
                <a:satMod val="300000"/>
              </a:schemeClr>
            </a:gs>
            <a:gs pos="12000">
              <a:schemeClr val="phClr">
                <a:tint val="48000"/>
                <a:satMod val="300000"/>
              </a:schemeClr>
            </a:gs>
            <a:gs pos="20000">
              <a:schemeClr val="phClr">
                <a:tint val="49000"/>
                <a:satMod val="300000"/>
              </a:schemeClr>
            </a:gs>
            <a:gs pos="100000">
              <a:schemeClr val="phClr">
                <a:shade val="30000"/>
              </a:schemeClr>
            </a:gs>
          </a:gsLst>
          <a:path path="circle">
            <a:fillToRect l="10000" t="-25000" r="10000" b="125000"/>
          </a:path>
        </a:gradFill>
        <a:blipFill>
          <a:blip xmlns:r="http://schemas.openxmlformats.org/officeDocument/2006/relationships" r:embed="rId1">
            <a:duotone>
              <a:schemeClr val="phClr">
                <a:shade val="75000"/>
                <a:satMod val="105000"/>
              </a:schemeClr>
              <a:schemeClr val="phClr">
                <a:tint val="95000"/>
                <a:satMod val="105000"/>
              </a:schemeClr>
            </a:duotone>
          </a:blip>
          <a:tile tx="0" ty="0" sx="38000" sy="38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Module</Template>
  <TotalTime>890</TotalTime>
  <Words>2072</Words>
  <Application>Microsoft Office PowerPoint</Application>
  <PresentationFormat>On-screen Show (4:3)</PresentationFormat>
  <Paragraphs>250</Paragraphs>
  <Slides>22</Slides>
  <Notes>1</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Module</vt:lpstr>
      <vt:lpstr>TO STUDY ON RELEVANCE OF DNB (DIPLOMATE OF NATIONAL BOARD) THESIS TOPICS IN THE RECENT MEDICAL PRACTICES IN GENERAL SURGERY CHOSEN BY THE DNB TRAINEES AT NATIONAL BOARD OF EXAMINATIONS</vt:lpstr>
      <vt:lpstr>ORGANIZATION PROFILE</vt:lpstr>
      <vt:lpstr>TASK PERFORMED AT THE ORGANIZATION</vt:lpstr>
      <vt:lpstr>DUTIES/LEARNING</vt:lpstr>
      <vt:lpstr>DISSERTATION  REPORT</vt:lpstr>
      <vt:lpstr>    Cont…</vt:lpstr>
      <vt:lpstr>Cont…</vt:lpstr>
      <vt:lpstr>INTRODUCTION </vt:lpstr>
      <vt:lpstr>Cont…</vt:lpstr>
      <vt:lpstr>  REVIEW OF LITERATURE</vt:lpstr>
      <vt:lpstr>  Cont…</vt:lpstr>
      <vt:lpstr>   METHODOLOGY</vt:lpstr>
      <vt:lpstr>Cont…</vt:lpstr>
      <vt:lpstr> RESULTS WITH DISCUSSION</vt:lpstr>
      <vt:lpstr>PowerPoint Presentation</vt:lpstr>
      <vt:lpstr>PowerPoint Presentation</vt:lpstr>
      <vt:lpstr>PowerPoint Presentation</vt:lpstr>
      <vt:lpstr>Cont…</vt:lpstr>
      <vt:lpstr> DISCUSSION  Cont…</vt:lpstr>
      <vt:lpstr>CONCLUSION</vt:lpstr>
      <vt:lpstr>RECOMMENDATIONS</vt:lpstr>
      <vt:lpstr>THANK YOU</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Quality</dc:title>
  <dc:creator>MOUSHMI</dc:creator>
  <cp:lastModifiedBy>dell</cp:lastModifiedBy>
  <cp:revision>132</cp:revision>
  <dcterms:created xsi:type="dcterms:W3CDTF">2006-08-16T00:00:00Z</dcterms:created>
  <dcterms:modified xsi:type="dcterms:W3CDTF">2014-05-28T10:37:33Z</dcterms:modified>
</cp:coreProperties>
</file>