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charts/chart8.xml" ContentType="application/vnd.openxmlformats-officedocument.drawingml.char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charts/chart6.xml" ContentType="application/vnd.openxmlformats-officedocument.drawingml.chart+xml"/>
  <Override PartName="/ppt/charts/chart7.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9" r:id="rId3"/>
    <p:sldId id="272" r:id="rId4"/>
    <p:sldId id="273" r:id="rId5"/>
    <p:sldId id="270" r:id="rId6"/>
    <p:sldId id="271" r:id="rId7"/>
    <p:sldId id="266" r:id="rId8"/>
    <p:sldId id="269" r:id="rId9"/>
    <p:sldId id="268" r:id="rId10"/>
    <p:sldId id="267" r:id="rId11"/>
    <p:sldId id="263" r:id="rId12"/>
    <p:sldId id="265" r:id="rId13"/>
    <p:sldId id="264" r:id="rId14"/>
    <p:sldId id="260" r:id="rId15"/>
    <p:sldId id="262" r:id="rId16"/>
    <p:sldId id="275" r:id="rId17"/>
    <p:sldId id="276" r:id="rId18"/>
    <p:sldId id="277"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37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vandana%20yadav\Documents\DISCHARGE%20PROCESS%20AT%20IBS%20,%20SUNFLAG%20HOSPITAL%20FARIDABAD.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vandana%20yadav\Documents\DISCHARGE%20PROCESS%20AT%20IBS%20,%20SUNFLAG%20HOSPITAL%20FARIDABAD.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vandana%20yadav\Documents\DISCHARGE%20PROCESS%20AT%20IBS%20,%20SUNFLAG%20HOSPITAL%20FARIDABAD.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vandana%20yadav\Documents\DISCHARGE%20PROCESS%20AT%20IBS%20,%20SUNFLAG%20HOSPITAL%20FARIDABAD.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vandana%20yadav\Documents\DISCHARGE%20PROCESS%20AT%20IBS%20,%20SUNFLAG%20HOSPITAL%20FARIDABAD.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vandana%20yadav\Documents\DISCHARGE%20PROCESS%20AT%20IBS%20,%20SUNFLAG%20HOSPITAL%20FARIDABAD.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vandana%20yadav\Documents\DISCHARGE%20PROCESS%20AT%20IBS%20,%20SUNFLAG%20HOSPITAL%20FARIDABAD.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vandana%20yadav\Documents\DISCHARGE%20PROCESS%20AT%20IBS%20,%20SUNFLAG%20HOSPITAL%20FARIDABA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style val="44"/>
  <c:chart>
    <c:title>
      <c:tx>
        <c:rich>
          <a:bodyPr/>
          <a:lstStyle/>
          <a:p>
            <a:pPr>
              <a:defRPr/>
            </a:pPr>
            <a:r>
              <a:rPr lang="en-IN"/>
              <a:t>Discharge delayed vs Discharge on time </a:t>
            </a:r>
          </a:p>
        </c:rich>
      </c:tx>
      <c:layout/>
    </c:title>
    <c:plotArea>
      <c:layout>
        <c:manualLayout>
          <c:layoutTarget val="inner"/>
          <c:xMode val="edge"/>
          <c:yMode val="edge"/>
          <c:x val="0.12055372976163359"/>
          <c:y val="0.2315604867573377"/>
          <c:w val="0.36298541898617032"/>
          <c:h val="0.69179363943143624"/>
        </c:manualLayout>
      </c:layout>
      <c:pieChart>
        <c:varyColors val="1"/>
        <c:ser>
          <c:idx val="0"/>
          <c:order val="0"/>
          <c:dPt>
            <c:idx val="0"/>
            <c:explosion val="10"/>
          </c:dPt>
          <c:dPt>
            <c:idx val="1"/>
            <c:explosion val="2"/>
          </c:dPt>
          <c:dLbls>
            <c:showPercent val="1"/>
            <c:showLeaderLines val="1"/>
          </c:dLbls>
          <c:cat>
            <c:strRef>
              <c:f>Sheet1!$F$51:$F$52</c:f>
              <c:strCache>
                <c:ptCount val="2"/>
                <c:pt idx="0">
                  <c:v>total no of discharge on time </c:v>
                </c:pt>
                <c:pt idx="1">
                  <c:v>total no of discharge delayed</c:v>
                </c:pt>
              </c:strCache>
            </c:strRef>
          </c:cat>
          <c:val>
            <c:numRef>
              <c:f>Sheet1!$G$51:$G$52</c:f>
              <c:numCache>
                <c:formatCode>General</c:formatCode>
                <c:ptCount val="2"/>
                <c:pt idx="0">
                  <c:v>5</c:v>
                </c:pt>
                <c:pt idx="1">
                  <c:v>35</c:v>
                </c:pt>
              </c:numCache>
            </c:numRef>
          </c:val>
        </c:ser>
        <c:dLbls>
          <c:showPercent val="1"/>
        </c:dLbls>
        <c:firstSliceAng val="0"/>
      </c:pieChart>
    </c:plotArea>
    <c:legend>
      <c:legendPos val="t"/>
      <c:layout>
        <c:manualLayout>
          <c:xMode val="edge"/>
          <c:yMode val="edge"/>
          <c:x val="0.66852280602914416"/>
          <c:y val="0.29474213450591402"/>
          <c:w val="0.26396723407870437"/>
          <c:h val="0.61233663973821451"/>
        </c:manualLayout>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a:pPr>
            <a:r>
              <a:rPr lang="en-IN"/>
              <a:t>Patients</a:t>
            </a:r>
            <a:r>
              <a:rPr lang="en-IN" baseline="0"/>
              <a:t> discharge delayed by how many hours ?</a:t>
            </a:r>
            <a:endParaRPr lang="en-IN"/>
          </a:p>
        </c:rich>
      </c:tx>
      <c:layout>
        <c:manualLayout>
          <c:xMode val="edge"/>
          <c:yMode val="edge"/>
          <c:x val="0.11309550188344801"/>
          <c:y val="2.8372209631657725E-2"/>
        </c:manualLayout>
      </c:layout>
    </c:title>
    <c:plotArea>
      <c:layout/>
      <c:barChart>
        <c:barDir val="col"/>
        <c:grouping val="clustered"/>
        <c:ser>
          <c:idx val="1"/>
          <c:order val="0"/>
          <c:spPr>
            <a:solidFill>
              <a:schemeClr val="tx2">
                <a:lumMod val="60000"/>
                <a:lumOff val="40000"/>
              </a:schemeClr>
            </a:solidFill>
          </c:spPr>
          <c:cat>
            <c:strRef>
              <c:f>Sheet1!$B$51:$B$57</c:f>
              <c:strCache>
                <c:ptCount val="7"/>
                <c:pt idx="0">
                  <c:v>TOTAL NO OF DISCHARGE </c:v>
                </c:pt>
                <c:pt idx="1">
                  <c:v>TOTAL NO OF DISCHARGE ON TIME </c:v>
                </c:pt>
                <c:pt idx="2">
                  <c:v>TOTAL NO OF DISCHARGE DELAYED</c:v>
                </c:pt>
                <c:pt idx="3">
                  <c:v> NO OF PATIENTS DISCHARGE DELAYED BY 15 MINS </c:v>
                </c:pt>
                <c:pt idx="4">
                  <c:v>NO OF PATIENTS DISCHARGE DELAYED BY 1 HR </c:v>
                </c:pt>
                <c:pt idx="5">
                  <c:v>NO OF PATIENTS DISCHARGE DELAYED BY 2 HR </c:v>
                </c:pt>
                <c:pt idx="6">
                  <c:v>NO OF PATIENTS DISCHARGE DELAYED BY MORE HEN 2 HRS</c:v>
                </c:pt>
              </c:strCache>
            </c:strRef>
          </c:cat>
          <c:val>
            <c:numRef>
              <c:f>Sheet1!$D$51:$D$57</c:f>
              <c:numCache>
                <c:formatCode>General</c:formatCode>
                <c:ptCount val="7"/>
                <c:pt idx="0">
                  <c:v>40</c:v>
                </c:pt>
                <c:pt idx="1">
                  <c:v>5</c:v>
                </c:pt>
                <c:pt idx="2">
                  <c:v>35</c:v>
                </c:pt>
                <c:pt idx="3">
                  <c:v>4</c:v>
                </c:pt>
                <c:pt idx="4">
                  <c:v>16</c:v>
                </c:pt>
                <c:pt idx="5">
                  <c:v>11</c:v>
                </c:pt>
                <c:pt idx="6">
                  <c:v>3</c:v>
                </c:pt>
              </c:numCache>
            </c:numRef>
          </c:val>
        </c:ser>
        <c:gapWidth val="75"/>
        <c:overlap val="-25"/>
        <c:axId val="113259648"/>
        <c:axId val="113261184"/>
      </c:barChart>
      <c:catAx>
        <c:axId val="113259648"/>
        <c:scaling>
          <c:orientation val="minMax"/>
        </c:scaling>
        <c:axPos val="b"/>
        <c:majorTickMark val="none"/>
        <c:tickLblPos val="nextTo"/>
        <c:crossAx val="113261184"/>
        <c:crosses val="autoZero"/>
        <c:auto val="1"/>
        <c:lblAlgn val="ctr"/>
        <c:lblOffset val="100"/>
      </c:catAx>
      <c:valAx>
        <c:axId val="113261184"/>
        <c:scaling>
          <c:orientation val="minMax"/>
        </c:scaling>
        <c:axPos val="l"/>
        <c:majorGridlines/>
        <c:numFmt formatCode="General" sourceLinked="1"/>
        <c:majorTickMark val="none"/>
        <c:tickLblPos val="nextTo"/>
        <c:spPr>
          <a:ln w="9525">
            <a:noFill/>
          </a:ln>
        </c:spPr>
        <c:crossAx val="113259648"/>
        <c:crosses val="autoZero"/>
        <c:crossBetween val="between"/>
      </c:valAx>
    </c:plotArea>
    <c:legend>
      <c:legendPos val="b"/>
      <c:layout/>
    </c:legend>
    <c:plotVisOnly val="1"/>
  </c:chart>
  <c:spPr>
    <a:solidFill>
      <a:schemeClr val="accent1">
        <a:lumMod val="50000"/>
      </a:schemeClr>
    </a:solidFill>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style val="46"/>
  <c:chart>
    <c:title>
      <c:tx>
        <c:rich>
          <a:bodyPr/>
          <a:lstStyle/>
          <a:p>
            <a:pPr>
              <a:defRPr/>
            </a:pPr>
            <a:r>
              <a:rPr lang="en-IN"/>
              <a:t>DELAY BECAUSE OF DOCTORS </a:t>
            </a:r>
          </a:p>
        </c:rich>
      </c:tx>
      <c:layout/>
    </c:title>
    <c:plotArea>
      <c:layout>
        <c:manualLayout>
          <c:layoutTarget val="inner"/>
          <c:xMode val="edge"/>
          <c:yMode val="edge"/>
          <c:x val="0.11067475940507458"/>
          <c:y val="0.23455234762321375"/>
          <c:w val="0.34809514435695527"/>
          <c:h val="0.58015857392825698"/>
        </c:manualLayout>
      </c:layout>
      <c:pieChart>
        <c:varyColors val="1"/>
        <c:ser>
          <c:idx val="0"/>
          <c:order val="0"/>
          <c:explosion val="3"/>
          <c:dPt>
            <c:idx val="0"/>
            <c:spPr>
              <a:solidFill>
                <a:schemeClr val="accent6">
                  <a:lumMod val="75000"/>
                </a:schemeClr>
              </a:solidFill>
            </c:spPr>
          </c:dPt>
          <c:dPt>
            <c:idx val="1"/>
            <c:explosion val="5"/>
            <c:spPr>
              <a:solidFill>
                <a:schemeClr val="bg2">
                  <a:lumMod val="60000"/>
                  <a:lumOff val="40000"/>
                </a:schemeClr>
              </a:solidFill>
            </c:spPr>
          </c:dPt>
          <c:dLbls>
            <c:showPercent val="1"/>
            <c:showLeaderLines val="1"/>
          </c:dLbls>
          <c:cat>
            <c:strRef>
              <c:f>Sheet1!$C$114:$C$115</c:f>
              <c:strCache>
                <c:ptCount val="2"/>
                <c:pt idx="0">
                  <c:v>TOTAL NO OF CASES DELAYED BECAUSE OF DOCTORS </c:v>
                </c:pt>
                <c:pt idx="1">
                  <c:v>TOTAL NO OFCASES DELAYED </c:v>
                </c:pt>
              </c:strCache>
            </c:strRef>
          </c:cat>
          <c:val>
            <c:numRef>
              <c:f>Sheet1!$D$114:$D$115</c:f>
              <c:numCache>
                <c:formatCode>General</c:formatCode>
                <c:ptCount val="2"/>
                <c:pt idx="0">
                  <c:v>9</c:v>
                </c:pt>
                <c:pt idx="1">
                  <c:v>34</c:v>
                </c:pt>
              </c:numCache>
            </c:numRef>
          </c:val>
        </c:ser>
        <c:dLbls>
          <c:showPercent val="1"/>
        </c:dLbls>
        <c:firstSliceAng val="0"/>
      </c:pieChart>
    </c:plotArea>
    <c:legend>
      <c:legendPos val="t"/>
      <c:layout>
        <c:manualLayout>
          <c:xMode val="edge"/>
          <c:yMode val="edge"/>
          <c:x val="0.53567324823990758"/>
          <c:y val="0.28692147856517936"/>
          <c:w val="0.46250699510753951"/>
          <c:h val="0.68512420823837594"/>
        </c:manualLayout>
      </c:layout>
    </c:legend>
    <c:plotVisOnly val="1"/>
  </c:chart>
  <c:spPr>
    <a:solidFill>
      <a:schemeClr val="accent6">
        <a:lumMod val="40000"/>
        <a:lumOff val="60000"/>
      </a:schemeClr>
    </a:solidFill>
  </c:spPr>
  <c:txPr>
    <a:bodyPr/>
    <a:lstStyle/>
    <a:p>
      <a:pPr>
        <a:defRPr kumimoji="0" lang="en-IN" sz="1800" b="1" i="1" kern="1200" dirty="0" smtClean="0">
          <a:solidFill>
            <a:schemeClr val="bg2">
              <a:lumMod val="75000"/>
            </a:schemeClr>
          </a:solidFill>
          <a:latin typeface="+mn-lt"/>
          <a:ea typeface="+mn-ea"/>
          <a:cs typeface="+mn-cs"/>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N"/>
  <c:style val="42"/>
  <c:chart>
    <c:title>
      <c:tx>
        <c:rich>
          <a:bodyPr/>
          <a:lstStyle/>
          <a:p>
            <a:pPr>
              <a:defRPr/>
            </a:pPr>
            <a:r>
              <a:rPr lang="en-IN"/>
              <a:t>REASONS FOR DELAY IN PATIENTS DISCHARGE </a:t>
            </a:r>
          </a:p>
        </c:rich>
      </c:tx>
      <c:layout>
        <c:manualLayout>
          <c:xMode val="edge"/>
          <c:yMode val="edge"/>
          <c:x val="0.13287046560264087"/>
          <c:y val="4.246913724741902E-2"/>
        </c:manualLayout>
      </c:layout>
    </c:title>
    <c:plotArea>
      <c:layout>
        <c:manualLayout>
          <c:layoutTarget val="inner"/>
          <c:xMode val="edge"/>
          <c:yMode val="edge"/>
          <c:x val="2.9091621939603712E-2"/>
          <c:y val="0.19839022741679596"/>
          <c:w val="0.5054397599057705"/>
          <c:h val="0.63371853035885151"/>
        </c:manualLayout>
      </c:layout>
      <c:pieChart>
        <c:varyColors val="1"/>
        <c:ser>
          <c:idx val="0"/>
          <c:order val="0"/>
          <c:explosion val="12"/>
          <c:dPt>
            <c:idx val="2"/>
            <c:spPr>
              <a:solidFill>
                <a:srgbClr val="7030A0"/>
              </a:solidFill>
            </c:spPr>
          </c:dPt>
          <c:dPt>
            <c:idx val="9"/>
            <c:spPr>
              <a:solidFill>
                <a:srgbClr val="9900FF"/>
              </a:solidFill>
            </c:spPr>
          </c:dPt>
          <c:dPt>
            <c:idx val="10"/>
            <c:spPr>
              <a:solidFill>
                <a:srgbClr val="002060"/>
              </a:solidFill>
            </c:spPr>
          </c:dPt>
          <c:dPt>
            <c:idx val="11"/>
            <c:spPr>
              <a:solidFill>
                <a:srgbClr val="FF3399"/>
              </a:solidFill>
            </c:spPr>
          </c:dPt>
          <c:dPt>
            <c:idx val="12"/>
            <c:spPr>
              <a:solidFill>
                <a:schemeClr val="bg2">
                  <a:lumMod val="75000"/>
                </a:schemeClr>
              </a:solidFill>
            </c:spPr>
          </c:dPt>
          <c:dPt>
            <c:idx val="13"/>
            <c:spPr>
              <a:solidFill>
                <a:schemeClr val="accent5">
                  <a:lumMod val="60000"/>
                  <a:lumOff val="40000"/>
                </a:schemeClr>
              </a:solidFill>
            </c:spPr>
          </c:dPt>
          <c:dPt>
            <c:idx val="14"/>
            <c:spPr>
              <a:solidFill>
                <a:srgbClr val="00CC00"/>
              </a:solidFill>
            </c:spPr>
          </c:dPt>
          <c:dLbls>
            <c:showPercent val="1"/>
            <c:showLeaderLines val="1"/>
          </c:dLbls>
          <c:cat>
            <c:strRef>
              <c:f>Sheet1!$C$90:$C$104</c:f>
              <c:strCache>
                <c:ptCount val="15"/>
                <c:pt idx="2">
                  <c:v>DC SUMMARY NOT PREPARED</c:v>
                </c:pt>
                <c:pt idx="3">
                  <c:v>PRISCRIPTION WAS NOT READY </c:v>
                </c:pt>
                <c:pt idx="4">
                  <c:v>NURSE BUSY ON EMERGENCY CASE</c:v>
                </c:pt>
                <c:pt idx="5">
                  <c:v>DELAYED DUE UNAVAILABILITY OF INTERNAL TRANSORTATION </c:v>
                </c:pt>
                <c:pt idx="6">
                  <c:v>DELAYED DUE TO TPA CLEARANCE </c:v>
                </c:pt>
                <c:pt idx="7">
                  <c:v>PATIENTS FAMILY CAME LATE </c:v>
                </c:pt>
                <c:pt idx="8">
                  <c:v>DISCHARGE CNFIRMED LATE </c:v>
                </c:pt>
                <c:pt idx="9">
                  <c:v>DELAYED AT CASH COUNTER</c:v>
                </c:pt>
                <c:pt idx="10">
                  <c:v>DELAYED AT PHARMACY DEPT </c:v>
                </c:pt>
                <c:pt idx="11">
                  <c:v>DOCTOR CAME LATE FOR ROUNDS </c:v>
                </c:pt>
                <c:pt idx="12">
                  <c:v>MEDICAL OFFICER NOT AVAILABLE </c:v>
                </c:pt>
                <c:pt idx="13">
                  <c:v>DELAY IN EDUCATIONAL TRAINING BY DOCTOR </c:v>
                </c:pt>
                <c:pt idx="14">
                  <c:v>DELAY IN CLEARANCE FROM LAB </c:v>
                </c:pt>
              </c:strCache>
            </c:strRef>
          </c:cat>
          <c:val>
            <c:numRef>
              <c:f>Sheet1!$D$90:$D$104</c:f>
              <c:numCache>
                <c:formatCode>General</c:formatCode>
                <c:ptCount val="15"/>
                <c:pt idx="2">
                  <c:v>2</c:v>
                </c:pt>
                <c:pt idx="3">
                  <c:v>2</c:v>
                </c:pt>
                <c:pt idx="4">
                  <c:v>2</c:v>
                </c:pt>
                <c:pt idx="5">
                  <c:v>1</c:v>
                </c:pt>
                <c:pt idx="6">
                  <c:v>8</c:v>
                </c:pt>
                <c:pt idx="7">
                  <c:v>3</c:v>
                </c:pt>
                <c:pt idx="8">
                  <c:v>3</c:v>
                </c:pt>
                <c:pt idx="9">
                  <c:v>1</c:v>
                </c:pt>
                <c:pt idx="10">
                  <c:v>2</c:v>
                </c:pt>
                <c:pt idx="11">
                  <c:v>4</c:v>
                </c:pt>
                <c:pt idx="12">
                  <c:v>1</c:v>
                </c:pt>
                <c:pt idx="13">
                  <c:v>2</c:v>
                </c:pt>
                <c:pt idx="14">
                  <c:v>3</c:v>
                </c:pt>
              </c:numCache>
            </c:numRef>
          </c:val>
        </c:ser>
        <c:ser>
          <c:idx val="1"/>
          <c:order val="1"/>
          <c:dLbls>
            <c:showPercent val="1"/>
            <c:showLeaderLines val="1"/>
          </c:dLbls>
          <c:cat>
            <c:strRef>
              <c:f>Sheet1!$C$90:$C$104</c:f>
              <c:strCache>
                <c:ptCount val="15"/>
                <c:pt idx="2">
                  <c:v>DC SUMMARY NOT PREPARED</c:v>
                </c:pt>
                <c:pt idx="3">
                  <c:v>PRISCRIPTION WAS NOT READY </c:v>
                </c:pt>
                <c:pt idx="4">
                  <c:v>NURSE BUSY ON EMERGENCY CASE</c:v>
                </c:pt>
                <c:pt idx="5">
                  <c:v>DELAYED DUE UNAVAILABILITY OF INTERNAL TRANSORTATION </c:v>
                </c:pt>
                <c:pt idx="6">
                  <c:v>DELAYED DUE TO TPA CLEARANCE </c:v>
                </c:pt>
                <c:pt idx="7">
                  <c:v>PATIENTS FAMILY CAME LATE </c:v>
                </c:pt>
                <c:pt idx="8">
                  <c:v>DISCHARGE CNFIRMED LATE </c:v>
                </c:pt>
                <c:pt idx="9">
                  <c:v>DELAYED AT CASH COUNTER</c:v>
                </c:pt>
                <c:pt idx="10">
                  <c:v>DELAYED AT PHARMACY DEPT </c:v>
                </c:pt>
                <c:pt idx="11">
                  <c:v>DOCTOR CAME LATE FOR ROUNDS </c:v>
                </c:pt>
                <c:pt idx="12">
                  <c:v>MEDICAL OFFICER NOT AVAILABLE </c:v>
                </c:pt>
                <c:pt idx="13">
                  <c:v>DELAY IN EDUCATIONAL TRAINING BY DOCTOR </c:v>
                </c:pt>
                <c:pt idx="14">
                  <c:v>DELAY IN CLEARANCE FROM LAB </c:v>
                </c:pt>
              </c:strCache>
            </c:strRef>
          </c:cat>
          <c:val>
            <c:numRef>
              <c:f>Sheet1!$E$90:$E$104</c:f>
              <c:numCache>
                <c:formatCode>General</c:formatCode>
                <c:ptCount val="15"/>
              </c:numCache>
            </c:numRef>
          </c:val>
        </c:ser>
        <c:dLbls>
          <c:showPercent val="1"/>
        </c:dLbls>
        <c:firstSliceAng val="0"/>
      </c:pieChart>
    </c:plotArea>
    <c:legend>
      <c:legendPos val="t"/>
      <c:legendEntry>
        <c:idx val="0"/>
        <c:delete val="1"/>
      </c:legendEntry>
      <c:legendEntry>
        <c:idx val="1"/>
        <c:delete val="1"/>
      </c:legendEntry>
      <c:layout>
        <c:manualLayout>
          <c:xMode val="edge"/>
          <c:yMode val="edge"/>
          <c:x val="0.53935264316924658"/>
          <c:y val="0.18021481608585471"/>
          <c:w val="0.46011917968102911"/>
          <c:h val="0.75495600410562869"/>
        </c:manualLayout>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IN"/>
  <c:style val="48"/>
  <c:chart>
    <c:title>
      <c:tx>
        <c:rich>
          <a:bodyPr/>
          <a:lstStyle/>
          <a:p>
            <a:pPr>
              <a:defRPr/>
            </a:pPr>
            <a:r>
              <a:rPr lang="en-IN"/>
              <a:t>Planned vs Unplanned Discharges </a:t>
            </a:r>
          </a:p>
        </c:rich>
      </c:tx>
      <c:layout/>
    </c:title>
    <c:plotArea>
      <c:layout>
        <c:manualLayout>
          <c:layoutTarget val="inner"/>
          <c:xMode val="edge"/>
          <c:yMode val="edge"/>
          <c:x val="0.49644305198212302"/>
          <c:y val="0.22155796503091249"/>
          <c:w val="0.47566098266309242"/>
          <c:h val="0.42830751538117384"/>
        </c:manualLayout>
      </c:layout>
      <c:barChart>
        <c:barDir val="bar"/>
        <c:grouping val="clustered"/>
        <c:ser>
          <c:idx val="0"/>
          <c:order val="0"/>
          <c:cat>
            <c:strRef>
              <c:f>Sheet1!$C$110:$C$111</c:f>
              <c:strCache>
                <c:ptCount val="2"/>
                <c:pt idx="0">
                  <c:v>total no of unplanned discharge</c:v>
                </c:pt>
                <c:pt idx="1">
                  <c:v>total no of planned discharge </c:v>
                </c:pt>
              </c:strCache>
            </c:strRef>
          </c:cat>
          <c:val>
            <c:numRef>
              <c:f>Sheet1!$D$110:$D$111</c:f>
              <c:numCache>
                <c:formatCode>General</c:formatCode>
                <c:ptCount val="2"/>
                <c:pt idx="0">
                  <c:v>3</c:v>
                </c:pt>
                <c:pt idx="1">
                  <c:v>37</c:v>
                </c:pt>
              </c:numCache>
            </c:numRef>
          </c:val>
        </c:ser>
        <c:gapWidth val="75"/>
        <c:overlap val="-25"/>
        <c:axId val="128363520"/>
        <c:axId val="130620800"/>
      </c:barChart>
      <c:catAx>
        <c:axId val="128363520"/>
        <c:scaling>
          <c:orientation val="minMax"/>
        </c:scaling>
        <c:axPos val="l"/>
        <c:majorTickMark val="none"/>
        <c:tickLblPos val="nextTo"/>
        <c:crossAx val="130620800"/>
        <c:crosses val="autoZero"/>
        <c:auto val="1"/>
        <c:lblAlgn val="ctr"/>
        <c:lblOffset val="100"/>
      </c:catAx>
      <c:valAx>
        <c:axId val="130620800"/>
        <c:scaling>
          <c:orientation val="minMax"/>
        </c:scaling>
        <c:axPos val="b"/>
        <c:majorGridlines/>
        <c:numFmt formatCode="General" sourceLinked="1"/>
        <c:majorTickMark val="none"/>
        <c:tickLblPos val="nextTo"/>
        <c:crossAx val="128363520"/>
        <c:crosses val="autoZero"/>
        <c:crossBetween val="between"/>
      </c:valAx>
    </c:plotArea>
    <c:legend>
      <c:legendPos val="b"/>
      <c:layout>
        <c:manualLayout>
          <c:xMode val="edge"/>
          <c:yMode val="edge"/>
          <c:x val="0.44861693552706344"/>
          <c:y val="0.89726534001362357"/>
          <c:w val="0.10276612894587477"/>
          <c:h val="7.713941949188409E-2"/>
        </c:manualLayout>
      </c:layout>
    </c:legend>
    <c:plotVisOnly val="1"/>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IN"/>
  <c:style val="42"/>
  <c:chart>
    <c:title>
      <c:tx>
        <c:rich>
          <a:bodyPr/>
          <a:lstStyle/>
          <a:p>
            <a:pPr>
              <a:defRPr/>
            </a:pPr>
            <a:r>
              <a:rPr lang="en-IN"/>
              <a:t>MODE OF PAYMENT</a:t>
            </a:r>
          </a:p>
        </c:rich>
      </c:tx>
      <c:layout/>
    </c:title>
    <c:view3D>
      <c:rotX val="30"/>
      <c:perspective val="30"/>
    </c:view3D>
    <c:plotArea>
      <c:layout>
        <c:manualLayout>
          <c:layoutTarget val="inner"/>
          <c:xMode val="edge"/>
          <c:yMode val="edge"/>
          <c:x val="9.3618503476856435E-2"/>
          <c:y val="0.23559743638599953"/>
          <c:w val="0.82233794256575854"/>
          <c:h val="0.6574069655366761"/>
        </c:manualLayout>
      </c:layout>
      <c:pie3DChart>
        <c:varyColors val="1"/>
        <c:ser>
          <c:idx val="0"/>
          <c:order val="0"/>
          <c:dPt>
            <c:idx val="1"/>
            <c:spPr>
              <a:solidFill>
                <a:srgbClr val="7030A0"/>
              </a:solidFill>
            </c:spPr>
          </c:dPt>
          <c:dPt>
            <c:idx val="2"/>
            <c:explosion val="13"/>
          </c:dPt>
          <c:dLbls>
            <c:showCatName val="1"/>
            <c:showPercent val="1"/>
            <c:showLeaderLines val="1"/>
          </c:dLbls>
          <c:cat>
            <c:strRef>
              <c:f>Sheet1!$C$138:$C$140</c:f>
              <c:strCache>
                <c:ptCount val="3"/>
                <c:pt idx="0">
                  <c:v>MODE OF PAYMENT </c:v>
                </c:pt>
                <c:pt idx="1">
                  <c:v>TOTAL NO OF CASH PATIENTS</c:v>
                </c:pt>
                <c:pt idx="2">
                  <c:v>TOTAL NO OF TPA PATIENTS </c:v>
                </c:pt>
              </c:strCache>
            </c:strRef>
          </c:cat>
          <c:val>
            <c:numRef>
              <c:f>Sheet1!$D$138:$D$140</c:f>
              <c:numCache>
                <c:formatCode>General</c:formatCode>
                <c:ptCount val="3"/>
                <c:pt idx="1">
                  <c:v>12</c:v>
                </c:pt>
                <c:pt idx="2">
                  <c:v>28</c:v>
                </c:pt>
              </c:numCache>
            </c:numRef>
          </c:val>
        </c:ser>
        <c:dLbls>
          <c:showCatName val="1"/>
          <c:showPercent val="1"/>
        </c:dLbls>
      </c:pie3DChart>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IN"/>
  <c:style val="38"/>
  <c:chart>
    <c:title>
      <c:layout/>
    </c:title>
    <c:plotArea>
      <c:layout/>
      <c:barChart>
        <c:barDir val="col"/>
        <c:grouping val="clustered"/>
        <c:ser>
          <c:idx val="0"/>
          <c:order val="0"/>
          <c:tx>
            <c:strRef>
              <c:f>Sheet2!$D$28</c:f>
              <c:strCache>
                <c:ptCount val="1"/>
                <c:pt idx="0">
                  <c:v>STD PARAMETER</c:v>
                </c:pt>
              </c:strCache>
            </c:strRef>
          </c:tx>
          <c:cat>
            <c:strRef>
              <c:f>Sheet2!$C$29:$C$33</c:f>
              <c:strCache>
                <c:ptCount val="5"/>
                <c:pt idx="0">
                  <c:v>Discharge signed to file at finance desk</c:v>
                </c:pt>
                <c:pt idx="1">
                  <c:v>Departmental clearances </c:v>
                </c:pt>
                <c:pt idx="2">
                  <c:v>Bill ready and informed to nursing </c:v>
                </c:pt>
                <c:pt idx="3">
                  <c:v>BILL PAID</c:v>
                </c:pt>
                <c:pt idx="4">
                  <c:v>Total </c:v>
                </c:pt>
              </c:strCache>
            </c:strRef>
          </c:cat>
          <c:val>
            <c:numRef>
              <c:f>Sheet2!$D$29:$D$33</c:f>
              <c:numCache>
                <c:formatCode>General</c:formatCode>
                <c:ptCount val="5"/>
                <c:pt idx="0">
                  <c:v>30</c:v>
                </c:pt>
                <c:pt idx="1">
                  <c:v>10</c:v>
                </c:pt>
                <c:pt idx="2">
                  <c:v>10</c:v>
                </c:pt>
                <c:pt idx="3">
                  <c:v>10</c:v>
                </c:pt>
                <c:pt idx="4">
                  <c:v>60</c:v>
                </c:pt>
              </c:numCache>
            </c:numRef>
          </c:val>
        </c:ser>
        <c:axId val="116740480"/>
        <c:axId val="116742784"/>
      </c:barChart>
      <c:catAx>
        <c:axId val="116740480"/>
        <c:scaling>
          <c:orientation val="minMax"/>
        </c:scaling>
        <c:axPos val="b"/>
        <c:tickLblPos val="nextTo"/>
        <c:crossAx val="116742784"/>
        <c:crosses val="autoZero"/>
        <c:auto val="1"/>
        <c:lblAlgn val="ctr"/>
        <c:lblOffset val="100"/>
      </c:catAx>
      <c:valAx>
        <c:axId val="116742784"/>
        <c:scaling>
          <c:orientation val="minMax"/>
        </c:scaling>
        <c:axPos val="l"/>
        <c:majorGridlines/>
        <c:numFmt formatCode="General" sourceLinked="1"/>
        <c:tickLblPos val="nextTo"/>
        <c:crossAx val="116740480"/>
        <c:crosses val="autoZero"/>
        <c:crossBetween val="between"/>
      </c:valAx>
    </c:plotArea>
    <c:legend>
      <c:legendPos val="r"/>
      <c:layout/>
    </c:legend>
    <c:plotVisOnly val="1"/>
  </c:chart>
  <c:spPr>
    <a:solidFill>
      <a:schemeClr val="bg2">
        <a:lumMod val="20000"/>
        <a:lumOff val="80000"/>
      </a:schemeClr>
    </a:solidFill>
  </c:sp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IN"/>
  <c:chart>
    <c:title>
      <c:layout/>
    </c:title>
    <c:plotArea>
      <c:layout/>
      <c:barChart>
        <c:barDir val="col"/>
        <c:grouping val="clustered"/>
        <c:ser>
          <c:idx val="0"/>
          <c:order val="0"/>
          <c:tx>
            <c:strRef>
              <c:f>Sheet2!$D$6</c:f>
              <c:strCache>
                <c:ptCount val="1"/>
                <c:pt idx="0">
                  <c:v>AVG TIME TAKEN</c:v>
                </c:pt>
              </c:strCache>
            </c:strRef>
          </c:tx>
          <c:spPr>
            <a:solidFill>
              <a:srgbClr val="FFC000"/>
            </a:solidFill>
          </c:spPr>
          <c:cat>
            <c:strRef>
              <c:f>Sheet2!$C$7:$C$11</c:f>
              <c:strCache>
                <c:ptCount val="5"/>
                <c:pt idx="0">
                  <c:v>Discharge signed to file at finance desk</c:v>
                </c:pt>
                <c:pt idx="1">
                  <c:v>Departmental clearances </c:v>
                </c:pt>
                <c:pt idx="2">
                  <c:v>Bill ready and informed to nursing </c:v>
                </c:pt>
                <c:pt idx="3">
                  <c:v>BILL PAID</c:v>
                </c:pt>
                <c:pt idx="4">
                  <c:v>Total </c:v>
                </c:pt>
              </c:strCache>
            </c:strRef>
          </c:cat>
          <c:val>
            <c:numRef>
              <c:f>Sheet2!$D$7:$D$11</c:f>
              <c:numCache>
                <c:formatCode>hh:mm</c:formatCode>
                <c:ptCount val="5"/>
                <c:pt idx="0" formatCode="[$-F400]h:mm:ss\ AM/PM">
                  <c:v>4.1666666666666699E-2</c:v>
                </c:pt>
                <c:pt idx="1">
                  <c:v>1.9768518518518564E-2</c:v>
                </c:pt>
                <c:pt idx="2">
                  <c:v>1.0416666666666666E-2</c:v>
                </c:pt>
                <c:pt idx="3" formatCode="hh:mm:ss">
                  <c:v>8.8194444444444648E-3</c:v>
                </c:pt>
                <c:pt idx="4" formatCode="hh:mm:ss">
                  <c:v>8.0671296296296491E-2</c:v>
                </c:pt>
              </c:numCache>
            </c:numRef>
          </c:val>
        </c:ser>
        <c:gapWidth val="75"/>
        <c:overlap val="-25"/>
        <c:axId val="141867264"/>
        <c:axId val="143746944"/>
      </c:barChart>
      <c:catAx>
        <c:axId val="141867264"/>
        <c:scaling>
          <c:orientation val="minMax"/>
        </c:scaling>
        <c:axPos val="b"/>
        <c:majorTickMark val="none"/>
        <c:tickLblPos val="nextTo"/>
        <c:crossAx val="143746944"/>
        <c:crosses val="autoZero"/>
        <c:auto val="1"/>
        <c:lblAlgn val="ctr"/>
        <c:lblOffset val="100"/>
      </c:catAx>
      <c:valAx>
        <c:axId val="143746944"/>
        <c:scaling>
          <c:orientation val="minMax"/>
        </c:scaling>
        <c:axPos val="l"/>
        <c:majorGridlines/>
        <c:numFmt formatCode="[$-F400]h:mm:ss\ AM/PM" sourceLinked="1"/>
        <c:majorTickMark val="none"/>
        <c:tickLblPos val="nextTo"/>
        <c:spPr>
          <a:ln w="9525">
            <a:noFill/>
          </a:ln>
        </c:spPr>
        <c:crossAx val="141867264"/>
        <c:crosses val="autoZero"/>
        <c:crossBetween val="between"/>
      </c:valAx>
    </c:plotArea>
    <c:legend>
      <c:legendPos val="b"/>
      <c:layout/>
    </c:legend>
    <c:plotVisOnly val="1"/>
  </c:chart>
  <c:spPr>
    <a:solidFill>
      <a:schemeClr val="accent5">
        <a:lumMod val="75000"/>
      </a:schemeClr>
    </a:solidFill>
  </c:sp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3E8E45-8CA8-4BB0-9449-E019A101E8CF}" type="doc">
      <dgm:prSet loTypeId="urn:microsoft.com/office/officeart/2005/8/layout/process2" loCatId="process" qsTypeId="urn:microsoft.com/office/officeart/2005/8/quickstyle/3d2" qsCatId="3D" csTypeId="urn:microsoft.com/office/officeart/2005/8/colors/accent1_2" csCatId="accent1" phldr="1"/>
      <dgm:spPr/>
      <dgm:t>
        <a:bodyPr/>
        <a:lstStyle/>
        <a:p>
          <a:endParaRPr lang="en-IN"/>
        </a:p>
      </dgm:t>
    </dgm:pt>
    <dgm:pt modelId="{391F8EB9-34B5-4FC6-B7A7-79468752A806}">
      <dgm:prSet phldrT="[Text]"/>
      <dgm:spPr/>
      <dgm:t>
        <a:bodyPr/>
        <a:lstStyle/>
        <a:p>
          <a:r>
            <a:rPr lang="en-IN" dirty="0" smtClean="0"/>
            <a:t>Discharge confirmed by consultant to nursing in-charge </a:t>
          </a:r>
          <a:endParaRPr lang="en-IN" dirty="0"/>
        </a:p>
      </dgm:t>
    </dgm:pt>
    <dgm:pt modelId="{D66C457C-0C10-4EA6-B2E6-901C52738D49}" type="parTrans" cxnId="{E387569F-5332-4F9A-A707-33F376B53DF7}">
      <dgm:prSet/>
      <dgm:spPr/>
      <dgm:t>
        <a:bodyPr/>
        <a:lstStyle/>
        <a:p>
          <a:endParaRPr lang="en-IN"/>
        </a:p>
      </dgm:t>
    </dgm:pt>
    <dgm:pt modelId="{B6099416-0DA4-4368-BA03-91B721C6E3A9}" type="sibTrans" cxnId="{E387569F-5332-4F9A-A707-33F376B53DF7}">
      <dgm:prSet/>
      <dgm:spPr/>
      <dgm:t>
        <a:bodyPr/>
        <a:lstStyle/>
        <a:p>
          <a:endParaRPr lang="en-IN"/>
        </a:p>
      </dgm:t>
    </dgm:pt>
    <dgm:pt modelId="{971A5CB0-B8BA-44FC-BA7A-46A9CF31E9BE}">
      <dgm:prSet phldrT="[Text]"/>
      <dgm:spPr/>
      <dgm:t>
        <a:bodyPr/>
        <a:lstStyle/>
        <a:p>
          <a:r>
            <a:rPr lang="en-IN" dirty="0" smtClean="0"/>
            <a:t>Nurse collects reports from LAB, Radiology and other dept. </a:t>
          </a:r>
          <a:endParaRPr lang="en-IN" dirty="0"/>
        </a:p>
      </dgm:t>
    </dgm:pt>
    <dgm:pt modelId="{3E20101F-A0FB-4BD9-9E8D-353800B74D8C}" type="parTrans" cxnId="{178B7B47-EEB0-462C-BE7E-676B8C7E8E17}">
      <dgm:prSet/>
      <dgm:spPr/>
      <dgm:t>
        <a:bodyPr/>
        <a:lstStyle/>
        <a:p>
          <a:endParaRPr lang="en-IN"/>
        </a:p>
      </dgm:t>
    </dgm:pt>
    <dgm:pt modelId="{E541BA04-DB2A-4214-A5BF-6DA5153BC329}" type="sibTrans" cxnId="{178B7B47-EEB0-462C-BE7E-676B8C7E8E17}">
      <dgm:prSet/>
      <dgm:spPr/>
      <dgm:t>
        <a:bodyPr/>
        <a:lstStyle/>
        <a:p>
          <a:endParaRPr lang="en-IN"/>
        </a:p>
      </dgm:t>
    </dgm:pt>
    <dgm:pt modelId="{A445269F-2050-42B4-B9F8-A79D1E655B34}">
      <dgm:prSet phldrT="[Text]"/>
      <dgm:spPr/>
      <dgm:t>
        <a:bodyPr/>
        <a:lstStyle/>
        <a:p>
          <a:r>
            <a:rPr lang="en-IN" dirty="0" smtClean="0"/>
            <a:t>Unused medications returned to pharmacy </a:t>
          </a:r>
          <a:endParaRPr lang="en-IN" dirty="0"/>
        </a:p>
      </dgm:t>
    </dgm:pt>
    <dgm:pt modelId="{18FA1BC8-D01F-4F5F-85C4-B880144C5A4E}" type="parTrans" cxnId="{D4E11497-038A-4360-B3F3-7FEC6B4665D8}">
      <dgm:prSet/>
      <dgm:spPr/>
      <dgm:t>
        <a:bodyPr/>
        <a:lstStyle/>
        <a:p>
          <a:endParaRPr lang="en-IN"/>
        </a:p>
      </dgm:t>
    </dgm:pt>
    <dgm:pt modelId="{F74F3D2A-6007-4F41-91E5-A763332B4E14}" type="sibTrans" cxnId="{D4E11497-038A-4360-B3F3-7FEC6B4665D8}">
      <dgm:prSet/>
      <dgm:spPr/>
      <dgm:t>
        <a:bodyPr/>
        <a:lstStyle/>
        <a:p>
          <a:endParaRPr lang="en-IN"/>
        </a:p>
      </dgm:t>
    </dgm:pt>
    <dgm:pt modelId="{1327E195-30F8-461F-B456-EE95D85C452F}" type="pres">
      <dgm:prSet presAssocID="{FB3E8E45-8CA8-4BB0-9449-E019A101E8CF}" presName="linearFlow" presStyleCnt="0">
        <dgm:presLayoutVars>
          <dgm:resizeHandles val="exact"/>
        </dgm:presLayoutVars>
      </dgm:prSet>
      <dgm:spPr/>
    </dgm:pt>
    <dgm:pt modelId="{409011D7-5046-4B0B-8C4E-1967C6CFA146}" type="pres">
      <dgm:prSet presAssocID="{391F8EB9-34B5-4FC6-B7A7-79468752A806}" presName="node" presStyleLbl="node1" presStyleIdx="0" presStyleCnt="3">
        <dgm:presLayoutVars>
          <dgm:bulletEnabled val="1"/>
        </dgm:presLayoutVars>
      </dgm:prSet>
      <dgm:spPr/>
    </dgm:pt>
    <dgm:pt modelId="{E63B2CB3-CF92-407C-901A-B33A1EBEF9E1}" type="pres">
      <dgm:prSet presAssocID="{B6099416-0DA4-4368-BA03-91B721C6E3A9}" presName="sibTrans" presStyleLbl="sibTrans2D1" presStyleIdx="0" presStyleCnt="2"/>
      <dgm:spPr/>
    </dgm:pt>
    <dgm:pt modelId="{8E56C3B2-5FB5-4655-B861-920EAE40C314}" type="pres">
      <dgm:prSet presAssocID="{B6099416-0DA4-4368-BA03-91B721C6E3A9}" presName="connectorText" presStyleLbl="sibTrans2D1" presStyleIdx="0" presStyleCnt="2"/>
      <dgm:spPr/>
    </dgm:pt>
    <dgm:pt modelId="{A6522510-25C9-4398-BF48-3B51D9A426D3}" type="pres">
      <dgm:prSet presAssocID="{971A5CB0-B8BA-44FC-BA7A-46A9CF31E9BE}" presName="node" presStyleLbl="node1" presStyleIdx="1" presStyleCnt="3">
        <dgm:presLayoutVars>
          <dgm:bulletEnabled val="1"/>
        </dgm:presLayoutVars>
      </dgm:prSet>
      <dgm:spPr/>
    </dgm:pt>
    <dgm:pt modelId="{9BDF1698-AD15-4DC9-B6DB-DBEBD18E4959}" type="pres">
      <dgm:prSet presAssocID="{E541BA04-DB2A-4214-A5BF-6DA5153BC329}" presName="sibTrans" presStyleLbl="sibTrans2D1" presStyleIdx="1" presStyleCnt="2"/>
      <dgm:spPr/>
    </dgm:pt>
    <dgm:pt modelId="{F70D5E7A-8B2E-4F37-9E40-0B2E3AE31D74}" type="pres">
      <dgm:prSet presAssocID="{E541BA04-DB2A-4214-A5BF-6DA5153BC329}" presName="connectorText" presStyleLbl="sibTrans2D1" presStyleIdx="1" presStyleCnt="2"/>
      <dgm:spPr/>
    </dgm:pt>
    <dgm:pt modelId="{B2724316-D79C-4922-8219-D6747715518F}" type="pres">
      <dgm:prSet presAssocID="{A445269F-2050-42B4-B9F8-A79D1E655B34}" presName="node" presStyleLbl="node1" presStyleIdx="2" presStyleCnt="3">
        <dgm:presLayoutVars>
          <dgm:bulletEnabled val="1"/>
        </dgm:presLayoutVars>
      </dgm:prSet>
      <dgm:spPr/>
    </dgm:pt>
  </dgm:ptLst>
  <dgm:cxnLst>
    <dgm:cxn modelId="{D4E11497-038A-4360-B3F3-7FEC6B4665D8}" srcId="{FB3E8E45-8CA8-4BB0-9449-E019A101E8CF}" destId="{A445269F-2050-42B4-B9F8-A79D1E655B34}" srcOrd="2" destOrd="0" parTransId="{18FA1BC8-D01F-4F5F-85C4-B880144C5A4E}" sibTransId="{F74F3D2A-6007-4F41-91E5-A763332B4E14}"/>
    <dgm:cxn modelId="{02ADBB3E-88C2-4476-A60C-21A9F61773FD}" type="presOf" srcId="{971A5CB0-B8BA-44FC-BA7A-46A9CF31E9BE}" destId="{A6522510-25C9-4398-BF48-3B51D9A426D3}" srcOrd="0" destOrd="0" presId="urn:microsoft.com/office/officeart/2005/8/layout/process2"/>
    <dgm:cxn modelId="{D4CD49F2-BD43-4E63-93AC-4F7E0DA13AE9}" type="presOf" srcId="{A445269F-2050-42B4-B9F8-A79D1E655B34}" destId="{B2724316-D79C-4922-8219-D6747715518F}" srcOrd="0" destOrd="0" presId="urn:microsoft.com/office/officeart/2005/8/layout/process2"/>
    <dgm:cxn modelId="{24CC1E49-C6E7-4D03-8688-1291BEEA3B5D}" type="presOf" srcId="{FB3E8E45-8CA8-4BB0-9449-E019A101E8CF}" destId="{1327E195-30F8-461F-B456-EE95D85C452F}" srcOrd="0" destOrd="0" presId="urn:microsoft.com/office/officeart/2005/8/layout/process2"/>
    <dgm:cxn modelId="{E387569F-5332-4F9A-A707-33F376B53DF7}" srcId="{FB3E8E45-8CA8-4BB0-9449-E019A101E8CF}" destId="{391F8EB9-34B5-4FC6-B7A7-79468752A806}" srcOrd="0" destOrd="0" parTransId="{D66C457C-0C10-4EA6-B2E6-901C52738D49}" sibTransId="{B6099416-0DA4-4368-BA03-91B721C6E3A9}"/>
    <dgm:cxn modelId="{FD05E3B6-4D5F-4DEA-8F0E-3AF386426BDE}" type="presOf" srcId="{B6099416-0DA4-4368-BA03-91B721C6E3A9}" destId="{E63B2CB3-CF92-407C-901A-B33A1EBEF9E1}" srcOrd="0" destOrd="0" presId="urn:microsoft.com/office/officeart/2005/8/layout/process2"/>
    <dgm:cxn modelId="{178B7B47-EEB0-462C-BE7E-676B8C7E8E17}" srcId="{FB3E8E45-8CA8-4BB0-9449-E019A101E8CF}" destId="{971A5CB0-B8BA-44FC-BA7A-46A9CF31E9BE}" srcOrd="1" destOrd="0" parTransId="{3E20101F-A0FB-4BD9-9E8D-353800B74D8C}" sibTransId="{E541BA04-DB2A-4214-A5BF-6DA5153BC329}"/>
    <dgm:cxn modelId="{70203486-28D9-4F68-9B7E-86ADC763A332}" type="presOf" srcId="{B6099416-0DA4-4368-BA03-91B721C6E3A9}" destId="{8E56C3B2-5FB5-4655-B861-920EAE40C314}" srcOrd="1" destOrd="0" presId="urn:microsoft.com/office/officeart/2005/8/layout/process2"/>
    <dgm:cxn modelId="{E5FB5425-6ADD-4FAD-8F0D-8E4B4D69DF94}" type="presOf" srcId="{E541BA04-DB2A-4214-A5BF-6DA5153BC329}" destId="{F70D5E7A-8B2E-4F37-9E40-0B2E3AE31D74}" srcOrd="1" destOrd="0" presId="urn:microsoft.com/office/officeart/2005/8/layout/process2"/>
    <dgm:cxn modelId="{AFBB11E6-3CD9-452C-B4A5-B92F5680D5AB}" type="presOf" srcId="{391F8EB9-34B5-4FC6-B7A7-79468752A806}" destId="{409011D7-5046-4B0B-8C4E-1967C6CFA146}" srcOrd="0" destOrd="0" presId="urn:microsoft.com/office/officeart/2005/8/layout/process2"/>
    <dgm:cxn modelId="{38042653-8E8E-4B0A-9077-7E2D3FF95757}" type="presOf" srcId="{E541BA04-DB2A-4214-A5BF-6DA5153BC329}" destId="{9BDF1698-AD15-4DC9-B6DB-DBEBD18E4959}" srcOrd="0" destOrd="0" presId="urn:microsoft.com/office/officeart/2005/8/layout/process2"/>
    <dgm:cxn modelId="{78E4EEE2-3887-43E1-A4B2-9D1D34133241}" type="presParOf" srcId="{1327E195-30F8-461F-B456-EE95D85C452F}" destId="{409011D7-5046-4B0B-8C4E-1967C6CFA146}" srcOrd="0" destOrd="0" presId="urn:microsoft.com/office/officeart/2005/8/layout/process2"/>
    <dgm:cxn modelId="{B742D625-983A-4A77-8A64-8CE02C6E45A4}" type="presParOf" srcId="{1327E195-30F8-461F-B456-EE95D85C452F}" destId="{E63B2CB3-CF92-407C-901A-B33A1EBEF9E1}" srcOrd="1" destOrd="0" presId="urn:microsoft.com/office/officeart/2005/8/layout/process2"/>
    <dgm:cxn modelId="{50923503-D6BE-4259-9079-BE3C410B2751}" type="presParOf" srcId="{E63B2CB3-CF92-407C-901A-B33A1EBEF9E1}" destId="{8E56C3B2-5FB5-4655-B861-920EAE40C314}" srcOrd="0" destOrd="0" presId="urn:microsoft.com/office/officeart/2005/8/layout/process2"/>
    <dgm:cxn modelId="{32336E45-8EE3-4726-B29F-AD0288D6A095}" type="presParOf" srcId="{1327E195-30F8-461F-B456-EE95D85C452F}" destId="{A6522510-25C9-4398-BF48-3B51D9A426D3}" srcOrd="2" destOrd="0" presId="urn:microsoft.com/office/officeart/2005/8/layout/process2"/>
    <dgm:cxn modelId="{668278F2-F250-475E-82F4-9430D3824ECC}" type="presParOf" srcId="{1327E195-30F8-461F-B456-EE95D85C452F}" destId="{9BDF1698-AD15-4DC9-B6DB-DBEBD18E4959}" srcOrd="3" destOrd="0" presId="urn:microsoft.com/office/officeart/2005/8/layout/process2"/>
    <dgm:cxn modelId="{BF7675A3-9E04-43DE-A30B-0B2515C2617C}" type="presParOf" srcId="{9BDF1698-AD15-4DC9-B6DB-DBEBD18E4959}" destId="{F70D5E7A-8B2E-4F37-9E40-0B2E3AE31D74}" srcOrd="0" destOrd="0" presId="urn:microsoft.com/office/officeart/2005/8/layout/process2"/>
    <dgm:cxn modelId="{113DB2E8-0774-43B0-A0D8-8F46F3F0C047}" type="presParOf" srcId="{1327E195-30F8-461F-B456-EE95D85C452F}" destId="{B2724316-D79C-4922-8219-D6747715518F}" srcOrd="4" destOrd="0" presId="urn:microsoft.com/office/officeart/2005/8/layout/process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9E732B-8CDA-4239-BB15-3E459AB4C42A}" type="doc">
      <dgm:prSet loTypeId="urn:microsoft.com/office/officeart/2005/8/layout/process2" loCatId="process" qsTypeId="urn:microsoft.com/office/officeart/2005/8/quickstyle/3d2" qsCatId="3D" csTypeId="urn:microsoft.com/office/officeart/2005/8/colors/accent1_2" csCatId="accent1" phldr="1"/>
      <dgm:spPr/>
      <dgm:t>
        <a:bodyPr/>
        <a:lstStyle/>
        <a:p>
          <a:endParaRPr lang="en-IN"/>
        </a:p>
      </dgm:t>
    </dgm:pt>
    <dgm:pt modelId="{B262B55C-0ABF-436A-9EB0-EAE89A1413B3}">
      <dgm:prSet phldrT="[Text]"/>
      <dgm:spPr/>
      <dgm:t>
        <a:bodyPr/>
        <a:lstStyle/>
        <a:p>
          <a:r>
            <a:rPr lang="en-IN" dirty="0" smtClean="0"/>
            <a:t>Consultant issues advice on discharge( prescription)</a:t>
          </a:r>
          <a:endParaRPr lang="en-IN" dirty="0"/>
        </a:p>
      </dgm:t>
    </dgm:pt>
    <dgm:pt modelId="{75C2530F-C6FE-4F6B-A4C0-3691394CCC2F}" type="parTrans" cxnId="{49DAEA0B-8C75-48C3-B254-04727D3A538F}">
      <dgm:prSet/>
      <dgm:spPr/>
      <dgm:t>
        <a:bodyPr/>
        <a:lstStyle/>
        <a:p>
          <a:endParaRPr lang="en-IN"/>
        </a:p>
      </dgm:t>
    </dgm:pt>
    <dgm:pt modelId="{5A0DF947-7311-47AB-ADD1-31E280B75C81}" type="sibTrans" cxnId="{49DAEA0B-8C75-48C3-B254-04727D3A538F}">
      <dgm:prSet/>
      <dgm:spPr/>
      <dgm:t>
        <a:bodyPr/>
        <a:lstStyle/>
        <a:p>
          <a:endParaRPr lang="en-IN"/>
        </a:p>
      </dgm:t>
    </dgm:pt>
    <dgm:pt modelId="{B7D39D67-2442-44C2-95EE-E83FEDEB3FDA}">
      <dgm:prSet phldrT="[Text]"/>
      <dgm:spPr/>
      <dgm:t>
        <a:bodyPr/>
        <a:lstStyle/>
        <a:p>
          <a:r>
            <a:rPr lang="en-IN" dirty="0" smtClean="0"/>
            <a:t>Nurse supervisor inform M.O about discharge</a:t>
          </a:r>
        </a:p>
        <a:p>
          <a:endParaRPr lang="en-IN" dirty="0"/>
        </a:p>
      </dgm:t>
    </dgm:pt>
    <dgm:pt modelId="{1E249AAB-4C6F-4E42-955F-A52E74ABB2B9}" type="parTrans" cxnId="{1702B57F-556A-49FF-AC9E-FFC0D41EA0F8}">
      <dgm:prSet/>
      <dgm:spPr/>
      <dgm:t>
        <a:bodyPr/>
        <a:lstStyle/>
        <a:p>
          <a:endParaRPr lang="en-IN"/>
        </a:p>
      </dgm:t>
    </dgm:pt>
    <dgm:pt modelId="{6E0F4942-10BF-49D5-93C1-B414DECB4A8A}" type="sibTrans" cxnId="{1702B57F-556A-49FF-AC9E-FFC0D41EA0F8}">
      <dgm:prSet/>
      <dgm:spPr/>
      <dgm:t>
        <a:bodyPr/>
        <a:lstStyle/>
        <a:p>
          <a:endParaRPr lang="en-IN"/>
        </a:p>
      </dgm:t>
    </dgm:pt>
    <dgm:pt modelId="{E818402A-FCF2-4DB9-BED1-4D66D6935C06}">
      <dgm:prSet phldrT="[Text]"/>
      <dgm:spPr/>
      <dgm:t>
        <a:bodyPr/>
        <a:lstStyle/>
        <a:p>
          <a:r>
            <a:rPr lang="en-IN" dirty="0" smtClean="0"/>
            <a:t>M.O prepares discharge summary and indent medicines(in case of TPA patients)</a:t>
          </a:r>
          <a:endParaRPr lang="en-IN" dirty="0"/>
        </a:p>
      </dgm:t>
    </dgm:pt>
    <dgm:pt modelId="{0C3EA701-162B-4758-9719-C0100748C4E8}" type="parTrans" cxnId="{2A2E17DC-114E-4BCD-AC61-B35D5C211883}">
      <dgm:prSet/>
      <dgm:spPr/>
      <dgm:t>
        <a:bodyPr/>
        <a:lstStyle/>
        <a:p>
          <a:endParaRPr lang="en-IN"/>
        </a:p>
      </dgm:t>
    </dgm:pt>
    <dgm:pt modelId="{96CF2A7A-84D0-4C56-A37D-6BB87791F0D3}" type="sibTrans" cxnId="{2A2E17DC-114E-4BCD-AC61-B35D5C211883}">
      <dgm:prSet/>
      <dgm:spPr/>
      <dgm:t>
        <a:bodyPr/>
        <a:lstStyle/>
        <a:p>
          <a:endParaRPr lang="en-IN"/>
        </a:p>
      </dgm:t>
    </dgm:pt>
    <dgm:pt modelId="{C3474F1D-A14C-4673-969A-313166964DE1}" type="pres">
      <dgm:prSet presAssocID="{039E732B-8CDA-4239-BB15-3E459AB4C42A}" presName="linearFlow" presStyleCnt="0">
        <dgm:presLayoutVars>
          <dgm:resizeHandles val="exact"/>
        </dgm:presLayoutVars>
      </dgm:prSet>
      <dgm:spPr/>
    </dgm:pt>
    <dgm:pt modelId="{388EB2CF-3CC5-439B-B2B8-2AFB926017FC}" type="pres">
      <dgm:prSet presAssocID="{B262B55C-0ABF-436A-9EB0-EAE89A1413B3}" presName="node" presStyleLbl="node1" presStyleIdx="0" presStyleCnt="3">
        <dgm:presLayoutVars>
          <dgm:bulletEnabled val="1"/>
        </dgm:presLayoutVars>
      </dgm:prSet>
      <dgm:spPr/>
    </dgm:pt>
    <dgm:pt modelId="{441EB3AB-521F-454F-8C3A-18226A3597AC}" type="pres">
      <dgm:prSet presAssocID="{5A0DF947-7311-47AB-ADD1-31E280B75C81}" presName="sibTrans" presStyleLbl="sibTrans2D1" presStyleIdx="0" presStyleCnt="2"/>
      <dgm:spPr/>
    </dgm:pt>
    <dgm:pt modelId="{ADC9F75A-721C-415E-9E9F-A1DBFE771C22}" type="pres">
      <dgm:prSet presAssocID="{5A0DF947-7311-47AB-ADD1-31E280B75C81}" presName="connectorText" presStyleLbl="sibTrans2D1" presStyleIdx="0" presStyleCnt="2"/>
      <dgm:spPr/>
    </dgm:pt>
    <dgm:pt modelId="{D4C35886-E296-4018-986D-B2B81067FA1E}" type="pres">
      <dgm:prSet presAssocID="{B7D39D67-2442-44C2-95EE-E83FEDEB3FDA}" presName="node" presStyleLbl="node1" presStyleIdx="1" presStyleCnt="3">
        <dgm:presLayoutVars>
          <dgm:bulletEnabled val="1"/>
        </dgm:presLayoutVars>
      </dgm:prSet>
      <dgm:spPr/>
    </dgm:pt>
    <dgm:pt modelId="{14C9364F-F53C-4B18-A75A-DE35691D24D4}" type="pres">
      <dgm:prSet presAssocID="{6E0F4942-10BF-49D5-93C1-B414DECB4A8A}" presName="sibTrans" presStyleLbl="sibTrans2D1" presStyleIdx="1" presStyleCnt="2"/>
      <dgm:spPr/>
    </dgm:pt>
    <dgm:pt modelId="{A669D433-D833-4E79-A780-4C17EFA77692}" type="pres">
      <dgm:prSet presAssocID="{6E0F4942-10BF-49D5-93C1-B414DECB4A8A}" presName="connectorText" presStyleLbl="sibTrans2D1" presStyleIdx="1" presStyleCnt="2"/>
      <dgm:spPr/>
    </dgm:pt>
    <dgm:pt modelId="{37946D42-6868-4AAC-96A2-C9DC3E009CF1}" type="pres">
      <dgm:prSet presAssocID="{E818402A-FCF2-4DB9-BED1-4D66D6935C06}" presName="node" presStyleLbl="node1" presStyleIdx="2" presStyleCnt="3">
        <dgm:presLayoutVars>
          <dgm:bulletEnabled val="1"/>
        </dgm:presLayoutVars>
      </dgm:prSet>
      <dgm:spPr/>
    </dgm:pt>
  </dgm:ptLst>
  <dgm:cxnLst>
    <dgm:cxn modelId="{49DAEA0B-8C75-48C3-B254-04727D3A538F}" srcId="{039E732B-8CDA-4239-BB15-3E459AB4C42A}" destId="{B262B55C-0ABF-436A-9EB0-EAE89A1413B3}" srcOrd="0" destOrd="0" parTransId="{75C2530F-C6FE-4F6B-A4C0-3691394CCC2F}" sibTransId="{5A0DF947-7311-47AB-ADD1-31E280B75C81}"/>
    <dgm:cxn modelId="{D7666F7D-EC6F-43E9-BFAE-78F78A48728F}" type="presOf" srcId="{B7D39D67-2442-44C2-95EE-E83FEDEB3FDA}" destId="{D4C35886-E296-4018-986D-B2B81067FA1E}" srcOrd="0" destOrd="0" presId="urn:microsoft.com/office/officeart/2005/8/layout/process2"/>
    <dgm:cxn modelId="{ECF6A6D6-6077-4D53-9CDB-ABFE1F592657}" type="presOf" srcId="{E818402A-FCF2-4DB9-BED1-4D66D6935C06}" destId="{37946D42-6868-4AAC-96A2-C9DC3E009CF1}" srcOrd="0" destOrd="0" presId="urn:microsoft.com/office/officeart/2005/8/layout/process2"/>
    <dgm:cxn modelId="{00C8F8B0-F61B-4E03-BFE5-60A61D36BB44}" type="presOf" srcId="{039E732B-8CDA-4239-BB15-3E459AB4C42A}" destId="{C3474F1D-A14C-4673-969A-313166964DE1}" srcOrd="0" destOrd="0" presId="urn:microsoft.com/office/officeart/2005/8/layout/process2"/>
    <dgm:cxn modelId="{3CE3313E-04F6-4406-A115-7C77EAB986C3}" type="presOf" srcId="{6E0F4942-10BF-49D5-93C1-B414DECB4A8A}" destId="{14C9364F-F53C-4B18-A75A-DE35691D24D4}" srcOrd="0" destOrd="0" presId="urn:microsoft.com/office/officeart/2005/8/layout/process2"/>
    <dgm:cxn modelId="{DA9D73BC-B6B6-4206-82B2-E98673497C30}" type="presOf" srcId="{5A0DF947-7311-47AB-ADD1-31E280B75C81}" destId="{ADC9F75A-721C-415E-9E9F-A1DBFE771C22}" srcOrd="1" destOrd="0" presId="urn:microsoft.com/office/officeart/2005/8/layout/process2"/>
    <dgm:cxn modelId="{28FD820E-F3A9-48DE-BFF7-F931698F9E29}" type="presOf" srcId="{5A0DF947-7311-47AB-ADD1-31E280B75C81}" destId="{441EB3AB-521F-454F-8C3A-18226A3597AC}" srcOrd="0" destOrd="0" presId="urn:microsoft.com/office/officeart/2005/8/layout/process2"/>
    <dgm:cxn modelId="{566BA1CD-835C-4B5A-825D-A559A3D5AE80}" type="presOf" srcId="{B262B55C-0ABF-436A-9EB0-EAE89A1413B3}" destId="{388EB2CF-3CC5-439B-B2B8-2AFB926017FC}" srcOrd="0" destOrd="0" presId="urn:microsoft.com/office/officeart/2005/8/layout/process2"/>
    <dgm:cxn modelId="{B367A94C-A7C3-490A-BBAE-D2012272F488}" type="presOf" srcId="{6E0F4942-10BF-49D5-93C1-B414DECB4A8A}" destId="{A669D433-D833-4E79-A780-4C17EFA77692}" srcOrd="1" destOrd="0" presId="urn:microsoft.com/office/officeart/2005/8/layout/process2"/>
    <dgm:cxn modelId="{2A2E17DC-114E-4BCD-AC61-B35D5C211883}" srcId="{039E732B-8CDA-4239-BB15-3E459AB4C42A}" destId="{E818402A-FCF2-4DB9-BED1-4D66D6935C06}" srcOrd="2" destOrd="0" parTransId="{0C3EA701-162B-4758-9719-C0100748C4E8}" sibTransId="{96CF2A7A-84D0-4C56-A37D-6BB87791F0D3}"/>
    <dgm:cxn modelId="{1702B57F-556A-49FF-AC9E-FFC0D41EA0F8}" srcId="{039E732B-8CDA-4239-BB15-3E459AB4C42A}" destId="{B7D39D67-2442-44C2-95EE-E83FEDEB3FDA}" srcOrd="1" destOrd="0" parTransId="{1E249AAB-4C6F-4E42-955F-A52E74ABB2B9}" sibTransId="{6E0F4942-10BF-49D5-93C1-B414DECB4A8A}"/>
    <dgm:cxn modelId="{F4D3A8F4-B7D8-4B88-90F2-46153B4AA701}" type="presParOf" srcId="{C3474F1D-A14C-4673-969A-313166964DE1}" destId="{388EB2CF-3CC5-439B-B2B8-2AFB926017FC}" srcOrd="0" destOrd="0" presId="urn:microsoft.com/office/officeart/2005/8/layout/process2"/>
    <dgm:cxn modelId="{E44474B7-F3D4-4914-B677-22DB8F30FBE4}" type="presParOf" srcId="{C3474F1D-A14C-4673-969A-313166964DE1}" destId="{441EB3AB-521F-454F-8C3A-18226A3597AC}" srcOrd="1" destOrd="0" presId="urn:microsoft.com/office/officeart/2005/8/layout/process2"/>
    <dgm:cxn modelId="{FB945648-9D50-4189-85D8-AABA6F4B6301}" type="presParOf" srcId="{441EB3AB-521F-454F-8C3A-18226A3597AC}" destId="{ADC9F75A-721C-415E-9E9F-A1DBFE771C22}" srcOrd="0" destOrd="0" presId="urn:microsoft.com/office/officeart/2005/8/layout/process2"/>
    <dgm:cxn modelId="{6351ADE8-028A-49A2-A390-1923F296C382}" type="presParOf" srcId="{C3474F1D-A14C-4673-969A-313166964DE1}" destId="{D4C35886-E296-4018-986D-B2B81067FA1E}" srcOrd="2" destOrd="0" presId="urn:microsoft.com/office/officeart/2005/8/layout/process2"/>
    <dgm:cxn modelId="{284D3EC0-A65C-474E-89D2-6FF834F09ADB}" type="presParOf" srcId="{C3474F1D-A14C-4673-969A-313166964DE1}" destId="{14C9364F-F53C-4B18-A75A-DE35691D24D4}" srcOrd="3" destOrd="0" presId="urn:microsoft.com/office/officeart/2005/8/layout/process2"/>
    <dgm:cxn modelId="{EE5ACB48-6086-4754-89BB-DF4F52E447F8}" type="presParOf" srcId="{14C9364F-F53C-4B18-A75A-DE35691D24D4}" destId="{A669D433-D833-4E79-A780-4C17EFA77692}" srcOrd="0" destOrd="0" presId="urn:microsoft.com/office/officeart/2005/8/layout/process2"/>
    <dgm:cxn modelId="{D1A44BBF-EDD3-4A10-B7FF-B9AA9E07FA8D}" type="presParOf" srcId="{C3474F1D-A14C-4673-969A-313166964DE1}" destId="{37946D42-6868-4AAC-96A2-C9DC3E009CF1}" srcOrd="4" destOrd="0" presId="urn:microsoft.com/office/officeart/2005/8/layout/process2"/>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A87A4B5-46F8-4C03-B2BC-56EA0ABFE37E}" type="doc">
      <dgm:prSet loTypeId="urn:microsoft.com/office/officeart/2005/8/layout/process2" loCatId="process" qsTypeId="urn:microsoft.com/office/officeart/2005/8/quickstyle/3d2" qsCatId="3D" csTypeId="urn:microsoft.com/office/officeart/2005/8/colors/accent1_2" csCatId="accent1" phldr="1"/>
      <dgm:spPr/>
      <dgm:t>
        <a:bodyPr/>
        <a:lstStyle/>
        <a:p>
          <a:endParaRPr lang="en-IN"/>
        </a:p>
      </dgm:t>
    </dgm:pt>
    <dgm:pt modelId="{EA7DA35D-5008-43A2-B03B-D5B0B67E3952}">
      <dgm:prSet phldrT="[Text]"/>
      <dgm:spPr/>
      <dgm:t>
        <a:bodyPr/>
        <a:lstStyle/>
        <a:p>
          <a:r>
            <a:rPr lang="en-IN" dirty="0" smtClean="0"/>
            <a:t>Consultant check the summary and D.S is finalized</a:t>
          </a:r>
        </a:p>
        <a:p>
          <a:endParaRPr lang="en-IN" dirty="0"/>
        </a:p>
      </dgm:t>
    </dgm:pt>
    <dgm:pt modelId="{6BA625B9-C9E2-4CD4-8D43-A0CD69751153}" type="parTrans" cxnId="{76857043-CE13-4321-95AC-449C860877E9}">
      <dgm:prSet/>
      <dgm:spPr/>
      <dgm:t>
        <a:bodyPr/>
        <a:lstStyle/>
        <a:p>
          <a:endParaRPr lang="en-IN"/>
        </a:p>
      </dgm:t>
    </dgm:pt>
    <dgm:pt modelId="{C49F51FA-EA85-4304-B1ED-40598BA9BDA8}" type="sibTrans" cxnId="{76857043-CE13-4321-95AC-449C860877E9}">
      <dgm:prSet/>
      <dgm:spPr/>
      <dgm:t>
        <a:bodyPr/>
        <a:lstStyle/>
        <a:p>
          <a:endParaRPr lang="en-IN"/>
        </a:p>
      </dgm:t>
    </dgm:pt>
    <dgm:pt modelId="{E30D69D1-AB80-4D56-BD9F-AD4628CEA4E8}">
      <dgm:prSet phldrT="[Text]"/>
      <dgm:spPr/>
      <dgm:t>
        <a:bodyPr/>
        <a:lstStyle/>
        <a:p>
          <a:r>
            <a:rPr lang="en-IN" dirty="0" smtClean="0"/>
            <a:t>Discharge file sent to billing department</a:t>
          </a:r>
          <a:endParaRPr lang="en-IN" dirty="0"/>
        </a:p>
      </dgm:t>
    </dgm:pt>
    <dgm:pt modelId="{98D48326-51E1-4973-B715-F5718B8C6CE7}" type="parTrans" cxnId="{BFEF9F54-448C-4F63-8886-34BCE1B1BF1C}">
      <dgm:prSet/>
      <dgm:spPr/>
      <dgm:t>
        <a:bodyPr/>
        <a:lstStyle/>
        <a:p>
          <a:endParaRPr lang="en-IN"/>
        </a:p>
      </dgm:t>
    </dgm:pt>
    <dgm:pt modelId="{874CA05F-E1D5-472F-B767-6044B27ED95A}" type="sibTrans" cxnId="{BFEF9F54-448C-4F63-8886-34BCE1B1BF1C}">
      <dgm:prSet/>
      <dgm:spPr/>
      <dgm:t>
        <a:bodyPr/>
        <a:lstStyle/>
        <a:p>
          <a:endParaRPr lang="en-IN"/>
        </a:p>
      </dgm:t>
    </dgm:pt>
    <dgm:pt modelId="{EBFB3B54-6ED6-4B4C-A43C-391F758A29AD}" type="pres">
      <dgm:prSet presAssocID="{CA87A4B5-46F8-4C03-B2BC-56EA0ABFE37E}" presName="linearFlow" presStyleCnt="0">
        <dgm:presLayoutVars>
          <dgm:resizeHandles val="exact"/>
        </dgm:presLayoutVars>
      </dgm:prSet>
      <dgm:spPr/>
    </dgm:pt>
    <dgm:pt modelId="{B27C10F7-FD1B-42AE-AD1E-D98A975B3A74}" type="pres">
      <dgm:prSet presAssocID="{EA7DA35D-5008-43A2-B03B-D5B0B67E3952}" presName="node" presStyleLbl="node1" presStyleIdx="0" presStyleCnt="2">
        <dgm:presLayoutVars>
          <dgm:bulletEnabled val="1"/>
        </dgm:presLayoutVars>
      </dgm:prSet>
      <dgm:spPr/>
    </dgm:pt>
    <dgm:pt modelId="{D48B0067-1F4B-4857-8145-865BF02B721A}" type="pres">
      <dgm:prSet presAssocID="{C49F51FA-EA85-4304-B1ED-40598BA9BDA8}" presName="sibTrans" presStyleLbl="sibTrans2D1" presStyleIdx="0" presStyleCnt="1"/>
      <dgm:spPr/>
    </dgm:pt>
    <dgm:pt modelId="{E604DD75-89AF-4F95-8BF3-FA94ECED6182}" type="pres">
      <dgm:prSet presAssocID="{C49F51FA-EA85-4304-B1ED-40598BA9BDA8}" presName="connectorText" presStyleLbl="sibTrans2D1" presStyleIdx="0" presStyleCnt="1"/>
      <dgm:spPr/>
    </dgm:pt>
    <dgm:pt modelId="{B6283AD4-AEB4-4B96-BDF9-03B99A9FA422}" type="pres">
      <dgm:prSet presAssocID="{E30D69D1-AB80-4D56-BD9F-AD4628CEA4E8}" presName="node" presStyleLbl="node1" presStyleIdx="1" presStyleCnt="2">
        <dgm:presLayoutVars>
          <dgm:bulletEnabled val="1"/>
        </dgm:presLayoutVars>
      </dgm:prSet>
      <dgm:spPr/>
    </dgm:pt>
  </dgm:ptLst>
  <dgm:cxnLst>
    <dgm:cxn modelId="{76857043-CE13-4321-95AC-449C860877E9}" srcId="{CA87A4B5-46F8-4C03-B2BC-56EA0ABFE37E}" destId="{EA7DA35D-5008-43A2-B03B-D5B0B67E3952}" srcOrd="0" destOrd="0" parTransId="{6BA625B9-C9E2-4CD4-8D43-A0CD69751153}" sibTransId="{C49F51FA-EA85-4304-B1ED-40598BA9BDA8}"/>
    <dgm:cxn modelId="{BFEF9F54-448C-4F63-8886-34BCE1B1BF1C}" srcId="{CA87A4B5-46F8-4C03-B2BC-56EA0ABFE37E}" destId="{E30D69D1-AB80-4D56-BD9F-AD4628CEA4E8}" srcOrd="1" destOrd="0" parTransId="{98D48326-51E1-4973-B715-F5718B8C6CE7}" sibTransId="{874CA05F-E1D5-472F-B767-6044B27ED95A}"/>
    <dgm:cxn modelId="{1834BA95-EC16-4533-B3C6-9B5B86303516}" type="presOf" srcId="{C49F51FA-EA85-4304-B1ED-40598BA9BDA8}" destId="{E604DD75-89AF-4F95-8BF3-FA94ECED6182}" srcOrd="1" destOrd="0" presId="urn:microsoft.com/office/officeart/2005/8/layout/process2"/>
    <dgm:cxn modelId="{BDCF112E-43C7-4E86-A290-ABE78EDBDBE3}" type="presOf" srcId="{E30D69D1-AB80-4D56-BD9F-AD4628CEA4E8}" destId="{B6283AD4-AEB4-4B96-BDF9-03B99A9FA422}" srcOrd="0" destOrd="0" presId="urn:microsoft.com/office/officeart/2005/8/layout/process2"/>
    <dgm:cxn modelId="{99350F58-0A89-4311-A914-EE22D1B59BBF}" type="presOf" srcId="{EA7DA35D-5008-43A2-B03B-D5B0B67E3952}" destId="{B27C10F7-FD1B-42AE-AD1E-D98A975B3A74}" srcOrd="0" destOrd="0" presId="urn:microsoft.com/office/officeart/2005/8/layout/process2"/>
    <dgm:cxn modelId="{B5B1D727-FB0A-4D1E-A174-024B98002A8F}" type="presOf" srcId="{CA87A4B5-46F8-4C03-B2BC-56EA0ABFE37E}" destId="{EBFB3B54-6ED6-4B4C-A43C-391F758A29AD}" srcOrd="0" destOrd="0" presId="urn:microsoft.com/office/officeart/2005/8/layout/process2"/>
    <dgm:cxn modelId="{C2324192-F86A-462E-BF30-BED2278320C2}" type="presOf" srcId="{C49F51FA-EA85-4304-B1ED-40598BA9BDA8}" destId="{D48B0067-1F4B-4857-8145-865BF02B721A}" srcOrd="0" destOrd="0" presId="urn:microsoft.com/office/officeart/2005/8/layout/process2"/>
    <dgm:cxn modelId="{77AD99F7-462D-482F-933C-815077FE0CA3}" type="presParOf" srcId="{EBFB3B54-6ED6-4B4C-A43C-391F758A29AD}" destId="{B27C10F7-FD1B-42AE-AD1E-D98A975B3A74}" srcOrd="0" destOrd="0" presId="urn:microsoft.com/office/officeart/2005/8/layout/process2"/>
    <dgm:cxn modelId="{4D345F10-1942-4283-925C-CEEFAC7568F8}" type="presParOf" srcId="{EBFB3B54-6ED6-4B4C-A43C-391F758A29AD}" destId="{D48B0067-1F4B-4857-8145-865BF02B721A}" srcOrd="1" destOrd="0" presId="urn:microsoft.com/office/officeart/2005/8/layout/process2"/>
    <dgm:cxn modelId="{3D51B341-D590-4824-9B68-3F5216FFA9FA}" type="presParOf" srcId="{D48B0067-1F4B-4857-8145-865BF02B721A}" destId="{E604DD75-89AF-4F95-8BF3-FA94ECED6182}" srcOrd="0" destOrd="0" presId="urn:microsoft.com/office/officeart/2005/8/layout/process2"/>
    <dgm:cxn modelId="{10E4F40F-87EB-4BBB-919D-A18E267B67D3}" type="presParOf" srcId="{EBFB3B54-6ED6-4B4C-A43C-391F758A29AD}" destId="{B6283AD4-AEB4-4B96-BDF9-03B99A9FA422}" srcOrd="2" destOrd="0" presId="urn:microsoft.com/office/officeart/2005/8/layout/process2"/>
  </dgm:cxnLst>
  <dgm:bg/>
  <dgm:whole/>
  <dgm:extLst>
    <a:ext uri="http://schemas.microsoft.com/office/drawing/2008/diagram">
      <dsp:dataModelExt xmlns:dsp="http://schemas.microsoft.com/office/drawing/2008/diagram" xmlns=""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66CE037-2CAE-4845-B0B3-A9BF294F45E2}" type="doc">
      <dgm:prSet loTypeId="urn:microsoft.com/office/officeart/2005/8/layout/hierarchy1" loCatId="hierarchy" qsTypeId="urn:microsoft.com/office/officeart/2005/8/quickstyle/3d3" qsCatId="3D" csTypeId="urn:microsoft.com/office/officeart/2005/8/colors/accent1_2" csCatId="accent1" phldr="1"/>
      <dgm:spPr/>
      <dgm:t>
        <a:bodyPr/>
        <a:lstStyle/>
        <a:p>
          <a:endParaRPr lang="en-IN"/>
        </a:p>
      </dgm:t>
    </dgm:pt>
    <dgm:pt modelId="{3ED2811D-018B-46AA-B1C2-06BE0F38AF82}">
      <dgm:prSet phldrT="[Text]"/>
      <dgm:spPr/>
      <dgm:t>
        <a:bodyPr/>
        <a:lstStyle/>
        <a:p>
          <a:r>
            <a:rPr lang="en-IN" dirty="0" smtClean="0"/>
            <a:t>Clearance is taken from Lab, Pharmacy and other departments  by discharge coordinator </a:t>
          </a:r>
          <a:endParaRPr lang="en-IN" dirty="0"/>
        </a:p>
      </dgm:t>
    </dgm:pt>
    <dgm:pt modelId="{A2C8E58E-74B2-46F7-9E27-17D363C6E1D5}" type="parTrans" cxnId="{8EE81346-1370-4F20-BFC8-88320B37035A}">
      <dgm:prSet/>
      <dgm:spPr/>
      <dgm:t>
        <a:bodyPr/>
        <a:lstStyle/>
        <a:p>
          <a:endParaRPr lang="en-IN"/>
        </a:p>
      </dgm:t>
    </dgm:pt>
    <dgm:pt modelId="{BC82F4CC-F585-4DC6-BC44-C426E137C5BA}" type="sibTrans" cxnId="{8EE81346-1370-4F20-BFC8-88320B37035A}">
      <dgm:prSet/>
      <dgm:spPr/>
      <dgm:t>
        <a:bodyPr/>
        <a:lstStyle/>
        <a:p>
          <a:endParaRPr lang="en-IN"/>
        </a:p>
      </dgm:t>
    </dgm:pt>
    <dgm:pt modelId="{20A6582A-A5D5-46EC-AD3F-5DDF9E3B9024}">
      <dgm:prSet phldrT="[Text]"/>
      <dgm:spPr/>
      <dgm:t>
        <a:bodyPr/>
        <a:lstStyle/>
        <a:p>
          <a:r>
            <a:rPr lang="en-IN" dirty="0" smtClean="0"/>
            <a:t>TPA PATIENT( Summary and bill sent to TPA)</a:t>
          </a:r>
          <a:endParaRPr lang="en-IN" dirty="0"/>
        </a:p>
      </dgm:t>
    </dgm:pt>
    <dgm:pt modelId="{B42A4570-9183-4D77-BA8B-99DCB87FC850}" type="parTrans" cxnId="{16FDE67A-DE26-462A-A73D-ECA0CBBC6820}">
      <dgm:prSet/>
      <dgm:spPr/>
      <dgm:t>
        <a:bodyPr/>
        <a:lstStyle/>
        <a:p>
          <a:endParaRPr lang="en-IN"/>
        </a:p>
      </dgm:t>
    </dgm:pt>
    <dgm:pt modelId="{63863430-FD6B-4D65-AC9E-F69C1539E310}" type="sibTrans" cxnId="{16FDE67A-DE26-462A-A73D-ECA0CBBC6820}">
      <dgm:prSet/>
      <dgm:spPr/>
      <dgm:t>
        <a:bodyPr/>
        <a:lstStyle/>
        <a:p>
          <a:endParaRPr lang="en-IN"/>
        </a:p>
      </dgm:t>
    </dgm:pt>
    <dgm:pt modelId="{E1480C44-363A-4DE9-97B6-349D4EDE10F7}">
      <dgm:prSet phldrT="[Text]"/>
      <dgm:spPr/>
      <dgm:t>
        <a:bodyPr/>
        <a:lstStyle/>
        <a:p>
          <a:r>
            <a:rPr lang="en-IN" dirty="0" smtClean="0"/>
            <a:t>Not approved </a:t>
          </a:r>
          <a:endParaRPr lang="en-IN" dirty="0"/>
        </a:p>
      </dgm:t>
    </dgm:pt>
    <dgm:pt modelId="{F5721997-5265-43D7-B41A-5888B3D9AD01}" type="parTrans" cxnId="{34E3A4CB-F4F3-4F94-897A-E9BC42180C00}">
      <dgm:prSet/>
      <dgm:spPr/>
      <dgm:t>
        <a:bodyPr/>
        <a:lstStyle/>
        <a:p>
          <a:endParaRPr lang="en-IN"/>
        </a:p>
      </dgm:t>
    </dgm:pt>
    <dgm:pt modelId="{623E772B-31C0-4486-AB6B-21101C921B5C}" type="sibTrans" cxnId="{34E3A4CB-F4F3-4F94-897A-E9BC42180C00}">
      <dgm:prSet/>
      <dgm:spPr/>
      <dgm:t>
        <a:bodyPr/>
        <a:lstStyle/>
        <a:p>
          <a:endParaRPr lang="en-IN"/>
        </a:p>
      </dgm:t>
    </dgm:pt>
    <dgm:pt modelId="{FF8178E9-E3C3-4738-BBC2-20A9970B29EA}">
      <dgm:prSet phldrT="[Text]"/>
      <dgm:spPr/>
      <dgm:t>
        <a:bodyPr/>
        <a:lstStyle/>
        <a:p>
          <a:r>
            <a:rPr lang="en-IN" dirty="0" smtClean="0"/>
            <a:t>Cash payment </a:t>
          </a:r>
          <a:endParaRPr lang="en-IN" dirty="0"/>
        </a:p>
      </dgm:t>
    </dgm:pt>
    <dgm:pt modelId="{3F995ABA-8E50-465B-A77E-741B5836C513}" type="parTrans" cxnId="{BB93F813-69E7-4A12-B888-7876C9DBB4DC}">
      <dgm:prSet/>
      <dgm:spPr/>
      <dgm:t>
        <a:bodyPr/>
        <a:lstStyle/>
        <a:p>
          <a:endParaRPr lang="en-IN"/>
        </a:p>
      </dgm:t>
    </dgm:pt>
    <dgm:pt modelId="{85716766-3905-48AF-8D27-D4C9FE923253}" type="sibTrans" cxnId="{BB93F813-69E7-4A12-B888-7876C9DBB4DC}">
      <dgm:prSet/>
      <dgm:spPr/>
      <dgm:t>
        <a:bodyPr/>
        <a:lstStyle/>
        <a:p>
          <a:endParaRPr lang="en-IN"/>
        </a:p>
      </dgm:t>
    </dgm:pt>
    <dgm:pt modelId="{DF07C42B-C263-423D-A3FF-FD4032F592CE}">
      <dgm:prSet phldrT="[Text]"/>
      <dgm:spPr/>
      <dgm:t>
        <a:bodyPr/>
        <a:lstStyle/>
        <a:p>
          <a:r>
            <a:rPr lang="en-IN" dirty="0" smtClean="0"/>
            <a:t>Cash patient</a:t>
          </a:r>
          <a:endParaRPr lang="en-IN" dirty="0"/>
        </a:p>
      </dgm:t>
    </dgm:pt>
    <dgm:pt modelId="{29A05614-FD9F-45BA-85EF-79D16E3EE26C}" type="parTrans" cxnId="{A2F353F4-3A78-47E5-91EC-065913A4FCD6}">
      <dgm:prSet/>
      <dgm:spPr/>
      <dgm:t>
        <a:bodyPr/>
        <a:lstStyle/>
        <a:p>
          <a:endParaRPr lang="en-IN"/>
        </a:p>
      </dgm:t>
    </dgm:pt>
    <dgm:pt modelId="{24B67073-5499-4518-86CB-E9555480F8F4}" type="sibTrans" cxnId="{A2F353F4-3A78-47E5-91EC-065913A4FCD6}">
      <dgm:prSet/>
      <dgm:spPr/>
      <dgm:t>
        <a:bodyPr/>
        <a:lstStyle/>
        <a:p>
          <a:endParaRPr lang="en-IN"/>
        </a:p>
      </dgm:t>
    </dgm:pt>
    <dgm:pt modelId="{7D639881-42E9-4D60-B211-130171907EE0}">
      <dgm:prSet phldrT="[Text]"/>
      <dgm:spPr/>
      <dgm:t>
        <a:bodyPr/>
        <a:lstStyle/>
        <a:p>
          <a:r>
            <a:rPr lang="en-IN" dirty="0" smtClean="0"/>
            <a:t>Bill cleared by patient</a:t>
          </a:r>
          <a:endParaRPr lang="en-IN" dirty="0"/>
        </a:p>
      </dgm:t>
    </dgm:pt>
    <dgm:pt modelId="{525DA42F-32A0-4A54-8842-B987E3DD8833}" type="parTrans" cxnId="{AA68D674-8B8C-4F9E-A93A-86A5E3A79234}">
      <dgm:prSet/>
      <dgm:spPr/>
      <dgm:t>
        <a:bodyPr/>
        <a:lstStyle/>
        <a:p>
          <a:endParaRPr lang="en-IN"/>
        </a:p>
      </dgm:t>
    </dgm:pt>
    <dgm:pt modelId="{BD0026F4-F0B7-47F4-AE82-9C00461393FD}" type="sibTrans" cxnId="{AA68D674-8B8C-4F9E-A93A-86A5E3A79234}">
      <dgm:prSet/>
      <dgm:spPr/>
      <dgm:t>
        <a:bodyPr/>
        <a:lstStyle/>
        <a:p>
          <a:endParaRPr lang="en-IN"/>
        </a:p>
      </dgm:t>
    </dgm:pt>
    <dgm:pt modelId="{C9E2D8F4-E4CC-4D8D-A158-919806CB5259}" type="pres">
      <dgm:prSet presAssocID="{166CE037-2CAE-4845-B0B3-A9BF294F45E2}" presName="hierChild1" presStyleCnt="0">
        <dgm:presLayoutVars>
          <dgm:chPref val="1"/>
          <dgm:dir/>
          <dgm:animOne val="branch"/>
          <dgm:animLvl val="lvl"/>
          <dgm:resizeHandles/>
        </dgm:presLayoutVars>
      </dgm:prSet>
      <dgm:spPr/>
    </dgm:pt>
    <dgm:pt modelId="{1229E83C-806D-433E-9F78-3DD4EC858992}" type="pres">
      <dgm:prSet presAssocID="{3ED2811D-018B-46AA-B1C2-06BE0F38AF82}" presName="hierRoot1" presStyleCnt="0"/>
      <dgm:spPr/>
    </dgm:pt>
    <dgm:pt modelId="{C9886A3D-574B-44EA-94B3-110D35F93A75}" type="pres">
      <dgm:prSet presAssocID="{3ED2811D-018B-46AA-B1C2-06BE0F38AF82}" presName="composite" presStyleCnt="0"/>
      <dgm:spPr/>
    </dgm:pt>
    <dgm:pt modelId="{DE8460F4-43B1-4500-BBD8-ECC091345C9F}" type="pres">
      <dgm:prSet presAssocID="{3ED2811D-018B-46AA-B1C2-06BE0F38AF82}" presName="background" presStyleLbl="node0" presStyleIdx="0" presStyleCnt="1"/>
      <dgm:spPr/>
    </dgm:pt>
    <dgm:pt modelId="{7345164A-0C74-42A8-89BB-278EADC4C5BA}" type="pres">
      <dgm:prSet presAssocID="{3ED2811D-018B-46AA-B1C2-06BE0F38AF82}" presName="text" presStyleLbl="fgAcc0" presStyleIdx="0" presStyleCnt="1" custScaleX="270709" custScaleY="128432" custLinFactNeighborX="-13089" custLinFactNeighborY="-46776">
        <dgm:presLayoutVars>
          <dgm:chPref val="3"/>
        </dgm:presLayoutVars>
      </dgm:prSet>
      <dgm:spPr/>
      <dgm:t>
        <a:bodyPr/>
        <a:lstStyle/>
        <a:p>
          <a:endParaRPr lang="en-IN"/>
        </a:p>
      </dgm:t>
    </dgm:pt>
    <dgm:pt modelId="{4753D8A3-E6FF-46C9-B2BB-562E7216B27D}" type="pres">
      <dgm:prSet presAssocID="{3ED2811D-018B-46AA-B1C2-06BE0F38AF82}" presName="hierChild2" presStyleCnt="0"/>
      <dgm:spPr/>
    </dgm:pt>
    <dgm:pt modelId="{1E04DC3A-0204-4A8B-99FC-542701C54F16}" type="pres">
      <dgm:prSet presAssocID="{B42A4570-9183-4D77-BA8B-99DCB87FC850}" presName="Name10" presStyleLbl="parChTrans1D2" presStyleIdx="0" presStyleCnt="2"/>
      <dgm:spPr/>
    </dgm:pt>
    <dgm:pt modelId="{BE4E1FAE-9DB2-4BBF-97A6-3C3369C69640}" type="pres">
      <dgm:prSet presAssocID="{20A6582A-A5D5-46EC-AD3F-5DDF9E3B9024}" presName="hierRoot2" presStyleCnt="0"/>
      <dgm:spPr/>
    </dgm:pt>
    <dgm:pt modelId="{0557D53B-ED37-4828-B56E-4E0AEEF3AE06}" type="pres">
      <dgm:prSet presAssocID="{20A6582A-A5D5-46EC-AD3F-5DDF9E3B9024}" presName="composite2" presStyleCnt="0"/>
      <dgm:spPr/>
    </dgm:pt>
    <dgm:pt modelId="{798CDE27-E563-49EA-8B46-B8C963B2417F}" type="pres">
      <dgm:prSet presAssocID="{20A6582A-A5D5-46EC-AD3F-5DDF9E3B9024}" presName="background2" presStyleLbl="node2" presStyleIdx="0" presStyleCnt="2"/>
      <dgm:spPr/>
    </dgm:pt>
    <dgm:pt modelId="{391897FA-3539-43BF-95BD-FD709C723D96}" type="pres">
      <dgm:prSet presAssocID="{20A6582A-A5D5-46EC-AD3F-5DDF9E3B9024}" presName="text2" presStyleLbl="fgAcc2" presStyleIdx="0" presStyleCnt="2" custScaleX="227227" custLinFactNeighborX="-32955" custLinFactNeighborY="-4575">
        <dgm:presLayoutVars>
          <dgm:chPref val="3"/>
        </dgm:presLayoutVars>
      </dgm:prSet>
      <dgm:spPr/>
      <dgm:t>
        <a:bodyPr/>
        <a:lstStyle/>
        <a:p>
          <a:endParaRPr lang="en-IN"/>
        </a:p>
      </dgm:t>
    </dgm:pt>
    <dgm:pt modelId="{D247A4FD-D2C2-42C8-ABFA-73241A81816F}" type="pres">
      <dgm:prSet presAssocID="{20A6582A-A5D5-46EC-AD3F-5DDF9E3B9024}" presName="hierChild3" presStyleCnt="0"/>
      <dgm:spPr/>
    </dgm:pt>
    <dgm:pt modelId="{A301DFB7-2268-4C1D-A816-96D33F0288E5}" type="pres">
      <dgm:prSet presAssocID="{F5721997-5265-43D7-B41A-5888B3D9AD01}" presName="Name17" presStyleLbl="parChTrans1D3" presStyleIdx="0" presStyleCnt="3"/>
      <dgm:spPr/>
    </dgm:pt>
    <dgm:pt modelId="{5A0EC09C-316E-4845-B8E9-14B560DCDC8E}" type="pres">
      <dgm:prSet presAssocID="{E1480C44-363A-4DE9-97B6-349D4EDE10F7}" presName="hierRoot3" presStyleCnt="0"/>
      <dgm:spPr/>
    </dgm:pt>
    <dgm:pt modelId="{F7F522CD-38D5-443B-94FF-5F22618A5656}" type="pres">
      <dgm:prSet presAssocID="{E1480C44-363A-4DE9-97B6-349D4EDE10F7}" presName="composite3" presStyleCnt="0"/>
      <dgm:spPr/>
    </dgm:pt>
    <dgm:pt modelId="{38350C1A-3681-449C-B72B-3285BC92AAAA}" type="pres">
      <dgm:prSet presAssocID="{E1480C44-363A-4DE9-97B6-349D4EDE10F7}" presName="background3" presStyleLbl="node3" presStyleIdx="0" presStyleCnt="3"/>
      <dgm:spPr/>
    </dgm:pt>
    <dgm:pt modelId="{BEC8E166-2F55-48B6-B561-6DFBA1BC6E69}" type="pres">
      <dgm:prSet presAssocID="{E1480C44-363A-4DE9-97B6-349D4EDE10F7}" presName="text3" presStyleLbl="fgAcc3" presStyleIdx="0" presStyleCnt="3">
        <dgm:presLayoutVars>
          <dgm:chPref val="3"/>
        </dgm:presLayoutVars>
      </dgm:prSet>
      <dgm:spPr/>
    </dgm:pt>
    <dgm:pt modelId="{9294387D-48C9-4377-8B94-DDDFBB6DF636}" type="pres">
      <dgm:prSet presAssocID="{E1480C44-363A-4DE9-97B6-349D4EDE10F7}" presName="hierChild4" presStyleCnt="0"/>
      <dgm:spPr/>
    </dgm:pt>
    <dgm:pt modelId="{48F80E8A-41B8-4BED-8AB8-74A06CD2BD79}" type="pres">
      <dgm:prSet presAssocID="{3F995ABA-8E50-465B-A77E-741B5836C513}" presName="Name17" presStyleLbl="parChTrans1D3" presStyleIdx="1" presStyleCnt="3"/>
      <dgm:spPr/>
    </dgm:pt>
    <dgm:pt modelId="{1E42F1BB-9C32-4E35-BA37-FADCB6F58D9C}" type="pres">
      <dgm:prSet presAssocID="{FF8178E9-E3C3-4738-BBC2-20A9970B29EA}" presName="hierRoot3" presStyleCnt="0"/>
      <dgm:spPr/>
    </dgm:pt>
    <dgm:pt modelId="{5C3ADD24-1DD9-47BB-ABAE-A7944FCD3F5C}" type="pres">
      <dgm:prSet presAssocID="{FF8178E9-E3C3-4738-BBC2-20A9970B29EA}" presName="composite3" presStyleCnt="0"/>
      <dgm:spPr/>
    </dgm:pt>
    <dgm:pt modelId="{DF60C1A6-2542-4FC3-923E-C2FFFD0AB8B2}" type="pres">
      <dgm:prSet presAssocID="{FF8178E9-E3C3-4738-BBC2-20A9970B29EA}" presName="background3" presStyleLbl="node3" presStyleIdx="1" presStyleCnt="3"/>
      <dgm:spPr/>
    </dgm:pt>
    <dgm:pt modelId="{56A3FB74-5E70-495D-8D43-076AE1F4BA4E}" type="pres">
      <dgm:prSet presAssocID="{FF8178E9-E3C3-4738-BBC2-20A9970B29EA}" presName="text3" presStyleLbl="fgAcc3" presStyleIdx="1" presStyleCnt="3">
        <dgm:presLayoutVars>
          <dgm:chPref val="3"/>
        </dgm:presLayoutVars>
      </dgm:prSet>
      <dgm:spPr/>
    </dgm:pt>
    <dgm:pt modelId="{7F90DCA0-C92F-4352-89F3-F57E3884314A}" type="pres">
      <dgm:prSet presAssocID="{FF8178E9-E3C3-4738-BBC2-20A9970B29EA}" presName="hierChild4" presStyleCnt="0"/>
      <dgm:spPr/>
    </dgm:pt>
    <dgm:pt modelId="{1BFE19A6-AE4C-4B26-B4B5-A1D1B3C83F9E}" type="pres">
      <dgm:prSet presAssocID="{29A05614-FD9F-45BA-85EF-79D16E3EE26C}" presName="Name10" presStyleLbl="parChTrans1D2" presStyleIdx="1" presStyleCnt="2"/>
      <dgm:spPr/>
    </dgm:pt>
    <dgm:pt modelId="{3175614B-2B79-40B1-BD83-56DC80E4C076}" type="pres">
      <dgm:prSet presAssocID="{DF07C42B-C263-423D-A3FF-FD4032F592CE}" presName="hierRoot2" presStyleCnt="0"/>
      <dgm:spPr/>
    </dgm:pt>
    <dgm:pt modelId="{B6E1C232-87CF-4868-929E-C38C5E85ED9E}" type="pres">
      <dgm:prSet presAssocID="{DF07C42B-C263-423D-A3FF-FD4032F592CE}" presName="composite2" presStyleCnt="0"/>
      <dgm:spPr/>
    </dgm:pt>
    <dgm:pt modelId="{1E730D99-4CD4-4E6C-B93A-5C6E4756D8F4}" type="pres">
      <dgm:prSet presAssocID="{DF07C42B-C263-423D-A3FF-FD4032F592CE}" presName="background2" presStyleLbl="node2" presStyleIdx="1" presStyleCnt="2"/>
      <dgm:spPr/>
    </dgm:pt>
    <dgm:pt modelId="{64A70F19-F82B-4E8F-8520-5904F1B8510E}" type="pres">
      <dgm:prSet presAssocID="{DF07C42B-C263-423D-A3FF-FD4032F592CE}" presName="text2" presStyleLbl="fgAcc2" presStyleIdx="1" presStyleCnt="2">
        <dgm:presLayoutVars>
          <dgm:chPref val="3"/>
        </dgm:presLayoutVars>
      </dgm:prSet>
      <dgm:spPr/>
      <dgm:t>
        <a:bodyPr/>
        <a:lstStyle/>
        <a:p>
          <a:endParaRPr lang="en-IN"/>
        </a:p>
      </dgm:t>
    </dgm:pt>
    <dgm:pt modelId="{F4226F08-BEDC-4299-B9E0-57A52D08D043}" type="pres">
      <dgm:prSet presAssocID="{DF07C42B-C263-423D-A3FF-FD4032F592CE}" presName="hierChild3" presStyleCnt="0"/>
      <dgm:spPr/>
    </dgm:pt>
    <dgm:pt modelId="{D8956F85-2406-443B-B75A-9040953E4CC8}" type="pres">
      <dgm:prSet presAssocID="{525DA42F-32A0-4A54-8842-B987E3DD8833}" presName="Name17" presStyleLbl="parChTrans1D3" presStyleIdx="2" presStyleCnt="3"/>
      <dgm:spPr/>
    </dgm:pt>
    <dgm:pt modelId="{A7F6658B-4556-407E-B851-999A9AD92C2C}" type="pres">
      <dgm:prSet presAssocID="{7D639881-42E9-4D60-B211-130171907EE0}" presName="hierRoot3" presStyleCnt="0"/>
      <dgm:spPr/>
    </dgm:pt>
    <dgm:pt modelId="{AFF4B8F8-2B96-4AC6-94A4-4FD1EFF5F6C1}" type="pres">
      <dgm:prSet presAssocID="{7D639881-42E9-4D60-B211-130171907EE0}" presName="composite3" presStyleCnt="0"/>
      <dgm:spPr/>
    </dgm:pt>
    <dgm:pt modelId="{CB31CF74-7C60-4944-8873-86116243EC43}" type="pres">
      <dgm:prSet presAssocID="{7D639881-42E9-4D60-B211-130171907EE0}" presName="background3" presStyleLbl="node3" presStyleIdx="2" presStyleCnt="3"/>
      <dgm:spPr/>
    </dgm:pt>
    <dgm:pt modelId="{71BFC041-3E5B-4BAD-BD4D-479987E09D87}" type="pres">
      <dgm:prSet presAssocID="{7D639881-42E9-4D60-B211-130171907EE0}" presName="text3" presStyleLbl="fgAcc3" presStyleIdx="2" presStyleCnt="3">
        <dgm:presLayoutVars>
          <dgm:chPref val="3"/>
        </dgm:presLayoutVars>
      </dgm:prSet>
      <dgm:spPr/>
    </dgm:pt>
    <dgm:pt modelId="{07890805-8280-4BCC-894A-A2727843DB00}" type="pres">
      <dgm:prSet presAssocID="{7D639881-42E9-4D60-B211-130171907EE0}" presName="hierChild4" presStyleCnt="0"/>
      <dgm:spPr/>
    </dgm:pt>
  </dgm:ptLst>
  <dgm:cxnLst>
    <dgm:cxn modelId="{D5B864FF-404D-4590-A2B6-58936ED32B6E}" type="presOf" srcId="{3ED2811D-018B-46AA-B1C2-06BE0F38AF82}" destId="{7345164A-0C74-42A8-89BB-278EADC4C5BA}" srcOrd="0" destOrd="0" presId="urn:microsoft.com/office/officeart/2005/8/layout/hierarchy1"/>
    <dgm:cxn modelId="{751A40A0-71CB-4D24-907A-C4F6464DDEFF}" type="presOf" srcId="{FF8178E9-E3C3-4738-BBC2-20A9970B29EA}" destId="{56A3FB74-5E70-495D-8D43-076AE1F4BA4E}" srcOrd="0" destOrd="0" presId="urn:microsoft.com/office/officeart/2005/8/layout/hierarchy1"/>
    <dgm:cxn modelId="{B3ADED30-75A4-4D17-9835-191592D8B308}" type="presOf" srcId="{B42A4570-9183-4D77-BA8B-99DCB87FC850}" destId="{1E04DC3A-0204-4A8B-99FC-542701C54F16}" srcOrd="0" destOrd="0" presId="urn:microsoft.com/office/officeart/2005/8/layout/hierarchy1"/>
    <dgm:cxn modelId="{7352A283-6F92-4EAA-B845-ED91F8D398CF}" type="presOf" srcId="{20A6582A-A5D5-46EC-AD3F-5DDF9E3B9024}" destId="{391897FA-3539-43BF-95BD-FD709C723D96}" srcOrd="0" destOrd="0" presId="urn:microsoft.com/office/officeart/2005/8/layout/hierarchy1"/>
    <dgm:cxn modelId="{0774CCD1-2037-46C2-BCF8-73CE7BA73866}" type="presOf" srcId="{3F995ABA-8E50-465B-A77E-741B5836C513}" destId="{48F80E8A-41B8-4BED-8AB8-74A06CD2BD79}" srcOrd="0" destOrd="0" presId="urn:microsoft.com/office/officeart/2005/8/layout/hierarchy1"/>
    <dgm:cxn modelId="{16FDE67A-DE26-462A-A73D-ECA0CBBC6820}" srcId="{3ED2811D-018B-46AA-B1C2-06BE0F38AF82}" destId="{20A6582A-A5D5-46EC-AD3F-5DDF9E3B9024}" srcOrd="0" destOrd="0" parTransId="{B42A4570-9183-4D77-BA8B-99DCB87FC850}" sibTransId="{63863430-FD6B-4D65-AC9E-F69C1539E310}"/>
    <dgm:cxn modelId="{AA68D674-8B8C-4F9E-A93A-86A5E3A79234}" srcId="{DF07C42B-C263-423D-A3FF-FD4032F592CE}" destId="{7D639881-42E9-4D60-B211-130171907EE0}" srcOrd="0" destOrd="0" parTransId="{525DA42F-32A0-4A54-8842-B987E3DD8833}" sibTransId="{BD0026F4-F0B7-47F4-AE82-9C00461393FD}"/>
    <dgm:cxn modelId="{C25E7A2F-9E3A-436B-B1EF-2321EA27E7DF}" type="presOf" srcId="{525DA42F-32A0-4A54-8842-B987E3DD8833}" destId="{D8956F85-2406-443B-B75A-9040953E4CC8}" srcOrd="0" destOrd="0" presId="urn:microsoft.com/office/officeart/2005/8/layout/hierarchy1"/>
    <dgm:cxn modelId="{A86DD2DC-A1CF-42E0-A2C1-C308508C5F95}" type="presOf" srcId="{E1480C44-363A-4DE9-97B6-349D4EDE10F7}" destId="{BEC8E166-2F55-48B6-B561-6DFBA1BC6E69}" srcOrd="0" destOrd="0" presId="urn:microsoft.com/office/officeart/2005/8/layout/hierarchy1"/>
    <dgm:cxn modelId="{5F87F6D4-C5A7-4E09-81D3-0D49FCD6360C}" type="presOf" srcId="{F5721997-5265-43D7-B41A-5888B3D9AD01}" destId="{A301DFB7-2268-4C1D-A816-96D33F0288E5}" srcOrd="0" destOrd="0" presId="urn:microsoft.com/office/officeart/2005/8/layout/hierarchy1"/>
    <dgm:cxn modelId="{64D682CA-CF40-4988-B6D4-B088D41567DA}" type="presOf" srcId="{29A05614-FD9F-45BA-85EF-79D16E3EE26C}" destId="{1BFE19A6-AE4C-4B26-B4B5-A1D1B3C83F9E}" srcOrd="0" destOrd="0" presId="urn:microsoft.com/office/officeart/2005/8/layout/hierarchy1"/>
    <dgm:cxn modelId="{8EE81346-1370-4F20-BFC8-88320B37035A}" srcId="{166CE037-2CAE-4845-B0B3-A9BF294F45E2}" destId="{3ED2811D-018B-46AA-B1C2-06BE0F38AF82}" srcOrd="0" destOrd="0" parTransId="{A2C8E58E-74B2-46F7-9E27-17D363C6E1D5}" sibTransId="{BC82F4CC-F585-4DC6-BC44-C426E137C5BA}"/>
    <dgm:cxn modelId="{B64A1CD5-CB21-4B2F-A198-90E6C440C6BE}" type="presOf" srcId="{166CE037-2CAE-4845-B0B3-A9BF294F45E2}" destId="{C9E2D8F4-E4CC-4D8D-A158-919806CB5259}" srcOrd="0" destOrd="0" presId="urn:microsoft.com/office/officeart/2005/8/layout/hierarchy1"/>
    <dgm:cxn modelId="{A2F353F4-3A78-47E5-91EC-065913A4FCD6}" srcId="{3ED2811D-018B-46AA-B1C2-06BE0F38AF82}" destId="{DF07C42B-C263-423D-A3FF-FD4032F592CE}" srcOrd="1" destOrd="0" parTransId="{29A05614-FD9F-45BA-85EF-79D16E3EE26C}" sibTransId="{24B67073-5499-4518-86CB-E9555480F8F4}"/>
    <dgm:cxn modelId="{34E3A4CB-F4F3-4F94-897A-E9BC42180C00}" srcId="{20A6582A-A5D5-46EC-AD3F-5DDF9E3B9024}" destId="{E1480C44-363A-4DE9-97B6-349D4EDE10F7}" srcOrd="0" destOrd="0" parTransId="{F5721997-5265-43D7-B41A-5888B3D9AD01}" sibTransId="{623E772B-31C0-4486-AB6B-21101C921B5C}"/>
    <dgm:cxn modelId="{C134F61B-1AA6-4A89-A5A3-4F706F8C5751}" type="presOf" srcId="{DF07C42B-C263-423D-A3FF-FD4032F592CE}" destId="{64A70F19-F82B-4E8F-8520-5904F1B8510E}" srcOrd="0" destOrd="0" presId="urn:microsoft.com/office/officeart/2005/8/layout/hierarchy1"/>
    <dgm:cxn modelId="{DA82AD24-FB96-4E82-8425-6B7206843C9A}" type="presOf" srcId="{7D639881-42E9-4D60-B211-130171907EE0}" destId="{71BFC041-3E5B-4BAD-BD4D-479987E09D87}" srcOrd="0" destOrd="0" presId="urn:microsoft.com/office/officeart/2005/8/layout/hierarchy1"/>
    <dgm:cxn modelId="{BB93F813-69E7-4A12-B888-7876C9DBB4DC}" srcId="{20A6582A-A5D5-46EC-AD3F-5DDF9E3B9024}" destId="{FF8178E9-E3C3-4738-BBC2-20A9970B29EA}" srcOrd="1" destOrd="0" parTransId="{3F995ABA-8E50-465B-A77E-741B5836C513}" sibTransId="{85716766-3905-48AF-8D27-D4C9FE923253}"/>
    <dgm:cxn modelId="{A0B6ABE2-E08F-44F4-BC57-B66B5A1D09FB}" type="presParOf" srcId="{C9E2D8F4-E4CC-4D8D-A158-919806CB5259}" destId="{1229E83C-806D-433E-9F78-3DD4EC858992}" srcOrd="0" destOrd="0" presId="urn:microsoft.com/office/officeart/2005/8/layout/hierarchy1"/>
    <dgm:cxn modelId="{8DF4BA58-5F5A-498A-A538-C37C1370E035}" type="presParOf" srcId="{1229E83C-806D-433E-9F78-3DD4EC858992}" destId="{C9886A3D-574B-44EA-94B3-110D35F93A75}" srcOrd="0" destOrd="0" presId="urn:microsoft.com/office/officeart/2005/8/layout/hierarchy1"/>
    <dgm:cxn modelId="{24669B6E-9A0C-4B6B-839C-1EE5C9F3150B}" type="presParOf" srcId="{C9886A3D-574B-44EA-94B3-110D35F93A75}" destId="{DE8460F4-43B1-4500-BBD8-ECC091345C9F}" srcOrd="0" destOrd="0" presId="urn:microsoft.com/office/officeart/2005/8/layout/hierarchy1"/>
    <dgm:cxn modelId="{0F7B609D-1BDB-4F13-BF0A-354E3433553E}" type="presParOf" srcId="{C9886A3D-574B-44EA-94B3-110D35F93A75}" destId="{7345164A-0C74-42A8-89BB-278EADC4C5BA}" srcOrd="1" destOrd="0" presId="urn:microsoft.com/office/officeart/2005/8/layout/hierarchy1"/>
    <dgm:cxn modelId="{4DF16EC7-73F9-4599-A6B7-56F22F0D2975}" type="presParOf" srcId="{1229E83C-806D-433E-9F78-3DD4EC858992}" destId="{4753D8A3-E6FF-46C9-B2BB-562E7216B27D}" srcOrd="1" destOrd="0" presId="urn:microsoft.com/office/officeart/2005/8/layout/hierarchy1"/>
    <dgm:cxn modelId="{F91B4D30-3DC7-4BDA-8AF9-59CCC7E39FAC}" type="presParOf" srcId="{4753D8A3-E6FF-46C9-B2BB-562E7216B27D}" destId="{1E04DC3A-0204-4A8B-99FC-542701C54F16}" srcOrd="0" destOrd="0" presId="urn:microsoft.com/office/officeart/2005/8/layout/hierarchy1"/>
    <dgm:cxn modelId="{27E0EF8F-A90B-4CDE-90EF-45374DFF30AD}" type="presParOf" srcId="{4753D8A3-E6FF-46C9-B2BB-562E7216B27D}" destId="{BE4E1FAE-9DB2-4BBF-97A6-3C3369C69640}" srcOrd="1" destOrd="0" presId="urn:microsoft.com/office/officeart/2005/8/layout/hierarchy1"/>
    <dgm:cxn modelId="{F63B3557-51D3-492D-969D-ACB9C2C59DE1}" type="presParOf" srcId="{BE4E1FAE-9DB2-4BBF-97A6-3C3369C69640}" destId="{0557D53B-ED37-4828-B56E-4E0AEEF3AE06}" srcOrd="0" destOrd="0" presId="urn:microsoft.com/office/officeart/2005/8/layout/hierarchy1"/>
    <dgm:cxn modelId="{8247E359-7714-4DEF-8D73-2BC3060E9E9D}" type="presParOf" srcId="{0557D53B-ED37-4828-B56E-4E0AEEF3AE06}" destId="{798CDE27-E563-49EA-8B46-B8C963B2417F}" srcOrd="0" destOrd="0" presId="urn:microsoft.com/office/officeart/2005/8/layout/hierarchy1"/>
    <dgm:cxn modelId="{E7BC002F-5C17-4B65-B77E-64782617CD03}" type="presParOf" srcId="{0557D53B-ED37-4828-B56E-4E0AEEF3AE06}" destId="{391897FA-3539-43BF-95BD-FD709C723D96}" srcOrd="1" destOrd="0" presId="urn:microsoft.com/office/officeart/2005/8/layout/hierarchy1"/>
    <dgm:cxn modelId="{105C7762-D604-4692-A8C2-79BAF1FA7883}" type="presParOf" srcId="{BE4E1FAE-9DB2-4BBF-97A6-3C3369C69640}" destId="{D247A4FD-D2C2-42C8-ABFA-73241A81816F}" srcOrd="1" destOrd="0" presId="urn:microsoft.com/office/officeart/2005/8/layout/hierarchy1"/>
    <dgm:cxn modelId="{099BF68F-2054-4D1B-B796-E84FD7656D08}" type="presParOf" srcId="{D247A4FD-D2C2-42C8-ABFA-73241A81816F}" destId="{A301DFB7-2268-4C1D-A816-96D33F0288E5}" srcOrd="0" destOrd="0" presId="urn:microsoft.com/office/officeart/2005/8/layout/hierarchy1"/>
    <dgm:cxn modelId="{45A20009-DF98-4350-8942-002F6D289D11}" type="presParOf" srcId="{D247A4FD-D2C2-42C8-ABFA-73241A81816F}" destId="{5A0EC09C-316E-4845-B8E9-14B560DCDC8E}" srcOrd="1" destOrd="0" presId="urn:microsoft.com/office/officeart/2005/8/layout/hierarchy1"/>
    <dgm:cxn modelId="{042EE8EA-598E-4DB6-A949-237623034DD9}" type="presParOf" srcId="{5A0EC09C-316E-4845-B8E9-14B560DCDC8E}" destId="{F7F522CD-38D5-443B-94FF-5F22618A5656}" srcOrd="0" destOrd="0" presId="urn:microsoft.com/office/officeart/2005/8/layout/hierarchy1"/>
    <dgm:cxn modelId="{945DEB1B-7908-407C-8431-7CEDDC763961}" type="presParOf" srcId="{F7F522CD-38D5-443B-94FF-5F22618A5656}" destId="{38350C1A-3681-449C-B72B-3285BC92AAAA}" srcOrd="0" destOrd="0" presId="urn:microsoft.com/office/officeart/2005/8/layout/hierarchy1"/>
    <dgm:cxn modelId="{C80BE8C9-5149-4992-A509-326B6228F34F}" type="presParOf" srcId="{F7F522CD-38D5-443B-94FF-5F22618A5656}" destId="{BEC8E166-2F55-48B6-B561-6DFBA1BC6E69}" srcOrd="1" destOrd="0" presId="urn:microsoft.com/office/officeart/2005/8/layout/hierarchy1"/>
    <dgm:cxn modelId="{D1E07EF4-ECFA-491D-A14F-324C2348CBFD}" type="presParOf" srcId="{5A0EC09C-316E-4845-B8E9-14B560DCDC8E}" destId="{9294387D-48C9-4377-8B94-DDDFBB6DF636}" srcOrd="1" destOrd="0" presId="urn:microsoft.com/office/officeart/2005/8/layout/hierarchy1"/>
    <dgm:cxn modelId="{F649C3D7-37ED-4488-9F19-6067D3F834CA}" type="presParOf" srcId="{D247A4FD-D2C2-42C8-ABFA-73241A81816F}" destId="{48F80E8A-41B8-4BED-8AB8-74A06CD2BD79}" srcOrd="2" destOrd="0" presId="urn:microsoft.com/office/officeart/2005/8/layout/hierarchy1"/>
    <dgm:cxn modelId="{583F4BF3-8110-4B14-A71E-5A90491A653A}" type="presParOf" srcId="{D247A4FD-D2C2-42C8-ABFA-73241A81816F}" destId="{1E42F1BB-9C32-4E35-BA37-FADCB6F58D9C}" srcOrd="3" destOrd="0" presId="urn:microsoft.com/office/officeart/2005/8/layout/hierarchy1"/>
    <dgm:cxn modelId="{5D476F05-91FD-4BCA-9FEB-FB7D5DDB8E61}" type="presParOf" srcId="{1E42F1BB-9C32-4E35-BA37-FADCB6F58D9C}" destId="{5C3ADD24-1DD9-47BB-ABAE-A7944FCD3F5C}" srcOrd="0" destOrd="0" presId="urn:microsoft.com/office/officeart/2005/8/layout/hierarchy1"/>
    <dgm:cxn modelId="{7C216F6F-4C7E-4C95-9799-7C7837E3F8DF}" type="presParOf" srcId="{5C3ADD24-1DD9-47BB-ABAE-A7944FCD3F5C}" destId="{DF60C1A6-2542-4FC3-923E-C2FFFD0AB8B2}" srcOrd="0" destOrd="0" presId="urn:microsoft.com/office/officeart/2005/8/layout/hierarchy1"/>
    <dgm:cxn modelId="{06B2DBCC-F188-42DA-96AC-51140662D2B5}" type="presParOf" srcId="{5C3ADD24-1DD9-47BB-ABAE-A7944FCD3F5C}" destId="{56A3FB74-5E70-495D-8D43-076AE1F4BA4E}" srcOrd="1" destOrd="0" presId="urn:microsoft.com/office/officeart/2005/8/layout/hierarchy1"/>
    <dgm:cxn modelId="{8406509E-2B60-47A9-BD06-3A95A5416AB1}" type="presParOf" srcId="{1E42F1BB-9C32-4E35-BA37-FADCB6F58D9C}" destId="{7F90DCA0-C92F-4352-89F3-F57E3884314A}" srcOrd="1" destOrd="0" presId="urn:microsoft.com/office/officeart/2005/8/layout/hierarchy1"/>
    <dgm:cxn modelId="{7F4CBE27-265B-4D3C-BE0D-1491D36D40BC}" type="presParOf" srcId="{4753D8A3-E6FF-46C9-B2BB-562E7216B27D}" destId="{1BFE19A6-AE4C-4B26-B4B5-A1D1B3C83F9E}" srcOrd="2" destOrd="0" presId="urn:microsoft.com/office/officeart/2005/8/layout/hierarchy1"/>
    <dgm:cxn modelId="{D4090F8D-E29B-4197-9230-3C61568BBADC}" type="presParOf" srcId="{4753D8A3-E6FF-46C9-B2BB-562E7216B27D}" destId="{3175614B-2B79-40B1-BD83-56DC80E4C076}" srcOrd="3" destOrd="0" presId="urn:microsoft.com/office/officeart/2005/8/layout/hierarchy1"/>
    <dgm:cxn modelId="{58F48259-10E2-4E68-8C4E-307EF94089E4}" type="presParOf" srcId="{3175614B-2B79-40B1-BD83-56DC80E4C076}" destId="{B6E1C232-87CF-4868-929E-C38C5E85ED9E}" srcOrd="0" destOrd="0" presId="urn:microsoft.com/office/officeart/2005/8/layout/hierarchy1"/>
    <dgm:cxn modelId="{D65A0317-B6C5-4858-BBD6-65EEA2D0A36B}" type="presParOf" srcId="{B6E1C232-87CF-4868-929E-C38C5E85ED9E}" destId="{1E730D99-4CD4-4E6C-B93A-5C6E4756D8F4}" srcOrd="0" destOrd="0" presId="urn:microsoft.com/office/officeart/2005/8/layout/hierarchy1"/>
    <dgm:cxn modelId="{1E7C4456-0745-48DB-960C-57313BDCE9B7}" type="presParOf" srcId="{B6E1C232-87CF-4868-929E-C38C5E85ED9E}" destId="{64A70F19-F82B-4E8F-8520-5904F1B8510E}" srcOrd="1" destOrd="0" presId="urn:microsoft.com/office/officeart/2005/8/layout/hierarchy1"/>
    <dgm:cxn modelId="{AEE0AF18-4006-4E4E-BD5C-25008DE043C9}" type="presParOf" srcId="{3175614B-2B79-40B1-BD83-56DC80E4C076}" destId="{F4226F08-BEDC-4299-B9E0-57A52D08D043}" srcOrd="1" destOrd="0" presId="urn:microsoft.com/office/officeart/2005/8/layout/hierarchy1"/>
    <dgm:cxn modelId="{6D27CF51-2BF7-4137-A09A-D4BF74E0707F}" type="presParOf" srcId="{F4226F08-BEDC-4299-B9E0-57A52D08D043}" destId="{D8956F85-2406-443B-B75A-9040953E4CC8}" srcOrd="0" destOrd="0" presId="urn:microsoft.com/office/officeart/2005/8/layout/hierarchy1"/>
    <dgm:cxn modelId="{08779E88-6FAA-4D01-8E22-E096EA15C3D9}" type="presParOf" srcId="{F4226F08-BEDC-4299-B9E0-57A52D08D043}" destId="{A7F6658B-4556-407E-B851-999A9AD92C2C}" srcOrd="1" destOrd="0" presId="urn:microsoft.com/office/officeart/2005/8/layout/hierarchy1"/>
    <dgm:cxn modelId="{4EA96BA3-FFC2-4219-8F6B-C358B7177116}" type="presParOf" srcId="{A7F6658B-4556-407E-B851-999A9AD92C2C}" destId="{AFF4B8F8-2B96-4AC6-94A4-4FD1EFF5F6C1}" srcOrd="0" destOrd="0" presId="urn:microsoft.com/office/officeart/2005/8/layout/hierarchy1"/>
    <dgm:cxn modelId="{073BFD2A-26FB-4CEB-A5AC-29C775654A21}" type="presParOf" srcId="{AFF4B8F8-2B96-4AC6-94A4-4FD1EFF5F6C1}" destId="{CB31CF74-7C60-4944-8873-86116243EC43}" srcOrd="0" destOrd="0" presId="urn:microsoft.com/office/officeart/2005/8/layout/hierarchy1"/>
    <dgm:cxn modelId="{6D42FE45-C19A-4327-BFA9-D2559044E4F2}" type="presParOf" srcId="{AFF4B8F8-2B96-4AC6-94A4-4FD1EFF5F6C1}" destId="{71BFC041-3E5B-4BAD-BD4D-479987E09D87}" srcOrd="1" destOrd="0" presId="urn:microsoft.com/office/officeart/2005/8/layout/hierarchy1"/>
    <dgm:cxn modelId="{555C71A5-BF80-4618-9892-FEDB9B9A3EFB}" type="presParOf" srcId="{A7F6658B-4556-407E-B851-999A9AD92C2C}" destId="{07890805-8280-4BCC-894A-A2727843DB00}" srcOrd="1" destOrd="0" presId="urn:microsoft.com/office/officeart/2005/8/layout/hierarchy1"/>
  </dgm:cxnLst>
  <dgm:bg/>
  <dgm:whole/>
  <dgm:extLst>
    <a:ext uri="http://schemas.microsoft.com/office/drawing/2008/diagram">
      <dsp:dataModelExt xmlns:dsp="http://schemas.microsoft.com/office/drawing/2008/diagram" xmlns="" relId="rId2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09011D7-5046-4B0B-8C4E-1967C6CFA146}">
      <dsp:nvSpPr>
        <dsp:cNvPr id="0" name=""/>
        <dsp:cNvSpPr/>
      </dsp:nvSpPr>
      <dsp:spPr>
        <a:xfrm>
          <a:off x="907413" y="0"/>
          <a:ext cx="2433645" cy="630069"/>
        </a:xfrm>
        <a:prstGeom prst="roundRect">
          <a:avLst>
            <a:gd name="adj" fmla="val 10000"/>
          </a:avLst>
        </a:prstGeom>
        <a:gradFill rotWithShape="0">
          <a:gsLst>
            <a:gs pos="0">
              <a:schemeClr val="accent1">
                <a:hueOff val="0"/>
                <a:satOff val="0"/>
                <a:lumOff val="0"/>
                <a:alphaOff val="0"/>
                <a:tint val="60000"/>
                <a:satMod val="160000"/>
              </a:schemeClr>
            </a:gs>
            <a:gs pos="46000">
              <a:schemeClr val="accent1">
                <a:hueOff val="0"/>
                <a:satOff val="0"/>
                <a:lumOff val="0"/>
                <a:alphaOff val="0"/>
                <a:tint val="86000"/>
                <a:satMod val="160000"/>
              </a:schemeClr>
            </a:gs>
            <a:gs pos="100000">
              <a:schemeClr val="accent1">
                <a:hueOff val="0"/>
                <a:satOff val="0"/>
                <a:lumOff val="0"/>
                <a:alphaOff val="0"/>
                <a:shade val="40000"/>
                <a:satMod val="160000"/>
              </a:schemeClr>
            </a:gs>
          </a:gsLst>
          <a:path path="circle">
            <a:fillToRect l="50000" t="155000" r="50000" b="-55000"/>
          </a:path>
        </a:gradFill>
        <a:ln>
          <a:noFill/>
        </a:ln>
        <a:effectLst>
          <a:outerShdw blurRad="50800" dist="38100" dir="14700000" algn="t"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IN" sz="1200" kern="1200" dirty="0" smtClean="0"/>
            <a:t>Discharge confirmed by consultant to nursing in-charge </a:t>
          </a:r>
          <a:endParaRPr lang="en-IN" sz="1200" kern="1200" dirty="0"/>
        </a:p>
      </dsp:txBody>
      <dsp:txXfrm>
        <a:off x="907413" y="0"/>
        <a:ext cx="2433645" cy="630069"/>
      </dsp:txXfrm>
    </dsp:sp>
    <dsp:sp modelId="{E63B2CB3-CF92-407C-901A-B33A1EBEF9E1}">
      <dsp:nvSpPr>
        <dsp:cNvPr id="0" name=""/>
        <dsp:cNvSpPr/>
      </dsp:nvSpPr>
      <dsp:spPr>
        <a:xfrm rot="5400000">
          <a:off x="2006097" y="645821"/>
          <a:ext cx="236276" cy="283531"/>
        </a:xfrm>
        <a:prstGeom prst="rightArrow">
          <a:avLst>
            <a:gd name="adj1" fmla="val 60000"/>
            <a:gd name="adj2" fmla="val 50000"/>
          </a:avLst>
        </a:prstGeom>
        <a:solidFill>
          <a:schemeClr val="accent1">
            <a:tint val="60000"/>
            <a:hueOff val="0"/>
            <a:satOff val="0"/>
            <a:lumOff val="0"/>
            <a:alphaOff val="0"/>
          </a:schemeClr>
        </a:solidFill>
        <a:ln>
          <a:noFill/>
        </a:ln>
        <a:effectLst>
          <a:outerShdw blurRad="50800" dist="38100" dir="14700000" algn="t" rotWithShape="0">
            <a:srgbClr val="000000">
              <a:alpha val="60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IN" sz="1000" kern="1200"/>
        </a:p>
      </dsp:txBody>
      <dsp:txXfrm rot="5400000">
        <a:off x="2006097" y="645821"/>
        <a:ext cx="236276" cy="283531"/>
      </dsp:txXfrm>
    </dsp:sp>
    <dsp:sp modelId="{A6522510-25C9-4398-BF48-3B51D9A426D3}">
      <dsp:nvSpPr>
        <dsp:cNvPr id="0" name=""/>
        <dsp:cNvSpPr/>
      </dsp:nvSpPr>
      <dsp:spPr>
        <a:xfrm>
          <a:off x="907413" y="945105"/>
          <a:ext cx="2433645" cy="630069"/>
        </a:xfrm>
        <a:prstGeom prst="roundRect">
          <a:avLst>
            <a:gd name="adj" fmla="val 10000"/>
          </a:avLst>
        </a:prstGeom>
        <a:gradFill rotWithShape="0">
          <a:gsLst>
            <a:gs pos="0">
              <a:schemeClr val="accent1">
                <a:hueOff val="0"/>
                <a:satOff val="0"/>
                <a:lumOff val="0"/>
                <a:alphaOff val="0"/>
                <a:tint val="60000"/>
                <a:satMod val="160000"/>
              </a:schemeClr>
            </a:gs>
            <a:gs pos="46000">
              <a:schemeClr val="accent1">
                <a:hueOff val="0"/>
                <a:satOff val="0"/>
                <a:lumOff val="0"/>
                <a:alphaOff val="0"/>
                <a:tint val="86000"/>
                <a:satMod val="160000"/>
              </a:schemeClr>
            </a:gs>
            <a:gs pos="100000">
              <a:schemeClr val="accent1">
                <a:hueOff val="0"/>
                <a:satOff val="0"/>
                <a:lumOff val="0"/>
                <a:alphaOff val="0"/>
                <a:shade val="40000"/>
                <a:satMod val="160000"/>
              </a:schemeClr>
            </a:gs>
          </a:gsLst>
          <a:path path="circle">
            <a:fillToRect l="50000" t="155000" r="50000" b="-55000"/>
          </a:path>
        </a:gradFill>
        <a:ln>
          <a:noFill/>
        </a:ln>
        <a:effectLst>
          <a:outerShdw blurRad="50800" dist="38100" dir="14700000" algn="t"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IN" sz="1200" kern="1200" dirty="0" smtClean="0"/>
            <a:t>Nurse collects reports from LAB, Radiology and other dept. </a:t>
          </a:r>
          <a:endParaRPr lang="en-IN" sz="1200" kern="1200" dirty="0"/>
        </a:p>
      </dsp:txBody>
      <dsp:txXfrm>
        <a:off x="907413" y="945105"/>
        <a:ext cx="2433645" cy="630069"/>
      </dsp:txXfrm>
    </dsp:sp>
    <dsp:sp modelId="{9BDF1698-AD15-4DC9-B6DB-DBEBD18E4959}">
      <dsp:nvSpPr>
        <dsp:cNvPr id="0" name=""/>
        <dsp:cNvSpPr/>
      </dsp:nvSpPr>
      <dsp:spPr>
        <a:xfrm rot="5400000">
          <a:off x="2006097" y="1590926"/>
          <a:ext cx="236276" cy="283531"/>
        </a:xfrm>
        <a:prstGeom prst="rightArrow">
          <a:avLst>
            <a:gd name="adj1" fmla="val 60000"/>
            <a:gd name="adj2" fmla="val 50000"/>
          </a:avLst>
        </a:prstGeom>
        <a:solidFill>
          <a:schemeClr val="accent1">
            <a:tint val="60000"/>
            <a:hueOff val="0"/>
            <a:satOff val="0"/>
            <a:lumOff val="0"/>
            <a:alphaOff val="0"/>
          </a:schemeClr>
        </a:solidFill>
        <a:ln>
          <a:noFill/>
        </a:ln>
        <a:effectLst>
          <a:outerShdw blurRad="50800" dist="38100" dir="14700000" algn="t" rotWithShape="0">
            <a:srgbClr val="000000">
              <a:alpha val="60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IN" sz="1000" kern="1200"/>
        </a:p>
      </dsp:txBody>
      <dsp:txXfrm rot="5400000">
        <a:off x="2006097" y="1590926"/>
        <a:ext cx="236276" cy="283531"/>
      </dsp:txXfrm>
    </dsp:sp>
    <dsp:sp modelId="{B2724316-D79C-4922-8219-D6747715518F}">
      <dsp:nvSpPr>
        <dsp:cNvPr id="0" name=""/>
        <dsp:cNvSpPr/>
      </dsp:nvSpPr>
      <dsp:spPr>
        <a:xfrm>
          <a:off x="907413" y="1890209"/>
          <a:ext cx="2433645" cy="630069"/>
        </a:xfrm>
        <a:prstGeom prst="roundRect">
          <a:avLst>
            <a:gd name="adj" fmla="val 10000"/>
          </a:avLst>
        </a:prstGeom>
        <a:gradFill rotWithShape="0">
          <a:gsLst>
            <a:gs pos="0">
              <a:schemeClr val="accent1">
                <a:hueOff val="0"/>
                <a:satOff val="0"/>
                <a:lumOff val="0"/>
                <a:alphaOff val="0"/>
                <a:tint val="60000"/>
                <a:satMod val="160000"/>
              </a:schemeClr>
            </a:gs>
            <a:gs pos="46000">
              <a:schemeClr val="accent1">
                <a:hueOff val="0"/>
                <a:satOff val="0"/>
                <a:lumOff val="0"/>
                <a:alphaOff val="0"/>
                <a:tint val="86000"/>
                <a:satMod val="160000"/>
              </a:schemeClr>
            </a:gs>
            <a:gs pos="100000">
              <a:schemeClr val="accent1">
                <a:hueOff val="0"/>
                <a:satOff val="0"/>
                <a:lumOff val="0"/>
                <a:alphaOff val="0"/>
                <a:shade val="40000"/>
                <a:satMod val="160000"/>
              </a:schemeClr>
            </a:gs>
          </a:gsLst>
          <a:path path="circle">
            <a:fillToRect l="50000" t="155000" r="50000" b="-55000"/>
          </a:path>
        </a:gradFill>
        <a:ln>
          <a:noFill/>
        </a:ln>
        <a:effectLst>
          <a:outerShdw blurRad="50800" dist="38100" dir="14700000" algn="t"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IN" sz="1200" kern="1200" dirty="0" smtClean="0"/>
            <a:t>Unused medications returned to pharmacy </a:t>
          </a:r>
          <a:endParaRPr lang="en-IN" sz="1200" kern="1200" dirty="0"/>
        </a:p>
      </dsp:txBody>
      <dsp:txXfrm>
        <a:off x="907413" y="1890209"/>
        <a:ext cx="2433645" cy="63006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88EB2CF-3CC5-439B-B2B8-2AFB926017FC}">
      <dsp:nvSpPr>
        <dsp:cNvPr id="0" name=""/>
        <dsp:cNvSpPr/>
      </dsp:nvSpPr>
      <dsp:spPr>
        <a:xfrm>
          <a:off x="860838" y="0"/>
          <a:ext cx="2454787" cy="702078"/>
        </a:xfrm>
        <a:prstGeom prst="roundRect">
          <a:avLst>
            <a:gd name="adj" fmla="val 10000"/>
          </a:avLst>
        </a:prstGeom>
        <a:gradFill rotWithShape="0">
          <a:gsLst>
            <a:gs pos="0">
              <a:schemeClr val="accent1">
                <a:hueOff val="0"/>
                <a:satOff val="0"/>
                <a:lumOff val="0"/>
                <a:alphaOff val="0"/>
                <a:tint val="60000"/>
                <a:satMod val="160000"/>
              </a:schemeClr>
            </a:gs>
            <a:gs pos="46000">
              <a:schemeClr val="accent1">
                <a:hueOff val="0"/>
                <a:satOff val="0"/>
                <a:lumOff val="0"/>
                <a:alphaOff val="0"/>
                <a:tint val="86000"/>
                <a:satMod val="160000"/>
              </a:schemeClr>
            </a:gs>
            <a:gs pos="100000">
              <a:schemeClr val="accent1">
                <a:hueOff val="0"/>
                <a:satOff val="0"/>
                <a:lumOff val="0"/>
                <a:alphaOff val="0"/>
                <a:shade val="40000"/>
                <a:satMod val="160000"/>
              </a:schemeClr>
            </a:gs>
          </a:gsLst>
          <a:path path="circle">
            <a:fillToRect l="50000" t="155000" r="50000" b="-55000"/>
          </a:path>
        </a:gradFill>
        <a:ln>
          <a:noFill/>
        </a:ln>
        <a:effectLst>
          <a:outerShdw blurRad="50800" dist="38100" dir="14700000" algn="t"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IN" sz="1100" kern="1200" dirty="0" smtClean="0"/>
            <a:t>Consultant issues advice on discharge( prescription)</a:t>
          </a:r>
          <a:endParaRPr lang="en-IN" sz="1100" kern="1200" dirty="0"/>
        </a:p>
      </dsp:txBody>
      <dsp:txXfrm>
        <a:off x="860838" y="0"/>
        <a:ext cx="2454787" cy="702078"/>
      </dsp:txXfrm>
    </dsp:sp>
    <dsp:sp modelId="{441EB3AB-521F-454F-8C3A-18226A3597AC}">
      <dsp:nvSpPr>
        <dsp:cNvPr id="0" name=""/>
        <dsp:cNvSpPr/>
      </dsp:nvSpPr>
      <dsp:spPr>
        <a:xfrm rot="5400000">
          <a:off x="1956592" y="719629"/>
          <a:ext cx="263279" cy="315935"/>
        </a:xfrm>
        <a:prstGeom prst="rightArrow">
          <a:avLst>
            <a:gd name="adj1" fmla="val 60000"/>
            <a:gd name="adj2" fmla="val 50000"/>
          </a:avLst>
        </a:prstGeom>
        <a:solidFill>
          <a:schemeClr val="accent1">
            <a:tint val="60000"/>
            <a:hueOff val="0"/>
            <a:satOff val="0"/>
            <a:lumOff val="0"/>
            <a:alphaOff val="0"/>
          </a:schemeClr>
        </a:solidFill>
        <a:ln>
          <a:noFill/>
        </a:ln>
        <a:effectLst>
          <a:outerShdw blurRad="50800" dist="38100" dir="14700000" algn="t" rotWithShape="0">
            <a:srgbClr val="000000">
              <a:alpha val="60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IN" sz="900" kern="1200"/>
        </a:p>
      </dsp:txBody>
      <dsp:txXfrm rot="5400000">
        <a:off x="1956592" y="719629"/>
        <a:ext cx="263279" cy="315935"/>
      </dsp:txXfrm>
    </dsp:sp>
    <dsp:sp modelId="{D4C35886-E296-4018-986D-B2B81067FA1E}">
      <dsp:nvSpPr>
        <dsp:cNvPr id="0" name=""/>
        <dsp:cNvSpPr/>
      </dsp:nvSpPr>
      <dsp:spPr>
        <a:xfrm>
          <a:off x="860838" y="1053117"/>
          <a:ext cx="2454787" cy="702078"/>
        </a:xfrm>
        <a:prstGeom prst="roundRect">
          <a:avLst>
            <a:gd name="adj" fmla="val 10000"/>
          </a:avLst>
        </a:prstGeom>
        <a:gradFill rotWithShape="0">
          <a:gsLst>
            <a:gs pos="0">
              <a:schemeClr val="accent1">
                <a:hueOff val="0"/>
                <a:satOff val="0"/>
                <a:lumOff val="0"/>
                <a:alphaOff val="0"/>
                <a:tint val="60000"/>
                <a:satMod val="160000"/>
              </a:schemeClr>
            </a:gs>
            <a:gs pos="46000">
              <a:schemeClr val="accent1">
                <a:hueOff val="0"/>
                <a:satOff val="0"/>
                <a:lumOff val="0"/>
                <a:alphaOff val="0"/>
                <a:tint val="86000"/>
                <a:satMod val="160000"/>
              </a:schemeClr>
            </a:gs>
            <a:gs pos="100000">
              <a:schemeClr val="accent1">
                <a:hueOff val="0"/>
                <a:satOff val="0"/>
                <a:lumOff val="0"/>
                <a:alphaOff val="0"/>
                <a:shade val="40000"/>
                <a:satMod val="160000"/>
              </a:schemeClr>
            </a:gs>
          </a:gsLst>
          <a:path path="circle">
            <a:fillToRect l="50000" t="155000" r="50000" b="-55000"/>
          </a:path>
        </a:gradFill>
        <a:ln>
          <a:noFill/>
        </a:ln>
        <a:effectLst>
          <a:outerShdw blurRad="50800" dist="38100" dir="14700000" algn="t"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IN" sz="1100" kern="1200" dirty="0" smtClean="0"/>
            <a:t>Nurse supervisor inform M.O about discharge</a:t>
          </a:r>
        </a:p>
        <a:p>
          <a:pPr lvl="0" algn="ctr" defTabSz="488950">
            <a:lnSpc>
              <a:spcPct val="90000"/>
            </a:lnSpc>
            <a:spcBef>
              <a:spcPct val="0"/>
            </a:spcBef>
            <a:spcAft>
              <a:spcPct val="35000"/>
            </a:spcAft>
          </a:pPr>
          <a:endParaRPr lang="en-IN" sz="1100" kern="1200" dirty="0"/>
        </a:p>
      </dsp:txBody>
      <dsp:txXfrm>
        <a:off x="860838" y="1053117"/>
        <a:ext cx="2454787" cy="702078"/>
      </dsp:txXfrm>
    </dsp:sp>
    <dsp:sp modelId="{14C9364F-F53C-4B18-A75A-DE35691D24D4}">
      <dsp:nvSpPr>
        <dsp:cNvPr id="0" name=""/>
        <dsp:cNvSpPr/>
      </dsp:nvSpPr>
      <dsp:spPr>
        <a:xfrm rot="5400000">
          <a:off x="1956592" y="1772746"/>
          <a:ext cx="263279" cy="315935"/>
        </a:xfrm>
        <a:prstGeom prst="rightArrow">
          <a:avLst>
            <a:gd name="adj1" fmla="val 60000"/>
            <a:gd name="adj2" fmla="val 50000"/>
          </a:avLst>
        </a:prstGeom>
        <a:solidFill>
          <a:schemeClr val="accent1">
            <a:tint val="60000"/>
            <a:hueOff val="0"/>
            <a:satOff val="0"/>
            <a:lumOff val="0"/>
            <a:alphaOff val="0"/>
          </a:schemeClr>
        </a:solidFill>
        <a:ln>
          <a:noFill/>
        </a:ln>
        <a:effectLst>
          <a:outerShdw blurRad="50800" dist="38100" dir="14700000" algn="t" rotWithShape="0">
            <a:srgbClr val="000000">
              <a:alpha val="60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IN" sz="900" kern="1200"/>
        </a:p>
      </dsp:txBody>
      <dsp:txXfrm rot="5400000">
        <a:off x="1956592" y="1772746"/>
        <a:ext cx="263279" cy="315935"/>
      </dsp:txXfrm>
    </dsp:sp>
    <dsp:sp modelId="{37946D42-6868-4AAC-96A2-C9DC3E009CF1}">
      <dsp:nvSpPr>
        <dsp:cNvPr id="0" name=""/>
        <dsp:cNvSpPr/>
      </dsp:nvSpPr>
      <dsp:spPr>
        <a:xfrm>
          <a:off x="860838" y="2106234"/>
          <a:ext cx="2454787" cy="702078"/>
        </a:xfrm>
        <a:prstGeom prst="roundRect">
          <a:avLst>
            <a:gd name="adj" fmla="val 10000"/>
          </a:avLst>
        </a:prstGeom>
        <a:gradFill rotWithShape="0">
          <a:gsLst>
            <a:gs pos="0">
              <a:schemeClr val="accent1">
                <a:hueOff val="0"/>
                <a:satOff val="0"/>
                <a:lumOff val="0"/>
                <a:alphaOff val="0"/>
                <a:tint val="60000"/>
                <a:satMod val="160000"/>
              </a:schemeClr>
            </a:gs>
            <a:gs pos="46000">
              <a:schemeClr val="accent1">
                <a:hueOff val="0"/>
                <a:satOff val="0"/>
                <a:lumOff val="0"/>
                <a:alphaOff val="0"/>
                <a:tint val="86000"/>
                <a:satMod val="160000"/>
              </a:schemeClr>
            </a:gs>
            <a:gs pos="100000">
              <a:schemeClr val="accent1">
                <a:hueOff val="0"/>
                <a:satOff val="0"/>
                <a:lumOff val="0"/>
                <a:alphaOff val="0"/>
                <a:shade val="40000"/>
                <a:satMod val="160000"/>
              </a:schemeClr>
            </a:gs>
          </a:gsLst>
          <a:path path="circle">
            <a:fillToRect l="50000" t="155000" r="50000" b="-55000"/>
          </a:path>
        </a:gradFill>
        <a:ln>
          <a:noFill/>
        </a:ln>
        <a:effectLst>
          <a:outerShdw blurRad="50800" dist="38100" dir="14700000" algn="t"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IN" sz="1100" kern="1200" dirty="0" smtClean="0"/>
            <a:t>M.O prepares discharge summary and indent medicines(in case of TPA patients)</a:t>
          </a:r>
          <a:endParaRPr lang="en-IN" sz="1100" kern="1200" dirty="0"/>
        </a:p>
      </dsp:txBody>
      <dsp:txXfrm>
        <a:off x="860838" y="2106234"/>
        <a:ext cx="2454787" cy="70207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27C10F7-FD1B-42AE-AD1E-D98A975B3A74}">
      <dsp:nvSpPr>
        <dsp:cNvPr id="0" name=""/>
        <dsp:cNvSpPr/>
      </dsp:nvSpPr>
      <dsp:spPr>
        <a:xfrm>
          <a:off x="863242" y="254"/>
          <a:ext cx="2593994" cy="835088"/>
        </a:xfrm>
        <a:prstGeom prst="roundRect">
          <a:avLst>
            <a:gd name="adj" fmla="val 10000"/>
          </a:avLst>
        </a:prstGeom>
        <a:gradFill rotWithShape="0">
          <a:gsLst>
            <a:gs pos="0">
              <a:schemeClr val="accent1">
                <a:hueOff val="0"/>
                <a:satOff val="0"/>
                <a:lumOff val="0"/>
                <a:alphaOff val="0"/>
                <a:tint val="60000"/>
                <a:satMod val="160000"/>
              </a:schemeClr>
            </a:gs>
            <a:gs pos="46000">
              <a:schemeClr val="accent1">
                <a:hueOff val="0"/>
                <a:satOff val="0"/>
                <a:lumOff val="0"/>
                <a:alphaOff val="0"/>
                <a:tint val="86000"/>
                <a:satMod val="160000"/>
              </a:schemeClr>
            </a:gs>
            <a:gs pos="100000">
              <a:schemeClr val="accent1">
                <a:hueOff val="0"/>
                <a:satOff val="0"/>
                <a:lumOff val="0"/>
                <a:alphaOff val="0"/>
                <a:shade val="40000"/>
                <a:satMod val="160000"/>
              </a:schemeClr>
            </a:gs>
          </a:gsLst>
          <a:path path="circle">
            <a:fillToRect l="50000" t="155000" r="50000" b="-55000"/>
          </a:path>
        </a:gradFill>
        <a:ln>
          <a:noFill/>
        </a:ln>
        <a:effectLst>
          <a:outerShdw blurRad="50800" dist="38100" dir="14700000" algn="t"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IN" sz="1400" kern="1200" dirty="0" smtClean="0"/>
            <a:t>Consultant check the summary and D.S is finalized</a:t>
          </a:r>
        </a:p>
        <a:p>
          <a:pPr lvl="0" algn="ctr" defTabSz="622300">
            <a:lnSpc>
              <a:spcPct val="90000"/>
            </a:lnSpc>
            <a:spcBef>
              <a:spcPct val="0"/>
            </a:spcBef>
            <a:spcAft>
              <a:spcPct val="35000"/>
            </a:spcAft>
          </a:pPr>
          <a:endParaRPr lang="en-IN" sz="1400" kern="1200" dirty="0"/>
        </a:p>
      </dsp:txBody>
      <dsp:txXfrm>
        <a:off x="863242" y="254"/>
        <a:ext cx="2593994" cy="835088"/>
      </dsp:txXfrm>
    </dsp:sp>
    <dsp:sp modelId="{D48B0067-1F4B-4857-8145-865BF02B721A}">
      <dsp:nvSpPr>
        <dsp:cNvPr id="0" name=""/>
        <dsp:cNvSpPr/>
      </dsp:nvSpPr>
      <dsp:spPr>
        <a:xfrm rot="5400000">
          <a:off x="2003660" y="856221"/>
          <a:ext cx="313158" cy="375789"/>
        </a:xfrm>
        <a:prstGeom prst="rightArrow">
          <a:avLst>
            <a:gd name="adj1" fmla="val 60000"/>
            <a:gd name="adj2" fmla="val 50000"/>
          </a:avLst>
        </a:prstGeom>
        <a:solidFill>
          <a:schemeClr val="accent1">
            <a:tint val="60000"/>
            <a:hueOff val="0"/>
            <a:satOff val="0"/>
            <a:lumOff val="0"/>
            <a:alphaOff val="0"/>
          </a:schemeClr>
        </a:solidFill>
        <a:ln>
          <a:noFill/>
        </a:ln>
        <a:effectLst>
          <a:outerShdw blurRad="50800" dist="38100" dir="14700000" algn="t" rotWithShape="0">
            <a:srgbClr val="000000">
              <a:alpha val="60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IN" sz="1100" kern="1200"/>
        </a:p>
      </dsp:txBody>
      <dsp:txXfrm rot="5400000">
        <a:off x="2003660" y="856221"/>
        <a:ext cx="313158" cy="375789"/>
      </dsp:txXfrm>
    </dsp:sp>
    <dsp:sp modelId="{B6283AD4-AEB4-4B96-BDF9-03B99A9FA422}">
      <dsp:nvSpPr>
        <dsp:cNvPr id="0" name=""/>
        <dsp:cNvSpPr/>
      </dsp:nvSpPr>
      <dsp:spPr>
        <a:xfrm>
          <a:off x="863242" y="1252888"/>
          <a:ext cx="2593994" cy="835088"/>
        </a:xfrm>
        <a:prstGeom prst="roundRect">
          <a:avLst>
            <a:gd name="adj" fmla="val 10000"/>
          </a:avLst>
        </a:prstGeom>
        <a:gradFill rotWithShape="0">
          <a:gsLst>
            <a:gs pos="0">
              <a:schemeClr val="accent1">
                <a:hueOff val="0"/>
                <a:satOff val="0"/>
                <a:lumOff val="0"/>
                <a:alphaOff val="0"/>
                <a:tint val="60000"/>
                <a:satMod val="160000"/>
              </a:schemeClr>
            </a:gs>
            <a:gs pos="46000">
              <a:schemeClr val="accent1">
                <a:hueOff val="0"/>
                <a:satOff val="0"/>
                <a:lumOff val="0"/>
                <a:alphaOff val="0"/>
                <a:tint val="86000"/>
                <a:satMod val="160000"/>
              </a:schemeClr>
            </a:gs>
            <a:gs pos="100000">
              <a:schemeClr val="accent1">
                <a:hueOff val="0"/>
                <a:satOff val="0"/>
                <a:lumOff val="0"/>
                <a:alphaOff val="0"/>
                <a:shade val="40000"/>
                <a:satMod val="160000"/>
              </a:schemeClr>
            </a:gs>
          </a:gsLst>
          <a:path path="circle">
            <a:fillToRect l="50000" t="155000" r="50000" b="-55000"/>
          </a:path>
        </a:gradFill>
        <a:ln>
          <a:noFill/>
        </a:ln>
        <a:effectLst>
          <a:outerShdw blurRad="50800" dist="38100" dir="14700000" algn="t"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IN" sz="1400" kern="1200" dirty="0" smtClean="0"/>
            <a:t>Discharge file sent to billing department</a:t>
          </a:r>
          <a:endParaRPr lang="en-IN" sz="1400" kern="1200" dirty="0"/>
        </a:p>
      </dsp:txBody>
      <dsp:txXfrm>
        <a:off x="863242" y="1252888"/>
        <a:ext cx="2593994" cy="835088"/>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8956F85-2406-443B-B75A-9040953E4CC8}">
      <dsp:nvSpPr>
        <dsp:cNvPr id="0" name=""/>
        <dsp:cNvSpPr/>
      </dsp:nvSpPr>
      <dsp:spPr>
        <a:xfrm>
          <a:off x="3303025" y="2349050"/>
          <a:ext cx="91440" cy="325203"/>
        </a:xfrm>
        <a:custGeom>
          <a:avLst/>
          <a:gdLst/>
          <a:ahLst/>
          <a:cxnLst/>
          <a:rect l="0" t="0" r="0" b="0"/>
          <a:pathLst>
            <a:path>
              <a:moveTo>
                <a:pt x="45720" y="0"/>
              </a:moveTo>
              <a:lnTo>
                <a:pt x="45720" y="325203"/>
              </a:lnTo>
            </a:path>
          </a:pathLst>
        </a:custGeom>
        <a:noFill/>
        <a:ln w="25400"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BFE19A6-AE4C-4B26-B4B5-A1D1B3C83F9E}">
      <dsp:nvSpPr>
        <dsp:cNvPr id="0" name=""/>
        <dsp:cNvSpPr/>
      </dsp:nvSpPr>
      <dsp:spPr>
        <a:xfrm>
          <a:off x="1807744" y="981674"/>
          <a:ext cx="1541000" cy="657332"/>
        </a:xfrm>
        <a:custGeom>
          <a:avLst/>
          <a:gdLst/>
          <a:ahLst/>
          <a:cxnLst/>
          <a:rect l="0" t="0" r="0" b="0"/>
          <a:pathLst>
            <a:path>
              <a:moveTo>
                <a:pt x="0" y="0"/>
              </a:moveTo>
              <a:lnTo>
                <a:pt x="0" y="553746"/>
              </a:lnTo>
              <a:lnTo>
                <a:pt x="1541000" y="553746"/>
              </a:lnTo>
              <a:lnTo>
                <a:pt x="1541000" y="657332"/>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8F80E8A-41B8-4BED-8AB8-74A06CD2BD79}">
      <dsp:nvSpPr>
        <dsp:cNvPr id="0" name=""/>
        <dsp:cNvSpPr/>
      </dsp:nvSpPr>
      <dsp:spPr>
        <a:xfrm>
          <a:off x="1146158" y="2316565"/>
          <a:ext cx="807944" cy="357687"/>
        </a:xfrm>
        <a:custGeom>
          <a:avLst/>
          <a:gdLst/>
          <a:ahLst/>
          <a:cxnLst/>
          <a:rect l="0" t="0" r="0" b="0"/>
          <a:pathLst>
            <a:path>
              <a:moveTo>
                <a:pt x="0" y="0"/>
              </a:moveTo>
              <a:lnTo>
                <a:pt x="0" y="254100"/>
              </a:lnTo>
              <a:lnTo>
                <a:pt x="807944" y="254100"/>
              </a:lnTo>
              <a:lnTo>
                <a:pt x="807944" y="357687"/>
              </a:lnTo>
            </a:path>
          </a:pathLst>
        </a:custGeom>
        <a:noFill/>
        <a:ln w="25400"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301DFB7-2268-4C1D-A816-96D33F0288E5}">
      <dsp:nvSpPr>
        <dsp:cNvPr id="0" name=""/>
        <dsp:cNvSpPr/>
      </dsp:nvSpPr>
      <dsp:spPr>
        <a:xfrm>
          <a:off x="587441" y="2316565"/>
          <a:ext cx="558716" cy="357687"/>
        </a:xfrm>
        <a:custGeom>
          <a:avLst/>
          <a:gdLst/>
          <a:ahLst/>
          <a:cxnLst/>
          <a:rect l="0" t="0" r="0" b="0"/>
          <a:pathLst>
            <a:path>
              <a:moveTo>
                <a:pt x="558716" y="0"/>
              </a:moveTo>
              <a:lnTo>
                <a:pt x="558716" y="254100"/>
              </a:lnTo>
              <a:lnTo>
                <a:pt x="0" y="254100"/>
              </a:lnTo>
              <a:lnTo>
                <a:pt x="0" y="357687"/>
              </a:lnTo>
            </a:path>
          </a:pathLst>
        </a:custGeom>
        <a:noFill/>
        <a:ln w="25400"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E04DC3A-0204-4A8B-99FC-542701C54F16}">
      <dsp:nvSpPr>
        <dsp:cNvPr id="0" name=""/>
        <dsp:cNvSpPr/>
      </dsp:nvSpPr>
      <dsp:spPr>
        <a:xfrm>
          <a:off x="1146158" y="981674"/>
          <a:ext cx="661586" cy="624848"/>
        </a:xfrm>
        <a:custGeom>
          <a:avLst/>
          <a:gdLst/>
          <a:ahLst/>
          <a:cxnLst/>
          <a:rect l="0" t="0" r="0" b="0"/>
          <a:pathLst>
            <a:path>
              <a:moveTo>
                <a:pt x="661586" y="0"/>
              </a:moveTo>
              <a:lnTo>
                <a:pt x="661586" y="521261"/>
              </a:lnTo>
              <a:lnTo>
                <a:pt x="0" y="521261"/>
              </a:lnTo>
              <a:lnTo>
                <a:pt x="0" y="624848"/>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E8460F4-43B1-4500-BBD8-ECC091345C9F}">
      <dsp:nvSpPr>
        <dsp:cNvPr id="0" name=""/>
        <dsp:cNvSpPr/>
      </dsp:nvSpPr>
      <dsp:spPr>
        <a:xfrm>
          <a:off x="294241" y="69752"/>
          <a:ext cx="3027006" cy="911921"/>
        </a:xfrm>
        <a:prstGeom prst="roundRect">
          <a:avLst>
            <a:gd name="adj" fmla="val 10000"/>
          </a:avLst>
        </a:prstGeom>
        <a:solidFill>
          <a:schemeClr val="accent1">
            <a:hueOff val="0"/>
            <a:satOff val="0"/>
            <a:lumOff val="0"/>
            <a:alphaOff val="0"/>
          </a:schemeClr>
        </a:solidFill>
        <a:ln>
          <a:noFill/>
        </a:ln>
        <a:effectLst>
          <a:outerShdw blurRad="63500" dist="25400" dir="147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7345164A-0C74-42A8-89BB-278EADC4C5BA}">
      <dsp:nvSpPr>
        <dsp:cNvPr id="0" name=""/>
        <dsp:cNvSpPr/>
      </dsp:nvSpPr>
      <dsp:spPr>
        <a:xfrm>
          <a:off x="418483" y="187782"/>
          <a:ext cx="3027006" cy="911921"/>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IN" sz="1300" kern="1200" dirty="0" smtClean="0"/>
            <a:t>Clearance is taken from Lab, Pharmacy and other departments  by discharge coordinator </a:t>
          </a:r>
          <a:endParaRPr lang="en-IN" sz="1300" kern="1200" dirty="0"/>
        </a:p>
      </dsp:txBody>
      <dsp:txXfrm>
        <a:off x="418483" y="187782"/>
        <a:ext cx="3027006" cy="911921"/>
      </dsp:txXfrm>
    </dsp:sp>
    <dsp:sp modelId="{798CDE27-E563-49EA-8B46-B8C963B2417F}">
      <dsp:nvSpPr>
        <dsp:cNvPr id="0" name=""/>
        <dsp:cNvSpPr/>
      </dsp:nvSpPr>
      <dsp:spPr>
        <a:xfrm>
          <a:off x="-124241" y="1606522"/>
          <a:ext cx="2540800" cy="710042"/>
        </a:xfrm>
        <a:prstGeom prst="roundRect">
          <a:avLst>
            <a:gd name="adj" fmla="val 10000"/>
          </a:avLst>
        </a:prstGeom>
        <a:solidFill>
          <a:schemeClr val="accent1">
            <a:hueOff val="0"/>
            <a:satOff val="0"/>
            <a:lumOff val="0"/>
            <a:alphaOff val="0"/>
          </a:schemeClr>
        </a:solidFill>
        <a:ln>
          <a:noFill/>
        </a:ln>
        <a:effectLst>
          <a:outerShdw blurRad="63500" dist="25400" dir="147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391897FA-3539-43BF-95BD-FD709C723D96}">
      <dsp:nvSpPr>
        <dsp:cNvPr id="0" name=""/>
        <dsp:cNvSpPr/>
      </dsp:nvSpPr>
      <dsp:spPr>
        <a:xfrm>
          <a:off x="0" y="1724552"/>
          <a:ext cx="2540800" cy="710042"/>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IN" sz="1300" kern="1200" dirty="0" smtClean="0"/>
            <a:t>TPA PATIENT( Summary and bill sent to TPA)</a:t>
          </a:r>
          <a:endParaRPr lang="en-IN" sz="1300" kern="1200" dirty="0"/>
        </a:p>
      </dsp:txBody>
      <dsp:txXfrm>
        <a:off x="0" y="1724552"/>
        <a:ext cx="2540800" cy="710042"/>
      </dsp:txXfrm>
    </dsp:sp>
    <dsp:sp modelId="{38350C1A-3681-449C-B72B-3285BC92AAAA}">
      <dsp:nvSpPr>
        <dsp:cNvPr id="0" name=""/>
        <dsp:cNvSpPr/>
      </dsp:nvSpPr>
      <dsp:spPr>
        <a:xfrm>
          <a:off x="28353" y="2674253"/>
          <a:ext cx="1118177" cy="710042"/>
        </a:xfrm>
        <a:prstGeom prst="roundRect">
          <a:avLst>
            <a:gd name="adj" fmla="val 10000"/>
          </a:avLst>
        </a:prstGeom>
        <a:solidFill>
          <a:schemeClr val="accent1">
            <a:hueOff val="0"/>
            <a:satOff val="0"/>
            <a:lumOff val="0"/>
            <a:alphaOff val="0"/>
          </a:schemeClr>
        </a:solidFill>
        <a:ln>
          <a:noFill/>
        </a:ln>
        <a:effectLst>
          <a:outerShdw blurRad="63500" dist="25400" dir="147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BEC8E166-2F55-48B6-B561-6DFBA1BC6E69}">
      <dsp:nvSpPr>
        <dsp:cNvPr id="0" name=""/>
        <dsp:cNvSpPr/>
      </dsp:nvSpPr>
      <dsp:spPr>
        <a:xfrm>
          <a:off x="152595" y="2792283"/>
          <a:ext cx="1118177" cy="710042"/>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IN" sz="1300" kern="1200" dirty="0" smtClean="0"/>
            <a:t>Not approved </a:t>
          </a:r>
          <a:endParaRPr lang="en-IN" sz="1300" kern="1200" dirty="0"/>
        </a:p>
      </dsp:txBody>
      <dsp:txXfrm>
        <a:off x="152595" y="2792283"/>
        <a:ext cx="1118177" cy="710042"/>
      </dsp:txXfrm>
    </dsp:sp>
    <dsp:sp modelId="{DF60C1A6-2542-4FC3-923E-C2FFFD0AB8B2}">
      <dsp:nvSpPr>
        <dsp:cNvPr id="0" name=""/>
        <dsp:cNvSpPr/>
      </dsp:nvSpPr>
      <dsp:spPr>
        <a:xfrm>
          <a:off x="1395014" y="2674253"/>
          <a:ext cx="1118177" cy="710042"/>
        </a:xfrm>
        <a:prstGeom prst="roundRect">
          <a:avLst>
            <a:gd name="adj" fmla="val 10000"/>
          </a:avLst>
        </a:prstGeom>
        <a:solidFill>
          <a:schemeClr val="accent1">
            <a:hueOff val="0"/>
            <a:satOff val="0"/>
            <a:lumOff val="0"/>
            <a:alphaOff val="0"/>
          </a:schemeClr>
        </a:solidFill>
        <a:ln>
          <a:noFill/>
        </a:ln>
        <a:effectLst>
          <a:outerShdw blurRad="63500" dist="25400" dir="147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56A3FB74-5E70-495D-8D43-076AE1F4BA4E}">
      <dsp:nvSpPr>
        <dsp:cNvPr id="0" name=""/>
        <dsp:cNvSpPr/>
      </dsp:nvSpPr>
      <dsp:spPr>
        <a:xfrm>
          <a:off x="1519256" y="2792283"/>
          <a:ext cx="1118177" cy="710042"/>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IN" sz="1300" kern="1200" dirty="0" smtClean="0"/>
            <a:t>Cash payment </a:t>
          </a:r>
          <a:endParaRPr lang="en-IN" sz="1300" kern="1200" dirty="0"/>
        </a:p>
      </dsp:txBody>
      <dsp:txXfrm>
        <a:off x="1519256" y="2792283"/>
        <a:ext cx="1118177" cy="710042"/>
      </dsp:txXfrm>
    </dsp:sp>
    <dsp:sp modelId="{1E730D99-4CD4-4E6C-B93A-5C6E4756D8F4}">
      <dsp:nvSpPr>
        <dsp:cNvPr id="0" name=""/>
        <dsp:cNvSpPr/>
      </dsp:nvSpPr>
      <dsp:spPr>
        <a:xfrm>
          <a:off x="2789656" y="1639007"/>
          <a:ext cx="1118177" cy="710042"/>
        </a:xfrm>
        <a:prstGeom prst="roundRect">
          <a:avLst>
            <a:gd name="adj" fmla="val 10000"/>
          </a:avLst>
        </a:prstGeom>
        <a:solidFill>
          <a:schemeClr val="accent1">
            <a:hueOff val="0"/>
            <a:satOff val="0"/>
            <a:lumOff val="0"/>
            <a:alphaOff val="0"/>
          </a:schemeClr>
        </a:solidFill>
        <a:ln>
          <a:noFill/>
        </a:ln>
        <a:effectLst>
          <a:outerShdw blurRad="63500" dist="25400" dir="147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64A70F19-F82B-4E8F-8520-5904F1B8510E}">
      <dsp:nvSpPr>
        <dsp:cNvPr id="0" name=""/>
        <dsp:cNvSpPr/>
      </dsp:nvSpPr>
      <dsp:spPr>
        <a:xfrm>
          <a:off x="2913898" y="1757037"/>
          <a:ext cx="1118177" cy="710042"/>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IN" sz="1300" kern="1200" dirty="0" smtClean="0"/>
            <a:t>Cash patient</a:t>
          </a:r>
          <a:endParaRPr lang="en-IN" sz="1300" kern="1200" dirty="0"/>
        </a:p>
      </dsp:txBody>
      <dsp:txXfrm>
        <a:off x="2913898" y="1757037"/>
        <a:ext cx="1118177" cy="710042"/>
      </dsp:txXfrm>
    </dsp:sp>
    <dsp:sp modelId="{CB31CF74-7C60-4944-8873-86116243EC43}">
      <dsp:nvSpPr>
        <dsp:cNvPr id="0" name=""/>
        <dsp:cNvSpPr/>
      </dsp:nvSpPr>
      <dsp:spPr>
        <a:xfrm>
          <a:off x="2789656" y="2674253"/>
          <a:ext cx="1118177" cy="710042"/>
        </a:xfrm>
        <a:prstGeom prst="roundRect">
          <a:avLst>
            <a:gd name="adj" fmla="val 10000"/>
          </a:avLst>
        </a:prstGeom>
        <a:solidFill>
          <a:schemeClr val="accent1">
            <a:hueOff val="0"/>
            <a:satOff val="0"/>
            <a:lumOff val="0"/>
            <a:alphaOff val="0"/>
          </a:schemeClr>
        </a:solidFill>
        <a:ln>
          <a:noFill/>
        </a:ln>
        <a:effectLst>
          <a:outerShdw blurRad="63500" dist="25400" dir="14700000" algn="t" rotWithShape="0">
            <a:srgbClr val="000000">
              <a:alpha val="5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71BFC041-3E5B-4BAD-BD4D-479987E09D87}">
      <dsp:nvSpPr>
        <dsp:cNvPr id="0" name=""/>
        <dsp:cNvSpPr/>
      </dsp:nvSpPr>
      <dsp:spPr>
        <a:xfrm>
          <a:off x="2913898" y="2792283"/>
          <a:ext cx="1118177" cy="710042"/>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IN" sz="1300" kern="1200" dirty="0" smtClean="0"/>
            <a:t>Bill cleared by patient</a:t>
          </a:r>
          <a:endParaRPr lang="en-IN" sz="1300" kern="1200" dirty="0"/>
        </a:p>
      </dsp:txBody>
      <dsp:txXfrm>
        <a:off x="2913898" y="2792283"/>
        <a:ext cx="1118177" cy="710042"/>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FC952B03-59CD-48CA-B844-3F40F3AA6BC1}" type="datetimeFigureOut">
              <a:rPr lang="en-IN" smtClean="0"/>
              <a:t>06-05-2014</a:t>
            </a:fld>
            <a:endParaRPr lang="en-IN"/>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IN"/>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62BA1707-E7FB-418D-B47B-664F90707AEB}"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952B03-59CD-48CA-B844-3F40F3AA6BC1}" type="datetimeFigureOut">
              <a:rPr lang="en-IN" smtClean="0"/>
              <a:t>06-05-2014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2BA1707-E7FB-418D-B47B-664F90707AEB}"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952B03-59CD-48CA-B844-3F40F3AA6BC1}" type="datetimeFigureOut">
              <a:rPr lang="en-IN" smtClean="0"/>
              <a:t>06-05-2014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2BA1707-E7FB-418D-B47B-664F90707AEB}"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FC952B03-59CD-48CA-B844-3F40F3AA6BC1}" type="datetimeFigureOut">
              <a:rPr lang="en-IN" smtClean="0"/>
              <a:t>06-05-2014</a:t>
            </a:fld>
            <a:endParaRPr lang="en-IN"/>
          </a:p>
        </p:txBody>
      </p:sp>
      <p:sp>
        <p:nvSpPr>
          <p:cNvPr id="5" name="Footer Placeholder 4"/>
          <p:cNvSpPr>
            <a:spLocks noGrp="1"/>
          </p:cNvSpPr>
          <p:nvPr>
            <p:ph type="ftr" sz="quarter" idx="11"/>
          </p:nvPr>
        </p:nvSpPr>
        <p:spPr>
          <a:xfrm>
            <a:off x="457200" y="6480969"/>
            <a:ext cx="4260056" cy="300831"/>
          </a:xfrm>
        </p:spPr>
        <p:txBody>
          <a:bodyPr/>
          <a:lstStyle/>
          <a:p>
            <a:endParaRPr lang="en-IN"/>
          </a:p>
        </p:txBody>
      </p:sp>
      <p:sp>
        <p:nvSpPr>
          <p:cNvPr id="6" name="Slide Number Placeholder 5"/>
          <p:cNvSpPr>
            <a:spLocks noGrp="1"/>
          </p:cNvSpPr>
          <p:nvPr>
            <p:ph type="sldNum" sz="quarter" idx="12"/>
          </p:nvPr>
        </p:nvSpPr>
        <p:spPr/>
        <p:txBody>
          <a:bodyPr/>
          <a:lstStyle/>
          <a:p>
            <a:fld id="{62BA1707-E7FB-418D-B47B-664F90707AEB}"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FC952B03-59CD-48CA-B844-3F40F3AA6BC1}" type="datetimeFigureOut">
              <a:rPr lang="en-IN" smtClean="0"/>
              <a:t>06-05-2014</a:t>
            </a:fld>
            <a:endParaRPr lang="en-IN"/>
          </a:p>
        </p:txBody>
      </p:sp>
      <p:sp>
        <p:nvSpPr>
          <p:cNvPr id="5" name="Footer Placeholder 4"/>
          <p:cNvSpPr>
            <a:spLocks noGrp="1"/>
          </p:cNvSpPr>
          <p:nvPr>
            <p:ph type="ftr" sz="quarter" idx="11"/>
          </p:nvPr>
        </p:nvSpPr>
        <p:spPr>
          <a:xfrm>
            <a:off x="2619376" y="6480969"/>
            <a:ext cx="4260056" cy="300831"/>
          </a:xfrm>
        </p:spPr>
        <p:txBody>
          <a:bodyPr/>
          <a:lstStyle/>
          <a:p>
            <a:endParaRPr lang="en-IN"/>
          </a:p>
        </p:txBody>
      </p:sp>
      <p:sp>
        <p:nvSpPr>
          <p:cNvPr id="6" name="Slide Number Placeholder 5"/>
          <p:cNvSpPr>
            <a:spLocks noGrp="1"/>
          </p:cNvSpPr>
          <p:nvPr>
            <p:ph type="sldNum" sz="quarter" idx="12"/>
          </p:nvPr>
        </p:nvSpPr>
        <p:spPr>
          <a:xfrm>
            <a:off x="8451056" y="809624"/>
            <a:ext cx="502920" cy="300831"/>
          </a:xfrm>
        </p:spPr>
        <p:txBody>
          <a:bodyPr/>
          <a:lstStyle/>
          <a:p>
            <a:fld id="{62BA1707-E7FB-418D-B47B-664F90707AEB}" type="slidenum">
              <a:rPr lang="en-IN" smtClean="0"/>
              <a:t>‹#›</a:t>
            </a:fld>
            <a:endParaRPr lang="en-IN"/>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FC952B03-59CD-48CA-B844-3F40F3AA6BC1}" type="datetimeFigureOut">
              <a:rPr lang="en-IN" smtClean="0"/>
              <a:t>06-05-2014</a:t>
            </a:fld>
            <a:endParaRPr lang="en-IN"/>
          </a:p>
        </p:txBody>
      </p:sp>
      <p:sp>
        <p:nvSpPr>
          <p:cNvPr id="6" name="Footer Placeholder 5"/>
          <p:cNvSpPr>
            <a:spLocks noGrp="1"/>
          </p:cNvSpPr>
          <p:nvPr>
            <p:ph type="ftr" sz="quarter" idx="11"/>
          </p:nvPr>
        </p:nvSpPr>
        <p:spPr>
          <a:xfrm>
            <a:off x="457200" y="6480969"/>
            <a:ext cx="4260056" cy="301752"/>
          </a:xfrm>
        </p:spPr>
        <p:txBody>
          <a:bodyPr/>
          <a:lstStyle/>
          <a:p>
            <a:endParaRPr lang="en-IN"/>
          </a:p>
        </p:txBody>
      </p:sp>
      <p:sp>
        <p:nvSpPr>
          <p:cNvPr id="7" name="Slide Number Placeholder 6"/>
          <p:cNvSpPr>
            <a:spLocks noGrp="1"/>
          </p:cNvSpPr>
          <p:nvPr>
            <p:ph type="sldNum" sz="quarter" idx="12"/>
          </p:nvPr>
        </p:nvSpPr>
        <p:spPr>
          <a:xfrm>
            <a:off x="7589520" y="6480969"/>
            <a:ext cx="502920" cy="301752"/>
          </a:xfrm>
        </p:spPr>
        <p:txBody>
          <a:bodyPr/>
          <a:lstStyle/>
          <a:p>
            <a:fld id="{62BA1707-E7FB-418D-B47B-664F90707AEB}"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FC952B03-59CD-48CA-B844-3F40F3AA6BC1}" type="datetimeFigureOut">
              <a:rPr lang="en-IN" smtClean="0"/>
              <a:t>06-05-2014</a:t>
            </a:fld>
            <a:endParaRPr lang="en-IN"/>
          </a:p>
        </p:txBody>
      </p:sp>
      <p:sp>
        <p:nvSpPr>
          <p:cNvPr id="8" name="Footer Placeholder 7"/>
          <p:cNvSpPr>
            <a:spLocks noGrp="1"/>
          </p:cNvSpPr>
          <p:nvPr>
            <p:ph type="ftr" sz="quarter" idx="11"/>
          </p:nvPr>
        </p:nvSpPr>
        <p:spPr>
          <a:xfrm>
            <a:off x="457200" y="6480969"/>
            <a:ext cx="4261104" cy="301752"/>
          </a:xfrm>
        </p:spPr>
        <p:txBody>
          <a:bodyPr/>
          <a:lstStyle/>
          <a:p>
            <a:endParaRPr lang="en-IN"/>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62BA1707-E7FB-418D-B47B-664F90707AEB}"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C952B03-59CD-48CA-B844-3F40F3AA6BC1}" type="datetimeFigureOut">
              <a:rPr lang="en-IN" smtClean="0"/>
              <a:t>06-05-2014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2BA1707-E7FB-418D-B47B-664F90707AEB}"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FC952B03-59CD-48CA-B844-3F40F3AA6BC1}" type="datetimeFigureOut">
              <a:rPr lang="en-IN" smtClean="0"/>
              <a:t>06-05-2014</a:t>
            </a:fld>
            <a:endParaRPr lang="en-IN"/>
          </a:p>
        </p:txBody>
      </p:sp>
      <p:sp>
        <p:nvSpPr>
          <p:cNvPr id="3" name="Footer Placeholder 2"/>
          <p:cNvSpPr>
            <a:spLocks noGrp="1"/>
          </p:cNvSpPr>
          <p:nvPr>
            <p:ph type="ftr" sz="quarter" idx="11"/>
          </p:nvPr>
        </p:nvSpPr>
        <p:spPr>
          <a:xfrm>
            <a:off x="457200" y="6481890"/>
            <a:ext cx="4260056" cy="300831"/>
          </a:xfrm>
        </p:spPr>
        <p:txBody>
          <a:bodyPr/>
          <a:lstStyle/>
          <a:p>
            <a:endParaRPr lang="en-IN"/>
          </a:p>
        </p:txBody>
      </p:sp>
      <p:sp>
        <p:nvSpPr>
          <p:cNvPr id="4" name="Slide Number Placeholder 3"/>
          <p:cNvSpPr>
            <a:spLocks noGrp="1"/>
          </p:cNvSpPr>
          <p:nvPr>
            <p:ph type="sldNum" sz="quarter" idx="12"/>
          </p:nvPr>
        </p:nvSpPr>
        <p:spPr>
          <a:xfrm>
            <a:off x="7589520" y="6480969"/>
            <a:ext cx="502920" cy="301752"/>
          </a:xfrm>
        </p:spPr>
        <p:txBody>
          <a:bodyPr/>
          <a:lstStyle/>
          <a:p>
            <a:fld id="{62BA1707-E7FB-418D-B47B-664F90707AEB}"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FC952B03-59CD-48CA-B844-3F40F3AA6BC1}" type="datetimeFigureOut">
              <a:rPr lang="en-IN" smtClean="0"/>
              <a:t>06-05-2014</a:t>
            </a:fld>
            <a:endParaRPr lang="en-IN"/>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IN"/>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62BA1707-E7FB-418D-B47B-664F90707AEB}"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FC952B03-59CD-48CA-B844-3F40F3AA6BC1}" type="datetimeFigureOut">
              <a:rPr lang="en-IN" smtClean="0"/>
              <a:t>06-05-2014</a:t>
            </a:fld>
            <a:endParaRPr lang="en-IN"/>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IN"/>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62BA1707-E7FB-418D-B47B-664F90707AEB}"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FC952B03-59CD-48CA-B844-3F40F3AA6BC1}" type="datetimeFigureOut">
              <a:rPr lang="en-IN" smtClean="0"/>
              <a:t>06-05-2014</a:t>
            </a:fld>
            <a:endParaRPr lang="en-IN"/>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IN"/>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62BA1707-E7FB-418D-B47B-664F90707AEB}" type="slidenum">
              <a:rPr lang="en-IN" smtClean="0"/>
              <a:t>‹#›</a:t>
            </a:fld>
            <a:endParaRPr lang="en-IN"/>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jpeg"/><Relationship Id="rId1" Type="http://schemas.openxmlformats.org/officeDocument/2006/relationships/slideLayout" Target="../slideLayouts/slideLayout4.xml"/><Relationship Id="rId4" Type="http://schemas.openxmlformats.org/officeDocument/2006/relationships/chart" Target="../charts/chart3.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jpeg"/><Relationship Id="rId1" Type="http://schemas.openxmlformats.org/officeDocument/2006/relationships/slideLayout" Target="../slideLayouts/slideLayout4.xml"/><Relationship Id="rId4" Type="http://schemas.openxmlformats.org/officeDocument/2006/relationships/chart" Target="../charts/chart6.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2.jpeg"/><Relationship Id="rId1" Type="http://schemas.openxmlformats.org/officeDocument/2006/relationships/slideLayout" Target="../slideLayouts/slideLayout4.xml"/><Relationship Id="rId4" Type="http://schemas.openxmlformats.org/officeDocument/2006/relationships/chart" Target="../charts/chart8.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8" Type="http://schemas.openxmlformats.org/officeDocument/2006/relationships/hyperlink" Target="http://pb.rcpsych.org/cgi/ijlink?linkType=ABST&amp;journalCode=pbrcpsych&amp;resid=24/5/179" TargetMode="External"/><Relationship Id="rId3" Type="http://schemas.openxmlformats.org/officeDocument/2006/relationships/hyperlink" Target="http://www.uptodate.com/contents/hospital-discharge/abstract/12" TargetMode="External"/><Relationship Id="rId7" Type="http://schemas.openxmlformats.org/officeDocument/2006/relationships/hyperlink" Target="http://www.pubmedcentral.nih.gov/articlerender.fcgi?tool=pubmed&amp;pubmedid=843797" TargetMode="External"/><Relationship Id="rId2" Type="http://schemas.openxmlformats.org/officeDocument/2006/relationships/image" Target="../media/image2.jpeg"/><Relationship Id="rId1" Type="http://schemas.openxmlformats.org/officeDocument/2006/relationships/slideLayout" Target="../slideLayouts/slideLayout4.xml"/><Relationship Id="rId6" Type="http://schemas.openxmlformats.org/officeDocument/2006/relationships/hyperlink" Target="http://dx.doi.org/10.1136/bmj.1.6060.545" TargetMode="External"/><Relationship Id="rId11" Type="http://schemas.openxmlformats.org/officeDocument/2006/relationships/hyperlink" Target="http://www.uptodate.com/contents/hospital-discharge" TargetMode="External"/><Relationship Id="rId5" Type="http://schemas.openxmlformats.org/officeDocument/2006/relationships/hyperlink" Target="http://www.biomedcentral.com/pubmed/843797" TargetMode="External"/><Relationship Id="rId10" Type="http://schemas.openxmlformats.org/officeDocument/2006/relationships/hyperlink" Target="http://www.uptodate.com/contents/hospital-discharge/contributors" TargetMode="External"/><Relationship Id="rId4" Type="http://schemas.openxmlformats.org/officeDocument/2006/relationships/hyperlink" Target="http://www.uptodate.com/contents/hospital-discharge/abstract/14" TargetMode="External"/><Relationship Id="rId9" Type="http://schemas.openxmlformats.org/officeDocument/2006/relationships/hyperlink" Target="http://www.ncbi.nlm.nih.gov/entrez/query.fcgi?cmd=Retrieve&amp;db=PubMed&amp;dopt=Abstract&amp;list_uids=16470271"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image" Target="../media/image2.jpeg"/><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4.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404664"/>
            <a:ext cx="7918648" cy="3672408"/>
          </a:xfrm>
        </p:spPr>
        <p:txBody>
          <a:bodyPr>
            <a:normAutofit/>
          </a:bodyPr>
          <a:lstStyle/>
          <a:p>
            <a:r>
              <a:rPr lang="en-IN" sz="4800" b="1" i="1" dirty="0">
                <a:latin typeface="Arabic Typesetting" pitchFamily="66" charset="-78"/>
                <a:cs typeface="Arabic Typesetting" pitchFamily="66" charset="-78"/>
              </a:rPr>
              <a:t>To study the patient discharge process in</a:t>
            </a:r>
            <a:br>
              <a:rPr lang="en-IN" sz="4800" b="1" i="1" dirty="0">
                <a:latin typeface="Arabic Typesetting" pitchFamily="66" charset="-78"/>
                <a:cs typeface="Arabic Typesetting" pitchFamily="66" charset="-78"/>
              </a:rPr>
            </a:br>
            <a:r>
              <a:rPr lang="en-IN" sz="4800" b="1" i="1" dirty="0">
                <a:latin typeface="Arabic Typesetting" pitchFamily="66" charset="-78"/>
                <a:cs typeface="Arabic Typesetting" pitchFamily="66" charset="-78"/>
              </a:rPr>
              <a:t>IBS, Sunflag Hospital and Research Centre, Faridabad, Delhi(NCR)</a:t>
            </a:r>
            <a:r>
              <a:rPr lang="en-IN" sz="4800" dirty="0"/>
              <a:t/>
            </a:r>
            <a:br>
              <a:rPr lang="en-IN" sz="4800" dirty="0"/>
            </a:br>
            <a:endParaRPr lang="en-IN" sz="4800" dirty="0"/>
          </a:p>
        </p:txBody>
      </p:sp>
      <p:sp>
        <p:nvSpPr>
          <p:cNvPr id="3" name="Subtitle 2"/>
          <p:cNvSpPr>
            <a:spLocks noGrp="1"/>
          </p:cNvSpPr>
          <p:nvPr>
            <p:ph type="subTitle" idx="1"/>
          </p:nvPr>
        </p:nvSpPr>
        <p:spPr>
          <a:xfrm>
            <a:off x="2267744" y="4221088"/>
            <a:ext cx="6400800" cy="1308348"/>
          </a:xfrm>
        </p:spPr>
        <p:txBody>
          <a:bodyPr>
            <a:normAutofit fontScale="77500" lnSpcReduction="20000"/>
          </a:bodyPr>
          <a:lstStyle/>
          <a:p>
            <a:pPr algn="l"/>
            <a:r>
              <a:rPr lang="en-IN" sz="4000" b="1" dirty="0" smtClean="0">
                <a:solidFill>
                  <a:schemeClr val="tx1"/>
                </a:solidFill>
                <a:latin typeface="+mj-lt"/>
                <a:ea typeface="+mj-ea"/>
                <a:cs typeface="+mj-cs"/>
              </a:rPr>
              <a:t>                            </a:t>
            </a:r>
            <a:r>
              <a:rPr lang="en-IN" sz="3000" b="1" dirty="0" smtClean="0">
                <a:solidFill>
                  <a:schemeClr val="tx1"/>
                </a:solidFill>
                <a:latin typeface="+mj-lt"/>
                <a:ea typeface="+mj-ea"/>
                <a:cs typeface="+mj-cs"/>
              </a:rPr>
              <a:t>By:</a:t>
            </a:r>
            <a:endParaRPr lang="en-IN" sz="3000" b="1" dirty="0">
              <a:solidFill>
                <a:schemeClr val="tx1"/>
              </a:solidFill>
              <a:latin typeface="+mj-lt"/>
              <a:ea typeface="+mj-ea"/>
              <a:cs typeface="+mj-cs"/>
            </a:endParaRPr>
          </a:p>
          <a:p>
            <a:pPr algn="l"/>
            <a:r>
              <a:rPr lang="en-IN" sz="3000" b="1" dirty="0" smtClean="0">
                <a:solidFill>
                  <a:schemeClr val="tx1"/>
                </a:solidFill>
                <a:latin typeface="+mj-lt"/>
                <a:ea typeface="+mj-ea"/>
                <a:cs typeface="+mj-cs"/>
              </a:rPr>
              <a:t>                                      Dr. </a:t>
            </a:r>
            <a:r>
              <a:rPr lang="en-IN" sz="3000" b="1" dirty="0" err="1" smtClean="0">
                <a:solidFill>
                  <a:schemeClr val="tx1"/>
                </a:solidFill>
                <a:latin typeface="+mj-lt"/>
                <a:ea typeface="+mj-ea"/>
                <a:cs typeface="+mj-cs"/>
              </a:rPr>
              <a:t>Vandana</a:t>
            </a:r>
            <a:r>
              <a:rPr lang="en-IN" sz="3000" b="1" dirty="0" smtClean="0">
                <a:solidFill>
                  <a:schemeClr val="tx1"/>
                </a:solidFill>
                <a:latin typeface="+mj-lt"/>
                <a:ea typeface="+mj-ea"/>
                <a:cs typeface="+mj-cs"/>
              </a:rPr>
              <a:t> </a:t>
            </a:r>
            <a:r>
              <a:rPr lang="en-IN" sz="3000" b="1" dirty="0" err="1" smtClean="0">
                <a:solidFill>
                  <a:schemeClr val="tx1"/>
                </a:solidFill>
                <a:latin typeface="+mj-lt"/>
                <a:ea typeface="+mj-ea"/>
                <a:cs typeface="+mj-cs"/>
              </a:rPr>
              <a:t>Yadav</a:t>
            </a:r>
            <a:r>
              <a:rPr lang="en-IN" sz="3000" b="1" dirty="0" smtClean="0">
                <a:solidFill>
                  <a:schemeClr val="tx1"/>
                </a:solidFill>
                <a:latin typeface="+mj-lt"/>
                <a:ea typeface="+mj-ea"/>
                <a:cs typeface="+mj-cs"/>
              </a:rPr>
              <a:t> </a:t>
            </a:r>
          </a:p>
          <a:p>
            <a:pPr algn="l"/>
            <a:r>
              <a:rPr lang="en-IN" sz="3000" b="1" dirty="0" smtClean="0">
                <a:solidFill>
                  <a:schemeClr val="tx1"/>
                </a:solidFill>
                <a:latin typeface="+mj-lt"/>
                <a:ea typeface="+mj-ea"/>
                <a:cs typeface="+mj-cs"/>
              </a:rPr>
              <a:t>                                      Pg/12/103 </a:t>
            </a:r>
            <a:endParaRPr lang="en-IN" sz="3000" b="1" dirty="0">
              <a:solidFill>
                <a:schemeClr val="tx1"/>
              </a:solidFill>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vandana yadav\Downloads\ppt background\background-33.jpg"/>
          <p:cNvPicPr>
            <a:picLocks noGrp="1" noChangeAspect="1" noChangeArrowheads="1"/>
          </p:cNvPicPr>
          <p:nvPr>
            <p:ph sz="half" idx="1"/>
          </p:nvPr>
        </p:nvPicPr>
        <p:blipFill>
          <a:blip r:embed="rId2" cstate="print"/>
          <a:stretch>
            <a:fillRect/>
          </a:stretch>
        </p:blipFill>
        <p:spPr bwMode="auto">
          <a:xfrm>
            <a:off x="0" y="0"/>
            <a:ext cx="9144000" cy="6858000"/>
          </a:xfrm>
          <a:prstGeom prst="rect">
            <a:avLst/>
          </a:prstGeom>
          <a:noFill/>
        </p:spPr>
      </p:pic>
      <p:sp>
        <p:nvSpPr>
          <p:cNvPr id="7" name="Content Placeholder 6"/>
          <p:cNvSpPr>
            <a:spLocks noGrp="1"/>
          </p:cNvSpPr>
          <p:nvPr>
            <p:ph sz="half" idx="2"/>
          </p:nvPr>
        </p:nvSpPr>
        <p:spPr>
          <a:xfrm>
            <a:off x="467544" y="260648"/>
            <a:ext cx="8219256" cy="6336704"/>
          </a:xfrm>
        </p:spPr>
        <p:txBody>
          <a:bodyPr>
            <a:normAutofit fontScale="92500" lnSpcReduction="20000"/>
          </a:bodyPr>
          <a:lstStyle/>
          <a:p>
            <a:pPr>
              <a:buNone/>
            </a:pPr>
            <a:r>
              <a:rPr lang="en-IN" sz="1800" b="1" i="1" dirty="0" smtClean="0">
                <a:solidFill>
                  <a:schemeClr val="bg2">
                    <a:lumMod val="75000"/>
                  </a:schemeClr>
                </a:solidFill>
              </a:rPr>
              <a:t>Data collection:</a:t>
            </a:r>
          </a:p>
          <a:p>
            <a:r>
              <a:rPr lang="en-IN" sz="1800" dirty="0" smtClean="0">
                <a:solidFill>
                  <a:schemeClr val="bg2">
                    <a:lumMod val="75000"/>
                  </a:schemeClr>
                </a:solidFill>
              </a:rPr>
              <a:t>Source of data collection</a:t>
            </a:r>
            <a:r>
              <a:rPr lang="en-IN" sz="1800" dirty="0" smtClean="0">
                <a:solidFill>
                  <a:schemeClr val="bg2">
                    <a:lumMod val="75000"/>
                  </a:schemeClr>
                </a:solidFill>
              </a:rPr>
              <a:t>:-</a:t>
            </a:r>
            <a:endParaRPr lang="en-IN" sz="1800" dirty="0" smtClean="0">
              <a:solidFill>
                <a:schemeClr val="bg2">
                  <a:lumMod val="75000"/>
                </a:schemeClr>
              </a:solidFill>
            </a:endParaRPr>
          </a:p>
          <a:p>
            <a:r>
              <a:rPr lang="en-IN" sz="1600" b="1" dirty="0" smtClean="0">
                <a:solidFill>
                  <a:schemeClr val="bg2">
                    <a:lumMod val="75000"/>
                  </a:schemeClr>
                </a:solidFill>
              </a:rPr>
              <a:t>Primary Data</a:t>
            </a:r>
            <a:r>
              <a:rPr lang="en-IN" sz="1800" dirty="0" smtClean="0">
                <a:solidFill>
                  <a:schemeClr val="bg2">
                    <a:lumMod val="75000"/>
                  </a:schemeClr>
                </a:solidFill>
              </a:rPr>
              <a:t>: Data were obtained from the CPRS, HIS, BCMA and by the direct observation of the work flow process.</a:t>
            </a:r>
          </a:p>
          <a:p>
            <a:r>
              <a:rPr lang="en-IN" sz="1600" b="1" dirty="0" smtClean="0">
                <a:solidFill>
                  <a:schemeClr val="bg2">
                    <a:lumMod val="75000"/>
                  </a:schemeClr>
                </a:solidFill>
              </a:rPr>
              <a:t>Secondary Data: </a:t>
            </a:r>
            <a:r>
              <a:rPr lang="en-IN" sz="1800" dirty="0" smtClean="0">
                <a:solidFill>
                  <a:schemeClr val="bg2">
                    <a:lumMod val="75000"/>
                  </a:schemeClr>
                </a:solidFill>
              </a:rPr>
              <a:t>data is collected from the internet about the previous studies done on turnaround time for Patients Discharge Process. </a:t>
            </a:r>
            <a:endParaRPr lang="en-IN" sz="1800" dirty="0" smtClean="0">
              <a:solidFill>
                <a:schemeClr val="bg2">
                  <a:lumMod val="75000"/>
                </a:schemeClr>
              </a:solidFill>
            </a:endParaRPr>
          </a:p>
          <a:p>
            <a:pPr>
              <a:buNone/>
            </a:pPr>
            <a:r>
              <a:rPr lang="en-IN" sz="1800" b="1" i="1" dirty="0" smtClean="0">
                <a:solidFill>
                  <a:schemeClr val="bg2">
                    <a:lumMod val="75000"/>
                  </a:schemeClr>
                </a:solidFill>
              </a:rPr>
              <a:t>Tool and technique</a:t>
            </a:r>
            <a:r>
              <a:rPr lang="en-IN" sz="1800" b="1" i="1" dirty="0" smtClean="0">
                <a:solidFill>
                  <a:schemeClr val="bg2">
                    <a:lumMod val="75000"/>
                  </a:schemeClr>
                </a:solidFill>
              </a:rPr>
              <a:t>:</a:t>
            </a:r>
            <a:endParaRPr lang="en-IN" sz="1800" dirty="0" smtClean="0">
              <a:solidFill>
                <a:schemeClr val="bg2">
                  <a:lumMod val="75000"/>
                </a:schemeClr>
              </a:solidFill>
            </a:endParaRPr>
          </a:p>
          <a:p>
            <a:r>
              <a:rPr lang="en-IN" sz="1800" dirty="0" smtClean="0">
                <a:solidFill>
                  <a:schemeClr val="bg2">
                    <a:lumMod val="75000"/>
                  </a:schemeClr>
                </a:solidFill>
              </a:rPr>
              <a:t> Tool:  table is formulated and all the data was entered in an Excel spreadsheet and analyzed</a:t>
            </a:r>
            <a:r>
              <a:rPr lang="en-IN" sz="1800" dirty="0" smtClean="0">
                <a:solidFill>
                  <a:schemeClr val="bg2">
                    <a:lumMod val="75000"/>
                  </a:schemeClr>
                </a:solidFill>
              </a:rPr>
              <a:t>.</a:t>
            </a:r>
          </a:p>
          <a:p>
            <a:endParaRPr lang="en-IN" sz="1800" dirty="0" smtClean="0">
              <a:solidFill>
                <a:schemeClr val="bg2">
                  <a:lumMod val="75000"/>
                </a:schemeClr>
              </a:solidFill>
            </a:endParaRPr>
          </a:p>
          <a:p>
            <a:endParaRPr lang="en-IN" sz="1800" dirty="0" smtClean="0">
              <a:solidFill>
                <a:schemeClr val="bg2">
                  <a:lumMod val="75000"/>
                </a:schemeClr>
              </a:solidFill>
            </a:endParaRPr>
          </a:p>
          <a:p>
            <a:endParaRPr lang="en-IN" sz="1800" dirty="0" smtClean="0">
              <a:solidFill>
                <a:schemeClr val="bg2">
                  <a:lumMod val="75000"/>
                </a:schemeClr>
              </a:solidFill>
            </a:endParaRPr>
          </a:p>
          <a:p>
            <a:endParaRPr lang="en-IN" sz="1800" dirty="0" smtClean="0">
              <a:solidFill>
                <a:schemeClr val="bg2">
                  <a:lumMod val="75000"/>
                </a:schemeClr>
              </a:solidFill>
            </a:endParaRPr>
          </a:p>
          <a:p>
            <a:pPr>
              <a:buNone/>
            </a:pPr>
            <a:r>
              <a:rPr lang="en-IN" sz="1800" b="1" i="1" dirty="0" smtClean="0">
                <a:solidFill>
                  <a:schemeClr val="bg2">
                    <a:lumMod val="75000"/>
                  </a:schemeClr>
                </a:solidFill>
              </a:rPr>
              <a:t>Variable:</a:t>
            </a:r>
          </a:p>
          <a:p>
            <a:r>
              <a:rPr lang="en-IN" sz="1800" dirty="0" smtClean="0">
                <a:solidFill>
                  <a:schemeClr val="bg2">
                    <a:lumMod val="75000"/>
                  </a:schemeClr>
                </a:solidFill>
              </a:rPr>
              <a:t>Time is the variable </a:t>
            </a:r>
          </a:p>
          <a:p>
            <a:r>
              <a:rPr lang="en-IN" sz="1800" dirty="0" smtClean="0">
                <a:solidFill>
                  <a:schemeClr val="bg2">
                    <a:lumMod val="75000"/>
                  </a:schemeClr>
                </a:solidFill>
              </a:rPr>
              <a:t>T1- Total time by which discharge process was delayed </a:t>
            </a:r>
          </a:p>
          <a:p>
            <a:r>
              <a:rPr lang="en-IN" sz="1800" dirty="0" smtClean="0">
                <a:solidFill>
                  <a:schemeClr val="bg2">
                    <a:lumMod val="75000"/>
                  </a:schemeClr>
                </a:solidFill>
              </a:rPr>
              <a:t>T2- In time pharmacy department</a:t>
            </a:r>
          </a:p>
          <a:p>
            <a:r>
              <a:rPr lang="en-IN" sz="1800" dirty="0" smtClean="0">
                <a:solidFill>
                  <a:schemeClr val="bg2">
                    <a:lumMod val="75000"/>
                  </a:schemeClr>
                </a:solidFill>
              </a:rPr>
              <a:t>T3- Out time for pharmacy department</a:t>
            </a:r>
          </a:p>
          <a:p>
            <a:r>
              <a:rPr lang="en-IN" sz="1800" dirty="0" smtClean="0">
                <a:solidFill>
                  <a:schemeClr val="bg2">
                    <a:lumMod val="75000"/>
                  </a:schemeClr>
                </a:solidFill>
              </a:rPr>
              <a:t>T4- Total time taken in clearance from pharmacy department </a:t>
            </a:r>
          </a:p>
          <a:p>
            <a:r>
              <a:rPr lang="en-IN" sz="1800" dirty="0" smtClean="0">
                <a:solidFill>
                  <a:schemeClr val="bg2">
                    <a:lumMod val="75000"/>
                  </a:schemeClr>
                </a:solidFill>
              </a:rPr>
              <a:t>T5- In time for lab  </a:t>
            </a:r>
          </a:p>
          <a:p>
            <a:r>
              <a:rPr lang="en-IN" sz="1800" dirty="0" smtClean="0">
                <a:solidFill>
                  <a:schemeClr val="bg2">
                    <a:lumMod val="75000"/>
                  </a:schemeClr>
                </a:solidFill>
              </a:rPr>
              <a:t>T6- Out time for lab </a:t>
            </a:r>
          </a:p>
          <a:p>
            <a:r>
              <a:rPr lang="en-IN" sz="1800" dirty="0" smtClean="0">
                <a:solidFill>
                  <a:schemeClr val="bg2">
                    <a:lumMod val="75000"/>
                  </a:schemeClr>
                </a:solidFill>
              </a:rPr>
              <a:t>T7- Total time taken in clearance from lab </a:t>
            </a:r>
          </a:p>
          <a:p>
            <a:r>
              <a:rPr lang="en-IN" sz="1800" dirty="0" smtClean="0">
                <a:solidFill>
                  <a:schemeClr val="bg2">
                    <a:lumMod val="75000"/>
                  </a:schemeClr>
                </a:solidFill>
              </a:rPr>
              <a:t>T8- Total time taken at cash counter </a:t>
            </a:r>
          </a:p>
          <a:p>
            <a:r>
              <a:rPr lang="en-IN" sz="1800" dirty="0" smtClean="0">
                <a:solidFill>
                  <a:schemeClr val="bg2">
                    <a:lumMod val="75000"/>
                  </a:schemeClr>
                </a:solidFill>
              </a:rPr>
              <a:t>R- Reason for delay </a:t>
            </a:r>
          </a:p>
        </p:txBody>
      </p:sp>
      <p:graphicFrame>
        <p:nvGraphicFramePr>
          <p:cNvPr id="5" name="Table 4"/>
          <p:cNvGraphicFramePr>
            <a:graphicFrameLocks noGrp="1"/>
          </p:cNvGraphicFramePr>
          <p:nvPr/>
        </p:nvGraphicFramePr>
        <p:xfrm>
          <a:off x="827584" y="2564904"/>
          <a:ext cx="7848870" cy="731520"/>
        </p:xfrm>
        <a:graphic>
          <a:graphicData uri="http://schemas.openxmlformats.org/drawingml/2006/table">
            <a:tbl>
              <a:tblPr firstRow="1" bandRow="1">
                <a:tableStyleId>{5C22544A-7EE6-4342-B048-85BDC9FD1C3A}</a:tableStyleId>
              </a:tblPr>
              <a:tblGrid>
                <a:gridCol w="784887"/>
                <a:gridCol w="784887"/>
                <a:gridCol w="784887"/>
                <a:gridCol w="784887"/>
                <a:gridCol w="784887"/>
                <a:gridCol w="784887"/>
                <a:gridCol w="784887"/>
                <a:gridCol w="784887"/>
                <a:gridCol w="784887"/>
                <a:gridCol w="784887"/>
              </a:tblGrid>
              <a:tr h="312035">
                <a:tc>
                  <a:txBody>
                    <a:bodyPr/>
                    <a:lstStyle/>
                    <a:p>
                      <a:r>
                        <a:rPr lang="en-IN" dirty="0" smtClean="0"/>
                        <a:t>Id no</a:t>
                      </a:r>
                      <a:endParaRPr lang="en-IN" dirty="0"/>
                    </a:p>
                  </a:txBody>
                  <a:tcPr/>
                </a:tc>
                <a:tc>
                  <a:txBody>
                    <a:bodyPr/>
                    <a:lstStyle/>
                    <a:p>
                      <a:r>
                        <a:rPr lang="en-IN" dirty="0" smtClean="0"/>
                        <a:t>T1</a:t>
                      </a:r>
                      <a:endParaRPr lang="en-IN" dirty="0"/>
                    </a:p>
                  </a:txBody>
                  <a:tcPr/>
                </a:tc>
                <a:tc>
                  <a:txBody>
                    <a:bodyPr/>
                    <a:lstStyle/>
                    <a:p>
                      <a:r>
                        <a:rPr lang="en-IN" dirty="0" smtClean="0"/>
                        <a:t>T2</a:t>
                      </a:r>
                      <a:endParaRPr lang="en-IN" dirty="0"/>
                    </a:p>
                  </a:txBody>
                  <a:tcPr/>
                </a:tc>
                <a:tc>
                  <a:txBody>
                    <a:bodyPr/>
                    <a:lstStyle/>
                    <a:p>
                      <a:r>
                        <a:rPr lang="en-IN" dirty="0" smtClean="0"/>
                        <a:t>T3</a:t>
                      </a:r>
                      <a:endParaRPr lang="en-IN" dirty="0"/>
                    </a:p>
                  </a:txBody>
                  <a:tcPr/>
                </a:tc>
                <a:tc>
                  <a:txBody>
                    <a:bodyPr/>
                    <a:lstStyle/>
                    <a:p>
                      <a:r>
                        <a:rPr lang="en-IN" dirty="0" smtClean="0"/>
                        <a:t>T4</a:t>
                      </a:r>
                      <a:endParaRPr lang="en-IN" dirty="0"/>
                    </a:p>
                  </a:txBody>
                  <a:tcPr/>
                </a:tc>
                <a:tc>
                  <a:txBody>
                    <a:bodyPr/>
                    <a:lstStyle/>
                    <a:p>
                      <a:r>
                        <a:rPr lang="en-IN" dirty="0" smtClean="0"/>
                        <a:t>T5</a:t>
                      </a:r>
                      <a:endParaRPr lang="en-IN" dirty="0"/>
                    </a:p>
                  </a:txBody>
                  <a:tcPr/>
                </a:tc>
                <a:tc>
                  <a:txBody>
                    <a:bodyPr/>
                    <a:lstStyle/>
                    <a:p>
                      <a:r>
                        <a:rPr lang="en-IN" dirty="0" smtClean="0"/>
                        <a:t>T6</a:t>
                      </a:r>
                      <a:endParaRPr lang="en-IN" dirty="0"/>
                    </a:p>
                  </a:txBody>
                  <a:tcPr/>
                </a:tc>
                <a:tc>
                  <a:txBody>
                    <a:bodyPr/>
                    <a:lstStyle/>
                    <a:p>
                      <a:r>
                        <a:rPr lang="en-IN" dirty="0" smtClean="0"/>
                        <a:t>T7</a:t>
                      </a:r>
                      <a:endParaRPr lang="en-IN" dirty="0"/>
                    </a:p>
                  </a:txBody>
                  <a:tcPr/>
                </a:tc>
                <a:tc>
                  <a:txBody>
                    <a:bodyPr/>
                    <a:lstStyle/>
                    <a:p>
                      <a:r>
                        <a:rPr lang="en-IN" dirty="0" smtClean="0"/>
                        <a:t>T8</a:t>
                      </a:r>
                      <a:endParaRPr lang="en-IN" dirty="0"/>
                    </a:p>
                  </a:txBody>
                  <a:tcPr/>
                </a:tc>
                <a:tc>
                  <a:txBody>
                    <a:bodyPr/>
                    <a:lstStyle/>
                    <a:p>
                      <a:r>
                        <a:rPr lang="en-IN" dirty="0" smtClean="0"/>
                        <a:t>R</a:t>
                      </a:r>
                      <a:endParaRPr lang="en-IN" dirty="0"/>
                    </a:p>
                  </a:txBody>
                  <a:tcPr/>
                </a:tc>
              </a:tr>
              <a:tr h="312035">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vandana yadav\Downloads\ppt background\background-33.jpg"/>
          <p:cNvPicPr>
            <a:picLocks noGrp="1" noChangeAspect="1" noChangeArrowheads="1"/>
          </p:cNvPicPr>
          <p:nvPr>
            <p:ph sz="half" idx="1"/>
          </p:nvPr>
        </p:nvPicPr>
        <p:blipFill>
          <a:blip r:embed="rId2" cstate="print"/>
          <a:stretch>
            <a:fillRect/>
          </a:stretch>
        </p:blipFill>
        <p:spPr bwMode="auto">
          <a:xfrm>
            <a:off x="0" y="0"/>
            <a:ext cx="9144000" cy="6858000"/>
          </a:xfrm>
          <a:prstGeom prst="rect">
            <a:avLst/>
          </a:prstGeom>
          <a:noFill/>
        </p:spPr>
      </p:pic>
      <p:sp>
        <p:nvSpPr>
          <p:cNvPr id="7" name="Content Placeholder 6"/>
          <p:cNvSpPr>
            <a:spLocks noGrp="1"/>
          </p:cNvSpPr>
          <p:nvPr>
            <p:ph sz="half" idx="2"/>
          </p:nvPr>
        </p:nvSpPr>
        <p:spPr>
          <a:xfrm>
            <a:off x="467544" y="332657"/>
            <a:ext cx="8219256" cy="5915744"/>
          </a:xfrm>
        </p:spPr>
        <p:txBody>
          <a:bodyPr>
            <a:normAutofit/>
          </a:bodyPr>
          <a:lstStyle/>
          <a:p>
            <a:pPr>
              <a:lnSpc>
                <a:spcPct val="90000"/>
              </a:lnSpc>
              <a:buNone/>
            </a:pPr>
            <a:r>
              <a:rPr lang="en-IN" sz="1800" b="1" i="1" dirty="0" smtClean="0">
                <a:solidFill>
                  <a:schemeClr val="bg2">
                    <a:lumMod val="75000"/>
                  </a:schemeClr>
                </a:solidFill>
              </a:rPr>
              <a:t>Technique: </a:t>
            </a:r>
          </a:p>
          <a:p>
            <a:pPr>
              <a:lnSpc>
                <a:spcPct val="90000"/>
              </a:lnSpc>
            </a:pPr>
            <a:r>
              <a:rPr lang="en-IN" sz="1800" dirty="0" smtClean="0">
                <a:solidFill>
                  <a:schemeClr val="bg2">
                    <a:lumMod val="75000"/>
                  </a:schemeClr>
                </a:solidFill>
              </a:rPr>
              <a:t>By direct observation of work flow process. </a:t>
            </a:r>
          </a:p>
          <a:p>
            <a:pPr>
              <a:lnSpc>
                <a:spcPct val="90000"/>
              </a:lnSpc>
              <a:buNone/>
            </a:pPr>
            <a:endParaRPr lang="en-IN" sz="1800" dirty="0" smtClean="0">
              <a:solidFill>
                <a:schemeClr val="bg2">
                  <a:lumMod val="75000"/>
                </a:schemeClr>
              </a:solidFill>
            </a:endParaRPr>
          </a:p>
          <a:p>
            <a:pPr>
              <a:lnSpc>
                <a:spcPct val="90000"/>
              </a:lnSpc>
              <a:buNone/>
            </a:pPr>
            <a:r>
              <a:rPr lang="en-IN" sz="1800" b="1" i="1" dirty="0" smtClean="0">
                <a:solidFill>
                  <a:schemeClr val="bg2">
                    <a:lumMod val="75000"/>
                  </a:schemeClr>
                </a:solidFill>
              </a:rPr>
              <a:t>Study findings</a:t>
            </a:r>
            <a:r>
              <a:rPr lang="en-IN" sz="1800" b="1" i="1" dirty="0" smtClean="0">
                <a:solidFill>
                  <a:schemeClr val="bg2">
                    <a:lumMod val="75000"/>
                  </a:schemeClr>
                </a:solidFill>
              </a:rPr>
              <a:t>:</a:t>
            </a:r>
            <a:r>
              <a:rPr lang="en-IN" sz="1800" dirty="0" smtClean="0">
                <a:solidFill>
                  <a:schemeClr val="bg2">
                    <a:lumMod val="75000"/>
                  </a:schemeClr>
                </a:solidFill>
              </a:rPr>
              <a:t> </a:t>
            </a:r>
          </a:p>
          <a:p>
            <a:pPr>
              <a:lnSpc>
                <a:spcPct val="90000"/>
              </a:lnSpc>
            </a:pPr>
            <a:r>
              <a:rPr lang="en-IN" sz="1800" dirty="0" smtClean="0">
                <a:solidFill>
                  <a:schemeClr val="bg2">
                    <a:lumMod val="75000"/>
                  </a:schemeClr>
                </a:solidFill>
              </a:rPr>
              <a:t>Total no of patients discharged on time = 5</a:t>
            </a:r>
          </a:p>
          <a:p>
            <a:pPr>
              <a:lnSpc>
                <a:spcPct val="90000"/>
              </a:lnSpc>
            </a:pPr>
            <a:r>
              <a:rPr lang="en-IN" sz="1800" dirty="0" smtClean="0">
                <a:solidFill>
                  <a:schemeClr val="bg2">
                    <a:lumMod val="75000"/>
                  </a:schemeClr>
                </a:solidFill>
              </a:rPr>
              <a:t>Total no of patients discharged late = 35</a:t>
            </a:r>
          </a:p>
          <a:p>
            <a:pPr>
              <a:lnSpc>
                <a:spcPct val="90000"/>
              </a:lnSpc>
            </a:pPr>
            <a:r>
              <a:rPr lang="en-IN" sz="1800" dirty="0" smtClean="0">
                <a:solidFill>
                  <a:schemeClr val="bg2">
                    <a:lumMod val="75000"/>
                  </a:schemeClr>
                </a:solidFill>
              </a:rPr>
              <a:t>So the patients discharge process was delayed in 88% of cases which contributes a very high figure and attracts attention towards itself. </a:t>
            </a:r>
            <a:r>
              <a:rPr lang="en-IN" sz="1800" dirty="0" smtClean="0">
                <a:solidFill>
                  <a:schemeClr val="bg2">
                    <a:lumMod val="75000"/>
                  </a:schemeClr>
                </a:solidFill>
              </a:rPr>
              <a:t>Discharge time needs to be reduced to achieve patient's satisfaction and to bring delightment factor in service delivery.</a:t>
            </a:r>
            <a:endParaRPr lang="en-IN" sz="1800" dirty="0" smtClean="0">
              <a:solidFill>
                <a:schemeClr val="bg2">
                  <a:lumMod val="75000"/>
                </a:schemeClr>
              </a:solidFill>
            </a:endParaRPr>
          </a:p>
          <a:p>
            <a:pPr>
              <a:lnSpc>
                <a:spcPct val="90000"/>
              </a:lnSpc>
              <a:buNone/>
            </a:pPr>
            <a:r>
              <a:rPr lang="en-IN" sz="1800" dirty="0" smtClean="0">
                <a:solidFill>
                  <a:schemeClr val="bg2">
                    <a:lumMod val="75000"/>
                  </a:schemeClr>
                </a:solidFill>
              </a:rPr>
              <a:t> </a:t>
            </a:r>
          </a:p>
          <a:p>
            <a:endParaRPr lang="en-IN" dirty="0"/>
          </a:p>
        </p:txBody>
      </p:sp>
      <p:graphicFrame>
        <p:nvGraphicFramePr>
          <p:cNvPr id="5" name="Chart 4"/>
          <p:cNvGraphicFramePr/>
          <p:nvPr/>
        </p:nvGraphicFramePr>
        <p:xfrm>
          <a:off x="1259632" y="3501008"/>
          <a:ext cx="6480720" cy="29337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vandana yadav\Downloads\ppt background\background-33.jpg"/>
          <p:cNvPicPr>
            <a:picLocks noGrp="1" noChangeAspect="1" noChangeArrowheads="1"/>
          </p:cNvPicPr>
          <p:nvPr>
            <p:ph sz="half" idx="1"/>
          </p:nvPr>
        </p:nvPicPr>
        <p:blipFill>
          <a:blip r:embed="rId2" cstate="print"/>
          <a:stretch>
            <a:fillRect/>
          </a:stretch>
        </p:blipFill>
        <p:spPr bwMode="auto">
          <a:xfrm>
            <a:off x="0" y="0"/>
            <a:ext cx="9144000" cy="6858000"/>
          </a:xfrm>
          <a:prstGeom prst="rect">
            <a:avLst/>
          </a:prstGeom>
          <a:noFill/>
        </p:spPr>
      </p:pic>
      <p:sp>
        <p:nvSpPr>
          <p:cNvPr id="7" name="Content Placeholder 6"/>
          <p:cNvSpPr>
            <a:spLocks noGrp="1"/>
          </p:cNvSpPr>
          <p:nvPr>
            <p:ph sz="half" idx="2"/>
          </p:nvPr>
        </p:nvSpPr>
        <p:spPr>
          <a:xfrm>
            <a:off x="467544" y="260649"/>
            <a:ext cx="8219256" cy="5987752"/>
          </a:xfrm>
        </p:spPr>
        <p:txBody>
          <a:bodyPr/>
          <a:lstStyle/>
          <a:p>
            <a:pPr>
              <a:buNone/>
            </a:pPr>
            <a:r>
              <a:rPr lang="en-IN" sz="1800" b="1" i="1" dirty="0" smtClean="0">
                <a:solidFill>
                  <a:schemeClr val="bg2">
                    <a:lumMod val="75000"/>
                  </a:schemeClr>
                </a:solidFill>
              </a:rPr>
              <a:t>Total no of discharge delayed on hourly basis from data </a:t>
            </a:r>
            <a:r>
              <a:rPr lang="en-IN" sz="1800" b="1" i="1" dirty="0" smtClean="0">
                <a:solidFill>
                  <a:schemeClr val="bg2">
                    <a:lumMod val="75000"/>
                  </a:schemeClr>
                </a:solidFill>
              </a:rPr>
              <a:t>recorded:</a:t>
            </a: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r>
              <a:rPr lang="en-IN" sz="1800" b="1" i="1" dirty="0" smtClean="0">
                <a:solidFill>
                  <a:schemeClr val="bg2">
                    <a:lumMod val="75000"/>
                  </a:schemeClr>
                </a:solidFill>
              </a:rPr>
              <a:t>Total </a:t>
            </a:r>
            <a:r>
              <a:rPr lang="en-IN" sz="1800" b="1" i="1" dirty="0" smtClean="0">
                <a:solidFill>
                  <a:schemeClr val="bg2">
                    <a:lumMod val="75000"/>
                  </a:schemeClr>
                </a:solidFill>
              </a:rPr>
              <a:t>no of patients </a:t>
            </a:r>
            <a:endParaRPr lang="en-IN" sz="1800" b="1" i="1" dirty="0" smtClean="0">
              <a:solidFill>
                <a:schemeClr val="bg2">
                  <a:lumMod val="75000"/>
                </a:schemeClr>
              </a:solidFill>
            </a:endParaRPr>
          </a:p>
          <a:p>
            <a:pPr>
              <a:buNone/>
            </a:pPr>
            <a:r>
              <a:rPr lang="en-IN" sz="1800" b="1" i="1" dirty="0" smtClean="0">
                <a:solidFill>
                  <a:schemeClr val="bg2">
                    <a:lumMod val="75000"/>
                  </a:schemeClr>
                </a:solidFill>
              </a:rPr>
              <a:t>Discharge delayed</a:t>
            </a:r>
          </a:p>
          <a:p>
            <a:pPr>
              <a:buNone/>
            </a:pPr>
            <a:r>
              <a:rPr lang="en-IN" sz="1800" b="1" i="1" dirty="0" smtClean="0">
                <a:solidFill>
                  <a:schemeClr val="bg2">
                    <a:lumMod val="75000"/>
                  </a:schemeClr>
                </a:solidFill>
              </a:rPr>
              <a:t>By physician</a:t>
            </a:r>
            <a:r>
              <a:rPr lang="en-IN" sz="1800" b="1" i="1" dirty="0" smtClean="0">
                <a:solidFill>
                  <a:schemeClr val="bg2">
                    <a:lumMod val="75000"/>
                  </a:schemeClr>
                </a:solidFill>
              </a:rPr>
              <a:t>:</a:t>
            </a: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p:txBody>
      </p:sp>
      <p:graphicFrame>
        <p:nvGraphicFramePr>
          <p:cNvPr id="8" name="Content Placeholder 4"/>
          <p:cNvGraphicFramePr>
            <a:graphicFrameLocks/>
          </p:cNvGraphicFramePr>
          <p:nvPr/>
        </p:nvGraphicFramePr>
        <p:xfrm>
          <a:off x="468313" y="836712"/>
          <a:ext cx="8218487" cy="2592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p:nvPr/>
        </p:nvGraphicFramePr>
        <p:xfrm>
          <a:off x="3635896" y="3645024"/>
          <a:ext cx="4896544" cy="3212976"/>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2" end="12"/>
                                            </p:txEl>
                                          </p:spTgt>
                                        </p:tgtEl>
                                        <p:attrNameLst>
                                          <p:attrName>style.visibility</p:attrName>
                                        </p:attrNameLst>
                                      </p:cBhvr>
                                      <p:to>
                                        <p:strVal val="visible"/>
                                      </p:to>
                                    </p:set>
                                    <p:animEffect transition="in" filter="box(in)">
                                      <p:cBhvr>
                                        <p:cTn id="12" dur="500"/>
                                        <p:tgtEl>
                                          <p:spTgt spid="7">
                                            <p:txEl>
                                              <p:pRg st="12" end="1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13" end="13"/>
                                            </p:txEl>
                                          </p:spTgt>
                                        </p:tgtEl>
                                        <p:attrNameLst>
                                          <p:attrName>style.visibility</p:attrName>
                                        </p:attrNameLst>
                                      </p:cBhvr>
                                      <p:to>
                                        <p:strVal val="visible"/>
                                      </p:to>
                                    </p:set>
                                    <p:animEffect transition="in" filter="box(in)">
                                      <p:cBhvr>
                                        <p:cTn id="17" dur="500"/>
                                        <p:tgtEl>
                                          <p:spTgt spid="7">
                                            <p:txEl>
                                              <p:pRg st="13" end="1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14" end="14"/>
                                            </p:txEl>
                                          </p:spTgt>
                                        </p:tgtEl>
                                        <p:attrNameLst>
                                          <p:attrName>style.visibility</p:attrName>
                                        </p:attrNameLst>
                                      </p:cBhvr>
                                      <p:to>
                                        <p:strVal val="visible"/>
                                      </p:to>
                                    </p:set>
                                    <p:animEffect transition="in" filter="box(in)">
                                      <p:cBhvr>
                                        <p:cTn id="22" dur="500"/>
                                        <p:tgtEl>
                                          <p:spTgt spid="7">
                                            <p:txEl>
                                              <p:pRg st="14" end="1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diamond(in)">
                                      <p:cBhvr>
                                        <p:cTn id="2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Graphic spid="9"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vandana yadav\Downloads\ppt background\background-33.jpg"/>
          <p:cNvPicPr>
            <a:picLocks noGrp="1" noChangeAspect="1" noChangeArrowheads="1"/>
          </p:cNvPicPr>
          <p:nvPr>
            <p:ph sz="half" idx="1"/>
          </p:nvPr>
        </p:nvPicPr>
        <p:blipFill>
          <a:blip r:embed="rId2" cstate="print"/>
          <a:stretch>
            <a:fillRect/>
          </a:stretch>
        </p:blipFill>
        <p:spPr bwMode="auto">
          <a:xfrm>
            <a:off x="0" y="0"/>
            <a:ext cx="9144000" cy="6858000"/>
          </a:xfrm>
          <a:prstGeom prst="rect">
            <a:avLst/>
          </a:prstGeom>
          <a:noFill/>
        </p:spPr>
      </p:pic>
      <p:sp>
        <p:nvSpPr>
          <p:cNvPr id="8" name="Content Placeholder 7"/>
          <p:cNvSpPr>
            <a:spLocks noGrp="1"/>
          </p:cNvSpPr>
          <p:nvPr>
            <p:ph sz="half" idx="2"/>
          </p:nvPr>
        </p:nvSpPr>
        <p:spPr>
          <a:xfrm>
            <a:off x="467544" y="332657"/>
            <a:ext cx="8219256" cy="5915744"/>
          </a:xfrm>
        </p:spPr>
        <p:txBody>
          <a:bodyPr/>
          <a:lstStyle/>
          <a:p>
            <a:pPr>
              <a:buNone/>
            </a:pPr>
            <a:r>
              <a:rPr lang="en-IN" sz="1800" b="1" i="1" dirty="0" smtClean="0">
                <a:solidFill>
                  <a:schemeClr val="bg2">
                    <a:lumMod val="75000"/>
                  </a:schemeClr>
                </a:solidFill>
              </a:rPr>
              <a:t>Reason for delay in patients discharge process:</a:t>
            </a:r>
          </a:p>
          <a:p>
            <a:endParaRPr lang="en-IN" dirty="0"/>
          </a:p>
        </p:txBody>
      </p:sp>
      <p:graphicFrame>
        <p:nvGraphicFramePr>
          <p:cNvPr id="9" name="Chart 8"/>
          <p:cNvGraphicFramePr/>
          <p:nvPr/>
        </p:nvGraphicFramePr>
        <p:xfrm>
          <a:off x="1115616" y="1036674"/>
          <a:ext cx="7128791" cy="548867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vandana yadav\Downloads\ppt background\background-33.jpg"/>
          <p:cNvPicPr>
            <a:picLocks noGrp="1" noChangeAspect="1" noChangeArrowheads="1"/>
          </p:cNvPicPr>
          <p:nvPr>
            <p:ph sz="half" idx="1"/>
          </p:nvPr>
        </p:nvPicPr>
        <p:blipFill>
          <a:blip r:embed="rId2" cstate="print"/>
          <a:stretch>
            <a:fillRect/>
          </a:stretch>
        </p:blipFill>
        <p:spPr bwMode="auto">
          <a:xfrm>
            <a:off x="0" y="0"/>
            <a:ext cx="9144000" cy="6858000"/>
          </a:xfrm>
          <a:prstGeom prst="rect">
            <a:avLst/>
          </a:prstGeom>
          <a:noFill/>
        </p:spPr>
      </p:pic>
      <p:sp>
        <p:nvSpPr>
          <p:cNvPr id="7" name="Content Placeholder 6"/>
          <p:cNvSpPr>
            <a:spLocks noGrp="1"/>
          </p:cNvSpPr>
          <p:nvPr>
            <p:ph sz="half" idx="2"/>
          </p:nvPr>
        </p:nvSpPr>
        <p:spPr>
          <a:xfrm>
            <a:off x="467544" y="476673"/>
            <a:ext cx="8219256" cy="5771728"/>
          </a:xfrm>
        </p:spPr>
        <p:txBody>
          <a:bodyPr/>
          <a:lstStyle/>
          <a:p>
            <a:pPr>
              <a:buNone/>
            </a:pPr>
            <a:r>
              <a:rPr lang="en-IN" sz="1800" b="1" i="1" dirty="0" smtClean="0">
                <a:solidFill>
                  <a:schemeClr val="bg2">
                    <a:lumMod val="75000"/>
                  </a:schemeClr>
                </a:solidFill>
              </a:rPr>
              <a:t>Total no of planned </a:t>
            </a:r>
            <a:r>
              <a:rPr lang="en-IN" sz="1800" b="1" i="1" dirty="0" err="1" smtClean="0">
                <a:solidFill>
                  <a:schemeClr val="bg2">
                    <a:lumMod val="75000"/>
                  </a:schemeClr>
                </a:solidFill>
              </a:rPr>
              <a:t>vs</a:t>
            </a:r>
            <a:r>
              <a:rPr lang="en-IN" sz="1800" b="1" i="1" dirty="0" smtClean="0">
                <a:solidFill>
                  <a:schemeClr val="bg2">
                    <a:lumMod val="75000"/>
                  </a:schemeClr>
                </a:solidFill>
              </a:rPr>
              <a:t> total no of unplanned discharges</a:t>
            </a:r>
            <a:r>
              <a:rPr lang="en-IN" sz="1800" b="1" i="1" dirty="0" smtClean="0">
                <a:solidFill>
                  <a:schemeClr val="bg2">
                    <a:lumMod val="75000"/>
                  </a:schemeClr>
                </a:solidFill>
              </a:rPr>
              <a:t>:</a:t>
            </a: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r>
              <a:rPr lang="en-IN" sz="1800" b="1" i="1" dirty="0" smtClean="0">
                <a:solidFill>
                  <a:schemeClr val="bg2">
                    <a:lumMod val="75000"/>
                  </a:schemeClr>
                </a:solidFill>
              </a:rPr>
              <a:t>MODE </a:t>
            </a:r>
            <a:r>
              <a:rPr lang="en-IN" sz="1800" b="1" i="1" dirty="0" smtClean="0">
                <a:solidFill>
                  <a:schemeClr val="bg2">
                    <a:lumMod val="75000"/>
                  </a:schemeClr>
                </a:solidFill>
              </a:rPr>
              <a:t>OF PAYMENT:</a:t>
            </a:r>
          </a:p>
          <a:p>
            <a:pPr>
              <a:buNone/>
            </a:pPr>
            <a:endParaRPr lang="en-IN" sz="1800" b="1" i="1" dirty="0" smtClean="0">
              <a:solidFill>
                <a:schemeClr val="bg2">
                  <a:lumMod val="75000"/>
                </a:schemeClr>
              </a:solidFill>
            </a:endParaRPr>
          </a:p>
          <a:p>
            <a:endParaRPr lang="en-IN" dirty="0"/>
          </a:p>
        </p:txBody>
      </p:sp>
      <p:graphicFrame>
        <p:nvGraphicFramePr>
          <p:cNvPr id="5" name="Chart 4"/>
          <p:cNvGraphicFramePr/>
          <p:nvPr/>
        </p:nvGraphicFramePr>
        <p:xfrm>
          <a:off x="899592" y="980729"/>
          <a:ext cx="7272808" cy="266429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p:nvPr/>
        </p:nvGraphicFramePr>
        <p:xfrm>
          <a:off x="3347864" y="3789040"/>
          <a:ext cx="5305511" cy="2870791"/>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
                                            <p:txEl>
                                              <p:pRg st="13" end="13"/>
                                            </p:txEl>
                                          </p:spTgt>
                                        </p:tgtEl>
                                        <p:attrNameLst>
                                          <p:attrName>style.visibility</p:attrName>
                                        </p:attrNameLst>
                                      </p:cBhvr>
                                      <p:to>
                                        <p:strVal val="visible"/>
                                      </p:to>
                                    </p:set>
                                    <p:anim calcmode="lin" valueType="num">
                                      <p:cBhvr additive="base">
                                        <p:cTn id="12" dur="500" fill="hold"/>
                                        <p:tgtEl>
                                          <p:spTgt spid="7">
                                            <p:txEl>
                                              <p:pRg st="13" end="13"/>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checkerboard(across)">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8"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vandana yadav\Downloads\ppt background\background-33.jpg"/>
          <p:cNvPicPr>
            <a:picLocks noGrp="1" noChangeAspect="1" noChangeArrowheads="1"/>
          </p:cNvPicPr>
          <p:nvPr>
            <p:ph sz="half" idx="1"/>
          </p:nvPr>
        </p:nvPicPr>
        <p:blipFill>
          <a:blip r:embed="rId2" cstate="print"/>
          <a:stretch>
            <a:fillRect/>
          </a:stretch>
        </p:blipFill>
        <p:spPr bwMode="auto">
          <a:xfrm>
            <a:off x="0" y="0"/>
            <a:ext cx="9144000" cy="6858000"/>
          </a:xfrm>
          <a:prstGeom prst="rect">
            <a:avLst/>
          </a:prstGeom>
          <a:noFill/>
        </p:spPr>
      </p:pic>
      <p:sp>
        <p:nvSpPr>
          <p:cNvPr id="7" name="Content Placeholder 6"/>
          <p:cNvSpPr>
            <a:spLocks noGrp="1"/>
          </p:cNvSpPr>
          <p:nvPr>
            <p:ph sz="half" idx="2"/>
          </p:nvPr>
        </p:nvSpPr>
        <p:spPr>
          <a:xfrm>
            <a:off x="467544" y="188640"/>
            <a:ext cx="8424936" cy="6336703"/>
          </a:xfrm>
        </p:spPr>
        <p:txBody>
          <a:bodyPr/>
          <a:lstStyle/>
          <a:p>
            <a:pPr>
              <a:buNone/>
            </a:pPr>
            <a:r>
              <a:rPr lang="en-IN" sz="1800" b="1" i="1" dirty="0" smtClean="0">
                <a:solidFill>
                  <a:schemeClr val="bg2">
                    <a:lumMod val="75000"/>
                  </a:schemeClr>
                </a:solidFill>
              </a:rPr>
              <a:t>As per Standard’s: </a:t>
            </a: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r>
              <a:rPr lang="en-IN" sz="1800" b="1" i="1" dirty="0" smtClean="0">
                <a:solidFill>
                  <a:schemeClr val="bg2">
                    <a:lumMod val="75000"/>
                  </a:schemeClr>
                </a:solidFill>
              </a:rPr>
              <a:t>As per the </a:t>
            </a:r>
            <a:endParaRPr lang="en-IN" sz="1800" b="1" i="1" dirty="0" smtClean="0">
              <a:solidFill>
                <a:schemeClr val="bg2">
                  <a:lumMod val="75000"/>
                </a:schemeClr>
              </a:solidFill>
            </a:endParaRPr>
          </a:p>
          <a:p>
            <a:pPr>
              <a:buNone/>
            </a:pPr>
            <a:r>
              <a:rPr lang="en-IN" sz="1800" b="1" i="1" dirty="0" smtClean="0">
                <a:solidFill>
                  <a:schemeClr val="bg2">
                    <a:lumMod val="75000"/>
                  </a:schemeClr>
                </a:solidFill>
              </a:rPr>
              <a:t>data </a:t>
            </a:r>
          </a:p>
          <a:p>
            <a:pPr>
              <a:buNone/>
            </a:pPr>
            <a:r>
              <a:rPr lang="en-IN" sz="1800" b="1" i="1" dirty="0" smtClean="0">
                <a:solidFill>
                  <a:schemeClr val="bg2">
                    <a:lumMod val="75000"/>
                  </a:schemeClr>
                </a:solidFill>
              </a:rPr>
              <a:t>recorded</a:t>
            </a:r>
          </a:p>
          <a:p>
            <a:pPr>
              <a:buNone/>
            </a:pPr>
            <a:r>
              <a:rPr lang="en-IN" sz="1800" b="1" i="1" dirty="0" smtClean="0">
                <a:solidFill>
                  <a:schemeClr val="bg2">
                    <a:lumMod val="75000"/>
                  </a:schemeClr>
                </a:solidFill>
              </a:rPr>
              <a:t>average time</a:t>
            </a:r>
          </a:p>
          <a:p>
            <a:pPr>
              <a:buNone/>
            </a:pPr>
            <a:r>
              <a:rPr lang="en-IN" sz="1800" b="1" i="1" dirty="0" smtClean="0">
                <a:solidFill>
                  <a:schemeClr val="bg2">
                    <a:lumMod val="75000"/>
                  </a:schemeClr>
                </a:solidFill>
              </a:rPr>
              <a:t>taken to</a:t>
            </a:r>
          </a:p>
          <a:p>
            <a:pPr>
              <a:buNone/>
            </a:pPr>
            <a:r>
              <a:rPr lang="en-IN" sz="1800" b="1" i="1" dirty="0" smtClean="0">
                <a:solidFill>
                  <a:schemeClr val="bg2">
                    <a:lumMod val="75000"/>
                  </a:schemeClr>
                </a:solidFill>
              </a:rPr>
              <a:t>discharge</a:t>
            </a:r>
          </a:p>
          <a:p>
            <a:pPr>
              <a:buNone/>
            </a:pPr>
            <a:r>
              <a:rPr lang="en-IN" sz="1800" b="1" i="1" dirty="0" smtClean="0">
                <a:solidFill>
                  <a:schemeClr val="bg2">
                    <a:lumMod val="75000"/>
                  </a:schemeClr>
                </a:solidFill>
              </a:rPr>
              <a:t>the cash</a:t>
            </a:r>
          </a:p>
          <a:p>
            <a:pPr>
              <a:buNone/>
            </a:pPr>
            <a:r>
              <a:rPr lang="en-IN" sz="1800" b="1" i="1" dirty="0" smtClean="0">
                <a:solidFill>
                  <a:schemeClr val="bg2">
                    <a:lumMod val="75000"/>
                  </a:schemeClr>
                </a:solidFill>
              </a:rPr>
              <a:t>patient </a:t>
            </a:r>
            <a:r>
              <a:rPr lang="en-IN" sz="1800" b="1" i="1" dirty="0" smtClean="0">
                <a:solidFill>
                  <a:schemeClr val="bg2">
                    <a:lumMod val="75000"/>
                  </a:schemeClr>
                </a:solidFill>
              </a:rPr>
              <a:t>is:</a:t>
            </a:r>
          </a:p>
          <a:p>
            <a:pPr>
              <a:buNone/>
            </a:pPr>
            <a:endParaRPr lang="en-IN" sz="1800" b="1" i="1" dirty="0" smtClean="0">
              <a:solidFill>
                <a:schemeClr val="bg2">
                  <a:lumMod val="75000"/>
                </a:schemeClr>
              </a:solidFill>
            </a:endParaRPr>
          </a:p>
          <a:p>
            <a:endParaRPr lang="en-IN" dirty="0"/>
          </a:p>
        </p:txBody>
      </p:sp>
      <p:graphicFrame>
        <p:nvGraphicFramePr>
          <p:cNvPr id="5" name="Chart 4"/>
          <p:cNvGraphicFramePr/>
          <p:nvPr/>
        </p:nvGraphicFramePr>
        <p:xfrm>
          <a:off x="683568" y="620688"/>
          <a:ext cx="8064896" cy="25202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p:nvPr/>
        </p:nvGraphicFramePr>
        <p:xfrm>
          <a:off x="2267744" y="3429000"/>
          <a:ext cx="6624736" cy="3168352"/>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7">
                                            <p:txEl>
                                              <p:pRg st="10" end="10"/>
                                            </p:txEl>
                                          </p:spTgt>
                                        </p:tgtEl>
                                        <p:attrNameLst>
                                          <p:attrName>style.visibility</p:attrName>
                                        </p:attrNameLst>
                                      </p:cBhvr>
                                      <p:to>
                                        <p:strVal val="visible"/>
                                      </p:to>
                                    </p:set>
                                    <p:animEffect transition="in" filter="box(in)">
                                      <p:cBhvr>
                                        <p:cTn id="13" dur="500"/>
                                        <p:tgtEl>
                                          <p:spTgt spid="7">
                                            <p:txEl>
                                              <p:pRg st="10" end="1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7">
                                            <p:txEl>
                                              <p:pRg st="11" end="11"/>
                                            </p:txEl>
                                          </p:spTgt>
                                        </p:tgtEl>
                                        <p:attrNameLst>
                                          <p:attrName>style.visibility</p:attrName>
                                        </p:attrNameLst>
                                      </p:cBhvr>
                                      <p:to>
                                        <p:strVal val="visible"/>
                                      </p:to>
                                    </p:set>
                                    <p:animEffect transition="in" filter="box(in)">
                                      <p:cBhvr>
                                        <p:cTn id="18" dur="500"/>
                                        <p:tgtEl>
                                          <p:spTgt spid="7">
                                            <p:txEl>
                                              <p:pRg st="11" end="1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7">
                                            <p:txEl>
                                              <p:pRg st="12" end="12"/>
                                            </p:txEl>
                                          </p:spTgt>
                                        </p:tgtEl>
                                        <p:attrNameLst>
                                          <p:attrName>style.visibility</p:attrName>
                                        </p:attrNameLst>
                                      </p:cBhvr>
                                      <p:to>
                                        <p:strVal val="visible"/>
                                      </p:to>
                                    </p:set>
                                    <p:animEffect transition="in" filter="box(in)">
                                      <p:cBhvr>
                                        <p:cTn id="23" dur="500"/>
                                        <p:tgtEl>
                                          <p:spTgt spid="7">
                                            <p:txEl>
                                              <p:pRg st="12" end="1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nodeType="clickEffect">
                                  <p:stCondLst>
                                    <p:cond delay="0"/>
                                  </p:stCondLst>
                                  <p:childTnLst>
                                    <p:set>
                                      <p:cBhvr>
                                        <p:cTn id="27" dur="1" fill="hold">
                                          <p:stCondLst>
                                            <p:cond delay="0"/>
                                          </p:stCondLst>
                                        </p:cTn>
                                        <p:tgtEl>
                                          <p:spTgt spid="7">
                                            <p:txEl>
                                              <p:pRg st="13" end="13"/>
                                            </p:txEl>
                                          </p:spTgt>
                                        </p:tgtEl>
                                        <p:attrNameLst>
                                          <p:attrName>style.visibility</p:attrName>
                                        </p:attrNameLst>
                                      </p:cBhvr>
                                      <p:to>
                                        <p:strVal val="visible"/>
                                      </p:to>
                                    </p:set>
                                    <p:animEffect transition="in" filter="box(in)">
                                      <p:cBhvr>
                                        <p:cTn id="28" dur="500"/>
                                        <p:tgtEl>
                                          <p:spTgt spid="7">
                                            <p:txEl>
                                              <p:pRg st="13" end="1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nodeType="clickEffect">
                                  <p:stCondLst>
                                    <p:cond delay="0"/>
                                  </p:stCondLst>
                                  <p:childTnLst>
                                    <p:set>
                                      <p:cBhvr>
                                        <p:cTn id="32" dur="1" fill="hold">
                                          <p:stCondLst>
                                            <p:cond delay="0"/>
                                          </p:stCondLst>
                                        </p:cTn>
                                        <p:tgtEl>
                                          <p:spTgt spid="7">
                                            <p:txEl>
                                              <p:pRg st="14" end="14"/>
                                            </p:txEl>
                                          </p:spTgt>
                                        </p:tgtEl>
                                        <p:attrNameLst>
                                          <p:attrName>style.visibility</p:attrName>
                                        </p:attrNameLst>
                                      </p:cBhvr>
                                      <p:to>
                                        <p:strVal val="visible"/>
                                      </p:to>
                                    </p:set>
                                    <p:animEffect transition="in" filter="box(in)">
                                      <p:cBhvr>
                                        <p:cTn id="33" dur="500"/>
                                        <p:tgtEl>
                                          <p:spTgt spid="7">
                                            <p:txEl>
                                              <p:pRg st="14" end="1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nodeType="clickEffect">
                                  <p:stCondLst>
                                    <p:cond delay="0"/>
                                  </p:stCondLst>
                                  <p:childTnLst>
                                    <p:set>
                                      <p:cBhvr>
                                        <p:cTn id="37" dur="1" fill="hold">
                                          <p:stCondLst>
                                            <p:cond delay="0"/>
                                          </p:stCondLst>
                                        </p:cTn>
                                        <p:tgtEl>
                                          <p:spTgt spid="7">
                                            <p:txEl>
                                              <p:pRg st="15" end="15"/>
                                            </p:txEl>
                                          </p:spTgt>
                                        </p:tgtEl>
                                        <p:attrNameLst>
                                          <p:attrName>style.visibility</p:attrName>
                                        </p:attrNameLst>
                                      </p:cBhvr>
                                      <p:to>
                                        <p:strVal val="visible"/>
                                      </p:to>
                                    </p:set>
                                    <p:animEffect transition="in" filter="box(in)">
                                      <p:cBhvr>
                                        <p:cTn id="38" dur="500"/>
                                        <p:tgtEl>
                                          <p:spTgt spid="7">
                                            <p:txEl>
                                              <p:pRg st="15" end="1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nodeType="clickEffect">
                                  <p:stCondLst>
                                    <p:cond delay="0"/>
                                  </p:stCondLst>
                                  <p:childTnLst>
                                    <p:set>
                                      <p:cBhvr>
                                        <p:cTn id="42" dur="1" fill="hold">
                                          <p:stCondLst>
                                            <p:cond delay="0"/>
                                          </p:stCondLst>
                                        </p:cTn>
                                        <p:tgtEl>
                                          <p:spTgt spid="7">
                                            <p:txEl>
                                              <p:pRg st="16" end="16"/>
                                            </p:txEl>
                                          </p:spTgt>
                                        </p:tgtEl>
                                        <p:attrNameLst>
                                          <p:attrName>style.visibility</p:attrName>
                                        </p:attrNameLst>
                                      </p:cBhvr>
                                      <p:to>
                                        <p:strVal val="visible"/>
                                      </p:to>
                                    </p:set>
                                    <p:animEffect transition="in" filter="box(in)">
                                      <p:cBhvr>
                                        <p:cTn id="43" dur="500"/>
                                        <p:tgtEl>
                                          <p:spTgt spid="7">
                                            <p:txEl>
                                              <p:pRg st="16" end="1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nodeType="clickEffect">
                                  <p:stCondLst>
                                    <p:cond delay="0"/>
                                  </p:stCondLst>
                                  <p:childTnLst>
                                    <p:set>
                                      <p:cBhvr>
                                        <p:cTn id="47" dur="1" fill="hold">
                                          <p:stCondLst>
                                            <p:cond delay="0"/>
                                          </p:stCondLst>
                                        </p:cTn>
                                        <p:tgtEl>
                                          <p:spTgt spid="7">
                                            <p:txEl>
                                              <p:pRg st="17" end="17"/>
                                            </p:txEl>
                                          </p:spTgt>
                                        </p:tgtEl>
                                        <p:attrNameLst>
                                          <p:attrName>style.visibility</p:attrName>
                                        </p:attrNameLst>
                                      </p:cBhvr>
                                      <p:to>
                                        <p:strVal val="visible"/>
                                      </p:to>
                                    </p:set>
                                    <p:animEffect transition="in" filter="box(in)">
                                      <p:cBhvr>
                                        <p:cTn id="48" dur="500"/>
                                        <p:tgtEl>
                                          <p:spTgt spid="7">
                                            <p:txEl>
                                              <p:pRg st="17" end="1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blinds(horizontal)">
                                      <p:cBhvr>
                                        <p:cTn id="5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9"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vandana yadav\Downloads\ppt background\background-33.jpg"/>
          <p:cNvPicPr>
            <a:picLocks noGrp="1" noChangeAspect="1" noChangeArrowheads="1"/>
          </p:cNvPicPr>
          <p:nvPr>
            <p:ph sz="half" idx="1"/>
          </p:nvPr>
        </p:nvPicPr>
        <p:blipFill>
          <a:blip r:embed="rId2" cstate="print"/>
          <a:stretch>
            <a:fillRect/>
          </a:stretch>
        </p:blipFill>
        <p:spPr bwMode="auto">
          <a:xfrm>
            <a:off x="0" y="0"/>
            <a:ext cx="9144000" cy="6858000"/>
          </a:xfrm>
          <a:prstGeom prst="rect">
            <a:avLst/>
          </a:prstGeom>
          <a:noFill/>
        </p:spPr>
      </p:pic>
      <p:sp>
        <p:nvSpPr>
          <p:cNvPr id="7" name="Content Placeholder 6"/>
          <p:cNvSpPr>
            <a:spLocks noGrp="1"/>
          </p:cNvSpPr>
          <p:nvPr>
            <p:ph sz="half" idx="2"/>
          </p:nvPr>
        </p:nvSpPr>
        <p:spPr>
          <a:xfrm>
            <a:off x="467544" y="188640"/>
            <a:ext cx="8219256" cy="6480720"/>
          </a:xfrm>
        </p:spPr>
        <p:txBody>
          <a:bodyPr>
            <a:noAutofit/>
          </a:bodyPr>
          <a:lstStyle/>
          <a:p>
            <a:pPr>
              <a:buNone/>
            </a:pPr>
            <a:r>
              <a:rPr lang="en-IN" sz="1800" b="1" i="1" dirty="0" smtClean="0">
                <a:solidFill>
                  <a:schemeClr val="bg2">
                    <a:lumMod val="75000"/>
                  </a:schemeClr>
                </a:solidFill>
              </a:rPr>
              <a:t>Suggestions:</a:t>
            </a:r>
          </a:p>
          <a:p>
            <a:r>
              <a:rPr lang="en-US" sz="1450" dirty="0" smtClean="0">
                <a:solidFill>
                  <a:schemeClr val="bg2">
                    <a:lumMod val="75000"/>
                  </a:schemeClr>
                </a:solidFill>
              </a:rPr>
              <a:t>After </a:t>
            </a:r>
            <a:r>
              <a:rPr lang="en-US" sz="1450" dirty="0" smtClean="0">
                <a:solidFill>
                  <a:schemeClr val="bg2">
                    <a:lumMod val="75000"/>
                  </a:schemeClr>
                </a:solidFill>
              </a:rPr>
              <a:t>discussion with the IT department planning to introduce tablets that will help in reducing the tot for discharge </a:t>
            </a:r>
            <a:r>
              <a:rPr lang="en-US" sz="1450" dirty="0" smtClean="0">
                <a:solidFill>
                  <a:schemeClr val="bg2">
                    <a:lumMod val="75000"/>
                  </a:schemeClr>
                </a:solidFill>
              </a:rPr>
              <a:t>process.</a:t>
            </a:r>
            <a:endParaRPr lang="en-IN" sz="1450" dirty="0" smtClean="0">
              <a:solidFill>
                <a:schemeClr val="bg2">
                  <a:lumMod val="75000"/>
                </a:schemeClr>
              </a:solidFill>
            </a:endParaRPr>
          </a:p>
          <a:p>
            <a:r>
              <a:rPr lang="en-US" sz="1450" dirty="0" smtClean="0">
                <a:solidFill>
                  <a:schemeClr val="bg2">
                    <a:lumMod val="75000"/>
                  </a:schemeClr>
                </a:solidFill>
              </a:rPr>
              <a:t>Round </a:t>
            </a:r>
            <a:r>
              <a:rPr lang="en-US" sz="1450" dirty="0" smtClean="0">
                <a:solidFill>
                  <a:schemeClr val="bg2">
                    <a:lumMod val="75000"/>
                  </a:schemeClr>
                </a:solidFill>
              </a:rPr>
              <a:t>timings of the doctors should be fixed preferably in the morning before 10 </a:t>
            </a:r>
            <a:r>
              <a:rPr lang="en-US" sz="1450" dirty="0" smtClean="0">
                <a:solidFill>
                  <a:schemeClr val="bg2">
                    <a:lumMod val="75000"/>
                  </a:schemeClr>
                </a:solidFill>
              </a:rPr>
              <a:t>am.</a:t>
            </a:r>
            <a:endParaRPr lang="en-IN" sz="1450" dirty="0" smtClean="0">
              <a:solidFill>
                <a:schemeClr val="bg2">
                  <a:lumMod val="75000"/>
                </a:schemeClr>
              </a:solidFill>
            </a:endParaRPr>
          </a:p>
          <a:p>
            <a:r>
              <a:rPr lang="en-US" sz="1450" dirty="0" smtClean="0">
                <a:solidFill>
                  <a:schemeClr val="bg2">
                    <a:lumMod val="75000"/>
                  </a:schemeClr>
                </a:solidFill>
              </a:rPr>
              <a:t>Nurse </a:t>
            </a:r>
            <a:r>
              <a:rPr lang="en-US" sz="1450" dirty="0" smtClean="0">
                <a:solidFill>
                  <a:schemeClr val="bg2">
                    <a:lumMod val="75000"/>
                  </a:schemeClr>
                </a:solidFill>
              </a:rPr>
              <a:t>should know the expected discharge date so that she can complete her notes the night before the discharge and return left medicines to the </a:t>
            </a:r>
            <a:r>
              <a:rPr lang="en-US" sz="1450" dirty="0" smtClean="0">
                <a:solidFill>
                  <a:schemeClr val="bg2">
                    <a:lumMod val="75000"/>
                  </a:schemeClr>
                </a:solidFill>
              </a:rPr>
              <a:t>pharmacy.</a:t>
            </a:r>
            <a:endParaRPr lang="en-IN" sz="1450" dirty="0" smtClean="0">
              <a:solidFill>
                <a:schemeClr val="bg2">
                  <a:lumMod val="75000"/>
                </a:schemeClr>
              </a:solidFill>
            </a:endParaRPr>
          </a:p>
          <a:p>
            <a:r>
              <a:rPr lang="en-US" sz="1450" dirty="0" smtClean="0">
                <a:solidFill>
                  <a:schemeClr val="bg2">
                    <a:lumMod val="75000"/>
                  </a:schemeClr>
                </a:solidFill>
              </a:rPr>
              <a:t>Clearances </a:t>
            </a:r>
            <a:r>
              <a:rPr lang="en-US" sz="1450" dirty="0" smtClean="0">
                <a:solidFill>
                  <a:schemeClr val="bg2">
                    <a:lumMod val="75000"/>
                  </a:schemeClr>
                </a:solidFill>
              </a:rPr>
              <a:t>from the radiology and lab should be taken by financial assistant the night before the discharge is planned. </a:t>
            </a:r>
            <a:endParaRPr lang="en-IN" sz="1450" dirty="0" smtClean="0">
              <a:solidFill>
                <a:schemeClr val="bg2">
                  <a:lumMod val="75000"/>
                </a:schemeClr>
              </a:solidFill>
            </a:endParaRPr>
          </a:p>
          <a:p>
            <a:r>
              <a:rPr lang="en-US" sz="1450" dirty="0" smtClean="0">
                <a:solidFill>
                  <a:schemeClr val="bg2">
                    <a:lumMod val="75000"/>
                  </a:schemeClr>
                </a:solidFill>
              </a:rPr>
              <a:t>Discharge </a:t>
            </a:r>
            <a:r>
              <a:rPr lang="en-US" sz="1450" dirty="0" smtClean="0">
                <a:solidFill>
                  <a:schemeClr val="bg2">
                    <a:lumMod val="75000"/>
                  </a:schemeClr>
                </a:solidFill>
              </a:rPr>
              <a:t>summary should be written by the night duty </a:t>
            </a:r>
            <a:r>
              <a:rPr lang="en-US" sz="1450" dirty="0" smtClean="0">
                <a:solidFill>
                  <a:schemeClr val="bg2">
                    <a:lumMod val="75000"/>
                  </a:schemeClr>
                </a:solidFill>
              </a:rPr>
              <a:t>MO’s.</a:t>
            </a:r>
            <a:endParaRPr lang="en-IN" sz="1450" dirty="0" smtClean="0">
              <a:solidFill>
                <a:schemeClr val="bg2">
                  <a:lumMod val="75000"/>
                </a:schemeClr>
              </a:solidFill>
            </a:endParaRPr>
          </a:p>
          <a:p>
            <a:r>
              <a:rPr lang="en-IN" sz="1450" dirty="0" smtClean="0">
                <a:solidFill>
                  <a:schemeClr val="bg2">
                    <a:lumMod val="75000"/>
                  </a:schemeClr>
                </a:solidFill>
              </a:rPr>
              <a:t>Effective </a:t>
            </a:r>
            <a:r>
              <a:rPr lang="en-IN" sz="1450" dirty="0" smtClean="0">
                <a:solidFill>
                  <a:schemeClr val="bg2">
                    <a:lumMod val="75000"/>
                  </a:schemeClr>
                </a:solidFill>
              </a:rPr>
              <a:t>and timely discharge can only be attained by interdepartmental coordination </a:t>
            </a:r>
            <a:r>
              <a:rPr lang="en-IN" sz="1450" dirty="0" smtClean="0">
                <a:solidFill>
                  <a:schemeClr val="bg2">
                    <a:lumMod val="75000"/>
                  </a:schemeClr>
                </a:solidFill>
              </a:rPr>
              <a:t>and </a:t>
            </a:r>
            <a:r>
              <a:rPr lang="en-IN" sz="1450" dirty="0" smtClean="0">
                <a:solidFill>
                  <a:schemeClr val="bg2">
                    <a:lumMod val="75000"/>
                  </a:schemeClr>
                </a:solidFill>
              </a:rPr>
              <a:t>proper communication between all the team members involved in the discharge </a:t>
            </a:r>
            <a:r>
              <a:rPr lang="en-IN" sz="1450" dirty="0" smtClean="0">
                <a:solidFill>
                  <a:schemeClr val="bg2">
                    <a:lumMod val="75000"/>
                  </a:schemeClr>
                </a:solidFill>
              </a:rPr>
              <a:t>process.</a:t>
            </a:r>
          </a:p>
          <a:p>
            <a:r>
              <a:rPr lang="en-IN" sz="1450" dirty="0" smtClean="0">
                <a:solidFill>
                  <a:schemeClr val="bg2">
                    <a:lumMod val="75000"/>
                  </a:schemeClr>
                </a:solidFill>
              </a:rPr>
              <a:t>If </a:t>
            </a:r>
            <a:r>
              <a:rPr lang="en-IN" sz="1450" dirty="0" smtClean="0">
                <a:solidFill>
                  <a:schemeClr val="bg2">
                    <a:lumMod val="75000"/>
                  </a:schemeClr>
                </a:solidFill>
              </a:rPr>
              <a:t>possible, more and more cases should be planned discharge. As in following </a:t>
            </a:r>
            <a:r>
              <a:rPr lang="en-IN" sz="1450" dirty="0" smtClean="0">
                <a:solidFill>
                  <a:schemeClr val="bg2">
                    <a:lumMod val="75000"/>
                  </a:schemeClr>
                </a:solidFill>
              </a:rPr>
              <a:t>cases:</a:t>
            </a:r>
          </a:p>
          <a:p>
            <a:r>
              <a:rPr lang="en-IN" sz="1450" dirty="0" smtClean="0">
                <a:solidFill>
                  <a:schemeClr val="bg2">
                    <a:lumMod val="75000"/>
                  </a:schemeClr>
                </a:solidFill>
              </a:rPr>
              <a:t>Patient </a:t>
            </a:r>
            <a:r>
              <a:rPr lang="en-IN" sz="1450" dirty="0" smtClean="0">
                <a:solidFill>
                  <a:schemeClr val="bg2">
                    <a:lumMod val="75000"/>
                  </a:schemeClr>
                </a:solidFill>
              </a:rPr>
              <a:t>shouldn’t be discharged immediately on request. He could be planned for evening discharge so that it should also turn out as an appropriate discharge otherwise , not only case in itself will be delayed but also shackles the strength of other planned </a:t>
            </a:r>
            <a:r>
              <a:rPr lang="en-IN" sz="1450" dirty="0" smtClean="0">
                <a:solidFill>
                  <a:schemeClr val="bg2">
                    <a:lumMod val="75000"/>
                  </a:schemeClr>
                </a:solidFill>
              </a:rPr>
              <a:t>discharges.</a:t>
            </a:r>
          </a:p>
          <a:p>
            <a:r>
              <a:rPr lang="en-IN" sz="1450" dirty="0" smtClean="0">
                <a:solidFill>
                  <a:schemeClr val="bg2">
                    <a:lumMod val="75000"/>
                  </a:schemeClr>
                </a:solidFill>
              </a:rPr>
              <a:t>Discharge </a:t>
            </a:r>
            <a:r>
              <a:rPr lang="en-IN" sz="1450" dirty="0" smtClean="0">
                <a:solidFill>
                  <a:schemeClr val="bg2">
                    <a:lumMod val="75000"/>
                  </a:schemeClr>
                </a:solidFill>
              </a:rPr>
              <a:t>coordinator/ nurse should coordinate for parallel work flow which is seen absent in many cases, such as to, inform to dietician or physiotherapy, or should inform the house keeping department for wheel-chair (if required) as intimated by treating physician during the time she is preparing DS, for smooth </a:t>
            </a:r>
            <a:r>
              <a:rPr lang="en-IN" sz="1450" dirty="0" smtClean="0">
                <a:solidFill>
                  <a:schemeClr val="bg2">
                    <a:lumMod val="75000"/>
                  </a:schemeClr>
                </a:solidFill>
              </a:rPr>
              <a:t>process.</a:t>
            </a:r>
          </a:p>
          <a:p>
            <a:r>
              <a:rPr lang="en-IN" sz="1450" dirty="0" smtClean="0">
                <a:solidFill>
                  <a:schemeClr val="bg2">
                    <a:lumMod val="75000"/>
                  </a:schemeClr>
                </a:solidFill>
              </a:rPr>
              <a:t>In </a:t>
            </a:r>
            <a:r>
              <a:rPr lang="en-IN" sz="1450" dirty="0" smtClean="0">
                <a:solidFill>
                  <a:schemeClr val="bg2">
                    <a:lumMod val="75000"/>
                  </a:schemeClr>
                </a:solidFill>
              </a:rPr>
              <a:t>cashless patients, documents should be collected with the time so that the nurse doesn’t have to rush to collect reports or summary at the time of </a:t>
            </a:r>
            <a:r>
              <a:rPr lang="en-IN" sz="1450" dirty="0" smtClean="0">
                <a:solidFill>
                  <a:schemeClr val="bg2">
                    <a:lumMod val="75000"/>
                  </a:schemeClr>
                </a:solidFill>
              </a:rPr>
              <a:t>discharge.</a:t>
            </a:r>
          </a:p>
          <a:p>
            <a:r>
              <a:rPr lang="en-IN" sz="1450" dirty="0" smtClean="0">
                <a:solidFill>
                  <a:schemeClr val="bg2">
                    <a:lumMod val="75000"/>
                  </a:schemeClr>
                </a:solidFill>
              </a:rPr>
              <a:t>Patient </a:t>
            </a:r>
            <a:r>
              <a:rPr lang="en-IN" sz="1450" dirty="0" smtClean="0">
                <a:solidFill>
                  <a:schemeClr val="bg2">
                    <a:lumMod val="75000"/>
                  </a:schemeClr>
                </a:solidFill>
              </a:rPr>
              <a:t>should be well informed about the time the whole discharge process will take.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vandana yadav\Downloads\ppt background\background-33.jpg"/>
          <p:cNvPicPr>
            <a:picLocks noGrp="1" noChangeAspect="1" noChangeArrowheads="1"/>
          </p:cNvPicPr>
          <p:nvPr>
            <p:ph sz="half" idx="1"/>
          </p:nvPr>
        </p:nvPicPr>
        <p:blipFill>
          <a:blip r:embed="rId2" cstate="print"/>
          <a:stretch>
            <a:fillRect/>
          </a:stretch>
        </p:blipFill>
        <p:spPr bwMode="auto">
          <a:xfrm>
            <a:off x="0" y="0"/>
            <a:ext cx="9144000" cy="6858000"/>
          </a:xfrm>
          <a:prstGeom prst="rect">
            <a:avLst/>
          </a:prstGeom>
          <a:noFill/>
        </p:spPr>
      </p:pic>
      <p:sp>
        <p:nvSpPr>
          <p:cNvPr id="7" name="Content Placeholder 6"/>
          <p:cNvSpPr>
            <a:spLocks noGrp="1"/>
          </p:cNvSpPr>
          <p:nvPr>
            <p:ph sz="half" idx="2"/>
          </p:nvPr>
        </p:nvSpPr>
        <p:spPr>
          <a:xfrm>
            <a:off x="467544" y="188640"/>
            <a:ext cx="8219256" cy="6480720"/>
          </a:xfrm>
        </p:spPr>
        <p:txBody>
          <a:bodyPr>
            <a:noAutofit/>
          </a:bodyPr>
          <a:lstStyle/>
          <a:p>
            <a:pPr>
              <a:buNone/>
            </a:pPr>
            <a:r>
              <a:rPr lang="en-IN" sz="1800" b="1" i="1" dirty="0" smtClean="0">
                <a:solidFill>
                  <a:schemeClr val="bg2">
                    <a:lumMod val="75000"/>
                  </a:schemeClr>
                </a:solidFill>
              </a:rPr>
              <a:t>References:</a:t>
            </a:r>
          </a:p>
          <a:p>
            <a:pPr lvl="0"/>
            <a:r>
              <a:rPr lang="en-IN" sz="1600" dirty="0" err="1" smtClean="0">
                <a:solidFill>
                  <a:schemeClr val="bg2">
                    <a:lumMod val="75000"/>
                  </a:schemeClr>
                </a:solidFill>
                <a:hlinkClick r:id="rId3"/>
              </a:rPr>
              <a:t>Shepperd</a:t>
            </a:r>
            <a:r>
              <a:rPr lang="en-IN" sz="1600" dirty="0" smtClean="0">
                <a:solidFill>
                  <a:schemeClr val="bg2">
                    <a:lumMod val="75000"/>
                  </a:schemeClr>
                </a:solidFill>
                <a:hlinkClick r:id="rId3"/>
              </a:rPr>
              <a:t> S, </a:t>
            </a:r>
            <a:r>
              <a:rPr lang="en-IN" sz="1600" dirty="0" err="1" smtClean="0">
                <a:solidFill>
                  <a:schemeClr val="bg2">
                    <a:lumMod val="75000"/>
                  </a:schemeClr>
                </a:solidFill>
                <a:hlinkClick r:id="rId3"/>
              </a:rPr>
              <a:t>McClaran</a:t>
            </a:r>
            <a:r>
              <a:rPr lang="en-IN" sz="1600" dirty="0" smtClean="0">
                <a:solidFill>
                  <a:schemeClr val="bg2">
                    <a:lumMod val="75000"/>
                  </a:schemeClr>
                </a:solidFill>
                <a:hlinkClick r:id="rId3"/>
              </a:rPr>
              <a:t> J, Phillips CO, et al. Discharge planning from hospital to home. Cochrane Database </a:t>
            </a:r>
            <a:r>
              <a:rPr lang="en-IN" sz="1600" dirty="0" err="1" smtClean="0">
                <a:solidFill>
                  <a:schemeClr val="bg2">
                    <a:lumMod val="75000"/>
                  </a:schemeClr>
                </a:solidFill>
                <a:hlinkClick r:id="rId3"/>
              </a:rPr>
              <a:t>Syst</a:t>
            </a:r>
            <a:r>
              <a:rPr lang="en-IN" sz="1600" dirty="0" smtClean="0">
                <a:solidFill>
                  <a:schemeClr val="bg2">
                    <a:lumMod val="75000"/>
                  </a:schemeClr>
                </a:solidFill>
                <a:hlinkClick r:id="rId3"/>
              </a:rPr>
              <a:t> Rev 2010; :CD000313.</a:t>
            </a:r>
            <a:endParaRPr lang="en-IN" sz="1600" dirty="0" smtClean="0">
              <a:solidFill>
                <a:schemeClr val="bg2">
                  <a:lumMod val="75000"/>
                </a:schemeClr>
              </a:solidFill>
            </a:endParaRPr>
          </a:p>
          <a:p>
            <a:pPr lvl="0"/>
            <a:r>
              <a:rPr lang="en-IN" sz="1600" dirty="0" smtClean="0">
                <a:solidFill>
                  <a:schemeClr val="bg2">
                    <a:lumMod val="75000"/>
                  </a:schemeClr>
                </a:solidFill>
              </a:rPr>
              <a:t>The Joint Commission Comprehensive Accreditation Manual for Hospitals. Chicago. http://e-dition.jcrinc.com/Frame.aspx (Accessed on April 19, 2010).</a:t>
            </a:r>
          </a:p>
          <a:p>
            <a:pPr lvl="0"/>
            <a:r>
              <a:rPr lang="en-IN" sz="1600" dirty="0" smtClean="0">
                <a:solidFill>
                  <a:schemeClr val="bg2">
                    <a:lumMod val="75000"/>
                  </a:schemeClr>
                </a:solidFill>
                <a:hlinkClick r:id="rId4"/>
              </a:rPr>
              <a:t>Meyer MH, </a:t>
            </a:r>
            <a:r>
              <a:rPr lang="en-IN" sz="1600" dirty="0" err="1" smtClean="0">
                <a:solidFill>
                  <a:schemeClr val="bg2">
                    <a:lumMod val="75000"/>
                  </a:schemeClr>
                </a:solidFill>
                <a:hlinkClick r:id="rId4"/>
              </a:rPr>
              <a:t>Jekowsky</a:t>
            </a:r>
            <a:r>
              <a:rPr lang="en-IN" sz="1600" dirty="0" smtClean="0">
                <a:solidFill>
                  <a:schemeClr val="bg2">
                    <a:lumMod val="75000"/>
                  </a:schemeClr>
                </a:solidFill>
                <a:hlinkClick r:id="rId4"/>
              </a:rPr>
              <a:t> E, Crane FG. Applying platform design to improve the integration of patient services across the continuum of care. Managing Service Quality 2007; 17:23.</a:t>
            </a:r>
            <a:endParaRPr lang="en-IN" sz="1600" dirty="0" smtClean="0">
              <a:solidFill>
                <a:schemeClr val="bg2">
                  <a:lumMod val="75000"/>
                </a:schemeClr>
              </a:solidFill>
            </a:endParaRPr>
          </a:p>
          <a:p>
            <a:pPr lvl="0"/>
            <a:r>
              <a:rPr lang="en-IN" sz="1600" dirty="0" err="1" smtClean="0">
                <a:solidFill>
                  <a:schemeClr val="bg2">
                    <a:lumMod val="75000"/>
                  </a:schemeClr>
                </a:solidFill>
              </a:rPr>
              <a:t>Strang</a:t>
            </a:r>
            <a:r>
              <a:rPr lang="en-IN" sz="1600" dirty="0" smtClean="0">
                <a:solidFill>
                  <a:schemeClr val="bg2">
                    <a:lumMod val="75000"/>
                  </a:schemeClr>
                </a:solidFill>
              </a:rPr>
              <a:t> IW, </a:t>
            </a:r>
            <a:r>
              <a:rPr lang="en-IN" sz="1600" dirty="0" err="1" smtClean="0">
                <a:solidFill>
                  <a:schemeClr val="bg2">
                    <a:lumMod val="75000"/>
                  </a:schemeClr>
                </a:solidFill>
              </a:rPr>
              <a:t>Boddy</a:t>
            </a:r>
            <a:r>
              <a:rPr lang="en-IN" sz="1600" dirty="0" smtClean="0">
                <a:solidFill>
                  <a:schemeClr val="bg2">
                    <a:lumMod val="75000"/>
                  </a:schemeClr>
                </a:solidFill>
              </a:rPr>
              <a:t> FA, </a:t>
            </a:r>
            <a:r>
              <a:rPr lang="en-IN" sz="1600" dirty="0" err="1" smtClean="0">
                <a:solidFill>
                  <a:schemeClr val="bg2">
                    <a:lumMod val="75000"/>
                  </a:schemeClr>
                </a:solidFill>
              </a:rPr>
              <a:t>Jennett</a:t>
            </a:r>
            <a:r>
              <a:rPr lang="en-IN" sz="1600" dirty="0" smtClean="0">
                <a:solidFill>
                  <a:schemeClr val="bg2">
                    <a:lumMod val="75000"/>
                  </a:schemeClr>
                </a:solidFill>
              </a:rPr>
              <a:t> B: Patients in acute surgical wards: a survey in Glasgow. Br Med J 1977, 1:545- 548. </a:t>
            </a:r>
            <a:r>
              <a:rPr lang="en-IN" sz="1600" dirty="0" err="1" smtClean="0">
                <a:solidFill>
                  <a:schemeClr val="bg2">
                    <a:lumMod val="75000"/>
                  </a:schemeClr>
                </a:solidFill>
                <a:hlinkClick r:id="rId5"/>
              </a:rPr>
              <a:t>PubMed</a:t>
            </a:r>
            <a:r>
              <a:rPr lang="en-IN" sz="1600" dirty="0" smtClean="0">
                <a:solidFill>
                  <a:schemeClr val="bg2">
                    <a:lumMod val="75000"/>
                  </a:schemeClr>
                </a:solidFill>
                <a:hlinkClick r:id="rId5"/>
              </a:rPr>
              <a:t> Abstract</a:t>
            </a:r>
            <a:r>
              <a:rPr lang="en-IN" sz="1600" dirty="0" smtClean="0">
                <a:solidFill>
                  <a:schemeClr val="bg2">
                    <a:lumMod val="75000"/>
                  </a:schemeClr>
                </a:solidFill>
              </a:rPr>
              <a:t> | </a:t>
            </a:r>
            <a:r>
              <a:rPr lang="en-IN" sz="1600" dirty="0" smtClean="0">
                <a:solidFill>
                  <a:schemeClr val="bg2">
                    <a:lumMod val="75000"/>
                  </a:schemeClr>
                </a:solidFill>
                <a:hlinkClick r:id="rId6"/>
              </a:rPr>
              <a:t>Publisher Full Text</a:t>
            </a:r>
            <a:r>
              <a:rPr lang="en-IN" sz="1600" dirty="0" smtClean="0">
                <a:solidFill>
                  <a:schemeClr val="bg2">
                    <a:lumMod val="75000"/>
                  </a:schemeClr>
                </a:solidFill>
              </a:rPr>
              <a:t> | </a:t>
            </a:r>
            <a:r>
              <a:rPr lang="en-IN" sz="1600" dirty="0" err="1" smtClean="0">
                <a:solidFill>
                  <a:schemeClr val="bg2">
                    <a:lumMod val="75000"/>
                  </a:schemeClr>
                </a:solidFill>
                <a:hlinkClick r:id="rId7"/>
              </a:rPr>
              <a:t>PubMed</a:t>
            </a:r>
            <a:r>
              <a:rPr lang="en-IN" sz="1600" dirty="0" smtClean="0">
                <a:solidFill>
                  <a:schemeClr val="bg2">
                    <a:lumMod val="75000"/>
                  </a:schemeClr>
                </a:solidFill>
                <a:hlinkClick r:id="rId7"/>
              </a:rPr>
              <a:t> Central Full Text</a:t>
            </a:r>
            <a:r>
              <a:rPr lang="en-IN" sz="1600" dirty="0" smtClean="0">
                <a:solidFill>
                  <a:schemeClr val="bg2">
                    <a:lumMod val="75000"/>
                  </a:schemeClr>
                </a:solidFill>
              </a:rPr>
              <a:t> </a:t>
            </a:r>
          </a:p>
          <a:p>
            <a:pPr lvl="0"/>
            <a:r>
              <a:rPr lang="en-IN" sz="1600" dirty="0" smtClean="0">
                <a:solidFill>
                  <a:schemeClr val="bg2">
                    <a:lumMod val="75000"/>
                  </a:schemeClr>
                </a:solidFill>
              </a:rPr>
              <a:t>WATTS, R. V., RICHOLD, P. &amp; BERNEY, T. P. (2000) Delay in the discharge of psychiatric in-patients with learning disabilities. Psychiatric Bulletin, 24,179– 181.  </a:t>
            </a:r>
            <a:r>
              <a:rPr lang="en-IN" sz="1600" dirty="0" smtClean="0">
                <a:solidFill>
                  <a:schemeClr val="bg2">
                    <a:lumMod val="75000"/>
                  </a:schemeClr>
                </a:solidFill>
                <a:hlinkClick r:id="rId8"/>
              </a:rPr>
              <a:t>Abstract/FREE Full Text</a:t>
            </a:r>
            <a:endParaRPr lang="en-IN" sz="1600" dirty="0" smtClean="0">
              <a:solidFill>
                <a:schemeClr val="bg2">
                  <a:lumMod val="75000"/>
                </a:schemeClr>
              </a:solidFill>
            </a:endParaRPr>
          </a:p>
          <a:p>
            <a:pPr lvl="0"/>
            <a:r>
              <a:rPr lang="en-IN" sz="1600" dirty="0" smtClean="0">
                <a:solidFill>
                  <a:schemeClr val="bg2">
                    <a:lumMod val="75000"/>
                  </a:schemeClr>
                </a:solidFill>
              </a:rPr>
              <a:t>LAMBOURNE, P., ASHAYE, K. &amp; LAMBOURNE, A. (2005) The impact of delays in discharging patients. Health and Ageing, (1) 25– 28.</a:t>
            </a:r>
          </a:p>
          <a:p>
            <a:pPr lvl="0"/>
            <a:r>
              <a:rPr lang="en-IN" sz="1600" dirty="0" smtClean="0">
                <a:solidFill>
                  <a:schemeClr val="bg2">
                    <a:lumMod val="75000"/>
                  </a:schemeClr>
                </a:solidFill>
              </a:rPr>
              <a:t>Lim SC, </a:t>
            </a:r>
            <a:r>
              <a:rPr lang="en-IN" sz="1600" dirty="0" err="1" smtClean="0">
                <a:solidFill>
                  <a:schemeClr val="bg2">
                    <a:lumMod val="75000"/>
                  </a:schemeClr>
                </a:solidFill>
              </a:rPr>
              <a:t>Doshi</a:t>
            </a:r>
            <a:r>
              <a:rPr lang="en-IN" sz="1600" dirty="0" smtClean="0">
                <a:solidFill>
                  <a:schemeClr val="bg2">
                    <a:lumMod val="75000"/>
                  </a:schemeClr>
                </a:solidFill>
              </a:rPr>
              <a:t> V, </a:t>
            </a:r>
            <a:r>
              <a:rPr lang="en-IN" sz="1600" dirty="0" err="1" smtClean="0">
                <a:solidFill>
                  <a:schemeClr val="bg2">
                    <a:lumMod val="75000"/>
                  </a:schemeClr>
                </a:solidFill>
              </a:rPr>
              <a:t>Castasus</a:t>
            </a:r>
            <a:r>
              <a:rPr lang="en-IN" sz="1600" dirty="0" smtClean="0">
                <a:solidFill>
                  <a:schemeClr val="bg2">
                    <a:lumMod val="75000"/>
                  </a:schemeClr>
                </a:solidFill>
              </a:rPr>
              <a:t> B, Lim JK, </a:t>
            </a:r>
            <a:r>
              <a:rPr lang="en-IN" sz="1600" dirty="0" err="1" smtClean="0">
                <a:solidFill>
                  <a:schemeClr val="bg2">
                    <a:lumMod val="75000"/>
                  </a:schemeClr>
                </a:solidFill>
              </a:rPr>
              <a:t>Mamun</a:t>
            </a:r>
            <a:r>
              <a:rPr lang="en-IN" sz="1600" dirty="0" smtClean="0">
                <a:solidFill>
                  <a:schemeClr val="bg2">
                    <a:lumMod val="75000"/>
                  </a:schemeClr>
                </a:solidFill>
              </a:rPr>
              <a:t> K: Factors causing delay in discharge of elderly patients in an acute care hospital. Ann </a:t>
            </a:r>
            <a:r>
              <a:rPr lang="en-IN" sz="1600" dirty="0" err="1" smtClean="0">
                <a:solidFill>
                  <a:schemeClr val="bg2">
                    <a:lumMod val="75000"/>
                  </a:schemeClr>
                </a:solidFill>
              </a:rPr>
              <a:t>Acad</a:t>
            </a:r>
            <a:r>
              <a:rPr lang="en-IN" sz="1600" dirty="0" smtClean="0">
                <a:solidFill>
                  <a:schemeClr val="bg2">
                    <a:lumMod val="75000"/>
                  </a:schemeClr>
                </a:solidFill>
              </a:rPr>
              <a:t> Med Singapore 2006, 35:27–32.</a:t>
            </a:r>
            <a:r>
              <a:rPr lang="en-IN" sz="1600" dirty="0" smtClean="0">
                <a:solidFill>
                  <a:schemeClr val="bg2">
                    <a:lumMod val="75000"/>
                  </a:schemeClr>
                </a:solidFill>
                <a:hlinkClick r:id="rId9"/>
              </a:rPr>
              <a:t>PubMed</a:t>
            </a:r>
            <a:endParaRPr lang="en-IN" sz="1600" dirty="0" smtClean="0">
              <a:solidFill>
                <a:schemeClr val="bg2">
                  <a:lumMod val="75000"/>
                </a:schemeClr>
              </a:solidFill>
            </a:endParaRPr>
          </a:p>
          <a:p>
            <a:r>
              <a:rPr lang="en-IN" sz="1600" dirty="0" smtClean="0">
                <a:solidFill>
                  <a:schemeClr val="bg2">
                    <a:lumMod val="75000"/>
                  </a:schemeClr>
                </a:solidFill>
                <a:hlinkClick r:id="rId10"/>
              </a:rPr>
              <a:t>Eric </a:t>
            </a:r>
            <a:r>
              <a:rPr lang="en-IN" sz="1600" dirty="0" err="1" smtClean="0">
                <a:solidFill>
                  <a:schemeClr val="bg2">
                    <a:lumMod val="75000"/>
                  </a:schemeClr>
                </a:solidFill>
                <a:hlinkClick r:id="rId10"/>
              </a:rPr>
              <a:t>Alper</a:t>
            </a:r>
            <a:r>
              <a:rPr lang="en-IN" sz="1600" dirty="0" smtClean="0">
                <a:solidFill>
                  <a:schemeClr val="bg2">
                    <a:lumMod val="75000"/>
                  </a:schemeClr>
                </a:solidFill>
                <a:hlinkClick r:id="rId10"/>
              </a:rPr>
              <a:t>, </a:t>
            </a:r>
            <a:r>
              <a:rPr lang="en-IN" sz="1600" dirty="0" err="1" smtClean="0">
                <a:solidFill>
                  <a:schemeClr val="bg2">
                    <a:lumMod val="75000"/>
                  </a:schemeClr>
                </a:solidFill>
                <a:hlinkClick r:id="rId10"/>
              </a:rPr>
              <a:t>MD</a:t>
            </a:r>
            <a:r>
              <a:rPr lang="en-IN" sz="1600" dirty="0" err="1" smtClean="0">
                <a:solidFill>
                  <a:schemeClr val="bg2">
                    <a:lumMod val="75000"/>
                  </a:schemeClr>
                </a:solidFill>
              </a:rPr>
              <a:t>,</a:t>
            </a:r>
            <a:r>
              <a:rPr lang="en-IN" sz="1600" dirty="0" err="1" smtClean="0">
                <a:solidFill>
                  <a:schemeClr val="bg2">
                    <a:lumMod val="75000"/>
                  </a:schemeClr>
                </a:solidFill>
                <a:hlinkClick r:id="rId10"/>
              </a:rPr>
              <a:t>Terrence</a:t>
            </a:r>
            <a:r>
              <a:rPr lang="en-IN" sz="1600" dirty="0" smtClean="0">
                <a:solidFill>
                  <a:schemeClr val="bg2">
                    <a:lumMod val="75000"/>
                  </a:schemeClr>
                </a:solidFill>
                <a:hlinkClick r:id="rId10"/>
              </a:rPr>
              <a:t> A O'Malley, </a:t>
            </a:r>
            <a:r>
              <a:rPr lang="en-IN" sz="1600" dirty="0" err="1" smtClean="0">
                <a:solidFill>
                  <a:schemeClr val="bg2">
                    <a:lumMod val="75000"/>
                  </a:schemeClr>
                </a:solidFill>
                <a:hlinkClick r:id="rId10"/>
              </a:rPr>
              <a:t>MD</a:t>
            </a:r>
            <a:r>
              <a:rPr lang="en-IN" sz="1600" dirty="0" err="1" smtClean="0">
                <a:solidFill>
                  <a:schemeClr val="bg2">
                    <a:lumMod val="75000"/>
                  </a:schemeClr>
                </a:solidFill>
              </a:rPr>
              <a:t>,</a:t>
            </a:r>
            <a:r>
              <a:rPr lang="en-IN" sz="1600" dirty="0" err="1" smtClean="0">
                <a:solidFill>
                  <a:schemeClr val="bg2">
                    <a:lumMod val="75000"/>
                  </a:schemeClr>
                </a:solidFill>
                <a:hlinkClick r:id="rId10"/>
              </a:rPr>
              <a:t>Jeffrey</a:t>
            </a:r>
            <a:r>
              <a:rPr lang="en-IN" sz="1600" dirty="0" smtClean="0">
                <a:solidFill>
                  <a:schemeClr val="bg2">
                    <a:lumMod val="75000"/>
                  </a:schemeClr>
                </a:solidFill>
                <a:hlinkClick r:id="rId10"/>
              </a:rPr>
              <a:t> Greenwald, </a:t>
            </a:r>
            <a:r>
              <a:rPr lang="en-IN" sz="1600" dirty="0" err="1" smtClean="0">
                <a:solidFill>
                  <a:schemeClr val="bg2">
                    <a:lumMod val="75000"/>
                  </a:schemeClr>
                </a:solidFill>
                <a:hlinkClick r:id="rId10"/>
              </a:rPr>
              <a:t>MD</a:t>
            </a:r>
            <a:r>
              <a:rPr lang="en-IN" sz="1600" dirty="0" err="1" smtClean="0">
                <a:solidFill>
                  <a:schemeClr val="bg2">
                    <a:lumMod val="75000"/>
                  </a:schemeClr>
                </a:solidFill>
              </a:rPr>
              <a:t>,hospital</a:t>
            </a:r>
            <a:r>
              <a:rPr lang="en-IN" sz="1600" dirty="0" smtClean="0">
                <a:solidFill>
                  <a:schemeClr val="bg2">
                    <a:lumMod val="75000"/>
                  </a:schemeClr>
                </a:solidFill>
              </a:rPr>
              <a:t> discharge, Topic 2790 Literature review current through: May 2013.This topic last updated: May 14, 2013 </a:t>
            </a:r>
            <a:r>
              <a:rPr lang="en-IN" sz="1600" dirty="0" smtClean="0">
                <a:solidFill>
                  <a:schemeClr val="bg2">
                    <a:lumMod val="75000"/>
                  </a:schemeClr>
                </a:solidFill>
                <a:hlinkClick r:id="rId11"/>
              </a:rPr>
              <a:t>http://www.uptodate.com/contents/hospital-discharge#H25</a:t>
            </a:r>
            <a:endParaRPr lang="en-IN" sz="1600" dirty="0" smtClean="0">
              <a:solidFill>
                <a:schemeClr val="bg2">
                  <a:lumMod val="75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vandana yadav\Downloads\ppt background\background-33.jpg"/>
          <p:cNvPicPr>
            <a:picLocks noGrp="1" noChangeAspect="1" noChangeArrowheads="1"/>
          </p:cNvPicPr>
          <p:nvPr>
            <p:ph sz="half" idx="1"/>
          </p:nvPr>
        </p:nvPicPr>
        <p:blipFill>
          <a:blip r:embed="rId2" cstate="print"/>
          <a:stretch>
            <a:fillRect/>
          </a:stretch>
        </p:blipFill>
        <p:spPr bwMode="auto">
          <a:xfrm>
            <a:off x="0" y="0"/>
            <a:ext cx="9144000" cy="6858000"/>
          </a:xfrm>
          <a:prstGeom prst="rect">
            <a:avLst/>
          </a:prstGeom>
          <a:noFill/>
        </p:spPr>
      </p:pic>
      <p:sp>
        <p:nvSpPr>
          <p:cNvPr id="5" name="Content Placeholder 4"/>
          <p:cNvSpPr>
            <a:spLocks noGrp="1"/>
          </p:cNvSpPr>
          <p:nvPr>
            <p:ph sz="half" idx="2"/>
          </p:nvPr>
        </p:nvSpPr>
        <p:spPr/>
        <p:txBody>
          <a:bodyPr/>
          <a:lstStyle/>
          <a:p>
            <a:endParaRPr lang="en-IN"/>
          </a:p>
        </p:txBody>
      </p:sp>
      <p:pic>
        <p:nvPicPr>
          <p:cNvPr id="6" name="Picture 2" descr="C:\Users\sneha\Downloads\Thank-you.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half" idx="1"/>
          </p:nvPr>
        </p:nvSpPr>
        <p:spPr/>
        <p:txBody>
          <a:bodyPr/>
          <a:lstStyle/>
          <a:p>
            <a:endParaRPr lang="en-IN"/>
          </a:p>
        </p:txBody>
      </p:sp>
      <p:sp>
        <p:nvSpPr>
          <p:cNvPr id="4" name="Content Placeholder 3"/>
          <p:cNvSpPr>
            <a:spLocks noGrp="1"/>
          </p:cNvSpPr>
          <p:nvPr>
            <p:ph sz="half" idx="2"/>
          </p:nvPr>
        </p:nvSpPr>
        <p:spPr/>
        <p:txBody>
          <a:bodyPr/>
          <a:lstStyle/>
          <a:p>
            <a:endParaRPr lang="en-I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vandana yadav\Downloads\ppt background\background-33.jpg"/>
          <p:cNvPicPr>
            <a:picLocks noGrp="1" noChangeAspect="1" noChangeArrowheads="1"/>
          </p:cNvPicPr>
          <p:nvPr>
            <p:ph sz="half" idx="1"/>
          </p:nvPr>
        </p:nvPicPr>
        <p:blipFill>
          <a:blip r:embed="rId2" cstate="print"/>
          <a:stretch>
            <a:fillRect/>
          </a:stretch>
        </p:blipFill>
        <p:spPr bwMode="auto">
          <a:xfrm>
            <a:off x="0" y="0"/>
            <a:ext cx="9144000" cy="6858000"/>
          </a:xfrm>
          <a:prstGeom prst="rect">
            <a:avLst/>
          </a:prstGeom>
          <a:noFill/>
        </p:spPr>
      </p:pic>
      <p:sp>
        <p:nvSpPr>
          <p:cNvPr id="6" name="Title 5"/>
          <p:cNvSpPr>
            <a:spLocks noGrp="1"/>
          </p:cNvSpPr>
          <p:nvPr>
            <p:ph type="title"/>
          </p:nvPr>
        </p:nvSpPr>
        <p:spPr>
          <a:xfrm>
            <a:off x="457200" y="267494"/>
            <a:ext cx="8229600" cy="929258"/>
          </a:xfrm>
        </p:spPr>
        <p:txBody>
          <a:bodyPr/>
          <a:lstStyle/>
          <a:p>
            <a:r>
              <a:rPr lang="en-IN" dirty="0" smtClean="0"/>
              <a:t>Introduction: </a:t>
            </a:r>
            <a:endParaRPr lang="en-IN" dirty="0"/>
          </a:p>
        </p:txBody>
      </p:sp>
      <p:sp>
        <p:nvSpPr>
          <p:cNvPr id="7" name="Content Placeholder 6"/>
          <p:cNvSpPr>
            <a:spLocks noGrp="1"/>
          </p:cNvSpPr>
          <p:nvPr>
            <p:ph sz="half" idx="2"/>
          </p:nvPr>
        </p:nvSpPr>
        <p:spPr>
          <a:xfrm>
            <a:off x="467544" y="1340768"/>
            <a:ext cx="8219256" cy="5328592"/>
          </a:xfrm>
        </p:spPr>
        <p:txBody>
          <a:bodyPr>
            <a:normAutofit fontScale="62500" lnSpcReduction="20000"/>
          </a:bodyPr>
          <a:lstStyle/>
          <a:p>
            <a:r>
              <a:rPr lang="en-IN" b="1" i="1" dirty="0" smtClean="0">
                <a:solidFill>
                  <a:schemeClr val="bg2">
                    <a:lumMod val="75000"/>
                  </a:schemeClr>
                </a:solidFill>
              </a:rPr>
              <a:t>Discharge planning is "A process used to decide what a patient needs for a smooth move from one level of care to another." </a:t>
            </a:r>
          </a:p>
          <a:p>
            <a:pPr>
              <a:buNone/>
            </a:pPr>
            <a:endParaRPr lang="en-IN" dirty="0" smtClean="0">
              <a:solidFill>
                <a:schemeClr val="bg2">
                  <a:lumMod val="75000"/>
                </a:schemeClr>
              </a:solidFill>
            </a:endParaRPr>
          </a:p>
          <a:p>
            <a:pPr>
              <a:buNone/>
            </a:pPr>
            <a:r>
              <a:rPr lang="en-IN" b="1" dirty="0" smtClean="0">
                <a:solidFill>
                  <a:schemeClr val="bg2">
                    <a:lumMod val="75000"/>
                  </a:schemeClr>
                </a:solidFill>
              </a:rPr>
              <a:t>In general, the basics of a discharge plan are:</a:t>
            </a:r>
            <a:endParaRPr lang="en-IN" dirty="0" smtClean="0">
              <a:solidFill>
                <a:schemeClr val="bg2">
                  <a:lumMod val="75000"/>
                </a:schemeClr>
              </a:solidFill>
            </a:endParaRPr>
          </a:p>
          <a:p>
            <a:pPr lvl="0"/>
            <a:r>
              <a:rPr lang="en-IN" dirty="0" smtClean="0">
                <a:solidFill>
                  <a:schemeClr val="bg2">
                    <a:lumMod val="75000"/>
                  </a:schemeClr>
                </a:solidFill>
              </a:rPr>
              <a:t>Evaluation of the patient by qualified personnel</a:t>
            </a:r>
          </a:p>
          <a:p>
            <a:pPr lvl="0"/>
            <a:r>
              <a:rPr lang="en-IN" dirty="0" smtClean="0">
                <a:solidFill>
                  <a:schemeClr val="bg2">
                    <a:lumMod val="75000"/>
                  </a:schemeClr>
                </a:solidFill>
              </a:rPr>
              <a:t>Discussion with the patient or his representative</a:t>
            </a:r>
          </a:p>
          <a:p>
            <a:pPr lvl="0"/>
            <a:r>
              <a:rPr lang="en-IN" dirty="0" smtClean="0">
                <a:solidFill>
                  <a:schemeClr val="bg2">
                    <a:lumMod val="75000"/>
                  </a:schemeClr>
                </a:solidFill>
              </a:rPr>
              <a:t>Planning for home coming or transfer to another care facility</a:t>
            </a:r>
          </a:p>
          <a:p>
            <a:pPr lvl="0"/>
            <a:r>
              <a:rPr lang="en-IN" dirty="0" smtClean="0">
                <a:solidFill>
                  <a:schemeClr val="bg2">
                    <a:lumMod val="75000"/>
                  </a:schemeClr>
                </a:solidFill>
              </a:rPr>
              <a:t>Determining if caregiver training or other support is needed</a:t>
            </a:r>
          </a:p>
          <a:p>
            <a:pPr lvl="0"/>
            <a:r>
              <a:rPr lang="en-IN" dirty="0" smtClean="0">
                <a:solidFill>
                  <a:schemeClr val="bg2">
                    <a:lumMod val="75000"/>
                  </a:schemeClr>
                </a:solidFill>
              </a:rPr>
              <a:t>Referrals to home care agency and/or appropriate support organizations in the community</a:t>
            </a:r>
          </a:p>
          <a:p>
            <a:pPr lvl="0"/>
            <a:r>
              <a:rPr lang="en-IN" dirty="0" smtClean="0">
                <a:solidFill>
                  <a:schemeClr val="bg2">
                    <a:lumMod val="75000"/>
                  </a:schemeClr>
                </a:solidFill>
              </a:rPr>
              <a:t>Arranging for follow-up appointments </a:t>
            </a:r>
            <a:endParaRPr lang="en-IN" dirty="0" smtClean="0"/>
          </a:p>
          <a:p>
            <a:pPr lvl="0">
              <a:buNone/>
            </a:pPr>
            <a:endParaRPr lang="en-IN" dirty="0" smtClean="0"/>
          </a:p>
          <a:p>
            <a:pPr>
              <a:buNone/>
            </a:pPr>
            <a:r>
              <a:rPr lang="en-IN" sz="2500" b="1" i="1" dirty="0" smtClean="0">
                <a:solidFill>
                  <a:schemeClr val="bg2">
                    <a:lumMod val="75000"/>
                  </a:schemeClr>
                </a:solidFill>
              </a:rPr>
              <a:t>The </a:t>
            </a:r>
            <a:r>
              <a:rPr lang="en-IN" sz="2500" b="1" i="1" dirty="0" smtClean="0">
                <a:solidFill>
                  <a:schemeClr val="bg2">
                    <a:lumMod val="75000"/>
                  </a:schemeClr>
                </a:solidFill>
              </a:rPr>
              <a:t>objectives of this internship project are: </a:t>
            </a:r>
            <a:endParaRPr lang="en-IN" sz="2500" b="1" i="1" dirty="0" smtClean="0">
              <a:solidFill>
                <a:schemeClr val="bg2">
                  <a:lumMod val="75000"/>
                </a:schemeClr>
              </a:solidFill>
            </a:endParaRPr>
          </a:p>
          <a:p>
            <a:pPr marL="521208" indent="-457200">
              <a:buNone/>
            </a:pPr>
            <a:r>
              <a:rPr lang="en-IN" sz="2500" dirty="0" smtClean="0">
                <a:solidFill>
                  <a:schemeClr val="bg2">
                    <a:lumMod val="75000"/>
                  </a:schemeClr>
                </a:solidFill>
              </a:rPr>
              <a:t>A)   To </a:t>
            </a:r>
            <a:r>
              <a:rPr lang="en-IN" sz="2500" dirty="0" smtClean="0">
                <a:solidFill>
                  <a:schemeClr val="bg2">
                    <a:lumMod val="75000"/>
                  </a:schemeClr>
                </a:solidFill>
              </a:rPr>
              <a:t>study the patient discharge process in Sunflag hospital </a:t>
            </a:r>
            <a:r>
              <a:rPr lang="en-IN" sz="2500" dirty="0" smtClean="0">
                <a:solidFill>
                  <a:schemeClr val="bg2">
                    <a:lumMod val="75000"/>
                  </a:schemeClr>
                </a:solidFill>
              </a:rPr>
              <a:t>Faridabad</a:t>
            </a:r>
          </a:p>
          <a:p>
            <a:pPr marL="521208" indent="-457200">
              <a:buNone/>
            </a:pPr>
            <a:r>
              <a:rPr lang="en-IN" sz="2500" dirty="0" smtClean="0">
                <a:solidFill>
                  <a:schemeClr val="bg2">
                    <a:lumMod val="75000"/>
                  </a:schemeClr>
                </a:solidFill>
              </a:rPr>
              <a:t>B)    To </a:t>
            </a:r>
            <a:r>
              <a:rPr lang="en-IN" sz="2500" dirty="0" smtClean="0">
                <a:solidFill>
                  <a:schemeClr val="bg2">
                    <a:lumMod val="75000"/>
                  </a:schemeClr>
                </a:solidFill>
              </a:rPr>
              <a:t>analyse the opportunity if available to reduce the time. </a:t>
            </a:r>
          </a:p>
          <a:p>
            <a:r>
              <a:rPr lang="en-IN" sz="2500" dirty="0" smtClean="0">
                <a:solidFill>
                  <a:schemeClr val="bg2">
                    <a:lumMod val="75000"/>
                  </a:schemeClr>
                </a:solidFill>
              </a:rPr>
              <a:t>The findings of this project will help to determine the discharge process for the Sunflag Hospital Faridabad New Delhi, and will be used to modify the existing policies to reduce the turnaround time for the discharge of the patient and to minimize the risk for the patient and will help in providing the excellent services on time that in turn will increase the patients </a:t>
            </a:r>
            <a:r>
              <a:rPr lang="en-IN" sz="2500" dirty="0" smtClean="0">
                <a:solidFill>
                  <a:schemeClr val="bg2">
                    <a:lumMod val="75000"/>
                  </a:schemeClr>
                </a:solidFill>
              </a:rPr>
              <a:t>satisfaction.</a:t>
            </a:r>
            <a:endParaRPr lang="en-IN" sz="2500" dirty="0" smtClean="0">
              <a:solidFill>
                <a:schemeClr val="bg2">
                  <a:lumMod val="75000"/>
                </a:schemeClr>
              </a:solidFill>
            </a:endParaRPr>
          </a:p>
          <a:p>
            <a:endParaRPr lang="en-IN" dirty="0">
              <a:ln>
                <a:solidFill>
                  <a:schemeClr val="bg2">
                    <a:lumMod val="60000"/>
                    <a:lumOff val="40000"/>
                  </a:schemeClr>
                </a:solidFill>
              </a:ln>
              <a:solidFill>
                <a:schemeClr val="accent1">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vandana yadav\Downloads\ppt background\background-33.jpg"/>
          <p:cNvPicPr>
            <a:picLocks noGrp="1" noChangeAspect="1" noChangeArrowheads="1"/>
          </p:cNvPicPr>
          <p:nvPr>
            <p:ph sz="half" idx="1"/>
          </p:nvPr>
        </p:nvPicPr>
        <p:blipFill>
          <a:blip r:embed="rId2" cstate="print"/>
          <a:stretch>
            <a:fillRect/>
          </a:stretch>
        </p:blipFill>
        <p:spPr bwMode="auto">
          <a:xfrm>
            <a:off x="0" y="0"/>
            <a:ext cx="9144000" cy="6858000"/>
          </a:xfrm>
          <a:prstGeom prst="rect">
            <a:avLst/>
          </a:prstGeom>
          <a:noFill/>
        </p:spPr>
      </p:pic>
      <p:sp>
        <p:nvSpPr>
          <p:cNvPr id="6" name="Title 5"/>
          <p:cNvSpPr>
            <a:spLocks noGrp="1"/>
          </p:cNvSpPr>
          <p:nvPr>
            <p:ph type="title"/>
          </p:nvPr>
        </p:nvSpPr>
        <p:spPr>
          <a:xfrm>
            <a:off x="457200" y="404664"/>
            <a:ext cx="8229600" cy="792088"/>
          </a:xfrm>
        </p:spPr>
        <p:txBody>
          <a:bodyPr>
            <a:normAutofit fontScale="90000"/>
          </a:bodyPr>
          <a:lstStyle/>
          <a:p>
            <a:r>
              <a:rPr lang="en-IN" b="1" i="1" u="sng" dirty="0" smtClean="0"/>
              <a:t>Literature review: </a:t>
            </a:r>
            <a:r>
              <a:rPr lang="en-IN" dirty="0" smtClean="0"/>
              <a:t/>
            </a:r>
            <a:br>
              <a:rPr lang="en-IN" dirty="0" smtClean="0"/>
            </a:br>
            <a:endParaRPr lang="en-IN" dirty="0"/>
          </a:p>
        </p:txBody>
      </p:sp>
      <p:sp>
        <p:nvSpPr>
          <p:cNvPr id="7" name="Content Placeholder 6"/>
          <p:cNvSpPr>
            <a:spLocks noGrp="1"/>
          </p:cNvSpPr>
          <p:nvPr>
            <p:ph sz="half" idx="2"/>
          </p:nvPr>
        </p:nvSpPr>
        <p:spPr>
          <a:xfrm>
            <a:off x="467544" y="1052737"/>
            <a:ext cx="8219256" cy="5195664"/>
          </a:xfrm>
        </p:spPr>
        <p:txBody>
          <a:bodyPr>
            <a:normAutofit/>
          </a:bodyPr>
          <a:lstStyle/>
          <a:p>
            <a:r>
              <a:rPr lang="en-IN" sz="1600" dirty="0" smtClean="0">
                <a:solidFill>
                  <a:schemeClr val="bg2">
                    <a:lumMod val="75000"/>
                  </a:schemeClr>
                </a:solidFill>
              </a:rPr>
              <a:t>A </a:t>
            </a:r>
            <a:r>
              <a:rPr lang="en-IN" sz="1600" dirty="0" smtClean="0">
                <a:solidFill>
                  <a:schemeClr val="bg2">
                    <a:lumMod val="75000"/>
                  </a:schemeClr>
                </a:solidFill>
              </a:rPr>
              <a:t>1988 survey of discharge planners in 229 California hospitals found 52.4% of hospitals located discharge planning services within the social work department, 31.4% in an administrative department and 16.1% in a nursing department. </a:t>
            </a:r>
            <a:r>
              <a:rPr lang="en-IN" sz="1600" dirty="0" smtClean="0">
                <a:solidFill>
                  <a:schemeClr val="bg2">
                    <a:lumMod val="75000"/>
                  </a:schemeClr>
                </a:solidFill>
              </a:rPr>
              <a:t>The author suggests that hospital’s structure, goals, technology, ideology and adherence to the medical model may be more powerful than the professional perspective in defining discharge-planning services.</a:t>
            </a:r>
          </a:p>
          <a:p>
            <a:r>
              <a:rPr lang="en-IN" sz="1600" dirty="0" smtClean="0">
                <a:solidFill>
                  <a:schemeClr val="bg2">
                    <a:lumMod val="75000"/>
                  </a:schemeClr>
                </a:solidFill>
              </a:rPr>
              <a:t>In a Cochrane Database Systematic Review of discharge planning from hospital to home, </a:t>
            </a:r>
            <a:r>
              <a:rPr lang="en-IN" sz="1600" dirty="0" err="1" smtClean="0">
                <a:solidFill>
                  <a:schemeClr val="bg2">
                    <a:lumMod val="75000"/>
                  </a:schemeClr>
                </a:solidFill>
              </a:rPr>
              <a:t>Shepperd</a:t>
            </a:r>
            <a:r>
              <a:rPr lang="en-IN" sz="1600" dirty="0" smtClean="0">
                <a:solidFill>
                  <a:schemeClr val="bg2">
                    <a:lumMod val="75000"/>
                  </a:schemeClr>
                </a:solidFill>
              </a:rPr>
              <a:t> et al (2003) report than nearly 30 per cent of all hospital discharges are delayed for non-medical reasons. The causes of such delay, reported by the U.S. </a:t>
            </a:r>
            <a:r>
              <a:rPr lang="en-IN" sz="1600" dirty="0" smtClean="0">
                <a:solidFill>
                  <a:schemeClr val="bg2">
                    <a:lumMod val="75000"/>
                  </a:schemeClr>
                </a:solidFill>
              </a:rPr>
              <a:t>Department of Health in 2003, include inadequate assessment resulting in, e.g., poor knowledge of the patient’s social circumstances; poor organization, e.g., late booking of transport; and poor communication between the hospital and providers of services in the community</a:t>
            </a:r>
            <a:r>
              <a:rPr lang="en-IN" sz="1600" dirty="0" smtClean="0">
                <a:solidFill>
                  <a:schemeClr val="bg2">
                    <a:lumMod val="75000"/>
                  </a:schemeClr>
                </a:solidFill>
              </a:rPr>
              <a:t>.</a:t>
            </a:r>
          </a:p>
          <a:p>
            <a:r>
              <a:rPr lang="en-IN" sz="1600" dirty="0" smtClean="0">
                <a:solidFill>
                  <a:schemeClr val="bg2">
                    <a:lumMod val="75000"/>
                  </a:schemeClr>
                </a:solidFill>
              </a:rPr>
              <a:t> In the study conducted by LAMBOURNE, P., ASHAYE, K. &amp; LAMBOURNE, A. </a:t>
            </a:r>
            <a:r>
              <a:rPr lang="en-IN" sz="1600" dirty="0" smtClean="0">
                <a:solidFill>
                  <a:schemeClr val="bg2">
                    <a:lumMod val="75000"/>
                  </a:schemeClr>
                </a:solidFill>
              </a:rPr>
              <a:t>(2005) on the impact of delays in discharging patient has proved that Delayed discharge not only exposes the patient to health risks such as infection, social isolation, increased dependency and loss of </a:t>
            </a:r>
            <a:r>
              <a:rPr lang="en-IN" sz="1600" dirty="0" smtClean="0">
                <a:solidFill>
                  <a:schemeClr val="bg2">
                    <a:lumMod val="75000"/>
                  </a:schemeClr>
                </a:solidFill>
              </a:rPr>
              <a:t>skills </a:t>
            </a:r>
            <a:r>
              <a:rPr lang="en-IN" sz="1600" dirty="0" smtClean="0">
                <a:solidFill>
                  <a:schemeClr val="bg2">
                    <a:lumMod val="75000"/>
                  </a:schemeClr>
                </a:solidFill>
              </a:rPr>
              <a:t>but also affects the health and well-being of those awaiting hospital admission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vandana yadav\Downloads\ppt background\background-33.jpg"/>
          <p:cNvPicPr>
            <a:picLocks noGrp="1" noChangeAspect="1" noChangeArrowheads="1"/>
          </p:cNvPicPr>
          <p:nvPr>
            <p:ph sz="half" idx="1"/>
          </p:nvPr>
        </p:nvPicPr>
        <p:blipFill>
          <a:blip r:embed="rId2" cstate="print"/>
          <a:stretch>
            <a:fillRect/>
          </a:stretch>
        </p:blipFill>
        <p:spPr bwMode="auto">
          <a:xfrm>
            <a:off x="0" y="0"/>
            <a:ext cx="9144000" cy="6858000"/>
          </a:xfrm>
          <a:prstGeom prst="rect">
            <a:avLst/>
          </a:prstGeom>
          <a:noFill/>
        </p:spPr>
      </p:pic>
      <p:sp>
        <p:nvSpPr>
          <p:cNvPr id="7" name="Content Placeholder 6"/>
          <p:cNvSpPr>
            <a:spLocks noGrp="1"/>
          </p:cNvSpPr>
          <p:nvPr>
            <p:ph sz="half" idx="2"/>
          </p:nvPr>
        </p:nvSpPr>
        <p:spPr>
          <a:xfrm>
            <a:off x="467544" y="548680"/>
            <a:ext cx="8219256" cy="5699721"/>
          </a:xfrm>
        </p:spPr>
        <p:txBody>
          <a:bodyPr>
            <a:normAutofit lnSpcReduction="10000"/>
          </a:bodyPr>
          <a:lstStyle/>
          <a:p>
            <a:r>
              <a:rPr lang="en-IN" sz="1900" dirty="0" smtClean="0">
                <a:solidFill>
                  <a:schemeClr val="bg2">
                    <a:lumMod val="75000"/>
                  </a:schemeClr>
                </a:solidFill>
              </a:rPr>
              <a:t>An Intervention study on Evaluation of discharge summaries, E-Discharge was conducted by O’Leary, </a:t>
            </a:r>
            <a:r>
              <a:rPr lang="en-IN" sz="1900" dirty="0" err="1" smtClean="0">
                <a:solidFill>
                  <a:schemeClr val="bg2">
                    <a:lumMod val="75000"/>
                  </a:schemeClr>
                </a:solidFill>
              </a:rPr>
              <a:t>Leibovtz</a:t>
            </a:r>
            <a:r>
              <a:rPr lang="en-IN" sz="1900" dirty="0" smtClean="0">
                <a:solidFill>
                  <a:schemeClr val="bg2">
                    <a:lumMod val="75000"/>
                  </a:schemeClr>
                </a:solidFill>
              </a:rPr>
              <a:t>, </a:t>
            </a:r>
            <a:r>
              <a:rPr lang="en-IN" sz="1900" dirty="0" err="1" smtClean="0">
                <a:solidFill>
                  <a:schemeClr val="bg2">
                    <a:lumMod val="75000"/>
                  </a:schemeClr>
                </a:solidFill>
              </a:rPr>
              <a:t>Feignlass</a:t>
            </a:r>
            <a:r>
              <a:rPr lang="en-IN" sz="1900" dirty="0" smtClean="0">
                <a:solidFill>
                  <a:schemeClr val="bg2">
                    <a:lumMod val="75000"/>
                  </a:schemeClr>
                </a:solidFill>
              </a:rPr>
              <a:t>, </a:t>
            </a:r>
            <a:r>
              <a:rPr lang="en-IN" sz="1900" dirty="0" err="1" smtClean="0">
                <a:solidFill>
                  <a:schemeClr val="bg2">
                    <a:lumMod val="75000"/>
                  </a:schemeClr>
                </a:solidFill>
              </a:rPr>
              <a:t>Liss</a:t>
            </a:r>
            <a:r>
              <a:rPr lang="en-IN" sz="1900" dirty="0" smtClean="0">
                <a:solidFill>
                  <a:schemeClr val="bg2">
                    <a:lumMod val="75000"/>
                  </a:schemeClr>
                </a:solidFill>
              </a:rPr>
              <a:t>, Evans, </a:t>
            </a:r>
            <a:r>
              <a:rPr lang="en-IN" sz="1900" dirty="0" err="1" smtClean="0">
                <a:solidFill>
                  <a:schemeClr val="bg2">
                    <a:lumMod val="75000"/>
                  </a:schemeClr>
                </a:solidFill>
              </a:rPr>
              <a:t>Kulkarnii,Landler</a:t>
            </a:r>
            <a:r>
              <a:rPr lang="en-IN" sz="1900" dirty="0" smtClean="0">
                <a:solidFill>
                  <a:schemeClr val="bg2">
                    <a:lumMod val="75000"/>
                  </a:schemeClr>
                </a:solidFill>
              </a:rPr>
              <a:t>, Baker,  (2009). This paper describes a pre and post evaluation of an intervention study designed to evaluate the effectiveness of an electronic discharge summary system. After implementation the number of dictated discharges dropped from 47.5% to 10.5%. Results from the study also demonstrated that completeness of the discharge summary improved. </a:t>
            </a:r>
          </a:p>
          <a:p>
            <a:pPr lvl="0"/>
            <a:r>
              <a:rPr lang="en-IN" sz="1900" dirty="0" smtClean="0">
                <a:solidFill>
                  <a:schemeClr val="bg2">
                    <a:lumMod val="75000"/>
                  </a:schemeClr>
                </a:solidFill>
              </a:rPr>
              <a:t>In January 2010, Sterling Hospital, Ahmadabad, volunteered to participate in National Demonstration Project (NDP) for Lean Six Sigma, and was sponsored by QCI. Two projects prioritized by the hospital for NDP were :</a:t>
            </a:r>
          </a:p>
          <a:p>
            <a:pPr lvl="0">
              <a:buNone/>
            </a:pPr>
            <a:r>
              <a:rPr lang="en-IN" sz="1900" dirty="0" smtClean="0">
                <a:solidFill>
                  <a:schemeClr val="bg2">
                    <a:lumMod val="75000"/>
                  </a:schemeClr>
                </a:solidFill>
              </a:rPr>
              <a:t>     a) Project </a:t>
            </a:r>
            <a:r>
              <a:rPr lang="en-IN" sz="1900" dirty="0" smtClean="0">
                <a:solidFill>
                  <a:schemeClr val="bg2">
                    <a:lumMod val="75000"/>
                  </a:schemeClr>
                </a:solidFill>
              </a:rPr>
              <a:t>1- Improving TAT for patients discharge </a:t>
            </a:r>
            <a:endParaRPr lang="en-IN" sz="1900" dirty="0" smtClean="0">
              <a:solidFill>
                <a:schemeClr val="bg2">
                  <a:lumMod val="75000"/>
                </a:schemeClr>
              </a:solidFill>
            </a:endParaRPr>
          </a:p>
          <a:p>
            <a:pPr lvl="0">
              <a:buNone/>
            </a:pPr>
            <a:r>
              <a:rPr lang="en-IN" sz="1900" dirty="0" smtClean="0">
                <a:solidFill>
                  <a:schemeClr val="bg2">
                    <a:lumMod val="75000"/>
                  </a:schemeClr>
                </a:solidFill>
              </a:rPr>
              <a:t>     b) Project </a:t>
            </a:r>
            <a:r>
              <a:rPr lang="en-IN" sz="1900" dirty="0" smtClean="0">
                <a:solidFill>
                  <a:schemeClr val="bg2">
                    <a:lumMod val="75000"/>
                  </a:schemeClr>
                </a:solidFill>
              </a:rPr>
              <a:t>2- Improving TAT for inpatients lab reports </a:t>
            </a:r>
            <a:endParaRPr lang="en-IN" sz="1900" dirty="0" smtClean="0">
              <a:solidFill>
                <a:schemeClr val="bg2">
                  <a:lumMod val="75000"/>
                </a:schemeClr>
              </a:solidFill>
            </a:endParaRPr>
          </a:p>
          <a:p>
            <a:pPr>
              <a:buNone/>
            </a:pPr>
            <a:r>
              <a:rPr lang="en-IN" sz="1900" dirty="0" smtClean="0">
                <a:solidFill>
                  <a:schemeClr val="bg2">
                    <a:lumMod val="75000"/>
                  </a:schemeClr>
                </a:solidFill>
              </a:rPr>
              <a:t>      The </a:t>
            </a:r>
            <a:r>
              <a:rPr lang="en-IN" sz="1900" dirty="0" smtClean="0">
                <a:solidFill>
                  <a:schemeClr val="bg2">
                    <a:lumMod val="75000"/>
                  </a:schemeClr>
                </a:solidFill>
              </a:rPr>
              <a:t>results were gratifying. </a:t>
            </a:r>
            <a:r>
              <a:rPr lang="en-IN" sz="1900" dirty="0" smtClean="0">
                <a:solidFill>
                  <a:schemeClr val="bg2">
                    <a:lumMod val="75000"/>
                  </a:schemeClr>
                </a:solidFill>
              </a:rPr>
              <a:t>The overall TAT for the patient discharge process was compressed from 300 minutes to 150 minutes. This enhanced the capacity of the hospital for admitting additional patients by 80. The hospital increased its profitability by approximately Rs 32 </a:t>
            </a:r>
            <a:r>
              <a:rPr lang="en-IN" sz="1900" dirty="0" err="1" smtClean="0">
                <a:solidFill>
                  <a:schemeClr val="bg2">
                    <a:lumMod val="75000"/>
                  </a:schemeClr>
                </a:solidFill>
              </a:rPr>
              <a:t>lakhs</a:t>
            </a:r>
            <a:r>
              <a:rPr lang="en-IN" sz="1900" dirty="0" smtClean="0">
                <a:solidFill>
                  <a:schemeClr val="bg2">
                    <a:lumMod val="75000"/>
                  </a:schemeClr>
                </a:solidFill>
              </a:rPr>
              <a:t> per annum.</a:t>
            </a:r>
          </a:p>
          <a:p>
            <a:pPr lvl="0">
              <a:buNone/>
            </a:pPr>
            <a:endParaRPr lang="en-IN" sz="1900" dirty="0" smtClean="0">
              <a:solidFill>
                <a:schemeClr val="bg2">
                  <a:lumMod val="75000"/>
                </a:schemeClr>
              </a:solidFill>
            </a:endParaRPr>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vandana yadav\Downloads\ppt background\background-33.jpg"/>
          <p:cNvPicPr>
            <a:picLocks noGrp="1" noChangeAspect="1" noChangeArrowheads="1"/>
          </p:cNvPicPr>
          <p:nvPr>
            <p:ph sz="half" idx="1"/>
          </p:nvPr>
        </p:nvPicPr>
        <p:blipFill>
          <a:blip r:embed="rId2" cstate="print"/>
          <a:stretch>
            <a:fillRect/>
          </a:stretch>
        </p:blipFill>
        <p:spPr bwMode="auto">
          <a:xfrm>
            <a:off x="0" y="0"/>
            <a:ext cx="9144000" cy="6858000"/>
          </a:xfrm>
          <a:prstGeom prst="rect">
            <a:avLst/>
          </a:prstGeom>
          <a:noFill/>
        </p:spPr>
      </p:pic>
      <p:sp>
        <p:nvSpPr>
          <p:cNvPr id="6" name="Title 5"/>
          <p:cNvSpPr>
            <a:spLocks noGrp="1"/>
          </p:cNvSpPr>
          <p:nvPr>
            <p:ph type="title"/>
          </p:nvPr>
        </p:nvSpPr>
        <p:spPr>
          <a:xfrm>
            <a:off x="457200" y="267494"/>
            <a:ext cx="8229600" cy="929258"/>
          </a:xfrm>
        </p:spPr>
        <p:txBody>
          <a:bodyPr/>
          <a:lstStyle/>
          <a:p>
            <a:r>
              <a:rPr lang="en-IN" dirty="0" smtClean="0"/>
              <a:t>Root Cause Analysis:</a:t>
            </a:r>
            <a:endParaRPr lang="en-IN" dirty="0"/>
          </a:p>
        </p:txBody>
      </p:sp>
      <p:sp>
        <p:nvSpPr>
          <p:cNvPr id="7" name="Content Placeholder 6"/>
          <p:cNvSpPr>
            <a:spLocks noGrp="1"/>
          </p:cNvSpPr>
          <p:nvPr>
            <p:ph sz="half" idx="2"/>
          </p:nvPr>
        </p:nvSpPr>
        <p:spPr>
          <a:xfrm>
            <a:off x="467544" y="1268760"/>
            <a:ext cx="8219256" cy="5256583"/>
          </a:xfrm>
        </p:spPr>
        <p:txBody>
          <a:bodyPr>
            <a:noAutofit/>
          </a:bodyPr>
          <a:lstStyle/>
          <a:p>
            <a:pPr lvl="0">
              <a:buNone/>
            </a:pPr>
            <a:r>
              <a:rPr lang="en-IN" sz="1600" b="1" i="1" dirty="0" smtClean="0">
                <a:solidFill>
                  <a:schemeClr val="bg2">
                    <a:lumMod val="75000"/>
                  </a:schemeClr>
                </a:solidFill>
              </a:rPr>
              <a:t>Due to physician and nursing staff  :</a:t>
            </a:r>
          </a:p>
          <a:p>
            <a:pPr lvl="0"/>
            <a:r>
              <a:rPr lang="en-IN" sz="1600" dirty="0" smtClean="0">
                <a:solidFill>
                  <a:schemeClr val="bg2">
                    <a:lumMod val="75000"/>
                  </a:schemeClr>
                </a:solidFill>
              </a:rPr>
              <a:t>Late physician rounds </a:t>
            </a:r>
          </a:p>
          <a:p>
            <a:pPr lvl="0"/>
            <a:r>
              <a:rPr lang="en-IN" sz="1600" dirty="0" smtClean="0">
                <a:solidFill>
                  <a:schemeClr val="bg2">
                    <a:lumMod val="75000"/>
                  </a:schemeClr>
                </a:solidFill>
              </a:rPr>
              <a:t>Late preparation of discharge summary [DS]</a:t>
            </a:r>
          </a:p>
          <a:p>
            <a:pPr lvl="0"/>
            <a:r>
              <a:rPr lang="en-IN" sz="1600" dirty="0" smtClean="0">
                <a:solidFill>
                  <a:schemeClr val="bg2">
                    <a:lumMod val="75000"/>
                  </a:schemeClr>
                </a:solidFill>
              </a:rPr>
              <a:t>Knowledge and experience determines the decision taking capability of the physician </a:t>
            </a:r>
          </a:p>
          <a:p>
            <a:pPr lvl="0"/>
            <a:r>
              <a:rPr lang="en-IN" sz="1600" dirty="0" smtClean="0">
                <a:solidFill>
                  <a:schemeClr val="bg2">
                    <a:lumMod val="75000"/>
                  </a:schemeClr>
                </a:solidFill>
              </a:rPr>
              <a:t>Lack of communication and coordination among physician and nursing staff</a:t>
            </a:r>
          </a:p>
          <a:p>
            <a:pPr lvl="0"/>
            <a:r>
              <a:rPr lang="en-IN" sz="1600" dirty="0" smtClean="0">
                <a:solidFill>
                  <a:schemeClr val="bg2">
                    <a:lumMod val="75000"/>
                  </a:schemeClr>
                </a:solidFill>
              </a:rPr>
              <a:t>Failure to follow established protocols/procedures, motivation and attitude, and physical, mental </a:t>
            </a:r>
            <a:r>
              <a:rPr lang="en-IN" sz="1600" dirty="0" smtClean="0">
                <a:solidFill>
                  <a:schemeClr val="bg2">
                    <a:lumMod val="75000"/>
                  </a:schemeClr>
                </a:solidFill>
              </a:rPr>
              <a:t>health</a:t>
            </a:r>
            <a:endParaRPr lang="en-IN" sz="1600" dirty="0" smtClean="0">
              <a:solidFill>
                <a:schemeClr val="bg2">
                  <a:lumMod val="75000"/>
                </a:schemeClr>
              </a:solidFill>
            </a:endParaRPr>
          </a:p>
          <a:p>
            <a:pPr lvl="0">
              <a:buNone/>
            </a:pPr>
            <a:r>
              <a:rPr lang="en-IN" sz="1600" b="1" i="1" dirty="0" smtClean="0">
                <a:solidFill>
                  <a:schemeClr val="bg2">
                    <a:lumMod val="75000"/>
                  </a:schemeClr>
                </a:solidFill>
              </a:rPr>
              <a:t>Teamwork factors </a:t>
            </a:r>
            <a:r>
              <a:rPr lang="en-IN" sz="1600" dirty="0" smtClean="0">
                <a:solidFill>
                  <a:schemeClr val="bg2">
                    <a:lumMod val="75000"/>
                  </a:schemeClr>
                </a:solidFill>
              </a:rPr>
              <a:t>:</a:t>
            </a:r>
          </a:p>
          <a:p>
            <a:pPr lvl="0"/>
            <a:r>
              <a:rPr lang="en-IN" sz="1600" dirty="0" smtClean="0">
                <a:solidFill>
                  <a:schemeClr val="bg2">
                    <a:lumMod val="75000"/>
                  </a:schemeClr>
                </a:solidFill>
              </a:rPr>
              <a:t>Including verbal or written communication during handover, </a:t>
            </a:r>
          </a:p>
          <a:p>
            <a:pPr lvl="0"/>
            <a:r>
              <a:rPr lang="en-IN" sz="1600" dirty="0" smtClean="0">
                <a:solidFill>
                  <a:schemeClr val="bg2">
                    <a:lumMod val="75000"/>
                  </a:schemeClr>
                </a:solidFill>
              </a:rPr>
              <a:t>Routine care and crisis, </a:t>
            </a:r>
          </a:p>
          <a:p>
            <a:pPr lvl="0"/>
            <a:r>
              <a:rPr lang="en-IN" sz="1600" dirty="0" smtClean="0">
                <a:solidFill>
                  <a:schemeClr val="bg2">
                    <a:lumMod val="75000"/>
                  </a:schemeClr>
                </a:solidFill>
              </a:rPr>
              <a:t>Supervision and seeking help </a:t>
            </a:r>
          </a:p>
          <a:p>
            <a:pPr lvl="0"/>
            <a:r>
              <a:rPr lang="en-IN" sz="1600" dirty="0" smtClean="0">
                <a:solidFill>
                  <a:schemeClr val="bg2">
                    <a:lumMod val="75000"/>
                  </a:schemeClr>
                </a:solidFill>
              </a:rPr>
              <a:t>Team structure and </a:t>
            </a:r>
            <a:r>
              <a:rPr lang="en-IN" sz="1600" dirty="0" smtClean="0">
                <a:solidFill>
                  <a:schemeClr val="bg2">
                    <a:lumMod val="75000"/>
                  </a:schemeClr>
                </a:solidFill>
              </a:rPr>
              <a:t>leadership</a:t>
            </a:r>
            <a:r>
              <a:rPr lang="en-IN" sz="1600" dirty="0" smtClean="0">
                <a:solidFill>
                  <a:schemeClr val="bg2">
                    <a:lumMod val="75000"/>
                  </a:schemeClr>
                </a:solidFill>
              </a:rPr>
              <a:t> </a:t>
            </a:r>
          </a:p>
          <a:p>
            <a:pPr lvl="0">
              <a:buNone/>
            </a:pPr>
            <a:r>
              <a:rPr lang="en-IN" sz="1600" b="1" i="1" dirty="0" smtClean="0">
                <a:solidFill>
                  <a:schemeClr val="bg2">
                    <a:lumMod val="75000"/>
                  </a:schemeClr>
                </a:solidFill>
              </a:rPr>
              <a:t>Working conditions :</a:t>
            </a:r>
          </a:p>
          <a:p>
            <a:pPr lvl="0"/>
            <a:r>
              <a:rPr lang="en-IN" sz="1600" dirty="0" smtClean="0">
                <a:solidFill>
                  <a:schemeClr val="bg2">
                    <a:lumMod val="75000"/>
                  </a:schemeClr>
                </a:solidFill>
              </a:rPr>
              <a:t>Including staffing levels</a:t>
            </a:r>
          </a:p>
          <a:p>
            <a:pPr lvl="0"/>
            <a:r>
              <a:rPr lang="en-IN" sz="1600" dirty="0" smtClean="0">
                <a:solidFill>
                  <a:schemeClr val="bg2">
                    <a:lumMod val="75000"/>
                  </a:schemeClr>
                </a:solidFill>
              </a:rPr>
              <a:t>Workload and skill mix</a:t>
            </a:r>
          </a:p>
          <a:p>
            <a:pPr lvl="0"/>
            <a:r>
              <a:rPr lang="en-IN" sz="1600" dirty="0" smtClean="0">
                <a:solidFill>
                  <a:schemeClr val="bg2">
                    <a:lumMod val="75000"/>
                  </a:schemeClr>
                </a:solidFill>
              </a:rPr>
              <a:t>Availability or maintenance of </a:t>
            </a:r>
            <a:r>
              <a:rPr lang="en-IN" sz="1600" dirty="0" smtClean="0">
                <a:solidFill>
                  <a:schemeClr val="bg2">
                    <a:lumMod val="75000"/>
                  </a:schemeClr>
                </a:solidFill>
              </a:rPr>
              <a:t>equipment</a:t>
            </a:r>
          </a:p>
          <a:p>
            <a:r>
              <a:rPr lang="en-IN" sz="1600" dirty="0" smtClean="0">
                <a:solidFill>
                  <a:schemeClr val="bg2">
                    <a:lumMod val="75000"/>
                  </a:schemeClr>
                </a:solidFill>
              </a:rPr>
              <a:t>Administrative and managerial support </a:t>
            </a:r>
          </a:p>
          <a:p>
            <a:pPr lvl="0"/>
            <a:endParaRPr lang="en-IN" sz="1600" dirty="0" smtClean="0">
              <a:solidFill>
                <a:schemeClr val="bg2">
                  <a:lumMod val="75000"/>
                </a:schemeClr>
              </a:solidFill>
            </a:endParaRPr>
          </a:p>
          <a:p>
            <a:pPr lvl="0"/>
            <a:endParaRPr lang="en-IN" sz="1600" dirty="0" smtClean="0">
              <a:solidFill>
                <a:schemeClr val="bg2">
                  <a:lumMod val="75000"/>
                </a:schemeClr>
              </a:solidFill>
            </a:endParaRPr>
          </a:p>
          <a:p>
            <a:endParaRPr lang="en-IN" sz="1900" dirty="0" smtClean="0">
              <a:solidFill>
                <a:schemeClr val="bg2">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vandana yadav\Downloads\ppt background\background-33.jpg"/>
          <p:cNvPicPr>
            <a:picLocks noGrp="1" noChangeAspect="1" noChangeArrowheads="1"/>
          </p:cNvPicPr>
          <p:nvPr>
            <p:ph sz="half" idx="1"/>
          </p:nvPr>
        </p:nvPicPr>
        <p:blipFill>
          <a:blip r:embed="rId2" cstate="print"/>
          <a:stretch>
            <a:fillRect/>
          </a:stretch>
        </p:blipFill>
        <p:spPr bwMode="auto">
          <a:xfrm>
            <a:off x="0" y="0"/>
            <a:ext cx="9144000" cy="6858000"/>
          </a:xfrm>
          <a:prstGeom prst="rect">
            <a:avLst/>
          </a:prstGeom>
          <a:noFill/>
        </p:spPr>
      </p:pic>
      <p:sp>
        <p:nvSpPr>
          <p:cNvPr id="6" name="Title 5"/>
          <p:cNvSpPr>
            <a:spLocks noGrp="1"/>
          </p:cNvSpPr>
          <p:nvPr>
            <p:ph type="title"/>
          </p:nvPr>
        </p:nvSpPr>
        <p:spPr>
          <a:xfrm>
            <a:off x="457200" y="267494"/>
            <a:ext cx="8219256" cy="569218"/>
          </a:xfrm>
        </p:spPr>
        <p:txBody>
          <a:bodyPr>
            <a:normAutofit fontScale="90000"/>
          </a:bodyPr>
          <a:lstStyle/>
          <a:p>
            <a:r>
              <a:rPr lang="en-IN" dirty="0" smtClean="0"/>
              <a:t>Contd....</a:t>
            </a:r>
            <a:endParaRPr lang="en-IN" dirty="0"/>
          </a:p>
        </p:txBody>
      </p:sp>
      <p:sp>
        <p:nvSpPr>
          <p:cNvPr id="7" name="Content Placeholder 6"/>
          <p:cNvSpPr>
            <a:spLocks noGrp="1"/>
          </p:cNvSpPr>
          <p:nvPr>
            <p:ph sz="half" idx="2"/>
          </p:nvPr>
        </p:nvSpPr>
        <p:spPr>
          <a:xfrm>
            <a:off x="467544" y="980729"/>
            <a:ext cx="8219256" cy="5267672"/>
          </a:xfrm>
        </p:spPr>
        <p:txBody>
          <a:bodyPr>
            <a:normAutofit fontScale="70000" lnSpcReduction="20000"/>
          </a:bodyPr>
          <a:lstStyle/>
          <a:p>
            <a:pPr lvl="0">
              <a:buNone/>
            </a:pPr>
            <a:r>
              <a:rPr lang="en-IN" sz="2800" b="1" i="1" dirty="0" smtClean="0">
                <a:solidFill>
                  <a:schemeClr val="bg2">
                    <a:lumMod val="75000"/>
                  </a:schemeClr>
                </a:solidFill>
              </a:rPr>
              <a:t>Organisational </a:t>
            </a:r>
            <a:r>
              <a:rPr lang="en-IN" sz="2800" b="1" i="1" dirty="0" smtClean="0">
                <a:solidFill>
                  <a:schemeClr val="bg2">
                    <a:lumMod val="75000"/>
                  </a:schemeClr>
                </a:solidFill>
              </a:rPr>
              <a:t>and management factors :</a:t>
            </a:r>
          </a:p>
          <a:p>
            <a:pPr lvl="0"/>
            <a:r>
              <a:rPr lang="en-IN" sz="2800" dirty="0" smtClean="0">
                <a:solidFill>
                  <a:schemeClr val="bg2">
                    <a:lumMod val="75000"/>
                  </a:schemeClr>
                </a:solidFill>
              </a:rPr>
              <a:t>Including financial resources</a:t>
            </a:r>
          </a:p>
          <a:p>
            <a:pPr lvl="0"/>
            <a:r>
              <a:rPr lang="en-IN" sz="2800" dirty="0" smtClean="0">
                <a:solidFill>
                  <a:schemeClr val="bg2">
                    <a:lumMod val="75000"/>
                  </a:schemeClr>
                </a:solidFill>
              </a:rPr>
              <a:t>Time pressures</a:t>
            </a:r>
          </a:p>
          <a:p>
            <a:pPr lvl="0"/>
            <a:r>
              <a:rPr lang="en-IN" sz="2800" dirty="0" smtClean="0">
                <a:solidFill>
                  <a:schemeClr val="bg2">
                    <a:lumMod val="75000"/>
                  </a:schemeClr>
                </a:solidFill>
              </a:rPr>
              <a:t>Physical environment. </a:t>
            </a:r>
          </a:p>
          <a:p>
            <a:pPr>
              <a:buNone/>
            </a:pPr>
            <a:endParaRPr lang="en-IN" sz="2800" dirty="0" smtClean="0">
              <a:solidFill>
                <a:schemeClr val="bg2">
                  <a:lumMod val="75000"/>
                </a:schemeClr>
              </a:solidFill>
            </a:endParaRPr>
          </a:p>
          <a:p>
            <a:pPr lvl="0">
              <a:buNone/>
            </a:pPr>
            <a:r>
              <a:rPr lang="en-IN" sz="2800" b="1" i="1" dirty="0" smtClean="0">
                <a:solidFill>
                  <a:schemeClr val="bg2">
                    <a:lumMod val="75000"/>
                  </a:schemeClr>
                </a:solidFill>
              </a:rPr>
              <a:t>Patient factors :</a:t>
            </a:r>
          </a:p>
          <a:p>
            <a:pPr lvl="0"/>
            <a:r>
              <a:rPr lang="en-IN" sz="2800" dirty="0" smtClean="0">
                <a:solidFill>
                  <a:schemeClr val="bg2">
                    <a:lumMod val="75000"/>
                  </a:schemeClr>
                </a:solidFill>
              </a:rPr>
              <a:t>Patient and family not adequately informed about the discharge date </a:t>
            </a:r>
          </a:p>
          <a:p>
            <a:pPr lvl="0"/>
            <a:r>
              <a:rPr lang="en-IN" sz="2800" dirty="0" smtClean="0">
                <a:solidFill>
                  <a:schemeClr val="bg2">
                    <a:lumMod val="75000"/>
                  </a:schemeClr>
                </a:solidFill>
              </a:rPr>
              <a:t>Including clinical conditions</a:t>
            </a:r>
          </a:p>
          <a:p>
            <a:pPr lvl="0"/>
            <a:r>
              <a:rPr lang="en-IN" sz="2800" dirty="0" smtClean="0">
                <a:solidFill>
                  <a:schemeClr val="bg2">
                    <a:lumMod val="75000"/>
                  </a:schemeClr>
                </a:solidFill>
              </a:rPr>
              <a:t>Language </a:t>
            </a:r>
          </a:p>
          <a:p>
            <a:pPr lvl="0"/>
            <a:r>
              <a:rPr lang="en-IN" sz="2800" dirty="0" smtClean="0">
                <a:solidFill>
                  <a:schemeClr val="bg2">
                    <a:lumMod val="75000"/>
                  </a:schemeClr>
                </a:solidFill>
              </a:rPr>
              <a:t>Social factors</a:t>
            </a:r>
          </a:p>
          <a:p>
            <a:pPr lvl="0">
              <a:buNone/>
            </a:pPr>
            <a:endParaRPr lang="en-IN" sz="2800" dirty="0" smtClean="0">
              <a:solidFill>
                <a:schemeClr val="bg2">
                  <a:lumMod val="75000"/>
                </a:schemeClr>
              </a:solidFill>
            </a:endParaRPr>
          </a:p>
          <a:p>
            <a:pPr lvl="0">
              <a:buNone/>
            </a:pPr>
            <a:r>
              <a:rPr lang="en-IN" sz="2800" b="1" i="1" dirty="0" smtClean="0">
                <a:solidFill>
                  <a:schemeClr val="bg2">
                    <a:lumMod val="75000"/>
                  </a:schemeClr>
                </a:solidFill>
              </a:rPr>
              <a:t>Task </a:t>
            </a:r>
            <a:r>
              <a:rPr lang="en-IN" sz="2800" b="1" i="1" dirty="0" smtClean="0">
                <a:solidFill>
                  <a:schemeClr val="bg2">
                    <a:lumMod val="75000"/>
                  </a:schemeClr>
                </a:solidFill>
              </a:rPr>
              <a:t>factors :</a:t>
            </a:r>
          </a:p>
          <a:p>
            <a:pPr lvl="0"/>
            <a:r>
              <a:rPr lang="en-IN" sz="2800" dirty="0" smtClean="0">
                <a:solidFill>
                  <a:schemeClr val="bg2">
                    <a:lumMod val="75000"/>
                  </a:schemeClr>
                </a:solidFill>
              </a:rPr>
              <a:t>Including availability</a:t>
            </a:r>
          </a:p>
          <a:p>
            <a:pPr lvl="0"/>
            <a:r>
              <a:rPr lang="en-IN" sz="2800" dirty="0" smtClean="0">
                <a:solidFill>
                  <a:schemeClr val="bg2">
                    <a:lumMod val="75000"/>
                  </a:schemeClr>
                </a:solidFill>
              </a:rPr>
              <a:t>Use of protocols</a:t>
            </a:r>
          </a:p>
          <a:p>
            <a:pPr lvl="0"/>
            <a:r>
              <a:rPr lang="en-IN" sz="2800" dirty="0" smtClean="0">
                <a:solidFill>
                  <a:schemeClr val="bg2">
                    <a:lumMod val="75000"/>
                  </a:schemeClr>
                </a:solidFill>
              </a:rPr>
              <a:t>Test results and accuracy of test results</a:t>
            </a:r>
          </a:p>
          <a:p>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vandana yadav\Downloads\ppt background\background-33.jpg"/>
          <p:cNvPicPr>
            <a:picLocks noGrp="1" noChangeAspect="1" noChangeArrowheads="1"/>
          </p:cNvPicPr>
          <p:nvPr>
            <p:ph sz="half" idx="1"/>
          </p:nvPr>
        </p:nvPicPr>
        <p:blipFill>
          <a:blip r:embed="rId2" cstate="print"/>
          <a:stretch>
            <a:fillRect/>
          </a:stretch>
        </p:blipFill>
        <p:spPr bwMode="auto">
          <a:xfrm>
            <a:off x="0" y="0"/>
            <a:ext cx="9144000" cy="6858000"/>
          </a:xfrm>
          <a:prstGeom prst="rect">
            <a:avLst/>
          </a:prstGeom>
          <a:noFill/>
        </p:spPr>
      </p:pic>
      <p:sp>
        <p:nvSpPr>
          <p:cNvPr id="7" name="Content Placeholder 6"/>
          <p:cNvSpPr>
            <a:spLocks noGrp="1"/>
          </p:cNvSpPr>
          <p:nvPr>
            <p:ph sz="half" idx="2"/>
          </p:nvPr>
        </p:nvSpPr>
        <p:spPr>
          <a:xfrm>
            <a:off x="467544" y="260648"/>
            <a:ext cx="8219256" cy="6408712"/>
          </a:xfrm>
        </p:spPr>
        <p:txBody>
          <a:bodyPr>
            <a:normAutofit fontScale="62500" lnSpcReduction="20000"/>
          </a:bodyPr>
          <a:lstStyle/>
          <a:p>
            <a:pPr>
              <a:buNone/>
            </a:pPr>
            <a:r>
              <a:rPr lang="en-IN" sz="2900" b="1" i="1" dirty="0" smtClean="0">
                <a:solidFill>
                  <a:schemeClr val="bg2">
                    <a:lumMod val="75000"/>
                  </a:schemeClr>
                </a:solidFill>
              </a:rPr>
              <a:t>Objective:</a:t>
            </a:r>
          </a:p>
          <a:p>
            <a:r>
              <a:rPr lang="en-IN" sz="2700" dirty="0" smtClean="0">
                <a:solidFill>
                  <a:schemeClr val="bg2">
                    <a:lumMod val="75000"/>
                  </a:schemeClr>
                </a:solidFill>
              </a:rPr>
              <a:t>The study aim is to identify the patient discharge process and to analyse the opportunity if available to reduce the </a:t>
            </a:r>
            <a:r>
              <a:rPr lang="en-IN" sz="2700" dirty="0" smtClean="0">
                <a:solidFill>
                  <a:schemeClr val="bg2">
                    <a:lumMod val="75000"/>
                  </a:schemeClr>
                </a:solidFill>
              </a:rPr>
              <a:t>time</a:t>
            </a:r>
          </a:p>
          <a:p>
            <a:pPr>
              <a:buNone/>
            </a:pPr>
            <a:endParaRPr lang="en-IN" sz="2700" dirty="0" smtClean="0">
              <a:solidFill>
                <a:schemeClr val="bg2">
                  <a:lumMod val="75000"/>
                </a:schemeClr>
              </a:solidFill>
            </a:endParaRPr>
          </a:p>
          <a:p>
            <a:pPr>
              <a:buNone/>
            </a:pPr>
            <a:r>
              <a:rPr lang="en-IN" sz="2900" b="1" i="1" dirty="0" smtClean="0">
                <a:solidFill>
                  <a:schemeClr val="bg2">
                    <a:lumMod val="75000"/>
                  </a:schemeClr>
                </a:solidFill>
              </a:rPr>
              <a:t>Specific Objective</a:t>
            </a:r>
            <a:r>
              <a:rPr lang="en-IN" sz="2900" b="1" i="1" dirty="0" smtClean="0">
                <a:solidFill>
                  <a:schemeClr val="bg2">
                    <a:lumMod val="75000"/>
                  </a:schemeClr>
                </a:solidFill>
              </a:rPr>
              <a:t>:</a:t>
            </a:r>
            <a:endParaRPr lang="en-IN" sz="2700" dirty="0" smtClean="0">
              <a:solidFill>
                <a:schemeClr val="bg2">
                  <a:lumMod val="75000"/>
                </a:schemeClr>
              </a:solidFill>
            </a:endParaRPr>
          </a:p>
          <a:p>
            <a:r>
              <a:rPr lang="en-IN" sz="2700" dirty="0" smtClean="0">
                <a:solidFill>
                  <a:schemeClr val="bg2">
                    <a:lumMod val="75000"/>
                  </a:schemeClr>
                </a:solidFill>
              </a:rPr>
              <a:t>1) To evaluate the time taken at each step in the process of patients discharge </a:t>
            </a:r>
          </a:p>
          <a:p>
            <a:r>
              <a:rPr lang="en-IN" sz="2700" dirty="0" smtClean="0">
                <a:solidFill>
                  <a:schemeClr val="bg2">
                    <a:lumMod val="75000"/>
                  </a:schemeClr>
                </a:solidFill>
              </a:rPr>
              <a:t>2) To check the compliance of discharge policies followed in Sunflag Hospital Faridabad </a:t>
            </a:r>
          </a:p>
          <a:p>
            <a:r>
              <a:rPr lang="en-IN" sz="2700" dirty="0" smtClean="0">
                <a:solidFill>
                  <a:schemeClr val="bg2">
                    <a:lumMod val="75000"/>
                  </a:schemeClr>
                </a:solidFill>
              </a:rPr>
              <a:t>3) To identify the delay and the reason of delay in the patient’s discharge </a:t>
            </a:r>
            <a:r>
              <a:rPr lang="en-IN" sz="2700" dirty="0" smtClean="0">
                <a:solidFill>
                  <a:schemeClr val="bg2">
                    <a:lumMod val="75000"/>
                  </a:schemeClr>
                </a:solidFill>
              </a:rPr>
              <a:t>process</a:t>
            </a:r>
          </a:p>
          <a:p>
            <a:pPr>
              <a:buNone/>
            </a:pPr>
            <a:endParaRPr lang="en-IN" sz="2700" dirty="0" smtClean="0">
              <a:solidFill>
                <a:schemeClr val="bg2">
                  <a:lumMod val="75000"/>
                </a:schemeClr>
              </a:solidFill>
            </a:endParaRPr>
          </a:p>
          <a:p>
            <a:pPr>
              <a:buNone/>
            </a:pPr>
            <a:r>
              <a:rPr lang="en-IN" sz="2900" b="1" i="1" dirty="0" smtClean="0">
                <a:solidFill>
                  <a:schemeClr val="bg2">
                    <a:lumMod val="75000"/>
                  </a:schemeClr>
                </a:solidFill>
              </a:rPr>
              <a:t>Methodology</a:t>
            </a:r>
            <a:r>
              <a:rPr lang="en-IN" sz="2900" b="1" i="1" dirty="0" smtClean="0">
                <a:solidFill>
                  <a:schemeClr val="bg2">
                    <a:lumMod val="75000"/>
                  </a:schemeClr>
                </a:solidFill>
              </a:rPr>
              <a:t>:</a:t>
            </a:r>
            <a:endParaRPr lang="en-IN" sz="2700" dirty="0" smtClean="0">
              <a:solidFill>
                <a:schemeClr val="bg2">
                  <a:lumMod val="75000"/>
                </a:schemeClr>
              </a:solidFill>
            </a:endParaRPr>
          </a:p>
          <a:p>
            <a:r>
              <a:rPr lang="en-IN" sz="2700" dirty="0" smtClean="0">
                <a:solidFill>
                  <a:schemeClr val="bg2">
                    <a:lumMod val="75000"/>
                  </a:schemeClr>
                </a:solidFill>
              </a:rPr>
              <a:t>This evaluation study examines patient’s discharge process in IBS, Sunflag Hospital and Research Centre Faridabad Delhi (NCR). This is </a:t>
            </a:r>
            <a:r>
              <a:rPr lang="en-IN" sz="2700" dirty="0" smtClean="0">
                <a:solidFill>
                  <a:schemeClr val="bg2">
                    <a:lumMod val="75000"/>
                  </a:schemeClr>
                </a:solidFill>
              </a:rPr>
              <a:t>the descriptive cross-sectional study, used </a:t>
            </a:r>
            <a:r>
              <a:rPr lang="en-IN" sz="2700" dirty="0" smtClean="0">
                <a:solidFill>
                  <a:schemeClr val="bg2">
                    <a:lumMod val="75000"/>
                  </a:schemeClr>
                </a:solidFill>
              </a:rPr>
              <a:t>exploratory method of direct observation to analyse the work flow process and to identify and examine the barrier in the work processes involved in patients discharge process. The focus of observation was on the doctors and nursing tasks, material and information flows, communication, variations and staff developed work- around associated with patients discharge</a:t>
            </a:r>
            <a:r>
              <a:rPr lang="en-IN" sz="2700" dirty="0" smtClean="0">
                <a:solidFill>
                  <a:schemeClr val="bg2">
                    <a:lumMod val="75000"/>
                  </a:schemeClr>
                </a:solidFill>
              </a:rPr>
              <a:t>.</a:t>
            </a:r>
          </a:p>
          <a:p>
            <a:pPr>
              <a:buNone/>
            </a:pPr>
            <a:endParaRPr lang="en-IN" sz="2700" dirty="0" smtClean="0">
              <a:solidFill>
                <a:schemeClr val="bg2">
                  <a:lumMod val="75000"/>
                </a:schemeClr>
              </a:solidFill>
            </a:endParaRPr>
          </a:p>
          <a:p>
            <a:pPr>
              <a:buNone/>
            </a:pPr>
            <a:r>
              <a:rPr lang="en-IN" sz="2900" b="1" i="1" dirty="0" smtClean="0">
                <a:solidFill>
                  <a:schemeClr val="bg2">
                    <a:lumMod val="75000"/>
                  </a:schemeClr>
                </a:solidFill>
              </a:rPr>
              <a:t>Study </a:t>
            </a:r>
            <a:r>
              <a:rPr lang="en-IN" sz="2900" b="1" i="1" dirty="0" smtClean="0">
                <a:solidFill>
                  <a:schemeClr val="bg2">
                    <a:lumMod val="75000"/>
                  </a:schemeClr>
                </a:solidFill>
              </a:rPr>
              <a:t>Area:- </a:t>
            </a:r>
          </a:p>
          <a:p>
            <a:r>
              <a:rPr lang="en-IN" sz="2700" dirty="0" smtClean="0">
                <a:solidFill>
                  <a:schemeClr val="bg2">
                    <a:lumMod val="75000"/>
                  </a:schemeClr>
                </a:solidFill>
              </a:rPr>
              <a:t>As per the requirement of the study on turnaround time for patient’s discharge process the sample area taken is the In-Patient ward in IBS, Sunflag  Hospital and Research centre Faridabad Delhi(NCR).</a:t>
            </a:r>
            <a:endParaRPr lang="en-IN" sz="2700" dirty="0" smtClean="0">
              <a:solidFill>
                <a:schemeClr val="bg2">
                  <a:lumMod val="75000"/>
                </a:schemeClr>
              </a:solidFill>
            </a:endParaRPr>
          </a:p>
          <a:p>
            <a:endParaRPr lang="en-IN" sz="2700" dirty="0" smtClean="0">
              <a:solidFill>
                <a:schemeClr val="bg2">
                  <a:lumMod val="75000"/>
                </a:schemeClr>
              </a:solidFill>
            </a:endParaRPr>
          </a:p>
          <a:p>
            <a:endParaRPr lang="en-IN" dirty="0" smtClean="0"/>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vandana yadav\Downloads\ppt background\background-33.jpg"/>
          <p:cNvPicPr>
            <a:picLocks noGrp="1" noChangeAspect="1" noChangeArrowheads="1"/>
          </p:cNvPicPr>
          <p:nvPr>
            <p:ph sz="half" idx="1"/>
          </p:nvPr>
        </p:nvPicPr>
        <p:blipFill>
          <a:blip r:embed="rId2" cstate="print"/>
          <a:stretch>
            <a:fillRect/>
          </a:stretch>
        </p:blipFill>
        <p:spPr bwMode="auto">
          <a:xfrm>
            <a:off x="0" y="0"/>
            <a:ext cx="9144000" cy="6858000"/>
          </a:xfrm>
          <a:prstGeom prst="rect">
            <a:avLst/>
          </a:prstGeom>
          <a:noFill/>
        </p:spPr>
      </p:pic>
      <p:sp>
        <p:nvSpPr>
          <p:cNvPr id="7" name="Content Placeholder 6"/>
          <p:cNvSpPr>
            <a:spLocks noGrp="1"/>
          </p:cNvSpPr>
          <p:nvPr>
            <p:ph sz="half" idx="2"/>
          </p:nvPr>
        </p:nvSpPr>
        <p:spPr>
          <a:xfrm>
            <a:off x="467544" y="260648"/>
            <a:ext cx="8219256" cy="6336703"/>
          </a:xfrm>
        </p:spPr>
        <p:txBody>
          <a:bodyPr>
            <a:normAutofit/>
          </a:bodyPr>
          <a:lstStyle/>
          <a:p>
            <a:pPr>
              <a:buNone/>
            </a:pPr>
            <a:r>
              <a:rPr lang="en-IN" sz="2000" b="1" i="1" dirty="0" smtClean="0">
                <a:solidFill>
                  <a:schemeClr val="bg2">
                    <a:lumMod val="75000"/>
                  </a:schemeClr>
                </a:solidFill>
              </a:rPr>
              <a:t>Sample Size :- </a:t>
            </a:r>
            <a:endParaRPr lang="en-IN" sz="2000" dirty="0" smtClean="0">
              <a:solidFill>
                <a:schemeClr val="bg2">
                  <a:lumMod val="75000"/>
                </a:schemeClr>
              </a:solidFill>
            </a:endParaRPr>
          </a:p>
          <a:p>
            <a:r>
              <a:rPr lang="en-IN" sz="1800" dirty="0" smtClean="0">
                <a:solidFill>
                  <a:schemeClr val="bg2">
                    <a:lumMod val="75000"/>
                  </a:schemeClr>
                </a:solidFill>
              </a:rPr>
              <a:t>As it is tracer audit sample size is kept small, after screening of 60 patients 40 patients were eligible for the study because study is based on the new admission of the patients.  </a:t>
            </a:r>
            <a:endParaRPr lang="en-IN" sz="2000" dirty="0" smtClean="0">
              <a:solidFill>
                <a:schemeClr val="bg2">
                  <a:lumMod val="75000"/>
                </a:schemeClr>
              </a:solidFill>
            </a:endParaRPr>
          </a:p>
          <a:p>
            <a:pPr>
              <a:buNone/>
            </a:pPr>
            <a:r>
              <a:rPr lang="en-IN" sz="2000" b="1" i="1" dirty="0" smtClean="0">
                <a:solidFill>
                  <a:schemeClr val="bg2">
                    <a:lumMod val="75000"/>
                  </a:schemeClr>
                </a:solidFill>
              </a:rPr>
              <a:t>Recruitment </a:t>
            </a:r>
            <a:r>
              <a:rPr lang="en-IN" sz="2000" b="1" i="1" dirty="0" smtClean="0">
                <a:solidFill>
                  <a:schemeClr val="bg2">
                    <a:lumMod val="75000"/>
                  </a:schemeClr>
                </a:solidFill>
              </a:rPr>
              <a:t>of the Patients:- </a:t>
            </a:r>
          </a:p>
          <a:p>
            <a:r>
              <a:rPr lang="en-IN" sz="1700" dirty="0" smtClean="0">
                <a:solidFill>
                  <a:schemeClr val="bg2">
                    <a:lumMod val="75000"/>
                  </a:schemeClr>
                </a:solidFill>
              </a:rPr>
              <a:t>For the study, followed the patients till the time discharge process was complete and patient left the hospital, for each patient it took approximately 3-4 hrs. </a:t>
            </a:r>
            <a:endParaRPr lang="en-IN" sz="2000" dirty="0" smtClean="0">
              <a:solidFill>
                <a:schemeClr val="bg2">
                  <a:lumMod val="75000"/>
                </a:schemeClr>
              </a:solidFill>
            </a:endParaRPr>
          </a:p>
          <a:p>
            <a:pPr>
              <a:buNone/>
            </a:pPr>
            <a:r>
              <a:rPr lang="en-IN" sz="2000" b="1" i="1" dirty="0" smtClean="0">
                <a:solidFill>
                  <a:schemeClr val="bg2">
                    <a:lumMod val="75000"/>
                  </a:schemeClr>
                </a:solidFill>
              </a:rPr>
              <a:t>Study </a:t>
            </a:r>
            <a:r>
              <a:rPr lang="en-IN" sz="2000" b="1" i="1" dirty="0" smtClean="0">
                <a:solidFill>
                  <a:schemeClr val="bg2">
                    <a:lumMod val="75000"/>
                  </a:schemeClr>
                </a:solidFill>
              </a:rPr>
              <a:t>Period:-</a:t>
            </a:r>
          </a:p>
          <a:p>
            <a:r>
              <a:rPr lang="en-IN" sz="1700" dirty="0" smtClean="0">
                <a:solidFill>
                  <a:schemeClr val="bg2">
                    <a:lumMod val="75000"/>
                  </a:schemeClr>
                </a:solidFill>
              </a:rPr>
              <a:t>Sample collection was done during 1st February to 20 February 2014 so per day data was recorded for 3 patients and out of which after screening 40 patients were taken</a:t>
            </a:r>
            <a:r>
              <a:rPr lang="en-IN" sz="1700" dirty="0" smtClean="0">
                <a:solidFill>
                  <a:schemeClr val="bg2">
                    <a:lumMod val="75000"/>
                  </a:schemeClr>
                </a:solidFill>
              </a:rPr>
              <a:t>.</a:t>
            </a:r>
          </a:p>
          <a:p>
            <a:pPr>
              <a:buNone/>
            </a:pPr>
            <a:r>
              <a:rPr lang="en-IN" sz="2000" b="1" i="1" dirty="0" smtClean="0">
                <a:solidFill>
                  <a:schemeClr val="bg2">
                    <a:lumMod val="75000"/>
                  </a:schemeClr>
                </a:solidFill>
              </a:rPr>
              <a:t>Sample Population</a:t>
            </a:r>
            <a:r>
              <a:rPr lang="en-IN" sz="1800" b="1" i="1" dirty="0" smtClean="0">
                <a:solidFill>
                  <a:schemeClr val="bg2">
                    <a:lumMod val="75000"/>
                  </a:schemeClr>
                </a:solidFill>
              </a:rPr>
              <a:t>:-</a:t>
            </a: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a:p>
            <a:pPr>
              <a:buNone/>
            </a:pPr>
            <a:endParaRPr lang="en-IN" sz="1800" b="1" i="1" dirty="0" smtClean="0">
              <a:solidFill>
                <a:schemeClr val="bg2">
                  <a:lumMod val="75000"/>
                </a:schemeClr>
              </a:solidFill>
            </a:endParaRPr>
          </a:p>
        </p:txBody>
      </p:sp>
      <p:graphicFrame>
        <p:nvGraphicFramePr>
          <p:cNvPr id="5" name="Table 4"/>
          <p:cNvGraphicFramePr>
            <a:graphicFrameLocks noGrp="1"/>
          </p:cNvGraphicFramePr>
          <p:nvPr/>
        </p:nvGraphicFramePr>
        <p:xfrm>
          <a:off x="1691680" y="4941168"/>
          <a:ext cx="6096000" cy="1559560"/>
        </p:xfrm>
        <a:graphic>
          <a:graphicData uri="http://schemas.openxmlformats.org/drawingml/2006/table">
            <a:tbl>
              <a:tblPr firstRow="1" bandRow="1">
                <a:tableStyleId>{5C22544A-7EE6-4342-B048-85BDC9FD1C3A}</a:tableStyleId>
              </a:tblPr>
              <a:tblGrid>
                <a:gridCol w="2016224"/>
                <a:gridCol w="2047776"/>
                <a:gridCol w="2032000"/>
              </a:tblGrid>
              <a:tr h="370840">
                <a:tc>
                  <a:txBody>
                    <a:bodyPr/>
                    <a:lstStyle/>
                    <a:p>
                      <a:r>
                        <a:rPr lang="en-IN" dirty="0" smtClean="0"/>
                        <a:t>In patient ward in basement</a:t>
                      </a:r>
                      <a:endParaRPr lang="en-IN" dirty="0"/>
                    </a:p>
                  </a:txBody>
                  <a:tcPr/>
                </a:tc>
                <a:tc>
                  <a:txBody>
                    <a:bodyPr/>
                    <a:lstStyle/>
                    <a:p>
                      <a:r>
                        <a:rPr lang="en-IN" dirty="0" smtClean="0"/>
                        <a:t>Initially no of patients screened for study</a:t>
                      </a:r>
                      <a:endParaRPr lang="en-IN" dirty="0"/>
                    </a:p>
                  </a:txBody>
                  <a:tcPr/>
                </a:tc>
                <a:tc>
                  <a:txBody>
                    <a:bodyPr/>
                    <a:lstStyle/>
                    <a:p>
                      <a:r>
                        <a:rPr lang="en-IN" dirty="0" smtClean="0"/>
                        <a:t>No of patients eligible for study</a:t>
                      </a:r>
                      <a:endParaRPr lang="en-IN" dirty="0"/>
                    </a:p>
                  </a:txBody>
                  <a:tcPr/>
                </a:tc>
              </a:tr>
              <a:tr h="370840">
                <a:tc>
                  <a:txBody>
                    <a:bodyPr/>
                    <a:lstStyle/>
                    <a:p>
                      <a:r>
                        <a:rPr lang="en-IN" dirty="0" smtClean="0"/>
                        <a:t>Total </a:t>
                      </a:r>
                      <a:endParaRPr lang="en-IN" dirty="0"/>
                    </a:p>
                  </a:txBody>
                  <a:tcPr/>
                </a:tc>
                <a:tc>
                  <a:txBody>
                    <a:bodyPr/>
                    <a:lstStyle/>
                    <a:p>
                      <a:r>
                        <a:rPr lang="en-IN" dirty="0" smtClean="0"/>
                        <a:t>60</a:t>
                      </a:r>
                      <a:endParaRPr lang="en-IN" dirty="0"/>
                    </a:p>
                  </a:txBody>
                  <a:tcPr/>
                </a:tc>
                <a:tc>
                  <a:txBody>
                    <a:bodyPr/>
                    <a:lstStyle/>
                    <a:p>
                      <a:r>
                        <a:rPr lang="en-IN" dirty="0" smtClean="0"/>
                        <a:t>40</a:t>
                      </a:r>
                      <a:endParaRPr lang="en-IN"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vandana yadav\Downloads\ppt background\background-33.jpg"/>
          <p:cNvPicPr>
            <a:picLocks noGrp="1" noChangeAspect="1" noChangeArrowheads="1"/>
          </p:cNvPicPr>
          <p:nvPr>
            <p:ph sz="half" idx="1"/>
          </p:nvPr>
        </p:nvPicPr>
        <p:blipFill>
          <a:blip r:embed="rId2" cstate="print"/>
          <a:stretch>
            <a:fillRect/>
          </a:stretch>
        </p:blipFill>
        <p:spPr bwMode="auto">
          <a:xfrm>
            <a:off x="0" y="0"/>
            <a:ext cx="9144000" cy="6858000"/>
          </a:xfrm>
          <a:prstGeom prst="rect">
            <a:avLst/>
          </a:prstGeom>
          <a:noFill/>
        </p:spPr>
      </p:pic>
      <p:sp>
        <p:nvSpPr>
          <p:cNvPr id="7" name="Content Placeholder 6"/>
          <p:cNvSpPr>
            <a:spLocks noGrp="1"/>
          </p:cNvSpPr>
          <p:nvPr>
            <p:ph sz="half" idx="2"/>
          </p:nvPr>
        </p:nvSpPr>
        <p:spPr>
          <a:xfrm>
            <a:off x="467544" y="188640"/>
            <a:ext cx="8219256" cy="6408712"/>
          </a:xfrm>
        </p:spPr>
        <p:txBody>
          <a:bodyPr>
            <a:noAutofit/>
          </a:bodyPr>
          <a:lstStyle/>
          <a:p>
            <a:pPr>
              <a:buNone/>
            </a:pPr>
            <a:r>
              <a:rPr lang="en-IN" sz="1800" b="1" i="1" dirty="0" smtClean="0">
                <a:solidFill>
                  <a:schemeClr val="bg2">
                    <a:lumMod val="75000"/>
                  </a:schemeClr>
                </a:solidFill>
              </a:rPr>
              <a:t>Discharge Process </a:t>
            </a:r>
            <a:r>
              <a:rPr lang="en-IN" sz="1800" b="1" i="1" dirty="0" smtClean="0">
                <a:solidFill>
                  <a:schemeClr val="bg2">
                    <a:lumMod val="75000"/>
                  </a:schemeClr>
                </a:solidFill>
              </a:rPr>
              <a:t>flow:-</a:t>
            </a:r>
            <a:endParaRPr lang="en-IN" sz="1700" dirty="0" smtClean="0">
              <a:solidFill>
                <a:schemeClr val="bg2">
                  <a:lumMod val="75000"/>
                </a:schemeClr>
              </a:solidFill>
            </a:endParaRPr>
          </a:p>
          <a:p>
            <a:pPr>
              <a:buNone/>
            </a:pPr>
            <a:endParaRPr lang="en-IN" sz="1700" dirty="0" smtClean="0">
              <a:solidFill>
                <a:schemeClr val="bg2">
                  <a:lumMod val="75000"/>
                </a:schemeClr>
              </a:solidFill>
            </a:endParaRPr>
          </a:p>
        </p:txBody>
      </p:sp>
      <p:graphicFrame>
        <p:nvGraphicFramePr>
          <p:cNvPr id="5" name="Diagram 4"/>
          <p:cNvGraphicFramePr/>
          <p:nvPr/>
        </p:nvGraphicFramePr>
        <p:xfrm>
          <a:off x="611560" y="620688"/>
          <a:ext cx="4248472" cy="2520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 7"/>
          <p:cNvGraphicFramePr/>
          <p:nvPr/>
        </p:nvGraphicFramePr>
        <p:xfrm>
          <a:off x="683568" y="3284984"/>
          <a:ext cx="4176464" cy="280831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9" name="Diagram 8"/>
          <p:cNvGraphicFramePr/>
          <p:nvPr/>
        </p:nvGraphicFramePr>
        <p:xfrm>
          <a:off x="4572000" y="548680"/>
          <a:ext cx="4320480" cy="2088232"/>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3" name="Diagram 12"/>
          <p:cNvGraphicFramePr/>
          <p:nvPr/>
        </p:nvGraphicFramePr>
        <p:xfrm>
          <a:off x="4860032" y="2780928"/>
          <a:ext cx="4032448" cy="390420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14" name="Down Arrow 13"/>
          <p:cNvSpPr/>
          <p:nvPr/>
        </p:nvSpPr>
        <p:spPr>
          <a:xfrm>
            <a:off x="6588224" y="2636912"/>
            <a:ext cx="432048" cy="288032"/>
          </a:xfrm>
          <a:prstGeom prst="down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Right Arrow 14"/>
          <p:cNvSpPr/>
          <p:nvPr/>
        </p:nvSpPr>
        <p:spPr>
          <a:xfrm>
            <a:off x="6084168" y="5805264"/>
            <a:ext cx="432048" cy="360040"/>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252</TotalTime>
  <Words>1593</Words>
  <Application>Microsoft Office PowerPoint</Application>
  <PresentationFormat>On-screen Show (4:3)</PresentationFormat>
  <Paragraphs>221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Verve</vt:lpstr>
      <vt:lpstr>To study the patient discharge process in IBS, Sunflag Hospital and Research Centre, Faridabad, Delhi(NCR) </vt:lpstr>
      <vt:lpstr>Introduction: </vt:lpstr>
      <vt:lpstr>Literature review:  </vt:lpstr>
      <vt:lpstr>Slide 4</vt:lpstr>
      <vt:lpstr>Root Cause Analysis:</vt:lpstr>
      <vt:lpstr>Contd....</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study the patient discharge process in IBS, Sunflag Hospital and Research Centre, Faridabad, Delhi(NCR) </dc:title>
  <dc:creator>vandana yadav</dc:creator>
  <cp:lastModifiedBy>vandana yadav</cp:lastModifiedBy>
  <cp:revision>3</cp:revision>
  <dcterms:created xsi:type="dcterms:W3CDTF">2014-05-06T13:39:25Z</dcterms:created>
  <dcterms:modified xsi:type="dcterms:W3CDTF">2014-05-06T17:51:26Z</dcterms:modified>
</cp:coreProperties>
</file>