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 id="257" r:id="rId7"/>
    <p:sldId id="266" r:id="rId8"/>
    <p:sldId id="258" r:id="rId9"/>
    <p:sldId id="259" r:id="rId10"/>
    <p:sldId id="260" r:id="rId11"/>
    <p:sldId id="261" r:id="rId12"/>
    <p:sldId id="262" r:id="rId13"/>
    <p:sldId id="263" r:id="rId14"/>
    <p:sldId id="264" r:id="rId15"/>
    <p:sldId id="265"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5" r:id="rId31"/>
    <p:sldId id="281" r:id="rId32"/>
    <p:sldId id="282" r:id="rId33"/>
    <p:sldId id="283" r:id="rId34"/>
    <p:sldId id="284" r:id="rId35"/>
  </p:sldIdLst>
  <p:sldSz cx="9144000" cy="6858000" type="screen4x3"/>
  <p:notesSz cx="6858000" cy="9144000"/>
  <p:defaultTextStyle>
    <a:defPPr>
      <a:defRPr lang="en-IN"/>
    </a:defPPr>
    <a:lvl1pPr algn="r" rtl="0" fontAlgn="base">
      <a:spcBef>
        <a:spcPct val="0"/>
      </a:spcBef>
      <a:spcAft>
        <a:spcPct val="0"/>
      </a:spcAft>
      <a:defRPr kern="1200">
        <a:solidFill>
          <a:schemeClr val="tx1"/>
        </a:solidFill>
        <a:latin typeface="Arial" charset="0"/>
        <a:ea typeface="+mn-ea"/>
        <a:cs typeface="+mn-cs"/>
      </a:defRPr>
    </a:lvl1pPr>
    <a:lvl2pPr marL="457200" algn="r" rtl="0" fontAlgn="base">
      <a:spcBef>
        <a:spcPct val="0"/>
      </a:spcBef>
      <a:spcAft>
        <a:spcPct val="0"/>
      </a:spcAft>
      <a:defRPr kern="1200">
        <a:solidFill>
          <a:schemeClr val="tx1"/>
        </a:solidFill>
        <a:latin typeface="Arial" charset="0"/>
        <a:ea typeface="+mn-ea"/>
        <a:cs typeface="+mn-cs"/>
      </a:defRPr>
    </a:lvl2pPr>
    <a:lvl3pPr marL="914400" algn="r" rtl="0" fontAlgn="base">
      <a:spcBef>
        <a:spcPct val="0"/>
      </a:spcBef>
      <a:spcAft>
        <a:spcPct val="0"/>
      </a:spcAft>
      <a:defRPr kern="1200">
        <a:solidFill>
          <a:schemeClr val="tx1"/>
        </a:solidFill>
        <a:latin typeface="Arial" charset="0"/>
        <a:ea typeface="+mn-ea"/>
        <a:cs typeface="+mn-cs"/>
      </a:defRPr>
    </a:lvl3pPr>
    <a:lvl4pPr marL="1371600" algn="r" rtl="0" fontAlgn="base">
      <a:spcBef>
        <a:spcPct val="0"/>
      </a:spcBef>
      <a:spcAft>
        <a:spcPct val="0"/>
      </a:spcAft>
      <a:defRPr kern="1200">
        <a:solidFill>
          <a:schemeClr val="tx1"/>
        </a:solidFill>
        <a:latin typeface="Arial" charset="0"/>
        <a:ea typeface="+mn-ea"/>
        <a:cs typeface="+mn-cs"/>
      </a:defRPr>
    </a:lvl4pPr>
    <a:lvl5pPr marL="1828800" algn="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735" autoAdjust="0"/>
    <p:restoredTop sz="94631" autoAdjust="0"/>
  </p:normalViewPr>
  <p:slideViewPr>
    <p:cSldViewPr>
      <p:cViewPr varScale="1">
        <p:scale>
          <a:sx n="74" d="100"/>
          <a:sy n="74" d="100"/>
        </p:scale>
        <p:origin x="166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ell\Desktop\Dissertation\Analysis%20physical%20set%20up%20nbcc.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Dissertation\Analysis%20physical%20set%20up%20nbcc.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Dissertation\Analysis%20physical%20set%20up%20nbcc.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Dissertation\Analysis%20physical%20set%20up%20nbcc.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Dissertation\Technical%20analysi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Dissertation\Technical%20analysi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F:\Dissertation\Technical%20analysi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F:\Dissertation\Technical%20analysi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F:\Dissertation\Technical%20analysi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lang="en-US"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12016129032258069"/>
          <c:w val="0.82660053013175361"/>
          <c:h val="0.86102150537634403"/>
        </c:manualLayout>
      </c:layout>
      <c:pie3DChart>
        <c:varyColors val="1"/>
        <c:ser>
          <c:idx val="0"/>
          <c:order val="0"/>
          <c:tx>
            <c:strRef>
              <c:f>'Graphs 1'!$E$1</c:f>
              <c:strCache>
                <c:ptCount val="1"/>
                <c:pt idx="0">
                  <c:v>Establishment of NBCC in Labour room</c:v>
                </c:pt>
              </c:strCache>
            </c:strRef>
          </c:tx>
          <c:dPt>
            <c:idx val="0"/>
            <c:bubble3D val="0"/>
            <c:spPr>
              <a:solidFill>
                <a:srgbClr val="FFC000"/>
              </a:solidFill>
              <a:ln>
                <a:noFill/>
              </a:ln>
              <a:effectLst>
                <a:outerShdw blurRad="254000" sx="102000" sy="102000" algn="ctr" rotWithShape="0">
                  <a:prstClr val="black">
                    <a:alpha val="20000"/>
                  </a:prstClr>
                </a:outerShdw>
              </a:effectLst>
              <a:sp3d/>
            </c:spPr>
          </c:dPt>
          <c:dPt>
            <c:idx val="1"/>
            <c:bubble3D val="0"/>
            <c:spPr>
              <a:solidFill>
                <a:schemeClr val="accent2"/>
              </a:solidFill>
              <a:ln>
                <a:noFill/>
              </a:ln>
              <a:effectLst>
                <a:outerShdw blurRad="254000" sx="102000" sy="102000" algn="ctr" rotWithShape="0">
                  <a:prstClr val="black">
                    <a:alpha val="20000"/>
                  </a:prstClr>
                </a:outerShdw>
              </a:effectLst>
              <a:sp3d/>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lang="en-US"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'Graphs 1'!$D$2:$D$3</c:f>
              <c:strCache>
                <c:ptCount val="2"/>
                <c:pt idx="0">
                  <c:v>Estabished</c:v>
                </c:pt>
                <c:pt idx="1">
                  <c:v>Not established</c:v>
                </c:pt>
              </c:strCache>
            </c:strRef>
          </c:cat>
          <c:val>
            <c:numRef>
              <c:f>'Graphs 1'!$E$2:$E$3</c:f>
              <c:numCache>
                <c:formatCode>General</c:formatCode>
                <c:ptCount val="2"/>
                <c:pt idx="0">
                  <c:v>57</c:v>
                </c:pt>
                <c:pt idx="1">
                  <c:v>43</c:v>
                </c:pt>
              </c:numCache>
            </c:numRef>
          </c:val>
        </c:ser>
        <c:dLbls>
          <c:showLegendKey val="0"/>
          <c:showVal val="0"/>
          <c:showCatName val="0"/>
          <c:showSerName val="0"/>
          <c:showPercent val="1"/>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lang="en-US"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overlay val="0"/>
      <c:txPr>
        <a:bodyPr rot="0" vert="horz"/>
        <a:lstStyle/>
        <a:p>
          <a:pPr>
            <a:defRPr/>
          </a:pPr>
          <a:endParaRPr lang="en-US"/>
        </a:p>
      </c:txPr>
    </c:title>
    <c:autoTitleDeleted val="0"/>
    <c:plotArea>
      <c:layout/>
      <c:barChart>
        <c:barDir val="col"/>
        <c:grouping val="clustered"/>
        <c:varyColors val="0"/>
        <c:ser>
          <c:idx val="0"/>
          <c:order val="0"/>
          <c:tx>
            <c:strRef>
              <c:f>'Graphs 1'!$J$1</c:f>
              <c:strCache>
                <c:ptCount val="1"/>
                <c:pt idx="0">
                  <c:v>General Condition Of Walls,Roof and Floor</c:v>
                </c:pt>
              </c:strCache>
            </c:strRef>
          </c:tx>
          <c:spPr>
            <a:solidFill>
              <a:srgbClr val="C00000"/>
            </a:solidFill>
          </c:spPr>
          <c:invertIfNegative val="0"/>
          <c:cat>
            <c:strRef>
              <c:f>'Graphs 1'!$I$2:$I$6</c:f>
              <c:strCache>
                <c:ptCount val="5"/>
                <c:pt idx="0">
                  <c:v>Cracks and cervices in the walls</c:v>
                </c:pt>
                <c:pt idx="1">
                  <c:v>Water leakage and damps in the walls</c:v>
                </c:pt>
                <c:pt idx="2">
                  <c:v>Cracks and cervices in the roof</c:v>
                </c:pt>
                <c:pt idx="3">
                  <c:v>Water leakage and damps in roof</c:v>
                </c:pt>
                <c:pt idx="4">
                  <c:v>Tiled floors</c:v>
                </c:pt>
              </c:strCache>
            </c:strRef>
          </c:cat>
          <c:val>
            <c:numRef>
              <c:f>'Graphs 1'!$J$2:$J$6</c:f>
              <c:numCache>
                <c:formatCode>General</c:formatCode>
                <c:ptCount val="5"/>
                <c:pt idx="0">
                  <c:v>67</c:v>
                </c:pt>
                <c:pt idx="1">
                  <c:v>29</c:v>
                </c:pt>
                <c:pt idx="2">
                  <c:v>62</c:v>
                </c:pt>
                <c:pt idx="3">
                  <c:v>29</c:v>
                </c:pt>
                <c:pt idx="4">
                  <c:v>29</c:v>
                </c:pt>
              </c:numCache>
            </c:numRef>
          </c:val>
        </c:ser>
        <c:dLbls>
          <c:showLegendKey val="0"/>
          <c:showVal val="0"/>
          <c:showCatName val="0"/>
          <c:showSerName val="0"/>
          <c:showPercent val="0"/>
          <c:showBubbleSize val="0"/>
        </c:dLbls>
        <c:gapWidth val="150"/>
        <c:axId val="261321448"/>
        <c:axId val="7532424"/>
      </c:barChart>
      <c:catAx>
        <c:axId val="261321448"/>
        <c:scaling>
          <c:orientation val="minMax"/>
        </c:scaling>
        <c:delete val="0"/>
        <c:axPos val="b"/>
        <c:title>
          <c:tx>
            <c:rich>
              <a:bodyPr/>
              <a:lstStyle/>
              <a:p>
                <a:pPr>
                  <a:defRPr/>
                </a:pPr>
                <a:r>
                  <a:rPr lang="en-IN"/>
                  <a:t>Condition</a:t>
                </a:r>
                <a:r>
                  <a:rPr lang="en-IN" baseline="0"/>
                  <a:t> </a:t>
                </a:r>
                <a:endParaRPr lang="en-IN"/>
              </a:p>
            </c:rich>
          </c:tx>
          <c:overlay val="0"/>
        </c:title>
        <c:numFmt formatCode="General" sourceLinked="1"/>
        <c:majorTickMark val="none"/>
        <c:minorTickMark val="none"/>
        <c:tickLblPos val="nextTo"/>
        <c:txPr>
          <a:bodyPr rot="-60000000" vert="horz"/>
          <a:lstStyle/>
          <a:p>
            <a:pPr>
              <a:defRPr/>
            </a:pPr>
            <a:endParaRPr lang="en-US"/>
          </a:p>
        </c:txPr>
        <c:crossAx val="7532424"/>
        <c:crosses val="autoZero"/>
        <c:auto val="1"/>
        <c:lblAlgn val="ctr"/>
        <c:lblOffset val="100"/>
        <c:noMultiLvlLbl val="0"/>
      </c:catAx>
      <c:valAx>
        <c:axId val="7532424"/>
        <c:scaling>
          <c:orientation val="minMax"/>
        </c:scaling>
        <c:delete val="0"/>
        <c:axPos val="l"/>
        <c:majorGridlines/>
        <c:title>
          <c:tx>
            <c:rich>
              <a:bodyPr rot="-5400000" vert="horz"/>
              <a:lstStyle/>
              <a:p>
                <a:pPr>
                  <a:defRPr/>
                </a:pPr>
                <a:r>
                  <a:rPr lang="en-IN"/>
                  <a:t>Facilities(in</a:t>
                </a:r>
                <a:r>
                  <a:rPr lang="en-IN" baseline="0"/>
                  <a:t> %)</a:t>
                </a:r>
                <a:endParaRPr lang="en-IN"/>
              </a:p>
            </c:rich>
          </c:tx>
          <c:overlay val="0"/>
        </c:title>
        <c:numFmt formatCode="General" sourceLinked="1"/>
        <c:majorTickMark val="none"/>
        <c:minorTickMark val="none"/>
        <c:tickLblPos val="nextTo"/>
        <c:crossAx val="261321448"/>
        <c:crosses val="autoZero"/>
        <c:crossBetween val="between"/>
      </c:valAx>
    </c:plotArea>
    <c:legend>
      <c:legendPos val="r"/>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Hand</a:t>
            </a:r>
            <a:r>
              <a:rPr lang="en-US" baseline="0"/>
              <a:t> </a:t>
            </a:r>
            <a:r>
              <a:rPr lang="en-US"/>
              <a:t>Washing area in Facilities</a:t>
            </a:r>
          </a:p>
        </c:rich>
      </c:tx>
      <c:overlay val="0"/>
    </c:title>
    <c:autoTitleDeleted val="0"/>
    <c:plotArea>
      <c:layout/>
      <c:barChart>
        <c:barDir val="col"/>
        <c:grouping val="clustered"/>
        <c:varyColors val="0"/>
        <c:ser>
          <c:idx val="0"/>
          <c:order val="0"/>
          <c:tx>
            <c:strRef>
              <c:f>'Graphs 2'!$E$1</c:f>
              <c:strCache>
                <c:ptCount val="1"/>
                <c:pt idx="0">
                  <c:v>Washing area in Facilities</c:v>
                </c:pt>
              </c:strCache>
            </c:strRef>
          </c:tx>
          <c:spPr>
            <a:solidFill>
              <a:srgbClr val="C00000"/>
            </a:solidFill>
          </c:spPr>
          <c:invertIfNegative val="0"/>
          <c:cat>
            <c:strRef>
              <c:f>'Graphs 2'!$D$2:$D$4</c:f>
              <c:strCache>
                <c:ptCount val="3"/>
                <c:pt idx="0">
                  <c:v>Does NBCC have wash basin</c:v>
                </c:pt>
                <c:pt idx="1">
                  <c:v>Does the Wash basin have an elbow tap</c:v>
                </c:pt>
                <c:pt idx="2">
                  <c:v>Does the wash basin have 24 hours water supply</c:v>
                </c:pt>
              </c:strCache>
            </c:strRef>
          </c:cat>
          <c:val>
            <c:numRef>
              <c:f>'Graphs 2'!$E$2:$E$4</c:f>
              <c:numCache>
                <c:formatCode>General</c:formatCode>
                <c:ptCount val="3"/>
                <c:pt idx="0">
                  <c:v>90.4</c:v>
                </c:pt>
                <c:pt idx="1">
                  <c:v>9.5</c:v>
                </c:pt>
                <c:pt idx="2">
                  <c:v>90.4</c:v>
                </c:pt>
              </c:numCache>
            </c:numRef>
          </c:val>
        </c:ser>
        <c:dLbls>
          <c:showLegendKey val="0"/>
          <c:showVal val="0"/>
          <c:showCatName val="0"/>
          <c:showSerName val="0"/>
          <c:showPercent val="0"/>
          <c:showBubbleSize val="0"/>
        </c:dLbls>
        <c:gapWidth val="150"/>
        <c:axId val="261398488"/>
        <c:axId val="261402968"/>
      </c:barChart>
      <c:catAx>
        <c:axId val="261398488"/>
        <c:scaling>
          <c:orientation val="minMax"/>
        </c:scaling>
        <c:delete val="0"/>
        <c:axPos val="b"/>
        <c:title>
          <c:tx>
            <c:rich>
              <a:bodyPr/>
              <a:lstStyle/>
              <a:p>
                <a:pPr>
                  <a:defRPr/>
                </a:pPr>
                <a:r>
                  <a:rPr lang="en-IN"/>
                  <a:t>Handwahing</a:t>
                </a:r>
                <a:r>
                  <a:rPr lang="en-IN" baseline="0"/>
                  <a:t> Area</a:t>
                </a:r>
                <a:endParaRPr lang="en-IN"/>
              </a:p>
            </c:rich>
          </c:tx>
          <c:overlay val="0"/>
        </c:title>
        <c:numFmt formatCode="General" sourceLinked="1"/>
        <c:majorTickMark val="none"/>
        <c:minorTickMark val="none"/>
        <c:tickLblPos val="nextTo"/>
        <c:txPr>
          <a:bodyPr rot="-60000000" vert="horz"/>
          <a:lstStyle/>
          <a:p>
            <a:pPr>
              <a:defRPr/>
            </a:pPr>
            <a:endParaRPr lang="en-US"/>
          </a:p>
        </c:txPr>
        <c:crossAx val="261402968"/>
        <c:crosses val="autoZero"/>
        <c:auto val="1"/>
        <c:lblAlgn val="ctr"/>
        <c:lblOffset val="100"/>
        <c:noMultiLvlLbl val="0"/>
      </c:catAx>
      <c:valAx>
        <c:axId val="261402968"/>
        <c:scaling>
          <c:orientation val="minMax"/>
        </c:scaling>
        <c:delete val="0"/>
        <c:axPos val="l"/>
        <c:majorGridlines/>
        <c:title>
          <c:tx>
            <c:rich>
              <a:bodyPr rot="-5400000" vert="horz"/>
              <a:lstStyle/>
              <a:p>
                <a:pPr>
                  <a:defRPr/>
                </a:pPr>
                <a:r>
                  <a:rPr lang="en-IN"/>
                  <a:t>Availability(in</a:t>
                </a:r>
                <a:r>
                  <a:rPr lang="en-IN" baseline="0"/>
                  <a:t> %)</a:t>
                </a:r>
                <a:endParaRPr lang="en-IN"/>
              </a:p>
            </c:rich>
          </c:tx>
          <c:overlay val="0"/>
        </c:title>
        <c:numFmt formatCode="General" sourceLinked="1"/>
        <c:majorTickMark val="none"/>
        <c:minorTickMark val="none"/>
        <c:tickLblPos val="nextTo"/>
        <c:txPr>
          <a:bodyPr rot="-60000000" vert="horz"/>
          <a:lstStyle/>
          <a:p>
            <a:pPr>
              <a:defRPr/>
            </a:pPr>
            <a:endParaRPr lang="en-US"/>
          </a:p>
        </c:txPr>
        <c:crossAx val="261398488"/>
        <c:crosses val="autoZero"/>
        <c:crossBetween val="between"/>
      </c:valAx>
    </c:plotArea>
    <c:legend>
      <c:legendPos val="r"/>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rot="0" vert="horz"/>
        <a:lstStyle/>
        <a:p>
          <a:pPr>
            <a:defRPr/>
          </a:pPr>
          <a:endParaRPr lang="en-US"/>
        </a:p>
      </c:txPr>
    </c:title>
    <c:autoTitleDeleted val="0"/>
    <c:plotArea>
      <c:layout/>
      <c:barChart>
        <c:barDir val="col"/>
        <c:grouping val="clustered"/>
        <c:varyColors val="0"/>
        <c:ser>
          <c:idx val="0"/>
          <c:order val="0"/>
          <c:tx>
            <c:strRef>
              <c:f>'Graphs 2'!$H$1</c:f>
              <c:strCache>
                <c:ptCount val="1"/>
                <c:pt idx="0">
                  <c:v>Protocols available at Facilities</c:v>
                </c:pt>
              </c:strCache>
            </c:strRef>
          </c:tx>
          <c:spPr>
            <a:solidFill>
              <a:srgbClr val="C00000"/>
            </a:solidFill>
          </c:spPr>
          <c:invertIfNegative val="0"/>
          <c:cat>
            <c:strRef>
              <c:f>'Graphs 2'!$G$2:$G$6</c:f>
              <c:strCache>
                <c:ptCount val="5"/>
                <c:pt idx="0">
                  <c:v>Handwashing poster</c:v>
                </c:pt>
                <c:pt idx="1">
                  <c:v>Immediate essential newborn care</c:v>
                </c:pt>
                <c:pt idx="2">
                  <c:v>neonatal Resuscitation</c:v>
                </c:pt>
                <c:pt idx="3">
                  <c:v>Breastfeeding</c:v>
                </c:pt>
                <c:pt idx="4">
                  <c:v>Kangaroo mother care</c:v>
                </c:pt>
              </c:strCache>
            </c:strRef>
          </c:cat>
          <c:val>
            <c:numRef>
              <c:f>'Graphs 2'!$H$2:$H$6</c:f>
              <c:numCache>
                <c:formatCode>General</c:formatCode>
                <c:ptCount val="5"/>
                <c:pt idx="0">
                  <c:v>80.900000000000006</c:v>
                </c:pt>
                <c:pt idx="1">
                  <c:v>90.4</c:v>
                </c:pt>
                <c:pt idx="2">
                  <c:v>90.4</c:v>
                </c:pt>
                <c:pt idx="3">
                  <c:v>90.4</c:v>
                </c:pt>
                <c:pt idx="4">
                  <c:v>90.4</c:v>
                </c:pt>
              </c:numCache>
            </c:numRef>
          </c:val>
        </c:ser>
        <c:dLbls>
          <c:showLegendKey val="0"/>
          <c:showVal val="0"/>
          <c:showCatName val="0"/>
          <c:showSerName val="0"/>
          <c:showPercent val="0"/>
          <c:showBubbleSize val="0"/>
        </c:dLbls>
        <c:gapWidth val="150"/>
        <c:axId val="259898160"/>
        <c:axId val="259918640"/>
      </c:barChart>
      <c:catAx>
        <c:axId val="259898160"/>
        <c:scaling>
          <c:orientation val="minMax"/>
        </c:scaling>
        <c:delete val="0"/>
        <c:axPos val="b"/>
        <c:title>
          <c:tx>
            <c:rich>
              <a:bodyPr/>
              <a:lstStyle/>
              <a:p>
                <a:pPr>
                  <a:defRPr/>
                </a:pPr>
                <a:r>
                  <a:rPr lang="en-IN"/>
                  <a:t>Protocols</a:t>
                </a:r>
              </a:p>
            </c:rich>
          </c:tx>
          <c:overlay val="0"/>
        </c:title>
        <c:numFmt formatCode="General" sourceLinked="1"/>
        <c:majorTickMark val="none"/>
        <c:minorTickMark val="none"/>
        <c:tickLblPos val="nextTo"/>
        <c:txPr>
          <a:bodyPr rot="-60000000" vert="horz"/>
          <a:lstStyle/>
          <a:p>
            <a:pPr>
              <a:defRPr/>
            </a:pPr>
            <a:endParaRPr lang="en-US"/>
          </a:p>
        </c:txPr>
        <c:crossAx val="259918640"/>
        <c:crosses val="autoZero"/>
        <c:auto val="1"/>
        <c:lblAlgn val="ctr"/>
        <c:lblOffset val="100"/>
        <c:noMultiLvlLbl val="0"/>
      </c:catAx>
      <c:valAx>
        <c:axId val="259918640"/>
        <c:scaling>
          <c:orientation val="minMax"/>
        </c:scaling>
        <c:delete val="0"/>
        <c:axPos val="l"/>
        <c:majorGridlines/>
        <c:title>
          <c:tx>
            <c:rich>
              <a:bodyPr rot="-5400000" vert="horz"/>
              <a:lstStyle/>
              <a:p>
                <a:pPr>
                  <a:defRPr/>
                </a:pPr>
                <a:r>
                  <a:rPr lang="en-IN"/>
                  <a:t>Availability</a:t>
                </a:r>
                <a:r>
                  <a:rPr lang="en-IN" baseline="0"/>
                  <a:t> (in%)</a:t>
                </a:r>
                <a:endParaRPr lang="en-IN"/>
              </a:p>
            </c:rich>
          </c:tx>
          <c:overlay val="0"/>
        </c:title>
        <c:numFmt formatCode="General" sourceLinked="1"/>
        <c:majorTickMark val="none"/>
        <c:minorTickMark val="none"/>
        <c:tickLblPos val="nextTo"/>
        <c:txPr>
          <a:bodyPr rot="-60000000" vert="horz"/>
          <a:lstStyle/>
          <a:p>
            <a:pPr>
              <a:defRPr/>
            </a:pPr>
            <a:endParaRPr lang="en-US"/>
          </a:p>
        </c:txPr>
        <c:crossAx val="259898160"/>
        <c:crosses val="autoZero"/>
        <c:crossBetween val="between"/>
      </c:valAx>
    </c:plotArea>
    <c:legend>
      <c:legendPos val="r"/>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a:pPr>
            <a:r>
              <a:rPr lang="en-IN"/>
              <a:t>Equipments</a:t>
            </a:r>
          </a:p>
        </c:rich>
      </c:tx>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Sheet2!$C$1</c:f>
              <c:strCache>
                <c:ptCount val="1"/>
                <c:pt idx="0">
                  <c:v>%</c:v>
                </c:pt>
              </c:strCache>
            </c:strRef>
          </c:tx>
          <c:spPr>
            <a:solidFill>
              <a:srgbClr val="C00000"/>
            </a:solidFill>
          </c:spPr>
          <c:invertIfNegative val="0"/>
          <c:cat>
            <c:strRef>
              <c:f>Sheet2!$B$2:$B$7</c:f>
              <c:strCache>
                <c:ptCount val="6"/>
                <c:pt idx="0">
                  <c:v>Radiant Warmer</c:v>
                </c:pt>
                <c:pt idx="1">
                  <c:v>Resusticator</c:v>
                </c:pt>
                <c:pt idx="2">
                  <c:v>Weighing scale</c:v>
                </c:pt>
                <c:pt idx="3">
                  <c:v>Pump suction</c:v>
                </c:pt>
                <c:pt idx="4">
                  <c:v>Thermometer</c:v>
                </c:pt>
                <c:pt idx="5">
                  <c:v>Syringe cutter</c:v>
                </c:pt>
              </c:strCache>
            </c:strRef>
          </c:cat>
          <c:val>
            <c:numRef>
              <c:f>Sheet2!$C$2:$C$7</c:f>
              <c:numCache>
                <c:formatCode>0</c:formatCode>
                <c:ptCount val="6"/>
                <c:pt idx="0">
                  <c:v>90.476190476190482</c:v>
                </c:pt>
                <c:pt idx="1">
                  <c:v>90.476190476190482</c:v>
                </c:pt>
                <c:pt idx="2">
                  <c:v>42.857142857142797</c:v>
                </c:pt>
                <c:pt idx="3">
                  <c:v>66.666666666666657</c:v>
                </c:pt>
                <c:pt idx="4">
                  <c:v>95.238095238095212</c:v>
                </c:pt>
                <c:pt idx="5">
                  <c:v>33.333333333333329</c:v>
                </c:pt>
              </c:numCache>
            </c:numRef>
          </c:val>
        </c:ser>
        <c:dLbls>
          <c:showLegendKey val="0"/>
          <c:showVal val="0"/>
          <c:showCatName val="0"/>
          <c:showSerName val="0"/>
          <c:showPercent val="0"/>
          <c:showBubbleSize val="0"/>
        </c:dLbls>
        <c:gapWidth val="150"/>
        <c:shape val="box"/>
        <c:axId val="259919816"/>
        <c:axId val="259920208"/>
        <c:axId val="0"/>
      </c:bar3DChart>
      <c:catAx>
        <c:axId val="259919816"/>
        <c:scaling>
          <c:orientation val="minMax"/>
        </c:scaling>
        <c:delete val="0"/>
        <c:axPos val="b"/>
        <c:title>
          <c:tx>
            <c:rich>
              <a:bodyPr/>
              <a:lstStyle/>
              <a:p>
                <a:pPr>
                  <a:defRPr/>
                </a:pPr>
                <a:r>
                  <a:rPr lang="en-IN"/>
                  <a:t>Essential Equipments</a:t>
                </a:r>
              </a:p>
            </c:rich>
          </c:tx>
          <c:overlay val="0"/>
        </c:title>
        <c:numFmt formatCode="General" sourceLinked="0"/>
        <c:majorTickMark val="out"/>
        <c:minorTickMark val="none"/>
        <c:tickLblPos val="nextTo"/>
        <c:txPr>
          <a:bodyPr/>
          <a:lstStyle/>
          <a:p>
            <a:pPr>
              <a:defRPr lang="en-US"/>
            </a:pPr>
            <a:endParaRPr lang="en-US"/>
          </a:p>
        </c:txPr>
        <c:crossAx val="259920208"/>
        <c:crosses val="autoZero"/>
        <c:auto val="1"/>
        <c:lblAlgn val="ctr"/>
        <c:lblOffset val="100"/>
        <c:noMultiLvlLbl val="0"/>
      </c:catAx>
      <c:valAx>
        <c:axId val="259920208"/>
        <c:scaling>
          <c:orientation val="minMax"/>
        </c:scaling>
        <c:delete val="0"/>
        <c:axPos val="l"/>
        <c:majorGridlines/>
        <c:title>
          <c:tx>
            <c:rich>
              <a:bodyPr rot="-5400000" vert="horz"/>
              <a:lstStyle/>
              <a:p>
                <a:pPr>
                  <a:defRPr/>
                </a:pPr>
                <a:r>
                  <a:rPr lang="en-IN"/>
                  <a:t>Facilities(in%)</a:t>
                </a:r>
              </a:p>
            </c:rich>
          </c:tx>
          <c:overlay val="0"/>
        </c:title>
        <c:numFmt formatCode="0" sourceLinked="1"/>
        <c:majorTickMark val="out"/>
        <c:minorTickMark val="none"/>
        <c:tickLblPos val="nextTo"/>
        <c:txPr>
          <a:bodyPr/>
          <a:lstStyle/>
          <a:p>
            <a:pPr>
              <a:defRPr lang="en-US"/>
            </a:pPr>
            <a:endParaRPr lang="en-US"/>
          </a:p>
        </c:txPr>
        <c:crossAx val="259919816"/>
        <c:crosses val="autoZero"/>
        <c:crossBetween val="between"/>
      </c:valAx>
    </c:plotArea>
    <c:legend>
      <c:legendPos val="r"/>
      <c:overlay val="0"/>
      <c:txPr>
        <a:bodyPr/>
        <a:lstStyle/>
        <a:p>
          <a:pPr>
            <a:defRPr lang="en-US"/>
          </a:pPr>
          <a:endParaRPr lang="en-US"/>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rot="0" vert="horz"/>
        <a:lstStyle/>
        <a:p>
          <a:pPr>
            <a:defRPr/>
          </a:pPr>
          <a:endParaRPr lang="en-US"/>
        </a:p>
      </c:txPr>
    </c:title>
    <c:autoTitleDeleted val="0"/>
    <c:view3D>
      <c:rotX val="75"/>
      <c:rotY val="0"/>
      <c:rAngAx val="0"/>
    </c:view3D>
    <c:floor>
      <c:thickness val="0"/>
    </c:floor>
    <c:sideWall>
      <c:thickness val="0"/>
    </c:sideWall>
    <c:backWall>
      <c:thickness val="0"/>
    </c:backWall>
    <c:plotArea>
      <c:layout>
        <c:manualLayout>
          <c:layoutTarget val="inner"/>
          <c:xMode val="edge"/>
          <c:yMode val="edge"/>
          <c:x val="8.4790097003208345E-2"/>
          <c:y val="0.10615948769548338"/>
          <c:w val="0.6377737442329896"/>
          <c:h val="0.72462842674212224"/>
        </c:manualLayout>
      </c:layout>
      <c:pie3DChart>
        <c:varyColors val="1"/>
        <c:ser>
          <c:idx val="0"/>
          <c:order val="0"/>
          <c:tx>
            <c:strRef>
              <c:f>Sheet4!$G$9</c:f>
              <c:strCache>
                <c:ptCount val="1"/>
                <c:pt idx="0">
                  <c:v>Manpower availability </c:v>
                </c:pt>
              </c:strCache>
            </c:strRef>
          </c:tx>
          <c:dPt>
            <c:idx val="0"/>
            <c:bubble3D val="0"/>
            <c:spPr>
              <a:solidFill>
                <a:srgbClr val="FFC000"/>
              </a:solidFill>
            </c:spPr>
          </c:dPt>
          <c:dLbls>
            <c:spPr>
              <a:noFill/>
              <a:ln>
                <a:noFill/>
              </a:ln>
              <a:effectLst/>
            </c:spPr>
            <c:showLegendKey val="0"/>
            <c:showVal val="0"/>
            <c:showCatName val="0"/>
            <c:showSerName val="0"/>
            <c:showPercent val="1"/>
            <c:showBubbleSize val="0"/>
            <c:showLeaderLines val="0"/>
            <c:extLst>
              <c:ext xmlns:c15="http://schemas.microsoft.com/office/drawing/2012/chart" uri="{CE6537A1-D6FC-4f65-9D91-7224C49458BB}"/>
            </c:extLst>
          </c:dLbls>
          <c:cat>
            <c:strRef>
              <c:f>Sheet4!$F$10:$F$11</c:f>
              <c:strCache>
                <c:ptCount val="2"/>
                <c:pt idx="0">
                  <c:v>ANM/Nurse present 24/7</c:v>
                </c:pt>
                <c:pt idx="1">
                  <c:v>ANM/Nurse not  present 24/7</c:v>
                </c:pt>
              </c:strCache>
            </c:strRef>
          </c:cat>
          <c:val>
            <c:numRef>
              <c:f>Sheet4!$G$10:$G$11</c:f>
              <c:numCache>
                <c:formatCode>General</c:formatCode>
                <c:ptCount val="2"/>
                <c:pt idx="0">
                  <c:v>76</c:v>
                </c:pt>
                <c:pt idx="1">
                  <c:v>24</c:v>
                </c:pt>
              </c:numCache>
            </c:numRef>
          </c:val>
        </c:ser>
        <c:dLbls>
          <c:showLegendKey val="0"/>
          <c:showVal val="0"/>
          <c:showCatName val="0"/>
          <c:showSerName val="0"/>
          <c:showPercent val="1"/>
          <c:showBubbleSize val="0"/>
          <c:showLeaderLines val="0"/>
        </c:dLbls>
      </c:pie3DChart>
    </c:plotArea>
    <c:legend>
      <c:legendPos val="r"/>
      <c:overlay val="0"/>
      <c:txPr>
        <a:bodyPr rot="0" vert="horz"/>
        <a:lstStyle/>
        <a:p>
          <a:pPr>
            <a:defRPr/>
          </a:pPr>
          <a:endParaRPr lang="en-US"/>
        </a:p>
      </c:txPr>
    </c:legend>
    <c:plotVisOnly val="1"/>
    <c:dispBlanksAs val="zero"/>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a:pPr>
            <a:r>
              <a:rPr lang="en-US"/>
              <a:t>Instruments</a:t>
            </a:r>
          </a:p>
        </c:rich>
      </c:tx>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Sheet5!$B$1</c:f>
              <c:strCache>
                <c:ptCount val="1"/>
                <c:pt idx="0">
                  <c:v>%</c:v>
                </c:pt>
              </c:strCache>
            </c:strRef>
          </c:tx>
          <c:spPr>
            <a:solidFill>
              <a:srgbClr val="C00000"/>
            </a:solidFill>
          </c:spPr>
          <c:invertIfNegative val="0"/>
          <c:cat>
            <c:strRef>
              <c:f>Sheet5!$A$2:$A$6</c:f>
              <c:strCache>
                <c:ptCount val="5"/>
                <c:pt idx="0">
                  <c:v>Cheatle Forceps</c:v>
                </c:pt>
                <c:pt idx="1">
                  <c:v>Infant Mask 0</c:v>
                </c:pt>
                <c:pt idx="2">
                  <c:v>Infant Mask 1</c:v>
                </c:pt>
                <c:pt idx="3">
                  <c:v>Ambu Bag 500ml</c:v>
                </c:pt>
                <c:pt idx="4">
                  <c:v>Oxygen Cylinder</c:v>
                </c:pt>
              </c:strCache>
            </c:strRef>
          </c:cat>
          <c:val>
            <c:numRef>
              <c:f>Sheet5!$B$2:$B$6</c:f>
              <c:numCache>
                <c:formatCode>0</c:formatCode>
                <c:ptCount val="5"/>
                <c:pt idx="0">
                  <c:v>90.476190476190482</c:v>
                </c:pt>
                <c:pt idx="1">
                  <c:v>90.476190476190482</c:v>
                </c:pt>
                <c:pt idx="2">
                  <c:v>90.476190476190482</c:v>
                </c:pt>
                <c:pt idx="3">
                  <c:v>90.476190476190482</c:v>
                </c:pt>
                <c:pt idx="4">
                  <c:v>90.476190476190482</c:v>
                </c:pt>
              </c:numCache>
            </c:numRef>
          </c:val>
        </c:ser>
        <c:dLbls>
          <c:showLegendKey val="0"/>
          <c:showVal val="0"/>
          <c:showCatName val="0"/>
          <c:showSerName val="0"/>
          <c:showPercent val="0"/>
          <c:showBubbleSize val="0"/>
        </c:dLbls>
        <c:gapWidth val="150"/>
        <c:shape val="box"/>
        <c:axId val="261422552"/>
        <c:axId val="261422944"/>
        <c:axId val="0"/>
      </c:bar3DChart>
      <c:catAx>
        <c:axId val="261422552"/>
        <c:scaling>
          <c:orientation val="minMax"/>
        </c:scaling>
        <c:delete val="0"/>
        <c:axPos val="b"/>
        <c:title>
          <c:tx>
            <c:rich>
              <a:bodyPr/>
              <a:lstStyle/>
              <a:p>
                <a:pPr>
                  <a:defRPr/>
                </a:pPr>
                <a:r>
                  <a:rPr lang="en-IN"/>
                  <a:t>Instruments</a:t>
                </a:r>
              </a:p>
            </c:rich>
          </c:tx>
          <c:overlay val="0"/>
        </c:title>
        <c:numFmt formatCode="General" sourceLinked="0"/>
        <c:majorTickMark val="none"/>
        <c:minorTickMark val="none"/>
        <c:tickLblPos val="nextTo"/>
        <c:txPr>
          <a:bodyPr/>
          <a:lstStyle/>
          <a:p>
            <a:pPr>
              <a:defRPr lang="en-US"/>
            </a:pPr>
            <a:endParaRPr lang="en-US"/>
          </a:p>
        </c:txPr>
        <c:crossAx val="261422944"/>
        <c:crosses val="autoZero"/>
        <c:auto val="1"/>
        <c:lblAlgn val="ctr"/>
        <c:lblOffset val="100"/>
        <c:noMultiLvlLbl val="0"/>
      </c:catAx>
      <c:valAx>
        <c:axId val="261422944"/>
        <c:scaling>
          <c:orientation val="minMax"/>
        </c:scaling>
        <c:delete val="0"/>
        <c:axPos val="l"/>
        <c:majorGridlines/>
        <c:title>
          <c:tx>
            <c:rich>
              <a:bodyPr rot="-5400000" vert="horz"/>
              <a:lstStyle/>
              <a:p>
                <a:pPr>
                  <a:defRPr/>
                </a:pPr>
                <a:r>
                  <a:rPr lang="en-IN"/>
                  <a:t>Facilities(in</a:t>
                </a:r>
                <a:r>
                  <a:rPr lang="en-IN" baseline="0"/>
                  <a:t> %)</a:t>
                </a:r>
                <a:endParaRPr lang="en-IN"/>
              </a:p>
            </c:rich>
          </c:tx>
          <c:overlay val="0"/>
        </c:title>
        <c:numFmt formatCode="0" sourceLinked="1"/>
        <c:majorTickMark val="none"/>
        <c:minorTickMark val="none"/>
        <c:tickLblPos val="nextTo"/>
        <c:txPr>
          <a:bodyPr/>
          <a:lstStyle/>
          <a:p>
            <a:pPr>
              <a:defRPr lang="en-US"/>
            </a:pPr>
            <a:endParaRPr lang="en-US"/>
          </a:p>
        </c:txPr>
        <c:crossAx val="261422552"/>
        <c:crosses val="autoZero"/>
        <c:crossBetween val="between"/>
      </c:valAx>
    </c:plotArea>
    <c:legend>
      <c:legendPos val="r"/>
      <c:overlay val="0"/>
      <c:txPr>
        <a:bodyPr/>
        <a:lstStyle/>
        <a:p>
          <a:pPr>
            <a:defRPr lang="en-US"/>
          </a:pPr>
          <a:endParaRPr lang="en-US"/>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rot="0" vert="horz"/>
        <a:lstStyle/>
        <a:p>
          <a:pPr>
            <a:defRPr/>
          </a:pPr>
          <a:endParaRPr lang="en-US"/>
        </a:p>
      </c:txPr>
    </c:title>
    <c:autoTitleDeleted val="0"/>
    <c:plotArea>
      <c:layout/>
      <c:barChart>
        <c:barDir val="col"/>
        <c:grouping val="clustered"/>
        <c:varyColors val="0"/>
        <c:ser>
          <c:idx val="0"/>
          <c:order val="0"/>
          <c:tx>
            <c:strRef>
              <c:f>Sheet6!$M$6</c:f>
              <c:strCache>
                <c:ptCount val="1"/>
                <c:pt idx="0">
                  <c:v>Essential Drugs</c:v>
                </c:pt>
              </c:strCache>
            </c:strRef>
          </c:tx>
          <c:spPr>
            <a:solidFill>
              <a:srgbClr val="C00000"/>
            </a:solidFill>
          </c:spPr>
          <c:invertIfNegative val="0"/>
          <c:cat>
            <c:strRef>
              <c:f>Sheet6!$L$7:$L$9</c:f>
              <c:strCache>
                <c:ptCount val="3"/>
                <c:pt idx="0">
                  <c:v>Ampicillin Inj</c:v>
                </c:pt>
                <c:pt idx="1">
                  <c:v>Gentamycin Inj</c:v>
                </c:pt>
                <c:pt idx="2">
                  <c:v>Vitamin K Inj</c:v>
                </c:pt>
              </c:strCache>
            </c:strRef>
          </c:cat>
          <c:val>
            <c:numRef>
              <c:f>Sheet6!$M$7:$M$9</c:f>
              <c:numCache>
                <c:formatCode>General</c:formatCode>
                <c:ptCount val="3"/>
                <c:pt idx="0">
                  <c:v>90.5</c:v>
                </c:pt>
                <c:pt idx="1">
                  <c:v>90.5</c:v>
                </c:pt>
                <c:pt idx="2">
                  <c:v>90.5</c:v>
                </c:pt>
              </c:numCache>
            </c:numRef>
          </c:val>
        </c:ser>
        <c:dLbls>
          <c:showLegendKey val="0"/>
          <c:showVal val="0"/>
          <c:showCatName val="0"/>
          <c:showSerName val="0"/>
          <c:showPercent val="0"/>
          <c:showBubbleSize val="0"/>
        </c:dLbls>
        <c:gapWidth val="150"/>
        <c:axId val="261423728"/>
        <c:axId val="261424120"/>
      </c:barChart>
      <c:catAx>
        <c:axId val="261423728"/>
        <c:scaling>
          <c:orientation val="minMax"/>
        </c:scaling>
        <c:delete val="0"/>
        <c:axPos val="b"/>
        <c:title>
          <c:tx>
            <c:rich>
              <a:bodyPr/>
              <a:lstStyle/>
              <a:p>
                <a:pPr>
                  <a:defRPr/>
                </a:pPr>
                <a:r>
                  <a:rPr lang="en-IN"/>
                  <a:t>Drugs</a:t>
                </a:r>
              </a:p>
            </c:rich>
          </c:tx>
          <c:overlay val="0"/>
        </c:title>
        <c:numFmt formatCode="General" sourceLinked="1"/>
        <c:majorTickMark val="none"/>
        <c:minorTickMark val="none"/>
        <c:tickLblPos val="nextTo"/>
        <c:txPr>
          <a:bodyPr rot="-60000000" vert="horz"/>
          <a:lstStyle/>
          <a:p>
            <a:pPr>
              <a:defRPr/>
            </a:pPr>
            <a:endParaRPr lang="en-US"/>
          </a:p>
        </c:txPr>
        <c:crossAx val="261424120"/>
        <c:crosses val="autoZero"/>
        <c:auto val="1"/>
        <c:lblAlgn val="ctr"/>
        <c:lblOffset val="100"/>
        <c:noMultiLvlLbl val="0"/>
      </c:catAx>
      <c:valAx>
        <c:axId val="261424120"/>
        <c:scaling>
          <c:orientation val="minMax"/>
        </c:scaling>
        <c:delete val="0"/>
        <c:axPos val="l"/>
        <c:majorGridlines/>
        <c:title>
          <c:tx>
            <c:rich>
              <a:bodyPr rot="-5400000" vert="horz"/>
              <a:lstStyle/>
              <a:p>
                <a:pPr>
                  <a:defRPr/>
                </a:pPr>
                <a:r>
                  <a:rPr lang="en-IN"/>
                  <a:t>Facilities(in</a:t>
                </a:r>
                <a:r>
                  <a:rPr lang="en-IN" baseline="0"/>
                  <a:t> %)</a:t>
                </a:r>
                <a:endParaRPr lang="en-IN"/>
              </a:p>
            </c:rich>
          </c:tx>
          <c:overlay val="0"/>
        </c:title>
        <c:numFmt formatCode="General" sourceLinked="1"/>
        <c:majorTickMark val="none"/>
        <c:minorTickMark val="none"/>
        <c:tickLblPos val="nextTo"/>
        <c:txPr>
          <a:bodyPr rot="-60000000" vert="horz"/>
          <a:lstStyle/>
          <a:p>
            <a:pPr>
              <a:defRPr/>
            </a:pPr>
            <a:endParaRPr lang="en-US"/>
          </a:p>
        </c:txPr>
        <c:crossAx val="261423728"/>
        <c:crosses val="autoZero"/>
        <c:crossBetween val="between"/>
      </c:valAx>
    </c:plotArea>
    <c:legend>
      <c:legendPos val="r"/>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rot="0" vert="horz"/>
        <a:lstStyle/>
        <a:p>
          <a:pPr>
            <a:defRPr/>
          </a:pPr>
          <a:endParaRPr lang="en-US"/>
        </a:p>
      </c:txPr>
    </c:title>
    <c:autoTitleDeleted val="0"/>
    <c:plotArea>
      <c:layout/>
      <c:barChart>
        <c:barDir val="col"/>
        <c:grouping val="clustered"/>
        <c:varyColors val="0"/>
        <c:ser>
          <c:idx val="0"/>
          <c:order val="0"/>
          <c:tx>
            <c:strRef>
              <c:f>Sheet1!$B$1</c:f>
              <c:strCache>
                <c:ptCount val="1"/>
                <c:pt idx="0">
                  <c:v>Infection control</c:v>
                </c:pt>
              </c:strCache>
            </c:strRef>
          </c:tx>
          <c:spPr>
            <a:solidFill>
              <a:srgbClr val="C00000"/>
            </a:solidFill>
          </c:spPr>
          <c:invertIfNegative val="0"/>
          <c:cat>
            <c:strRef>
              <c:f>Sheet1!$A$2:$A$6</c:f>
              <c:strCache>
                <c:ptCount val="5"/>
                <c:pt idx="0">
                  <c:v>Face mask</c:v>
                </c:pt>
                <c:pt idx="1">
                  <c:v>Gloves no.6-7</c:v>
                </c:pt>
                <c:pt idx="2">
                  <c:v>Surgical Cap</c:v>
                </c:pt>
                <c:pt idx="3">
                  <c:v>Povidone Iodine</c:v>
                </c:pt>
                <c:pt idx="4">
                  <c:v>Handwashig area available</c:v>
                </c:pt>
              </c:strCache>
            </c:strRef>
          </c:cat>
          <c:val>
            <c:numRef>
              <c:f>Sheet1!$B$2:$B$6</c:f>
              <c:numCache>
                <c:formatCode>General</c:formatCode>
                <c:ptCount val="5"/>
                <c:pt idx="0">
                  <c:v>90.5</c:v>
                </c:pt>
                <c:pt idx="1">
                  <c:v>90.5</c:v>
                </c:pt>
                <c:pt idx="2">
                  <c:v>90.5</c:v>
                </c:pt>
                <c:pt idx="3">
                  <c:v>90.5</c:v>
                </c:pt>
                <c:pt idx="4">
                  <c:v>90.5</c:v>
                </c:pt>
              </c:numCache>
            </c:numRef>
          </c:val>
        </c:ser>
        <c:dLbls>
          <c:showLegendKey val="0"/>
          <c:showVal val="0"/>
          <c:showCatName val="0"/>
          <c:showSerName val="0"/>
          <c:showPercent val="0"/>
          <c:showBubbleSize val="0"/>
        </c:dLbls>
        <c:gapWidth val="150"/>
        <c:axId val="261424904"/>
        <c:axId val="261425296"/>
      </c:barChart>
      <c:catAx>
        <c:axId val="261424904"/>
        <c:scaling>
          <c:orientation val="minMax"/>
        </c:scaling>
        <c:delete val="0"/>
        <c:axPos val="b"/>
        <c:title>
          <c:tx>
            <c:rich>
              <a:bodyPr/>
              <a:lstStyle/>
              <a:p>
                <a:pPr>
                  <a:defRPr/>
                </a:pPr>
                <a:r>
                  <a:rPr lang="en-IN"/>
                  <a:t>Infection</a:t>
                </a:r>
                <a:r>
                  <a:rPr lang="en-IN" baseline="0"/>
                  <a:t> Control Measures</a:t>
                </a:r>
                <a:endParaRPr lang="en-IN"/>
              </a:p>
            </c:rich>
          </c:tx>
          <c:overlay val="0"/>
        </c:title>
        <c:numFmt formatCode="General" sourceLinked="1"/>
        <c:majorTickMark val="none"/>
        <c:minorTickMark val="none"/>
        <c:tickLblPos val="nextTo"/>
        <c:txPr>
          <a:bodyPr rot="-60000000" vert="horz"/>
          <a:lstStyle/>
          <a:p>
            <a:pPr>
              <a:defRPr/>
            </a:pPr>
            <a:endParaRPr lang="en-US"/>
          </a:p>
        </c:txPr>
        <c:crossAx val="261425296"/>
        <c:crosses val="autoZero"/>
        <c:auto val="1"/>
        <c:lblAlgn val="ctr"/>
        <c:lblOffset val="100"/>
        <c:noMultiLvlLbl val="0"/>
      </c:catAx>
      <c:valAx>
        <c:axId val="261425296"/>
        <c:scaling>
          <c:orientation val="minMax"/>
        </c:scaling>
        <c:delete val="0"/>
        <c:axPos val="l"/>
        <c:majorGridlines/>
        <c:title>
          <c:tx>
            <c:rich>
              <a:bodyPr rot="-5400000" vert="horz"/>
              <a:lstStyle/>
              <a:p>
                <a:pPr>
                  <a:defRPr/>
                </a:pPr>
                <a:r>
                  <a:rPr lang="en-IN"/>
                  <a:t>Facilities(in</a:t>
                </a:r>
                <a:r>
                  <a:rPr lang="en-IN" baseline="0"/>
                  <a:t> %)</a:t>
                </a:r>
                <a:endParaRPr lang="en-IN"/>
              </a:p>
            </c:rich>
          </c:tx>
          <c:overlay val="0"/>
        </c:title>
        <c:numFmt formatCode="General" sourceLinked="1"/>
        <c:majorTickMark val="none"/>
        <c:minorTickMark val="none"/>
        <c:tickLblPos val="nextTo"/>
        <c:txPr>
          <a:bodyPr rot="-60000000" vert="horz"/>
          <a:lstStyle/>
          <a:p>
            <a:pPr>
              <a:defRPr/>
            </a:pPr>
            <a:endParaRPr lang="en-US"/>
          </a:p>
        </c:txPr>
        <c:crossAx val="261424904"/>
        <c:crosses val="autoZero"/>
        <c:crossBetween val="between"/>
      </c:valAx>
    </c:plotArea>
    <c:legend>
      <c:legendPos val="r"/>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52400" y="4572000"/>
            <a:ext cx="7848600" cy="762000"/>
          </a:xfrm>
        </p:spPr>
        <p:txBody>
          <a:bodyPr/>
          <a:lstStyle>
            <a:lvl1pPr>
              <a:defRPr>
                <a:solidFill>
                  <a:schemeClr val="tx1"/>
                </a:solidFill>
              </a:defRPr>
            </a:lvl1pPr>
          </a:lstStyle>
          <a:p>
            <a:r>
              <a:rPr lang="en-US" smtClean="0"/>
              <a:t>Click to edit Master title style</a:t>
            </a:r>
            <a:endParaRPr lang="en-IN"/>
          </a:p>
        </p:txBody>
      </p:sp>
      <p:sp>
        <p:nvSpPr>
          <p:cNvPr id="3075" name="Rectangle 3"/>
          <p:cNvSpPr>
            <a:spLocks noGrp="1" noChangeArrowheads="1"/>
          </p:cNvSpPr>
          <p:nvPr>
            <p:ph type="subTitle" idx="1"/>
          </p:nvPr>
        </p:nvSpPr>
        <p:spPr>
          <a:xfrm>
            <a:off x="152400" y="5410200"/>
            <a:ext cx="7848600" cy="457200"/>
          </a:xfrm>
        </p:spPr>
        <p:txBody>
          <a:bodyPr anchor="ctr"/>
          <a:lstStyle>
            <a:lvl1pPr marL="0" indent="0">
              <a:buFontTx/>
              <a:buNone/>
              <a:tabLst>
                <a:tab pos="4919663" algn="l"/>
              </a:tabLst>
              <a:defRPr sz="2400"/>
            </a:lvl1pPr>
          </a:lstStyle>
          <a:p>
            <a:r>
              <a:rPr lang="en-US" smtClean="0"/>
              <a:t>Click to edit Master subtitle style</a:t>
            </a:r>
            <a:endParaRPr lang="en-IN"/>
          </a:p>
        </p:txBody>
      </p:sp>
      <p:sp>
        <p:nvSpPr>
          <p:cNvPr id="3174" name="Rectangle 102"/>
          <p:cNvSpPr>
            <a:spLocks noGrp="1" noChangeArrowheads="1"/>
          </p:cNvSpPr>
          <p:nvPr>
            <p:ph type="dt" sz="half" idx="2"/>
          </p:nvPr>
        </p:nvSpPr>
        <p:spPr/>
        <p:txBody>
          <a:bodyPr/>
          <a:lstStyle>
            <a:lvl1pPr>
              <a:defRPr/>
            </a:lvl1pPr>
          </a:lstStyle>
          <a:p>
            <a:endParaRPr lang="en-IN"/>
          </a:p>
        </p:txBody>
      </p:sp>
      <p:sp>
        <p:nvSpPr>
          <p:cNvPr id="3175" name="Rectangle 103"/>
          <p:cNvSpPr>
            <a:spLocks noGrp="1" noChangeArrowheads="1"/>
          </p:cNvSpPr>
          <p:nvPr>
            <p:ph type="ftr" sz="quarter" idx="3"/>
          </p:nvPr>
        </p:nvSpPr>
        <p:spPr/>
        <p:txBody>
          <a:bodyPr/>
          <a:lstStyle>
            <a:lvl1pPr>
              <a:defRPr/>
            </a:lvl1pPr>
          </a:lstStyle>
          <a:p>
            <a:endParaRPr lang="en-IN"/>
          </a:p>
        </p:txBody>
      </p:sp>
      <p:sp>
        <p:nvSpPr>
          <p:cNvPr id="3176" name="Rectangle 104"/>
          <p:cNvSpPr>
            <a:spLocks noGrp="1" noChangeArrowheads="1"/>
          </p:cNvSpPr>
          <p:nvPr>
            <p:ph type="sldNum" sz="quarter" idx="4"/>
          </p:nvPr>
        </p:nvSpPr>
        <p:spPr/>
        <p:txBody>
          <a:bodyPr/>
          <a:lstStyle>
            <a:lvl1pPr>
              <a:defRPr/>
            </a:lvl1pPr>
          </a:lstStyle>
          <a:p>
            <a:fld id="{EEBD6699-0B06-443F-AB8C-1F3E50E9D47F}" type="slidenum">
              <a:rPr lang="en-IN"/>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E892A79B-B04A-4148-9747-8313EB0B276B}" type="slidenum">
              <a:rPr lang="en-IN"/>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24550" y="152400"/>
            <a:ext cx="1924050" cy="6019800"/>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152400" y="152400"/>
            <a:ext cx="561975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CF223FB7-EE19-441C-A8F2-A4C7DE8281FC}" type="slidenum">
              <a:rPr lang="en-IN"/>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4B224330-9613-4F0E-A688-9A7A7AC7071C}" type="slidenum">
              <a:rPr lang="en-IN"/>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A00C8FC9-45C7-46F4-8496-D9E36B4B642A}" type="slidenum">
              <a:rPr lang="en-IN"/>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152400" y="1447800"/>
            <a:ext cx="37719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076700" y="1447800"/>
            <a:ext cx="37719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lvl1pPr>
              <a:defRPr/>
            </a:lvl1pPr>
          </a:lstStyle>
          <a:p>
            <a:endParaRPr lang="en-IN"/>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fld id="{4BB41645-839E-4EAD-A385-65112D7313D4}" type="slidenum">
              <a:rPr lang="en-IN"/>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lvl1pPr>
              <a:defRPr/>
            </a:lvl1pPr>
          </a:lstStyle>
          <a:p>
            <a:endParaRPr lang="en-IN"/>
          </a:p>
        </p:txBody>
      </p:sp>
      <p:sp>
        <p:nvSpPr>
          <p:cNvPr id="8" name="Footer Placeholder 7"/>
          <p:cNvSpPr>
            <a:spLocks noGrp="1"/>
          </p:cNvSpPr>
          <p:nvPr>
            <p:ph type="ftr" sz="quarter" idx="11"/>
          </p:nvPr>
        </p:nvSpPr>
        <p:spPr/>
        <p:txBody>
          <a:bodyPr/>
          <a:lstStyle>
            <a:lvl1pPr>
              <a:defRPr/>
            </a:lvl1pPr>
          </a:lstStyle>
          <a:p>
            <a:endParaRPr lang="en-IN"/>
          </a:p>
        </p:txBody>
      </p:sp>
      <p:sp>
        <p:nvSpPr>
          <p:cNvPr id="9" name="Slide Number Placeholder 8"/>
          <p:cNvSpPr>
            <a:spLocks noGrp="1"/>
          </p:cNvSpPr>
          <p:nvPr>
            <p:ph type="sldNum" sz="quarter" idx="12"/>
          </p:nvPr>
        </p:nvSpPr>
        <p:spPr/>
        <p:txBody>
          <a:bodyPr/>
          <a:lstStyle>
            <a:lvl1pPr>
              <a:defRPr/>
            </a:lvl1pPr>
          </a:lstStyle>
          <a:p>
            <a:fld id="{A8224C76-3289-4FEE-8034-4E013E41BD12}" type="slidenum">
              <a:rPr lang="en-IN"/>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lvl1pPr>
              <a:defRPr/>
            </a:lvl1pPr>
          </a:lstStyle>
          <a:p>
            <a:endParaRPr lang="en-IN"/>
          </a:p>
        </p:txBody>
      </p:sp>
      <p:sp>
        <p:nvSpPr>
          <p:cNvPr id="4" name="Footer Placeholder 3"/>
          <p:cNvSpPr>
            <a:spLocks noGrp="1"/>
          </p:cNvSpPr>
          <p:nvPr>
            <p:ph type="ftr" sz="quarter" idx="11"/>
          </p:nvPr>
        </p:nvSpPr>
        <p:spPr/>
        <p:txBody>
          <a:bodyPr/>
          <a:lstStyle>
            <a:lvl1pPr>
              <a:defRPr/>
            </a:lvl1pPr>
          </a:lstStyle>
          <a:p>
            <a:endParaRPr lang="en-IN"/>
          </a:p>
        </p:txBody>
      </p:sp>
      <p:sp>
        <p:nvSpPr>
          <p:cNvPr id="5" name="Slide Number Placeholder 4"/>
          <p:cNvSpPr>
            <a:spLocks noGrp="1"/>
          </p:cNvSpPr>
          <p:nvPr>
            <p:ph type="sldNum" sz="quarter" idx="12"/>
          </p:nvPr>
        </p:nvSpPr>
        <p:spPr/>
        <p:txBody>
          <a:bodyPr/>
          <a:lstStyle>
            <a:lvl1pPr>
              <a:defRPr/>
            </a:lvl1pPr>
          </a:lstStyle>
          <a:p>
            <a:fld id="{A7C18EEC-0739-4503-B312-FF350481CB85}" type="slidenum">
              <a:rPr lang="en-IN"/>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IN"/>
          </a:p>
        </p:txBody>
      </p:sp>
      <p:sp>
        <p:nvSpPr>
          <p:cNvPr id="3" name="Footer Placeholder 2"/>
          <p:cNvSpPr>
            <a:spLocks noGrp="1"/>
          </p:cNvSpPr>
          <p:nvPr>
            <p:ph type="ftr" sz="quarter" idx="11"/>
          </p:nvPr>
        </p:nvSpPr>
        <p:spPr/>
        <p:txBody>
          <a:bodyPr/>
          <a:lstStyle>
            <a:lvl1pPr>
              <a:defRPr/>
            </a:lvl1pPr>
          </a:lstStyle>
          <a:p>
            <a:endParaRPr lang="en-IN"/>
          </a:p>
        </p:txBody>
      </p:sp>
      <p:sp>
        <p:nvSpPr>
          <p:cNvPr id="4" name="Slide Number Placeholder 3"/>
          <p:cNvSpPr>
            <a:spLocks noGrp="1"/>
          </p:cNvSpPr>
          <p:nvPr>
            <p:ph type="sldNum" sz="quarter" idx="12"/>
          </p:nvPr>
        </p:nvSpPr>
        <p:spPr/>
        <p:txBody>
          <a:bodyPr/>
          <a:lstStyle>
            <a:lvl1pPr>
              <a:defRPr/>
            </a:lvl1pPr>
          </a:lstStyle>
          <a:p>
            <a:fld id="{F5EF37EE-2F60-44CD-951E-AA5744B7356A}" type="slidenum">
              <a:rPr lang="en-IN"/>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IN"/>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fld id="{56084F51-F88A-4660-B659-1B042152578A}" type="slidenum">
              <a:rPr lang="en-IN"/>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IN"/>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fld id="{CA480A9C-4D03-4F34-92B9-7FFCE372FB5F}" type="slidenum">
              <a:rPr lang="en-IN"/>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52400"/>
            <a:ext cx="74676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IN" smtClean="0"/>
          </a:p>
        </p:txBody>
      </p:sp>
      <p:sp>
        <p:nvSpPr>
          <p:cNvPr id="1027" name="Rectangle 3"/>
          <p:cNvSpPr>
            <a:spLocks noGrp="1" noChangeArrowheads="1"/>
          </p:cNvSpPr>
          <p:nvPr>
            <p:ph type="body" idx="1"/>
          </p:nvPr>
        </p:nvSpPr>
        <p:spPr bwMode="auto">
          <a:xfrm>
            <a:off x="152400" y="1447800"/>
            <a:ext cx="7696200" cy="472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smtClean="0"/>
          </a:p>
        </p:txBody>
      </p:sp>
      <p:sp>
        <p:nvSpPr>
          <p:cNvPr id="1052" name="Rectangle 28"/>
          <p:cNvSpPr>
            <a:spLocks noGrp="1" noChangeArrowheads="1"/>
          </p:cNvSpPr>
          <p:nvPr>
            <p:ph type="dt" sz="half" idx="2"/>
          </p:nvPr>
        </p:nvSpPr>
        <p:spPr bwMode="auto">
          <a:xfrm>
            <a:off x="152400" y="6477000"/>
            <a:ext cx="2403475"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en-IN"/>
          </a:p>
        </p:txBody>
      </p:sp>
      <p:sp>
        <p:nvSpPr>
          <p:cNvPr id="1053" name="Rectangle 29"/>
          <p:cNvSpPr>
            <a:spLocks noGrp="1" noChangeArrowheads="1"/>
          </p:cNvSpPr>
          <p:nvPr>
            <p:ph type="ftr" sz="quarter" idx="3"/>
          </p:nvPr>
        </p:nvSpPr>
        <p:spPr bwMode="auto">
          <a:xfrm>
            <a:off x="2687638" y="64770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IN"/>
          </a:p>
        </p:txBody>
      </p:sp>
      <p:sp>
        <p:nvSpPr>
          <p:cNvPr id="1054" name="Rectangle 30"/>
          <p:cNvSpPr>
            <a:spLocks noGrp="1" noChangeArrowheads="1"/>
          </p:cNvSpPr>
          <p:nvPr>
            <p:ph type="sldNum" sz="quarter" idx="4"/>
          </p:nvPr>
        </p:nvSpPr>
        <p:spPr bwMode="auto">
          <a:xfrm>
            <a:off x="5715000" y="6477000"/>
            <a:ext cx="21717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bg1"/>
                </a:solidFill>
              </a:defRPr>
            </a:lvl1pPr>
          </a:lstStyle>
          <a:p>
            <a:fld id="{290BA7A5-F8D3-4FD7-8A0E-1F27A28EE1D0}" type="slidenum">
              <a:rPr lang="en-IN"/>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charset="0"/>
        </a:defRPr>
      </a:lvl2pPr>
      <a:lvl3pPr algn="l" rtl="0" eaLnBrk="1" fontAlgn="base" hangingPunct="1">
        <a:spcBef>
          <a:spcPct val="0"/>
        </a:spcBef>
        <a:spcAft>
          <a:spcPct val="0"/>
        </a:spcAft>
        <a:defRPr sz="3600">
          <a:solidFill>
            <a:schemeClr val="tx2"/>
          </a:solidFill>
          <a:latin typeface="Arial" charset="0"/>
        </a:defRPr>
      </a:lvl3pPr>
      <a:lvl4pPr algn="l" rtl="0" eaLnBrk="1" fontAlgn="base" hangingPunct="1">
        <a:spcBef>
          <a:spcPct val="0"/>
        </a:spcBef>
        <a:spcAft>
          <a:spcPct val="0"/>
        </a:spcAft>
        <a:defRPr sz="3600">
          <a:solidFill>
            <a:schemeClr val="tx2"/>
          </a:solidFill>
          <a:latin typeface="Arial" charset="0"/>
        </a:defRPr>
      </a:lvl4pPr>
      <a:lvl5pPr algn="l" rtl="0" eaLnBrk="1" fontAlgn="base" hangingPunct="1">
        <a:spcBef>
          <a:spcPct val="0"/>
        </a:spcBef>
        <a:spcAft>
          <a:spcPct val="0"/>
        </a:spcAft>
        <a:defRPr sz="3600">
          <a:solidFill>
            <a:schemeClr val="tx2"/>
          </a:solidFill>
          <a:latin typeface="Arial" charset="0"/>
        </a:defRPr>
      </a:lvl5pPr>
      <a:lvl6pPr marL="457200" algn="l" rtl="0" eaLnBrk="1" fontAlgn="base" hangingPunct="1">
        <a:spcBef>
          <a:spcPct val="0"/>
        </a:spcBef>
        <a:spcAft>
          <a:spcPct val="0"/>
        </a:spcAft>
        <a:defRPr sz="3600">
          <a:solidFill>
            <a:schemeClr val="tx2"/>
          </a:solidFill>
          <a:latin typeface="Arial" charset="0"/>
        </a:defRPr>
      </a:lvl6pPr>
      <a:lvl7pPr marL="914400" algn="l" rtl="0" eaLnBrk="1" fontAlgn="base" hangingPunct="1">
        <a:spcBef>
          <a:spcPct val="0"/>
        </a:spcBef>
        <a:spcAft>
          <a:spcPct val="0"/>
        </a:spcAft>
        <a:defRPr sz="3600">
          <a:solidFill>
            <a:schemeClr val="tx2"/>
          </a:solidFill>
          <a:latin typeface="Arial" charset="0"/>
        </a:defRPr>
      </a:lvl7pPr>
      <a:lvl8pPr marL="1371600" algn="l" rtl="0" eaLnBrk="1" fontAlgn="base" hangingPunct="1">
        <a:spcBef>
          <a:spcPct val="0"/>
        </a:spcBef>
        <a:spcAft>
          <a:spcPct val="0"/>
        </a:spcAft>
        <a:defRPr sz="3600">
          <a:solidFill>
            <a:schemeClr val="tx2"/>
          </a:solidFill>
          <a:latin typeface="Arial" charset="0"/>
        </a:defRPr>
      </a:lvl8pPr>
      <a:lvl9pPr marL="1828800" algn="l"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lr>
          <a:schemeClr val="tx1"/>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800">
          <a:solidFill>
            <a:schemeClr val="tx1"/>
          </a:solidFill>
          <a:latin typeface="+mn-lt"/>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defRPr>
      </a:lvl3pPr>
      <a:lvl4pPr marL="1600200" indent="-228600" algn="l" rtl="0" eaLnBrk="1" fontAlgn="base" hangingPunct="1">
        <a:spcBef>
          <a:spcPct val="20000"/>
        </a:spcBef>
        <a:spcAft>
          <a:spcPct val="0"/>
        </a:spcAft>
        <a:buClr>
          <a:schemeClr val="tx1"/>
        </a:buClr>
        <a:buChar char="–"/>
        <a:defRPr sz="2000">
          <a:solidFill>
            <a:schemeClr val="tx1"/>
          </a:solidFill>
          <a:latin typeface="+mn-lt"/>
        </a:defRPr>
      </a:lvl4pPr>
      <a:lvl5pPr marL="2057400" indent="-228600" algn="l" rtl="0" eaLnBrk="1" fontAlgn="base" hangingPunct="1">
        <a:spcBef>
          <a:spcPct val="20000"/>
        </a:spcBef>
        <a:spcAft>
          <a:spcPct val="0"/>
        </a:spcAft>
        <a:buClr>
          <a:schemeClr val="tx1"/>
        </a:buClr>
        <a:buChar char="»"/>
        <a:defRPr sz="2000">
          <a:solidFill>
            <a:schemeClr val="tx1"/>
          </a:solidFill>
          <a:latin typeface="+mn-lt"/>
        </a:defRPr>
      </a:lvl5pPr>
      <a:lvl6pPr marL="2514600" indent="-228600" algn="l" rtl="0" eaLnBrk="1" fontAlgn="base" hangingPunct="1">
        <a:spcBef>
          <a:spcPct val="20000"/>
        </a:spcBef>
        <a:spcAft>
          <a:spcPct val="0"/>
        </a:spcAft>
        <a:buClr>
          <a:schemeClr val="tx1"/>
        </a:buClr>
        <a:buChar char="»"/>
        <a:defRPr sz="2000">
          <a:solidFill>
            <a:schemeClr val="tx1"/>
          </a:solidFill>
          <a:latin typeface="+mn-lt"/>
        </a:defRPr>
      </a:lvl6pPr>
      <a:lvl7pPr marL="2971800" indent="-228600" algn="l" rtl="0" eaLnBrk="1" fontAlgn="base" hangingPunct="1">
        <a:spcBef>
          <a:spcPct val="20000"/>
        </a:spcBef>
        <a:spcAft>
          <a:spcPct val="0"/>
        </a:spcAft>
        <a:buClr>
          <a:schemeClr val="tx1"/>
        </a:buClr>
        <a:buChar char="»"/>
        <a:defRPr sz="2000">
          <a:solidFill>
            <a:schemeClr val="tx1"/>
          </a:solidFill>
          <a:latin typeface="+mn-lt"/>
        </a:defRPr>
      </a:lvl7pPr>
      <a:lvl8pPr marL="3429000" indent="-228600" algn="l" rtl="0" eaLnBrk="1" fontAlgn="base" hangingPunct="1">
        <a:spcBef>
          <a:spcPct val="20000"/>
        </a:spcBef>
        <a:spcAft>
          <a:spcPct val="0"/>
        </a:spcAft>
        <a:buClr>
          <a:schemeClr val="tx1"/>
        </a:buClr>
        <a:buChar char="»"/>
        <a:defRPr sz="2000">
          <a:solidFill>
            <a:schemeClr val="tx1"/>
          </a:solidFill>
          <a:latin typeface="+mn-lt"/>
        </a:defRPr>
      </a:lvl8pPr>
      <a:lvl9pPr marL="3886200" indent="-228600" algn="l" rtl="0" eaLnBrk="1" fontAlgn="base" hangingPunct="1">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IN" sz="2800" b="1" dirty="0">
                <a:solidFill>
                  <a:schemeClr val="tx1"/>
                </a:solidFill>
                <a:latin typeface="Calibri" pitchFamily="34" charset="0"/>
              </a:rPr>
              <a:t>Assessment Of Readiness Of New Born Care Corners In Labour Rooms Of The Healthcare Facilities In District </a:t>
            </a:r>
            <a:r>
              <a:rPr lang="en-IN" sz="2800" b="1" dirty="0" err="1">
                <a:solidFill>
                  <a:schemeClr val="tx1"/>
                </a:solidFill>
                <a:latin typeface="Calibri" pitchFamily="34" charset="0"/>
              </a:rPr>
              <a:t>Madhubani</a:t>
            </a:r>
            <a:r>
              <a:rPr lang="en-IN" sz="2800" b="1" dirty="0">
                <a:solidFill>
                  <a:schemeClr val="tx1"/>
                </a:solidFill>
                <a:latin typeface="Calibri" pitchFamily="34" charset="0"/>
              </a:rPr>
              <a:t>, Bihar</a:t>
            </a:r>
            <a:r>
              <a:rPr lang="en-IN" sz="2800" dirty="0">
                <a:solidFill>
                  <a:schemeClr val="tx1"/>
                </a:solidFill>
                <a:latin typeface="Calibri" pitchFamily="34" charset="0"/>
              </a:rPr>
              <a:t/>
            </a:r>
            <a:br>
              <a:rPr lang="en-IN" sz="2800" dirty="0">
                <a:solidFill>
                  <a:schemeClr val="tx1"/>
                </a:solidFill>
                <a:latin typeface="Calibri" pitchFamily="34" charset="0"/>
              </a:rPr>
            </a:br>
            <a:endParaRPr lang="en-IN" sz="2800" dirty="0">
              <a:latin typeface="Calibri" pitchFamily="34" charset="0"/>
            </a:endParaRPr>
          </a:p>
        </p:txBody>
      </p:sp>
      <p:sp>
        <p:nvSpPr>
          <p:cNvPr id="3" name="Subtitle 2"/>
          <p:cNvSpPr>
            <a:spLocks noGrp="1"/>
          </p:cNvSpPr>
          <p:nvPr>
            <p:ph type="subTitle" idx="1"/>
          </p:nvPr>
        </p:nvSpPr>
        <p:spPr>
          <a:xfrm>
            <a:off x="4857752" y="5929330"/>
            <a:ext cx="7848600" cy="457200"/>
          </a:xfrm>
        </p:spPr>
        <p:txBody>
          <a:bodyPr/>
          <a:lstStyle/>
          <a:p>
            <a:r>
              <a:rPr lang="en-IN" sz="2000" b="1" dirty="0" smtClean="0">
                <a:latin typeface="Calibri" pitchFamily="34" charset="0"/>
              </a:rPr>
              <a:t>Presented by </a:t>
            </a:r>
          </a:p>
          <a:p>
            <a:r>
              <a:rPr lang="en-IN" sz="2000" dirty="0" smtClean="0">
                <a:latin typeface="Calibri" pitchFamily="34" charset="0"/>
              </a:rPr>
              <a:t>     </a:t>
            </a:r>
            <a:r>
              <a:rPr lang="en-IN" sz="2000" dirty="0" err="1" smtClean="0">
                <a:latin typeface="Calibri" pitchFamily="34" charset="0"/>
              </a:rPr>
              <a:t>Rahul</a:t>
            </a:r>
            <a:r>
              <a:rPr lang="en-IN" sz="2000" dirty="0" smtClean="0">
                <a:latin typeface="Calibri" pitchFamily="34" charset="0"/>
              </a:rPr>
              <a:t> K</a:t>
            </a:r>
          </a:p>
          <a:p>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Essential Equipments at NBCC</a:t>
            </a:r>
            <a:endParaRPr lang="en-IN" dirty="0"/>
          </a:p>
        </p:txBody>
      </p:sp>
      <p:pic>
        <p:nvPicPr>
          <p:cNvPr id="4" name="Content Placeholder 3" descr="G:\Dissertation\Images\Equipment Required.png"/>
          <p:cNvPicPr>
            <a:picLocks noGrp="1"/>
          </p:cNvPicPr>
          <p:nvPr>
            <p:ph idx="1"/>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52400" y="1428736"/>
            <a:ext cx="8134376" cy="5286411"/>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Review of Literature</a:t>
            </a:r>
            <a:endParaRPr lang="en-IN" dirty="0"/>
          </a:p>
        </p:txBody>
      </p:sp>
      <p:sp>
        <p:nvSpPr>
          <p:cNvPr id="3" name="Content Placeholder 2"/>
          <p:cNvSpPr>
            <a:spLocks noGrp="1"/>
          </p:cNvSpPr>
          <p:nvPr>
            <p:ph idx="1"/>
          </p:nvPr>
        </p:nvSpPr>
        <p:spPr>
          <a:xfrm>
            <a:off x="152400" y="1447800"/>
            <a:ext cx="8634442" cy="4724400"/>
          </a:xfrm>
        </p:spPr>
        <p:txBody>
          <a:bodyPr/>
          <a:lstStyle/>
          <a:p>
            <a:r>
              <a:rPr lang="en-IN" sz="2400" dirty="0" smtClean="0">
                <a:solidFill>
                  <a:schemeClr val="tx1"/>
                </a:solidFill>
                <a:latin typeface="Calibri" pitchFamily="34" charset="0"/>
              </a:rPr>
              <a:t>Krishna </a:t>
            </a:r>
            <a:r>
              <a:rPr lang="en-IN" sz="2400" dirty="0">
                <a:solidFill>
                  <a:schemeClr val="tx1"/>
                </a:solidFill>
                <a:latin typeface="Calibri" pitchFamily="34" charset="0"/>
              </a:rPr>
              <a:t>Kumar </a:t>
            </a:r>
            <a:r>
              <a:rPr lang="en-IN" sz="2400" dirty="0" err="1" smtClean="0">
                <a:solidFill>
                  <a:schemeClr val="tx1"/>
                </a:solidFill>
                <a:latin typeface="Calibri" pitchFamily="34" charset="0"/>
              </a:rPr>
              <a:t>Sahu,Oct</a:t>
            </a:r>
            <a:r>
              <a:rPr lang="en-IN" sz="2400" dirty="0" smtClean="0">
                <a:solidFill>
                  <a:schemeClr val="tx1"/>
                </a:solidFill>
                <a:latin typeface="Calibri" pitchFamily="34" charset="0"/>
              </a:rPr>
              <a:t> 2011 to March 2012 at 6 </a:t>
            </a:r>
            <a:r>
              <a:rPr lang="en-IN" sz="2400" dirty="0" err="1" smtClean="0">
                <a:solidFill>
                  <a:schemeClr val="tx1"/>
                </a:solidFill>
                <a:latin typeface="Calibri" pitchFamily="34" charset="0"/>
              </a:rPr>
              <a:t>BalMahilaChikitsalyas</a:t>
            </a:r>
            <a:r>
              <a:rPr lang="en-IN" sz="2400" dirty="0" smtClean="0">
                <a:solidFill>
                  <a:schemeClr val="tx1"/>
                </a:solidFill>
                <a:latin typeface="Calibri" pitchFamily="34" charset="0"/>
              </a:rPr>
              <a:t> (BMCs) in </a:t>
            </a:r>
            <a:r>
              <a:rPr lang="en-IN" sz="2400" dirty="0" err="1" smtClean="0">
                <a:solidFill>
                  <a:schemeClr val="tx1"/>
                </a:solidFill>
                <a:latin typeface="Calibri" pitchFamily="34" charset="0"/>
              </a:rPr>
              <a:t>Lucknow</a:t>
            </a:r>
            <a:r>
              <a:rPr lang="en-IN" sz="2400" dirty="0" smtClean="0">
                <a:solidFill>
                  <a:schemeClr val="tx1"/>
                </a:solidFill>
                <a:latin typeface="Calibri" pitchFamily="34" charset="0"/>
              </a:rPr>
              <a:t> district concluded that </a:t>
            </a:r>
            <a:r>
              <a:rPr lang="en-IN" sz="2400" dirty="0">
                <a:solidFill>
                  <a:schemeClr val="tx1"/>
                </a:solidFill>
                <a:latin typeface="Calibri" pitchFamily="34" charset="0"/>
              </a:rPr>
              <a:t>new born care corner was present in all the </a:t>
            </a:r>
            <a:r>
              <a:rPr lang="en-IN" sz="2400" dirty="0" smtClean="0">
                <a:solidFill>
                  <a:schemeClr val="tx1"/>
                </a:solidFill>
                <a:latin typeface="Calibri" pitchFamily="34" charset="0"/>
              </a:rPr>
              <a:t>BMC. </a:t>
            </a:r>
          </a:p>
          <a:p>
            <a:pPr>
              <a:buNone/>
            </a:pPr>
            <a:endParaRPr lang="en-IN" sz="2400" dirty="0" smtClean="0">
              <a:solidFill>
                <a:schemeClr val="tx1"/>
              </a:solidFill>
              <a:latin typeface="Calibri" pitchFamily="34" charset="0"/>
            </a:endParaRPr>
          </a:p>
          <a:p>
            <a:r>
              <a:rPr lang="en-IN" sz="2400" dirty="0" smtClean="0">
                <a:solidFill>
                  <a:schemeClr val="tx1"/>
                </a:solidFill>
                <a:latin typeface="Calibri" pitchFamily="34" charset="0"/>
              </a:rPr>
              <a:t>A study on Quality of new born care in rural Ghana using survey was conducted by Linda </a:t>
            </a:r>
            <a:r>
              <a:rPr lang="en-IN" sz="2400" dirty="0" err="1" smtClean="0">
                <a:solidFill>
                  <a:schemeClr val="tx1"/>
                </a:solidFill>
                <a:latin typeface="Calibri" pitchFamily="34" charset="0"/>
              </a:rPr>
              <a:t>Vesel</a:t>
            </a:r>
            <a:r>
              <a:rPr lang="en-IN" sz="2400" dirty="0" smtClean="0">
                <a:solidFill>
                  <a:schemeClr val="tx1"/>
                </a:solidFill>
                <a:latin typeface="Calibri" pitchFamily="34" charset="0"/>
              </a:rPr>
              <a:t> et al in 2012 and concluded that 81% got clean water supply, only 30% reliable electricity, 94% got sink with soap and  Bag and mask were available in 81%, 48% facilities got oxygen cylinder,92% facilities got nasal suction.</a:t>
            </a:r>
          </a:p>
          <a:p>
            <a:pPr>
              <a:buNone/>
            </a:pPr>
            <a:endParaRPr lang="en-IN" sz="2400" dirty="0" smtClean="0">
              <a:solidFill>
                <a:schemeClr val="tx1"/>
              </a:solidFill>
              <a:latin typeface="Calibri" pitchFamily="34" charset="0"/>
            </a:endParaRPr>
          </a:p>
          <a:p>
            <a:r>
              <a:rPr lang="en-IN" sz="2400" dirty="0">
                <a:solidFill>
                  <a:schemeClr val="tx1"/>
                </a:solidFill>
                <a:latin typeface="Calibri" pitchFamily="34" charset="0"/>
              </a:rPr>
              <a:t>In 2013, a study on Current Neonatal Resuscitation Practices </a:t>
            </a:r>
            <a:r>
              <a:rPr lang="en-IN" sz="2400" dirty="0" smtClean="0">
                <a:solidFill>
                  <a:schemeClr val="tx1"/>
                </a:solidFill>
                <a:latin typeface="Calibri" pitchFamily="34" charset="0"/>
              </a:rPr>
              <a:t>among 126 </a:t>
            </a:r>
            <a:r>
              <a:rPr lang="en-IN" sz="2400" dirty="0">
                <a:solidFill>
                  <a:schemeClr val="tx1"/>
                </a:solidFill>
                <a:latin typeface="Calibri" pitchFamily="34" charset="0"/>
              </a:rPr>
              <a:t>Paediatricians in Gujarat, India was conducted by </a:t>
            </a:r>
            <a:r>
              <a:rPr lang="en-IN" sz="2400" dirty="0" err="1">
                <a:solidFill>
                  <a:schemeClr val="tx1"/>
                </a:solidFill>
                <a:latin typeface="Calibri" pitchFamily="34" charset="0"/>
              </a:rPr>
              <a:t>Satvik</a:t>
            </a:r>
            <a:r>
              <a:rPr lang="en-IN" sz="2400" dirty="0">
                <a:solidFill>
                  <a:schemeClr val="tx1"/>
                </a:solidFill>
                <a:latin typeface="Calibri" pitchFamily="34" charset="0"/>
              </a:rPr>
              <a:t> C. </a:t>
            </a:r>
            <a:r>
              <a:rPr lang="en-IN" sz="2400" dirty="0" err="1">
                <a:solidFill>
                  <a:schemeClr val="tx1"/>
                </a:solidFill>
                <a:latin typeface="Calibri" pitchFamily="34" charset="0"/>
              </a:rPr>
              <a:t>Bansal</a:t>
            </a:r>
            <a:r>
              <a:rPr lang="en-IN" sz="2400" dirty="0">
                <a:solidFill>
                  <a:schemeClr val="tx1"/>
                </a:solidFill>
                <a:latin typeface="Calibri" pitchFamily="34" charset="0"/>
              </a:rPr>
              <a:t> et </a:t>
            </a:r>
            <a:r>
              <a:rPr lang="en-IN" sz="2400" dirty="0" smtClean="0">
                <a:solidFill>
                  <a:schemeClr val="tx1"/>
                </a:solidFill>
                <a:latin typeface="Calibri" pitchFamily="34" charset="0"/>
              </a:rPr>
              <a:t>al and found that 74 </a:t>
            </a:r>
            <a:r>
              <a:rPr lang="en-IN" sz="2400" dirty="0">
                <a:solidFill>
                  <a:schemeClr val="tx1"/>
                </a:solidFill>
                <a:latin typeface="Calibri" pitchFamily="34" charset="0"/>
              </a:rPr>
              <a:t>(58.7%) were trained in neonatal </a:t>
            </a:r>
            <a:r>
              <a:rPr lang="en-IN" sz="2400" dirty="0" smtClean="0">
                <a:solidFill>
                  <a:schemeClr val="tx1"/>
                </a:solidFill>
                <a:latin typeface="Calibri" pitchFamily="34" charset="0"/>
              </a:rPr>
              <a:t>resuscitation.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sz="2400" dirty="0" smtClean="0">
                <a:solidFill>
                  <a:schemeClr val="tx1"/>
                </a:solidFill>
                <a:latin typeface="Calibri" pitchFamily="34" charset="0"/>
              </a:rPr>
              <a:t>In 2012, Alma M Martinez et al conducted a study on Barriers to neonatal care in developing countries and found that Providers cited lack of equipment (74%), lack of staff training (61%) and poor infrastructure (51%) as barriers to providing neonatal care</a:t>
            </a:r>
          </a:p>
          <a:p>
            <a:pPr>
              <a:buNone/>
            </a:pPr>
            <a:endParaRPr lang="en-IN" sz="2400" dirty="0" smtClean="0">
              <a:solidFill>
                <a:schemeClr val="tx1"/>
              </a:solidFill>
              <a:latin typeface="Calibri" pitchFamily="34" charset="0"/>
            </a:endParaRPr>
          </a:p>
          <a:p>
            <a:r>
              <a:rPr lang="en-IN" sz="2400" dirty="0" smtClean="0">
                <a:solidFill>
                  <a:schemeClr val="tx1"/>
                </a:solidFill>
                <a:latin typeface="Calibri" pitchFamily="34" charset="0"/>
              </a:rPr>
              <a:t>A study was conducted by </a:t>
            </a:r>
            <a:r>
              <a:rPr lang="en-IN" sz="2400" dirty="0" err="1" smtClean="0">
                <a:solidFill>
                  <a:schemeClr val="tx1"/>
                </a:solidFill>
                <a:latin typeface="Calibri" pitchFamily="34" charset="0"/>
              </a:rPr>
              <a:t>Sutapa</a:t>
            </a:r>
            <a:r>
              <a:rPr lang="en-IN" sz="2400" dirty="0" smtClean="0">
                <a:solidFill>
                  <a:schemeClr val="tx1"/>
                </a:solidFill>
                <a:latin typeface="Calibri" pitchFamily="34" charset="0"/>
              </a:rPr>
              <a:t> B </a:t>
            </a:r>
            <a:r>
              <a:rPr lang="en-IN" sz="2400" dirty="0" err="1" smtClean="0">
                <a:solidFill>
                  <a:schemeClr val="tx1"/>
                </a:solidFill>
                <a:latin typeface="Calibri" pitchFamily="34" charset="0"/>
              </a:rPr>
              <a:t>Neogi</a:t>
            </a:r>
            <a:r>
              <a:rPr lang="en-IN" sz="2400" dirty="0" smtClean="0">
                <a:solidFill>
                  <a:schemeClr val="tx1"/>
                </a:solidFill>
                <a:latin typeface="Calibri" pitchFamily="34" charset="0"/>
              </a:rPr>
              <a:t> in 2013, on Setting up a Quality Assurance Model for Newborn Care to Strengthen Health System in Bihar, India and concluded that and 35% of NBCCs fell under good and average categories respectively; most (54%) NBCCs had average scores for aseptic measures; 30% fell in the poor category</a:t>
            </a:r>
            <a:endParaRPr lang="en-IN" sz="2400" dirty="0" smtClean="0">
              <a:latin typeface="Calibri" pitchFamily="34" charset="0"/>
            </a:endParaRPr>
          </a:p>
          <a:p>
            <a:endParaRPr lang="en-IN" sz="2400" dirty="0">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Rationale</a:t>
            </a:r>
            <a:endParaRPr lang="en-IN" dirty="0"/>
          </a:p>
        </p:txBody>
      </p:sp>
      <p:sp>
        <p:nvSpPr>
          <p:cNvPr id="3" name="Content Placeholder 2"/>
          <p:cNvSpPr>
            <a:spLocks noGrp="1"/>
          </p:cNvSpPr>
          <p:nvPr>
            <p:ph idx="1"/>
          </p:nvPr>
        </p:nvSpPr>
        <p:spPr/>
        <p:txBody>
          <a:bodyPr/>
          <a:lstStyle/>
          <a:p>
            <a:r>
              <a:rPr lang="en-IN" sz="2400" dirty="0">
                <a:solidFill>
                  <a:schemeClr val="tx1"/>
                </a:solidFill>
                <a:latin typeface="Calibri" pitchFamily="34" charset="0"/>
              </a:rPr>
              <a:t>As per the norms of the government of India a New born care corner is mandatory is each and every government facility where deliveries are conducted. The major issue is not just the availability of new born care corner, but its functionality. The current infant mortality rate in Bihar is 43/1000 live births, neonatal mortality rate is 35/1000 live births and under 5 mortality rate is 77/1000 live </a:t>
            </a:r>
            <a:r>
              <a:rPr lang="en-IN" sz="2400" dirty="0" smtClean="0">
                <a:solidFill>
                  <a:schemeClr val="tx1"/>
                </a:solidFill>
                <a:latin typeface="Calibri" pitchFamily="34" charset="0"/>
              </a:rPr>
              <a:t>births</a:t>
            </a:r>
          </a:p>
          <a:p>
            <a:pPr>
              <a:buNone/>
            </a:pPr>
            <a:endParaRPr lang="en-IN" sz="2400" dirty="0" smtClean="0">
              <a:solidFill>
                <a:schemeClr val="tx1"/>
              </a:solidFill>
              <a:latin typeface="Calibri" pitchFamily="34" charset="0"/>
            </a:endParaRPr>
          </a:p>
          <a:p>
            <a:r>
              <a:rPr lang="en-IN" sz="2400" dirty="0" smtClean="0">
                <a:solidFill>
                  <a:schemeClr val="tx1"/>
                </a:solidFill>
                <a:latin typeface="Calibri" pitchFamily="34" charset="0"/>
              </a:rPr>
              <a:t>This </a:t>
            </a:r>
            <a:r>
              <a:rPr lang="en-IN" sz="2400" dirty="0">
                <a:solidFill>
                  <a:schemeClr val="tx1"/>
                </a:solidFill>
                <a:latin typeface="Calibri" pitchFamily="34" charset="0"/>
              </a:rPr>
              <a:t>study was thus designed to assess the availability of various equipment, infrastructure, manpower and neonatal management practices with regards to immediate care, infection control and bio medical waste.</a:t>
            </a:r>
          </a:p>
          <a:p>
            <a:endParaRPr lang="en-IN" sz="2000" dirty="0">
              <a:latin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152400" y="1285860"/>
            <a:ext cx="7696200" cy="5286412"/>
          </a:xfrm>
        </p:spPr>
        <p:txBody>
          <a:bodyPr/>
          <a:lstStyle/>
          <a:p>
            <a:pPr lvl="0"/>
            <a:r>
              <a:rPr lang="en-IN" sz="2400" b="1" dirty="0">
                <a:solidFill>
                  <a:schemeClr val="tx1"/>
                </a:solidFill>
                <a:latin typeface="Calibri" pitchFamily="34" charset="0"/>
              </a:rPr>
              <a:t>General objective:</a:t>
            </a:r>
            <a:endParaRPr lang="en-IN" sz="2400" dirty="0">
              <a:solidFill>
                <a:schemeClr val="tx1"/>
              </a:solidFill>
              <a:latin typeface="Calibri" pitchFamily="34" charset="0"/>
            </a:endParaRPr>
          </a:p>
          <a:p>
            <a:pPr>
              <a:buNone/>
            </a:pPr>
            <a:r>
              <a:rPr lang="en-IN" sz="2400" dirty="0" smtClean="0">
                <a:solidFill>
                  <a:schemeClr val="tx1"/>
                </a:solidFill>
                <a:latin typeface="Calibri" pitchFamily="34" charset="0"/>
              </a:rPr>
              <a:t>     To </a:t>
            </a:r>
            <a:r>
              <a:rPr lang="en-IN" sz="2400" dirty="0">
                <a:solidFill>
                  <a:schemeClr val="tx1"/>
                </a:solidFill>
                <a:latin typeface="Calibri" pitchFamily="34" charset="0"/>
              </a:rPr>
              <a:t>assess the availability and functionality of new born corners in primary health </a:t>
            </a:r>
            <a:r>
              <a:rPr lang="en-IN" sz="2400" dirty="0" err="1">
                <a:solidFill>
                  <a:schemeClr val="tx1"/>
                </a:solidFill>
                <a:latin typeface="Calibri" pitchFamily="34" charset="0"/>
              </a:rPr>
              <a:t>centers</a:t>
            </a:r>
            <a:r>
              <a:rPr lang="en-IN" sz="2400" dirty="0">
                <a:solidFill>
                  <a:schemeClr val="tx1"/>
                </a:solidFill>
                <a:latin typeface="Calibri" pitchFamily="34" charset="0"/>
              </a:rPr>
              <a:t> of </a:t>
            </a:r>
            <a:r>
              <a:rPr lang="en-IN" sz="2400" dirty="0" err="1">
                <a:solidFill>
                  <a:schemeClr val="tx1"/>
                </a:solidFill>
                <a:latin typeface="Calibri" pitchFamily="34" charset="0"/>
              </a:rPr>
              <a:t>Madhubani</a:t>
            </a:r>
            <a:r>
              <a:rPr lang="en-IN" sz="2400" dirty="0">
                <a:solidFill>
                  <a:schemeClr val="tx1"/>
                </a:solidFill>
                <a:latin typeface="Calibri" pitchFamily="34" charset="0"/>
              </a:rPr>
              <a:t> district of Bihar</a:t>
            </a:r>
            <a:r>
              <a:rPr lang="en-IN" sz="2400" dirty="0" smtClean="0">
                <a:solidFill>
                  <a:schemeClr val="tx1"/>
                </a:solidFill>
                <a:latin typeface="Calibri" pitchFamily="34" charset="0"/>
              </a:rPr>
              <a:t>.</a:t>
            </a:r>
          </a:p>
          <a:p>
            <a:pPr>
              <a:buNone/>
            </a:pPr>
            <a:endParaRPr lang="en-IN" sz="2400" dirty="0">
              <a:solidFill>
                <a:schemeClr val="tx1"/>
              </a:solidFill>
              <a:latin typeface="Calibri" pitchFamily="34" charset="0"/>
            </a:endParaRPr>
          </a:p>
          <a:p>
            <a:r>
              <a:rPr lang="en-IN" sz="2400" b="1" dirty="0" smtClean="0">
                <a:solidFill>
                  <a:schemeClr val="tx1"/>
                </a:solidFill>
                <a:latin typeface="Calibri" pitchFamily="34" charset="0"/>
              </a:rPr>
              <a:t>Specific </a:t>
            </a:r>
            <a:r>
              <a:rPr lang="en-IN" sz="2400" b="1" dirty="0">
                <a:solidFill>
                  <a:schemeClr val="tx1"/>
                </a:solidFill>
                <a:latin typeface="Calibri" pitchFamily="34" charset="0"/>
              </a:rPr>
              <a:t>objectives</a:t>
            </a:r>
            <a:r>
              <a:rPr lang="en-IN" sz="2400" b="1" dirty="0" smtClean="0">
                <a:solidFill>
                  <a:schemeClr val="tx1"/>
                </a:solidFill>
                <a:latin typeface="Calibri" pitchFamily="34" charset="0"/>
              </a:rPr>
              <a:t>:</a:t>
            </a:r>
          </a:p>
          <a:p>
            <a:pPr>
              <a:buNone/>
            </a:pPr>
            <a:endParaRPr lang="en-IN" sz="2400" dirty="0">
              <a:solidFill>
                <a:schemeClr val="tx1"/>
              </a:solidFill>
              <a:latin typeface="Calibri" pitchFamily="34" charset="0"/>
            </a:endParaRPr>
          </a:p>
          <a:p>
            <a:pPr>
              <a:buNone/>
            </a:pPr>
            <a:r>
              <a:rPr lang="en-IN" sz="2400" dirty="0">
                <a:solidFill>
                  <a:schemeClr val="tx1"/>
                </a:solidFill>
                <a:latin typeface="Calibri" pitchFamily="34" charset="0"/>
              </a:rPr>
              <a:t>1)	To check the availability of new born corners at PHC level</a:t>
            </a:r>
          </a:p>
          <a:p>
            <a:pPr>
              <a:buNone/>
            </a:pPr>
            <a:r>
              <a:rPr lang="en-IN" sz="2400" dirty="0">
                <a:solidFill>
                  <a:schemeClr val="tx1"/>
                </a:solidFill>
                <a:latin typeface="Calibri" pitchFamily="34" charset="0"/>
              </a:rPr>
              <a:t>2)	To assess the gaps in each new born </a:t>
            </a:r>
            <a:r>
              <a:rPr lang="en-IN" sz="2400" dirty="0" smtClean="0">
                <a:solidFill>
                  <a:schemeClr val="tx1"/>
                </a:solidFill>
                <a:latin typeface="Calibri" pitchFamily="34" charset="0"/>
              </a:rPr>
              <a:t>corner</a:t>
            </a:r>
          </a:p>
          <a:p>
            <a:pPr>
              <a:buNone/>
            </a:pPr>
            <a:r>
              <a:rPr lang="en-IN" sz="2400" dirty="0" smtClean="0">
                <a:solidFill>
                  <a:schemeClr val="tx1"/>
                </a:solidFill>
                <a:latin typeface="Calibri" pitchFamily="34" charset="0"/>
              </a:rPr>
              <a:t>3</a:t>
            </a:r>
            <a:r>
              <a:rPr lang="en-IN" sz="2400" dirty="0">
                <a:solidFill>
                  <a:schemeClr val="tx1"/>
                </a:solidFill>
                <a:latin typeface="Calibri" pitchFamily="34" charset="0"/>
              </a:rPr>
              <a:t>)	To suggest a road map to full-fill these gaps.</a:t>
            </a:r>
          </a:p>
          <a:p>
            <a:pPr>
              <a:buNone/>
            </a:pPr>
            <a:endParaRPr lang="en-IN" sz="2400" dirty="0">
              <a:solidFill>
                <a:schemeClr val="tx1"/>
              </a:solidFill>
              <a:latin typeface="Calibri" pitchFamily="34" charset="0"/>
            </a:endParaRPr>
          </a:p>
          <a:p>
            <a:endParaRPr lang="en-IN" sz="2400" dirty="0">
              <a:latin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Methodology</a:t>
            </a:r>
            <a:endParaRPr lang="en-IN" dirty="0"/>
          </a:p>
        </p:txBody>
      </p:sp>
      <p:sp>
        <p:nvSpPr>
          <p:cNvPr id="3" name="Content Placeholder 2"/>
          <p:cNvSpPr>
            <a:spLocks noGrp="1"/>
          </p:cNvSpPr>
          <p:nvPr>
            <p:ph idx="1"/>
          </p:nvPr>
        </p:nvSpPr>
        <p:spPr>
          <a:xfrm>
            <a:off x="0" y="1357298"/>
            <a:ext cx="8491566" cy="4724400"/>
          </a:xfrm>
        </p:spPr>
        <p:txBody>
          <a:bodyPr/>
          <a:lstStyle/>
          <a:p>
            <a:r>
              <a:rPr lang="en-IN" sz="2000" b="1" dirty="0">
                <a:solidFill>
                  <a:schemeClr val="tx1"/>
                </a:solidFill>
                <a:latin typeface="Calibri" pitchFamily="34" charset="0"/>
              </a:rPr>
              <a:t>Study type</a:t>
            </a:r>
            <a:r>
              <a:rPr lang="en-IN" sz="2000" dirty="0">
                <a:solidFill>
                  <a:schemeClr val="tx1"/>
                </a:solidFill>
                <a:latin typeface="Calibri" pitchFamily="34" charset="0"/>
              </a:rPr>
              <a:t>: Cross-</a:t>
            </a:r>
            <a:r>
              <a:rPr lang="en-IN" sz="2000" dirty="0" err="1">
                <a:solidFill>
                  <a:schemeClr val="tx1"/>
                </a:solidFill>
                <a:latin typeface="Calibri" pitchFamily="34" charset="0"/>
              </a:rPr>
              <a:t>sectionalstudy</a:t>
            </a:r>
            <a:r>
              <a:rPr lang="en-IN" sz="2000" dirty="0">
                <a:solidFill>
                  <a:schemeClr val="tx1"/>
                </a:solidFill>
                <a:latin typeface="Calibri" pitchFamily="34" charset="0"/>
              </a:rPr>
              <a:t> conducted in 21 PHCs where NBCC is required</a:t>
            </a:r>
            <a:r>
              <a:rPr lang="en-IN" sz="2000" dirty="0" smtClean="0">
                <a:solidFill>
                  <a:schemeClr val="tx1"/>
                </a:solidFill>
                <a:latin typeface="Calibri" pitchFamily="34" charset="0"/>
              </a:rPr>
              <a:t>.</a:t>
            </a:r>
          </a:p>
          <a:p>
            <a:pPr>
              <a:buNone/>
            </a:pPr>
            <a:endParaRPr lang="en-IN" sz="2000" dirty="0">
              <a:solidFill>
                <a:schemeClr val="tx1"/>
              </a:solidFill>
              <a:latin typeface="Calibri" pitchFamily="34" charset="0"/>
            </a:endParaRPr>
          </a:p>
          <a:p>
            <a:r>
              <a:rPr lang="en-IN" sz="2000" b="1" dirty="0">
                <a:solidFill>
                  <a:schemeClr val="tx1"/>
                </a:solidFill>
                <a:latin typeface="Calibri" pitchFamily="34" charset="0"/>
              </a:rPr>
              <a:t>Study area</a:t>
            </a:r>
            <a:r>
              <a:rPr lang="en-IN" sz="2000" dirty="0">
                <a:solidFill>
                  <a:schemeClr val="tx1"/>
                </a:solidFill>
                <a:latin typeface="Calibri" pitchFamily="34" charset="0"/>
              </a:rPr>
              <a:t>: </a:t>
            </a:r>
            <a:r>
              <a:rPr lang="en-IN" sz="2000" dirty="0" err="1">
                <a:solidFill>
                  <a:schemeClr val="tx1"/>
                </a:solidFill>
                <a:latin typeface="Calibri" pitchFamily="34" charset="0"/>
              </a:rPr>
              <a:t>Madhubani</a:t>
            </a:r>
            <a:r>
              <a:rPr lang="en-IN" sz="2000" dirty="0">
                <a:solidFill>
                  <a:schemeClr val="tx1"/>
                </a:solidFill>
                <a:latin typeface="Calibri" pitchFamily="34" charset="0"/>
              </a:rPr>
              <a:t> district of Bihar, where there is 21 blocks in which 21 fully functional PHCs functioning which also takes care of APHCs and SCs which have been upgraded to MCH centres</a:t>
            </a:r>
            <a:r>
              <a:rPr lang="en-IN" sz="2000" dirty="0" smtClean="0">
                <a:solidFill>
                  <a:schemeClr val="tx1"/>
                </a:solidFill>
                <a:latin typeface="Calibri" pitchFamily="34" charset="0"/>
              </a:rPr>
              <a:t>.</a:t>
            </a:r>
          </a:p>
          <a:p>
            <a:pPr>
              <a:buNone/>
            </a:pPr>
            <a:endParaRPr lang="en-IN" sz="2000" dirty="0">
              <a:solidFill>
                <a:schemeClr val="tx1"/>
              </a:solidFill>
              <a:latin typeface="Calibri" pitchFamily="34" charset="0"/>
            </a:endParaRPr>
          </a:p>
          <a:p>
            <a:r>
              <a:rPr lang="en-IN" sz="2000" b="1" dirty="0">
                <a:solidFill>
                  <a:schemeClr val="tx1"/>
                </a:solidFill>
                <a:latin typeface="Calibri" pitchFamily="34" charset="0"/>
              </a:rPr>
              <a:t>Study Sample</a:t>
            </a:r>
            <a:r>
              <a:rPr lang="en-IN" sz="2000" dirty="0">
                <a:solidFill>
                  <a:schemeClr val="tx1"/>
                </a:solidFill>
                <a:latin typeface="Calibri" pitchFamily="34" charset="0"/>
              </a:rPr>
              <a:t>: 1 Block Health Manager and 1 Auxiliary Nurse Midwife of each </a:t>
            </a:r>
            <a:r>
              <a:rPr lang="en-IN" sz="2000" dirty="0" smtClean="0">
                <a:solidFill>
                  <a:schemeClr val="tx1"/>
                </a:solidFill>
                <a:latin typeface="Calibri" pitchFamily="34" charset="0"/>
              </a:rPr>
              <a:t>facility</a:t>
            </a:r>
          </a:p>
          <a:p>
            <a:pPr>
              <a:buNone/>
            </a:pPr>
            <a:endParaRPr lang="en-IN" sz="2000" dirty="0">
              <a:solidFill>
                <a:schemeClr val="tx1"/>
              </a:solidFill>
              <a:latin typeface="Calibri" pitchFamily="34" charset="0"/>
            </a:endParaRPr>
          </a:p>
          <a:p>
            <a:r>
              <a:rPr lang="en-IN" sz="2000" b="1" dirty="0">
                <a:solidFill>
                  <a:schemeClr val="tx1"/>
                </a:solidFill>
                <a:latin typeface="Calibri" pitchFamily="34" charset="0"/>
              </a:rPr>
              <a:t>Sampling method: </a:t>
            </a:r>
            <a:r>
              <a:rPr lang="en-IN" sz="2000" dirty="0">
                <a:solidFill>
                  <a:schemeClr val="tx1"/>
                </a:solidFill>
                <a:latin typeface="Calibri" pitchFamily="34" charset="0"/>
              </a:rPr>
              <a:t>Convenient </a:t>
            </a:r>
            <a:r>
              <a:rPr lang="en-IN" sz="2000" dirty="0" smtClean="0">
                <a:solidFill>
                  <a:schemeClr val="tx1"/>
                </a:solidFill>
                <a:latin typeface="Calibri" pitchFamily="34" charset="0"/>
              </a:rPr>
              <a:t>Sampling</a:t>
            </a:r>
          </a:p>
          <a:p>
            <a:pPr>
              <a:buNone/>
            </a:pPr>
            <a:endParaRPr lang="en-IN" sz="2000" dirty="0">
              <a:solidFill>
                <a:schemeClr val="tx1"/>
              </a:solidFill>
              <a:latin typeface="Calibri" pitchFamily="34" charset="0"/>
            </a:endParaRPr>
          </a:p>
          <a:p>
            <a:r>
              <a:rPr lang="en-IN" sz="2000" b="1" dirty="0">
                <a:solidFill>
                  <a:schemeClr val="tx1"/>
                </a:solidFill>
                <a:latin typeface="Calibri" pitchFamily="34" charset="0"/>
              </a:rPr>
              <a:t>Methods of Data collection</a:t>
            </a:r>
            <a:r>
              <a:rPr lang="en-IN" sz="2000" dirty="0">
                <a:solidFill>
                  <a:schemeClr val="tx1"/>
                </a:solidFill>
                <a:latin typeface="Calibri" pitchFamily="34" charset="0"/>
              </a:rPr>
              <a:t>: A structured Facility assessment tool designed by CARE India, was used to collect the relevant data.</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Result</a:t>
            </a:r>
            <a:endParaRPr lang="en-IN" dirty="0"/>
          </a:p>
        </p:txBody>
      </p:sp>
      <p:graphicFrame>
        <p:nvGraphicFramePr>
          <p:cNvPr id="4" name="Content Placeholder 3"/>
          <p:cNvGraphicFramePr>
            <a:graphicFrameLocks noGrp="1"/>
          </p:cNvGraphicFramePr>
          <p:nvPr>
            <p:ph idx="1"/>
          </p:nvPr>
        </p:nvGraphicFramePr>
        <p:xfrm>
          <a:off x="285720" y="1285860"/>
          <a:ext cx="7286676" cy="451008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6000768"/>
            <a:ext cx="7929586" cy="646331"/>
          </a:xfrm>
          <a:prstGeom prst="rect">
            <a:avLst/>
          </a:prstGeom>
          <a:noFill/>
        </p:spPr>
        <p:txBody>
          <a:bodyPr wrap="square" rtlCol="0">
            <a:spAutoFit/>
          </a:bodyPr>
          <a:lstStyle/>
          <a:p>
            <a:pPr algn="ctr"/>
            <a:r>
              <a:rPr lang="en-IN" b="1" dirty="0">
                <a:latin typeface="Calibri" pitchFamily="34" charset="0"/>
              </a:rPr>
              <a:t>Out of the 90% facilities where New Born Care Corners are established, 57% New born care corners are established in the labour rooms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5734048"/>
            <a:ext cx="7500990" cy="1123952"/>
          </a:xfrm>
          <a:solidFill>
            <a:schemeClr val="accent2"/>
          </a:solidFill>
        </p:spPr>
        <p:txBody>
          <a:bodyPr/>
          <a:lstStyle/>
          <a:p>
            <a:r>
              <a:rPr lang="en-IN" sz="1800" b="1" dirty="0">
                <a:solidFill>
                  <a:schemeClr val="tx2"/>
                </a:solidFill>
                <a:latin typeface="Calibri" pitchFamily="34" charset="0"/>
              </a:rPr>
              <a:t>67% of the NBCC setups are having cracks and cervices in the wall, 29% have water leakage or dampness in the walls, 62% have cracks in the roof and 29% have water leakage and dampness in the roof and only 27%  have tiled floors</a:t>
            </a:r>
            <a:endParaRPr lang="en-IN" sz="1800" b="1" dirty="0">
              <a:latin typeface="Calibri" pitchFamily="34" charset="0"/>
            </a:endParaRPr>
          </a:p>
        </p:txBody>
      </p:sp>
      <p:graphicFrame>
        <p:nvGraphicFramePr>
          <p:cNvPr id="4" name="Content Placeholder 3"/>
          <p:cNvGraphicFramePr>
            <a:graphicFrameLocks noGrp="1"/>
          </p:cNvGraphicFramePr>
          <p:nvPr>
            <p:ph idx="1"/>
          </p:nvPr>
        </p:nvGraphicFramePr>
        <p:xfrm>
          <a:off x="285720" y="1142984"/>
          <a:ext cx="8286808" cy="443864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5857892"/>
            <a:ext cx="7467600" cy="838200"/>
          </a:xfrm>
          <a:solidFill>
            <a:schemeClr val="accent2"/>
          </a:solidFill>
        </p:spPr>
        <p:txBody>
          <a:bodyPr/>
          <a:lstStyle/>
          <a:p>
            <a:r>
              <a:rPr lang="en-IN" sz="1800" b="1" dirty="0">
                <a:solidFill>
                  <a:schemeClr val="tx2"/>
                </a:solidFill>
                <a:latin typeface="Calibri" pitchFamily="34" charset="0"/>
              </a:rPr>
              <a:t>90% of the facilities  have washbasin and water supply for 24/7  in the labour room however only  9.6% have an elbow operated tap </a:t>
            </a:r>
            <a:endParaRPr lang="en-IN" sz="1800" b="1" dirty="0">
              <a:latin typeface="Calibri" pitchFamily="34" charset="0"/>
            </a:endParaRPr>
          </a:p>
        </p:txBody>
      </p:sp>
      <p:graphicFrame>
        <p:nvGraphicFramePr>
          <p:cNvPr id="4" name="Content Placeholder 3"/>
          <p:cNvGraphicFramePr>
            <a:graphicFrameLocks noGrp="1"/>
          </p:cNvGraphicFramePr>
          <p:nvPr>
            <p:ph idx="1"/>
          </p:nvPr>
        </p:nvGraphicFramePr>
        <p:xfrm>
          <a:off x="0" y="1000108"/>
          <a:ext cx="76962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857892"/>
            <a:ext cx="7467600" cy="838200"/>
          </a:xfrm>
          <a:solidFill>
            <a:schemeClr val="accent2"/>
          </a:solidFill>
        </p:spPr>
        <p:txBody>
          <a:bodyPr/>
          <a:lstStyle/>
          <a:p>
            <a:r>
              <a:rPr lang="en-IN" sz="1800" dirty="0" smtClean="0">
                <a:solidFill>
                  <a:schemeClr val="tx2"/>
                </a:solidFill>
                <a:latin typeface="Calibri" pitchFamily="34" charset="0"/>
              </a:rPr>
              <a:t>81</a:t>
            </a:r>
            <a:r>
              <a:rPr lang="en-IN" sz="1800" dirty="0">
                <a:solidFill>
                  <a:schemeClr val="tx2"/>
                </a:solidFill>
                <a:latin typeface="Calibri" pitchFamily="34" charset="0"/>
              </a:rPr>
              <a:t>% of the facilities have hand washing protocols available, immediate essential new born care at 91%, Neonatal resuscitation at 91%, Breastfeeding at 91% and KMC at 91% protocols</a:t>
            </a:r>
            <a:endParaRPr lang="en-IN" sz="1800" dirty="0">
              <a:latin typeface="Calibri" pitchFamily="34" charset="0"/>
            </a:endParaRPr>
          </a:p>
        </p:txBody>
      </p:sp>
      <p:graphicFrame>
        <p:nvGraphicFramePr>
          <p:cNvPr id="4" name="Content Placeholder 3"/>
          <p:cNvGraphicFramePr>
            <a:graphicFrameLocks noGrp="1"/>
          </p:cNvGraphicFramePr>
          <p:nvPr>
            <p:ph idx="1"/>
          </p:nvPr>
        </p:nvGraphicFramePr>
        <p:xfrm>
          <a:off x="285720" y="1142984"/>
          <a:ext cx="76962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Table of contents</a:t>
            </a:r>
            <a:endParaRPr lang="en-IN" dirty="0"/>
          </a:p>
        </p:txBody>
      </p:sp>
      <p:sp>
        <p:nvSpPr>
          <p:cNvPr id="3" name="Content Placeholder 2"/>
          <p:cNvSpPr>
            <a:spLocks noGrp="1"/>
          </p:cNvSpPr>
          <p:nvPr>
            <p:ph idx="1"/>
          </p:nvPr>
        </p:nvSpPr>
        <p:spPr>
          <a:xfrm>
            <a:off x="0" y="1142984"/>
            <a:ext cx="8491566" cy="4724400"/>
          </a:xfrm>
        </p:spPr>
        <p:txBody>
          <a:bodyPr/>
          <a:lstStyle/>
          <a:p>
            <a:r>
              <a:rPr lang="en-IN" sz="2800" b="1" dirty="0" smtClean="0">
                <a:latin typeface="Calibri" pitchFamily="34" charset="0"/>
              </a:rPr>
              <a:t>Introduction</a:t>
            </a:r>
          </a:p>
          <a:p>
            <a:r>
              <a:rPr lang="en-IN" sz="2800" b="1" dirty="0" smtClean="0">
                <a:latin typeface="Calibri" pitchFamily="34" charset="0"/>
              </a:rPr>
              <a:t>Background</a:t>
            </a:r>
          </a:p>
          <a:p>
            <a:r>
              <a:rPr lang="en-IN" sz="2800" b="1" dirty="0" smtClean="0">
                <a:latin typeface="Calibri" pitchFamily="34" charset="0"/>
              </a:rPr>
              <a:t>Review of literature</a:t>
            </a:r>
          </a:p>
          <a:p>
            <a:r>
              <a:rPr lang="en-IN" sz="2800" b="1" dirty="0" smtClean="0">
                <a:latin typeface="Calibri" pitchFamily="34" charset="0"/>
              </a:rPr>
              <a:t>Rationale</a:t>
            </a:r>
          </a:p>
          <a:p>
            <a:r>
              <a:rPr lang="en-IN" sz="2800" b="1" dirty="0" smtClean="0">
                <a:latin typeface="Calibri" pitchFamily="34" charset="0"/>
              </a:rPr>
              <a:t>Objectives</a:t>
            </a:r>
          </a:p>
          <a:p>
            <a:r>
              <a:rPr lang="en-IN" sz="2800" b="1" dirty="0" smtClean="0">
                <a:latin typeface="Calibri" pitchFamily="34" charset="0"/>
              </a:rPr>
              <a:t>Methodology</a:t>
            </a:r>
          </a:p>
          <a:p>
            <a:r>
              <a:rPr lang="en-IN" sz="2800" b="1" dirty="0" smtClean="0">
                <a:latin typeface="Calibri" pitchFamily="34" charset="0"/>
              </a:rPr>
              <a:t>Result</a:t>
            </a:r>
          </a:p>
          <a:p>
            <a:r>
              <a:rPr lang="en-IN" sz="2800" b="1" dirty="0" smtClean="0">
                <a:latin typeface="Calibri" pitchFamily="34" charset="0"/>
              </a:rPr>
              <a:t>Discussion</a:t>
            </a:r>
          </a:p>
          <a:p>
            <a:r>
              <a:rPr lang="en-IN" sz="2800" b="1" dirty="0" smtClean="0">
                <a:latin typeface="Calibri" pitchFamily="34" charset="0"/>
              </a:rPr>
              <a:t>Conclusion</a:t>
            </a:r>
          </a:p>
          <a:p>
            <a:r>
              <a:rPr lang="en-IN" sz="2800" b="1" dirty="0" smtClean="0">
                <a:latin typeface="Calibri" pitchFamily="34" charset="0"/>
              </a:rPr>
              <a:t>Suggestions</a:t>
            </a:r>
          </a:p>
          <a:p>
            <a:r>
              <a:rPr lang="en-IN" sz="2800" b="1" dirty="0" smtClean="0">
                <a:latin typeface="Calibri" pitchFamily="34" charset="0"/>
              </a:rPr>
              <a:t>References</a:t>
            </a:r>
          </a:p>
          <a:p>
            <a:endParaRPr lang="en-IN" dirty="0" smtClean="0"/>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5016"/>
            <a:ext cx="9144000" cy="1357322"/>
          </a:xfrm>
          <a:solidFill>
            <a:schemeClr val="accent2"/>
          </a:solidFill>
        </p:spPr>
        <p:txBody>
          <a:bodyPr/>
          <a:lstStyle/>
          <a:p>
            <a:r>
              <a:rPr lang="en-IN" sz="2000" dirty="0">
                <a:solidFill>
                  <a:schemeClr val="tx2"/>
                </a:solidFill>
                <a:latin typeface="Calibri" pitchFamily="34" charset="0"/>
              </a:rPr>
              <a:t>The Equipment available at the NBCC setups are Radiant </a:t>
            </a:r>
            <a:r>
              <a:rPr lang="en-IN" sz="2000" dirty="0" smtClean="0">
                <a:solidFill>
                  <a:schemeClr val="tx2"/>
                </a:solidFill>
                <a:latin typeface="Calibri" pitchFamily="34" charset="0"/>
              </a:rPr>
              <a:t>warmer(90</a:t>
            </a:r>
            <a:r>
              <a:rPr lang="en-IN" sz="2000" dirty="0">
                <a:solidFill>
                  <a:schemeClr val="tx2"/>
                </a:solidFill>
                <a:latin typeface="Calibri" pitchFamily="34" charset="0"/>
              </a:rPr>
              <a:t>%), Resuscitator (90%), weighing scale (43%), Pump suction (67%), Thermometer (95%), Syringe cutter (33%).</a:t>
            </a:r>
            <a:r>
              <a:rPr lang="en-IN" dirty="0">
                <a:solidFill>
                  <a:schemeClr val="tx2"/>
                </a:solidFill>
                <a:latin typeface="+mj-lt"/>
                <a:ea typeface="+mj-ea"/>
                <a:cs typeface="+mj-cs"/>
              </a:rPr>
              <a:t/>
            </a:r>
            <a:br>
              <a:rPr lang="en-IN" dirty="0">
                <a:solidFill>
                  <a:schemeClr val="tx2"/>
                </a:solidFill>
                <a:latin typeface="+mj-lt"/>
                <a:ea typeface="+mj-ea"/>
                <a:cs typeface="+mj-cs"/>
              </a:rPr>
            </a:br>
            <a:endParaRPr lang="en-IN" dirty="0"/>
          </a:p>
        </p:txBody>
      </p:sp>
      <p:graphicFrame>
        <p:nvGraphicFramePr>
          <p:cNvPr id="4" name="Content Placeholder 3"/>
          <p:cNvGraphicFramePr>
            <a:graphicFrameLocks noGrp="1"/>
          </p:cNvGraphicFramePr>
          <p:nvPr>
            <p:ph idx="1"/>
          </p:nvPr>
        </p:nvGraphicFramePr>
        <p:xfrm>
          <a:off x="0" y="1000108"/>
          <a:ext cx="76962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72074"/>
            <a:ext cx="9144000" cy="1785926"/>
          </a:xfrm>
          <a:solidFill>
            <a:schemeClr val="accent2"/>
          </a:solidFill>
        </p:spPr>
        <p:txBody>
          <a:bodyPr/>
          <a:lstStyle/>
          <a:p>
            <a:r>
              <a:rPr lang="en-IN" sz="2000" dirty="0">
                <a:solidFill>
                  <a:schemeClr val="tx2"/>
                </a:solidFill>
                <a:latin typeface="Calibri" pitchFamily="34" charset="0"/>
              </a:rPr>
              <a:t>The more vital component to any system is the experienced and the skilled staff available at the right time, the PHC where round the clock at least 1 ANM or Nurse available are 76%.</a:t>
            </a:r>
            <a:r>
              <a:rPr lang="en-IN" dirty="0">
                <a:solidFill>
                  <a:schemeClr val="tx2"/>
                </a:solidFill>
                <a:latin typeface="+mj-lt"/>
                <a:ea typeface="+mj-ea"/>
                <a:cs typeface="+mj-cs"/>
              </a:rPr>
              <a:t/>
            </a:r>
            <a:br>
              <a:rPr lang="en-IN" dirty="0">
                <a:solidFill>
                  <a:schemeClr val="tx2"/>
                </a:solidFill>
                <a:latin typeface="+mj-lt"/>
                <a:ea typeface="+mj-ea"/>
                <a:cs typeface="+mj-cs"/>
              </a:rPr>
            </a:br>
            <a:endParaRPr lang="en-IN" dirty="0"/>
          </a:p>
        </p:txBody>
      </p:sp>
      <p:graphicFrame>
        <p:nvGraphicFramePr>
          <p:cNvPr id="4" name="Content Placeholder 3"/>
          <p:cNvGraphicFramePr>
            <a:graphicFrameLocks noGrp="1"/>
          </p:cNvGraphicFramePr>
          <p:nvPr>
            <p:ph idx="1"/>
          </p:nvPr>
        </p:nvGraphicFramePr>
        <p:xfrm>
          <a:off x="142844" y="1428736"/>
          <a:ext cx="8277252" cy="405290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57892"/>
            <a:ext cx="9144000" cy="1000108"/>
          </a:xfrm>
          <a:solidFill>
            <a:schemeClr val="accent2"/>
          </a:solidFill>
        </p:spPr>
        <p:txBody>
          <a:bodyPr/>
          <a:lstStyle/>
          <a:p>
            <a:r>
              <a:rPr lang="en-IN" sz="2000" dirty="0" smtClean="0">
                <a:solidFill>
                  <a:schemeClr val="tx2"/>
                </a:solidFill>
                <a:latin typeface="Calibri" pitchFamily="34" charset="0"/>
              </a:rPr>
              <a:t>Over </a:t>
            </a:r>
            <a:r>
              <a:rPr lang="en-IN" sz="2000" dirty="0">
                <a:solidFill>
                  <a:schemeClr val="tx2"/>
                </a:solidFill>
                <a:latin typeface="Calibri" pitchFamily="34" charset="0"/>
              </a:rPr>
              <a:t>80% facilities had the desired instruments for providing newborn care services</a:t>
            </a:r>
            <a:endParaRPr lang="en-IN" sz="2000" dirty="0">
              <a:latin typeface="Calibri" pitchFamily="34" charset="0"/>
            </a:endParaRPr>
          </a:p>
        </p:txBody>
      </p:sp>
      <p:graphicFrame>
        <p:nvGraphicFramePr>
          <p:cNvPr id="4" name="Content Placeholder 3"/>
          <p:cNvGraphicFramePr>
            <a:graphicFrameLocks noGrp="1"/>
          </p:cNvGraphicFramePr>
          <p:nvPr>
            <p:ph idx="1"/>
          </p:nvPr>
        </p:nvGraphicFramePr>
        <p:xfrm>
          <a:off x="0" y="1214422"/>
          <a:ext cx="76962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86454"/>
            <a:ext cx="9144000" cy="1071546"/>
          </a:xfrm>
          <a:solidFill>
            <a:schemeClr val="accent6">
              <a:lumMod val="75000"/>
            </a:schemeClr>
          </a:solidFill>
        </p:spPr>
        <p:txBody>
          <a:bodyPr/>
          <a:lstStyle/>
          <a:p>
            <a:r>
              <a:rPr lang="en-IN" sz="2000" dirty="0">
                <a:solidFill>
                  <a:schemeClr val="tx2"/>
                </a:solidFill>
                <a:latin typeface="+mj-lt"/>
                <a:ea typeface="+mj-ea"/>
                <a:cs typeface="+mj-cs"/>
              </a:rPr>
              <a:t>The availability of essential drugs in these PHCs where NBCC are setup are 94% in which Inj. </a:t>
            </a:r>
            <a:r>
              <a:rPr lang="en-IN" sz="2000" dirty="0" err="1">
                <a:solidFill>
                  <a:schemeClr val="tx2"/>
                </a:solidFill>
                <a:latin typeface="+mj-lt"/>
                <a:ea typeface="+mj-ea"/>
                <a:cs typeface="+mj-cs"/>
              </a:rPr>
              <a:t>Ampicillin</a:t>
            </a:r>
            <a:r>
              <a:rPr lang="en-IN" sz="2000" dirty="0">
                <a:solidFill>
                  <a:schemeClr val="tx2"/>
                </a:solidFill>
                <a:latin typeface="+mj-lt"/>
                <a:ea typeface="+mj-ea"/>
                <a:cs typeface="+mj-cs"/>
              </a:rPr>
              <a:t>, Inj. </a:t>
            </a:r>
            <a:r>
              <a:rPr lang="en-IN" sz="2000" dirty="0" err="1">
                <a:solidFill>
                  <a:schemeClr val="tx2"/>
                </a:solidFill>
                <a:latin typeface="+mj-lt"/>
                <a:ea typeface="+mj-ea"/>
                <a:cs typeface="+mj-cs"/>
              </a:rPr>
              <a:t>Gentamycin</a:t>
            </a:r>
            <a:r>
              <a:rPr lang="en-IN" sz="2000" dirty="0">
                <a:solidFill>
                  <a:schemeClr val="tx2"/>
                </a:solidFill>
                <a:latin typeface="+mj-lt"/>
                <a:ea typeface="+mj-ea"/>
                <a:cs typeface="+mj-cs"/>
              </a:rPr>
              <a:t> and Inj. Vitamin K are available</a:t>
            </a:r>
            <a:endParaRPr lang="en-IN" sz="2000" dirty="0"/>
          </a:p>
        </p:txBody>
      </p:sp>
      <p:graphicFrame>
        <p:nvGraphicFramePr>
          <p:cNvPr id="4" name="Content Placeholder 3"/>
          <p:cNvGraphicFramePr>
            <a:graphicFrameLocks noGrp="1"/>
          </p:cNvGraphicFramePr>
          <p:nvPr>
            <p:ph idx="1"/>
          </p:nvPr>
        </p:nvGraphicFramePr>
        <p:xfrm>
          <a:off x="142844" y="1071546"/>
          <a:ext cx="76962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57892"/>
            <a:ext cx="9144000" cy="1000108"/>
          </a:xfrm>
          <a:solidFill>
            <a:schemeClr val="accent4">
              <a:lumMod val="75000"/>
              <a:lumOff val="25000"/>
            </a:schemeClr>
          </a:solidFill>
        </p:spPr>
        <p:txBody>
          <a:bodyPr/>
          <a:lstStyle/>
          <a:p>
            <a:r>
              <a:rPr lang="en-IN" sz="2000" dirty="0" smtClean="0">
                <a:latin typeface="Calibri" pitchFamily="34" charset="0"/>
              </a:rPr>
              <a:t>T</a:t>
            </a:r>
            <a:r>
              <a:rPr lang="en-IN" sz="2000" dirty="0" smtClean="0">
                <a:solidFill>
                  <a:schemeClr val="tx2"/>
                </a:solidFill>
                <a:latin typeface="Calibri" pitchFamily="34" charset="0"/>
              </a:rPr>
              <a:t>he </a:t>
            </a:r>
            <a:r>
              <a:rPr lang="en-IN" sz="2000" dirty="0">
                <a:solidFill>
                  <a:schemeClr val="tx2"/>
                </a:solidFill>
                <a:latin typeface="Calibri" pitchFamily="34" charset="0"/>
              </a:rPr>
              <a:t>availability of Face mask(91%), Gloves size no. 6-7 (91%), Surgical caps (91%), </a:t>
            </a:r>
            <a:r>
              <a:rPr lang="en-IN" sz="2000" dirty="0" err="1">
                <a:solidFill>
                  <a:schemeClr val="tx2"/>
                </a:solidFill>
                <a:latin typeface="Calibri" pitchFamily="34" charset="0"/>
              </a:rPr>
              <a:t>Povidone</a:t>
            </a:r>
            <a:r>
              <a:rPr lang="en-IN" sz="2000" dirty="0">
                <a:solidFill>
                  <a:schemeClr val="tx2"/>
                </a:solidFill>
                <a:latin typeface="Calibri" pitchFamily="34" charset="0"/>
              </a:rPr>
              <a:t> iodine (91%), hand washing area available (90%)</a:t>
            </a:r>
            <a:endParaRPr lang="en-IN" sz="2000" dirty="0">
              <a:latin typeface="Calibri" pitchFamily="34" charset="0"/>
            </a:endParaRPr>
          </a:p>
        </p:txBody>
      </p:sp>
      <p:graphicFrame>
        <p:nvGraphicFramePr>
          <p:cNvPr id="4" name="Content Placeholder 3"/>
          <p:cNvGraphicFramePr>
            <a:graphicFrameLocks noGrp="1"/>
          </p:cNvGraphicFramePr>
          <p:nvPr>
            <p:ph idx="1"/>
          </p:nvPr>
        </p:nvGraphicFramePr>
        <p:xfrm>
          <a:off x="285720" y="1142984"/>
          <a:ext cx="8134376"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Discussion</a:t>
            </a:r>
            <a:endParaRPr lang="en-IN" dirty="0"/>
          </a:p>
        </p:txBody>
      </p:sp>
      <p:sp>
        <p:nvSpPr>
          <p:cNvPr id="3" name="Content Placeholder 2"/>
          <p:cNvSpPr>
            <a:spLocks noGrp="1"/>
          </p:cNvSpPr>
          <p:nvPr>
            <p:ph idx="1"/>
          </p:nvPr>
        </p:nvSpPr>
        <p:spPr/>
        <p:txBody>
          <a:bodyPr/>
          <a:lstStyle/>
          <a:p>
            <a:r>
              <a:rPr lang="en-IN" sz="2400" dirty="0" smtClean="0">
                <a:latin typeface="Calibri" pitchFamily="34" charset="0"/>
              </a:rPr>
              <a:t>90% of the facilities were equipped with all the essential equipment.</a:t>
            </a:r>
          </a:p>
          <a:p>
            <a:pPr>
              <a:buNone/>
            </a:pPr>
            <a:endParaRPr lang="en-IN" sz="2400" dirty="0" smtClean="0">
              <a:latin typeface="Calibri" pitchFamily="34" charset="0"/>
            </a:endParaRPr>
          </a:p>
          <a:p>
            <a:r>
              <a:rPr lang="en-IN" sz="2400" dirty="0" smtClean="0">
                <a:latin typeface="Calibri" pitchFamily="34" charset="0"/>
              </a:rPr>
              <a:t>The essential equipment which were lacking was mechanical baby weighing scale</a:t>
            </a:r>
          </a:p>
          <a:p>
            <a:pPr>
              <a:buNone/>
            </a:pPr>
            <a:endParaRPr lang="en-IN" sz="2400" dirty="0" smtClean="0">
              <a:latin typeface="Calibri" pitchFamily="34" charset="0"/>
            </a:endParaRPr>
          </a:p>
          <a:p>
            <a:r>
              <a:rPr lang="en-IN" sz="2400" dirty="0" smtClean="0">
                <a:latin typeface="Calibri" pitchFamily="34" charset="0"/>
              </a:rPr>
              <a:t> The annual maintenance contract which is being maintained by almost 71% of the facilities to check the readiness of the equipment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sz="2400" dirty="0" smtClean="0">
                <a:latin typeface="Calibri" pitchFamily="34" charset="0"/>
              </a:rPr>
              <a:t>67% of the facilities have cracks and cervices in the walls, about 29% have water leakage and dampness also present, in case of roof almost 62% have cracks and cervices are present and almost 29% have even water leakage and dampness, it has also been found from the findings that 29% of the facilities have tiled floors</a:t>
            </a:r>
          </a:p>
          <a:p>
            <a:endParaRPr lang="en-IN" sz="2400" dirty="0" smtClean="0">
              <a:latin typeface="Calibri" pitchFamily="34" charset="0"/>
            </a:endParaRPr>
          </a:p>
          <a:p>
            <a:r>
              <a:rPr lang="en-IN" sz="2400" dirty="0" smtClean="0">
                <a:latin typeface="Calibri" pitchFamily="34" charset="0"/>
              </a:rPr>
              <a:t>in 91% of the facilities it has been found to display immediate essential new born care, neonatal resuscitation, breastfeeding, kangaroo mother care and in 81% facilities they have hand washing protocols displayed and available</a:t>
            </a: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Conclusion</a:t>
            </a:r>
            <a:endParaRPr lang="en-IN" dirty="0"/>
          </a:p>
        </p:txBody>
      </p:sp>
      <p:sp>
        <p:nvSpPr>
          <p:cNvPr id="3" name="Content Placeholder 2"/>
          <p:cNvSpPr>
            <a:spLocks noGrp="1"/>
          </p:cNvSpPr>
          <p:nvPr>
            <p:ph idx="1"/>
          </p:nvPr>
        </p:nvSpPr>
        <p:spPr/>
        <p:txBody>
          <a:bodyPr/>
          <a:lstStyle/>
          <a:p>
            <a:pPr>
              <a:buNone/>
            </a:pPr>
            <a:r>
              <a:rPr lang="en-IN" sz="2400" dirty="0" smtClean="0">
                <a:latin typeface="Calibri" pitchFamily="34" charset="0"/>
              </a:rPr>
              <a:t>          The availability of essential new born care equipment is almost 90%, availability of protocols 90%, the hand washing area is 90%, the essential drugs are also available in 90% facilities, </a:t>
            </a:r>
          </a:p>
          <a:p>
            <a:pPr>
              <a:buNone/>
            </a:pPr>
            <a:endParaRPr lang="en-IN" sz="2400" dirty="0" smtClean="0">
              <a:latin typeface="Calibri" pitchFamily="34" charset="0"/>
            </a:endParaRPr>
          </a:p>
          <a:p>
            <a:pPr>
              <a:buNone/>
            </a:pPr>
            <a:r>
              <a:rPr lang="en-IN" sz="2400" dirty="0" smtClean="0">
                <a:latin typeface="Calibri" pitchFamily="34" charset="0"/>
              </a:rPr>
              <a:t>         It is very important to assess the real reason for hampering the quality of new born care in these facilities and </a:t>
            </a:r>
          </a:p>
          <a:p>
            <a:pPr>
              <a:buNone/>
            </a:pPr>
            <a:endParaRPr lang="en-IN" sz="2400" dirty="0" smtClean="0">
              <a:latin typeface="Calibri" pitchFamily="34" charset="0"/>
            </a:endParaRPr>
          </a:p>
          <a:p>
            <a:pPr>
              <a:buNone/>
            </a:pPr>
            <a:r>
              <a:rPr lang="en-IN" sz="2400" dirty="0" smtClean="0">
                <a:latin typeface="Calibri" pitchFamily="34" charset="0"/>
              </a:rPr>
              <a:t>          if the availability of equipment are also there the inefficiency may be due to other sources which need to enquired with help of a different set of tools.</a:t>
            </a:r>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Suggestions</a:t>
            </a:r>
            <a:endParaRPr lang="en-IN" dirty="0"/>
          </a:p>
        </p:txBody>
      </p:sp>
      <p:sp>
        <p:nvSpPr>
          <p:cNvPr id="3" name="Content Placeholder 2"/>
          <p:cNvSpPr>
            <a:spLocks noGrp="1"/>
          </p:cNvSpPr>
          <p:nvPr>
            <p:ph idx="1"/>
          </p:nvPr>
        </p:nvSpPr>
        <p:spPr>
          <a:xfrm>
            <a:off x="0" y="1428712"/>
            <a:ext cx="8634442" cy="5429288"/>
          </a:xfrm>
        </p:spPr>
        <p:txBody>
          <a:bodyPr/>
          <a:lstStyle/>
          <a:p>
            <a:pPr marL="457200" indent="-457200">
              <a:buAutoNum type="arabicParenR"/>
            </a:pPr>
            <a:r>
              <a:rPr lang="en-IN" sz="2000" b="1" dirty="0" smtClean="0">
                <a:latin typeface="Calibri" pitchFamily="34" charset="0"/>
              </a:rPr>
              <a:t>Micro-planning</a:t>
            </a:r>
            <a:r>
              <a:rPr lang="en-IN" sz="2000" dirty="0" smtClean="0">
                <a:latin typeface="Calibri" pitchFamily="34" charset="0"/>
              </a:rPr>
              <a:t> to assess each facility to the fullest with the help of observational tools such as practices and equipment functionality</a:t>
            </a:r>
          </a:p>
          <a:p>
            <a:pPr marL="457200" indent="-457200">
              <a:buNone/>
            </a:pPr>
            <a:endParaRPr lang="en-IN" sz="2000" dirty="0" smtClean="0">
              <a:latin typeface="Calibri" pitchFamily="34" charset="0"/>
            </a:endParaRPr>
          </a:p>
          <a:p>
            <a:pPr marL="457200" indent="-457200">
              <a:buAutoNum type="arabicParenR" startAt="2"/>
            </a:pPr>
            <a:r>
              <a:rPr lang="en-IN" sz="2000" b="1" dirty="0" smtClean="0">
                <a:latin typeface="Calibri" pitchFamily="34" charset="0"/>
              </a:rPr>
              <a:t>Periodic assessment </a:t>
            </a:r>
            <a:r>
              <a:rPr lang="en-IN" sz="2000" dirty="0" smtClean="0">
                <a:latin typeface="Calibri" pitchFamily="34" charset="0"/>
              </a:rPr>
              <a:t>of the tools </a:t>
            </a:r>
            <a:r>
              <a:rPr lang="en-IN" sz="2000" b="1" dirty="0" smtClean="0">
                <a:latin typeface="Calibri" pitchFamily="34" charset="0"/>
              </a:rPr>
              <a:t>to assess the facility gaps </a:t>
            </a:r>
            <a:r>
              <a:rPr lang="en-IN" sz="2000" dirty="0" smtClean="0">
                <a:latin typeface="Calibri" pitchFamily="34" charset="0"/>
              </a:rPr>
              <a:t>on a timely basis, to create roadmaps to achieve the goals on a faster time.</a:t>
            </a:r>
          </a:p>
          <a:p>
            <a:pPr marL="457200" indent="-457200">
              <a:buNone/>
            </a:pPr>
            <a:endParaRPr lang="en-IN" sz="2000" dirty="0" smtClean="0">
              <a:latin typeface="Calibri" pitchFamily="34" charset="0"/>
            </a:endParaRPr>
          </a:p>
          <a:p>
            <a:pPr>
              <a:buNone/>
            </a:pPr>
            <a:r>
              <a:rPr lang="en-IN" sz="2000" dirty="0" smtClean="0">
                <a:latin typeface="Calibri" pitchFamily="34" charset="0"/>
              </a:rPr>
              <a:t>3) To ensure </a:t>
            </a:r>
            <a:r>
              <a:rPr lang="en-IN" sz="2000" b="1" dirty="0" smtClean="0">
                <a:latin typeface="Calibri" pitchFamily="34" charset="0"/>
              </a:rPr>
              <a:t>proper training </a:t>
            </a:r>
            <a:r>
              <a:rPr lang="en-IN" sz="2000" dirty="0" smtClean="0">
                <a:latin typeface="Calibri" pitchFamily="34" charset="0"/>
              </a:rPr>
              <a:t>of the staff on a periodic basis, not only on the new born care but also on the importance of keeping the new born care corner clean.</a:t>
            </a:r>
          </a:p>
          <a:p>
            <a:pPr>
              <a:buNone/>
            </a:pPr>
            <a:endParaRPr lang="en-IN" sz="2000" dirty="0" smtClean="0">
              <a:latin typeface="Calibri" pitchFamily="34" charset="0"/>
            </a:endParaRPr>
          </a:p>
          <a:p>
            <a:pPr>
              <a:buNone/>
            </a:pPr>
            <a:r>
              <a:rPr lang="en-IN" sz="2000" dirty="0" smtClean="0">
                <a:latin typeface="Calibri" pitchFamily="34" charset="0"/>
              </a:rPr>
              <a:t>4</a:t>
            </a:r>
            <a:r>
              <a:rPr lang="en-IN" sz="2000" b="1" dirty="0" smtClean="0">
                <a:latin typeface="Calibri" pitchFamily="34" charset="0"/>
              </a:rPr>
              <a:t>) Periodic checking of the equipment </a:t>
            </a:r>
            <a:r>
              <a:rPr lang="en-IN" sz="2000" dirty="0" smtClean="0">
                <a:latin typeface="Calibri" pitchFamily="34" charset="0"/>
              </a:rPr>
              <a:t>and the lighting equipment to ensure the proper functioning of these equipment for better efficiency and untimely breakdown of machines.</a:t>
            </a:r>
          </a:p>
          <a:p>
            <a:endParaRPr lang="en-IN" sz="2400" dirty="0">
              <a:latin typeface="Calibri"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References</a:t>
            </a:r>
            <a:endParaRPr lang="en-IN" dirty="0"/>
          </a:p>
        </p:txBody>
      </p:sp>
      <p:sp>
        <p:nvSpPr>
          <p:cNvPr id="3" name="Content Placeholder 2"/>
          <p:cNvSpPr>
            <a:spLocks noGrp="1"/>
          </p:cNvSpPr>
          <p:nvPr>
            <p:ph idx="1"/>
          </p:nvPr>
        </p:nvSpPr>
        <p:spPr>
          <a:xfrm>
            <a:off x="152400" y="1447800"/>
            <a:ext cx="8634442" cy="4724400"/>
          </a:xfrm>
        </p:spPr>
        <p:txBody>
          <a:bodyPr/>
          <a:lstStyle/>
          <a:p>
            <a:r>
              <a:rPr lang="en-IN" dirty="0" smtClean="0"/>
              <a:t>SRS Bulletin Report,2012 </a:t>
            </a:r>
          </a:p>
          <a:p>
            <a:pPr>
              <a:buNone/>
            </a:pPr>
            <a:endParaRPr lang="en-IN" dirty="0" smtClean="0"/>
          </a:p>
          <a:p>
            <a:r>
              <a:rPr lang="en-IN" dirty="0" smtClean="0"/>
              <a:t>Ministry of Health and Family welfare, Government of </a:t>
            </a:r>
            <a:r>
              <a:rPr lang="en-IN" dirty="0" err="1" smtClean="0"/>
              <a:t>India:Facility</a:t>
            </a:r>
            <a:r>
              <a:rPr lang="en-IN" dirty="0" smtClean="0"/>
              <a:t> Based New born care operational guidelines 2011</a:t>
            </a:r>
          </a:p>
          <a:p>
            <a:pPr>
              <a:buNone/>
            </a:pPr>
            <a:endParaRPr lang="en-IN" dirty="0" smtClean="0"/>
          </a:p>
          <a:p>
            <a:r>
              <a:rPr lang="en-IN" dirty="0" smtClean="0"/>
              <a:t>International Journal of </a:t>
            </a:r>
            <a:r>
              <a:rPr lang="en-IN" dirty="0" err="1" smtClean="0"/>
              <a:t>Pediatrics</a:t>
            </a:r>
            <a:endParaRPr lang="en-IN" dirty="0" smtClean="0"/>
          </a:p>
          <a:p>
            <a:pPr>
              <a:buNone/>
            </a:pPr>
            <a:endParaRPr lang="en-IN" dirty="0" smtClean="0"/>
          </a:p>
          <a:p>
            <a:r>
              <a:rPr lang="en-IN" dirty="0" smtClean="0"/>
              <a:t>UNICEF</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Organization Profile</a:t>
            </a:r>
            <a:endParaRPr lang="en-IN" dirty="0"/>
          </a:p>
        </p:txBody>
      </p:sp>
      <p:sp>
        <p:nvSpPr>
          <p:cNvPr id="3" name="Content Placeholder 2"/>
          <p:cNvSpPr>
            <a:spLocks noGrp="1"/>
          </p:cNvSpPr>
          <p:nvPr>
            <p:ph idx="1"/>
          </p:nvPr>
        </p:nvSpPr>
        <p:spPr>
          <a:xfrm>
            <a:off x="152400" y="1447800"/>
            <a:ext cx="8634442" cy="4724400"/>
          </a:xfrm>
        </p:spPr>
        <p:txBody>
          <a:bodyPr/>
          <a:lstStyle/>
          <a:p>
            <a:r>
              <a:rPr lang="en-IN" sz="2800" dirty="0">
                <a:solidFill>
                  <a:schemeClr val="tx1"/>
                </a:solidFill>
                <a:latin typeface="Calibri" pitchFamily="34" charset="0"/>
              </a:rPr>
              <a:t>CARE has been working in India for 60 years, focusing on ending poverty and social justice. </a:t>
            </a:r>
            <a:endParaRPr lang="en-IN" sz="2800" dirty="0" smtClean="0">
              <a:solidFill>
                <a:schemeClr val="tx1"/>
              </a:solidFill>
              <a:latin typeface="Calibri" pitchFamily="34" charset="0"/>
            </a:endParaRPr>
          </a:p>
          <a:p>
            <a:r>
              <a:rPr lang="en-IN" sz="2800" dirty="0" smtClean="0">
                <a:solidFill>
                  <a:schemeClr val="tx1"/>
                </a:solidFill>
                <a:latin typeface="Calibri" pitchFamily="34" charset="0"/>
              </a:rPr>
              <a:t>They </a:t>
            </a:r>
            <a:r>
              <a:rPr lang="en-IN" sz="2800" dirty="0">
                <a:solidFill>
                  <a:schemeClr val="tx1"/>
                </a:solidFill>
                <a:latin typeface="Calibri" pitchFamily="34" charset="0"/>
              </a:rPr>
              <a:t>do this through well-planned and comprehensive programmes in health, education, livelihood and disaster preparedness and response. </a:t>
            </a:r>
            <a:endParaRPr lang="en-IN" sz="2800" dirty="0" smtClean="0">
              <a:solidFill>
                <a:schemeClr val="tx1"/>
              </a:solidFill>
              <a:latin typeface="Calibri" pitchFamily="34" charset="0"/>
            </a:endParaRPr>
          </a:p>
          <a:p>
            <a:r>
              <a:rPr lang="en-IN" sz="2800" dirty="0" smtClean="0">
                <a:solidFill>
                  <a:schemeClr val="tx1"/>
                </a:solidFill>
                <a:latin typeface="Calibri" pitchFamily="34" charset="0"/>
              </a:rPr>
              <a:t>Their </a:t>
            </a:r>
            <a:r>
              <a:rPr lang="en-IN" sz="2800" dirty="0">
                <a:solidFill>
                  <a:schemeClr val="tx1"/>
                </a:solidFill>
                <a:latin typeface="Calibri" pitchFamily="34" charset="0"/>
              </a:rPr>
              <a:t>over goal is the empowerment of women and girls from poor and marginalized communities leading to improvement in their lives and livelihoods. </a:t>
            </a:r>
            <a:endParaRPr lang="en-IN" sz="2800" dirty="0" smtClean="0">
              <a:solidFill>
                <a:schemeClr val="tx1"/>
              </a:solidFill>
              <a:latin typeface="Calibri" pitchFamily="34" charset="0"/>
            </a:endParaRPr>
          </a:p>
          <a:p>
            <a:r>
              <a:rPr lang="en-IN" sz="2800" dirty="0" smtClean="0">
                <a:solidFill>
                  <a:schemeClr val="tx1"/>
                </a:solidFill>
                <a:latin typeface="Calibri" pitchFamily="34" charset="0"/>
              </a:rPr>
              <a:t>They </a:t>
            </a:r>
            <a:r>
              <a:rPr lang="en-IN" sz="2800" dirty="0">
                <a:solidFill>
                  <a:schemeClr val="tx1"/>
                </a:solidFill>
                <a:latin typeface="Calibri" pitchFamily="34" charset="0"/>
              </a:rPr>
              <a:t>are part of the CARE International Confederation working in 84 countries for a world where all people live in dignity and security.</a:t>
            </a:r>
          </a:p>
          <a:p>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1571604" y="2500306"/>
            <a:ext cx="7696200" cy="4724400"/>
          </a:xfrm>
        </p:spPr>
        <p:txBody>
          <a:bodyPr/>
          <a:lstStyle/>
          <a:p>
            <a:pPr>
              <a:buNone/>
            </a:pPr>
            <a:r>
              <a:rPr lang="en-IN" sz="8000" b="1" dirty="0" smtClean="0">
                <a:latin typeface="Comic Sans MS" pitchFamily="66" charset="0"/>
              </a:rPr>
              <a:t>THANK YOU</a:t>
            </a:r>
            <a:endParaRPr lang="en-IN" sz="8000" b="1" dirty="0">
              <a:latin typeface="Comic Sans MS"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Dell\Pictures\Care logo.jpg"/>
          <p:cNvPicPr/>
          <p:nvPr/>
        </p:nvPicPr>
        <p:blipFill>
          <a:blip r:embed="rId2">
            <a:extLst>
              <a:ext uri="{28A0092B-C50C-407E-A947-70E740481C1C}">
                <a14:useLocalDpi xmlns:a14="http://schemas.microsoft.com/office/drawing/2010/main" val="0"/>
              </a:ext>
            </a:extLst>
          </a:blip>
          <a:srcRect/>
          <a:stretch>
            <a:fillRect/>
          </a:stretch>
        </p:blipFill>
        <p:spPr bwMode="auto">
          <a:xfrm>
            <a:off x="6643702" y="0"/>
            <a:ext cx="2500298" cy="2285992"/>
          </a:xfrm>
          <a:prstGeom prst="rect">
            <a:avLst/>
          </a:prstGeom>
          <a:noFill/>
          <a:ln>
            <a:noFill/>
          </a:ln>
        </p:spPr>
      </p:pic>
      <p:sp>
        <p:nvSpPr>
          <p:cNvPr id="2" name="Title 1"/>
          <p:cNvSpPr>
            <a:spLocks noGrp="1"/>
          </p:cNvSpPr>
          <p:nvPr>
            <p:ph type="title"/>
          </p:nvPr>
        </p:nvSpPr>
        <p:spPr/>
        <p:txBody>
          <a:bodyPr/>
          <a:lstStyle/>
          <a:p>
            <a:r>
              <a:rPr lang="en-IN" dirty="0" smtClean="0"/>
              <a:t>Key </a:t>
            </a:r>
            <a:r>
              <a:rPr lang="en-IN" dirty="0" err="1" smtClean="0"/>
              <a:t>Learnings</a:t>
            </a:r>
            <a:endParaRPr lang="en-IN" dirty="0"/>
          </a:p>
        </p:txBody>
      </p:sp>
      <p:sp>
        <p:nvSpPr>
          <p:cNvPr id="3" name="Content Placeholder 2"/>
          <p:cNvSpPr>
            <a:spLocks noGrp="1"/>
          </p:cNvSpPr>
          <p:nvPr>
            <p:ph idx="1"/>
          </p:nvPr>
        </p:nvSpPr>
        <p:spPr>
          <a:xfrm>
            <a:off x="152400" y="1447800"/>
            <a:ext cx="8308032" cy="4861520"/>
          </a:xfrm>
        </p:spPr>
        <p:txBody>
          <a:bodyPr/>
          <a:lstStyle/>
          <a:p>
            <a:pPr marL="0" indent="0">
              <a:buNone/>
            </a:pPr>
            <a:r>
              <a:rPr lang="en-IN" sz="2800" dirty="0"/>
              <a:t>1)	IRS monitoring in different blocks in the district</a:t>
            </a:r>
          </a:p>
          <a:p>
            <a:pPr marL="0" indent="0">
              <a:buNone/>
            </a:pPr>
            <a:r>
              <a:rPr lang="en-IN" sz="2800" dirty="0"/>
              <a:t>2)	Community meetings conducted</a:t>
            </a:r>
          </a:p>
          <a:p>
            <a:pPr marL="0" indent="0">
              <a:buNone/>
            </a:pPr>
            <a:r>
              <a:rPr lang="en-IN" sz="2800" dirty="0"/>
              <a:t>3)	</a:t>
            </a:r>
            <a:r>
              <a:rPr lang="en-IN" sz="2800" dirty="0" err="1"/>
              <a:t>Liasoning</a:t>
            </a:r>
            <a:r>
              <a:rPr lang="en-IN" sz="2800" dirty="0"/>
              <a:t> with the government </a:t>
            </a:r>
            <a:r>
              <a:rPr lang="en-IN" sz="2800" dirty="0" smtClean="0"/>
              <a:t>		stakeholders </a:t>
            </a:r>
            <a:r>
              <a:rPr lang="en-IN" sz="2800" dirty="0"/>
              <a:t>and other development </a:t>
            </a:r>
            <a:r>
              <a:rPr lang="en-IN" sz="2800" dirty="0" smtClean="0"/>
              <a:t>	partners</a:t>
            </a:r>
            <a:endParaRPr lang="en-IN" sz="2800" dirty="0"/>
          </a:p>
          <a:p>
            <a:pPr marL="0" indent="0">
              <a:buNone/>
            </a:pPr>
            <a:r>
              <a:rPr lang="en-IN" sz="2800" dirty="0"/>
              <a:t>4)	Micro plan creation</a:t>
            </a:r>
          </a:p>
          <a:p>
            <a:pPr marL="0" indent="0">
              <a:buNone/>
            </a:pPr>
            <a:r>
              <a:rPr lang="en-IN" sz="2800" dirty="0"/>
              <a:t>5)	HSC meetings</a:t>
            </a:r>
          </a:p>
          <a:p>
            <a:pPr marL="0" indent="0">
              <a:buNone/>
            </a:pPr>
            <a:r>
              <a:rPr lang="en-IN" sz="2800" dirty="0"/>
              <a:t>6)	Training of field staff</a:t>
            </a:r>
          </a:p>
          <a:p>
            <a:pPr marL="0" indent="0">
              <a:buNone/>
            </a:pPr>
            <a:r>
              <a:rPr lang="en-IN" sz="2800" dirty="0"/>
              <a:t>7)	Recruitment of field staff</a:t>
            </a:r>
          </a:p>
          <a:p>
            <a:endParaRPr lang="en-IN"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 </a:t>
            </a:r>
            <a:endParaRPr lang="en-IN" dirty="0"/>
          </a:p>
        </p:txBody>
      </p:sp>
      <p:sp>
        <p:nvSpPr>
          <p:cNvPr id="3" name="Content Placeholder 2"/>
          <p:cNvSpPr>
            <a:spLocks noGrp="1"/>
          </p:cNvSpPr>
          <p:nvPr>
            <p:ph idx="1"/>
          </p:nvPr>
        </p:nvSpPr>
        <p:spPr>
          <a:xfrm>
            <a:off x="152400" y="1447800"/>
            <a:ext cx="8491566" cy="4724400"/>
          </a:xfrm>
        </p:spPr>
        <p:txBody>
          <a:bodyPr/>
          <a:lstStyle/>
          <a:p>
            <a:r>
              <a:rPr lang="en-IN" sz="2400" dirty="0">
                <a:solidFill>
                  <a:schemeClr val="tx1"/>
                </a:solidFill>
                <a:latin typeface="Calibri" pitchFamily="34" charset="0"/>
              </a:rPr>
              <a:t>Bihar is one of India’s largest and poorest states with over 100 million people. The state has one of the country’s highest rates of maternal, neonatal and infant </a:t>
            </a:r>
            <a:r>
              <a:rPr lang="en-IN" sz="2400" dirty="0" smtClean="0">
                <a:solidFill>
                  <a:schemeClr val="tx1"/>
                </a:solidFill>
                <a:latin typeface="Calibri" pitchFamily="34" charset="0"/>
              </a:rPr>
              <a:t>mortality.</a:t>
            </a:r>
          </a:p>
          <a:p>
            <a:pPr>
              <a:buNone/>
            </a:pPr>
            <a:endParaRPr lang="en-IN" sz="2400" dirty="0" smtClean="0">
              <a:solidFill>
                <a:schemeClr val="tx1"/>
              </a:solidFill>
              <a:latin typeface="Calibri" pitchFamily="34" charset="0"/>
            </a:endParaRPr>
          </a:p>
          <a:p>
            <a:r>
              <a:rPr lang="en-IN" sz="2400" dirty="0">
                <a:solidFill>
                  <a:schemeClr val="tx1"/>
                </a:solidFill>
                <a:latin typeface="Calibri" pitchFamily="34" charset="0"/>
              </a:rPr>
              <a:t>Some of the problems hindering the </a:t>
            </a:r>
            <a:r>
              <a:rPr lang="en-IN" sz="2400" dirty="0" smtClean="0">
                <a:solidFill>
                  <a:schemeClr val="tx1"/>
                </a:solidFill>
                <a:latin typeface="Calibri" pitchFamily="34" charset="0"/>
              </a:rPr>
              <a:t>progress of the state are </a:t>
            </a:r>
          </a:p>
          <a:p>
            <a:pPr>
              <a:buFont typeface="Wingdings" pitchFamily="2" charset="2"/>
              <a:buChar char="Ø"/>
            </a:pPr>
            <a:r>
              <a:rPr lang="en-IN" sz="2400" b="1" dirty="0" smtClean="0">
                <a:solidFill>
                  <a:schemeClr val="tx1"/>
                </a:solidFill>
                <a:latin typeface="Calibri" pitchFamily="34" charset="0"/>
              </a:rPr>
              <a:t>lack </a:t>
            </a:r>
            <a:r>
              <a:rPr lang="en-IN" sz="2400" b="1" dirty="0">
                <a:solidFill>
                  <a:schemeClr val="tx1"/>
                </a:solidFill>
                <a:latin typeface="Calibri" pitchFamily="34" charset="0"/>
              </a:rPr>
              <a:t>of staff </a:t>
            </a:r>
            <a:r>
              <a:rPr lang="en-IN" sz="2400" dirty="0">
                <a:solidFill>
                  <a:schemeClr val="tx1"/>
                </a:solidFill>
                <a:latin typeface="Calibri" pitchFamily="34" charset="0"/>
              </a:rPr>
              <a:t>at primary health </a:t>
            </a:r>
            <a:r>
              <a:rPr lang="en-IN" sz="2400" dirty="0" smtClean="0">
                <a:solidFill>
                  <a:schemeClr val="tx1"/>
                </a:solidFill>
                <a:latin typeface="Calibri" pitchFamily="34" charset="0"/>
              </a:rPr>
              <a:t>centres,</a:t>
            </a:r>
          </a:p>
          <a:p>
            <a:pPr>
              <a:buFont typeface="Wingdings" pitchFamily="2" charset="2"/>
              <a:buChar char="Ø"/>
            </a:pPr>
            <a:r>
              <a:rPr lang="en-IN" sz="2400" dirty="0" smtClean="0">
                <a:solidFill>
                  <a:schemeClr val="tx1"/>
                </a:solidFill>
                <a:latin typeface="Calibri" pitchFamily="34" charset="0"/>
              </a:rPr>
              <a:t> </a:t>
            </a:r>
            <a:r>
              <a:rPr lang="en-IN" sz="2400" dirty="0">
                <a:solidFill>
                  <a:schemeClr val="tx1"/>
                </a:solidFill>
                <a:latin typeface="Calibri" pitchFamily="34" charset="0"/>
              </a:rPr>
              <a:t>problems in </a:t>
            </a:r>
            <a:r>
              <a:rPr lang="en-IN" sz="2400" b="1" dirty="0">
                <a:solidFill>
                  <a:schemeClr val="tx1"/>
                </a:solidFill>
                <a:latin typeface="Calibri" pitchFamily="34" charset="0"/>
              </a:rPr>
              <a:t>accessibility and </a:t>
            </a:r>
            <a:r>
              <a:rPr lang="en-IN" sz="2400" b="1" dirty="0" smtClean="0">
                <a:solidFill>
                  <a:schemeClr val="tx1"/>
                </a:solidFill>
                <a:latin typeface="Calibri" pitchFamily="34" charset="0"/>
              </a:rPr>
              <a:t>availability </a:t>
            </a:r>
            <a:r>
              <a:rPr lang="en-IN" sz="2400" dirty="0">
                <a:solidFill>
                  <a:schemeClr val="tx1"/>
                </a:solidFill>
                <a:latin typeface="Calibri" pitchFamily="34" charset="0"/>
              </a:rPr>
              <a:t>of health services for the marginalized populations</a:t>
            </a:r>
            <a:r>
              <a:rPr lang="en-IN" sz="2400" dirty="0" smtClean="0">
                <a:solidFill>
                  <a:schemeClr val="tx1"/>
                </a:solidFill>
                <a:latin typeface="Calibri" pitchFamily="34" charset="0"/>
              </a:rPr>
              <a:t>,</a:t>
            </a:r>
          </a:p>
          <a:p>
            <a:pPr>
              <a:buFont typeface="Wingdings" pitchFamily="2" charset="2"/>
              <a:buChar char="Ø"/>
            </a:pPr>
            <a:r>
              <a:rPr lang="en-IN" sz="2400" dirty="0" smtClean="0">
                <a:solidFill>
                  <a:schemeClr val="tx1"/>
                </a:solidFill>
                <a:latin typeface="Calibri" pitchFamily="34" charset="0"/>
              </a:rPr>
              <a:t> </a:t>
            </a:r>
            <a:r>
              <a:rPr lang="en-IN" sz="2400" dirty="0">
                <a:solidFill>
                  <a:schemeClr val="tx1"/>
                </a:solidFill>
                <a:latin typeface="Calibri" pitchFamily="34" charset="0"/>
              </a:rPr>
              <a:t>lack of proper management at the facility level</a:t>
            </a:r>
            <a:r>
              <a:rPr lang="en-IN" sz="2400" dirty="0" smtClean="0">
                <a:solidFill>
                  <a:schemeClr val="tx1"/>
                </a:solidFill>
                <a:latin typeface="Calibri" pitchFamily="34" charset="0"/>
              </a:rPr>
              <a:t>,</a:t>
            </a:r>
          </a:p>
          <a:p>
            <a:pPr>
              <a:buFont typeface="Wingdings" pitchFamily="2" charset="2"/>
              <a:buChar char="Ø"/>
            </a:pPr>
            <a:r>
              <a:rPr lang="en-IN" sz="2400" dirty="0" smtClean="0">
                <a:solidFill>
                  <a:schemeClr val="tx1"/>
                </a:solidFill>
                <a:latin typeface="Calibri" pitchFamily="34" charset="0"/>
              </a:rPr>
              <a:t> </a:t>
            </a:r>
            <a:r>
              <a:rPr lang="en-IN" sz="2400" dirty="0">
                <a:solidFill>
                  <a:schemeClr val="tx1"/>
                </a:solidFill>
                <a:latin typeface="Calibri" pitchFamily="34" charset="0"/>
              </a:rPr>
              <a:t>poor </a:t>
            </a:r>
            <a:r>
              <a:rPr lang="en-IN" sz="2400" b="1" dirty="0">
                <a:solidFill>
                  <a:schemeClr val="tx1"/>
                </a:solidFill>
                <a:latin typeface="Calibri" pitchFamily="34" charset="0"/>
              </a:rPr>
              <a:t>training</a:t>
            </a:r>
            <a:r>
              <a:rPr lang="en-IN" sz="2400" dirty="0">
                <a:solidFill>
                  <a:schemeClr val="tx1"/>
                </a:solidFill>
                <a:latin typeface="Calibri" pitchFamily="34" charset="0"/>
              </a:rPr>
              <a:t> systems, </a:t>
            </a:r>
            <a:endParaRPr lang="en-IN" sz="2400" dirty="0" smtClean="0">
              <a:solidFill>
                <a:schemeClr val="tx1"/>
              </a:solidFill>
              <a:latin typeface="Calibri" pitchFamily="34" charset="0"/>
            </a:endParaRPr>
          </a:p>
          <a:p>
            <a:pPr>
              <a:buFont typeface="Wingdings" pitchFamily="2" charset="2"/>
              <a:buChar char="Ø"/>
            </a:pPr>
            <a:r>
              <a:rPr lang="en-IN" sz="2400" dirty="0" smtClean="0">
                <a:solidFill>
                  <a:schemeClr val="tx1"/>
                </a:solidFill>
                <a:latin typeface="Calibri" pitchFamily="34" charset="0"/>
              </a:rPr>
              <a:t>and </a:t>
            </a:r>
            <a:r>
              <a:rPr lang="en-IN" sz="2400" b="1" dirty="0">
                <a:solidFill>
                  <a:schemeClr val="tx1"/>
                </a:solidFill>
                <a:latin typeface="Calibri" pitchFamily="34" charset="0"/>
              </a:rPr>
              <a:t>inadequate infrastructure </a:t>
            </a:r>
            <a:r>
              <a:rPr lang="en-IN" sz="2400" dirty="0">
                <a:solidFill>
                  <a:schemeClr val="tx1"/>
                </a:solidFill>
                <a:latin typeface="Calibri" pitchFamily="34" charset="0"/>
              </a:rPr>
              <a:t>at public health facilities and poor integration of interventions</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Mortality Indicators of Bihar</a:t>
            </a:r>
            <a:endParaRPr lang="en-IN" dirty="0"/>
          </a:p>
        </p:txBody>
      </p:sp>
      <p:pic>
        <p:nvPicPr>
          <p:cNvPr id="145410" name="Picture 2" descr="C:\Users\Monal\Desktop\Untitled.jpg"/>
          <p:cNvPicPr>
            <a:picLocks noGrp="1" noChangeAspect="1" noChangeArrowheads="1"/>
          </p:cNvPicPr>
          <p:nvPr>
            <p:ph idx="1"/>
          </p:nvPr>
        </p:nvPicPr>
        <p:blipFill>
          <a:blip r:embed="rId2"/>
          <a:srcRect/>
          <a:stretch>
            <a:fillRect/>
          </a:stretch>
        </p:blipFill>
        <p:spPr bwMode="auto">
          <a:xfrm>
            <a:off x="214283" y="1714488"/>
            <a:ext cx="8260212" cy="485778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Background</a:t>
            </a:r>
            <a:endParaRPr lang="en-IN" dirty="0"/>
          </a:p>
        </p:txBody>
      </p:sp>
      <p:sp>
        <p:nvSpPr>
          <p:cNvPr id="3" name="Content Placeholder 2"/>
          <p:cNvSpPr>
            <a:spLocks noGrp="1"/>
          </p:cNvSpPr>
          <p:nvPr>
            <p:ph idx="1"/>
          </p:nvPr>
        </p:nvSpPr>
        <p:spPr>
          <a:xfrm>
            <a:off x="152400" y="1447800"/>
            <a:ext cx="8777318" cy="4724400"/>
          </a:xfrm>
        </p:spPr>
        <p:txBody>
          <a:bodyPr/>
          <a:lstStyle/>
          <a:p>
            <a:r>
              <a:rPr lang="en-IN" sz="2400" dirty="0">
                <a:solidFill>
                  <a:schemeClr val="tx1"/>
                </a:solidFill>
                <a:latin typeface="Calibri" pitchFamily="34" charset="0"/>
              </a:rPr>
              <a:t>Neonatal deaths constitute two-thirds of </a:t>
            </a:r>
            <a:r>
              <a:rPr lang="en-IN" sz="2400" dirty="0" smtClean="0">
                <a:solidFill>
                  <a:schemeClr val="tx1"/>
                </a:solidFill>
                <a:latin typeface="Calibri" pitchFamily="34" charset="0"/>
              </a:rPr>
              <a:t>infant deaths </a:t>
            </a:r>
            <a:r>
              <a:rPr lang="en-IN" sz="2400" dirty="0">
                <a:solidFill>
                  <a:schemeClr val="tx1"/>
                </a:solidFill>
                <a:latin typeface="Calibri" pitchFamily="34" charset="0"/>
              </a:rPr>
              <a:t>in India</a:t>
            </a:r>
            <a:r>
              <a:rPr lang="en-IN" sz="2400" dirty="0" smtClean="0">
                <a:solidFill>
                  <a:schemeClr val="tx1"/>
                </a:solidFill>
                <a:latin typeface="Calibri" pitchFamily="34" charset="0"/>
              </a:rPr>
              <a:t>;</a:t>
            </a:r>
          </a:p>
          <a:p>
            <a:pPr>
              <a:buNone/>
            </a:pPr>
            <a:endParaRPr lang="en-IN" sz="2400" dirty="0" smtClean="0">
              <a:solidFill>
                <a:schemeClr val="tx1"/>
              </a:solidFill>
              <a:latin typeface="Calibri" pitchFamily="34" charset="0"/>
            </a:endParaRPr>
          </a:p>
          <a:p>
            <a:r>
              <a:rPr lang="en-IN" sz="2400" dirty="0" smtClean="0">
                <a:solidFill>
                  <a:schemeClr val="tx1"/>
                </a:solidFill>
                <a:latin typeface="Calibri" pitchFamily="34" charset="0"/>
              </a:rPr>
              <a:t> </a:t>
            </a:r>
            <a:r>
              <a:rPr lang="en-IN" sz="2400" dirty="0">
                <a:solidFill>
                  <a:schemeClr val="tx1"/>
                </a:solidFill>
                <a:latin typeface="Calibri" pitchFamily="34" charset="0"/>
              </a:rPr>
              <a:t>45% of the deaths occur within the first two days of </a:t>
            </a:r>
            <a:r>
              <a:rPr lang="en-IN" sz="2400" dirty="0" smtClean="0">
                <a:solidFill>
                  <a:schemeClr val="tx1"/>
                </a:solidFill>
                <a:latin typeface="Calibri" pitchFamily="34" charset="0"/>
              </a:rPr>
              <a:t>life</a:t>
            </a:r>
          </a:p>
          <a:p>
            <a:pPr>
              <a:buNone/>
            </a:pPr>
            <a:endParaRPr lang="en-IN" sz="2400" dirty="0" smtClean="0">
              <a:solidFill>
                <a:schemeClr val="tx1"/>
              </a:solidFill>
              <a:latin typeface="Calibri" pitchFamily="34" charset="0"/>
            </a:endParaRPr>
          </a:p>
          <a:p>
            <a:r>
              <a:rPr lang="en-IN" sz="2400" dirty="0">
                <a:latin typeface="Calibri" pitchFamily="34" charset="0"/>
              </a:rPr>
              <a:t>A</a:t>
            </a:r>
            <a:r>
              <a:rPr lang="en-IN" sz="2400" dirty="0" smtClean="0">
                <a:solidFill>
                  <a:schemeClr val="tx1"/>
                </a:solidFill>
                <a:latin typeface="Calibri" pitchFamily="34" charset="0"/>
              </a:rPr>
              <a:t>bout </a:t>
            </a:r>
            <a:r>
              <a:rPr lang="en-IN" sz="2400" dirty="0">
                <a:solidFill>
                  <a:schemeClr val="tx1"/>
                </a:solidFill>
                <a:latin typeface="Calibri" pitchFamily="34" charset="0"/>
              </a:rPr>
              <a:t>70% of neonatal deaths could be prevented if proven </a:t>
            </a:r>
            <a:r>
              <a:rPr lang="en-IN" sz="2400" dirty="0" smtClean="0">
                <a:solidFill>
                  <a:schemeClr val="tx1"/>
                </a:solidFill>
                <a:latin typeface="Calibri" pitchFamily="34" charset="0"/>
              </a:rPr>
              <a:t>interventions are </a:t>
            </a:r>
            <a:r>
              <a:rPr lang="en-IN" sz="2400" dirty="0">
                <a:solidFill>
                  <a:schemeClr val="tx1"/>
                </a:solidFill>
                <a:latin typeface="Calibri" pitchFamily="34" charset="0"/>
              </a:rPr>
              <a:t>implemented effectively with high coverage</a:t>
            </a:r>
            <a:r>
              <a:rPr lang="en-IN" sz="2400" dirty="0" smtClean="0">
                <a:solidFill>
                  <a:schemeClr val="tx1"/>
                </a:solidFill>
                <a:latin typeface="Calibri" pitchFamily="34" charset="0"/>
              </a:rPr>
              <a:t>.</a:t>
            </a:r>
          </a:p>
          <a:p>
            <a:pPr>
              <a:buNone/>
            </a:pPr>
            <a:endParaRPr lang="en-IN" sz="2400" dirty="0" smtClean="0">
              <a:solidFill>
                <a:schemeClr val="tx1"/>
              </a:solidFill>
              <a:latin typeface="Calibri" pitchFamily="34" charset="0"/>
            </a:endParaRPr>
          </a:p>
          <a:p>
            <a:r>
              <a:rPr lang="en-IN" sz="2400" dirty="0" smtClean="0">
                <a:solidFill>
                  <a:schemeClr val="tx1"/>
                </a:solidFill>
                <a:latin typeface="Calibri" pitchFamily="34" charset="0"/>
              </a:rPr>
              <a:t>Facility </a:t>
            </a:r>
            <a:r>
              <a:rPr lang="en-IN" sz="2400" dirty="0">
                <a:solidFill>
                  <a:schemeClr val="tx1"/>
                </a:solidFill>
                <a:latin typeface="Calibri" pitchFamily="34" charset="0"/>
              </a:rPr>
              <a:t>based interventions </a:t>
            </a:r>
            <a:r>
              <a:rPr lang="en-IN" sz="2400" b="1" dirty="0">
                <a:solidFill>
                  <a:schemeClr val="tx1"/>
                </a:solidFill>
                <a:latin typeface="Calibri" pitchFamily="34" charset="0"/>
              </a:rPr>
              <a:t>can reduce neonatal mortality by 23-50% </a:t>
            </a:r>
            <a:r>
              <a:rPr lang="en-IN" sz="2400" dirty="0">
                <a:solidFill>
                  <a:schemeClr val="tx1"/>
                </a:solidFill>
                <a:latin typeface="Calibri" pitchFamily="34" charset="0"/>
              </a:rPr>
              <a:t>in different settings</a:t>
            </a:r>
            <a:r>
              <a:rPr lang="en-IN" sz="2400" dirty="0" smtClean="0">
                <a:solidFill>
                  <a:schemeClr val="tx1"/>
                </a:solidFill>
                <a:latin typeface="Calibri" pitchFamily="34" charset="0"/>
              </a:rPr>
              <a:t>.</a:t>
            </a:r>
          </a:p>
          <a:p>
            <a:pPr>
              <a:buNone/>
            </a:pPr>
            <a:endParaRPr lang="en-IN" sz="2400" dirty="0" smtClean="0">
              <a:solidFill>
                <a:schemeClr val="tx1"/>
              </a:solidFill>
              <a:latin typeface="Calibri" pitchFamily="34" charset="0"/>
            </a:endParaRPr>
          </a:p>
          <a:p>
            <a:r>
              <a:rPr lang="en-IN" sz="2400" dirty="0" smtClean="0">
                <a:solidFill>
                  <a:schemeClr val="tx1"/>
                </a:solidFill>
                <a:latin typeface="Calibri" pitchFamily="34" charset="0"/>
              </a:rPr>
              <a:t> Facility-based newborn </a:t>
            </a:r>
            <a:r>
              <a:rPr lang="en-IN" sz="2400" dirty="0">
                <a:solidFill>
                  <a:schemeClr val="tx1"/>
                </a:solidFill>
                <a:latin typeface="Calibri" pitchFamily="34" charset="0"/>
              </a:rPr>
              <a:t>care, thus, has a significant potential for improving the survival of newborns in India.</a:t>
            </a:r>
          </a:p>
          <a:p>
            <a:endParaRPr lang="en-IN"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NEW BORN CARE CORNEER</a:t>
            </a:r>
            <a:endParaRPr lang="en-IN" dirty="0"/>
          </a:p>
        </p:txBody>
      </p:sp>
      <p:pic>
        <p:nvPicPr>
          <p:cNvPr id="146434" name="Picture 2" descr="C:\Users\Monal\Desktop\Untitled1.jpg"/>
          <p:cNvPicPr>
            <a:picLocks noGrp="1" noChangeAspect="1" noChangeArrowheads="1"/>
          </p:cNvPicPr>
          <p:nvPr>
            <p:ph idx="1"/>
          </p:nvPr>
        </p:nvPicPr>
        <p:blipFill>
          <a:blip r:embed="rId2"/>
          <a:srcRect/>
          <a:stretch>
            <a:fillRect/>
          </a:stretch>
        </p:blipFill>
        <p:spPr bwMode="auto">
          <a:xfrm>
            <a:off x="500034" y="1500174"/>
            <a:ext cx="7786741" cy="4929221"/>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142844" y="1285860"/>
            <a:ext cx="8072494" cy="5000660"/>
          </a:xfrm>
        </p:spPr>
        <p:txBody>
          <a:bodyPr/>
          <a:lstStyle/>
          <a:p>
            <a:r>
              <a:rPr lang="en-IN" sz="2000" dirty="0">
                <a:solidFill>
                  <a:schemeClr val="tx1"/>
                </a:solidFill>
                <a:latin typeface="Calibri" pitchFamily="34" charset="0"/>
              </a:rPr>
              <a:t>Newborn care </a:t>
            </a:r>
            <a:r>
              <a:rPr lang="en-IN" sz="2000" dirty="0" smtClean="0">
                <a:solidFill>
                  <a:schemeClr val="tx1"/>
                </a:solidFill>
                <a:latin typeface="Calibri" pitchFamily="34" charset="0"/>
              </a:rPr>
              <a:t>corner </a:t>
            </a:r>
            <a:r>
              <a:rPr lang="en-IN" sz="2000" dirty="0">
                <a:solidFill>
                  <a:schemeClr val="tx1"/>
                </a:solidFill>
                <a:latin typeface="Calibri" pitchFamily="34" charset="0"/>
              </a:rPr>
              <a:t>provides an acceptable environment for all infants at birth. </a:t>
            </a:r>
            <a:endParaRPr lang="en-IN" sz="2000" dirty="0" smtClean="0">
              <a:solidFill>
                <a:schemeClr val="tx1"/>
              </a:solidFill>
              <a:latin typeface="Calibri" pitchFamily="34" charset="0"/>
            </a:endParaRPr>
          </a:p>
          <a:p>
            <a:pPr>
              <a:buNone/>
            </a:pPr>
            <a:endParaRPr lang="en-IN" sz="2000" dirty="0">
              <a:latin typeface="Calibri" pitchFamily="34" charset="0"/>
            </a:endParaRPr>
          </a:p>
          <a:p>
            <a:r>
              <a:rPr lang="en-IN" sz="2000" dirty="0" smtClean="0">
                <a:solidFill>
                  <a:schemeClr val="tx1"/>
                </a:solidFill>
                <a:latin typeface="Calibri" pitchFamily="34" charset="0"/>
              </a:rPr>
              <a:t>Services </a:t>
            </a:r>
            <a:r>
              <a:rPr lang="en-IN" sz="2000" dirty="0">
                <a:solidFill>
                  <a:schemeClr val="tx1"/>
                </a:solidFill>
                <a:latin typeface="Calibri" pitchFamily="34" charset="0"/>
              </a:rPr>
              <a:t>provided in the Newborn care corner </a:t>
            </a:r>
            <a:r>
              <a:rPr lang="en-IN" sz="2000" dirty="0" smtClean="0">
                <a:solidFill>
                  <a:schemeClr val="tx1"/>
                </a:solidFill>
                <a:latin typeface="Calibri" pitchFamily="34" charset="0"/>
              </a:rPr>
              <a:t>include</a:t>
            </a:r>
          </a:p>
          <a:p>
            <a:pPr>
              <a:buFont typeface="Wingdings" pitchFamily="2" charset="2"/>
              <a:buChar char="Ø"/>
            </a:pPr>
            <a:r>
              <a:rPr lang="en-IN" sz="2000" b="1" dirty="0" smtClean="0">
                <a:solidFill>
                  <a:schemeClr val="tx1"/>
                </a:solidFill>
                <a:latin typeface="Calibri" pitchFamily="34" charset="0"/>
              </a:rPr>
              <a:t> </a:t>
            </a:r>
            <a:r>
              <a:rPr lang="en-IN" sz="2000" b="1" dirty="0">
                <a:solidFill>
                  <a:schemeClr val="tx1"/>
                </a:solidFill>
                <a:latin typeface="Calibri" pitchFamily="34" charset="0"/>
              </a:rPr>
              <a:t>provision of warmth</a:t>
            </a:r>
            <a:r>
              <a:rPr lang="en-IN" sz="2000" b="1" dirty="0" smtClean="0">
                <a:solidFill>
                  <a:schemeClr val="tx1"/>
                </a:solidFill>
                <a:latin typeface="Calibri" pitchFamily="34" charset="0"/>
              </a:rPr>
              <a:t>,</a:t>
            </a:r>
          </a:p>
          <a:p>
            <a:pPr>
              <a:buFont typeface="Wingdings" pitchFamily="2" charset="2"/>
              <a:buChar char="Ø"/>
            </a:pPr>
            <a:r>
              <a:rPr lang="en-IN" sz="2000" b="1" dirty="0" smtClean="0">
                <a:solidFill>
                  <a:schemeClr val="tx1"/>
                </a:solidFill>
                <a:latin typeface="Calibri" pitchFamily="34" charset="0"/>
              </a:rPr>
              <a:t> </a:t>
            </a:r>
            <a:r>
              <a:rPr lang="en-IN" sz="2000" b="1" dirty="0">
                <a:solidFill>
                  <a:schemeClr val="tx1"/>
                </a:solidFill>
                <a:latin typeface="Calibri" pitchFamily="34" charset="0"/>
              </a:rPr>
              <a:t>early initiation of breastfeeding, </a:t>
            </a:r>
            <a:endParaRPr lang="en-IN" sz="2000" b="1" dirty="0" smtClean="0">
              <a:solidFill>
                <a:schemeClr val="tx1"/>
              </a:solidFill>
              <a:latin typeface="Calibri" pitchFamily="34" charset="0"/>
            </a:endParaRPr>
          </a:p>
          <a:p>
            <a:pPr>
              <a:buFont typeface="Wingdings" pitchFamily="2" charset="2"/>
              <a:buChar char="Ø"/>
            </a:pPr>
            <a:r>
              <a:rPr lang="en-IN" sz="2000" b="1" dirty="0" smtClean="0">
                <a:solidFill>
                  <a:schemeClr val="tx1"/>
                </a:solidFill>
                <a:latin typeface="Calibri" pitchFamily="34" charset="0"/>
              </a:rPr>
              <a:t>weighing </a:t>
            </a:r>
            <a:r>
              <a:rPr lang="en-IN" sz="2000" b="1" dirty="0">
                <a:solidFill>
                  <a:schemeClr val="tx1"/>
                </a:solidFill>
                <a:latin typeface="Calibri" pitchFamily="34" charset="0"/>
              </a:rPr>
              <a:t>the neonate and quick </a:t>
            </a:r>
            <a:r>
              <a:rPr lang="en-IN" sz="2000" b="1" dirty="0" smtClean="0">
                <a:solidFill>
                  <a:schemeClr val="tx1"/>
                </a:solidFill>
                <a:latin typeface="Calibri" pitchFamily="34" charset="0"/>
              </a:rPr>
              <a:t>baby-check</a:t>
            </a:r>
          </a:p>
          <a:p>
            <a:pPr>
              <a:buNone/>
            </a:pPr>
            <a:endParaRPr lang="en-IN" sz="2000" dirty="0" smtClean="0">
              <a:solidFill>
                <a:schemeClr val="tx1"/>
              </a:solidFill>
              <a:latin typeface="Calibri" pitchFamily="34" charset="0"/>
            </a:endParaRPr>
          </a:p>
          <a:p>
            <a:r>
              <a:rPr lang="en-IN" sz="2000" dirty="0" smtClean="0">
                <a:solidFill>
                  <a:schemeClr val="tx1"/>
                </a:solidFill>
                <a:latin typeface="Calibri" pitchFamily="34" charset="0"/>
              </a:rPr>
              <a:t>The </a:t>
            </a:r>
            <a:r>
              <a:rPr lang="en-IN" sz="2000" dirty="0">
                <a:solidFill>
                  <a:schemeClr val="tx1"/>
                </a:solidFill>
                <a:latin typeface="Calibri" pitchFamily="34" charset="0"/>
              </a:rPr>
              <a:t>configuration of the corner includes clear floor within the labour room, </a:t>
            </a:r>
            <a:r>
              <a:rPr lang="en-IN" sz="2000" b="1" dirty="0">
                <a:solidFill>
                  <a:schemeClr val="tx1"/>
                </a:solidFill>
                <a:latin typeface="Calibri" pitchFamily="34" charset="0"/>
              </a:rPr>
              <a:t>20-30 sq feet </a:t>
            </a:r>
            <a:r>
              <a:rPr lang="en-IN" sz="2000" dirty="0">
                <a:solidFill>
                  <a:schemeClr val="tx1"/>
                </a:solidFill>
                <a:latin typeface="Calibri" pitchFamily="34" charset="0"/>
              </a:rPr>
              <a:t>in </a:t>
            </a:r>
            <a:r>
              <a:rPr lang="en-IN" sz="2000" dirty="0" smtClean="0">
                <a:solidFill>
                  <a:schemeClr val="tx1"/>
                </a:solidFill>
                <a:latin typeface="Calibri" pitchFamily="34" charset="0"/>
              </a:rPr>
              <a:t>size</a:t>
            </a:r>
          </a:p>
          <a:p>
            <a:pPr>
              <a:buNone/>
            </a:pPr>
            <a:endParaRPr lang="en-IN" sz="2000" dirty="0" smtClean="0">
              <a:solidFill>
                <a:schemeClr val="tx1"/>
              </a:solidFill>
              <a:latin typeface="Calibri" pitchFamily="34" charset="0"/>
            </a:endParaRPr>
          </a:p>
          <a:p>
            <a:r>
              <a:rPr lang="en-IN" sz="2000" b="1" dirty="0" smtClean="0">
                <a:solidFill>
                  <a:schemeClr val="tx1"/>
                </a:solidFill>
                <a:latin typeface="Calibri" pitchFamily="34" charset="0"/>
              </a:rPr>
              <a:t>One  </a:t>
            </a:r>
            <a:r>
              <a:rPr lang="en-IN" sz="2000" b="1" dirty="0">
                <a:solidFill>
                  <a:schemeClr val="tx1"/>
                </a:solidFill>
                <a:latin typeface="Calibri" pitchFamily="34" charset="0"/>
              </a:rPr>
              <a:t>doctor  and  one  staff nurse </a:t>
            </a:r>
            <a:r>
              <a:rPr lang="en-IN" sz="2000" dirty="0">
                <a:solidFill>
                  <a:schemeClr val="tx1"/>
                </a:solidFill>
                <a:latin typeface="Calibri" pitchFamily="34" charset="0"/>
              </a:rPr>
              <a:t> should  be  designated  to </a:t>
            </a:r>
            <a:r>
              <a:rPr lang="en-IN" sz="2000" b="1" dirty="0">
                <a:solidFill>
                  <a:schemeClr val="tx1"/>
                </a:solidFill>
                <a:latin typeface="Calibri" pitchFamily="34" charset="0"/>
              </a:rPr>
              <a:t>NBCC </a:t>
            </a:r>
            <a:r>
              <a:rPr lang="en-IN" sz="2000" dirty="0">
                <a:solidFill>
                  <a:schemeClr val="tx1"/>
                </a:solidFill>
                <a:latin typeface="Calibri" pitchFamily="34" charset="0"/>
              </a:rPr>
              <a:t> to  ensure  appropriate functioning of the corner. </a:t>
            </a:r>
            <a:endParaRPr lang="en-IN" sz="2000" dirty="0" smtClean="0">
              <a:solidFill>
                <a:schemeClr val="tx1"/>
              </a:solidFill>
              <a:latin typeface="Calibri" pitchFamily="34" charset="0"/>
            </a:endParaRPr>
          </a:p>
          <a:p>
            <a:pPr>
              <a:buNone/>
            </a:pPr>
            <a:endParaRPr lang="en-IN" sz="2000" dirty="0" smtClean="0">
              <a:solidFill>
                <a:schemeClr val="tx1"/>
              </a:solidFill>
              <a:latin typeface="Calibri" pitchFamily="34" charset="0"/>
            </a:endParaRPr>
          </a:p>
          <a:p>
            <a:r>
              <a:rPr lang="en-IN" sz="2000" dirty="0" smtClean="0">
                <a:solidFill>
                  <a:schemeClr val="tx1"/>
                </a:solidFill>
                <a:latin typeface="Calibri" pitchFamily="34" charset="0"/>
              </a:rPr>
              <a:t>All </a:t>
            </a:r>
            <a:r>
              <a:rPr lang="en-IN" sz="2000" dirty="0">
                <a:solidFill>
                  <a:schemeClr val="tx1"/>
                </a:solidFill>
                <a:latin typeface="Calibri" pitchFamily="34" charset="0"/>
              </a:rPr>
              <a:t>doctors and nurses who are likely to attend deliveries must be trained </a:t>
            </a:r>
            <a:r>
              <a:rPr lang="en-IN" sz="2000" dirty="0" smtClean="0">
                <a:solidFill>
                  <a:schemeClr val="tx1"/>
                </a:solidFill>
                <a:latin typeface="Calibri" pitchFamily="34" charset="0"/>
              </a:rPr>
              <a:t>in </a:t>
            </a:r>
            <a:r>
              <a:rPr lang="en-IN" sz="2000" b="1" dirty="0" err="1" smtClean="0">
                <a:solidFill>
                  <a:schemeClr val="tx1"/>
                </a:solidFill>
                <a:latin typeface="Calibri" pitchFamily="34" charset="0"/>
              </a:rPr>
              <a:t>Navjaat</a:t>
            </a:r>
            <a:r>
              <a:rPr lang="en-IN" sz="2000" b="1" dirty="0" smtClean="0">
                <a:solidFill>
                  <a:schemeClr val="tx1"/>
                </a:solidFill>
                <a:latin typeface="Calibri" pitchFamily="34" charset="0"/>
              </a:rPr>
              <a:t> </a:t>
            </a:r>
            <a:r>
              <a:rPr lang="en-IN" sz="2000" b="1" dirty="0" err="1" smtClean="0">
                <a:solidFill>
                  <a:schemeClr val="tx1"/>
                </a:solidFill>
                <a:latin typeface="Calibri" pitchFamily="34" charset="0"/>
              </a:rPr>
              <a:t>Shishu</a:t>
            </a:r>
            <a:r>
              <a:rPr lang="en-IN" sz="2000" b="1" dirty="0" smtClean="0">
                <a:solidFill>
                  <a:schemeClr val="tx1"/>
                </a:solidFill>
                <a:latin typeface="Calibri" pitchFamily="34" charset="0"/>
              </a:rPr>
              <a:t> </a:t>
            </a:r>
            <a:r>
              <a:rPr lang="en-IN" sz="2000" b="1" dirty="0" err="1" smtClean="0">
                <a:solidFill>
                  <a:schemeClr val="tx1"/>
                </a:solidFill>
                <a:latin typeface="Calibri" pitchFamily="34" charset="0"/>
              </a:rPr>
              <a:t>Suraksha</a:t>
            </a:r>
            <a:r>
              <a:rPr lang="en-IN" sz="2000" b="1" dirty="0" smtClean="0">
                <a:solidFill>
                  <a:schemeClr val="tx1"/>
                </a:solidFill>
                <a:latin typeface="Calibri" pitchFamily="34" charset="0"/>
              </a:rPr>
              <a:t> </a:t>
            </a:r>
            <a:r>
              <a:rPr lang="en-IN" sz="2000" b="1" dirty="0" err="1" smtClean="0">
                <a:solidFill>
                  <a:schemeClr val="tx1"/>
                </a:solidFill>
                <a:latin typeface="Calibri" pitchFamily="34" charset="0"/>
              </a:rPr>
              <a:t>Karyakram</a:t>
            </a:r>
            <a:r>
              <a:rPr lang="en-IN" sz="2000" b="1" dirty="0" smtClean="0">
                <a:solidFill>
                  <a:schemeClr val="tx1"/>
                </a:solidFill>
                <a:latin typeface="Calibri" pitchFamily="34" charset="0"/>
              </a:rPr>
              <a:t>(NSSK</a:t>
            </a:r>
            <a:r>
              <a:rPr lang="en-IN" sz="2000" b="1" dirty="0">
                <a:solidFill>
                  <a:schemeClr val="tx1"/>
                </a:solidFill>
                <a:latin typeface="Calibri" pitchFamily="34" charset="0"/>
              </a:rPr>
              <a:t>)</a:t>
            </a:r>
            <a:endParaRPr lang="en-IN" sz="2000" b="1" dirty="0">
              <a:latin typeface="Calibri" pitchFamily="34" charset="0"/>
            </a:endParaRPr>
          </a:p>
        </p:txBody>
      </p:sp>
    </p:spTree>
  </p:cSld>
  <p:clrMapOvr>
    <a:masterClrMapping/>
  </p:clrMapOvr>
</p:sld>
</file>

<file path=ppt/theme/theme1.xml><?xml version="1.0" encoding="utf-8"?>
<a:theme xmlns:a="http://schemas.openxmlformats.org/drawingml/2006/main" name="TS010286212">
  <a:themeElements>
    <a:clrScheme name="">
      <a:dk1>
        <a:srgbClr val="000066"/>
      </a:dk1>
      <a:lt1>
        <a:srgbClr val="FFFFFF"/>
      </a:lt1>
      <a:dk2>
        <a:srgbClr val="FFFFFF"/>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fontScheme name="PPP_SNATU_TXT_New_Lif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IN"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IN" sz="1800" b="0" i="0" u="none" strike="noStrike" cap="none" normalizeH="0" baseline="0" smtClean="0">
            <a:ln>
              <a:noFill/>
            </a:ln>
            <a:solidFill>
              <a:schemeClr val="tx1"/>
            </a:solidFill>
            <a:effectLst/>
            <a:latin typeface="Arial" charset="0"/>
          </a:defRPr>
        </a:defPPr>
      </a:lstStyle>
    </a:lnDef>
  </a:objectDefaults>
  <a:extraClrSchemeLst>
    <a:extraClrScheme>
      <a:clrScheme name="PPP_SNATU_TXT_New_Lif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NATU_TXT_New_Lif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P_SNATU_TXT_New_Lif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P_SNATU_TXT_New_Lif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P_SNATU_TXT_New_Lif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P_SNATU_TXT_New_Lif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P_SNATU_TXT_New_Lif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P_SNATU_TXT_New_Lif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P_SNATU_TXT_New_Lif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P_SNATU_TXT_New_Lif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P_SNATU_TXT_New_Lif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P_SNATU_TXT_New_Lif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PP_SNATU_TXT_New_Life 13">
        <a:dk1>
          <a:srgbClr val="000000"/>
        </a:dk1>
        <a:lt1>
          <a:srgbClr val="FFFFFF"/>
        </a:lt1>
        <a:dk2>
          <a:srgbClr val="003366"/>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NATU_TXT_New_Life 14">
        <a:dk1>
          <a:srgbClr val="000066"/>
        </a:dk1>
        <a:lt1>
          <a:srgbClr val="FFFFFF"/>
        </a:lt1>
        <a:dk2>
          <a:srgbClr val="0033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NATU_TXT_New_Life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NATU_TXT_New_Life 16">
        <a:dk1>
          <a:srgbClr val="FFFFFF"/>
        </a:dk1>
        <a:lt1>
          <a:srgbClr val="FFFFFF"/>
        </a:lt1>
        <a:dk2>
          <a:srgbClr val="000066"/>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OOFile" ma:contentTypeID="0x0101006025706CF4CD034688BEBAE97A2E701D020200C3831ACA17D8814887A164412888521E" ma:contentTypeVersion="7" ma:contentTypeDescription="Create a new document." ma:contentTypeScope="" ma:versionID="ed1fea5d08807278759d338940aa9e8f">
  <xsd:schema xmlns:xsd="http://www.w3.org/2001/XMLSchema" xmlns:xs="http://www.w3.org/2001/XMLSchema" xmlns:p="http://schemas.microsoft.com/office/2006/metadata/properties" xmlns:ns2="145c5697-5eb5-440b-b2f1-a8273fb59250" targetNamespace="http://schemas.microsoft.com/office/2006/metadata/properties" ma:root="true" ma:fieldsID="174e4b03d57b3d621fa064bbab783e99" ns2:_="">
    <xsd:import namespace="145c5697-5eb5-440b-b2f1-a8273fb59250"/>
    <xsd:element name="properties">
      <xsd:complexType>
        <xsd:sequence>
          <xsd:element name="documentManagement">
            <xsd:complexType>
              <xsd:all>
                <xsd:element ref="ns2:AssetId" minOccurs="0"/>
                <xsd:element ref="ns2:AuthoringAssetId" minOccurs="0"/>
                <xsd:element ref="ns2:AssetType" minOccurs="0"/>
                <xsd:element ref="ns2:Markets" minOccurs="0"/>
                <xsd:element ref="ns2:NumericAssetId" minOccurs="0"/>
                <xsd:element ref="ns2:AppV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5c5697-5eb5-440b-b2f1-a8273fb59250" elementFormDefault="qualified">
    <xsd:import namespace="http://schemas.microsoft.com/office/2006/documentManagement/types"/>
    <xsd:import namespace="http://schemas.microsoft.com/office/infopath/2007/PartnerControls"/>
    <xsd:element name="AssetId" ma:index="8" nillable="true" ma:displayName="AssetId" ma:indexed="true" ma:internalName="AssetId" ma:readOnly="false">
      <xsd:simpleType>
        <xsd:restriction base="dms:Text"/>
      </xsd:simpleType>
    </xsd:element>
    <xsd:element name="AuthoringAssetId" ma:index="9" nillable="true" ma:displayName="AuthoringAssetId" ma:indexed="true" ma:internalName="AuthoringAssetId" ma:readOnly="false">
      <xsd:simpleType>
        <xsd:restriction base="dms:Text"/>
      </xsd:simpleType>
    </xsd:element>
    <xsd:element name="AssetType" ma:index="10" nillable="true" ma:displayName="AssetType" ma:internalName="AssetType" ma:readOnly="false">
      <xsd:simpleType>
        <xsd:restriction base="dms:Text"/>
      </xsd:simpleType>
    </xsd:element>
    <xsd:element name="Markets" ma:index="11" nillable="true" ma:displayName="Markets" ma:internalName="Markets" ma:readOnly="false">
      <xsd:simpleType>
        <xsd:restriction base="dms:Text"/>
      </xsd:simpleType>
    </xsd:element>
    <xsd:element name="NumericAssetId" ma:index="12" nillable="true" ma:displayName="NumericAssetId" ma:indexed="true" ma:internalName="NumericAssetId" ma:readOnly="false">
      <xsd:simpleType>
        <xsd:restriction base="dms:Unknown"/>
      </xsd:simpleType>
    </xsd:element>
    <xsd:element name="AppVer" ma:index="13" nillable="true" ma:displayName="AppVer" ma:internalName="AppVer"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documentManagement>
    <NumericAssetId xmlns="145c5697-5eb5-440b-b2f1-a8273fb59250" xsi:nil="true"/>
    <AssetType xmlns="145c5697-5eb5-440b-b2f1-a8273fb59250">TP</AssetType>
    <Markets xmlns="145c5697-5eb5-440b-b2f1-a8273fb59250" xsi:nil="true"/>
    <AppVer xmlns="145c5697-5eb5-440b-b2f1-a8273fb59250" xsi:nil="true"/>
    <AuthoringAssetId xmlns="145c5697-5eb5-440b-b2f1-a8273fb59250">TP010286212</AuthoringAssetId>
    <AssetId xmlns="145c5697-5eb5-440b-b2f1-a8273fb59250">TS010286212</AssetId>
  </documentManagement>
</p:properties>
</file>

<file path=customXml/itemProps1.xml><?xml version="1.0" encoding="utf-8"?>
<ds:datastoreItem xmlns:ds="http://schemas.openxmlformats.org/officeDocument/2006/customXml" ds:itemID="{C58F13F0-D61A-4B88-9904-CD4305CAD223}">
  <ds:schemaRefs>
    <ds:schemaRef ds:uri="http://schemas.microsoft.com/sharepoint/v3/contenttype/forms"/>
  </ds:schemaRefs>
</ds:datastoreItem>
</file>

<file path=customXml/itemProps2.xml><?xml version="1.0" encoding="utf-8"?>
<ds:datastoreItem xmlns:ds="http://schemas.openxmlformats.org/officeDocument/2006/customXml" ds:itemID="{781534A5-A9BE-4346-9214-51B98BC17B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5c5697-5eb5-440b-b2f1-a8273fb592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ABAC6B9E-8FC8-4D3F-879E-6C074A981216}">
  <ds:schemaRefs>
    <ds:schemaRef ds:uri="http://schemas.microsoft.com/office/2006/metadata/longProperties"/>
  </ds:schemaRefs>
</ds:datastoreItem>
</file>

<file path=customXml/itemProps4.xml><?xml version="1.0" encoding="utf-8"?>
<ds:datastoreItem xmlns:ds="http://schemas.openxmlformats.org/officeDocument/2006/customXml" ds:itemID="{68B05701-626C-40DC-A46A-AF2CA6A900C0}">
  <ds:schemaRefs>
    <ds:schemaRef ds:uri="http://schemas.microsoft.com/office/2006/metadata/properties"/>
    <ds:schemaRef ds:uri="145c5697-5eb5-440b-b2f1-a8273fb59250"/>
  </ds:schemaRefs>
</ds:datastoreItem>
</file>

<file path=docProps/app.xml><?xml version="1.0" encoding="utf-8"?>
<Properties xmlns="http://schemas.openxmlformats.org/officeDocument/2006/extended-properties" xmlns:vt="http://schemas.openxmlformats.org/officeDocument/2006/docPropsVTypes">
  <Template>TS010286212</Template>
  <TotalTime>89</TotalTime>
  <Words>1596</Words>
  <Application>Microsoft Office PowerPoint</Application>
  <PresentationFormat>On-screen Show (4:3)</PresentationFormat>
  <Paragraphs>158</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Comic Sans MS</vt:lpstr>
      <vt:lpstr>Wingdings</vt:lpstr>
      <vt:lpstr>TS010286212</vt:lpstr>
      <vt:lpstr>Assessment Of Readiness Of New Born Care Corners In Labour Rooms Of The Healthcare Facilities In District Madhubani, Bihar </vt:lpstr>
      <vt:lpstr>Table of contents</vt:lpstr>
      <vt:lpstr>Organization Profile</vt:lpstr>
      <vt:lpstr>Key Learnings</vt:lpstr>
      <vt:lpstr>Introduction </vt:lpstr>
      <vt:lpstr>Mortality Indicators of Bihar</vt:lpstr>
      <vt:lpstr>Background</vt:lpstr>
      <vt:lpstr>NEW BORN CARE CORNEER</vt:lpstr>
      <vt:lpstr>PowerPoint Presentation</vt:lpstr>
      <vt:lpstr>Essential Equipments at NBCC</vt:lpstr>
      <vt:lpstr>Review of Literature</vt:lpstr>
      <vt:lpstr>PowerPoint Presentation</vt:lpstr>
      <vt:lpstr>Rationale</vt:lpstr>
      <vt:lpstr>PowerPoint Presentation</vt:lpstr>
      <vt:lpstr>Methodology</vt:lpstr>
      <vt:lpstr>Result</vt:lpstr>
      <vt:lpstr>67% of the NBCC setups are having cracks and cervices in the wall, 29% have water leakage or dampness in the walls, 62% have cracks in the roof and 29% have water leakage and dampness in the roof and only 27%  have tiled floors</vt:lpstr>
      <vt:lpstr>90% of the facilities  have washbasin and water supply for 24/7  in the labour room however only  9.6% have an elbow operated tap </vt:lpstr>
      <vt:lpstr>81% of the facilities have hand washing protocols available, immediate essential new born care at 91%, Neonatal resuscitation at 91%, Breastfeeding at 91% and KMC at 91% protocols</vt:lpstr>
      <vt:lpstr>The Equipment available at the NBCC setups are Radiant warmer(90%), Resuscitator (90%), weighing scale (43%), Pump suction (67%), Thermometer (95%), Syringe cutter (33%). </vt:lpstr>
      <vt:lpstr>The more vital component to any system is the experienced and the skilled staff available at the right time, the PHC where round the clock at least 1 ANM or Nurse available are 76%. </vt:lpstr>
      <vt:lpstr>Over 80% facilities had the desired instruments for providing newborn care services</vt:lpstr>
      <vt:lpstr>The availability of essential drugs in these PHCs where NBCC are setup are 94% in which Inj. Ampicillin, Inj. Gentamycin and Inj. Vitamin K are available</vt:lpstr>
      <vt:lpstr>The availability of Face mask(91%), Gloves size no. 6-7 (91%), Surgical caps (91%), Povidone iodine (91%), hand washing area available (90%)</vt:lpstr>
      <vt:lpstr>Discussion</vt:lpstr>
      <vt:lpstr>PowerPoint Presentation</vt:lpstr>
      <vt:lpstr>Conclusion</vt:lpstr>
      <vt:lpstr>Suggestions</vt:lpstr>
      <vt:lpstr>References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Readiness Of New Born Care Corners In Labour Rooms Of The Healthcare Facilities In District Madhubani, Bihar </dc:title>
  <dc:creator>Monal</dc:creator>
  <cp:lastModifiedBy>Rahul Kanjilimadom</cp:lastModifiedBy>
  <cp:revision>40</cp:revision>
  <dcterms:created xsi:type="dcterms:W3CDTF">2014-05-06T06:36:00Z</dcterms:created>
  <dcterms:modified xsi:type="dcterms:W3CDTF">2014-05-06T12:52:18Z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arkets">
    <vt:lpwstr/>
  </property>
  <property fmtid="{D5CDD505-2E9C-101B-9397-08002B2CF9AE}" pid="3" name="TPInstallLocation">
    <vt:lpwstr>{My Templates}</vt:lpwstr>
  </property>
  <property fmtid="{D5CDD505-2E9C-101B-9397-08002B2CF9AE}" pid="4" name="PrimaryImageGen">
    <vt:lpwstr>true</vt:lpwstr>
  </property>
  <property fmtid="{D5CDD505-2E9C-101B-9397-08002B2CF9AE}" pid="5" name="AssetType">
    <vt:lpwstr>TP</vt:lpwstr>
  </property>
  <property fmtid="{D5CDD505-2E9C-101B-9397-08002B2CF9AE}" pid="6" name="BugNumber">
    <vt:lpwstr>191</vt:lpwstr>
  </property>
  <property fmtid="{D5CDD505-2E9C-101B-9397-08002B2CF9AE}" pid="7" name="TPCommandLine">
    <vt:lpwstr>{PP} /n {FilePath}</vt:lpwstr>
  </property>
  <property fmtid="{D5CDD505-2E9C-101B-9397-08002B2CF9AE}" pid="8" name="TemplateStatus">
    <vt:lpwstr>Complete</vt:lpwstr>
  </property>
  <property fmtid="{D5CDD505-2E9C-101B-9397-08002B2CF9AE}" pid="9" name="TPAppVersion">
    <vt:lpwstr>11</vt:lpwstr>
  </property>
  <property fmtid="{D5CDD505-2E9C-101B-9397-08002B2CF9AE}" pid="10" name="ContentTypeId">
    <vt:lpwstr>0x0101006025706CF4CD034688BEBAE97A2E701D020200C3831ACA17D8814887A164412888521E</vt:lpwstr>
  </property>
  <property fmtid="{D5CDD505-2E9C-101B-9397-08002B2CF9AE}" pid="11" name="IsDeleted">
    <vt:lpwstr>false</vt:lpwstr>
  </property>
  <property fmtid="{D5CDD505-2E9C-101B-9397-08002B2CF9AE}" pid="12" name="Milestone">
    <vt:lpwstr>Continuous</vt:lpwstr>
  </property>
  <property fmtid="{D5CDD505-2E9C-101B-9397-08002B2CF9AE}" pid="13" name="APAuthor">
    <vt:lpwstr>191</vt:lpwstr>
  </property>
  <property fmtid="{D5CDD505-2E9C-101B-9397-08002B2CF9AE}" pid="14" name="TrustLevel">
    <vt:lpwstr>Microsoft Managed Content</vt:lpwstr>
  </property>
  <property fmtid="{D5CDD505-2E9C-101B-9397-08002B2CF9AE}" pid="15" name="IsSearchable">
    <vt:lpwstr>false</vt:lpwstr>
  </property>
  <property fmtid="{D5CDD505-2E9C-101B-9397-08002B2CF9AE}" pid="16" name="NumericId">
    <vt:lpwstr>-1</vt:lpwstr>
  </property>
  <property fmtid="{D5CDD505-2E9C-101B-9397-08002B2CF9AE}" pid="17" name="PublishTargets">
    <vt:lpwstr>OfficeOnline</vt:lpwstr>
  </property>
  <property fmtid="{D5CDD505-2E9C-101B-9397-08002B2CF9AE}" pid="18" name="TPFriendlyName">
    <vt:lpwstr>{My Templates}</vt:lpwstr>
  </property>
  <property fmtid="{D5CDD505-2E9C-101B-9397-08002B2CF9AE}" pid="19" name="AssetId">
    <vt:lpwstr>TS010286212</vt:lpwstr>
  </property>
  <property fmtid="{D5CDD505-2E9C-101B-9397-08002B2CF9AE}" pid="20" name="TPLaunchHelpLinkType">
    <vt:lpwstr>Template</vt:lpwstr>
  </property>
  <property fmtid="{D5CDD505-2E9C-101B-9397-08002B2CF9AE}" pid="21" name="OpenTemplate">
    <vt:lpwstr>true</vt:lpwstr>
  </property>
  <property fmtid="{D5CDD505-2E9C-101B-9397-08002B2CF9AE}" pid="22" name="SourceTitle">
    <vt:lpwstr>Medical stethoscope design template</vt:lpwstr>
  </property>
  <property fmtid="{D5CDD505-2E9C-101B-9397-08002B2CF9AE}" pid="23" name="TPLaunchHelpLink">
    <vt:lpwstr/>
  </property>
  <property fmtid="{D5CDD505-2E9C-101B-9397-08002B2CF9AE}" pid="24" name="APEditor">
    <vt:lpwstr>92</vt:lpwstr>
  </property>
  <property fmtid="{D5CDD505-2E9C-101B-9397-08002B2CF9AE}" pid="25" name="TPApplication">
    <vt:lpwstr>PowerPoint</vt:lpwstr>
  </property>
  <property fmtid="{D5CDD505-2E9C-101B-9397-08002B2CF9AE}" pid="26" name="Provider">
    <vt:lpwstr>EY010241418</vt:lpwstr>
  </property>
  <property fmtid="{D5CDD505-2E9C-101B-9397-08002B2CF9AE}" pid="27" name="UACurrentWords">
    <vt:lpwstr>0</vt:lpwstr>
  </property>
  <property fmtid="{D5CDD505-2E9C-101B-9397-08002B2CF9AE}" pid="28" name="Applications">
    <vt:lpwstr>64;#PowerPoint 2003;#79;#Template 12;#65;#Microsoft Office PowerPoint 2007</vt:lpwstr>
  </property>
  <property fmtid="{D5CDD505-2E9C-101B-9397-08002B2CF9AE}" pid="29" name="UALocRecommendation">
    <vt:lpwstr>Never Localize</vt:lpwstr>
  </property>
  <property fmtid="{D5CDD505-2E9C-101B-9397-08002B2CF9AE}" pid="30" name="Title">
    <vt:lpwstr>Medical stethoscope design template</vt:lpwstr>
  </property>
  <property fmtid="{D5CDD505-2E9C-101B-9397-08002B2CF9AE}" pid="31" name="PublishStatusLookup">
    <vt:lpwstr>261379</vt:lpwstr>
  </property>
  <property fmtid="{D5CDD505-2E9C-101B-9397-08002B2CF9AE}" pid="32" name="APTrustLevel">
    <vt:lpwstr>1.00000000000000</vt:lpwstr>
  </property>
  <property fmtid="{D5CDD505-2E9C-101B-9397-08002B2CF9AE}" pid="33" name="TPClientViewer">
    <vt:lpwstr>Microsoft Office PowerPoint</vt:lpwstr>
  </property>
  <property fmtid="{D5CDD505-2E9C-101B-9397-08002B2CF9AE}" pid="34" name="TPComponent">
    <vt:lpwstr>PPTFiles</vt:lpwstr>
  </property>
  <property fmtid="{D5CDD505-2E9C-101B-9397-08002B2CF9AE}" pid="35" name="TPNamespace">
    <vt:lpwstr>POWERPNT</vt:lpwstr>
  </property>
  <property fmtid="{D5CDD505-2E9C-101B-9397-08002B2CF9AE}" pid="36" name="Content Type">
    <vt:lpwstr>OOFile</vt:lpwstr>
  </property>
  <property fmtid="{D5CDD505-2E9C-101B-9397-08002B2CF9AE}" pid="37" name="AuthoringAssetId">
    <vt:lpwstr>TP010286212</vt:lpwstr>
  </property>
  <property fmtid="{D5CDD505-2E9C-101B-9397-08002B2CF9AE}" pid="38" name="NumericAssetId">
    <vt:lpwstr/>
  </property>
  <property fmtid="{D5CDD505-2E9C-101B-9397-08002B2CF9AE}" pid="39" name="AppVer">
    <vt:lpwstr/>
  </property>
</Properties>
</file>