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9" r:id="rId3"/>
    <p:sldId id="261" r:id="rId4"/>
    <p:sldId id="262" r:id="rId5"/>
    <p:sldId id="280" r:id="rId6"/>
    <p:sldId id="263" r:id="rId7"/>
    <p:sldId id="264" r:id="rId8"/>
    <p:sldId id="265" r:id="rId9"/>
    <p:sldId id="271" r:id="rId10"/>
    <p:sldId id="273" r:id="rId11"/>
    <p:sldId id="267" r:id="rId12"/>
    <p:sldId id="274" r:id="rId13"/>
    <p:sldId id="275" r:id="rId14"/>
    <p:sldId id="278" r:id="rId15"/>
    <p:sldId id="269" r:id="rId16"/>
    <p:sldId id="277" r:id="rId17"/>
    <p:sldId id="276" r:id="rId18"/>
    <p:sldId id="270" r:id="rId19"/>
    <p:sldId id="279"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sonal%20agarwal\Desktop\synergy\Discharge%20data.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onal%20agarwal\Desktop\synergy\Discharge%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depthPercent val="100"/>
      <c:perspective val="30"/>
    </c:view3D>
    <c:plotArea>
      <c:layout>
        <c:manualLayout>
          <c:layoutTarget val="inner"/>
          <c:xMode val="edge"/>
          <c:yMode val="edge"/>
          <c:x val="0.12142715376125744"/>
          <c:y val="0.13664561897813887"/>
          <c:w val="0.6918013781846184"/>
          <c:h val="0.69462202208749801"/>
        </c:manualLayout>
      </c:layout>
      <c:bar3DChart>
        <c:barDir val="col"/>
        <c:grouping val="clustered"/>
        <c:ser>
          <c:idx val="0"/>
          <c:order val="0"/>
          <c:tx>
            <c:strRef>
              <c:f>Sheet7!$F$26</c:f>
              <c:strCache>
                <c:ptCount val="1"/>
                <c:pt idx="0">
                  <c:v>AVERAGE TIME TAKEN</c:v>
                </c:pt>
              </c:strCache>
            </c:strRef>
          </c:tx>
          <c:cat>
            <c:strRef>
              <c:f>Sheet7!$B$27:$B$31</c:f>
              <c:strCache>
                <c:ptCount val="5"/>
                <c:pt idx="0">
                  <c:v>TIME LAPSE IN DECISION MAKING</c:v>
                </c:pt>
                <c:pt idx="1">
                  <c:v>TIME LAPSE AT ADMISSION COUNTER</c:v>
                </c:pt>
                <c:pt idx="2">
                  <c:v>TIME LAPSE BEFORE REACHING WARD</c:v>
                </c:pt>
                <c:pt idx="3">
                  <c:v>TIME LAPSE ON REACHING WARD</c:v>
                </c:pt>
                <c:pt idx="4">
                  <c:v>TOTAL TIME</c:v>
                </c:pt>
              </c:strCache>
            </c:strRef>
          </c:cat>
          <c:val>
            <c:numRef>
              <c:f>Sheet7!$F$27:$F$31</c:f>
              <c:numCache>
                <c:formatCode>[$-F400]h:mm:ss\ AM/PM</c:formatCode>
                <c:ptCount val="5"/>
                <c:pt idx="0">
                  <c:v>1.0451388888888901E-2</c:v>
                </c:pt>
                <c:pt idx="1">
                  <c:v>5.3125000000000004E-3</c:v>
                </c:pt>
                <c:pt idx="2">
                  <c:v>1.9930555555555646E-2</c:v>
                </c:pt>
                <c:pt idx="3">
                  <c:v>6.8750000000000165E-3</c:v>
                </c:pt>
                <c:pt idx="4">
                  <c:v>4.2569444444444514E-2</c:v>
                </c:pt>
              </c:numCache>
            </c:numRef>
          </c:val>
        </c:ser>
        <c:dLbls>
          <c:showVal val="1"/>
        </c:dLbls>
        <c:shape val="box"/>
        <c:axId val="103102336"/>
        <c:axId val="103134720"/>
        <c:axId val="0"/>
      </c:bar3DChart>
      <c:catAx>
        <c:axId val="103102336"/>
        <c:scaling>
          <c:orientation val="minMax"/>
        </c:scaling>
        <c:axPos val="b"/>
        <c:tickLblPos val="nextTo"/>
        <c:txPr>
          <a:bodyPr/>
          <a:lstStyle/>
          <a:p>
            <a:pPr>
              <a:defRPr sz="800"/>
            </a:pPr>
            <a:endParaRPr lang="en-US"/>
          </a:p>
        </c:txPr>
        <c:crossAx val="103134720"/>
        <c:crosses val="autoZero"/>
        <c:auto val="1"/>
        <c:lblAlgn val="ctr"/>
        <c:lblOffset val="100"/>
      </c:catAx>
      <c:valAx>
        <c:axId val="103134720"/>
        <c:scaling>
          <c:orientation val="minMax"/>
        </c:scaling>
        <c:axPos val="l"/>
        <c:majorGridlines/>
        <c:numFmt formatCode="[$-F400]h:mm:ss\ AM/PM" sourceLinked="1"/>
        <c:tickLblPos val="nextTo"/>
        <c:crossAx val="103102336"/>
        <c:crosses val="autoZero"/>
        <c:crossBetween val="between"/>
      </c:valAx>
    </c:plotArea>
    <c:plotVisOnly val="1"/>
  </c:chart>
  <c:spPr>
    <a:ln>
      <a:solidFill>
        <a:schemeClr val="tx1"/>
      </a:solidFill>
    </a:ln>
  </c:spPr>
  <c:txPr>
    <a:bodyPr/>
    <a:lstStyle/>
    <a:p>
      <a:pPr>
        <a:defRPr>
          <a:ln>
            <a:noFill/>
          </a:ln>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rAngAx val="1"/>
    </c:view3D>
    <c:plotArea>
      <c:layout/>
      <c:pie3DChart>
        <c:varyColors val="1"/>
        <c:ser>
          <c:idx val="0"/>
          <c:order val="0"/>
          <c:tx>
            <c:strRef>
              <c:f>Sheet5!$B$22</c:f>
              <c:strCache>
                <c:ptCount val="1"/>
                <c:pt idx="0">
                  <c:v>ICU, CCU, CE</c:v>
                </c:pt>
              </c:strCache>
            </c:strRef>
          </c:tx>
          <c:explosion val="25"/>
          <c:dLbls>
            <c:dLbl>
              <c:idx val="1"/>
              <c:layout>
                <c:manualLayout>
                  <c:x val="-6.4789654329646632E-2"/>
                  <c:y val="-3.1170895304753612E-2"/>
                </c:manualLayout>
              </c:layout>
              <c:showCatName val="1"/>
              <c:showPercent val="1"/>
            </c:dLbl>
            <c:dLbl>
              <c:idx val="2"/>
              <c:layout>
                <c:manualLayout>
                  <c:x val="6.1862135654095894E-2"/>
                  <c:y val="5.4808253135025077E-3"/>
                </c:manualLayout>
              </c:layout>
              <c:showCatName val="1"/>
              <c:showPercent val="1"/>
            </c:dLbl>
            <c:showCatName val="1"/>
            <c:showPercent val="1"/>
            <c:showLeaderLines val="1"/>
          </c:dLbls>
          <c:cat>
            <c:strRef>
              <c:f>Sheet5!$A$23:$A$27</c:f>
              <c:strCache>
                <c:ptCount val="4"/>
                <c:pt idx="0">
                  <c:v>APPROVED FOR DISCHARGE TO CLINICAL DISCHARGE</c:v>
                </c:pt>
                <c:pt idx="1">
                  <c:v>CLINICAL TO FINANCIAL DISCHARGE</c:v>
                </c:pt>
                <c:pt idx="2">
                  <c:v>FINANCIAL TO PHYSICAL DISCHARGE</c:v>
                </c:pt>
                <c:pt idx="3">
                  <c:v>BED PREPARATION TIME FOR NEXT PATIENT</c:v>
                </c:pt>
              </c:strCache>
            </c:strRef>
          </c:cat>
          <c:val>
            <c:numRef>
              <c:f>Sheet5!$B$23:$B$27</c:f>
              <c:numCache>
                <c:formatCode>[$-F400]h:mm:ss\ AM/PM</c:formatCode>
                <c:ptCount val="5"/>
                <c:pt idx="0">
                  <c:v>2.0833333333333412E-2</c:v>
                </c:pt>
                <c:pt idx="1">
                  <c:v>5.3124999999999999E-2</c:v>
                </c:pt>
                <c:pt idx="2">
                  <c:v>3.0208333333333351E-2</c:v>
                </c:pt>
                <c:pt idx="3">
                  <c:v>2.9583333333333336E-2</c:v>
                </c:pt>
              </c:numCache>
            </c:numRef>
          </c:val>
        </c:ser>
        <c:dLbls>
          <c:showCatName val="1"/>
          <c:showPercent val="1"/>
        </c:dLbls>
      </c:pie3DChart>
    </c:plotArea>
    <c:plotVisOnly val="1"/>
  </c:chart>
  <c:spPr>
    <a:solidFill>
      <a:schemeClr val="tx1"/>
    </a:solidFill>
  </c:spPr>
  <c:txPr>
    <a:bodyPr/>
    <a:lstStyle/>
    <a:p>
      <a:pPr>
        <a:defRPr>
          <a:solidFill>
            <a:schemeClr val="bg1"/>
          </a:solidFill>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lgn="ctr">
              <a:defRPr sz="1600" u="sng"/>
            </a:pPr>
            <a:r>
              <a:rPr lang="en-IN" sz="1600" b="1" i="0" u="sng" strike="noStrike" baseline="0"/>
              <a:t>REASONS FOR DELAY </a:t>
            </a:r>
            <a:endParaRPr lang="en-IN" sz="1600" u="sng"/>
          </a:p>
        </c:rich>
      </c:tx>
      <c:layout>
        <c:manualLayout>
          <c:xMode val="edge"/>
          <c:yMode val="edge"/>
          <c:x val="0.39699300087489248"/>
          <c:y val="2.777777777777803E-2"/>
        </c:manualLayout>
      </c:layout>
    </c:title>
    <c:view3D>
      <c:rotX val="30"/>
      <c:perspective val="30"/>
    </c:view3D>
    <c:plotArea>
      <c:layout/>
      <c:pie3DChart>
        <c:varyColors val="1"/>
        <c:ser>
          <c:idx val="0"/>
          <c:order val="0"/>
          <c:explosion val="25"/>
          <c:dLbls>
            <c:txPr>
              <a:bodyPr/>
              <a:lstStyle/>
              <a:p>
                <a:pPr>
                  <a:defRPr sz="1400" b="1"/>
                </a:pPr>
                <a:endParaRPr lang="en-US"/>
              </a:p>
            </c:txPr>
            <c:showCatName val="1"/>
            <c:showPercent val="1"/>
            <c:showLeaderLines val="1"/>
          </c:dLbls>
          <c:cat>
            <c:strRef>
              <c:f>Sheet7!$B$83:$B$88</c:f>
              <c:strCache>
                <c:ptCount val="6"/>
                <c:pt idx="0">
                  <c:v>REASON FOR DELAY</c:v>
                </c:pt>
                <c:pt idx="1">
                  <c:v>Delay due to tests</c:v>
                </c:pt>
                <c:pt idx="2">
                  <c:v>Bed not ready </c:v>
                </c:pt>
                <c:pt idx="3">
                  <c:v>Wait for lift</c:v>
                </c:pt>
                <c:pt idx="4">
                  <c:v>patient delayed</c:v>
                </c:pt>
                <c:pt idx="5">
                  <c:v>Room not vaccant</c:v>
                </c:pt>
              </c:strCache>
            </c:strRef>
          </c:cat>
          <c:val>
            <c:numRef>
              <c:f>Sheet7!$C$83:$C$88</c:f>
              <c:numCache>
                <c:formatCode>General</c:formatCode>
                <c:ptCount val="6"/>
                <c:pt idx="1">
                  <c:v>5</c:v>
                </c:pt>
                <c:pt idx="2">
                  <c:v>5</c:v>
                </c:pt>
                <c:pt idx="3">
                  <c:v>3</c:v>
                </c:pt>
                <c:pt idx="4">
                  <c:v>7</c:v>
                </c:pt>
                <c:pt idx="5">
                  <c:v>2</c:v>
                </c:pt>
              </c:numCache>
            </c:numRef>
          </c:val>
        </c:ser>
        <c:dLbls>
          <c:showCatName val="1"/>
          <c:showPercent val="1"/>
        </c:dLbls>
      </c:pie3DChart>
    </c:plotArea>
    <c:plotVisOnly val="1"/>
  </c:chart>
  <c:spPr>
    <a:solidFill>
      <a:schemeClr val="bg1"/>
    </a:solidFill>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DELAY</a:t>
            </a:r>
          </a:p>
        </c:rich>
      </c:tx>
      <c:layout/>
    </c:title>
    <c:view3D>
      <c:rotX val="30"/>
      <c:perspective val="30"/>
    </c:view3D>
    <c:plotArea>
      <c:layout/>
      <c:pie3DChart>
        <c:varyColors val="1"/>
        <c:ser>
          <c:idx val="0"/>
          <c:order val="0"/>
          <c:explosion val="25"/>
          <c:dLbls>
            <c:dLbl>
              <c:idx val="1"/>
              <c:layout>
                <c:manualLayout>
                  <c:x val="0.21270625546806726"/>
                  <c:y val="7.9144065325167684E-2"/>
                </c:manualLayout>
              </c:layout>
              <c:showCatName val="1"/>
              <c:showPercent val="1"/>
            </c:dLbl>
            <c:showCatName val="1"/>
            <c:showPercent val="1"/>
            <c:showLeaderLines val="1"/>
          </c:dLbls>
          <c:cat>
            <c:strRef>
              <c:f>Sheet5!$A$76:$A$77</c:f>
              <c:strCache>
                <c:ptCount val="2"/>
                <c:pt idx="0">
                  <c:v>Hospital related issues</c:v>
                </c:pt>
                <c:pt idx="1">
                  <c:v>Patient related issues</c:v>
                </c:pt>
              </c:strCache>
            </c:strRef>
          </c:cat>
          <c:val>
            <c:numRef>
              <c:f>Sheet5!$B$76:$B$77</c:f>
              <c:numCache>
                <c:formatCode>General</c:formatCode>
                <c:ptCount val="2"/>
                <c:pt idx="0">
                  <c:v>16</c:v>
                </c:pt>
                <c:pt idx="1">
                  <c:v>10</c:v>
                </c:pt>
              </c:numCache>
            </c:numRef>
          </c:val>
        </c:ser>
        <c:dLbls>
          <c:showCatName val="1"/>
          <c:showPercent val="1"/>
        </c:dLbls>
      </c:pie3DChart>
    </c:plotArea>
    <c:plotVisOnly val="1"/>
  </c:chart>
  <c:spPr>
    <a:solidFill>
      <a:schemeClr val="bg1"/>
    </a:solidFill>
  </c:spPr>
  <c:txPr>
    <a:bodyPr/>
    <a:lstStyle/>
    <a:p>
      <a:pPr>
        <a:defRPr sz="14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IN"/>
  <c:chart>
    <c:autoTitleDeleted val="1"/>
    <c:view3D>
      <c:rotX val="30"/>
      <c:depthPercent val="100"/>
      <c:rAngAx val="1"/>
    </c:view3D>
    <c:plotArea>
      <c:layout/>
      <c:pie3DChart>
        <c:varyColors val="1"/>
        <c:ser>
          <c:idx val="0"/>
          <c:order val="0"/>
          <c:explosion val="25"/>
          <c:dLbls>
            <c:txPr>
              <a:bodyPr/>
              <a:lstStyle/>
              <a:p>
                <a:pPr>
                  <a:defRPr sz="1400" b="1"/>
                </a:pPr>
                <a:endParaRPr lang="en-US"/>
              </a:p>
            </c:txPr>
            <c:showCatName val="1"/>
            <c:showPercent val="1"/>
            <c:showLeaderLines val="1"/>
          </c:dLbls>
          <c:cat>
            <c:strRef>
              <c:f>Sheet5!$A$65:$A$74</c:f>
              <c:strCache>
                <c:ptCount val="10"/>
                <c:pt idx="0">
                  <c:v>REASONS FOR DELAY</c:v>
                </c:pt>
                <c:pt idx="1">
                  <c:v>Delay by referral consultants</c:v>
                </c:pt>
                <c:pt idx="2">
                  <c:v>Delay by patients attendant</c:v>
                </c:pt>
                <c:pt idx="3">
                  <c:v>Delay in clinical confirmation</c:v>
                </c:pt>
                <c:pt idx="4">
                  <c:v>Delay in discharge summary</c:v>
                </c:pt>
                <c:pt idx="5">
                  <c:v>non-communication by billing</c:v>
                </c:pt>
                <c:pt idx="6">
                  <c:v>non-communication by nursing staff</c:v>
                </c:pt>
                <c:pt idx="7">
                  <c:v>Request for discount</c:v>
                </c:pt>
                <c:pt idx="8">
                  <c:v>Consultant busy in carrying out test for other patients</c:v>
                </c:pt>
                <c:pt idx="9">
                  <c:v>Insurance Coverage</c:v>
                </c:pt>
              </c:strCache>
            </c:strRef>
          </c:cat>
          <c:val>
            <c:numRef>
              <c:f>Sheet5!$B$65:$B$74</c:f>
              <c:numCache>
                <c:formatCode>General</c:formatCode>
                <c:ptCount val="10"/>
                <c:pt idx="1">
                  <c:v>1</c:v>
                </c:pt>
                <c:pt idx="2">
                  <c:v>9</c:v>
                </c:pt>
                <c:pt idx="3">
                  <c:v>1</c:v>
                </c:pt>
                <c:pt idx="4">
                  <c:v>3</c:v>
                </c:pt>
                <c:pt idx="5">
                  <c:v>8</c:v>
                </c:pt>
                <c:pt idx="6">
                  <c:v>1</c:v>
                </c:pt>
                <c:pt idx="7">
                  <c:v>1</c:v>
                </c:pt>
                <c:pt idx="8">
                  <c:v>2</c:v>
                </c:pt>
                <c:pt idx="9">
                  <c:v>2</c:v>
                </c:pt>
              </c:numCache>
            </c:numRef>
          </c:val>
        </c:ser>
        <c:dLbls>
          <c:showCatName val="1"/>
          <c:showPercent val="1"/>
        </c:dLbls>
      </c:pie3DChart>
    </c:plotArea>
    <c:plotVisOnly val="1"/>
  </c:chart>
  <c:spPr>
    <a:solidFill>
      <a:schemeClr val="bg1"/>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lrMapOvr bg1="lt1" tx1="dk1" bg2="lt2" tx2="dk2" accent1="accent1" accent2="accent2" accent3="accent3" accent4="accent4" accent5="accent5" accent6="accent6" hlink="hlink" folHlink="folHlink"/>
  <c:chart>
    <c:view3D>
      <c:perspective val="30"/>
    </c:view3D>
    <c:plotArea>
      <c:layout/>
      <c:bar3DChart>
        <c:barDir val="col"/>
        <c:grouping val="clustered"/>
        <c:ser>
          <c:idx val="0"/>
          <c:order val="0"/>
          <c:dLbls>
            <c:txPr>
              <a:bodyPr/>
              <a:lstStyle/>
              <a:p>
                <a:pPr>
                  <a:defRPr sz="900">
                    <a:solidFill>
                      <a:schemeClr val="bg1"/>
                    </a:solidFill>
                  </a:defRPr>
                </a:pPr>
                <a:endParaRPr lang="en-US"/>
              </a:p>
            </c:txPr>
            <c:showVal val="1"/>
          </c:dLbls>
          <c:cat>
            <c:strRef>
              <c:f>Sheet5!$A$2:$A$6</c:f>
              <c:strCache>
                <c:ptCount val="5"/>
                <c:pt idx="0">
                  <c:v>APPROVED FOR DISCHARGE TO CLINICAL DISCHARGE</c:v>
                </c:pt>
                <c:pt idx="1">
                  <c:v>CLINICAL TO FINANCIAL DISCHARGE</c:v>
                </c:pt>
                <c:pt idx="2">
                  <c:v>FINANCIAL TO PHYSICAL DISCHARGE</c:v>
                </c:pt>
                <c:pt idx="3">
                  <c:v>BED PREPARATION TIME FOR NEXT PATIENT</c:v>
                </c:pt>
                <c:pt idx="4">
                  <c:v>TOTAL TIME TAKEN</c:v>
                </c:pt>
              </c:strCache>
            </c:strRef>
          </c:cat>
          <c:val>
            <c:numRef>
              <c:f>Sheet5!$E$2:$E$6</c:f>
              <c:numCache>
                <c:formatCode>[$-F400]h:mm:ss\ AM/PM</c:formatCode>
                <c:ptCount val="5"/>
                <c:pt idx="0">
                  <c:v>1.8831018518518521E-2</c:v>
                </c:pt>
                <c:pt idx="1">
                  <c:v>5.6192129629629634E-2</c:v>
                </c:pt>
                <c:pt idx="2">
                  <c:v>3.3275462962962972E-2</c:v>
                </c:pt>
                <c:pt idx="3">
                  <c:v>3.1539351851851853E-2</c:v>
                </c:pt>
                <c:pt idx="4">
                  <c:v>0.13983796296296341</c:v>
                </c:pt>
              </c:numCache>
            </c:numRef>
          </c:val>
        </c:ser>
        <c:dLbls>
          <c:showVal val="1"/>
        </c:dLbls>
        <c:shape val="box"/>
        <c:axId val="107123840"/>
        <c:axId val="107545728"/>
        <c:axId val="0"/>
      </c:bar3DChart>
      <c:catAx>
        <c:axId val="107123840"/>
        <c:scaling>
          <c:orientation val="minMax"/>
        </c:scaling>
        <c:axPos val="b"/>
        <c:title>
          <c:tx>
            <c:rich>
              <a:bodyPr/>
              <a:lstStyle/>
              <a:p>
                <a:pPr algn="l">
                  <a:defRPr sz="700">
                    <a:solidFill>
                      <a:schemeClr val="bg1"/>
                    </a:solidFill>
                  </a:defRPr>
                </a:pPr>
                <a:r>
                  <a:rPr lang="en-IN" sz="700">
                    <a:solidFill>
                      <a:schemeClr val="bg1"/>
                    </a:solidFill>
                  </a:rPr>
                  <a:t>PROCESS </a:t>
                </a:r>
              </a:p>
            </c:rich>
          </c:tx>
          <c:layout/>
        </c:title>
        <c:tickLblPos val="nextTo"/>
        <c:txPr>
          <a:bodyPr/>
          <a:lstStyle/>
          <a:p>
            <a:pPr>
              <a:defRPr sz="700">
                <a:solidFill>
                  <a:schemeClr val="bg1"/>
                </a:solidFill>
              </a:defRPr>
            </a:pPr>
            <a:endParaRPr lang="en-US"/>
          </a:p>
        </c:txPr>
        <c:crossAx val="107545728"/>
        <c:crosses val="autoZero"/>
        <c:auto val="1"/>
        <c:lblAlgn val="ctr"/>
        <c:lblOffset val="100"/>
      </c:catAx>
      <c:valAx>
        <c:axId val="107545728"/>
        <c:scaling>
          <c:orientation val="minMax"/>
        </c:scaling>
        <c:axPos val="l"/>
        <c:majorGridlines/>
        <c:title>
          <c:tx>
            <c:rich>
              <a:bodyPr rot="-5400000" vert="horz"/>
              <a:lstStyle/>
              <a:p>
                <a:pPr>
                  <a:defRPr sz="800">
                    <a:solidFill>
                      <a:schemeClr val="bg1"/>
                    </a:solidFill>
                  </a:defRPr>
                </a:pPr>
                <a:r>
                  <a:rPr lang="en-IN" sz="800">
                    <a:solidFill>
                      <a:schemeClr val="bg1"/>
                    </a:solidFill>
                  </a:rPr>
                  <a:t>AVERAGE TIME TAKEN </a:t>
                </a:r>
              </a:p>
            </c:rich>
          </c:tx>
          <c:layout/>
        </c:title>
        <c:numFmt formatCode="[$-F400]h:mm:ss\ AM/PM" sourceLinked="1"/>
        <c:tickLblPos val="nextTo"/>
        <c:txPr>
          <a:bodyPr/>
          <a:lstStyle/>
          <a:p>
            <a:pPr>
              <a:defRPr sz="900">
                <a:solidFill>
                  <a:schemeClr val="bg1"/>
                </a:solidFill>
              </a:defRPr>
            </a:pPr>
            <a:endParaRPr lang="en-US"/>
          </a:p>
        </c:txPr>
        <c:crossAx val="107123840"/>
        <c:crosses val="autoZero"/>
        <c:crossBetween val="between"/>
      </c:valAx>
    </c:plotArea>
    <c:plotVisOnly val="1"/>
  </c:chart>
  <c:spPr>
    <a:noFill/>
    <a:ln>
      <a:solidFill>
        <a:schemeClr val="bg1"/>
      </a:solidFill>
    </a:ln>
  </c:spPr>
  <c:txPr>
    <a:bodyPr/>
    <a:lstStyle/>
    <a:p>
      <a:pPr>
        <a:defRPr sz="500">
          <a:ln>
            <a:noFill/>
          </a:ln>
          <a:solidFill>
            <a:sysClr val="windowText" lastClr="000000"/>
          </a:solidFill>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Sheet7!$F$45</c:f>
              <c:strCache>
                <c:ptCount val="1"/>
                <c:pt idx="0">
                  <c:v>CUBICLE</c:v>
                </c:pt>
              </c:strCache>
            </c:strRef>
          </c:tx>
          <c:spPr>
            <a:ln>
              <a:solidFill>
                <a:schemeClr val="tx1"/>
              </a:solidFill>
            </a:ln>
          </c:spPr>
          <c:explosion val="25"/>
          <c:dLbls>
            <c:showCatName val="1"/>
            <c:showPercent val="1"/>
            <c:showLeaderLines val="1"/>
          </c:dLbls>
          <c:cat>
            <c:strRef>
              <c:f>Sheet7!$B$46:$B$49</c:f>
              <c:strCache>
                <c:ptCount val="4"/>
                <c:pt idx="0">
                  <c:v>TIME LAPSE IN DECISION MAKING</c:v>
                </c:pt>
                <c:pt idx="1">
                  <c:v>TIME LAPSE AT ADMISSION COUNTER</c:v>
                </c:pt>
                <c:pt idx="2">
                  <c:v>TIME LAPSE BEFORE REACHING WARD</c:v>
                </c:pt>
                <c:pt idx="3">
                  <c:v>TIME LAPSE ON REACHING WARD</c:v>
                </c:pt>
              </c:strCache>
            </c:strRef>
          </c:cat>
          <c:val>
            <c:numRef>
              <c:f>Sheet7!$F$46:$F$49</c:f>
              <c:numCache>
                <c:formatCode>[$-F400]h:mm:ss\ AM/PM</c:formatCode>
                <c:ptCount val="4"/>
                <c:pt idx="0">
                  <c:v>1.4722222222222223E-2</c:v>
                </c:pt>
                <c:pt idx="1">
                  <c:v>4.5138888888888893E-3</c:v>
                </c:pt>
                <c:pt idx="2">
                  <c:v>2.5208333333333336E-2</c:v>
                </c:pt>
                <c:pt idx="3">
                  <c:v>1.0972222222222222E-2</c:v>
                </c:pt>
              </c:numCache>
            </c:numRef>
          </c:val>
        </c:ser>
        <c:dLbls>
          <c:showCatName val="1"/>
          <c:showPercent val="1"/>
        </c:dLbls>
      </c:pie3DChart>
    </c:plotArea>
    <c:plotVisOnly val="1"/>
  </c:chart>
  <c:spPr>
    <a:ln>
      <a:solidFill>
        <a:schemeClr val="tx1"/>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chart>
    <c:title>
      <c:layout/>
    </c:title>
    <c:view3D>
      <c:rotX val="30"/>
      <c:perspective val="30"/>
    </c:view3D>
    <c:plotArea>
      <c:layout/>
      <c:pie3DChart>
        <c:varyColors val="1"/>
        <c:ser>
          <c:idx val="0"/>
          <c:order val="0"/>
          <c:tx>
            <c:strRef>
              <c:f>Sheet7!$D$45</c:f>
              <c:strCache>
                <c:ptCount val="1"/>
                <c:pt idx="0">
                  <c:v>STANDARD</c:v>
                </c:pt>
              </c:strCache>
            </c:strRef>
          </c:tx>
          <c:explosion val="25"/>
          <c:dLbls>
            <c:spPr>
              <a:ln>
                <a:noFill/>
              </a:ln>
            </c:spPr>
            <c:showCatName val="1"/>
            <c:showPercent val="1"/>
            <c:showLeaderLines val="1"/>
          </c:dLbls>
          <c:cat>
            <c:strRef>
              <c:f>Sheet7!$B$46:$B$49</c:f>
              <c:strCache>
                <c:ptCount val="4"/>
                <c:pt idx="0">
                  <c:v>TIME LAPSE IN DECISION MAKING</c:v>
                </c:pt>
                <c:pt idx="1">
                  <c:v>TIME LAPSE AT ADMISSION COUNTER</c:v>
                </c:pt>
                <c:pt idx="2">
                  <c:v>TIME LAPSE BEFORE REACHING WARD</c:v>
                </c:pt>
                <c:pt idx="3">
                  <c:v>TIME LAPSE ON REACHING WARD</c:v>
                </c:pt>
              </c:strCache>
            </c:strRef>
          </c:cat>
          <c:val>
            <c:numRef>
              <c:f>Sheet7!$D$46:$D$49</c:f>
              <c:numCache>
                <c:formatCode>[$-F400]h:mm:ss\ AM/PM</c:formatCode>
                <c:ptCount val="4"/>
                <c:pt idx="0">
                  <c:v>1.136574074074074E-2</c:v>
                </c:pt>
                <c:pt idx="1">
                  <c:v>5.5555555555555558E-3</c:v>
                </c:pt>
                <c:pt idx="2">
                  <c:v>2.3263888888888883E-2</c:v>
                </c:pt>
                <c:pt idx="3">
                  <c:v>4.9074074074074072E-3</c:v>
                </c:pt>
              </c:numCache>
            </c:numRef>
          </c:val>
        </c:ser>
        <c:dLbls>
          <c:showCatName val="1"/>
          <c:showPercent val="1"/>
        </c:dLbls>
      </c:pie3DChart>
    </c:plotArea>
    <c:plotVisOnly val="1"/>
  </c:chart>
  <c:spPr>
    <a:ln>
      <a:solidFill>
        <a:schemeClr val="tx1"/>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a:t>DELUXE</a:t>
            </a:r>
          </a:p>
        </c:rich>
      </c:tx>
      <c:layout/>
    </c:title>
    <c:view3D>
      <c:rotX val="30"/>
      <c:perspective val="30"/>
    </c:view3D>
    <c:plotArea>
      <c:layout/>
      <c:pie3DChart>
        <c:varyColors val="1"/>
        <c:ser>
          <c:idx val="0"/>
          <c:order val="0"/>
          <c:tx>
            <c:strRef>
              <c:f>Sheet7!#REF!</c:f>
              <c:strCache>
                <c:ptCount val="1"/>
                <c:pt idx="0">
                  <c:v>#REF!</c:v>
                </c:pt>
              </c:strCache>
            </c:strRef>
          </c:tx>
          <c:explosion val="25"/>
          <c:dLbls>
            <c:showCatName val="1"/>
            <c:showPercent val="1"/>
            <c:showLeaderLines val="1"/>
          </c:dLbls>
          <c:cat>
            <c:strRef>
              <c:f>Sheet7!$B$46:$B$49</c:f>
              <c:strCache>
                <c:ptCount val="4"/>
                <c:pt idx="0">
                  <c:v>TIME LAPSE IN DECISION MAKING</c:v>
                </c:pt>
                <c:pt idx="1">
                  <c:v>TIME LAPSE AT ADMISSION COUNTER</c:v>
                </c:pt>
                <c:pt idx="2">
                  <c:v>TIME LAPSE BEFORE REACHING WARD</c:v>
                </c:pt>
                <c:pt idx="3">
                  <c:v>TIME LAPSE ON REACHING WARD</c:v>
                </c:pt>
              </c:strCache>
            </c:strRef>
          </c:cat>
          <c:val>
            <c:numRef>
              <c:f>Sheet7!$E$46:$E$49</c:f>
              <c:numCache>
                <c:formatCode>[$-F400]h:mm:ss\ AM/PM</c:formatCode>
                <c:ptCount val="4"/>
                <c:pt idx="0">
                  <c:v>1.0648148148148151E-2</c:v>
                </c:pt>
                <c:pt idx="1">
                  <c:v>5.4398148148148444E-3</c:v>
                </c:pt>
                <c:pt idx="2">
                  <c:v>2.1446759259259259E-2</c:v>
                </c:pt>
                <c:pt idx="3">
                  <c:v>4.5486111111111413E-3</c:v>
                </c:pt>
              </c:numCache>
            </c:numRef>
          </c:val>
        </c:ser>
        <c:dLbls>
          <c:showCatName val="1"/>
          <c:showPercent val="1"/>
        </c:dLbls>
      </c:pie3DChart>
    </c:plotArea>
    <c:plotVisOnly val="1"/>
  </c:chart>
  <c:spPr>
    <a:ln>
      <a:solidFill>
        <a:schemeClr val="tx1"/>
      </a:solid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perspective val="30"/>
    </c:view3D>
    <c:plotArea>
      <c:layout/>
      <c:pie3DChart>
        <c:varyColors val="1"/>
        <c:ser>
          <c:idx val="0"/>
          <c:order val="0"/>
          <c:tx>
            <c:strRef>
              <c:f>Sheet7!$C$45</c:f>
              <c:strCache>
                <c:ptCount val="1"/>
                <c:pt idx="0">
                  <c:v>CITICAL AREAS</c:v>
                </c:pt>
              </c:strCache>
            </c:strRef>
          </c:tx>
          <c:explosion val="25"/>
          <c:dLbls>
            <c:showCatName val="1"/>
            <c:showPercent val="1"/>
            <c:showLeaderLines val="1"/>
          </c:dLbls>
          <c:cat>
            <c:strRef>
              <c:f>Sheet7!$B$46:$B$49</c:f>
              <c:strCache>
                <c:ptCount val="4"/>
                <c:pt idx="0">
                  <c:v>TIME LAPSE IN DECISION MAKING</c:v>
                </c:pt>
                <c:pt idx="1">
                  <c:v>TIME LAPSE AT ADMISSION COUNTER</c:v>
                </c:pt>
                <c:pt idx="2">
                  <c:v>TIME LAPSE BEFORE REACHING WARD</c:v>
                </c:pt>
                <c:pt idx="3">
                  <c:v>TIME LAPSE ON REACHING WARD</c:v>
                </c:pt>
              </c:strCache>
            </c:strRef>
          </c:cat>
          <c:val>
            <c:numRef>
              <c:f>Sheet7!$C$46:$C$49</c:f>
              <c:numCache>
                <c:formatCode>[$-F400]h:mm:ss\ AM/PM</c:formatCode>
                <c:ptCount val="4"/>
                <c:pt idx="0">
                  <c:v>7.2337962962963145E-3</c:v>
                </c:pt>
                <c:pt idx="1">
                  <c:v>5.3819444444444513E-3</c:v>
                </c:pt>
                <c:pt idx="2">
                  <c:v>1.6840277777777839E-2</c:v>
                </c:pt>
                <c:pt idx="3">
                  <c:v>5.9606481481481793E-3</c:v>
                </c:pt>
              </c:numCache>
            </c:numRef>
          </c:val>
        </c:ser>
        <c:dLbls>
          <c:showCatName val="1"/>
          <c:showPercent val="1"/>
        </c:dLbls>
      </c:pie3DChart>
    </c:plotArea>
    <c:plotVisOnly val="1"/>
  </c:chart>
  <c:spPr>
    <a:ln>
      <a:solidFill>
        <a:schemeClr val="tx1"/>
      </a:solid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rAngAx val="1"/>
    </c:view3D>
    <c:plotArea>
      <c:layout/>
      <c:pie3DChart>
        <c:varyColors val="1"/>
        <c:ser>
          <c:idx val="0"/>
          <c:order val="0"/>
          <c:tx>
            <c:strRef>
              <c:f>Sheet5!$E$22</c:f>
              <c:strCache>
                <c:ptCount val="1"/>
                <c:pt idx="0">
                  <c:v>CUBICLE</c:v>
                </c:pt>
              </c:strCache>
            </c:strRef>
          </c:tx>
          <c:explosion val="25"/>
          <c:dLbls>
            <c:showCatName val="1"/>
            <c:showPercent val="1"/>
            <c:showLeaderLines val="1"/>
            <c:leaderLines>
              <c:spPr>
                <a:ln>
                  <a:solidFill>
                    <a:sysClr val="windowText" lastClr="000000"/>
                  </a:solidFill>
                </a:ln>
              </c:spPr>
            </c:leaderLines>
          </c:dLbls>
          <c:cat>
            <c:strRef>
              <c:f>Sheet5!$A$23:$A$27</c:f>
              <c:strCache>
                <c:ptCount val="4"/>
                <c:pt idx="0">
                  <c:v>APPROVED FOR DISCHARGE TO CLINICAL DISCHARGE</c:v>
                </c:pt>
                <c:pt idx="1">
                  <c:v>CLINICAL TO FINANCIAL DISCHARGE</c:v>
                </c:pt>
                <c:pt idx="2">
                  <c:v>FINANCIAL TO PHYSICAL DISCHARGE</c:v>
                </c:pt>
                <c:pt idx="3">
                  <c:v>BED PREPARATION TIME FOR NEXT PATIENT</c:v>
                </c:pt>
              </c:strCache>
            </c:strRef>
          </c:cat>
          <c:val>
            <c:numRef>
              <c:f>Sheet5!$E$23:$E$27</c:f>
              <c:numCache>
                <c:formatCode>hh:mm:ss</c:formatCode>
                <c:ptCount val="5"/>
                <c:pt idx="0">
                  <c:v>1.8101851851851865E-2</c:v>
                </c:pt>
                <c:pt idx="1">
                  <c:v>6.0370370370370373E-2</c:v>
                </c:pt>
                <c:pt idx="2">
                  <c:v>4.7025462962962956E-2</c:v>
                </c:pt>
                <c:pt idx="3" formatCode="[$-F400]h:mm:ss\ AM/PM">
                  <c:v>3.4224537037037026E-2</c:v>
                </c:pt>
              </c:numCache>
            </c:numRef>
          </c:val>
        </c:ser>
        <c:dLbls>
          <c:showCatName val="1"/>
          <c:showPercent val="1"/>
        </c:dLbls>
      </c:pie3DChart>
    </c:plotArea>
    <c:plotVisOnly val="1"/>
  </c:chart>
  <c:spPr>
    <a:solidFill>
      <a:sysClr val="window" lastClr="FFFFFF"/>
    </a:solidFill>
  </c:spPr>
  <c:txPr>
    <a:bodyPr/>
    <a:lstStyle/>
    <a:p>
      <a:pPr>
        <a:defRPr>
          <a:solidFill>
            <a:sysClr val="windowText" lastClr="000000"/>
          </a:solidFil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title>
      <c:layout/>
    </c:title>
    <c:view3D>
      <c:rotX val="30"/>
      <c:rAngAx val="1"/>
    </c:view3D>
    <c:plotArea>
      <c:layout/>
      <c:pie3DChart>
        <c:varyColors val="1"/>
        <c:ser>
          <c:idx val="0"/>
          <c:order val="0"/>
          <c:tx>
            <c:strRef>
              <c:f>Sheet5!$D$22</c:f>
              <c:strCache>
                <c:ptCount val="1"/>
                <c:pt idx="0">
                  <c:v>STANDARD</c:v>
                </c:pt>
              </c:strCache>
            </c:strRef>
          </c:tx>
          <c:explosion val="25"/>
          <c:dLbls>
            <c:dLbl>
              <c:idx val="3"/>
              <c:layout>
                <c:manualLayout>
                  <c:x val="9.093231885340175E-2"/>
                  <c:y val="-1.4221550120804435E-2"/>
                </c:manualLayout>
              </c:layout>
              <c:showCatName val="1"/>
              <c:showPercent val="1"/>
            </c:dLbl>
            <c:showCatName val="1"/>
            <c:showPercent val="1"/>
            <c:showLeaderLines val="1"/>
          </c:dLbls>
          <c:cat>
            <c:strRef>
              <c:f>Sheet5!$A$23:$A$27</c:f>
              <c:strCache>
                <c:ptCount val="4"/>
                <c:pt idx="0">
                  <c:v>APPROVED FOR DISCHARGE TO CLINICAL DISCHARGE</c:v>
                </c:pt>
                <c:pt idx="1">
                  <c:v>CLINICAL TO FINANCIAL DISCHARGE</c:v>
                </c:pt>
                <c:pt idx="2">
                  <c:v>FINANCIAL TO PHYSICAL DISCHARGE</c:v>
                </c:pt>
                <c:pt idx="3">
                  <c:v>BED PREPARATION TIME FOR NEXT PATIENT</c:v>
                </c:pt>
              </c:strCache>
            </c:strRef>
          </c:cat>
          <c:val>
            <c:numRef>
              <c:f>Sheet5!$D$23:$D$27</c:f>
              <c:numCache>
                <c:formatCode>[$-F400]h:mm:ss\ AM/PM</c:formatCode>
                <c:ptCount val="5"/>
                <c:pt idx="0">
                  <c:v>1.3310185185185258E-2</c:v>
                </c:pt>
                <c:pt idx="1">
                  <c:v>4.6643518518518466E-2</c:v>
                </c:pt>
                <c:pt idx="2">
                  <c:v>3.9386574074074081E-2</c:v>
                </c:pt>
                <c:pt idx="3">
                  <c:v>3.394675925925926E-2</c:v>
                </c:pt>
              </c:numCache>
            </c:numRef>
          </c:val>
        </c:ser>
        <c:dLbls>
          <c:showCatName val="1"/>
          <c:showPercent val="1"/>
        </c:dLbls>
      </c:pie3DChart>
    </c:plotArea>
    <c:plotVisOnly val="1"/>
  </c:chart>
  <c:spPr>
    <a:solidFill>
      <a:sysClr val="window" lastClr="FFFFFF"/>
    </a:solidFill>
    <a:ln>
      <a:solidFill>
        <a:schemeClr val="tx1">
          <a:lumMod val="50000"/>
          <a:lumOff val="50000"/>
        </a:schemeClr>
      </a:solidFill>
    </a:ln>
  </c:spPr>
  <c:txPr>
    <a:bodyPr/>
    <a:lstStyle/>
    <a:p>
      <a:pPr>
        <a:defRPr>
          <a:solidFill>
            <a:sysClr val="windowText" lastClr="000000"/>
          </a:solidFill>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a:solidFill>
                <a:schemeClr val="bg1"/>
              </a:solidFill>
            </a:defRPr>
          </a:pPr>
          <a:endParaRPr lang="en-US"/>
        </a:p>
      </c:txPr>
    </c:title>
    <c:view3D>
      <c:rotX val="30"/>
      <c:rAngAx val="1"/>
    </c:view3D>
    <c:plotArea>
      <c:layout/>
      <c:pie3DChart>
        <c:varyColors val="1"/>
        <c:ser>
          <c:idx val="0"/>
          <c:order val="0"/>
          <c:tx>
            <c:strRef>
              <c:f>Sheet5!$C$22</c:f>
              <c:strCache>
                <c:ptCount val="1"/>
                <c:pt idx="0">
                  <c:v>DELUXE</c:v>
                </c:pt>
              </c:strCache>
            </c:strRef>
          </c:tx>
          <c:explosion val="25"/>
          <c:dLbls>
            <c:dLbl>
              <c:idx val="2"/>
              <c:layout>
                <c:manualLayout>
                  <c:x val="-1.3401118338468585E-2"/>
                  <c:y val="-6.0135506317524293E-3"/>
                </c:manualLayout>
              </c:layout>
              <c:showCatName val="1"/>
              <c:showPercent val="1"/>
            </c:dLbl>
            <c:txPr>
              <a:bodyPr/>
              <a:lstStyle/>
              <a:p>
                <a:pPr>
                  <a:defRPr>
                    <a:solidFill>
                      <a:schemeClr val="bg1"/>
                    </a:solidFill>
                  </a:defRPr>
                </a:pPr>
                <a:endParaRPr lang="en-US"/>
              </a:p>
            </c:txPr>
            <c:showCatName val="1"/>
            <c:showPercent val="1"/>
            <c:showLeaderLines val="1"/>
          </c:dLbls>
          <c:cat>
            <c:strRef>
              <c:f>Sheet5!$A$23:$A$27</c:f>
              <c:strCache>
                <c:ptCount val="4"/>
                <c:pt idx="0">
                  <c:v>APPROVED FOR DISCHARGE TO CLINICAL DISCHARGE</c:v>
                </c:pt>
                <c:pt idx="1">
                  <c:v>CLINICAL TO FINANCIAL DISCHARGE</c:v>
                </c:pt>
                <c:pt idx="2">
                  <c:v>FINANCIAL TO PHYSICAL DISCHARGE</c:v>
                </c:pt>
                <c:pt idx="3">
                  <c:v>BED PREPARATION TIME FOR NEXT PATIENT</c:v>
                </c:pt>
              </c:strCache>
            </c:strRef>
          </c:cat>
          <c:val>
            <c:numRef>
              <c:f>Sheet5!$C$23:$C$27</c:f>
              <c:numCache>
                <c:formatCode>[$-F400]h:mm:ss\ AM/PM</c:formatCode>
                <c:ptCount val="5"/>
                <c:pt idx="0">
                  <c:v>5.5555555555555455E-2</c:v>
                </c:pt>
                <c:pt idx="1">
                  <c:v>5.5555555555555455E-2</c:v>
                </c:pt>
                <c:pt idx="2">
                  <c:v>1.388888888888897E-2</c:v>
                </c:pt>
                <c:pt idx="3">
                  <c:v>2.0833333333333412E-2</c:v>
                </c:pt>
              </c:numCache>
            </c:numRef>
          </c:val>
        </c:ser>
        <c:dLbls>
          <c:showCatName val="1"/>
          <c:showPercent val="1"/>
        </c:dLbls>
      </c:pie3DChart>
    </c:plotArea>
    <c:plotVisOnly val="1"/>
  </c:chart>
  <c:spPr>
    <a:solidFill>
      <a:schemeClr val="tx1"/>
    </a:solidFill>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F5ACD0-B4BB-4A59-B6B6-A2705E06254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1F82E7A-7E15-46B7-B303-92B1978B259B}">
      <dgm:prSet custT="1"/>
      <dgm:spPr>
        <a:solidFill>
          <a:schemeClr val="bg2">
            <a:lumMod val="25000"/>
          </a:schemeClr>
        </a:solidFill>
      </dgm:spPr>
      <dgm:t>
        <a:bodyPr/>
        <a:lstStyle/>
        <a:p>
          <a:endParaRPr lang="en-US" sz="1800" b="1" dirty="0"/>
        </a:p>
      </dgm:t>
    </dgm:pt>
    <dgm:pt modelId="{322D511C-08ED-4F3C-AE24-F922F5BC2D9D}" type="parTrans" cxnId="{96FC5ECB-F51F-4032-BFF9-6453BA2DA512}">
      <dgm:prSet/>
      <dgm:spPr/>
      <dgm:t>
        <a:bodyPr/>
        <a:lstStyle/>
        <a:p>
          <a:endParaRPr lang="en-US"/>
        </a:p>
      </dgm:t>
    </dgm:pt>
    <dgm:pt modelId="{A81AB160-EFA6-4180-97FA-492905D15ECF}" type="sibTrans" cxnId="{96FC5ECB-F51F-4032-BFF9-6453BA2DA512}">
      <dgm:prSet/>
      <dgm:spPr/>
      <dgm:t>
        <a:bodyPr/>
        <a:lstStyle/>
        <a:p>
          <a:endParaRPr lang="en-US"/>
        </a:p>
      </dgm:t>
    </dgm:pt>
    <dgm:pt modelId="{7B6C91A2-E10A-4CC8-9C62-453D7CE4E6BA}">
      <dgm:prSet custT="1"/>
      <dgm:spPr>
        <a:solidFill>
          <a:schemeClr val="bg2">
            <a:lumMod val="25000"/>
          </a:schemeClr>
        </a:solidFill>
      </dgm:spPr>
      <dgm:t>
        <a:bodyPr/>
        <a:lstStyle/>
        <a:p>
          <a:endParaRPr lang="en-US" sz="1800" b="1" dirty="0"/>
        </a:p>
      </dgm:t>
    </dgm:pt>
    <dgm:pt modelId="{E3BAF62A-E62C-40E9-B40C-E38C7991C0EF}" type="parTrans" cxnId="{AD75AEC9-5B70-4245-8F0C-20BE0D2CF1E1}">
      <dgm:prSet/>
      <dgm:spPr/>
      <dgm:t>
        <a:bodyPr/>
        <a:lstStyle/>
        <a:p>
          <a:endParaRPr lang="en-US"/>
        </a:p>
      </dgm:t>
    </dgm:pt>
    <dgm:pt modelId="{85C13F4C-8EAA-4F61-BA80-8AF7F2B9138C}" type="sibTrans" cxnId="{AD75AEC9-5B70-4245-8F0C-20BE0D2CF1E1}">
      <dgm:prSet/>
      <dgm:spPr/>
      <dgm:t>
        <a:bodyPr/>
        <a:lstStyle/>
        <a:p>
          <a:endParaRPr lang="en-US"/>
        </a:p>
      </dgm:t>
    </dgm:pt>
    <dgm:pt modelId="{B4AE135A-9507-4459-8B0D-70210467F04D}">
      <dgm:prSet custT="1"/>
      <dgm:spPr>
        <a:solidFill>
          <a:schemeClr val="bg1"/>
        </a:solidFill>
      </dgm:spPr>
      <dgm:t>
        <a:bodyPr/>
        <a:lstStyle/>
        <a:p>
          <a:endParaRPr lang="en-US" sz="1800" b="1" dirty="0">
            <a:solidFill>
              <a:schemeClr val="bg1"/>
            </a:solidFill>
          </a:endParaRPr>
        </a:p>
      </dgm:t>
    </dgm:pt>
    <dgm:pt modelId="{9A8DBB60-9F9E-4203-9B50-1BC294A36DD8}" type="parTrans" cxnId="{DC550A57-096E-4AB6-84E8-244B1A17228E}">
      <dgm:prSet/>
      <dgm:spPr/>
      <dgm:t>
        <a:bodyPr/>
        <a:lstStyle/>
        <a:p>
          <a:endParaRPr lang="en-US"/>
        </a:p>
      </dgm:t>
    </dgm:pt>
    <dgm:pt modelId="{E20E00DD-7295-4037-8046-7105A1081149}" type="sibTrans" cxnId="{DC550A57-096E-4AB6-84E8-244B1A17228E}">
      <dgm:prSet/>
      <dgm:spPr/>
      <dgm:t>
        <a:bodyPr/>
        <a:lstStyle/>
        <a:p>
          <a:endParaRPr lang="en-US"/>
        </a:p>
      </dgm:t>
    </dgm:pt>
    <dgm:pt modelId="{2216D26C-EECF-4B1E-A875-33A47E794C67}">
      <dgm:prSet custT="1"/>
      <dgm:spPr>
        <a:solidFill>
          <a:schemeClr val="bg2">
            <a:lumMod val="25000"/>
          </a:schemeClr>
        </a:solidFill>
      </dgm:spPr>
      <dgm:t>
        <a:bodyPr/>
        <a:lstStyle/>
        <a:p>
          <a:endParaRPr lang="en-US" sz="1800" b="1" dirty="0"/>
        </a:p>
      </dgm:t>
    </dgm:pt>
    <dgm:pt modelId="{519516A4-906B-4303-A895-81956325E4D0}" type="parTrans" cxnId="{040393E4-F213-4F03-9081-062D20E2E21D}">
      <dgm:prSet/>
      <dgm:spPr/>
      <dgm:t>
        <a:bodyPr/>
        <a:lstStyle/>
        <a:p>
          <a:endParaRPr lang="en-US"/>
        </a:p>
      </dgm:t>
    </dgm:pt>
    <dgm:pt modelId="{95C67D48-423E-4FB7-80FB-AC236BEE0148}" type="sibTrans" cxnId="{040393E4-F213-4F03-9081-062D20E2E21D}">
      <dgm:prSet/>
      <dgm:spPr/>
      <dgm:t>
        <a:bodyPr/>
        <a:lstStyle/>
        <a:p>
          <a:endParaRPr lang="en-US"/>
        </a:p>
      </dgm:t>
    </dgm:pt>
    <dgm:pt modelId="{78A0B0F0-038B-4BAD-8B5F-8196C7173223}">
      <dgm:prSet custT="1"/>
      <dgm:spPr>
        <a:solidFill>
          <a:schemeClr val="bg2">
            <a:lumMod val="25000"/>
          </a:schemeClr>
        </a:solidFill>
      </dgm:spPr>
      <dgm:t>
        <a:bodyPr/>
        <a:lstStyle/>
        <a:p>
          <a:endParaRPr lang="en-US" sz="1800" b="1" dirty="0"/>
        </a:p>
      </dgm:t>
    </dgm:pt>
    <dgm:pt modelId="{4E4E46EE-8754-44EF-9696-FDF28D7EABD3}" type="parTrans" cxnId="{75665887-10C2-452F-B0FD-4FDAE1D45B36}">
      <dgm:prSet/>
      <dgm:spPr/>
      <dgm:t>
        <a:bodyPr/>
        <a:lstStyle/>
        <a:p>
          <a:endParaRPr lang="en-US"/>
        </a:p>
      </dgm:t>
    </dgm:pt>
    <dgm:pt modelId="{66A88BD3-CA02-4657-9BB2-BCE87F1F5765}" type="sibTrans" cxnId="{75665887-10C2-452F-B0FD-4FDAE1D45B36}">
      <dgm:prSet/>
      <dgm:spPr/>
      <dgm:t>
        <a:bodyPr/>
        <a:lstStyle/>
        <a:p>
          <a:endParaRPr lang="en-US"/>
        </a:p>
      </dgm:t>
    </dgm:pt>
    <dgm:pt modelId="{47D3DB5F-1685-45FC-BEE6-BC9560AAFB3B}">
      <dgm:prSet custT="1"/>
      <dgm:spPr>
        <a:solidFill>
          <a:schemeClr val="bg2">
            <a:lumMod val="25000"/>
          </a:schemeClr>
        </a:solidFill>
      </dgm:spPr>
      <dgm:t>
        <a:bodyPr/>
        <a:lstStyle/>
        <a:p>
          <a:endParaRPr lang="en-US" sz="1800" b="1" dirty="0"/>
        </a:p>
      </dgm:t>
    </dgm:pt>
    <dgm:pt modelId="{18CD0113-C52D-4E15-8F9A-8E44DA724727}" type="parTrans" cxnId="{92858D5D-372D-44DB-86C2-D7FA1A0187F2}">
      <dgm:prSet/>
      <dgm:spPr/>
      <dgm:t>
        <a:bodyPr/>
        <a:lstStyle/>
        <a:p>
          <a:endParaRPr lang="en-US"/>
        </a:p>
      </dgm:t>
    </dgm:pt>
    <dgm:pt modelId="{FA2657A2-D6F2-4809-B51D-F9CB3ED99D7B}" type="sibTrans" cxnId="{92858D5D-372D-44DB-86C2-D7FA1A0187F2}">
      <dgm:prSet/>
      <dgm:spPr/>
      <dgm:t>
        <a:bodyPr/>
        <a:lstStyle/>
        <a:p>
          <a:endParaRPr lang="en-US"/>
        </a:p>
      </dgm:t>
    </dgm:pt>
    <dgm:pt modelId="{7144290C-C116-40D2-9C96-C3469A9F633E}">
      <dgm:prSet custT="1"/>
      <dgm:spPr>
        <a:solidFill>
          <a:schemeClr val="bg2">
            <a:lumMod val="25000"/>
          </a:schemeClr>
        </a:solidFill>
      </dgm:spPr>
      <dgm:t>
        <a:bodyPr/>
        <a:lstStyle/>
        <a:p>
          <a:endParaRPr lang="en-US" sz="1800" b="1" dirty="0"/>
        </a:p>
      </dgm:t>
    </dgm:pt>
    <dgm:pt modelId="{76528428-2C9A-4A83-92CA-80FE38E4D618}" type="parTrans" cxnId="{8B30693A-D28C-4242-A824-235C29C3497B}">
      <dgm:prSet/>
      <dgm:spPr/>
      <dgm:t>
        <a:bodyPr/>
        <a:lstStyle/>
        <a:p>
          <a:endParaRPr lang="en-US"/>
        </a:p>
      </dgm:t>
    </dgm:pt>
    <dgm:pt modelId="{3E43757D-45EF-4790-82AA-065344ED00D6}" type="sibTrans" cxnId="{8B30693A-D28C-4242-A824-235C29C3497B}">
      <dgm:prSet/>
      <dgm:spPr/>
      <dgm:t>
        <a:bodyPr/>
        <a:lstStyle/>
        <a:p>
          <a:endParaRPr lang="en-US"/>
        </a:p>
      </dgm:t>
    </dgm:pt>
    <dgm:pt modelId="{025A9A4B-E5C0-4ECA-90C3-1545A1DFA331}">
      <dgm:prSet custT="1"/>
      <dgm:spPr>
        <a:solidFill>
          <a:srgbClr val="0070C0">
            <a:alpha val="90000"/>
          </a:srgbClr>
        </a:solidFill>
      </dgm:spPr>
      <dgm:t>
        <a:bodyPr/>
        <a:lstStyle/>
        <a:p>
          <a:pPr rtl="0"/>
          <a:r>
            <a:rPr lang="en-US" sz="1800" b="1" dirty="0" smtClean="0">
              <a:solidFill>
                <a:schemeClr val="tx1"/>
              </a:solidFill>
            </a:rPr>
            <a:t>REFERRED TO THE RESPECTIVE CONSULTANT</a:t>
          </a:r>
          <a:endParaRPr lang="en-US" sz="1800" b="1" dirty="0">
            <a:solidFill>
              <a:schemeClr val="tx1"/>
            </a:solidFill>
            <a:latin typeface="Times New Roman" pitchFamily="18" charset="0"/>
            <a:cs typeface="Times New Roman" pitchFamily="18" charset="0"/>
          </a:endParaRPr>
        </a:p>
      </dgm:t>
    </dgm:pt>
    <dgm:pt modelId="{6366965A-454A-4F84-9679-37CC907B29BF}" type="parTrans" cxnId="{33578E38-250F-47AC-9EB1-1022679A670F}">
      <dgm:prSet/>
      <dgm:spPr/>
      <dgm:t>
        <a:bodyPr/>
        <a:lstStyle/>
        <a:p>
          <a:endParaRPr lang="en-US"/>
        </a:p>
      </dgm:t>
    </dgm:pt>
    <dgm:pt modelId="{1A36B5EE-2E78-48E1-A949-BC3DA8B54869}" type="sibTrans" cxnId="{33578E38-250F-47AC-9EB1-1022679A670F}">
      <dgm:prSet/>
      <dgm:spPr/>
      <dgm:t>
        <a:bodyPr/>
        <a:lstStyle/>
        <a:p>
          <a:endParaRPr lang="en-US"/>
        </a:p>
      </dgm:t>
    </dgm:pt>
    <dgm:pt modelId="{4A092A41-B076-44C7-B59B-14AFE1E9881C}">
      <dgm:prSet custT="1"/>
      <dgm:spPr>
        <a:solidFill>
          <a:srgbClr val="0070C0">
            <a:alpha val="90000"/>
          </a:srgbClr>
        </a:solidFill>
      </dgm:spPr>
      <dgm:t>
        <a:bodyPr lIns="0" tIns="274320" rIns="1005840" anchor="ctr" anchorCtr="1"/>
        <a:lstStyle/>
        <a:p>
          <a:endParaRPr lang="en-US" sz="1800" b="1" dirty="0">
            <a:solidFill>
              <a:schemeClr val="tx1"/>
            </a:solidFill>
            <a:latin typeface="Times New Roman" pitchFamily="18" charset="0"/>
            <a:cs typeface="Times New Roman" pitchFamily="18" charset="0"/>
          </a:endParaRPr>
        </a:p>
      </dgm:t>
    </dgm:pt>
    <dgm:pt modelId="{FD3D6860-4E9E-47DC-9510-7129DEF5C5C4}" type="parTrans" cxnId="{3B1DC5B1-A7E4-4DD8-9171-A21CCC7DA4AF}">
      <dgm:prSet/>
      <dgm:spPr/>
      <dgm:t>
        <a:bodyPr/>
        <a:lstStyle/>
        <a:p>
          <a:endParaRPr lang="en-US"/>
        </a:p>
      </dgm:t>
    </dgm:pt>
    <dgm:pt modelId="{1AE63947-E793-4039-AA51-A302252DD0BD}" type="sibTrans" cxnId="{3B1DC5B1-A7E4-4DD8-9171-A21CCC7DA4AF}">
      <dgm:prSet/>
      <dgm:spPr/>
      <dgm:t>
        <a:bodyPr/>
        <a:lstStyle/>
        <a:p>
          <a:endParaRPr lang="en-US"/>
        </a:p>
      </dgm:t>
    </dgm:pt>
    <dgm:pt modelId="{1A290779-FE00-49F3-BC15-F8D8D1110463}">
      <dgm:prSet custT="1"/>
      <dgm:spPr>
        <a:solidFill>
          <a:srgbClr val="0070C0">
            <a:alpha val="90000"/>
          </a:srgbClr>
        </a:solidFill>
      </dgm:spPr>
      <dgm:t>
        <a:bodyPr/>
        <a:lstStyle/>
        <a:p>
          <a:r>
            <a:rPr lang="en-US" sz="1800" b="1" dirty="0" smtClean="0">
              <a:solidFill>
                <a:schemeClr val="tx1"/>
              </a:solidFill>
            </a:rPr>
            <a:t>SENT TO THE OPD COUNTER  FOR REGISTRATION</a:t>
          </a:r>
          <a:endParaRPr lang="en-US" sz="1800" b="1" dirty="0">
            <a:solidFill>
              <a:schemeClr val="tx1"/>
            </a:solidFill>
          </a:endParaRPr>
        </a:p>
      </dgm:t>
    </dgm:pt>
    <dgm:pt modelId="{34A10D16-79ED-4489-B300-1985FCC9FE0B}" type="parTrans" cxnId="{C6AF06AA-A131-488F-8BD2-16064BD086EC}">
      <dgm:prSet/>
      <dgm:spPr/>
      <dgm:t>
        <a:bodyPr/>
        <a:lstStyle/>
        <a:p>
          <a:endParaRPr lang="en-US"/>
        </a:p>
      </dgm:t>
    </dgm:pt>
    <dgm:pt modelId="{08E2A915-2A22-4E8A-ACA3-53B1919E0E46}" type="sibTrans" cxnId="{C6AF06AA-A131-488F-8BD2-16064BD086EC}">
      <dgm:prSet/>
      <dgm:spPr/>
      <dgm:t>
        <a:bodyPr/>
        <a:lstStyle/>
        <a:p>
          <a:endParaRPr lang="en-US"/>
        </a:p>
      </dgm:t>
    </dgm:pt>
    <dgm:pt modelId="{A0AA99F4-E1D4-4169-BE41-E1D6325D699C}">
      <dgm:prSet custT="1"/>
      <dgm:spPr>
        <a:solidFill>
          <a:srgbClr val="0070C0">
            <a:alpha val="90000"/>
          </a:srgbClr>
        </a:solidFill>
      </dgm:spPr>
      <dgm:t>
        <a:bodyPr/>
        <a:lstStyle/>
        <a:p>
          <a:r>
            <a:rPr lang="en-US" sz="1800" b="1" dirty="0" smtClean="0">
              <a:solidFill>
                <a:schemeClr val="tx1"/>
              </a:solidFill>
            </a:rPr>
            <a:t>PATIENT REPORTS AT THE IPD REGISTRATION DESK</a:t>
          </a:r>
          <a:endParaRPr lang="en-US" sz="1800" b="1" dirty="0">
            <a:solidFill>
              <a:schemeClr val="tx1"/>
            </a:solidFill>
          </a:endParaRPr>
        </a:p>
      </dgm:t>
    </dgm:pt>
    <dgm:pt modelId="{76AE9FB8-A07D-47DD-8D96-7184EEDCCFC0}" type="parTrans" cxnId="{D4B9094F-50B2-4262-90D4-392C7DCFC268}">
      <dgm:prSet/>
      <dgm:spPr/>
      <dgm:t>
        <a:bodyPr/>
        <a:lstStyle/>
        <a:p>
          <a:endParaRPr lang="en-US"/>
        </a:p>
      </dgm:t>
    </dgm:pt>
    <dgm:pt modelId="{2DB8C9E4-7FB4-4B66-9A0C-D67F5634EAA5}" type="sibTrans" cxnId="{D4B9094F-50B2-4262-90D4-392C7DCFC268}">
      <dgm:prSet/>
      <dgm:spPr/>
      <dgm:t>
        <a:bodyPr/>
        <a:lstStyle/>
        <a:p>
          <a:endParaRPr lang="en-US"/>
        </a:p>
      </dgm:t>
    </dgm:pt>
    <dgm:pt modelId="{B5615483-891C-44C5-8CC8-583FE553857B}">
      <dgm:prSet custT="1"/>
      <dgm:spPr>
        <a:solidFill>
          <a:srgbClr val="0070C0">
            <a:alpha val="90000"/>
          </a:srgbClr>
        </a:solidFill>
      </dgm:spPr>
      <dgm:t>
        <a:bodyPr/>
        <a:lstStyle/>
        <a:p>
          <a:r>
            <a:rPr lang="en-US" sz="1800" b="1" dirty="0" smtClean="0">
              <a:solidFill>
                <a:schemeClr val="tx1"/>
              </a:solidFill>
            </a:rPr>
            <a:t>PATIENT ADVICED FOR INVESTIGATIONS FOLLOWED BY ADMISSION TO THE HOSPITAL</a:t>
          </a:r>
          <a:endParaRPr lang="en-US" sz="1800" b="1" dirty="0">
            <a:solidFill>
              <a:schemeClr val="tx1"/>
            </a:solidFill>
          </a:endParaRPr>
        </a:p>
      </dgm:t>
    </dgm:pt>
    <dgm:pt modelId="{81ED8C6E-2C3F-46DA-9508-E08BD6B03868}" type="parTrans" cxnId="{6550EDA4-B130-4520-9ABB-A311ED5647B6}">
      <dgm:prSet/>
      <dgm:spPr/>
      <dgm:t>
        <a:bodyPr/>
        <a:lstStyle/>
        <a:p>
          <a:endParaRPr lang="en-US"/>
        </a:p>
      </dgm:t>
    </dgm:pt>
    <dgm:pt modelId="{30D430E5-63E4-40B2-910B-5A020D56E3F0}" type="sibTrans" cxnId="{6550EDA4-B130-4520-9ABB-A311ED5647B6}">
      <dgm:prSet/>
      <dgm:spPr/>
      <dgm:t>
        <a:bodyPr/>
        <a:lstStyle/>
        <a:p>
          <a:endParaRPr lang="en-US"/>
        </a:p>
      </dgm:t>
    </dgm:pt>
    <dgm:pt modelId="{6B297952-2081-478D-8189-B0678CB7A365}">
      <dgm:prSet custT="1"/>
      <dgm:spPr>
        <a:solidFill>
          <a:srgbClr val="0070C0">
            <a:alpha val="90000"/>
          </a:srgbClr>
        </a:solidFill>
      </dgm:spPr>
      <dgm:t>
        <a:bodyPr/>
        <a:lstStyle/>
        <a:p>
          <a:pPr rtl="0"/>
          <a:r>
            <a:rPr lang="en-US" sz="1800" b="1" dirty="0" smtClean="0">
              <a:solidFill>
                <a:schemeClr val="tx1"/>
              </a:solidFill>
            </a:rPr>
            <a:t>ATTENDANT FILLS THE IPD-ADMISSION FORM</a:t>
          </a:r>
          <a:endParaRPr lang="en-US" sz="1800" b="1" dirty="0">
            <a:solidFill>
              <a:schemeClr val="tx1"/>
            </a:solidFill>
          </a:endParaRPr>
        </a:p>
      </dgm:t>
    </dgm:pt>
    <dgm:pt modelId="{A427B2C7-2736-408B-871F-2DE75834BA96}" type="parTrans" cxnId="{5450BA5F-CC1D-4140-AC14-B5E24BA81C28}">
      <dgm:prSet/>
      <dgm:spPr/>
      <dgm:t>
        <a:bodyPr/>
        <a:lstStyle/>
        <a:p>
          <a:endParaRPr lang="en-US"/>
        </a:p>
      </dgm:t>
    </dgm:pt>
    <dgm:pt modelId="{0212742B-1920-4EC1-A636-BB9CF26D6AD6}" type="sibTrans" cxnId="{5450BA5F-CC1D-4140-AC14-B5E24BA81C28}">
      <dgm:prSet/>
      <dgm:spPr/>
      <dgm:t>
        <a:bodyPr/>
        <a:lstStyle/>
        <a:p>
          <a:endParaRPr lang="en-US"/>
        </a:p>
      </dgm:t>
    </dgm:pt>
    <dgm:pt modelId="{99B091B9-7A4C-43F1-887F-2E783FA471EC}">
      <dgm:prSet custT="1"/>
      <dgm:spPr>
        <a:solidFill>
          <a:srgbClr val="0070C0">
            <a:alpha val="90000"/>
          </a:srgbClr>
        </a:solidFill>
      </dgm:spPr>
      <dgm:t>
        <a:bodyPr/>
        <a:lstStyle/>
        <a:p>
          <a:pPr rtl="0"/>
          <a:r>
            <a:rPr lang="en-US" sz="1800" b="1" dirty="0" smtClean="0">
              <a:solidFill>
                <a:schemeClr val="tx1"/>
              </a:solidFill>
            </a:rPr>
            <a:t>PATIENT SENT TO THE WARD FOR ADMISSION</a:t>
          </a:r>
          <a:endParaRPr lang="en-US" sz="1800" b="1" dirty="0">
            <a:solidFill>
              <a:schemeClr val="tx1"/>
            </a:solidFill>
          </a:endParaRPr>
        </a:p>
      </dgm:t>
    </dgm:pt>
    <dgm:pt modelId="{3AC89AD6-B7B7-4532-A9C9-BB5B6C1D9BA9}" type="parTrans" cxnId="{FA323C83-5C9F-471C-BDA3-F538AA073454}">
      <dgm:prSet/>
      <dgm:spPr/>
      <dgm:t>
        <a:bodyPr/>
        <a:lstStyle/>
        <a:p>
          <a:endParaRPr lang="en-US"/>
        </a:p>
      </dgm:t>
    </dgm:pt>
    <dgm:pt modelId="{C0651FFA-805C-45EE-9933-AF383EE45A83}" type="sibTrans" cxnId="{FA323C83-5C9F-471C-BDA3-F538AA073454}">
      <dgm:prSet/>
      <dgm:spPr/>
      <dgm:t>
        <a:bodyPr/>
        <a:lstStyle/>
        <a:p>
          <a:endParaRPr lang="en-US"/>
        </a:p>
      </dgm:t>
    </dgm:pt>
    <dgm:pt modelId="{F7B73611-524E-4FB1-AD93-8562AC31F001}">
      <dgm:prSet custT="1"/>
      <dgm:spPr>
        <a:solidFill>
          <a:srgbClr val="0070C0">
            <a:alpha val="90000"/>
          </a:srgbClr>
        </a:solidFill>
      </dgm:spPr>
      <dgm:t>
        <a:bodyPr/>
        <a:lstStyle/>
        <a:p>
          <a:pPr rtl="0"/>
          <a:r>
            <a:rPr lang="en-US" sz="1800" b="1" dirty="0" smtClean="0">
              <a:solidFill>
                <a:schemeClr val="tx1"/>
              </a:solidFill>
            </a:rPr>
            <a:t>PATIENT ADMITTED</a:t>
          </a:r>
          <a:endParaRPr lang="en-US" sz="1800" b="1" dirty="0">
            <a:solidFill>
              <a:schemeClr val="tx1"/>
            </a:solidFill>
          </a:endParaRPr>
        </a:p>
      </dgm:t>
    </dgm:pt>
    <dgm:pt modelId="{8BEB346B-8C4A-4767-BDC8-5DD1571CB854}" type="parTrans" cxnId="{0EA2E40F-36B2-4578-9B5C-E35311987F2C}">
      <dgm:prSet/>
      <dgm:spPr/>
      <dgm:t>
        <a:bodyPr/>
        <a:lstStyle/>
        <a:p>
          <a:endParaRPr lang="en-US"/>
        </a:p>
      </dgm:t>
    </dgm:pt>
    <dgm:pt modelId="{D2BB0B82-0566-4075-8EB8-8539B7B80EE5}" type="sibTrans" cxnId="{0EA2E40F-36B2-4578-9B5C-E35311987F2C}">
      <dgm:prSet/>
      <dgm:spPr/>
      <dgm:t>
        <a:bodyPr/>
        <a:lstStyle/>
        <a:p>
          <a:endParaRPr lang="en-US"/>
        </a:p>
      </dgm:t>
    </dgm:pt>
    <dgm:pt modelId="{1A43C99C-F73B-4C05-AD33-902D3917C972}">
      <dgm:prSet phldrT="[Text]" phldr="1" custT="1"/>
      <dgm:spPr>
        <a:solidFill>
          <a:schemeClr val="bg2">
            <a:lumMod val="25000"/>
          </a:schemeClr>
        </a:solidFill>
      </dgm:spPr>
      <dgm:t>
        <a:bodyPr/>
        <a:lstStyle/>
        <a:p>
          <a:endParaRPr lang="en-US" sz="1800" b="1" dirty="0"/>
        </a:p>
      </dgm:t>
    </dgm:pt>
    <dgm:pt modelId="{63E08316-AB4E-4765-8244-780835552527}" type="sibTrans" cxnId="{E66762E7-B63C-402B-B294-8AF59D22AF93}">
      <dgm:prSet/>
      <dgm:spPr/>
      <dgm:t>
        <a:bodyPr/>
        <a:lstStyle/>
        <a:p>
          <a:endParaRPr lang="en-US"/>
        </a:p>
      </dgm:t>
    </dgm:pt>
    <dgm:pt modelId="{A37B1991-38DE-45C7-B096-73DB0A7F3D3A}" type="parTrans" cxnId="{E66762E7-B63C-402B-B294-8AF59D22AF93}">
      <dgm:prSet/>
      <dgm:spPr/>
      <dgm:t>
        <a:bodyPr/>
        <a:lstStyle/>
        <a:p>
          <a:endParaRPr lang="en-US"/>
        </a:p>
      </dgm:t>
    </dgm:pt>
    <dgm:pt modelId="{2945D6C7-A32B-4CD7-A731-BE214582B5A8}">
      <dgm:prSet custT="1"/>
      <dgm:spPr>
        <a:solidFill>
          <a:srgbClr val="0070C0">
            <a:alpha val="90000"/>
          </a:srgbClr>
        </a:solidFill>
      </dgm:spPr>
      <dgm:t>
        <a:bodyPr/>
        <a:lstStyle/>
        <a:p>
          <a:pPr rtl="0"/>
          <a:r>
            <a:rPr lang="en-US" sz="1800" b="1" dirty="0" smtClean="0">
              <a:solidFill>
                <a:schemeClr val="tx1"/>
              </a:solidFill>
            </a:rPr>
            <a:t>NEW PATIENT ENTERS</a:t>
          </a:r>
          <a:endParaRPr lang="en-US" sz="1800" b="1" dirty="0">
            <a:solidFill>
              <a:schemeClr val="tx1"/>
            </a:solidFill>
          </a:endParaRPr>
        </a:p>
      </dgm:t>
    </dgm:pt>
    <dgm:pt modelId="{A4AAEBE5-54E8-4725-AFF4-4186475A1D04}" type="parTrans" cxnId="{0A4D6630-9E24-4649-AE96-F76D653D6B9C}">
      <dgm:prSet/>
      <dgm:spPr/>
      <dgm:t>
        <a:bodyPr/>
        <a:lstStyle/>
        <a:p>
          <a:endParaRPr lang="en-US"/>
        </a:p>
      </dgm:t>
    </dgm:pt>
    <dgm:pt modelId="{68F88334-4A08-485C-8252-021144445107}" type="sibTrans" cxnId="{0A4D6630-9E24-4649-AE96-F76D653D6B9C}">
      <dgm:prSet/>
      <dgm:spPr/>
      <dgm:t>
        <a:bodyPr/>
        <a:lstStyle/>
        <a:p>
          <a:endParaRPr lang="en-US"/>
        </a:p>
      </dgm:t>
    </dgm:pt>
    <dgm:pt modelId="{323C0C5C-B230-41AD-8C4F-5E831FD9F1DE}">
      <dgm:prSet custT="1"/>
      <dgm:spPr>
        <a:solidFill>
          <a:srgbClr val="0070C0">
            <a:alpha val="90000"/>
          </a:srgbClr>
        </a:solidFill>
      </dgm:spPr>
      <dgm:t>
        <a:bodyPr/>
        <a:lstStyle/>
        <a:p>
          <a:pPr rtl="0"/>
          <a:endParaRPr lang="en-US" sz="1800" b="1" dirty="0">
            <a:solidFill>
              <a:schemeClr val="tx1"/>
            </a:solidFill>
            <a:latin typeface="Times New Roman" pitchFamily="18" charset="0"/>
            <a:cs typeface="Times New Roman" pitchFamily="18" charset="0"/>
          </a:endParaRPr>
        </a:p>
      </dgm:t>
    </dgm:pt>
    <dgm:pt modelId="{9EA33951-7D67-48A1-B508-2DA07A7E877D}" type="parTrans" cxnId="{127895D3-B430-40CB-BCBF-E6ED42EBB810}">
      <dgm:prSet/>
      <dgm:spPr/>
      <dgm:t>
        <a:bodyPr/>
        <a:lstStyle/>
        <a:p>
          <a:endParaRPr lang="en-IN"/>
        </a:p>
      </dgm:t>
    </dgm:pt>
    <dgm:pt modelId="{2D321B4B-229D-4DC0-BBF5-AD66B5937897}" type="sibTrans" cxnId="{127895D3-B430-40CB-BCBF-E6ED42EBB810}">
      <dgm:prSet/>
      <dgm:spPr/>
      <dgm:t>
        <a:bodyPr/>
        <a:lstStyle/>
        <a:p>
          <a:endParaRPr lang="en-IN"/>
        </a:p>
      </dgm:t>
    </dgm:pt>
    <dgm:pt modelId="{4880A2BD-565F-4F46-B47A-E37885D4A396}" type="pres">
      <dgm:prSet presAssocID="{51F5ACD0-B4BB-4A59-B6B6-A2705E062541}" presName="linearFlow" presStyleCnt="0">
        <dgm:presLayoutVars>
          <dgm:dir/>
          <dgm:animLvl val="lvl"/>
          <dgm:resizeHandles val="exact"/>
        </dgm:presLayoutVars>
      </dgm:prSet>
      <dgm:spPr/>
      <dgm:t>
        <a:bodyPr/>
        <a:lstStyle/>
        <a:p>
          <a:endParaRPr lang="en-US"/>
        </a:p>
      </dgm:t>
    </dgm:pt>
    <dgm:pt modelId="{277626C0-6027-475D-91ED-F83FB53E2EC9}" type="pres">
      <dgm:prSet presAssocID="{1A43C99C-F73B-4C05-AD33-902D3917C972}" presName="composite" presStyleCnt="0"/>
      <dgm:spPr/>
    </dgm:pt>
    <dgm:pt modelId="{9D47A0FC-0D4D-4050-B6EB-C41A11FFE5CA}" type="pres">
      <dgm:prSet presAssocID="{1A43C99C-F73B-4C05-AD33-902D3917C972}" presName="parentText" presStyleLbl="alignNode1" presStyleIdx="0" presStyleCnt="8">
        <dgm:presLayoutVars>
          <dgm:chMax val="1"/>
          <dgm:bulletEnabled val="1"/>
        </dgm:presLayoutVars>
      </dgm:prSet>
      <dgm:spPr/>
      <dgm:t>
        <a:bodyPr/>
        <a:lstStyle/>
        <a:p>
          <a:endParaRPr lang="en-US"/>
        </a:p>
      </dgm:t>
    </dgm:pt>
    <dgm:pt modelId="{E883D37C-267A-4352-A031-E611A576F02F}" type="pres">
      <dgm:prSet presAssocID="{1A43C99C-F73B-4C05-AD33-902D3917C972}" presName="descendantText" presStyleLbl="alignAcc1" presStyleIdx="0" presStyleCnt="8">
        <dgm:presLayoutVars>
          <dgm:bulletEnabled val="1"/>
        </dgm:presLayoutVars>
      </dgm:prSet>
      <dgm:spPr/>
      <dgm:t>
        <a:bodyPr/>
        <a:lstStyle/>
        <a:p>
          <a:endParaRPr lang="en-US"/>
        </a:p>
      </dgm:t>
    </dgm:pt>
    <dgm:pt modelId="{3CB37BF3-36D6-48F7-AA6C-B3CCD07B7438}" type="pres">
      <dgm:prSet presAssocID="{63E08316-AB4E-4765-8244-780835552527}" presName="sp" presStyleCnt="0"/>
      <dgm:spPr/>
    </dgm:pt>
    <dgm:pt modelId="{ECE25C7A-DA66-42D9-A752-F04486F2CE3D}" type="pres">
      <dgm:prSet presAssocID="{61F82E7A-7E15-46B7-B303-92B1978B259B}" presName="composite" presStyleCnt="0"/>
      <dgm:spPr/>
    </dgm:pt>
    <dgm:pt modelId="{3F9E130A-4E2D-42C0-A086-CD20C5A9E7C0}" type="pres">
      <dgm:prSet presAssocID="{61F82E7A-7E15-46B7-B303-92B1978B259B}" presName="parentText" presStyleLbl="alignNode1" presStyleIdx="1" presStyleCnt="8">
        <dgm:presLayoutVars>
          <dgm:chMax val="1"/>
          <dgm:bulletEnabled val="1"/>
        </dgm:presLayoutVars>
      </dgm:prSet>
      <dgm:spPr/>
      <dgm:t>
        <a:bodyPr/>
        <a:lstStyle/>
        <a:p>
          <a:endParaRPr lang="en-US"/>
        </a:p>
      </dgm:t>
    </dgm:pt>
    <dgm:pt modelId="{3573D07F-8B24-43C4-A0D4-58CFF8F922F6}" type="pres">
      <dgm:prSet presAssocID="{61F82E7A-7E15-46B7-B303-92B1978B259B}" presName="descendantText" presStyleLbl="alignAcc1" presStyleIdx="1" presStyleCnt="8">
        <dgm:presLayoutVars>
          <dgm:bulletEnabled val="1"/>
        </dgm:presLayoutVars>
      </dgm:prSet>
      <dgm:spPr/>
      <dgm:t>
        <a:bodyPr/>
        <a:lstStyle/>
        <a:p>
          <a:endParaRPr lang="en-US"/>
        </a:p>
      </dgm:t>
    </dgm:pt>
    <dgm:pt modelId="{43AECA63-CBF4-40E9-8C67-599C5520CEA7}" type="pres">
      <dgm:prSet presAssocID="{A81AB160-EFA6-4180-97FA-492905D15ECF}" presName="sp" presStyleCnt="0"/>
      <dgm:spPr/>
    </dgm:pt>
    <dgm:pt modelId="{B5F3B6FB-0D5C-49FA-AD95-CB5AFC1028D9}" type="pres">
      <dgm:prSet presAssocID="{7B6C91A2-E10A-4CC8-9C62-453D7CE4E6BA}" presName="composite" presStyleCnt="0"/>
      <dgm:spPr/>
    </dgm:pt>
    <dgm:pt modelId="{9F4286A4-C36C-4B64-AC41-478157B2872F}" type="pres">
      <dgm:prSet presAssocID="{7B6C91A2-E10A-4CC8-9C62-453D7CE4E6BA}" presName="parentText" presStyleLbl="alignNode1" presStyleIdx="2" presStyleCnt="8">
        <dgm:presLayoutVars>
          <dgm:chMax val="1"/>
          <dgm:bulletEnabled val="1"/>
        </dgm:presLayoutVars>
      </dgm:prSet>
      <dgm:spPr/>
      <dgm:t>
        <a:bodyPr/>
        <a:lstStyle/>
        <a:p>
          <a:endParaRPr lang="en-US"/>
        </a:p>
      </dgm:t>
    </dgm:pt>
    <dgm:pt modelId="{A3947EE4-5AC3-4CF4-9F24-86F79CC33E69}" type="pres">
      <dgm:prSet presAssocID="{7B6C91A2-E10A-4CC8-9C62-453D7CE4E6BA}" presName="descendantText" presStyleLbl="alignAcc1" presStyleIdx="2" presStyleCnt="8">
        <dgm:presLayoutVars>
          <dgm:bulletEnabled val="1"/>
        </dgm:presLayoutVars>
      </dgm:prSet>
      <dgm:spPr/>
      <dgm:t>
        <a:bodyPr/>
        <a:lstStyle/>
        <a:p>
          <a:endParaRPr lang="en-US"/>
        </a:p>
      </dgm:t>
    </dgm:pt>
    <dgm:pt modelId="{3EC57CFB-09CF-4E0E-9DB0-94273CC92B50}" type="pres">
      <dgm:prSet presAssocID="{85C13F4C-8EAA-4F61-BA80-8AF7F2B9138C}" presName="sp" presStyleCnt="0"/>
      <dgm:spPr/>
    </dgm:pt>
    <dgm:pt modelId="{3837E73C-D5DA-4626-A8CF-CCC7D5DDB410}" type="pres">
      <dgm:prSet presAssocID="{B4AE135A-9507-4459-8B0D-70210467F04D}" presName="composite" presStyleCnt="0"/>
      <dgm:spPr/>
    </dgm:pt>
    <dgm:pt modelId="{0DB32D05-3F54-460F-A025-C1866132D4AB}" type="pres">
      <dgm:prSet presAssocID="{B4AE135A-9507-4459-8B0D-70210467F04D}" presName="parentText" presStyleLbl="alignNode1" presStyleIdx="3" presStyleCnt="8">
        <dgm:presLayoutVars>
          <dgm:chMax val="1"/>
          <dgm:bulletEnabled val="1"/>
        </dgm:presLayoutVars>
      </dgm:prSet>
      <dgm:spPr/>
      <dgm:t>
        <a:bodyPr/>
        <a:lstStyle/>
        <a:p>
          <a:endParaRPr lang="en-US"/>
        </a:p>
      </dgm:t>
    </dgm:pt>
    <dgm:pt modelId="{92033A79-EBA2-4E6B-A659-354C53FE559D}" type="pres">
      <dgm:prSet presAssocID="{B4AE135A-9507-4459-8B0D-70210467F04D}" presName="descendantText" presStyleLbl="alignAcc1" presStyleIdx="3" presStyleCnt="8">
        <dgm:presLayoutVars>
          <dgm:bulletEnabled val="1"/>
        </dgm:presLayoutVars>
      </dgm:prSet>
      <dgm:spPr/>
      <dgm:t>
        <a:bodyPr/>
        <a:lstStyle/>
        <a:p>
          <a:endParaRPr lang="en-US"/>
        </a:p>
      </dgm:t>
    </dgm:pt>
    <dgm:pt modelId="{AD16E9BF-3A91-4B66-B66F-6FDE865377CE}" type="pres">
      <dgm:prSet presAssocID="{E20E00DD-7295-4037-8046-7105A1081149}" presName="sp" presStyleCnt="0"/>
      <dgm:spPr/>
    </dgm:pt>
    <dgm:pt modelId="{0E3A35D2-D427-4AD6-B404-0645A3AF58F2}" type="pres">
      <dgm:prSet presAssocID="{2216D26C-EECF-4B1E-A875-33A47E794C67}" presName="composite" presStyleCnt="0"/>
      <dgm:spPr/>
    </dgm:pt>
    <dgm:pt modelId="{7381D606-4C18-4D4B-94C6-494EB666039A}" type="pres">
      <dgm:prSet presAssocID="{2216D26C-EECF-4B1E-A875-33A47E794C67}" presName="parentText" presStyleLbl="alignNode1" presStyleIdx="4" presStyleCnt="8">
        <dgm:presLayoutVars>
          <dgm:chMax val="1"/>
          <dgm:bulletEnabled val="1"/>
        </dgm:presLayoutVars>
      </dgm:prSet>
      <dgm:spPr/>
      <dgm:t>
        <a:bodyPr/>
        <a:lstStyle/>
        <a:p>
          <a:endParaRPr lang="en-US"/>
        </a:p>
      </dgm:t>
    </dgm:pt>
    <dgm:pt modelId="{B2644788-E51D-4DB2-B42F-1248DA6848EA}" type="pres">
      <dgm:prSet presAssocID="{2216D26C-EECF-4B1E-A875-33A47E794C67}" presName="descendantText" presStyleLbl="alignAcc1" presStyleIdx="4" presStyleCnt="8" custScaleY="129507">
        <dgm:presLayoutVars>
          <dgm:bulletEnabled val="1"/>
        </dgm:presLayoutVars>
      </dgm:prSet>
      <dgm:spPr/>
      <dgm:t>
        <a:bodyPr/>
        <a:lstStyle/>
        <a:p>
          <a:endParaRPr lang="en-US"/>
        </a:p>
      </dgm:t>
    </dgm:pt>
    <dgm:pt modelId="{BAD5D699-4D5E-4611-A3E7-DD0626A63170}" type="pres">
      <dgm:prSet presAssocID="{95C67D48-423E-4FB7-80FB-AC236BEE0148}" presName="sp" presStyleCnt="0"/>
      <dgm:spPr/>
    </dgm:pt>
    <dgm:pt modelId="{314C360D-3579-4F1F-9084-2EDB074EB5A1}" type="pres">
      <dgm:prSet presAssocID="{78A0B0F0-038B-4BAD-8B5F-8196C7173223}" presName="composite" presStyleCnt="0"/>
      <dgm:spPr/>
    </dgm:pt>
    <dgm:pt modelId="{DA1E1DD2-12D8-4A87-8D46-B970E422D149}" type="pres">
      <dgm:prSet presAssocID="{78A0B0F0-038B-4BAD-8B5F-8196C7173223}" presName="parentText" presStyleLbl="alignNode1" presStyleIdx="5" presStyleCnt="8">
        <dgm:presLayoutVars>
          <dgm:chMax val="1"/>
          <dgm:bulletEnabled val="1"/>
        </dgm:presLayoutVars>
      </dgm:prSet>
      <dgm:spPr/>
      <dgm:t>
        <a:bodyPr/>
        <a:lstStyle/>
        <a:p>
          <a:endParaRPr lang="en-US"/>
        </a:p>
      </dgm:t>
    </dgm:pt>
    <dgm:pt modelId="{C9192484-2280-4DA6-9642-9AE198724D96}" type="pres">
      <dgm:prSet presAssocID="{78A0B0F0-038B-4BAD-8B5F-8196C7173223}" presName="descendantText" presStyleLbl="alignAcc1" presStyleIdx="5" presStyleCnt="8" custScaleY="120431">
        <dgm:presLayoutVars>
          <dgm:bulletEnabled val="1"/>
        </dgm:presLayoutVars>
      </dgm:prSet>
      <dgm:spPr/>
      <dgm:t>
        <a:bodyPr/>
        <a:lstStyle/>
        <a:p>
          <a:endParaRPr lang="en-US"/>
        </a:p>
      </dgm:t>
    </dgm:pt>
    <dgm:pt modelId="{BF8D5DC2-1EAE-4B35-BC52-FBFBE41B8F23}" type="pres">
      <dgm:prSet presAssocID="{66A88BD3-CA02-4657-9BB2-BCE87F1F5765}" presName="sp" presStyleCnt="0"/>
      <dgm:spPr/>
    </dgm:pt>
    <dgm:pt modelId="{4FA84EDA-192A-44A1-8BEB-FDC8C3D643AA}" type="pres">
      <dgm:prSet presAssocID="{47D3DB5F-1685-45FC-BEE6-BC9560AAFB3B}" presName="composite" presStyleCnt="0"/>
      <dgm:spPr/>
    </dgm:pt>
    <dgm:pt modelId="{943FA572-EE68-4518-9825-38B3CC9F554F}" type="pres">
      <dgm:prSet presAssocID="{47D3DB5F-1685-45FC-BEE6-BC9560AAFB3B}" presName="parentText" presStyleLbl="alignNode1" presStyleIdx="6" presStyleCnt="8">
        <dgm:presLayoutVars>
          <dgm:chMax val="1"/>
          <dgm:bulletEnabled val="1"/>
        </dgm:presLayoutVars>
      </dgm:prSet>
      <dgm:spPr/>
      <dgm:t>
        <a:bodyPr/>
        <a:lstStyle/>
        <a:p>
          <a:endParaRPr lang="en-US"/>
        </a:p>
      </dgm:t>
    </dgm:pt>
    <dgm:pt modelId="{43142379-DF1E-4F24-8140-4F39BA772E9F}" type="pres">
      <dgm:prSet presAssocID="{47D3DB5F-1685-45FC-BEE6-BC9560AAFB3B}" presName="descendantText" presStyleLbl="alignAcc1" presStyleIdx="6" presStyleCnt="8">
        <dgm:presLayoutVars>
          <dgm:bulletEnabled val="1"/>
        </dgm:presLayoutVars>
      </dgm:prSet>
      <dgm:spPr/>
      <dgm:t>
        <a:bodyPr/>
        <a:lstStyle/>
        <a:p>
          <a:endParaRPr lang="en-US"/>
        </a:p>
      </dgm:t>
    </dgm:pt>
    <dgm:pt modelId="{0526587F-A5B2-4CDB-ABF9-85237ABDF140}" type="pres">
      <dgm:prSet presAssocID="{FA2657A2-D6F2-4809-B51D-F9CB3ED99D7B}" presName="sp" presStyleCnt="0"/>
      <dgm:spPr/>
    </dgm:pt>
    <dgm:pt modelId="{FC97550A-E19F-42F1-8C6F-7A2E5812A36F}" type="pres">
      <dgm:prSet presAssocID="{7144290C-C116-40D2-9C96-C3469A9F633E}" presName="composite" presStyleCnt="0"/>
      <dgm:spPr/>
    </dgm:pt>
    <dgm:pt modelId="{80E1830E-A586-4B67-9F38-070B8B38A370}" type="pres">
      <dgm:prSet presAssocID="{7144290C-C116-40D2-9C96-C3469A9F633E}" presName="parentText" presStyleLbl="alignNode1" presStyleIdx="7" presStyleCnt="8">
        <dgm:presLayoutVars>
          <dgm:chMax val="1"/>
          <dgm:bulletEnabled val="1"/>
        </dgm:presLayoutVars>
      </dgm:prSet>
      <dgm:spPr/>
      <dgm:t>
        <a:bodyPr/>
        <a:lstStyle/>
        <a:p>
          <a:endParaRPr lang="en-US"/>
        </a:p>
      </dgm:t>
    </dgm:pt>
    <dgm:pt modelId="{C818A7AE-3B0D-49B0-AEAE-25F225CF5C76}" type="pres">
      <dgm:prSet presAssocID="{7144290C-C116-40D2-9C96-C3469A9F633E}" presName="descendantText" presStyleLbl="alignAcc1" presStyleIdx="7" presStyleCnt="8">
        <dgm:presLayoutVars>
          <dgm:bulletEnabled val="1"/>
        </dgm:presLayoutVars>
      </dgm:prSet>
      <dgm:spPr/>
      <dgm:t>
        <a:bodyPr/>
        <a:lstStyle/>
        <a:p>
          <a:endParaRPr lang="en-US"/>
        </a:p>
      </dgm:t>
    </dgm:pt>
  </dgm:ptLst>
  <dgm:cxnLst>
    <dgm:cxn modelId="{0C315995-DA6F-4079-B6D8-C037DE2AE8DB}" type="presOf" srcId="{61F82E7A-7E15-46B7-B303-92B1978B259B}" destId="{3F9E130A-4E2D-42C0-A086-CD20C5A9E7C0}" srcOrd="0" destOrd="0" presId="urn:microsoft.com/office/officeart/2005/8/layout/chevron2"/>
    <dgm:cxn modelId="{BC2BB51D-A32E-41A5-8A7E-02EC09CCA208}" type="presOf" srcId="{78A0B0F0-038B-4BAD-8B5F-8196C7173223}" destId="{DA1E1DD2-12D8-4A87-8D46-B970E422D149}" srcOrd="0" destOrd="0" presId="urn:microsoft.com/office/officeart/2005/8/layout/chevron2"/>
    <dgm:cxn modelId="{CB0F5A48-6F2A-4569-AE84-852D3719558B}" type="presOf" srcId="{51F5ACD0-B4BB-4A59-B6B6-A2705E062541}" destId="{4880A2BD-565F-4F46-B47A-E37885D4A396}" srcOrd="0" destOrd="0" presId="urn:microsoft.com/office/officeart/2005/8/layout/chevron2"/>
    <dgm:cxn modelId="{96FC5ECB-F51F-4032-BFF9-6453BA2DA512}" srcId="{51F5ACD0-B4BB-4A59-B6B6-A2705E062541}" destId="{61F82E7A-7E15-46B7-B303-92B1978B259B}" srcOrd="1" destOrd="0" parTransId="{322D511C-08ED-4F3C-AE24-F922F5BC2D9D}" sibTransId="{A81AB160-EFA6-4180-97FA-492905D15ECF}"/>
    <dgm:cxn modelId="{D4697FBB-992F-4E07-81D7-D1752A68C090}" type="presOf" srcId="{1A290779-FE00-49F3-BC15-F8D8D1110463}" destId="{3573D07F-8B24-43C4-A0D4-58CFF8F922F6}" srcOrd="0" destOrd="0" presId="urn:microsoft.com/office/officeart/2005/8/layout/chevron2"/>
    <dgm:cxn modelId="{BEADDB32-C333-49F3-8929-EAC63DE1B27A}" type="presOf" srcId="{1A43C99C-F73B-4C05-AD33-902D3917C972}" destId="{9D47A0FC-0D4D-4050-B6EB-C41A11FFE5CA}" srcOrd="0" destOrd="0" presId="urn:microsoft.com/office/officeart/2005/8/layout/chevron2"/>
    <dgm:cxn modelId="{10891A89-32C3-467B-BC3E-002DD7CDA3DC}" type="presOf" srcId="{47D3DB5F-1685-45FC-BEE6-BC9560AAFB3B}" destId="{943FA572-EE68-4518-9825-38B3CC9F554F}" srcOrd="0" destOrd="0" presId="urn:microsoft.com/office/officeart/2005/8/layout/chevron2"/>
    <dgm:cxn modelId="{C6AF06AA-A131-488F-8BD2-16064BD086EC}" srcId="{61F82E7A-7E15-46B7-B303-92B1978B259B}" destId="{1A290779-FE00-49F3-BC15-F8D8D1110463}" srcOrd="0" destOrd="0" parTransId="{34A10D16-79ED-4489-B300-1985FCC9FE0B}" sibTransId="{08E2A915-2A22-4E8A-ACA3-53B1919E0E46}"/>
    <dgm:cxn modelId="{0A4D6630-9E24-4649-AE96-F76D653D6B9C}" srcId="{1A43C99C-F73B-4C05-AD33-902D3917C972}" destId="{2945D6C7-A32B-4CD7-A731-BE214582B5A8}" srcOrd="0" destOrd="0" parTransId="{A4AAEBE5-54E8-4725-AFF4-4186475A1D04}" sibTransId="{68F88334-4A08-485C-8252-021144445107}"/>
    <dgm:cxn modelId="{75665887-10C2-452F-B0FD-4FDAE1D45B36}" srcId="{51F5ACD0-B4BB-4A59-B6B6-A2705E062541}" destId="{78A0B0F0-038B-4BAD-8B5F-8196C7173223}" srcOrd="5" destOrd="0" parTransId="{4E4E46EE-8754-44EF-9696-FDF28D7EABD3}" sibTransId="{66A88BD3-CA02-4657-9BB2-BCE87F1F5765}"/>
    <dgm:cxn modelId="{040393E4-F213-4F03-9081-062D20E2E21D}" srcId="{51F5ACD0-B4BB-4A59-B6B6-A2705E062541}" destId="{2216D26C-EECF-4B1E-A875-33A47E794C67}" srcOrd="4" destOrd="0" parTransId="{519516A4-906B-4303-A895-81956325E4D0}" sibTransId="{95C67D48-423E-4FB7-80FB-AC236BEE0148}"/>
    <dgm:cxn modelId="{3CDC8DD3-5443-438E-B481-FE063BA93383}" type="presOf" srcId="{7144290C-C116-40D2-9C96-C3469A9F633E}" destId="{80E1830E-A586-4B67-9F38-070B8B38A370}" srcOrd="0" destOrd="0" presId="urn:microsoft.com/office/officeart/2005/8/layout/chevron2"/>
    <dgm:cxn modelId="{FA323C83-5C9F-471C-BDA3-F538AA073454}" srcId="{47D3DB5F-1685-45FC-BEE6-BC9560AAFB3B}" destId="{99B091B9-7A4C-43F1-887F-2E783FA471EC}" srcOrd="0" destOrd="0" parTransId="{3AC89AD6-B7B7-4532-A9C9-BB5B6C1D9BA9}" sibTransId="{C0651FFA-805C-45EE-9933-AF383EE45A83}"/>
    <dgm:cxn modelId="{AD75AEC9-5B70-4245-8F0C-20BE0D2CF1E1}" srcId="{51F5ACD0-B4BB-4A59-B6B6-A2705E062541}" destId="{7B6C91A2-E10A-4CC8-9C62-453D7CE4E6BA}" srcOrd="2" destOrd="0" parTransId="{E3BAF62A-E62C-40E9-B40C-E38C7991C0EF}" sibTransId="{85C13F4C-8EAA-4F61-BA80-8AF7F2B9138C}"/>
    <dgm:cxn modelId="{33578E38-250F-47AC-9EB1-1022679A670F}" srcId="{7B6C91A2-E10A-4CC8-9C62-453D7CE4E6BA}" destId="{025A9A4B-E5C0-4ECA-90C3-1545A1DFA331}" srcOrd="1" destOrd="0" parTransId="{6366965A-454A-4F84-9679-37CC907B29BF}" sibTransId="{1A36B5EE-2E78-48E1-A949-BC3DA8B54869}"/>
    <dgm:cxn modelId="{5C9F85A9-FBDB-45EB-B0F7-0B232A01A2F0}" type="presOf" srcId="{99B091B9-7A4C-43F1-887F-2E783FA471EC}" destId="{43142379-DF1E-4F24-8140-4F39BA772E9F}" srcOrd="0" destOrd="0" presId="urn:microsoft.com/office/officeart/2005/8/layout/chevron2"/>
    <dgm:cxn modelId="{E66762E7-B63C-402B-B294-8AF59D22AF93}" srcId="{51F5ACD0-B4BB-4A59-B6B6-A2705E062541}" destId="{1A43C99C-F73B-4C05-AD33-902D3917C972}" srcOrd="0" destOrd="0" parTransId="{A37B1991-38DE-45C7-B096-73DB0A7F3D3A}" sibTransId="{63E08316-AB4E-4765-8244-780835552527}"/>
    <dgm:cxn modelId="{25327E68-05A6-4298-9B18-73F0C13B3A1C}" type="presOf" srcId="{323C0C5C-B230-41AD-8C4F-5E831FD9F1DE}" destId="{A3947EE4-5AC3-4CF4-9F24-86F79CC33E69}" srcOrd="0" destOrd="0" presId="urn:microsoft.com/office/officeart/2005/8/layout/chevron2"/>
    <dgm:cxn modelId="{70B99D63-D277-4AF9-B061-23C554176D46}" type="presOf" srcId="{4A092A41-B076-44C7-B59B-14AFE1E9881C}" destId="{A3947EE4-5AC3-4CF4-9F24-86F79CC33E69}" srcOrd="0" destOrd="2" presId="urn:microsoft.com/office/officeart/2005/8/layout/chevron2"/>
    <dgm:cxn modelId="{D099D90B-933C-4508-8919-DB0A049D793D}" type="presOf" srcId="{B4AE135A-9507-4459-8B0D-70210467F04D}" destId="{0DB32D05-3F54-460F-A025-C1866132D4AB}" srcOrd="0" destOrd="0" presId="urn:microsoft.com/office/officeart/2005/8/layout/chevron2"/>
    <dgm:cxn modelId="{AFB4C9DA-2460-4A7A-80C4-E6F3724F1756}" type="presOf" srcId="{A0AA99F4-E1D4-4169-BE41-E1D6325D699C}" destId="{B2644788-E51D-4DB2-B42F-1248DA6848EA}" srcOrd="0" destOrd="0" presId="urn:microsoft.com/office/officeart/2005/8/layout/chevron2"/>
    <dgm:cxn modelId="{5450BA5F-CC1D-4140-AC14-B5E24BA81C28}" srcId="{78A0B0F0-038B-4BAD-8B5F-8196C7173223}" destId="{6B297952-2081-478D-8189-B0678CB7A365}" srcOrd="0" destOrd="0" parTransId="{A427B2C7-2736-408B-871F-2DE75834BA96}" sibTransId="{0212742B-1920-4EC1-A636-BB9CF26D6AD6}"/>
    <dgm:cxn modelId="{2EA56F58-3FC4-42DF-BA0B-8369C1EEB799}" type="presOf" srcId="{2945D6C7-A32B-4CD7-A731-BE214582B5A8}" destId="{E883D37C-267A-4352-A031-E611A576F02F}" srcOrd="0" destOrd="0" presId="urn:microsoft.com/office/officeart/2005/8/layout/chevron2"/>
    <dgm:cxn modelId="{127895D3-B430-40CB-BCBF-E6ED42EBB810}" srcId="{7B6C91A2-E10A-4CC8-9C62-453D7CE4E6BA}" destId="{323C0C5C-B230-41AD-8C4F-5E831FD9F1DE}" srcOrd="0" destOrd="0" parTransId="{9EA33951-7D67-48A1-B508-2DA07A7E877D}" sibTransId="{2D321B4B-229D-4DC0-BBF5-AD66B5937897}"/>
    <dgm:cxn modelId="{3B1DC5B1-A7E4-4DD8-9171-A21CCC7DA4AF}" srcId="{7B6C91A2-E10A-4CC8-9C62-453D7CE4E6BA}" destId="{4A092A41-B076-44C7-B59B-14AFE1E9881C}" srcOrd="2" destOrd="0" parTransId="{FD3D6860-4E9E-47DC-9510-7129DEF5C5C4}" sibTransId="{1AE63947-E793-4039-AA51-A302252DD0BD}"/>
    <dgm:cxn modelId="{8B30693A-D28C-4242-A824-235C29C3497B}" srcId="{51F5ACD0-B4BB-4A59-B6B6-A2705E062541}" destId="{7144290C-C116-40D2-9C96-C3469A9F633E}" srcOrd="7" destOrd="0" parTransId="{76528428-2C9A-4A83-92CA-80FE38E4D618}" sibTransId="{3E43757D-45EF-4790-82AA-065344ED00D6}"/>
    <dgm:cxn modelId="{8E4CB869-2E36-459A-A2D2-7C8CD4F6EC8D}" type="presOf" srcId="{025A9A4B-E5C0-4ECA-90C3-1545A1DFA331}" destId="{A3947EE4-5AC3-4CF4-9F24-86F79CC33E69}" srcOrd="0" destOrd="1" presId="urn:microsoft.com/office/officeart/2005/8/layout/chevron2"/>
    <dgm:cxn modelId="{5684E939-77F8-408D-89ED-99684EAB6451}" type="presOf" srcId="{7B6C91A2-E10A-4CC8-9C62-453D7CE4E6BA}" destId="{9F4286A4-C36C-4B64-AC41-478157B2872F}" srcOrd="0" destOrd="0" presId="urn:microsoft.com/office/officeart/2005/8/layout/chevron2"/>
    <dgm:cxn modelId="{153AA98B-578D-4F33-893A-1D7EAF226467}" type="presOf" srcId="{2216D26C-EECF-4B1E-A875-33A47E794C67}" destId="{7381D606-4C18-4D4B-94C6-494EB666039A}" srcOrd="0" destOrd="0" presId="urn:microsoft.com/office/officeart/2005/8/layout/chevron2"/>
    <dgm:cxn modelId="{6550EDA4-B130-4520-9ABB-A311ED5647B6}" srcId="{B4AE135A-9507-4459-8B0D-70210467F04D}" destId="{B5615483-891C-44C5-8CC8-583FE553857B}" srcOrd="0" destOrd="0" parTransId="{81ED8C6E-2C3F-46DA-9508-E08BD6B03868}" sibTransId="{30D430E5-63E4-40B2-910B-5A020D56E3F0}"/>
    <dgm:cxn modelId="{8027DDA9-8574-42E0-8D67-14CA91C25428}" type="presOf" srcId="{6B297952-2081-478D-8189-B0678CB7A365}" destId="{C9192484-2280-4DA6-9642-9AE198724D96}" srcOrd="0" destOrd="0" presId="urn:microsoft.com/office/officeart/2005/8/layout/chevron2"/>
    <dgm:cxn modelId="{0EA2E40F-36B2-4578-9B5C-E35311987F2C}" srcId="{7144290C-C116-40D2-9C96-C3469A9F633E}" destId="{F7B73611-524E-4FB1-AD93-8562AC31F001}" srcOrd="0" destOrd="0" parTransId="{8BEB346B-8C4A-4767-BDC8-5DD1571CB854}" sibTransId="{D2BB0B82-0566-4075-8EB8-8539B7B80EE5}"/>
    <dgm:cxn modelId="{84C80C29-91E5-4B89-AA7A-C19340B00A5A}" type="presOf" srcId="{B5615483-891C-44C5-8CC8-583FE553857B}" destId="{92033A79-EBA2-4E6B-A659-354C53FE559D}" srcOrd="0" destOrd="0" presId="urn:microsoft.com/office/officeart/2005/8/layout/chevron2"/>
    <dgm:cxn modelId="{DC550A57-096E-4AB6-84E8-244B1A17228E}" srcId="{51F5ACD0-B4BB-4A59-B6B6-A2705E062541}" destId="{B4AE135A-9507-4459-8B0D-70210467F04D}" srcOrd="3" destOrd="0" parTransId="{9A8DBB60-9F9E-4203-9B50-1BC294A36DD8}" sibTransId="{E20E00DD-7295-4037-8046-7105A1081149}"/>
    <dgm:cxn modelId="{D4B9094F-50B2-4262-90D4-392C7DCFC268}" srcId="{2216D26C-EECF-4B1E-A875-33A47E794C67}" destId="{A0AA99F4-E1D4-4169-BE41-E1D6325D699C}" srcOrd="0" destOrd="0" parTransId="{76AE9FB8-A07D-47DD-8D96-7184EEDCCFC0}" sibTransId="{2DB8C9E4-7FB4-4B66-9A0C-D67F5634EAA5}"/>
    <dgm:cxn modelId="{92858D5D-372D-44DB-86C2-D7FA1A0187F2}" srcId="{51F5ACD0-B4BB-4A59-B6B6-A2705E062541}" destId="{47D3DB5F-1685-45FC-BEE6-BC9560AAFB3B}" srcOrd="6" destOrd="0" parTransId="{18CD0113-C52D-4E15-8F9A-8E44DA724727}" sibTransId="{FA2657A2-D6F2-4809-B51D-F9CB3ED99D7B}"/>
    <dgm:cxn modelId="{7ABBA258-DC9D-4D54-A79C-393C8E194EB8}" type="presOf" srcId="{F7B73611-524E-4FB1-AD93-8562AC31F001}" destId="{C818A7AE-3B0D-49B0-AEAE-25F225CF5C76}" srcOrd="0" destOrd="0" presId="urn:microsoft.com/office/officeart/2005/8/layout/chevron2"/>
    <dgm:cxn modelId="{00F5B224-BBCC-410B-9E12-37C4BB87050D}" type="presParOf" srcId="{4880A2BD-565F-4F46-B47A-E37885D4A396}" destId="{277626C0-6027-475D-91ED-F83FB53E2EC9}" srcOrd="0" destOrd="0" presId="urn:microsoft.com/office/officeart/2005/8/layout/chevron2"/>
    <dgm:cxn modelId="{0F069311-DDF2-46F8-B4D1-3AD99E2E5691}" type="presParOf" srcId="{277626C0-6027-475D-91ED-F83FB53E2EC9}" destId="{9D47A0FC-0D4D-4050-B6EB-C41A11FFE5CA}" srcOrd="0" destOrd="0" presId="urn:microsoft.com/office/officeart/2005/8/layout/chevron2"/>
    <dgm:cxn modelId="{472EDDC4-140B-476E-A409-E88EB2EB6CB2}" type="presParOf" srcId="{277626C0-6027-475D-91ED-F83FB53E2EC9}" destId="{E883D37C-267A-4352-A031-E611A576F02F}" srcOrd="1" destOrd="0" presId="urn:microsoft.com/office/officeart/2005/8/layout/chevron2"/>
    <dgm:cxn modelId="{414EDCDE-0894-413A-8E3F-D6A56AFBA7E6}" type="presParOf" srcId="{4880A2BD-565F-4F46-B47A-E37885D4A396}" destId="{3CB37BF3-36D6-48F7-AA6C-B3CCD07B7438}" srcOrd="1" destOrd="0" presId="urn:microsoft.com/office/officeart/2005/8/layout/chevron2"/>
    <dgm:cxn modelId="{A0FCBF56-06F8-441C-AE3C-7304B1807022}" type="presParOf" srcId="{4880A2BD-565F-4F46-B47A-E37885D4A396}" destId="{ECE25C7A-DA66-42D9-A752-F04486F2CE3D}" srcOrd="2" destOrd="0" presId="urn:microsoft.com/office/officeart/2005/8/layout/chevron2"/>
    <dgm:cxn modelId="{B97E7F16-4596-4E8C-83E4-6B4BF24774DE}" type="presParOf" srcId="{ECE25C7A-DA66-42D9-A752-F04486F2CE3D}" destId="{3F9E130A-4E2D-42C0-A086-CD20C5A9E7C0}" srcOrd="0" destOrd="0" presId="urn:microsoft.com/office/officeart/2005/8/layout/chevron2"/>
    <dgm:cxn modelId="{C3AE2CA9-D769-4040-9D90-B8F66028708B}" type="presParOf" srcId="{ECE25C7A-DA66-42D9-A752-F04486F2CE3D}" destId="{3573D07F-8B24-43C4-A0D4-58CFF8F922F6}" srcOrd="1" destOrd="0" presId="urn:microsoft.com/office/officeart/2005/8/layout/chevron2"/>
    <dgm:cxn modelId="{25741D32-29A6-4FF5-BB03-0AFB5A7B9F4D}" type="presParOf" srcId="{4880A2BD-565F-4F46-B47A-E37885D4A396}" destId="{43AECA63-CBF4-40E9-8C67-599C5520CEA7}" srcOrd="3" destOrd="0" presId="urn:microsoft.com/office/officeart/2005/8/layout/chevron2"/>
    <dgm:cxn modelId="{9D8A9E5E-DC8A-4653-96FC-F035EA7FCC91}" type="presParOf" srcId="{4880A2BD-565F-4F46-B47A-E37885D4A396}" destId="{B5F3B6FB-0D5C-49FA-AD95-CB5AFC1028D9}" srcOrd="4" destOrd="0" presId="urn:microsoft.com/office/officeart/2005/8/layout/chevron2"/>
    <dgm:cxn modelId="{24FF1B2D-2142-456C-B2BB-6AD9EB20B876}" type="presParOf" srcId="{B5F3B6FB-0D5C-49FA-AD95-CB5AFC1028D9}" destId="{9F4286A4-C36C-4B64-AC41-478157B2872F}" srcOrd="0" destOrd="0" presId="urn:microsoft.com/office/officeart/2005/8/layout/chevron2"/>
    <dgm:cxn modelId="{A0A7BA78-9334-4AE7-853D-EADA26F861CD}" type="presParOf" srcId="{B5F3B6FB-0D5C-49FA-AD95-CB5AFC1028D9}" destId="{A3947EE4-5AC3-4CF4-9F24-86F79CC33E69}" srcOrd="1" destOrd="0" presId="urn:microsoft.com/office/officeart/2005/8/layout/chevron2"/>
    <dgm:cxn modelId="{A16BA5F8-0D84-41E4-8860-483D7C07D0FA}" type="presParOf" srcId="{4880A2BD-565F-4F46-B47A-E37885D4A396}" destId="{3EC57CFB-09CF-4E0E-9DB0-94273CC92B50}" srcOrd="5" destOrd="0" presId="urn:microsoft.com/office/officeart/2005/8/layout/chevron2"/>
    <dgm:cxn modelId="{1753A742-B6FF-4AF3-AC21-5CD57BAD735C}" type="presParOf" srcId="{4880A2BD-565F-4F46-B47A-E37885D4A396}" destId="{3837E73C-D5DA-4626-A8CF-CCC7D5DDB410}" srcOrd="6" destOrd="0" presId="urn:microsoft.com/office/officeart/2005/8/layout/chevron2"/>
    <dgm:cxn modelId="{222BF830-3DB3-4F73-B27D-5522B8D84C19}" type="presParOf" srcId="{3837E73C-D5DA-4626-A8CF-CCC7D5DDB410}" destId="{0DB32D05-3F54-460F-A025-C1866132D4AB}" srcOrd="0" destOrd="0" presId="urn:microsoft.com/office/officeart/2005/8/layout/chevron2"/>
    <dgm:cxn modelId="{24F51A48-AF9A-468E-AB90-947BDEA3B5C3}" type="presParOf" srcId="{3837E73C-D5DA-4626-A8CF-CCC7D5DDB410}" destId="{92033A79-EBA2-4E6B-A659-354C53FE559D}" srcOrd="1" destOrd="0" presId="urn:microsoft.com/office/officeart/2005/8/layout/chevron2"/>
    <dgm:cxn modelId="{23155E48-E5DF-41F7-88F3-240B734202B8}" type="presParOf" srcId="{4880A2BD-565F-4F46-B47A-E37885D4A396}" destId="{AD16E9BF-3A91-4B66-B66F-6FDE865377CE}" srcOrd="7" destOrd="0" presId="urn:microsoft.com/office/officeart/2005/8/layout/chevron2"/>
    <dgm:cxn modelId="{E184D6AC-191D-4ABB-AA52-F61FB500F71A}" type="presParOf" srcId="{4880A2BD-565F-4F46-B47A-E37885D4A396}" destId="{0E3A35D2-D427-4AD6-B404-0645A3AF58F2}" srcOrd="8" destOrd="0" presId="urn:microsoft.com/office/officeart/2005/8/layout/chevron2"/>
    <dgm:cxn modelId="{12FFB331-C22E-444E-A677-D1364AF97144}" type="presParOf" srcId="{0E3A35D2-D427-4AD6-B404-0645A3AF58F2}" destId="{7381D606-4C18-4D4B-94C6-494EB666039A}" srcOrd="0" destOrd="0" presId="urn:microsoft.com/office/officeart/2005/8/layout/chevron2"/>
    <dgm:cxn modelId="{A2F2901A-4373-4156-A4C7-ACB194E43622}" type="presParOf" srcId="{0E3A35D2-D427-4AD6-B404-0645A3AF58F2}" destId="{B2644788-E51D-4DB2-B42F-1248DA6848EA}" srcOrd="1" destOrd="0" presId="urn:microsoft.com/office/officeart/2005/8/layout/chevron2"/>
    <dgm:cxn modelId="{8F71DC23-59FC-4E35-BA42-6D93A1388720}" type="presParOf" srcId="{4880A2BD-565F-4F46-B47A-E37885D4A396}" destId="{BAD5D699-4D5E-4611-A3E7-DD0626A63170}" srcOrd="9" destOrd="0" presId="urn:microsoft.com/office/officeart/2005/8/layout/chevron2"/>
    <dgm:cxn modelId="{42BC5BEF-54E5-469A-8A49-428B97EF4461}" type="presParOf" srcId="{4880A2BD-565F-4F46-B47A-E37885D4A396}" destId="{314C360D-3579-4F1F-9084-2EDB074EB5A1}" srcOrd="10" destOrd="0" presId="urn:microsoft.com/office/officeart/2005/8/layout/chevron2"/>
    <dgm:cxn modelId="{69767BDC-6EBA-4C17-855D-1DFF5FA8A3CE}" type="presParOf" srcId="{314C360D-3579-4F1F-9084-2EDB074EB5A1}" destId="{DA1E1DD2-12D8-4A87-8D46-B970E422D149}" srcOrd="0" destOrd="0" presId="urn:microsoft.com/office/officeart/2005/8/layout/chevron2"/>
    <dgm:cxn modelId="{2DB752DE-F0D1-4EE5-BE2A-67606DF29E8D}" type="presParOf" srcId="{314C360D-3579-4F1F-9084-2EDB074EB5A1}" destId="{C9192484-2280-4DA6-9642-9AE198724D96}" srcOrd="1" destOrd="0" presId="urn:microsoft.com/office/officeart/2005/8/layout/chevron2"/>
    <dgm:cxn modelId="{EBC25CDD-6483-4C35-A146-011438F25367}" type="presParOf" srcId="{4880A2BD-565F-4F46-B47A-E37885D4A396}" destId="{BF8D5DC2-1EAE-4B35-BC52-FBFBE41B8F23}" srcOrd="11" destOrd="0" presId="urn:microsoft.com/office/officeart/2005/8/layout/chevron2"/>
    <dgm:cxn modelId="{C9E1A941-E1E9-4DE6-9945-EE6E2651AEAA}" type="presParOf" srcId="{4880A2BD-565F-4F46-B47A-E37885D4A396}" destId="{4FA84EDA-192A-44A1-8BEB-FDC8C3D643AA}" srcOrd="12" destOrd="0" presId="urn:microsoft.com/office/officeart/2005/8/layout/chevron2"/>
    <dgm:cxn modelId="{765B62D0-49E0-454C-A17B-4F16D3E3A751}" type="presParOf" srcId="{4FA84EDA-192A-44A1-8BEB-FDC8C3D643AA}" destId="{943FA572-EE68-4518-9825-38B3CC9F554F}" srcOrd="0" destOrd="0" presId="urn:microsoft.com/office/officeart/2005/8/layout/chevron2"/>
    <dgm:cxn modelId="{5A250D2C-18F4-4A35-97A3-97831C66CD2C}" type="presParOf" srcId="{4FA84EDA-192A-44A1-8BEB-FDC8C3D643AA}" destId="{43142379-DF1E-4F24-8140-4F39BA772E9F}" srcOrd="1" destOrd="0" presId="urn:microsoft.com/office/officeart/2005/8/layout/chevron2"/>
    <dgm:cxn modelId="{1EEDAD60-BE75-4A82-96A7-C6DA856BDED2}" type="presParOf" srcId="{4880A2BD-565F-4F46-B47A-E37885D4A396}" destId="{0526587F-A5B2-4CDB-ABF9-85237ABDF140}" srcOrd="13" destOrd="0" presId="urn:microsoft.com/office/officeart/2005/8/layout/chevron2"/>
    <dgm:cxn modelId="{562F7203-8314-4AFF-B8E6-AB91C9092300}" type="presParOf" srcId="{4880A2BD-565F-4F46-B47A-E37885D4A396}" destId="{FC97550A-E19F-42F1-8C6F-7A2E5812A36F}" srcOrd="14" destOrd="0" presId="urn:microsoft.com/office/officeart/2005/8/layout/chevron2"/>
    <dgm:cxn modelId="{5924040E-578B-477C-ADDE-8C4BD82AB730}" type="presParOf" srcId="{FC97550A-E19F-42F1-8C6F-7A2E5812A36F}" destId="{80E1830E-A586-4B67-9F38-070B8B38A370}" srcOrd="0" destOrd="0" presId="urn:microsoft.com/office/officeart/2005/8/layout/chevron2"/>
    <dgm:cxn modelId="{4DC7C11D-A9DF-49A3-ABC3-C78E4C234ACF}" type="presParOf" srcId="{FC97550A-E19F-42F1-8C6F-7A2E5812A36F}" destId="{C818A7AE-3B0D-49B0-AEAE-25F225CF5C76}"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F5ACD0-B4BB-4A59-B6B6-A2705E06254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7B73611-524E-4FB1-AD93-8562AC31F001}">
      <dgm:prSet custT="1"/>
      <dgm:spPr>
        <a:solidFill>
          <a:srgbClr val="0070C0">
            <a:alpha val="90000"/>
          </a:srgbClr>
        </a:solidFill>
      </dgm:spPr>
      <dgm:t>
        <a:bodyPr/>
        <a:lstStyle/>
        <a:p>
          <a:pPr rtl="0"/>
          <a:r>
            <a:rPr lang="en-US" sz="1800" b="1" dirty="0" smtClean="0">
              <a:solidFill>
                <a:schemeClr val="tx1"/>
              </a:solidFill>
            </a:rPr>
            <a:t>CLEARENCE IS TAKEN FROM PHARMACY BY PATIENTS ATTENDANT AND NOC SUBMITTED TO THE BILLING DEPARTMENT</a:t>
          </a:r>
          <a:endParaRPr lang="en-US" sz="1800" b="1" dirty="0">
            <a:solidFill>
              <a:schemeClr val="tx1"/>
            </a:solidFill>
          </a:endParaRPr>
        </a:p>
      </dgm:t>
    </dgm:pt>
    <dgm:pt modelId="{7144290C-C116-40D2-9C96-C3469A9F633E}">
      <dgm:prSet custT="1"/>
      <dgm:spPr>
        <a:solidFill>
          <a:schemeClr val="bg2">
            <a:lumMod val="25000"/>
          </a:schemeClr>
        </a:solidFill>
      </dgm:spPr>
      <dgm:t>
        <a:bodyPr/>
        <a:lstStyle/>
        <a:p>
          <a:endParaRPr lang="en-US" sz="1800" b="1" dirty="0"/>
        </a:p>
      </dgm:t>
    </dgm:pt>
    <dgm:pt modelId="{3E43757D-45EF-4790-82AA-065344ED00D6}" type="sibTrans" cxnId="{8B30693A-D28C-4242-A824-235C29C3497B}">
      <dgm:prSet/>
      <dgm:spPr/>
      <dgm:t>
        <a:bodyPr/>
        <a:lstStyle/>
        <a:p>
          <a:endParaRPr lang="en-US"/>
        </a:p>
      </dgm:t>
    </dgm:pt>
    <dgm:pt modelId="{76528428-2C9A-4A83-92CA-80FE38E4D618}" type="parTrans" cxnId="{8B30693A-D28C-4242-A824-235C29C3497B}">
      <dgm:prSet/>
      <dgm:spPr/>
      <dgm:t>
        <a:bodyPr/>
        <a:lstStyle/>
        <a:p>
          <a:endParaRPr lang="en-US"/>
        </a:p>
      </dgm:t>
    </dgm:pt>
    <dgm:pt modelId="{D2BB0B82-0566-4075-8EB8-8539B7B80EE5}" type="sibTrans" cxnId="{0EA2E40F-36B2-4578-9B5C-E35311987F2C}">
      <dgm:prSet/>
      <dgm:spPr/>
      <dgm:t>
        <a:bodyPr/>
        <a:lstStyle/>
        <a:p>
          <a:endParaRPr lang="en-US"/>
        </a:p>
      </dgm:t>
    </dgm:pt>
    <dgm:pt modelId="{8BEB346B-8C4A-4767-BDC8-5DD1571CB854}" type="parTrans" cxnId="{0EA2E40F-36B2-4578-9B5C-E35311987F2C}">
      <dgm:prSet/>
      <dgm:spPr/>
      <dgm:t>
        <a:bodyPr/>
        <a:lstStyle/>
        <a:p>
          <a:endParaRPr lang="en-US"/>
        </a:p>
      </dgm:t>
    </dgm:pt>
    <dgm:pt modelId="{47D3DB5F-1685-45FC-BEE6-BC9560AAFB3B}">
      <dgm:prSet custT="1"/>
      <dgm:spPr>
        <a:solidFill>
          <a:schemeClr val="bg2">
            <a:lumMod val="25000"/>
          </a:schemeClr>
        </a:solidFill>
      </dgm:spPr>
      <dgm:t>
        <a:bodyPr/>
        <a:lstStyle/>
        <a:p>
          <a:endParaRPr lang="en-US" sz="1800" b="1" dirty="0"/>
        </a:p>
      </dgm:t>
    </dgm:pt>
    <dgm:pt modelId="{FA2657A2-D6F2-4809-B51D-F9CB3ED99D7B}" type="sibTrans" cxnId="{92858D5D-372D-44DB-86C2-D7FA1A0187F2}">
      <dgm:prSet/>
      <dgm:spPr/>
      <dgm:t>
        <a:bodyPr/>
        <a:lstStyle/>
        <a:p>
          <a:endParaRPr lang="en-US"/>
        </a:p>
      </dgm:t>
    </dgm:pt>
    <dgm:pt modelId="{18CD0113-C52D-4E15-8F9A-8E44DA724727}" type="parTrans" cxnId="{92858D5D-372D-44DB-86C2-D7FA1A0187F2}">
      <dgm:prSet/>
      <dgm:spPr/>
      <dgm:t>
        <a:bodyPr/>
        <a:lstStyle/>
        <a:p>
          <a:endParaRPr lang="en-US"/>
        </a:p>
      </dgm:t>
    </dgm:pt>
    <dgm:pt modelId="{78A0B0F0-038B-4BAD-8B5F-8196C7173223}">
      <dgm:prSet custT="1"/>
      <dgm:spPr>
        <a:solidFill>
          <a:schemeClr val="bg2">
            <a:lumMod val="25000"/>
          </a:schemeClr>
        </a:solidFill>
      </dgm:spPr>
      <dgm:t>
        <a:bodyPr/>
        <a:lstStyle/>
        <a:p>
          <a:endParaRPr lang="en-US" sz="1800" b="1" dirty="0"/>
        </a:p>
      </dgm:t>
    </dgm:pt>
    <dgm:pt modelId="{66A88BD3-CA02-4657-9BB2-BCE87F1F5765}" type="sibTrans" cxnId="{75665887-10C2-452F-B0FD-4FDAE1D45B36}">
      <dgm:prSet/>
      <dgm:spPr/>
      <dgm:t>
        <a:bodyPr/>
        <a:lstStyle/>
        <a:p>
          <a:endParaRPr lang="en-US"/>
        </a:p>
      </dgm:t>
    </dgm:pt>
    <dgm:pt modelId="{4E4E46EE-8754-44EF-9696-FDF28D7EABD3}" type="parTrans" cxnId="{75665887-10C2-452F-B0FD-4FDAE1D45B36}">
      <dgm:prSet/>
      <dgm:spPr/>
      <dgm:t>
        <a:bodyPr/>
        <a:lstStyle/>
        <a:p>
          <a:endParaRPr lang="en-US"/>
        </a:p>
      </dgm:t>
    </dgm:pt>
    <dgm:pt modelId="{2216D26C-EECF-4B1E-A875-33A47E794C67}">
      <dgm:prSet custT="1"/>
      <dgm:spPr>
        <a:solidFill>
          <a:schemeClr val="bg2">
            <a:lumMod val="25000"/>
          </a:schemeClr>
        </a:solidFill>
      </dgm:spPr>
      <dgm:t>
        <a:bodyPr/>
        <a:lstStyle/>
        <a:p>
          <a:endParaRPr lang="en-US" sz="1800" b="1" dirty="0"/>
        </a:p>
      </dgm:t>
    </dgm:pt>
    <dgm:pt modelId="{95C67D48-423E-4FB7-80FB-AC236BEE0148}" type="sibTrans" cxnId="{040393E4-F213-4F03-9081-062D20E2E21D}">
      <dgm:prSet/>
      <dgm:spPr/>
      <dgm:t>
        <a:bodyPr/>
        <a:lstStyle/>
        <a:p>
          <a:endParaRPr lang="en-US"/>
        </a:p>
      </dgm:t>
    </dgm:pt>
    <dgm:pt modelId="{519516A4-906B-4303-A895-81956325E4D0}" type="parTrans" cxnId="{040393E4-F213-4F03-9081-062D20E2E21D}">
      <dgm:prSet/>
      <dgm:spPr/>
      <dgm:t>
        <a:bodyPr/>
        <a:lstStyle/>
        <a:p>
          <a:endParaRPr lang="en-US"/>
        </a:p>
      </dgm:t>
    </dgm:pt>
    <dgm:pt modelId="{B4AE135A-9507-4459-8B0D-70210467F04D}">
      <dgm:prSet custT="1"/>
      <dgm:spPr>
        <a:solidFill>
          <a:schemeClr val="bg1"/>
        </a:solidFill>
      </dgm:spPr>
      <dgm:t>
        <a:bodyPr/>
        <a:lstStyle/>
        <a:p>
          <a:endParaRPr lang="en-US" sz="1800" b="1" dirty="0">
            <a:solidFill>
              <a:schemeClr val="bg1"/>
            </a:solidFill>
          </a:endParaRPr>
        </a:p>
      </dgm:t>
    </dgm:pt>
    <dgm:pt modelId="{E20E00DD-7295-4037-8046-7105A1081149}" type="sibTrans" cxnId="{DC550A57-096E-4AB6-84E8-244B1A17228E}">
      <dgm:prSet/>
      <dgm:spPr/>
      <dgm:t>
        <a:bodyPr/>
        <a:lstStyle/>
        <a:p>
          <a:endParaRPr lang="en-US"/>
        </a:p>
      </dgm:t>
    </dgm:pt>
    <dgm:pt modelId="{9A8DBB60-9F9E-4203-9B50-1BC294A36DD8}" type="parTrans" cxnId="{DC550A57-096E-4AB6-84E8-244B1A17228E}">
      <dgm:prSet/>
      <dgm:spPr/>
      <dgm:t>
        <a:bodyPr/>
        <a:lstStyle/>
        <a:p>
          <a:endParaRPr lang="en-US"/>
        </a:p>
      </dgm:t>
    </dgm:pt>
    <dgm:pt modelId="{7B6C91A2-E10A-4CC8-9C62-453D7CE4E6BA}">
      <dgm:prSet custT="1"/>
      <dgm:spPr>
        <a:solidFill>
          <a:schemeClr val="bg2">
            <a:lumMod val="25000"/>
          </a:schemeClr>
        </a:solidFill>
      </dgm:spPr>
      <dgm:t>
        <a:bodyPr/>
        <a:lstStyle/>
        <a:p>
          <a:endParaRPr lang="en-US" sz="1800" b="1" dirty="0"/>
        </a:p>
      </dgm:t>
    </dgm:pt>
    <dgm:pt modelId="{85C13F4C-8EAA-4F61-BA80-8AF7F2B9138C}" type="sibTrans" cxnId="{AD75AEC9-5B70-4245-8F0C-20BE0D2CF1E1}">
      <dgm:prSet/>
      <dgm:spPr/>
      <dgm:t>
        <a:bodyPr/>
        <a:lstStyle/>
        <a:p>
          <a:endParaRPr lang="en-US"/>
        </a:p>
      </dgm:t>
    </dgm:pt>
    <dgm:pt modelId="{E3BAF62A-E62C-40E9-B40C-E38C7991C0EF}" type="parTrans" cxnId="{AD75AEC9-5B70-4245-8F0C-20BE0D2CF1E1}">
      <dgm:prSet/>
      <dgm:spPr/>
      <dgm:t>
        <a:bodyPr/>
        <a:lstStyle/>
        <a:p>
          <a:endParaRPr lang="en-US"/>
        </a:p>
      </dgm:t>
    </dgm:pt>
    <dgm:pt modelId="{1A290779-FE00-49F3-BC15-F8D8D1110463}">
      <dgm:prSet custT="1"/>
      <dgm:spPr>
        <a:solidFill>
          <a:srgbClr val="0070C0">
            <a:alpha val="90000"/>
          </a:srgbClr>
        </a:solidFill>
      </dgm:spPr>
      <dgm:t>
        <a:bodyPr/>
        <a:lstStyle/>
        <a:p>
          <a:r>
            <a:rPr lang="en-US" sz="1800" b="1" dirty="0" smtClean="0">
              <a:solidFill>
                <a:schemeClr val="tx1"/>
              </a:solidFill>
            </a:rPr>
            <a:t>NURSES COLLECT REPORTS FROM LAB, RADIOLOGY AND OTHER DEPARTMENT</a:t>
          </a:r>
          <a:endParaRPr lang="en-US" sz="1800" b="1" dirty="0">
            <a:solidFill>
              <a:schemeClr val="tx1"/>
            </a:solidFill>
          </a:endParaRPr>
        </a:p>
      </dgm:t>
    </dgm:pt>
    <dgm:pt modelId="{61F82E7A-7E15-46B7-B303-92B1978B259B}">
      <dgm:prSet custT="1"/>
      <dgm:spPr>
        <a:solidFill>
          <a:schemeClr val="bg2">
            <a:lumMod val="25000"/>
          </a:schemeClr>
        </a:solidFill>
      </dgm:spPr>
      <dgm:t>
        <a:bodyPr/>
        <a:lstStyle/>
        <a:p>
          <a:endParaRPr lang="en-US" sz="1800" b="1" dirty="0"/>
        </a:p>
      </dgm:t>
    </dgm:pt>
    <dgm:pt modelId="{A81AB160-EFA6-4180-97FA-492905D15ECF}" type="sibTrans" cxnId="{96FC5ECB-F51F-4032-BFF9-6453BA2DA512}">
      <dgm:prSet/>
      <dgm:spPr/>
      <dgm:t>
        <a:bodyPr/>
        <a:lstStyle/>
        <a:p>
          <a:endParaRPr lang="en-US"/>
        </a:p>
      </dgm:t>
    </dgm:pt>
    <dgm:pt modelId="{322D511C-08ED-4F3C-AE24-F922F5BC2D9D}" type="parTrans" cxnId="{96FC5ECB-F51F-4032-BFF9-6453BA2DA512}">
      <dgm:prSet/>
      <dgm:spPr/>
      <dgm:t>
        <a:bodyPr/>
        <a:lstStyle/>
        <a:p>
          <a:endParaRPr lang="en-US"/>
        </a:p>
      </dgm:t>
    </dgm:pt>
    <dgm:pt modelId="{08E2A915-2A22-4E8A-ACA3-53B1919E0E46}" type="sibTrans" cxnId="{C6AF06AA-A131-488F-8BD2-16064BD086EC}">
      <dgm:prSet/>
      <dgm:spPr/>
      <dgm:t>
        <a:bodyPr/>
        <a:lstStyle/>
        <a:p>
          <a:endParaRPr lang="en-US"/>
        </a:p>
      </dgm:t>
    </dgm:pt>
    <dgm:pt modelId="{34A10D16-79ED-4489-B300-1985FCC9FE0B}" type="parTrans" cxnId="{C6AF06AA-A131-488F-8BD2-16064BD086EC}">
      <dgm:prSet/>
      <dgm:spPr/>
      <dgm:t>
        <a:bodyPr/>
        <a:lstStyle/>
        <a:p>
          <a:endParaRPr lang="en-US"/>
        </a:p>
      </dgm:t>
    </dgm:pt>
    <dgm:pt modelId="{1A43C99C-F73B-4C05-AD33-902D3917C972}">
      <dgm:prSet phldrT="[Text]" phldr="1" custT="1"/>
      <dgm:spPr>
        <a:solidFill>
          <a:schemeClr val="bg2">
            <a:lumMod val="25000"/>
          </a:schemeClr>
        </a:solidFill>
      </dgm:spPr>
      <dgm:t>
        <a:bodyPr/>
        <a:lstStyle/>
        <a:p>
          <a:endParaRPr lang="en-US" sz="1800" b="1" dirty="0"/>
        </a:p>
      </dgm:t>
    </dgm:pt>
    <dgm:pt modelId="{63E08316-AB4E-4765-8244-780835552527}" type="sibTrans" cxnId="{E66762E7-B63C-402B-B294-8AF59D22AF93}">
      <dgm:prSet/>
      <dgm:spPr/>
      <dgm:t>
        <a:bodyPr/>
        <a:lstStyle/>
        <a:p>
          <a:endParaRPr lang="en-US"/>
        </a:p>
      </dgm:t>
    </dgm:pt>
    <dgm:pt modelId="{A37B1991-38DE-45C7-B096-73DB0A7F3D3A}" type="parTrans" cxnId="{E66762E7-B63C-402B-B294-8AF59D22AF93}">
      <dgm:prSet/>
      <dgm:spPr/>
      <dgm:t>
        <a:bodyPr/>
        <a:lstStyle/>
        <a:p>
          <a:endParaRPr lang="en-US"/>
        </a:p>
      </dgm:t>
    </dgm:pt>
    <dgm:pt modelId="{644C4A52-1937-43D5-82A4-AD8FF7E2D452}">
      <dgm:prSet custT="1"/>
      <dgm:spPr>
        <a:solidFill>
          <a:srgbClr val="0070C0">
            <a:alpha val="90000"/>
          </a:srgbClr>
        </a:solidFill>
      </dgm:spPr>
      <dgm:t>
        <a:bodyPr/>
        <a:lstStyle/>
        <a:p>
          <a:r>
            <a:rPr lang="en-US" sz="1800" b="1" dirty="0" smtClean="0">
              <a:solidFill>
                <a:schemeClr val="tx1"/>
              </a:solidFill>
            </a:rPr>
            <a:t>DISCHARGE CONFIRMED BY CONSULTANT TO NURSING INCHARGE</a:t>
          </a:r>
          <a:endParaRPr lang="en-IN" sz="1800" b="1" dirty="0">
            <a:solidFill>
              <a:schemeClr val="tx1"/>
            </a:solidFill>
          </a:endParaRPr>
        </a:p>
      </dgm:t>
    </dgm:pt>
    <dgm:pt modelId="{923EA8E3-D012-4BD6-B805-906BCB890241}" type="parTrans" cxnId="{B7352191-3DA7-48F6-A6E3-F39C20554F6D}">
      <dgm:prSet/>
      <dgm:spPr/>
      <dgm:t>
        <a:bodyPr/>
        <a:lstStyle/>
        <a:p>
          <a:endParaRPr lang="en-IN"/>
        </a:p>
      </dgm:t>
    </dgm:pt>
    <dgm:pt modelId="{3E6CD940-0479-4C06-8ED8-BC2B266CFC6E}" type="sibTrans" cxnId="{B7352191-3DA7-48F6-A6E3-F39C20554F6D}">
      <dgm:prSet/>
      <dgm:spPr/>
      <dgm:t>
        <a:bodyPr/>
        <a:lstStyle/>
        <a:p>
          <a:endParaRPr lang="en-IN"/>
        </a:p>
      </dgm:t>
    </dgm:pt>
    <dgm:pt modelId="{49A45179-F81E-4F4C-810B-A6076D4FF70F}">
      <dgm:prSet custT="1"/>
      <dgm:spPr>
        <a:solidFill>
          <a:srgbClr val="0070C0">
            <a:alpha val="90000"/>
          </a:srgbClr>
        </a:solidFill>
      </dgm:spPr>
      <dgm:t>
        <a:bodyPr/>
        <a:lstStyle/>
        <a:p>
          <a:r>
            <a:rPr lang="en-US" sz="1800" b="1" dirty="0" smtClean="0">
              <a:solidFill>
                <a:schemeClr val="tx1"/>
              </a:solidFill>
            </a:rPr>
            <a:t>UNUSED MEDICATIONS RETURN TO PHARMACY</a:t>
          </a:r>
          <a:endParaRPr lang="en-IN" sz="1800" b="1" dirty="0">
            <a:solidFill>
              <a:schemeClr val="tx1"/>
            </a:solidFill>
          </a:endParaRPr>
        </a:p>
      </dgm:t>
    </dgm:pt>
    <dgm:pt modelId="{69C9A4E8-FB79-4790-99CF-1F8BD93A6359}" type="parTrans" cxnId="{64A5DC7B-1A38-48F9-A853-23ACFBCD3A6E}">
      <dgm:prSet/>
      <dgm:spPr/>
      <dgm:t>
        <a:bodyPr/>
        <a:lstStyle/>
        <a:p>
          <a:endParaRPr lang="en-IN"/>
        </a:p>
      </dgm:t>
    </dgm:pt>
    <dgm:pt modelId="{65054725-DE24-4133-8730-8181AF0CDE31}" type="sibTrans" cxnId="{64A5DC7B-1A38-48F9-A853-23ACFBCD3A6E}">
      <dgm:prSet/>
      <dgm:spPr/>
      <dgm:t>
        <a:bodyPr/>
        <a:lstStyle/>
        <a:p>
          <a:endParaRPr lang="en-IN"/>
        </a:p>
      </dgm:t>
    </dgm:pt>
    <dgm:pt modelId="{7C0C9FBD-D255-4B9B-8BFA-C430F61FBADA}">
      <dgm:prSet custT="1"/>
      <dgm:spPr>
        <a:solidFill>
          <a:srgbClr val="0070C0">
            <a:alpha val="90000"/>
          </a:srgbClr>
        </a:solidFill>
      </dgm:spPr>
      <dgm:t>
        <a:bodyPr/>
        <a:lstStyle/>
        <a:p>
          <a:r>
            <a:rPr lang="en-US" sz="1800" b="1" dirty="0" smtClean="0">
              <a:solidFill>
                <a:schemeClr val="tx1"/>
              </a:solidFill>
            </a:rPr>
            <a:t>CONSULTANT ISSUES ADVICE ON DISCHARGE (PRESCIPTION)</a:t>
          </a:r>
          <a:endParaRPr lang="en-IN" sz="1800" b="1" dirty="0">
            <a:solidFill>
              <a:schemeClr val="tx1"/>
            </a:solidFill>
          </a:endParaRPr>
        </a:p>
      </dgm:t>
    </dgm:pt>
    <dgm:pt modelId="{DEDB13EA-F158-4EBB-9DF4-DB57DC2F42AF}" type="parTrans" cxnId="{7EE6F203-F240-41D9-A66A-1AB73E53F9FF}">
      <dgm:prSet/>
      <dgm:spPr/>
      <dgm:t>
        <a:bodyPr/>
        <a:lstStyle/>
        <a:p>
          <a:endParaRPr lang="en-IN"/>
        </a:p>
      </dgm:t>
    </dgm:pt>
    <dgm:pt modelId="{271BBCF3-BD37-4AF4-8858-E8C0A40DCD34}" type="sibTrans" cxnId="{7EE6F203-F240-41D9-A66A-1AB73E53F9FF}">
      <dgm:prSet/>
      <dgm:spPr/>
      <dgm:t>
        <a:bodyPr/>
        <a:lstStyle/>
        <a:p>
          <a:endParaRPr lang="en-IN"/>
        </a:p>
      </dgm:t>
    </dgm:pt>
    <dgm:pt modelId="{B03D1A72-D85B-428D-BAAD-87820298B0EC}">
      <dgm:prSet custT="1"/>
      <dgm:spPr>
        <a:solidFill>
          <a:srgbClr val="0070C0">
            <a:alpha val="90000"/>
          </a:srgbClr>
        </a:solidFill>
      </dgm:spPr>
      <dgm:t>
        <a:bodyPr/>
        <a:lstStyle/>
        <a:p>
          <a:r>
            <a:rPr lang="en-US" sz="1800" b="1" dirty="0" smtClean="0">
              <a:solidFill>
                <a:schemeClr val="tx1"/>
              </a:solidFill>
            </a:rPr>
            <a:t>NURSE SUPERVISOR INFORMS RMO ABOUT DISCHARGE</a:t>
          </a:r>
          <a:endParaRPr lang="en-IN" sz="1800" b="1" dirty="0">
            <a:solidFill>
              <a:schemeClr val="tx1"/>
            </a:solidFill>
          </a:endParaRPr>
        </a:p>
      </dgm:t>
    </dgm:pt>
    <dgm:pt modelId="{3E962979-D0E9-4247-BCE9-1393BB24D217}" type="parTrans" cxnId="{3A6432C9-71D0-4184-A12E-B74CD222E2D5}">
      <dgm:prSet/>
      <dgm:spPr/>
      <dgm:t>
        <a:bodyPr/>
        <a:lstStyle/>
        <a:p>
          <a:endParaRPr lang="en-IN"/>
        </a:p>
      </dgm:t>
    </dgm:pt>
    <dgm:pt modelId="{F0A12121-2207-4154-8637-501078A329B9}" type="sibTrans" cxnId="{3A6432C9-71D0-4184-A12E-B74CD222E2D5}">
      <dgm:prSet/>
      <dgm:spPr/>
      <dgm:t>
        <a:bodyPr/>
        <a:lstStyle/>
        <a:p>
          <a:endParaRPr lang="en-IN"/>
        </a:p>
      </dgm:t>
    </dgm:pt>
    <dgm:pt modelId="{D8E83FE0-9FBA-42F4-BF16-FB68DAC83C0B}">
      <dgm:prSet custT="1"/>
      <dgm:spPr>
        <a:solidFill>
          <a:srgbClr val="0070C0">
            <a:alpha val="90000"/>
          </a:srgbClr>
        </a:solidFill>
      </dgm:spPr>
      <dgm:t>
        <a:bodyPr/>
        <a:lstStyle/>
        <a:p>
          <a:r>
            <a:rPr lang="en-US" sz="1800" b="1" dirty="0" smtClean="0">
              <a:solidFill>
                <a:schemeClr val="tx1"/>
              </a:solidFill>
            </a:rPr>
            <a:t>RMO PREPARES THE DISCHARGE SUMMARY</a:t>
          </a:r>
          <a:endParaRPr lang="en-IN" sz="1800" b="1" dirty="0">
            <a:solidFill>
              <a:schemeClr val="tx1"/>
            </a:solidFill>
          </a:endParaRPr>
        </a:p>
      </dgm:t>
    </dgm:pt>
    <dgm:pt modelId="{AD26AF27-B718-4872-9DDC-0EFAE86068AC}" type="parTrans" cxnId="{1C4E82A1-D750-4A08-BD4B-E225A3759A3F}">
      <dgm:prSet/>
      <dgm:spPr/>
      <dgm:t>
        <a:bodyPr/>
        <a:lstStyle/>
        <a:p>
          <a:endParaRPr lang="en-IN"/>
        </a:p>
      </dgm:t>
    </dgm:pt>
    <dgm:pt modelId="{312691AC-1A77-490E-8C8F-0C8CE2791AEE}" type="sibTrans" cxnId="{1C4E82A1-D750-4A08-BD4B-E225A3759A3F}">
      <dgm:prSet/>
      <dgm:spPr/>
      <dgm:t>
        <a:bodyPr/>
        <a:lstStyle/>
        <a:p>
          <a:endParaRPr lang="en-IN"/>
        </a:p>
      </dgm:t>
    </dgm:pt>
    <dgm:pt modelId="{499D1CB4-8E4B-40A2-ACBD-567438E4FF5B}">
      <dgm:prSet custT="1"/>
      <dgm:spPr>
        <a:solidFill>
          <a:srgbClr val="0070C0">
            <a:alpha val="90000"/>
          </a:srgbClr>
        </a:solidFill>
      </dgm:spPr>
      <dgm:t>
        <a:bodyPr/>
        <a:lstStyle/>
        <a:p>
          <a:r>
            <a:rPr lang="en-US" sz="1800" b="1" dirty="0" smtClean="0">
              <a:solidFill>
                <a:schemeClr val="tx1"/>
              </a:solidFill>
            </a:rPr>
            <a:t>DISCHARGE FILE SENT TO BILLING DEPARTMENT BY GDA</a:t>
          </a:r>
          <a:endParaRPr lang="en-IN" sz="1800" b="1" dirty="0">
            <a:solidFill>
              <a:schemeClr val="tx1"/>
            </a:solidFill>
          </a:endParaRPr>
        </a:p>
      </dgm:t>
    </dgm:pt>
    <dgm:pt modelId="{7B1793CC-5A10-49FE-85F5-073FE6C7EEE3}" type="parTrans" cxnId="{A5C2A5E7-75E7-4B93-8947-EAFC35AF7BE1}">
      <dgm:prSet/>
      <dgm:spPr/>
      <dgm:t>
        <a:bodyPr/>
        <a:lstStyle/>
        <a:p>
          <a:endParaRPr lang="en-IN"/>
        </a:p>
      </dgm:t>
    </dgm:pt>
    <dgm:pt modelId="{42F06780-3A1F-4B12-982F-B6F17854368F}" type="sibTrans" cxnId="{A5C2A5E7-75E7-4B93-8947-EAFC35AF7BE1}">
      <dgm:prSet/>
      <dgm:spPr/>
      <dgm:t>
        <a:bodyPr/>
        <a:lstStyle/>
        <a:p>
          <a:endParaRPr lang="en-IN"/>
        </a:p>
      </dgm:t>
    </dgm:pt>
    <dgm:pt modelId="{AEAFA5E4-F006-4ECC-9202-37418BDA1C6D}">
      <dgm:prSet/>
      <dgm:spPr>
        <a:solidFill>
          <a:schemeClr val="bg2">
            <a:lumMod val="25000"/>
          </a:schemeClr>
        </a:solidFill>
      </dgm:spPr>
      <dgm:t>
        <a:bodyPr/>
        <a:lstStyle/>
        <a:p>
          <a:endParaRPr lang="en-US" b="1" dirty="0"/>
        </a:p>
      </dgm:t>
    </dgm:pt>
    <dgm:pt modelId="{1EA2E0CE-4DEB-4291-BBB7-FD30651C0C5A}" type="parTrans" cxnId="{405DE772-075C-4038-9C83-234A9D886FCC}">
      <dgm:prSet/>
      <dgm:spPr/>
      <dgm:t>
        <a:bodyPr/>
        <a:lstStyle/>
        <a:p>
          <a:endParaRPr lang="en-IN"/>
        </a:p>
      </dgm:t>
    </dgm:pt>
    <dgm:pt modelId="{177C9142-3B4E-48C7-9DCC-2E78962F45DF}" type="sibTrans" cxnId="{405DE772-075C-4038-9C83-234A9D886FCC}">
      <dgm:prSet/>
      <dgm:spPr/>
      <dgm:t>
        <a:bodyPr/>
        <a:lstStyle/>
        <a:p>
          <a:endParaRPr lang="en-IN"/>
        </a:p>
      </dgm:t>
    </dgm:pt>
    <dgm:pt modelId="{E8CD357D-EF8F-4810-9517-6FB88C1D85A1}">
      <dgm:prSet custT="1"/>
      <dgm:spPr>
        <a:solidFill>
          <a:srgbClr val="0070C0">
            <a:alpha val="90000"/>
          </a:srgbClr>
        </a:solidFill>
      </dgm:spPr>
      <dgm:t>
        <a:bodyPr/>
        <a:lstStyle/>
        <a:p>
          <a:pPr rtl="0"/>
          <a:r>
            <a:rPr lang="en-IN" sz="1800" b="1" dirty="0" smtClean="0">
              <a:solidFill>
                <a:schemeClr val="tx1"/>
              </a:solidFill>
            </a:rPr>
            <a:t>CASH PATIENTS AND TPA PATIENTS</a:t>
          </a:r>
          <a:endParaRPr lang="en-IN" sz="1800" b="1" dirty="0">
            <a:solidFill>
              <a:schemeClr val="tx1"/>
            </a:solidFill>
          </a:endParaRPr>
        </a:p>
      </dgm:t>
    </dgm:pt>
    <dgm:pt modelId="{47B55038-B187-4260-93B5-D13E00B366FD}" type="parTrans" cxnId="{F725797B-9AAA-4660-938C-A29C78E47205}">
      <dgm:prSet/>
      <dgm:spPr/>
      <dgm:t>
        <a:bodyPr/>
        <a:lstStyle/>
        <a:p>
          <a:endParaRPr lang="en-IN"/>
        </a:p>
      </dgm:t>
    </dgm:pt>
    <dgm:pt modelId="{EBE359CF-33B1-4433-9A60-99CAF3E11E84}" type="sibTrans" cxnId="{F725797B-9AAA-4660-938C-A29C78E47205}">
      <dgm:prSet/>
      <dgm:spPr/>
      <dgm:t>
        <a:bodyPr/>
        <a:lstStyle/>
        <a:p>
          <a:endParaRPr lang="en-IN"/>
        </a:p>
      </dgm:t>
    </dgm:pt>
    <dgm:pt modelId="{4880A2BD-565F-4F46-B47A-E37885D4A396}" type="pres">
      <dgm:prSet presAssocID="{51F5ACD0-B4BB-4A59-B6B6-A2705E062541}" presName="linearFlow" presStyleCnt="0">
        <dgm:presLayoutVars>
          <dgm:dir/>
          <dgm:animLvl val="lvl"/>
          <dgm:resizeHandles val="exact"/>
        </dgm:presLayoutVars>
      </dgm:prSet>
      <dgm:spPr/>
      <dgm:t>
        <a:bodyPr/>
        <a:lstStyle/>
        <a:p>
          <a:endParaRPr lang="en-US"/>
        </a:p>
      </dgm:t>
    </dgm:pt>
    <dgm:pt modelId="{277626C0-6027-475D-91ED-F83FB53E2EC9}" type="pres">
      <dgm:prSet presAssocID="{1A43C99C-F73B-4C05-AD33-902D3917C972}" presName="composite" presStyleCnt="0"/>
      <dgm:spPr/>
    </dgm:pt>
    <dgm:pt modelId="{9D47A0FC-0D4D-4050-B6EB-C41A11FFE5CA}" type="pres">
      <dgm:prSet presAssocID="{1A43C99C-F73B-4C05-AD33-902D3917C972}" presName="parentText" presStyleLbl="alignNode1" presStyleIdx="0" presStyleCnt="9">
        <dgm:presLayoutVars>
          <dgm:chMax val="1"/>
          <dgm:bulletEnabled val="1"/>
        </dgm:presLayoutVars>
      </dgm:prSet>
      <dgm:spPr/>
      <dgm:t>
        <a:bodyPr/>
        <a:lstStyle/>
        <a:p>
          <a:endParaRPr lang="en-US"/>
        </a:p>
      </dgm:t>
    </dgm:pt>
    <dgm:pt modelId="{E883D37C-267A-4352-A031-E611A576F02F}" type="pres">
      <dgm:prSet presAssocID="{1A43C99C-F73B-4C05-AD33-902D3917C972}" presName="descendantText" presStyleLbl="alignAcc1" presStyleIdx="0" presStyleCnt="9">
        <dgm:presLayoutVars>
          <dgm:bulletEnabled val="1"/>
        </dgm:presLayoutVars>
      </dgm:prSet>
      <dgm:spPr/>
      <dgm:t>
        <a:bodyPr/>
        <a:lstStyle/>
        <a:p>
          <a:endParaRPr lang="en-US"/>
        </a:p>
      </dgm:t>
    </dgm:pt>
    <dgm:pt modelId="{3CB37BF3-36D6-48F7-AA6C-B3CCD07B7438}" type="pres">
      <dgm:prSet presAssocID="{63E08316-AB4E-4765-8244-780835552527}" presName="sp" presStyleCnt="0"/>
      <dgm:spPr/>
    </dgm:pt>
    <dgm:pt modelId="{ECE25C7A-DA66-42D9-A752-F04486F2CE3D}" type="pres">
      <dgm:prSet presAssocID="{61F82E7A-7E15-46B7-B303-92B1978B259B}" presName="composite" presStyleCnt="0"/>
      <dgm:spPr/>
    </dgm:pt>
    <dgm:pt modelId="{3F9E130A-4E2D-42C0-A086-CD20C5A9E7C0}" type="pres">
      <dgm:prSet presAssocID="{61F82E7A-7E15-46B7-B303-92B1978B259B}" presName="parentText" presStyleLbl="alignNode1" presStyleIdx="1" presStyleCnt="9">
        <dgm:presLayoutVars>
          <dgm:chMax val="1"/>
          <dgm:bulletEnabled val="1"/>
        </dgm:presLayoutVars>
      </dgm:prSet>
      <dgm:spPr/>
      <dgm:t>
        <a:bodyPr/>
        <a:lstStyle/>
        <a:p>
          <a:endParaRPr lang="en-US"/>
        </a:p>
      </dgm:t>
    </dgm:pt>
    <dgm:pt modelId="{3573D07F-8B24-43C4-A0D4-58CFF8F922F6}" type="pres">
      <dgm:prSet presAssocID="{61F82E7A-7E15-46B7-B303-92B1978B259B}" presName="descendantText" presStyleLbl="alignAcc1" presStyleIdx="1" presStyleCnt="9">
        <dgm:presLayoutVars>
          <dgm:bulletEnabled val="1"/>
        </dgm:presLayoutVars>
      </dgm:prSet>
      <dgm:spPr/>
      <dgm:t>
        <a:bodyPr/>
        <a:lstStyle/>
        <a:p>
          <a:endParaRPr lang="en-US"/>
        </a:p>
      </dgm:t>
    </dgm:pt>
    <dgm:pt modelId="{43AECA63-CBF4-40E9-8C67-599C5520CEA7}" type="pres">
      <dgm:prSet presAssocID="{A81AB160-EFA6-4180-97FA-492905D15ECF}" presName="sp" presStyleCnt="0"/>
      <dgm:spPr/>
    </dgm:pt>
    <dgm:pt modelId="{B5F3B6FB-0D5C-49FA-AD95-CB5AFC1028D9}" type="pres">
      <dgm:prSet presAssocID="{7B6C91A2-E10A-4CC8-9C62-453D7CE4E6BA}" presName="composite" presStyleCnt="0"/>
      <dgm:spPr/>
    </dgm:pt>
    <dgm:pt modelId="{9F4286A4-C36C-4B64-AC41-478157B2872F}" type="pres">
      <dgm:prSet presAssocID="{7B6C91A2-E10A-4CC8-9C62-453D7CE4E6BA}" presName="parentText" presStyleLbl="alignNode1" presStyleIdx="2" presStyleCnt="9">
        <dgm:presLayoutVars>
          <dgm:chMax val="1"/>
          <dgm:bulletEnabled val="1"/>
        </dgm:presLayoutVars>
      </dgm:prSet>
      <dgm:spPr/>
      <dgm:t>
        <a:bodyPr/>
        <a:lstStyle/>
        <a:p>
          <a:endParaRPr lang="en-US"/>
        </a:p>
      </dgm:t>
    </dgm:pt>
    <dgm:pt modelId="{A3947EE4-5AC3-4CF4-9F24-86F79CC33E69}" type="pres">
      <dgm:prSet presAssocID="{7B6C91A2-E10A-4CC8-9C62-453D7CE4E6BA}" presName="descendantText" presStyleLbl="alignAcc1" presStyleIdx="2" presStyleCnt="9">
        <dgm:presLayoutVars>
          <dgm:bulletEnabled val="1"/>
        </dgm:presLayoutVars>
      </dgm:prSet>
      <dgm:spPr/>
      <dgm:t>
        <a:bodyPr/>
        <a:lstStyle/>
        <a:p>
          <a:endParaRPr lang="en-US"/>
        </a:p>
      </dgm:t>
    </dgm:pt>
    <dgm:pt modelId="{3EC57CFB-09CF-4E0E-9DB0-94273CC92B50}" type="pres">
      <dgm:prSet presAssocID="{85C13F4C-8EAA-4F61-BA80-8AF7F2B9138C}" presName="sp" presStyleCnt="0"/>
      <dgm:spPr/>
    </dgm:pt>
    <dgm:pt modelId="{3837E73C-D5DA-4626-A8CF-CCC7D5DDB410}" type="pres">
      <dgm:prSet presAssocID="{B4AE135A-9507-4459-8B0D-70210467F04D}" presName="composite" presStyleCnt="0"/>
      <dgm:spPr/>
    </dgm:pt>
    <dgm:pt modelId="{0DB32D05-3F54-460F-A025-C1866132D4AB}" type="pres">
      <dgm:prSet presAssocID="{B4AE135A-9507-4459-8B0D-70210467F04D}" presName="parentText" presStyleLbl="alignNode1" presStyleIdx="3" presStyleCnt="9">
        <dgm:presLayoutVars>
          <dgm:chMax val="1"/>
          <dgm:bulletEnabled val="1"/>
        </dgm:presLayoutVars>
      </dgm:prSet>
      <dgm:spPr/>
      <dgm:t>
        <a:bodyPr/>
        <a:lstStyle/>
        <a:p>
          <a:endParaRPr lang="en-US"/>
        </a:p>
      </dgm:t>
    </dgm:pt>
    <dgm:pt modelId="{92033A79-EBA2-4E6B-A659-354C53FE559D}" type="pres">
      <dgm:prSet presAssocID="{B4AE135A-9507-4459-8B0D-70210467F04D}" presName="descendantText" presStyleLbl="alignAcc1" presStyleIdx="3" presStyleCnt="9">
        <dgm:presLayoutVars>
          <dgm:bulletEnabled val="1"/>
        </dgm:presLayoutVars>
      </dgm:prSet>
      <dgm:spPr/>
      <dgm:t>
        <a:bodyPr/>
        <a:lstStyle/>
        <a:p>
          <a:endParaRPr lang="en-US"/>
        </a:p>
      </dgm:t>
    </dgm:pt>
    <dgm:pt modelId="{AD16E9BF-3A91-4B66-B66F-6FDE865377CE}" type="pres">
      <dgm:prSet presAssocID="{E20E00DD-7295-4037-8046-7105A1081149}" presName="sp" presStyleCnt="0"/>
      <dgm:spPr/>
    </dgm:pt>
    <dgm:pt modelId="{0E3A35D2-D427-4AD6-B404-0645A3AF58F2}" type="pres">
      <dgm:prSet presAssocID="{2216D26C-EECF-4B1E-A875-33A47E794C67}" presName="composite" presStyleCnt="0"/>
      <dgm:spPr/>
    </dgm:pt>
    <dgm:pt modelId="{7381D606-4C18-4D4B-94C6-494EB666039A}" type="pres">
      <dgm:prSet presAssocID="{2216D26C-EECF-4B1E-A875-33A47E794C67}" presName="parentText" presStyleLbl="alignNode1" presStyleIdx="4" presStyleCnt="9">
        <dgm:presLayoutVars>
          <dgm:chMax val="1"/>
          <dgm:bulletEnabled val="1"/>
        </dgm:presLayoutVars>
      </dgm:prSet>
      <dgm:spPr/>
      <dgm:t>
        <a:bodyPr/>
        <a:lstStyle/>
        <a:p>
          <a:endParaRPr lang="en-US"/>
        </a:p>
      </dgm:t>
    </dgm:pt>
    <dgm:pt modelId="{B2644788-E51D-4DB2-B42F-1248DA6848EA}" type="pres">
      <dgm:prSet presAssocID="{2216D26C-EECF-4B1E-A875-33A47E794C67}" presName="descendantText" presStyleLbl="alignAcc1" presStyleIdx="4" presStyleCnt="9" custScaleY="129507">
        <dgm:presLayoutVars>
          <dgm:bulletEnabled val="1"/>
        </dgm:presLayoutVars>
      </dgm:prSet>
      <dgm:spPr/>
      <dgm:t>
        <a:bodyPr/>
        <a:lstStyle/>
        <a:p>
          <a:endParaRPr lang="en-US"/>
        </a:p>
      </dgm:t>
    </dgm:pt>
    <dgm:pt modelId="{BAD5D699-4D5E-4611-A3E7-DD0626A63170}" type="pres">
      <dgm:prSet presAssocID="{95C67D48-423E-4FB7-80FB-AC236BEE0148}" presName="sp" presStyleCnt="0"/>
      <dgm:spPr/>
    </dgm:pt>
    <dgm:pt modelId="{314C360D-3579-4F1F-9084-2EDB074EB5A1}" type="pres">
      <dgm:prSet presAssocID="{78A0B0F0-038B-4BAD-8B5F-8196C7173223}" presName="composite" presStyleCnt="0"/>
      <dgm:spPr/>
    </dgm:pt>
    <dgm:pt modelId="{DA1E1DD2-12D8-4A87-8D46-B970E422D149}" type="pres">
      <dgm:prSet presAssocID="{78A0B0F0-038B-4BAD-8B5F-8196C7173223}" presName="parentText" presStyleLbl="alignNode1" presStyleIdx="5" presStyleCnt="9">
        <dgm:presLayoutVars>
          <dgm:chMax val="1"/>
          <dgm:bulletEnabled val="1"/>
        </dgm:presLayoutVars>
      </dgm:prSet>
      <dgm:spPr/>
      <dgm:t>
        <a:bodyPr/>
        <a:lstStyle/>
        <a:p>
          <a:endParaRPr lang="en-US"/>
        </a:p>
      </dgm:t>
    </dgm:pt>
    <dgm:pt modelId="{C9192484-2280-4DA6-9642-9AE198724D96}" type="pres">
      <dgm:prSet presAssocID="{78A0B0F0-038B-4BAD-8B5F-8196C7173223}" presName="descendantText" presStyleLbl="alignAcc1" presStyleIdx="5" presStyleCnt="9" custScaleY="120431">
        <dgm:presLayoutVars>
          <dgm:bulletEnabled val="1"/>
        </dgm:presLayoutVars>
      </dgm:prSet>
      <dgm:spPr/>
      <dgm:t>
        <a:bodyPr/>
        <a:lstStyle/>
        <a:p>
          <a:endParaRPr lang="en-US"/>
        </a:p>
      </dgm:t>
    </dgm:pt>
    <dgm:pt modelId="{BF8D5DC2-1EAE-4B35-BC52-FBFBE41B8F23}" type="pres">
      <dgm:prSet presAssocID="{66A88BD3-CA02-4657-9BB2-BCE87F1F5765}" presName="sp" presStyleCnt="0"/>
      <dgm:spPr/>
    </dgm:pt>
    <dgm:pt modelId="{4FA84EDA-192A-44A1-8BEB-FDC8C3D643AA}" type="pres">
      <dgm:prSet presAssocID="{47D3DB5F-1685-45FC-BEE6-BC9560AAFB3B}" presName="composite" presStyleCnt="0"/>
      <dgm:spPr/>
    </dgm:pt>
    <dgm:pt modelId="{943FA572-EE68-4518-9825-38B3CC9F554F}" type="pres">
      <dgm:prSet presAssocID="{47D3DB5F-1685-45FC-BEE6-BC9560AAFB3B}" presName="parentText" presStyleLbl="alignNode1" presStyleIdx="6" presStyleCnt="9">
        <dgm:presLayoutVars>
          <dgm:chMax val="1"/>
          <dgm:bulletEnabled val="1"/>
        </dgm:presLayoutVars>
      </dgm:prSet>
      <dgm:spPr/>
      <dgm:t>
        <a:bodyPr/>
        <a:lstStyle/>
        <a:p>
          <a:endParaRPr lang="en-US"/>
        </a:p>
      </dgm:t>
    </dgm:pt>
    <dgm:pt modelId="{43142379-DF1E-4F24-8140-4F39BA772E9F}" type="pres">
      <dgm:prSet presAssocID="{47D3DB5F-1685-45FC-BEE6-BC9560AAFB3B}" presName="descendantText" presStyleLbl="alignAcc1" presStyleIdx="6" presStyleCnt="9">
        <dgm:presLayoutVars>
          <dgm:bulletEnabled val="1"/>
        </dgm:presLayoutVars>
      </dgm:prSet>
      <dgm:spPr/>
      <dgm:t>
        <a:bodyPr/>
        <a:lstStyle/>
        <a:p>
          <a:endParaRPr lang="en-US"/>
        </a:p>
      </dgm:t>
    </dgm:pt>
    <dgm:pt modelId="{0526587F-A5B2-4CDB-ABF9-85237ABDF140}" type="pres">
      <dgm:prSet presAssocID="{FA2657A2-D6F2-4809-B51D-F9CB3ED99D7B}" presName="sp" presStyleCnt="0"/>
      <dgm:spPr/>
    </dgm:pt>
    <dgm:pt modelId="{FC97550A-E19F-42F1-8C6F-7A2E5812A36F}" type="pres">
      <dgm:prSet presAssocID="{7144290C-C116-40D2-9C96-C3469A9F633E}" presName="composite" presStyleCnt="0"/>
      <dgm:spPr/>
    </dgm:pt>
    <dgm:pt modelId="{80E1830E-A586-4B67-9F38-070B8B38A370}" type="pres">
      <dgm:prSet presAssocID="{7144290C-C116-40D2-9C96-C3469A9F633E}" presName="parentText" presStyleLbl="alignNode1" presStyleIdx="7" presStyleCnt="9">
        <dgm:presLayoutVars>
          <dgm:chMax val="1"/>
          <dgm:bulletEnabled val="1"/>
        </dgm:presLayoutVars>
      </dgm:prSet>
      <dgm:spPr/>
      <dgm:t>
        <a:bodyPr/>
        <a:lstStyle/>
        <a:p>
          <a:endParaRPr lang="en-US"/>
        </a:p>
      </dgm:t>
    </dgm:pt>
    <dgm:pt modelId="{C818A7AE-3B0D-49B0-AEAE-25F225CF5C76}" type="pres">
      <dgm:prSet presAssocID="{7144290C-C116-40D2-9C96-C3469A9F633E}" presName="descendantText" presStyleLbl="alignAcc1" presStyleIdx="7" presStyleCnt="9">
        <dgm:presLayoutVars>
          <dgm:bulletEnabled val="1"/>
        </dgm:presLayoutVars>
      </dgm:prSet>
      <dgm:spPr/>
      <dgm:t>
        <a:bodyPr/>
        <a:lstStyle/>
        <a:p>
          <a:endParaRPr lang="en-US"/>
        </a:p>
      </dgm:t>
    </dgm:pt>
    <dgm:pt modelId="{8557CF33-0E51-49C6-8B72-B2001E9287EB}" type="pres">
      <dgm:prSet presAssocID="{3E43757D-45EF-4790-82AA-065344ED00D6}" presName="sp" presStyleCnt="0"/>
      <dgm:spPr/>
    </dgm:pt>
    <dgm:pt modelId="{4C2413FD-83D1-4281-9A48-5D7202903788}" type="pres">
      <dgm:prSet presAssocID="{AEAFA5E4-F006-4ECC-9202-37418BDA1C6D}" presName="composite" presStyleCnt="0"/>
      <dgm:spPr/>
    </dgm:pt>
    <dgm:pt modelId="{AA0799FA-F6B0-465B-84FE-F9208BAF3CFC}" type="pres">
      <dgm:prSet presAssocID="{AEAFA5E4-F006-4ECC-9202-37418BDA1C6D}" presName="parentText" presStyleLbl="alignNode1" presStyleIdx="8" presStyleCnt="9">
        <dgm:presLayoutVars>
          <dgm:chMax val="1"/>
          <dgm:bulletEnabled val="1"/>
        </dgm:presLayoutVars>
      </dgm:prSet>
      <dgm:spPr/>
      <dgm:t>
        <a:bodyPr/>
        <a:lstStyle/>
        <a:p>
          <a:endParaRPr lang="en-IN"/>
        </a:p>
      </dgm:t>
    </dgm:pt>
    <dgm:pt modelId="{F3730E97-E3CC-4F2E-A1AB-B8179B71AF96}" type="pres">
      <dgm:prSet presAssocID="{AEAFA5E4-F006-4ECC-9202-37418BDA1C6D}" presName="descendantText" presStyleLbl="alignAcc1" presStyleIdx="8" presStyleCnt="9">
        <dgm:presLayoutVars>
          <dgm:bulletEnabled val="1"/>
        </dgm:presLayoutVars>
      </dgm:prSet>
      <dgm:spPr/>
      <dgm:t>
        <a:bodyPr/>
        <a:lstStyle/>
        <a:p>
          <a:endParaRPr lang="en-IN"/>
        </a:p>
      </dgm:t>
    </dgm:pt>
  </dgm:ptLst>
  <dgm:cxnLst>
    <dgm:cxn modelId="{2AB66216-FDC4-4891-B886-BBED0981C898}" type="presOf" srcId="{E8CD357D-EF8F-4810-9517-6FB88C1D85A1}" destId="{F3730E97-E3CC-4F2E-A1AB-B8179B71AF96}" srcOrd="0" destOrd="0" presId="urn:microsoft.com/office/officeart/2005/8/layout/chevron2"/>
    <dgm:cxn modelId="{6235FF9A-B0B2-4D4F-9716-4AFE38F558A0}" type="presOf" srcId="{49A45179-F81E-4F4C-810B-A6076D4FF70F}" destId="{A3947EE4-5AC3-4CF4-9F24-86F79CC33E69}" srcOrd="0" destOrd="0" presId="urn:microsoft.com/office/officeart/2005/8/layout/chevron2"/>
    <dgm:cxn modelId="{9263C7D8-F739-4DD4-B7EC-F6AEF44C925D}" type="presOf" srcId="{47D3DB5F-1685-45FC-BEE6-BC9560AAFB3B}" destId="{943FA572-EE68-4518-9825-38B3CC9F554F}" srcOrd="0" destOrd="0" presId="urn:microsoft.com/office/officeart/2005/8/layout/chevron2"/>
    <dgm:cxn modelId="{96FC5ECB-F51F-4032-BFF9-6453BA2DA512}" srcId="{51F5ACD0-B4BB-4A59-B6B6-A2705E062541}" destId="{61F82E7A-7E15-46B7-B303-92B1978B259B}" srcOrd="1" destOrd="0" parTransId="{322D511C-08ED-4F3C-AE24-F922F5BC2D9D}" sibTransId="{A81AB160-EFA6-4180-97FA-492905D15ECF}"/>
    <dgm:cxn modelId="{34037A19-2689-4E29-98BC-91920BF0DB4F}" type="presOf" srcId="{1A43C99C-F73B-4C05-AD33-902D3917C972}" destId="{9D47A0FC-0D4D-4050-B6EB-C41A11FFE5CA}" srcOrd="0" destOrd="0" presId="urn:microsoft.com/office/officeart/2005/8/layout/chevron2"/>
    <dgm:cxn modelId="{C6AF06AA-A131-488F-8BD2-16064BD086EC}" srcId="{61F82E7A-7E15-46B7-B303-92B1978B259B}" destId="{1A290779-FE00-49F3-BC15-F8D8D1110463}" srcOrd="0" destOrd="0" parTransId="{34A10D16-79ED-4489-B300-1985FCC9FE0B}" sibTransId="{08E2A915-2A22-4E8A-ACA3-53B1919E0E46}"/>
    <dgm:cxn modelId="{75665887-10C2-452F-B0FD-4FDAE1D45B36}" srcId="{51F5ACD0-B4BB-4A59-B6B6-A2705E062541}" destId="{78A0B0F0-038B-4BAD-8B5F-8196C7173223}" srcOrd="5" destOrd="0" parTransId="{4E4E46EE-8754-44EF-9696-FDF28D7EABD3}" sibTransId="{66A88BD3-CA02-4657-9BB2-BCE87F1F5765}"/>
    <dgm:cxn modelId="{040393E4-F213-4F03-9081-062D20E2E21D}" srcId="{51F5ACD0-B4BB-4A59-B6B6-A2705E062541}" destId="{2216D26C-EECF-4B1E-A875-33A47E794C67}" srcOrd="4" destOrd="0" parTransId="{519516A4-906B-4303-A895-81956325E4D0}" sibTransId="{95C67D48-423E-4FB7-80FB-AC236BEE0148}"/>
    <dgm:cxn modelId="{3A6432C9-71D0-4184-A12E-B74CD222E2D5}" srcId="{2216D26C-EECF-4B1E-A875-33A47E794C67}" destId="{B03D1A72-D85B-428D-BAAD-87820298B0EC}" srcOrd="0" destOrd="0" parTransId="{3E962979-D0E9-4247-BCE9-1393BB24D217}" sibTransId="{F0A12121-2207-4154-8637-501078A329B9}"/>
    <dgm:cxn modelId="{CF5662BC-1E64-4FB4-8FF8-A43E9908D119}" type="presOf" srcId="{AEAFA5E4-F006-4ECC-9202-37418BDA1C6D}" destId="{AA0799FA-F6B0-465B-84FE-F9208BAF3CFC}" srcOrd="0" destOrd="0" presId="urn:microsoft.com/office/officeart/2005/8/layout/chevron2"/>
    <dgm:cxn modelId="{B27BD309-B7FB-48A0-93A2-E5E5BF6B1960}" type="presOf" srcId="{7C0C9FBD-D255-4B9B-8BFA-C430F61FBADA}" destId="{92033A79-EBA2-4E6B-A659-354C53FE559D}" srcOrd="0" destOrd="0" presId="urn:microsoft.com/office/officeart/2005/8/layout/chevron2"/>
    <dgm:cxn modelId="{AD75AEC9-5B70-4245-8F0C-20BE0D2CF1E1}" srcId="{51F5ACD0-B4BB-4A59-B6B6-A2705E062541}" destId="{7B6C91A2-E10A-4CC8-9C62-453D7CE4E6BA}" srcOrd="2" destOrd="0" parTransId="{E3BAF62A-E62C-40E9-B40C-E38C7991C0EF}" sibTransId="{85C13F4C-8EAA-4F61-BA80-8AF7F2B9138C}"/>
    <dgm:cxn modelId="{E66762E7-B63C-402B-B294-8AF59D22AF93}" srcId="{51F5ACD0-B4BB-4A59-B6B6-A2705E062541}" destId="{1A43C99C-F73B-4C05-AD33-902D3917C972}" srcOrd="0" destOrd="0" parTransId="{A37B1991-38DE-45C7-B096-73DB0A7F3D3A}" sibTransId="{63E08316-AB4E-4765-8244-780835552527}"/>
    <dgm:cxn modelId="{4F5AC53F-335D-47FA-816B-677A37D190EA}" type="presOf" srcId="{1A290779-FE00-49F3-BC15-F8D8D1110463}" destId="{3573D07F-8B24-43C4-A0D4-58CFF8F922F6}" srcOrd="0" destOrd="0" presId="urn:microsoft.com/office/officeart/2005/8/layout/chevron2"/>
    <dgm:cxn modelId="{624D5666-407C-4435-AB43-5C304050DF78}" type="presOf" srcId="{61F82E7A-7E15-46B7-B303-92B1978B259B}" destId="{3F9E130A-4E2D-42C0-A086-CD20C5A9E7C0}" srcOrd="0" destOrd="0" presId="urn:microsoft.com/office/officeart/2005/8/layout/chevron2"/>
    <dgm:cxn modelId="{A9966BB1-72DD-437F-837F-654D8EDA2E4C}" type="presOf" srcId="{51F5ACD0-B4BB-4A59-B6B6-A2705E062541}" destId="{4880A2BD-565F-4F46-B47A-E37885D4A396}" srcOrd="0" destOrd="0" presId="urn:microsoft.com/office/officeart/2005/8/layout/chevron2"/>
    <dgm:cxn modelId="{C589DDAF-274F-4A77-A5E0-FEEB1CF5348A}" type="presOf" srcId="{7B6C91A2-E10A-4CC8-9C62-453D7CE4E6BA}" destId="{9F4286A4-C36C-4B64-AC41-478157B2872F}" srcOrd="0" destOrd="0" presId="urn:microsoft.com/office/officeart/2005/8/layout/chevron2"/>
    <dgm:cxn modelId="{B7352191-3DA7-48F6-A6E3-F39C20554F6D}" srcId="{1A43C99C-F73B-4C05-AD33-902D3917C972}" destId="{644C4A52-1937-43D5-82A4-AD8FF7E2D452}" srcOrd="0" destOrd="0" parTransId="{923EA8E3-D012-4BD6-B805-906BCB890241}" sibTransId="{3E6CD940-0479-4C06-8ED8-BC2B266CFC6E}"/>
    <dgm:cxn modelId="{DECD723A-1086-4A6B-BB97-412996598CC1}" type="presOf" srcId="{D8E83FE0-9FBA-42F4-BF16-FB68DAC83C0B}" destId="{C9192484-2280-4DA6-9642-9AE198724D96}" srcOrd="0" destOrd="0" presId="urn:microsoft.com/office/officeart/2005/8/layout/chevron2"/>
    <dgm:cxn modelId="{CEB7C8DD-047D-40EF-AE4F-F02CD3037D49}" type="presOf" srcId="{7144290C-C116-40D2-9C96-C3469A9F633E}" destId="{80E1830E-A586-4B67-9F38-070B8B38A370}" srcOrd="0" destOrd="0" presId="urn:microsoft.com/office/officeart/2005/8/layout/chevron2"/>
    <dgm:cxn modelId="{405DE772-075C-4038-9C83-234A9D886FCC}" srcId="{51F5ACD0-B4BB-4A59-B6B6-A2705E062541}" destId="{AEAFA5E4-F006-4ECC-9202-37418BDA1C6D}" srcOrd="8" destOrd="0" parTransId="{1EA2E0CE-4DEB-4291-BBB7-FD30651C0C5A}" sibTransId="{177C9142-3B4E-48C7-9DCC-2E78962F45DF}"/>
    <dgm:cxn modelId="{8B30693A-D28C-4242-A824-235C29C3497B}" srcId="{51F5ACD0-B4BB-4A59-B6B6-A2705E062541}" destId="{7144290C-C116-40D2-9C96-C3469A9F633E}" srcOrd="7" destOrd="0" parTransId="{76528428-2C9A-4A83-92CA-80FE38E4D618}" sibTransId="{3E43757D-45EF-4790-82AA-065344ED00D6}"/>
    <dgm:cxn modelId="{7A86CC4C-E996-41CA-A3A9-597E4C67716B}" type="presOf" srcId="{F7B73611-524E-4FB1-AD93-8562AC31F001}" destId="{C818A7AE-3B0D-49B0-AEAE-25F225CF5C76}" srcOrd="0" destOrd="0" presId="urn:microsoft.com/office/officeart/2005/8/layout/chevron2"/>
    <dgm:cxn modelId="{64A5DC7B-1A38-48F9-A853-23ACFBCD3A6E}" srcId="{7B6C91A2-E10A-4CC8-9C62-453D7CE4E6BA}" destId="{49A45179-F81E-4F4C-810B-A6076D4FF70F}" srcOrd="0" destOrd="0" parTransId="{69C9A4E8-FB79-4790-99CF-1F8BD93A6359}" sibTransId="{65054725-DE24-4133-8730-8181AF0CDE31}"/>
    <dgm:cxn modelId="{BC590C26-3BB3-4057-B7D4-CB342F5FB112}" type="presOf" srcId="{644C4A52-1937-43D5-82A4-AD8FF7E2D452}" destId="{E883D37C-267A-4352-A031-E611A576F02F}" srcOrd="0" destOrd="0" presId="urn:microsoft.com/office/officeart/2005/8/layout/chevron2"/>
    <dgm:cxn modelId="{1C4E82A1-D750-4A08-BD4B-E225A3759A3F}" srcId="{78A0B0F0-038B-4BAD-8B5F-8196C7173223}" destId="{D8E83FE0-9FBA-42F4-BF16-FB68DAC83C0B}" srcOrd="0" destOrd="0" parTransId="{AD26AF27-B718-4872-9DDC-0EFAE86068AC}" sibTransId="{312691AC-1A77-490E-8C8F-0C8CE2791AEE}"/>
    <dgm:cxn modelId="{CE3EB34A-2DFE-40F8-86C7-2EF5385AF29D}" type="presOf" srcId="{78A0B0F0-038B-4BAD-8B5F-8196C7173223}" destId="{DA1E1DD2-12D8-4A87-8D46-B970E422D149}" srcOrd="0" destOrd="0" presId="urn:microsoft.com/office/officeart/2005/8/layout/chevron2"/>
    <dgm:cxn modelId="{2347E489-49EB-4648-86D0-E7C9AC073031}" type="presOf" srcId="{499D1CB4-8E4B-40A2-ACBD-567438E4FF5B}" destId="{43142379-DF1E-4F24-8140-4F39BA772E9F}" srcOrd="0" destOrd="0" presId="urn:microsoft.com/office/officeart/2005/8/layout/chevron2"/>
    <dgm:cxn modelId="{0EA2E40F-36B2-4578-9B5C-E35311987F2C}" srcId="{7144290C-C116-40D2-9C96-C3469A9F633E}" destId="{F7B73611-524E-4FB1-AD93-8562AC31F001}" srcOrd="0" destOrd="0" parTransId="{8BEB346B-8C4A-4767-BDC8-5DD1571CB854}" sibTransId="{D2BB0B82-0566-4075-8EB8-8539B7B80EE5}"/>
    <dgm:cxn modelId="{DED5D309-8D6B-4056-AB1B-D3280D5ED815}" type="presOf" srcId="{B4AE135A-9507-4459-8B0D-70210467F04D}" destId="{0DB32D05-3F54-460F-A025-C1866132D4AB}" srcOrd="0" destOrd="0" presId="urn:microsoft.com/office/officeart/2005/8/layout/chevron2"/>
    <dgm:cxn modelId="{A5C2A5E7-75E7-4B93-8947-EAFC35AF7BE1}" srcId="{47D3DB5F-1685-45FC-BEE6-BC9560AAFB3B}" destId="{499D1CB4-8E4B-40A2-ACBD-567438E4FF5B}" srcOrd="0" destOrd="0" parTransId="{7B1793CC-5A10-49FE-85F5-073FE6C7EEE3}" sibTransId="{42F06780-3A1F-4B12-982F-B6F17854368F}"/>
    <dgm:cxn modelId="{8E04A7CF-280E-45AC-AF34-5C4888541E65}" type="presOf" srcId="{B03D1A72-D85B-428D-BAAD-87820298B0EC}" destId="{B2644788-E51D-4DB2-B42F-1248DA6848EA}" srcOrd="0" destOrd="0" presId="urn:microsoft.com/office/officeart/2005/8/layout/chevron2"/>
    <dgm:cxn modelId="{7EE6F203-F240-41D9-A66A-1AB73E53F9FF}" srcId="{B4AE135A-9507-4459-8B0D-70210467F04D}" destId="{7C0C9FBD-D255-4B9B-8BFA-C430F61FBADA}" srcOrd="0" destOrd="0" parTransId="{DEDB13EA-F158-4EBB-9DF4-DB57DC2F42AF}" sibTransId="{271BBCF3-BD37-4AF4-8858-E8C0A40DCD34}"/>
    <dgm:cxn modelId="{DC550A57-096E-4AB6-84E8-244B1A17228E}" srcId="{51F5ACD0-B4BB-4A59-B6B6-A2705E062541}" destId="{B4AE135A-9507-4459-8B0D-70210467F04D}" srcOrd="3" destOrd="0" parTransId="{9A8DBB60-9F9E-4203-9B50-1BC294A36DD8}" sibTransId="{E20E00DD-7295-4037-8046-7105A1081149}"/>
    <dgm:cxn modelId="{F725797B-9AAA-4660-938C-A29C78E47205}" srcId="{AEAFA5E4-F006-4ECC-9202-37418BDA1C6D}" destId="{E8CD357D-EF8F-4810-9517-6FB88C1D85A1}" srcOrd="0" destOrd="0" parTransId="{47B55038-B187-4260-93B5-D13E00B366FD}" sibTransId="{EBE359CF-33B1-4433-9A60-99CAF3E11E84}"/>
    <dgm:cxn modelId="{92858D5D-372D-44DB-86C2-D7FA1A0187F2}" srcId="{51F5ACD0-B4BB-4A59-B6B6-A2705E062541}" destId="{47D3DB5F-1685-45FC-BEE6-BC9560AAFB3B}" srcOrd="6" destOrd="0" parTransId="{18CD0113-C52D-4E15-8F9A-8E44DA724727}" sibTransId="{FA2657A2-D6F2-4809-B51D-F9CB3ED99D7B}"/>
    <dgm:cxn modelId="{72EEE39F-C238-46D8-88BA-3F811AB83C2E}" type="presOf" srcId="{2216D26C-EECF-4B1E-A875-33A47E794C67}" destId="{7381D606-4C18-4D4B-94C6-494EB666039A}" srcOrd="0" destOrd="0" presId="urn:microsoft.com/office/officeart/2005/8/layout/chevron2"/>
    <dgm:cxn modelId="{1F3E1CF0-22B8-48EA-AFAC-055E2E814D57}" type="presParOf" srcId="{4880A2BD-565F-4F46-B47A-E37885D4A396}" destId="{277626C0-6027-475D-91ED-F83FB53E2EC9}" srcOrd="0" destOrd="0" presId="urn:microsoft.com/office/officeart/2005/8/layout/chevron2"/>
    <dgm:cxn modelId="{067806E7-6FF1-402A-8844-DBA00EB0C9BC}" type="presParOf" srcId="{277626C0-6027-475D-91ED-F83FB53E2EC9}" destId="{9D47A0FC-0D4D-4050-B6EB-C41A11FFE5CA}" srcOrd="0" destOrd="0" presId="urn:microsoft.com/office/officeart/2005/8/layout/chevron2"/>
    <dgm:cxn modelId="{2CADF375-DEEA-4C64-9F39-F3666B29398F}" type="presParOf" srcId="{277626C0-6027-475D-91ED-F83FB53E2EC9}" destId="{E883D37C-267A-4352-A031-E611A576F02F}" srcOrd="1" destOrd="0" presId="urn:microsoft.com/office/officeart/2005/8/layout/chevron2"/>
    <dgm:cxn modelId="{ABEA4CDB-EADA-4B94-BF54-1A9CAAEC42D5}" type="presParOf" srcId="{4880A2BD-565F-4F46-B47A-E37885D4A396}" destId="{3CB37BF3-36D6-48F7-AA6C-B3CCD07B7438}" srcOrd="1" destOrd="0" presId="urn:microsoft.com/office/officeart/2005/8/layout/chevron2"/>
    <dgm:cxn modelId="{1A08C93E-48BD-4D11-A937-8449E9B8FDD9}" type="presParOf" srcId="{4880A2BD-565F-4F46-B47A-E37885D4A396}" destId="{ECE25C7A-DA66-42D9-A752-F04486F2CE3D}" srcOrd="2" destOrd="0" presId="urn:microsoft.com/office/officeart/2005/8/layout/chevron2"/>
    <dgm:cxn modelId="{EBEAB0F1-551F-4413-965B-09206E737110}" type="presParOf" srcId="{ECE25C7A-DA66-42D9-A752-F04486F2CE3D}" destId="{3F9E130A-4E2D-42C0-A086-CD20C5A9E7C0}" srcOrd="0" destOrd="0" presId="urn:microsoft.com/office/officeart/2005/8/layout/chevron2"/>
    <dgm:cxn modelId="{9D833202-CAA5-4A1F-95CE-7D4E0795C50F}" type="presParOf" srcId="{ECE25C7A-DA66-42D9-A752-F04486F2CE3D}" destId="{3573D07F-8B24-43C4-A0D4-58CFF8F922F6}" srcOrd="1" destOrd="0" presId="urn:microsoft.com/office/officeart/2005/8/layout/chevron2"/>
    <dgm:cxn modelId="{6FE0719A-1342-45E6-9BBE-4F50E2DCDFB3}" type="presParOf" srcId="{4880A2BD-565F-4F46-B47A-E37885D4A396}" destId="{43AECA63-CBF4-40E9-8C67-599C5520CEA7}" srcOrd="3" destOrd="0" presId="urn:microsoft.com/office/officeart/2005/8/layout/chevron2"/>
    <dgm:cxn modelId="{0F52E803-9F6B-4085-843D-15C1B3D8440D}" type="presParOf" srcId="{4880A2BD-565F-4F46-B47A-E37885D4A396}" destId="{B5F3B6FB-0D5C-49FA-AD95-CB5AFC1028D9}" srcOrd="4" destOrd="0" presId="urn:microsoft.com/office/officeart/2005/8/layout/chevron2"/>
    <dgm:cxn modelId="{5DA73FD4-A16B-4F85-8B9E-A9AAC4D48FEA}" type="presParOf" srcId="{B5F3B6FB-0D5C-49FA-AD95-CB5AFC1028D9}" destId="{9F4286A4-C36C-4B64-AC41-478157B2872F}" srcOrd="0" destOrd="0" presId="urn:microsoft.com/office/officeart/2005/8/layout/chevron2"/>
    <dgm:cxn modelId="{B0E07BBA-3506-4CB0-BF54-50111A563F7A}" type="presParOf" srcId="{B5F3B6FB-0D5C-49FA-AD95-CB5AFC1028D9}" destId="{A3947EE4-5AC3-4CF4-9F24-86F79CC33E69}" srcOrd="1" destOrd="0" presId="urn:microsoft.com/office/officeart/2005/8/layout/chevron2"/>
    <dgm:cxn modelId="{3898FD47-AF96-43FC-9F08-A0A1DBC64FFA}" type="presParOf" srcId="{4880A2BD-565F-4F46-B47A-E37885D4A396}" destId="{3EC57CFB-09CF-4E0E-9DB0-94273CC92B50}" srcOrd="5" destOrd="0" presId="urn:microsoft.com/office/officeart/2005/8/layout/chevron2"/>
    <dgm:cxn modelId="{8A317387-664C-47D1-AE79-EB103D471684}" type="presParOf" srcId="{4880A2BD-565F-4F46-B47A-E37885D4A396}" destId="{3837E73C-D5DA-4626-A8CF-CCC7D5DDB410}" srcOrd="6" destOrd="0" presId="urn:microsoft.com/office/officeart/2005/8/layout/chevron2"/>
    <dgm:cxn modelId="{1E14E7E1-AC41-458A-9404-A89729B9E6B8}" type="presParOf" srcId="{3837E73C-D5DA-4626-A8CF-CCC7D5DDB410}" destId="{0DB32D05-3F54-460F-A025-C1866132D4AB}" srcOrd="0" destOrd="0" presId="urn:microsoft.com/office/officeart/2005/8/layout/chevron2"/>
    <dgm:cxn modelId="{519C0249-D070-4B0D-8154-AE9336D89148}" type="presParOf" srcId="{3837E73C-D5DA-4626-A8CF-CCC7D5DDB410}" destId="{92033A79-EBA2-4E6B-A659-354C53FE559D}" srcOrd="1" destOrd="0" presId="urn:microsoft.com/office/officeart/2005/8/layout/chevron2"/>
    <dgm:cxn modelId="{A36692BB-EC8F-4974-B838-65F191D61CF8}" type="presParOf" srcId="{4880A2BD-565F-4F46-B47A-E37885D4A396}" destId="{AD16E9BF-3A91-4B66-B66F-6FDE865377CE}" srcOrd="7" destOrd="0" presId="urn:microsoft.com/office/officeart/2005/8/layout/chevron2"/>
    <dgm:cxn modelId="{FA1223ED-9253-41F9-8E0B-FF79BD5E5916}" type="presParOf" srcId="{4880A2BD-565F-4F46-B47A-E37885D4A396}" destId="{0E3A35D2-D427-4AD6-B404-0645A3AF58F2}" srcOrd="8" destOrd="0" presId="urn:microsoft.com/office/officeart/2005/8/layout/chevron2"/>
    <dgm:cxn modelId="{A81676A0-22F4-4E99-83CA-5D7331B28C5B}" type="presParOf" srcId="{0E3A35D2-D427-4AD6-B404-0645A3AF58F2}" destId="{7381D606-4C18-4D4B-94C6-494EB666039A}" srcOrd="0" destOrd="0" presId="urn:microsoft.com/office/officeart/2005/8/layout/chevron2"/>
    <dgm:cxn modelId="{C9919B4F-AD32-4048-A0BD-D7E8AD62131A}" type="presParOf" srcId="{0E3A35D2-D427-4AD6-B404-0645A3AF58F2}" destId="{B2644788-E51D-4DB2-B42F-1248DA6848EA}" srcOrd="1" destOrd="0" presId="urn:microsoft.com/office/officeart/2005/8/layout/chevron2"/>
    <dgm:cxn modelId="{0FA93D17-A673-4EDD-AE6E-4622F4686D2B}" type="presParOf" srcId="{4880A2BD-565F-4F46-B47A-E37885D4A396}" destId="{BAD5D699-4D5E-4611-A3E7-DD0626A63170}" srcOrd="9" destOrd="0" presId="urn:microsoft.com/office/officeart/2005/8/layout/chevron2"/>
    <dgm:cxn modelId="{5AD6D21F-34D6-4CDA-A3D2-D90AA2A21579}" type="presParOf" srcId="{4880A2BD-565F-4F46-B47A-E37885D4A396}" destId="{314C360D-3579-4F1F-9084-2EDB074EB5A1}" srcOrd="10" destOrd="0" presId="urn:microsoft.com/office/officeart/2005/8/layout/chevron2"/>
    <dgm:cxn modelId="{481479C3-1C3C-4259-AD2A-875453D5E48F}" type="presParOf" srcId="{314C360D-3579-4F1F-9084-2EDB074EB5A1}" destId="{DA1E1DD2-12D8-4A87-8D46-B970E422D149}" srcOrd="0" destOrd="0" presId="urn:microsoft.com/office/officeart/2005/8/layout/chevron2"/>
    <dgm:cxn modelId="{9A4C5998-C111-420B-9C92-265CEAC01400}" type="presParOf" srcId="{314C360D-3579-4F1F-9084-2EDB074EB5A1}" destId="{C9192484-2280-4DA6-9642-9AE198724D96}" srcOrd="1" destOrd="0" presId="urn:microsoft.com/office/officeart/2005/8/layout/chevron2"/>
    <dgm:cxn modelId="{053A8919-525A-4AE0-85B3-80CEC5721AA3}" type="presParOf" srcId="{4880A2BD-565F-4F46-B47A-E37885D4A396}" destId="{BF8D5DC2-1EAE-4B35-BC52-FBFBE41B8F23}" srcOrd="11" destOrd="0" presId="urn:microsoft.com/office/officeart/2005/8/layout/chevron2"/>
    <dgm:cxn modelId="{BED71A87-E85D-4884-9A09-0AF36D6C3ADA}" type="presParOf" srcId="{4880A2BD-565F-4F46-B47A-E37885D4A396}" destId="{4FA84EDA-192A-44A1-8BEB-FDC8C3D643AA}" srcOrd="12" destOrd="0" presId="urn:microsoft.com/office/officeart/2005/8/layout/chevron2"/>
    <dgm:cxn modelId="{D4EDD4DC-C394-4A19-924F-41D5E8E7747B}" type="presParOf" srcId="{4FA84EDA-192A-44A1-8BEB-FDC8C3D643AA}" destId="{943FA572-EE68-4518-9825-38B3CC9F554F}" srcOrd="0" destOrd="0" presId="urn:microsoft.com/office/officeart/2005/8/layout/chevron2"/>
    <dgm:cxn modelId="{2292E141-F9BC-4FE5-85F5-A108D4140B2A}" type="presParOf" srcId="{4FA84EDA-192A-44A1-8BEB-FDC8C3D643AA}" destId="{43142379-DF1E-4F24-8140-4F39BA772E9F}" srcOrd="1" destOrd="0" presId="urn:microsoft.com/office/officeart/2005/8/layout/chevron2"/>
    <dgm:cxn modelId="{E59A1385-AC1B-4FB5-99A2-A62239CE2538}" type="presParOf" srcId="{4880A2BD-565F-4F46-B47A-E37885D4A396}" destId="{0526587F-A5B2-4CDB-ABF9-85237ABDF140}" srcOrd="13" destOrd="0" presId="urn:microsoft.com/office/officeart/2005/8/layout/chevron2"/>
    <dgm:cxn modelId="{19E6EAA0-26A9-4D1D-A6A0-229D7659DA45}" type="presParOf" srcId="{4880A2BD-565F-4F46-B47A-E37885D4A396}" destId="{FC97550A-E19F-42F1-8C6F-7A2E5812A36F}" srcOrd="14" destOrd="0" presId="urn:microsoft.com/office/officeart/2005/8/layout/chevron2"/>
    <dgm:cxn modelId="{DCA8F80E-6DB1-494E-BBCF-98F66CCADC23}" type="presParOf" srcId="{FC97550A-E19F-42F1-8C6F-7A2E5812A36F}" destId="{80E1830E-A586-4B67-9F38-070B8B38A370}" srcOrd="0" destOrd="0" presId="urn:microsoft.com/office/officeart/2005/8/layout/chevron2"/>
    <dgm:cxn modelId="{E7122884-EE77-44A9-9BFB-ADB099230B32}" type="presParOf" srcId="{FC97550A-E19F-42F1-8C6F-7A2E5812A36F}" destId="{C818A7AE-3B0D-49B0-AEAE-25F225CF5C76}" srcOrd="1" destOrd="0" presId="urn:microsoft.com/office/officeart/2005/8/layout/chevron2"/>
    <dgm:cxn modelId="{9D7798BD-EE61-47AA-A43E-8707FB127A96}" type="presParOf" srcId="{4880A2BD-565F-4F46-B47A-E37885D4A396}" destId="{8557CF33-0E51-49C6-8B72-B2001E9287EB}" srcOrd="15" destOrd="0" presId="urn:microsoft.com/office/officeart/2005/8/layout/chevron2"/>
    <dgm:cxn modelId="{A75E0A73-E427-4386-A3D8-51156211A35D}" type="presParOf" srcId="{4880A2BD-565F-4F46-B47A-E37885D4A396}" destId="{4C2413FD-83D1-4281-9A48-5D7202903788}" srcOrd="16" destOrd="0" presId="urn:microsoft.com/office/officeart/2005/8/layout/chevron2"/>
    <dgm:cxn modelId="{44CD5B7D-DF1D-4C80-828D-9DE92CFABB4B}" type="presParOf" srcId="{4C2413FD-83D1-4281-9A48-5D7202903788}" destId="{AA0799FA-F6B0-465B-84FE-F9208BAF3CFC}" srcOrd="0" destOrd="0" presId="urn:microsoft.com/office/officeart/2005/8/layout/chevron2"/>
    <dgm:cxn modelId="{F5CDDAC3-A96C-4065-8E30-C9A7095A1F8F}" type="presParOf" srcId="{4C2413FD-83D1-4281-9A48-5D7202903788}" destId="{F3730E97-E3CC-4F2E-A1AB-B8179B71AF96}"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D47A0FC-0D4D-4050-B6EB-C41A11FFE5CA}">
      <dsp:nvSpPr>
        <dsp:cNvPr id="0" name=""/>
        <dsp:cNvSpPr/>
      </dsp:nvSpPr>
      <dsp:spPr>
        <a:xfrm rot="5400000">
          <a:off x="-122164" y="131852"/>
          <a:ext cx="814428" cy="570099"/>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22164" y="131852"/>
        <a:ext cx="814428" cy="570099"/>
      </dsp:txXfrm>
    </dsp:sp>
    <dsp:sp modelId="{E883D37C-267A-4352-A031-E611A576F02F}">
      <dsp:nvSpPr>
        <dsp:cNvPr id="0" name=""/>
        <dsp:cNvSpPr/>
      </dsp:nvSpPr>
      <dsp:spPr>
        <a:xfrm rot="5400000">
          <a:off x="4592360" y="-4012572"/>
          <a:ext cx="529378"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b="1" kern="1200" dirty="0" smtClean="0">
              <a:solidFill>
                <a:schemeClr val="tx1"/>
              </a:solidFill>
            </a:rPr>
            <a:t>NEW PATIENT ENTERS</a:t>
          </a:r>
          <a:endParaRPr lang="en-US" sz="1800" b="1" kern="1200" dirty="0">
            <a:solidFill>
              <a:schemeClr val="tx1"/>
            </a:solidFill>
          </a:endParaRPr>
        </a:p>
      </dsp:txBody>
      <dsp:txXfrm rot="5400000">
        <a:off x="4592360" y="-4012572"/>
        <a:ext cx="529378" cy="8573900"/>
      </dsp:txXfrm>
    </dsp:sp>
    <dsp:sp modelId="{3F9E130A-4E2D-42C0-A086-CD20C5A9E7C0}">
      <dsp:nvSpPr>
        <dsp:cNvPr id="0" name=""/>
        <dsp:cNvSpPr/>
      </dsp:nvSpPr>
      <dsp:spPr>
        <a:xfrm rot="5400000">
          <a:off x="-122164" y="875597"/>
          <a:ext cx="814428" cy="570099"/>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22164" y="875597"/>
        <a:ext cx="814428" cy="570099"/>
      </dsp:txXfrm>
    </dsp:sp>
    <dsp:sp modelId="{3573D07F-8B24-43C4-A0D4-58CFF8F922F6}">
      <dsp:nvSpPr>
        <dsp:cNvPr id="0" name=""/>
        <dsp:cNvSpPr/>
      </dsp:nvSpPr>
      <dsp:spPr>
        <a:xfrm rot="5400000">
          <a:off x="4592360" y="-3268827"/>
          <a:ext cx="529378"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SENT TO THE OPD COUNTER  FOR REGISTRATION</a:t>
          </a:r>
          <a:endParaRPr lang="en-US" sz="1800" b="1" kern="1200" dirty="0">
            <a:solidFill>
              <a:schemeClr val="tx1"/>
            </a:solidFill>
          </a:endParaRPr>
        </a:p>
      </dsp:txBody>
      <dsp:txXfrm rot="5400000">
        <a:off x="4592360" y="-3268827"/>
        <a:ext cx="529378" cy="8573900"/>
      </dsp:txXfrm>
    </dsp:sp>
    <dsp:sp modelId="{9F4286A4-C36C-4B64-AC41-478157B2872F}">
      <dsp:nvSpPr>
        <dsp:cNvPr id="0" name=""/>
        <dsp:cNvSpPr/>
      </dsp:nvSpPr>
      <dsp:spPr>
        <a:xfrm rot="5400000">
          <a:off x="-122164" y="1619342"/>
          <a:ext cx="814428" cy="570099"/>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22164" y="1619342"/>
        <a:ext cx="814428" cy="570099"/>
      </dsp:txXfrm>
    </dsp:sp>
    <dsp:sp modelId="{A3947EE4-5AC3-4CF4-9F24-86F79CC33E69}">
      <dsp:nvSpPr>
        <dsp:cNvPr id="0" name=""/>
        <dsp:cNvSpPr/>
      </dsp:nvSpPr>
      <dsp:spPr>
        <a:xfrm rot="5400000">
          <a:off x="4592360" y="-2525082"/>
          <a:ext cx="529378"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endParaRPr lang="en-US" sz="1800" b="1" kern="1200" dirty="0">
            <a:solidFill>
              <a:schemeClr val="tx1"/>
            </a:solidFill>
            <a:latin typeface="Times New Roman" pitchFamily="18" charset="0"/>
            <a:cs typeface="Times New Roman" pitchFamily="18" charset="0"/>
          </a:endParaRPr>
        </a:p>
        <a:p>
          <a:pPr marL="171450" lvl="1" indent="-171450" algn="l" defTabSz="800100" rtl="0">
            <a:lnSpc>
              <a:spcPct val="90000"/>
            </a:lnSpc>
            <a:spcBef>
              <a:spcPct val="0"/>
            </a:spcBef>
            <a:spcAft>
              <a:spcPct val="15000"/>
            </a:spcAft>
            <a:buChar char="••"/>
          </a:pPr>
          <a:r>
            <a:rPr lang="en-US" sz="1800" b="1" kern="1200" dirty="0" smtClean="0">
              <a:solidFill>
                <a:schemeClr val="tx1"/>
              </a:solidFill>
            </a:rPr>
            <a:t>REFERRED TO THE RESPECTIVE CONSULTANT</a:t>
          </a:r>
          <a:endParaRPr lang="en-US" sz="1800" b="1" kern="1200" dirty="0">
            <a:solidFill>
              <a:schemeClr val="tx1"/>
            </a:solidFill>
            <a:latin typeface="Times New Roman" pitchFamily="18" charset="0"/>
            <a:cs typeface="Times New Roman" pitchFamily="18" charset="0"/>
          </a:endParaRPr>
        </a:p>
        <a:p>
          <a:pPr marL="171450" lvl="1" indent="-171450" algn="l" defTabSz="800100">
            <a:lnSpc>
              <a:spcPct val="90000"/>
            </a:lnSpc>
            <a:spcBef>
              <a:spcPct val="0"/>
            </a:spcBef>
            <a:spcAft>
              <a:spcPct val="15000"/>
            </a:spcAft>
            <a:buChar char="••"/>
          </a:pPr>
          <a:endParaRPr lang="en-US" sz="1800" b="1" kern="1200" dirty="0">
            <a:solidFill>
              <a:schemeClr val="tx1"/>
            </a:solidFill>
            <a:latin typeface="Times New Roman" pitchFamily="18" charset="0"/>
            <a:cs typeface="Times New Roman" pitchFamily="18" charset="0"/>
          </a:endParaRPr>
        </a:p>
      </dsp:txBody>
      <dsp:txXfrm rot="5400000">
        <a:off x="4592360" y="-2525082"/>
        <a:ext cx="529378" cy="8573900"/>
      </dsp:txXfrm>
    </dsp:sp>
    <dsp:sp modelId="{0DB32D05-3F54-460F-A025-C1866132D4AB}">
      <dsp:nvSpPr>
        <dsp:cNvPr id="0" name=""/>
        <dsp:cNvSpPr/>
      </dsp:nvSpPr>
      <dsp:spPr>
        <a:xfrm rot="5400000">
          <a:off x="-122164" y="2363087"/>
          <a:ext cx="814428" cy="570099"/>
        </a:xfrm>
        <a:prstGeom prst="chevron">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solidFill>
              <a:schemeClr val="bg1"/>
            </a:solidFill>
          </a:endParaRPr>
        </a:p>
      </dsp:txBody>
      <dsp:txXfrm rot="5400000">
        <a:off x="-122164" y="2363087"/>
        <a:ext cx="814428" cy="570099"/>
      </dsp:txXfrm>
    </dsp:sp>
    <dsp:sp modelId="{92033A79-EBA2-4E6B-A659-354C53FE559D}">
      <dsp:nvSpPr>
        <dsp:cNvPr id="0" name=""/>
        <dsp:cNvSpPr/>
      </dsp:nvSpPr>
      <dsp:spPr>
        <a:xfrm rot="5400000">
          <a:off x="4592360" y="-1781337"/>
          <a:ext cx="529378"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PATIENT ADVICED FOR INVESTIGATIONS FOLLOWED BY ADMISSION TO THE HOSPITAL</a:t>
          </a:r>
          <a:endParaRPr lang="en-US" sz="1800" b="1" kern="1200" dirty="0">
            <a:solidFill>
              <a:schemeClr val="tx1"/>
            </a:solidFill>
          </a:endParaRPr>
        </a:p>
      </dsp:txBody>
      <dsp:txXfrm rot="5400000">
        <a:off x="4592360" y="-1781337"/>
        <a:ext cx="529378" cy="8573900"/>
      </dsp:txXfrm>
    </dsp:sp>
    <dsp:sp modelId="{7381D606-4C18-4D4B-94C6-494EB666039A}">
      <dsp:nvSpPr>
        <dsp:cNvPr id="0" name=""/>
        <dsp:cNvSpPr/>
      </dsp:nvSpPr>
      <dsp:spPr>
        <a:xfrm rot="5400000">
          <a:off x="-122164" y="3184934"/>
          <a:ext cx="814428" cy="570099"/>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22164" y="3184934"/>
        <a:ext cx="814428" cy="570099"/>
      </dsp:txXfrm>
    </dsp:sp>
    <dsp:sp modelId="{B2644788-E51D-4DB2-B42F-1248DA6848EA}">
      <dsp:nvSpPr>
        <dsp:cNvPr id="0" name=""/>
        <dsp:cNvSpPr/>
      </dsp:nvSpPr>
      <dsp:spPr>
        <a:xfrm rot="5400000">
          <a:off x="4514258" y="-959490"/>
          <a:ext cx="685582"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PATIENT REPORTS AT THE IPD REGISTRATION DESK</a:t>
          </a:r>
          <a:endParaRPr lang="en-US" sz="1800" b="1" kern="1200" dirty="0">
            <a:solidFill>
              <a:schemeClr val="tx1"/>
            </a:solidFill>
          </a:endParaRPr>
        </a:p>
      </dsp:txBody>
      <dsp:txXfrm rot="5400000">
        <a:off x="4514258" y="-959490"/>
        <a:ext cx="685582" cy="8573900"/>
      </dsp:txXfrm>
    </dsp:sp>
    <dsp:sp modelId="{DA1E1DD2-12D8-4A87-8D46-B970E422D149}">
      <dsp:nvSpPr>
        <dsp:cNvPr id="0" name=""/>
        <dsp:cNvSpPr/>
      </dsp:nvSpPr>
      <dsp:spPr>
        <a:xfrm rot="5400000">
          <a:off x="-122164" y="3982757"/>
          <a:ext cx="814428" cy="570099"/>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22164" y="3982757"/>
        <a:ext cx="814428" cy="570099"/>
      </dsp:txXfrm>
    </dsp:sp>
    <dsp:sp modelId="{C9192484-2280-4DA6-9642-9AE198724D96}">
      <dsp:nvSpPr>
        <dsp:cNvPr id="0" name=""/>
        <dsp:cNvSpPr/>
      </dsp:nvSpPr>
      <dsp:spPr>
        <a:xfrm rot="5400000">
          <a:off x="4538282" y="-161667"/>
          <a:ext cx="637535"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b="1" kern="1200" dirty="0" smtClean="0">
              <a:solidFill>
                <a:schemeClr val="tx1"/>
              </a:solidFill>
            </a:rPr>
            <a:t>ATTENDANT FILLS THE IPD-ADMISSION FORM</a:t>
          </a:r>
          <a:endParaRPr lang="en-US" sz="1800" b="1" kern="1200" dirty="0">
            <a:solidFill>
              <a:schemeClr val="tx1"/>
            </a:solidFill>
          </a:endParaRPr>
        </a:p>
      </dsp:txBody>
      <dsp:txXfrm rot="5400000">
        <a:off x="4538282" y="-161667"/>
        <a:ext cx="637535" cy="8573900"/>
      </dsp:txXfrm>
    </dsp:sp>
    <dsp:sp modelId="{943FA572-EE68-4518-9825-38B3CC9F554F}">
      <dsp:nvSpPr>
        <dsp:cNvPr id="0" name=""/>
        <dsp:cNvSpPr/>
      </dsp:nvSpPr>
      <dsp:spPr>
        <a:xfrm rot="5400000">
          <a:off x="-122164" y="4726502"/>
          <a:ext cx="814428" cy="570099"/>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22164" y="4726502"/>
        <a:ext cx="814428" cy="570099"/>
      </dsp:txXfrm>
    </dsp:sp>
    <dsp:sp modelId="{43142379-DF1E-4F24-8140-4F39BA772E9F}">
      <dsp:nvSpPr>
        <dsp:cNvPr id="0" name=""/>
        <dsp:cNvSpPr/>
      </dsp:nvSpPr>
      <dsp:spPr>
        <a:xfrm rot="5400000">
          <a:off x="4592360" y="582077"/>
          <a:ext cx="529378"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b="1" kern="1200" dirty="0" smtClean="0">
              <a:solidFill>
                <a:schemeClr val="tx1"/>
              </a:solidFill>
            </a:rPr>
            <a:t>PATIENT SENT TO THE WARD FOR ADMISSION</a:t>
          </a:r>
          <a:endParaRPr lang="en-US" sz="1800" b="1" kern="1200" dirty="0">
            <a:solidFill>
              <a:schemeClr val="tx1"/>
            </a:solidFill>
          </a:endParaRPr>
        </a:p>
      </dsp:txBody>
      <dsp:txXfrm rot="5400000">
        <a:off x="4592360" y="582077"/>
        <a:ext cx="529378" cy="8573900"/>
      </dsp:txXfrm>
    </dsp:sp>
    <dsp:sp modelId="{80E1830E-A586-4B67-9F38-070B8B38A370}">
      <dsp:nvSpPr>
        <dsp:cNvPr id="0" name=""/>
        <dsp:cNvSpPr/>
      </dsp:nvSpPr>
      <dsp:spPr>
        <a:xfrm rot="5400000">
          <a:off x="-122164" y="5470247"/>
          <a:ext cx="814428" cy="570099"/>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22164" y="5470247"/>
        <a:ext cx="814428" cy="570099"/>
      </dsp:txXfrm>
    </dsp:sp>
    <dsp:sp modelId="{C818A7AE-3B0D-49B0-AEAE-25F225CF5C76}">
      <dsp:nvSpPr>
        <dsp:cNvPr id="0" name=""/>
        <dsp:cNvSpPr/>
      </dsp:nvSpPr>
      <dsp:spPr>
        <a:xfrm rot="5400000">
          <a:off x="4592360" y="1325822"/>
          <a:ext cx="529378" cy="8573900"/>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b="1" kern="1200" dirty="0" smtClean="0">
              <a:solidFill>
                <a:schemeClr val="tx1"/>
              </a:solidFill>
            </a:rPr>
            <a:t>PATIENT ADMITTED</a:t>
          </a:r>
          <a:endParaRPr lang="en-US" sz="1800" b="1" kern="1200" dirty="0">
            <a:solidFill>
              <a:schemeClr val="tx1"/>
            </a:solidFill>
          </a:endParaRPr>
        </a:p>
      </dsp:txBody>
      <dsp:txXfrm rot="5400000">
        <a:off x="4592360" y="1325822"/>
        <a:ext cx="529378" cy="85739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D47A0FC-0D4D-4050-B6EB-C41A11FFE5CA}">
      <dsp:nvSpPr>
        <dsp:cNvPr id="0" name=""/>
        <dsp:cNvSpPr/>
      </dsp:nvSpPr>
      <dsp:spPr>
        <a:xfrm rot="5400000">
          <a:off x="-108343" y="117471"/>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08343" y="117471"/>
        <a:ext cx="722286" cy="505600"/>
      </dsp:txXfrm>
    </dsp:sp>
    <dsp:sp modelId="{E883D37C-267A-4352-A031-E611A576F02F}">
      <dsp:nvSpPr>
        <dsp:cNvPr id="0" name=""/>
        <dsp:cNvSpPr/>
      </dsp:nvSpPr>
      <dsp:spPr>
        <a:xfrm rot="5400000">
          <a:off x="4464297" y="-3949568"/>
          <a:ext cx="469486"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DISCHARGE CONFIRMED BY CONSULTANT TO NURSING INCHARGE</a:t>
          </a:r>
          <a:endParaRPr lang="en-IN" sz="1800" b="1" kern="1200" dirty="0">
            <a:solidFill>
              <a:schemeClr val="tx1"/>
            </a:solidFill>
          </a:endParaRPr>
        </a:p>
      </dsp:txBody>
      <dsp:txXfrm rot="5400000">
        <a:off x="4464297" y="-3949568"/>
        <a:ext cx="469486" cy="8386879"/>
      </dsp:txXfrm>
    </dsp:sp>
    <dsp:sp modelId="{3F9E130A-4E2D-42C0-A086-CD20C5A9E7C0}">
      <dsp:nvSpPr>
        <dsp:cNvPr id="0" name=""/>
        <dsp:cNvSpPr/>
      </dsp:nvSpPr>
      <dsp:spPr>
        <a:xfrm rot="5400000">
          <a:off x="-108343" y="776652"/>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08343" y="776652"/>
        <a:ext cx="722286" cy="505600"/>
      </dsp:txXfrm>
    </dsp:sp>
    <dsp:sp modelId="{3573D07F-8B24-43C4-A0D4-58CFF8F922F6}">
      <dsp:nvSpPr>
        <dsp:cNvPr id="0" name=""/>
        <dsp:cNvSpPr/>
      </dsp:nvSpPr>
      <dsp:spPr>
        <a:xfrm rot="5400000">
          <a:off x="4464297" y="-3290386"/>
          <a:ext cx="469486"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NURSES COLLECT REPORTS FROM LAB, RADIOLOGY AND OTHER DEPARTMENT</a:t>
          </a:r>
          <a:endParaRPr lang="en-US" sz="1800" b="1" kern="1200" dirty="0">
            <a:solidFill>
              <a:schemeClr val="tx1"/>
            </a:solidFill>
          </a:endParaRPr>
        </a:p>
      </dsp:txBody>
      <dsp:txXfrm rot="5400000">
        <a:off x="4464297" y="-3290386"/>
        <a:ext cx="469486" cy="8386879"/>
      </dsp:txXfrm>
    </dsp:sp>
    <dsp:sp modelId="{9F4286A4-C36C-4B64-AC41-478157B2872F}">
      <dsp:nvSpPr>
        <dsp:cNvPr id="0" name=""/>
        <dsp:cNvSpPr/>
      </dsp:nvSpPr>
      <dsp:spPr>
        <a:xfrm rot="5400000">
          <a:off x="-108343" y="1435833"/>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08343" y="1435833"/>
        <a:ext cx="722286" cy="505600"/>
      </dsp:txXfrm>
    </dsp:sp>
    <dsp:sp modelId="{A3947EE4-5AC3-4CF4-9F24-86F79CC33E69}">
      <dsp:nvSpPr>
        <dsp:cNvPr id="0" name=""/>
        <dsp:cNvSpPr/>
      </dsp:nvSpPr>
      <dsp:spPr>
        <a:xfrm rot="5400000">
          <a:off x="4464297" y="-2631205"/>
          <a:ext cx="469486"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UNUSED MEDICATIONS RETURN TO PHARMACY</a:t>
          </a:r>
          <a:endParaRPr lang="en-IN" sz="1800" b="1" kern="1200" dirty="0">
            <a:solidFill>
              <a:schemeClr val="tx1"/>
            </a:solidFill>
          </a:endParaRPr>
        </a:p>
      </dsp:txBody>
      <dsp:txXfrm rot="5400000">
        <a:off x="4464297" y="-2631205"/>
        <a:ext cx="469486" cy="8386879"/>
      </dsp:txXfrm>
    </dsp:sp>
    <dsp:sp modelId="{0DB32D05-3F54-460F-A025-C1866132D4AB}">
      <dsp:nvSpPr>
        <dsp:cNvPr id="0" name=""/>
        <dsp:cNvSpPr/>
      </dsp:nvSpPr>
      <dsp:spPr>
        <a:xfrm rot="5400000">
          <a:off x="-108343" y="2095014"/>
          <a:ext cx="722286" cy="505600"/>
        </a:xfrm>
        <a:prstGeom prst="chevron">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solidFill>
              <a:schemeClr val="bg1"/>
            </a:solidFill>
          </a:endParaRPr>
        </a:p>
      </dsp:txBody>
      <dsp:txXfrm rot="5400000">
        <a:off x="-108343" y="2095014"/>
        <a:ext cx="722286" cy="505600"/>
      </dsp:txXfrm>
    </dsp:sp>
    <dsp:sp modelId="{92033A79-EBA2-4E6B-A659-354C53FE559D}">
      <dsp:nvSpPr>
        <dsp:cNvPr id="0" name=""/>
        <dsp:cNvSpPr/>
      </dsp:nvSpPr>
      <dsp:spPr>
        <a:xfrm rot="5400000">
          <a:off x="4464297" y="-1972024"/>
          <a:ext cx="469486"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CONSULTANT ISSUES ADVICE ON DISCHARGE (PRESCIPTION)</a:t>
          </a:r>
          <a:endParaRPr lang="en-IN" sz="1800" b="1" kern="1200" dirty="0">
            <a:solidFill>
              <a:schemeClr val="tx1"/>
            </a:solidFill>
          </a:endParaRPr>
        </a:p>
      </dsp:txBody>
      <dsp:txXfrm rot="5400000">
        <a:off x="4464297" y="-1972024"/>
        <a:ext cx="469486" cy="8386879"/>
      </dsp:txXfrm>
    </dsp:sp>
    <dsp:sp modelId="{7381D606-4C18-4D4B-94C6-494EB666039A}">
      <dsp:nvSpPr>
        <dsp:cNvPr id="0" name=""/>
        <dsp:cNvSpPr/>
      </dsp:nvSpPr>
      <dsp:spPr>
        <a:xfrm rot="5400000">
          <a:off x="-108343" y="2823461"/>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08343" y="2823461"/>
        <a:ext cx="722286" cy="505600"/>
      </dsp:txXfrm>
    </dsp:sp>
    <dsp:sp modelId="{B2644788-E51D-4DB2-B42F-1248DA6848EA}">
      <dsp:nvSpPr>
        <dsp:cNvPr id="0" name=""/>
        <dsp:cNvSpPr/>
      </dsp:nvSpPr>
      <dsp:spPr>
        <a:xfrm rot="5400000">
          <a:off x="4395031" y="-1243578"/>
          <a:ext cx="608017"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NURSE SUPERVISOR INFORMS RMO ABOUT DISCHARGE</a:t>
          </a:r>
          <a:endParaRPr lang="en-IN" sz="1800" b="1" kern="1200" dirty="0">
            <a:solidFill>
              <a:schemeClr val="tx1"/>
            </a:solidFill>
          </a:endParaRPr>
        </a:p>
      </dsp:txBody>
      <dsp:txXfrm rot="5400000">
        <a:off x="4395031" y="-1243578"/>
        <a:ext cx="608017" cy="8386879"/>
      </dsp:txXfrm>
    </dsp:sp>
    <dsp:sp modelId="{DA1E1DD2-12D8-4A87-8D46-B970E422D149}">
      <dsp:nvSpPr>
        <dsp:cNvPr id="0" name=""/>
        <dsp:cNvSpPr/>
      </dsp:nvSpPr>
      <dsp:spPr>
        <a:xfrm rot="5400000">
          <a:off x="-108343" y="3530602"/>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08343" y="3530602"/>
        <a:ext cx="722286" cy="505600"/>
      </dsp:txXfrm>
    </dsp:sp>
    <dsp:sp modelId="{C9192484-2280-4DA6-9642-9AE198724D96}">
      <dsp:nvSpPr>
        <dsp:cNvPr id="0" name=""/>
        <dsp:cNvSpPr/>
      </dsp:nvSpPr>
      <dsp:spPr>
        <a:xfrm rot="5400000">
          <a:off x="4416336" y="-536436"/>
          <a:ext cx="565407"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RMO PREPARES THE DISCHARGE SUMMARY</a:t>
          </a:r>
          <a:endParaRPr lang="en-IN" sz="1800" b="1" kern="1200" dirty="0">
            <a:solidFill>
              <a:schemeClr val="tx1"/>
            </a:solidFill>
          </a:endParaRPr>
        </a:p>
      </dsp:txBody>
      <dsp:txXfrm rot="5400000">
        <a:off x="4416336" y="-536436"/>
        <a:ext cx="565407" cy="8386879"/>
      </dsp:txXfrm>
    </dsp:sp>
    <dsp:sp modelId="{943FA572-EE68-4518-9825-38B3CC9F554F}">
      <dsp:nvSpPr>
        <dsp:cNvPr id="0" name=""/>
        <dsp:cNvSpPr/>
      </dsp:nvSpPr>
      <dsp:spPr>
        <a:xfrm rot="5400000">
          <a:off x="-108343" y="4189783"/>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08343" y="4189783"/>
        <a:ext cx="722286" cy="505600"/>
      </dsp:txXfrm>
    </dsp:sp>
    <dsp:sp modelId="{43142379-DF1E-4F24-8140-4F39BA772E9F}">
      <dsp:nvSpPr>
        <dsp:cNvPr id="0" name=""/>
        <dsp:cNvSpPr/>
      </dsp:nvSpPr>
      <dsp:spPr>
        <a:xfrm rot="5400000">
          <a:off x="4464297" y="122744"/>
          <a:ext cx="469486"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rPr>
            <a:t>DISCHARGE FILE SENT TO BILLING DEPARTMENT BY GDA</a:t>
          </a:r>
          <a:endParaRPr lang="en-IN" sz="1800" b="1" kern="1200" dirty="0">
            <a:solidFill>
              <a:schemeClr val="tx1"/>
            </a:solidFill>
          </a:endParaRPr>
        </a:p>
      </dsp:txBody>
      <dsp:txXfrm rot="5400000">
        <a:off x="4464297" y="122744"/>
        <a:ext cx="469486" cy="8386879"/>
      </dsp:txXfrm>
    </dsp:sp>
    <dsp:sp modelId="{80E1830E-A586-4B67-9F38-070B8B38A370}">
      <dsp:nvSpPr>
        <dsp:cNvPr id="0" name=""/>
        <dsp:cNvSpPr/>
      </dsp:nvSpPr>
      <dsp:spPr>
        <a:xfrm rot="5400000">
          <a:off x="-108343" y="4848964"/>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08343" y="4848964"/>
        <a:ext cx="722286" cy="505600"/>
      </dsp:txXfrm>
    </dsp:sp>
    <dsp:sp modelId="{C818A7AE-3B0D-49B0-AEAE-25F225CF5C76}">
      <dsp:nvSpPr>
        <dsp:cNvPr id="0" name=""/>
        <dsp:cNvSpPr/>
      </dsp:nvSpPr>
      <dsp:spPr>
        <a:xfrm rot="5400000">
          <a:off x="4464297" y="781925"/>
          <a:ext cx="469486"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US" sz="1800" b="1" kern="1200" dirty="0" smtClean="0">
              <a:solidFill>
                <a:schemeClr val="tx1"/>
              </a:solidFill>
            </a:rPr>
            <a:t>CLEARENCE IS TAKEN FROM PHARMACY BY PATIENTS ATTENDANT AND NOC SUBMITTED TO THE BILLING DEPARTMENT</a:t>
          </a:r>
          <a:endParaRPr lang="en-US" sz="1800" b="1" kern="1200" dirty="0">
            <a:solidFill>
              <a:schemeClr val="tx1"/>
            </a:solidFill>
          </a:endParaRPr>
        </a:p>
      </dsp:txBody>
      <dsp:txXfrm rot="5400000">
        <a:off x="4464297" y="781925"/>
        <a:ext cx="469486" cy="8386879"/>
      </dsp:txXfrm>
    </dsp:sp>
    <dsp:sp modelId="{AA0799FA-F6B0-465B-84FE-F9208BAF3CFC}">
      <dsp:nvSpPr>
        <dsp:cNvPr id="0" name=""/>
        <dsp:cNvSpPr/>
      </dsp:nvSpPr>
      <dsp:spPr>
        <a:xfrm rot="5400000">
          <a:off x="-108343" y="5508145"/>
          <a:ext cx="722286" cy="505600"/>
        </a:xfrm>
        <a:prstGeom prst="chevron">
          <a:avLst/>
        </a:prstGeom>
        <a:solidFill>
          <a:schemeClr val="bg2">
            <a:lumMod val="2500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b="1" kern="1200" dirty="0"/>
        </a:p>
      </dsp:txBody>
      <dsp:txXfrm rot="5400000">
        <a:off x="-108343" y="5508145"/>
        <a:ext cx="722286" cy="505600"/>
      </dsp:txXfrm>
    </dsp:sp>
    <dsp:sp modelId="{F3730E97-E3CC-4F2E-A1AB-B8179B71AF96}">
      <dsp:nvSpPr>
        <dsp:cNvPr id="0" name=""/>
        <dsp:cNvSpPr/>
      </dsp:nvSpPr>
      <dsp:spPr>
        <a:xfrm rot="5400000">
          <a:off x="4464297" y="1441106"/>
          <a:ext cx="469486" cy="8386879"/>
        </a:xfrm>
        <a:prstGeom prst="round2SameRect">
          <a:avLst/>
        </a:prstGeom>
        <a:solidFill>
          <a:srgbClr val="0070C0">
            <a:alpha val="90000"/>
          </a:srgb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en-IN" sz="1800" b="1" kern="1200" dirty="0" smtClean="0">
              <a:solidFill>
                <a:schemeClr val="tx1"/>
              </a:solidFill>
            </a:rPr>
            <a:t>CASH PATIENTS AND TPA PATIENTS</a:t>
          </a:r>
          <a:endParaRPr lang="en-IN" sz="1800" b="1" kern="1200" dirty="0">
            <a:solidFill>
              <a:schemeClr val="tx1"/>
            </a:solidFill>
          </a:endParaRPr>
        </a:p>
      </dsp:txBody>
      <dsp:txXfrm rot="5400000">
        <a:off x="4464297" y="1441106"/>
        <a:ext cx="469486" cy="838687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CF1C4B-7FBA-4F18-AD66-10D2D12C80AA}" type="datetimeFigureOut">
              <a:rPr lang="en-IN" smtClean="0"/>
              <a:pPr/>
              <a:t>30-04-2014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C43615-3F77-485F-935E-422EDEE0859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21C43615-3F77-485F-935E-422EDEE0859A}"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06D7DF6-7214-489A-ACB3-689327DE193E}" type="datetime1">
              <a:rPr lang="en-IN" smtClean="0"/>
              <a:pPr/>
              <a:t>30-04-2014</a:t>
            </a:fld>
            <a:endParaRPr lang="en-IN"/>
          </a:p>
        </p:txBody>
      </p:sp>
      <p:sp>
        <p:nvSpPr>
          <p:cNvPr id="5" name="Footer Placeholder 4"/>
          <p:cNvSpPr>
            <a:spLocks noGrp="1"/>
          </p:cNvSpPr>
          <p:nvPr>
            <p:ph type="ftr" sz="quarter" idx="11"/>
          </p:nvPr>
        </p:nvSpPr>
        <p:spPr/>
        <p:txBody>
          <a:bodyPr/>
          <a:lstStyle/>
          <a:p>
            <a:r>
              <a:rPr lang="en-IN" smtClean="0"/>
              <a:t>DHARAMSHILA HOSPITAL AND RESEARCH CENTRE</a:t>
            </a:r>
            <a:endParaRPr lang="en-IN"/>
          </a:p>
        </p:txBody>
      </p:sp>
      <p:sp>
        <p:nvSpPr>
          <p:cNvPr id="6" name="Slide Number Placeholder 5"/>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C10DC21-A905-45D1-8A1E-F2C6A2ACFB7F}" type="datetime1">
              <a:rPr lang="en-IN" smtClean="0"/>
              <a:pPr/>
              <a:t>30-04-2014</a:t>
            </a:fld>
            <a:endParaRPr lang="en-IN"/>
          </a:p>
        </p:txBody>
      </p:sp>
      <p:sp>
        <p:nvSpPr>
          <p:cNvPr id="5" name="Footer Placeholder 4"/>
          <p:cNvSpPr>
            <a:spLocks noGrp="1"/>
          </p:cNvSpPr>
          <p:nvPr>
            <p:ph type="ftr" sz="quarter" idx="11"/>
          </p:nvPr>
        </p:nvSpPr>
        <p:spPr/>
        <p:txBody>
          <a:bodyPr/>
          <a:lstStyle/>
          <a:p>
            <a:r>
              <a:rPr lang="en-IN" smtClean="0"/>
              <a:t>DHARAMSHILA HOSPITAL AND RESEARCH CENTRE</a:t>
            </a:r>
            <a:endParaRPr lang="en-IN"/>
          </a:p>
        </p:txBody>
      </p:sp>
      <p:sp>
        <p:nvSpPr>
          <p:cNvPr id="6" name="Slide Number Placeholder 5"/>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E1DC64-CF2E-4B69-8594-8B0BDAE92685}" type="datetime1">
              <a:rPr lang="en-IN" smtClean="0"/>
              <a:pPr/>
              <a:t>30-04-2014</a:t>
            </a:fld>
            <a:endParaRPr lang="en-IN"/>
          </a:p>
        </p:txBody>
      </p:sp>
      <p:sp>
        <p:nvSpPr>
          <p:cNvPr id="5" name="Footer Placeholder 4"/>
          <p:cNvSpPr>
            <a:spLocks noGrp="1"/>
          </p:cNvSpPr>
          <p:nvPr>
            <p:ph type="ftr" sz="quarter" idx="11"/>
          </p:nvPr>
        </p:nvSpPr>
        <p:spPr/>
        <p:txBody>
          <a:bodyPr/>
          <a:lstStyle/>
          <a:p>
            <a:r>
              <a:rPr lang="en-IN" smtClean="0"/>
              <a:t>DHARAMSHILA HOSPITAL AND RESEARCH CENTRE</a:t>
            </a:r>
            <a:endParaRPr lang="en-IN"/>
          </a:p>
        </p:txBody>
      </p:sp>
      <p:sp>
        <p:nvSpPr>
          <p:cNvPr id="6" name="Slide Number Placeholder 5"/>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7B691CF-6A39-403A-B876-AD640A686C6A}" type="datetime1">
              <a:rPr lang="en-IN" smtClean="0"/>
              <a:pPr/>
              <a:t>30-04-2014</a:t>
            </a:fld>
            <a:endParaRPr lang="en-IN"/>
          </a:p>
        </p:txBody>
      </p:sp>
      <p:sp>
        <p:nvSpPr>
          <p:cNvPr id="5" name="Footer Placeholder 4"/>
          <p:cNvSpPr>
            <a:spLocks noGrp="1"/>
          </p:cNvSpPr>
          <p:nvPr>
            <p:ph type="ftr" sz="quarter" idx="11"/>
          </p:nvPr>
        </p:nvSpPr>
        <p:spPr/>
        <p:txBody>
          <a:bodyPr/>
          <a:lstStyle/>
          <a:p>
            <a:r>
              <a:rPr lang="en-IN" smtClean="0"/>
              <a:t>DHARAMSHILA HOSPITAL AND RESEARCH CENTRE</a:t>
            </a:r>
            <a:endParaRPr lang="en-IN"/>
          </a:p>
        </p:txBody>
      </p:sp>
      <p:sp>
        <p:nvSpPr>
          <p:cNvPr id="6" name="Slide Number Placeholder 5"/>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AAF60F-806C-4E56-91A7-E94A21882754}" type="datetime1">
              <a:rPr lang="en-IN" smtClean="0"/>
              <a:pPr/>
              <a:t>30-04-2014</a:t>
            </a:fld>
            <a:endParaRPr lang="en-IN"/>
          </a:p>
        </p:txBody>
      </p:sp>
      <p:sp>
        <p:nvSpPr>
          <p:cNvPr id="5" name="Footer Placeholder 4"/>
          <p:cNvSpPr>
            <a:spLocks noGrp="1"/>
          </p:cNvSpPr>
          <p:nvPr>
            <p:ph type="ftr" sz="quarter" idx="11"/>
          </p:nvPr>
        </p:nvSpPr>
        <p:spPr/>
        <p:txBody>
          <a:bodyPr/>
          <a:lstStyle/>
          <a:p>
            <a:r>
              <a:rPr lang="en-IN" smtClean="0"/>
              <a:t>DHARAMSHILA HOSPITAL AND RESEARCH CENTRE</a:t>
            </a:r>
            <a:endParaRPr lang="en-IN"/>
          </a:p>
        </p:txBody>
      </p:sp>
      <p:sp>
        <p:nvSpPr>
          <p:cNvPr id="6" name="Slide Number Placeholder 5"/>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230551F-C1A3-4356-9F9E-94F7ABD8A375}" type="datetime1">
              <a:rPr lang="en-IN" smtClean="0"/>
              <a:pPr/>
              <a:t>30-04-2014</a:t>
            </a:fld>
            <a:endParaRPr lang="en-IN"/>
          </a:p>
        </p:txBody>
      </p:sp>
      <p:sp>
        <p:nvSpPr>
          <p:cNvPr id="6" name="Footer Placeholder 5"/>
          <p:cNvSpPr>
            <a:spLocks noGrp="1"/>
          </p:cNvSpPr>
          <p:nvPr>
            <p:ph type="ftr" sz="quarter" idx="11"/>
          </p:nvPr>
        </p:nvSpPr>
        <p:spPr/>
        <p:txBody>
          <a:bodyPr/>
          <a:lstStyle/>
          <a:p>
            <a:r>
              <a:rPr lang="en-IN" smtClean="0"/>
              <a:t>DHARAMSHILA HOSPITAL AND RESEARCH CENTRE</a:t>
            </a:r>
            <a:endParaRPr lang="en-IN"/>
          </a:p>
        </p:txBody>
      </p:sp>
      <p:sp>
        <p:nvSpPr>
          <p:cNvPr id="7" name="Slide Number Placeholder 6"/>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E79D7BF-DAC0-4D39-80B1-CD886E7A8DD3}" type="datetime1">
              <a:rPr lang="en-IN" smtClean="0"/>
              <a:pPr/>
              <a:t>30-04-2014</a:t>
            </a:fld>
            <a:endParaRPr lang="en-IN"/>
          </a:p>
        </p:txBody>
      </p:sp>
      <p:sp>
        <p:nvSpPr>
          <p:cNvPr id="8" name="Footer Placeholder 7"/>
          <p:cNvSpPr>
            <a:spLocks noGrp="1"/>
          </p:cNvSpPr>
          <p:nvPr>
            <p:ph type="ftr" sz="quarter" idx="11"/>
          </p:nvPr>
        </p:nvSpPr>
        <p:spPr/>
        <p:txBody>
          <a:bodyPr/>
          <a:lstStyle/>
          <a:p>
            <a:r>
              <a:rPr lang="en-IN" smtClean="0"/>
              <a:t>DHARAMSHILA HOSPITAL AND RESEARCH CENTRE</a:t>
            </a:r>
            <a:endParaRPr lang="en-IN"/>
          </a:p>
        </p:txBody>
      </p:sp>
      <p:sp>
        <p:nvSpPr>
          <p:cNvPr id="9" name="Slide Number Placeholder 8"/>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0E7C2D-E1F7-4E2A-878A-93EFFB5F506F}" type="datetime1">
              <a:rPr lang="en-IN" smtClean="0"/>
              <a:pPr/>
              <a:t>30-04-2014</a:t>
            </a:fld>
            <a:endParaRPr lang="en-IN"/>
          </a:p>
        </p:txBody>
      </p:sp>
      <p:sp>
        <p:nvSpPr>
          <p:cNvPr id="4" name="Footer Placeholder 3"/>
          <p:cNvSpPr>
            <a:spLocks noGrp="1"/>
          </p:cNvSpPr>
          <p:nvPr>
            <p:ph type="ftr" sz="quarter" idx="11"/>
          </p:nvPr>
        </p:nvSpPr>
        <p:spPr/>
        <p:txBody>
          <a:bodyPr/>
          <a:lstStyle/>
          <a:p>
            <a:r>
              <a:rPr lang="en-IN" smtClean="0"/>
              <a:t>DHARAMSHILA HOSPITAL AND RESEARCH CENTRE</a:t>
            </a:r>
            <a:endParaRPr lang="en-IN"/>
          </a:p>
        </p:txBody>
      </p:sp>
      <p:sp>
        <p:nvSpPr>
          <p:cNvPr id="5" name="Slide Number Placeholder 4"/>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AA8D1-4296-4621-AA26-3BF8F12B7659}" type="datetime1">
              <a:rPr lang="en-IN" smtClean="0"/>
              <a:pPr/>
              <a:t>30-04-2014</a:t>
            </a:fld>
            <a:endParaRPr lang="en-IN"/>
          </a:p>
        </p:txBody>
      </p:sp>
      <p:sp>
        <p:nvSpPr>
          <p:cNvPr id="3" name="Footer Placeholder 2"/>
          <p:cNvSpPr>
            <a:spLocks noGrp="1"/>
          </p:cNvSpPr>
          <p:nvPr>
            <p:ph type="ftr" sz="quarter" idx="11"/>
          </p:nvPr>
        </p:nvSpPr>
        <p:spPr/>
        <p:txBody>
          <a:bodyPr/>
          <a:lstStyle/>
          <a:p>
            <a:r>
              <a:rPr lang="en-IN" smtClean="0"/>
              <a:t>DHARAMSHILA HOSPITAL AND RESEARCH CENTRE</a:t>
            </a:r>
            <a:endParaRPr lang="en-IN"/>
          </a:p>
        </p:txBody>
      </p:sp>
      <p:sp>
        <p:nvSpPr>
          <p:cNvPr id="4" name="Slide Number Placeholder 3"/>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FBCA8D-7B59-4891-BD9C-3640BAA5DA92}" type="datetime1">
              <a:rPr lang="en-IN" smtClean="0"/>
              <a:pPr/>
              <a:t>30-04-2014</a:t>
            </a:fld>
            <a:endParaRPr lang="en-IN"/>
          </a:p>
        </p:txBody>
      </p:sp>
      <p:sp>
        <p:nvSpPr>
          <p:cNvPr id="6" name="Footer Placeholder 5"/>
          <p:cNvSpPr>
            <a:spLocks noGrp="1"/>
          </p:cNvSpPr>
          <p:nvPr>
            <p:ph type="ftr" sz="quarter" idx="11"/>
          </p:nvPr>
        </p:nvSpPr>
        <p:spPr/>
        <p:txBody>
          <a:bodyPr/>
          <a:lstStyle/>
          <a:p>
            <a:r>
              <a:rPr lang="en-IN" smtClean="0"/>
              <a:t>DHARAMSHILA HOSPITAL AND RESEARCH CENTRE</a:t>
            </a:r>
            <a:endParaRPr lang="en-IN"/>
          </a:p>
        </p:txBody>
      </p:sp>
      <p:sp>
        <p:nvSpPr>
          <p:cNvPr id="7" name="Slide Number Placeholder 6"/>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3D2CAD-9F1A-45DB-AABC-41D8F266FD6C}" type="datetime1">
              <a:rPr lang="en-IN" smtClean="0"/>
              <a:pPr/>
              <a:t>30-04-2014</a:t>
            </a:fld>
            <a:endParaRPr lang="en-IN"/>
          </a:p>
        </p:txBody>
      </p:sp>
      <p:sp>
        <p:nvSpPr>
          <p:cNvPr id="6" name="Footer Placeholder 5"/>
          <p:cNvSpPr>
            <a:spLocks noGrp="1"/>
          </p:cNvSpPr>
          <p:nvPr>
            <p:ph type="ftr" sz="quarter" idx="11"/>
          </p:nvPr>
        </p:nvSpPr>
        <p:spPr/>
        <p:txBody>
          <a:bodyPr/>
          <a:lstStyle/>
          <a:p>
            <a:r>
              <a:rPr lang="en-IN" smtClean="0"/>
              <a:t>DHARAMSHILA HOSPITAL AND RESEARCH CENTRE</a:t>
            </a:r>
            <a:endParaRPr lang="en-IN"/>
          </a:p>
        </p:txBody>
      </p:sp>
      <p:sp>
        <p:nvSpPr>
          <p:cNvPr id="7" name="Slide Number Placeholder 6"/>
          <p:cNvSpPr>
            <a:spLocks noGrp="1"/>
          </p:cNvSpPr>
          <p:nvPr>
            <p:ph type="sldNum" sz="quarter" idx="12"/>
          </p:nvPr>
        </p:nvSpPr>
        <p:spPr/>
        <p:txBody>
          <a:bodyPr/>
          <a:lstStyle/>
          <a:p>
            <a:fld id="{6EF6D2F5-61B3-477A-A506-A55FEF496FD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0D880-B428-4CDA-8749-DBA9024BCC91}" type="datetime1">
              <a:rPr lang="en-IN" smtClean="0"/>
              <a:pPr/>
              <a:t>30-04-2014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DHARAMSHILA HOSPITAL AND RESEARCH CENTRE</a:t>
            </a: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6D2F5-61B3-477A-A506-A55FEF496FD7}"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 Id="rId5" Type="http://schemas.openxmlformats.org/officeDocument/2006/relationships/chart" Target="../charts/chart10.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chemeClr val="accent1">
            <a:alpha val="62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3123778"/>
          </a:xfrm>
        </p:spPr>
        <p:txBody>
          <a:bodyPr>
            <a:normAutofit/>
          </a:bodyPr>
          <a:lstStyle/>
          <a:p>
            <a:r>
              <a:rPr lang="en-IN" b="1" u="sng" dirty="0" smtClean="0">
                <a:solidFill>
                  <a:schemeClr val="bg2">
                    <a:lumMod val="75000"/>
                  </a:schemeClr>
                </a:solidFill>
              </a:rPr>
              <a:t>REAL TIME STUDY ON ADMISSION AND DISCHARGE PROCESS IN THE HOSPITAL</a:t>
            </a:r>
            <a:endParaRPr lang="en-IN" b="1" u="sng" dirty="0">
              <a:solidFill>
                <a:schemeClr val="bg2">
                  <a:lumMod val="75000"/>
                </a:schemeClr>
              </a:solidFill>
            </a:endParaRPr>
          </a:p>
        </p:txBody>
      </p:sp>
      <p:sp>
        <p:nvSpPr>
          <p:cNvPr id="3" name="Subtitle 2"/>
          <p:cNvSpPr>
            <a:spLocks noGrp="1"/>
          </p:cNvSpPr>
          <p:nvPr>
            <p:ph type="subTitle" idx="1"/>
          </p:nvPr>
        </p:nvSpPr>
        <p:spPr>
          <a:xfrm>
            <a:off x="539552" y="3886200"/>
            <a:ext cx="8064896" cy="1752600"/>
          </a:xfrm>
        </p:spPr>
        <p:txBody>
          <a:bodyPr>
            <a:normAutofit fontScale="92500"/>
          </a:bodyPr>
          <a:lstStyle/>
          <a:p>
            <a:pPr algn="l"/>
            <a:endParaRPr lang="en-IN" sz="2400" b="1" dirty="0" smtClean="0">
              <a:solidFill>
                <a:schemeClr val="bg2">
                  <a:lumMod val="75000"/>
                </a:schemeClr>
              </a:solidFill>
            </a:endParaRPr>
          </a:p>
          <a:p>
            <a:pPr algn="l"/>
            <a:r>
              <a:rPr lang="en-IN" sz="2400" b="1" dirty="0" smtClean="0">
                <a:solidFill>
                  <a:schemeClr val="bg2">
                    <a:lumMod val="75000"/>
                  </a:schemeClr>
                </a:solidFill>
              </a:rPr>
              <a:t>Under the guidance of:                                               Presented by:</a:t>
            </a:r>
          </a:p>
          <a:p>
            <a:pPr algn="l"/>
            <a:r>
              <a:rPr lang="en-IN" sz="2400" b="1" dirty="0" smtClean="0">
                <a:solidFill>
                  <a:schemeClr val="bg2">
                    <a:lumMod val="75000"/>
                  </a:schemeClr>
                </a:solidFill>
              </a:rPr>
              <a:t>Dr. </a:t>
            </a:r>
            <a:r>
              <a:rPr lang="en-IN" sz="2400" b="1" dirty="0" err="1" smtClean="0">
                <a:solidFill>
                  <a:schemeClr val="bg2">
                    <a:lumMod val="75000"/>
                  </a:schemeClr>
                </a:solidFill>
              </a:rPr>
              <a:t>Ajit</a:t>
            </a:r>
            <a:r>
              <a:rPr lang="en-IN" sz="2400" b="1" dirty="0" smtClean="0">
                <a:solidFill>
                  <a:schemeClr val="bg2">
                    <a:lumMod val="75000"/>
                  </a:schemeClr>
                </a:solidFill>
              </a:rPr>
              <a:t> Singh (SIMS)                                                    Dr. </a:t>
            </a:r>
            <a:r>
              <a:rPr lang="en-IN" sz="2400" b="1" dirty="0" err="1" smtClean="0">
                <a:solidFill>
                  <a:schemeClr val="bg2">
                    <a:lumMod val="75000"/>
                  </a:schemeClr>
                </a:solidFill>
              </a:rPr>
              <a:t>Sonal</a:t>
            </a:r>
            <a:r>
              <a:rPr lang="en-IN" sz="2400" b="1" dirty="0" smtClean="0">
                <a:solidFill>
                  <a:schemeClr val="bg2">
                    <a:lumMod val="75000"/>
                  </a:schemeClr>
                </a:solidFill>
              </a:rPr>
              <a:t> </a:t>
            </a:r>
            <a:r>
              <a:rPr lang="en-IN" sz="2400" b="1" dirty="0" err="1" smtClean="0">
                <a:solidFill>
                  <a:schemeClr val="bg2">
                    <a:lumMod val="75000"/>
                  </a:schemeClr>
                </a:solidFill>
              </a:rPr>
              <a:t>Agarwal</a:t>
            </a:r>
            <a:endParaRPr lang="en-IN" sz="2400" b="1" dirty="0" smtClean="0">
              <a:solidFill>
                <a:schemeClr val="bg2">
                  <a:lumMod val="75000"/>
                </a:schemeClr>
              </a:solidFill>
            </a:endParaRPr>
          </a:p>
          <a:p>
            <a:pPr algn="l"/>
            <a:r>
              <a:rPr lang="en-IN" sz="2400" b="1" dirty="0" smtClean="0">
                <a:solidFill>
                  <a:schemeClr val="bg2">
                    <a:lumMod val="75000"/>
                  </a:schemeClr>
                </a:solidFill>
              </a:rPr>
              <a:t>Ms </a:t>
            </a:r>
            <a:r>
              <a:rPr lang="en-IN" sz="2400" b="1" dirty="0" err="1" smtClean="0">
                <a:solidFill>
                  <a:schemeClr val="bg2">
                    <a:lumMod val="75000"/>
                  </a:schemeClr>
                </a:solidFill>
              </a:rPr>
              <a:t>Suparna</a:t>
            </a:r>
            <a:r>
              <a:rPr lang="en-IN" sz="2400" b="1" dirty="0" smtClean="0">
                <a:solidFill>
                  <a:schemeClr val="bg2">
                    <a:lumMod val="75000"/>
                  </a:schemeClr>
                </a:solidFill>
              </a:rPr>
              <a:t> Pal (IIHMR)                                              PG/012/087</a:t>
            </a:r>
          </a:p>
        </p:txBody>
      </p:sp>
      <p:sp>
        <p:nvSpPr>
          <p:cNvPr id="4" name="Slide Number Placeholder 3"/>
          <p:cNvSpPr>
            <a:spLocks noGrp="1"/>
          </p:cNvSpPr>
          <p:nvPr>
            <p:ph type="sldNum" sz="quarter" idx="12"/>
          </p:nvPr>
        </p:nvSpPr>
        <p:spPr/>
        <p:txBody>
          <a:bodyPr/>
          <a:lstStyle/>
          <a:p>
            <a:fld id="{6EF6D2F5-61B3-477A-A506-A55FEF496FD7}" type="slidenum">
              <a:rPr lang="en-IN" smtClean="0">
                <a:solidFill>
                  <a:schemeClr val="bg1"/>
                </a:solidFill>
              </a:rPr>
              <a:pPr/>
              <a:t>1</a:t>
            </a:fld>
            <a:endParaRPr lang="en-IN" dirty="0">
              <a:solidFill>
                <a:schemeClr val="bg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490066"/>
          </a:xfrm>
        </p:spPr>
        <p:txBody>
          <a:bodyPr>
            <a:noAutofit/>
          </a:bodyPr>
          <a:lstStyle/>
          <a:p>
            <a:r>
              <a:rPr lang="en-IN" sz="2000" b="1" u="sng" dirty="0" smtClean="0"/>
              <a:t>CATEGORICAL PRESENTATION</a:t>
            </a:r>
            <a:endParaRPr lang="en-IN" sz="2000" b="1" u="sng" dirty="0"/>
          </a:p>
        </p:txBody>
      </p:sp>
      <p:sp>
        <p:nvSpPr>
          <p:cNvPr id="3" name="Slide Number Placeholder 2"/>
          <p:cNvSpPr>
            <a:spLocks noGrp="1"/>
          </p:cNvSpPr>
          <p:nvPr>
            <p:ph type="sldNum" sz="quarter" idx="12"/>
          </p:nvPr>
        </p:nvSpPr>
        <p:spPr/>
        <p:txBody>
          <a:bodyPr/>
          <a:lstStyle/>
          <a:p>
            <a:fld id="{6EF6D2F5-61B3-477A-A506-A55FEF496FD7}" type="slidenum">
              <a:rPr lang="en-IN" smtClean="0"/>
              <a:pPr/>
              <a:t>10</a:t>
            </a:fld>
            <a:endParaRPr lang="en-IN"/>
          </a:p>
        </p:txBody>
      </p:sp>
      <p:graphicFrame>
        <p:nvGraphicFramePr>
          <p:cNvPr id="9" name="Chart 8"/>
          <p:cNvGraphicFramePr/>
          <p:nvPr/>
        </p:nvGraphicFramePr>
        <p:xfrm>
          <a:off x="0" y="764704"/>
          <a:ext cx="4427984" cy="29241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4533900" y="764704"/>
          <a:ext cx="4610100" cy="29432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0" y="3789040"/>
          <a:ext cx="4381500" cy="28670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p:nvPr/>
        </p:nvGraphicFramePr>
        <p:xfrm>
          <a:off x="4438650" y="3789040"/>
          <a:ext cx="4705350" cy="288032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sz="3200" b="1" u="sng" dirty="0" smtClean="0"/>
              <a:t>REASONS FOR DELAY IN ADMISSION</a:t>
            </a:r>
            <a:endParaRPr lang="en-IN" sz="3200" b="1" u="sng" dirty="0"/>
          </a:p>
        </p:txBody>
      </p:sp>
      <p:sp>
        <p:nvSpPr>
          <p:cNvPr id="6" name="Slide Number Placeholder 5"/>
          <p:cNvSpPr>
            <a:spLocks noGrp="1"/>
          </p:cNvSpPr>
          <p:nvPr>
            <p:ph type="sldNum" sz="quarter" idx="12"/>
          </p:nvPr>
        </p:nvSpPr>
        <p:spPr/>
        <p:txBody>
          <a:bodyPr/>
          <a:lstStyle/>
          <a:p>
            <a:fld id="{6EF6D2F5-61B3-477A-A506-A55FEF496FD7}" type="slidenum">
              <a:rPr lang="en-IN" smtClean="0">
                <a:solidFill>
                  <a:schemeClr val="bg1"/>
                </a:solidFill>
              </a:rPr>
              <a:pPr/>
              <a:t>11</a:t>
            </a:fld>
            <a:endParaRPr lang="en-IN" dirty="0">
              <a:solidFill>
                <a:schemeClr val="bg1"/>
              </a:solidFill>
            </a:endParaRPr>
          </a:p>
        </p:txBody>
      </p:sp>
      <p:graphicFrame>
        <p:nvGraphicFramePr>
          <p:cNvPr id="4" name="Chart 3"/>
          <p:cNvGraphicFramePr/>
          <p:nvPr/>
        </p:nvGraphicFramePr>
        <p:xfrm>
          <a:off x="755576" y="1556792"/>
          <a:ext cx="7344816" cy="4392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u="sng" dirty="0" smtClean="0"/>
              <a:t>REASONS FOR DELAY IN DISCHARGE</a:t>
            </a:r>
            <a:endParaRPr lang="en-IN" sz="3200" b="1" u="sng" dirty="0"/>
          </a:p>
        </p:txBody>
      </p:sp>
      <p:sp>
        <p:nvSpPr>
          <p:cNvPr id="4" name="Slide Number Placeholder 3"/>
          <p:cNvSpPr>
            <a:spLocks noGrp="1"/>
          </p:cNvSpPr>
          <p:nvPr>
            <p:ph type="sldNum" sz="quarter" idx="12"/>
          </p:nvPr>
        </p:nvSpPr>
        <p:spPr/>
        <p:txBody>
          <a:bodyPr/>
          <a:lstStyle/>
          <a:p>
            <a:fld id="{6EF6D2F5-61B3-477A-A506-A55FEF496FD7}" type="slidenum">
              <a:rPr lang="en-IN" smtClean="0"/>
              <a:pPr/>
              <a:t>12</a:t>
            </a:fld>
            <a:endParaRPr lang="en-IN"/>
          </a:p>
        </p:txBody>
      </p:sp>
      <p:graphicFrame>
        <p:nvGraphicFramePr>
          <p:cNvPr id="5" name="Chart 4"/>
          <p:cNvGraphicFramePr/>
          <p:nvPr/>
        </p:nvGraphicFramePr>
        <p:xfrm>
          <a:off x="1115616" y="1556792"/>
          <a:ext cx="6840760" cy="40324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F6D2F5-61B3-477A-A506-A55FEF496FD7}" type="slidenum">
              <a:rPr lang="en-IN" smtClean="0"/>
              <a:pPr/>
              <a:t>13</a:t>
            </a:fld>
            <a:endParaRPr lang="en-IN"/>
          </a:p>
        </p:txBody>
      </p:sp>
      <p:graphicFrame>
        <p:nvGraphicFramePr>
          <p:cNvPr id="5" name="Chart 4"/>
          <p:cNvGraphicFramePr/>
          <p:nvPr/>
        </p:nvGraphicFramePr>
        <p:xfrm>
          <a:off x="0" y="0"/>
          <a:ext cx="9143999" cy="63813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67544" y="704744"/>
            <a:ext cx="8229600" cy="5289451"/>
          </a:xfrm>
        </p:spPr>
        <p:txBody>
          <a:bodyPr>
            <a:noAutofit/>
          </a:bodyPr>
          <a:lstStyle/>
          <a:p>
            <a:pPr lvl="1" algn="just"/>
            <a:r>
              <a:rPr lang="en-IN" sz="2000" dirty="0" smtClean="0"/>
              <a:t>The </a:t>
            </a:r>
            <a:r>
              <a:rPr lang="en-IN" sz="2000" b="1" u="sng" dirty="0" smtClean="0"/>
              <a:t>patients counselling </a:t>
            </a:r>
            <a:r>
              <a:rPr lang="en-IN" sz="2000" dirty="0" smtClean="0"/>
              <a:t>for admission should be done promptly so that the patient takes immediate decision.</a:t>
            </a:r>
          </a:p>
          <a:p>
            <a:pPr algn="just">
              <a:buNone/>
            </a:pPr>
            <a:r>
              <a:rPr lang="en-IN" sz="2000" dirty="0" smtClean="0"/>
              <a:t>	</a:t>
            </a:r>
          </a:p>
          <a:p>
            <a:pPr lvl="1" algn="just"/>
            <a:r>
              <a:rPr lang="en-IN" sz="2000" b="1" u="sng" dirty="0" smtClean="0"/>
              <a:t>Separate lifts </a:t>
            </a:r>
            <a:r>
              <a:rPr lang="en-IN" sz="2000" dirty="0" smtClean="0"/>
              <a:t>should be assigned for carrying patients and separate for the staff to use. This would reduce the waiting time of the patient outside the lift. </a:t>
            </a:r>
          </a:p>
          <a:p>
            <a:pPr algn="just">
              <a:buNone/>
            </a:pPr>
            <a:r>
              <a:rPr lang="en-IN" sz="2000" dirty="0" smtClean="0"/>
              <a:t> </a:t>
            </a:r>
          </a:p>
          <a:p>
            <a:pPr lvl="1" algn="just"/>
            <a:r>
              <a:rPr lang="en-IN" sz="2000" b="1" u="sng" dirty="0" smtClean="0"/>
              <a:t>Effective training</a:t>
            </a:r>
            <a:r>
              <a:rPr lang="en-IN" sz="2000" dirty="0" smtClean="0"/>
              <a:t> should be given to the staff to make them realize the importance of making bed ready for the next patient after the earlier patient has discharged.</a:t>
            </a:r>
          </a:p>
          <a:p>
            <a:pPr algn="just">
              <a:buNone/>
            </a:pPr>
            <a:r>
              <a:rPr lang="en-IN" sz="2000" dirty="0" smtClean="0"/>
              <a:t> </a:t>
            </a:r>
          </a:p>
          <a:p>
            <a:pPr lvl="1" algn="just"/>
            <a:r>
              <a:rPr lang="en-IN" sz="2000" dirty="0" smtClean="0"/>
              <a:t>To avoid unnecessary delays at the admission counter, </a:t>
            </a:r>
            <a:r>
              <a:rPr lang="en-IN" sz="2000" b="1" u="sng" dirty="0" smtClean="0"/>
              <a:t>only one attendant from patients’ side</a:t>
            </a:r>
            <a:r>
              <a:rPr lang="en-IN" sz="2000" dirty="0" smtClean="0"/>
              <a:t> should be present at the desk to complete the formalities. </a:t>
            </a:r>
          </a:p>
          <a:p>
            <a:pPr algn="just">
              <a:buNone/>
            </a:pPr>
            <a:r>
              <a:rPr lang="en-IN" sz="2000" dirty="0" smtClean="0"/>
              <a:t> </a:t>
            </a:r>
          </a:p>
          <a:p>
            <a:pPr lvl="1" algn="just"/>
            <a:r>
              <a:rPr lang="en-IN" sz="2000" dirty="0" smtClean="0"/>
              <a:t>Information about the current status of the rooms must be </a:t>
            </a:r>
            <a:r>
              <a:rPr lang="en-IN" sz="2000" b="1" u="sng" dirty="0" smtClean="0"/>
              <a:t>efficiently communicated </a:t>
            </a:r>
            <a:r>
              <a:rPr lang="en-IN" sz="2000" dirty="0" smtClean="0"/>
              <a:t>amongst the staff members at the admission counter and the wards.</a:t>
            </a:r>
          </a:p>
          <a:p>
            <a:pPr algn="just"/>
            <a:endParaRPr lang="en-IN" sz="2000" dirty="0"/>
          </a:p>
        </p:txBody>
      </p:sp>
      <p:sp>
        <p:nvSpPr>
          <p:cNvPr id="3" name="Slide Number Placeholder 2"/>
          <p:cNvSpPr>
            <a:spLocks noGrp="1"/>
          </p:cNvSpPr>
          <p:nvPr>
            <p:ph type="sldNum" sz="quarter" idx="12"/>
          </p:nvPr>
        </p:nvSpPr>
        <p:spPr/>
        <p:txBody>
          <a:bodyPr/>
          <a:lstStyle/>
          <a:p>
            <a:fld id="{6EF6D2F5-61B3-477A-A506-A55FEF496FD7}" type="slidenum">
              <a:rPr lang="en-IN" smtClean="0"/>
              <a:pPr/>
              <a:t>14</a:t>
            </a:fld>
            <a:endParaRPr lang="en-IN"/>
          </a:p>
        </p:txBody>
      </p:sp>
      <p:sp>
        <p:nvSpPr>
          <p:cNvPr id="4" name="Rectangle 3"/>
          <p:cNvSpPr/>
          <p:nvPr/>
        </p:nvSpPr>
        <p:spPr>
          <a:xfrm>
            <a:off x="3203848" y="156394"/>
            <a:ext cx="4068956" cy="400110"/>
          </a:xfrm>
          <a:prstGeom prst="rect">
            <a:avLst/>
          </a:prstGeom>
        </p:spPr>
        <p:txBody>
          <a:bodyPr wrap="square">
            <a:spAutoFit/>
          </a:bodyPr>
          <a:lstStyle/>
          <a:p>
            <a:r>
              <a:rPr lang="en-IN" sz="2000" b="1" u="sng" dirty="0" smtClean="0"/>
              <a:t>RECOMMENDATIONS (admissions)</a:t>
            </a:r>
            <a:endParaRPr lang="en-IN"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bg2">
                <a:tint val="80000"/>
                <a:satMod val="300000"/>
              </a:schemeClr>
            </a:gs>
            <a:gs pos="100000">
              <a:schemeClr val="bg2">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22114"/>
          </a:xfrm>
        </p:spPr>
        <p:txBody>
          <a:bodyPr>
            <a:normAutofit/>
          </a:bodyPr>
          <a:lstStyle/>
          <a:p>
            <a:r>
              <a:rPr lang="en-IN" sz="2800" b="1" u="sng" smtClean="0"/>
              <a:t>RECOMMENDATIONS (</a:t>
            </a:r>
            <a:r>
              <a:rPr lang="en-IN" sz="2800" b="1" u="sng" dirty="0" smtClean="0"/>
              <a:t>discharges)</a:t>
            </a:r>
            <a:endParaRPr lang="en-IN" sz="2800" b="1" u="sng" dirty="0"/>
          </a:p>
        </p:txBody>
      </p:sp>
      <p:sp>
        <p:nvSpPr>
          <p:cNvPr id="5" name="Slide Number Placeholder 4"/>
          <p:cNvSpPr>
            <a:spLocks noGrp="1"/>
          </p:cNvSpPr>
          <p:nvPr>
            <p:ph type="sldNum" sz="quarter" idx="12"/>
          </p:nvPr>
        </p:nvSpPr>
        <p:spPr/>
        <p:txBody>
          <a:bodyPr/>
          <a:lstStyle/>
          <a:p>
            <a:fld id="{6EF6D2F5-61B3-477A-A506-A55FEF496FD7}" type="slidenum">
              <a:rPr lang="en-IN" smtClean="0">
                <a:solidFill>
                  <a:schemeClr val="tx1"/>
                </a:solidFill>
              </a:rPr>
              <a:pPr/>
              <a:t>15</a:t>
            </a:fld>
            <a:endParaRPr lang="en-IN" dirty="0">
              <a:solidFill>
                <a:schemeClr val="tx1"/>
              </a:solidFill>
            </a:endParaRPr>
          </a:p>
        </p:txBody>
      </p:sp>
      <p:pic>
        <p:nvPicPr>
          <p:cNvPr id="2052" name="Picture 4" descr="C:\Users\sonal agarwal\Pictures\images (4).jpg"/>
          <p:cNvPicPr>
            <a:picLocks noChangeAspect="1" noChangeArrowheads="1"/>
          </p:cNvPicPr>
          <p:nvPr/>
        </p:nvPicPr>
        <p:blipFill>
          <a:blip r:embed="rId2" cstate="print"/>
          <a:srcRect/>
          <a:stretch>
            <a:fillRect/>
          </a:stretch>
        </p:blipFill>
        <p:spPr bwMode="auto">
          <a:xfrm>
            <a:off x="7296150" y="1"/>
            <a:ext cx="1847850" cy="1196751"/>
          </a:xfrm>
          <a:prstGeom prst="rect">
            <a:avLst/>
          </a:prstGeom>
          <a:ln>
            <a:noFill/>
          </a:ln>
          <a:effectLst>
            <a:softEdge rad="112500"/>
          </a:effectLst>
        </p:spPr>
      </p:pic>
      <p:sp>
        <p:nvSpPr>
          <p:cNvPr id="6" name="Content Placeholder 5"/>
          <p:cNvSpPr>
            <a:spLocks noGrp="1"/>
          </p:cNvSpPr>
          <p:nvPr>
            <p:ph idx="1"/>
          </p:nvPr>
        </p:nvSpPr>
        <p:spPr>
          <a:xfrm>
            <a:off x="251520" y="1052736"/>
            <a:ext cx="8640960" cy="4525963"/>
          </a:xfrm>
        </p:spPr>
        <p:txBody>
          <a:bodyPr>
            <a:noAutofit/>
          </a:bodyPr>
          <a:lstStyle/>
          <a:p>
            <a:pPr lvl="0" algn="just"/>
            <a:r>
              <a:rPr lang="en-IN" sz="2000" dirty="0" smtClean="0"/>
              <a:t>To avoid miscommunication and lack of coordination among the staff regarding discharge, one of the Duty Manager can be assigned the role of a </a:t>
            </a:r>
            <a:r>
              <a:rPr lang="en-IN" sz="2000" b="1" u="sng" dirty="0" smtClean="0"/>
              <a:t>discharge coordinator </a:t>
            </a:r>
            <a:r>
              <a:rPr lang="en-IN" sz="2000" dirty="0" smtClean="0"/>
              <a:t>during morning shift (because maximum discharges happened in morning shift) or the patient care coordinator can also be assigned the responsibility in handling discharges.</a:t>
            </a:r>
          </a:p>
          <a:p>
            <a:pPr algn="just">
              <a:buNone/>
            </a:pPr>
            <a:r>
              <a:rPr lang="en-IN" sz="2000" dirty="0" smtClean="0"/>
              <a:t> </a:t>
            </a:r>
          </a:p>
          <a:p>
            <a:pPr lvl="0" algn="just"/>
            <a:r>
              <a:rPr lang="en-IN" sz="2000" dirty="0" smtClean="0"/>
              <a:t>A list of </a:t>
            </a:r>
            <a:r>
              <a:rPr lang="en-IN" sz="2000" b="1" u="sng" dirty="0" smtClean="0"/>
              <a:t>planned discharges </a:t>
            </a:r>
            <a:r>
              <a:rPr lang="en-IN" sz="2000" dirty="0" smtClean="0"/>
              <a:t>should be sent to respective departments/ staff after the consultants round in the evening. </a:t>
            </a:r>
          </a:p>
          <a:p>
            <a:pPr lvl="0" algn="just">
              <a:buNone/>
            </a:pPr>
            <a:endParaRPr lang="en-IN" sz="2000" dirty="0" smtClean="0"/>
          </a:p>
          <a:p>
            <a:pPr algn="just"/>
            <a:r>
              <a:rPr lang="en-IN" sz="2000" dirty="0" smtClean="0"/>
              <a:t>The </a:t>
            </a:r>
            <a:r>
              <a:rPr lang="en-IN" sz="2000" b="1" u="sng" dirty="0" smtClean="0"/>
              <a:t>summary drafts </a:t>
            </a:r>
            <a:r>
              <a:rPr lang="en-IN" sz="2000" dirty="0" smtClean="0"/>
              <a:t>are made very often and changed again and again. So the summary should be updated daily by the respective RMOs in the </a:t>
            </a:r>
            <a:r>
              <a:rPr lang="en-IN" sz="2000" b="1" u="sng" dirty="0" smtClean="0"/>
              <a:t>system</a:t>
            </a:r>
            <a:r>
              <a:rPr lang="en-IN" sz="2000" dirty="0" smtClean="0"/>
              <a:t> to avoid wastage of stationary and on the time of consultant’s round one day prior to discharge, thorough draft should be checked by the consultant and the suggested changes should be </a:t>
            </a:r>
            <a:r>
              <a:rPr lang="en-IN" sz="2000" b="1" u="sng" dirty="0" smtClean="0"/>
              <a:t>updated in the system</a:t>
            </a:r>
            <a:r>
              <a:rPr lang="en-IN" sz="2000" dirty="0" smtClean="0"/>
              <a:t>. The final summary should be printed in the morning per probable list of discharges conveyed and signed by the RMOs in the morning and handed over to the nursing staff. This </a:t>
            </a:r>
            <a:r>
              <a:rPr lang="en-IN" sz="2000" b="1" u="sng" dirty="0" smtClean="0"/>
              <a:t>summary should be explained to patient/ relatives </a:t>
            </a:r>
            <a:r>
              <a:rPr lang="en-IN" sz="2000" dirty="0" smtClean="0"/>
              <a:t>without waiting for discharge slip to come.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EF6D2F5-61B3-477A-A506-A55FEF496FD7}" type="slidenum">
              <a:rPr lang="en-IN" smtClean="0"/>
              <a:pPr/>
              <a:t>16</a:t>
            </a:fld>
            <a:endParaRPr lang="en-IN"/>
          </a:p>
        </p:txBody>
      </p:sp>
      <p:sp>
        <p:nvSpPr>
          <p:cNvPr id="6" name="Rectangle 5"/>
          <p:cNvSpPr/>
          <p:nvPr/>
        </p:nvSpPr>
        <p:spPr>
          <a:xfrm>
            <a:off x="539552" y="260648"/>
            <a:ext cx="8064896" cy="5940088"/>
          </a:xfrm>
          <a:prstGeom prst="rect">
            <a:avLst/>
          </a:prstGeom>
        </p:spPr>
        <p:txBody>
          <a:bodyPr wrap="square">
            <a:spAutoFit/>
          </a:bodyPr>
          <a:lstStyle/>
          <a:p>
            <a:pPr marL="179388" lvl="0" indent="-179388" algn="just">
              <a:buFont typeface="Arial" pitchFamily="34" charset="0"/>
              <a:buChar char="•"/>
            </a:pPr>
            <a:r>
              <a:rPr lang="en-IN" sz="2000" dirty="0" smtClean="0"/>
              <a:t>  The nurse in-charge should take responsibility and coordinating of the   below mentioned things:</a:t>
            </a:r>
          </a:p>
          <a:p>
            <a:pPr marL="179388" lvl="0" indent="-179388" algn="just"/>
            <a:r>
              <a:rPr lang="en-IN" sz="2000" dirty="0" smtClean="0"/>
              <a:t>    </a:t>
            </a:r>
            <a:r>
              <a:rPr lang="en-IN" sz="2000" b="1" u="sng" dirty="0" smtClean="0"/>
              <a:t>Consultant visits should be updated</a:t>
            </a:r>
            <a:r>
              <a:rPr lang="en-IN" sz="2000" dirty="0" smtClean="0"/>
              <a:t> timely after the consultant visits on  the floors. The visits should be entered in the system by the shift in-charge and checked by the nurse in-charge. Nurse in-charge should </a:t>
            </a:r>
            <a:r>
              <a:rPr lang="en-IN" sz="2000" b="1" u="sng" dirty="0" smtClean="0"/>
              <a:t>coordinate with the billing staff </a:t>
            </a:r>
            <a:r>
              <a:rPr lang="en-IN" sz="2000" dirty="0" smtClean="0"/>
              <a:t>and the investigations should be checked with reports received of the tests. Collection of all the reports of the patients a day prior to the discharge entry of all the consumables at the end of the day monitored by the nurse in-charge.</a:t>
            </a:r>
          </a:p>
          <a:p>
            <a:pPr marL="179388" indent="-179388" algn="just"/>
            <a:r>
              <a:rPr lang="en-IN" sz="2000" dirty="0" smtClean="0"/>
              <a:t> </a:t>
            </a:r>
          </a:p>
          <a:p>
            <a:pPr marL="179388" lvl="0" indent="-179388" algn="just">
              <a:buFont typeface="Arial" pitchFamily="34" charset="0"/>
              <a:buChar char="•"/>
            </a:pPr>
            <a:r>
              <a:rPr lang="en-IN" sz="2000" dirty="0" smtClean="0"/>
              <a:t>  Cardiac rehabilitation and other </a:t>
            </a:r>
            <a:r>
              <a:rPr lang="en-IN" sz="2000" b="1" u="sng" dirty="0" smtClean="0"/>
              <a:t>counselling (diabetic/</a:t>
            </a:r>
            <a:r>
              <a:rPr lang="en-IN" sz="2000" b="1" u="sng" dirty="0" err="1" smtClean="0"/>
              <a:t>dietic</a:t>
            </a:r>
            <a:r>
              <a:rPr lang="en-IN" sz="2000" b="1" u="sng" dirty="0" smtClean="0"/>
              <a:t>/  physiotherapy) should be completed one day prior to discharge</a:t>
            </a:r>
            <a:r>
              <a:rPr lang="en-IN" sz="2000" dirty="0" smtClean="0"/>
              <a:t> or the patient should be counselled timely with priority basis of discharge list communicated by the nursing staff.</a:t>
            </a:r>
          </a:p>
          <a:p>
            <a:pPr marL="179388" lvl="0" indent="-179388" algn="just"/>
            <a:endParaRPr lang="en-IN" sz="2000" dirty="0" smtClean="0"/>
          </a:p>
          <a:p>
            <a:pPr marL="179388" lvl="0" indent="-179388" algn="just">
              <a:buFont typeface="Arial" pitchFamily="34" charset="0"/>
              <a:buChar char="•"/>
            </a:pPr>
            <a:r>
              <a:rPr lang="en-IN" sz="2000" dirty="0" smtClean="0"/>
              <a:t>  To avoid </a:t>
            </a:r>
            <a:r>
              <a:rPr lang="en-IN" sz="2000" b="1" u="sng" dirty="0" smtClean="0"/>
              <a:t>house-keeping disturbances</a:t>
            </a:r>
            <a:r>
              <a:rPr lang="en-IN" sz="2000" dirty="0" smtClean="0"/>
              <a:t> to nurses, house keeping supervisors should be instructed to be on the designated floors so that they can handle all house-keeping related issues of the patients</a:t>
            </a:r>
          </a:p>
          <a:p>
            <a:pPr marL="179388" indent="-179388" algn="just"/>
            <a:r>
              <a:rPr lang="en-IN" sz="2000"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EF6D2F5-61B3-477A-A506-A55FEF496FD7}" type="slidenum">
              <a:rPr lang="en-IN" smtClean="0"/>
              <a:pPr/>
              <a:t>17</a:t>
            </a:fld>
            <a:endParaRPr lang="en-IN"/>
          </a:p>
        </p:txBody>
      </p:sp>
      <p:sp>
        <p:nvSpPr>
          <p:cNvPr id="3" name="Content Placeholder 2"/>
          <p:cNvSpPr>
            <a:spLocks noGrp="1"/>
          </p:cNvSpPr>
          <p:nvPr>
            <p:ph idx="4294967295"/>
          </p:nvPr>
        </p:nvSpPr>
        <p:spPr>
          <a:xfrm>
            <a:off x="395536" y="476672"/>
            <a:ext cx="8229600" cy="5400600"/>
          </a:xfrm>
        </p:spPr>
        <p:txBody>
          <a:bodyPr>
            <a:noAutofit/>
          </a:bodyPr>
          <a:lstStyle/>
          <a:p>
            <a:pPr lvl="0" algn="just">
              <a:buNone/>
            </a:pPr>
            <a:endParaRPr lang="en-IN" sz="2000" dirty="0" smtClean="0"/>
          </a:p>
          <a:p>
            <a:pPr lvl="0" algn="just"/>
            <a:r>
              <a:rPr lang="en-IN" sz="2000" dirty="0" smtClean="0"/>
              <a:t>In case, all the formalities are completed and patient is just waiting for transportation, </a:t>
            </a:r>
            <a:r>
              <a:rPr lang="en-IN" sz="2000" b="1" u="sng" dirty="0" smtClean="0"/>
              <a:t>patient can be requested to sit in relatives’ lounge</a:t>
            </a:r>
            <a:r>
              <a:rPr lang="en-IN" sz="2000" dirty="0" smtClean="0"/>
              <a:t>. This will enable prompt readiness of the room for the next patient.</a:t>
            </a:r>
          </a:p>
          <a:p>
            <a:pPr algn="just">
              <a:buNone/>
            </a:pPr>
            <a:endParaRPr lang="en-IN" sz="2000" dirty="0" smtClean="0"/>
          </a:p>
          <a:p>
            <a:pPr lvl="0" algn="just"/>
            <a:r>
              <a:rPr lang="en-IN" sz="2000" dirty="0" smtClean="0"/>
              <a:t>House-keeping supervisor should take care that </a:t>
            </a:r>
            <a:r>
              <a:rPr lang="en-IN" sz="2000" b="1" u="sng" dirty="0" smtClean="0"/>
              <a:t>discharges are not delayed due to shortage of GDAs</a:t>
            </a:r>
            <a:r>
              <a:rPr lang="en-IN" sz="2000" dirty="0" smtClean="0"/>
              <a:t>, as nurses either wait for them or have to do their work of getting wheel chair, collection of reports, providing clothes, making beds etc.</a:t>
            </a:r>
          </a:p>
          <a:p>
            <a:pPr algn="just">
              <a:buNone/>
            </a:pPr>
            <a:r>
              <a:rPr lang="en-IN" sz="2000" dirty="0" smtClean="0"/>
              <a:t> </a:t>
            </a:r>
          </a:p>
          <a:p>
            <a:pPr lvl="0" algn="just"/>
            <a:r>
              <a:rPr lang="en-IN" sz="2000" dirty="0" smtClean="0"/>
              <a:t>Beyond the daily main meetings headed by MS, there should be </a:t>
            </a:r>
            <a:r>
              <a:rPr lang="en-IN" sz="2000" b="1" u="sng" dirty="0" smtClean="0"/>
              <a:t>meetings at lower level among all the HODs</a:t>
            </a:r>
            <a:r>
              <a:rPr lang="en-IN" sz="2000" dirty="0" smtClean="0"/>
              <a:t> of the respective department for the mutual understanding, cooperation and solving various issues.</a:t>
            </a:r>
          </a:p>
          <a:p>
            <a:pPr lvl="0" algn="just">
              <a:buNone/>
            </a:pPr>
            <a:endParaRPr lang="en-IN" sz="2000" dirty="0" smtClean="0"/>
          </a:p>
          <a:p>
            <a:pPr lvl="0" algn="just"/>
            <a:r>
              <a:rPr lang="en-IN" sz="2000" dirty="0" smtClean="0"/>
              <a:t>A </a:t>
            </a:r>
            <a:r>
              <a:rPr lang="en-IN" sz="2000" b="1" u="sng" dirty="0" smtClean="0"/>
              <a:t>separate counter for preparation and dispatch of discharge slip </a:t>
            </a:r>
            <a:r>
              <a:rPr lang="en-IN" sz="2000" dirty="0" smtClean="0"/>
              <a:t>and reports should be made, so as to prevent chaos at the nursing station. This would even help the RMOs to type the summaries without being interfered.</a:t>
            </a:r>
          </a:p>
          <a:p>
            <a:pPr algn="just">
              <a:buNone/>
            </a:pPr>
            <a:endParaRPr lang="en-IN" sz="2000" dirty="0" smtClean="0"/>
          </a:p>
          <a:p>
            <a:pPr algn="just"/>
            <a:endParaRPr lang="en-IN" sz="2000" dirty="0" smtClean="0"/>
          </a:p>
          <a:p>
            <a:pPr algn="just"/>
            <a:endParaRPr lang="en-IN"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u="sng" dirty="0" smtClean="0">
                <a:solidFill>
                  <a:schemeClr val="bg1"/>
                </a:solidFill>
              </a:rPr>
              <a:t>LIMITATIONS OF THE STUDY</a:t>
            </a:r>
            <a:endParaRPr lang="en-IN" sz="4000" b="1" u="sng" dirty="0">
              <a:solidFill>
                <a:schemeClr val="bg1"/>
              </a:solidFill>
            </a:endParaRPr>
          </a:p>
        </p:txBody>
      </p:sp>
      <p:sp>
        <p:nvSpPr>
          <p:cNvPr id="3" name="Content Placeholder 2"/>
          <p:cNvSpPr>
            <a:spLocks noGrp="1"/>
          </p:cNvSpPr>
          <p:nvPr>
            <p:ph idx="1"/>
          </p:nvPr>
        </p:nvSpPr>
        <p:spPr/>
        <p:txBody>
          <a:bodyPr/>
          <a:lstStyle/>
          <a:p>
            <a:pPr algn="just"/>
            <a:r>
              <a:rPr lang="en-IN" sz="2800" dirty="0" smtClean="0">
                <a:solidFill>
                  <a:schemeClr val="bg1"/>
                </a:solidFill>
              </a:rPr>
              <a:t>Study period was short – thus tracking down of the compliance rate after sensitizing the staff was limited.</a:t>
            </a:r>
          </a:p>
          <a:p>
            <a:pPr algn="just"/>
            <a:r>
              <a:rPr lang="en-IN" sz="2800" dirty="0" smtClean="0">
                <a:solidFill>
                  <a:schemeClr val="bg1"/>
                </a:solidFill>
              </a:rPr>
              <a:t>Existing shortage of manpower and high turnover rate led to recurrence of same deficiencies.</a:t>
            </a:r>
          </a:p>
          <a:p>
            <a:pPr algn="just"/>
            <a:r>
              <a:rPr lang="en-IN" sz="2800" dirty="0" smtClean="0">
                <a:solidFill>
                  <a:schemeClr val="bg1"/>
                </a:solidFill>
              </a:rPr>
              <a:t>No ownership of the responsibility due to rotation of the staff.</a:t>
            </a:r>
          </a:p>
          <a:p>
            <a:pPr>
              <a:buNone/>
            </a:pPr>
            <a:endParaRPr lang="en-IN" dirty="0" smtClean="0">
              <a:solidFill>
                <a:schemeClr val="bg1"/>
              </a:solidFill>
            </a:endParaRPr>
          </a:p>
          <a:p>
            <a:endParaRPr lang="en-IN" dirty="0">
              <a:solidFill>
                <a:schemeClr val="bg1"/>
              </a:solidFill>
            </a:endParaRPr>
          </a:p>
        </p:txBody>
      </p:sp>
      <p:sp>
        <p:nvSpPr>
          <p:cNvPr id="5" name="Slide Number Placeholder 4"/>
          <p:cNvSpPr>
            <a:spLocks noGrp="1"/>
          </p:cNvSpPr>
          <p:nvPr>
            <p:ph type="sldNum" sz="quarter" idx="12"/>
          </p:nvPr>
        </p:nvSpPr>
        <p:spPr/>
        <p:txBody>
          <a:bodyPr/>
          <a:lstStyle/>
          <a:p>
            <a:fld id="{6EF6D2F5-61B3-477A-A506-A55FEF496FD7}" type="slidenum">
              <a:rPr lang="en-IN" smtClean="0">
                <a:solidFill>
                  <a:schemeClr val="bg1"/>
                </a:solidFill>
              </a:rPr>
              <a:pPr/>
              <a:t>18</a:t>
            </a:fld>
            <a:endParaRPr lang="en-IN"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u="sng" dirty="0" smtClean="0"/>
              <a:t>REFERENCES</a:t>
            </a:r>
            <a:endParaRPr lang="en-IN" sz="3200" b="1" u="sng" dirty="0"/>
          </a:p>
        </p:txBody>
      </p:sp>
      <p:sp>
        <p:nvSpPr>
          <p:cNvPr id="3" name="Content Placeholder 2"/>
          <p:cNvSpPr>
            <a:spLocks noGrp="1"/>
          </p:cNvSpPr>
          <p:nvPr>
            <p:ph idx="1"/>
          </p:nvPr>
        </p:nvSpPr>
        <p:spPr/>
        <p:txBody>
          <a:bodyPr>
            <a:normAutofit lnSpcReduction="10000"/>
          </a:bodyPr>
          <a:lstStyle/>
          <a:p>
            <a:pPr marL="457200" lvl="0" indent="-457200" algn="just">
              <a:lnSpc>
                <a:spcPct val="160000"/>
              </a:lnSpc>
              <a:buFont typeface="+mj-lt"/>
              <a:buAutoNum type="arabicPeriod"/>
            </a:pPr>
            <a:r>
              <a:rPr lang="en-IN" sz="1600" dirty="0" smtClean="0"/>
              <a:t>Discharge planning from hospital. Cochrane Database of System publisher, January26,2004. Issue1,CD000313.DO1:10.1002/14651858 CD000313. European Working Group on Operational Research.</a:t>
            </a:r>
          </a:p>
          <a:p>
            <a:pPr marL="457200" indent="-457200" algn="just">
              <a:lnSpc>
                <a:spcPct val="160000"/>
              </a:lnSpc>
              <a:buFont typeface="+mj-lt"/>
              <a:buAutoNum type="arabicPeriod"/>
            </a:pPr>
            <a:r>
              <a:rPr lang="en-US" sz="1600" dirty="0" err="1" smtClean="0"/>
              <a:t>E.Alper</a:t>
            </a:r>
            <a:r>
              <a:rPr lang="en-US" sz="1600" dirty="0" smtClean="0"/>
              <a:t>, MD, A O'Malley </a:t>
            </a:r>
            <a:r>
              <a:rPr lang="en-US" sz="1600" dirty="0" err="1" smtClean="0"/>
              <a:t>terrence</a:t>
            </a:r>
            <a:r>
              <a:rPr lang="en-US" sz="1600" dirty="0" smtClean="0"/>
              <a:t>, Greenwald Jeffrey, Hospital discharge, Topic 2790 Literature review current through: May 2013.This topic last updated: May 14, 2013 </a:t>
            </a:r>
          </a:p>
          <a:p>
            <a:pPr marL="457200" indent="-457200" algn="just">
              <a:lnSpc>
                <a:spcPct val="160000"/>
              </a:lnSpc>
              <a:buFont typeface="+mj-lt"/>
              <a:buAutoNum type="arabicPeriod"/>
            </a:pPr>
            <a:r>
              <a:rPr lang="en-US" sz="1600" dirty="0" smtClean="0"/>
              <a:t>Sawyer Ben, “Effective Discharge Begins at Admission” </a:t>
            </a:r>
          </a:p>
          <a:p>
            <a:pPr marL="457200" indent="-457200" algn="just">
              <a:lnSpc>
                <a:spcPct val="160000"/>
              </a:lnSpc>
              <a:buFont typeface="+mj-lt"/>
              <a:buAutoNum type="arabicPeriod"/>
            </a:pPr>
            <a:r>
              <a:rPr lang="en-US" sz="1600" dirty="0" smtClean="0"/>
              <a:t>O Berta, Salazar Albert ; Standardizing admission and discharge processes to improve patient flow: A cross sectional study; BMC health services, volume 12.published 28</a:t>
            </a:r>
            <a:r>
              <a:rPr lang="en-US" sz="1600" baseline="30000" dirty="0" smtClean="0"/>
              <a:t>th</a:t>
            </a:r>
            <a:r>
              <a:rPr lang="en-US" sz="1600" dirty="0" smtClean="0"/>
              <a:t> June 2012</a:t>
            </a:r>
            <a:r>
              <a:rPr lang="en-US" sz="1600" dirty="0" smtClean="0"/>
              <a:t>.</a:t>
            </a:r>
          </a:p>
          <a:p>
            <a:pPr marL="457200" indent="-457200" algn="just">
              <a:lnSpc>
                <a:spcPct val="160000"/>
              </a:lnSpc>
              <a:buFont typeface="+mj-lt"/>
              <a:buAutoNum type="arabicPeriod"/>
            </a:pPr>
            <a:r>
              <a:rPr lang="en-US" sz="1600" dirty="0" smtClean="0"/>
              <a:t>Forbes et al, May10,2012 : A review article </a:t>
            </a:r>
            <a:r>
              <a:rPr lang="en-US" sz="1600" dirty="0" smtClean="0"/>
              <a:t>on “Why the pre-admission process is a critical part of Transitional </a:t>
            </a:r>
            <a:r>
              <a:rPr lang="en-US" sz="1600" dirty="0" smtClean="0"/>
              <a:t>Care”.</a:t>
            </a:r>
            <a:endParaRPr lang="en-US" sz="1600" dirty="0" smtClean="0"/>
          </a:p>
          <a:p>
            <a:pPr algn="just"/>
            <a:endParaRPr lang="en-IN" sz="1600" dirty="0"/>
          </a:p>
        </p:txBody>
      </p:sp>
      <p:sp>
        <p:nvSpPr>
          <p:cNvPr id="5" name="Slide Number Placeholder 4"/>
          <p:cNvSpPr>
            <a:spLocks noGrp="1"/>
          </p:cNvSpPr>
          <p:nvPr>
            <p:ph type="sldNum" sz="quarter" idx="12"/>
          </p:nvPr>
        </p:nvSpPr>
        <p:spPr/>
        <p:txBody>
          <a:bodyPr/>
          <a:lstStyle/>
          <a:p>
            <a:fld id="{6EF6D2F5-61B3-477A-A506-A55FEF496FD7}" type="slidenum">
              <a:rPr lang="en-IN" smtClean="0"/>
              <a:pPr/>
              <a:t>19</a:t>
            </a:fld>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chemeClr val="bg1"/>
                </a:solidFill>
              </a:rPr>
              <a:t>INTRODUCTION</a:t>
            </a:r>
            <a:endParaRPr lang="en-IN" b="1" u="sng" dirty="0">
              <a:solidFill>
                <a:schemeClr val="bg1"/>
              </a:solidFill>
            </a:endParaRPr>
          </a:p>
        </p:txBody>
      </p:sp>
      <p:sp>
        <p:nvSpPr>
          <p:cNvPr id="3" name="Content Placeholder 2"/>
          <p:cNvSpPr>
            <a:spLocks noGrp="1"/>
          </p:cNvSpPr>
          <p:nvPr>
            <p:ph idx="1"/>
          </p:nvPr>
        </p:nvSpPr>
        <p:spPr/>
        <p:txBody>
          <a:bodyPr>
            <a:normAutofit fontScale="92500"/>
          </a:bodyPr>
          <a:lstStyle/>
          <a:p>
            <a:r>
              <a:rPr lang="en-IN" sz="2400" dirty="0" smtClean="0">
                <a:solidFill>
                  <a:schemeClr val="bg1"/>
                </a:solidFill>
              </a:rPr>
              <a:t>Admission to an acute hospital may be planned (</a:t>
            </a:r>
            <a:r>
              <a:rPr lang="en-IN" sz="2400" i="1" dirty="0" smtClean="0">
                <a:solidFill>
                  <a:schemeClr val="bg1"/>
                </a:solidFill>
              </a:rPr>
              <a:t>elective</a:t>
            </a:r>
            <a:r>
              <a:rPr lang="en-IN" sz="2400" dirty="0" smtClean="0">
                <a:solidFill>
                  <a:schemeClr val="bg1"/>
                </a:solidFill>
              </a:rPr>
              <a:t>) or may be required as a matter of urgency (</a:t>
            </a:r>
            <a:r>
              <a:rPr lang="en-IN" sz="2400" i="1" dirty="0" smtClean="0">
                <a:solidFill>
                  <a:schemeClr val="bg1"/>
                </a:solidFill>
              </a:rPr>
              <a:t>emergency</a:t>
            </a:r>
            <a:r>
              <a:rPr lang="en-IN" sz="2400" dirty="0" smtClean="0">
                <a:solidFill>
                  <a:schemeClr val="bg1"/>
                </a:solidFill>
              </a:rPr>
              <a:t>). Elective admissions are those which occur as a consequence of referral to hospital by a general practitioner, medical consultant, a visit to the hospital outpatient department or a planned transfer from another hospital.</a:t>
            </a:r>
          </a:p>
          <a:p>
            <a:r>
              <a:rPr lang="en-IN" sz="2400" dirty="0" smtClean="0">
                <a:solidFill>
                  <a:schemeClr val="bg1"/>
                </a:solidFill>
              </a:rPr>
              <a:t>Discharge from hospital is a process, not an isolated event. It involves the development and implementation of a plan to facilitate the transfer of an individual from hospital to an alternative setting where appropriate. </a:t>
            </a:r>
            <a:r>
              <a:rPr lang="en-US" sz="2400" dirty="0" smtClean="0">
                <a:solidFill>
                  <a:schemeClr val="bg1"/>
                </a:solidFill>
              </a:rPr>
              <a:t>Discharging patients from the hospital is a complex process that is fraught with challenges.  Hospitalization is often a short-term event, so ideally the determination of the patient’s discharge plan begins upon their admission to a hospital. </a:t>
            </a:r>
            <a:endParaRPr lang="en-IN" sz="2400" dirty="0" smtClean="0">
              <a:solidFill>
                <a:schemeClr val="bg1"/>
              </a:solidFill>
            </a:endParaRPr>
          </a:p>
          <a:p>
            <a:endParaRPr lang="en-IN" sz="2400" b="1" dirty="0">
              <a:solidFill>
                <a:schemeClr val="bg1"/>
              </a:solidFill>
            </a:endParaRPr>
          </a:p>
        </p:txBody>
      </p:sp>
      <p:sp>
        <p:nvSpPr>
          <p:cNvPr id="4" name="Slide Number Placeholder 3"/>
          <p:cNvSpPr>
            <a:spLocks noGrp="1"/>
          </p:cNvSpPr>
          <p:nvPr>
            <p:ph type="sldNum" sz="quarter" idx="12"/>
          </p:nvPr>
        </p:nvSpPr>
        <p:spPr/>
        <p:txBody>
          <a:bodyPr/>
          <a:lstStyle/>
          <a:p>
            <a:fld id="{6EF6D2F5-61B3-477A-A506-A55FEF496FD7}" type="slidenum">
              <a:rPr lang="en-IN" smtClean="0">
                <a:solidFill>
                  <a:schemeClr val="bg1"/>
                </a:solidFill>
              </a:rPr>
              <a:pPr/>
              <a:t>2</a:t>
            </a:fld>
            <a:endParaRPr lang="en-IN"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hallway.jpg"/>
          <p:cNvPicPr>
            <a:picLocks noGrp="1" noChangeAspect="1"/>
          </p:cNvPicPr>
          <p:nvPr>
            <p:ph idx="1"/>
          </p:nvPr>
        </p:nvPicPr>
        <p:blipFill>
          <a:blip r:embed="rId2" cstate="print"/>
          <a:stretch>
            <a:fillRect/>
          </a:stretch>
        </p:blipFill>
        <p:spPr>
          <a:xfrm>
            <a:off x="1" y="0"/>
            <a:ext cx="9144000" cy="6858000"/>
          </a:xfrm>
        </p:spPr>
      </p:pic>
      <p:sp>
        <p:nvSpPr>
          <p:cNvPr id="5" name="Slide Number Placeholder 4"/>
          <p:cNvSpPr>
            <a:spLocks noGrp="1"/>
          </p:cNvSpPr>
          <p:nvPr>
            <p:ph type="sldNum" sz="quarter" idx="12"/>
          </p:nvPr>
        </p:nvSpPr>
        <p:spPr/>
        <p:txBody>
          <a:bodyPr/>
          <a:lstStyle/>
          <a:p>
            <a:fld id="{6EF6D2F5-61B3-477A-A506-A55FEF496FD7}" type="slidenum">
              <a:rPr lang="en-IN" smtClean="0"/>
              <a:pPr/>
              <a:t>20</a:t>
            </a:fld>
            <a:endParaRPr lang="en-IN"/>
          </a:p>
        </p:txBody>
      </p:sp>
      <p:sp>
        <p:nvSpPr>
          <p:cNvPr id="7" name="TextBox 6"/>
          <p:cNvSpPr txBox="1"/>
          <p:nvPr/>
        </p:nvSpPr>
        <p:spPr>
          <a:xfrm>
            <a:off x="2699792" y="5085184"/>
            <a:ext cx="3888432" cy="923330"/>
          </a:xfrm>
          <a:prstGeom prst="rect">
            <a:avLst/>
          </a:prstGeom>
          <a:noFill/>
        </p:spPr>
        <p:txBody>
          <a:bodyPr wrap="square" rtlCol="0">
            <a:spAutoFit/>
          </a:bodyPr>
          <a:lstStyle/>
          <a:p>
            <a:pPr algn="ctr"/>
            <a:r>
              <a:rPr lang="en-IN" sz="5400" b="1" dirty="0" smtClean="0">
                <a:solidFill>
                  <a:srgbClr val="C00000"/>
                </a:solidFill>
              </a:rPr>
              <a:t>THANK YOU</a:t>
            </a:r>
            <a:endParaRPr lang="en-IN" sz="5400" b="1"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OBJECTIVES</a:t>
            </a:r>
            <a:endParaRPr lang="en-IN" b="1" u="sng" dirty="0"/>
          </a:p>
        </p:txBody>
      </p:sp>
      <p:sp>
        <p:nvSpPr>
          <p:cNvPr id="3" name="Content Placeholder 2"/>
          <p:cNvSpPr>
            <a:spLocks noGrp="1"/>
          </p:cNvSpPr>
          <p:nvPr>
            <p:ph idx="1"/>
          </p:nvPr>
        </p:nvSpPr>
        <p:spPr/>
        <p:txBody>
          <a:bodyPr>
            <a:normAutofit fontScale="25000" lnSpcReduction="20000"/>
          </a:bodyPr>
          <a:lstStyle/>
          <a:p>
            <a:pPr algn="just">
              <a:buNone/>
            </a:pPr>
            <a:r>
              <a:rPr lang="en-IN" sz="9600" dirty="0" smtClean="0"/>
              <a:t>    </a:t>
            </a:r>
          </a:p>
          <a:p>
            <a:pPr algn="just">
              <a:buNone/>
            </a:pPr>
            <a:r>
              <a:rPr lang="en-IN" sz="9600" dirty="0" smtClean="0"/>
              <a:t>    </a:t>
            </a:r>
            <a:r>
              <a:rPr lang="en-IN" sz="9600" b="1" u="sng" dirty="0" smtClean="0"/>
              <a:t>General</a:t>
            </a:r>
            <a:r>
              <a:rPr lang="en-IN" sz="9600" b="1" dirty="0" smtClean="0"/>
              <a:t> </a:t>
            </a:r>
          </a:p>
          <a:p>
            <a:pPr algn="just">
              <a:buNone/>
            </a:pPr>
            <a:r>
              <a:rPr lang="en-IN" sz="9600" b="1" dirty="0"/>
              <a:t> </a:t>
            </a:r>
            <a:r>
              <a:rPr lang="en-IN" sz="9600" b="1" dirty="0" smtClean="0"/>
              <a:t>    </a:t>
            </a:r>
            <a:r>
              <a:rPr lang="en-IN" sz="9600" dirty="0" smtClean="0"/>
              <a:t>To study the patient Admission and Discharge process in Synergy Institute of Medical Sciences, Dehradun to reduce the delays in the </a:t>
            </a:r>
            <a:r>
              <a:rPr lang="en-IN" sz="9600" smtClean="0"/>
              <a:t>admission and discharges</a:t>
            </a:r>
            <a:r>
              <a:rPr lang="en-IN" sz="9600" dirty="0" smtClean="0"/>
              <a:t>.</a:t>
            </a:r>
          </a:p>
          <a:p>
            <a:pPr algn="just">
              <a:buNone/>
            </a:pPr>
            <a:endParaRPr lang="en-IN" sz="9600" dirty="0" smtClean="0"/>
          </a:p>
          <a:p>
            <a:pPr algn="just">
              <a:buNone/>
            </a:pPr>
            <a:r>
              <a:rPr lang="en-IN" sz="9600" b="1" dirty="0"/>
              <a:t> </a:t>
            </a:r>
            <a:r>
              <a:rPr lang="en-IN" sz="9600" b="1" dirty="0" smtClean="0"/>
              <a:t>    </a:t>
            </a:r>
            <a:r>
              <a:rPr lang="en-IN" sz="9600" b="1" u="sng" dirty="0" smtClean="0"/>
              <a:t>Specific</a:t>
            </a:r>
            <a:r>
              <a:rPr lang="en-IN" sz="9600" dirty="0" smtClean="0"/>
              <a:t>	</a:t>
            </a:r>
          </a:p>
          <a:p>
            <a:pPr lvl="0" algn="just"/>
            <a:r>
              <a:rPr lang="en-IN" sz="9600" dirty="0" smtClean="0"/>
              <a:t>To analyze the steps involved in the admission and discharge process and to find out the average discharge and admission time.</a:t>
            </a:r>
          </a:p>
          <a:p>
            <a:pPr lvl="0" algn="just"/>
            <a:r>
              <a:rPr lang="en-IN" sz="9600" dirty="0" smtClean="0"/>
              <a:t>To root out the significant reasons of delay.</a:t>
            </a:r>
          </a:p>
          <a:p>
            <a:pPr lvl="0" algn="just"/>
            <a:r>
              <a:rPr lang="en-IN" sz="9600" dirty="0" smtClean="0"/>
              <a:t>To recommend steps to reduce the delays.</a:t>
            </a:r>
          </a:p>
          <a:p>
            <a:pPr lvl="0" algn="just">
              <a:buNone/>
            </a:pPr>
            <a:endParaRPr lang="en-IN" sz="9600" dirty="0" smtClean="0"/>
          </a:p>
          <a:p>
            <a:pPr algn="just">
              <a:buNone/>
            </a:pPr>
            <a:r>
              <a:rPr lang="en-IN" sz="9600" b="1" dirty="0" smtClean="0"/>
              <a:t> </a:t>
            </a:r>
            <a:endParaRPr lang="en-IN" sz="9600" dirty="0" smtClean="0"/>
          </a:p>
          <a:p>
            <a:pPr algn="just"/>
            <a:endParaRPr lang="en-IN" sz="3800" dirty="0" smtClean="0"/>
          </a:p>
          <a:p>
            <a:pPr algn="just">
              <a:buNone/>
            </a:pPr>
            <a:endParaRPr lang="en-IN" sz="2400" dirty="0" smtClean="0"/>
          </a:p>
          <a:p>
            <a:pPr algn="just">
              <a:buNone/>
            </a:pPr>
            <a:endParaRPr lang="en-IN" sz="2400" dirty="0"/>
          </a:p>
          <a:p>
            <a:pPr algn="just">
              <a:buNone/>
            </a:pPr>
            <a:r>
              <a:rPr lang="en-IN" sz="2400" dirty="0" smtClean="0"/>
              <a:t>      </a:t>
            </a:r>
            <a:endParaRPr lang="en-IN" sz="2400" dirty="0"/>
          </a:p>
        </p:txBody>
      </p:sp>
      <p:sp>
        <p:nvSpPr>
          <p:cNvPr id="4" name="Slide Number Placeholder 3"/>
          <p:cNvSpPr>
            <a:spLocks noGrp="1"/>
          </p:cNvSpPr>
          <p:nvPr>
            <p:ph type="sldNum" sz="quarter" idx="12"/>
          </p:nvPr>
        </p:nvSpPr>
        <p:spPr/>
        <p:txBody>
          <a:bodyPr/>
          <a:lstStyle/>
          <a:p>
            <a:fld id="{6EF6D2F5-61B3-477A-A506-A55FEF496FD7}" type="slidenum">
              <a:rPr lang="en-IN" smtClean="0">
                <a:solidFill>
                  <a:schemeClr val="tx1"/>
                </a:solidFill>
              </a:rPr>
              <a:pPr/>
              <a:t>3</a:t>
            </a:fld>
            <a:endParaRPr lang="en-IN" dirty="0">
              <a:solidFill>
                <a:schemeClr val="tx1"/>
              </a:solidFill>
            </a:endParaRPr>
          </a:p>
        </p:txBody>
      </p:sp>
      <p:pic>
        <p:nvPicPr>
          <p:cNvPr id="1026" name="Picture 2" descr="C:\Users\sonal agarwal\Pictures\images (3).jpg"/>
          <p:cNvPicPr>
            <a:picLocks noChangeAspect="1" noChangeArrowheads="1"/>
          </p:cNvPicPr>
          <p:nvPr/>
        </p:nvPicPr>
        <p:blipFill>
          <a:blip r:embed="rId2" cstate="print"/>
          <a:srcRect/>
          <a:stretch>
            <a:fillRect/>
          </a:stretch>
        </p:blipFill>
        <p:spPr bwMode="auto">
          <a:xfrm>
            <a:off x="7020272" y="188641"/>
            <a:ext cx="1855093" cy="165618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IN" b="1" u="sng" dirty="0" smtClean="0"/>
              <a:t>METHODOLOGY</a:t>
            </a:r>
            <a:endParaRPr lang="en-IN" b="1" u="sng" dirty="0"/>
          </a:p>
        </p:txBody>
      </p:sp>
      <p:sp>
        <p:nvSpPr>
          <p:cNvPr id="3" name="Content Placeholder 2"/>
          <p:cNvSpPr>
            <a:spLocks noGrp="1"/>
          </p:cNvSpPr>
          <p:nvPr>
            <p:ph idx="1"/>
          </p:nvPr>
        </p:nvSpPr>
        <p:spPr>
          <a:xfrm>
            <a:off x="457200" y="1196752"/>
            <a:ext cx="8229600" cy="4929411"/>
          </a:xfrm>
        </p:spPr>
        <p:txBody>
          <a:bodyPr>
            <a:noAutofit/>
          </a:bodyPr>
          <a:lstStyle/>
          <a:p>
            <a:pPr algn="just"/>
            <a:r>
              <a:rPr lang="en-IN" sz="1800" b="1" dirty="0"/>
              <a:t>Study Area: </a:t>
            </a:r>
            <a:r>
              <a:rPr lang="en-IN" sz="1800" dirty="0" smtClean="0"/>
              <a:t>Synergy Institute of Medical Sciences, Dehradun</a:t>
            </a:r>
          </a:p>
          <a:p>
            <a:pPr algn="just"/>
            <a:r>
              <a:rPr lang="en-IN" sz="1800" b="1" dirty="0" smtClean="0"/>
              <a:t>Sample Method: </a:t>
            </a:r>
            <a:r>
              <a:rPr lang="en-IN" sz="1800" dirty="0" smtClean="0"/>
              <a:t>Non-probability convenience sampling</a:t>
            </a:r>
            <a:endParaRPr lang="en-IN" sz="1800" dirty="0"/>
          </a:p>
          <a:p>
            <a:pPr algn="just"/>
            <a:r>
              <a:rPr lang="en-IN" sz="1800" b="1" dirty="0" smtClean="0"/>
              <a:t>Sample Size: </a:t>
            </a:r>
            <a:r>
              <a:rPr lang="en-IN" sz="1800" dirty="0" smtClean="0"/>
              <a:t>80 Admissions and 100 Discharges</a:t>
            </a:r>
            <a:endParaRPr lang="en-IN" sz="1800" dirty="0"/>
          </a:p>
          <a:p>
            <a:pPr algn="just"/>
            <a:r>
              <a:rPr lang="en-IN" sz="1800" b="1" dirty="0"/>
              <a:t>Study Design: </a:t>
            </a:r>
            <a:r>
              <a:rPr lang="en-IN" sz="1800" dirty="0"/>
              <a:t>Cross-Sectional Descriptive Study</a:t>
            </a:r>
          </a:p>
          <a:p>
            <a:pPr algn="just"/>
            <a:r>
              <a:rPr lang="en-IN" sz="1800" b="1" dirty="0"/>
              <a:t>Source of Data:</a:t>
            </a:r>
            <a:endParaRPr lang="en-IN" sz="1800" dirty="0"/>
          </a:p>
          <a:p>
            <a:pPr lvl="0">
              <a:buNone/>
            </a:pPr>
            <a:r>
              <a:rPr lang="en-IN" sz="1800" dirty="0" smtClean="0"/>
              <a:t>        </a:t>
            </a:r>
            <a:r>
              <a:rPr lang="en-US" sz="1800" dirty="0" smtClean="0"/>
              <a:t>Primary data was obtained through:</a:t>
            </a:r>
            <a:endParaRPr lang="en-IN" sz="1800" dirty="0" smtClean="0"/>
          </a:p>
          <a:p>
            <a:pPr lvl="0">
              <a:buFont typeface="Wingdings" pitchFamily="2" charset="2"/>
              <a:buChar char="ü"/>
            </a:pPr>
            <a:r>
              <a:rPr lang="en-US" sz="1800" dirty="0" smtClean="0"/>
              <a:t>        Time motion study</a:t>
            </a:r>
            <a:endParaRPr lang="en-IN" sz="1800" dirty="0" smtClean="0"/>
          </a:p>
          <a:p>
            <a:pPr lvl="0">
              <a:buFont typeface="Wingdings" pitchFamily="2" charset="2"/>
              <a:buChar char="ü"/>
            </a:pPr>
            <a:r>
              <a:rPr lang="en-US" sz="1800" dirty="0" smtClean="0"/>
              <a:t>        Direct observations of the discharges process and recording of the critical activities.</a:t>
            </a:r>
            <a:endParaRPr lang="en-IN" sz="1800" dirty="0" smtClean="0"/>
          </a:p>
          <a:p>
            <a:pPr lvl="0">
              <a:buFont typeface="Wingdings" pitchFamily="2" charset="2"/>
              <a:buChar char="ü"/>
            </a:pPr>
            <a:r>
              <a:rPr lang="en-US" sz="1800" dirty="0" smtClean="0"/>
              <a:t>        Interactions with doctors, team leaders, nurses, billing, and other concerned staff   involved in the discharge process.</a:t>
            </a:r>
            <a:endParaRPr lang="en-IN" sz="1800" dirty="0" smtClean="0"/>
          </a:p>
          <a:p>
            <a:pPr lvl="0">
              <a:buNone/>
            </a:pPr>
            <a:r>
              <a:rPr lang="en-US" sz="1800" dirty="0" smtClean="0"/>
              <a:t>        Secondary data was obtained through</a:t>
            </a:r>
            <a:endParaRPr lang="en-IN" sz="1800" dirty="0" smtClean="0"/>
          </a:p>
          <a:p>
            <a:pPr lvl="0">
              <a:buFont typeface="Wingdings" pitchFamily="2" charset="2"/>
              <a:buChar char="ü"/>
            </a:pPr>
            <a:r>
              <a:rPr lang="en-US" sz="1800" dirty="0" smtClean="0"/>
              <a:t>         </a:t>
            </a:r>
            <a:r>
              <a:rPr lang="en-US" sz="1800" dirty="0" err="1" smtClean="0"/>
              <a:t>Macshell</a:t>
            </a:r>
            <a:r>
              <a:rPr lang="en-US" sz="1800" dirty="0" smtClean="0"/>
              <a:t> (Hospital Information Management System)</a:t>
            </a:r>
            <a:endParaRPr lang="en-IN" sz="1800" dirty="0"/>
          </a:p>
          <a:p>
            <a:pPr algn="just"/>
            <a:r>
              <a:rPr lang="en-IN" sz="1800" b="1" dirty="0" smtClean="0"/>
              <a:t>Data analysis: </a:t>
            </a:r>
            <a:r>
              <a:rPr lang="en-IN" sz="1800" dirty="0" err="1" smtClean="0"/>
              <a:t>microsoft</a:t>
            </a:r>
            <a:r>
              <a:rPr lang="en-IN" sz="1800" dirty="0" smtClean="0"/>
              <a:t> excel</a:t>
            </a:r>
            <a:endParaRPr lang="en-IN" sz="1800" b="1" dirty="0"/>
          </a:p>
          <a:p>
            <a:endParaRPr lang="en-IN" sz="1800" dirty="0"/>
          </a:p>
        </p:txBody>
      </p:sp>
      <p:sp>
        <p:nvSpPr>
          <p:cNvPr id="4" name="Slide Number Placeholder 3"/>
          <p:cNvSpPr>
            <a:spLocks noGrp="1"/>
          </p:cNvSpPr>
          <p:nvPr>
            <p:ph type="sldNum" sz="quarter" idx="12"/>
          </p:nvPr>
        </p:nvSpPr>
        <p:spPr>
          <a:xfrm>
            <a:off x="6553200" y="6453336"/>
            <a:ext cx="2133600" cy="268139"/>
          </a:xfrm>
        </p:spPr>
        <p:txBody>
          <a:bodyPr/>
          <a:lstStyle/>
          <a:p>
            <a:fld id="{6EF6D2F5-61B3-477A-A506-A55FEF496FD7}" type="slidenum">
              <a:rPr lang="en-IN" smtClean="0">
                <a:solidFill>
                  <a:schemeClr val="tx1"/>
                </a:solidFill>
              </a:rPr>
              <a:pPr/>
              <a:t>4</a:t>
            </a:fld>
            <a:endParaRPr lang="en-IN"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IN" sz="3200" b="1" u="sng" dirty="0" smtClean="0"/>
              <a:t>REVIEW OF LITERATURE</a:t>
            </a:r>
            <a:endParaRPr lang="en-IN" sz="3200" b="1" u="sng" dirty="0"/>
          </a:p>
        </p:txBody>
      </p:sp>
      <p:sp>
        <p:nvSpPr>
          <p:cNvPr id="3" name="Content Placeholder 2"/>
          <p:cNvSpPr>
            <a:spLocks noGrp="1"/>
          </p:cNvSpPr>
          <p:nvPr>
            <p:ph idx="1"/>
          </p:nvPr>
        </p:nvSpPr>
        <p:spPr>
          <a:xfrm>
            <a:off x="457200" y="953971"/>
            <a:ext cx="8229600" cy="4608512"/>
          </a:xfrm>
        </p:spPr>
        <p:txBody>
          <a:bodyPr>
            <a:noAutofit/>
          </a:bodyPr>
          <a:lstStyle/>
          <a:p>
            <a:pPr algn="just">
              <a:buFont typeface="Wingdings" pitchFamily="2" charset="2"/>
              <a:buChar char="§"/>
            </a:pPr>
            <a:r>
              <a:rPr lang="en-US" sz="1800" dirty="0" smtClean="0"/>
              <a:t>In a Cochrane Database Systematic Review of discharge planning from hospital to home, Sheppard et al (2003) report than nearly 30 per cent of all hospital discharges are delayed for non-medical reasons. The causes of such delay, reported by the U.S. Department of Health in 2003, include inadequate assessment resulting in, e.g., poor knowledge of the patient’s social circumstances; poor organization, e.g., late booking of transport; and poor communication between the hospital and providers of services in the </a:t>
            </a:r>
            <a:r>
              <a:rPr lang="en-US" sz="1800" dirty="0" smtClean="0"/>
              <a:t>community.</a:t>
            </a:r>
            <a:endParaRPr lang="en-US" sz="1800" b="1" u="sng" dirty="0" smtClean="0"/>
          </a:p>
          <a:p>
            <a:pPr algn="just">
              <a:buFont typeface="Wingdings" pitchFamily="2" charset="2"/>
              <a:buChar char="q"/>
            </a:pPr>
            <a:endParaRPr lang="en-US" sz="1800" b="1" dirty="0" smtClean="0"/>
          </a:p>
          <a:p>
            <a:pPr algn="just">
              <a:buFont typeface="Wingdings" pitchFamily="2" charset="2"/>
              <a:buChar char="§"/>
            </a:pPr>
            <a:r>
              <a:rPr lang="en-US" sz="1800" dirty="0" smtClean="0"/>
              <a:t>A study conducted by Falcon et al in 1991 showed that </a:t>
            </a:r>
            <a:r>
              <a:rPr lang="en-US" sz="1800" dirty="0" smtClean="0"/>
              <a:t>t</a:t>
            </a:r>
            <a:r>
              <a:rPr lang="en-US" sz="1800" dirty="0" smtClean="0"/>
              <a:t>he </a:t>
            </a:r>
            <a:r>
              <a:rPr lang="en-US" sz="1800" dirty="0" smtClean="0"/>
              <a:t>average delay for 3,111 patients awaiting discharge in 80 North Carolina acute care general hospitals during May 1999 was 16.7 days. </a:t>
            </a:r>
            <a:r>
              <a:rPr lang="en-US" sz="1800" dirty="0" smtClean="0"/>
              <a:t>A </a:t>
            </a:r>
            <a:r>
              <a:rPr lang="en-US" sz="1800" dirty="0" smtClean="0"/>
              <a:t>comparable Michigan study identified a rate of 6.5 days</a:t>
            </a:r>
            <a:r>
              <a:rPr lang="en-US" sz="1800" dirty="0" smtClean="0"/>
              <a:t>. </a:t>
            </a:r>
            <a:r>
              <a:rPr lang="en-US" sz="1800" dirty="0" smtClean="0"/>
              <a:t>Delayed discharges are believed to compromise the quality of patient care, reflect a lack of efficiency and effectiveness, and lack of service coordination</a:t>
            </a:r>
            <a:r>
              <a:rPr lang="en-US" sz="1800" dirty="0" smtClean="0"/>
              <a:t>.</a:t>
            </a:r>
          </a:p>
          <a:p>
            <a:pPr algn="just">
              <a:buFont typeface="Wingdings" pitchFamily="2" charset="2"/>
              <a:buChar char="§"/>
            </a:pPr>
            <a:endParaRPr lang="en-US" sz="1800" dirty="0" smtClean="0"/>
          </a:p>
          <a:p>
            <a:pPr algn="just">
              <a:buFont typeface="Wingdings" pitchFamily="2" charset="2"/>
              <a:buChar char="§"/>
            </a:pPr>
            <a:r>
              <a:rPr lang="en-US" sz="1800" dirty="0" smtClean="0"/>
              <a:t>A review by Forbes et al, May 10, 2012, on “Why the pre-admission process is a critical part of Transitional Care”, shows that </a:t>
            </a:r>
            <a:r>
              <a:rPr lang="en-IN" sz="1800" dirty="0" smtClean="0"/>
              <a:t>improving all stages of the patient care cycle (pre-admission, hospital stay, post discharge support) will ensure effective patient resource utilization, patient satisfaction, and patient </a:t>
            </a:r>
            <a:r>
              <a:rPr lang="en-IN" sz="1800" dirty="0" smtClean="0"/>
              <a:t>safety.</a:t>
            </a:r>
            <a:r>
              <a:rPr lang="en-US" sz="1800" dirty="0" smtClean="0"/>
              <a:t> </a:t>
            </a:r>
            <a:endParaRPr lang="en-US" sz="1800" dirty="0" smtClean="0"/>
          </a:p>
          <a:p>
            <a:pPr algn="just"/>
            <a:endParaRPr lang="en-IN" sz="1800" dirty="0"/>
          </a:p>
        </p:txBody>
      </p:sp>
      <p:sp>
        <p:nvSpPr>
          <p:cNvPr id="5" name="Slide Number Placeholder 4"/>
          <p:cNvSpPr>
            <a:spLocks noGrp="1"/>
          </p:cNvSpPr>
          <p:nvPr>
            <p:ph type="sldNum" sz="quarter" idx="12"/>
          </p:nvPr>
        </p:nvSpPr>
        <p:spPr/>
        <p:txBody>
          <a:bodyPr/>
          <a:lstStyle/>
          <a:p>
            <a:fld id="{6EF6D2F5-61B3-477A-A506-A55FEF496FD7}" type="slidenum">
              <a:rPr lang="en-IN" smtClean="0"/>
              <a:pPr/>
              <a:t>5</a:t>
            </a:fld>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216024"/>
          </a:xfrm>
        </p:spPr>
        <p:txBody>
          <a:bodyPr>
            <a:normAutofit fontScale="90000"/>
          </a:bodyPr>
          <a:lstStyle/>
          <a:p>
            <a:r>
              <a:rPr lang="en-IN" sz="3300" b="1" u="sng" dirty="0" smtClean="0"/>
              <a:t>ADMISSION PROCESS</a:t>
            </a:r>
            <a:endParaRPr lang="en-IN" sz="2200" b="1" u="sng" dirty="0"/>
          </a:p>
        </p:txBody>
      </p:sp>
      <p:sp>
        <p:nvSpPr>
          <p:cNvPr id="5" name="Slide Number Placeholder 4"/>
          <p:cNvSpPr>
            <a:spLocks noGrp="1"/>
          </p:cNvSpPr>
          <p:nvPr>
            <p:ph type="sldNum" sz="quarter" idx="12"/>
          </p:nvPr>
        </p:nvSpPr>
        <p:spPr>
          <a:xfrm>
            <a:off x="6553200" y="6597352"/>
            <a:ext cx="2133600" cy="124123"/>
          </a:xfrm>
        </p:spPr>
        <p:txBody>
          <a:bodyPr/>
          <a:lstStyle/>
          <a:p>
            <a:fld id="{6EF6D2F5-61B3-477A-A506-A55FEF496FD7}" type="slidenum">
              <a:rPr lang="en-IN" smtClean="0">
                <a:solidFill>
                  <a:schemeClr val="bg1"/>
                </a:solidFill>
              </a:rPr>
              <a:pPr/>
              <a:t>6</a:t>
            </a:fld>
            <a:endParaRPr lang="en-IN" dirty="0">
              <a:solidFill>
                <a:schemeClr val="bg1"/>
              </a:solidFill>
            </a:endParaRPr>
          </a:p>
        </p:txBody>
      </p:sp>
      <p:graphicFrame>
        <p:nvGraphicFramePr>
          <p:cNvPr id="27" name="Diagram 26"/>
          <p:cNvGraphicFramePr/>
          <p:nvPr/>
        </p:nvGraphicFramePr>
        <p:xfrm>
          <a:off x="0" y="825710"/>
          <a:ext cx="9144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EF6D2F5-61B3-477A-A506-A55FEF496FD7}" type="slidenum">
              <a:rPr lang="en-IN" smtClean="0">
                <a:solidFill>
                  <a:schemeClr val="bg1"/>
                </a:solidFill>
              </a:rPr>
              <a:pPr/>
              <a:t>7</a:t>
            </a:fld>
            <a:endParaRPr lang="en-IN" dirty="0">
              <a:solidFill>
                <a:schemeClr val="bg1"/>
              </a:solidFill>
            </a:endParaRPr>
          </a:p>
        </p:txBody>
      </p:sp>
      <p:sp>
        <p:nvSpPr>
          <p:cNvPr id="6" name="Rectangle 5"/>
          <p:cNvSpPr/>
          <p:nvPr/>
        </p:nvSpPr>
        <p:spPr>
          <a:xfrm>
            <a:off x="2411760" y="96434"/>
            <a:ext cx="4824367" cy="584775"/>
          </a:xfrm>
          <a:prstGeom prst="rect">
            <a:avLst/>
          </a:prstGeom>
        </p:spPr>
        <p:txBody>
          <a:bodyPr wrap="square">
            <a:spAutoFit/>
          </a:bodyPr>
          <a:lstStyle/>
          <a:p>
            <a:pPr algn="ctr"/>
            <a:r>
              <a:rPr lang="en-IN" sz="3200" b="1" u="sng" dirty="0" smtClean="0"/>
              <a:t>DISCHARGE PROCESS</a:t>
            </a:r>
            <a:endParaRPr lang="en-IN" sz="3200" dirty="0"/>
          </a:p>
        </p:txBody>
      </p:sp>
      <p:graphicFrame>
        <p:nvGraphicFramePr>
          <p:cNvPr id="7" name="Diagram 6"/>
          <p:cNvGraphicFramePr/>
          <p:nvPr/>
        </p:nvGraphicFramePr>
        <p:xfrm>
          <a:off x="251520" y="726782"/>
          <a:ext cx="8892480" cy="61312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EF6D2F5-61B3-477A-A506-A55FEF496FD7}" type="slidenum">
              <a:rPr lang="en-IN" smtClean="0">
                <a:solidFill>
                  <a:schemeClr val="bg1"/>
                </a:solidFill>
              </a:rPr>
              <a:pPr/>
              <a:t>8</a:t>
            </a:fld>
            <a:endParaRPr lang="en-IN" dirty="0">
              <a:solidFill>
                <a:schemeClr val="bg1"/>
              </a:solidFill>
            </a:endParaRPr>
          </a:p>
        </p:txBody>
      </p:sp>
      <p:sp>
        <p:nvSpPr>
          <p:cNvPr id="4" name="Title 3"/>
          <p:cNvSpPr>
            <a:spLocks noGrp="1"/>
          </p:cNvSpPr>
          <p:nvPr>
            <p:ph type="title" idx="4294967295"/>
          </p:nvPr>
        </p:nvSpPr>
        <p:spPr>
          <a:xfrm>
            <a:off x="611560" y="260648"/>
            <a:ext cx="7992888" cy="648072"/>
          </a:xfrm>
        </p:spPr>
        <p:txBody>
          <a:bodyPr>
            <a:normAutofit/>
          </a:bodyPr>
          <a:lstStyle/>
          <a:p>
            <a:r>
              <a:rPr lang="en-IN" sz="2800" b="1" u="sng" dirty="0" smtClean="0"/>
              <a:t>  STUDY FINDINGS</a:t>
            </a:r>
            <a:endParaRPr lang="en-IN" sz="2800" b="1" u="sng" dirty="0"/>
          </a:p>
        </p:txBody>
      </p:sp>
      <p:graphicFrame>
        <p:nvGraphicFramePr>
          <p:cNvPr id="8" name="Content Placeholder 7"/>
          <p:cNvGraphicFramePr>
            <a:graphicFrameLocks noGrp="1"/>
          </p:cNvGraphicFramePr>
          <p:nvPr>
            <p:ph sz="half" idx="4294967295"/>
          </p:nvPr>
        </p:nvGraphicFramePr>
        <p:xfrm>
          <a:off x="0" y="1412776"/>
          <a:ext cx="4499992" cy="51845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ontent Placeholder 11"/>
          <p:cNvGraphicFramePr>
            <a:graphicFrameLocks noGrp="1"/>
          </p:cNvGraphicFramePr>
          <p:nvPr>
            <p:ph sz="quarter" idx="4294967295"/>
          </p:nvPr>
        </p:nvGraphicFramePr>
        <p:xfrm>
          <a:off x="4644008" y="1412776"/>
          <a:ext cx="4320479" cy="5184576"/>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12"/>
          <p:cNvSpPr>
            <a:spLocks noGrp="1"/>
          </p:cNvSpPr>
          <p:nvPr>
            <p:ph type="body" idx="4294967295"/>
          </p:nvPr>
        </p:nvSpPr>
        <p:spPr>
          <a:xfrm>
            <a:off x="0" y="836712"/>
            <a:ext cx="4040188" cy="638175"/>
          </a:xfrm>
        </p:spPr>
        <p:txBody>
          <a:bodyPr/>
          <a:lstStyle/>
          <a:p>
            <a:pPr algn="ctr"/>
            <a:r>
              <a:rPr lang="en-IN" dirty="0" smtClean="0"/>
              <a:t>ADMISSION</a:t>
            </a:r>
            <a:endParaRPr lang="en-IN" dirty="0"/>
          </a:p>
        </p:txBody>
      </p:sp>
      <p:sp>
        <p:nvSpPr>
          <p:cNvPr id="14" name="Text Placeholder 13"/>
          <p:cNvSpPr>
            <a:spLocks noGrp="1"/>
          </p:cNvSpPr>
          <p:nvPr>
            <p:ph type="body" sz="quarter" idx="4294967295"/>
          </p:nvPr>
        </p:nvSpPr>
        <p:spPr>
          <a:xfrm>
            <a:off x="5102225" y="836712"/>
            <a:ext cx="4041775" cy="638175"/>
          </a:xfrm>
        </p:spPr>
        <p:txBody>
          <a:bodyPr/>
          <a:lstStyle/>
          <a:p>
            <a:pPr algn="ctr"/>
            <a:r>
              <a:rPr lang="en-IN" dirty="0" smtClean="0"/>
              <a:t>DISCHARGE</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490066"/>
          </a:xfrm>
        </p:spPr>
        <p:txBody>
          <a:bodyPr>
            <a:noAutofit/>
          </a:bodyPr>
          <a:lstStyle/>
          <a:p>
            <a:r>
              <a:rPr lang="en-IN" sz="2000" b="1" u="sng" dirty="0" smtClean="0"/>
              <a:t>CATEGORICAL PRESENTATION</a:t>
            </a:r>
            <a:endParaRPr lang="en-IN" sz="2000" b="1" u="sng" dirty="0"/>
          </a:p>
        </p:txBody>
      </p:sp>
      <p:sp>
        <p:nvSpPr>
          <p:cNvPr id="3" name="Slide Number Placeholder 2"/>
          <p:cNvSpPr>
            <a:spLocks noGrp="1"/>
          </p:cNvSpPr>
          <p:nvPr>
            <p:ph type="sldNum" sz="quarter" idx="12"/>
          </p:nvPr>
        </p:nvSpPr>
        <p:spPr/>
        <p:txBody>
          <a:bodyPr/>
          <a:lstStyle/>
          <a:p>
            <a:fld id="{6EF6D2F5-61B3-477A-A506-A55FEF496FD7}" type="slidenum">
              <a:rPr lang="en-IN" smtClean="0"/>
              <a:pPr/>
              <a:t>9</a:t>
            </a:fld>
            <a:endParaRPr lang="en-IN"/>
          </a:p>
        </p:txBody>
      </p:sp>
      <p:graphicFrame>
        <p:nvGraphicFramePr>
          <p:cNvPr id="4" name="Chart 3"/>
          <p:cNvGraphicFramePr/>
          <p:nvPr/>
        </p:nvGraphicFramePr>
        <p:xfrm>
          <a:off x="0" y="764704"/>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72000" y="764704"/>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0" y="3861048"/>
          <a:ext cx="44958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4572000" y="3861048"/>
          <a:ext cx="441960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1152</TotalTime>
  <Words>1075</Words>
  <Application>Microsoft Office PowerPoint</Application>
  <PresentationFormat>On-screen Show (4:3)</PresentationFormat>
  <Paragraphs>150</Paragraphs>
  <Slides>20</Slides>
  <Notes>1</Notes>
  <HiddenSlides>1</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REAL TIME STUDY ON ADMISSION AND DISCHARGE PROCESS IN THE HOSPITAL</vt:lpstr>
      <vt:lpstr>INTRODUCTION</vt:lpstr>
      <vt:lpstr>OBJECTIVES</vt:lpstr>
      <vt:lpstr>METHODOLOGY</vt:lpstr>
      <vt:lpstr>REVIEW OF LITERATURE</vt:lpstr>
      <vt:lpstr>ADMISSION PROCESS</vt:lpstr>
      <vt:lpstr>Slide 7</vt:lpstr>
      <vt:lpstr>  STUDY FINDINGS</vt:lpstr>
      <vt:lpstr>CATEGORICAL PRESENTATION</vt:lpstr>
      <vt:lpstr>CATEGORICAL PRESENTATION</vt:lpstr>
      <vt:lpstr>REASONS FOR DELAY IN ADMISSION</vt:lpstr>
      <vt:lpstr>REASONS FOR DELAY IN DISCHARGE</vt:lpstr>
      <vt:lpstr>Slide 13</vt:lpstr>
      <vt:lpstr>Slide 14</vt:lpstr>
      <vt:lpstr>RECOMMENDATIONS (discharges)</vt:lpstr>
      <vt:lpstr>Slide 16</vt:lpstr>
      <vt:lpstr>Slide 17</vt:lpstr>
      <vt:lpstr>LIMITATIONS OF THE STUDY</vt:lpstr>
      <vt:lpstr>REFERENCES</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FOR INTERNAL AUDIT IN LINE WITH NABH 3rd EDITION, NOVEMBER 2011 (DOCUMENTATION, MONITORING AND IMPLEMENTATION)</dc:title>
  <dc:creator>sonal agarwal</dc:creator>
  <cp:lastModifiedBy>sonal agarwal</cp:lastModifiedBy>
  <cp:revision>202</cp:revision>
  <dcterms:created xsi:type="dcterms:W3CDTF">2013-05-26T15:14:49Z</dcterms:created>
  <dcterms:modified xsi:type="dcterms:W3CDTF">2014-04-30T10:06:06Z</dcterms:modified>
</cp:coreProperties>
</file>