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32"/>
  </p:notesMasterIdLst>
  <p:sldIdLst>
    <p:sldId id="301" r:id="rId2"/>
    <p:sldId id="282" r:id="rId3"/>
    <p:sldId id="321" r:id="rId4"/>
    <p:sldId id="322" r:id="rId5"/>
    <p:sldId id="292" r:id="rId6"/>
    <p:sldId id="286" r:id="rId7"/>
    <p:sldId id="306" r:id="rId8"/>
    <p:sldId id="307" r:id="rId9"/>
    <p:sldId id="305" r:id="rId10"/>
    <p:sldId id="287" r:id="rId11"/>
    <p:sldId id="320" r:id="rId12"/>
    <p:sldId id="257" r:id="rId13"/>
    <p:sldId id="264" r:id="rId14"/>
    <p:sldId id="293" r:id="rId15"/>
    <p:sldId id="309" r:id="rId16"/>
    <p:sldId id="310" r:id="rId17"/>
    <p:sldId id="311" r:id="rId18"/>
    <p:sldId id="312" r:id="rId19"/>
    <p:sldId id="294" r:id="rId20"/>
    <p:sldId id="313" r:id="rId21"/>
    <p:sldId id="314" r:id="rId22"/>
    <p:sldId id="318" r:id="rId23"/>
    <p:sldId id="319" r:id="rId24"/>
    <p:sldId id="315" r:id="rId25"/>
    <p:sldId id="297" r:id="rId26"/>
    <p:sldId id="316" r:id="rId27"/>
    <p:sldId id="299" r:id="rId28"/>
    <p:sldId id="302" r:id="rId29"/>
    <p:sldId id="317" r:id="rId30"/>
    <p:sldId id="27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arul\Desktop\Project%20-%20Parul%20ankur%20worki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latin typeface="Times New Roman" pitchFamily="18" charset="0"/>
                <a:cs typeface="Times New Roman" pitchFamily="18" charset="0"/>
              </a:defRPr>
            </a:pPr>
            <a:r>
              <a:rPr lang="en-US">
                <a:latin typeface="Times New Roman" pitchFamily="18" charset="0"/>
                <a:cs typeface="Times New Roman" pitchFamily="18" charset="0"/>
              </a:rPr>
              <a:t>Fig.</a:t>
            </a:r>
            <a:r>
              <a:rPr lang="en-US" baseline="0">
                <a:latin typeface="Times New Roman" pitchFamily="18" charset="0"/>
                <a:cs typeface="Times New Roman" pitchFamily="18" charset="0"/>
              </a:rPr>
              <a:t> 1:</a:t>
            </a:r>
            <a:r>
              <a:rPr lang="en-US">
                <a:latin typeface="Times New Roman" pitchFamily="18" charset="0"/>
                <a:cs typeface="Times New Roman" pitchFamily="18" charset="0"/>
              </a:rPr>
              <a:t>Total Cases Observed</a:t>
            </a:r>
          </a:p>
        </c:rich>
      </c:tx>
      <c:layout/>
    </c:title>
    <c:plotArea>
      <c:layout/>
      <c:lineChart>
        <c:grouping val="standard"/>
        <c:ser>
          <c:idx val="0"/>
          <c:order val="0"/>
          <c:tx>
            <c:strRef>
              <c:f>'# of cases'!$C$39</c:f>
              <c:strCache>
                <c:ptCount val="1"/>
                <c:pt idx="0">
                  <c:v>Total</c:v>
                </c:pt>
              </c:strCache>
            </c:strRef>
          </c:tx>
          <c:cat>
            <c:strRef>
              <c:f>'# of cases'!$B$40:$B$49</c:f>
              <c:strCache>
                <c:ptCount val="10"/>
                <c:pt idx="0">
                  <c:v>Arthroscopy &amp; sports Medicine</c:v>
                </c:pt>
                <c:pt idx="1">
                  <c:v>ENT</c:v>
                </c:pt>
                <c:pt idx="2">
                  <c:v>Gastroenterology</c:v>
                </c:pt>
                <c:pt idx="3">
                  <c:v>General Surgeon Laproscopic</c:v>
                </c:pt>
                <c:pt idx="4">
                  <c:v>Nephrology</c:v>
                </c:pt>
                <c:pt idx="5">
                  <c:v>Ortho Joint Replacement</c:v>
                </c:pt>
                <c:pt idx="6">
                  <c:v>Orthopaedic &amp; Trauma</c:v>
                </c:pt>
                <c:pt idx="7">
                  <c:v>Paediatrics</c:v>
                </c:pt>
                <c:pt idx="8">
                  <c:v>Physician Internal Medicine</c:v>
                </c:pt>
                <c:pt idx="9">
                  <c:v>Spine Surgery</c:v>
                </c:pt>
              </c:strCache>
            </c:strRef>
          </c:cat>
          <c:val>
            <c:numRef>
              <c:f>'# of cases'!$C$40:$C$49</c:f>
              <c:numCache>
                <c:formatCode>General</c:formatCode>
                <c:ptCount val="10"/>
                <c:pt idx="0">
                  <c:v>8</c:v>
                </c:pt>
                <c:pt idx="1">
                  <c:v>17</c:v>
                </c:pt>
                <c:pt idx="2">
                  <c:v>10</c:v>
                </c:pt>
                <c:pt idx="3">
                  <c:v>22</c:v>
                </c:pt>
                <c:pt idx="4">
                  <c:v>12</c:v>
                </c:pt>
                <c:pt idx="5">
                  <c:v>73</c:v>
                </c:pt>
                <c:pt idx="6">
                  <c:v>33</c:v>
                </c:pt>
                <c:pt idx="7">
                  <c:v>4</c:v>
                </c:pt>
                <c:pt idx="8">
                  <c:v>11</c:v>
                </c:pt>
                <c:pt idx="9">
                  <c:v>10</c:v>
                </c:pt>
              </c:numCache>
            </c:numRef>
          </c:val>
        </c:ser>
        <c:marker val="1"/>
        <c:axId val="88698880"/>
        <c:axId val="88700416"/>
      </c:lineChart>
      <c:catAx>
        <c:axId val="88698880"/>
        <c:scaling>
          <c:orientation val="minMax"/>
        </c:scaling>
        <c:axPos val="b"/>
        <c:tickLblPos val="nextTo"/>
        <c:txPr>
          <a:bodyPr/>
          <a:lstStyle/>
          <a:p>
            <a:pPr>
              <a:defRPr sz="1200" b="1">
                <a:latin typeface="Times New Roman" pitchFamily="18" charset="0"/>
                <a:cs typeface="Times New Roman" pitchFamily="18" charset="0"/>
              </a:defRPr>
            </a:pPr>
            <a:endParaRPr lang="en-US"/>
          </a:p>
        </c:txPr>
        <c:crossAx val="88700416"/>
        <c:crosses val="autoZero"/>
        <c:auto val="1"/>
        <c:lblAlgn val="ctr"/>
        <c:lblOffset val="100"/>
      </c:catAx>
      <c:valAx>
        <c:axId val="88700416"/>
        <c:scaling>
          <c:orientation val="minMax"/>
        </c:scaling>
        <c:axPos val="l"/>
        <c:majorGridlines/>
        <c:numFmt formatCode="General" sourceLinked="1"/>
        <c:tickLblPos val="nextTo"/>
        <c:crossAx val="88698880"/>
        <c:crosses val="autoZero"/>
        <c:crossBetween val="between"/>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1A3BAE-D82D-409E-9C33-9317C5E6BB3B}" type="datetimeFigureOut">
              <a:rPr lang="en-US" smtClean="0"/>
              <a:pPr/>
              <a:t>5/21/2014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ACBD2C-D474-4130-BECE-0218C2B22A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B6ACBD2C-D474-4130-BECE-0218C2B22A4E}"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ACBD2C-D474-4130-BECE-0218C2B22A4E}"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5/21/2014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5/21/2014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5/21/2014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5/21/2014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5/21/2014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PROJECT%20ON%20NON%20COMPLIANCE-%20FINAL.xls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researchgate.net/journal/1998-3824_Indian_Journal_of_Urolog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516563"/>
          </a:xfrm>
        </p:spPr>
        <p:txBody>
          <a:bodyPr/>
          <a:lstStyle/>
          <a:p>
            <a:pPr>
              <a:buNone/>
            </a:pPr>
            <a:endParaRPr lang="en-US" dirty="0" smtClean="0"/>
          </a:p>
          <a:p>
            <a:pPr>
              <a:buNone/>
            </a:pPr>
            <a:endParaRPr lang="en-US" dirty="0"/>
          </a:p>
          <a:p>
            <a:pPr>
              <a:buNone/>
            </a:pPr>
            <a:endParaRPr lang="en-US" dirty="0" smtClean="0"/>
          </a:p>
          <a:p>
            <a:pPr>
              <a:buNone/>
            </a:pPr>
            <a:r>
              <a:rPr lang="en-US" sz="4800" dirty="0" smtClean="0">
                <a:latin typeface="Algerian" pitchFamily="82" charset="0"/>
              </a:rPr>
              <a:t>Dissertation REPORT</a:t>
            </a:r>
          </a:p>
          <a:p>
            <a:pPr algn="ct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p>
          <a:p>
            <a:pPr algn="ct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By:</a:t>
            </a:r>
          </a:p>
          <a:p>
            <a:pPr algn="r">
              <a:buNone/>
            </a:pPr>
            <a:r>
              <a:rPr lang="en-US" sz="2800" dirty="0" smtClean="0">
                <a:latin typeface="Times New Roman" pitchFamily="18" charset="0"/>
                <a:cs typeface="Times New Roman" pitchFamily="18" charset="0"/>
              </a:rPr>
              <a:t>Dr. </a:t>
            </a:r>
            <a:r>
              <a:rPr lang="en-US" sz="2800" dirty="0" err="1" smtClean="0">
                <a:latin typeface="Times New Roman" pitchFamily="18" charset="0"/>
                <a:cs typeface="Times New Roman" pitchFamily="18" charset="0"/>
              </a:rPr>
              <a:t>Parul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Mendiratta</a:t>
            </a:r>
            <a:endParaRPr lang="en-US" sz="2800" dirty="0" smtClean="0">
              <a:latin typeface="Times New Roman" pitchFamily="18" charset="0"/>
              <a:cs typeface="Times New Roman" pitchFamily="18" charset="0"/>
            </a:endParaRPr>
          </a:p>
          <a:p>
            <a:pPr algn="r">
              <a:buNone/>
            </a:pPr>
            <a:r>
              <a:rPr lang="en-US" sz="2800" dirty="0" smtClean="0">
                <a:latin typeface="Times New Roman" pitchFamily="18" charset="0"/>
                <a:cs typeface="Times New Roman" pitchFamily="18" charset="0"/>
              </a:rPr>
              <a:t>PG/12/060 </a:t>
            </a:r>
          </a:p>
          <a:p>
            <a:pPr algn="r">
              <a:buNone/>
            </a:pPr>
            <a:r>
              <a:rPr lang="en-US" sz="2800" dirty="0" smtClean="0">
                <a:latin typeface="Times New Roman" pitchFamily="18" charset="0"/>
                <a:cs typeface="Times New Roman" pitchFamily="18" charset="0"/>
              </a:rPr>
              <a:t>Batch E (Hospital)</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685800"/>
          </a:xfrm>
        </p:spPr>
        <p:txBody>
          <a:bodyPr>
            <a:normAutofit fontScale="90000"/>
          </a:bodyPr>
          <a:lstStyle/>
          <a:p>
            <a:r>
              <a:rPr lang="en-US" dirty="0" smtClean="0"/>
              <a:t>          </a:t>
            </a:r>
            <a:r>
              <a:rPr lang="en-US" sz="4000" dirty="0" smtClean="0">
                <a:solidFill>
                  <a:schemeClr val="tx1"/>
                </a:solidFill>
                <a:latin typeface="Algerian" pitchFamily="82" charset="0"/>
              </a:rPr>
              <a:t>Review of literature</a:t>
            </a:r>
            <a:endParaRPr lang="en-US" sz="4000" dirty="0">
              <a:solidFill>
                <a:schemeClr val="tx1"/>
              </a:solidFill>
              <a:latin typeface="Algerian" pitchFamily="82" charset="0"/>
            </a:endParaRPr>
          </a:p>
        </p:txBody>
      </p:sp>
      <p:sp>
        <p:nvSpPr>
          <p:cNvPr id="3" name="Content Placeholder 2"/>
          <p:cNvSpPr>
            <a:spLocks noGrp="1"/>
          </p:cNvSpPr>
          <p:nvPr>
            <p:ph sz="quarter" idx="1"/>
          </p:nvPr>
        </p:nvSpPr>
        <p:spPr>
          <a:xfrm>
            <a:off x="609600" y="914400"/>
            <a:ext cx="8077200" cy="5334000"/>
          </a:xfrm>
        </p:spPr>
        <p:txBody>
          <a:bodyPr>
            <a:normAutofit/>
          </a:bodyPr>
          <a:lstStyle/>
          <a:p>
            <a:pPr>
              <a:buFont typeface="Wingdings" pitchFamily="2" charset="2"/>
              <a:buChar char="Ø"/>
            </a:pPr>
            <a:r>
              <a:rPr lang="en-US" sz="2000" dirty="0" smtClean="0">
                <a:latin typeface="Times New Roman" pitchFamily="18" charset="0"/>
                <a:cs typeface="Times New Roman" pitchFamily="18" charset="0"/>
              </a:rPr>
              <a:t>Ian Pullen and John Loudon(2006) “Improving standards in clinical record-keeping” says records form a permanent account of individual considerations and the reasons for decisions. Though they are essential for effective communication and good clinical care but often accorded low priority, are poorly maintained and not readily available. Independent inquiries and the courts have repeatedly criticized the quality of records and the resulting failings of care.  </a:t>
            </a:r>
          </a:p>
          <a:p>
            <a:pPr>
              <a:buFont typeface="Wingdings" pitchFamily="2" charset="2"/>
              <a:buChar char="Ø"/>
            </a:pPr>
            <a:r>
              <a:rPr lang="en-US" sz="2000" dirty="0" smtClean="0">
                <a:latin typeface="Times New Roman" pitchFamily="18" charset="0"/>
                <a:cs typeface="Times New Roman" pitchFamily="18" charset="0"/>
              </a:rPr>
              <a:t>Joseph Thomas (2009) in “Medical records and issues in negligence”  says that medical recording needs the concerted effort of a number of people involved in patient care with Doctor as a prime person who has to oversee this process and responsible for history, physical examination, treatment plans, operative records, consent forms, medications used, referral papers, discharge records, and medical certificates. There should be proper recording of nursing care, laboratory data, reports of diagnostic evaluations, pharmacy records, and billing processes.</a:t>
            </a:r>
          </a:p>
          <a:p>
            <a:pPr>
              <a:buFont typeface="Wingdings" pitchFamily="2" charset="2"/>
              <a:buChar char="Ø"/>
            </a:pPr>
            <a:endParaRPr lang="en-US" sz="2000" dirty="0" smtClean="0">
              <a:latin typeface="Times New Roman" pitchFamily="18" charset="0"/>
              <a:cs typeface="Times New Roman" pitchFamily="18" charset="0"/>
            </a:endParaRPr>
          </a:p>
          <a:p>
            <a:pPr>
              <a:buFont typeface="Wingdings" pitchFamily="2" charset="2"/>
              <a:buChar char="Ø"/>
            </a:pP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sz="quarter" idx="1"/>
          </p:nvPr>
        </p:nvSpPr>
        <p:spPr>
          <a:xfrm>
            <a:off x="381000" y="533400"/>
            <a:ext cx="8305800" cy="5791200"/>
          </a:xfrm>
        </p:spPr>
        <p:txBody>
          <a:bodyPr>
            <a:normAutofit/>
          </a:bodyPr>
          <a:lstStyle/>
          <a:p>
            <a:pPr>
              <a:buFont typeface="Wingdings" pitchFamily="2" charset="2"/>
              <a:buChar char="Ø"/>
            </a:pPr>
            <a:r>
              <a:rPr lang="en-US" sz="2000" dirty="0" smtClean="0">
                <a:latin typeface="Times New Roman" pitchFamily="18" charset="0"/>
                <a:cs typeface="Times New Roman" pitchFamily="18" charset="0"/>
              </a:rPr>
              <a:t>M </a:t>
            </a:r>
            <a:r>
              <a:rPr lang="en-US" sz="2000" dirty="0" err="1" smtClean="0">
                <a:latin typeface="Times New Roman" pitchFamily="18" charset="0"/>
                <a:cs typeface="Times New Roman" pitchFamily="18" charset="0"/>
              </a:rPr>
              <a:t>Farzandipour</a:t>
            </a:r>
            <a:r>
              <a:rPr lang="en-US" sz="2000" dirty="0" smtClean="0">
                <a:latin typeface="Times New Roman" pitchFamily="18" charset="0"/>
                <a:cs typeface="Times New Roman" pitchFamily="18" charset="0"/>
              </a:rPr>
              <a:t> et al (2013) “A pilot study of the impact of an educational intervention aimed at improving medical record documentation” says  that the most effective ways of encouraging residents to learn, understand and implement best practice in medical record documentation is to develop systems and processes that are shared across the hospital between practitioners, administrators and information management specialists. These processes could include new forms for easy completion, open communication with senior colleagues and education campaigns.</a:t>
            </a:r>
          </a:p>
          <a:p>
            <a:pPr>
              <a:buNone/>
            </a:pP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274638"/>
            <a:ext cx="7772400" cy="639762"/>
          </a:xfrm>
        </p:spPr>
        <p:txBody>
          <a:bodyPr>
            <a:normAutofit fontScale="90000"/>
          </a:bodyPr>
          <a:lstStyle/>
          <a:p>
            <a:pPr algn="ctr"/>
            <a:r>
              <a:rPr lang="en-US" dirty="0" smtClean="0"/>
              <a:t>  </a:t>
            </a:r>
            <a:r>
              <a:rPr lang="en-US" dirty="0" smtClean="0">
                <a:solidFill>
                  <a:schemeClr val="tx1"/>
                </a:solidFill>
                <a:effectLst/>
                <a:latin typeface="Algerian" pitchFamily="82" charset="0"/>
              </a:rPr>
              <a:t>OBJECTIVES</a:t>
            </a:r>
            <a:r>
              <a:rPr lang="en-US" b="1" u="sng"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 </a:t>
            </a:r>
            <a:r>
              <a:rPr lang="en-US" dirty="0" smtClean="0">
                <a:solidFill>
                  <a:schemeClr val="tx1"/>
                </a:solidFill>
              </a:rPr>
              <a:t> </a:t>
            </a:r>
            <a:endParaRPr lang="en-US" dirty="0">
              <a:solidFill>
                <a:schemeClr val="tx1"/>
              </a:solidFill>
            </a:endParaRPr>
          </a:p>
        </p:txBody>
      </p:sp>
      <p:sp>
        <p:nvSpPr>
          <p:cNvPr id="2" name="Content Placeholder 1"/>
          <p:cNvSpPr>
            <a:spLocks noGrp="1"/>
          </p:cNvSpPr>
          <p:nvPr>
            <p:ph sz="quarter" idx="1"/>
          </p:nvPr>
        </p:nvSpPr>
        <p:spPr>
          <a:xfrm>
            <a:off x="457200" y="1371600"/>
            <a:ext cx="8229600" cy="5029200"/>
          </a:xfrm>
        </p:spPr>
        <p:txBody>
          <a:bodyPr>
            <a:noAutofit/>
          </a:bodyPr>
          <a:lstStyle/>
          <a:p>
            <a:pPr>
              <a:buNone/>
            </a:pPr>
            <a:r>
              <a:rPr lang="en-US" sz="2000" b="1" i="1" u="sng" dirty="0" smtClean="0">
                <a:latin typeface="Times New Roman" pitchFamily="18" charset="0"/>
                <a:cs typeface="Times New Roman" pitchFamily="18" charset="0"/>
              </a:rPr>
              <a:t>GENERAL OBJECTIVE</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To study the medical record documentation in accordance with NABH guidelines in Primus Super </a:t>
            </a:r>
            <a:r>
              <a:rPr lang="en-US" sz="2000" dirty="0" err="1" smtClean="0">
                <a:latin typeface="Times New Roman" pitchFamily="18" charset="0"/>
                <a:cs typeface="Times New Roman" pitchFamily="18" charset="0"/>
              </a:rPr>
              <a:t>Speciality</a:t>
            </a:r>
            <a:r>
              <a:rPr lang="en-US" sz="2000" dirty="0" smtClean="0">
                <a:latin typeface="Times New Roman" pitchFamily="18" charset="0"/>
                <a:cs typeface="Times New Roman" pitchFamily="18" charset="0"/>
              </a:rPr>
              <a:t> Hospital</a:t>
            </a:r>
          </a:p>
          <a:p>
            <a:pPr>
              <a:buNone/>
            </a:pPr>
            <a:endParaRPr lang="en-US" sz="2000" dirty="0" smtClean="0">
              <a:latin typeface="Times New Roman" pitchFamily="18" charset="0"/>
              <a:cs typeface="Times New Roman" pitchFamily="18" charset="0"/>
            </a:endParaRPr>
          </a:p>
          <a:p>
            <a:pPr>
              <a:buNone/>
            </a:pPr>
            <a:endParaRPr lang="en-US" sz="2000" dirty="0" smtClean="0">
              <a:latin typeface="Times New Roman" pitchFamily="18" charset="0"/>
              <a:cs typeface="Times New Roman" pitchFamily="18" charset="0"/>
            </a:endParaRPr>
          </a:p>
          <a:p>
            <a:pPr>
              <a:buNone/>
            </a:pPr>
            <a:r>
              <a:rPr lang="en-US" sz="2000" b="1" i="1" u="sng" dirty="0" smtClean="0">
                <a:latin typeface="Times New Roman" pitchFamily="18" charset="0"/>
                <a:cs typeface="Times New Roman" pitchFamily="18" charset="0"/>
              </a:rPr>
              <a:t>SPECIFIC OBJECTIVE</a:t>
            </a:r>
            <a:endParaRPr lang="en-US" sz="2000" dirty="0" smtClean="0">
              <a:latin typeface="Times New Roman" pitchFamily="18" charset="0"/>
              <a:cs typeface="Times New Roman" pitchFamily="18" charset="0"/>
            </a:endParaRPr>
          </a:p>
          <a:p>
            <a:pPr>
              <a:buFont typeface="Wingdings" pitchFamily="2" charset="2"/>
              <a:buChar char="Ø"/>
            </a:pPr>
            <a:r>
              <a:rPr lang="en-US" sz="2000" b="1"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To find adherence of different departments in Primus </a:t>
            </a:r>
            <a:r>
              <a:rPr lang="en-US" sz="2000" dirty="0" err="1" smtClean="0">
                <a:latin typeface="Times New Roman" pitchFamily="18" charset="0"/>
                <a:cs typeface="Times New Roman" pitchFamily="18" charset="0"/>
              </a:rPr>
              <a:t>Superspeciality</a:t>
            </a:r>
            <a:r>
              <a:rPr lang="en-US" sz="2000" dirty="0" smtClean="0">
                <a:latin typeface="Times New Roman" pitchFamily="18" charset="0"/>
                <a:cs typeface="Times New Roman" pitchFamily="18" charset="0"/>
              </a:rPr>
              <a:t> Hospital of standards laid by NABH regarding the inpatient medical records.</a:t>
            </a:r>
          </a:p>
          <a:p>
            <a:pPr>
              <a:buFont typeface="Wingdings" pitchFamily="2" charset="2"/>
              <a:buChar char="Ø"/>
            </a:pPr>
            <a:r>
              <a:rPr lang="en-US" sz="2000" dirty="0" smtClean="0">
                <a:latin typeface="Times New Roman" pitchFamily="18" charset="0"/>
                <a:cs typeface="Times New Roman" pitchFamily="18" charset="0"/>
              </a:rPr>
              <a:t>To enhance compliance towards documentation.</a:t>
            </a:r>
          </a:p>
          <a:p>
            <a:pPr>
              <a:buFont typeface="Wingdings" pitchFamily="2" charset="2"/>
              <a:buChar char="Ø"/>
            </a:pPr>
            <a:r>
              <a:rPr lang="en-US" sz="2000" dirty="0" smtClean="0">
                <a:latin typeface="Times New Roman" pitchFamily="18" charset="0"/>
                <a:cs typeface="Times New Roman" pitchFamily="18" charset="0"/>
              </a:rPr>
              <a:t>To compare the pre intervention and post intervention status to measure the improvements made.</a:t>
            </a:r>
          </a:p>
          <a:p>
            <a:pPr>
              <a:buFont typeface="Wingdings" pitchFamily="2" charset="2"/>
              <a:buChar char="Ø"/>
            </a:pPr>
            <a:r>
              <a:rPr lang="en-US" sz="2000" dirty="0" smtClean="0">
                <a:latin typeface="Times New Roman" pitchFamily="18" charset="0"/>
                <a:cs typeface="Times New Roman" pitchFamily="18" charset="0"/>
              </a:rPr>
              <a:t>To highlight major observations to recommend implementable solutions. </a:t>
            </a:r>
          </a:p>
          <a:p>
            <a:pPr lvl="0">
              <a:buFont typeface="Wingdings" pitchFamily="2" charset="2"/>
              <a:buChar char="Ø"/>
            </a:pP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t>
            </a:r>
          </a:p>
          <a:p>
            <a:pPr>
              <a:buNone/>
            </a:pPr>
            <a:endParaRPr lang="en-US"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pPr algn="l"/>
            <a:r>
              <a:rPr lang="en-US" dirty="0" smtClean="0">
                <a:solidFill>
                  <a:schemeClr val="tx1">
                    <a:lumMod val="95000"/>
                    <a:lumOff val="5000"/>
                  </a:schemeClr>
                </a:solidFill>
                <a:latin typeface="Algerian" pitchFamily="82" charset="0"/>
              </a:rPr>
              <a:t>           </a:t>
            </a:r>
            <a:r>
              <a:rPr lang="en-US" dirty="0" smtClean="0">
                <a:solidFill>
                  <a:schemeClr val="tx1"/>
                </a:solidFill>
                <a:latin typeface="Algerian" pitchFamily="82" charset="0"/>
              </a:rPr>
              <a:t>METHODOLOGY</a:t>
            </a:r>
            <a:endParaRPr lang="en-US" dirty="0">
              <a:solidFill>
                <a:schemeClr val="tx1"/>
              </a:solidFill>
              <a:latin typeface="Algerian" pitchFamily="82" charset="0"/>
            </a:endParaRPr>
          </a:p>
        </p:txBody>
      </p:sp>
      <p:sp>
        <p:nvSpPr>
          <p:cNvPr id="3" name="Content Placeholder 2"/>
          <p:cNvSpPr>
            <a:spLocks noGrp="1"/>
          </p:cNvSpPr>
          <p:nvPr>
            <p:ph sz="quarter" idx="1"/>
          </p:nvPr>
        </p:nvSpPr>
        <p:spPr>
          <a:xfrm>
            <a:off x="612648" y="838200"/>
            <a:ext cx="8153400" cy="5791200"/>
          </a:xfrm>
        </p:spPr>
        <p:txBody>
          <a:bodyPr>
            <a:normAutofit/>
          </a:bodyPr>
          <a:lstStyle/>
          <a:p>
            <a:pPr>
              <a:buNone/>
            </a:pPr>
            <a:r>
              <a:rPr lang="en-US" sz="2000" b="1" i="1" u="sng" dirty="0" smtClean="0">
                <a:latin typeface="Times New Roman" pitchFamily="18" charset="0"/>
                <a:cs typeface="Times New Roman" pitchFamily="18" charset="0"/>
              </a:rPr>
              <a:t>STUDY  DESIGN</a:t>
            </a:r>
            <a:endParaRPr lang="en-US" sz="2000" dirty="0" smtClean="0">
              <a:latin typeface="Times New Roman" pitchFamily="18" charset="0"/>
              <a:cs typeface="Times New Roman" pitchFamily="18" charset="0"/>
            </a:endParaRPr>
          </a:p>
          <a:p>
            <a:pPr>
              <a:buNone/>
            </a:pPr>
            <a:r>
              <a:rPr lang="en-US" sz="2000" dirty="0" smtClean="0"/>
              <a:t>Interventional Study. The study is divided in two phases that is Pre interventional and Post interventional</a:t>
            </a:r>
          </a:p>
          <a:p>
            <a:pPr>
              <a:buNone/>
            </a:pPr>
            <a:endParaRPr lang="en-US" sz="2000" b="1" i="1" u="sng" dirty="0" smtClean="0">
              <a:latin typeface="Times New Roman" pitchFamily="18" charset="0"/>
              <a:cs typeface="Times New Roman" pitchFamily="18" charset="0"/>
            </a:endParaRPr>
          </a:p>
          <a:p>
            <a:pPr>
              <a:buNone/>
            </a:pPr>
            <a:r>
              <a:rPr lang="en-US" sz="2000" b="1" i="1" u="sng" dirty="0" smtClean="0">
                <a:latin typeface="Times New Roman" pitchFamily="18" charset="0"/>
                <a:cs typeface="Times New Roman" pitchFamily="18" charset="0"/>
              </a:rPr>
              <a:t>STUDY AREA</a:t>
            </a:r>
            <a:endParaRPr lang="en-US" sz="2000" dirty="0" smtClean="0">
              <a:latin typeface="Times New Roman" pitchFamily="18" charset="0"/>
              <a:cs typeface="Times New Roman" pitchFamily="18" charset="0"/>
            </a:endParaRPr>
          </a:p>
          <a:p>
            <a:pPr>
              <a:buNone/>
            </a:pPr>
            <a:r>
              <a:rPr lang="en-US" sz="2000" b="1" i="1" dirty="0" smtClean="0">
                <a:latin typeface="Times New Roman" pitchFamily="18" charset="0"/>
                <a:cs typeface="Times New Roman" pitchFamily="18" charset="0"/>
              </a:rPr>
              <a:t> </a:t>
            </a:r>
            <a:r>
              <a:rPr lang="en-US" sz="2000" dirty="0" smtClean="0"/>
              <a:t>Primus </a:t>
            </a:r>
            <a:r>
              <a:rPr lang="en-US" sz="2000" dirty="0" err="1" smtClean="0"/>
              <a:t>Superspeciality</a:t>
            </a:r>
            <a:r>
              <a:rPr lang="en-US" sz="2000" dirty="0" smtClean="0"/>
              <a:t> Hospital, </a:t>
            </a:r>
            <a:r>
              <a:rPr lang="en-US" sz="2000" dirty="0" err="1" smtClean="0"/>
              <a:t>Chanakyapuri</a:t>
            </a:r>
            <a:r>
              <a:rPr lang="en-US" sz="2000" dirty="0" smtClean="0"/>
              <a:t>, New Delhi</a:t>
            </a:r>
          </a:p>
          <a:p>
            <a:pPr>
              <a:buNone/>
            </a:pPr>
            <a:endParaRPr lang="en-US" sz="2000" b="1" i="1" u="sng" dirty="0" smtClean="0">
              <a:latin typeface="Times New Roman" pitchFamily="18" charset="0"/>
              <a:cs typeface="Times New Roman" pitchFamily="18" charset="0"/>
            </a:endParaRPr>
          </a:p>
          <a:p>
            <a:pPr>
              <a:buNone/>
            </a:pPr>
            <a:r>
              <a:rPr lang="en-US" sz="2000" b="1" i="1" u="sng" dirty="0" smtClean="0">
                <a:latin typeface="Times New Roman" pitchFamily="18" charset="0"/>
                <a:cs typeface="Times New Roman" pitchFamily="18" charset="0"/>
              </a:rPr>
              <a:t>STUDY  DURATION</a:t>
            </a:r>
          </a:p>
          <a:p>
            <a:pPr>
              <a:buNone/>
            </a:pPr>
            <a:r>
              <a:rPr lang="en-US" sz="2000" dirty="0" smtClean="0"/>
              <a:t>The duration of the study was from 10</a:t>
            </a:r>
            <a:r>
              <a:rPr lang="en-US" sz="2000" baseline="30000" dirty="0" smtClean="0"/>
              <a:t>th</a:t>
            </a:r>
            <a:r>
              <a:rPr lang="en-US" sz="2000" dirty="0" smtClean="0"/>
              <a:t> February 2014 till 6</a:t>
            </a:r>
            <a:r>
              <a:rPr lang="en-US" sz="2000" baseline="30000" dirty="0" smtClean="0"/>
              <a:t>th</a:t>
            </a:r>
            <a:r>
              <a:rPr lang="en-US" sz="2000" dirty="0" smtClean="0"/>
              <a:t> April 2014</a:t>
            </a:r>
          </a:p>
          <a:p>
            <a:pPr>
              <a:buNone/>
            </a:pPr>
            <a:endParaRPr lang="en-US" sz="2000" b="1" i="1" u="sng" dirty="0" smtClean="0">
              <a:latin typeface="Times New Roman" pitchFamily="18" charset="0"/>
              <a:cs typeface="Times New Roman" pitchFamily="18" charset="0"/>
            </a:endParaRPr>
          </a:p>
          <a:p>
            <a:pPr>
              <a:buNone/>
            </a:pPr>
            <a:r>
              <a:rPr lang="en-US" sz="2000" b="1" i="1" u="sng" dirty="0" smtClean="0">
                <a:latin typeface="Times New Roman" pitchFamily="18" charset="0"/>
                <a:cs typeface="Times New Roman" pitchFamily="18" charset="0"/>
              </a:rPr>
              <a:t>STUDY  POPULATION</a:t>
            </a:r>
          </a:p>
          <a:p>
            <a:pPr>
              <a:buFont typeface="Wingdings" pitchFamily="2" charset="2"/>
              <a:buChar char="Ø"/>
            </a:pPr>
            <a:r>
              <a:rPr lang="en-US" sz="2000" dirty="0" smtClean="0"/>
              <a:t>Doctors</a:t>
            </a:r>
          </a:p>
          <a:p>
            <a:pPr>
              <a:buFont typeface="Wingdings" pitchFamily="2" charset="2"/>
              <a:buChar char="Ø"/>
            </a:pPr>
            <a:r>
              <a:rPr lang="en-US" sz="2000" dirty="0" smtClean="0"/>
              <a:t>Physiotherapists</a:t>
            </a:r>
          </a:p>
          <a:p>
            <a:pPr>
              <a:buFont typeface="Wingdings" pitchFamily="2" charset="2"/>
              <a:buChar char="Ø"/>
            </a:pPr>
            <a:r>
              <a:rPr lang="en-US" sz="2000" dirty="0" smtClean="0"/>
              <a:t>Staff Nurses</a:t>
            </a:r>
          </a:p>
          <a:p>
            <a:pPr>
              <a:buFont typeface="Wingdings" pitchFamily="2" charset="2"/>
              <a:buChar char="Ø"/>
            </a:pPr>
            <a:r>
              <a:rPr lang="en-US" sz="2000" dirty="0" smtClean="0"/>
              <a:t>Dieticians</a:t>
            </a:r>
          </a:p>
          <a:p>
            <a:pPr lvl="1">
              <a:buFont typeface="Arial" pitchFamily="34" charset="0"/>
              <a:buChar char="•"/>
            </a:pPr>
            <a:endParaRPr lang="en-US" sz="1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6096000"/>
          </a:xfrm>
        </p:spPr>
        <p:txBody>
          <a:bodyPr>
            <a:normAutofit fontScale="25000" lnSpcReduction="20000"/>
          </a:bodyPr>
          <a:lstStyle/>
          <a:p>
            <a:pPr>
              <a:buNone/>
            </a:pPr>
            <a:r>
              <a:rPr lang="en-US" sz="7400" b="1" i="1" u="sng" dirty="0" smtClean="0">
                <a:latin typeface="Times New Roman" pitchFamily="18" charset="0"/>
                <a:cs typeface="Times New Roman" pitchFamily="18" charset="0"/>
              </a:rPr>
              <a:t>SELECTION CRITERIA</a:t>
            </a:r>
          </a:p>
          <a:p>
            <a:pPr>
              <a:buNone/>
            </a:pPr>
            <a:r>
              <a:rPr lang="en-US" sz="7400" dirty="0" smtClean="0">
                <a:latin typeface="Times New Roman" pitchFamily="18" charset="0"/>
                <a:cs typeface="Times New Roman" pitchFamily="18" charset="0"/>
              </a:rPr>
              <a:t>All active in patient records were selected for the study. All the records of the patients coming to day care and admissions less than 24 hours is not selected.</a:t>
            </a:r>
          </a:p>
          <a:p>
            <a:pPr>
              <a:buNone/>
            </a:pPr>
            <a:endParaRPr lang="en-US" sz="7400" dirty="0" smtClean="0">
              <a:latin typeface="Times New Roman" pitchFamily="18" charset="0"/>
              <a:cs typeface="Times New Roman" pitchFamily="18" charset="0"/>
            </a:endParaRPr>
          </a:p>
          <a:p>
            <a:pPr>
              <a:buNone/>
            </a:pPr>
            <a:r>
              <a:rPr lang="en-US" sz="7400" dirty="0" smtClean="0">
                <a:latin typeface="Times New Roman" pitchFamily="18" charset="0"/>
                <a:cs typeface="Times New Roman" pitchFamily="18" charset="0"/>
              </a:rPr>
              <a:t> </a:t>
            </a:r>
            <a:r>
              <a:rPr lang="en-US" sz="7400" b="1" i="1" u="sng" dirty="0" smtClean="0">
                <a:latin typeface="Times New Roman" pitchFamily="18" charset="0"/>
                <a:cs typeface="Times New Roman" pitchFamily="18" charset="0"/>
              </a:rPr>
              <a:t>SAMPLE SIZE</a:t>
            </a:r>
          </a:p>
          <a:p>
            <a:pPr>
              <a:buNone/>
            </a:pPr>
            <a:r>
              <a:rPr lang="en-US" sz="7400" dirty="0" smtClean="0">
                <a:latin typeface="Times New Roman" pitchFamily="18" charset="0"/>
                <a:cs typeface="Times New Roman" pitchFamily="18" charset="0"/>
              </a:rPr>
              <a:t>Total sample of 200 patient records with 100 records assessed in Pre Intervention phase and 100 in Post Intervention phase. Medical Records from 10 </a:t>
            </a:r>
            <a:r>
              <a:rPr lang="en-US" sz="7400" dirty="0" err="1" smtClean="0">
                <a:latin typeface="Times New Roman" pitchFamily="18" charset="0"/>
                <a:cs typeface="Times New Roman" pitchFamily="18" charset="0"/>
              </a:rPr>
              <a:t>Specialities</a:t>
            </a:r>
            <a:r>
              <a:rPr lang="en-US" sz="7400" dirty="0" smtClean="0">
                <a:latin typeface="Times New Roman" pitchFamily="18" charset="0"/>
                <a:cs typeface="Times New Roman" pitchFamily="18" charset="0"/>
              </a:rPr>
              <a:t> was taken.</a:t>
            </a:r>
          </a:p>
          <a:p>
            <a:pPr>
              <a:buNone/>
            </a:pPr>
            <a:endParaRPr lang="en-US" sz="7400" dirty="0" smtClean="0">
              <a:latin typeface="Times New Roman" pitchFamily="18" charset="0"/>
              <a:cs typeface="Times New Roman" pitchFamily="18" charset="0"/>
            </a:endParaRPr>
          </a:p>
          <a:p>
            <a:pPr>
              <a:buNone/>
            </a:pPr>
            <a:r>
              <a:rPr lang="en-US" sz="7400" b="1" i="1" u="sng" dirty="0" smtClean="0">
                <a:latin typeface="Times New Roman" pitchFamily="18" charset="0"/>
                <a:cs typeface="Times New Roman" pitchFamily="18" charset="0"/>
              </a:rPr>
              <a:t>DATA COLLECTION TOOL &amp; TEECHNIQUE:</a:t>
            </a:r>
          </a:p>
          <a:p>
            <a:r>
              <a:rPr lang="en-US" sz="7400" b="1" dirty="0" smtClean="0">
                <a:latin typeface="Times New Roman" pitchFamily="18" charset="0"/>
                <a:cs typeface="Times New Roman" pitchFamily="18" charset="0"/>
              </a:rPr>
              <a:t>Tool-   </a:t>
            </a:r>
            <a:r>
              <a:rPr lang="en-US" sz="7400" dirty="0" smtClean="0">
                <a:latin typeface="Times New Roman" pitchFamily="18" charset="0"/>
                <a:cs typeface="Times New Roman" pitchFamily="18" charset="0"/>
              </a:rPr>
              <a:t>A Checklist keeping in mind the various quality standards.</a:t>
            </a:r>
          </a:p>
          <a:p>
            <a:r>
              <a:rPr lang="en-US" sz="7400" b="1" dirty="0" smtClean="0">
                <a:latin typeface="Times New Roman" pitchFamily="18" charset="0"/>
                <a:cs typeface="Times New Roman" pitchFamily="18" charset="0"/>
              </a:rPr>
              <a:t>Technique</a:t>
            </a:r>
            <a:r>
              <a:rPr lang="en-US" sz="7400" dirty="0" smtClean="0">
                <a:latin typeface="Times New Roman" pitchFamily="18" charset="0"/>
                <a:cs typeface="Times New Roman" pitchFamily="18" charset="0"/>
              </a:rPr>
              <a:t>- Interviewing all the stakeholders of the hospital was an ongoing process.</a:t>
            </a:r>
          </a:p>
          <a:p>
            <a:pPr>
              <a:buNone/>
            </a:pPr>
            <a:endParaRPr lang="en-US" sz="7400" dirty="0" smtClean="0">
              <a:latin typeface="Times New Roman" pitchFamily="18" charset="0"/>
              <a:cs typeface="Times New Roman" pitchFamily="18" charset="0"/>
            </a:endParaRPr>
          </a:p>
          <a:p>
            <a:pPr>
              <a:buNone/>
            </a:pPr>
            <a:r>
              <a:rPr lang="en-US" sz="7400" b="1" i="1" u="sng" dirty="0" smtClean="0">
                <a:latin typeface="Times New Roman" pitchFamily="18" charset="0"/>
                <a:cs typeface="Times New Roman" pitchFamily="18" charset="0"/>
              </a:rPr>
              <a:t>DATA ANALYSIS</a:t>
            </a:r>
          </a:p>
          <a:p>
            <a:r>
              <a:rPr lang="en-US" sz="7400" dirty="0" smtClean="0">
                <a:latin typeface="Times New Roman" pitchFamily="18" charset="0"/>
                <a:cs typeface="Times New Roman" pitchFamily="18" charset="0"/>
              </a:rPr>
              <a:t>The Data was fed into Microsoft Excel 2007 and analysis was done.</a:t>
            </a:r>
          </a:p>
          <a:p>
            <a:pPr>
              <a:buNone/>
            </a:pPr>
            <a:endParaRPr lang="en-US" sz="7400" dirty="0" smtClean="0">
              <a:latin typeface="Times New Roman" pitchFamily="18" charset="0"/>
              <a:cs typeface="Times New Roman" pitchFamily="18" charset="0"/>
            </a:endParaRPr>
          </a:p>
          <a:p>
            <a:pPr>
              <a:buNone/>
            </a:pPr>
            <a:endParaRPr lang="en-US" sz="7400" dirty="0" smtClean="0">
              <a:latin typeface="Times New Roman" pitchFamily="18" charset="0"/>
              <a:cs typeface="Times New Roman" pitchFamily="18" charset="0"/>
            </a:endParaRPr>
          </a:p>
          <a:p>
            <a:pPr>
              <a:buNone/>
            </a:pPr>
            <a:endParaRPr lang="en-US" sz="7400" dirty="0" smtClean="0">
              <a:latin typeface="Times New Roman" pitchFamily="18" charset="0"/>
              <a:cs typeface="Times New Roman" pitchFamily="18" charset="0"/>
            </a:endParaRPr>
          </a:p>
          <a:p>
            <a:pPr>
              <a:buNone/>
            </a:pPr>
            <a:endParaRPr lang="en-US" sz="20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sz="quarter" idx="1"/>
          </p:nvPr>
        </p:nvSpPr>
        <p:spPr>
          <a:xfrm>
            <a:off x="381000" y="381000"/>
            <a:ext cx="8458200" cy="6019800"/>
          </a:xfrm>
        </p:spPr>
        <p:txBody>
          <a:bodyPr>
            <a:normAutofit/>
          </a:bodyPr>
          <a:lstStyle/>
          <a:p>
            <a:pPr>
              <a:buNone/>
            </a:pPr>
            <a:r>
              <a:rPr lang="en-US" sz="2000" b="1" i="1" u="sng" dirty="0" smtClean="0">
                <a:latin typeface="Times New Roman" pitchFamily="18" charset="0"/>
                <a:cs typeface="Times New Roman" pitchFamily="18" charset="0"/>
              </a:rPr>
              <a:t>STUDY VARIABLES</a:t>
            </a:r>
          </a:p>
          <a:p>
            <a:pPr>
              <a:buNone/>
            </a:pPr>
            <a:r>
              <a:rPr lang="en-US" sz="2200" b="1" dirty="0" smtClean="0">
                <a:latin typeface="Times New Roman" pitchFamily="18" charset="0"/>
                <a:cs typeface="Times New Roman" pitchFamily="18" charset="0"/>
              </a:rPr>
              <a:t>INITIAL ASSESSMENT</a:t>
            </a:r>
          </a:p>
          <a:p>
            <a:r>
              <a:rPr lang="en-US" sz="2200" dirty="0" smtClean="0">
                <a:latin typeface="Times New Roman" pitchFamily="18" charset="0"/>
                <a:cs typeface="Times New Roman" pitchFamily="18" charset="0"/>
              </a:rPr>
              <a:t>Registration Form completed with signature of admission office/FO and attached in patient file</a:t>
            </a:r>
          </a:p>
          <a:p>
            <a:r>
              <a:rPr lang="en-US" sz="2200" dirty="0" smtClean="0">
                <a:latin typeface="Times New Roman" pitchFamily="18" charset="0"/>
                <a:cs typeface="Times New Roman" pitchFamily="18" charset="0"/>
              </a:rPr>
              <a:t>In patient History Sheet- Fully filled, dated, signed, legible within one hour of admission to the hospital</a:t>
            </a:r>
          </a:p>
          <a:p>
            <a:r>
              <a:rPr lang="en-US" sz="2200" dirty="0" smtClean="0">
                <a:latin typeface="Times New Roman" pitchFamily="18" charset="0"/>
                <a:cs typeface="Times New Roman" pitchFamily="18" charset="0"/>
              </a:rPr>
              <a:t>Plan of care- the entire treatment plan is filled, dated, signed, legible within 24 hrs of admission to the hospital and countersigned by consultant</a:t>
            </a:r>
          </a:p>
          <a:p>
            <a:r>
              <a:rPr lang="en-US" sz="2200" dirty="0" smtClean="0">
                <a:latin typeface="Times New Roman" pitchFamily="18" charset="0"/>
                <a:cs typeface="Times New Roman" pitchFamily="18" charset="0"/>
              </a:rPr>
              <a:t>Nursing Assessment- Initial assessment form filled within 24 hours of patient admission</a:t>
            </a:r>
          </a:p>
          <a:p>
            <a:r>
              <a:rPr lang="en-US" sz="2200" dirty="0" smtClean="0">
                <a:latin typeface="Times New Roman" pitchFamily="18" charset="0"/>
                <a:cs typeface="Times New Roman" pitchFamily="18" charset="0"/>
              </a:rPr>
              <a:t>Nursing Plan of Care - treatment plan is fully filled, signed and dated</a:t>
            </a:r>
          </a:p>
          <a:p>
            <a:r>
              <a:rPr lang="en-US" sz="2200" dirty="0" smtClean="0">
                <a:latin typeface="Times New Roman" pitchFamily="18" charset="0"/>
                <a:cs typeface="Times New Roman" pitchFamily="18" charset="0"/>
              </a:rPr>
              <a:t>Nutritional Assessment- Fully filled within 24 hrs  of admission to the hospital</a:t>
            </a:r>
          </a:p>
          <a:p>
            <a:r>
              <a:rPr lang="en-US" sz="2200" dirty="0" smtClean="0">
                <a:latin typeface="Times New Roman" pitchFamily="18" charset="0"/>
                <a:cs typeface="Times New Roman" pitchFamily="18" charset="0"/>
              </a:rPr>
              <a:t>Initial Assessment Form fully filled by the doctors</a:t>
            </a:r>
          </a:p>
          <a:p>
            <a:pPr>
              <a:buNone/>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943600"/>
          </a:xfrm>
        </p:spPr>
        <p:txBody>
          <a:bodyPr>
            <a:normAutofit/>
          </a:bodyPr>
          <a:lstStyle/>
          <a:p>
            <a:pPr>
              <a:buNone/>
            </a:pPr>
            <a:r>
              <a:rPr lang="en-US" sz="2000" b="1" dirty="0" smtClean="0">
                <a:latin typeface="Times New Roman" pitchFamily="18" charset="0"/>
                <a:cs typeface="Times New Roman" pitchFamily="18" charset="0"/>
              </a:rPr>
              <a:t>NOTES</a:t>
            </a:r>
          </a:p>
          <a:p>
            <a:r>
              <a:rPr lang="en-US" sz="2000" dirty="0" smtClean="0">
                <a:latin typeface="Times New Roman" pitchFamily="18" charset="0"/>
                <a:cs typeface="Times New Roman" pitchFamily="18" charset="0"/>
              </a:rPr>
              <a:t>All sheets mention patient identification number or name</a:t>
            </a:r>
          </a:p>
          <a:p>
            <a:r>
              <a:rPr lang="en-US" sz="2000" dirty="0" smtClean="0">
                <a:latin typeface="Times New Roman" pitchFamily="18" charset="0"/>
                <a:cs typeface="Times New Roman" pitchFamily="18" charset="0"/>
              </a:rPr>
              <a:t>Doctors Progress notes with date, time &amp; signature</a:t>
            </a:r>
          </a:p>
          <a:p>
            <a:r>
              <a:rPr lang="en-US" sz="2000" dirty="0" smtClean="0">
                <a:latin typeface="Times New Roman" pitchFamily="18" charset="0"/>
                <a:cs typeface="Times New Roman" pitchFamily="18" charset="0"/>
              </a:rPr>
              <a:t>Nurses progress notes with date, time &amp; signature</a:t>
            </a:r>
          </a:p>
          <a:p>
            <a:r>
              <a:rPr lang="en-US" sz="2000" dirty="0" smtClean="0">
                <a:latin typeface="Times New Roman" pitchFamily="18" charset="0"/>
                <a:cs typeface="Times New Roman" pitchFamily="18" charset="0"/>
              </a:rPr>
              <a:t>Progress notes recorded daily- there is </a:t>
            </a:r>
            <a:r>
              <a:rPr lang="en-US" sz="2000" dirty="0" err="1" smtClean="0">
                <a:latin typeface="Times New Roman" pitchFamily="18" charset="0"/>
                <a:cs typeface="Times New Roman" pitchFamily="18" charset="0"/>
              </a:rPr>
              <a:t>atleast</a:t>
            </a:r>
            <a:r>
              <a:rPr lang="en-US" sz="2000" dirty="0" smtClean="0">
                <a:latin typeface="Times New Roman" pitchFamily="18" charset="0"/>
                <a:cs typeface="Times New Roman" pitchFamily="18" charset="0"/>
              </a:rPr>
              <a:t> one noting regarding condition of patient in every 24 hrs</a:t>
            </a:r>
          </a:p>
          <a:p>
            <a:r>
              <a:rPr lang="en-US" sz="2000" dirty="0" smtClean="0">
                <a:latin typeface="Times New Roman" pitchFamily="18" charset="0"/>
                <a:cs typeface="Times New Roman" pitchFamily="18" charset="0"/>
              </a:rPr>
              <a:t>In patient medication sheet in one </a:t>
            </a:r>
            <a:r>
              <a:rPr lang="en-US" sz="2000" dirty="0" err="1" smtClean="0">
                <a:latin typeface="Times New Roman" pitchFamily="18" charset="0"/>
                <a:cs typeface="Times New Roman" pitchFamily="18" charset="0"/>
              </a:rPr>
              <a:t>unifor</a:t>
            </a:r>
            <a:r>
              <a:rPr lang="en-US" sz="2000" dirty="0" smtClean="0">
                <a:latin typeface="Times New Roman" pitchFamily="18" charset="0"/>
                <a:cs typeface="Times New Roman" pitchFamily="18" charset="0"/>
              </a:rPr>
              <a:t> location- All patient medication is written in physician order sheet in capital &amp; duly signed</a:t>
            </a:r>
          </a:p>
          <a:p>
            <a:r>
              <a:rPr lang="en-US" sz="2000" dirty="0" smtClean="0">
                <a:latin typeface="Times New Roman" pitchFamily="18" charset="0"/>
                <a:cs typeface="Times New Roman" pitchFamily="18" charset="0"/>
              </a:rPr>
              <a:t>Route of administration, Dose &amp; frequency of dose/ any other instruction- all the orders regarding the medication contains details regarding the route of administration, when to give and how many times to give including any special instructions</a:t>
            </a:r>
          </a:p>
          <a:p>
            <a:r>
              <a:rPr lang="en-US" sz="2000" dirty="0" smtClean="0">
                <a:latin typeface="Times New Roman" pitchFamily="18" charset="0"/>
                <a:cs typeface="Times New Roman" pitchFamily="18" charset="0"/>
              </a:rPr>
              <a:t>All entries in patient file signed</a:t>
            </a:r>
          </a:p>
          <a:p>
            <a:pPr>
              <a:buNone/>
            </a:pPr>
            <a:endParaRPr lang="en-US" sz="2000" b="1"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457200"/>
            <a:ext cx="8153400" cy="5943600"/>
          </a:xfrm>
        </p:spPr>
        <p:txBody>
          <a:bodyPr>
            <a:normAutofit/>
          </a:bodyPr>
          <a:lstStyle/>
          <a:p>
            <a:pPr>
              <a:buNone/>
            </a:pPr>
            <a:r>
              <a:rPr lang="en-US" sz="2200" b="1" dirty="0" smtClean="0">
                <a:latin typeface="Times New Roman" pitchFamily="18" charset="0"/>
                <a:cs typeface="Times New Roman" pitchFamily="18" charset="0"/>
              </a:rPr>
              <a:t>CONSENTS</a:t>
            </a:r>
          </a:p>
          <a:p>
            <a:r>
              <a:rPr lang="en-US" sz="2200" dirty="0" smtClean="0">
                <a:latin typeface="Times New Roman" pitchFamily="18" charset="0"/>
                <a:cs typeface="Times New Roman" pitchFamily="18" charset="0"/>
              </a:rPr>
              <a:t>General Consent duly dated &amp; signed by the patient</a:t>
            </a:r>
          </a:p>
          <a:p>
            <a:r>
              <a:rPr lang="en-US" sz="2200" dirty="0" smtClean="0">
                <a:latin typeface="Times New Roman" pitchFamily="18" charset="0"/>
                <a:cs typeface="Times New Roman" pitchFamily="18" charset="0"/>
              </a:rPr>
              <a:t>Informed &amp; Special Consent form for performing procedures duly dated &amp; signed by both patient and doctor </a:t>
            </a:r>
            <a:r>
              <a:rPr lang="en-US" sz="2200" dirty="0" err="1" smtClean="0">
                <a:latin typeface="Times New Roman" pitchFamily="18" charset="0"/>
                <a:cs typeface="Times New Roman" pitchFamily="18" charset="0"/>
              </a:rPr>
              <a:t>incharge</a:t>
            </a:r>
            <a:r>
              <a:rPr lang="en-US" sz="2200" dirty="0" smtClean="0">
                <a:latin typeface="Times New Roman" pitchFamily="18" charset="0"/>
                <a:cs typeface="Times New Roman" pitchFamily="18" charset="0"/>
              </a:rPr>
              <a:t> </a:t>
            </a:r>
          </a:p>
          <a:p>
            <a:r>
              <a:rPr lang="en-US" sz="2200" dirty="0" smtClean="0">
                <a:latin typeface="Times New Roman" pitchFamily="18" charset="0"/>
                <a:cs typeface="Times New Roman" pitchFamily="18" charset="0"/>
              </a:rPr>
              <a:t>Specific Procedural information consent duly dated &amp; signed by both patient and doctor </a:t>
            </a:r>
            <a:r>
              <a:rPr lang="en-US" sz="2200" dirty="0" err="1" smtClean="0">
                <a:latin typeface="Times New Roman" pitchFamily="18" charset="0"/>
                <a:cs typeface="Times New Roman" pitchFamily="18" charset="0"/>
              </a:rPr>
              <a:t>incharge</a:t>
            </a:r>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Name &amp; Sign of the patient- consent of the treatment given by the patient him/herself if above 18 yrs of age in senses &amp; not lunatic. In case of above condition not met, the consent has been taken from the surrogate</a:t>
            </a:r>
          </a:p>
          <a:p>
            <a:r>
              <a:rPr lang="en-US" sz="2200" dirty="0" smtClean="0">
                <a:latin typeface="Times New Roman" pitchFamily="18" charset="0"/>
                <a:cs typeface="Times New Roman" pitchFamily="18" charset="0"/>
              </a:rPr>
              <a:t>Consent for Blood/ Components Transfusion with date, time with signature of patient/relative &amp; their relation filled</a:t>
            </a:r>
          </a:p>
          <a:p>
            <a:r>
              <a:rPr lang="en-US" sz="2200" dirty="0" smtClean="0">
                <a:latin typeface="Times New Roman" pitchFamily="18" charset="0"/>
                <a:cs typeface="Times New Roman" pitchFamily="18" charset="0"/>
              </a:rPr>
              <a:t>Anesthesia Consent form with name &amp; signature of anesthesiologist</a:t>
            </a:r>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6019800"/>
          </a:xfrm>
        </p:spPr>
        <p:txBody>
          <a:bodyPr/>
          <a:lstStyle/>
          <a:p>
            <a:pPr>
              <a:buNone/>
            </a:pPr>
            <a:r>
              <a:rPr lang="en-US" sz="2000" b="1" dirty="0" smtClean="0">
                <a:latin typeface="Times New Roman" pitchFamily="18" charset="0"/>
                <a:cs typeface="Times New Roman" pitchFamily="18" charset="0"/>
              </a:rPr>
              <a:t>SURGICAL &amp; ANAESTHETIC NOTES</a:t>
            </a:r>
          </a:p>
          <a:p>
            <a:r>
              <a:rPr lang="en-US" sz="2000" dirty="0" smtClean="0">
                <a:latin typeface="Times New Roman" pitchFamily="18" charset="0"/>
                <a:cs typeface="Times New Roman" pitchFamily="18" charset="0"/>
              </a:rPr>
              <a:t>Pre anesthetic assessment record duly filled and signed</a:t>
            </a:r>
          </a:p>
          <a:p>
            <a:r>
              <a:rPr lang="en-US" sz="2000" dirty="0" smtClean="0">
                <a:latin typeface="Times New Roman" pitchFamily="18" charset="0"/>
                <a:cs typeface="Times New Roman" pitchFamily="18" charset="0"/>
              </a:rPr>
              <a:t>Preoperative instructions given &amp; signed</a:t>
            </a:r>
          </a:p>
          <a:p>
            <a:r>
              <a:rPr lang="en-US" sz="2000" dirty="0" smtClean="0">
                <a:latin typeface="Times New Roman" pitchFamily="18" charset="0"/>
                <a:cs typeface="Times New Roman" pitchFamily="18" charset="0"/>
              </a:rPr>
              <a:t>Operation Notes- All the surgery notes written &amp; countersigned by the surgeon with time</a:t>
            </a:r>
          </a:p>
          <a:p>
            <a:r>
              <a:rPr lang="en-US" sz="2000" dirty="0" smtClean="0">
                <a:latin typeface="Times New Roman" pitchFamily="18" charset="0"/>
                <a:cs typeface="Times New Roman" pitchFamily="18" charset="0"/>
              </a:rPr>
              <a:t>Post- Sedation Recovery Score sheet timed, dated, signature of duty nurse &amp; </a:t>
            </a:r>
            <a:r>
              <a:rPr lang="en-US" sz="2000" dirty="0" err="1" smtClean="0">
                <a:latin typeface="Times New Roman" pitchFamily="18" charset="0"/>
                <a:cs typeface="Times New Roman" pitchFamily="18" charset="0"/>
              </a:rPr>
              <a:t>Sr</a:t>
            </a:r>
            <a:r>
              <a:rPr lang="en-US" sz="2000" dirty="0" smtClean="0">
                <a:latin typeface="Times New Roman" pitchFamily="18" charset="0"/>
                <a:cs typeface="Times New Roman" pitchFamily="18" charset="0"/>
              </a:rPr>
              <a:t>/Consultant</a:t>
            </a:r>
          </a:p>
          <a:p>
            <a:r>
              <a:rPr lang="en-US" sz="2000" dirty="0" smtClean="0">
                <a:latin typeface="Times New Roman" pitchFamily="18" charset="0"/>
                <a:cs typeface="Times New Roman" pitchFamily="18" charset="0"/>
              </a:rPr>
              <a:t>Post operative charting fully filled &amp; signed</a:t>
            </a:r>
          </a:p>
          <a:p>
            <a:r>
              <a:rPr lang="en-US" sz="2000" dirty="0" smtClean="0">
                <a:latin typeface="Times New Roman" pitchFamily="18" charset="0"/>
                <a:cs typeface="Times New Roman" pitchFamily="18" charset="0"/>
              </a:rPr>
              <a:t>Surgical safety checklist duly timed, filled &amp; signed by surgeon, </a:t>
            </a:r>
            <a:r>
              <a:rPr lang="en-US" sz="2000" dirty="0" err="1" smtClean="0">
                <a:latin typeface="Times New Roman" pitchFamily="18" charset="0"/>
                <a:cs typeface="Times New Roman" pitchFamily="18" charset="0"/>
              </a:rPr>
              <a:t>Anaesthetist</a:t>
            </a:r>
            <a:r>
              <a:rPr lang="en-US" sz="2000" dirty="0" smtClean="0">
                <a:latin typeface="Times New Roman" pitchFamily="18" charset="0"/>
                <a:cs typeface="Times New Roman" pitchFamily="18" charset="0"/>
              </a:rPr>
              <a:t> and scrub nurse</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algn="ctr"/>
            <a:r>
              <a:rPr lang="en-US" dirty="0" smtClean="0">
                <a:solidFill>
                  <a:schemeClr val="tx1"/>
                </a:solidFill>
                <a:effectLst/>
                <a:latin typeface="Algerian" pitchFamily="82" charset="0"/>
              </a:rPr>
              <a:t>STUDY FINDINGs</a:t>
            </a:r>
            <a:endParaRPr lang="en-US" dirty="0">
              <a:solidFill>
                <a:schemeClr val="tx1"/>
              </a:solidFill>
              <a:effectLst/>
              <a:latin typeface="Algerian" pitchFamily="82" charset="0"/>
            </a:endParaRPr>
          </a:p>
        </p:txBody>
      </p:sp>
      <p:sp>
        <p:nvSpPr>
          <p:cNvPr id="5" name="Content Placeholder 4"/>
          <p:cNvSpPr>
            <a:spLocks noGrp="1"/>
          </p:cNvSpPr>
          <p:nvPr>
            <p:ph sz="quarter" idx="1"/>
          </p:nvPr>
        </p:nvSpPr>
        <p:spPr>
          <a:xfrm>
            <a:off x="457200" y="609600"/>
            <a:ext cx="8229600" cy="6019800"/>
          </a:xfrm>
        </p:spPr>
        <p:txBody>
          <a:bodyPr>
            <a:normAutofit/>
          </a:bodyPr>
          <a:lstStyle/>
          <a:p>
            <a:pPr>
              <a:buNone/>
            </a:pPr>
            <a:r>
              <a:rPr lang="en-US" sz="2000" dirty="0" smtClean="0">
                <a:latin typeface="Times New Roman" pitchFamily="18" charset="0"/>
                <a:cs typeface="Times New Roman" pitchFamily="18" charset="0"/>
              </a:rPr>
              <a:t>The total number of cases which were analyzed from different </a:t>
            </a:r>
            <a:r>
              <a:rPr lang="en-US" sz="2000" dirty="0" err="1" smtClean="0">
                <a:latin typeface="Times New Roman" pitchFamily="18" charset="0"/>
                <a:cs typeface="Times New Roman" pitchFamily="18" charset="0"/>
              </a:rPr>
              <a:t>specialities</a:t>
            </a:r>
            <a:r>
              <a:rPr lang="en-US" sz="2000" dirty="0" smtClean="0">
                <a:latin typeface="Times New Roman" pitchFamily="18" charset="0"/>
                <a:cs typeface="Times New Roman" pitchFamily="18" charset="0"/>
              </a:rPr>
              <a:t>:-</a:t>
            </a:r>
          </a:p>
          <a:p>
            <a:pPr>
              <a:buNone/>
            </a:pPr>
            <a:endParaRPr lang="en-US" sz="2400" dirty="0" smtClean="0"/>
          </a:p>
          <a:p>
            <a:pPr>
              <a:buNone/>
            </a:pPr>
            <a:endParaRPr lang="en-US" sz="2400" dirty="0" smtClean="0"/>
          </a:p>
        </p:txBody>
      </p:sp>
      <p:graphicFrame>
        <p:nvGraphicFramePr>
          <p:cNvPr id="9" name="Table 8"/>
          <p:cNvGraphicFramePr>
            <a:graphicFrameLocks noGrp="1"/>
          </p:cNvGraphicFramePr>
          <p:nvPr/>
        </p:nvGraphicFramePr>
        <p:xfrm>
          <a:off x="1066800" y="1600200"/>
          <a:ext cx="7010400" cy="4267200"/>
        </p:xfrm>
        <a:graphic>
          <a:graphicData uri="http://schemas.openxmlformats.org/drawingml/2006/table">
            <a:tbl>
              <a:tblPr/>
              <a:tblGrid>
                <a:gridCol w="4285709"/>
                <a:gridCol w="2724691"/>
              </a:tblGrid>
              <a:tr h="355600">
                <a:tc>
                  <a:txBody>
                    <a:bodyPr/>
                    <a:lstStyle/>
                    <a:p>
                      <a:pPr algn="ctr" fontAlgn="ctr"/>
                      <a:r>
                        <a:rPr lang="en-US" sz="2000" b="1" i="0" u="none" strike="noStrike" dirty="0">
                          <a:solidFill>
                            <a:srgbClr val="000000"/>
                          </a:solidFill>
                          <a:latin typeface="Times New Roman" pitchFamily="18" charset="0"/>
                          <a:cs typeface="Times New Roman" pitchFamily="18" charset="0"/>
                        </a:rPr>
                        <a:t>Department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2000" b="1" i="0" u="none" strike="noStrike" dirty="0">
                          <a:solidFill>
                            <a:srgbClr val="000000"/>
                          </a:solidFill>
                          <a:latin typeface="Times New Roman" pitchFamily="18" charset="0"/>
                          <a:cs typeface="Times New Roman" pitchFamily="18" charset="0"/>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355600">
                <a:tc>
                  <a:txBody>
                    <a:bodyPr/>
                    <a:lstStyle/>
                    <a:p>
                      <a:pPr algn="l" fontAlgn="b"/>
                      <a:r>
                        <a:rPr lang="en-US" sz="2000" b="0" i="0" u="none" strike="noStrike" dirty="0">
                          <a:solidFill>
                            <a:srgbClr val="000000"/>
                          </a:solidFill>
                          <a:latin typeface="Times New Roman" pitchFamily="18" charset="0"/>
                          <a:cs typeface="Times New Roman" pitchFamily="18" charset="0"/>
                        </a:rPr>
                        <a:t>Arthroscopy &amp; sports Medicine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latin typeface="Times New Roman" pitchFamily="18" charset="0"/>
                          <a:cs typeface="Times New Roman" pitchFamily="18" charset="0"/>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5600">
                <a:tc>
                  <a:txBody>
                    <a:bodyPr/>
                    <a:lstStyle/>
                    <a:p>
                      <a:pPr algn="l" fontAlgn="b"/>
                      <a:r>
                        <a:rPr lang="en-US" sz="2000" b="0" i="0" u="none" strike="noStrike" dirty="0">
                          <a:solidFill>
                            <a:srgbClr val="000000"/>
                          </a:solidFill>
                          <a:latin typeface="Times New Roman" pitchFamily="18" charset="0"/>
                          <a:cs typeface="Times New Roman" pitchFamily="18" charset="0"/>
                        </a:rPr>
                        <a:t>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latin typeface="Times New Roman" pitchFamily="18" charset="0"/>
                          <a:cs typeface="Times New Roman" pitchFamily="18" charset="0"/>
                        </a:rPr>
                        <a:t>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5600">
                <a:tc>
                  <a:txBody>
                    <a:bodyPr/>
                    <a:lstStyle/>
                    <a:p>
                      <a:pPr algn="l" fontAlgn="b"/>
                      <a:r>
                        <a:rPr lang="en-US" sz="2000" b="0" i="0" u="none" strike="noStrike" dirty="0">
                          <a:solidFill>
                            <a:srgbClr val="000000"/>
                          </a:solidFill>
                          <a:latin typeface="Times New Roman" pitchFamily="18" charset="0"/>
                          <a:cs typeface="Times New Roman" pitchFamily="18" charset="0"/>
                        </a:rPr>
                        <a:t>Gastroenterology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latin typeface="Times New Roman" pitchFamily="18" charset="0"/>
                          <a:cs typeface="Times New Roman" pitchFamily="18"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5600">
                <a:tc>
                  <a:txBody>
                    <a:bodyPr/>
                    <a:lstStyle/>
                    <a:p>
                      <a:pPr algn="l" fontAlgn="b"/>
                      <a:r>
                        <a:rPr lang="en-US" sz="2000" b="0" i="0" u="none" strike="noStrike" dirty="0">
                          <a:solidFill>
                            <a:srgbClr val="000000"/>
                          </a:solidFill>
                          <a:latin typeface="Times New Roman" pitchFamily="18" charset="0"/>
                          <a:cs typeface="Times New Roman" pitchFamily="18" charset="0"/>
                        </a:rPr>
                        <a:t>General Surgeon </a:t>
                      </a:r>
                      <a:r>
                        <a:rPr lang="en-US" sz="2000" b="0" i="0" u="none" strike="noStrike" dirty="0" err="1">
                          <a:solidFill>
                            <a:srgbClr val="000000"/>
                          </a:solidFill>
                          <a:latin typeface="Times New Roman" pitchFamily="18" charset="0"/>
                          <a:cs typeface="Times New Roman" pitchFamily="18" charset="0"/>
                        </a:rPr>
                        <a:t>Laproscopic</a:t>
                      </a:r>
                      <a:endParaRPr lang="en-US" sz="2000" b="0" i="0" u="none" strike="noStrike" dirty="0">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latin typeface="Times New Roman" pitchFamily="18" charset="0"/>
                          <a:cs typeface="Times New Roman" pitchFamily="18" charset="0"/>
                        </a:rPr>
                        <a:t>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5600">
                <a:tc>
                  <a:txBody>
                    <a:bodyPr/>
                    <a:lstStyle/>
                    <a:p>
                      <a:pPr algn="l" fontAlgn="b"/>
                      <a:r>
                        <a:rPr lang="en-US" sz="2000" b="0" i="0" u="none" strike="noStrike" dirty="0">
                          <a:solidFill>
                            <a:srgbClr val="000000"/>
                          </a:solidFill>
                          <a:latin typeface="Times New Roman" pitchFamily="18" charset="0"/>
                          <a:cs typeface="Times New Roman" pitchFamily="18" charset="0"/>
                        </a:rPr>
                        <a:t>Nephrology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latin typeface="Times New Roman" pitchFamily="18" charset="0"/>
                          <a:cs typeface="Times New Roman" pitchFamily="18" charset="0"/>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5600">
                <a:tc>
                  <a:txBody>
                    <a:bodyPr/>
                    <a:lstStyle/>
                    <a:p>
                      <a:pPr algn="l" fontAlgn="b"/>
                      <a:r>
                        <a:rPr lang="en-US" sz="2000" b="0" i="0" u="none" strike="noStrike" dirty="0">
                          <a:solidFill>
                            <a:srgbClr val="000000"/>
                          </a:solidFill>
                          <a:latin typeface="Times New Roman" pitchFamily="18" charset="0"/>
                          <a:cs typeface="Times New Roman" pitchFamily="18" charset="0"/>
                        </a:rPr>
                        <a:t>Ortho Joint Replacement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latin typeface="Times New Roman" pitchFamily="18" charset="0"/>
                          <a:cs typeface="Times New Roman" pitchFamily="18" charset="0"/>
                        </a:rPr>
                        <a:t>73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5600">
                <a:tc>
                  <a:txBody>
                    <a:bodyPr/>
                    <a:lstStyle/>
                    <a:p>
                      <a:pPr algn="l" fontAlgn="b"/>
                      <a:r>
                        <a:rPr lang="en-US" sz="2000" b="0" i="0" u="none" strike="noStrike" dirty="0" err="1">
                          <a:solidFill>
                            <a:srgbClr val="000000"/>
                          </a:solidFill>
                          <a:latin typeface="Times New Roman" pitchFamily="18" charset="0"/>
                          <a:cs typeface="Times New Roman" pitchFamily="18" charset="0"/>
                        </a:rPr>
                        <a:t>Orthopaedic</a:t>
                      </a:r>
                      <a:r>
                        <a:rPr lang="en-US" sz="2000" b="0" i="0" u="none" strike="noStrike" dirty="0">
                          <a:solidFill>
                            <a:srgbClr val="000000"/>
                          </a:solidFill>
                          <a:latin typeface="Times New Roman" pitchFamily="18" charset="0"/>
                          <a:cs typeface="Times New Roman" pitchFamily="18" charset="0"/>
                        </a:rPr>
                        <a:t> &amp; Trauma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latin typeface="Times New Roman" pitchFamily="18" charset="0"/>
                          <a:cs typeface="Times New Roman" pitchFamily="18" charset="0"/>
                        </a:rPr>
                        <a:t>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5600">
                <a:tc>
                  <a:txBody>
                    <a:bodyPr/>
                    <a:lstStyle/>
                    <a:p>
                      <a:pPr algn="l" fontAlgn="b"/>
                      <a:r>
                        <a:rPr lang="en-US" sz="2000" b="0" i="0" u="none" strike="noStrike" dirty="0" err="1">
                          <a:solidFill>
                            <a:srgbClr val="000000"/>
                          </a:solidFill>
                          <a:latin typeface="Times New Roman" pitchFamily="18" charset="0"/>
                          <a:cs typeface="Times New Roman" pitchFamily="18" charset="0"/>
                        </a:rPr>
                        <a:t>Paediatrics</a:t>
                      </a:r>
                      <a:endParaRPr lang="en-US" sz="2000" b="0" i="0" u="none" strike="noStrike" dirty="0">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latin typeface="Times New Roman" pitchFamily="18" charset="0"/>
                          <a:cs typeface="Times New Roman" pitchFamily="18" charset="0"/>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5600">
                <a:tc>
                  <a:txBody>
                    <a:bodyPr/>
                    <a:lstStyle/>
                    <a:p>
                      <a:pPr algn="l" fontAlgn="b"/>
                      <a:r>
                        <a:rPr lang="en-US" sz="2000" b="0" i="0" u="none" strike="noStrike" dirty="0">
                          <a:solidFill>
                            <a:srgbClr val="000000"/>
                          </a:solidFill>
                          <a:latin typeface="Times New Roman" pitchFamily="18" charset="0"/>
                          <a:cs typeface="Times New Roman" pitchFamily="18" charset="0"/>
                        </a:rPr>
                        <a:t>Physician Internal Medicine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latin typeface="Times New Roman" pitchFamily="18" charset="0"/>
                          <a:cs typeface="Times New Roman" pitchFamily="18" charset="0"/>
                        </a:rPr>
                        <a:t>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5600">
                <a:tc>
                  <a:txBody>
                    <a:bodyPr/>
                    <a:lstStyle/>
                    <a:p>
                      <a:pPr algn="l" fontAlgn="b"/>
                      <a:r>
                        <a:rPr lang="en-US" sz="2000" b="0" i="0" u="none" strike="noStrike" dirty="0">
                          <a:solidFill>
                            <a:srgbClr val="000000"/>
                          </a:solidFill>
                          <a:latin typeface="Times New Roman" pitchFamily="18" charset="0"/>
                          <a:cs typeface="Times New Roman" pitchFamily="18" charset="0"/>
                        </a:rPr>
                        <a:t>Spine Surgery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latin typeface="Times New Roman" pitchFamily="18" charset="0"/>
                          <a:cs typeface="Times New Roman" pitchFamily="18"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5600">
                <a:tc>
                  <a:txBody>
                    <a:bodyPr/>
                    <a:lstStyle/>
                    <a:p>
                      <a:pPr algn="l" fontAlgn="b"/>
                      <a:r>
                        <a:rPr lang="en-US" sz="2000" b="1" i="0" u="none" strike="noStrike" dirty="0">
                          <a:solidFill>
                            <a:srgbClr val="000000"/>
                          </a:solidFill>
                          <a:latin typeface="Times New Roman" pitchFamily="18" charset="0"/>
                          <a:cs typeface="Times New Roman" pitchFamily="18"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latin typeface="Times New Roman" pitchFamily="18" charset="0"/>
                          <a:cs typeface="Times New Roman" pitchFamily="18" charset="0"/>
                        </a:rPr>
                        <a:t>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85800"/>
          </a:xfrm>
        </p:spPr>
        <p:txBody>
          <a:bodyPr>
            <a:normAutofit fontScale="90000"/>
          </a:bodyPr>
          <a:lstStyle/>
          <a:p>
            <a:pPr algn="ctr"/>
            <a:r>
              <a:rPr lang="en-US" dirty="0" smtClean="0">
                <a:latin typeface="Algerian" pitchFamily="82" charset="0"/>
              </a:rPr>
              <a:t> </a:t>
            </a:r>
            <a:r>
              <a:rPr lang="en-US" sz="3600" dirty="0" smtClean="0">
                <a:solidFill>
                  <a:schemeClr val="tx1"/>
                </a:solidFill>
                <a:latin typeface="Algerian" pitchFamily="82" charset="0"/>
              </a:rPr>
              <a:t>ORGANIZATION</a:t>
            </a:r>
            <a:endParaRPr lang="en-US" sz="3600" dirty="0">
              <a:solidFill>
                <a:schemeClr val="tx1"/>
              </a:solidFill>
              <a:latin typeface="Algerian" pitchFamily="82" charset="0"/>
            </a:endParaRPr>
          </a:p>
        </p:txBody>
      </p:sp>
      <p:sp>
        <p:nvSpPr>
          <p:cNvPr id="3" name="Content Placeholder 2"/>
          <p:cNvSpPr>
            <a:spLocks noGrp="1"/>
          </p:cNvSpPr>
          <p:nvPr>
            <p:ph sz="quarter" idx="1"/>
          </p:nvPr>
        </p:nvSpPr>
        <p:spPr>
          <a:xfrm>
            <a:off x="914400" y="914400"/>
            <a:ext cx="7772400" cy="5562600"/>
          </a:xfrm>
        </p:spPr>
        <p:txBody>
          <a:bodyPr>
            <a:noAutofit/>
          </a:bodyPr>
          <a:lstStyle/>
          <a:p>
            <a:pPr>
              <a:buFont typeface="Wingdings" pitchFamily="2" charset="2"/>
              <a:buChar char="Ø"/>
            </a:pPr>
            <a:r>
              <a:rPr lang="en-US" sz="2300" b="1" dirty="0" smtClean="0">
                <a:latin typeface="Times New Roman" pitchFamily="18" charset="0"/>
                <a:cs typeface="Times New Roman" pitchFamily="18" charset="0"/>
              </a:rPr>
              <a:t> </a:t>
            </a:r>
            <a:r>
              <a:rPr lang="en-US" sz="2300" dirty="0" smtClean="0">
                <a:latin typeface="Times New Roman" pitchFamily="18" charset="0"/>
                <a:cs typeface="Times New Roman" pitchFamily="18" charset="0"/>
              </a:rPr>
              <a:t>Primus Super </a:t>
            </a:r>
            <a:r>
              <a:rPr lang="en-US" sz="2300" dirty="0" err="1" smtClean="0">
                <a:latin typeface="Times New Roman" pitchFamily="18" charset="0"/>
                <a:cs typeface="Times New Roman" pitchFamily="18" charset="0"/>
              </a:rPr>
              <a:t>Speciality</a:t>
            </a:r>
            <a:r>
              <a:rPr lang="en-US" sz="2300" dirty="0" smtClean="0">
                <a:latin typeface="Times New Roman" pitchFamily="18" charset="0"/>
                <a:cs typeface="Times New Roman" pitchFamily="18" charset="0"/>
              </a:rPr>
              <a:t> Hospital is the state of the art multi </a:t>
            </a:r>
            <a:r>
              <a:rPr lang="en-US" sz="2300" dirty="0" err="1" smtClean="0">
                <a:latin typeface="Times New Roman" pitchFamily="18" charset="0"/>
                <a:cs typeface="Times New Roman" pitchFamily="18" charset="0"/>
              </a:rPr>
              <a:t>speciality</a:t>
            </a:r>
            <a:r>
              <a:rPr lang="en-US" sz="2300" dirty="0" smtClean="0">
                <a:latin typeface="Times New Roman" pitchFamily="18" charset="0"/>
                <a:cs typeface="Times New Roman" pitchFamily="18" charset="0"/>
              </a:rPr>
              <a:t> hospital with the capacity of 250 beds conveniently located in the heart of  India’s capital, New Delhi. </a:t>
            </a:r>
          </a:p>
          <a:p>
            <a:pPr>
              <a:buFont typeface="Wingdings" pitchFamily="2" charset="2"/>
              <a:buChar char="Ø"/>
            </a:pPr>
            <a:r>
              <a:rPr lang="en-US" sz="2300" b="1" i="1" dirty="0" smtClean="0">
                <a:latin typeface="Times New Roman" pitchFamily="18" charset="0"/>
                <a:cs typeface="Times New Roman" pitchFamily="18" charset="0"/>
              </a:rPr>
              <a:t>VISION:</a:t>
            </a:r>
          </a:p>
          <a:p>
            <a:pPr>
              <a:buNone/>
            </a:pPr>
            <a:r>
              <a:rPr lang="en-US" sz="2300" b="1" i="1" dirty="0" smtClean="0">
                <a:latin typeface="Times New Roman" pitchFamily="18" charset="0"/>
                <a:cs typeface="Times New Roman" pitchFamily="18" charset="0"/>
              </a:rPr>
              <a:t>"</a:t>
            </a:r>
            <a:r>
              <a:rPr lang="en-US" sz="2300" dirty="0" smtClean="0">
                <a:latin typeface="Times New Roman" pitchFamily="18" charset="0"/>
                <a:cs typeface="Times New Roman" pitchFamily="18" charset="0"/>
              </a:rPr>
              <a:t> </a:t>
            </a:r>
            <a:r>
              <a:rPr lang="en-US" sz="2300" b="1" i="1" dirty="0" smtClean="0">
                <a:latin typeface="Times New Roman" pitchFamily="18" charset="0"/>
                <a:cs typeface="Times New Roman" pitchFamily="18" charset="0"/>
              </a:rPr>
              <a:t>To establish a network of World Class Centers in Healthcare by providing State of the Art facility and creation of ethical, compassionate patient care through professional excellence</a:t>
            </a:r>
            <a:r>
              <a:rPr lang="en-US" sz="2300" dirty="0" smtClean="0">
                <a:latin typeface="Times New Roman" pitchFamily="18" charset="0"/>
                <a:cs typeface="Times New Roman" pitchFamily="18" charset="0"/>
              </a:rPr>
              <a:t>“</a:t>
            </a:r>
          </a:p>
          <a:p>
            <a:pPr>
              <a:buFont typeface="Wingdings" pitchFamily="2" charset="2"/>
              <a:buChar char="Ø"/>
            </a:pPr>
            <a:r>
              <a:rPr lang="en-US" sz="2300" b="1" i="1" dirty="0" smtClean="0">
                <a:latin typeface="Times New Roman" pitchFamily="18" charset="0"/>
                <a:cs typeface="Times New Roman" pitchFamily="18" charset="0"/>
              </a:rPr>
              <a:t>MISSION:</a:t>
            </a:r>
          </a:p>
          <a:p>
            <a:pPr>
              <a:buNone/>
            </a:pPr>
            <a:r>
              <a:rPr lang="en-GB" sz="2300" b="1" i="1" dirty="0" smtClean="0">
                <a:latin typeface="Times New Roman" pitchFamily="18" charset="0"/>
                <a:cs typeface="Times New Roman" pitchFamily="18" charset="0"/>
              </a:rPr>
              <a:t>“Our primary measure of success will be delivering a benchmark quality of medical Services.”</a:t>
            </a:r>
            <a:endParaRPr lang="en-US" sz="2300" dirty="0" smtClean="0">
              <a:latin typeface="Times New Roman" pitchFamily="18" charset="0"/>
              <a:cs typeface="Times New Roman" pitchFamily="18" charset="0"/>
            </a:endParaRPr>
          </a:p>
          <a:p>
            <a:pPr>
              <a:buNone/>
            </a:pPr>
            <a:r>
              <a:rPr lang="en-GB" sz="2300" b="1" i="1" dirty="0" smtClean="0">
                <a:latin typeface="Times New Roman" pitchFamily="18" charset="0"/>
                <a:cs typeface="Times New Roman" pitchFamily="18" charset="0"/>
              </a:rPr>
              <a:t>“Our Organization will be run by responsive, caring and efficient people with a never- ending focus on service and medical excellence.” </a:t>
            </a:r>
            <a:endParaRPr lang="en-US" sz="2300" dirty="0" smtClean="0">
              <a:latin typeface="Times New Roman" pitchFamily="18" charset="0"/>
              <a:cs typeface="Times New Roman" pitchFamily="18" charset="0"/>
            </a:endParaRPr>
          </a:p>
          <a:p>
            <a:pPr>
              <a:buNone/>
            </a:pPr>
            <a:r>
              <a:rPr lang="en-US" sz="2300" dirty="0" smtClean="0"/>
              <a:t/>
            </a:r>
            <a:br>
              <a:rPr lang="en-US" sz="2300" dirty="0" smtClean="0"/>
            </a:br>
            <a:r>
              <a:rPr lang="en-US" sz="2300" dirty="0" smtClean="0"/>
              <a:t> </a:t>
            </a:r>
            <a:endParaRPr lang="en-US" sz="23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609600" y="762000"/>
          <a:ext cx="8077200" cy="5486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609600"/>
            <a:ext cx="8001000" cy="5410200"/>
          </a:xfrm>
        </p:spPr>
        <p:txBody>
          <a:bodyPr/>
          <a:lstStyle/>
          <a:p>
            <a:pPr>
              <a:buNone/>
            </a:pPr>
            <a:r>
              <a:rPr lang="en-US" dirty="0" smtClean="0">
                <a:hlinkClick r:id="rId2" action="ppaction://hlinkfile"/>
              </a:rPr>
              <a:t>PROJECT ON NON COMPLIANCE- FINAL.xlsx</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838200"/>
          </a:xfrm>
        </p:spPr>
        <p:txBody>
          <a:bodyPr>
            <a:noAutofit/>
          </a:bodyPr>
          <a:lstStyle/>
          <a:p>
            <a:r>
              <a:rPr lang="en-US" sz="2400" dirty="0" smtClean="0">
                <a:solidFill>
                  <a:schemeClr val="tx1"/>
                </a:solidFill>
                <a:latin typeface="Times New Roman" pitchFamily="18" charset="0"/>
                <a:cs typeface="Times New Roman" pitchFamily="18" charset="0"/>
              </a:rPr>
              <a:t>Pre Intervention &amp; Post Intervention Comparison Of Non compliance</a:t>
            </a:r>
            <a:endParaRPr lang="en-US" sz="2400" dirty="0">
              <a:solidFill>
                <a:schemeClr val="tx1"/>
              </a:solidFill>
              <a:latin typeface="Times New Roman" pitchFamily="18" charset="0"/>
              <a:cs typeface="Times New Roman" pitchFamily="18" charset="0"/>
            </a:endParaRPr>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1371600" y="838200"/>
            <a:ext cx="6400800" cy="28956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1371600" y="3581400"/>
            <a:ext cx="6400799" cy="3048000"/>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sz="quarter" idx="1"/>
          </p:nvPr>
        </p:nvPicPr>
        <p:blipFill>
          <a:blip r:embed="rId2" cstate="print"/>
          <a:srcRect/>
          <a:stretch>
            <a:fillRect/>
          </a:stretch>
        </p:blipFill>
        <p:spPr bwMode="auto">
          <a:xfrm>
            <a:off x="1371600" y="304800"/>
            <a:ext cx="6553200" cy="32004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cstate="print"/>
          <a:srcRect/>
          <a:stretch>
            <a:fillRect/>
          </a:stretch>
        </p:blipFill>
        <p:spPr bwMode="auto">
          <a:xfrm>
            <a:off x="1295400" y="3581400"/>
            <a:ext cx="6781800" cy="297180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096000"/>
          </a:xfrm>
        </p:spPr>
        <p:txBody>
          <a:bodyPr>
            <a:normAutofit fontScale="77500" lnSpcReduction="20000"/>
          </a:bodyPr>
          <a:lstStyle/>
          <a:p>
            <a:pPr>
              <a:buNone/>
            </a:pPr>
            <a:r>
              <a:rPr lang="en-US" b="1" dirty="0" smtClean="0">
                <a:latin typeface="Times New Roman" pitchFamily="18" charset="0"/>
                <a:cs typeface="Times New Roman" pitchFamily="18" charset="0"/>
              </a:rPr>
              <a:t>KEY STUDY FINDINGS</a:t>
            </a:r>
          </a:p>
          <a:p>
            <a:pPr>
              <a:buNone/>
            </a:pPr>
            <a:endParaRPr lang="en-US" dirty="0" smtClean="0">
              <a:latin typeface="Times New Roman" pitchFamily="18" charset="0"/>
              <a:cs typeface="Times New Roman" pitchFamily="18" charset="0"/>
            </a:endParaRPr>
          </a:p>
          <a:p>
            <a:pPr lvl="0">
              <a:buFont typeface="Wingdings" pitchFamily="2" charset="2"/>
              <a:buChar char="Ø"/>
            </a:pPr>
            <a:r>
              <a:rPr lang="en-US" dirty="0" smtClean="0">
                <a:latin typeface="Times New Roman" pitchFamily="18" charset="0"/>
                <a:cs typeface="Times New Roman" pitchFamily="18" charset="0"/>
              </a:rPr>
              <a:t>Initial Assessment Form fully filled by the doctors with non compliance of 74%.</a:t>
            </a:r>
          </a:p>
          <a:p>
            <a:pPr lvl="0">
              <a:buFont typeface="Wingdings" pitchFamily="2" charset="2"/>
              <a:buChar char="Ø"/>
            </a:pPr>
            <a:r>
              <a:rPr lang="en-US" dirty="0" smtClean="0">
                <a:latin typeface="Times New Roman" pitchFamily="18" charset="0"/>
                <a:cs typeface="Times New Roman" pitchFamily="18" charset="0"/>
              </a:rPr>
              <a:t>In patient History Sheet- Fully filled, dated, signed, legible within one hour of admission to the hospital with non compliance of 34%.</a:t>
            </a:r>
          </a:p>
          <a:p>
            <a:pPr lvl="0">
              <a:buFont typeface="Wingdings" pitchFamily="2" charset="2"/>
              <a:buChar char="Ø"/>
            </a:pPr>
            <a:r>
              <a:rPr lang="en-US" dirty="0" smtClean="0">
                <a:latin typeface="Times New Roman" pitchFamily="18" charset="0"/>
                <a:cs typeface="Times New Roman" pitchFamily="18" charset="0"/>
              </a:rPr>
              <a:t>Plan of care- the entire treatment plan is filled, dated, signed, legible within 24 hrs of admission to the hospital and countersigned by consultant with non compliance of 26%.</a:t>
            </a:r>
          </a:p>
          <a:p>
            <a:pPr lvl="0">
              <a:buFont typeface="Wingdings" pitchFamily="2" charset="2"/>
              <a:buChar char="Ø"/>
            </a:pPr>
            <a:r>
              <a:rPr lang="en-US" dirty="0" smtClean="0">
                <a:latin typeface="Times New Roman" pitchFamily="18" charset="0"/>
                <a:cs typeface="Times New Roman" pitchFamily="18" charset="0"/>
              </a:rPr>
              <a:t>All sheets mention patient identification number or name with non compliance of 25%.</a:t>
            </a:r>
          </a:p>
          <a:p>
            <a:pPr lvl="0">
              <a:buFont typeface="Wingdings" pitchFamily="2" charset="2"/>
              <a:buChar char="Ø"/>
            </a:pPr>
            <a:r>
              <a:rPr lang="en-US" dirty="0" smtClean="0">
                <a:latin typeface="Times New Roman" pitchFamily="18" charset="0"/>
                <a:cs typeface="Times New Roman" pitchFamily="18" charset="0"/>
              </a:rPr>
              <a:t>Doctors Progress notes with date, time &amp; signature with non compliance of 17%.</a:t>
            </a:r>
          </a:p>
          <a:p>
            <a:pPr lvl="0">
              <a:buFont typeface="Wingdings" pitchFamily="2" charset="2"/>
              <a:buChar char="Ø"/>
            </a:pPr>
            <a:r>
              <a:rPr lang="en-US" dirty="0" smtClean="0">
                <a:latin typeface="Times New Roman" pitchFamily="18" charset="0"/>
                <a:cs typeface="Times New Roman" pitchFamily="18" charset="0"/>
              </a:rPr>
              <a:t>Nursing Plan of Care - treatment plan is fully filled, signed and dated with non compliance of 13%.</a:t>
            </a:r>
          </a:p>
          <a:p>
            <a:pPr lvl="0">
              <a:buFont typeface="Wingdings" pitchFamily="2" charset="2"/>
              <a:buChar char="Ø"/>
            </a:pPr>
            <a:r>
              <a:rPr lang="en-US" dirty="0" smtClean="0">
                <a:latin typeface="Times New Roman" pitchFamily="18" charset="0"/>
                <a:cs typeface="Times New Roman" pitchFamily="18" charset="0"/>
              </a:rPr>
              <a:t>Preoperative instructions given &amp; signed with non compliance of 14%.</a:t>
            </a:r>
          </a:p>
          <a:p>
            <a:pPr lvl="0">
              <a:buFont typeface="Wingdings" pitchFamily="2" charset="2"/>
              <a:buChar char="Ø"/>
            </a:pPr>
            <a:r>
              <a:rPr lang="en-US" dirty="0" smtClean="0">
                <a:latin typeface="Times New Roman" pitchFamily="18" charset="0"/>
                <a:cs typeface="Times New Roman" pitchFamily="18" charset="0"/>
              </a:rPr>
              <a:t>Post- Sedation Recovery Score sheet timed, dated, signature of duty nurse &amp; </a:t>
            </a:r>
            <a:r>
              <a:rPr lang="en-US" dirty="0" err="1" smtClean="0">
                <a:latin typeface="Times New Roman" pitchFamily="18" charset="0"/>
                <a:cs typeface="Times New Roman" pitchFamily="18" charset="0"/>
              </a:rPr>
              <a:t>Sr</a:t>
            </a:r>
            <a:r>
              <a:rPr lang="en-US" dirty="0" smtClean="0">
                <a:latin typeface="Times New Roman" pitchFamily="18" charset="0"/>
                <a:cs typeface="Times New Roman" pitchFamily="18" charset="0"/>
              </a:rPr>
              <a:t>/Consultant with non compliance of 13 %.</a:t>
            </a:r>
          </a:p>
          <a:p>
            <a:pPr lvl="0">
              <a:buFont typeface="Wingdings" pitchFamily="2" charset="2"/>
              <a:buChar char="Ø"/>
            </a:pPr>
            <a:r>
              <a:rPr lang="en-US" dirty="0" smtClean="0">
                <a:latin typeface="Times New Roman" pitchFamily="18" charset="0"/>
                <a:cs typeface="Times New Roman" pitchFamily="18" charset="0"/>
              </a:rPr>
              <a:t>Post operative charting fully filled &amp; signed with non compliance of 12%.</a:t>
            </a: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pPr algn="ctr"/>
            <a:r>
              <a:rPr lang="en-US" dirty="0" smtClean="0">
                <a:solidFill>
                  <a:schemeClr val="tx1"/>
                </a:solidFill>
                <a:effectLst/>
                <a:latin typeface="Algerian" pitchFamily="82" charset="0"/>
              </a:rPr>
              <a:t>Discussion</a:t>
            </a:r>
            <a:endParaRPr lang="en-US" dirty="0">
              <a:solidFill>
                <a:schemeClr val="tx1"/>
              </a:solidFill>
              <a:effectLst/>
              <a:latin typeface="Algerian" pitchFamily="82" charset="0"/>
            </a:endParaRPr>
          </a:p>
        </p:txBody>
      </p:sp>
      <p:sp>
        <p:nvSpPr>
          <p:cNvPr id="3" name="Content Placeholder 2"/>
          <p:cNvSpPr>
            <a:spLocks noGrp="1"/>
          </p:cNvSpPr>
          <p:nvPr>
            <p:ph sz="quarter" idx="1"/>
          </p:nvPr>
        </p:nvSpPr>
        <p:spPr>
          <a:xfrm>
            <a:off x="381000" y="838200"/>
            <a:ext cx="8458200" cy="5616608"/>
          </a:xfrm>
        </p:spPr>
        <p:txBody>
          <a:bodyPr>
            <a:normAutofit/>
          </a:bodyPr>
          <a:lstStyle/>
          <a:p>
            <a:r>
              <a:rPr lang="en-US" sz="2000" dirty="0" smtClean="0">
                <a:latin typeface="Times New Roman" pitchFamily="18" charset="0"/>
                <a:cs typeface="Times New Roman" pitchFamily="18" charset="0"/>
              </a:rPr>
              <a:t>Medical record documentation is required to record pertinent facts, findings, and observations about an individual’s health history including the past and present illnesses, examinations, tests, treatments, and outcome. The medical record chronologically documents the care of the patient and is an important element contributing to high quality care. </a:t>
            </a:r>
          </a:p>
          <a:p>
            <a:pPr>
              <a:buNone/>
            </a:pP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Failing to document can jeopardize the continuity of patient care when failing to record all the patient data from assessment, diagnosis, notes, planning and implementing treatment.</a:t>
            </a:r>
          </a:p>
          <a:p>
            <a:pPr>
              <a:buNone/>
            </a:pPr>
            <a:endParaRPr lang="en-US"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Thought there have been improvements in Initial Assessment Form filled by Doctors, In patient History Sheet, Plan of care, Patient identification sheets, Doctors Progress Notes, Nursing Plan of Care, Preoperative instructions, Post- Sedation Recovery Score sheet and Post operative charting but it requires more amount of focus and commitment by all the healthcare professionals</a:t>
            </a:r>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563562"/>
          </a:xfrm>
        </p:spPr>
        <p:txBody>
          <a:bodyPr>
            <a:normAutofit fontScale="90000"/>
          </a:bodyPr>
          <a:lstStyle/>
          <a:p>
            <a:pPr algn="ctr"/>
            <a:r>
              <a:rPr lang="en-US" dirty="0" smtClean="0">
                <a:solidFill>
                  <a:schemeClr val="tx1"/>
                </a:solidFill>
                <a:latin typeface="Algerian" pitchFamily="82" charset="0"/>
              </a:rPr>
              <a:t>Conclusion</a:t>
            </a:r>
            <a:endParaRPr lang="en-US" dirty="0">
              <a:solidFill>
                <a:schemeClr val="tx1"/>
              </a:solidFill>
            </a:endParaRPr>
          </a:p>
        </p:txBody>
      </p:sp>
      <p:sp>
        <p:nvSpPr>
          <p:cNvPr id="3" name="Content Placeholder 2"/>
          <p:cNvSpPr>
            <a:spLocks noGrp="1"/>
          </p:cNvSpPr>
          <p:nvPr>
            <p:ph sz="quarter" idx="1"/>
          </p:nvPr>
        </p:nvSpPr>
        <p:spPr>
          <a:xfrm>
            <a:off x="914400" y="990600"/>
            <a:ext cx="7772400" cy="5257800"/>
          </a:xfrm>
        </p:spPr>
        <p:txBody>
          <a:bodyPr/>
          <a:lstStyle/>
          <a:p>
            <a:pPr hangingPunct="0">
              <a:buFont typeface="Wingdings" pitchFamily="2" charset="2"/>
              <a:buChar char="Ø"/>
            </a:pPr>
            <a:r>
              <a:rPr lang="en-US" sz="2000" dirty="0" smtClean="0">
                <a:latin typeface="Times New Roman" pitchFamily="18" charset="0"/>
                <a:cs typeface="Times New Roman" pitchFamily="18" charset="0"/>
              </a:rPr>
              <a:t>Hospital accreditation and licensing of the healthcare services is only possible when the hospital assures and provides excellent services to the patient. </a:t>
            </a:r>
          </a:p>
          <a:p>
            <a:pPr hangingPunct="0">
              <a:buFont typeface="Wingdings" pitchFamily="2" charset="2"/>
              <a:buChar char="Ø"/>
            </a:pPr>
            <a:r>
              <a:rPr lang="en-US" sz="2000" dirty="0" smtClean="0">
                <a:latin typeface="Times New Roman" pitchFamily="18" charset="0"/>
                <a:cs typeface="Times New Roman" pitchFamily="18" charset="0"/>
              </a:rPr>
              <a:t>This can only be achieved through the medical records of the patient maintained in the hospital. </a:t>
            </a:r>
          </a:p>
          <a:p>
            <a:pPr hangingPunct="0">
              <a:buFont typeface="Wingdings" pitchFamily="2" charset="2"/>
              <a:buChar char="Ø"/>
            </a:pPr>
            <a:r>
              <a:rPr lang="en-US" sz="2000" dirty="0" smtClean="0">
                <a:latin typeface="Times New Roman" pitchFamily="18" charset="0"/>
                <a:cs typeface="Times New Roman" pitchFamily="18" charset="0"/>
              </a:rPr>
              <a:t>The completeness and accuracy of the information is the important criteria in a hospital.</a:t>
            </a:r>
          </a:p>
          <a:p>
            <a:pPr hangingPunct="0">
              <a:buFont typeface="Wingdings" pitchFamily="2" charset="2"/>
              <a:buChar char="Ø"/>
            </a:pPr>
            <a:r>
              <a:rPr lang="en-US" sz="2000" dirty="0" smtClean="0">
                <a:latin typeface="Times New Roman" pitchFamily="18" charset="0"/>
                <a:cs typeface="Times New Roman" pitchFamily="18" charset="0"/>
              </a:rPr>
              <a:t>Regular medical record audits and an ongoing training to all the members of the healthcare team could go a long way in ensuring complete and proper documentation of patient medical records.</a:t>
            </a:r>
          </a:p>
          <a:p>
            <a:pPr>
              <a:buNone/>
            </a:pP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algn="ctr"/>
            <a:r>
              <a:rPr lang="en-US" sz="4000" dirty="0" smtClean="0">
                <a:solidFill>
                  <a:schemeClr val="tx1"/>
                </a:solidFill>
                <a:latin typeface="Algerian" pitchFamily="82" charset="0"/>
              </a:rPr>
              <a:t>Recommendations</a:t>
            </a:r>
            <a:endParaRPr lang="en-US" sz="4000" dirty="0">
              <a:solidFill>
                <a:schemeClr val="tx1"/>
              </a:solidFill>
              <a:latin typeface="Algerian" pitchFamily="82" charset="0"/>
            </a:endParaRPr>
          </a:p>
        </p:txBody>
      </p:sp>
      <p:sp>
        <p:nvSpPr>
          <p:cNvPr id="3" name="Content Placeholder 2"/>
          <p:cNvSpPr>
            <a:spLocks noGrp="1"/>
          </p:cNvSpPr>
          <p:nvPr>
            <p:ph sz="quarter" idx="1"/>
          </p:nvPr>
        </p:nvSpPr>
        <p:spPr>
          <a:xfrm>
            <a:off x="228600" y="838200"/>
            <a:ext cx="8763000" cy="5638800"/>
          </a:xfrm>
        </p:spPr>
        <p:txBody>
          <a:bodyPr>
            <a:noAutofit/>
          </a:bodyPr>
          <a:lstStyle/>
          <a:p>
            <a:pPr lvl="0" hangingPunct="0">
              <a:buFont typeface="Wingdings" pitchFamily="2" charset="2"/>
              <a:buChar char="Ø"/>
            </a:pPr>
            <a:r>
              <a:rPr lang="en-US" sz="2000" dirty="0" smtClean="0">
                <a:latin typeface="Times New Roman" pitchFamily="18" charset="0"/>
                <a:cs typeface="Times New Roman" pitchFamily="18" charset="0"/>
              </a:rPr>
              <a:t>It is recommended that the records </a:t>
            </a:r>
            <a:r>
              <a:rPr lang="en-US" sz="2000" b="1" dirty="0" smtClean="0">
                <a:latin typeface="Times New Roman" pitchFamily="18" charset="0"/>
                <a:cs typeface="Times New Roman" pitchFamily="18" charset="0"/>
              </a:rPr>
              <a:t>should be legible</a:t>
            </a:r>
            <a:r>
              <a:rPr lang="en-US" sz="2000" dirty="0" smtClean="0">
                <a:latin typeface="Times New Roman" pitchFamily="18" charset="0"/>
                <a:cs typeface="Times New Roman" pitchFamily="18" charset="0"/>
              </a:rPr>
              <a:t> and can be interpreted by the other non treating health professional. If there is difficulty with the legibility of the records, an alternate means of note taking should be considered properly (electronic medical records).</a:t>
            </a:r>
          </a:p>
          <a:p>
            <a:pPr lvl="0" hangingPunct="0">
              <a:buFont typeface="Wingdings" pitchFamily="2" charset="2"/>
              <a:buChar char="Ø"/>
            </a:pPr>
            <a:r>
              <a:rPr lang="en-US" sz="2000" dirty="0" smtClean="0">
                <a:latin typeface="Times New Roman" pitchFamily="18" charset="0"/>
                <a:cs typeface="Times New Roman" pitchFamily="18" charset="0"/>
              </a:rPr>
              <a:t>It is recommended that </a:t>
            </a:r>
            <a:r>
              <a:rPr lang="en-US" sz="2000" b="1" dirty="0" smtClean="0">
                <a:latin typeface="Times New Roman" pitchFamily="18" charset="0"/>
                <a:cs typeface="Times New Roman" pitchFamily="18" charset="0"/>
              </a:rPr>
              <a:t>repetitive information </a:t>
            </a:r>
            <a:r>
              <a:rPr lang="en-US" sz="2000" dirty="0" smtClean="0">
                <a:latin typeface="Times New Roman" pitchFamily="18" charset="0"/>
                <a:cs typeface="Times New Roman" pitchFamily="18" charset="0"/>
              </a:rPr>
              <a:t>should be avoided since it involves duplication of efforts</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and wastage of resources. </a:t>
            </a:r>
          </a:p>
          <a:p>
            <a:pPr lvl="0" hangingPunct="0">
              <a:buFont typeface="Wingdings" pitchFamily="2" charset="2"/>
              <a:buChar char="Ø"/>
            </a:pPr>
            <a:r>
              <a:rPr lang="en-US" sz="2000" dirty="0" smtClean="0">
                <a:latin typeface="Times New Roman" pitchFamily="18" charset="0"/>
                <a:cs typeface="Times New Roman" pitchFamily="18" charset="0"/>
              </a:rPr>
              <a:t>It is recommended that </a:t>
            </a:r>
            <a:r>
              <a:rPr lang="en-US" sz="2000" b="1" dirty="0" smtClean="0">
                <a:latin typeface="Times New Roman" pitchFamily="18" charset="0"/>
                <a:cs typeface="Times New Roman" pitchFamily="18" charset="0"/>
              </a:rPr>
              <a:t>forms should be redesigned</a:t>
            </a:r>
            <a:r>
              <a:rPr lang="en-US" sz="2000" dirty="0" smtClean="0">
                <a:latin typeface="Times New Roman" pitchFamily="18" charset="0"/>
                <a:cs typeface="Times New Roman" pitchFamily="18" charset="0"/>
              </a:rPr>
              <a:t> and redundant columns should be done away with.</a:t>
            </a:r>
          </a:p>
          <a:p>
            <a:pPr lvl="0" hangingPunct="0">
              <a:buFont typeface="Wingdings" pitchFamily="2" charset="2"/>
              <a:buChar char="Ø"/>
            </a:pPr>
            <a:r>
              <a:rPr lang="en-US" sz="2000" dirty="0" smtClean="0">
                <a:latin typeface="Times New Roman" pitchFamily="18" charset="0"/>
                <a:cs typeface="Times New Roman" pitchFamily="18" charset="0"/>
              </a:rPr>
              <a:t>It is recommended that entries be recorded are </a:t>
            </a:r>
            <a:r>
              <a:rPr lang="en-US" sz="2000" b="1" dirty="0" smtClean="0">
                <a:latin typeface="Times New Roman" pitchFamily="18" charset="0"/>
                <a:cs typeface="Times New Roman" pitchFamily="18" charset="0"/>
              </a:rPr>
              <a:t>detailed, accurate and comprehensive</a:t>
            </a:r>
            <a:r>
              <a:rPr lang="en-US" sz="2000" dirty="0" smtClean="0">
                <a:latin typeface="Times New Roman" pitchFamily="18" charset="0"/>
                <a:cs typeface="Times New Roman" pitchFamily="18" charset="0"/>
              </a:rPr>
              <a:t>. </a:t>
            </a:r>
          </a:p>
          <a:p>
            <a:pPr lvl="0" hangingPunct="0">
              <a:buFont typeface="Wingdings" pitchFamily="2" charset="2"/>
              <a:buChar char="Ø"/>
            </a:pPr>
            <a:r>
              <a:rPr lang="en-US" sz="2000" dirty="0" smtClean="0">
                <a:latin typeface="Times New Roman" pitchFamily="18" charset="0"/>
                <a:cs typeface="Times New Roman" pitchFamily="18" charset="0"/>
              </a:rPr>
              <a:t>To have a </a:t>
            </a:r>
            <a:r>
              <a:rPr lang="en-US" sz="2000" b="1" dirty="0" smtClean="0">
                <a:latin typeface="Times New Roman" pitchFamily="18" charset="0"/>
                <a:cs typeface="Times New Roman" pitchFamily="18" charset="0"/>
              </a:rPr>
              <a:t>periodic weekly auditing</a:t>
            </a:r>
            <a:r>
              <a:rPr lang="en-US" sz="2000" dirty="0" smtClean="0">
                <a:latin typeface="Times New Roman" pitchFamily="18" charset="0"/>
                <a:cs typeface="Times New Roman" pitchFamily="18" charset="0"/>
              </a:rPr>
              <a:t> to minimize chances of deficiency/misplacing and improving the standards of documentation.</a:t>
            </a:r>
          </a:p>
          <a:p>
            <a:pPr lvl="0" hangingPunct="0">
              <a:buFont typeface="Wingdings" pitchFamily="2" charset="2"/>
              <a:buChar char="Ø"/>
            </a:pPr>
            <a:r>
              <a:rPr lang="en-US" sz="2000" dirty="0" smtClean="0">
                <a:latin typeface="Times New Roman" pitchFamily="18" charset="0"/>
                <a:cs typeface="Times New Roman" pitchFamily="18" charset="0"/>
              </a:rPr>
              <a:t>The Medical Record department/personnel should identify incomplete records and send them to the concerned professional to complete and then only it should be filed.</a:t>
            </a:r>
          </a:p>
          <a:p>
            <a:pPr>
              <a:buNone/>
            </a:pP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592763"/>
          </a:xfrm>
        </p:spPr>
        <p:txBody>
          <a:bodyPr>
            <a:normAutofit lnSpcReduction="10000"/>
          </a:bodyPr>
          <a:lstStyle/>
          <a:p>
            <a:pPr hangingPunct="0">
              <a:buFont typeface="Wingdings" pitchFamily="2" charset="2"/>
              <a:buChar char="Ø"/>
            </a:pPr>
            <a:r>
              <a:rPr lang="en-US" sz="2200" dirty="0" smtClean="0">
                <a:latin typeface="Times New Roman" pitchFamily="18" charset="0"/>
                <a:cs typeface="Times New Roman" pitchFamily="18" charset="0"/>
              </a:rPr>
              <a:t>Additionally, the nursing station staff may also take up the responsibility of ensuring that all the details of the patient in forms / records are complete, while they are in charge of that patient so that if any variations are found they can solved immediately. This will help minimize the movement of incomplete forms / records.</a:t>
            </a:r>
          </a:p>
          <a:p>
            <a:pPr hangingPunct="0">
              <a:buFont typeface="Wingdings" pitchFamily="2" charset="2"/>
              <a:buChar char="Ø"/>
            </a:pPr>
            <a:r>
              <a:rPr lang="en-US" sz="2200" b="1" dirty="0" smtClean="0">
                <a:latin typeface="Times New Roman" pitchFamily="18" charset="0"/>
                <a:cs typeface="Times New Roman" pitchFamily="18" charset="0"/>
              </a:rPr>
              <a:t>Periodic training sessions</a:t>
            </a:r>
            <a:r>
              <a:rPr lang="en-US" sz="2200" dirty="0" smtClean="0">
                <a:latin typeface="Times New Roman" pitchFamily="18" charset="0"/>
                <a:cs typeface="Times New Roman" pitchFamily="18" charset="0"/>
              </a:rPr>
              <a:t> and </a:t>
            </a:r>
            <a:r>
              <a:rPr lang="en-US" sz="2200" b="1" dirty="0" smtClean="0">
                <a:latin typeface="Times New Roman" pitchFamily="18" charset="0"/>
                <a:cs typeface="Times New Roman" pitchFamily="18" charset="0"/>
              </a:rPr>
              <a:t>workshops </a:t>
            </a:r>
            <a:r>
              <a:rPr lang="en-US" sz="2200" dirty="0" smtClean="0">
                <a:latin typeface="Times New Roman" pitchFamily="18" charset="0"/>
                <a:cs typeface="Times New Roman" pitchFamily="18" charset="0"/>
              </a:rPr>
              <a:t>should be organized by management in order to educate the staff about the importance of the documentation and update them on the latest in documentation methodologies/technologies.</a:t>
            </a:r>
          </a:p>
          <a:p>
            <a:pPr hangingPunct="0">
              <a:buFont typeface="Wingdings" pitchFamily="2" charset="2"/>
              <a:buChar char="Ø"/>
            </a:pPr>
            <a:r>
              <a:rPr lang="en-US" sz="2200" b="1" dirty="0" smtClean="0">
                <a:latin typeface="Times New Roman" pitchFamily="18" charset="0"/>
                <a:cs typeface="Times New Roman" pitchFamily="18" charset="0"/>
              </a:rPr>
              <a:t>Regular discussions</a:t>
            </a:r>
            <a:r>
              <a:rPr lang="en-US" sz="2200" dirty="0" smtClean="0">
                <a:latin typeface="Times New Roman" pitchFamily="18" charset="0"/>
                <a:cs typeface="Times New Roman" pitchFamily="18" charset="0"/>
              </a:rPr>
              <a:t> with the senior management on improvising the standards of documentation.</a:t>
            </a:r>
          </a:p>
          <a:p>
            <a:pPr lvl="0"/>
            <a:r>
              <a:rPr lang="en-US" sz="2200" dirty="0" smtClean="0">
                <a:latin typeface="Times New Roman" pitchFamily="18" charset="0"/>
                <a:cs typeface="Times New Roman" pitchFamily="18" charset="0"/>
              </a:rPr>
              <a:t>Formation of a </a:t>
            </a:r>
            <a:r>
              <a:rPr lang="en-US" sz="2200" b="1" dirty="0" smtClean="0">
                <a:latin typeface="Times New Roman" pitchFamily="18" charset="0"/>
                <a:cs typeface="Times New Roman" pitchFamily="18" charset="0"/>
              </a:rPr>
              <a:t>MR development committee</a:t>
            </a:r>
            <a:r>
              <a:rPr lang="en-US" sz="2200" dirty="0" smtClean="0">
                <a:latin typeface="Times New Roman" pitchFamily="18" charset="0"/>
                <a:cs typeface="Times New Roman" pitchFamily="18" charset="0"/>
              </a:rPr>
              <a:t> that could greatly assist with the development of a standardized MR system and its implementation in the hospital. Also, the committee could review and authorize the MR Manual developed, review and suggest changes on existing MR forms.</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pPr algn="ctr"/>
            <a:r>
              <a:rPr lang="en-US" dirty="0" smtClean="0">
                <a:solidFill>
                  <a:schemeClr val="tx1"/>
                </a:solidFill>
                <a:latin typeface="Algerian" pitchFamily="82" charset="0"/>
              </a:rPr>
              <a:t>References</a:t>
            </a:r>
            <a:endParaRPr lang="en-US" dirty="0">
              <a:solidFill>
                <a:schemeClr val="tx1"/>
              </a:solidFill>
            </a:endParaRPr>
          </a:p>
        </p:txBody>
      </p:sp>
      <p:sp>
        <p:nvSpPr>
          <p:cNvPr id="3" name="Content Placeholder 2"/>
          <p:cNvSpPr>
            <a:spLocks noGrp="1"/>
          </p:cNvSpPr>
          <p:nvPr>
            <p:ph sz="quarter" idx="1"/>
          </p:nvPr>
        </p:nvSpPr>
        <p:spPr>
          <a:xfrm>
            <a:off x="914400" y="990600"/>
            <a:ext cx="7772400" cy="5029200"/>
          </a:xfrm>
        </p:spPr>
        <p:txBody>
          <a:bodyPr>
            <a:normAutofit fontScale="92500" lnSpcReduction="20000"/>
          </a:bodyPr>
          <a:lstStyle/>
          <a:p>
            <a:r>
              <a:rPr lang="en-US" dirty="0" smtClean="0">
                <a:latin typeface="Times New Roman" pitchFamily="18" charset="0"/>
                <a:cs typeface="Times New Roman" pitchFamily="18" charset="0"/>
              </a:rPr>
              <a:t>http://www.primushospital.com</a:t>
            </a:r>
          </a:p>
          <a:p>
            <a:pPr lvl="0"/>
            <a:r>
              <a:rPr lang="en-US" dirty="0" smtClean="0">
                <a:latin typeface="Times New Roman" pitchFamily="18" charset="0"/>
                <a:cs typeface="Times New Roman" pitchFamily="18" charset="0"/>
              </a:rPr>
              <a:t> B M </a:t>
            </a:r>
            <a:r>
              <a:rPr lang="en-US" dirty="0" err="1" smtClean="0">
                <a:latin typeface="Times New Roman" pitchFamily="18" charset="0"/>
                <a:cs typeface="Times New Roman" pitchFamily="18" charset="0"/>
              </a:rPr>
              <a:t>Sakharkar</a:t>
            </a:r>
            <a:r>
              <a:rPr lang="en-US" dirty="0" smtClean="0">
                <a:latin typeface="Times New Roman" pitchFamily="18" charset="0"/>
                <a:cs typeface="Times New Roman" pitchFamily="18" charset="0"/>
              </a:rPr>
              <a:t>. Principles of Hospital Administration and Planning. 1st edition 1998: 225.</a:t>
            </a:r>
          </a:p>
          <a:p>
            <a:r>
              <a:rPr lang="en-US" dirty="0" smtClean="0">
                <a:latin typeface="Times New Roman" pitchFamily="18" charset="0"/>
                <a:cs typeface="Times New Roman" pitchFamily="18" charset="0"/>
              </a:rPr>
              <a:t>DC Joshi, </a:t>
            </a:r>
            <a:r>
              <a:rPr lang="en-US" dirty="0" err="1" smtClean="0">
                <a:latin typeface="Times New Roman" pitchFamily="18" charset="0"/>
                <a:cs typeface="Times New Roman" pitchFamily="18" charset="0"/>
              </a:rPr>
              <a:t>Mamta</a:t>
            </a:r>
            <a:r>
              <a:rPr lang="en-US" dirty="0" smtClean="0">
                <a:latin typeface="Times New Roman" pitchFamily="18" charset="0"/>
                <a:cs typeface="Times New Roman" pitchFamily="18" charset="0"/>
              </a:rPr>
              <a:t> Joshi</a:t>
            </a:r>
          </a:p>
          <a:p>
            <a:pPr lvl="0"/>
            <a:r>
              <a:rPr lang="en-US" dirty="0" smtClean="0">
                <a:latin typeface="Times New Roman" pitchFamily="18" charset="0"/>
                <a:cs typeface="Times New Roman" pitchFamily="18" charset="0"/>
              </a:rPr>
              <a:t>Ian Pullen and John Loudon, Improving standards in clinical record-keeping, Advances in Psychiatric Treatment</a:t>
            </a:r>
            <a:r>
              <a:rPr lang="en-US" b="1" dirty="0" smtClean="0">
                <a:latin typeface="Times New Roman" pitchFamily="18" charset="0"/>
                <a:cs typeface="Times New Roman" pitchFamily="18" charset="0"/>
              </a:rPr>
              <a:t> (2006)</a:t>
            </a:r>
            <a:r>
              <a:rPr lang="en-US" dirty="0" smtClean="0">
                <a:latin typeface="Times New Roman" pitchFamily="18" charset="0"/>
                <a:cs typeface="Times New Roman" pitchFamily="18" charset="0"/>
              </a:rPr>
              <a:t>12: </a:t>
            </a:r>
            <a:r>
              <a:rPr lang="en-US" b="1" dirty="0" smtClean="0">
                <a:latin typeface="Times New Roman" pitchFamily="18" charset="0"/>
                <a:cs typeface="Times New Roman" pitchFamily="18" charset="0"/>
              </a:rPr>
              <a:t>280-286</a:t>
            </a: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Joseph Thomas Department of Urology, </a:t>
            </a:r>
            <a:r>
              <a:rPr lang="en-US" dirty="0" err="1" smtClean="0">
                <a:latin typeface="Times New Roman" pitchFamily="18" charset="0"/>
                <a:cs typeface="Times New Roman" pitchFamily="18" charset="0"/>
              </a:rPr>
              <a:t>Kasturba</a:t>
            </a:r>
            <a:r>
              <a:rPr lang="en-US" dirty="0" smtClean="0">
                <a:latin typeface="Times New Roman" pitchFamily="18" charset="0"/>
                <a:cs typeface="Times New Roman" pitchFamily="18" charset="0"/>
              </a:rPr>
              <a:t> Medical College, </a:t>
            </a:r>
            <a:r>
              <a:rPr lang="en-US" dirty="0" err="1" smtClean="0">
                <a:latin typeface="Times New Roman" pitchFamily="18" charset="0"/>
                <a:cs typeface="Times New Roman" pitchFamily="18" charset="0"/>
              </a:rPr>
              <a:t>Manipal</a:t>
            </a:r>
            <a:r>
              <a:rPr lang="en-US" dirty="0" smtClean="0">
                <a:latin typeface="Times New Roman" pitchFamily="18" charset="0"/>
                <a:cs typeface="Times New Roman" pitchFamily="18" charset="0"/>
              </a:rPr>
              <a:t> 576 104, India. “Medical records and issues in negligence.” </a:t>
            </a:r>
            <a:r>
              <a:rPr lang="en-US" u="sng" dirty="0" smtClean="0">
                <a:latin typeface="Times New Roman" pitchFamily="18" charset="0"/>
                <a:cs typeface="Times New Roman" pitchFamily="18" charset="0"/>
                <a:hlinkClick r:id="rId2"/>
              </a:rPr>
              <a:t>Indian Journal of Urology</a:t>
            </a:r>
            <a:r>
              <a:rPr lang="en-US" dirty="0" smtClean="0">
                <a:latin typeface="Times New Roman" pitchFamily="18" charset="0"/>
                <a:cs typeface="Times New Roman" pitchFamily="18" charset="0"/>
              </a:rPr>
              <a:t> 07/2009; 25(3):384-8. DOI:10.4103/0970-1591.56208</a:t>
            </a:r>
          </a:p>
          <a:p>
            <a:pPr lvl="0"/>
            <a:r>
              <a:rPr lang="en-US" dirty="0" smtClean="0">
                <a:latin typeface="Times New Roman" pitchFamily="18" charset="0"/>
                <a:cs typeface="Times New Roman" pitchFamily="18" charset="0"/>
              </a:rPr>
              <a:t>M </a:t>
            </a:r>
            <a:r>
              <a:rPr lang="en-US" dirty="0" err="1" smtClean="0">
                <a:latin typeface="Times New Roman" pitchFamily="18" charset="0"/>
                <a:cs typeface="Times New Roman" pitchFamily="18" charset="0"/>
              </a:rPr>
              <a:t>Farzandipour</a:t>
            </a:r>
            <a:r>
              <a:rPr lang="en-US" dirty="0" smtClean="0">
                <a:latin typeface="Times New Roman" pitchFamily="18" charset="0"/>
                <a:cs typeface="Times New Roman" pitchFamily="18" charset="0"/>
              </a:rPr>
              <a:t> et al “A pilot study of the impact of an educational intervention aimed at improving medical record documentation.” J R </a:t>
            </a:r>
            <a:r>
              <a:rPr lang="en-US" dirty="0" err="1" smtClean="0">
                <a:latin typeface="Times New Roman" pitchFamily="18" charset="0"/>
                <a:cs typeface="Times New Roman" pitchFamily="18" charset="0"/>
              </a:rPr>
              <a:t>Coll</a:t>
            </a:r>
            <a:r>
              <a:rPr lang="en-US" dirty="0" smtClean="0">
                <a:latin typeface="Times New Roman" pitchFamily="18" charset="0"/>
                <a:cs typeface="Times New Roman" pitchFamily="18" charset="0"/>
              </a:rPr>
              <a:t> Physicians </a:t>
            </a:r>
            <a:r>
              <a:rPr lang="en-US" dirty="0" err="1" smtClean="0">
                <a:latin typeface="Times New Roman" pitchFamily="18" charset="0"/>
                <a:cs typeface="Times New Roman" pitchFamily="18" charset="0"/>
              </a:rPr>
              <a:t>Edinb</a:t>
            </a:r>
            <a:r>
              <a:rPr lang="en-US" dirty="0" smtClean="0">
                <a:latin typeface="Times New Roman" pitchFamily="18" charset="0"/>
                <a:cs typeface="Times New Roman" pitchFamily="18" charset="0"/>
              </a:rPr>
              <a:t> 2013; 43:29–34.</a:t>
            </a:r>
          </a:p>
          <a:p>
            <a:pPr>
              <a:buNone/>
            </a:pPr>
            <a:endParaRPr lang="en-US" dirty="0" smtClean="0"/>
          </a:p>
          <a:p>
            <a:pPr lvl="0"/>
            <a:endParaRPr lang="en-US" dirty="0" smtClean="0"/>
          </a:p>
          <a:p>
            <a:endParaRPr lang="en-US"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772400" cy="715962"/>
          </a:xfrm>
        </p:spPr>
        <p:txBody>
          <a:bodyPr>
            <a:normAutofit fontScale="90000"/>
          </a:bodyPr>
          <a:lstStyle/>
          <a:p>
            <a:pPr algn="ctr"/>
            <a:r>
              <a:rPr lang="en-US" dirty="0" smtClean="0"/>
              <a:t/>
            </a:r>
            <a:br>
              <a:rPr lang="en-US" dirty="0" smtClean="0"/>
            </a:br>
            <a:r>
              <a:rPr lang="en-US" dirty="0" smtClean="0">
                <a:solidFill>
                  <a:schemeClr val="tx1"/>
                </a:solidFill>
                <a:latin typeface="Algerian" pitchFamily="82" charset="0"/>
              </a:rPr>
              <a:t>Tasks Performed</a:t>
            </a:r>
            <a:endParaRPr lang="en-US" dirty="0">
              <a:solidFill>
                <a:schemeClr val="tx1"/>
              </a:solidFill>
            </a:endParaRPr>
          </a:p>
        </p:txBody>
      </p:sp>
      <p:sp>
        <p:nvSpPr>
          <p:cNvPr id="3" name="Content Placeholder 2"/>
          <p:cNvSpPr>
            <a:spLocks noGrp="1"/>
          </p:cNvSpPr>
          <p:nvPr>
            <p:ph sz="quarter" idx="1"/>
          </p:nvPr>
        </p:nvSpPr>
        <p:spPr>
          <a:xfrm>
            <a:off x="914400" y="1066800"/>
            <a:ext cx="7772400" cy="5257800"/>
          </a:xfrm>
        </p:spPr>
        <p:txBody>
          <a:bodyPr>
            <a:normAutofit fontScale="47500" lnSpcReduction="20000"/>
          </a:bodyPr>
          <a:lstStyle/>
          <a:p>
            <a:pPr fontAlgn="base" hangingPunct="0">
              <a:buNone/>
            </a:pPr>
            <a:endParaRPr lang="en-US" sz="2900" dirty="0" smtClean="0">
              <a:latin typeface="Times New Roman" pitchFamily="18" charset="0"/>
              <a:cs typeface="Times New Roman" pitchFamily="18" charset="0"/>
            </a:endParaRPr>
          </a:p>
          <a:p>
            <a:pPr lvl="0" fontAlgn="base" hangingPunct="0"/>
            <a:r>
              <a:rPr lang="en-US" sz="2900" dirty="0" smtClean="0">
                <a:latin typeface="Times New Roman" pitchFamily="18" charset="0"/>
                <a:cs typeface="Times New Roman" pitchFamily="18" charset="0"/>
              </a:rPr>
              <a:t>Visits to various departments and learning about </a:t>
            </a:r>
            <a:r>
              <a:rPr lang="en-US" sz="2900" dirty="0" smtClean="0">
                <a:latin typeface="Times New Roman" pitchFamily="18" charset="0"/>
                <a:cs typeface="Times New Roman" pitchFamily="18" charset="0"/>
              </a:rPr>
              <a:t>their Operations.</a:t>
            </a:r>
            <a:endParaRPr lang="en-US" sz="2900" dirty="0" smtClean="0">
              <a:latin typeface="Times New Roman" pitchFamily="18" charset="0"/>
              <a:cs typeface="Times New Roman" pitchFamily="18" charset="0"/>
            </a:endParaRPr>
          </a:p>
          <a:p>
            <a:pPr lvl="0" fontAlgn="base" hangingPunct="0"/>
            <a:r>
              <a:rPr lang="en-US" sz="2900" dirty="0" smtClean="0">
                <a:latin typeface="Times New Roman" pitchFamily="18" charset="0"/>
                <a:cs typeface="Times New Roman" pitchFamily="18" charset="0"/>
              </a:rPr>
              <a:t>Scheduling of an yearly training calendar to be conducted by the department of quality and also scheduling of the training sessions to be held interdepartmental.</a:t>
            </a:r>
          </a:p>
          <a:p>
            <a:pPr lvl="0" fontAlgn="base" hangingPunct="0"/>
            <a:r>
              <a:rPr lang="en-US" sz="2900" dirty="0" smtClean="0">
                <a:latin typeface="Times New Roman" pitchFamily="18" charset="0"/>
                <a:cs typeface="Times New Roman" pitchFamily="18" charset="0"/>
              </a:rPr>
              <a:t>Scrutinizing  of in patient feedback forms and information captured </a:t>
            </a:r>
            <a:r>
              <a:rPr lang="en-US" sz="2900" dirty="0" smtClean="0">
                <a:latin typeface="Times New Roman" pitchFamily="18" charset="0"/>
                <a:cs typeface="Times New Roman" pitchFamily="18" charset="0"/>
              </a:rPr>
              <a:t>thereby and conducting </a:t>
            </a:r>
            <a:r>
              <a:rPr lang="en-US" sz="2900" dirty="0" smtClean="0">
                <a:latin typeface="Times New Roman" pitchFamily="18" charset="0"/>
                <a:cs typeface="Times New Roman" pitchFamily="18" charset="0"/>
              </a:rPr>
              <a:t>weekly meetings </a:t>
            </a:r>
            <a:r>
              <a:rPr lang="en-US" sz="2900" dirty="0" smtClean="0">
                <a:latin typeface="Times New Roman" pitchFamily="18" charset="0"/>
                <a:cs typeface="Times New Roman" pitchFamily="18" charset="0"/>
              </a:rPr>
              <a:t>.</a:t>
            </a:r>
            <a:endParaRPr lang="en-US" sz="2900" dirty="0" smtClean="0">
              <a:latin typeface="Times New Roman" pitchFamily="18" charset="0"/>
              <a:cs typeface="Times New Roman" pitchFamily="18" charset="0"/>
            </a:endParaRPr>
          </a:p>
          <a:p>
            <a:pPr lvl="0" fontAlgn="base" hangingPunct="0"/>
            <a:r>
              <a:rPr lang="en-US" sz="2900" dirty="0" smtClean="0">
                <a:latin typeface="Times New Roman" pitchFamily="18" charset="0"/>
                <a:cs typeface="Times New Roman" pitchFamily="18" charset="0"/>
              </a:rPr>
              <a:t>  Coordinating with quality cell with regards to capturing quality indicators pertaining to patient satisfaction.</a:t>
            </a:r>
          </a:p>
          <a:p>
            <a:pPr lvl="0" fontAlgn="base" hangingPunct="0"/>
            <a:r>
              <a:rPr lang="en-US" sz="2900" dirty="0" smtClean="0">
                <a:latin typeface="Times New Roman" pitchFamily="18" charset="0"/>
                <a:cs typeface="Times New Roman" pitchFamily="18" charset="0"/>
              </a:rPr>
              <a:t> Rounds with infection control nurse in casualty, Endoscopy, Procedure Room, ICU, Wards Dialysis, OT to audit for Infection Control Practices and make note of observations as regards to floor discipline, discrepancies and other aspects / issues need improvement.</a:t>
            </a:r>
          </a:p>
          <a:p>
            <a:pPr lvl="0" fontAlgn="base" hangingPunct="0"/>
            <a:r>
              <a:rPr lang="en-US" sz="2900" dirty="0" smtClean="0">
                <a:latin typeface="Times New Roman" pitchFamily="18" charset="0"/>
                <a:cs typeface="Times New Roman" pitchFamily="18" charset="0"/>
              </a:rPr>
              <a:t>Assisted quality manager in closing of Non conformities pointed in the NABH audit by collecting the various documents and evidence needed for the same.</a:t>
            </a:r>
          </a:p>
          <a:p>
            <a:pPr lvl="0" fontAlgn="base" hangingPunct="0"/>
            <a:r>
              <a:rPr lang="en-US" sz="2900" dirty="0" smtClean="0">
                <a:latin typeface="Times New Roman" pitchFamily="18" charset="0"/>
                <a:cs typeface="Times New Roman" pitchFamily="18" charset="0"/>
              </a:rPr>
              <a:t>Helped Fire Safety Officer in conducting fire mock drills for security staff.</a:t>
            </a:r>
          </a:p>
          <a:p>
            <a:pPr lvl="0" fontAlgn="base" hangingPunct="0"/>
            <a:r>
              <a:rPr lang="en-US" sz="2900" dirty="0" smtClean="0">
                <a:latin typeface="Times New Roman" pitchFamily="18" charset="0"/>
                <a:cs typeface="Times New Roman" pitchFamily="18" charset="0"/>
              </a:rPr>
              <a:t>Tracking the delay in Discharge Process and taking corrective actions for timely discharges by Coordinating with various departments.</a:t>
            </a:r>
          </a:p>
          <a:p>
            <a:pPr lvl="0" fontAlgn="base" hangingPunct="0"/>
            <a:r>
              <a:rPr lang="en-US" sz="2900" dirty="0" smtClean="0">
                <a:latin typeface="Times New Roman" pitchFamily="18" charset="0"/>
                <a:cs typeface="Times New Roman" pitchFamily="18" charset="0"/>
              </a:rPr>
              <a:t>Assisting in documentation of SOP’s / Quality Policies and Manuals / Minutes of </a:t>
            </a:r>
            <a:r>
              <a:rPr lang="en-US" sz="2900" dirty="0" smtClean="0">
                <a:latin typeface="Times New Roman" pitchFamily="18" charset="0"/>
                <a:cs typeface="Times New Roman" pitchFamily="18" charset="0"/>
              </a:rPr>
              <a:t>meetings </a:t>
            </a:r>
            <a:r>
              <a:rPr lang="en-US" sz="2900" dirty="0" smtClean="0">
                <a:latin typeface="Times New Roman" pitchFamily="18" charset="0"/>
                <a:cs typeface="Times New Roman" pitchFamily="18" charset="0"/>
              </a:rPr>
              <a:t>for different departments </a:t>
            </a:r>
          </a:p>
          <a:p>
            <a:pPr lvl="0" fontAlgn="base" hangingPunct="0"/>
            <a:r>
              <a:rPr lang="en-US" sz="2900" dirty="0" smtClean="0">
                <a:latin typeface="Times New Roman" pitchFamily="18" charset="0"/>
                <a:cs typeface="Times New Roman" pitchFamily="18" charset="0"/>
              </a:rPr>
              <a:t>Making PowerPoint presentations in preparation and holding of Training classes.</a:t>
            </a:r>
          </a:p>
          <a:p>
            <a:pPr lvl="0" fontAlgn="base" hangingPunct="0"/>
            <a:r>
              <a:rPr lang="en-US" sz="2900" dirty="0" smtClean="0">
                <a:latin typeface="Times New Roman" pitchFamily="18" charset="0"/>
                <a:cs typeface="Times New Roman" pitchFamily="18" charset="0"/>
              </a:rPr>
              <a:t>Assisted in various audits.</a:t>
            </a:r>
          </a:p>
          <a:p>
            <a:pPr lvl="0" hangingPunct="0"/>
            <a:r>
              <a:rPr lang="en-US" sz="2900" dirty="0" smtClean="0">
                <a:latin typeface="Times New Roman" pitchFamily="18" charset="0"/>
                <a:cs typeface="Times New Roman" pitchFamily="18" charset="0"/>
              </a:rPr>
              <a:t>Assisted in checking deviation from the standard operating procedure and norms prescribed by NABH.</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arul\Desktop\images.jpg"/>
          <p:cNvPicPr>
            <a:picLocks noGrp="1" noChangeAspect="1" noChangeArrowheads="1"/>
          </p:cNvPicPr>
          <p:nvPr>
            <p:ph sz="quarter" idx="1"/>
          </p:nvPr>
        </p:nvPicPr>
        <p:blipFill>
          <a:blip r:embed="rId2" cstate="print"/>
          <a:srcRect/>
          <a:stretch>
            <a:fillRect/>
          </a:stretch>
        </p:blipFill>
        <p:spPr bwMode="auto">
          <a:xfrm>
            <a:off x="609601" y="838200"/>
            <a:ext cx="8001000" cy="5715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pPr algn="ctr"/>
            <a:r>
              <a:rPr lang="en-US" dirty="0" smtClean="0">
                <a:solidFill>
                  <a:schemeClr val="tx1"/>
                </a:solidFill>
                <a:latin typeface="Algerian" pitchFamily="82" charset="0"/>
              </a:rPr>
              <a:t>Reflective Learning</a:t>
            </a:r>
            <a:endParaRPr lang="en-US" dirty="0">
              <a:solidFill>
                <a:schemeClr val="tx1"/>
              </a:solidFill>
              <a:latin typeface="Algerian" pitchFamily="82" charset="0"/>
            </a:endParaRPr>
          </a:p>
        </p:txBody>
      </p:sp>
      <p:sp>
        <p:nvSpPr>
          <p:cNvPr id="3" name="Content Placeholder 2"/>
          <p:cNvSpPr>
            <a:spLocks noGrp="1"/>
          </p:cNvSpPr>
          <p:nvPr>
            <p:ph sz="quarter" idx="1"/>
          </p:nvPr>
        </p:nvSpPr>
        <p:spPr/>
        <p:txBody>
          <a:bodyPr>
            <a:normAutofit fontScale="70000" lnSpcReduction="20000"/>
          </a:bodyPr>
          <a:lstStyle/>
          <a:p>
            <a:pPr lvl="0"/>
            <a:r>
              <a:rPr lang="en-US" dirty="0" smtClean="0">
                <a:latin typeface="Times New Roman" pitchFamily="18" charset="0"/>
                <a:cs typeface="Times New Roman" pitchFamily="18" charset="0"/>
              </a:rPr>
              <a:t>General working of various hospital departments.</a:t>
            </a:r>
          </a:p>
          <a:p>
            <a:pPr lvl="0"/>
            <a:r>
              <a:rPr lang="en-US" dirty="0" smtClean="0">
                <a:latin typeface="Times New Roman" pitchFamily="18" charset="0"/>
                <a:cs typeface="Times New Roman" pitchFamily="18" charset="0"/>
              </a:rPr>
              <a:t>Insight into NABH audit and audits.</a:t>
            </a:r>
          </a:p>
          <a:p>
            <a:pPr lvl="0"/>
            <a:r>
              <a:rPr lang="en-US" dirty="0" smtClean="0">
                <a:latin typeface="Times New Roman" pitchFamily="18" charset="0"/>
                <a:cs typeface="Times New Roman" pitchFamily="18" charset="0"/>
              </a:rPr>
              <a:t>Man Power management.</a:t>
            </a:r>
          </a:p>
          <a:p>
            <a:pPr lvl="0"/>
            <a:r>
              <a:rPr lang="en-US" dirty="0" smtClean="0">
                <a:latin typeface="Times New Roman" pitchFamily="18" charset="0"/>
                <a:cs typeface="Times New Roman" pitchFamily="18" charset="0"/>
              </a:rPr>
              <a:t>Coordination with various quality initiatives within the hospital </a:t>
            </a:r>
          </a:p>
          <a:p>
            <a:pPr lvl="0"/>
            <a:r>
              <a:rPr lang="en-US" dirty="0" smtClean="0">
                <a:latin typeface="Times New Roman" pitchFamily="18" charset="0"/>
                <a:cs typeface="Times New Roman" pitchFamily="18" charset="0"/>
              </a:rPr>
              <a:t>Documentation related to NABH and other related documents.</a:t>
            </a:r>
          </a:p>
          <a:p>
            <a:pPr lvl="0"/>
            <a:r>
              <a:rPr lang="en-US" dirty="0" smtClean="0">
                <a:latin typeface="Times New Roman" pitchFamily="18" charset="0"/>
                <a:cs typeface="Times New Roman" pitchFamily="18" charset="0"/>
              </a:rPr>
              <a:t>Timeliness, patient focused approach.</a:t>
            </a:r>
          </a:p>
          <a:p>
            <a:pPr lvl="0"/>
            <a:r>
              <a:rPr lang="en-US" dirty="0" smtClean="0">
                <a:latin typeface="Times New Roman" pitchFamily="18" charset="0"/>
                <a:cs typeface="Times New Roman" pitchFamily="18" charset="0"/>
              </a:rPr>
              <a:t>Reviewing of all the quality manuals and procedures.</a:t>
            </a:r>
          </a:p>
          <a:p>
            <a:pPr lvl="0"/>
            <a:r>
              <a:rPr lang="en-US" dirty="0" smtClean="0">
                <a:latin typeface="Times New Roman" pitchFamily="18" charset="0"/>
                <a:cs typeface="Times New Roman" pitchFamily="18" charset="0"/>
              </a:rPr>
              <a:t>Regular training of nurses and other staff (housekeeping, security, dietary, </a:t>
            </a:r>
            <a:r>
              <a:rPr lang="en-US" dirty="0" err="1" smtClean="0">
                <a:latin typeface="Times New Roman" pitchFamily="18" charset="0"/>
                <a:cs typeface="Times New Roman" pitchFamily="18" charset="0"/>
              </a:rPr>
              <a:t>cssd</a:t>
            </a:r>
            <a:r>
              <a:rPr lang="en-US" dirty="0" smtClean="0">
                <a:latin typeface="Times New Roman" pitchFamily="18" charset="0"/>
                <a:cs typeface="Times New Roman" pitchFamily="18" charset="0"/>
              </a:rPr>
              <a:t>, laundry) related to fire safety, biomedical waste management, infection control etc.</a:t>
            </a:r>
          </a:p>
          <a:p>
            <a:pPr lvl="0"/>
            <a:r>
              <a:rPr lang="en-US" dirty="0" smtClean="0">
                <a:latin typeface="Times New Roman" pitchFamily="18" charset="0"/>
                <a:cs typeface="Times New Roman" pitchFamily="18" charset="0"/>
              </a:rPr>
              <a:t>Recording of each and every event (sentinel/adverse, patient fall, disaster/emergency).</a:t>
            </a:r>
          </a:p>
          <a:p>
            <a:pPr lvl="0"/>
            <a:r>
              <a:rPr lang="en-US" dirty="0" smtClean="0">
                <a:latin typeface="Times New Roman" pitchFamily="18" charset="0"/>
                <a:cs typeface="Times New Roman" pitchFamily="18" charset="0"/>
              </a:rPr>
              <a:t>Adhering to Quality Management process.</a:t>
            </a:r>
          </a:p>
          <a:p>
            <a:pPr lvl="0"/>
            <a:r>
              <a:rPr lang="en-US" dirty="0" smtClean="0">
                <a:latin typeface="Times New Roman" pitchFamily="18" charset="0"/>
                <a:cs typeface="Times New Roman" pitchFamily="18" charset="0"/>
              </a:rPr>
              <a:t>Taking action when a non-conformance is detected.</a:t>
            </a:r>
          </a:p>
          <a:p>
            <a:pPr lvl="0"/>
            <a:r>
              <a:rPr lang="en-US" dirty="0" smtClean="0">
                <a:latin typeface="Times New Roman" pitchFamily="18" charset="0"/>
                <a:cs typeface="Times New Roman" pitchFamily="18" charset="0"/>
              </a:rPr>
              <a:t>Developing Team spirit, leadership and motivation among the staff.</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pPr algn="ctr"/>
            <a:r>
              <a:rPr lang="en-US" sz="3200" dirty="0" smtClean="0">
                <a:solidFill>
                  <a:schemeClr val="tx1"/>
                </a:solidFill>
                <a:latin typeface="Algerian" pitchFamily="82" charset="0"/>
              </a:rPr>
              <a:t>TITLE OF PROJECT</a:t>
            </a:r>
            <a:endParaRPr lang="en-US" sz="3200" dirty="0">
              <a:solidFill>
                <a:schemeClr val="tx1"/>
              </a:solidFill>
              <a:latin typeface="Algerian" pitchFamily="82" charset="0"/>
            </a:endParaRPr>
          </a:p>
        </p:txBody>
      </p:sp>
      <p:sp>
        <p:nvSpPr>
          <p:cNvPr id="3" name="Content Placeholder 2"/>
          <p:cNvSpPr>
            <a:spLocks noGrp="1"/>
          </p:cNvSpPr>
          <p:nvPr>
            <p:ph sz="quarter" idx="1"/>
          </p:nvPr>
        </p:nvSpPr>
        <p:spPr/>
        <p:txBody>
          <a:bodyPr/>
          <a:lstStyle/>
          <a:p>
            <a:pPr>
              <a:buNone/>
            </a:pPr>
            <a:endParaRPr lang="en-US" dirty="0" smtClean="0"/>
          </a:p>
          <a:p>
            <a:pPr>
              <a:buNone/>
            </a:pPr>
            <a:endParaRPr lang="en-US" dirty="0" smtClean="0"/>
          </a:p>
          <a:p>
            <a:pPr algn="ctr">
              <a:buNone/>
            </a:pPr>
            <a:r>
              <a:rPr lang="en-US" sz="2800" b="1" i="1" dirty="0" smtClean="0">
                <a:latin typeface="Times New Roman" pitchFamily="18" charset="0"/>
                <a:cs typeface="Times New Roman" pitchFamily="18" charset="0"/>
              </a:rPr>
              <a:t>“</a:t>
            </a:r>
            <a:r>
              <a:rPr lang="en-US" sz="2400" b="1" i="1" dirty="0" smtClean="0">
                <a:latin typeface="Times New Roman" pitchFamily="18" charset="0"/>
                <a:cs typeface="Times New Roman" pitchFamily="18" charset="0"/>
              </a:rPr>
              <a:t>A study on medical record documentation in Compliance  with NABH Guidelines”</a:t>
            </a:r>
            <a:endParaRPr lang="en-US" sz="2400" i="1" dirty="0" smtClean="0">
              <a:latin typeface="Times New Roman" pitchFamily="18" charset="0"/>
              <a:cs typeface="Times New Roman" pitchFamily="18" charset="0"/>
            </a:endParaRPr>
          </a:p>
          <a:p>
            <a:pPr algn="ct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0"/>
            <a:ext cx="8153400" cy="1143000"/>
          </a:xfrm>
        </p:spPr>
        <p:txBody>
          <a:bodyPr>
            <a:noAutofit/>
          </a:bodyPr>
          <a:lstStyle/>
          <a:p>
            <a:pPr algn="ctr"/>
            <a:r>
              <a:rPr lang="en-US" sz="3200" dirty="0" smtClean="0">
                <a:solidFill>
                  <a:schemeClr val="tx1"/>
                </a:solidFill>
                <a:latin typeface="Algerian" pitchFamily="82" charset="0"/>
              </a:rPr>
              <a:t>BACKGROUND AND RATIONALE  OF THE Study</a:t>
            </a:r>
            <a:r>
              <a:rPr lang="en-US" sz="2800" dirty="0" smtClean="0">
                <a:solidFill>
                  <a:schemeClr val="tx1"/>
                </a:solidFill>
                <a:latin typeface="Algerian" pitchFamily="82" charset="0"/>
              </a:rPr>
              <a:t>             </a:t>
            </a:r>
            <a:endParaRPr lang="en-US" sz="2800" dirty="0">
              <a:solidFill>
                <a:schemeClr val="tx1"/>
              </a:solidFill>
              <a:latin typeface="Algerian" pitchFamily="82" charset="0"/>
            </a:endParaRPr>
          </a:p>
        </p:txBody>
      </p:sp>
      <p:sp>
        <p:nvSpPr>
          <p:cNvPr id="3" name="Content Placeholder 2"/>
          <p:cNvSpPr>
            <a:spLocks noGrp="1"/>
          </p:cNvSpPr>
          <p:nvPr>
            <p:ph sz="quarter" idx="1"/>
          </p:nvPr>
        </p:nvSpPr>
        <p:spPr>
          <a:xfrm>
            <a:off x="381000" y="1066800"/>
            <a:ext cx="8385048" cy="5562600"/>
          </a:xfrm>
        </p:spPr>
        <p:txBody>
          <a:bodyPr>
            <a:noAutofit/>
          </a:bodyPr>
          <a:lstStyle/>
          <a:p>
            <a:pPr>
              <a:buNone/>
            </a:pPr>
            <a:r>
              <a:rPr lang="en-US" sz="2000" b="1" u="sng" dirty="0" smtClean="0">
                <a:latin typeface="Times New Roman" pitchFamily="18" charset="0"/>
                <a:cs typeface="Times New Roman" pitchFamily="18" charset="0"/>
              </a:rPr>
              <a:t>BACKGROUND</a:t>
            </a:r>
          </a:p>
          <a:p>
            <a:pPr>
              <a:buNone/>
            </a:pPr>
            <a:r>
              <a:rPr lang="en-US" sz="2000" dirty="0" smtClean="0">
                <a:latin typeface="Times New Roman" pitchFamily="18" charset="0"/>
                <a:cs typeface="Times New Roman" pitchFamily="18" charset="0"/>
              </a:rPr>
              <a:t>     Medical record is a systematic documentation of a patient’s personal and social data, history of his or her ailment, clinical findings, investigations, diagnosis, treatment given, and an account of follow-up and final outcome.</a:t>
            </a:r>
          </a:p>
          <a:p>
            <a:pPr>
              <a:buNone/>
            </a:pPr>
            <a:endParaRPr lang="en-US" sz="2000" u="sng" dirty="0" smtClean="0">
              <a:latin typeface="Times New Roman" pitchFamily="18" charset="0"/>
              <a:cs typeface="Times New Roman" pitchFamily="18" charset="0"/>
            </a:endParaRPr>
          </a:p>
          <a:p>
            <a:pPr>
              <a:buNone/>
            </a:pPr>
            <a:r>
              <a:rPr lang="en-US" sz="2000" b="1" u="sng" dirty="0" smtClean="0">
                <a:latin typeface="Times New Roman" pitchFamily="18" charset="0"/>
                <a:cs typeface="Times New Roman" pitchFamily="18" charset="0"/>
              </a:rPr>
              <a:t>IMPORTANCE OF MEDICAL RECORDS</a:t>
            </a:r>
          </a:p>
          <a:p>
            <a:pPr lvl="1">
              <a:lnSpc>
                <a:spcPct val="80000"/>
              </a:lnSpc>
              <a:buFont typeface="Wingdings" pitchFamily="2" charset="2"/>
              <a:buChar char="Ø"/>
              <a:defRPr/>
            </a:pPr>
            <a:r>
              <a:rPr lang="en-US" sz="2000" dirty="0" smtClean="0">
                <a:latin typeface="Times New Roman" pitchFamily="18" charset="0"/>
                <a:cs typeface="Times New Roman" pitchFamily="18" charset="0"/>
              </a:rPr>
              <a:t>The Medical Record is useful to the Patient for his/her further follow-up and treatment.</a:t>
            </a:r>
          </a:p>
          <a:p>
            <a:pPr lvl="1">
              <a:lnSpc>
                <a:spcPct val="80000"/>
              </a:lnSpc>
              <a:buFont typeface="Wingdings" pitchFamily="2" charset="2"/>
              <a:buChar char="Ø"/>
              <a:defRPr/>
            </a:pPr>
            <a:r>
              <a:rPr lang="en-US" sz="2000" dirty="0" smtClean="0">
                <a:latin typeface="Times New Roman" pitchFamily="18" charset="0"/>
                <a:cs typeface="Times New Roman" pitchFamily="18" charset="0"/>
              </a:rPr>
              <a:t>The Medical Record safeguard the Physicians and Surgeons from the integrity.</a:t>
            </a:r>
          </a:p>
          <a:p>
            <a:pPr lvl="1">
              <a:lnSpc>
                <a:spcPct val="80000"/>
              </a:lnSpc>
              <a:buFont typeface="Wingdings" pitchFamily="2" charset="2"/>
              <a:buChar char="Ø"/>
              <a:defRPr/>
            </a:pPr>
            <a:r>
              <a:rPr lang="en-US" sz="2000" dirty="0" smtClean="0">
                <a:latin typeface="Times New Roman" pitchFamily="18" charset="0"/>
                <a:cs typeface="Times New Roman" pitchFamily="18" charset="0"/>
              </a:rPr>
              <a:t>The Medical Record is useful for Teaching for Postgraduates and undergraduates.</a:t>
            </a:r>
          </a:p>
          <a:p>
            <a:pPr lvl="1">
              <a:lnSpc>
                <a:spcPct val="80000"/>
              </a:lnSpc>
              <a:buFont typeface="Wingdings" pitchFamily="2" charset="2"/>
              <a:buChar char="Ø"/>
              <a:defRPr/>
            </a:pPr>
            <a:r>
              <a:rPr lang="en-US" sz="2000" dirty="0" smtClean="0">
                <a:latin typeface="Times New Roman" pitchFamily="18" charset="0"/>
                <a:cs typeface="Times New Roman" pitchFamily="18" charset="0"/>
              </a:rPr>
              <a:t>The Medical Record is useful for Research purpose </a:t>
            </a:r>
          </a:p>
          <a:p>
            <a:pPr lvl="1">
              <a:lnSpc>
                <a:spcPct val="80000"/>
              </a:lnSpc>
              <a:buFont typeface="Wingdings" pitchFamily="2" charset="2"/>
              <a:buChar char="Ø"/>
              <a:defRPr/>
            </a:pPr>
            <a:r>
              <a:rPr lang="en-US" sz="2000" dirty="0" smtClean="0">
                <a:latin typeface="Times New Roman" pitchFamily="18" charset="0"/>
                <a:cs typeface="Times New Roman" pitchFamily="18" charset="0"/>
              </a:rPr>
              <a:t>The Medical Record is useful for the Health </a:t>
            </a:r>
            <a:r>
              <a:rPr lang="en-US" sz="2000" dirty="0" err="1" smtClean="0">
                <a:latin typeface="Times New Roman" pitchFamily="18" charset="0"/>
                <a:cs typeface="Times New Roman" pitchFamily="18" charset="0"/>
              </a:rPr>
              <a:t>Programme</a:t>
            </a:r>
            <a:r>
              <a:rPr lang="en-US" sz="2000" dirty="0" smtClean="0">
                <a:latin typeface="Times New Roman" pitchFamily="18" charset="0"/>
                <a:cs typeface="Times New Roman" pitchFamily="18" charset="0"/>
              </a:rPr>
              <a:t> for controlling the epidemic diseases.</a:t>
            </a:r>
          </a:p>
          <a:p>
            <a:pPr lvl="1">
              <a:lnSpc>
                <a:spcPct val="80000"/>
              </a:lnSpc>
              <a:buFont typeface="Wingdings" pitchFamily="2" charset="2"/>
              <a:buChar char="Ø"/>
              <a:defRPr/>
            </a:pPr>
            <a:r>
              <a:rPr lang="en-US" sz="2000" dirty="0" smtClean="0">
                <a:latin typeface="Times New Roman" pitchFamily="18" charset="0"/>
                <a:cs typeface="Times New Roman" pitchFamily="18" charset="0"/>
              </a:rPr>
              <a:t>The Medical Record is useful to the Administrator to manage the Hospital and use this as yardstick for controlling the Hospital.</a:t>
            </a:r>
          </a:p>
          <a:p>
            <a:pPr>
              <a:buNone/>
            </a:pPr>
            <a:endParaRPr lang="en-US" sz="2000" dirty="0" smtClean="0"/>
          </a:p>
          <a:p>
            <a:pPr>
              <a:buNone/>
            </a:pPr>
            <a:endParaRPr lang="en-US" sz="2000" u="sng"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457200"/>
            <a:ext cx="7772400" cy="5562600"/>
          </a:xfrm>
        </p:spPr>
        <p:txBody>
          <a:bodyPr>
            <a:normAutofit/>
          </a:bodyPr>
          <a:lstStyle/>
          <a:p>
            <a:pPr>
              <a:buNone/>
            </a:pPr>
            <a:r>
              <a:rPr lang="en-US" sz="2000" b="1" u="sng" dirty="0" smtClean="0">
                <a:latin typeface="Times New Roman" pitchFamily="18" charset="0"/>
                <a:cs typeface="Times New Roman" pitchFamily="18" charset="0"/>
              </a:rPr>
              <a:t>FUNCTIONS OF MEDICAL RECORDS DEPARTMENT</a:t>
            </a:r>
            <a:endParaRPr lang="en-US" sz="2000" u="sng"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Assembling of the medical records</a:t>
            </a:r>
          </a:p>
          <a:p>
            <a:pPr lvl="0"/>
            <a:r>
              <a:rPr lang="en-US" sz="2000" dirty="0" smtClean="0">
                <a:latin typeface="Times New Roman" pitchFamily="18" charset="0"/>
                <a:cs typeface="Times New Roman" pitchFamily="18" charset="0"/>
              </a:rPr>
              <a:t>Quantitative analysis of the records</a:t>
            </a:r>
          </a:p>
          <a:p>
            <a:pPr lvl="0"/>
            <a:r>
              <a:rPr lang="en-US" sz="2000" dirty="0" smtClean="0">
                <a:latin typeface="Times New Roman" pitchFamily="18" charset="0"/>
                <a:cs typeface="Times New Roman" pitchFamily="18" charset="0"/>
              </a:rPr>
              <a:t>Deficiency Check</a:t>
            </a:r>
          </a:p>
          <a:p>
            <a:pPr lvl="0"/>
            <a:r>
              <a:rPr lang="en-US" sz="2000" dirty="0" smtClean="0">
                <a:latin typeface="Times New Roman" pitchFamily="18" charset="0"/>
                <a:cs typeface="Times New Roman" pitchFamily="18" charset="0"/>
              </a:rPr>
              <a:t>Completion of incomplete records</a:t>
            </a:r>
          </a:p>
          <a:p>
            <a:pPr lvl="0"/>
            <a:r>
              <a:rPr lang="en-US" sz="2000" dirty="0" smtClean="0">
                <a:latin typeface="Times New Roman" pitchFamily="18" charset="0"/>
                <a:cs typeface="Times New Roman" pitchFamily="18" charset="0"/>
              </a:rPr>
              <a:t>Coding</a:t>
            </a:r>
          </a:p>
          <a:p>
            <a:pPr lvl="0"/>
            <a:r>
              <a:rPr lang="en-US" sz="2000" dirty="0" smtClean="0">
                <a:latin typeface="Times New Roman" pitchFamily="18" charset="0"/>
                <a:cs typeface="Times New Roman" pitchFamily="18" charset="0"/>
              </a:rPr>
              <a:t>Indexing</a:t>
            </a:r>
          </a:p>
          <a:p>
            <a:pPr lvl="0"/>
            <a:r>
              <a:rPr lang="en-US" sz="2000" dirty="0" smtClean="0">
                <a:latin typeface="Times New Roman" pitchFamily="18" charset="0"/>
                <a:cs typeface="Times New Roman" pitchFamily="18" charset="0"/>
              </a:rPr>
              <a:t>Analysis and statistics</a:t>
            </a:r>
          </a:p>
          <a:p>
            <a:pPr lvl="0"/>
            <a:r>
              <a:rPr lang="en-US" sz="2000" dirty="0" smtClean="0">
                <a:latin typeface="Times New Roman" pitchFamily="18" charset="0"/>
                <a:cs typeface="Times New Roman" pitchFamily="18" charset="0"/>
              </a:rPr>
              <a:t>Reporting</a:t>
            </a:r>
          </a:p>
          <a:p>
            <a:pPr lvl="0"/>
            <a:r>
              <a:rPr lang="en-US" sz="2000" dirty="0" smtClean="0">
                <a:latin typeface="Times New Roman" pitchFamily="18" charset="0"/>
                <a:cs typeface="Times New Roman" pitchFamily="18" charset="0"/>
              </a:rPr>
              <a:t>Numbering and filing</a:t>
            </a:r>
          </a:p>
          <a:p>
            <a:pPr lvl="0"/>
            <a:r>
              <a:rPr lang="en-US" sz="2000" dirty="0" smtClean="0">
                <a:latin typeface="Times New Roman" pitchFamily="18" charset="0"/>
                <a:cs typeface="Times New Roman" pitchFamily="18" charset="0"/>
              </a:rPr>
              <a:t>Storage and retention of records</a:t>
            </a:r>
          </a:p>
          <a:p>
            <a:r>
              <a:rPr lang="en-US" sz="2000" dirty="0" smtClean="0">
                <a:latin typeface="Times New Roman" pitchFamily="18" charset="0"/>
                <a:cs typeface="Times New Roman" pitchFamily="18" charset="0"/>
              </a:rPr>
              <a:t>Retrieval of records</a:t>
            </a:r>
            <a:endParaRPr lang="en-US"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20762"/>
          </a:xfrm>
        </p:spPr>
        <p:txBody>
          <a:bodyPr>
            <a:normAutofit/>
          </a:bodyPr>
          <a:lstStyle/>
          <a:p>
            <a:r>
              <a:rPr lang="en-US" sz="3600" dirty="0" smtClean="0">
                <a:solidFill>
                  <a:schemeClr val="tx1"/>
                </a:solidFill>
                <a:latin typeface="Algerian" pitchFamily="82" charset="0"/>
              </a:rPr>
              <a:t>HOW DOES NABH ADD VALUE</a:t>
            </a:r>
            <a:endParaRPr lang="en-US" sz="3600" dirty="0">
              <a:solidFill>
                <a:schemeClr val="tx1"/>
              </a:solidFill>
              <a:latin typeface="Algerian" pitchFamily="82" charset="0"/>
            </a:endParaRPr>
          </a:p>
        </p:txBody>
      </p:sp>
      <p:sp>
        <p:nvSpPr>
          <p:cNvPr id="3" name="Content Placeholder 2"/>
          <p:cNvSpPr>
            <a:spLocks noGrp="1"/>
          </p:cNvSpPr>
          <p:nvPr>
            <p:ph sz="quarter" idx="1"/>
          </p:nvPr>
        </p:nvSpPr>
        <p:spPr>
          <a:xfrm>
            <a:off x="914400" y="1676400"/>
            <a:ext cx="7772400" cy="4343400"/>
          </a:xfrm>
        </p:spPr>
        <p:txBody>
          <a:bodyPr>
            <a:normAutofit/>
          </a:bodyPr>
          <a:lstStyle/>
          <a:p>
            <a:pPr>
              <a:buNone/>
            </a:pPr>
            <a:r>
              <a:rPr lang="en-US" dirty="0" smtClean="0"/>
              <a:t>NABH has set standards for:</a:t>
            </a:r>
          </a:p>
          <a:p>
            <a:pPr>
              <a:buFont typeface="Wingdings" pitchFamily="2" charset="2"/>
              <a:buChar char="Ø"/>
            </a:pPr>
            <a:r>
              <a:rPr lang="en-US" sz="2800" dirty="0" smtClean="0"/>
              <a:t>Process for effective management of data.</a:t>
            </a:r>
          </a:p>
          <a:p>
            <a:pPr>
              <a:buFont typeface="Wingdings" pitchFamily="2" charset="2"/>
              <a:buChar char="Ø"/>
            </a:pPr>
            <a:r>
              <a:rPr lang="en-US" sz="2800" dirty="0" smtClean="0"/>
              <a:t>Medical Records.</a:t>
            </a:r>
          </a:p>
          <a:p>
            <a:pPr>
              <a:buFont typeface="Wingdings" pitchFamily="2" charset="2"/>
              <a:buChar char="Ø"/>
            </a:pPr>
            <a:r>
              <a:rPr lang="en-US" sz="2800" dirty="0" smtClean="0"/>
              <a:t>Policies for maintenance of confidentiality , integrity and security of information.</a:t>
            </a:r>
          </a:p>
          <a:p>
            <a:pPr>
              <a:buFont typeface="Wingdings" pitchFamily="2" charset="2"/>
              <a:buChar char="Ø"/>
            </a:pPr>
            <a:r>
              <a:rPr lang="en-US" sz="2800" dirty="0" smtClean="0"/>
              <a:t>Policies and procedures for retention period for records.</a:t>
            </a:r>
          </a:p>
          <a:p>
            <a:pPr>
              <a:buFont typeface="Wingdings" pitchFamily="2" charset="2"/>
              <a:buChar char="Ø"/>
            </a:pPr>
            <a:r>
              <a:rPr lang="en-US" sz="2800" dirty="0" smtClean="0"/>
              <a:t>Regular Medical Audit.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304800"/>
            <a:ext cx="7848600" cy="6248400"/>
          </a:xfrm>
        </p:spPr>
        <p:txBody>
          <a:bodyPr>
            <a:normAutofit fontScale="85000" lnSpcReduction="20000"/>
          </a:bodyPr>
          <a:lstStyle/>
          <a:p>
            <a:pPr>
              <a:buNone/>
            </a:pPr>
            <a:r>
              <a:rPr lang="en-US" b="1" u="sng" dirty="0" smtClean="0">
                <a:latin typeface="Times New Roman" pitchFamily="18" charset="0"/>
                <a:cs typeface="Times New Roman" pitchFamily="18" charset="0"/>
              </a:rPr>
              <a:t>A good Medical Record is</a:t>
            </a:r>
            <a:r>
              <a:rPr lang="en-US" dirty="0" smtClean="0">
                <a:latin typeface="Times New Roman" pitchFamily="18" charset="0"/>
                <a:cs typeface="Times New Roman" pitchFamily="18" charset="0"/>
              </a:rPr>
              <a:t>:-</a:t>
            </a:r>
          </a:p>
          <a:p>
            <a:pPr>
              <a:buFont typeface="Wingdings" pitchFamily="2" charset="2"/>
              <a:buChar char="Ø"/>
            </a:pPr>
            <a:r>
              <a:rPr lang="en-US" dirty="0" smtClean="0">
                <a:latin typeface="Times New Roman" pitchFamily="18" charset="0"/>
                <a:cs typeface="Times New Roman" pitchFamily="18" charset="0"/>
              </a:rPr>
              <a:t>Accurate</a:t>
            </a:r>
          </a:p>
          <a:p>
            <a:pPr>
              <a:buFont typeface="Wingdings" pitchFamily="2" charset="2"/>
              <a:buChar char="Ø"/>
            </a:pPr>
            <a:r>
              <a:rPr lang="en-US" dirty="0" smtClean="0">
                <a:latin typeface="Times New Roman" pitchFamily="18" charset="0"/>
                <a:cs typeface="Times New Roman" pitchFamily="18" charset="0"/>
              </a:rPr>
              <a:t>Complete</a:t>
            </a:r>
          </a:p>
          <a:p>
            <a:pPr>
              <a:buFont typeface="Wingdings" pitchFamily="2" charset="2"/>
              <a:buChar char="Ø"/>
            </a:pPr>
            <a:r>
              <a:rPr lang="en-US" dirty="0" smtClean="0">
                <a:latin typeface="Times New Roman" pitchFamily="18" charset="0"/>
                <a:cs typeface="Times New Roman" pitchFamily="18" charset="0"/>
              </a:rPr>
              <a:t>Timely</a:t>
            </a:r>
          </a:p>
          <a:p>
            <a:pPr>
              <a:buFont typeface="Wingdings" pitchFamily="2" charset="2"/>
              <a:buChar char="Ø"/>
            </a:pPr>
            <a:r>
              <a:rPr lang="en-US" dirty="0" smtClean="0">
                <a:latin typeface="Times New Roman" pitchFamily="18" charset="0"/>
                <a:cs typeface="Times New Roman" pitchFamily="18" charset="0"/>
              </a:rPr>
              <a:t>Contents</a:t>
            </a:r>
          </a:p>
          <a:p>
            <a:pPr>
              <a:buFont typeface="Wingdings" pitchFamily="2" charset="2"/>
              <a:buChar char="Ø"/>
            </a:pPr>
            <a:r>
              <a:rPr lang="en-US" dirty="0" smtClean="0">
                <a:latin typeface="Times New Roman" pitchFamily="18" charset="0"/>
                <a:cs typeface="Times New Roman" pitchFamily="18" charset="0"/>
              </a:rPr>
              <a:t>Chronology</a:t>
            </a:r>
          </a:p>
          <a:p>
            <a:pPr>
              <a:buFont typeface="Wingdings" pitchFamily="2" charset="2"/>
              <a:buChar char="Ø"/>
            </a:pPr>
            <a:r>
              <a:rPr lang="en-US" dirty="0" smtClean="0">
                <a:latin typeface="Times New Roman" pitchFamily="18" charset="0"/>
                <a:cs typeface="Times New Roman" pitchFamily="18" charset="0"/>
              </a:rPr>
              <a:t>Continuity</a:t>
            </a:r>
          </a:p>
          <a:p>
            <a:pPr>
              <a:buFont typeface="Wingdings" pitchFamily="2" charset="2"/>
              <a:buChar char="Ø"/>
            </a:pPr>
            <a:r>
              <a:rPr lang="en-US" dirty="0" smtClean="0">
                <a:latin typeface="Times New Roman" pitchFamily="18" charset="0"/>
                <a:cs typeface="Times New Roman" pitchFamily="18" charset="0"/>
              </a:rPr>
              <a:t>Promptness</a:t>
            </a:r>
          </a:p>
          <a:p>
            <a:pPr>
              <a:buFont typeface="Wingdings" pitchFamily="2" charset="2"/>
              <a:buChar char="Ø"/>
            </a:pPr>
            <a:r>
              <a:rPr lang="en-US" dirty="0" smtClean="0">
                <a:latin typeface="Times New Roman" pitchFamily="18" charset="0"/>
                <a:cs typeface="Times New Roman" pitchFamily="18" charset="0"/>
              </a:rPr>
              <a:t>Authentication</a:t>
            </a:r>
          </a:p>
          <a:p>
            <a:pPr>
              <a:buFont typeface="Wingdings" pitchFamily="2" charset="2"/>
              <a:buChar char="Ø"/>
            </a:pPr>
            <a:r>
              <a:rPr lang="en-US" dirty="0" smtClean="0">
                <a:latin typeface="Times New Roman" pitchFamily="18" charset="0"/>
                <a:cs typeface="Times New Roman" pitchFamily="18" charset="0"/>
              </a:rPr>
              <a:t>Legible</a:t>
            </a:r>
          </a:p>
          <a:p>
            <a:pPr>
              <a:buFont typeface="Wingdings" pitchFamily="2" charset="2"/>
              <a:buChar char="Ø"/>
            </a:pPr>
            <a:r>
              <a:rPr lang="en-US" dirty="0" smtClean="0">
                <a:latin typeface="Times New Roman" pitchFamily="18" charset="0"/>
                <a:cs typeface="Times New Roman" pitchFamily="18" charset="0"/>
              </a:rPr>
              <a:t>Reproducible</a:t>
            </a:r>
          </a:p>
          <a:p>
            <a:pPr>
              <a:buNone/>
            </a:pPr>
            <a:endParaRPr lang="en-US" dirty="0" smtClean="0">
              <a:latin typeface="Times New Roman" pitchFamily="18" charset="0"/>
              <a:cs typeface="Times New Roman" pitchFamily="18" charset="0"/>
            </a:endParaRPr>
          </a:p>
          <a:p>
            <a:pPr>
              <a:buNone/>
            </a:pPr>
            <a:r>
              <a:rPr lang="en-US" b="1" u="sng" dirty="0" smtClean="0">
                <a:latin typeface="Times New Roman" pitchFamily="18" charset="0"/>
                <a:cs typeface="Times New Roman" pitchFamily="18" charset="0"/>
              </a:rPr>
              <a:t>RATIONALE</a:t>
            </a:r>
          </a:p>
          <a:p>
            <a:pPr>
              <a:buNone/>
            </a:pPr>
            <a:r>
              <a:rPr lang="en-US" dirty="0" smtClean="0">
                <a:latin typeface="Times New Roman" pitchFamily="18" charset="0"/>
                <a:cs typeface="Times New Roman" pitchFamily="18" charset="0"/>
              </a:rPr>
              <a:t>      In the last NABH survey, there were significant non compliances in the patient medical record documentation. This study was done to assess the existing deficiencies and take the corrective measures for proper medical record maintenance and to hasten these process immediate and simultaneous corrective actions can be taken for sustainable improvement.</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8142</TotalTime>
  <Words>2314</Words>
  <Application>Microsoft Office PowerPoint</Application>
  <PresentationFormat>On-screen Show (4:3)</PresentationFormat>
  <Paragraphs>245</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Equity</vt:lpstr>
      <vt:lpstr>Slide 1</vt:lpstr>
      <vt:lpstr> ORGANIZATION</vt:lpstr>
      <vt:lpstr> Tasks Performed</vt:lpstr>
      <vt:lpstr>Reflective Learning</vt:lpstr>
      <vt:lpstr>TITLE OF PROJECT</vt:lpstr>
      <vt:lpstr>BACKGROUND AND RATIONALE  OF THE Study             </vt:lpstr>
      <vt:lpstr>Slide 7</vt:lpstr>
      <vt:lpstr>HOW DOES NABH ADD VALUE</vt:lpstr>
      <vt:lpstr>Slide 9</vt:lpstr>
      <vt:lpstr>          Review of literature</vt:lpstr>
      <vt:lpstr>Slide 11</vt:lpstr>
      <vt:lpstr>  OBJECTIVES  </vt:lpstr>
      <vt:lpstr>           METHODOLOGY</vt:lpstr>
      <vt:lpstr>Slide 14</vt:lpstr>
      <vt:lpstr>Slide 15</vt:lpstr>
      <vt:lpstr>Slide 16</vt:lpstr>
      <vt:lpstr>Slide 17</vt:lpstr>
      <vt:lpstr>Slide 18</vt:lpstr>
      <vt:lpstr>STUDY FINDINGs</vt:lpstr>
      <vt:lpstr>Slide 20</vt:lpstr>
      <vt:lpstr>Slide 21</vt:lpstr>
      <vt:lpstr>Pre Intervention &amp; Post Intervention Comparison Of Non compliance</vt:lpstr>
      <vt:lpstr>Slide 23</vt:lpstr>
      <vt:lpstr>Slide 24</vt:lpstr>
      <vt:lpstr>Discussion</vt:lpstr>
      <vt:lpstr>Conclusion</vt:lpstr>
      <vt:lpstr>Recommendations</vt:lpstr>
      <vt:lpstr>Slide 28</vt:lpstr>
      <vt:lpstr>References</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Bio-Medical Waste Management</dc:title>
  <dc:creator>Navreet</dc:creator>
  <cp:lastModifiedBy>lab1</cp:lastModifiedBy>
  <cp:revision>66</cp:revision>
  <dcterms:created xsi:type="dcterms:W3CDTF">2006-08-16T00:00:00Z</dcterms:created>
  <dcterms:modified xsi:type="dcterms:W3CDTF">2014-05-21T10:26:17Z</dcterms:modified>
</cp:coreProperties>
</file>