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sldIdLst>
    <p:sldId id="256" r:id="rId3"/>
    <p:sldId id="258" r:id="rId4"/>
    <p:sldId id="257" r:id="rId5"/>
    <p:sldId id="290" r:id="rId6"/>
    <p:sldId id="259" r:id="rId7"/>
    <p:sldId id="288" r:id="rId8"/>
    <p:sldId id="260" r:id="rId9"/>
    <p:sldId id="261" r:id="rId10"/>
    <p:sldId id="270" r:id="rId11"/>
    <p:sldId id="271" r:id="rId12"/>
    <p:sldId id="272" r:id="rId13"/>
    <p:sldId id="273" r:id="rId14"/>
    <p:sldId id="274" r:id="rId15"/>
    <p:sldId id="275" r:id="rId16"/>
    <p:sldId id="277" r:id="rId17"/>
    <p:sldId id="276" r:id="rId18"/>
    <p:sldId id="262" r:id="rId19"/>
    <p:sldId id="263" r:id="rId20"/>
    <p:sldId id="264" r:id="rId21"/>
    <p:sldId id="265" r:id="rId22"/>
    <p:sldId id="266" r:id="rId23"/>
    <p:sldId id="267" r:id="rId24"/>
    <p:sldId id="268" r:id="rId25"/>
    <p:sldId id="284" r:id="rId26"/>
    <p:sldId id="285" r:id="rId27"/>
    <p:sldId id="286" r:id="rId28"/>
    <p:sldId id="287" r:id="rId29"/>
    <p:sldId id="269" r:id="rId30"/>
    <p:sldId id="278" r:id="rId31"/>
    <p:sldId id="279" r:id="rId32"/>
    <p:sldId id="280" r:id="rId33"/>
    <p:sldId id="281" r:id="rId34"/>
    <p:sldId id="283"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1416" y="-96"/>
      </p:cViewPr>
      <p:guideLst>
        <p:guide orient="horz" pos="2160"/>
        <p:guide pos="2880"/>
        <p:guide pos="144"/>
        <p:guide pos="5616"/>
      </p:guideLst>
    </p:cSldViewPr>
  </p:slideViewPr>
  <p:notesTextViewPr>
    <p:cViewPr>
      <p:scale>
        <a:sx n="1" d="1"/>
        <a:sy n="1" d="1"/>
      </p:scale>
      <p:origin x="0" y="0"/>
    </p:cViewPr>
  </p:notesTextViewPr>
  <p:sorterViewPr>
    <p:cViewPr>
      <p:scale>
        <a:sx n="100" d="100"/>
        <a:sy n="100" d="100"/>
      </p:scale>
      <p:origin x="0" y="1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1" Type="http://schemas.openxmlformats.org/officeDocument/2006/relationships/oleObject" Target="file:///D:\summer%20project\pie%20char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summer%20project\pie%20char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for%20dissertation\pie%20char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for%20dissertation\pie%20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Sheet1!$A$2</c:f>
              <c:strCache>
                <c:ptCount val="1"/>
                <c:pt idx="0">
                  <c:v>Aware</c:v>
                </c:pt>
              </c:strCache>
            </c:strRef>
          </c:tx>
          <c:invertIfNegative val="0"/>
          <c:dLbls>
            <c:showLegendKey val="0"/>
            <c:showVal val="1"/>
            <c:showCatName val="0"/>
            <c:showSerName val="0"/>
            <c:showPercent val="0"/>
            <c:showBubbleSize val="0"/>
            <c:showLeaderLines val="0"/>
          </c:dLbls>
          <c:cat>
            <c:strRef>
              <c:f>Sheet1!$B$1:$C$1</c:f>
              <c:strCache>
                <c:ptCount val="2"/>
                <c:pt idx="1">
                  <c:v>Percent</c:v>
                </c:pt>
              </c:strCache>
            </c:strRef>
          </c:cat>
          <c:val>
            <c:numRef>
              <c:f>Sheet1!$B$2:$C$2</c:f>
              <c:numCache>
                <c:formatCode>General</c:formatCode>
                <c:ptCount val="2"/>
                <c:pt idx="1">
                  <c:v>97</c:v>
                </c:pt>
              </c:numCache>
            </c:numRef>
          </c:val>
        </c:ser>
        <c:ser>
          <c:idx val="1"/>
          <c:order val="1"/>
          <c:tx>
            <c:strRef>
              <c:f>Sheet1!$A$3</c:f>
              <c:strCache>
                <c:ptCount val="1"/>
                <c:pt idx="0">
                  <c:v>Not Aware</c:v>
                </c:pt>
              </c:strCache>
            </c:strRef>
          </c:tx>
          <c:invertIfNegative val="0"/>
          <c:dLbls>
            <c:showLegendKey val="0"/>
            <c:showVal val="1"/>
            <c:showCatName val="0"/>
            <c:showSerName val="0"/>
            <c:showPercent val="0"/>
            <c:showBubbleSize val="0"/>
            <c:showLeaderLines val="0"/>
          </c:dLbls>
          <c:cat>
            <c:strRef>
              <c:f>Sheet1!$B$1:$C$1</c:f>
              <c:strCache>
                <c:ptCount val="2"/>
                <c:pt idx="1">
                  <c:v>Percent</c:v>
                </c:pt>
              </c:strCache>
            </c:strRef>
          </c:cat>
          <c:val>
            <c:numRef>
              <c:f>Sheet1!$B$3:$C$3</c:f>
              <c:numCache>
                <c:formatCode>General</c:formatCode>
                <c:ptCount val="2"/>
                <c:pt idx="1">
                  <c:v>3</c:v>
                </c:pt>
              </c:numCache>
            </c:numRef>
          </c:val>
        </c:ser>
        <c:dLbls>
          <c:showLegendKey val="0"/>
          <c:showVal val="0"/>
          <c:showCatName val="0"/>
          <c:showSerName val="0"/>
          <c:showPercent val="0"/>
          <c:showBubbleSize val="0"/>
        </c:dLbls>
        <c:gapWidth val="150"/>
        <c:axId val="26016000"/>
        <c:axId val="26161152"/>
      </c:barChart>
      <c:catAx>
        <c:axId val="26016000"/>
        <c:scaling>
          <c:orientation val="minMax"/>
        </c:scaling>
        <c:delete val="0"/>
        <c:axPos val="b"/>
        <c:majorTickMark val="out"/>
        <c:minorTickMark val="none"/>
        <c:tickLblPos val="nextTo"/>
        <c:crossAx val="26161152"/>
        <c:crosses val="autoZero"/>
        <c:auto val="1"/>
        <c:lblAlgn val="ctr"/>
        <c:lblOffset val="100"/>
        <c:noMultiLvlLbl val="0"/>
      </c:catAx>
      <c:valAx>
        <c:axId val="26161152"/>
        <c:scaling>
          <c:orientation val="minMax"/>
        </c:scaling>
        <c:delete val="0"/>
        <c:axPos val="l"/>
        <c:majorGridlines/>
        <c:numFmt formatCode="General" sourceLinked="1"/>
        <c:majorTickMark val="out"/>
        <c:minorTickMark val="none"/>
        <c:tickLblPos val="nextTo"/>
        <c:crossAx val="26016000"/>
        <c:crosses val="autoZero"/>
        <c:crossBetween val="between"/>
      </c:valAx>
    </c:plotArea>
    <c:legend>
      <c:legendPos val="r"/>
      <c:layout>
        <c:manualLayout>
          <c:xMode val="edge"/>
          <c:yMode val="edge"/>
          <c:x val="0.84057064741907261"/>
          <c:y val="0.41628280839895015"/>
          <c:w val="0.14276268591426072"/>
          <c:h val="0.36650845727617382"/>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Sheet9!$B$2</c:f>
              <c:strCache>
                <c:ptCount val="1"/>
                <c:pt idx="0">
                  <c:v>Aware</c:v>
                </c:pt>
              </c:strCache>
            </c:strRef>
          </c:tx>
          <c:invertIfNegative val="0"/>
          <c:dLbls>
            <c:showLegendKey val="0"/>
            <c:showVal val="1"/>
            <c:showCatName val="0"/>
            <c:showSerName val="0"/>
            <c:showPercent val="0"/>
            <c:showBubbleSize val="0"/>
            <c:showLeaderLines val="0"/>
          </c:dLbls>
          <c:cat>
            <c:strRef>
              <c:f>Sheet9!$C$1:$D$1</c:f>
              <c:strCache>
                <c:ptCount val="2"/>
                <c:pt idx="1">
                  <c:v>Percent</c:v>
                </c:pt>
              </c:strCache>
            </c:strRef>
          </c:cat>
          <c:val>
            <c:numRef>
              <c:f>Sheet9!$C$2:$D$2</c:f>
              <c:numCache>
                <c:formatCode>General</c:formatCode>
                <c:ptCount val="2"/>
                <c:pt idx="1">
                  <c:v>55</c:v>
                </c:pt>
              </c:numCache>
            </c:numRef>
          </c:val>
        </c:ser>
        <c:ser>
          <c:idx val="1"/>
          <c:order val="1"/>
          <c:tx>
            <c:strRef>
              <c:f>Sheet9!$B$3</c:f>
              <c:strCache>
                <c:ptCount val="1"/>
                <c:pt idx="0">
                  <c:v>Not Aware</c:v>
                </c:pt>
              </c:strCache>
            </c:strRef>
          </c:tx>
          <c:invertIfNegative val="0"/>
          <c:dLbls>
            <c:showLegendKey val="0"/>
            <c:showVal val="1"/>
            <c:showCatName val="0"/>
            <c:showSerName val="0"/>
            <c:showPercent val="0"/>
            <c:showBubbleSize val="0"/>
            <c:showLeaderLines val="0"/>
          </c:dLbls>
          <c:cat>
            <c:strRef>
              <c:f>Sheet9!$C$1:$D$1</c:f>
              <c:strCache>
                <c:ptCount val="2"/>
                <c:pt idx="1">
                  <c:v>Percent</c:v>
                </c:pt>
              </c:strCache>
            </c:strRef>
          </c:cat>
          <c:val>
            <c:numRef>
              <c:f>Sheet9!$C$3:$D$3</c:f>
              <c:numCache>
                <c:formatCode>General</c:formatCode>
                <c:ptCount val="2"/>
                <c:pt idx="1">
                  <c:v>45</c:v>
                </c:pt>
              </c:numCache>
            </c:numRef>
          </c:val>
        </c:ser>
        <c:dLbls>
          <c:showLegendKey val="0"/>
          <c:showVal val="0"/>
          <c:showCatName val="0"/>
          <c:showSerName val="0"/>
          <c:showPercent val="0"/>
          <c:showBubbleSize val="0"/>
        </c:dLbls>
        <c:gapWidth val="150"/>
        <c:axId val="63716352"/>
        <c:axId val="63739008"/>
      </c:barChart>
      <c:catAx>
        <c:axId val="63716352"/>
        <c:scaling>
          <c:orientation val="minMax"/>
        </c:scaling>
        <c:delete val="0"/>
        <c:axPos val="b"/>
        <c:majorTickMark val="out"/>
        <c:minorTickMark val="none"/>
        <c:tickLblPos val="nextTo"/>
        <c:crossAx val="63739008"/>
        <c:crosses val="autoZero"/>
        <c:auto val="1"/>
        <c:lblAlgn val="ctr"/>
        <c:lblOffset val="100"/>
        <c:noMultiLvlLbl val="0"/>
      </c:catAx>
      <c:valAx>
        <c:axId val="63739008"/>
        <c:scaling>
          <c:orientation val="minMax"/>
        </c:scaling>
        <c:delete val="0"/>
        <c:axPos val="l"/>
        <c:majorGridlines/>
        <c:numFmt formatCode="General" sourceLinked="1"/>
        <c:majorTickMark val="out"/>
        <c:minorTickMark val="none"/>
        <c:tickLblPos val="nextTo"/>
        <c:crossAx val="63716352"/>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Sheet40!$A$2</c:f>
              <c:strCache>
                <c:ptCount val="1"/>
                <c:pt idx="0">
                  <c:v>Aware</c:v>
                </c:pt>
              </c:strCache>
            </c:strRef>
          </c:tx>
          <c:invertIfNegative val="0"/>
          <c:dLbls>
            <c:showLegendKey val="0"/>
            <c:showVal val="1"/>
            <c:showCatName val="0"/>
            <c:showSerName val="0"/>
            <c:showPercent val="0"/>
            <c:showBubbleSize val="0"/>
            <c:showLeaderLines val="0"/>
          </c:dLbls>
          <c:cat>
            <c:strRef>
              <c:f>Sheet40!$B$1:$C$1</c:f>
              <c:strCache>
                <c:ptCount val="2"/>
                <c:pt idx="1">
                  <c:v>Percent</c:v>
                </c:pt>
              </c:strCache>
            </c:strRef>
          </c:cat>
          <c:val>
            <c:numRef>
              <c:f>Sheet40!$B$2:$C$2</c:f>
              <c:numCache>
                <c:formatCode>General</c:formatCode>
                <c:ptCount val="2"/>
                <c:pt idx="1">
                  <c:v>26</c:v>
                </c:pt>
              </c:numCache>
            </c:numRef>
          </c:val>
        </c:ser>
        <c:ser>
          <c:idx val="1"/>
          <c:order val="1"/>
          <c:tx>
            <c:strRef>
              <c:f>Sheet40!$A$3</c:f>
              <c:strCache>
                <c:ptCount val="1"/>
                <c:pt idx="0">
                  <c:v>Not Aware</c:v>
                </c:pt>
              </c:strCache>
            </c:strRef>
          </c:tx>
          <c:invertIfNegative val="0"/>
          <c:dLbls>
            <c:showLegendKey val="0"/>
            <c:showVal val="1"/>
            <c:showCatName val="0"/>
            <c:showSerName val="0"/>
            <c:showPercent val="0"/>
            <c:showBubbleSize val="0"/>
            <c:showLeaderLines val="0"/>
          </c:dLbls>
          <c:cat>
            <c:strRef>
              <c:f>Sheet40!$B$1:$C$1</c:f>
              <c:strCache>
                <c:ptCount val="2"/>
                <c:pt idx="1">
                  <c:v>Percent</c:v>
                </c:pt>
              </c:strCache>
            </c:strRef>
          </c:cat>
          <c:val>
            <c:numRef>
              <c:f>Sheet40!$B$3:$C$3</c:f>
              <c:numCache>
                <c:formatCode>General</c:formatCode>
                <c:ptCount val="2"/>
                <c:pt idx="1">
                  <c:v>74</c:v>
                </c:pt>
              </c:numCache>
            </c:numRef>
          </c:val>
        </c:ser>
        <c:dLbls>
          <c:showLegendKey val="0"/>
          <c:showVal val="0"/>
          <c:showCatName val="0"/>
          <c:showSerName val="0"/>
          <c:showPercent val="0"/>
          <c:showBubbleSize val="0"/>
        </c:dLbls>
        <c:gapWidth val="150"/>
        <c:axId val="26179840"/>
        <c:axId val="26362624"/>
      </c:barChart>
      <c:catAx>
        <c:axId val="26179840"/>
        <c:scaling>
          <c:orientation val="minMax"/>
        </c:scaling>
        <c:delete val="0"/>
        <c:axPos val="b"/>
        <c:majorTickMark val="out"/>
        <c:minorTickMark val="none"/>
        <c:tickLblPos val="nextTo"/>
        <c:crossAx val="26362624"/>
        <c:crosses val="autoZero"/>
        <c:auto val="1"/>
        <c:lblAlgn val="ctr"/>
        <c:lblOffset val="100"/>
        <c:noMultiLvlLbl val="0"/>
      </c:catAx>
      <c:valAx>
        <c:axId val="26362624"/>
        <c:scaling>
          <c:orientation val="minMax"/>
        </c:scaling>
        <c:delete val="0"/>
        <c:axPos val="l"/>
        <c:majorGridlines/>
        <c:numFmt formatCode="General" sourceLinked="1"/>
        <c:majorTickMark val="out"/>
        <c:minorTickMark val="none"/>
        <c:tickLblPos val="nextTo"/>
        <c:crossAx val="2617984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Sheet42!$A$2</c:f>
              <c:strCache>
                <c:ptCount val="1"/>
                <c:pt idx="0">
                  <c:v>Aware</c:v>
                </c:pt>
              </c:strCache>
            </c:strRef>
          </c:tx>
          <c:invertIfNegative val="0"/>
          <c:dLbls>
            <c:showLegendKey val="0"/>
            <c:showVal val="1"/>
            <c:showCatName val="0"/>
            <c:showSerName val="0"/>
            <c:showPercent val="0"/>
            <c:showBubbleSize val="0"/>
            <c:showLeaderLines val="0"/>
          </c:dLbls>
          <c:cat>
            <c:strRef>
              <c:f>Sheet42!$B$1:$C$1</c:f>
              <c:strCache>
                <c:ptCount val="2"/>
                <c:pt idx="1">
                  <c:v>Percent</c:v>
                </c:pt>
              </c:strCache>
            </c:strRef>
          </c:cat>
          <c:val>
            <c:numRef>
              <c:f>Sheet42!$B$2:$C$2</c:f>
              <c:numCache>
                <c:formatCode>General</c:formatCode>
                <c:ptCount val="2"/>
                <c:pt idx="1">
                  <c:v>97.6</c:v>
                </c:pt>
              </c:numCache>
            </c:numRef>
          </c:val>
        </c:ser>
        <c:ser>
          <c:idx val="1"/>
          <c:order val="1"/>
          <c:tx>
            <c:strRef>
              <c:f>Sheet42!$A$3</c:f>
              <c:strCache>
                <c:ptCount val="1"/>
                <c:pt idx="0">
                  <c:v>Not Aware</c:v>
                </c:pt>
              </c:strCache>
            </c:strRef>
          </c:tx>
          <c:invertIfNegative val="0"/>
          <c:dLbls>
            <c:showLegendKey val="0"/>
            <c:showVal val="1"/>
            <c:showCatName val="0"/>
            <c:showSerName val="0"/>
            <c:showPercent val="0"/>
            <c:showBubbleSize val="0"/>
            <c:showLeaderLines val="0"/>
          </c:dLbls>
          <c:cat>
            <c:strRef>
              <c:f>Sheet42!$B$1:$C$1</c:f>
              <c:strCache>
                <c:ptCount val="2"/>
                <c:pt idx="1">
                  <c:v>Percent</c:v>
                </c:pt>
              </c:strCache>
            </c:strRef>
          </c:cat>
          <c:val>
            <c:numRef>
              <c:f>Sheet42!$B$3:$C$3</c:f>
              <c:numCache>
                <c:formatCode>General</c:formatCode>
                <c:ptCount val="2"/>
                <c:pt idx="1">
                  <c:v>2.4</c:v>
                </c:pt>
              </c:numCache>
            </c:numRef>
          </c:val>
        </c:ser>
        <c:dLbls>
          <c:showLegendKey val="0"/>
          <c:showVal val="0"/>
          <c:showCatName val="0"/>
          <c:showSerName val="0"/>
          <c:showPercent val="0"/>
          <c:showBubbleSize val="0"/>
        </c:dLbls>
        <c:gapWidth val="150"/>
        <c:axId val="63905792"/>
        <c:axId val="63907328"/>
      </c:barChart>
      <c:catAx>
        <c:axId val="63905792"/>
        <c:scaling>
          <c:orientation val="minMax"/>
        </c:scaling>
        <c:delete val="0"/>
        <c:axPos val="b"/>
        <c:majorTickMark val="out"/>
        <c:minorTickMark val="none"/>
        <c:tickLblPos val="nextTo"/>
        <c:crossAx val="63907328"/>
        <c:crosses val="autoZero"/>
        <c:auto val="1"/>
        <c:lblAlgn val="ctr"/>
        <c:lblOffset val="100"/>
        <c:noMultiLvlLbl val="0"/>
      </c:catAx>
      <c:valAx>
        <c:axId val="63907328"/>
        <c:scaling>
          <c:orientation val="minMax"/>
        </c:scaling>
        <c:delete val="0"/>
        <c:axPos val="l"/>
        <c:majorGridlines/>
        <c:numFmt formatCode="General" sourceLinked="1"/>
        <c:majorTickMark val="out"/>
        <c:minorTickMark val="none"/>
        <c:tickLblPos val="nextTo"/>
        <c:crossAx val="63905792"/>
        <c:crosses val="autoZero"/>
        <c:crossBetween val="between"/>
      </c:valAx>
    </c:plotArea>
    <c:legend>
      <c:legendPos val="r"/>
      <c:layout/>
      <c:overlay val="0"/>
    </c:legend>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2325" y="762000"/>
            <a:ext cx="5111675" cy="2667000"/>
          </a:xfrm>
        </p:spPr>
        <p:txBody>
          <a:bodyPr/>
          <a:lstStyle/>
          <a:p>
            <a:r>
              <a:rPr lang="en-US" smtClean="0"/>
              <a:t>Click to edit Master title style</a:t>
            </a:r>
            <a:endParaRPr lang="en-US"/>
          </a:p>
        </p:txBody>
      </p:sp>
      <p:sp>
        <p:nvSpPr>
          <p:cNvPr id="3" name="Subtitle 2"/>
          <p:cNvSpPr>
            <a:spLocks noGrp="1"/>
          </p:cNvSpPr>
          <p:nvPr>
            <p:ph type="subTitle" idx="1"/>
          </p:nvPr>
        </p:nvSpPr>
        <p:spPr>
          <a:xfrm>
            <a:off x="228600" y="3810000"/>
            <a:ext cx="5105400" cy="2133600"/>
          </a:xfrm>
        </p:spPr>
        <p:txBody>
          <a:bodyPr/>
          <a:lstStyle>
            <a:lvl1pPr marL="0" indent="0" algn="l">
              <a:buNone/>
              <a:defRPr b="1">
                <a:solidFill>
                  <a:schemeClr val="tx1"/>
                </a:solidFill>
                <a:effectLst>
                  <a:reflection blurRad="6350" stA="55000" endA="3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C68D13-5EF5-42B0-A8BE-ADA17887028F}" type="datetimeFigureOut">
              <a:rPr lang="en-US" smtClean="0"/>
              <a:t>5/26/2014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t>‹#›</a:t>
            </a:fld>
            <a:endParaRPr lang="en-US"/>
          </a:p>
        </p:txBody>
      </p:sp>
      <p:pic>
        <p:nvPicPr>
          <p:cNvPr id="8" name="Glowing tech background 3d ,LO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5555" r="7778"/>
          <a:stretch/>
        </p:blipFill>
        <p:spPr>
          <a:xfrm>
            <a:off x="4495800" y="1368911"/>
            <a:ext cx="3888889" cy="3888889"/>
          </a:xfrm>
          <a:prstGeom prst="roundRect">
            <a:avLst>
              <a:gd name="adj" fmla="val 8644"/>
            </a:avLst>
          </a:prstGeom>
          <a:ln>
            <a:noFill/>
          </a:ln>
          <a:effectLst>
            <a:reflection blurRad="6350" stA="15000" endPos="50000" dist="635000" dir="5400000" sy="-100000" algn="bl" rotWithShape="0"/>
          </a:effectLst>
          <a:scene3d>
            <a:camera prst="perspectiveRelaxed" fov="6900000">
              <a:rot lat="23995" lon="3210004" rev="21299988"/>
            </a:camera>
            <a:lightRig rig="chilly" dir="t"/>
          </a:scene3d>
          <a:sp3d extrusionH="635000" prstMaterial="powder">
            <a:bevelT w="0" h="0"/>
            <a:contourClr>
              <a:srgbClr val="969696"/>
            </a:contourClr>
          </a:sp3d>
        </p:spPr>
      </p:pic>
    </p:spTree>
    <p:extLst>
      <p:ext uri="{BB962C8B-B14F-4D97-AF65-F5344CB8AC3E}">
        <p14:creationId xmlns:p14="http://schemas.microsoft.com/office/powerpoint/2010/main" val="182847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403874"/>
            <a:ext cx="723900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68D13-5EF5-42B0-A8BE-ADA17887028F}" type="datetimeFigureOut">
              <a:rPr lang="en-US" smtClean="0"/>
              <a:t>5/26/2014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273132970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19800" y="1371600"/>
            <a:ext cx="1828800" cy="4953000"/>
          </a:xfrm>
        </p:spPr>
        <p:txBody>
          <a:bodyPr vert="eaVert"/>
          <a:lstStyle>
            <a:lvl1pPr>
              <a:defRPr>
                <a:solidFill>
                  <a:schemeClr val="tx1"/>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8600" y="1371600"/>
            <a:ext cx="57912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C68D13-5EF5-42B0-A8BE-ADA17887028F}" type="datetimeFigureOut">
              <a:rPr lang="en-US" smtClean="0"/>
              <a:t>5/26/2014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21009735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68D13-5EF5-42B0-A8BE-ADA17887028F}" type="datetimeFigureOut">
              <a:rPr lang="en-US" smtClean="0"/>
              <a:t>5/26/2014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2381414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929187"/>
            <a:ext cx="5105400" cy="1362075"/>
          </a:xfrm>
        </p:spPr>
        <p:txBody>
          <a:bodyPr anchor="t"/>
          <a:lstStyle>
            <a:lvl1pPr algn="l">
              <a:defRPr sz="4000" b="1" cap="all">
                <a:solidFill>
                  <a:schemeClr val="tx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228600" y="3733800"/>
            <a:ext cx="5105400" cy="11953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C68D13-5EF5-42B0-A8BE-ADA17887028F}" type="datetimeFigureOut">
              <a:rPr lang="en-US" smtClean="0"/>
              <a:t>5/26/2014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t>‹#›</a:t>
            </a:fld>
            <a:endParaRPr lang="en-US"/>
          </a:p>
        </p:txBody>
      </p:sp>
      <p:pic>
        <p:nvPicPr>
          <p:cNvPr id="8" name="Glowing tech background 3d ,LO2.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5"/>
          <a:srcRect l="25555" r="7778"/>
          <a:stretch/>
        </p:blipFill>
        <p:spPr>
          <a:xfrm>
            <a:off x="4495800" y="1368911"/>
            <a:ext cx="3888889" cy="3888889"/>
          </a:xfrm>
          <a:prstGeom prst="roundRect">
            <a:avLst>
              <a:gd name="adj" fmla="val 8644"/>
            </a:avLst>
          </a:prstGeom>
          <a:ln>
            <a:noFill/>
          </a:ln>
          <a:effectLst>
            <a:reflection blurRad="6350" stA="15000" endPos="50000" dist="635000" dir="5400000" sy="-100000" algn="bl" rotWithShape="0"/>
          </a:effectLst>
          <a:scene3d>
            <a:camera prst="perspectiveRelaxed" fov="6900000">
              <a:rot lat="23995" lon="3210004" rev="21299988"/>
            </a:camera>
            <a:lightRig rig="chilly" dir="t"/>
          </a:scene3d>
          <a:sp3d extrusionH="635000" prstMaterial="powder">
            <a:bevelT w="0" h="0"/>
            <a:contourClr>
              <a:srgbClr val="969696"/>
            </a:contourClr>
          </a:sp3d>
        </p:spPr>
      </p:pic>
    </p:spTree>
    <p:extLst>
      <p:ext uri="{BB962C8B-B14F-4D97-AF65-F5344CB8AC3E}">
        <p14:creationId xmlns:p14="http://schemas.microsoft.com/office/powerpoint/2010/main" val="28031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798637"/>
            <a:ext cx="4267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98637"/>
            <a:ext cx="4267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4C68D13-5EF5-42B0-A8BE-ADA17887028F}" type="datetimeFigureOut">
              <a:rPr lang="en-US" smtClean="0"/>
              <a:t>5/26/2014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189733322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1733550"/>
            <a:ext cx="42687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 y="2373312"/>
            <a:ext cx="42687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733550"/>
            <a:ext cx="42703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73312"/>
            <a:ext cx="42703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C68D13-5EF5-42B0-A8BE-ADA17887028F}" type="datetimeFigureOut">
              <a:rPr lang="en-US" smtClean="0"/>
              <a:t>5/26/2014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206709294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C68D13-5EF5-42B0-A8BE-ADA17887028F}" type="datetimeFigureOut">
              <a:rPr lang="en-US" smtClean="0"/>
              <a:t>5/26/2014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82679554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68D13-5EF5-42B0-A8BE-ADA17887028F}" type="datetimeFigureOut">
              <a:rPr lang="en-US" smtClean="0"/>
              <a:t>5/26/2014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386101417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86958"/>
            <a:ext cx="32369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371600"/>
            <a:ext cx="3968750" cy="49090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 y="1371600"/>
            <a:ext cx="3236913" cy="491360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C68D13-5EF5-42B0-A8BE-ADA17887028F}" type="datetimeFigureOut">
              <a:rPr lang="en-US" smtClean="0"/>
              <a:t>5/26/2014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254905264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4800600"/>
            <a:ext cx="5486400" cy="566738"/>
          </a:xfrm>
        </p:spPr>
        <p:txBody>
          <a:bodyPr anchor="b"/>
          <a:lstStyle>
            <a:lvl1pPr algn="l">
              <a:defRPr sz="2000" b="1">
                <a:solidFill>
                  <a:schemeClr val="tx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1430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1430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C68D13-5EF5-42B0-A8BE-ADA17887028F}" type="datetimeFigureOut">
              <a:rPr lang="en-US" smtClean="0"/>
              <a:t>5/26/2014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18891388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media" Target="../media/media1.wm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ideo" Target="../media/media1.wm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76200"/>
            <a:ext cx="72390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28600" y="1403874"/>
            <a:ext cx="86868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4256"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68D13-5EF5-42B0-A8BE-ADA17887028F}" type="datetimeFigureOut">
              <a:rPr lang="en-US" smtClean="0"/>
              <a:t>5/26/2014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73732"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C8AA99-7238-42D3-B68A-A4E1B56FEE73}" type="slidenum">
              <a:rPr lang="en-US" smtClean="0"/>
              <a:t>‹#›</a:t>
            </a:fld>
            <a:endParaRPr lang="en-US"/>
          </a:p>
        </p:txBody>
      </p:sp>
      <p:pic>
        <p:nvPicPr>
          <p:cNvPr id="9" name="Glowing tech background 3d ,LO2.wmv">
            <a:hlinkClick r:id="" action="ppaction://media"/>
          </p:cNvPr>
          <p:cNvPicPr>
            <a:picLocks noChangeAspect="1"/>
          </p:cNvPicPr>
          <p:nvPr>
            <a:videoFile r:link="rId14"/>
            <p:extLst>
              <p:ext uri="{DAA4B4D4-6D71-4841-9C94-3DE7FCFB9230}">
                <p14:media xmlns:p14="http://schemas.microsoft.com/office/powerpoint/2010/main" r:embed="rId13"/>
              </p:ext>
            </p:extLst>
          </p:nvPr>
        </p:nvPicPr>
        <p:blipFill rotWithShape="1">
          <a:blip r:embed="rId16"/>
          <a:srcRect l="25555" r="7778"/>
          <a:stretch/>
        </p:blipFill>
        <p:spPr>
          <a:xfrm>
            <a:off x="7239000" y="152400"/>
            <a:ext cx="1600200" cy="1600200"/>
          </a:xfrm>
          <a:prstGeom prst="roundRect">
            <a:avLst>
              <a:gd name="adj" fmla="val 18055"/>
            </a:avLst>
          </a:prstGeom>
          <a:ln>
            <a:noFill/>
          </a:ln>
          <a:effectLst/>
          <a:scene3d>
            <a:camera prst="perspectiveRelaxed" fov="7200000">
              <a:rot lat="23995" lon="3210004" rev="21299988"/>
            </a:camera>
            <a:lightRig rig="chilly" dir="t">
              <a:rot lat="0" lon="0" rev="0"/>
            </a:lightRig>
          </a:scene3d>
          <a:sp3d extrusionH="254000" prstMaterial="powder">
            <a:bevelT w="0" h="0"/>
            <a:contourClr>
              <a:srgbClr val="969696"/>
            </a:contourClr>
          </a:sp3d>
        </p:spPr>
      </p:pic>
    </p:spTree>
    <p:extLst>
      <p:ext uri="{BB962C8B-B14F-4D97-AF65-F5344CB8AC3E}">
        <p14:creationId xmlns:p14="http://schemas.microsoft.com/office/powerpoint/2010/main" val="4116082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txStyles>
    <p:titleStyle>
      <a:lvl1pPr algn="l" defTabSz="914400" rtl="0" eaLnBrk="1" latinLnBrk="0" hangingPunct="1">
        <a:spcBef>
          <a:spcPct val="0"/>
        </a:spcBef>
        <a:buNone/>
        <a:defRPr sz="4400" b="1" kern="1200">
          <a:solidFill>
            <a:schemeClr val="bg1"/>
          </a:solidFill>
          <a:effectLst>
            <a:outerShdw blurRad="38100" dist="38100" dir="2700000" algn="tl">
              <a:srgbClr val="000000">
                <a:alpha val="43137"/>
              </a:srgbClr>
            </a:outerShdw>
            <a:reflection blurRad="6350" stA="55000" endA="300" endPos="45500" dir="5400000" sy="-100000" algn="bl" rotWithShape="0"/>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dpcc.delhigovt.nic.in/bio-medical-waste.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1" y="76200"/>
            <a:ext cx="5257800" cy="3352800"/>
          </a:xfrm>
        </p:spPr>
        <p:txBody>
          <a:bodyPr>
            <a:normAutofit/>
          </a:bodyPr>
          <a:lstStyle/>
          <a:p>
            <a:r>
              <a:rPr lang="en-US" sz="3200" dirty="0"/>
              <a:t>To </a:t>
            </a:r>
            <a:r>
              <a:rPr lang="en-US" sz="3200" dirty="0" smtClean="0"/>
              <a:t>Assess </a:t>
            </a:r>
            <a:r>
              <a:rPr lang="en-US" sz="3200" dirty="0"/>
              <a:t>the Awareness Level amongst the hospital staff regarding </a:t>
            </a:r>
            <a:r>
              <a:rPr lang="en-US" sz="3200" dirty="0" smtClean="0"/>
              <a:t>Bio-medical </a:t>
            </a:r>
            <a:r>
              <a:rPr lang="en-US" sz="3200" dirty="0"/>
              <a:t>waste management in the District </a:t>
            </a:r>
            <a:r>
              <a:rPr lang="en-US" sz="3200" dirty="0" smtClean="0"/>
              <a:t>Hospital </a:t>
            </a:r>
            <a:r>
              <a:rPr lang="en-US" sz="3200" dirty="0" err="1"/>
              <a:t>Rupnagar</a:t>
            </a:r>
            <a:endParaRPr lang="en-US" sz="3200" dirty="0"/>
          </a:p>
        </p:txBody>
      </p:sp>
      <p:sp>
        <p:nvSpPr>
          <p:cNvPr id="3" name="Subtitle 2"/>
          <p:cNvSpPr>
            <a:spLocks noGrp="1"/>
          </p:cNvSpPr>
          <p:nvPr>
            <p:ph type="subTitle" idx="1"/>
          </p:nvPr>
        </p:nvSpPr>
        <p:spPr/>
        <p:txBody>
          <a:bodyPr/>
          <a:lstStyle/>
          <a:p>
            <a:r>
              <a:rPr lang="en-US" dirty="0" smtClean="0"/>
              <a:t>Submitted By </a:t>
            </a:r>
          </a:p>
          <a:p>
            <a:r>
              <a:rPr lang="en-US" dirty="0" smtClean="0"/>
              <a:t>Dr. </a:t>
            </a:r>
            <a:r>
              <a:rPr lang="en-US" dirty="0" err="1" smtClean="0"/>
              <a:t>Swapnil</a:t>
            </a:r>
            <a:r>
              <a:rPr lang="en-US" dirty="0" smtClean="0"/>
              <a:t> </a:t>
            </a:r>
            <a:r>
              <a:rPr lang="en-US" dirty="0" err="1" smtClean="0"/>
              <a:t>sagar</a:t>
            </a:r>
            <a:endParaRPr lang="en-US" dirty="0" smtClean="0"/>
          </a:p>
          <a:p>
            <a:r>
              <a:rPr lang="en-US" dirty="0" smtClean="0"/>
              <a:t>PG/12/095</a:t>
            </a:r>
            <a:endParaRPr lang="en-US" dirty="0"/>
          </a:p>
        </p:txBody>
      </p:sp>
    </p:spTree>
    <p:extLst>
      <p:ext uri="{BB962C8B-B14F-4D97-AF65-F5344CB8AC3E}">
        <p14:creationId xmlns:p14="http://schemas.microsoft.com/office/powerpoint/2010/main" val="27135519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36" y="228600"/>
            <a:ext cx="7239000" cy="1143000"/>
          </a:xfrm>
        </p:spPr>
        <p:txBody>
          <a:bodyPr>
            <a:normAutofit/>
          </a:bodyPr>
          <a:lstStyle/>
          <a:p>
            <a:r>
              <a:rPr lang="en-US" sz="2400" dirty="0" smtClean="0"/>
              <a:t>BIOMEDICAL WASTE (MANAGEMENT &amp; HANDLING) RULES1998 Amended 2000 </a:t>
            </a:r>
            <a:endParaRPr lang="en-US" sz="2400" dirty="0"/>
          </a:p>
        </p:txBody>
      </p:sp>
      <p:sp>
        <p:nvSpPr>
          <p:cNvPr id="3" name="Content Placeholder 2"/>
          <p:cNvSpPr>
            <a:spLocks noGrp="1"/>
          </p:cNvSpPr>
          <p:nvPr>
            <p:ph idx="1"/>
          </p:nvPr>
        </p:nvSpPr>
        <p:spPr>
          <a:xfrm>
            <a:off x="-27709" y="1524000"/>
            <a:ext cx="8686800" cy="4876800"/>
          </a:xfrm>
        </p:spPr>
        <p:txBody>
          <a:bodyPr/>
          <a:lstStyle/>
          <a:p>
            <a:r>
              <a:rPr lang="en-US" i="1" dirty="0"/>
              <a:t>Rules for Segregation &amp; Packing  of BMW</a:t>
            </a:r>
          </a:p>
          <a:p>
            <a:pPr>
              <a:buFont typeface="Wingdings" pitchFamily="2" charset="2"/>
              <a:buChar char="ü"/>
            </a:pPr>
            <a:r>
              <a:rPr lang="en-US" b="1" dirty="0"/>
              <a:t>Bio-medical waste shall not be mixed with other wastes.</a:t>
            </a:r>
          </a:p>
          <a:p>
            <a:pPr>
              <a:buFont typeface="Wingdings" pitchFamily="2" charset="2"/>
              <a:buChar char="ü"/>
            </a:pPr>
            <a:r>
              <a:rPr lang="en-US" b="1" dirty="0"/>
              <a:t>Bio-medical waste shall be segregated into containers/bags at the point of generation in accordance with Schedule II (next slide) prior to its storage, transportation, treatment and disposal. The containers shall be labeled according to Schedule III .</a:t>
            </a:r>
          </a:p>
          <a:p>
            <a:pPr>
              <a:buFont typeface="Wingdings" pitchFamily="2" charset="2"/>
              <a:buChar char="ü"/>
            </a:pPr>
            <a:endParaRPr lang="en-US" dirty="0"/>
          </a:p>
        </p:txBody>
      </p:sp>
    </p:spTree>
    <p:extLst>
      <p:ext uri="{BB962C8B-B14F-4D97-AF65-F5344CB8AC3E}">
        <p14:creationId xmlns:p14="http://schemas.microsoft.com/office/powerpoint/2010/main" val="29668888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5562600" cy="1066800"/>
          </a:xfrm>
        </p:spPr>
        <p:txBody>
          <a:bodyPr>
            <a:normAutofit fontScale="90000"/>
          </a:bodyPr>
          <a:lstStyle/>
          <a:p>
            <a:r>
              <a:rPr lang="en-US" sz="2700" i="1" dirty="0" smtClean="0">
                <a:solidFill>
                  <a:srgbClr val="00FF00"/>
                </a:solidFill>
              </a:rPr>
              <a:t/>
            </a:r>
            <a:br>
              <a:rPr lang="en-US" sz="2700" i="1" dirty="0" smtClean="0">
                <a:solidFill>
                  <a:srgbClr val="00FF00"/>
                </a:solidFill>
              </a:rPr>
            </a:br>
            <a:r>
              <a:rPr lang="en-US" sz="2700" i="1" dirty="0" smtClean="0">
                <a:solidFill>
                  <a:schemeClr val="tx1"/>
                </a:solidFill>
              </a:rPr>
              <a:t>Schedule-I</a:t>
            </a:r>
            <a:r>
              <a:rPr lang="en-US" sz="2700" i="1" dirty="0">
                <a:solidFill>
                  <a:schemeClr val="tx1"/>
                </a:solidFill>
              </a:rPr>
              <a:t/>
            </a:r>
            <a:br>
              <a:rPr lang="en-US" sz="2700" i="1" dirty="0">
                <a:solidFill>
                  <a:schemeClr val="tx1"/>
                </a:solidFill>
              </a:rPr>
            </a:br>
            <a:r>
              <a:rPr lang="en-US" sz="2700" i="1" dirty="0">
                <a:solidFill>
                  <a:schemeClr val="tx1"/>
                </a:solidFill>
              </a:rPr>
              <a:t>CATEGORIES OF BIO-MEDICAL WASTE</a:t>
            </a:r>
            <a:r>
              <a:rPr lang="en-US" i="1" dirty="0">
                <a:solidFill>
                  <a:srgbClr val="00FF00"/>
                </a:solidFill>
              </a:rPr>
              <a:t/>
            </a:r>
            <a:br>
              <a:rPr lang="en-US" i="1" dirty="0">
                <a:solidFill>
                  <a:srgbClr val="00FF00"/>
                </a:solidFill>
              </a:rPr>
            </a:br>
            <a:endParaRPr lang="en-US" dirty="0"/>
          </a:p>
        </p:txBody>
      </p:sp>
      <p:pic>
        <p:nvPicPr>
          <p:cNvPr id="4" name="table"/>
          <p:cNvPicPr>
            <a:picLocks noGrp="1" noChangeAspect="1"/>
          </p:cNvPicPr>
          <p:nvPr>
            <p:ph idx="1"/>
          </p:nvPr>
        </p:nvPicPr>
        <p:blipFill>
          <a:blip r:embed="rId2"/>
          <a:stretch>
            <a:fillRect/>
          </a:stretch>
        </p:blipFill>
        <p:spPr>
          <a:xfrm>
            <a:off x="381000" y="1143000"/>
            <a:ext cx="8305800" cy="536001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7851299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6172200" cy="1143000"/>
          </a:xfrm>
        </p:spPr>
        <p:txBody>
          <a:bodyPr>
            <a:normAutofit fontScale="90000"/>
          </a:bodyPr>
          <a:lstStyle/>
          <a:p>
            <a:r>
              <a:rPr lang="en-US" sz="2700" i="1" dirty="0" smtClean="0">
                <a:solidFill>
                  <a:srgbClr val="00FF00"/>
                </a:solidFill>
              </a:rPr>
              <a:t/>
            </a:r>
            <a:br>
              <a:rPr lang="en-US" sz="2700" i="1" dirty="0" smtClean="0">
                <a:solidFill>
                  <a:srgbClr val="00FF00"/>
                </a:solidFill>
              </a:rPr>
            </a:br>
            <a:r>
              <a:rPr lang="en-US" sz="2700" i="1" dirty="0">
                <a:solidFill>
                  <a:srgbClr val="00FF00"/>
                </a:solidFill>
              </a:rPr>
              <a:t/>
            </a:r>
            <a:br>
              <a:rPr lang="en-US" sz="2700" i="1" dirty="0">
                <a:solidFill>
                  <a:srgbClr val="00FF00"/>
                </a:solidFill>
              </a:rPr>
            </a:br>
            <a:r>
              <a:rPr lang="en-US" sz="2700" i="1" dirty="0" smtClean="0">
                <a:solidFill>
                  <a:schemeClr val="tx1"/>
                </a:solidFill>
              </a:rPr>
              <a:t>Schedule-I</a:t>
            </a:r>
            <a:r>
              <a:rPr lang="en-US" sz="2700" i="1" dirty="0">
                <a:solidFill>
                  <a:schemeClr val="tx1"/>
                </a:solidFill>
              </a:rPr>
              <a:t/>
            </a:r>
            <a:br>
              <a:rPr lang="en-US" sz="2700" i="1" dirty="0">
                <a:solidFill>
                  <a:schemeClr val="tx1"/>
                </a:solidFill>
              </a:rPr>
            </a:br>
            <a:r>
              <a:rPr lang="en-US" sz="2700" i="1" dirty="0">
                <a:solidFill>
                  <a:schemeClr val="tx1"/>
                </a:solidFill>
              </a:rPr>
              <a:t>CATEGORIES OF BIO-MEDICAL WASTE (continue)</a:t>
            </a:r>
            <a:r>
              <a:rPr lang="en-US" i="1" dirty="0">
                <a:solidFill>
                  <a:srgbClr val="00FF00"/>
                </a:solidFill>
              </a:rPr>
              <a:t/>
            </a:r>
            <a:br>
              <a:rPr lang="en-US" i="1" dirty="0">
                <a:solidFill>
                  <a:srgbClr val="00FF00"/>
                </a:solidFill>
              </a:rPr>
            </a:br>
            <a:endParaRPr lang="en-US" dirty="0"/>
          </a:p>
        </p:txBody>
      </p:sp>
      <p:pic>
        <p:nvPicPr>
          <p:cNvPr id="4" name="table"/>
          <p:cNvPicPr>
            <a:picLocks noGrp="1" noChangeAspect="1"/>
          </p:cNvPicPr>
          <p:nvPr>
            <p:ph idx="1"/>
          </p:nvPr>
        </p:nvPicPr>
        <p:blipFill>
          <a:blip r:embed="rId2"/>
          <a:stretch>
            <a:fillRect/>
          </a:stretch>
        </p:blipFill>
        <p:spPr>
          <a:xfrm>
            <a:off x="381000" y="1662545"/>
            <a:ext cx="7620000" cy="51816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7106150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i="1" dirty="0">
                <a:solidFill>
                  <a:schemeClr val="tx1"/>
                </a:solidFill>
              </a:rPr>
              <a:t>Schedule-I</a:t>
            </a:r>
            <a:br>
              <a:rPr lang="en-US" sz="2700" i="1" dirty="0">
                <a:solidFill>
                  <a:schemeClr val="tx1"/>
                </a:solidFill>
              </a:rPr>
            </a:br>
            <a:r>
              <a:rPr lang="en-US" sz="2700" i="1" dirty="0">
                <a:solidFill>
                  <a:schemeClr val="tx1"/>
                </a:solidFill>
              </a:rPr>
              <a:t>CATEGORIES OF BIO-MEDICAL WASTE (continue)</a:t>
            </a:r>
            <a:r>
              <a:rPr lang="en-US" i="1" dirty="0">
                <a:solidFill>
                  <a:srgbClr val="00FF00"/>
                </a:solidFill>
              </a:rPr>
              <a:t/>
            </a:r>
            <a:br>
              <a:rPr lang="en-US" i="1" dirty="0">
                <a:solidFill>
                  <a:srgbClr val="00FF00"/>
                </a:solidFill>
              </a:rPr>
            </a:br>
            <a:endParaRPr lang="en-US" dirty="0"/>
          </a:p>
        </p:txBody>
      </p:sp>
      <p:pic>
        <p:nvPicPr>
          <p:cNvPr id="4" name="table"/>
          <p:cNvPicPr>
            <a:picLocks noGrp="1" noChangeAspect="1"/>
          </p:cNvPicPr>
          <p:nvPr>
            <p:ph idx="1"/>
          </p:nvPr>
        </p:nvPicPr>
        <p:blipFill>
          <a:blip r:embed="rId2"/>
          <a:stretch>
            <a:fillRect/>
          </a:stretch>
        </p:blipFill>
        <p:spPr>
          <a:xfrm>
            <a:off x="381000" y="1676400"/>
            <a:ext cx="7913200" cy="48768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3320787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smtClean="0">
                <a:solidFill>
                  <a:srgbClr val="00FF00"/>
                </a:solidFill>
              </a:rPr>
              <a:t/>
            </a:r>
            <a:br>
              <a:rPr lang="en-US" sz="2700" dirty="0" smtClean="0">
                <a:solidFill>
                  <a:srgbClr val="00FF00"/>
                </a:solidFill>
              </a:rPr>
            </a:br>
            <a:r>
              <a:rPr lang="en-US" sz="2700" dirty="0">
                <a:solidFill>
                  <a:srgbClr val="00FF00"/>
                </a:solidFill>
              </a:rPr>
              <a:t/>
            </a:r>
            <a:br>
              <a:rPr lang="en-US" sz="2700" dirty="0">
                <a:solidFill>
                  <a:srgbClr val="00FF00"/>
                </a:solidFill>
              </a:rPr>
            </a:br>
            <a:r>
              <a:rPr lang="en-US" sz="2700" dirty="0" smtClean="0">
                <a:solidFill>
                  <a:srgbClr val="00FF00"/>
                </a:solidFill>
              </a:rPr>
              <a:t>Schedule-II</a:t>
            </a:r>
            <a:r>
              <a:rPr lang="en-US" sz="2700" dirty="0">
                <a:solidFill>
                  <a:srgbClr val="00FF00"/>
                </a:solidFill>
              </a:rPr>
              <a:t/>
            </a:r>
            <a:br>
              <a:rPr lang="en-US" sz="2700" dirty="0">
                <a:solidFill>
                  <a:srgbClr val="00FF00"/>
                </a:solidFill>
              </a:rPr>
            </a:br>
            <a:r>
              <a:rPr lang="en-US" sz="2700" dirty="0">
                <a:solidFill>
                  <a:srgbClr val="00FF00"/>
                </a:solidFill>
              </a:rPr>
              <a:t>COLOUR CODING AND THE TYPE OF CONTAINER FOR DISPOSAL OF BIO MEDICAL WASTES</a:t>
            </a:r>
            <a:r>
              <a:rPr lang="en-US" dirty="0">
                <a:solidFill>
                  <a:srgbClr val="00FF00"/>
                </a:solidFill>
              </a:rPr>
              <a:t/>
            </a:r>
            <a:br>
              <a:rPr lang="en-US" dirty="0">
                <a:solidFill>
                  <a:srgbClr val="00FF00"/>
                </a:solidFill>
              </a:rPr>
            </a:br>
            <a:endParaRPr lang="en-US" dirty="0"/>
          </a:p>
        </p:txBody>
      </p:sp>
      <p:pic>
        <p:nvPicPr>
          <p:cNvPr id="4" name="table"/>
          <p:cNvPicPr>
            <a:picLocks noGrp="1" noChangeAspect="1"/>
          </p:cNvPicPr>
          <p:nvPr>
            <p:ph idx="1"/>
          </p:nvPr>
        </p:nvPicPr>
        <p:blipFill>
          <a:blip r:embed="rId2"/>
          <a:stretch>
            <a:fillRect/>
          </a:stretch>
        </p:blipFill>
        <p:spPr>
          <a:xfrm>
            <a:off x="228600" y="1447801"/>
            <a:ext cx="8667751" cy="2971800"/>
          </a:xfrm>
          <a:prstGeom prst="rect">
            <a:avLst/>
          </a:prstGeom>
          <a:ln w="228600" cap="sq" cmpd="thickThin">
            <a:solidFill>
              <a:srgbClr val="000000"/>
            </a:solidFill>
            <a:prstDash val="solid"/>
            <a:miter lim="800000"/>
          </a:ln>
          <a:effectLst>
            <a:innerShdw blurRad="76200">
              <a:srgbClr val="000000"/>
            </a:innerShdw>
          </a:effectLst>
        </p:spPr>
      </p:pic>
      <p:sp>
        <p:nvSpPr>
          <p:cNvPr id="5" name="Rectangle 4"/>
          <p:cNvSpPr/>
          <p:nvPr/>
        </p:nvSpPr>
        <p:spPr>
          <a:xfrm>
            <a:off x="0" y="4542749"/>
            <a:ext cx="9067800" cy="2308324"/>
          </a:xfrm>
          <a:prstGeom prst="rect">
            <a:avLst/>
          </a:prstGeom>
        </p:spPr>
        <p:txBody>
          <a:bodyPr wrap="square">
            <a:spAutoFit/>
          </a:bodyPr>
          <a:lstStyle/>
          <a:p>
            <a:r>
              <a:rPr lang="en-US" i="1" dirty="0"/>
              <a:t>Notes:</a:t>
            </a:r>
            <a:br>
              <a:rPr lang="en-US" i="1" dirty="0"/>
            </a:br>
            <a:r>
              <a:rPr lang="en-US" i="1" dirty="0"/>
              <a:t>1. </a:t>
            </a:r>
            <a:r>
              <a:rPr lang="en-US" i="1" dirty="0" err="1"/>
              <a:t>Colour</a:t>
            </a:r>
            <a:r>
              <a:rPr lang="en-US" i="1" dirty="0"/>
              <a:t> coding of waste categories with multiple treatment options as defined in schedule 1, shall be selected depending on treatment option chosen, which shall be as specified in Schedule I.</a:t>
            </a:r>
            <a:br>
              <a:rPr lang="en-US" i="1" dirty="0"/>
            </a:br>
            <a:r>
              <a:rPr lang="en-US" i="1" dirty="0"/>
              <a:t>2. Waste collection bags for waste types needing incineration shall not be made of chlorinated plastics.</a:t>
            </a:r>
            <a:br>
              <a:rPr lang="en-US" i="1" dirty="0"/>
            </a:br>
            <a:r>
              <a:rPr lang="en-US" i="1" dirty="0"/>
              <a:t>3. Categories 8 and 10 (liquid) do not require containers/bags.</a:t>
            </a:r>
            <a:br>
              <a:rPr lang="en-US" i="1" dirty="0"/>
            </a:br>
            <a:r>
              <a:rPr lang="en-US" i="1" dirty="0"/>
              <a:t>4. Category 3, if disinfected locally need not be put in containers/bags. </a:t>
            </a:r>
          </a:p>
        </p:txBody>
      </p:sp>
    </p:spTree>
    <p:extLst>
      <p:ext uri="{BB962C8B-B14F-4D97-AF65-F5344CB8AC3E}">
        <p14:creationId xmlns:p14="http://schemas.microsoft.com/office/powerpoint/2010/main" val="35912514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0" hangingPunct="0"/>
            <a:r>
              <a:rPr lang="en-US" sz="2700" dirty="0" smtClean="0">
                <a:solidFill>
                  <a:srgbClr val="00FF00"/>
                </a:solidFill>
                <a:latin typeface="Arial" charset="0"/>
              </a:rPr>
              <a:t/>
            </a:r>
            <a:br>
              <a:rPr lang="en-US" sz="2700" dirty="0" smtClean="0">
                <a:solidFill>
                  <a:srgbClr val="00FF00"/>
                </a:solidFill>
                <a:latin typeface="Arial" charset="0"/>
              </a:rPr>
            </a:br>
            <a:r>
              <a:rPr lang="en-US" sz="2700" dirty="0" smtClean="0">
                <a:solidFill>
                  <a:srgbClr val="00FF00"/>
                </a:solidFill>
                <a:latin typeface="Arial" charset="0"/>
              </a:rPr>
              <a:t>Schedule-III</a:t>
            </a:r>
            <a:r>
              <a:rPr lang="en-US" sz="2700" dirty="0">
                <a:solidFill>
                  <a:srgbClr val="00FF00"/>
                </a:solidFill>
                <a:latin typeface="Arial" charset="0"/>
              </a:rPr>
              <a:t/>
            </a:r>
            <a:br>
              <a:rPr lang="en-US" sz="2700" dirty="0">
                <a:solidFill>
                  <a:srgbClr val="00FF00"/>
                </a:solidFill>
                <a:latin typeface="Arial" charset="0"/>
              </a:rPr>
            </a:br>
            <a:r>
              <a:rPr lang="en-US" sz="2700" dirty="0">
                <a:solidFill>
                  <a:srgbClr val="00FF00"/>
                </a:solidFill>
                <a:latin typeface="Arial" charset="0"/>
              </a:rPr>
              <a:t>LABEL FOR BIO-MEDICAL WASTE CONTAINERS/BAGS</a:t>
            </a:r>
            <a:r>
              <a:rPr lang="en-US" dirty="0">
                <a:solidFill>
                  <a:srgbClr val="00FF00"/>
                </a:solidFill>
                <a:latin typeface="Arial" charset="0"/>
              </a:rPr>
              <a:t/>
            </a:r>
            <a:br>
              <a:rPr lang="en-US" dirty="0">
                <a:solidFill>
                  <a:srgbClr val="00FF00"/>
                </a:solidFill>
                <a:latin typeface="Arial" charset="0"/>
              </a:rPr>
            </a:br>
            <a:endParaRPr lang="en-US" dirty="0"/>
          </a:p>
        </p:txBody>
      </p:sp>
      <p:pic>
        <p:nvPicPr>
          <p:cNvPr id="8" name="table"/>
          <p:cNvPicPr>
            <a:picLocks noGrp="1" noChangeAspect="1"/>
          </p:cNvPicPr>
          <p:nvPr>
            <p:ph idx="1"/>
          </p:nvPr>
        </p:nvPicPr>
        <p:blipFill>
          <a:blip r:embed="rId2"/>
          <a:stretch>
            <a:fillRect/>
          </a:stretch>
        </p:blipFill>
        <p:spPr>
          <a:xfrm>
            <a:off x="152400" y="1371600"/>
            <a:ext cx="8839200" cy="5334000"/>
          </a:xfrm>
          <a:prstGeom prst="rect">
            <a:avLst/>
          </a:prstGeom>
          <a:ln w="228600" cap="sq" cmpd="thickThin">
            <a:solidFill>
              <a:srgbClr val="000000"/>
            </a:solidFill>
            <a:prstDash val="solid"/>
            <a:miter lim="800000"/>
          </a:ln>
          <a:effectLst>
            <a:innerShdw blurRad="76200">
              <a:srgbClr val="000000"/>
            </a:innerShdw>
          </a:effectLst>
        </p:spPr>
      </p:pic>
      <p:pic>
        <p:nvPicPr>
          <p:cNvPr id="9" name="Picture 8" descr="biohaz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514600"/>
            <a:ext cx="2133600" cy="18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ytotox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438400"/>
            <a:ext cx="2209800" cy="1741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02812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solidFill>
                  <a:srgbClr val="00FF00"/>
                </a:solidFill>
              </a:rPr>
              <a:t/>
            </a:r>
            <a:br>
              <a:rPr lang="en-US" i="1" dirty="0" smtClean="0">
                <a:solidFill>
                  <a:srgbClr val="00FF00"/>
                </a:solidFill>
              </a:rPr>
            </a:br>
            <a:r>
              <a:rPr lang="en-US" sz="3600" i="1" dirty="0" smtClean="0">
                <a:solidFill>
                  <a:srgbClr val="00FF00"/>
                </a:solidFill>
              </a:rPr>
              <a:t>Rules </a:t>
            </a:r>
            <a:r>
              <a:rPr lang="en-US" sz="3600" i="1" dirty="0">
                <a:solidFill>
                  <a:srgbClr val="00FF00"/>
                </a:solidFill>
              </a:rPr>
              <a:t>for Transportation &amp; Storage  of BMW</a:t>
            </a:r>
            <a:r>
              <a:rPr lang="en-US" i="1" dirty="0">
                <a:solidFill>
                  <a:srgbClr val="00FF00"/>
                </a:solidFill>
              </a:rPr>
              <a:t/>
            </a:r>
            <a:br>
              <a:rPr lang="en-US" i="1" dirty="0">
                <a:solidFill>
                  <a:srgbClr val="00FF00"/>
                </a:solidFill>
              </a:rPr>
            </a:br>
            <a:endParaRPr lang="en-US" dirty="0"/>
          </a:p>
        </p:txBody>
      </p:sp>
      <p:sp>
        <p:nvSpPr>
          <p:cNvPr id="3" name="Content Placeholder 2"/>
          <p:cNvSpPr>
            <a:spLocks noGrp="1"/>
          </p:cNvSpPr>
          <p:nvPr>
            <p:ph idx="1"/>
          </p:nvPr>
        </p:nvSpPr>
        <p:spPr>
          <a:xfrm>
            <a:off x="0" y="1403874"/>
            <a:ext cx="8991600" cy="5454126"/>
          </a:xfrm>
        </p:spPr>
        <p:txBody>
          <a:bodyPr>
            <a:normAutofit fontScale="92500"/>
          </a:bodyPr>
          <a:lstStyle/>
          <a:p>
            <a:r>
              <a:rPr lang="en-US" sz="2400" b="1" dirty="0"/>
              <a:t>If a container is transported from the premises where bio-medical waste is generated to any waste treatment facility outside the premises, the container shall, apart from the label prescribed in Schedule III, also carry information prescribed in Schedule IV.</a:t>
            </a:r>
          </a:p>
          <a:p>
            <a:r>
              <a:rPr lang="en-US" sz="2400" b="1" dirty="0"/>
              <a:t>Notwithstanding anything contained in the Motor Vehicle Act, 1988, or rules there under, untreated biomedical waste shall be transported only in such vehicles as may be authorized for the purpose by the competent authority as specified by the government.</a:t>
            </a:r>
          </a:p>
          <a:p>
            <a:r>
              <a:rPr lang="en-US" sz="2400" b="1" dirty="0"/>
              <a:t>No untreated bio-medical waste shall be kept/stored beyond a period of 48 hours</a:t>
            </a:r>
            <a:r>
              <a:rPr lang="en-US" sz="2400" b="1" dirty="0" smtClean="0"/>
              <a:t>.</a:t>
            </a:r>
          </a:p>
          <a:p>
            <a:r>
              <a:rPr lang="en-US" sz="2400" b="1" dirty="0"/>
              <a:t>Provided that if for any reason it becomes necessary to store the waste beyond such period, the authorized person must take permission of the prescribed authority and take measures to ensure that the waste does not adversely affect human health and the environment.</a:t>
            </a:r>
            <a:endParaRPr lang="en-US" sz="2400" dirty="0"/>
          </a:p>
        </p:txBody>
      </p:sp>
    </p:spTree>
    <p:extLst>
      <p:ext uri="{BB962C8B-B14F-4D97-AF65-F5344CB8AC3E}">
        <p14:creationId xmlns:p14="http://schemas.microsoft.com/office/powerpoint/2010/main" val="9166307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 of Study</a:t>
            </a:r>
            <a:endParaRPr lang="en-US" dirty="0"/>
          </a:p>
        </p:txBody>
      </p:sp>
      <p:sp>
        <p:nvSpPr>
          <p:cNvPr id="3" name="Content Placeholder 2"/>
          <p:cNvSpPr>
            <a:spLocks noGrp="1"/>
          </p:cNvSpPr>
          <p:nvPr>
            <p:ph idx="1"/>
          </p:nvPr>
        </p:nvSpPr>
        <p:spPr>
          <a:xfrm>
            <a:off x="13855" y="1752600"/>
            <a:ext cx="8686800" cy="4876800"/>
          </a:xfrm>
        </p:spPr>
        <p:txBody>
          <a:bodyPr/>
          <a:lstStyle/>
          <a:p>
            <a:pPr lvl="0"/>
            <a:r>
              <a:rPr lang="en-US" dirty="0"/>
              <a:t>To determine the awareness level on bio medical waste management rules &amp; practices in the hospital among the staff.</a:t>
            </a:r>
          </a:p>
          <a:p>
            <a:pPr marL="0" lvl="0" indent="0">
              <a:buNone/>
            </a:pPr>
            <a:endParaRPr lang="en-US" dirty="0"/>
          </a:p>
          <a:p>
            <a:pPr lvl="0"/>
            <a:r>
              <a:rPr lang="en-US" dirty="0"/>
              <a:t>To quantify average number of correctly segregated dustbins in different departments of the hospital based on the observations.</a:t>
            </a:r>
          </a:p>
          <a:p>
            <a:endParaRPr lang="en-US" dirty="0"/>
          </a:p>
        </p:txBody>
      </p:sp>
    </p:spTree>
    <p:extLst>
      <p:ext uri="{BB962C8B-B14F-4D97-AF65-F5344CB8AC3E}">
        <p14:creationId xmlns:p14="http://schemas.microsoft.com/office/powerpoint/2010/main" val="6120173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of Literature</a:t>
            </a:r>
            <a:endParaRPr lang="en-US" dirty="0"/>
          </a:p>
        </p:txBody>
      </p:sp>
      <p:sp>
        <p:nvSpPr>
          <p:cNvPr id="3" name="Content Placeholder 2"/>
          <p:cNvSpPr>
            <a:spLocks noGrp="1"/>
          </p:cNvSpPr>
          <p:nvPr>
            <p:ph idx="1"/>
          </p:nvPr>
        </p:nvSpPr>
        <p:spPr/>
        <p:txBody>
          <a:bodyPr>
            <a:normAutofit lnSpcReduction="10000"/>
          </a:bodyPr>
          <a:lstStyle/>
          <a:p>
            <a:pPr lvl="0"/>
            <a:r>
              <a:rPr lang="en-US" dirty="0"/>
              <a:t>Management of biomedical waste: awareness and practices in a district of Gujarat (2001). A cross sectional study in 30 hospitals with more than 30 beds minimum were randomly selected from </a:t>
            </a:r>
            <a:r>
              <a:rPr lang="en-US" dirty="0" err="1"/>
              <a:t>Sabarkantha</a:t>
            </a:r>
            <a:r>
              <a:rPr lang="en-US" dirty="0"/>
              <a:t> district, Gujarat with the objective of assessing the level of awareness about the various aspects of biomedical waste management. There was no effective waste segregation, collection, transportation and disposal system at any hospital in the district. </a:t>
            </a:r>
          </a:p>
          <a:p>
            <a:endParaRPr lang="en-US" dirty="0"/>
          </a:p>
        </p:txBody>
      </p:sp>
    </p:spTree>
    <p:extLst>
      <p:ext uri="{BB962C8B-B14F-4D97-AF65-F5344CB8AC3E}">
        <p14:creationId xmlns:p14="http://schemas.microsoft.com/office/powerpoint/2010/main" val="18787784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Findings revealed that is an immediate and urgent need to train and educate all doctors and the staff to adopt an effective waste management practices.</a:t>
            </a:r>
          </a:p>
          <a:p>
            <a:endParaRPr lang="en-US" dirty="0"/>
          </a:p>
        </p:txBody>
      </p:sp>
    </p:spTree>
    <p:extLst>
      <p:ext uri="{BB962C8B-B14F-4D97-AF65-F5344CB8AC3E}">
        <p14:creationId xmlns:p14="http://schemas.microsoft.com/office/powerpoint/2010/main" val="34688801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IN" dirty="0" smtClean="0">
                <a:solidFill>
                  <a:schemeClr val="accent1">
                    <a:lumMod val="75000"/>
                  </a:schemeClr>
                </a:solidFill>
              </a:rPr>
              <a:t>  </a:t>
            </a:r>
            <a:r>
              <a:rPr lang="en-IN" b="1" dirty="0" smtClean="0">
                <a:solidFill>
                  <a:schemeClr val="accent1">
                    <a:lumMod val="75000"/>
                  </a:schemeClr>
                </a:solidFill>
              </a:rPr>
              <a:t>PUNJAB HEALTH SYSTEMS CORPORATION(PHSC)</a:t>
            </a:r>
            <a:endParaRPr lang="en-IN" b="1" dirty="0">
              <a:solidFill>
                <a:schemeClr val="accent1">
                  <a:lumMod val="75000"/>
                </a:schemeClr>
              </a:solidFill>
            </a:endParaRPr>
          </a:p>
        </p:txBody>
      </p:sp>
      <p:sp>
        <p:nvSpPr>
          <p:cNvPr id="3" name="Content Placeholder 2"/>
          <p:cNvSpPr>
            <a:spLocks noGrp="1"/>
          </p:cNvSpPr>
          <p:nvPr>
            <p:ph sz="quarter" idx="1"/>
          </p:nvPr>
        </p:nvSpPr>
        <p:spPr>
          <a:xfrm>
            <a:off x="304800" y="2057400"/>
            <a:ext cx="8610600" cy="4528074"/>
          </a:xfrm>
        </p:spPr>
        <p:txBody>
          <a:bodyPr>
            <a:normAutofit/>
          </a:bodyPr>
          <a:lstStyle/>
          <a:p>
            <a:r>
              <a:rPr lang="en-IN" sz="2000" dirty="0" smtClean="0"/>
              <a:t>The Punjab Health Systems Corporation was incorporated by the State Govt. in the year 1996 through enactment of Legislative Act, “The Punjab Health Systems Corporation Act, 1996” (Punjab Act No.6 of 1996)</a:t>
            </a:r>
          </a:p>
          <a:p>
            <a:r>
              <a:rPr lang="en-IN" sz="2000" dirty="0" smtClean="0"/>
              <a:t>Main objective is implementation of a World Bank assisted Health Systems Development Project for revamping of existing secondary level health care services.</a:t>
            </a:r>
          </a:p>
          <a:p>
            <a:r>
              <a:rPr lang="en-IN" sz="2000" dirty="0" smtClean="0"/>
              <a:t>Corporation has taken over 166 Institutions which includes District Hospitals, Sub-Divisional Hospitals and Community Health Centres.</a:t>
            </a:r>
          </a:p>
          <a:p>
            <a:r>
              <a:rPr lang="en-IN" sz="2200" dirty="0" smtClean="0"/>
              <a:t>Under this project modernization and </a:t>
            </a:r>
            <a:r>
              <a:rPr lang="en-IN" sz="2200" dirty="0" err="1" smtClean="0"/>
              <a:t>updation</a:t>
            </a:r>
            <a:r>
              <a:rPr lang="en-IN" sz="2200" dirty="0" smtClean="0"/>
              <a:t> of 157 hospitals has envisaged through systems supports such as Computerization, HMIS, Disease Surveillance, Training of Personnel, Quality Assurance, Bio-waste Management, Strengthening of Physical Infrastructure (Buildings &amp; Equipments) etc.</a:t>
            </a:r>
            <a:endParaRPr lang="en-IN" sz="2200" dirty="0"/>
          </a:p>
        </p:txBody>
      </p:sp>
      <p:pic>
        <p:nvPicPr>
          <p:cNvPr id="1026" name="Picture 2" descr="C:\Users\Sukhdeep Kaur\Desktop\DISSERTATION\HOSPITAL PICS\logo.jpg"/>
          <p:cNvPicPr>
            <a:picLocks noChangeAspect="1" noChangeArrowheads="1"/>
          </p:cNvPicPr>
          <p:nvPr/>
        </p:nvPicPr>
        <p:blipFill>
          <a:blip r:embed="rId2" cstate="print"/>
          <a:srcRect/>
          <a:stretch>
            <a:fillRect/>
          </a:stretch>
        </p:blipFill>
        <p:spPr bwMode="auto">
          <a:xfrm>
            <a:off x="6172200" y="685800"/>
            <a:ext cx="1371600" cy="1219200"/>
          </a:xfrm>
          <a:prstGeom prst="rect">
            <a:avLst/>
          </a:prstGeom>
          <a:noFill/>
        </p:spPr>
      </p:pic>
      <p:pic>
        <p:nvPicPr>
          <p:cNvPr id="1027" name="Picture 3" descr="C:\Users\Sukhdeep Kaur\Desktop\DISSERTATION\HOSPITAL PICS\punjabHealthIcon.jpg"/>
          <p:cNvPicPr>
            <a:picLocks noChangeAspect="1" noChangeArrowheads="1"/>
          </p:cNvPicPr>
          <p:nvPr/>
        </p:nvPicPr>
        <p:blipFill>
          <a:blip r:embed="rId3" cstate="print"/>
          <a:srcRect/>
          <a:stretch>
            <a:fillRect/>
          </a:stretch>
        </p:blipFill>
        <p:spPr bwMode="auto">
          <a:xfrm>
            <a:off x="79664" y="871537"/>
            <a:ext cx="1295400" cy="1133475"/>
          </a:xfrm>
          <a:prstGeom prst="rect">
            <a:avLst/>
          </a:prstGeom>
          <a:noFill/>
        </p:spPr>
      </p:pic>
    </p:spTree>
    <p:extLst>
      <p:ext uri="{BB962C8B-B14F-4D97-AF65-F5344CB8AC3E}">
        <p14:creationId xmlns:p14="http://schemas.microsoft.com/office/powerpoint/2010/main" val="25196428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of Literature</a:t>
            </a:r>
            <a:endParaRPr lang="en-US" dirty="0"/>
          </a:p>
        </p:txBody>
      </p:sp>
      <p:sp>
        <p:nvSpPr>
          <p:cNvPr id="3" name="Content Placeholder 2"/>
          <p:cNvSpPr>
            <a:spLocks noGrp="1"/>
          </p:cNvSpPr>
          <p:nvPr>
            <p:ph idx="1"/>
          </p:nvPr>
        </p:nvSpPr>
        <p:spPr>
          <a:xfrm>
            <a:off x="152400" y="1752600"/>
            <a:ext cx="8686800" cy="4876800"/>
          </a:xfrm>
        </p:spPr>
        <p:txBody>
          <a:bodyPr/>
          <a:lstStyle/>
          <a:p>
            <a:pPr lvl="0"/>
            <a:r>
              <a:rPr lang="en-US" dirty="0"/>
              <a:t>Another A Cross- sectional Study with objectives of assessing knowledge, attitude and practices of doctors , nurses , laboratory technicians regarding biomedical waste management was conducted among hospitals (bed capacity &gt;100) of Allahabad city including doctors(75), nurses (60), laboratory technicians (78).</a:t>
            </a:r>
          </a:p>
          <a:p>
            <a:endParaRPr lang="en-US" dirty="0"/>
          </a:p>
        </p:txBody>
      </p:sp>
    </p:spTree>
    <p:extLst>
      <p:ext uri="{BB962C8B-B14F-4D97-AF65-F5344CB8AC3E}">
        <p14:creationId xmlns:p14="http://schemas.microsoft.com/office/powerpoint/2010/main" val="34504861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Knowledge regarding the color coding and waste segregation at source was found to be better among nursing and laboratory staff as compare to the doctors</a:t>
            </a:r>
          </a:p>
        </p:txBody>
      </p:sp>
    </p:spTree>
    <p:extLst>
      <p:ext uri="{BB962C8B-B14F-4D97-AF65-F5344CB8AC3E}">
        <p14:creationId xmlns:p14="http://schemas.microsoft.com/office/powerpoint/2010/main" val="24916329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Review Of Literature </a:t>
            </a:r>
            <a:endParaRPr lang="en-US" dirty="0"/>
          </a:p>
        </p:txBody>
      </p:sp>
      <p:sp>
        <p:nvSpPr>
          <p:cNvPr id="3" name="Content Placeholder 2"/>
          <p:cNvSpPr>
            <a:spLocks noGrp="1"/>
          </p:cNvSpPr>
          <p:nvPr>
            <p:ph idx="1"/>
          </p:nvPr>
        </p:nvSpPr>
        <p:spPr>
          <a:xfrm>
            <a:off x="152400" y="1828800"/>
            <a:ext cx="8686800" cy="4876800"/>
          </a:xfrm>
        </p:spPr>
        <p:txBody>
          <a:bodyPr/>
          <a:lstStyle/>
          <a:p>
            <a:r>
              <a:rPr lang="en-US" dirty="0"/>
              <a:t>A survey was undertaken during 2005-2006 by CEE, New Delhi.</a:t>
            </a:r>
          </a:p>
          <a:p>
            <a:r>
              <a:rPr lang="en-US" dirty="0"/>
              <a:t>On current biomedical waste management practices in smaller nursing home and hospitals in Delhi. </a:t>
            </a:r>
          </a:p>
          <a:p>
            <a:r>
              <a:rPr lang="en-US" dirty="0"/>
              <a:t>The survey results show that there is a marked improvement in the segregation practices of biomedical waste in small private hospitals and nursing homes. </a:t>
            </a:r>
          </a:p>
          <a:p>
            <a:endParaRPr lang="en-US" dirty="0"/>
          </a:p>
        </p:txBody>
      </p:sp>
    </p:spTree>
    <p:extLst>
      <p:ext uri="{BB962C8B-B14F-4D97-AF65-F5344CB8AC3E}">
        <p14:creationId xmlns:p14="http://schemas.microsoft.com/office/powerpoint/2010/main" val="18374934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Content Placeholder 2"/>
          <p:cNvSpPr>
            <a:spLocks noGrp="1"/>
          </p:cNvSpPr>
          <p:nvPr>
            <p:ph idx="1"/>
          </p:nvPr>
        </p:nvSpPr>
        <p:spPr>
          <a:xfrm>
            <a:off x="228600" y="1403874"/>
            <a:ext cx="8686800" cy="5225526"/>
          </a:xfrm>
        </p:spPr>
        <p:txBody>
          <a:bodyPr/>
          <a:lstStyle/>
          <a:p>
            <a:r>
              <a:rPr lang="en-US" dirty="0" smtClean="0"/>
              <a:t>Study Area: District Hospital </a:t>
            </a:r>
            <a:r>
              <a:rPr lang="en-US" dirty="0" err="1" smtClean="0"/>
              <a:t>Rupnagar</a:t>
            </a:r>
            <a:r>
              <a:rPr lang="en-US" dirty="0" smtClean="0"/>
              <a:t> </a:t>
            </a:r>
          </a:p>
          <a:p>
            <a:r>
              <a:rPr lang="en-US" dirty="0" smtClean="0"/>
              <a:t>Study Design: Cross sectional &amp; Descriptive study</a:t>
            </a:r>
          </a:p>
          <a:p>
            <a:r>
              <a:rPr lang="en-US" dirty="0" smtClean="0"/>
              <a:t>Data Collection technique: Interview &amp; Observation.</a:t>
            </a:r>
          </a:p>
          <a:p>
            <a:r>
              <a:rPr lang="en-US" dirty="0" smtClean="0"/>
              <a:t>Data collection Tools:  Structured Questionnaire &amp;Checklist department wise</a:t>
            </a:r>
          </a:p>
          <a:p>
            <a:r>
              <a:rPr lang="en-US" dirty="0" smtClean="0"/>
              <a:t>Type of Data: Primary </a:t>
            </a:r>
          </a:p>
          <a:p>
            <a:r>
              <a:rPr lang="en-US" dirty="0" smtClean="0"/>
              <a:t>Method: Convenience </a:t>
            </a:r>
          </a:p>
          <a:p>
            <a:endParaRPr lang="en-US" dirty="0"/>
          </a:p>
        </p:txBody>
      </p:sp>
    </p:spTree>
    <p:extLst>
      <p:ext uri="{BB962C8B-B14F-4D97-AF65-F5344CB8AC3E}">
        <p14:creationId xmlns:p14="http://schemas.microsoft.com/office/powerpoint/2010/main" val="36004286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Findings &amp; Discussion</a:t>
            </a:r>
            <a:endParaRPr lang="en-US" dirty="0"/>
          </a:p>
        </p:txBody>
      </p:sp>
      <p:sp>
        <p:nvSpPr>
          <p:cNvPr id="5" name="Rectangle 4"/>
          <p:cNvSpPr/>
          <p:nvPr/>
        </p:nvSpPr>
        <p:spPr>
          <a:xfrm>
            <a:off x="762000" y="1600200"/>
            <a:ext cx="5867400" cy="369332"/>
          </a:xfrm>
          <a:prstGeom prst="rect">
            <a:avLst/>
          </a:prstGeom>
        </p:spPr>
        <p:txBody>
          <a:bodyPr wrap="square">
            <a:spAutoFit/>
          </a:bodyPr>
          <a:lstStyle/>
          <a:p>
            <a:r>
              <a:rPr lang="en-US" b="1" u="sng" dirty="0"/>
              <a:t>Awareness about the definition of </a:t>
            </a:r>
            <a:r>
              <a:rPr lang="en-US" b="1" u="sng" dirty="0" smtClean="0"/>
              <a:t>BMW (Overall Staff)</a:t>
            </a:r>
            <a:endParaRPr lang="en-US" dirty="0"/>
          </a:p>
        </p:txBody>
      </p:sp>
      <p:sp>
        <p:nvSpPr>
          <p:cNvPr id="3" name="Content Placeholder 2"/>
          <p:cNvSpPr>
            <a:spLocks noGrp="1"/>
          </p:cNvSpPr>
          <p:nvPr>
            <p:ph idx="1"/>
          </p:nvPr>
        </p:nvSpPr>
        <p:spPr/>
        <p:txBody>
          <a:bodyPr/>
          <a:lstStyle/>
          <a:p>
            <a:endParaRPr lang="en-US" dirty="0"/>
          </a:p>
        </p:txBody>
      </p:sp>
      <p:graphicFrame>
        <p:nvGraphicFramePr>
          <p:cNvPr id="6" name="Chart 5"/>
          <p:cNvGraphicFramePr/>
          <p:nvPr>
            <p:extLst>
              <p:ext uri="{D42A27DB-BD31-4B8C-83A1-F6EECF244321}">
                <p14:modId xmlns:p14="http://schemas.microsoft.com/office/powerpoint/2010/main" val="2597487655"/>
              </p:ext>
            </p:extLst>
          </p:nvPr>
        </p:nvGraphicFramePr>
        <p:xfrm>
          <a:off x="990600" y="2362200"/>
          <a:ext cx="6781800" cy="3276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514630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u="sng" dirty="0" smtClean="0">
                <a:effectLst/>
              </a:rPr>
              <a:t/>
            </a:r>
            <a:br>
              <a:rPr lang="en-US" sz="3600" u="sng" dirty="0" smtClean="0">
                <a:effectLst/>
              </a:rPr>
            </a:br>
            <a:r>
              <a:rPr lang="en-US" sz="3600" dirty="0" smtClean="0">
                <a:effectLst/>
              </a:rPr>
              <a:t>Awareness </a:t>
            </a:r>
            <a:r>
              <a:rPr lang="en-US" sz="3600" dirty="0">
                <a:effectLst/>
              </a:rPr>
              <a:t>about the categories of BMW </a:t>
            </a:r>
            <a:r>
              <a:rPr lang="en-US" sz="3600" dirty="0" smtClean="0">
                <a:effectLst/>
              </a:rPr>
              <a:t>waste (Overall Staff)</a:t>
            </a:r>
            <a:r>
              <a:rPr lang="en-US" dirty="0">
                <a:effectLst/>
              </a:rPr>
              <a:t/>
            </a:r>
            <a:br>
              <a:rPr lang="en-US" dirty="0">
                <a:effectLst/>
              </a:rPr>
            </a:br>
            <a:endParaRPr lang="en-US" dirty="0"/>
          </a:p>
        </p:txBody>
      </p:sp>
      <p:sp>
        <p:nvSpPr>
          <p:cNvPr id="3" name="Content Placeholder 2"/>
          <p:cNvSpPr>
            <a:spLocks noGrp="1"/>
          </p:cNvSpPr>
          <p:nvPr>
            <p:ph idx="1"/>
          </p:nvPr>
        </p:nvSpPr>
        <p:spPr/>
        <p:txBody>
          <a:bodyPr/>
          <a:lstStyle/>
          <a:p>
            <a:endParaRPr lang="en-US" dirty="0"/>
          </a:p>
        </p:txBody>
      </p:sp>
      <p:graphicFrame>
        <p:nvGraphicFramePr>
          <p:cNvPr id="6" name="Chart 5"/>
          <p:cNvGraphicFramePr>
            <a:graphicFrameLocks/>
          </p:cNvGraphicFramePr>
          <p:nvPr>
            <p:extLst>
              <p:ext uri="{D42A27DB-BD31-4B8C-83A1-F6EECF244321}">
                <p14:modId xmlns:p14="http://schemas.microsoft.com/office/powerpoint/2010/main" val="4147536009"/>
              </p:ext>
            </p:extLst>
          </p:nvPr>
        </p:nvGraphicFramePr>
        <p:xfrm>
          <a:off x="1295400" y="1981200"/>
          <a:ext cx="6553200" cy="381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844117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u="sng" dirty="0" smtClean="0">
                <a:effectLst/>
              </a:rPr>
              <a:t/>
            </a:r>
            <a:br>
              <a:rPr lang="en-US" sz="3600" u="sng" dirty="0" smtClean="0">
                <a:effectLst/>
              </a:rPr>
            </a:br>
            <a:r>
              <a:rPr lang="en-US" sz="3600" dirty="0" smtClean="0">
                <a:effectLst/>
              </a:rPr>
              <a:t>Awareness </a:t>
            </a:r>
            <a:r>
              <a:rPr lang="en-US" sz="3600" dirty="0">
                <a:effectLst/>
              </a:rPr>
              <a:t>about the category </a:t>
            </a:r>
            <a:r>
              <a:rPr lang="en-US" sz="3600" dirty="0" smtClean="0">
                <a:effectLst/>
              </a:rPr>
              <a:t>4 type </a:t>
            </a:r>
            <a:r>
              <a:rPr lang="en-US" sz="3600" dirty="0">
                <a:effectLst/>
              </a:rPr>
              <a:t>biomedical </a:t>
            </a:r>
            <a:r>
              <a:rPr lang="en-US" sz="3600" dirty="0" smtClean="0">
                <a:effectLst/>
              </a:rPr>
              <a:t>waste (Overall Staff)</a:t>
            </a:r>
            <a:r>
              <a:rPr lang="en-US" dirty="0">
                <a:effectLst/>
              </a:rPr>
              <a:t/>
            </a:r>
            <a:br>
              <a:rPr lang="en-US" dirty="0">
                <a:effectLst/>
              </a:rPr>
            </a:br>
            <a:endParaRPr lang="en-US" dirty="0"/>
          </a:p>
        </p:txBody>
      </p:sp>
      <p:sp>
        <p:nvSpPr>
          <p:cNvPr id="3" name="Content Placeholder 2"/>
          <p:cNvSpPr>
            <a:spLocks noGrp="1"/>
          </p:cNvSpPr>
          <p:nvPr>
            <p:ph idx="1"/>
          </p:nvPr>
        </p:nvSpPr>
        <p:spPr/>
        <p:txBody>
          <a:bodyPr/>
          <a:lstStyle/>
          <a:p>
            <a:endParaRPr lang="en-US"/>
          </a:p>
        </p:txBody>
      </p:sp>
      <p:graphicFrame>
        <p:nvGraphicFramePr>
          <p:cNvPr id="5" name="Chart 4"/>
          <p:cNvGraphicFramePr/>
          <p:nvPr>
            <p:extLst>
              <p:ext uri="{D42A27DB-BD31-4B8C-83A1-F6EECF244321}">
                <p14:modId xmlns:p14="http://schemas.microsoft.com/office/powerpoint/2010/main" val="1802794947"/>
              </p:ext>
            </p:extLst>
          </p:nvPr>
        </p:nvGraphicFramePr>
        <p:xfrm>
          <a:off x="990600" y="2133600"/>
          <a:ext cx="7010400" cy="3505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2741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7315200" cy="1295400"/>
          </a:xfrm>
        </p:spPr>
        <p:txBody>
          <a:bodyPr>
            <a:normAutofit fontScale="90000"/>
          </a:bodyPr>
          <a:lstStyle/>
          <a:p>
            <a:r>
              <a:rPr lang="en-US" sz="3600" u="sng" dirty="0" smtClean="0">
                <a:effectLst/>
              </a:rPr>
              <a:t/>
            </a:r>
            <a:br>
              <a:rPr lang="en-US" sz="3600" u="sng" dirty="0" smtClean="0">
                <a:effectLst/>
              </a:rPr>
            </a:br>
            <a:r>
              <a:rPr lang="en-US" sz="3100" dirty="0" smtClean="0">
                <a:effectLst/>
              </a:rPr>
              <a:t>Awareness </a:t>
            </a:r>
            <a:r>
              <a:rPr lang="en-US" sz="3100" dirty="0">
                <a:effectLst/>
              </a:rPr>
              <a:t>about the health risks due to improper BMW </a:t>
            </a:r>
            <a:r>
              <a:rPr lang="en-US" sz="3100" dirty="0" smtClean="0">
                <a:effectLst/>
              </a:rPr>
              <a:t>management (Overall Staff)</a:t>
            </a:r>
            <a:r>
              <a:rPr lang="en-US" dirty="0">
                <a:effectLst/>
              </a:rPr>
              <a:t/>
            </a:r>
            <a:br>
              <a:rPr lang="en-US" dirty="0">
                <a:effectLst/>
              </a:rPr>
            </a:br>
            <a:endParaRPr lang="en-US" dirty="0"/>
          </a:p>
        </p:txBody>
      </p:sp>
      <p:sp>
        <p:nvSpPr>
          <p:cNvPr id="3" name="Content Placeholder 2"/>
          <p:cNvSpPr>
            <a:spLocks noGrp="1"/>
          </p:cNvSpPr>
          <p:nvPr>
            <p:ph idx="1"/>
          </p:nvPr>
        </p:nvSpPr>
        <p:spPr/>
        <p:txBody>
          <a:bodyPr/>
          <a:lstStyle/>
          <a:p>
            <a:endParaRPr lang="en-US"/>
          </a:p>
        </p:txBody>
      </p:sp>
      <p:graphicFrame>
        <p:nvGraphicFramePr>
          <p:cNvPr id="5" name="Chart 4"/>
          <p:cNvGraphicFramePr/>
          <p:nvPr>
            <p:extLst>
              <p:ext uri="{D42A27DB-BD31-4B8C-83A1-F6EECF244321}">
                <p14:modId xmlns:p14="http://schemas.microsoft.com/office/powerpoint/2010/main" val="2835022559"/>
              </p:ext>
            </p:extLst>
          </p:nvPr>
        </p:nvGraphicFramePr>
        <p:xfrm>
          <a:off x="762000" y="1905000"/>
          <a:ext cx="7467599" cy="3962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032010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152400" y="1752600"/>
            <a:ext cx="8686800" cy="4876800"/>
          </a:xfrm>
        </p:spPr>
        <p:txBody>
          <a:bodyPr>
            <a:normAutofit fontScale="85000" lnSpcReduction="20000"/>
          </a:bodyPr>
          <a:lstStyle/>
          <a:p>
            <a:r>
              <a:rPr lang="en-US" dirty="0"/>
              <a:t>Proper waste management strategy is needed to ensure health and environment </a:t>
            </a:r>
            <a:r>
              <a:rPr lang="en-US" dirty="0" smtClean="0"/>
              <a:t>safety.</a:t>
            </a:r>
          </a:p>
          <a:p>
            <a:r>
              <a:rPr lang="en-US" dirty="0"/>
              <a:t>Proper handling, treatment and disposal of bio medical waste play a vital role in hospital infection control </a:t>
            </a:r>
            <a:r>
              <a:rPr lang="en-US" dirty="0" err="1" smtClean="0"/>
              <a:t>programme</a:t>
            </a:r>
            <a:r>
              <a:rPr lang="en-US" dirty="0" smtClean="0"/>
              <a:t>.</a:t>
            </a:r>
          </a:p>
          <a:p>
            <a:r>
              <a:rPr lang="en-US" dirty="0"/>
              <a:t>Objectives of Bio medical waste management mainly involves preventing transmission of disease from patient to patient, from patient to health worker and vice versa, to prevent injuries to the health care worker and worker support </a:t>
            </a:r>
            <a:r>
              <a:rPr lang="en-US" dirty="0" smtClean="0"/>
              <a:t>services, </a:t>
            </a:r>
            <a:r>
              <a:rPr lang="en-US" dirty="0"/>
              <a:t>while handling biomedical waste, to prevent general exposure to the harmful effect of the cytotoxic, and chemical biomedical waste generated in hospitals.</a:t>
            </a:r>
          </a:p>
        </p:txBody>
      </p:sp>
    </p:spTree>
    <p:extLst>
      <p:ext uri="{BB962C8B-B14F-4D97-AF65-F5344CB8AC3E}">
        <p14:creationId xmlns:p14="http://schemas.microsoft.com/office/powerpoint/2010/main" val="1195037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cont</a:t>
            </a:r>
            <a:r>
              <a:rPr lang="en-US" dirty="0"/>
              <a:t>.</a:t>
            </a:r>
          </a:p>
        </p:txBody>
      </p:sp>
      <p:sp>
        <p:nvSpPr>
          <p:cNvPr id="3" name="Content Placeholder 2"/>
          <p:cNvSpPr>
            <a:spLocks noGrp="1"/>
          </p:cNvSpPr>
          <p:nvPr>
            <p:ph idx="1"/>
          </p:nvPr>
        </p:nvSpPr>
        <p:spPr/>
        <p:txBody>
          <a:bodyPr/>
          <a:lstStyle/>
          <a:p>
            <a:r>
              <a:rPr lang="en-US" dirty="0"/>
              <a:t>Concluding from the results, the importance of training regarding biomedical waste management cannot be overemphasized, lack of proper and complete knowledge about biomedical waste management impact practices of appropriate waste disposal.</a:t>
            </a:r>
          </a:p>
        </p:txBody>
      </p:sp>
    </p:spTree>
    <p:extLst>
      <p:ext uri="{BB962C8B-B14F-4D97-AF65-F5344CB8AC3E}">
        <p14:creationId xmlns:p14="http://schemas.microsoft.com/office/powerpoint/2010/main" val="5641951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District Hospital </a:t>
            </a:r>
            <a:r>
              <a:rPr lang="en-US" dirty="0" err="1" smtClean="0"/>
              <a:t>Rupnagar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0" y="1524000"/>
            <a:ext cx="6781800" cy="4876800"/>
          </a:xfrm>
        </p:spPr>
      </p:pic>
    </p:spTree>
    <p:extLst>
      <p:ext uri="{BB962C8B-B14F-4D97-AF65-F5344CB8AC3E}">
        <p14:creationId xmlns:p14="http://schemas.microsoft.com/office/powerpoint/2010/main" val="24596932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endParaRPr lang="en-US" dirty="0"/>
          </a:p>
        </p:txBody>
      </p:sp>
      <p:sp>
        <p:nvSpPr>
          <p:cNvPr id="3" name="Content Placeholder 2"/>
          <p:cNvSpPr>
            <a:spLocks noGrp="1"/>
          </p:cNvSpPr>
          <p:nvPr>
            <p:ph idx="1"/>
          </p:nvPr>
        </p:nvSpPr>
        <p:spPr>
          <a:xfrm>
            <a:off x="228600" y="1600200"/>
            <a:ext cx="8686800" cy="4876800"/>
          </a:xfrm>
        </p:spPr>
        <p:txBody>
          <a:bodyPr>
            <a:normAutofit lnSpcReduction="10000"/>
          </a:bodyPr>
          <a:lstStyle/>
          <a:p>
            <a:pPr lvl="0"/>
            <a:r>
              <a:rPr lang="en-US" dirty="0"/>
              <a:t>Awareness materials including hoardings, wall writing stickers etc. should be provided in the </a:t>
            </a:r>
            <a:r>
              <a:rPr lang="en-US" dirty="0" smtClean="0"/>
              <a:t>hospital in local language.</a:t>
            </a:r>
            <a:endParaRPr lang="en-US" dirty="0"/>
          </a:p>
          <a:p>
            <a:r>
              <a:rPr lang="en-US" dirty="0"/>
              <a:t>Special training has to be given for the personnel who are handling the waste directly on regular basis like nursing </a:t>
            </a:r>
            <a:r>
              <a:rPr lang="en-US" dirty="0" smtClean="0"/>
              <a:t>staffs, technicians, class 4 employs and  </a:t>
            </a:r>
            <a:r>
              <a:rPr lang="en-US" dirty="0" err="1" smtClean="0"/>
              <a:t>Saafai</a:t>
            </a:r>
            <a:r>
              <a:rPr lang="en-US" dirty="0" smtClean="0"/>
              <a:t> </a:t>
            </a:r>
            <a:r>
              <a:rPr lang="en-US" dirty="0" err="1" smtClean="0"/>
              <a:t>Karamchari</a:t>
            </a:r>
            <a:r>
              <a:rPr lang="en-US" dirty="0" smtClean="0"/>
              <a:t> </a:t>
            </a:r>
            <a:r>
              <a:rPr lang="en-US" dirty="0"/>
              <a:t>(although they are out sourced). These training sessions should not become merely a onetime activity but should be a continuous </a:t>
            </a:r>
            <a:r>
              <a:rPr lang="en-US" dirty="0" smtClean="0"/>
              <a:t>process.</a:t>
            </a:r>
            <a:endParaRPr lang="en-US" dirty="0"/>
          </a:p>
        </p:txBody>
      </p:sp>
    </p:spTree>
    <p:extLst>
      <p:ext uri="{BB962C8B-B14F-4D97-AF65-F5344CB8AC3E}">
        <p14:creationId xmlns:p14="http://schemas.microsoft.com/office/powerpoint/2010/main" val="17516251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 cont.</a:t>
            </a:r>
            <a:endParaRPr lang="en-US" dirty="0"/>
          </a:p>
        </p:txBody>
      </p:sp>
      <p:sp>
        <p:nvSpPr>
          <p:cNvPr id="3" name="Content Placeholder 2"/>
          <p:cNvSpPr>
            <a:spLocks noGrp="1"/>
          </p:cNvSpPr>
          <p:nvPr>
            <p:ph idx="1"/>
          </p:nvPr>
        </p:nvSpPr>
        <p:spPr>
          <a:xfrm>
            <a:off x="228600" y="1676400"/>
            <a:ext cx="8686800" cy="4876800"/>
          </a:xfrm>
        </p:spPr>
        <p:txBody>
          <a:bodyPr/>
          <a:lstStyle/>
          <a:p>
            <a:r>
              <a:rPr lang="en-US" dirty="0"/>
              <a:t>Proper and scheduled training has to be given for the all staffs</a:t>
            </a:r>
            <a:r>
              <a:rPr lang="en-US" dirty="0" smtClean="0"/>
              <a:t>.</a:t>
            </a:r>
          </a:p>
          <a:p>
            <a:pPr lvl="0"/>
            <a:r>
              <a:rPr lang="en-US" dirty="0" smtClean="0"/>
              <a:t>Monitoring </a:t>
            </a:r>
            <a:r>
              <a:rPr lang="en-US" dirty="0"/>
              <a:t>closely of segregation and collection practices with in the hospital.</a:t>
            </a:r>
          </a:p>
          <a:p>
            <a:endParaRPr lang="en-US" dirty="0"/>
          </a:p>
        </p:txBody>
      </p:sp>
    </p:spTree>
    <p:extLst>
      <p:ext uri="{BB962C8B-B14F-4D97-AF65-F5344CB8AC3E}">
        <p14:creationId xmlns:p14="http://schemas.microsoft.com/office/powerpoint/2010/main" val="1610629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228600" y="1403874"/>
            <a:ext cx="8915400" cy="5454126"/>
          </a:xfrm>
        </p:spPr>
        <p:txBody>
          <a:bodyPr>
            <a:noAutofit/>
          </a:bodyPr>
          <a:lstStyle/>
          <a:p>
            <a:pPr lvl="0"/>
            <a:r>
              <a:rPr lang="en-US" sz="1600" b="1" dirty="0" err="1"/>
              <a:t>Mandal</a:t>
            </a:r>
            <a:r>
              <a:rPr lang="en-US" sz="1600" b="1" dirty="0"/>
              <a:t> S. K. and </a:t>
            </a:r>
            <a:r>
              <a:rPr lang="en-US" sz="1600" b="1" dirty="0" err="1"/>
              <a:t>Dutta</a:t>
            </a:r>
            <a:r>
              <a:rPr lang="en-US" sz="1600" b="1" dirty="0"/>
              <a:t> J. , Integrated Bio- Medical Waste Management Plan for Patna City, Institute of Town Planners, India Journal  6-2: 01-25 (2009).</a:t>
            </a:r>
          </a:p>
          <a:p>
            <a:pPr lvl="0"/>
            <a:r>
              <a:rPr lang="en-US" sz="1600" b="1" dirty="0"/>
              <a:t>Govt. of India, Ministry of Environment and Forests Gazette notification No 460 dated July 27, New Delhi: 1998: 10-20</a:t>
            </a:r>
          </a:p>
          <a:p>
            <a:r>
              <a:rPr lang="en-US" sz="1600" b="1" dirty="0" err="1"/>
              <a:t>Basu</a:t>
            </a:r>
            <a:r>
              <a:rPr lang="en-US" sz="1600" b="1" dirty="0"/>
              <a:t> M, Das P, Pal R. Assessment of future physicians on biomedical waste management in a tertiary care hospital of West Bengal. Journal of Natural Science, Biology and Medicine. 2012; 3: </a:t>
            </a:r>
            <a:r>
              <a:rPr lang="en-US" sz="1600" b="1" dirty="0" smtClean="0"/>
              <a:t>38-42</a:t>
            </a:r>
          </a:p>
          <a:p>
            <a:pPr lvl="0"/>
            <a:r>
              <a:rPr lang="en-US" sz="1600" b="1" dirty="0" smtClean="0"/>
              <a:t>Indian J Public Health 2005 </a:t>
            </a:r>
            <a:r>
              <a:rPr lang="en-US" sz="1600" b="1" dirty="0"/>
              <a:t>Oct-Dec;49(4):245-7. Management of bio-medical waste: </a:t>
            </a:r>
            <a:r>
              <a:rPr lang="en-US" sz="1600" b="1" dirty="0" smtClean="0"/>
              <a:t>awareness </a:t>
            </a:r>
            <a:r>
              <a:rPr lang="en-US" sz="1600" b="1" dirty="0"/>
              <a:t>and practices in a district of Gujarat. </a:t>
            </a:r>
            <a:r>
              <a:rPr lang="en-US" sz="1600" b="1" dirty="0" smtClean="0"/>
              <a:t>B </a:t>
            </a:r>
            <a:r>
              <a:rPr lang="en-US" sz="1600" b="1" dirty="0" err="1" smtClean="0"/>
              <a:t>Pandit</a:t>
            </a:r>
            <a:r>
              <a:rPr lang="en-US" sz="1600" b="1" dirty="0" smtClean="0"/>
              <a:t> NB,</a:t>
            </a:r>
            <a:r>
              <a:rPr lang="en-US" sz="1600" b="1" dirty="0"/>
              <a:t> Mehta HK, </a:t>
            </a:r>
            <a:r>
              <a:rPr lang="en-US" sz="1600" b="1" dirty="0" err="1"/>
              <a:t>Kartha</a:t>
            </a:r>
            <a:r>
              <a:rPr lang="en-US" sz="1600" b="1" dirty="0"/>
              <a:t> </a:t>
            </a:r>
            <a:r>
              <a:rPr lang="en-US" sz="1600" b="1" dirty="0" err="1" smtClean="0"/>
              <a:t>GP,Choudhary</a:t>
            </a:r>
            <a:r>
              <a:rPr lang="en-US" sz="1600" b="1" dirty="0" smtClean="0"/>
              <a:t> </a:t>
            </a:r>
            <a:r>
              <a:rPr lang="en-US" sz="1600" b="1" dirty="0"/>
              <a:t>SK </a:t>
            </a:r>
            <a:endParaRPr lang="en-US" sz="1600" b="1" dirty="0" smtClean="0"/>
          </a:p>
          <a:p>
            <a:r>
              <a:rPr lang="en-US" sz="1600" b="1" dirty="0"/>
              <a:t>Indian J Community Med. 2011 Apr-Jun; 36(2): 143–145 </a:t>
            </a:r>
            <a:r>
              <a:rPr lang="en-US" sz="1600" b="1" dirty="0" err="1"/>
              <a:t>Vanesh</a:t>
            </a:r>
            <a:r>
              <a:rPr lang="en-US" sz="1600" b="1" dirty="0"/>
              <a:t> </a:t>
            </a:r>
            <a:r>
              <a:rPr lang="en-US" sz="1600" b="1" dirty="0" err="1"/>
              <a:t>Mathur</a:t>
            </a:r>
            <a:r>
              <a:rPr lang="en-US" sz="1600" b="1" dirty="0"/>
              <a:t>, S </a:t>
            </a:r>
            <a:r>
              <a:rPr lang="en-US" sz="1600" b="1" dirty="0" err="1"/>
              <a:t>Dwivedi</a:t>
            </a:r>
            <a:r>
              <a:rPr lang="en-US" sz="1600" b="1" dirty="0"/>
              <a:t>, MA Hassan, and RP Misra1 Department of Community Medicine, MLN Medical College, Allahabad, India</a:t>
            </a:r>
          </a:p>
          <a:p>
            <a:r>
              <a:rPr lang="en-US" sz="1600" b="1" dirty="0"/>
              <a:t>Government of India. Biomedical Waste (Management and Handling) rules. 1998Extraordinary, Part II, Section 3, Subsection (ii). The gazette of India, No. 460,27 Jul 1998.</a:t>
            </a:r>
          </a:p>
          <a:p>
            <a:r>
              <a:rPr lang="en-US" sz="1600" b="1" dirty="0"/>
              <a:t>Central pollution control board, Environmental standard and guidelines for </a:t>
            </a:r>
            <a:r>
              <a:rPr lang="en-US" sz="1600" b="1" dirty="0" err="1"/>
              <a:t>anagement</a:t>
            </a:r>
            <a:r>
              <a:rPr lang="en-US" sz="1600" b="1" dirty="0"/>
              <a:t> of hospital waste. New Delhi: CPCB, Ministry of Environment and Forest; 1996. Jun,</a:t>
            </a:r>
          </a:p>
          <a:p>
            <a:r>
              <a:rPr lang="en-US" sz="1600" b="1" u="sng" dirty="0">
                <a:hlinkClick r:id="rId2"/>
              </a:rPr>
              <a:t>http://</a:t>
            </a:r>
            <a:r>
              <a:rPr lang="en-US" sz="1600" b="1" u="sng" dirty="0" smtClean="0">
                <a:hlinkClick r:id="rId2"/>
              </a:rPr>
              <a:t>dpcc.delhigovt.nic.in/bio-medical-waste.html</a:t>
            </a:r>
            <a:r>
              <a:rPr lang="en-US" sz="1600" b="1" dirty="0" smtClean="0"/>
              <a:t>           </a:t>
            </a:r>
            <a:endParaRPr lang="en-US" sz="1600" b="1" dirty="0"/>
          </a:p>
          <a:p>
            <a:pPr lvl="0"/>
            <a:r>
              <a:rPr lang="en-US" sz="1600" b="1" dirty="0"/>
              <a:t>Biomedical waste management in nursing homes and smaller hospitals in Delhi.  </a:t>
            </a:r>
            <a:r>
              <a:rPr lang="en-US" sz="1600" b="1" dirty="0" err="1" smtClean="0"/>
              <a:t>Verm</a:t>
            </a:r>
            <a:r>
              <a:rPr lang="en-US" sz="1600" b="1" dirty="0" smtClean="0"/>
              <a:t>, </a:t>
            </a:r>
            <a:r>
              <a:rPr lang="en-US" sz="1600" b="1" u="sng" dirty="0" err="1"/>
              <a:t>Lalji</a:t>
            </a:r>
            <a:r>
              <a:rPr lang="en-US" sz="1600" b="1" u="sng" dirty="0"/>
              <a:t> </a:t>
            </a:r>
            <a:r>
              <a:rPr lang="en-US" sz="1600" b="1" u="sng" dirty="0" smtClean="0"/>
              <a:t>K.</a:t>
            </a:r>
            <a:r>
              <a:rPr lang="en-US" sz="1600" b="1" dirty="0" smtClean="0"/>
              <a:t>;</a:t>
            </a:r>
            <a:r>
              <a:rPr lang="en-US" sz="1600" b="1" dirty="0"/>
              <a:t> </a:t>
            </a:r>
            <a:r>
              <a:rPr lang="en-US" sz="1600" b="1" u="sng" dirty="0"/>
              <a:t>Mani, </a:t>
            </a:r>
            <a:r>
              <a:rPr lang="en-US" sz="1600" b="1" u="sng" dirty="0" err="1"/>
              <a:t>Shyamala</a:t>
            </a:r>
            <a:r>
              <a:rPr lang="en-US" sz="1600" b="1" dirty="0"/>
              <a:t>; </a:t>
            </a:r>
            <a:r>
              <a:rPr lang="en-US" sz="1600" b="1" u="sng" dirty="0" err="1"/>
              <a:t>Sinha</a:t>
            </a:r>
            <a:r>
              <a:rPr lang="en-US" sz="1600" b="1" u="sng" dirty="0"/>
              <a:t>, </a:t>
            </a:r>
            <a:r>
              <a:rPr lang="en-US" sz="1600" b="1" u="sng" dirty="0" err="1"/>
              <a:t>Nitu</a:t>
            </a:r>
            <a:r>
              <a:rPr lang="en-US" sz="1600" b="1" dirty="0"/>
              <a:t>; </a:t>
            </a:r>
            <a:r>
              <a:rPr lang="en-US" sz="1600" b="1" u="sng" dirty="0" err="1"/>
              <a:t>Rana</a:t>
            </a:r>
            <a:r>
              <a:rPr lang="en-US" sz="1600" b="1" u="sng" dirty="0"/>
              <a:t>, </a:t>
            </a:r>
            <a:r>
              <a:rPr lang="en-US" sz="1600" b="1" u="sng" dirty="0" err="1"/>
              <a:t>Sunita</a:t>
            </a:r>
            <a:endParaRPr lang="en-US" sz="1600" b="1" dirty="0"/>
          </a:p>
          <a:p>
            <a:pPr marL="0" indent="0">
              <a:buNone/>
            </a:pPr>
            <a:r>
              <a:rPr lang="en-US" sz="1600" b="1" dirty="0"/>
              <a:t>              </a:t>
            </a:r>
          </a:p>
        </p:txBody>
      </p:sp>
    </p:spTree>
    <p:extLst>
      <p:ext uri="{BB962C8B-B14F-4D97-AF65-F5344CB8AC3E}">
        <p14:creationId xmlns:p14="http://schemas.microsoft.com/office/powerpoint/2010/main" val="213784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Users\gullu\Pictures\animations\thank_you_boing_md_wm.gif"/>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1447800"/>
            <a:ext cx="90678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9021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District Hospital </a:t>
            </a:r>
            <a:r>
              <a:rPr lang="en-US" dirty="0" err="1" smtClean="0"/>
              <a:t>Rupnagar</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1371600"/>
            <a:ext cx="4495800" cy="54864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1295400"/>
            <a:ext cx="4495800" cy="5562600"/>
          </a:xfrm>
        </p:spPr>
      </p:pic>
    </p:spTree>
    <p:extLst>
      <p:ext uri="{BB962C8B-B14F-4D97-AF65-F5344CB8AC3E}">
        <p14:creationId xmlns:p14="http://schemas.microsoft.com/office/powerpoint/2010/main" val="15034883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9" y="152400"/>
            <a:ext cx="7467600" cy="1096962"/>
          </a:xfrm>
        </p:spPr>
        <p:txBody>
          <a:bodyPr>
            <a:normAutofit/>
          </a:bodyPr>
          <a:lstStyle/>
          <a:p>
            <a:pPr algn="ctr"/>
            <a:r>
              <a:rPr lang="en-IN" dirty="0" smtClean="0">
                <a:solidFill>
                  <a:schemeClr val="accent1">
                    <a:lumMod val="75000"/>
                  </a:schemeClr>
                </a:solidFill>
              </a:rPr>
              <a:t>District Hospital, </a:t>
            </a:r>
            <a:r>
              <a:rPr lang="en-IN" dirty="0" err="1" smtClean="0">
                <a:solidFill>
                  <a:schemeClr val="accent1">
                    <a:lumMod val="75000"/>
                  </a:schemeClr>
                </a:solidFill>
              </a:rPr>
              <a:t>Rupnagar</a:t>
            </a:r>
            <a:endParaRPr lang="en-IN" dirty="0"/>
          </a:p>
        </p:txBody>
      </p:sp>
      <p:sp>
        <p:nvSpPr>
          <p:cNvPr id="3" name="Content Placeholder 2"/>
          <p:cNvSpPr>
            <a:spLocks noGrp="1"/>
          </p:cNvSpPr>
          <p:nvPr>
            <p:ph sz="quarter" idx="1"/>
          </p:nvPr>
        </p:nvSpPr>
        <p:spPr>
          <a:xfrm>
            <a:off x="457200" y="1447800"/>
            <a:ext cx="8229600" cy="5410200"/>
          </a:xfrm>
        </p:spPr>
        <p:txBody>
          <a:bodyPr>
            <a:normAutofit/>
          </a:bodyPr>
          <a:lstStyle/>
          <a:p>
            <a:r>
              <a:rPr lang="en-IN" dirty="0" smtClean="0"/>
              <a:t>District Hospital </a:t>
            </a:r>
            <a:r>
              <a:rPr lang="en-IN" dirty="0" err="1" smtClean="0"/>
              <a:t>Rupnagar</a:t>
            </a:r>
            <a:r>
              <a:rPr lang="en-IN" dirty="0" smtClean="0"/>
              <a:t> caters to the people living in urban area.</a:t>
            </a:r>
          </a:p>
          <a:p>
            <a:r>
              <a:rPr lang="en-IN" dirty="0" smtClean="0"/>
              <a:t>It is referral hospital for Primary Health Centre &amp; Sub- centres. </a:t>
            </a:r>
          </a:p>
          <a:p>
            <a:r>
              <a:rPr lang="en-IN" dirty="0" smtClean="0"/>
              <a:t>Catchment Population 58363</a:t>
            </a:r>
          </a:p>
          <a:p>
            <a:r>
              <a:rPr lang="en-IN" dirty="0" smtClean="0"/>
              <a:t>The number of beds available in Hospital is 100.</a:t>
            </a:r>
          </a:p>
          <a:p>
            <a:r>
              <a:rPr lang="en-IN" dirty="0" smtClean="0"/>
              <a:t>All departments required for District Hospital are available in this hospital.</a:t>
            </a:r>
            <a:endParaRPr lang="en-IN" dirty="0"/>
          </a:p>
        </p:txBody>
      </p:sp>
    </p:spTree>
    <p:extLst>
      <p:ext uri="{BB962C8B-B14F-4D97-AF65-F5344CB8AC3E}">
        <p14:creationId xmlns:p14="http://schemas.microsoft.com/office/powerpoint/2010/main" val="3252294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Hospital Working Hours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62019596"/>
              </p:ext>
            </p:extLst>
          </p:nvPr>
        </p:nvGraphicFramePr>
        <p:xfrm>
          <a:off x="228600" y="1081233"/>
          <a:ext cx="7315199" cy="5624367"/>
        </p:xfrm>
        <a:graphic>
          <a:graphicData uri="http://schemas.openxmlformats.org/drawingml/2006/table">
            <a:tbl>
              <a:tblPr firstRow="1" firstCol="1" bandRow="1">
                <a:tableStyleId>{5C22544A-7EE6-4342-B048-85BDC9FD1C3A}</a:tableStyleId>
              </a:tblPr>
              <a:tblGrid>
                <a:gridCol w="3455701"/>
                <a:gridCol w="3859498"/>
              </a:tblGrid>
              <a:tr h="530397">
                <a:tc>
                  <a:txBody>
                    <a:bodyPr/>
                    <a:lstStyle/>
                    <a:p>
                      <a:pPr marL="0" marR="0">
                        <a:lnSpc>
                          <a:spcPct val="150000"/>
                        </a:lnSpc>
                        <a:spcBef>
                          <a:spcPts val="0"/>
                        </a:spcBef>
                        <a:spcAft>
                          <a:spcPts val="1000"/>
                        </a:spcAft>
                      </a:pPr>
                      <a:r>
                        <a:rPr lang="en-US" sz="1200" dirty="0">
                          <a:effectLst/>
                        </a:rPr>
                        <a:t>DEPARTMENT</a:t>
                      </a:r>
                      <a:endParaRPr lang="en-US" sz="1100" dirty="0">
                        <a:effectLst/>
                        <a:latin typeface="Calibri"/>
                        <a:ea typeface="Calibri"/>
                        <a:cs typeface="Times New Roman"/>
                      </a:endParaRPr>
                    </a:p>
                  </a:txBody>
                  <a:tcPr marL="79375" marR="79375" marT="40005" marB="40005" anchor="ctr"/>
                </a:tc>
                <a:tc>
                  <a:txBody>
                    <a:bodyPr/>
                    <a:lstStyle/>
                    <a:p>
                      <a:pPr marL="0" marR="0">
                        <a:lnSpc>
                          <a:spcPct val="150000"/>
                        </a:lnSpc>
                        <a:spcBef>
                          <a:spcPts val="0"/>
                        </a:spcBef>
                        <a:spcAft>
                          <a:spcPts val="1000"/>
                        </a:spcAft>
                      </a:pPr>
                      <a:r>
                        <a:rPr lang="en-US" sz="1200">
                          <a:effectLst/>
                        </a:rPr>
                        <a:t>OPERATION HOURS</a:t>
                      </a:r>
                      <a:endParaRPr lang="en-US" sz="1100">
                        <a:effectLst/>
                        <a:latin typeface="Calibri"/>
                        <a:ea typeface="Calibri"/>
                        <a:cs typeface="Times New Roman"/>
                      </a:endParaRPr>
                    </a:p>
                  </a:txBody>
                  <a:tcPr marL="79375" marR="79375" marT="40005" marB="40005" anchor="ctr"/>
                </a:tc>
              </a:tr>
              <a:tr h="323531">
                <a:tc>
                  <a:txBody>
                    <a:bodyPr/>
                    <a:lstStyle/>
                    <a:p>
                      <a:pPr marL="0" marR="0">
                        <a:lnSpc>
                          <a:spcPct val="150000"/>
                        </a:lnSpc>
                        <a:spcBef>
                          <a:spcPts val="0"/>
                        </a:spcBef>
                        <a:spcAft>
                          <a:spcPts val="1000"/>
                        </a:spcAft>
                      </a:pPr>
                      <a:r>
                        <a:rPr lang="en-US" sz="1200">
                          <a:effectLst/>
                        </a:rPr>
                        <a:t>Emergency Room</a:t>
                      </a:r>
                      <a:endParaRPr lang="en-US" sz="1100">
                        <a:effectLst/>
                        <a:latin typeface="Calibri"/>
                        <a:ea typeface="Calibri"/>
                        <a:cs typeface="Times New Roman"/>
                      </a:endParaRPr>
                    </a:p>
                  </a:txBody>
                  <a:tcPr marL="79375" marR="79375" marT="40005" marB="40005" anchor="ctr"/>
                </a:tc>
                <a:tc>
                  <a:txBody>
                    <a:bodyPr/>
                    <a:lstStyle/>
                    <a:p>
                      <a:pPr marL="0" marR="0">
                        <a:lnSpc>
                          <a:spcPct val="150000"/>
                        </a:lnSpc>
                        <a:spcBef>
                          <a:spcPts val="0"/>
                        </a:spcBef>
                        <a:spcAft>
                          <a:spcPts val="1000"/>
                        </a:spcAft>
                      </a:pPr>
                      <a:r>
                        <a:rPr lang="en-US" sz="1200">
                          <a:effectLst/>
                        </a:rPr>
                        <a:t>24 hours</a:t>
                      </a:r>
                      <a:endParaRPr lang="en-US" sz="1100">
                        <a:effectLst/>
                        <a:latin typeface="Calibri"/>
                        <a:ea typeface="Calibri"/>
                        <a:cs typeface="Times New Roman"/>
                      </a:endParaRPr>
                    </a:p>
                  </a:txBody>
                  <a:tcPr marL="79375" marR="79375" marT="40005" marB="40005" anchor="ctr"/>
                </a:tc>
              </a:tr>
              <a:tr h="689969">
                <a:tc>
                  <a:txBody>
                    <a:bodyPr/>
                    <a:lstStyle/>
                    <a:p>
                      <a:pPr marL="0" marR="0">
                        <a:lnSpc>
                          <a:spcPct val="150000"/>
                        </a:lnSpc>
                        <a:spcBef>
                          <a:spcPts val="0"/>
                        </a:spcBef>
                        <a:spcAft>
                          <a:spcPts val="1000"/>
                        </a:spcAft>
                      </a:pPr>
                      <a:r>
                        <a:rPr lang="en-US" sz="1200" dirty="0">
                          <a:effectLst/>
                        </a:rPr>
                        <a:t>Radiology</a:t>
                      </a:r>
                      <a:endParaRPr lang="en-US" sz="1100" dirty="0">
                        <a:effectLst/>
                        <a:latin typeface="Calibri"/>
                        <a:ea typeface="Calibri"/>
                        <a:cs typeface="Times New Roman"/>
                      </a:endParaRPr>
                    </a:p>
                  </a:txBody>
                  <a:tcPr marL="79375" marR="79375" marT="40005" marB="40005" anchor="ctr"/>
                </a:tc>
                <a:tc>
                  <a:txBody>
                    <a:bodyPr/>
                    <a:lstStyle/>
                    <a:p>
                      <a:pPr marL="0" marR="0">
                        <a:lnSpc>
                          <a:spcPct val="150000"/>
                        </a:lnSpc>
                        <a:spcBef>
                          <a:spcPts val="0"/>
                        </a:spcBef>
                        <a:spcAft>
                          <a:spcPts val="1000"/>
                        </a:spcAft>
                      </a:pPr>
                      <a:r>
                        <a:rPr lang="en-US" sz="1200" dirty="0">
                          <a:effectLst/>
                        </a:rPr>
                        <a:t>Monday- Saturday: 8am to 2pm (in summer)</a:t>
                      </a:r>
                      <a:endParaRPr lang="en-US" sz="1100" dirty="0">
                        <a:effectLst/>
                      </a:endParaRPr>
                    </a:p>
                    <a:p>
                      <a:pPr marL="0" marR="0">
                        <a:lnSpc>
                          <a:spcPct val="150000"/>
                        </a:lnSpc>
                        <a:spcBef>
                          <a:spcPts val="0"/>
                        </a:spcBef>
                        <a:spcAft>
                          <a:spcPts val="1000"/>
                        </a:spcAft>
                      </a:pPr>
                      <a:r>
                        <a:rPr lang="en-US" sz="1200" dirty="0">
                          <a:effectLst/>
                        </a:rPr>
                        <a:t>Monday- Saturday: 9am to 3pm (in winter)</a:t>
                      </a:r>
                      <a:endParaRPr lang="en-US" sz="1100" dirty="0">
                        <a:effectLst/>
                        <a:latin typeface="Calibri"/>
                        <a:ea typeface="Calibri"/>
                        <a:cs typeface="Times New Roman"/>
                      </a:endParaRPr>
                    </a:p>
                  </a:txBody>
                  <a:tcPr marL="79375" marR="79375" marT="40005" marB="40005" anchor="ctr"/>
                </a:tc>
              </a:tr>
              <a:tr h="689969">
                <a:tc>
                  <a:txBody>
                    <a:bodyPr/>
                    <a:lstStyle/>
                    <a:p>
                      <a:pPr marL="0" marR="0">
                        <a:lnSpc>
                          <a:spcPct val="150000"/>
                        </a:lnSpc>
                        <a:spcBef>
                          <a:spcPts val="0"/>
                        </a:spcBef>
                        <a:spcAft>
                          <a:spcPts val="1000"/>
                        </a:spcAft>
                      </a:pPr>
                      <a:r>
                        <a:rPr lang="en-US" sz="1200">
                          <a:effectLst/>
                        </a:rPr>
                        <a:t>Laboratory</a:t>
                      </a:r>
                      <a:endParaRPr lang="en-US" sz="1100">
                        <a:effectLst/>
                        <a:latin typeface="Calibri"/>
                        <a:ea typeface="Calibri"/>
                        <a:cs typeface="Times New Roman"/>
                      </a:endParaRPr>
                    </a:p>
                  </a:txBody>
                  <a:tcPr marL="79375" marR="79375" marT="40005" marB="40005" anchor="ctr"/>
                </a:tc>
                <a:tc>
                  <a:txBody>
                    <a:bodyPr/>
                    <a:lstStyle/>
                    <a:p>
                      <a:pPr marL="0" marR="0">
                        <a:lnSpc>
                          <a:spcPct val="150000"/>
                        </a:lnSpc>
                        <a:spcBef>
                          <a:spcPts val="0"/>
                        </a:spcBef>
                        <a:spcAft>
                          <a:spcPts val="1000"/>
                        </a:spcAft>
                      </a:pPr>
                      <a:r>
                        <a:rPr lang="en-US" sz="1200">
                          <a:effectLst/>
                        </a:rPr>
                        <a:t>Monday- Saturday: 8am to 2pm (in summer)</a:t>
                      </a:r>
                      <a:endParaRPr lang="en-US" sz="1100">
                        <a:effectLst/>
                      </a:endParaRPr>
                    </a:p>
                    <a:p>
                      <a:pPr marL="0" marR="0">
                        <a:lnSpc>
                          <a:spcPct val="150000"/>
                        </a:lnSpc>
                        <a:spcBef>
                          <a:spcPts val="0"/>
                        </a:spcBef>
                        <a:spcAft>
                          <a:spcPts val="1000"/>
                        </a:spcAft>
                      </a:pPr>
                      <a:r>
                        <a:rPr lang="en-US" sz="1200">
                          <a:effectLst/>
                        </a:rPr>
                        <a:t>Monday- Saturday: 9am to 3pm (in winter)</a:t>
                      </a:r>
                      <a:endParaRPr lang="en-US" sz="1100">
                        <a:effectLst/>
                        <a:latin typeface="Calibri"/>
                        <a:ea typeface="Calibri"/>
                        <a:cs typeface="Times New Roman"/>
                      </a:endParaRPr>
                    </a:p>
                  </a:txBody>
                  <a:tcPr marL="79375" marR="79375" marT="40005" marB="40005" anchor="ctr"/>
                </a:tc>
              </a:tr>
              <a:tr h="940445">
                <a:tc>
                  <a:txBody>
                    <a:bodyPr/>
                    <a:lstStyle/>
                    <a:p>
                      <a:pPr marL="0" marR="0">
                        <a:lnSpc>
                          <a:spcPct val="150000"/>
                        </a:lnSpc>
                        <a:spcBef>
                          <a:spcPts val="0"/>
                        </a:spcBef>
                        <a:spcAft>
                          <a:spcPts val="1000"/>
                        </a:spcAft>
                      </a:pPr>
                      <a:r>
                        <a:rPr lang="en-US" sz="1200" dirty="0">
                          <a:effectLst/>
                        </a:rPr>
                        <a:t>Physiotherapy</a:t>
                      </a:r>
                      <a:endParaRPr lang="en-US" sz="1100" dirty="0">
                        <a:effectLst/>
                        <a:latin typeface="Calibri"/>
                        <a:ea typeface="Calibri"/>
                        <a:cs typeface="Times New Roman"/>
                      </a:endParaRPr>
                    </a:p>
                  </a:txBody>
                  <a:tcPr marL="79375" marR="79375" marT="40005" marB="40005" anchor="ctr"/>
                </a:tc>
                <a:tc>
                  <a:txBody>
                    <a:bodyPr/>
                    <a:lstStyle/>
                    <a:p>
                      <a:pPr marL="0" marR="0">
                        <a:lnSpc>
                          <a:spcPct val="150000"/>
                        </a:lnSpc>
                        <a:spcBef>
                          <a:spcPts val="0"/>
                        </a:spcBef>
                        <a:spcAft>
                          <a:spcPts val="1000"/>
                        </a:spcAft>
                      </a:pPr>
                      <a:r>
                        <a:rPr lang="en-US" sz="1200">
                          <a:effectLst/>
                        </a:rPr>
                        <a:t/>
                      </a:r>
                      <a:br>
                        <a:rPr lang="en-US" sz="1200">
                          <a:effectLst/>
                        </a:rPr>
                      </a:br>
                      <a:r>
                        <a:rPr lang="en-US" sz="1200">
                          <a:effectLst/>
                        </a:rPr>
                        <a:t>Monday- Saturday: 8am to 2pm (in summer)</a:t>
                      </a:r>
                      <a:endParaRPr lang="en-US" sz="1100">
                        <a:effectLst/>
                      </a:endParaRPr>
                    </a:p>
                    <a:p>
                      <a:pPr marL="0" marR="0">
                        <a:lnSpc>
                          <a:spcPct val="150000"/>
                        </a:lnSpc>
                        <a:spcBef>
                          <a:spcPts val="0"/>
                        </a:spcBef>
                        <a:spcAft>
                          <a:spcPts val="1000"/>
                        </a:spcAft>
                      </a:pPr>
                      <a:r>
                        <a:rPr lang="en-US" sz="1200">
                          <a:effectLst/>
                        </a:rPr>
                        <a:t>Monday- Saturday: 9am to 3pm (in winter)</a:t>
                      </a:r>
                      <a:endParaRPr lang="en-US" sz="1100">
                        <a:effectLst/>
                        <a:latin typeface="Calibri"/>
                        <a:ea typeface="Calibri"/>
                        <a:cs typeface="Times New Roman"/>
                      </a:endParaRPr>
                    </a:p>
                  </a:txBody>
                  <a:tcPr marL="79375" marR="79375" marT="40005" marB="40005" anchor="ctr"/>
                </a:tc>
              </a:tr>
              <a:tr h="323531">
                <a:tc>
                  <a:txBody>
                    <a:bodyPr/>
                    <a:lstStyle/>
                    <a:p>
                      <a:pPr marL="0" marR="0">
                        <a:lnSpc>
                          <a:spcPct val="150000"/>
                        </a:lnSpc>
                        <a:spcBef>
                          <a:spcPts val="0"/>
                        </a:spcBef>
                        <a:spcAft>
                          <a:spcPts val="1000"/>
                        </a:spcAft>
                      </a:pPr>
                      <a:r>
                        <a:rPr lang="en-US" sz="1200">
                          <a:effectLst/>
                        </a:rPr>
                        <a:t>Nursing Ward</a:t>
                      </a:r>
                      <a:endParaRPr lang="en-US" sz="1100">
                        <a:effectLst/>
                        <a:latin typeface="Calibri"/>
                        <a:ea typeface="Calibri"/>
                        <a:cs typeface="Times New Roman"/>
                      </a:endParaRPr>
                    </a:p>
                  </a:txBody>
                  <a:tcPr marL="79375" marR="79375" marT="40005" marB="40005" anchor="ctr"/>
                </a:tc>
                <a:tc>
                  <a:txBody>
                    <a:bodyPr/>
                    <a:lstStyle/>
                    <a:p>
                      <a:pPr marL="0" marR="0">
                        <a:lnSpc>
                          <a:spcPct val="150000"/>
                        </a:lnSpc>
                        <a:spcBef>
                          <a:spcPts val="0"/>
                        </a:spcBef>
                        <a:spcAft>
                          <a:spcPts val="1000"/>
                        </a:spcAft>
                      </a:pPr>
                      <a:r>
                        <a:rPr lang="en-US" sz="1200">
                          <a:effectLst/>
                        </a:rPr>
                        <a:t>24 hours</a:t>
                      </a:r>
                      <a:endParaRPr lang="en-US" sz="1100">
                        <a:effectLst/>
                        <a:latin typeface="Calibri"/>
                        <a:ea typeface="Calibri"/>
                        <a:cs typeface="Times New Roman"/>
                      </a:endParaRPr>
                    </a:p>
                  </a:txBody>
                  <a:tcPr marL="79375" marR="79375" marT="40005" marB="40005" anchor="ctr"/>
                </a:tc>
              </a:tr>
              <a:tr h="993787">
                <a:tc>
                  <a:txBody>
                    <a:bodyPr/>
                    <a:lstStyle/>
                    <a:p>
                      <a:pPr marL="0" marR="0">
                        <a:lnSpc>
                          <a:spcPct val="150000"/>
                        </a:lnSpc>
                        <a:spcBef>
                          <a:spcPts val="0"/>
                        </a:spcBef>
                        <a:spcAft>
                          <a:spcPts val="1000"/>
                        </a:spcAft>
                      </a:pPr>
                      <a:r>
                        <a:rPr lang="en-US" sz="1100" dirty="0" smtClean="0">
                          <a:effectLst/>
                          <a:latin typeface="Calibri"/>
                          <a:ea typeface="Calibri"/>
                          <a:cs typeface="Times New Roman"/>
                        </a:rPr>
                        <a:t>OPD</a:t>
                      </a:r>
                      <a:endParaRPr lang="en-US" sz="1100" dirty="0">
                        <a:effectLst/>
                        <a:latin typeface="Calibri"/>
                        <a:ea typeface="Calibri"/>
                        <a:cs typeface="Times New Roman"/>
                      </a:endParaRPr>
                    </a:p>
                  </a:txBody>
                  <a:tcPr marL="79375" marR="79375" marT="40005" marB="40005" anchor="ctr"/>
                </a:tc>
                <a:tc>
                  <a:txBody>
                    <a:bodyPr/>
                    <a:lstStyle/>
                    <a:p>
                      <a:pPr marL="0" marR="0">
                        <a:lnSpc>
                          <a:spcPct val="150000"/>
                        </a:lnSpc>
                        <a:spcBef>
                          <a:spcPts val="0"/>
                        </a:spcBef>
                        <a:spcAft>
                          <a:spcPts val="1000"/>
                        </a:spcAft>
                      </a:pPr>
                      <a:r>
                        <a:rPr lang="en-US" sz="1100" dirty="0" smtClean="0">
                          <a:effectLst/>
                        </a:rPr>
                        <a:t>Monday- Saturday: 8am to 2pm (in summer)</a:t>
                      </a:r>
                      <a:endParaRPr lang="en-US" sz="1050" dirty="0" smtClean="0">
                        <a:effectLst/>
                      </a:endParaRPr>
                    </a:p>
                    <a:p>
                      <a:pPr marL="0" marR="0">
                        <a:lnSpc>
                          <a:spcPct val="150000"/>
                        </a:lnSpc>
                        <a:spcBef>
                          <a:spcPts val="0"/>
                        </a:spcBef>
                        <a:spcAft>
                          <a:spcPts val="1000"/>
                        </a:spcAft>
                      </a:pPr>
                      <a:r>
                        <a:rPr lang="en-US" sz="1100" dirty="0" smtClean="0">
                          <a:effectLst/>
                        </a:rPr>
                        <a:t>Monday- Saturday: 9am to 3pm (in winter)</a:t>
                      </a:r>
                      <a:endParaRPr lang="en-US" sz="1050" dirty="0" smtClean="0">
                        <a:effectLst/>
                        <a:latin typeface="+mn-lt"/>
                        <a:ea typeface="Calibri"/>
                        <a:cs typeface="Times New Roman"/>
                      </a:endParaRPr>
                    </a:p>
                    <a:p>
                      <a:pPr marL="0" marR="0">
                        <a:lnSpc>
                          <a:spcPct val="150000"/>
                        </a:lnSpc>
                        <a:spcBef>
                          <a:spcPts val="0"/>
                        </a:spcBef>
                        <a:spcAft>
                          <a:spcPts val="1000"/>
                        </a:spcAft>
                      </a:pPr>
                      <a:endParaRPr lang="en-US" sz="1100" dirty="0">
                        <a:effectLst/>
                        <a:latin typeface="Calibri"/>
                        <a:ea typeface="Calibri"/>
                        <a:cs typeface="Times New Roman"/>
                      </a:endParaRPr>
                    </a:p>
                  </a:txBody>
                  <a:tcPr marL="79375" marR="79375" marT="40005" marB="40005" anchor="ctr"/>
                </a:tc>
              </a:tr>
              <a:tr h="689969">
                <a:tc>
                  <a:txBody>
                    <a:bodyPr/>
                    <a:lstStyle/>
                    <a:p>
                      <a:pPr marL="0" marR="0">
                        <a:lnSpc>
                          <a:spcPct val="150000"/>
                        </a:lnSpc>
                        <a:spcBef>
                          <a:spcPts val="0"/>
                        </a:spcBef>
                        <a:spcAft>
                          <a:spcPts val="1000"/>
                        </a:spcAft>
                      </a:pPr>
                      <a:r>
                        <a:rPr lang="en-US" sz="1200" dirty="0">
                          <a:effectLst/>
                        </a:rPr>
                        <a:t>Pharmacy</a:t>
                      </a:r>
                      <a:endParaRPr lang="en-US" sz="1100" dirty="0">
                        <a:effectLst/>
                        <a:latin typeface="Calibri"/>
                        <a:ea typeface="Calibri"/>
                        <a:cs typeface="Times New Roman"/>
                      </a:endParaRPr>
                    </a:p>
                  </a:txBody>
                  <a:tcPr marL="79375" marR="79375" marT="40005" marB="40005" anchor="ctr"/>
                </a:tc>
                <a:tc>
                  <a:txBody>
                    <a:bodyPr/>
                    <a:lstStyle/>
                    <a:p>
                      <a:pPr marL="0" marR="0">
                        <a:lnSpc>
                          <a:spcPct val="150000"/>
                        </a:lnSpc>
                        <a:spcBef>
                          <a:spcPts val="0"/>
                        </a:spcBef>
                        <a:spcAft>
                          <a:spcPts val="1000"/>
                        </a:spcAft>
                      </a:pPr>
                      <a:r>
                        <a:rPr lang="en-US" sz="1200" dirty="0">
                          <a:effectLst/>
                        </a:rPr>
                        <a:t>Monday- Saturday: 8am to 2pm (in summer)</a:t>
                      </a:r>
                      <a:endParaRPr lang="en-US" sz="1100" dirty="0">
                        <a:effectLst/>
                      </a:endParaRPr>
                    </a:p>
                    <a:p>
                      <a:pPr marL="0" marR="0">
                        <a:lnSpc>
                          <a:spcPct val="150000"/>
                        </a:lnSpc>
                        <a:spcBef>
                          <a:spcPts val="0"/>
                        </a:spcBef>
                        <a:spcAft>
                          <a:spcPts val="1000"/>
                        </a:spcAft>
                      </a:pPr>
                      <a:r>
                        <a:rPr lang="en-US" sz="1200" dirty="0">
                          <a:effectLst/>
                        </a:rPr>
                        <a:t>Monday- Saturday: 9am to 3pm (in winter)</a:t>
                      </a:r>
                      <a:endParaRPr lang="en-US" sz="1100" dirty="0">
                        <a:effectLst/>
                        <a:latin typeface="Calibri"/>
                        <a:ea typeface="Calibri"/>
                        <a:cs typeface="Times New Roman"/>
                      </a:endParaRPr>
                    </a:p>
                  </a:txBody>
                  <a:tcPr marL="79375" marR="79375" marT="40005" marB="40005" anchor="ctr"/>
                </a:tc>
              </a:tr>
            </a:tbl>
          </a:graphicData>
        </a:graphic>
      </p:graphicFrame>
    </p:spTree>
    <p:extLst>
      <p:ext uri="{BB962C8B-B14F-4D97-AF65-F5344CB8AC3E}">
        <p14:creationId xmlns:p14="http://schemas.microsoft.com/office/powerpoint/2010/main" val="24566599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868362"/>
          </a:xfrm>
        </p:spPr>
        <p:txBody>
          <a:bodyPr>
            <a:normAutofit/>
          </a:bodyPr>
          <a:lstStyle/>
          <a:p>
            <a:pPr algn="ctr"/>
            <a:r>
              <a:rPr lang="en-IN" sz="3200" dirty="0" smtClean="0">
                <a:solidFill>
                  <a:schemeClr val="accent1">
                    <a:lumMod val="75000"/>
                  </a:schemeClr>
                </a:solidFill>
              </a:rPr>
              <a:t>Key Learning</a:t>
            </a:r>
            <a:endParaRPr lang="en-IN" sz="3200" b="1" dirty="0">
              <a:solidFill>
                <a:schemeClr val="tx1"/>
              </a:solidFill>
            </a:endParaRPr>
          </a:p>
        </p:txBody>
      </p:sp>
      <p:sp>
        <p:nvSpPr>
          <p:cNvPr id="3" name="Content Placeholder 2"/>
          <p:cNvSpPr>
            <a:spLocks noGrp="1"/>
          </p:cNvSpPr>
          <p:nvPr>
            <p:ph sz="quarter" idx="1"/>
          </p:nvPr>
        </p:nvSpPr>
        <p:spPr>
          <a:xfrm>
            <a:off x="457200" y="1295400"/>
            <a:ext cx="7467600" cy="5178552"/>
          </a:xfrm>
        </p:spPr>
        <p:txBody>
          <a:bodyPr/>
          <a:lstStyle/>
          <a:p>
            <a:r>
              <a:rPr lang="en-IN" dirty="0" smtClean="0"/>
              <a:t>Functioning of Government Hospital and management issues related to it.</a:t>
            </a:r>
          </a:p>
          <a:p>
            <a:r>
              <a:rPr lang="en-IN" dirty="0" smtClean="0"/>
              <a:t>Checking of day to day work of Hospital</a:t>
            </a:r>
          </a:p>
          <a:p>
            <a:r>
              <a:rPr lang="en-IN" dirty="0" smtClean="0"/>
              <a:t>Conducting various committee meetings</a:t>
            </a:r>
          </a:p>
          <a:p>
            <a:r>
              <a:rPr lang="en-IN" dirty="0" smtClean="0"/>
              <a:t>Supervising various departments like Medical Record, Housekeeping, Nursing etc.</a:t>
            </a:r>
          </a:p>
          <a:p>
            <a:r>
              <a:rPr lang="en-IN" dirty="0" smtClean="0"/>
              <a:t>Managing the work assigned with available recourses</a:t>
            </a:r>
          </a:p>
          <a:p>
            <a:endParaRPr lang="en-IN" dirty="0" smtClean="0"/>
          </a:p>
          <a:p>
            <a:endParaRPr lang="en-IN" dirty="0"/>
          </a:p>
        </p:txBody>
      </p:sp>
    </p:spTree>
    <p:extLst>
      <p:ext uri="{BB962C8B-B14F-4D97-AF65-F5344CB8AC3E}">
        <p14:creationId xmlns:p14="http://schemas.microsoft.com/office/powerpoint/2010/main" val="11282104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 Of the Study</a:t>
            </a:r>
            <a:endParaRPr lang="en-US" dirty="0"/>
          </a:p>
        </p:txBody>
      </p:sp>
      <p:sp>
        <p:nvSpPr>
          <p:cNvPr id="3" name="Content Placeholder 2"/>
          <p:cNvSpPr>
            <a:spLocks noGrp="1"/>
          </p:cNvSpPr>
          <p:nvPr>
            <p:ph idx="1"/>
          </p:nvPr>
        </p:nvSpPr>
        <p:spPr/>
        <p:txBody>
          <a:bodyPr/>
          <a:lstStyle/>
          <a:p>
            <a:r>
              <a:rPr lang="en-US" dirty="0"/>
              <a:t>To </a:t>
            </a:r>
            <a:r>
              <a:rPr lang="en-US" dirty="0" smtClean="0"/>
              <a:t>Assess </a:t>
            </a:r>
            <a:r>
              <a:rPr lang="en-US" dirty="0"/>
              <a:t>the Awareness Level amongst the hospital staff regarding bio medical waste management in the </a:t>
            </a:r>
            <a:r>
              <a:rPr lang="en-US" dirty="0" smtClean="0"/>
              <a:t>District hospital </a:t>
            </a:r>
            <a:r>
              <a:rPr lang="en-US" dirty="0" err="1" smtClean="0"/>
              <a:t>Rupnagar</a:t>
            </a:r>
            <a:r>
              <a:rPr lang="en-US" dirty="0" smtClean="0"/>
              <a:t>.</a:t>
            </a:r>
            <a:endParaRPr lang="en-US" dirty="0"/>
          </a:p>
          <a:p>
            <a:endParaRPr lang="en-US" dirty="0"/>
          </a:p>
        </p:txBody>
      </p:sp>
    </p:spTree>
    <p:extLst>
      <p:ext uri="{BB962C8B-B14F-4D97-AF65-F5344CB8AC3E}">
        <p14:creationId xmlns:p14="http://schemas.microsoft.com/office/powerpoint/2010/main" val="17658493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Introduction </a:t>
            </a:r>
            <a:r>
              <a:rPr lang="en-US" dirty="0">
                <a:solidFill>
                  <a:schemeClr val="tx2"/>
                </a:solidFill>
                <a:effectLst>
                  <a:outerShdw blurRad="38100" dist="38100" dir="2700000" algn="tl">
                    <a:srgbClr val="000000"/>
                  </a:outerShdw>
                </a:effectLst>
                <a:latin typeface="Arial" charset="0"/>
              </a:rPr>
              <a:t>Environmental Legislation </a:t>
            </a:r>
            <a:endParaRPr lang="en-US" dirty="0"/>
          </a:p>
        </p:txBody>
      </p:sp>
      <p:sp>
        <p:nvSpPr>
          <p:cNvPr id="3" name="Content Placeholder 2"/>
          <p:cNvSpPr>
            <a:spLocks noGrp="1"/>
          </p:cNvSpPr>
          <p:nvPr>
            <p:ph idx="1"/>
          </p:nvPr>
        </p:nvSpPr>
        <p:spPr/>
        <p:txBody>
          <a:bodyPr>
            <a:normAutofit fontScale="92500" lnSpcReduction="10000"/>
          </a:bodyPr>
          <a:lstStyle/>
          <a:p>
            <a:r>
              <a:rPr lang="en-US" dirty="0">
                <a:effectLst>
                  <a:outerShdw blurRad="38100" dist="38100" dir="2700000" algn="tl">
                    <a:srgbClr val="000000"/>
                  </a:outerShdw>
                </a:effectLst>
              </a:rPr>
              <a:t>The Environment (Protection) Act, 1986</a:t>
            </a:r>
          </a:p>
          <a:p>
            <a:r>
              <a:rPr lang="en-US" dirty="0">
                <a:effectLst>
                  <a:outerShdw blurRad="38100" dist="38100" dir="2700000" algn="tl">
                    <a:srgbClr val="000000"/>
                  </a:outerShdw>
                </a:effectLst>
              </a:rPr>
              <a:t>The Biomedical Waste (Management &amp; Handling) Rules, 1998</a:t>
            </a:r>
          </a:p>
          <a:p>
            <a:r>
              <a:rPr lang="en-US" dirty="0">
                <a:effectLst>
                  <a:outerShdw blurRad="38100" dist="38100" dir="2700000" algn="tl">
                    <a:srgbClr val="000000"/>
                  </a:outerShdw>
                </a:effectLst>
              </a:rPr>
              <a:t>The Municipal Solid Waste (Management &amp; Handling) Rules, 2000</a:t>
            </a:r>
          </a:p>
          <a:p>
            <a:r>
              <a:rPr lang="en-US" dirty="0">
                <a:effectLst>
                  <a:outerShdw blurRad="38100" dist="38100" dir="2700000" algn="tl">
                    <a:srgbClr val="000000"/>
                  </a:outerShdw>
                </a:effectLst>
              </a:rPr>
              <a:t>The Hazardous Waste (Management &amp; Handling) Rules, 1989</a:t>
            </a:r>
          </a:p>
          <a:p>
            <a:r>
              <a:rPr lang="en-US" dirty="0">
                <a:effectLst>
                  <a:outerShdw blurRad="38100" dist="38100" dir="2700000" algn="tl">
                    <a:srgbClr val="000000"/>
                  </a:outerShdw>
                </a:effectLst>
              </a:rPr>
              <a:t>The National Environmental Tribunal Act, 1995</a:t>
            </a:r>
          </a:p>
          <a:p>
            <a:r>
              <a:rPr lang="en-US" dirty="0">
                <a:effectLst>
                  <a:outerShdw blurRad="38100" dist="38100" dir="2700000" algn="tl">
                    <a:srgbClr val="000000"/>
                  </a:outerShdw>
                </a:effectLst>
              </a:rPr>
              <a:t>The Air (Prevention and Control of Pollution) Act, 1981</a:t>
            </a:r>
          </a:p>
          <a:p>
            <a:endParaRPr lang="en-US" dirty="0"/>
          </a:p>
        </p:txBody>
      </p:sp>
    </p:spTree>
    <p:extLst>
      <p:ext uri="{BB962C8B-B14F-4D97-AF65-F5344CB8AC3E}">
        <p14:creationId xmlns:p14="http://schemas.microsoft.com/office/powerpoint/2010/main" val="3987538559"/>
      </p:ext>
    </p:extLst>
  </p:cSld>
  <p:clrMapOvr>
    <a:masterClrMapping/>
  </p:clrMapOvr>
  <p:timing>
    <p:tnLst>
      <p:par>
        <p:cTn id="1" dur="indefinite" restart="never" nodeType="tmRoot"/>
      </p:par>
    </p:tnLst>
  </p:timing>
</p:sld>
</file>

<file path=ppt/theme/theme1.xml><?xml version="1.0" encoding="utf-8"?>
<a:theme xmlns:a="http://schemas.openxmlformats.org/drawingml/2006/main" name="TS10188135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FAEC0E0-4ABC-4077-8922-293239654A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TS101881352</Template>
  <TotalTime>302</TotalTime>
  <Words>1359</Words>
  <Application>Microsoft Office PowerPoint</Application>
  <PresentationFormat>On-screen Show (4:3)</PresentationFormat>
  <Paragraphs>118</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TS101881352</vt:lpstr>
      <vt:lpstr>To Assess the Awareness Level amongst the hospital staff regarding Bio-medical waste management in the District Hospital Rupnagar</vt:lpstr>
      <vt:lpstr>  PUNJAB HEALTH SYSTEMS CORPORATION(PHSC)</vt:lpstr>
      <vt:lpstr>District Hospital Rupnagar</vt:lpstr>
      <vt:lpstr>District Hospital Rupnagar</vt:lpstr>
      <vt:lpstr>District Hospital, Rupnagar</vt:lpstr>
      <vt:lpstr>Hospital Working Hours</vt:lpstr>
      <vt:lpstr>Key Learning</vt:lpstr>
      <vt:lpstr>Aim Of the Study</vt:lpstr>
      <vt:lpstr>Introduction Environmental Legislation </vt:lpstr>
      <vt:lpstr>BIOMEDICAL WASTE (MANAGEMENT &amp; HANDLING) RULES1998 Amended 2000 </vt:lpstr>
      <vt:lpstr> Schedule-I CATEGORIES OF BIO-MEDICAL WASTE </vt:lpstr>
      <vt:lpstr>  Schedule-I CATEGORIES OF BIO-MEDICAL WASTE (continue) </vt:lpstr>
      <vt:lpstr>Schedule-I CATEGORIES OF BIO-MEDICAL WASTE (continue) </vt:lpstr>
      <vt:lpstr>  Schedule-II COLOUR CODING AND THE TYPE OF CONTAINER FOR DISPOSAL OF BIO MEDICAL WASTES </vt:lpstr>
      <vt:lpstr> Schedule-III LABEL FOR BIO-MEDICAL WASTE CONTAINERS/BAGS </vt:lpstr>
      <vt:lpstr> Rules for Transportation &amp; Storage  of BMW </vt:lpstr>
      <vt:lpstr>Objective of Study</vt:lpstr>
      <vt:lpstr>Review of Literature</vt:lpstr>
      <vt:lpstr>PowerPoint Presentation</vt:lpstr>
      <vt:lpstr>Review of Literature</vt:lpstr>
      <vt:lpstr>PowerPoint Presentation</vt:lpstr>
      <vt:lpstr>Review Of Literature </vt:lpstr>
      <vt:lpstr>Methodology</vt:lpstr>
      <vt:lpstr>Key Findings &amp; Discussion</vt:lpstr>
      <vt:lpstr> Awareness about the categories of BMW waste (Overall Staff) </vt:lpstr>
      <vt:lpstr> Awareness about the category 4 type biomedical waste (Overall Staff) </vt:lpstr>
      <vt:lpstr> Awareness about the health risks due to improper BMW management (Overall Staff) </vt:lpstr>
      <vt:lpstr>Conclusion</vt:lpstr>
      <vt:lpstr>Conclusion cont.</vt:lpstr>
      <vt:lpstr>Recommendations</vt:lpstr>
      <vt:lpstr>Recommendations cont.</vt:lpstr>
      <vt:lpstr>References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Assess the Awareness level</dc:title>
  <dc:creator>gullu</dc:creator>
  <dc:description>2010 animated abstract template from Presentationpro.com</dc:description>
  <cp:lastModifiedBy>gullu</cp:lastModifiedBy>
  <cp:revision>26</cp:revision>
  <dcterms:created xsi:type="dcterms:W3CDTF">2014-05-09T02:59:36Z</dcterms:created>
  <dcterms:modified xsi:type="dcterms:W3CDTF">2014-05-26T07:37:09Z</dcterms:modified>
  <cp:category>2010 abstract</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TC018813529991</vt:lpwstr>
  </property>
</Properties>
</file>