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9" r:id="rId3"/>
    <p:sldId id="290" r:id="rId4"/>
    <p:sldId id="291" r:id="rId5"/>
    <p:sldId id="257"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258" r:id="rId27"/>
    <p:sldId id="259" r:id="rId28"/>
    <p:sldId id="260" r:id="rId29"/>
    <p:sldId id="265" r:id="rId30"/>
    <p:sldId id="261" r:id="rId31"/>
    <p:sldId id="262" r:id="rId32"/>
    <p:sldId id="263" r:id="rId33"/>
    <p:sldId id="264" r:id="rId34"/>
    <p:sldId id="266" r:id="rId35"/>
    <p:sldId id="267" r:id="rId36"/>
    <p:sldId id="268"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5" r:id="rId50"/>
    <p:sldId id="286" r:id="rId51"/>
    <p:sldId id="287" r:id="rId52"/>
    <p:sldId id="288" r:id="rId53"/>
    <p:sldId id="312"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Chart%20in%20Microsoft%20Office%20Word"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Sheet1!$A$2:$A$8</c:f>
              <c:strCache>
                <c:ptCount val="7"/>
                <c:pt idx="0">
                  <c:v>FHS</c:v>
                </c:pt>
                <c:pt idx="1">
                  <c:v>ANC Registration</c:v>
                </c:pt>
                <c:pt idx="2">
                  <c:v>Delivery</c:v>
                </c:pt>
                <c:pt idx="3">
                  <c:v>Child Registration</c:v>
                </c:pt>
                <c:pt idx="4">
                  <c:v>Child Immunization</c:v>
                </c:pt>
                <c:pt idx="5">
                  <c:v>Family Planning</c:v>
                </c:pt>
                <c:pt idx="6">
                  <c:v>Workplan</c:v>
                </c:pt>
              </c:strCache>
            </c:strRef>
          </c:cat>
          <c:val>
            <c:numRef>
              <c:f>Sheet1!$B$2:$B$8</c:f>
              <c:numCache>
                <c:formatCode>General</c:formatCode>
                <c:ptCount val="7"/>
                <c:pt idx="0">
                  <c:v>2</c:v>
                </c:pt>
                <c:pt idx="1">
                  <c:v>7</c:v>
                </c:pt>
                <c:pt idx="2">
                  <c:v>7</c:v>
                </c:pt>
                <c:pt idx="3">
                  <c:v>0</c:v>
                </c:pt>
                <c:pt idx="4">
                  <c:v>7</c:v>
                </c:pt>
                <c:pt idx="5">
                  <c:v>0</c:v>
                </c:pt>
                <c:pt idx="6">
                  <c:v>7</c:v>
                </c:pt>
              </c:numCache>
            </c:numRef>
          </c:val>
        </c:ser>
        <c:axId val="66449408"/>
        <c:axId val="66450944"/>
      </c:barChart>
      <c:catAx>
        <c:axId val="66449408"/>
        <c:scaling>
          <c:orientation val="minMax"/>
        </c:scaling>
        <c:axPos val="b"/>
        <c:tickLblPos val="nextTo"/>
        <c:crossAx val="66450944"/>
        <c:crosses val="autoZero"/>
        <c:auto val="1"/>
        <c:lblAlgn val="ctr"/>
        <c:lblOffset val="100"/>
      </c:catAx>
      <c:valAx>
        <c:axId val="66450944"/>
        <c:scaling>
          <c:orientation val="minMax"/>
        </c:scaling>
        <c:axPos val="l"/>
        <c:numFmt formatCode="General" sourceLinked="1"/>
        <c:tickLblPos val="nextTo"/>
        <c:crossAx val="66449408"/>
        <c:crosses val="autoZero"/>
        <c:crossBetween val="between"/>
      </c:valAx>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Sheet1!$A$2:$A$6</c:f>
              <c:strCache>
                <c:ptCount val="5"/>
                <c:pt idx="0">
                  <c:v>Family Health Survey</c:v>
                </c:pt>
                <c:pt idx="1">
                  <c:v>ANC</c:v>
                </c:pt>
                <c:pt idx="2">
                  <c:v>PNC</c:v>
                </c:pt>
                <c:pt idx="3">
                  <c:v>Immunization</c:v>
                </c:pt>
                <c:pt idx="4">
                  <c:v>FP</c:v>
                </c:pt>
              </c:strCache>
            </c:strRef>
          </c:cat>
          <c:val>
            <c:numRef>
              <c:f>Sheet1!$B$2:$B$6</c:f>
              <c:numCache>
                <c:formatCode>General</c:formatCode>
                <c:ptCount val="5"/>
                <c:pt idx="0">
                  <c:v>14</c:v>
                </c:pt>
                <c:pt idx="1">
                  <c:v>19</c:v>
                </c:pt>
                <c:pt idx="2">
                  <c:v>19</c:v>
                </c:pt>
                <c:pt idx="3">
                  <c:v>19</c:v>
                </c:pt>
                <c:pt idx="4">
                  <c:v>15</c:v>
                </c:pt>
              </c:numCache>
            </c:numRef>
          </c:val>
        </c:ser>
        <c:axId val="66867200"/>
        <c:axId val="66868736"/>
      </c:barChart>
      <c:catAx>
        <c:axId val="66867200"/>
        <c:scaling>
          <c:orientation val="minMax"/>
        </c:scaling>
        <c:axPos val="b"/>
        <c:tickLblPos val="nextTo"/>
        <c:crossAx val="66868736"/>
        <c:crosses val="autoZero"/>
        <c:auto val="1"/>
        <c:lblAlgn val="ctr"/>
        <c:lblOffset val="100"/>
      </c:catAx>
      <c:valAx>
        <c:axId val="66868736"/>
        <c:scaling>
          <c:orientation val="minMax"/>
        </c:scaling>
        <c:axPos val="l"/>
        <c:numFmt formatCode="General" sourceLinked="1"/>
        <c:tickLblPos val="nextTo"/>
        <c:crossAx val="66867200"/>
        <c:crosses val="autoZero"/>
        <c:crossBetween val="between"/>
      </c:valAx>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Sheet1!$A$2:$A$3</c:f>
              <c:strCache>
                <c:ptCount val="2"/>
                <c:pt idx="0">
                  <c:v>Yes</c:v>
                </c:pt>
                <c:pt idx="1">
                  <c:v>No</c:v>
                </c:pt>
              </c:strCache>
            </c:strRef>
          </c:cat>
          <c:val>
            <c:numRef>
              <c:f>Sheet1!$B$2:$B$3</c:f>
              <c:numCache>
                <c:formatCode>General</c:formatCode>
                <c:ptCount val="2"/>
                <c:pt idx="0">
                  <c:v>19</c:v>
                </c:pt>
                <c:pt idx="1">
                  <c:v>0</c:v>
                </c:pt>
              </c:numCache>
            </c:numRef>
          </c:val>
        </c:ser>
        <c:axId val="66978560"/>
        <c:axId val="66980096"/>
      </c:barChart>
      <c:catAx>
        <c:axId val="66978560"/>
        <c:scaling>
          <c:orientation val="minMax"/>
        </c:scaling>
        <c:axPos val="b"/>
        <c:tickLblPos val="nextTo"/>
        <c:crossAx val="66980096"/>
        <c:crosses val="autoZero"/>
        <c:auto val="1"/>
        <c:lblAlgn val="ctr"/>
        <c:lblOffset val="100"/>
      </c:catAx>
      <c:valAx>
        <c:axId val="66980096"/>
        <c:scaling>
          <c:orientation val="minMax"/>
        </c:scaling>
        <c:axPos val="l"/>
        <c:numFmt formatCode="General" sourceLinked="1"/>
        <c:tickLblPos val="nextTo"/>
        <c:crossAx val="66978560"/>
        <c:crosses val="autoZero"/>
        <c:crossBetween val="between"/>
      </c:valAx>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Sheet1!$A$2:$A$3</c:f>
              <c:strCache>
                <c:ptCount val="2"/>
                <c:pt idx="0">
                  <c:v>Yes</c:v>
                </c:pt>
                <c:pt idx="1">
                  <c:v>No</c:v>
                </c:pt>
              </c:strCache>
            </c:strRef>
          </c:cat>
          <c:val>
            <c:numRef>
              <c:f>Sheet1!$B$2:$B$3</c:f>
              <c:numCache>
                <c:formatCode>General</c:formatCode>
                <c:ptCount val="2"/>
                <c:pt idx="0">
                  <c:v>0</c:v>
                </c:pt>
                <c:pt idx="1">
                  <c:v>19</c:v>
                </c:pt>
              </c:numCache>
            </c:numRef>
          </c:val>
        </c:ser>
        <c:axId val="67012480"/>
        <c:axId val="67014016"/>
      </c:barChart>
      <c:catAx>
        <c:axId val="67012480"/>
        <c:scaling>
          <c:orientation val="minMax"/>
        </c:scaling>
        <c:axPos val="b"/>
        <c:tickLblPos val="nextTo"/>
        <c:crossAx val="67014016"/>
        <c:crosses val="autoZero"/>
        <c:auto val="1"/>
        <c:lblAlgn val="ctr"/>
        <c:lblOffset val="100"/>
      </c:catAx>
      <c:valAx>
        <c:axId val="67014016"/>
        <c:scaling>
          <c:orientation val="minMax"/>
        </c:scaling>
        <c:axPos val="l"/>
        <c:numFmt formatCode="General" sourceLinked="1"/>
        <c:tickLblPos val="nextTo"/>
        <c:crossAx val="67012480"/>
        <c:crosses val="autoZero"/>
        <c:crossBetween val="between"/>
      </c:valAx>
    </c:plotArea>
    <c:plotVisOnly val="1"/>
  </c:chart>
  <c:spPr>
    <a:ln w="38100">
      <a:solidFill>
        <a:schemeClr val="tx1"/>
      </a:solidFill>
    </a:ln>
  </c:spPr>
  <c:txPr>
    <a:bodyPr/>
    <a:lstStyle/>
    <a:p>
      <a:pPr>
        <a:defRPr sz="1200" b="1">
          <a:latin typeface="Times New Roman" pitchFamily="18" charset="0"/>
          <a:cs typeface="Times New Roman" pitchFamily="18" charset="0"/>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Sheet1!$A$2:$A$3</c:f>
              <c:strCache>
                <c:ptCount val="2"/>
                <c:pt idx="0">
                  <c:v>Yes</c:v>
                </c:pt>
                <c:pt idx="1">
                  <c:v>No</c:v>
                </c:pt>
              </c:strCache>
            </c:strRef>
          </c:cat>
          <c:val>
            <c:numRef>
              <c:f>Sheet1!$B$2:$B$3</c:f>
              <c:numCache>
                <c:formatCode>General</c:formatCode>
                <c:ptCount val="2"/>
                <c:pt idx="0">
                  <c:v>19</c:v>
                </c:pt>
                <c:pt idx="1">
                  <c:v>0</c:v>
                </c:pt>
              </c:numCache>
            </c:numRef>
          </c:val>
        </c:ser>
        <c:axId val="67066496"/>
        <c:axId val="67072384"/>
      </c:barChart>
      <c:catAx>
        <c:axId val="67066496"/>
        <c:scaling>
          <c:orientation val="minMax"/>
        </c:scaling>
        <c:axPos val="b"/>
        <c:tickLblPos val="nextTo"/>
        <c:crossAx val="67072384"/>
        <c:crosses val="autoZero"/>
        <c:auto val="1"/>
        <c:lblAlgn val="ctr"/>
        <c:lblOffset val="100"/>
      </c:catAx>
      <c:valAx>
        <c:axId val="67072384"/>
        <c:scaling>
          <c:orientation val="minMax"/>
        </c:scaling>
        <c:axPos val="l"/>
        <c:numFmt formatCode="General" sourceLinked="1"/>
        <c:tickLblPos val="nextTo"/>
        <c:crossAx val="67066496"/>
        <c:crosses val="autoZero"/>
        <c:crossBetween val="between"/>
      </c:valAx>
    </c:plotArea>
    <c:plotVisOnly val="1"/>
  </c:chart>
  <c:spPr>
    <a:ln w="38100">
      <a:solidFill>
        <a:schemeClr val="tx1"/>
      </a:solidFill>
    </a:ln>
  </c:spPr>
  <c:txPr>
    <a:bodyPr/>
    <a:lstStyle/>
    <a:p>
      <a:pPr>
        <a:defRPr sz="1200" b="1">
          <a:latin typeface="Times New Roman" pitchFamily="18" charset="0"/>
          <a:cs typeface="Times New Roman" pitchFamily="18"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Sheet1!$A$2:$A$7</c:f>
              <c:strCache>
                <c:ptCount val="6"/>
                <c:pt idx="0">
                  <c:v>FHS</c:v>
                </c:pt>
                <c:pt idx="1">
                  <c:v>ANC</c:v>
                </c:pt>
                <c:pt idx="2">
                  <c:v>PNC</c:v>
                </c:pt>
                <c:pt idx="3">
                  <c:v>Child Health</c:v>
                </c:pt>
                <c:pt idx="4">
                  <c:v>FP</c:v>
                </c:pt>
                <c:pt idx="5">
                  <c:v>Workplan</c:v>
                </c:pt>
              </c:strCache>
            </c:strRef>
          </c:cat>
          <c:val>
            <c:numRef>
              <c:f>Sheet1!$B$2:$B$7</c:f>
              <c:numCache>
                <c:formatCode>General</c:formatCode>
                <c:ptCount val="6"/>
                <c:pt idx="0">
                  <c:v>10</c:v>
                </c:pt>
                <c:pt idx="1">
                  <c:v>19</c:v>
                </c:pt>
                <c:pt idx="2">
                  <c:v>19</c:v>
                </c:pt>
                <c:pt idx="3">
                  <c:v>19</c:v>
                </c:pt>
                <c:pt idx="4">
                  <c:v>16</c:v>
                </c:pt>
                <c:pt idx="5">
                  <c:v>3</c:v>
                </c:pt>
              </c:numCache>
            </c:numRef>
          </c:val>
        </c:ser>
        <c:axId val="67083648"/>
        <c:axId val="67118208"/>
      </c:barChart>
      <c:catAx>
        <c:axId val="67083648"/>
        <c:scaling>
          <c:orientation val="minMax"/>
        </c:scaling>
        <c:axPos val="b"/>
        <c:numFmt formatCode="General" sourceLinked="1"/>
        <c:tickLblPos val="nextTo"/>
        <c:crossAx val="67118208"/>
        <c:crosses val="autoZero"/>
        <c:auto val="1"/>
        <c:lblAlgn val="ctr"/>
        <c:lblOffset val="100"/>
      </c:catAx>
      <c:valAx>
        <c:axId val="67118208"/>
        <c:scaling>
          <c:orientation val="minMax"/>
        </c:scaling>
        <c:axPos val="l"/>
        <c:numFmt formatCode="General" sourceLinked="1"/>
        <c:tickLblPos val="nextTo"/>
        <c:crossAx val="67083648"/>
        <c:crosses val="autoZero"/>
        <c:crossBetween val="between"/>
      </c:valAx>
    </c:plotArea>
    <c:plotVisOnly val="1"/>
  </c:chart>
  <c:spPr>
    <a:ln w="38100">
      <a:solidFill>
        <a:schemeClr val="tx1"/>
      </a:solidFill>
    </a:ln>
  </c:spPr>
  <c:txPr>
    <a:bodyPr/>
    <a:lstStyle/>
    <a:p>
      <a:pPr>
        <a:defRPr sz="1200" b="1">
          <a:latin typeface="Times New Roman" pitchFamily="18" charset="0"/>
          <a:cs typeface="Times New Roman" pitchFamily="18" charset="0"/>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dLbl>
              <c:idx val="0"/>
              <c:layout/>
              <c:showVal val="1"/>
            </c:dLbl>
            <c:dLbl>
              <c:idx val="1"/>
              <c:layout/>
              <c:showVal val="1"/>
            </c:dLbl>
            <c:delete val="1"/>
          </c:dLbls>
          <c:cat>
            <c:strRef>
              <c:f>Sheet1!$A$2:$A$3</c:f>
              <c:strCache>
                <c:ptCount val="2"/>
                <c:pt idx="0">
                  <c:v>Yes</c:v>
                </c:pt>
                <c:pt idx="1">
                  <c:v>No</c:v>
                </c:pt>
              </c:strCache>
            </c:strRef>
          </c:cat>
          <c:val>
            <c:numRef>
              <c:f>Sheet1!$B$2:$B$3</c:f>
              <c:numCache>
                <c:formatCode>General</c:formatCode>
                <c:ptCount val="2"/>
                <c:pt idx="0">
                  <c:v>17</c:v>
                </c:pt>
                <c:pt idx="1">
                  <c:v>2</c:v>
                </c:pt>
              </c:numCache>
            </c:numRef>
          </c:val>
        </c:ser>
        <c:axId val="67178880"/>
        <c:axId val="67180416"/>
      </c:barChart>
      <c:catAx>
        <c:axId val="67178880"/>
        <c:scaling>
          <c:orientation val="minMax"/>
        </c:scaling>
        <c:axPos val="b"/>
        <c:tickLblPos val="nextTo"/>
        <c:crossAx val="67180416"/>
        <c:crosses val="autoZero"/>
        <c:auto val="1"/>
        <c:lblAlgn val="ctr"/>
        <c:lblOffset val="100"/>
      </c:catAx>
      <c:valAx>
        <c:axId val="67180416"/>
        <c:scaling>
          <c:orientation val="minMax"/>
        </c:scaling>
        <c:axPos val="l"/>
        <c:numFmt formatCode="General" sourceLinked="1"/>
        <c:tickLblPos val="nextTo"/>
        <c:crossAx val="67178880"/>
        <c:crosses val="autoZero"/>
        <c:crossBetween val="between"/>
      </c:valAx>
    </c:plotArea>
    <c:plotVisOnly val="1"/>
  </c:chart>
  <c:spPr>
    <a:ln w="38100">
      <a:solidFill>
        <a:schemeClr val="tx1"/>
      </a:solidFill>
    </a:ln>
  </c:spPr>
  <c:txPr>
    <a:bodyPr/>
    <a:lstStyle/>
    <a:p>
      <a:pPr>
        <a:defRPr sz="1200" b="1">
          <a:latin typeface="Times New Roman" pitchFamily="18" charset="0"/>
          <a:cs typeface="Times New Roman" pitchFamily="18" charset="0"/>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Sheet1!$A$2:$A$5</c:f>
              <c:strCache>
                <c:ptCount val="4"/>
                <c:pt idx="0">
                  <c:v>Weekly</c:v>
                </c:pt>
                <c:pt idx="1">
                  <c:v>After 2 weks</c:v>
                </c:pt>
                <c:pt idx="2">
                  <c:v>Monthly</c:v>
                </c:pt>
                <c:pt idx="3">
                  <c:v>Not at all</c:v>
                </c:pt>
              </c:strCache>
            </c:strRef>
          </c:cat>
          <c:val>
            <c:numRef>
              <c:f>Sheet1!$B$2:$B$5</c:f>
              <c:numCache>
                <c:formatCode>General</c:formatCode>
                <c:ptCount val="4"/>
                <c:pt idx="0">
                  <c:v>10</c:v>
                </c:pt>
                <c:pt idx="1">
                  <c:v>0</c:v>
                </c:pt>
                <c:pt idx="2">
                  <c:v>9</c:v>
                </c:pt>
                <c:pt idx="3">
                  <c:v>0</c:v>
                </c:pt>
              </c:numCache>
            </c:numRef>
          </c:val>
        </c:ser>
        <c:axId val="67208704"/>
        <c:axId val="67210240"/>
      </c:barChart>
      <c:catAx>
        <c:axId val="67208704"/>
        <c:scaling>
          <c:orientation val="minMax"/>
        </c:scaling>
        <c:axPos val="b"/>
        <c:tickLblPos val="nextTo"/>
        <c:crossAx val="67210240"/>
        <c:crosses val="autoZero"/>
        <c:auto val="1"/>
        <c:lblAlgn val="ctr"/>
        <c:lblOffset val="100"/>
      </c:catAx>
      <c:valAx>
        <c:axId val="67210240"/>
        <c:scaling>
          <c:orientation val="minMax"/>
        </c:scaling>
        <c:axPos val="l"/>
        <c:numFmt formatCode="General" sourceLinked="1"/>
        <c:tickLblPos val="nextTo"/>
        <c:crossAx val="67208704"/>
        <c:crosses val="autoZero"/>
        <c:crossBetween val="between"/>
      </c:valAx>
    </c:plotArea>
    <c:plotVisOnly val="1"/>
  </c:chart>
  <c:spPr>
    <a:ln w="38100">
      <a:solidFill>
        <a:schemeClr val="tx1"/>
      </a:solidFill>
    </a:ln>
  </c:spPr>
  <c:txPr>
    <a:bodyPr/>
    <a:lstStyle/>
    <a:p>
      <a:pPr>
        <a:defRPr sz="1200" b="1">
          <a:latin typeface="Times New Roman" pitchFamily="18" charset="0"/>
          <a:cs typeface="Times New Roman" pitchFamily="18" charset="0"/>
        </a:defRPr>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Sheet1!$A$2:$A$3</c:f>
              <c:strCache>
                <c:ptCount val="2"/>
                <c:pt idx="0">
                  <c:v>Yes</c:v>
                </c:pt>
                <c:pt idx="1">
                  <c:v>No</c:v>
                </c:pt>
              </c:strCache>
            </c:strRef>
          </c:cat>
          <c:val>
            <c:numRef>
              <c:f>Sheet1!$B$2:$B$3</c:f>
              <c:numCache>
                <c:formatCode>General</c:formatCode>
                <c:ptCount val="2"/>
                <c:pt idx="0">
                  <c:v>17</c:v>
                </c:pt>
                <c:pt idx="1">
                  <c:v>2</c:v>
                </c:pt>
              </c:numCache>
            </c:numRef>
          </c:val>
        </c:ser>
        <c:axId val="67250432"/>
        <c:axId val="67252224"/>
      </c:barChart>
      <c:catAx>
        <c:axId val="67250432"/>
        <c:scaling>
          <c:orientation val="minMax"/>
        </c:scaling>
        <c:axPos val="b"/>
        <c:tickLblPos val="nextTo"/>
        <c:crossAx val="67252224"/>
        <c:crosses val="autoZero"/>
        <c:auto val="1"/>
        <c:lblAlgn val="ctr"/>
        <c:lblOffset val="100"/>
      </c:catAx>
      <c:valAx>
        <c:axId val="67252224"/>
        <c:scaling>
          <c:orientation val="minMax"/>
        </c:scaling>
        <c:axPos val="l"/>
        <c:numFmt formatCode="General" sourceLinked="1"/>
        <c:tickLblPos val="nextTo"/>
        <c:crossAx val="67250432"/>
        <c:crosses val="autoZero"/>
        <c:crossBetween val="between"/>
      </c:valAx>
    </c:plotArea>
    <c:plotVisOnly val="1"/>
  </c:chart>
  <c:spPr>
    <a:ln w="38100">
      <a:solidFill>
        <a:schemeClr val="tx1"/>
      </a:solidFill>
    </a:ln>
  </c:spPr>
  <c:txPr>
    <a:bodyPr/>
    <a:lstStyle/>
    <a:p>
      <a:pPr>
        <a:defRPr sz="1200" b="1">
          <a:latin typeface="Times New Roman" pitchFamily="18" charset="0"/>
          <a:cs typeface="Times New Roman" pitchFamily="18" charset="0"/>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Sheet1!$A$2:$A$5</c:f>
              <c:strCache>
                <c:ptCount val="4"/>
                <c:pt idx="0">
                  <c:v>Daily  </c:v>
                </c:pt>
                <c:pt idx="1">
                  <c:v>Mid of Week</c:v>
                </c:pt>
                <c:pt idx="2">
                  <c:v>Weekly  </c:v>
                </c:pt>
                <c:pt idx="3">
                  <c:v>Monthly</c:v>
                </c:pt>
              </c:strCache>
            </c:strRef>
          </c:cat>
          <c:val>
            <c:numRef>
              <c:f>Sheet1!$B$2:$B$5</c:f>
              <c:numCache>
                <c:formatCode>General</c:formatCode>
                <c:ptCount val="4"/>
                <c:pt idx="0">
                  <c:v>7</c:v>
                </c:pt>
                <c:pt idx="1">
                  <c:v>1</c:v>
                </c:pt>
                <c:pt idx="2">
                  <c:v>8</c:v>
                </c:pt>
                <c:pt idx="3">
                  <c:v>1</c:v>
                </c:pt>
              </c:numCache>
            </c:numRef>
          </c:val>
        </c:ser>
        <c:axId val="67317120"/>
        <c:axId val="67327104"/>
      </c:barChart>
      <c:catAx>
        <c:axId val="67317120"/>
        <c:scaling>
          <c:orientation val="minMax"/>
        </c:scaling>
        <c:axPos val="b"/>
        <c:tickLblPos val="nextTo"/>
        <c:crossAx val="67327104"/>
        <c:crosses val="autoZero"/>
        <c:auto val="1"/>
        <c:lblAlgn val="ctr"/>
        <c:lblOffset val="100"/>
      </c:catAx>
      <c:valAx>
        <c:axId val="67327104"/>
        <c:scaling>
          <c:orientation val="minMax"/>
        </c:scaling>
        <c:axPos val="l"/>
        <c:numFmt formatCode="General" sourceLinked="1"/>
        <c:tickLblPos val="nextTo"/>
        <c:crossAx val="67317120"/>
        <c:crosses val="autoZero"/>
        <c:crossBetween val="between"/>
      </c:valAx>
    </c:plotArea>
    <c:plotVisOnly val="1"/>
  </c:chart>
  <c:spPr>
    <a:ln w="38100">
      <a:solidFill>
        <a:schemeClr val="tx1"/>
      </a:solidFill>
    </a:ln>
  </c:spPr>
  <c:txPr>
    <a:bodyPr/>
    <a:lstStyle/>
    <a:p>
      <a:pPr>
        <a:defRPr sz="1200" b="1">
          <a:latin typeface="Times New Roman" pitchFamily="18" charset="0"/>
          <a:cs typeface="Times New Roman" pitchFamily="18" charset="0"/>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Sheet1!$A$2:$A$6</c:f>
              <c:strCache>
                <c:ptCount val="5"/>
                <c:pt idx="0">
                  <c:v>ANC Registration</c:v>
                </c:pt>
                <c:pt idx="1">
                  <c:v>Immunization</c:v>
                </c:pt>
                <c:pt idx="2">
                  <c:v>Child Services</c:v>
                </c:pt>
                <c:pt idx="3">
                  <c:v>Food &amp; Nutrition</c:v>
                </c:pt>
                <c:pt idx="4">
                  <c:v>Mother test</c:v>
                </c:pt>
              </c:strCache>
            </c:strRef>
          </c:cat>
          <c:val>
            <c:numRef>
              <c:f>Sheet1!$B$2:$B$6</c:f>
              <c:numCache>
                <c:formatCode>General</c:formatCode>
                <c:ptCount val="5"/>
                <c:pt idx="0">
                  <c:v>17</c:v>
                </c:pt>
                <c:pt idx="1">
                  <c:v>19</c:v>
                </c:pt>
                <c:pt idx="2">
                  <c:v>19</c:v>
                </c:pt>
                <c:pt idx="3">
                  <c:v>10</c:v>
                </c:pt>
                <c:pt idx="4">
                  <c:v>16</c:v>
                </c:pt>
              </c:numCache>
            </c:numRef>
          </c:val>
        </c:ser>
        <c:axId val="67350912"/>
        <c:axId val="67352448"/>
      </c:barChart>
      <c:catAx>
        <c:axId val="67350912"/>
        <c:scaling>
          <c:orientation val="minMax"/>
        </c:scaling>
        <c:axPos val="b"/>
        <c:tickLblPos val="nextTo"/>
        <c:crossAx val="67352448"/>
        <c:crosses val="autoZero"/>
        <c:auto val="1"/>
        <c:lblAlgn val="ctr"/>
        <c:lblOffset val="100"/>
      </c:catAx>
      <c:valAx>
        <c:axId val="67352448"/>
        <c:scaling>
          <c:orientation val="minMax"/>
        </c:scaling>
        <c:axPos val="l"/>
        <c:numFmt formatCode="General" sourceLinked="1"/>
        <c:tickLblPos val="nextTo"/>
        <c:crossAx val="67350912"/>
        <c:crosses val="autoZero"/>
        <c:crossBetween val="between"/>
      </c:valAx>
    </c:plotArea>
    <c:plotVisOnly val="1"/>
  </c:chart>
  <c:spPr>
    <a:ln w="38100">
      <a:solidFill>
        <a:schemeClr val="tx1"/>
      </a:solidFill>
    </a:ln>
  </c:spPr>
  <c:txPr>
    <a:bodyPr/>
    <a:lstStyle/>
    <a:p>
      <a:pPr>
        <a:defRPr sz="1200" b="1">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spPr>
            <a:ln w="38100"/>
          </c:spPr>
          <c:dLbls>
            <c:showVal val="1"/>
          </c:dLbls>
          <c:cat>
            <c:strRef>
              <c:f>Sheet1!$A$2:$A$5</c:f>
              <c:strCache>
                <c:ptCount val="4"/>
                <c:pt idx="0">
                  <c:v>Twice Daily</c:v>
                </c:pt>
                <c:pt idx="1">
                  <c:v>Once Daily</c:v>
                </c:pt>
                <c:pt idx="2">
                  <c:v>Once in a week</c:v>
                </c:pt>
                <c:pt idx="3">
                  <c:v>Once in a Month</c:v>
                </c:pt>
              </c:strCache>
            </c:strRef>
          </c:cat>
          <c:val>
            <c:numRef>
              <c:f>Sheet1!$B$2:$B$5</c:f>
              <c:numCache>
                <c:formatCode>General</c:formatCode>
                <c:ptCount val="4"/>
                <c:pt idx="0">
                  <c:v>2</c:v>
                </c:pt>
                <c:pt idx="1">
                  <c:v>1</c:v>
                </c:pt>
                <c:pt idx="2">
                  <c:v>3</c:v>
                </c:pt>
                <c:pt idx="3">
                  <c:v>1</c:v>
                </c:pt>
              </c:numCache>
            </c:numRef>
          </c:val>
        </c:ser>
        <c:axId val="66622592"/>
        <c:axId val="66624128"/>
      </c:barChart>
      <c:catAx>
        <c:axId val="66622592"/>
        <c:scaling>
          <c:orientation val="minMax"/>
        </c:scaling>
        <c:axPos val="b"/>
        <c:tickLblPos val="nextTo"/>
        <c:crossAx val="66624128"/>
        <c:crosses val="autoZero"/>
        <c:auto val="1"/>
        <c:lblAlgn val="ctr"/>
        <c:lblOffset val="100"/>
      </c:catAx>
      <c:valAx>
        <c:axId val="66624128"/>
        <c:scaling>
          <c:orientation val="minMax"/>
          <c:max val="4"/>
          <c:min val="0"/>
        </c:scaling>
        <c:axPos val="l"/>
        <c:numFmt formatCode="General" sourceLinked="1"/>
        <c:tickLblPos val="nextTo"/>
        <c:crossAx val="66622592"/>
        <c:crosses val="autoZero"/>
        <c:crossBetween val="between"/>
        <c:majorUnit val="1"/>
        <c:minorUnit val="1"/>
      </c:valAx>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Sheet1!$A$2:$A$5</c:f>
              <c:strCache>
                <c:ptCount val="4"/>
                <c:pt idx="0">
                  <c:v>Almost Daily</c:v>
                </c:pt>
                <c:pt idx="1">
                  <c:v>Almost in 2 weeks</c:v>
                </c:pt>
                <c:pt idx="2">
                  <c:v>Almost Monthly</c:v>
                </c:pt>
                <c:pt idx="3">
                  <c:v>Not at all</c:v>
                </c:pt>
              </c:strCache>
            </c:strRef>
          </c:cat>
          <c:val>
            <c:numRef>
              <c:f>Sheet1!$B$2:$B$5</c:f>
              <c:numCache>
                <c:formatCode>General</c:formatCode>
                <c:ptCount val="4"/>
                <c:pt idx="0">
                  <c:v>1</c:v>
                </c:pt>
                <c:pt idx="1">
                  <c:v>4</c:v>
                </c:pt>
                <c:pt idx="2">
                  <c:v>2</c:v>
                </c:pt>
                <c:pt idx="3">
                  <c:v>0</c:v>
                </c:pt>
              </c:numCache>
            </c:numRef>
          </c:val>
        </c:ser>
        <c:axId val="66656128"/>
        <c:axId val="66657664"/>
      </c:barChart>
      <c:catAx>
        <c:axId val="66656128"/>
        <c:scaling>
          <c:orientation val="minMax"/>
        </c:scaling>
        <c:axPos val="b"/>
        <c:tickLblPos val="nextTo"/>
        <c:crossAx val="66657664"/>
        <c:crosses val="autoZero"/>
        <c:auto val="1"/>
        <c:lblAlgn val="ctr"/>
        <c:lblOffset val="100"/>
      </c:catAx>
      <c:valAx>
        <c:axId val="66657664"/>
        <c:scaling>
          <c:orientation val="minMax"/>
          <c:max val="5"/>
          <c:min val="0"/>
        </c:scaling>
        <c:axPos val="l"/>
        <c:numFmt formatCode="General" sourceLinked="1"/>
        <c:tickLblPos val="nextTo"/>
        <c:crossAx val="66656128"/>
        <c:crosses val="autoZero"/>
        <c:crossBetween val="between"/>
        <c:majorUnit val="1"/>
        <c:minorUnit val="1"/>
      </c:valAx>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Sheet1!$A$2:$A$5</c:f>
              <c:strCache>
                <c:ptCount val="4"/>
                <c:pt idx="0">
                  <c:v>Fake Entry Deletion</c:v>
                </c:pt>
                <c:pt idx="1">
                  <c:v>FHS Integration</c:v>
                </c:pt>
                <c:pt idx="2">
                  <c:v>Server Issues resolution</c:v>
                </c:pt>
                <c:pt idx="3">
                  <c:v>No improvement needed</c:v>
                </c:pt>
              </c:strCache>
            </c:strRef>
          </c:cat>
          <c:val>
            <c:numRef>
              <c:f>Sheet1!$B$2:$B$5</c:f>
              <c:numCache>
                <c:formatCode>General</c:formatCode>
                <c:ptCount val="4"/>
                <c:pt idx="0">
                  <c:v>3</c:v>
                </c:pt>
                <c:pt idx="1">
                  <c:v>1</c:v>
                </c:pt>
                <c:pt idx="2">
                  <c:v>4</c:v>
                </c:pt>
                <c:pt idx="3">
                  <c:v>2</c:v>
                </c:pt>
              </c:numCache>
            </c:numRef>
          </c:val>
        </c:ser>
        <c:axId val="66690048"/>
        <c:axId val="66695936"/>
      </c:barChart>
      <c:catAx>
        <c:axId val="66690048"/>
        <c:scaling>
          <c:orientation val="minMax"/>
        </c:scaling>
        <c:axPos val="b"/>
        <c:tickLblPos val="nextTo"/>
        <c:crossAx val="66695936"/>
        <c:crosses val="autoZero"/>
        <c:auto val="1"/>
        <c:lblAlgn val="ctr"/>
        <c:lblOffset val="100"/>
      </c:catAx>
      <c:valAx>
        <c:axId val="66695936"/>
        <c:scaling>
          <c:orientation val="minMax"/>
          <c:max val="5"/>
          <c:min val="0"/>
        </c:scaling>
        <c:axPos val="l"/>
        <c:numFmt formatCode="General" sourceLinked="1"/>
        <c:tickLblPos val="nextTo"/>
        <c:crossAx val="66690048"/>
        <c:crosses val="autoZero"/>
        <c:crossBetween val="between"/>
        <c:majorUnit val="1"/>
        <c:minorUnit val="1"/>
      </c:valAx>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Sheet1!$A$2:$A$5</c:f>
              <c:strCache>
                <c:ptCount val="4"/>
                <c:pt idx="0">
                  <c:v>login Issues</c:v>
                </c:pt>
                <c:pt idx="1">
                  <c:v>Server Down </c:v>
                </c:pt>
                <c:pt idx="2">
                  <c:v>No Professional Training</c:v>
                </c:pt>
                <c:pt idx="3">
                  <c:v>No Troubles</c:v>
                </c:pt>
              </c:strCache>
            </c:strRef>
          </c:cat>
          <c:val>
            <c:numRef>
              <c:f>Sheet1!$B$2:$B$5</c:f>
              <c:numCache>
                <c:formatCode>General</c:formatCode>
                <c:ptCount val="4"/>
                <c:pt idx="0">
                  <c:v>5</c:v>
                </c:pt>
                <c:pt idx="1">
                  <c:v>5</c:v>
                </c:pt>
                <c:pt idx="2">
                  <c:v>2</c:v>
                </c:pt>
                <c:pt idx="3">
                  <c:v>1</c:v>
                </c:pt>
              </c:numCache>
            </c:numRef>
          </c:val>
        </c:ser>
        <c:axId val="66813952"/>
        <c:axId val="66815488"/>
      </c:barChart>
      <c:catAx>
        <c:axId val="66813952"/>
        <c:scaling>
          <c:orientation val="minMax"/>
        </c:scaling>
        <c:axPos val="b"/>
        <c:tickLblPos val="nextTo"/>
        <c:crossAx val="66815488"/>
        <c:crosses val="autoZero"/>
        <c:auto val="1"/>
        <c:lblAlgn val="ctr"/>
        <c:lblOffset val="100"/>
      </c:catAx>
      <c:valAx>
        <c:axId val="66815488"/>
        <c:scaling>
          <c:orientation val="minMax"/>
        </c:scaling>
        <c:axPos val="l"/>
        <c:numFmt formatCode="General" sourceLinked="1"/>
        <c:tickLblPos val="nextTo"/>
        <c:crossAx val="66813952"/>
        <c:crosses val="autoZero"/>
        <c:crossBetween val="between"/>
      </c:valAx>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dLbls>
            <c:showVal val="1"/>
          </c:dLbls>
          <c:cat>
            <c:strRef>
              <c:f>Sheet1!$A$2:$A$3</c:f>
              <c:strCache>
                <c:ptCount val="2"/>
                <c:pt idx="0">
                  <c:v>Manual</c:v>
                </c:pt>
                <c:pt idx="1">
                  <c:v>E-mamta</c:v>
                </c:pt>
              </c:strCache>
            </c:strRef>
          </c:cat>
          <c:val>
            <c:numRef>
              <c:f>Sheet1!$B$2:$B$3</c:f>
              <c:numCache>
                <c:formatCode>General</c:formatCode>
                <c:ptCount val="2"/>
                <c:pt idx="0">
                  <c:v>5</c:v>
                </c:pt>
                <c:pt idx="1">
                  <c:v>2</c:v>
                </c:pt>
              </c:numCache>
            </c:numRef>
          </c:val>
        </c:ser>
        <c:axId val="57704448"/>
        <c:axId val="57705984"/>
      </c:barChart>
      <c:catAx>
        <c:axId val="57704448"/>
        <c:scaling>
          <c:orientation val="minMax"/>
        </c:scaling>
        <c:axPos val="b"/>
        <c:tickLblPos val="nextTo"/>
        <c:crossAx val="57705984"/>
        <c:crosses val="autoZero"/>
        <c:auto val="1"/>
        <c:lblAlgn val="ctr"/>
        <c:lblOffset val="100"/>
      </c:catAx>
      <c:valAx>
        <c:axId val="57705984"/>
        <c:scaling>
          <c:orientation val="minMax"/>
        </c:scaling>
        <c:axPos val="l"/>
        <c:numFmt formatCode="General" sourceLinked="1"/>
        <c:tickLblPos val="nextTo"/>
        <c:crossAx val="57704448"/>
        <c:crosses val="autoZero"/>
        <c:crossBetween val="between"/>
      </c:valAx>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'[Chart in Microsoft Office Word]Sheet1'!$B$13</c:f>
              <c:strCache>
                <c:ptCount val="1"/>
                <c:pt idx="0">
                  <c:v>UHC</c:v>
                </c:pt>
              </c:strCache>
            </c:strRef>
          </c:tx>
          <c:dLbls>
            <c:showVal val="1"/>
          </c:dLbls>
          <c:cat>
            <c:strRef>
              <c:f>'[Chart in Microsoft Office Word]Sheet1'!$A$14:$A$19</c:f>
              <c:strCache>
                <c:ptCount val="6"/>
                <c:pt idx="0">
                  <c:v>ANC</c:v>
                </c:pt>
                <c:pt idx="1">
                  <c:v>Delivery</c:v>
                </c:pt>
                <c:pt idx="2">
                  <c:v>PNC Mother</c:v>
                </c:pt>
                <c:pt idx="3">
                  <c:v>Neonatal</c:v>
                </c:pt>
                <c:pt idx="4">
                  <c:v>Child Service</c:v>
                </c:pt>
                <c:pt idx="5">
                  <c:v>Immunization</c:v>
                </c:pt>
              </c:strCache>
            </c:strRef>
          </c:cat>
          <c:val>
            <c:numRef>
              <c:f>'[Chart in Microsoft Office Word]Sheet1'!$B$14:$B$19</c:f>
              <c:numCache>
                <c:formatCode>General</c:formatCode>
                <c:ptCount val="6"/>
                <c:pt idx="0">
                  <c:v>259</c:v>
                </c:pt>
                <c:pt idx="1">
                  <c:v>246</c:v>
                </c:pt>
                <c:pt idx="2">
                  <c:v>258</c:v>
                </c:pt>
                <c:pt idx="3">
                  <c:v>263</c:v>
                </c:pt>
                <c:pt idx="4">
                  <c:v>290</c:v>
                </c:pt>
                <c:pt idx="5">
                  <c:v>409</c:v>
                </c:pt>
              </c:numCache>
            </c:numRef>
          </c:val>
        </c:ser>
        <c:axId val="57844480"/>
        <c:axId val="57846016"/>
      </c:barChart>
      <c:catAx>
        <c:axId val="57844480"/>
        <c:scaling>
          <c:orientation val="minMax"/>
        </c:scaling>
        <c:axPos val="b"/>
        <c:tickLblPos val="nextTo"/>
        <c:crossAx val="57846016"/>
        <c:crosses val="autoZero"/>
        <c:auto val="1"/>
        <c:lblAlgn val="ctr"/>
        <c:lblOffset val="100"/>
      </c:catAx>
      <c:valAx>
        <c:axId val="57846016"/>
        <c:scaling>
          <c:orientation val="minMax"/>
        </c:scaling>
        <c:axPos val="l"/>
        <c:numFmt formatCode="General" sourceLinked="1"/>
        <c:tickLblPos val="nextTo"/>
        <c:crossAx val="57844480"/>
        <c:crosses val="autoZero"/>
        <c:crossBetween val="between"/>
      </c:valAx>
    </c:plotArea>
    <c:plotVisOnly val="1"/>
  </c:chart>
  <c:spPr>
    <a:ln w="38100">
      <a:solidFill>
        <a:schemeClr val="tx1"/>
      </a:solidFill>
    </a:ln>
  </c:spPr>
  <c:txPr>
    <a:bodyPr/>
    <a:lstStyle/>
    <a:p>
      <a:pPr>
        <a:defRPr sz="1200" b="1">
          <a:latin typeface="Times New Roman" pitchFamily="18" charset="0"/>
          <a:cs typeface="Times New Roman" pitchFamily="18"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dLbls>
            <c:showVal val="1"/>
          </c:dLbls>
          <c:cat>
            <c:strRef>
              <c:f>Sheet1!$A$2:$A$3</c:f>
              <c:strCache>
                <c:ptCount val="2"/>
                <c:pt idx="0">
                  <c:v>Manual</c:v>
                </c:pt>
                <c:pt idx="1">
                  <c:v>E-mamta</c:v>
                </c:pt>
              </c:strCache>
            </c:strRef>
          </c:cat>
          <c:val>
            <c:numRef>
              <c:f>Sheet1!$B$2:$B$3</c:f>
              <c:numCache>
                <c:formatCode>General</c:formatCode>
                <c:ptCount val="2"/>
                <c:pt idx="0">
                  <c:v>3</c:v>
                </c:pt>
                <c:pt idx="1">
                  <c:v>4</c:v>
                </c:pt>
              </c:numCache>
            </c:numRef>
          </c:val>
        </c:ser>
        <c:axId val="66737280"/>
        <c:axId val="66738816"/>
      </c:barChart>
      <c:catAx>
        <c:axId val="66737280"/>
        <c:scaling>
          <c:orientation val="minMax"/>
        </c:scaling>
        <c:axPos val="b"/>
        <c:tickLblPos val="nextTo"/>
        <c:crossAx val="66738816"/>
        <c:crosses val="autoZero"/>
        <c:auto val="1"/>
        <c:lblAlgn val="ctr"/>
        <c:lblOffset val="100"/>
      </c:catAx>
      <c:valAx>
        <c:axId val="66738816"/>
        <c:scaling>
          <c:orientation val="minMax"/>
          <c:max val="6"/>
          <c:min val="0"/>
        </c:scaling>
        <c:axPos val="l"/>
        <c:numFmt formatCode="General" sourceLinked="1"/>
        <c:tickLblPos val="nextTo"/>
        <c:crossAx val="66737280"/>
        <c:crosses val="autoZero"/>
        <c:crossBetween val="between"/>
        <c:majorUnit val="1"/>
        <c:minorUnit val="1"/>
      </c:valAx>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dLbls>
            <c:showVal val="1"/>
          </c:dLbls>
          <c:cat>
            <c:strRef>
              <c:f>Sheet1!$A$2:$A$3</c:f>
              <c:strCache>
                <c:ptCount val="2"/>
                <c:pt idx="0">
                  <c:v>Yes</c:v>
                </c:pt>
                <c:pt idx="1">
                  <c:v>No</c:v>
                </c:pt>
              </c:strCache>
            </c:strRef>
          </c:cat>
          <c:val>
            <c:numRef>
              <c:f>Sheet1!$B$2:$B$3</c:f>
              <c:numCache>
                <c:formatCode>General</c:formatCode>
                <c:ptCount val="2"/>
                <c:pt idx="0">
                  <c:v>5</c:v>
                </c:pt>
                <c:pt idx="1">
                  <c:v>2</c:v>
                </c:pt>
              </c:numCache>
            </c:numRef>
          </c:val>
        </c:ser>
        <c:axId val="66766720"/>
        <c:axId val="66768256"/>
      </c:barChart>
      <c:catAx>
        <c:axId val="66766720"/>
        <c:scaling>
          <c:orientation val="minMax"/>
        </c:scaling>
        <c:axPos val="b"/>
        <c:tickLblPos val="nextTo"/>
        <c:crossAx val="66768256"/>
        <c:crosses val="autoZero"/>
        <c:auto val="1"/>
        <c:lblAlgn val="ctr"/>
        <c:lblOffset val="100"/>
      </c:catAx>
      <c:valAx>
        <c:axId val="66768256"/>
        <c:scaling>
          <c:orientation val="minMax"/>
        </c:scaling>
        <c:axPos val="l"/>
        <c:numFmt formatCode="General" sourceLinked="1"/>
        <c:tickLblPos val="nextTo"/>
        <c:crossAx val="66766720"/>
        <c:crosses val="autoZero"/>
        <c:crossBetween val="between"/>
      </c:valAx>
      <c:spPr>
        <a:ln>
          <a:solidFill>
            <a:schemeClr val="bg1"/>
          </a:solidFill>
        </a:ln>
      </c:spPr>
    </c:plotArea>
    <c:plotVisOnly val="1"/>
  </c:chart>
  <c:spPr>
    <a:ln w="38100">
      <a:solidFill>
        <a:schemeClr val="tx1"/>
      </a:solidFill>
    </a:ln>
  </c:spPr>
  <c:txPr>
    <a:bodyPr/>
    <a:lstStyle/>
    <a:p>
      <a:pPr>
        <a:defRPr sz="1400" b="1">
          <a:latin typeface="Times New Roman" pitchFamily="18" charset="0"/>
          <a:cs typeface="Times New Roman"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A61F3-7F2B-451B-A4F6-B5AC13461BAD}"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US"/>
        </a:p>
      </dgm:t>
    </dgm:pt>
    <dgm:pt modelId="{CE45D579-D9D4-49B3-9BAA-6CC19E469140}">
      <dgm:prSet phldrT="[Text]" custT="1"/>
      <dgm:spPr/>
      <dgm:t>
        <a:bodyPr/>
        <a:lstStyle/>
        <a:p>
          <a:r>
            <a:rPr lang="en-US" sz="1400" b="1">
              <a:latin typeface="Times New Roman" pitchFamily="18" charset="0"/>
              <a:cs typeface="Times New Roman" pitchFamily="18" charset="0"/>
            </a:rPr>
            <a:t>Health Informatics</a:t>
          </a:r>
        </a:p>
        <a:p>
          <a:endParaRPr lang="en-US" sz="2000" b="1">
            <a:latin typeface="Times New Roman" pitchFamily="18" charset="0"/>
            <a:cs typeface="Times New Roman" pitchFamily="18" charset="0"/>
          </a:endParaRPr>
        </a:p>
      </dgm:t>
    </dgm:pt>
    <dgm:pt modelId="{826EC9E0-4C49-41BF-B6B1-496C79069550}" type="parTrans" cxnId="{360DEEDE-27C3-4A78-A0B5-171D256CD3DB}">
      <dgm:prSet/>
      <dgm:spPr/>
      <dgm:t>
        <a:bodyPr/>
        <a:lstStyle/>
        <a:p>
          <a:endParaRPr lang="en-US" sz="3200" b="1">
            <a:latin typeface="Times New Roman" pitchFamily="18" charset="0"/>
            <a:cs typeface="Times New Roman" pitchFamily="18" charset="0"/>
          </a:endParaRPr>
        </a:p>
      </dgm:t>
    </dgm:pt>
    <dgm:pt modelId="{7CA017C5-A06B-437A-BEC0-99694790032C}" type="sibTrans" cxnId="{360DEEDE-27C3-4A78-A0B5-171D256CD3DB}">
      <dgm:prSet/>
      <dgm:spPr/>
      <dgm:t>
        <a:bodyPr/>
        <a:lstStyle/>
        <a:p>
          <a:endParaRPr lang="en-US" sz="3200" b="1">
            <a:latin typeface="Times New Roman" pitchFamily="18" charset="0"/>
            <a:cs typeface="Times New Roman" pitchFamily="18" charset="0"/>
          </a:endParaRPr>
        </a:p>
      </dgm:t>
    </dgm:pt>
    <dgm:pt modelId="{71C6BC8C-97E1-48D0-A19B-013B2C95A533}">
      <dgm:prSet phldrT="[Text]" custT="1"/>
      <dgm:spPr/>
      <dgm:t>
        <a:bodyPr/>
        <a:lstStyle/>
        <a:p>
          <a:r>
            <a:rPr lang="en-US" sz="1050" b="1">
              <a:latin typeface="Times New Roman" pitchFamily="18" charset="0"/>
              <a:cs typeface="Times New Roman" pitchFamily="18" charset="0"/>
            </a:rPr>
            <a:t>Patient Care</a:t>
          </a:r>
        </a:p>
      </dgm:t>
    </dgm:pt>
    <dgm:pt modelId="{AF7C5211-9BCB-438D-9D9F-A356CE7D4070}" type="parTrans" cxnId="{D5548608-F94D-45B2-8CE7-C8A7C5C78747}">
      <dgm:prSet/>
      <dgm:spPr/>
      <dgm:t>
        <a:bodyPr/>
        <a:lstStyle/>
        <a:p>
          <a:endParaRPr lang="en-US" sz="3200" b="1">
            <a:latin typeface="Times New Roman" pitchFamily="18" charset="0"/>
            <a:cs typeface="Times New Roman" pitchFamily="18" charset="0"/>
          </a:endParaRPr>
        </a:p>
      </dgm:t>
    </dgm:pt>
    <dgm:pt modelId="{972F89AE-01D9-4C3D-AFAB-D9159B48DF8F}" type="sibTrans" cxnId="{D5548608-F94D-45B2-8CE7-C8A7C5C78747}">
      <dgm:prSet/>
      <dgm:spPr/>
      <dgm:t>
        <a:bodyPr/>
        <a:lstStyle/>
        <a:p>
          <a:endParaRPr lang="en-US" sz="3200" b="1">
            <a:latin typeface="Times New Roman" pitchFamily="18" charset="0"/>
            <a:cs typeface="Times New Roman" pitchFamily="18" charset="0"/>
          </a:endParaRPr>
        </a:p>
      </dgm:t>
    </dgm:pt>
    <dgm:pt modelId="{E6EFBEAB-9BC7-4D3C-938D-08B4AC694B57}">
      <dgm:prSet phldrT="[Text]" custT="1"/>
      <dgm:spPr/>
      <dgm:t>
        <a:bodyPr/>
        <a:lstStyle/>
        <a:p>
          <a:r>
            <a:rPr lang="en-US" sz="1050" b="1">
              <a:latin typeface="Times New Roman" pitchFamily="18" charset="0"/>
              <a:cs typeface="Times New Roman" pitchFamily="18" charset="0"/>
            </a:rPr>
            <a:t>Information Technology</a:t>
          </a:r>
        </a:p>
        <a:p>
          <a:endParaRPr lang="en-US" sz="1050" b="1">
            <a:latin typeface="Times New Roman" pitchFamily="18" charset="0"/>
            <a:cs typeface="Times New Roman" pitchFamily="18" charset="0"/>
          </a:endParaRPr>
        </a:p>
      </dgm:t>
    </dgm:pt>
    <dgm:pt modelId="{9E537BD6-1CC4-4678-A9AD-718A8D5798D3}" type="parTrans" cxnId="{08B0E90F-394B-4CE8-B732-938878698BAC}">
      <dgm:prSet/>
      <dgm:spPr/>
      <dgm:t>
        <a:bodyPr/>
        <a:lstStyle/>
        <a:p>
          <a:endParaRPr lang="en-US" sz="3200" b="1">
            <a:latin typeface="Times New Roman" pitchFamily="18" charset="0"/>
            <a:cs typeface="Times New Roman" pitchFamily="18" charset="0"/>
          </a:endParaRPr>
        </a:p>
      </dgm:t>
    </dgm:pt>
    <dgm:pt modelId="{F8EA3BA0-9AA9-4A86-B665-69BF0A05222A}" type="sibTrans" cxnId="{08B0E90F-394B-4CE8-B732-938878698BAC}">
      <dgm:prSet/>
      <dgm:spPr/>
      <dgm:t>
        <a:bodyPr/>
        <a:lstStyle/>
        <a:p>
          <a:endParaRPr lang="en-US" sz="3200" b="1">
            <a:latin typeface="Times New Roman" pitchFamily="18" charset="0"/>
            <a:cs typeface="Times New Roman" pitchFamily="18" charset="0"/>
          </a:endParaRPr>
        </a:p>
      </dgm:t>
    </dgm:pt>
    <dgm:pt modelId="{4B21CB68-A078-4BD1-8BE5-4CDA946F1A25}">
      <dgm:prSet phldrT="[Text]" custT="1"/>
      <dgm:spPr/>
      <dgm:t>
        <a:bodyPr/>
        <a:lstStyle/>
        <a:p>
          <a:r>
            <a:rPr lang="en-US" sz="1050" b="1">
              <a:latin typeface="Times New Roman" pitchFamily="18" charset="0"/>
              <a:cs typeface="Times New Roman" pitchFamily="18" charset="0"/>
            </a:rPr>
            <a:t>Information Management </a:t>
          </a:r>
        </a:p>
      </dgm:t>
    </dgm:pt>
    <dgm:pt modelId="{1B2600E6-395C-40C5-8587-83359D9B9731}" type="parTrans" cxnId="{202C03BB-CEF2-4015-BC8A-2F9C69DAA297}">
      <dgm:prSet/>
      <dgm:spPr/>
      <dgm:t>
        <a:bodyPr/>
        <a:lstStyle/>
        <a:p>
          <a:endParaRPr lang="en-US" sz="3200" b="1">
            <a:latin typeface="Times New Roman" pitchFamily="18" charset="0"/>
            <a:cs typeface="Times New Roman" pitchFamily="18" charset="0"/>
          </a:endParaRPr>
        </a:p>
      </dgm:t>
    </dgm:pt>
    <dgm:pt modelId="{02839592-6416-4E21-BE82-1EA75833922C}" type="sibTrans" cxnId="{202C03BB-CEF2-4015-BC8A-2F9C69DAA297}">
      <dgm:prSet/>
      <dgm:spPr/>
      <dgm:t>
        <a:bodyPr/>
        <a:lstStyle/>
        <a:p>
          <a:endParaRPr lang="en-US" sz="3200" b="1">
            <a:latin typeface="Times New Roman" pitchFamily="18" charset="0"/>
            <a:cs typeface="Times New Roman" pitchFamily="18" charset="0"/>
          </a:endParaRPr>
        </a:p>
      </dgm:t>
    </dgm:pt>
    <dgm:pt modelId="{F91AA71A-D301-4212-9E13-9ACA2123FF25}" type="pres">
      <dgm:prSet presAssocID="{AC3A61F3-7F2B-451B-A4F6-B5AC13461BAD}" presName="Name0" presStyleCnt="0">
        <dgm:presLayoutVars>
          <dgm:chMax val="1"/>
          <dgm:dir/>
          <dgm:animLvl val="ctr"/>
          <dgm:resizeHandles val="exact"/>
        </dgm:presLayoutVars>
      </dgm:prSet>
      <dgm:spPr/>
      <dgm:t>
        <a:bodyPr/>
        <a:lstStyle/>
        <a:p>
          <a:endParaRPr lang="en-US"/>
        </a:p>
      </dgm:t>
    </dgm:pt>
    <dgm:pt modelId="{6D445567-6363-47BE-B323-D5FF2AFC039F}" type="pres">
      <dgm:prSet presAssocID="{CE45D579-D9D4-49B3-9BAA-6CC19E469140}" presName="centerShape" presStyleLbl="node0" presStyleIdx="0" presStyleCnt="1" custScaleX="112517" custScaleY="107592"/>
      <dgm:spPr/>
      <dgm:t>
        <a:bodyPr/>
        <a:lstStyle/>
        <a:p>
          <a:endParaRPr lang="en-US"/>
        </a:p>
      </dgm:t>
    </dgm:pt>
    <dgm:pt modelId="{3D486B53-5049-4596-9C0C-D0B75EAD72BE}" type="pres">
      <dgm:prSet presAssocID="{71C6BC8C-97E1-48D0-A19B-013B2C95A533}" presName="node" presStyleLbl="node1" presStyleIdx="0" presStyleCnt="3" custScaleX="126817">
        <dgm:presLayoutVars>
          <dgm:bulletEnabled val="1"/>
        </dgm:presLayoutVars>
      </dgm:prSet>
      <dgm:spPr/>
      <dgm:t>
        <a:bodyPr/>
        <a:lstStyle/>
        <a:p>
          <a:endParaRPr lang="en-US"/>
        </a:p>
      </dgm:t>
    </dgm:pt>
    <dgm:pt modelId="{F34873F0-41FB-49A9-8297-2CE04476404C}" type="pres">
      <dgm:prSet presAssocID="{71C6BC8C-97E1-48D0-A19B-013B2C95A533}" presName="dummy" presStyleCnt="0"/>
      <dgm:spPr/>
    </dgm:pt>
    <dgm:pt modelId="{F4CE3E72-6D95-463A-B94C-77CCBC8DE815}" type="pres">
      <dgm:prSet presAssocID="{972F89AE-01D9-4C3D-AFAB-D9159B48DF8F}" presName="sibTrans" presStyleLbl="sibTrans2D1" presStyleIdx="0" presStyleCnt="3"/>
      <dgm:spPr/>
      <dgm:t>
        <a:bodyPr/>
        <a:lstStyle/>
        <a:p>
          <a:endParaRPr lang="en-US"/>
        </a:p>
      </dgm:t>
    </dgm:pt>
    <dgm:pt modelId="{B6EC6F13-B64D-44BC-84E0-FE8985806CC3}" type="pres">
      <dgm:prSet presAssocID="{E6EFBEAB-9BC7-4D3C-938D-08B4AC694B57}" presName="node" presStyleLbl="node1" presStyleIdx="1" presStyleCnt="3" custScaleX="126532">
        <dgm:presLayoutVars>
          <dgm:bulletEnabled val="1"/>
        </dgm:presLayoutVars>
      </dgm:prSet>
      <dgm:spPr/>
      <dgm:t>
        <a:bodyPr/>
        <a:lstStyle/>
        <a:p>
          <a:endParaRPr lang="en-US"/>
        </a:p>
      </dgm:t>
    </dgm:pt>
    <dgm:pt modelId="{EA03E4D4-3A72-4417-92E5-7CFF96275D33}" type="pres">
      <dgm:prSet presAssocID="{E6EFBEAB-9BC7-4D3C-938D-08B4AC694B57}" presName="dummy" presStyleCnt="0"/>
      <dgm:spPr/>
    </dgm:pt>
    <dgm:pt modelId="{A35B151B-DADE-402A-9BB9-87C8D4D181FB}" type="pres">
      <dgm:prSet presAssocID="{F8EA3BA0-9AA9-4A86-B665-69BF0A05222A}" presName="sibTrans" presStyleLbl="sibTrans2D1" presStyleIdx="1" presStyleCnt="3"/>
      <dgm:spPr/>
      <dgm:t>
        <a:bodyPr/>
        <a:lstStyle/>
        <a:p>
          <a:endParaRPr lang="en-US"/>
        </a:p>
      </dgm:t>
    </dgm:pt>
    <dgm:pt modelId="{88D1F58F-E7CC-42FD-8E54-217EAAAD52EB}" type="pres">
      <dgm:prSet presAssocID="{4B21CB68-A078-4BD1-8BE5-4CDA946F1A25}" presName="node" presStyleLbl="node1" presStyleIdx="2" presStyleCnt="3" custScaleX="129487">
        <dgm:presLayoutVars>
          <dgm:bulletEnabled val="1"/>
        </dgm:presLayoutVars>
      </dgm:prSet>
      <dgm:spPr/>
      <dgm:t>
        <a:bodyPr/>
        <a:lstStyle/>
        <a:p>
          <a:endParaRPr lang="en-US"/>
        </a:p>
      </dgm:t>
    </dgm:pt>
    <dgm:pt modelId="{EA30B108-24FC-46B3-AD82-2B5E11E53063}" type="pres">
      <dgm:prSet presAssocID="{4B21CB68-A078-4BD1-8BE5-4CDA946F1A25}" presName="dummy" presStyleCnt="0"/>
      <dgm:spPr/>
    </dgm:pt>
    <dgm:pt modelId="{51200A37-F2E3-47F6-BED4-3901EC7F19E1}" type="pres">
      <dgm:prSet presAssocID="{02839592-6416-4E21-BE82-1EA75833922C}" presName="sibTrans" presStyleLbl="sibTrans2D1" presStyleIdx="2" presStyleCnt="3"/>
      <dgm:spPr/>
      <dgm:t>
        <a:bodyPr/>
        <a:lstStyle/>
        <a:p>
          <a:endParaRPr lang="en-US"/>
        </a:p>
      </dgm:t>
    </dgm:pt>
  </dgm:ptLst>
  <dgm:cxnLst>
    <dgm:cxn modelId="{2B922F4D-2B0E-4901-8B85-0509330E4F44}" type="presOf" srcId="{E6EFBEAB-9BC7-4D3C-938D-08B4AC694B57}" destId="{B6EC6F13-B64D-44BC-84E0-FE8985806CC3}" srcOrd="0" destOrd="0" presId="urn:microsoft.com/office/officeart/2005/8/layout/radial6"/>
    <dgm:cxn modelId="{360DEEDE-27C3-4A78-A0B5-171D256CD3DB}" srcId="{AC3A61F3-7F2B-451B-A4F6-B5AC13461BAD}" destId="{CE45D579-D9D4-49B3-9BAA-6CC19E469140}" srcOrd="0" destOrd="0" parTransId="{826EC9E0-4C49-41BF-B6B1-496C79069550}" sibTransId="{7CA017C5-A06B-437A-BEC0-99694790032C}"/>
    <dgm:cxn modelId="{202C03BB-CEF2-4015-BC8A-2F9C69DAA297}" srcId="{CE45D579-D9D4-49B3-9BAA-6CC19E469140}" destId="{4B21CB68-A078-4BD1-8BE5-4CDA946F1A25}" srcOrd="2" destOrd="0" parTransId="{1B2600E6-395C-40C5-8587-83359D9B9731}" sibTransId="{02839592-6416-4E21-BE82-1EA75833922C}"/>
    <dgm:cxn modelId="{08B0E90F-394B-4CE8-B732-938878698BAC}" srcId="{CE45D579-D9D4-49B3-9BAA-6CC19E469140}" destId="{E6EFBEAB-9BC7-4D3C-938D-08B4AC694B57}" srcOrd="1" destOrd="0" parTransId="{9E537BD6-1CC4-4678-A9AD-718A8D5798D3}" sibTransId="{F8EA3BA0-9AA9-4A86-B665-69BF0A05222A}"/>
    <dgm:cxn modelId="{0718CC90-DDAF-4D3C-A61D-036F7A75C5F0}" type="presOf" srcId="{02839592-6416-4E21-BE82-1EA75833922C}" destId="{51200A37-F2E3-47F6-BED4-3901EC7F19E1}" srcOrd="0" destOrd="0" presId="urn:microsoft.com/office/officeart/2005/8/layout/radial6"/>
    <dgm:cxn modelId="{F6CBB7F0-8280-41FA-9081-21CC4FA5EB61}" type="presOf" srcId="{F8EA3BA0-9AA9-4A86-B665-69BF0A05222A}" destId="{A35B151B-DADE-402A-9BB9-87C8D4D181FB}" srcOrd="0" destOrd="0" presId="urn:microsoft.com/office/officeart/2005/8/layout/radial6"/>
    <dgm:cxn modelId="{29EDFF37-D323-44DB-A528-293E8077BA72}" type="presOf" srcId="{CE45D579-D9D4-49B3-9BAA-6CC19E469140}" destId="{6D445567-6363-47BE-B323-D5FF2AFC039F}" srcOrd="0" destOrd="0" presId="urn:microsoft.com/office/officeart/2005/8/layout/radial6"/>
    <dgm:cxn modelId="{F2F9F27E-3F96-447E-8811-3B06D408A140}" type="presOf" srcId="{71C6BC8C-97E1-48D0-A19B-013B2C95A533}" destId="{3D486B53-5049-4596-9C0C-D0B75EAD72BE}" srcOrd="0" destOrd="0" presId="urn:microsoft.com/office/officeart/2005/8/layout/radial6"/>
    <dgm:cxn modelId="{ABD67C71-D718-4738-8D9F-4B2043FFDD70}" type="presOf" srcId="{972F89AE-01D9-4C3D-AFAB-D9159B48DF8F}" destId="{F4CE3E72-6D95-463A-B94C-77CCBC8DE815}" srcOrd="0" destOrd="0" presId="urn:microsoft.com/office/officeart/2005/8/layout/radial6"/>
    <dgm:cxn modelId="{D5548608-F94D-45B2-8CE7-C8A7C5C78747}" srcId="{CE45D579-D9D4-49B3-9BAA-6CC19E469140}" destId="{71C6BC8C-97E1-48D0-A19B-013B2C95A533}" srcOrd="0" destOrd="0" parTransId="{AF7C5211-9BCB-438D-9D9F-A356CE7D4070}" sibTransId="{972F89AE-01D9-4C3D-AFAB-D9159B48DF8F}"/>
    <dgm:cxn modelId="{E72CC2BA-98EE-4E27-A70C-BFDF7B0C5172}" type="presOf" srcId="{4B21CB68-A078-4BD1-8BE5-4CDA946F1A25}" destId="{88D1F58F-E7CC-42FD-8E54-217EAAAD52EB}" srcOrd="0" destOrd="0" presId="urn:microsoft.com/office/officeart/2005/8/layout/radial6"/>
    <dgm:cxn modelId="{E1AA64E9-65D8-4E4C-BE9D-D627491B17BA}" type="presOf" srcId="{AC3A61F3-7F2B-451B-A4F6-B5AC13461BAD}" destId="{F91AA71A-D301-4212-9E13-9ACA2123FF25}" srcOrd="0" destOrd="0" presId="urn:microsoft.com/office/officeart/2005/8/layout/radial6"/>
    <dgm:cxn modelId="{D0DDA477-928C-44DC-8D27-6515E816B089}" type="presParOf" srcId="{F91AA71A-D301-4212-9E13-9ACA2123FF25}" destId="{6D445567-6363-47BE-B323-D5FF2AFC039F}" srcOrd="0" destOrd="0" presId="urn:microsoft.com/office/officeart/2005/8/layout/radial6"/>
    <dgm:cxn modelId="{167E3752-38E4-4692-9AC4-7784A28E7C3D}" type="presParOf" srcId="{F91AA71A-D301-4212-9E13-9ACA2123FF25}" destId="{3D486B53-5049-4596-9C0C-D0B75EAD72BE}" srcOrd="1" destOrd="0" presId="urn:microsoft.com/office/officeart/2005/8/layout/radial6"/>
    <dgm:cxn modelId="{5EA71338-799D-4133-AA50-45AD6C905AE3}" type="presParOf" srcId="{F91AA71A-D301-4212-9E13-9ACA2123FF25}" destId="{F34873F0-41FB-49A9-8297-2CE04476404C}" srcOrd="2" destOrd="0" presId="urn:microsoft.com/office/officeart/2005/8/layout/radial6"/>
    <dgm:cxn modelId="{DC11A937-D4AF-4B91-917F-917E1C91B695}" type="presParOf" srcId="{F91AA71A-D301-4212-9E13-9ACA2123FF25}" destId="{F4CE3E72-6D95-463A-B94C-77CCBC8DE815}" srcOrd="3" destOrd="0" presId="urn:microsoft.com/office/officeart/2005/8/layout/radial6"/>
    <dgm:cxn modelId="{7854CE65-5BB9-4CAB-8355-E283192974D4}" type="presParOf" srcId="{F91AA71A-D301-4212-9E13-9ACA2123FF25}" destId="{B6EC6F13-B64D-44BC-84E0-FE8985806CC3}" srcOrd="4" destOrd="0" presId="urn:microsoft.com/office/officeart/2005/8/layout/radial6"/>
    <dgm:cxn modelId="{2FD80CAD-54BB-4689-B4D1-09B38A6F4CB6}" type="presParOf" srcId="{F91AA71A-D301-4212-9E13-9ACA2123FF25}" destId="{EA03E4D4-3A72-4417-92E5-7CFF96275D33}" srcOrd="5" destOrd="0" presId="urn:microsoft.com/office/officeart/2005/8/layout/radial6"/>
    <dgm:cxn modelId="{848DE7E6-0F43-4CAF-9807-D0AD036FE5CF}" type="presParOf" srcId="{F91AA71A-D301-4212-9E13-9ACA2123FF25}" destId="{A35B151B-DADE-402A-9BB9-87C8D4D181FB}" srcOrd="6" destOrd="0" presId="urn:microsoft.com/office/officeart/2005/8/layout/radial6"/>
    <dgm:cxn modelId="{141F3371-DF61-445A-BC26-7BAA024BF847}" type="presParOf" srcId="{F91AA71A-D301-4212-9E13-9ACA2123FF25}" destId="{88D1F58F-E7CC-42FD-8E54-217EAAAD52EB}" srcOrd="7" destOrd="0" presId="urn:microsoft.com/office/officeart/2005/8/layout/radial6"/>
    <dgm:cxn modelId="{59782B18-FAE2-4E02-A087-5FD894C2AC51}" type="presParOf" srcId="{F91AA71A-D301-4212-9E13-9ACA2123FF25}" destId="{EA30B108-24FC-46B3-AD82-2B5E11E53063}" srcOrd="8" destOrd="0" presId="urn:microsoft.com/office/officeart/2005/8/layout/radial6"/>
    <dgm:cxn modelId="{4194E95E-24FF-431E-B041-EEDB1374AB21}" type="presParOf" srcId="{F91AA71A-D301-4212-9E13-9ACA2123FF25}" destId="{51200A37-F2E3-47F6-BED4-3901EC7F19E1}" srcOrd="9" destOrd="0" presId="urn:microsoft.com/office/officeart/2005/8/layout/radial6"/>
  </dgm:cxnLst>
  <dgm:bg/>
  <dgm:whole>
    <a:ln w="38100">
      <a:solidFill>
        <a:schemeClr val="bg1"/>
      </a:solidFill>
    </a:ln>
  </dgm:whole>
</dgm:dataModel>
</file>

<file path=ppt/diagrams/data2.xml><?xml version="1.0" encoding="utf-8"?>
<dgm:dataModel xmlns:dgm="http://schemas.openxmlformats.org/drawingml/2006/diagram" xmlns:a="http://schemas.openxmlformats.org/drawingml/2006/main">
  <dgm:ptLst>
    <dgm:pt modelId="{85972F9A-BDD8-417C-B332-58295E4A287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0019279-DDCD-442D-A329-0AF411E49F93}">
      <dgm:prSet phldrT="[Text]" custT="1"/>
      <dgm:spPr/>
      <dgm:t>
        <a:bodyPr/>
        <a:lstStyle/>
        <a:p>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Study Findings</a:t>
          </a:r>
        </a:p>
        <a:p>
          <a:endParaRPr lang="en-US" sz="2400" b="1" dirty="0">
            <a:latin typeface="Times New Roman" pitchFamily="18" charset="0"/>
            <a:cs typeface="Times New Roman" pitchFamily="18" charset="0"/>
          </a:endParaRPr>
        </a:p>
      </dgm:t>
    </dgm:pt>
    <dgm:pt modelId="{5779F764-5976-41B7-9147-D5F9DEB4C65B}" type="parTrans" cxnId="{94E3DD9B-A570-4DD0-B3F4-4DA410241B96}">
      <dgm:prSet/>
      <dgm:spPr/>
      <dgm:t>
        <a:bodyPr/>
        <a:lstStyle/>
        <a:p>
          <a:endParaRPr lang="en-US" sz="2400" b="1">
            <a:latin typeface="Times New Roman" pitchFamily="18" charset="0"/>
            <a:cs typeface="Times New Roman" pitchFamily="18" charset="0"/>
          </a:endParaRPr>
        </a:p>
      </dgm:t>
    </dgm:pt>
    <dgm:pt modelId="{581AFF46-A6EE-4111-A6C5-47695C11C72C}" type="sibTrans" cxnId="{94E3DD9B-A570-4DD0-B3F4-4DA410241B96}">
      <dgm:prSet/>
      <dgm:spPr/>
      <dgm:t>
        <a:bodyPr/>
        <a:lstStyle/>
        <a:p>
          <a:endParaRPr lang="en-US" sz="2400" b="1">
            <a:latin typeface="Times New Roman" pitchFamily="18" charset="0"/>
            <a:cs typeface="Times New Roman" pitchFamily="18" charset="0"/>
          </a:endParaRPr>
        </a:p>
      </dgm:t>
    </dgm:pt>
    <dgm:pt modelId="{289AB118-8487-423B-8D82-6BC0EA66D599}">
      <dgm:prSet phldrT="[Text]" custT="1"/>
      <dgm:spPr/>
      <dgm:t>
        <a:bodyPr/>
        <a:lstStyle/>
        <a:p>
          <a:r>
            <a:rPr lang="en-US" sz="2400" b="1" dirty="0" smtClean="0">
              <a:latin typeface="Times New Roman" pitchFamily="18" charset="0"/>
              <a:cs typeface="Times New Roman" pitchFamily="18" charset="0"/>
            </a:rPr>
            <a:t>UHO/MHO</a:t>
          </a:r>
          <a:endParaRPr lang="en-US" sz="2400" b="1" dirty="0">
            <a:latin typeface="Times New Roman" pitchFamily="18" charset="0"/>
            <a:cs typeface="Times New Roman" pitchFamily="18" charset="0"/>
          </a:endParaRPr>
        </a:p>
      </dgm:t>
    </dgm:pt>
    <dgm:pt modelId="{E0A1E3C7-D8DA-4A21-A730-73C108FF83F0}" type="parTrans" cxnId="{6E31E2A6-114B-4E57-954D-5E19D432B8B1}">
      <dgm:prSet/>
      <dgm:spPr/>
      <dgm:t>
        <a:bodyPr/>
        <a:lstStyle/>
        <a:p>
          <a:endParaRPr lang="en-US" sz="2400" b="1">
            <a:latin typeface="Times New Roman" pitchFamily="18" charset="0"/>
            <a:cs typeface="Times New Roman" pitchFamily="18" charset="0"/>
          </a:endParaRPr>
        </a:p>
      </dgm:t>
    </dgm:pt>
    <dgm:pt modelId="{E3802892-807B-48FA-8F7A-43ED8C7D2D47}" type="sibTrans" cxnId="{6E31E2A6-114B-4E57-954D-5E19D432B8B1}">
      <dgm:prSet/>
      <dgm:spPr/>
      <dgm:t>
        <a:bodyPr/>
        <a:lstStyle/>
        <a:p>
          <a:endParaRPr lang="en-US" sz="2400" b="1">
            <a:latin typeface="Times New Roman" pitchFamily="18" charset="0"/>
            <a:cs typeface="Times New Roman" pitchFamily="18" charset="0"/>
          </a:endParaRPr>
        </a:p>
      </dgm:t>
    </dgm:pt>
    <dgm:pt modelId="{86C56239-59DF-4DF6-98F6-4924DBB24FE7}">
      <dgm:prSet phldrT="[Text]" custT="1"/>
      <dgm:spPr/>
      <dgm:t>
        <a:bodyPr/>
        <a:lstStyle/>
        <a:p>
          <a:r>
            <a:rPr lang="en-US" sz="2400" b="1" dirty="0">
              <a:latin typeface="Times New Roman" pitchFamily="18" charset="0"/>
              <a:cs typeface="Times New Roman" pitchFamily="18" charset="0"/>
            </a:rPr>
            <a:t>Online </a:t>
          </a:r>
          <a:r>
            <a:rPr lang="en-US" sz="2400" b="1" dirty="0" smtClean="0">
              <a:latin typeface="Times New Roman" pitchFamily="18" charset="0"/>
              <a:cs typeface="Times New Roman" pitchFamily="18" charset="0"/>
            </a:rPr>
            <a:t>Evaluation</a:t>
          </a:r>
          <a:endParaRPr lang="en-US" sz="2400" b="1" dirty="0">
            <a:latin typeface="Times New Roman" pitchFamily="18" charset="0"/>
            <a:cs typeface="Times New Roman" pitchFamily="18" charset="0"/>
          </a:endParaRPr>
        </a:p>
      </dgm:t>
    </dgm:pt>
    <dgm:pt modelId="{64487D52-568D-44E7-9C1A-B313A6D47FF7}" type="parTrans" cxnId="{F631B90E-DEF9-49FA-B281-6633557DEE97}">
      <dgm:prSet/>
      <dgm:spPr/>
      <dgm:t>
        <a:bodyPr/>
        <a:lstStyle/>
        <a:p>
          <a:endParaRPr lang="en-US" sz="2400" b="1">
            <a:latin typeface="Times New Roman" pitchFamily="18" charset="0"/>
            <a:cs typeface="Times New Roman" pitchFamily="18" charset="0"/>
          </a:endParaRPr>
        </a:p>
      </dgm:t>
    </dgm:pt>
    <dgm:pt modelId="{BDC06ADE-2665-4D19-89CB-776F58F72EF5}" type="sibTrans" cxnId="{F631B90E-DEF9-49FA-B281-6633557DEE97}">
      <dgm:prSet/>
      <dgm:spPr/>
      <dgm:t>
        <a:bodyPr/>
        <a:lstStyle/>
        <a:p>
          <a:endParaRPr lang="en-US" sz="2400" b="1">
            <a:latin typeface="Times New Roman" pitchFamily="18" charset="0"/>
            <a:cs typeface="Times New Roman" pitchFamily="18" charset="0"/>
          </a:endParaRPr>
        </a:p>
      </dgm:t>
    </dgm:pt>
    <dgm:pt modelId="{0D851374-11C0-4582-9B24-5E6B57CB0028}">
      <dgm:prSet phldrT="[Text]" custT="1"/>
      <dgm:spPr/>
      <dgm:t>
        <a:bodyPr/>
        <a:lstStyle/>
        <a:p>
          <a:r>
            <a:rPr lang="en-US" sz="2400" b="1" dirty="0" smtClean="0">
              <a:latin typeface="Times New Roman" pitchFamily="18" charset="0"/>
              <a:cs typeface="Times New Roman" pitchFamily="18" charset="0"/>
            </a:rPr>
            <a:t>FHW</a:t>
          </a:r>
          <a:endParaRPr lang="en-US" sz="2400" b="1" dirty="0">
            <a:latin typeface="Times New Roman" pitchFamily="18" charset="0"/>
            <a:cs typeface="Times New Roman" pitchFamily="18" charset="0"/>
          </a:endParaRPr>
        </a:p>
      </dgm:t>
    </dgm:pt>
    <dgm:pt modelId="{4E171F68-36F0-4CBA-B40A-AF972AB762B3}" type="parTrans" cxnId="{D0E32270-4FDB-4500-846A-5BC0EBFB1E26}">
      <dgm:prSet/>
      <dgm:spPr/>
      <dgm:t>
        <a:bodyPr/>
        <a:lstStyle/>
        <a:p>
          <a:endParaRPr lang="en-US" sz="2400" b="1">
            <a:latin typeface="Times New Roman" pitchFamily="18" charset="0"/>
            <a:cs typeface="Times New Roman" pitchFamily="18" charset="0"/>
          </a:endParaRPr>
        </a:p>
      </dgm:t>
    </dgm:pt>
    <dgm:pt modelId="{25D6A445-8ACA-4572-A9A9-3B7D255F7034}" type="sibTrans" cxnId="{D0E32270-4FDB-4500-846A-5BC0EBFB1E26}">
      <dgm:prSet/>
      <dgm:spPr/>
      <dgm:t>
        <a:bodyPr/>
        <a:lstStyle/>
        <a:p>
          <a:endParaRPr lang="en-US" sz="2400" b="1">
            <a:latin typeface="Times New Roman" pitchFamily="18" charset="0"/>
            <a:cs typeface="Times New Roman" pitchFamily="18" charset="0"/>
          </a:endParaRPr>
        </a:p>
      </dgm:t>
    </dgm:pt>
    <dgm:pt modelId="{3DAF594E-63B1-4FAA-9BE1-A5DBF22E2D86}" type="pres">
      <dgm:prSet presAssocID="{85972F9A-BDD8-417C-B332-58295E4A2879}" presName="Name0" presStyleCnt="0">
        <dgm:presLayoutVars>
          <dgm:chMax val="1"/>
          <dgm:dir/>
          <dgm:animLvl val="ctr"/>
          <dgm:resizeHandles val="exact"/>
        </dgm:presLayoutVars>
      </dgm:prSet>
      <dgm:spPr/>
      <dgm:t>
        <a:bodyPr/>
        <a:lstStyle/>
        <a:p>
          <a:endParaRPr lang="en-US"/>
        </a:p>
      </dgm:t>
    </dgm:pt>
    <dgm:pt modelId="{3403FDB3-42C8-4002-9261-2BDF0C23C82E}" type="pres">
      <dgm:prSet presAssocID="{50019279-DDCD-442D-A329-0AF411E49F93}" presName="centerShape" presStyleLbl="node0" presStyleIdx="0" presStyleCnt="1" custScaleX="113778"/>
      <dgm:spPr/>
      <dgm:t>
        <a:bodyPr/>
        <a:lstStyle/>
        <a:p>
          <a:endParaRPr lang="en-US"/>
        </a:p>
      </dgm:t>
    </dgm:pt>
    <dgm:pt modelId="{C02B1DD3-FC5A-4294-AA0E-D364B7A4DD5A}" type="pres">
      <dgm:prSet presAssocID="{289AB118-8487-423B-8D82-6BC0EA66D599}" presName="node" presStyleLbl="node1" presStyleIdx="0" presStyleCnt="3" custScaleX="120350">
        <dgm:presLayoutVars>
          <dgm:bulletEnabled val="1"/>
        </dgm:presLayoutVars>
      </dgm:prSet>
      <dgm:spPr/>
      <dgm:t>
        <a:bodyPr/>
        <a:lstStyle/>
        <a:p>
          <a:endParaRPr lang="en-US"/>
        </a:p>
      </dgm:t>
    </dgm:pt>
    <dgm:pt modelId="{06E57769-CAB8-4E47-B709-1854C0BC0441}" type="pres">
      <dgm:prSet presAssocID="{289AB118-8487-423B-8D82-6BC0EA66D599}" presName="dummy" presStyleCnt="0"/>
      <dgm:spPr/>
    </dgm:pt>
    <dgm:pt modelId="{1CCF6457-F221-4ECE-B428-6C8D22F686C7}" type="pres">
      <dgm:prSet presAssocID="{E3802892-807B-48FA-8F7A-43ED8C7D2D47}" presName="sibTrans" presStyleLbl="sibTrans2D1" presStyleIdx="0" presStyleCnt="3"/>
      <dgm:spPr/>
      <dgm:t>
        <a:bodyPr/>
        <a:lstStyle/>
        <a:p>
          <a:endParaRPr lang="en-US"/>
        </a:p>
      </dgm:t>
    </dgm:pt>
    <dgm:pt modelId="{E4546424-1F1D-438C-8229-7B0311CED305}" type="pres">
      <dgm:prSet presAssocID="{86C56239-59DF-4DF6-98F6-4924DBB24FE7}" presName="node" presStyleLbl="node1" presStyleIdx="1" presStyleCnt="3" custScaleX="121567">
        <dgm:presLayoutVars>
          <dgm:bulletEnabled val="1"/>
        </dgm:presLayoutVars>
      </dgm:prSet>
      <dgm:spPr/>
      <dgm:t>
        <a:bodyPr/>
        <a:lstStyle/>
        <a:p>
          <a:endParaRPr lang="en-US"/>
        </a:p>
      </dgm:t>
    </dgm:pt>
    <dgm:pt modelId="{FEDF4F37-7E27-4F5B-B446-81A1005B237D}" type="pres">
      <dgm:prSet presAssocID="{86C56239-59DF-4DF6-98F6-4924DBB24FE7}" presName="dummy" presStyleCnt="0"/>
      <dgm:spPr/>
    </dgm:pt>
    <dgm:pt modelId="{83589F5D-D190-4326-A947-09A9F89B1CD3}" type="pres">
      <dgm:prSet presAssocID="{BDC06ADE-2665-4D19-89CB-776F58F72EF5}" presName="sibTrans" presStyleLbl="sibTrans2D1" presStyleIdx="1" presStyleCnt="3"/>
      <dgm:spPr/>
      <dgm:t>
        <a:bodyPr/>
        <a:lstStyle/>
        <a:p>
          <a:endParaRPr lang="en-US"/>
        </a:p>
      </dgm:t>
    </dgm:pt>
    <dgm:pt modelId="{71C90DE5-04E1-40AA-A6A9-68D8696AE6BD}" type="pres">
      <dgm:prSet presAssocID="{0D851374-11C0-4582-9B24-5E6B57CB0028}" presName="node" presStyleLbl="node1" presStyleIdx="2" presStyleCnt="3">
        <dgm:presLayoutVars>
          <dgm:bulletEnabled val="1"/>
        </dgm:presLayoutVars>
      </dgm:prSet>
      <dgm:spPr/>
      <dgm:t>
        <a:bodyPr/>
        <a:lstStyle/>
        <a:p>
          <a:endParaRPr lang="en-US"/>
        </a:p>
      </dgm:t>
    </dgm:pt>
    <dgm:pt modelId="{D5C39C5D-ACF4-44B3-8BF5-CF90C6D511CE}" type="pres">
      <dgm:prSet presAssocID="{0D851374-11C0-4582-9B24-5E6B57CB0028}" presName="dummy" presStyleCnt="0"/>
      <dgm:spPr/>
    </dgm:pt>
    <dgm:pt modelId="{6F1BACDB-3121-4220-8E1A-DC41ABC8A3EB}" type="pres">
      <dgm:prSet presAssocID="{25D6A445-8ACA-4572-A9A9-3B7D255F7034}" presName="sibTrans" presStyleLbl="sibTrans2D1" presStyleIdx="2" presStyleCnt="3" custScaleX="103802" custScaleY="100243"/>
      <dgm:spPr/>
      <dgm:t>
        <a:bodyPr/>
        <a:lstStyle/>
        <a:p>
          <a:endParaRPr lang="en-US"/>
        </a:p>
      </dgm:t>
    </dgm:pt>
  </dgm:ptLst>
  <dgm:cxnLst>
    <dgm:cxn modelId="{6E31E2A6-114B-4E57-954D-5E19D432B8B1}" srcId="{50019279-DDCD-442D-A329-0AF411E49F93}" destId="{289AB118-8487-423B-8D82-6BC0EA66D599}" srcOrd="0" destOrd="0" parTransId="{E0A1E3C7-D8DA-4A21-A730-73C108FF83F0}" sibTransId="{E3802892-807B-48FA-8F7A-43ED8C7D2D47}"/>
    <dgm:cxn modelId="{94E3DD9B-A570-4DD0-B3F4-4DA410241B96}" srcId="{85972F9A-BDD8-417C-B332-58295E4A2879}" destId="{50019279-DDCD-442D-A329-0AF411E49F93}" srcOrd="0" destOrd="0" parTransId="{5779F764-5976-41B7-9147-D5F9DEB4C65B}" sibTransId="{581AFF46-A6EE-4111-A6C5-47695C11C72C}"/>
    <dgm:cxn modelId="{E2443818-8EDD-476D-BFA8-7468F69D399E}" type="presOf" srcId="{289AB118-8487-423B-8D82-6BC0EA66D599}" destId="{C02B1DD3-FC5A-4294-AA0E-D364B7A4DD5A}" srcOrd="0" destOrd="0" presId="urn:microsoft.com/office/officeart/2005/8/layout/radial6"/>
    <dgm:cxn modelId="{53E117F8-AF68-4EE5-8952-C150165DFB7A}" type="presOf" srcId="{25D6A445-8ACA-4572-A9A9-3B7D255F7034}" destId="{6F1BACDB-3121-4220-8E1A-DC41ABC8A3EB}" srcOrd="0" destOrd="0" presId="urn:microsoft.com/office/officeart/2005/8/layout/radial6"/>
    <dgm:cxn modelId="{D0E32270-4FDB-4500-846A-5BC0EBFB1E26}" srcId="{50019279-DDCD-442D-A329-0AF411E49F93}" destId="{0D851374-11C0-4582-9B24-5E6B57CB0028}" srcOrd="2" destOrd="0" parTransId="{4E171F68-36F0-4CBA-B40A-AF972AB762B3}" sibTransId="{25D6A445-8ACA-4572-A9A9-3B7D255F7034}"/>
    <dgm:cxn modelId="{C63F9261-9A7D-405C-ADBB-EDC7442B5275}" type="presOf" srcId="{50019279-DDCD-442D-A329-0AF411E49F93}" destId="{3403FDB3-42C8-4002-9261-2BDF0C23C82E}" srcOrd="0" destOrd="0" presId="urn:microsoft.com/office/officeart/2005/8/layout/radial6"/>
    <dgm:cxn modelId="{5AD58363-5242-4834-B136-DF315F51D823}" type="presOf" srcId="{85972F9A-BDD8-417C-B332-58295E4A2879}" destId="{3DAF594E-63B1-4FAA-9BE1-A5DBF22E2D86}" srcOrd="0" destOrd="0" presId="urn:microsoft.com/office/officeart/2005/8/layout/radial6"/>
    <dgm:cxn modelId="{82761543-2F95-494D-92C8-03B1753AEF50}" type="presOf" srcId="{86C56239-59DF-4DF6-98F6-4924DBB24FE7}" destId="{E4546424-1F1D-438C-8229-7B0311CED305}" srcOrd="0" destOrd="0" presId="urn:microsoft.com/office/officeart/2005/8/layout/radial6"/>
    <dgm:cxn modelId="{F631B90E-DEF9-49FA-B281-6633557DEE97}" srcId="{50019279-DDCD-442D-A329-0AF411E49F93}" destId="{86C56239-59DF-4DF6-98F6-4924DBB24FE7}" srcOrd="1" destOrd="0" parTransId="{64487D52-568D-44E7-9C1A-B313A6D47FF7}" sibTransId="{BDC06ADE-2665-4D19-89CB-776F58F72EF5}"/>
    <dgm:cxn modelId="{70784649-A58B-407C-84D1-564DA5A829B5}" type="presOf" srcId="{0D851374-11C0-4582-9B24-5E6B57CB0028}" destId="{71C90DE5-04E1-40AA-A6A9-68D8696AE6BD}" srcOrd="0" destOrd="0" presId="urn:microsoft.com/office/officeart/2005/8/layout/radial6"/>
    <dgm:cxn modelId="{1C4C8C15-1D33-40EF-A4A2-406CBD0CFC54}" type="presOf" srcId="{E3802892-807B-48FA-8F7A-43ED8C7D2D47}" destId="{1CCF6457-F221-4ECE-B428-6C8D22F686C7}" srcOrd="0" destOrd="0" presId="urn:microsoft.com/office/officeart/2005/8/layout/radial6"/>
    <dgm:cxn modelId="{28A9771C-6BA5-4F07-93C7-A6D3800F7E09}" type="presOf" srcId="{BDC06ADE-2665-4D19-89CB-776F58F72EF5}" destId="{83589F5D-D190-4326-A947-09A9F89B1CD3}" srcOrd="0" destOrd="0" presId="urn:microsoft.com/office/officeart/2005/8/layout/radial6"/>
    <dgm:cxn modelId="{30B694B9-01F8-4541-9F25-0E6985ECC82A}" type="presParOf" srcId="{3DAF594E-63B1-4FAA-9BE1-A5DBF22E2D86}" destId="{3403FDB3-42C8-4002-9261-2BDF0C23C82E}" srcOrd="0" destOrd="0" presId="urn:microsoft.com/office/officeart/2005/8/layout/radial6"/>
    <dgm:cxn modelId="{186AB427-E50E-4B4C-9F7E-E14355C70A1B}" type="presParOf" srcId="{3DAF594E-63B1-4FAA-9BE1-A5DBF22E2D86}" destId="{C02B1DD3-FC5A-4294-AA0E-D364B7A4DD5A}" srcOrd="1" destOrd="0" presId="urn:microsoft.com/office/officeart/2005/8/layout/radial6"/>
    <dgm:cxn modelId="{A8F038B3-458B-4E61-BB28-5E0C9F7AC5D3}" type="presParOf" srcId="{3DAF594E-63B1-4FAA-9BE1-A5DBF22E2D86}" destId="{06E57769-CAB8-4E47-B709-1854C0BC0441}" srcOrd="2" destOrd="0" presId="urn:microsoft.com/office/officeart/2005/8/layout/radial6"/>
    <dgm:cxn modelId="{BFD2F354-200F-40A8-BB95-7B78CCF7EA04}" type="presParOf" srcId="{3DAF594E-63B1-4FAA-9BE1-A5DBF22E2D86}" destId="{1CCF6457-F221-4ECE-B428-6C8D22F686C7}" srcOrd="3" destOrd="0" presId="urn:microsoft.com/office/officeart/2005/8/layout/radial6"/>
    <dgm:cxn modelId="{DE4B15DA-3DC2-4604-AF78-4AB720637949}" type="presParOf" srcId="{3DAF594E-63B1-4FAA-9BE1-A5DBF22E2D86}" destId="{E4546424-1F1D-438C-8229-7B0311CED305}" srcOrd="4" destOrd="0" presId="urn:microsoft.com/office/officeart/2005/8/layout/radial6"/>
    <dgm:cxn modelId="{D6EB53D0-069E-47CE-935F-55E1FE64B003}" type="presParOf" srcId="{3DAF594E-63B1-4FAA-9BE1-A5DBF22E2D86}" destId="{FEDF4F37-7E27-4F5B-B446-81A1005B237D}" srcOrd="5" destOrd="0" presId="urn:microsoft.com/office/officeart/2005/8/layout/radial6"/>
    <dgm:cxn modelId="{249EC048-D37A-482F-97CE-4A0387EC8227}" type="presParOf" srcId="{3DAF594E-63B1-4FAA-9BE1-A5DBF22E2D86}" destId="{83589F5D-D190-4326-A947-09A9F89B1CD3}" srcOrd="6" destOrd="0" presId="urn:microsoft.com/office/officeart/2005/8/layout/radial6"/>
    <dgm:cxn modelId="{6C6452F5-77F5-4FFB-824D-B6CCD1671B99}" type="presParOf" srcId="{3DAF594E-63B1-4FAA-9BE1-A5DBF22E2D86}" destId="{71C90DE5-04E1-40AA-A6A9-68D8696AE6BD}" srcOrd="7" destOrd="0" presId="urn:microsoft.com/office/officeart/2005/8/layout/radial6"/>
    <dgm:cxn modelId="{70A8B316-DDF1-4B81-ADE8-6124B88FEE0E}" type="presParOf" srcId="{3DAF594E-63B1-4FAA-9BE1-A5DBF22E2D86}" destId="{D5C39C5D-ACF4-44B3-8BF5-CF90C6D511CE}" srcOrd="8" destOrd="0" presId="urn:microsoft.com/office/officeart/2005/8/layout/radial6"/>
    <dgm:cxn modelId="{50B5F9FF-FA0D-4FE4-9BEA-CCBCF43B59A6}" type="presParOf" srcId="{3DAF594E-63B1-4FAA-9BE1-A5DBF22E2D86}" destId="{6F1BACDB-3121-4220-8E1A-DC41ABC8A3EB}" srcOrd="9"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301221D-3747-4A2C-8A00-B5140A32066F}" type="datetimeFigureOut">
              <a:rPr lang="en-US" smtClean="0"/>
              <a:pPr/>
              <a:t>21-May-14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885D4D5-353B-4178-9966-BD7C1008E12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1221D-3747-4A2C-8A00-B5140A32066F}" type="datetimeFigureOut">
              <a:rPr lang="en-US" smtClean="0"/>
              <a:pPr/>
              <a:t>21-May-14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5D4D5-353B-4178-9966-BD7C1008E1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1221D-3747-4A2C-8A00-B5140A32066F}" type="datetimeFigureOut">
              <a:rPr lang="en-US" smtClean="0"/>
              <a:pPr/>
              <a:t>21-May-14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5D4D5-353B-4178-9966-BD7C1008E1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301221D-3747-4A2C-8A00-B5140A32066F}" type="datetimeFigureOut">
              <a:rPr lang="en-US" smtClean="0"/>
              <a:pPr/>
              <a:t>21-May-14</a:t>
            </a:fld>
            <a:endParaRPr lang="en-US"/>
          </a:p>
        </p:txBody>
      </p:sp>
      <p:sp>
        <p:nvSpPr>
          <p:cNvPr id="9" name="Slide Number Placeholder 8"/>
          <p:cNvSpPr>
            <a:spLocks noGrp="1"/>
          </p:cNvSpPr>
          <p:nvPr>
            <p:ph type="sldNum" sz="quarter" idx="15"/>
          </p:nvPr>
        </p:nvSpPr>
        <p:spPr/>
        <p:txBody>
          <a:bodyPr rtlCol="0"/>
          <a:lstStyle/>
          <a:p>
            <a:fld id="{6885D4D5-353B-4178-9966-BD7C1008E12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301221D-3747-4A2C-8A00-B5140A32066F}" type="datetimeFigureOut">
              <a:rPr lang="en-US" smtClean="0"/>
              <a:pPr/>
              <a:t>21-May-14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885D4D5-353B-4178-9966-BD7C1008E12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01221D-3747-4A2C-8A00-B5140A32066F}" type="datetimeFigureOut">
              <a:rPr lang="en-US" smtClean="0"/>
              <a:pPr/>
              <a:t>21-May-14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5D4D5-353B-4178-9966-BD7C1008E12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301221D-3747-4A2C-8A00-B5140A32066F}" type="datetimeFigureOut">
              <a:rPr lang="en-US" smtClean="0"/>
              <a:pPr/>
              <a:t>21-May-14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85D4D5-353B-4178-9966-BD7C1008E12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301221D-3747-4A2C-8A00-B5140A32066F}" type="datetimeFigureOut">
              <a:rPr lang="en-US" smtClean="0"/>
              <a:pPr/>
              <a:t>21-May-14</a:t>
            </a:fld>
            <a:endParaRPr lang="en-US"/>
          </a:p>
        </p:txBody>
      </p:sp>
      <p:sp>
        <p:nvSpPr>
          <p:cNvPr id="7" name="Slide Number Placeholder 6"/>
          <p:cNvSpPr>
            <a:spLocks noGrp="1"/>
          </p:cNvSpPr>
          <p:nvPr>
            <p:ph type="sldNum" sz="quarter" idx="11"/>
          </p:nvPr>
        </p:nvSpPr>
        <p:spPr/>
        <p:txBody>
          <a:bodyPr rtlCol="0"/>
          <a:lstStyle/>
          <a:p>
            <a:fld id="{6885D4D5-353B-4178-9966-BD7C1008E12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1221D-3747-4A2C-8A00-B5140A32066F}" type="datetimeFigureOut">
              <a:rPr lang="en-US" smtClean="0"/>
              <a:pPr/>
              <a:t>21-May-14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85D4D5-353B-4178-9966-BD7C1008E1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301221D-3747-4A2C-8A00-B5140A32066F}" type="datetimeFigureOut">
              <a:rPr lang="en-US" smtClean="0"/>
              <a:pPr/>
              <a:t>21-May-14</a:t>
            </a:fld>
            <a:endParaRPr lang="en-US"/>
          </a:p>
        </p:txBody>
      </p:sp>
      <p:sp>
        <p:nvSpPr>
          <p:cNvPr id="22" name="Slide Number Placeholder 21"/>
          <p:cNvSpPr>
            <a:spLocks noGrp="1"/>
          </p:cNvSpPr>
          <p:nvPr>
            <p:ph type="sldNum" sz="quarter" idx="15"/>
          </p:nvPr>
        </p:nvSpPr>
        <p:spPr/>
        <p:txBody>
          <a:bodyPr rtlCol="0"/>
          <a:lstStyle/>
          <a:p>
            <a:fld id="{6885D4D5-353B-4178-9966-BD7C1008E12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301221D-3747-4A2C-8A00-B5140A32066F}" type="datetimeFigureOut">
              <a:rPr lang="en-US" smtClean="0"/>
              <a:pPr/>
              <a:t>21-May-14</a:t>
            </a:fld>
            <a:endParaRPr lang="en-US"/>
          </a:p>
        </p:txBody>
      </p:sp>
      <p:sp>
        <p:nvSpPr>
          <p:cNvPr id="18" name="Slide Number Placeholder 17"/>
          <p:cNvSpPr>
            <a:spLocks noGrp="1"/>
          </p:cNvSpPr>
          <p:nvPr>
            <p:ph type="sldNum" sz="quarter" idx="11"/>
          </p:nvPr>
        </p:nvSpPr>
        <p:spPr/>
        <p:txBody>
          <a:bodyPr rtlCol="0"/>
          <a:lstStyle/>
          <a:p>
            <a:fld id="{6885D4D5-353B-4178-9966-BD7C1008E12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301221D-3747-4A2C-8A00-B5140A32066F}" type="datetimeFigureOut">
              <a:rPr lang="en-US" smtClean="0"/>
              <a:pPr/>
              <a:t>21-May-14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885D4D5-353B-4178-9966-BD7C1008E1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362200"/>
            <a:ext cx="6172200" cy="1894362"/>
          </a:xfrm>
        </p:spPr>
        <p:txBody>
          <a:bodyPr>
            <a:noAutofit/>
          </a:bodyPr>
          <a:lstStyle/>
          <a:p>
            <a:pPr algn="just"/>
            <a:r>
              <a:rPr lang="en-US" sz="2800" dirty="0" smtClean="0">
                <a:latin typeface="Times New Roman" pitchFamily="18" charset="0"/>
                <a:cs typeface="Times New Roman" pitchFamily="18" charset="0"/>
              </a:rPr>
              <a:t>SIGNIFICANCE OF HEALTH INFORMATICS IN PUBLIC HEALTH WITH DETAILED EVALUATION OF MATERNAL CHILD TRACKING SYSTEM (E-MAMTA) IN URBAN AREA OF VALSAD DISTRICT</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pPr algn="r"/>
            <a:r>
              <a:rPr lang="en-US" sz="2000" dirty="0" smtClean="0">
                <a:latin typeface="Times New Roman" pitchFamily="18" charset="0"/>
                <a:cs typeface="Times New Roman" pitchFamily="18" charset="0"/>
              </a:rPr>
              <a:t>Submitted By:</a:t>
            </a:r>
          </a:p>
          <a:p>
            <a:pPr algn="r"/>
            <a:r>
              <a:rPr lang="en-US" sz="2000" dirty="0" smtClean="0">
                <a:latin typeface="Times New Roman" pitchFamily="18" charset="0"/>
                <a:cs typeface="Times New Roman" pitchFamily="18" charset="0"/>
              </a:rPr>
              <a:t>Dr. Shweta (OT)</a:t>
            </a:r>
          </a:p>
          <a:p>
            <a:pPr algn="r"/>
            <a:r>
              <a:rPr lang="en-US" sz="2000" dirty="0" smtClean="0">
                <a:latin typeface="Times New Roman" pitchFamily="18" charset="0"/>
                <a:cs typeface="Times New Roman" pitchFamily="18" charset="0"/>
              </a:rPr>
              <a:t>PG/12/083</a:t>
            </a:r>
            <a:endParaRPr lang="en-US" sz="2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sz="4000" b="1" dirty="0" smtClean="0">
                <a:latin typeface="Times New Roman" pitchFamily="18" charset="0"/>
                <a:cs typeface="Times New Roman" pitchFamily="18" charset="0"/>
              </a:rPr>
              <a:t>Work plan for delivery</a:t>
            </a:r>
            <a:endParaRPr lang="en-US" sz="4000" b="1" dirty="0">
              <a:latin typeface="Times New Roman" pitchFamily="18" charset="0"/>
              <a:cs typeface="Times New Roman" pitchFamily="18" charset="0"/>
            </a:endParaRPr>
          </a:p>
        </p:txBody>
      </p:sp>
      <p:pic>
        <p:nvPicPr>
          <p:cNvPr id="4098" name="Picture 2" descr="D:\IIHMR\Dissertation\Screenshot\E-mamta\scrshot\save wk 3.jpg"/>
          <p:cNvPicPr>
            <a:picLocks noGrp="1" noChangeAspect="1" noChangeArrowheads="1"/>
          </p:cNvPicPr>
          <p:nvPr>
            <p:ph sz="quarter" idx="1"/>
          </p:nvPr>
        </p:nvPicPr>
        <p:blipFill>
          <a:blip r:embed="rId2"/>
          <a:srcRect/>
          <a:stretch>
            <a:fillRect/>
          </a:stretch>
        </p:blipFill>
        <p:spPr bwMode="auto">
          <a:xfrm>
            <a:off x="0" y="1524000"/>
            <a:ext cx="91440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sz="3600" b="1" dirty="0" smtClean="0">
                <a:latin typeface="Times New Roman" pitchFamily="18" charset="0"/>
                <a:cs typeface="Times New Roman" pitchFamily="18" charset="0"/>
              </a:rPr>
              <a:t>Work plan for PNC mother</a:t>
            </a:r>
            <a:endParaRPr lang="en-US" sz="3600" b="1" dirty="0">
              <a:latin typeface="Times New Roman" pitchFamily="18" charset="0"/>
              <a:cs typeface="Times New Roman" pitchFamily="18" charset="0"/>
            </a:endParaRPr>
          </a:p>
        </p:txBody>
      </p:sp>
      <p:pic>
        <p:nvPicPr>
          <p:cNvPr id="5123" name="Picture 3" descr="D:\IIHMR\Dissertation\Screenshot\E-mamta\scrshot\save wk 4.jpg"/>
          <p:cNvPicPr>
            <a:picLocks noGrp="1" noChangeAspect="1" noChangeArrowheads="1"/>
          </p:cNvPicPr>
          <p:nvPr>
            <p:ph sz="quarter" idx="1"/>
          </p:nvPr>
        </p:nvPicPr>
        <p:blipFill>
          <a:blip r:embed="rId2"/>
          <a:srcRect/>
          <a:stretch>
            <a:fillRect/>
          </a:stretch>
        </p:blipFill>
        <p:spPr bwMode="auto">
          <a:xfrm>
            <a:off x="0" y="1600200"/>
            <a:ext cx="91440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sz="3600" b="1" dirty="0" smtClean="0">
                <a:latin typeface="Times New Roman" pitchFamily="18" charset="0"/>
                <a:cs typeface="Times New Roman" pitchFamily="18" charset="0"/>
              </a:rPr>
              <a:t>WORK PLAN FOR PNC CHILD</a:t>
            </a:r>
            <a:endParaRPr lang="en-US" sz="3600" b="1" dirty="0">
              <a:latin typeface="Times New Roman" pitchFamily="18" charset="0"/>
              <a:cs typeface="Times New Roman" pitchFamily="18" charset="0"/>
            </a:endParaRPr>
          </a:p>
        </p:txBody>
      </p:sp>
      <p:pic>
        <p:nvPicPr>
          <p:cNvPr id="6146" name="Picture 2" descr="D:\IIHMR\Dissertation\Screenshot\E-mamta\scrshot\save wk 5.jpg"/>
          <p:cNvPicPr>
            <a:picLocks noGrp="1" noChangeAspect="1" noChangeArrowheads="1"/>
          </p:cNvPicPr>
          <p:nvPr>
            <p:ph sz="quarter" idx="1"/>
          </p:nvPr>
        </p:nvPicPr>
        <p:blipFill>
          <a:blip r:embed="rId2"/>
          <a:srcRect/>
          <a:stretch>
            <a:fillRect/>
          </a:stretch>
        </p:blipFill>
        <p:spPr bwMode="auto">
          <a:xfrm>
            <a:off x="0" y="1447800"/>
            <a:ext cx="914400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990600"/>
          </a:xfrm>
        </p:spPr>
        <p:txBody>
          <a:bodyPr>
            <a:normAutofit/>
          </a:bodyPr>
          <a:lstStyle/>
          <a:p>
            <a:r>
              <a:rPr lang="en-US" sz="3400" b="1" dirty="0" smtClean="0">
                <a:latin typeface="Times New Roman" pitchFamily="18" charset="0"/>
                <a:cs typeface="Times New Roman" pitchFamily="18" charset="0"/>
              </a:rPr>
              <a:t>WORK PLAN FOR CHILD SERVICE</a:t>
            </a:r>
            <a:endParaRPr lang="en-US" sz="3400" b="1" dirty="0">
              <a:latin typeface="Times New Roman" pitchFamily="18" charset="0"/>
              <a:cs typeface="Times New Roman" pitchFamily="18" charset="0"/>
            </a:endParaRPr>
          </a:p>
        </p:txBody>
      </p:sp>
      <p:pic>
        <p:nvPicPr>
          <p:cNvPr id="7170" name="Picture 2" descr="D:\IIHMR\Dissertation\Screenshot\E-mamta\scrshot\save wk 6.jpg"/>
          <p:cNvPicPr>
            <a:picLocks noGrp="1" noChangeAspect="1" noChangeArrowheads="1"/>
          </p:cNvPicPr>
          <p:nvPr>
            <p:ph sz="quarter" idx="1"/>
          </p:nvPr>
        </p:nvPicPr>
        <p:blipFill>
          <a:blip r:embed="rId2"/>
          <a:srcRect/>
          <a:stretch>
            <a:fillRect/>
          </a:stretch>
        </p:blipFill>
        <p:spPr bwMode="auto">
          <a:xfrm>
            <a:off x="0" y="1371600"/>
            <a:ext cx="91440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792162"/>
          </a:xfrm>
        </p:spPr>
        <p:txBody>
          <a:bodyPr>
            <a:noAutofit/>
          </a:bodyPr>
          <a:lstStyle/>
          <a:p>
            <a:r>
              <a:rPr lang="en-US" sz="3400" b="1" dirty="0" smtClean="0">
                <a:latin typeface="Times New Roman" pitchFamily="18" charset="0"/>
                <a:cs typeface="Times New Roman" pitchFamily="18" charset="0"/>
              </a:rPr>
              <a:t>Work plan for child immunization</a:t>
            </a:r>
            <a:endParaRPr lang="en-US" sz="34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a:p>
        </p:txBody>
      </p:sp>
      <p:pic>
        <p:nvPicPr>
          <p:cNvPr id="8194" name="Picture 2" descr="D:\IIHMR\Dissertation\Screenshot\E-mamta\scrshot\save wk 7.jpg"/>
          <p:cNvPicPr>
            <a:picLocks noChangeAspect="1" noChangeArrowheads="1"/>
          </p:cNvPicPr>
          <p:nvPr/>
        </p:nvPicPr>
        <p:blipFill>
          <a:blip r:embed="rId2"/>
          <a:srcRect/>
          <a:stretch>
            <a:fillRect/>
          </a:stretch>
        </p:blipFill>
        <p:spPr bwMode="auto">
          <a:xfrm>
            <a:off x="0" y="1371600"/>
            <a:ext cx="91440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r>
              <a:rPr lang="en-US" sz="4000" b="1" dirty="0" smtClean="0">
                <a:latin typeface="Times New Roman" pitchFamily="18" charset="0"/>
                <a:cs typeface="Times New Roman" pitchFamily="18" charset="0"/>
              </a:rPr>
              <a:t>Work plan for adolescent</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a:p>
        </p:txBody>
      </p:sp>
      <p:pic>
        <p:nvPicPr>
          <p:cNvPr id="9218" name="Picture 2" descr="D:\IIHMR\Dissertation\Screenshot\E-mamta\scrshot\save wk 8.jpg"/>
          <p:cNvPicPr>
            <a:picLocks noChangeAspect="1" noChangeArrowheads="1"/>
          </p:cNvPicPr>
          <p:nvPr/>
        </p:nvPicPr>
        <p:blipFill>
          <a:blip r:embed="rId2"/>
          <a:srcRect/>
          <a:stretch>
            <a:fillRect/>
          </a:stretch>
        </p:blipFill>
        <p:spPr bwMode="auto">
          <a:xfrm>
            <a:off x="0" y="1514474"/>
            <a:ext cx="9144000" cy="5343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sz="4000" b="1" dirty="0" smtClean="0">
                <a:latin typeface="Times New Roman" pitchFamily="18" charset="0"/>
                <a:cs typeface="Times New Roman" pitchFamily="18" charset="0"/>
              </a:rPr>
              <a:t>Work plan for FP Male</a:t>
            </a:r>
            <a:endParaRPr lang="en-US" sz="4000" b="1" dirty="0">
              <a:latin typeface="Times New Roman" pitchFamily="18" charset="0"/>
              <a:cs typeface="Times New Roman" pitchFamily="18" charset="0"/>
            </a:endParaRPr>
          </a:p>
        </p:txBody>
      </p:sp>
      <p:pic>
        <p:nvPicPr>
          <p:cNvPr id="10242" name="Picture 2" descr="D:\IIHMR\Dissertation\Screenshot\E-mamta\scrshot\workplan for FP.jpg"/>
          <p:cNvPicPr>
            <a:picLocks noGrp="1" noChangeAspect="1" noChangeArrowheads="1"/>
          </p:cNvPicPr>
          <p:nvPr>
            <p:ph sz="quarter" idx="1"/>
          </p:nvPr>
        </p:nvPicPr>
        <p:blipFill>
          <a:blip r:embed="rId2"/>
          <a:srcRect/>
          <a:stretch>
            <a:fillRect/>
          </a:stretch>
        </p:blipFill>
        <p:spPr bwMode="auto">
          <a:xfrm>
            <a:off x="0" y="1600200"/>
            <a:ext cx="9144000" cy="5257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r>
              <a:rPr lang="en-US" sz="4000" b="1" dirty="0" smtClean="0">
                <a:latin typeface="Times New Roman" pitchFamily="18" charset="0"/>
                <a:cs typeface="Times New Roman" pitchFamily="18" charset="0"/>
              </a:rPr>
              <a:t>Work plan for FP Female</a:t>
            </a:r>
            <a:endParaRPr lang="en-US" sz="4000" b="1" dirty="0">
              <a:latin typeface="Times New Roman" pitchFamily="18" charset="0"/>
              <a:cs typeface="Times New Roman" pitchFamily="18" charset="0"/>
            </a:endParaRPr>
          </a:p>
        </p:txBody>
      </p:sp>
      <p:pic>
        <p:nvPicPr>
          <p:cNvPr id="11266" name="Picture 2" descr="D:\IIHMR\Dissertation\Screenshot\E-mamta\scrshot\workplan FP f.jpg"/>
          <p:cNvPicPr>
            <a:picLocks noGrp="1" noChangeAspect="1" noChangeArrowheads="1"/>
          </p:cNvPicPr>
          <p:nvPr>
            <p:ph sz="quarter" idx="1"/>
          </p:nvPr>
        </p:nvPicPr>
        <p:blipFill>
          <a:blip r:embed="rId2"/>
          <a:srcRect/>
          <a:stretch>
            <a:fillRect/>
          </a:stretch>
        </p:blipFill>
        <p:spPr bwMode="auto">
          <a:xfrm>
            <a:off x="0" y="1600200"/>
            <a:ext cx="91440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Autofit/>
          </a:bodyPr>
          <a:lstStyle/>
          <a:p>
            <a:r>
              <a:rPr lang="en-US" sz="3200" b="1" dirty="0" smtClean="0">
                <a:latin typeface="Times New Roman" pitchFamily="18" charset="0"/>
                <a:cs typeface="Times New Roman" pitchFamily="18" charset="0"/>
              </a:rPr>
              <a:t>Work plan for Institutional delivery</a:t>
            </a:r>
            <a:endParaRPr lang="en-US" sz="3200" b="1" dirty="0">
              <a:latin typeface="Times New Roman" pitchFamily="18" charset="0"/>
              <a:cs typeface="Times New Roman" pitchFamily="18" charset="0"/>
            </a:endParaRPr>
          </a:p>
        </p:txBody>
      </p:sp>
      <p:pic>
        <p:nvPicPr>
          <p:cNvPr id="12290" name="Picture 2" descr="D:\IIHMR\Dissertation\Screenshot\E-mamta\scrshot\workplan for institutional delivery.jpg"/>
          <p:cNvPicPr>
            <a:picLocks noGrp="1" noChangeAspect="1" noChangeArrowheads="1"/>
          </p:cNvPicPr>
          <p:nvPr>
            <p:ph sz="quarter" idx="1"/>
          </p:nvPr>
        </p:nvPicPr>
        <p:blipFill>
          <a:blip r:embed="rId2"/>
          <a:srcRect/>
          <a:stretch>
            <a:fillRect/>
          </a:stretch>
        </p:blipFill>
        <p:spPr bwMode="auto">
          <a:xfrm>
            <a:off x="0" y="1371600"/>
            <a:ext cx="9144000" cy="5486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sz="3600" b="1" dirty="0" smtClean="0">
                <a:latin typeface="Times New Roman" pitchFamily="18" charset="0"/>
                <a:cs typeface="Times New Roman" pitchFamily="18" charset="0"/>
              </a:rPr>
              <a:t>SMS TO BENEFICIARIES</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a:p>
        </p:txBody>
      </p:sp>
      <p:pic>
        <p:nvPicPr>
          <p:cNvPr id="1026" name="Picture 2" descr="D:\IIHMR\Dissertation\Screenshot\E-mamta\send bene sms.jpg"/>
          <p:cNvPicPr>
            <a:picLocks noChangeAspect="1" noChangeArrowheads="1"/>
          </p:cNvPicPr>
          <p:nvPr/>
        </p:nvPicPr>
        <p:blipFill>
          <a:blip r:embed="rId2"/>
          <a:srcRect/>
          <a:stretch>
            <a:fillRect/>
          </a:stretch>
        </p:blipFill>
        <p:spPr bwMode="auto">
          <a:xfrm>
            <a:off x="0" y="1447800"/>
            <a:ext cx="914400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914400" y="3638550"/>
          <a:ext cx="9525000" cy="321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74638"/>
            <a:ext cx="7467600" cy="868362"/>
          </a:xfrm>
        </p:spPr>
        <p:txBody>
          <a:bodyPr>
            <a:normAutofit/>
          </a:bodyPr>
          <a:lstStyle/>
          <a:p>
            <a:pPr algn="ctr"/>
            <a:r>
              <a:rPr lang="en-US" sz="4400" b="1" dirty="0" smtClean="0">
                <a:latin typeface="Times New Roman" pitchFamily="18" charset="0"/>
                <a:cs typeface="Times New Roman" pitchFamily="18" charset="0"/>
              </a:rPr>
              <a:t>Introduction</a:t>
            </a:r>
            <a:endParaRPr lang="en-US" sz="4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447800"/>
            <a:ext cx="8077200" cy="5026152"/>
          </a:xfrm>
        </p:spPr>
        <p:txBody>
          <a:bodyPr/>
          <a:lstStyle/>
          <a:p>
            <a:pPr algn="just">
              <a:lnSpc>
                <a:spcPct val="150000"/>
              </a:lnSpc>
              <a:buNone/>
            </a:pPr>
            <a:r>
              <a:rPr lang="en-US" dirty="0" smtClean="0"/>
              <a:t>   </a:t>
            </a:r>
            <a:r>
              <a:rPr lang="en-US" sz="2000" dirty="0" smtClean="0">
                <a:latin typeface="Times New Roman" pitchFamily="18" charset="0"/>
                <a:cs typeface="Times New Roman" pitchFamily="18" charset="0"/>
              </a:rPr>
              <a:t>Health Informatics (also called as health care informatics) is a field at the convergence of information science, computer science and health care.  It works upon the resources, equipments, and strategies expected to optimize the acquisition, storage, retrieval, and use of information in health and biomedicine.</a:t>
            </a:r>
            <a:endParaRPr lang="en-US" sz="2200" dirty="0" smtClean="0">
              <a:latin typeface="Times New Roman" pitchFamily="18" charset="0"/>
              <a:cs typeface="Times New Roman" pitchFamily="18" charset="0"/>
            </a:endParaRPr>
          </a:p>
          <a:p>
            <a:pPr algn="just">
              <a:lnSpc>
                <a:spcPct val="150000"/>
              </a:lnSpc>
              <a:buNone/>
            </a:pPr>
            <a:r>
              <a:rPr lang="en-US" sz="2000" b="1" u="sng" dirty="0" smtClean="0">
                <a:latin typeface="Times New Roman" pitchFamily="18" charset="0"/>
                <a:cs typeface="Times New Roman" pitchFamily="18" charset="0"/>
              </a:rPr>
              <a:t>Deliverables of Health Informatics</a:t>
            </a:r>
          </a:p>
          <a:p>
            <a:pPr algn="just">
              <a:lnSpc>
                <a:spcPct val="150000"/>
              </a:lnSpc>
              <a:buNone/>
            </a:pPr>
            <a:endParaRPr lang="en-US" sz="2000" dirty="0" smtClean="0">
              <a:latin typeface="Times New Roman" pitchFamily="18" charset="0"/>
              <a:cs typeface="Times New Roman" pitchFamily="18" charset="0"/>
            </a:endParaRPr>
          </a:p>
          <a:p>
            <a:pPr algn="just">
              <a:lnSpc>
                <a:spcPct val="150000"/>
              </a:lnSpc>
              <a:buNone/>
            </a:pPr>
            <a:endParaRPr lang="en-US" sz="2200" dirty="0" smtClean="0">
              <a:latin typeface="Times New Roman" pitchFamily="18" charset="0"/>
              <a:cs typeface="Times New Roman" pitchFamily="18" charset="0"/>
            </a:endParaRPr>
          </a:p>
          <a:p>
            <a:pPr algn="just">
              <a:lnSpc>
                <a:spcPct val="150000"/>
              </a:lnSpc>
              <a:buNone/>
            </a:pPr>
            <a:endParaRPr lang="en-US" sz="2200"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sz="3600" b="1" dirty="0" smtClean="0">
                <a:latin typeface="Times New Roman" pitchFamily="18" charset="0"/>
                <a:cs typeface="Times New Roman" pitchFamily="18" charset="0"/>
              </a:rPr>
              <a:t>SMS TO OFFICIALS</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a:p>
        </p:txBody>
      </p:sp>
      <p:pic>
        <p:nvPicPr>
          <p:cNvPr id="2050" name="Picture 2" descr="D:\IIHMR\Dissertation\Screenshot\E-mamta\send off msg.jpg"/>
          <p:cNvPicPr>
            <a:picLocks noChangeAspect="1" noChangeArrowheads="1"/>
          </p:cNvPicPr>
          <p:nvPr/>
        </p:nvPicPr>
        <p:blipFill>
          <a:blip r:embed="rId2"/>
          <a:srcRect/>
          <a:stretch>
            <a:fillRect/>
          </a:stretch>
        </p:blipFill>
        <p:spPr bwMode="auto">
          <a:xfrm>
            <a:off x="0" y="1371600"/>
            <a:ext cx="91440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990600"/>
          </a:xfrm>
        </p:spPr>
        <p:txBody>
          <a:bodyPr>
            <a:normAutofit/>
          </a:bodyPr>
          <a:lstStyle/>
          <a:p>
            <a:r>
              <a:rPr lang="en-US" sz="3600" b="1" dirty="0" smtClean="0">
                <a:latin typeface="Times New Roman" pitchFamily="18" charset="0"/>
                <a:cs typeface="Times New Roman" pitchFamily="18" charset="0"/>
              </a:rPr>
              <a:t>SMS REPORT</a:t>
            </a:r>
            <a:endParaRPr lang="en-US" sz="3600" b="1" dirty="0">
              <a:latin typeface="Times New Roman" pitchFamily="18" charset="0"/>
              <a:cs typeface="Times New Roman" pitchFamily="18" charset="0"/>
            </a:endParaRPr>
          </a:p>
        </p:txBody>
      </p:sp>
      <p:pic>
        <p:nvPicPr>
          <p:cNvPr id="3074" name="Picture 2" descr="D:\IIHMR\Dissertation\Screenshot\E-mamta\sms report result.jpg"/>
          <p:cNvPicPr>
            <a:picLocks noGrp="1" noChangeAspect="1" noChangeArrowheads="1"/>
          </p:cNvPicPr>
          <p:nvPr>
            <p:ph sz="quarter" idx="1"/>
          </p:nvPr>
        </p:nvPicPr>
        <p:blipFill>
          <a:blip r:embed="rId2"/>
          <a:srcRect/>
          <a:stretch>
            <a:fillRect/>
          </a:stretch>
        </p:blipFill>
        <p:spPr bwMode="auto">
          <a:xfrm>
            <a:off x="0" y="1524000"/>
            <a:ext cx="91440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990600"/>
          </a:xfrm>
        </p:spPr>
        <p:txBody>
          <a:bodyPr>
            <a:normAutofit/>
          </a:bodyPr>
          <a:lstStyle/>
          <a:p>
            <a:r>
              <a:rPr lang="en-US" sz="3600" b="1" dirty="0" smtClean="0">
                <a:latin typeface="Times New Roman" pitchFamily="18" charset="0"/>
                <a:cs typeface="Times New Roman" pitchFamily="18" charset="0"/>
              </a:rPr>
              <a:t>HMIS REPORT</a:t>
            </a:r>
            <a:endParaRPr lang="en-US" sz="3600" b="1" dirty="0">
              <a:latin typeface="Times New Roman" pitchFamily="18" charset="0"/>
              <a:cs typeface="Times New Roman" pitchFamily="18" charset="0"/>
            </a:endParaRPr>
          </a:p>
        </p:txBody>
      </p:sp>
      <p:pic>
        <p:nvPicPr>
          <p:cNvPr id="4098" name="Picture 2" descr="D:\IIHMR\Dissertation\Screenshot\E-mamta\FCB HMIS save.jpg"/>
          <p:cNvPicPr>
            <a:picLocks noGrp="1" noChangeAspect="1" noChangeArrowheads="1"/>
          </p:cNvPicPr>
          <p:nvPr>
            <p:ph sz="quarter" idx="1"/>
          </p:nvPr>
        </p:nvPicPr>
        <p:blipFill>
          <a:blip r:embed="rId2"/>
          <a:srcRect/>
          <a:stretch>
            <a:fillRect/>
          </a:stretch>
        </p:blipFill>
        <p:spPr bwMode="auto">
          <a:xfrm>
            <a:off x="0" y="1219200"/>
            <a:ext cx="914400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TRACK RECORD OF SERVICES GIVEN TO MOTHER</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a:p>
        </p:txBody>
      </p:sp>
      <p:pic>
        <p:nvPicPr>
          <p:cNvPr id="5122" name="Picture 2" descr="D:\IIHMR\Dissertation\Print\Eval snapshots\ppt1.jpg"/>
          <p:cNvPicPr>
            <a:picLocks noChangeAspect="1" noChangeArrowheads="1"/>
          </p:cNvPicPr>
          <p:nvPr/>
        </p:nvPicPr>
        <p:blipFill>
          <a:blip r:embed="rId2"/>
          <a:srcRect/>
          <a:stretch>
            <a:fillRect/>
          </a:stretch>
        </p:blipFill>
        <p:spPr bwMode="auto">
          <a:xfrm>
            <a:off x="0" y="1600200"/>
            <a:ext cx="91440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990600"/>
          </a:xfrm>
        </p:spPr>
        <p:txBody>
          <a:bodyPr>
            <a:noAutofit/>
          </a:bodyPr>
          <a:lstStyle/>
          <a:p>
            <a:r>
              <a:rPr lang="en-US" sz="3600" b="1" dirty="0" smtClean="0">
                <a:latin typeface="Times New Roman" pitchFamily="18" charset="0"/>
                <a:cs typeface="Times New Roman" pitchFamily="18" charset="0"/>
              </a:rPr>
              <a:t>MOTHER AVAILED 108 SERVICES</a:t>
            </a:r>
            <a:endParaRPr lang="en-US" sz="3600" b="1" dirty="0">
              <a:latin typeface="Times New Roman" pitchFamily="18" charset="0"/>
              <a:cs typeface="Times New Roman" pitchFamily="18" charset="0"/>
            </a:endParaRPr>
          </a:p>
        </p:txBody>
      </p:sp>
      <p:pic>
        <p:nvPicPr>
          <p:cNvPr id="6147" name="Picture 3" descr="D:\IIHMR\Dissertation\Print\Eval snapshots\ppt 3.jpg"/>
          <p:cNvPicPr>
            <a:picLocks noGrp="1" noChangeAspect="1" noChangeArrowheads="1"/>
          </p:cNvPicPr>
          <p:nvPr>
            <p:ph sz="quarter" idx="1"/>
          </p:nvPr>
        </p:nvPicPr>
        <p:blipFill>
          <a:blip r:embed="rId2"/>
          <a:srcRect/>
          <a:stretch>
            <a:fillRect/>
          </a:stretch>
        </p:blipFill>
        <p:spPr bwMode="auto">
          <a:xfrm>
            <a:off x="0" y="1371600"/>
            <a:ext cx="91440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r>
              <a:rPr lang="en-US" sz="3600" b="1" dirty="0" smtClean="0">
                <a:latin typeface="Times New Roman" pitchFamily="18" charset="0"/>
                <a:cs typeface="Times New Roman" pitchFamily="18" charset="0"/>
              </a:rPr>
              <a:t>SERVICES GIVEN TO CHILD</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a:p>
        </p:txBody>
      </p:sp>
      <p:pic>
        <p:nvPicPr>
          <p:cNvPr id="7170" name="Picture 2" descr="D:\IIHMR\Dissertation\Print\Eval snapshots\ppt 4.jpg"/>
          <p:cNvPicPr>
            <a:picLocks noChangeAspect="1" noChangeArrowheads="1"/>
          </p:cNvPicPr>
          <p:nvPr/>
        </p:nvPicPr>
        <p:blipFill>
          <a:blip r:embed="rId2"/>
          <a:srcRect/>
          <a:stretch>
            <a:fillRect/>
          </a:stretch>
        </p:blipFill>
        <p:spPr bwMode="auto">
          <a:xfrm>
            <a:off x="0" y="1524000"/>
            <a:ext cx="914400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sz="3600" b="1" dirty="0" smtClean="0">
                <a:latin typeface="Times New Roman" pitchFamily="18" charset="0"/>
                <a:cs typeface="Times New Roman" pitchFamily="18" charset="0"/>
              </a:rPr>
              <a:t>REVIEW OF LITERATURE</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229600" cy="5486400"/>
          </a:xfrm>
        </p:spPr>
        <p:txBody>
          <a:bodyPr>
            <a:noAutofit/>
          </a:bodyPr>
          <a:lstStyle/>
          <a:p>
            <a:pPr marL="457200" indent="-457200" algn="jus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role of public health informatics in enhancing public health surveillance. </a:t>
            </a:r>
            <a:r>
              <a:rPr lang="en-US" sz="2000" dirty="0" smtClean="0">
                <a:latin typeface="Times New Roman" pitchFamily="18" charset="0"/>
                <a:cs typeface="Times New Roman" pitchFamily="18" charset="0"/>
              </a:rPr>
              <a:t>(</a:t>
            </a:r>
            <a:r>
              <a:rPr lang="en-US" sz="2000" dirty="0" err="1">
                <a:latin typeface="Times New Roman" pitchFamily="18" charset="0"/>
                <a:cs typeface="Times New Roman" pitchFamily="18" charset="0"/>
              </a:rPr>
              <a:t>Savel</a:t>
            </a:r>
            <a:r>
              <a:rPr lang="en-US" sz="2000" dirty="0">
                <a:latin typeface="Times New Roman" pitchFamily="18" charset="0"/>
                <a:cs typeface="Times New Roman" pitchFamily="18" charset="0"/>
              </a:rPr>
              <a:t> TG, </a:t>
            </a:r>
            <a:r>
              <a:rPr lang="en-US" sz="2000" dirty="0" err="1">
                <a:latin typeface="Times New Roman" pitchFamily="18" charset="0"/>
                <a:cs typeface="Times New Roman" pitchFamily="18" charset="0"/>
              </a:rPr>
              <a:t>Foldy</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 2012)</a:t>
            </a:r>
          </a:p>
          <a:p>
            <a:pPr marL="457200" indent="-457200" algn="just">
              <a:buAutoNum type="arabicPeriod"/>
            </a:pPr>
            <a:r>
              <a:rPr lang="en-US" sz="2000" dirty="0">
                <a:latin typeface="Times New Roman" pitchFamily="18" charset="0"/>
                <a:cs typeface="Times New Roman" pitchFamily="18" charset="0"/>
              </a:rPr>
              <a:t>Evidence-based healthcare and health informatics: derivations and extension of epidemiology.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Nakayama T</a:t>
            </a:r>
            <a:r>
              <a:rPr lang="en-US" sz="2000" dirty="0" smtClean="0">
                <a:latin typeface="Times New Roman" pitchFamily="18" charset="0"/>
                <a:cs typeface="Times New Roman" pitchFamily="18" charset="0"/>
              </a:rPr>
              <a:t>., 2006)</a:t>
            </a:r>
          </a:p>
          <a:p>
            <a:pPr marL="457200" indent="-457200" algn="just">
              <a:buAutoNum type="arabicPeriod"/>
            </a:pPr>
            <a:r>
              <a:rPr lang="en-US" sz="2000" dirty="0">
                <a:latin typeface="Times New Roman" pitchFamily="18" charset="0"/>
                <a:cs typeface="Times New Roman" pitchFamily="18" charset="0"/>
              </a:rPr>
              <a:t>Public Health Informatics: Improving and Transforming Public Health in the Information Age.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William A.Y., Patrick </a:t>
            </a:r>
            <a:r>
              <a:rPr lang="en-US" sz="2000" dirty="0" smtClean="0">
                <a:latin typeface="Times New Roman" pitchFamily="18" charset="0"/>
                <a:cs typeface="Times New Roman" pitchFamily="18" charset="0"/>
              </a:rPr>
              <a:t>W, 2000)</a:t>
            </a:r>
          </a:p>
          <a:p>
            <a:pPr marL="457200" indent="-457200" algn="just">
              <a:buAutoNum type="arabicPeriod"/>
            </a:pPr>
            <a:r>
              <a:rPr lang="en-US" sz="2000" dirty="0">
                <a:latin typeface="Times New Roman" pitchFamily="18" charset="0"/>
                <a:cs typeface="Times New Roman" pitchFamily="18" charset="0"/>
              </a:rPr>
              <a:t>Application of an essential data set based computer system in support of maternal and child care</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Moidu</a:t>
            </a:r>
            <a:r>
              <a:rPr lang="en-US" sz="2000" dirty="0">
                <a:latin typeface="Times New Roman" pitchFamily="18" charset="0"/>
                <a:cs typeface="Times New Roman" pitchFamily="18" charset="0"/>
              </a:rPr>
              <a:t> K</a:t>
            </a:r>
            <a:r>
              <a:rPr lang="en-US" sz="2000" dirty="0" smtClean="0">
                <a:latin typeface="Times New Roman" pitchFamily="18" charset="0"/>
                <a:cs typeface="Times New Roman" pitchFamily="18" charset="0"/>
              </a:rPr>
              <a:t>., 1992)</a:t>
            </a:r>
          </a:p>
          <a:p>
            <a:pPr marL="457200" indent="-457200" algn="just">
              <a:buAutoNum type="arabicPeriod"/>
            </a:pPr>
            <a:r>
              <a:rPr lang="en-US" sz="2000" dirty="0">
                <a:latin typeface="Times New Roman" pitchFamily="18" charset="0"/>
                <a:cs typeface="Times New Roman" pitchFamily="18" charset="0"/>
              </a:rPr>
              <a:t>Using technology to reduce maternal mortality in low-resource settings: challenges and opportunities</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Tsu</a:t>
            </a:r>
            <a:r>
              <a:rPr lang="en-US" sz="2000" dirty="0">
                <a:latin typeface="Times New Roman" pitchFamily="18" charset="0"/>
                <a:cs typeface="Times New Roman" pitchFamily="18" charset="0"/>
              </a:rPr>
              <a:t> VD, Free </a:t>
            </a:r>
            <a:r>
              <a:rPr lang="en-US" sz="2000" dirty="0" smtClean="0">
                <a:latin typeface="Times New Roman" pitchFamily="18" charset="0"/>
                <a:cs typeface="Times New Roman" pitchFamily="18" charset="0"/>
              </a:rPr>
              <a:t>MJ, 2002)</a:t>
            </a:r>
          </a:p>
          <a:p>
            <a:pPr marL="457200" indent="-457200" algn="just">
              <a:buAutoNum type="arabicPeriod"/>
            </a:pPr>
            <a:r>
              <a:rPr lang="en-US" sz="2000" dirty="0" err="1">
                <a:latin typeface="Times New Roman" pitchFamily="18" charset="0"/>
                <a:cs typeface="Times New Roman" pitchFamily="18" charset="0"/>
              </a:rPr>
              <a:t>mHealth</a:t>
            </a:r>
            <a:r>
              <a:rPr lang="en-US" sz="2000" dirty="0">
                <a:latin typeface="Times New Roman" pitchFamily="18" charset="0"/>
                <a:cs typeface="Times New Roman" pitchFamily="18" charset="0"/>
              </a:rPr>
              <a:t> Series: Measuring maternal newborn and child health coverage by text messaging – a county–level model for China. </a:t>
            </a:r>
            <a:r>
              <a:rPr lang="en-US" sz="2000" dirty="0" smtClean="0">
                <a:latin typeface="Times New Roman" pitchFamily="18" charset="0"/>
                <a:cs typeface="Times New Roman" pitchFamily="18" charset="0"/>
              </a:rPr>
              <a:t>(</a:t>
            </a:r>
            <a:r>
              <a:rPr lang="en-US" sz="2000" dirty="0" err="1">
                <a:latin typeface="Times New Roman" pitchFamily="18" charset="0"/>
                <a:cs typeface="Times New Roman" pitchFamily="18" charset="0"/>
              </a:rPr>
              <a:t>Yanfeng</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Zhang, 2013)</a:t>
            </a:r>
          </a:p>
          <a:p>
            <a:pPr marL="457200" indent="-457200" algn="just">
              <a:buAutoNum type="arabicPeriod"/>
            </a:pPr>
            <a:r>
              <a:rPr lang="en-US" sz="2000" dirty="0">
                <a:latin typeface="Times New Roman" pitchFamily="18" charset="0"/>
                <a:cs typeface="Times New Roman" pitchFamily="18" charset="0"/>
              </a:rPr>
              <a:t>e-</a:t>
            </a:r>
            <a:r>
              <a:rPr lang="en-US" sz="2000" dirty="0" err="1">
                <a:latin typeface="Times New Roman" pitchFamily="18" charset="0"/>
                <a:cs typeface="Times New Roman" pitchFamily="18" charset="0"/>
              </a:rPr>
              <a:t>mamta</a:t>
            </a:r>
            <a:r>
              <a:rPr lang="en-US" sz="2000" dirty="0">
                <a:latin typeface="Times New Roman" pitchFamily="18" charset="0"/>
                <a:cs typeface="Times New Roman" pitchFamily="18" charset="0"/>
              </a:rPr>
              <a:t>: Name based mother and child tracking system in Gujarat. </a:t>
            </a:r>
            <a:r>
              <a:rPr lang="en-US" sz="2000" dirty="0" smtClean="0">
                <a:latin typeface="Times New Roman" pitchFamily="18" charset="0"/>
                <a:cs typeface="Times New Roman" pitchFamily="18" charset="0"/>
              </a:rPr>
              <a:t>(</a:t>
            </a:r>
            <a:r>
              <a:rPr lang="en-US" sz="2000" dirty="0" err="1">
                <a:latin typeface="Times New Roman" pitchFamily="18" charset="0"/>
                <a:cs typeface="Times New Roman" pitchFamily="18" charset="0"/>
              </a:rPr>
              <a:t>Rajnish</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M, 2011)</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3600" b="1" dirty="0" smtClean="0">
                <a:latin typeface="Times New Roman" pitchFamily="18" charset="0"/>
                <a:cs typeface="Times New Roman" pitchFamily="18" charset="0"/>
              </a:rPr>
              <a:t>OBJECTIVES</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66800"/>
            <a:ext cx="8229600" cy="4525963"/>
          </a:xfrm>
        </p:spPr>
        <p:txBody>
          <a:bodyPr>
            <a:noAutofit/>
          </a:bodyPr>
          <a:lstStyle/>
          <a:p>
            <a:pPr algn="just">
              <a:lnSpc>
                <a:spcPct val="120000"/>
              </a:lnSpc>
            </a:pPr>
            <a:r>
              <a:rPr lang="en-US" sz="2000" b="1" u="sng" dirty="0">
                <a:latin typeface="Times New Roman" pitchFamily="18" charset="0"/>
                <a:cs typeface="Times New Roman" pitchFamily="18" charset="0"/>
              </a:rPr>
              <a:t>General Objective</a:t>
            </a:r>
            <a:endParaRPr lang="en-US" sz="2000" dirty="0">
              <a:latin typeface="Times New Roman" pitchFamily="18" charset="0"/>
              <a:cs typeface="Times New Roman" pitchFamily="18" charset="0"/>
            </a:endParaRPr>
          </a:p>
          <a:p>
            <a:pPr algn="just">
              <a:lnSpc>
                <a:spcPct val="120000"/>
              </a:lnSpc>
              <a:buNone/>
            </a:pPr>
            <a:r>
              <a:rPr lang="en-US" sz="20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To </a:t>
            </a:r>
            <a:r>
              <a:rPr lang="en-US" sz="2200" dirty="0">
                <a:latin typeface="Times New Roman" pitchFamily="18" charset="0"/>
                <a:cs typeface="Times New Roman" pitchFamily="18" charset="0"/>
              </a:rPr>
              <a:t>assess the significance of health informatics in public </a:t>
            </a:r>
            <a:r>
              <a:rPr lang="en-US" sz="2200" dirty="0" smtClean="0">
                <a:latin typeface="Times New Roman" pitchFamily="18" charset="0"/>
                <a:cs typeface="Times New Roman" pitchFamily="18" charset="0"/>
              </a:rPr>
              <a:t>health </a:t>
            </a:r>
            <a:r>
              <a:rPr lang="en-US" sz="2200" dirty="0">
                <a:latin typeface="Times New Roman" pitchFamily="18" charset="0"/>
                <a:cs typeface="Times New Roman" pitchFamily="18" charset="0"/>
              </a:rPr>
              <a:t>with detailed evaluation of Maternal Child Tracking </a:t>
            </a:r>
            <a:r>
              <a:rPr lang="en-US" sz="2200" dirty="0" smtClean="0">
                <a:latin typeface="Times New Roman" pitchFamily="18" charset="0"/>
                <a:cs typeface="Times New Roman" pitchFamily="18" charset="0"/>
              </a:rPr>
              <a:t>System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in </a:t>
            </a:r>
            <a:r>
              <a:rPr lang="en-US" sz="2200">
                <a:latin typeface="Times New Roman" pitchFamily="18" charset="0"/>
                <a:cs typeface="Times New Roman" pitchFamily="18" charset="0"/>
              </a:rPr>
              <a:t>Urban </a:t>
            </a:r>
            <a:r>
              <a:rPr lang="en-US" sz="2200" smtClean="0">
                <a:latin typeface="Times New Roman" pitchFamily="18" charset="0"/>
                <a:cs typeface="Times New Roman" pitchFamily="18" charset="0"/>
              </a:rPr>
              <a:t>area </a:t>
            </a:r>
            <a:r>
              <a:rPr lang="en-US" sz="2200" dirty="0">
                <a:latin typeface="Times New Roman" pitchFamily="18" charset="0"/>
                <a:cs typeface="Times New Roman" pitchFamily="18" charset="0"/>
              </a:rPr>
              <a:t>of </a:t>
            </a:r>
            <a:r>
              <a:rPr lang="en-US" sz="2200" dirty="0" err="1">
                <a:latin typeface="Times New Roman" pitchFamily="18" charset="0"/>
                <a:cs typeface="Times New Roman" pitchFamily="18" charset="0"/>
              </a:rPr>
              <a:t>Valsad</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District.</a:t>
            </a:r>
            <a:endParaRPr lang="en-US" sz="2200" u="sng" dirty="0">
              <a:latin typeface="Times New Roman" pitchFamily="18" charset="0"/>
              <a:cs typeface="Times New Roman" pitchFamily="18" charset="0"/>
            </a:endParaRPr>
          </a:p>
          <a:p>
            <a:pPr algn="just">
              <a:lnSpc>
                <a:spcPct val="120000"/>
              </a:lnSpc>
            </a:pPr>
            <a:r>
              <a:rPr lang="en-US" sz="2000" b="1" u="sng" dirty="0">
                <a:latin typeface="Times New Roman" pitchFamily="18" charset="0"/>
                <a:cs typeface="Times New Roman" pitchFamily="18" charset="0"/>
              </a:rPr>
              <a:t>Specific Objectives</a:t>
            </a:r>
            <a:endParaRPr lang="en-US" sz="2000" dirty="0">
              <a:latin typeface="Times New Roman" pitchFamily="18" charset="0"/>
              <a:cs typeface="Times New Roman" pitchFamily="18" charset="0"/>
            </a:endParaRPr>
          </a:p>
          <a:p>
            <a:pPr lvl="0" algn="just">
              <a:lnSpc>
                <a:spcPct val="150000"/>
              </a:lnSpc>
              <a:buFont typeface="Wingdings" pitchFamily="2" charset="2"/>
              <a:buChar char="Ø"/>
            </a:pPr>
            <a:r>
              <a:rPr lang="en-US" sz="2200" dirty="0">
                <a:latin typeface="Times New Roman" pitchFamily="18" charset="0"/>
                <a:cs typeface="Times New Roman" pitchFamily="18" charset="0"/>
              </a:rPr>
              <a:t>To explore various healthcare software available in Gujarat.</a:t>
            </a:r>
          </a:p>
          <a:p>
            <a:pPr lvl="0" algn="just">
              <a:lnSpc>
                <a:spcPct val="150000"/>
              </a:lnSpc>
              <a:buFont typeface="Wingdings" pitchFamily="2" charset="2"/>
              <a:buChar char="Ø"/>
            </a:pPr>
            <a:r>
              <a:rPr lang="en-US" sz="2200" dirty="0">
                <a:latin typeface="Times New Roman" pitchFamily="18" charset="0"/>
                <a:cs typeface="Times New Roman" pitchFamily="18" charset="0"/>
              </a:rPr>
              <a:t>To evaluate impact of health informatics in public health.</a:t>
            </a:r>
          </a:p>
          <a:p>
            <a:pPr lvl="0" algn="just">
              <a:lnSpc>
                <a:spcPct val="150000"/>
              </a:lnSpc>
              <a:buFont typeface="Wingdings" pitchFamily="2" charset="2"/>
              <a:buChar char="Ø"/>
            </a:pPr>
            <a:r>
              <a:rPr lang="en-US" sz="2200" dirty="0">
                <a:latin typeface="Times New Roman" pitchFamily="18" charset="0"/>
                <a:cs typeface="Times New Roman" pitchFamily="18" charset="0"/>
              </a:rPr>
              <a:t>To understand the health informatics and </a:t>
            </a:r>
            <a:r>
              <a:rPr lang="en-US" sz="2200" dirty="0" err="1">
                <a:latin typeface="Times New Roman" pitchFamily="18" charset="0"/>
                <a:cs typeface="Times New Roman" pitchFamily="18" charset="0"/>
              </a:rPr>
              <a:t>biosurveillance</a:t>
            </a:r>
            <a:r>
              <a:rPr lang="en-US" sz="2200" dirty="0">
                <a:latin typeface="Times New Roman" pitchFamily="18" charset="0"/>
                <a:cs typeface="Times New Roman" pitchFamily="18" charset="0"/>
              </a:rPr>
              <a:t> integration. </a:t>
            </a:r>
          </a:p>
          <a:p>
            <a:pPr lvl="0" algn="just">
              <a:lnSpc>
                <a:spcPct val="150000"/>
              </a:lnSpc>
              <a:buFont typeface="Wingdings" pitchFamily="2" charset="2"/>
              <a:buChar char="Ø"/>
            </a:pPr>
            <a:r>
              <a:rPr lang="en-US" sz="2200" dirty="0">
                <a:latin typeface="Times New Roman" pitchFamily="18" charset="0"/>
                <a:cs typeface="Times New Roman" pitchFamily="18" charset="0"/>
              </a:rPr>
              <a:t>To assess whether objectives of MCTS are </a:t>
            </a:r>
            <a:r>
              <a:rPr lang="en-US" sz="2200" dirty="0" smtClean="0">
                <a:latin typeface="Times New Roman" pitchFamily="18" charset="0"/>
                <a:cs typeface="Times New Roman" pitchFamily="18" charset="0"/>
              </a:rPr>
              <a:t>met </a:t>
            </a:r>
            <a:r>
              <a:rPr lang="en-US" sz="2200" dirty="0">
                <a:latin typeface="Times New Roman" pitchFamily="18" charset="0"/>
                <a:cs typeface="Times New Roman" pitchFamily="18" charset="0"/>
              </a:rPr>
              <a:t>or not.</a:t>
            </a:r>
          </a:p>
          <a:p>
            <a:pPr lvl="0" algn="just">
              <a:lnSpc>
                <a:spcPct val="150000"/>
              </a:lnSpc>
              <a:buFont typeface="Wingdings" pitchFamily="2" charset="2"/>
              <a:buChar char="Ø"/>
            </a:pPr>
            <a:r>
              <a:rPr lang="en-US" sz="2200" dirty="0">
                <a:latin typeface="Times New Roman" pitchFamily="18" charset="0"/>
                <a:cs typeface="Times New Roman" pitchFamily="18" charset="0"/>
              </a:rPr>
              <a:t>To find out gaps that prevents MCTS to be completely functional.</a:t>
            </a:r>
          </a:p>
          <a:p>
            <a:pPr lvl="0" algn="just">
              <a:lnSpc>
                <a:spcPct val="150000"/>
              </a:lnSpc>
              <a:buFont typeface="Wingdings" pitchFamily="2" charset="2"/>
              <a:buChar char="Ø"/>
            </a:pPr>
            <a:r>
              <a:rPr lang="en-US" sz="2200" dirty="0">
                <a:latin typeface="Times New Roman" pitchFamily="18" charset="0"/>
                <a:cs typeface="Times New Roman" pitchFamily="18" charset="0"/>
              </a:rPr>
              <a:t>To find out bottlenecks from </a:t>
            </a:r>
            <a:r>
              <a:rPr lang="en-US" sz="2200" dirty="0" smtClean="0">
                <a:latin typeface="Times New Roman" pitchFamily="18" charset="0"/>
                <a:cs typeface="Times New Roman" pitchFamily="18" charset="0"/>
              </a:rPr>
              <a:t>UHO/MHO’s </a:t>
            </a:r>
            <a:r>
              <a:rPr lang="en-US" sz="2200" dirty="0">
                <a:latin typeface="Times New Roman" pitchFamily="18" charset="0"/>
                <a:cs typeface="Times New Roman" pitchFamily="18" charset="0"/>
              </a:rPr>
              <a:t>and </a:t>
            </a:r>
            <a:r>
              <a:rPr lang="en-US" sz="2200" dirty="0" smtClean="0">
                <a:latin typeface="Times New Roman" pitchFamily="18" charset="0"/>
                <a:cs typeface="Times New Roman" pitchFamily="18" charset="0"/>
              </a:rPr>
              <a:t>FHW’s </a:t>
            </a:r>
            <a:r>
              <a:rPr lang="en-US" sz="2200" dirty="0">
                <a:latin typeface="Times New Roman" pitchFamily="18" charset="0"/>
                <a:cs typeface="Times New Roman" pitchFamily="18" charset="0"/>
              </a:rPr>
              <a:t>perspective.</a:t>
            </a:r>
          </a:p>
          <a:p>
            <a:pPr algn="just">
              <a:lnSpc>
                <a:spcPct val="120000"/>
              </a:lnSpc>
              <a:buNone/>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600" b="1" dirty="0" smtClean="0">
                <a:latin typeface="Times New Roman" pitchFamily="18" charset="0"/>
                <a:cs typeface="Times New Roman" pitchFamily="18" charset="0"/>
              </a:rPr>
              <a:t>METHODOLOGY</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219200"/>
            <a:ext cx="8458200" cy="5486400"/>
          </a:xfrm>
        </p:spPr>
        <p:txBody>
          <a:bodyPr>
            <a:normAutofit/>
          </a:bodyPr>
          <a:lstStyle/>
          <a:p>
            <a:pPr lvl="0" algn="just">
              <a:lnSpc>
                <a:spcPct val="150000"/>
              </a:lnSpc>
            </a:pPr>
            <a:r>
              <a:rPr lang="en-US" sz="2000" b="1" u="sng" dirty="0">
                <a:latin typeface="Times New Roman" pitchFamily="18" charset="0"/>
                <a:cs typeface="Times New Roman" pitchFamily="18" charset="0"/>
              </a:rPr>
              <a:t>Study Area</a:t>
            </a:r>
            <a:r>
              <a:rPr lang="en-US" sz="2000" b="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Valsad</a:t>
            </a:r>
            <a:r>
              <a:rPr lang="en-US" sz="2000" dirty="0">
                <a:latin typeface="Times New Roman" pitchFamily="18" charset="0"/>
                <a:cs typeface="Times New Roman" pitchFamily="18" charset="0"/>
              </a:rPr>
              <a:t>, Gujarat</a:t>
            </a:r>
          </a:p>
          <a:p>
            <a:pPr lvl="0" algn="just">
              <a:lnSpc>
                <a:spcPct val="150000"/>
              </a:lnSpc>
            </a:pPr>
            <a:r>
              <a:rPr lang="en-US" sz="2000" b="1" u="sng" dirty="0" smtClean="0">
                <a:latin typeface="Times New Roman" pitchFamily="18" charset="0"/>
                <a:cs typeface="Times New Roman" pitchFamily="18" charset="0"/>
              </a:rPr>
              <a:t>Study Design:</a:t>
            </a:r>
            <a:r>
              <a:rPr lang="en-US" sz="2000" dirty="0" smtClean="0">
                <a:latin typeface="Times New Roman" pitchFamily="18" charset="0"/>
                <a:cs typeface="Times New Roman" pitchFamily="18" charset="0"/>
              </a:rPr>
              <a:t> A </a:t>
            </a:r>
            <a:r>
              <a:rPr lang="en-US" sz="2000" dirty="0">
                <a:latin typeface="Times New Roman" pitchFamily="18" charset="0"/>
                <a:cs typeface="Times New Roman" pitchFamily="18" charset="0"/>
              </a:rPr>
              <a:t>descriptive cross-sectional study involving 26 urban health staff.</a:t>
            </a:r>
          </a:p>
          <a:p>
            <a:pPr lvl="0" algn="just">
              <a:lnSpc>
                <a:spcPct val="150000"/>
              </a:lnSpc>
            </a:pPr>
            <a:r>
              <a:rPr lang="en-US" sz="2000" b="1" u="sng" dirty="0">
                <a:latin typeface="Times New Roman" pitchFamily="18" charset="0"/>
                <a:cs typeface="Times New Roman" pitchFamily="18" charset="0"/>
              </a:rPr>
              <a:t>Time:</a:t>
            </a:r>
            <a:r>
              <a:rPr lang="en-US" sz="2000" dirty="0">
                <a:latin typeface="Times New Roman" pitchFamily="18" charset="0"/>
                <a:cs typeface="Times New Roman" pitchFamily="18" charset="0"/>
              </a:rPr>
              <a:t> 6</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February to 8</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May 2014.</a:t>
            </a:r>
          </a:p>
          <a:p>
            <a:pPr lvl="0" algn="just">
              <a:lnSpc>
                <a:spcPct val="150000"/>
              </a:lnSpc>
            </a:pPr>
            <a:r>
              <a:rPr lang="en-US" sz="2000" b="1" u="sng" dirty="0" smtClean="0">
                <a:latin typeface="Times New Roman" pitchFamily="18" charset="0"/>
                <a:cs typeface="Times New Roman" pitchFamily="18" charset="0"/>
              </a:rPr>
              <a:t>Study Population: </a:t>
            </a:r>
            <a:r>
              <a:rPr lang="en-US" sz="2000" dirty="0">
                <a:latin typeface="Times New Roman" pitchFamily="18" charset="0"/>
                <a:cs typeface="Times New Roman" pitchFamily="18" charset="0"/>
              </a:rPr>
              <a:t>Urban Health Officers and Female Health Workers.</a:t>
            </a:r>
          </a:p>
          <a:p>
            <a:pPr lvl="0" algn="just">
              <a:lnSpc>
                <a:spcPct val="150000"/>
              </a:lnSpc>
            </a:pPr>
            <a:r>
              <a:rPr lang="en-US" sz="2000" b="1" u="sng" dirty="0" smtClean="0">
                <a:latin typeface="Times New Roman" pitchFamily="18" charset="0"/>
                <a:cs typeface="Times New Roman" pitchFamily="18" charset="0"/>
              </a:rPr>
              <a:t>Sample Size And Method: </a:t>
            </a:r>
            <a:r>
              <a:rPr lang="en-US" sz="2000" dirty="0" smtClean="0">
                <a:latin typeface="Times New Roman" pitchFamily="18" charset="0"/>
                <a:cs typeface="Times New Roman" pitchFamily="18" charset="0"/>
              </a:rPr>
              <a:t>Non </a:t>
            </a:r>
            <a:r>
              <a:rPr lang="en-US" sz="2000" dirty="0">
                <a:latin typeface="Times New Roman" pitchFamily="18" charset="0"/>
                <a:cs typeface="Times New Roman" pitchFamily="18" charset="0"/>
              </a:rPr>
              <a:t>probability convenience sample consisted of 26 including 7 </a:t>
            </a:r>
            <a:r>
              <a:rPr lang="en-US" sz="2000" dirty="0" smtClean="0">
                <a:latin typeface="Times New Roman" pitchFamily="18" charset="0"/>
                <a:cs typeface="Times New Roman" pitchFamily="18" charset="0"/>
              </a:rPr>
              <a:t>Urban/Municipal </a:t>
            </a:r>
            <a:r>
              <a:rPr lang="en-US" sz="2000" dirty="0">
                <a:latin typeface="Times New Roman" pitchFamily="18" charset="0"/>
                <a:cs typeface="Times New Roman" pitchFamily="18" charset="0"/>
              </a:rPr>
              <a:t>Health Officers and 19 Female Health Workers</a:t>
            </a:r>
            <a:r>
              <a:rPr lang="en-US" sz="2000" dirty="0" smtClean="0">
                <a:latin typeface="Times New Roman" pitchFamily="18" charset="0"/>
                <a:cs typeface="Times New Roman" pitchFamily="18" charset="0"/>
              </a:rPr>
              <a:t>.</a:t>
            </a:r>
          </a:p>
          <a:p>
            <a:pPr lvl="0" algn="just">
              <a:lnSpc>
                <a:spcPct val="150000"/>
              </a:lnSpc>
            </a:pPr>
            <a:r>
              <a:rPr lang="en-US" sz="2000" b="1" u="sng" dirty="0" smtClean="0">
                <a:latin typeface="Times New Roman" pitchFamily="18" charset="0"/>
                <a:cs typeface="Times New Roman" pitchFamily="18" charset="0"/>
              </a:rPr>
              <a:t>Data Collection:</a:t>
            </a:r>
            <a:r>
              <a:rPr lang="en-US" sz="2000" dirty="0" smtClean="0">
                <a:latin typeface="Times New Roman" pitchFamily="18" charset="0"/>
                <a:cs typeface="Times New Roman" pitchFamily="18" charset="0"/>
              </a:rPr>
              <a:t> Primary: Questionnaire and Secondary: Observation</a:t>
            </a:r>
            <a:endParaRPr lang="en-US" sz="2000" b="1" u="sng" dirty="0">
              <a:latin typeface="Times New Roman" pitchFamily="18" charset="0"/>
              <a:cs typeface="Times New Roman" pitchFamily="18" charset="0"/>
            </a:endParaRPr>
          </a:p>
          <a:p>
            <a:pPr lvl="0" algn="just">
              <a:lnSpc>
                <a:spcPct val="150000"/>
              </a:lnSpc>
            </a:pPr>
            <a:r>
              <a:rPr lang="en-US" sz="2000" b="1" u="sng" dirty="0" smtClean="0">
                <a:latin typeface="Times New Roman" pitchFamily="18" charset="0"/>
                <a:cs typeface="Times New Roman" pitchFamily="18" charset="0"/>
              </a:rPr>
              <a:t>Tools And Techniques: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Questionnaire and observation techniques.	</a:t>
            </a:r>
            <a:endParaRPr lang="en-US" sz="2000" dirty="0" smtClean="0">
              <a:latin typeface="Times New Roman" pitchFamily="18" charset="0"/>
              <a:cs typeface="Times New Roman" pitchFamily="18" charset="0"/>
            </a:endParaRPr>
          </a:p>
          <a:p>
            <a:pPr lvl="0"/>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15962"/>
          </a:xfrm>
        </p:spPr>
        <p:txBody>
          <a:bodyPr>
            <a:normAutofit/>
          </a:bodyPr>
          <a:lstStyle/>
          <a:p>
            <a:r>
              <a:rPr lang="en-US" sz="3600" b="1" dirty="0" smtClean="0">
                <a:latin typeface="Times New Roman" pitchFamily="18" charset="0"/>
                <a:cs typeface="Times New Roman" pitchFamily="18" charset="0"/>
              </a:rPr>
              <a:t>KEY STUDY FINDINGS</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685800" y="1371600"/>
          <a:ext cx="105918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85800"/>
          </a:xfrm>
        </p:spPr>
        <p:txBody>
          <a:bodyPr>
            <a:noAutofit/>
          </a:bodyPr>
          <a:lstStyle/>
          <a:p>
            <a:pPr algn="ctr"/>
            <a:r>
              <a:rPr lang="en-US" sz="4000" b="1" dirty="0" smtClean="0">
                <a:latin typeface="Times New Roman" pitchFamily="18" charset="0"/>
                <a:cs typeface="Times New Roman" pitchFamily="18" charset="0"/>
              </a:rPr>
              <a:t>E-</a:t>
            </a:r>
            <a:r>
              <a:rPr lang="en-US" sz="4000" b="1" dirty="0" err="1" smtClean="0">
                <a:latin typeface="Times New Roman" pitchFamily="18" charset="0"/>
                <a:cs typeface="Times New Roman" pitchFamily="18" charset="0"/>
              </a:rPr>
              <a:t>mamta</a:t>
            </a:r>
            <a:endParaRPr lang="en-US" sz="40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14400"/>
            <a:ext cx="8229600" cy="5943600"/>
          </a:xfrm>
        </p:spPr>
        <p:txBody>
          <a:bodyPr>
            <a:normAutofit lnSpcReduction="10000"/>
          </a:bodyPr>
          <a:lstStyle/>
          <a:p>
            <a:pPr algn="just">
              <a:lnSpc>
                <a:spcPct val="150000"/>
              </a:lnSpc>
            </a:pPr>
            <a:r>
              <a:rPr lang="en-US" sz="2200" dirty="0" smtClean="0">
                <a:latin typeface="Times New Roman" pitchFamily="18" charset="0"/>
                <a:cs typeface="Times New Roman" pitchFamily="18" charset="0"/>
              </a:rPr>
              <a:t>Maternal Child tracking System also called as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is online software that facilitates name based tracking of individual. The aim of this software is to ascertain service delivery to population of Gujarat with special emphasis on mother and children.</a:t>
            </a:r>
          </a:p>
          <a:p>
            <a:pPr algn="just"/>
            <a:r>
              <a:rPr lang="en-US" sz="2200" b="1" u="sng" dirty="0" smtClean="0">
                <a:latin typeface="Times New Roman" pitchFamily="18" charset="0"/>
                <a:cs typeface="Times New Roman" pitchFamily="18" charset="0"/>
              </a:rPr>
              <a:t>Objectives of E-</a:t>
            </a:r>
            <a:r>
              <a:rPr lang="en-US" sz="2200" b="1" u="sng" dirty="0" err="1" smtClean="0">
                <a:latin typeface="Times New Roman" pitchFamily="18" charset="0"/>
                <a:cs typeface="Times New Roman" pitchFamily="18" charset="0"/>
              </a:rPr>
              <a:t>mamta</a:t>
            </a:r>
            <a:endParaRPr lang="en-US" sz="2200" dirty="0" smtClean="0">
              <a:latin typeface="Times New Roman" pitchFamily="18" charset="0"/>
              <a:cs typeface="Times New Roman" pitchFamily="18" charset="0"/>
            </a:endParaRPr>
          </a:p>
          <a:p>
            <a:pPr lvl="0" algn="just">
              <a:buFont typeface="Wingdings" pitchFamily="2" charset="2"/>
              <a:buChar char="Ø"/>
            </a:pPr>
            <a:r>
              <a:rPr lang="en-US" sz="2200" dirty="0" smtClean="0">
                <a:latin typeface="Times New Roman" pitchFamily="18" charset="0"/>
                <a:cs typeface="Times New Roman" pitchFamily="18" charset="0"/>
              </a:rPr>
              <a:t>To aid in extensive and qualitative service delivery to mother through ensuring:</a:t>
            </a:r>
          </a:p>
          <a:p>
            <a:pPr lvl="0" algn="just">
              <a:buFont typeface="Arial" pitchFamily="34" charset="0"/>
              <a:buChar char="•"/>
            </a:pPr>
            <a:r>
              <a:rPr lang="en-US" sz="2200" dirty="0" smtClean="0">
                <a:latin typeface="Times New Roman" pitchFamily="18" charset="0"/>
                <a:cs typeface="Times New Roman" pitchFamily="18" charset="0"/>
              </a:rPr>
              <a:t>Full Ante Natal Care (ANC) services on time</a:t>
            </a:r>
          </a:p>
          <a:p>
            <a:pPr lvl="0" algn="just">
              <a:buFont typeface="Arial" pitchFamily="34" charset="0"/>
              <a:buChar char="•"/>
            </a:pPr>
            <a:r>
              <a:rPr lang="en-US" sz="2200" dirty="0" smtClean="0">
                <a:latin typeface="Times New Roman" pitchFamily="18" charset="0"/>
                <a:cs typeface="Times New Roman" pitchFamily="18" charset="0"/>
              </a:rPr>
              <a:t>Full Post Natal Care (PNC) services on time.</a:t>
            </a:r>
          </a:p>
          <a:p>
            <a:pPr lvl="0" algn="just">
              <a:buFont typeface="Wingdings" pitchFamily="2" charset="2"/>
              <a:buChar char="Ø"/>
            </a:pPr>
            <a:r>
              <a:rPr lang="en-US" sz="2200" dirty="0" smtClean="0">
                <a:latin typeface="Times New Roman" pitchFamily="18" charset="0"/>
                <a:cs typeface="Times New Roman" pitchFamily="18" charset="0"/>
              </a:rPr>
              <a:t>To provide comprehensive care to children by ensuring full immunization coverage.</a:t>
            </a:r>
          </a:p>
          <a:p>
            <a:pPr lvl="0" algn="just">
              <a:buFont typeface="Wingdings" pitchFamily="2" charset="2"/>
              <a:buChar char="Ø"/>
            </a:pPr>
            <a:r>
              <a:rPr lang="en-US" sz="2200" dirty="0" smtClean="0">
                <a:latin typeface="Times New Roman" pitchFamily="18" charset="0"/>
                <a:cs typeface="Times New Roman" pitchFamily="18" charset="0"/>
              </a:rPr>
              <a:t>To aid in authentic reporting and enhanced analysis of data.</a:t>
            </a:r>
          </a:p>
          <a:p>
            <a:pPr lvl="0" algn="just">
              <a:buFont typeface="Wingdings" pitchFamily="2" charset="2"/>
              <a:buChar char="Ø"/>
            </a:pPr>
            <a:r>
              <a:rPr lang="en-US" sz="2200" dirty="0" smtClean="0">
                <a:latin typeface="Times New Roman" pitchFamily="18" charset="0"/>
                <a:cs typeface="Times New Roman" pitchFamily="18" charset="0"/>
              </a:rPr>
              <a:t>To enhance coordination across departments.</a:t>
            </a:r>
          </a:p>
          <a:p>
            <a:pPr lvl="0" algn="just">
              <a:buFont typeface="Wingdings" pitchFamily="2" charset="2"/>
              <a:buChar char="Ø"/>
            </a:pPr>
            <a:r>
              <a:rPr lang="en-US" sz="2200" dirty="0" smtClean="0">
                <a:latin typeface="Times New Roman" pitchFamily="18" charset="0"/>
                <a:cs typeface="Times New Roman" pitchFamily="18" charset="0"/>
              </a:rPr>
              <a:t>To target critical healthcare issues, on the basis of MDG, </a:t>
            </a:r>
            <a:r>
              <a:rPr lang="en-US" sz="2200" dirty="0" err="1" smtClean="0">
                <a:latin typeface="Times New Roman" pitchFamily="18" charset="0"/>
                <a:cs typeface="Times New Roman" pitchFamily="18" charset="0"/>
              </a:rPr>
              <a:t>Swarnim</a:t>
            </a:r>
            <a:r>
              <a:rPr lang="en-US" sz="2200" dirty="0" smtClean="0">
                <a:latin typeface="Times New Roman" pitchFamily="18" charset="0"/>
                <a:cs typeface="Times New Roman" pitchFamily="18" charset="0"/>
              </a:rPr>
              <a:t> Gujarat goals and the goals of NRHM.</a:t>
            </a:r>
          </a:p>
          <a:p>
            <a:pPr algn="just">
              <a:lnSpc>
                <a:spcPct val="150000"/>
              </a:lnSpc>
              <a:buNone/>
            </a:pPr>
            <a:endParaRPr lang="en-US" sz="22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639762"/>
          </a:xfrm>
        </p:spPr>
        <p:txBody>
          <a:bodyPr>
            <a:noAutofit/>
          </a:bodyPr>
          <a:lstStyle/>
          <a:p>
            <a:r>
              <a:rPr lang="en-US" sz="3600" b="1" dirty="0" smtClean="0">
                <a:latin typeface="Times New Roman" pitchFamily="18" charset="0"/>
                <a:cs typeface="Times New Roman" pitchFamily="18" charset="0"/>
              </a:rPr>
              <a:t>KEY STUDY FINDINGS</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95400"/>
            <a:ext cx="8229600" cy="4906963"/>
          </a:xfrm>
        </p:spPr>
        <p:txBody>
          <a:bodyPr>
            <a:noAutofit/>
          </a:bodyPr>
          <a:lstStyle/>
          <a:p>
            <a:pPr algn="just">
              <a:buNone/>
            </a:pPr>
            <a:r>
              <a:rPr lang="en-US" sz="2200" b="1" u="sng" dirty="0">
                <a:latin typeface="Times New Roman" pitchFamily="18" charset="0"/>
                <a:cs typeface="Times New Roman" pitchFamily="18" charset="0"/>
              </a:rPr>
              <a:t>ABILITY </a:t>
            </a:r>
            <a:r>
              <a:rPr lang="en-US" sz="2200" b="1" u="sng" dirty="0" smtClean="0">
                <a:latin typeface="Times New Roman" pitchFamily="18" charset="0"/>
                <a:cs typeface="Times New Roman" pitchFamily="18" charset="0"/>
              </a:rPr>
              <a:t>GUJARAT</a:t>
            </a:r>
          </a:p>
          <a:p>
            <a:pPr algn="just">
              <a:buNone/>
            </a:pPr>
            <a:endParaRPr lang="en-US" sz="2200" dirty="0">
              <a:latin typeface="Times New Roman" pitchFamily="18" charset="0"/>
              <a:cs typeface="Times New Roman" pitchFamily="18" charset="0"/>
            </a:endParaRPr>
          </a:p>
          <a:p>
            <a:pPr lvl="0" algn="just"/>
            <a:r>
              <a:rPr lang="en-US" sz="2200" dirty="0" smtClean="0">
                <a:latin typeface="Times New Roman" pitchFamily="18" charset="0"/>
                <a:cs typeface="Times New Roman" pitchFamily="18" charset="0"/>
              </a:rPr>
              <a:t>It </a:t>
            </a:r>
            <a:r>
              <a:rPr lang="en-US" sz="2200" dirty="0">
                <a:latin typeface="Times New Roman" pitchFamily="18" charset="0"/>
                <a:cs typeface="Times New Roman" pitchFamily="18" charset="0"/>
              </a:rPr>
              <a:t>is significant software that caters to those who are neglected or avoided section of community.</a:t>
            </a:r>
          </a:p>
          <a:p>
            <a:pPr lvl="0" algn="just"/>
            <a:r>
              <a:rPr lang="en-US" sz="2200" dirty="0">
                <a:latin typeface="Times New Roman" pitchFamily="18" charset="0"/>
                <a:cs typeface="Times New Roman" pitchFamily="18" charset="0"/>
              </a:rPr>
              <a:t>Through this software a centralized database of all registered </a:t>
            </a:r>
            <a:r>
              <a:rPr lang="en-US" sz="2200" dirty="0" err="1">
                <a:latin typeface="Times New Roman" pitchFamily="18" charset="0"/>
                <a:cs typeface="Times New Roman" pitchFamily="18" charset="0"/>
              </a:rPr>
              <a:t>PwD’s</a:t>
            </a:r>
            <a:r>
              <a:rPr lang="en-US" sz="2200" dirty="0">
                <a:latin typeface="Times New Roman" pitchFamily="18" charset="0"/>
                <a:cs typeface="Times New Roman" pitchFamily="18" charset="0"/>
              </a:rPr>
              <a:t> are saved.</a:t>
            </a:r>
          </a:p>
          <a:p>
            <a:pPr lvl="0" algn="just"/>
            <a:r>
              <a:rPr lang="en-US" sz="2200" dirty="0">
                <a:latin typeface="Times New Roman" pitchFamily="18" charset="0"/>
                <a:cs typeface="Times New Roman" pitchFamily="18" charset="0"/>
              </a:rPr>
              <a:t>The information fed is authentic &amp; verified.</a:t>
            </a:r>
          </a:p>
          <a:p>
            <a:pPr lvl="0" algn="just"/>
            <a:r>
              <a:rPr lang="en-US" sz="2200" dirty="0">
                <a:latin typeface="Times New Roman" pitchFamily="18" charset="0"/>
                <a:cs typeface="Times New Roman" pitchFamily="18" charset="0"/>
              </a:rPr>
              <a:t>Real time information is captured.</a:t>
            </a:r>
          </a:p>
          <a:p>
            <a:pPr lvl="0" algn="just"/>
            <a:r>
              <a:rPr lang="en-US" sz="2200" dirty="0">
                <a:latin typeface="Times New Roman" pitchFamily="18" charset="0"/>
                <a:cs typeface="Times New Roman" pitchFamily="18" charset="0"/>
              </a:rPr>
              <a:t>With this software it becomes quite easy for </a:t>
            </a:r>
            <a:r>
              <a:rPr lang="en-US" sz="2200" dirty="0" err="1">
                <a:latin typeface="Times New Roman" pitchFamily="18" charset="0"/>
                <a:cs typeface="Times New Roman" pitchFamily="18" charset="0"/>
              </a:rPr>
              <a:t>PwD</a:t>
            </a:r>
            <a:r>
              <a:rPr lang="en-US" sz="2200" dirty="0">
                <a:latin typeface="Times New Roman" pitchFamily="18" charset="0"/>
                <a:cs typeface="Times New Roman" pitchFamily="18" charset="0"/>
              </a:rPr>
              <a:t> to get disability certificate.</a:t>
            </a:r>
          </a:p>
          <a:p>
            <a:pPr lvl="0" algn="just"/>
            <a:r>
              <a:rPr lang="en-US" sz="2200" dirty="0">
                <a:latin typeface="Times New Roman" pitchFamily="18" charset="0"/>
                <a:cs typeface="Times New Roman" pitchFamily="18" charset="0"/>
              </a:rPr>
              <a:t>Hassles to disabled person is reduced, the entire process is very systematized and simpler for them.</a:t>
            </a:r>
          </a:p>
          <a:p>
            <a:pPr lvl="0" algn="just"/>
            <a:r>
              <a:rPr lang="en-US" sz="2200" dirty="0">
                <a:latin typeface="Times New Roman" pitchFamily="18" charset="0"/>
                <a:cs typeface="Times New Roman" pitchFamily="18" charset="0"/>
              </a:rPr>
              <a:t>Records life is quite long, they are saved for years.</a:t>
            </a:r>
          </a:p>
          <a:p>
            <a:pPr algn="just">
              <a:buNone/>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15962"/>
          </a:xfrm>
        </p:spPr>
        <p:txBody>
          <a:bodyPr>
            <a:normAutofit/>
          </a:bodyPr>
          <a:lstStyle/>
          <a:p>
            <a:r>
              <a:rPr lang="en-US" sz="3600" b="1" dirty="0" smtClean="0">
                <a:latin typeface="Times New Roman" pitchFamily="18" charset="0"/>
                <a:cs typeface="Times New Roman" pitchFamily="18" charset="0"/>
              </a:rPr>
              <a:t>KEY STUDY FINDINGS (</a:t>
            </a:r>
            <a:r>
              <a:rPr lang="en-US" sz="3600" b="1" dirty="0" err="1" smtClean="0">
                <a:latin typeface="Times New Roman" pitchFamily="18" charset="0"/>
                <a:cs typeface="Times New Roman" pitchFamily="18" charset="0"/>
              </a:rPr>
              <a:t>ctd</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066800"/>
            <a:ext cx="8229600" cy="4830763"/>
          </a:xfrm>
        </p:spPr>
        <p:txBody>
          <a:bodyPr>
            <a:noAutofit/>
          </a:bodyPr>
          <a:lstStyle/>
          <a:p>
            <a:pPr algn="just">
              <a:buNone/>
            </a:pPr>
            <a:r>
              <a:rPr lang="en-US" sz="2200" b="1" u="sng" dirty="0">
                <a:latin typeface="Times New Roman" pitchFamily="18" charset="0"/>
                <a:cs typeface="Times New Roman" pitchFamily="18" charset="0"/>
              </a:rPr>
              <a:t>BIRTH &amp; DEATH ENTRY </a:t>
            </a:r>
            <a:r>
              <a:rPr lang="en-US" sz="2200" b="1" u="sng" dirty="0" smtClean="0">
                <a:latin typeface="Times New Roman" pitchFamily="18" charset="0"/>
                <a:cs typeface="Times New Roman" pitchFamily="18" charset="0"/>
              </a:rPr>
              <a:t>APPLICATION</a:t>
            </a:r>
          </a:p>
          <a:p>
            <a:pPr lvl="0" algn="just">
              <a:lnSpc>
                <a:spcPct val="170000"/>
              </a:lnSpc>
            </a:pPr>
            <a:r>
              <a:rPr lang="en-US" sz="2200" dirty="0">
                <a:latin typeface="Times New Roman" pitchFamily="18" charset="0"/>
                <a:cs typeface="Times New Roman" pitchFamily="18" charset="0"/>
              </a:rPr>
              <a:t>Information related to birth of time like whether it is a home delivery or institutional delivery, mother’s age at time of baby birth, and full term delivery or pre-term delivery.</a:t>
            </a:r>
          </a:p>
          <a:p>
            <a:pPr lvl="0" algn="just">
              <a:lnSpc>
                <a:spcPct val="170000"/>
              </a:lnSpc>
            </a:pPr>
            <a:r>
              <a:rPr lang="en-US" sz="2200" dirty="0" smtClean="0">
                <a:latin typeface="Times New Roman" pitchFamily="18" charset="0"/>
                <a:cs typeface="Times New Roman" pitchFamily="18" charset="0"/>
              </a:rPr>
              <a:t>When death </a:t>
            </a:r>
            <a:r>
              <a:rPr lang="en-US" sz="2200" dirty="0">
                <a:latin typeface="Times New Roman" pitchFamily="18" charset="0"/>
                <a:cs typeface="Times New Roman" pitchFamily="18" charset="0"/>
              </a:rPr>
              <a:t>related data is entered it saves date of death with age at time of death, it also check whether the death is medically verified or not, and whether medical assistance was given or not.</a:t>
            </a:r>
          </a:p>
          <a:p>
            <a:pPr lvl="0" algn="just">
              <a:lnSpc>
                <a:spcPct val="170000"/>
              </a:lnSpc>
            </a:pPr>
            <a:r>
              <a:rPr lang="en-US" sz="2200" dirty="0" smtClean="0">
                <a:latin typeface="Times New Roman" pitchFamily="18" charset="0"/>
                <a:cs typeface="Times New Roman" pitchFamily="18" charset="0"/>
              </a:rPr>
              <a:t>Through </a:t>
            </a:r>
            <a:r>
              <a:rPr lang="en-US" sz="2200" dirty="0">
                <a:latin typeface="Times New Roman" pitchFamily="18" charset="0"/>
                <a:cs typeface="Times New Roman" pitchFamily="18" charset="0"/>
              </a:rPr>
              <a:t>summary report, one can see aggregated report of individual category like birth, death and still birth.  The information for particular year and month can be traced.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81000"/>
            <a:ext cx="8229600" cy="792162"/>
          </a:xfrm>
        </p:spPr>
        <p:txBody>
          <a:bodyPr>
            <a:normAutofit/>
          </a:bodyPr>
          <a:lstStyle/>
          <a:p>
            <a:r>
              <a:rPr lang="en-US" sz="3600" b="1" dirty="0" smtClean="0">
                <a:latin typeface="Times New Roman" pitchFamily="18" charset="0"/>
                <a:cs typeface="Times New Roman" pitchFamily="18" charset="0"/>
              </a:rPr>
              <a:t>KEY STUDY FINDINGS (</a:t>
            </a:r>
            <a:r>
              <a:rPr lang="en-US" sz="3600" b="1" dirty="0" err="1" smtClean="0">
                <a:latin typeface="Times New Roman" pitchFamily="18" charset="0"/>
                <a:cs typeface="Times New Roman" pitchFamily="18" charset="0"/>
              </a:rPr>
              <a:t>ctd</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95400"/>
            <a:ext cx="8229600" cy="4830763"/>
          </a:xfrm>
        </p:spPr>
        <p:txBody>
          <a:bodyPr>
            <a:normAutofit lnSpcReduction="10000"/>
          </a:bodyPr>
          <a:lstStyle/>
          <a:p>
            <a:pPr algn="just">
              <a:lnSpc>
                <a:spcPct val="150000"/>
              </a:lnSpc>
              <a:buNone/>
            </a:pPr>
            <a:r>
              <a:rPr lang="en-US" sz="2200" dirty="0" smtClean="0">
                <a:latin typeface="Times New Roman" pitchFamily="18" charset="0"/>
                <a:cs typeface="Times New Roman" pitchFamily="18" charset="0"/>
              </a:rPr>
              <a:t>   </a:t>
            </a:r>
            <a:r>
              <a:rPr lang="en-US" sz="2200" b="1" u="sng" dirty="0" smtClean="0">
                <a:latin typeface="Times New Roman" pitchFamily="18" charset="0"/>
                <a:cs typeface="Times New Roman" pitchFamily="18" charset="0"/>
              </a:rPr>
              <a:t>DRUG </a:t>
            </a:r>
            <a:r>
              <a:rPr lang="en-US" sz="2200" b="1" u="sng" dirty="0">
                <a:latin typeface="Times New Roman" pitchFamily="18" charset="0"/>
                <a:cs typeface="Times New Roman" pitchFamily="18" charset="0"/>
              </a:rPr>
              <a:t>LOGISTICS INFORMATION &amp; MANAGEMENT SYSTEM (</a:t>
            </a:r>
            <a:r>
              <a:rPr lang="en-US" sz="2200" b="1" u="sng" dirty="0" smtClean="0">
                <a:latin typeface="Times New Roman" pitchFamily="18" charset="0"/>
                <a:cs typeface="Times New Roman" pitchFamily="18" charset="0"/>
              </a:rPr>
              <a:t>DLIMS) </a:t>
            </a:r>
          </a:p>
          <a:p>
            <a:pPr algn="just">
              <a:lnSpc>
                <a:spcPct val="150000"/>
              </a:lnSpc>
              <a:buNone/>
            </a:pP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services that have been improved with DLIMS are:</a:t>
            </a:r>
          </a:p>
          <a:p>
            <a:pPr lvl="0" algn="just">
              <a:lnSpc>
                <a:spcPct val="150000"/>
              </a:lnSpc>
            </a:pPr>
            <a:r>
              <a:rPr lang="en-US" sz="2200" dirty="0">
                <a:latin typeface="Times New Roman" pitchFamily="18" charset="0"/>
                <a:cs typeface="Times New Roman" pitchFamily="18" charset="0"/>
              </a:rPr>
              <a:t>Online indenting aid in efficiency and saves time and resources.</a:t>
            </a:r>
          </a:p>
          <a:p>
            <a:pPr lvl="0" algn="just">
              <a:lnSpc>
                <a:spcPct val="150000"/>
              </a:lnSpc>
            </a:pPr>
            <a:r>
              <a:rPr lang="en-US" sz="2200" dirty="0">
                <a:latin typeface="Times New Roman" pitchFamily="18" charset="0"/>
                <a:cs typeface="Times New Roman" pitchFamily="18" charset="0"/>
              </a:rPr>
              <a:t>With centralize database duplication are minimized and output is enhanced.</a:t>
            </a:r>
          </a:p>
          <a:p>
            <a:pPr lvl="0" algn="just">
              <a:lnSpc>
                <a:spcPct val="150000"/>
              </a:lnSpc>
            </a:pPr>
            <a:r>
              <a:rPr lang="en-US" sz="2200" dirty="0">
                <a:latin typeface="Times New Roman" pitchFamily="18" charset="0"/>
                <a:cs typeface="Times New Roman" pitchFamily="18" charset="0"/>
              </a:rPr>
              <a:t>Drug status monitoring is enhanced.</a:t>
            </a:r>
          </a:p>
          <a:p>
            <a:pPr lvl="0" algn="just">
              <a:lnSpc>
                <a:spcPct val="150000"/>
              </a:lnSpc>
            </a:pPr>
            <a:r>
              <a:rPr lang="en-US" sz="2200" dirty="0">
                <a:latin typeface="Times New Roman" pitchFamily="18" charset="0"/>
                <a:cs typeface="Times New Roman" pitchFamily="18" charset="0"/>
              </a:rPr>
              <a:t>Monitoring of national program like TB, Anti-malaria and epidemics becomes significant.</a:t>
            </a:r>
          </a:p>
          <a:p>
            <a:pPr>
              <a:lnSpc>
                <a:spcPct val="150000"/>
              </a:lnSpc>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229600" cy="914400"/>
          </a:xfrm>
        </p:spPr>
        <p:txBody>
          <a:bodyPr>
            <a:normAutofit/>
          </a:bodyPr>
          <a:lstStyle/>
          <a:p>
            <a:r>
              <a:rPr lang="en-US" sz="3600" b="1" dirty="0" smtClean="0">
                <a:latin typeface="Times New Roman" pitchFamily="18" charset="0"/>
                <a:cs typeface="Times New Roman" pitchFamily="18" charset="0"/>
              </a:rPr>
              <a:t>KEY STUDY FINDINGS (</a:t>
            </a:r>
            <a:r>
              <a:rPr lang="en-US" sz="3600" b="1" dirty="0" err="1" smtClean="0">
                <a:latin typeface="Times New Roman" pitchFamily="18" charset="0"/>
                <a:cs typeface="Times New Roman" pitchFamily="18" charset="0"/>
              </a:rPr>
              <a:t>ctd</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447800"/>
            <a:ext cx="8229600" cy="5181600"/>
          </a:xfrm>
        </p:spPr>
        <p:txBody>
          <a:bodyPr>
            <a:normAutofit/>
          </a:bodyPr>
          <a:lstStyle/>
          <a:p>
            <a:pPr>
              <a:buNone/>
            </a:pPr>
            <a:r>
              <a:rPr lang="en-US" sz="2200" b="1" u="sng" dirty="0" smtClean="0">
                <a:latin typeface="Times New Roman" pitchFamily="18" charset="0"/>
                <a:cs typeface="Times New Roman" pitchFamily="18" charset="0"/>
              </a:rPr>
              <a:t>HEALTH MANAGEMENT INFORMATION SYSTEM (HMIS)</a:t>
            </a: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HMIS </a:t>
            </a:r>
            <a:r>
              <a:rPr lang="en-US" sz="2200" dirty="0">
                <a:latin typeface="Times New Roman" pitchFamily="18" charset="0"/>
                <a:cs typeface="Times New Roman" pitchFamily="18" charset="0"/>
              </a:rPr>
              <a:t>captures information related to RCH under heads of:</a:t>
            </a:r>
          </a:p>
          <a:p>
            <a:r>
              <a:rPr lang="en-US" sz="2200" dirty="0">
                <a:latin typeface="Times New Roman" pitchFamily="18" charset="0"/>
                <a:cs typeface="Times New Roman" pitchFamily="18" charset="0"/>
              </a:rPr>
              <a:t>ANC </a:t>
            </a:r>
            <a:r>
              <a:rPr lang="en-US" sz="2200" dirty="0" smtClean="0">
                <a:latin typeface="Times New Roman" pitchFamily="18" charset="0"/>
                <a:cs typeface="Times New Roman" pitchFamily="18" charset="0"/>
              </a:rPr>
              <a:t>Services</a:t>
            </a:r>
          </a:p>
          <a:p>
            <a:r>
              <a:rPr lang="en-US" sz="2200" dirty="0" smtClean="0">
                <a:latin typeface="Times New Roman" pitchFamily="18" charset="0"/>
                <a:cs typeface="Times New Roman" pitchFamily="18" charset="0"/>
              </a:rPr>
              <a:t>Delivery</a:t>
            </a:r>
          </a:p>
          <a:p>
            <a:r>
              <a:rPr lang="en-US" sz="2200" dirty="0">
                <a:latin typeface="Times New Roman" pitchFamily="18" charset="0"/>
                <a:cs typeface="Times New Roman" pitchFamily="18" charset="0"/>
              </a:rPr>
              <a:t>Pregnancy outcome &amp; details of </a:t>
            </a:r>
            <a:r>
              <a:rPr lang="en-US" sz="2200" dirty="0" smtClean="0">
                <a:latin typeface="Times New Roman" pitchFamily="18" charset="0"/>
                <a:cs typeface="Times New Roman" pitchFamily="18" charset="0"/>
              </a:rPr>
              <a:t>new-born</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PNC </a:t>
            </a:r>
            <a:r>
              <a:rPr lang="en-US" sz="2200" dirty="0" smtClean="0">
                <a:latin typeface="Times New Roman" pitchFamily="18" charset="0"/>
                <a:cs typeface="Times New Roman" pitchFamily="18" charset="0"/>
              </a:rPr>
              <a:t>care</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Family </a:t>
            </a:r>
            <a:r>
              <a:rPr lang="en-US" sz="2200" dirty="0" smtClean="0">
                <a:latin typeface="Times New Roman" pitchFamily="18" charset="0"/>
                <a:cs typeface="Times New Roman" pitchFamily="18" charset="0"/>
              </a:rPr>
              <a:t>Planning</a:t>
            </a:r>
          </a:p>
          <a:p>
            <a:r>
              <a:rPr lang="en-US" sz="2200" dirty="0">
                <a:latin typeface="Times New Roman" pitchFamily="18" charset="0"/>
                <a:cs typeface="Times New Roman" pitchFamily="18" charset="0"/>
              </a:rPr>
              <a:t>Child </a:t>
            </a:r>
            <a:r>
              <a:rPr lang="en-US" sz="2200" dirty="0" smtClean="0">
                <a:latin typeface="Times New Roman" pitchFamily="18" charset="0"/>
                <a:cs typeface="Times New Roman" pitchFamily="18" charset="0"/>
              </a:rPr>
              <a:t>Immunization</a:t>
            </a:r>
          </a:p>
          <a:p>
            <a:r>
              <a:rPr lang="en-US" sz="2200" dirty="0">
                <a:latin typeface="Times New Roman" pitchFamily="18" charset="0"/>
                <a:cs typeface="Times New Roman" pitchFamily="18" charset="0"/>
              </a:rPr>
              <a:t>HMIS is one of the best administrative tools; with which higher authority quite easily track the performance of various health care facilities. It also aid in keeping record of services delivered to beneficiaries.</a:t>
            </a:r>
          </a:p>
          <a:p>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914400"/>
          </a:xfrm>
        </p:spPr>
        <p:txBody>
          <a:bodyPr>
            <a:normAutofit/>
          </a:bodyPr>
          <a:lstStyle/>
          <a:p>
            <a:r>
              <a:rPr lang="en-US" sz="3600" b="1" dirty="0" smtClean="0">
                <a:latin typeface="Times New Roman" pitchFamily="18" charset="0"/>
                <a:cs typeface="Times New Roman" pitchFamily="18" charset="0"/>
              </a:rPr>
              <a:t>KEY STUDY FINDINGS (</a:t>
            </a:r>
            <a:r>
              <a:rPr lang="en-US" sz="3600" b="1" dirty="0" err="1" smtClean="0">
                <a:latin typeface="Times New Roman" pitchFamily="18" charset="0"/>
                <a:cs typeface="Times New Roman" pitchFamily="18" charset="0"/>
              </a:rPr>
              <a:t>ctd</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371600"/>
            <a:ext cx="8229600" cy="5334000"/>
          </a:xfrm>
        </p:spPr>
        <p:txBody>
          <a:bodyPr>
            <a:normAutofit/>
          </a:bodyPr>
          <a:lstStyle/>
          <a:p>
            <a:pPr>
              <a:buNone/>
            </a:pPr>
            <a:r>
              <a:rPr lang="en-US" sz="2200" b="1" u="sng" dirty="0" smtClean="0">
                <a:latin typeface="Times New Roman" pitchFamily="18" charset="0"/>
                <a:cs typeface="Times New Roman" pitchFamily="18" charset="0"/>
              </a:rPr>
              <a:t> E-</a:t>
            </a:r>
            <a:r>
              <a:rPr lang="en-US" sz="2200" b="1" u="sng" dirty="0" err="1" smtClean="0">
                <a:latin typeface="Times New Roman" pitchFamily="18" charset="0"/>
                <a:cs typeface="Times New Roman" pitchFamily="18" charset="0"/>
              </a:rPr>
              <a:t>Mamta</a:t>
            </a:r>
            <a:r>
              <a:rPr lang="en-US" sz="2200" b="1" u="sng" dirty="0" smtClean="0">
                <a:latin typeface="Times New Roman" pitchFamily="18" charset="0"/>
                <a:cs typeface="Times New Roman" pitchFamily="18" charset="0"/>
              </a:rPr>
              <a:t> (MCTS)</a:t>
            </a:r>
          </a:p>
          <a:p>
            <a:pPr>
              <a:buNone/>
            </a:pPr>
            <a:r>
              <a:rPr lang="en-US" sz="2200" b="1" u="sng" dirty="0">
                <a:latin typeface="Times New Roman" pitchFamily="18" charset="0"/>
                <a:cs typeface="Times New Roman" pitchFamily="18" charset="0"/>
              </a:rPr>
              <a:t>Findings Related To UHO/MHO’s </a:t>
            </a:r>
            <a:r>
              <a:rPr lang="en-US" sz="2200" b="1" u="sng" dirty="0" smtClean="0">
                <a:latin typeface="Times New Roman" pitchFamily="18" charset="0"/>
                <a:cs typeface="Times New Roman" pitchFamily="18" charset="0"/>
              </a:rPr>
              <a:t>:</a:t>
            </a:r>
          </a:p>
          <a:p>
            <a:pPr>
              <a:buNone/>
            </a:pPr>
            <a:r>
              <a:rPr lang="en-US" sz="2200" dirty="0" smtClean="0">
                <a:latin typeface="Times New Roman" pitchFamily="18" charset="0"/>
                <a:cs typeface="Times New Roman" pitchFamily="18" charset="0"/>
              </a:rPr>
              <a:t>Utilization of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a:t>
            </a:r>
          </a:p>
          <a:p>
            <a:pPr>
              <a:buNone/>
            </a:pPr>
            <a:endParaRPr lang="en-US" sz="2200" dirty="0">
              <a:latin typeface="Times New Roman" pitchFamily="18" charset="0"/>
              <a:cs typeface="Times New Roman" pitchFamily="18" charset="0"/>
            </a:endParaRPr>
          </a:p>
        </p:txBody>
      </p:sp>
      <p:graphicFrame>
        <p:nvGraphicFramePr>
          <p:cNvPr id="4" name="Chart 3"/>
          <p:cNvGraphicFramePr/>
          <p:nvPr/>
        </p:nvGraphicFramePr>
        <p:xfrm>
          <a:off x="457200" y="2971800"/>
          <a:ext cx="8153400" cy="3505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buNone/>
            </a:pPr>
            <a:r>
              <a:rPr lang="en-US" sz="2200" dirty="0" smtClean="0">
                <a:latin typeface="Times New Roman" pitchFamily="18" charset="0"/>
                <a:cs typeface="Times New Roman" pitchFamily="18" charset="0"/>
              </a:rPr>
              <a:t>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Access:</a:t>
            </a: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Using SMS features:</a:t>
            </a: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p:txBody>
      </p:sp>
      <p:graphicFrame>
        <p:nvGraphicFramePr>
          <p:cNvPr id="4" name="Chart 3"/>
          <p:cNvGraphicFramePr/>
          <p:nvPr/>
        </p:nvGraphicFramePr>
        <p:xfrm>
          <a:off x="533400" y="762000"/>
          <a:ext cx="82296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609600" y="4114800"/>
          <a:ext cx="8229600" cy="2571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buNone/>
            </a:pPr>
            <a:r>
              <a:rPr lang="en-US" sz="2200" dirty="0" smtClean="0">
                <a:latin typeface="Times New Roman" pitchFamily="18" charset="0"/>
                <a:cs typeface="Times New Roman" pitchFamily="18" charset="0"/>
              </a:rPr>
              <a:t>Troubles Encountered by UHO/MHOs</a:t>
            </a: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Areas of Improvement:</a:t>
            </a: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p:txBody>
      </p:sp>
      <p:graphicFrame>
        <p:nvGraphicFramePr>
          <p:cNvPr id="5" name="Chart 4"/>
          <p:cNvGraphicFramePr/>
          <p:nvPr/>
        </p:nvGraphicFramePr>
        <p:xfrm>
          <a:off x="609600" y="4114800"/>
          <a:ext cx="82296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609600" y="838200"/>
          <a:ext cx="8229600" cy="2667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buNone/>
            </a:pPr>
            <a:r>
              <a:rPr lang="en-US" sz="2200" dirty="0" smtClean="0">
                <a:latin typeface="Times New Roman" pitchFamily="18" charset="0"/>
                <a:cs typeface="Times New Roman" pitchFamily="18" charset="0"/>
              </a:rPr>
              <a:t>Average Date </a:t>
            </a:r>
            <a:r>
              <a:rPr lang="en-US" sz="2200" dirty="0">
                <a:latin typeface="Times New Roman" pitchFamily="18" charset="0"/>
                <a:cs typeface="Times New Roman" pitchFamily="18" charset="0"/>
              </a:rPr>
              <a:t>Entry </a:t>
            </a:r>
            <a:r>
              <a:rPr lang="en-US" sz="2200" dirty="0" smtClean="0">
                <a:latin typeface="Times New Roman" pitchFamily="18" charset="0"/>
                <a:cs typeface="Times New Roman" pitchFamily="18" charset="0"/>
              </a:rPr>
              <a:t>for a month</a:t>
            </a: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r>
              <a:rPr lang="en-US" sz="2200" dirty="0">
                <a:latin typeface="Times New Roman" pitchFamily="18" charset="0"/>
                <a:cs typeface="Times New Roman" pitchFamily="18" charset="0"/>
              </a:rPr>
              <a:t>Quality of </a:t>
            </a:r>
            <a:r>
              <a:rPr lang="en-US" sz="2200" dirty="0" smtClean="0">
                <a:latin typeface="Times New Roman" pitchFamily="18" charset="0"/>
                <a:cs typeface="Times New Roman" pitchFamily="18" charset="0"/>
              </a:rPr>
              <a:t>Data as Perceived by UHO/MHOs</a:t>
            </a: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p:txBody>
      </p:sp>
      <p:graphicFrame>
        <p:nvGraphicFramePr>
          <p:cNvPr id="5" name="Chart 4"/>
          <p:cNvGraphicFramePr/>
          <p:nvPr/>
        </p:nvGraphicFramePr>
        <p:xfrm>
          <a:off x="533400" y="4038600"/>
          <a:ext cx="8305800" cy="2552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533400" y="838200"/>
          <a:ext cx="83058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normAutofit/>
          </a:bodyPr>
          <a:lstStyle/>
          <a:p>
            <a:pPr>
              <a:buNone/>
            </a:pPr>
            <a:r>
              <a:rPr lang="en-US" sz="2200" dirty="0">
                <a:latin typeface="Times New Roman" pitchFamily="18" charset="0"/>
                <a:cs typeface="Times New Roman" pitchFamily="18" charset="0"/>
              </a:rPr>
              <a:t>User Friendly </a:t>
            </a:r>
            <a:r>
              <a:rPr lang="en-US" sz="2200" dirty="0" smtClean="0">
                <a:latin typeface="Times New Roman" pitchFamily="18" charset="0"/>
                <a:cs typeface="Times New Roman" pitchFamily="18" charset="0"/>
              </a:rPr>
              <a:t>Documentation</a:t>
            </a: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Monetary Support </a:t>
            </a:r>
            <a:r>
              <a:rPr lang="en-US" sz="2200" dirty="0">
                <a:latin typeface="Times New Roman" pitchFamily="18" charset="0"/>
                <a:cs typeface="Times New Roman" pitchFamily="18" charset="0"/>
              </a:rPr>
              <a:t>E-</a:t>
            </a:r>
            <a:r>
              <a:rPr lang="en-US" sz="2200" dirty="0" err="1">
                <a:latin typeface="Times New Roman" pitchFamily="18" charset="0"/>
                <a:cs typeface="Times New Roman" pitchFamily="18" charset="0"/>
              </a:rPr>
              <a:t>mamta</a:t>
            </a: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p:txBody>
      </p:sp>
      <p:graphicFrame>
        <p:nvGraphicFramePr>
          <p:cNvPr id="4" name="Chart 3"/>
          <p:cNvGraphicFramePr/>
          <p:nvPr/>
        </p:nvGraphicFramePr>
        <p:xfrm>
          <a:off x="533400" y="685800"/>
          <a:ext cx="82296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533400" y="3924300"/>
          <a:ext cx="8229600" cy="27051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buNone/>
            </a:pPr>
            <a:r>
              <a:rPr lang="en-US" sz="2200" dirty="0" smtClean="0">
                <a:latin typeface="Times New Roman" pitchFamily="18" charset="0"/>
                <a:cs typeface="Times New Roman" pitchFamily="18" charset="0"/>
              </a:rPr>
              <a:t>Features of </a:t>
            </a:r>
            <a:r>
              <a:rPr lang="en-US" sz="2200" dirty="0" smtClean="0">
                <a:latin typeface="Times New Roman" pitchFamily="18" charset="0"/>
                <a:cs typeface="Times New Roman" pitchFamily="18" charset="0"/>
              </a:rPr>
              <a:t>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as per UHO/MHOs Experience</a:t>
            </a:r>
            <a:endParaRPr lang="en-US" sz="2200" dirty="0" smtClean="0">
              <a:latin typeface="Times New Roman" pitchFamily="18" charset="0"/>
              <a:cs typeface="Times New Roman" pitchFamily="18" charset="0"/>
            </a:endParaRPr>
          </a:p>
          <a:p>
            <a:endParaRPr lang="en-US" sz="2200" dirty="0"/>
          </a:p>
        </p:txBody>
      </p:sp>
      <p:graphicFrame>
        <p:nvGraphicFramePr>
          <p:cNvPr id="4" name="Table 3"/>
          <p:cNvGraphicFramePr>
            <a:graphicFrameLocks noGrp="1"/>
          </p:cNvGraphicFramePr>
          <p:nvPr/>
        </p:nvGraphicFramePr>
        <p:xfrm>
          <a:off x="533400" y="914400"/>
          <a:ext cx="8229600" cy="5090160"/>
        </p:xfrm>
        <a:graphic>
          <a:graphicData uri="http://schemas.openxmlformats.org/drawingml/2006/table">
            <a:tbl>
              <a:tblPr firstRow="1" bandRow="1">
                <a:tableStyleId>{BC89EF96-8CEA-46FF-86C4-4CE0E7609802}</a:tableStyleId>
              </a:tblPr>
              <a:tblGrid>
                <a:gridCol w="4114800"/>
                <a:gridCol w="4114800"/>
              </a:tblGrid>
              <a:tr h="609600">
                <a:tc>
                  <a:txBody>
                    <a:bodyPr/>
                    <a:lstStyle/>
                    <a:p>
                      <a:r>
                        <a:rPr lang="en-US" sz="2200" dirty="0" smtClean="0">
                          <a:latin typeface="Times New Roman" pitchFamily="18" charset="0"/>
                          <a:cs typeface="Times New Roman" pitchFamily="18" charset="0"/>
                        </a:rPr>
                        <a:t>Features:</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Views:</a:t>
                      </a:r>
                      <a:endParaRPr lang="en-US" sz="2200" dirty="0">
                        <a:latin typeface="Times New Roman" pitchFamily="18" charset="0"/>
                        <a:cs typeface="Times New Roman" pitchFamily="18" charset="0"/>
                      </a:endParaRPr>
                    </a:p>
                  </a:txBody>
                  <a:tcPr/>
                </a:tc>
              </a:tr>
              <a:tr h="609600">
                <a:tc>
                  <a:txBody>
                    <a:bodyPr/>
                    <a:lstStyle/>
                    <a:p>
                      <a:pPr algn="just"/>
                      <a:r>
                        <a:rPr lang="en-US" sz="2200" kern="1200" dirty="0" smtClean="0">
                          <a:latin typeface="Times New Roman" pitchFamily="18" charset="0"/>
                          <a:cs typeface="Times New Roman" pitchFamily="18" charset="0"/>
                        </a:rPr>
                        <a:t>Data Sharing</a:t>
                      </a:r>
                      <a:endParaRPr lang="en-US" sz="2200" dirty="0">
                        <a:latin typeface="Times New Roman" pitchFamily="18" charset="0"/>
                        <a:cs typeface="Times New Roman" pitchFamily="18" charset="0"/>
                      </a:endParaRPr>
                    </a:p>
                  </a:txBody>
                  <a:tcPr/>
                </a:tc>
                <a:tc>
                  <a:txBody>
                    <a:bodyPr/>
                    <a:lstStyle/>
                    <a:p>
                      <a:pPr algn="just"/>
                      <a:r>
                        <a:rPr lang="en-US" sz="2200" kern="1200" dirty="0" smtClean="0">
                          <a:latin typeface="Times New Roman" pitchFamily="18" charset="0"/>
                          <a:cs typeface="Times New Roman" pitchFamily="18" charset="0"/>
                        </a:rPr>
                        <a:t>Helps to share information on various program and schemes</a:t>
                      </a:r>
                      <a:endParaRPr lang="en-US" sz="2200" dirty="0">
                        <a:latin typeface="Times New Roman" pitchFamily="18" charset="0"/>
                        <a:cs typeface="Times New Roman" pitchFamily="18" charset="0"/>
                      </a:endParaRPr>
                    </a:p>
                  </a:txBody>
                  <a:tcPr/>
                </a:tc>
              </a:tr>
              <a:tr h="609600">
                <a:tc>
                  <a:txBody>
                    <a:bodyPr/>
                    <a:lstStyle/>
                    <a:p>
                      <a:pPr algn="just"/>
                      <a:r>
                        <a:rPr lang="en-US" sz="2200" kern="1200" dirty="0" smtClean="0">
                          <a:latin typeface="Times New Roman" pitchFamily="18" charset="0"/>
                          <a:cs typeface="Times New Roman" pitchFamily="18" charset="0"/>
                        </a:rPr>
                        <a:t>Easy Available Information</a:t>
                      </a:r>
                      <a:endParaRPr lang="en-US" sz="2200" dirty="0">
                        <a:latin typeface="Times New Roman" pitchFamily="18" charset="0"/>
                        <a:cs typeface="Times New Roman" pitchFamily="18" charset="0"/>
                      </a:endParaRPr>
                    </a:p>
                  </a:txBody>
                  <a:tcPr/>
                </a:tc>
                <a:tc>
                  <a:txBody>
                    <a:bodyPr/>
                    <a:lstStyle/>
                    <a:p>
                      <a:pPr algn="just"/>
                      <a:r>
                        <a:rPr lang="en-US" sz="2200" kern="1200" dirty="0" smtClean="0">
                          <a:latin typeface="Times New Roman" pitchFamily="18" charset="0"/>
                          <a:cs typeface="Times New Roman" pitchFamily="18" charset="0"/>
                        </a:rPr>
                        <a:t>For any kind of information related to mother &amp; child they can rely on E-</a:t>
                      </a:r>
                      <a:r>
                        <a:rPr lang="en-US" sz="2200" kern="1200" dirty="0" err="1" smtClean="0">
                          <a:latin typeface="Times New Roman" pitchFamily="18" charset="0"/>
                          <a:cs typeface="Times New Roman" pitchFamily="18" charset="0"/>
                        </a:rPr>
                        <a:t>mamta</a:t>
                      </a:r>
                      <a:endParaRPr lang="en-US" sz="2200" dirty="0">
                        <a:latin typeface="Times New Roman" pitchFamily="18" charset="0"/>
                        <a:cs typeface="Times New Roman" pitchFamily="18" charset="0"/>
                      </a:endParaRPr>
                    </a:p>
                  </a:txBody>
                  <a:tcPr/>
                </a:tc>
              </a:tr>
              <a:tr h="609600">
                <a:tc>
                  <a:txBody>
                    <a:bodyPr/>
                    <a:lstStyle/>
                    <a:p>
                      <a:pPr algn="just"/>
                      <a:r>
                        <a:rPr lang="en-US" sz="2200" kern="1200" dirty="0" smtClean="0">
                          <a:latin typeface="Times New Roman" pitchFamily="18" charset="0"/>
                          <a:cs typeface="Times New Roman" pitchFamily="18" charset="0"/>
                        </a:rPr>
                        <a:t>User Friendly Software</a:t>
                      </a:r>
                      <a:endParaRPr lang="en-US" sz="2200" dirty="0">
                        <a:latin typeface="Times New Roman" pitchFamily="18" charset="0"/>
                        <a:cs typeface="Times New Roman" pitchFamily="18" charset="0"/>
                      </a:endParaRPr>
                    </a:p>
                  </a:txBody>
                  <a:tcPr/>
                </a:tc>
                <a:tc>
                  <a:txBody>
                    <a:bodyPr/>
                    <a:lstStyle/>
                    <a:p>
                      <a:pPr algn="just"/>
                      <a:r>
                        <a:rPr lang="en-US" sz="2200" kern="1200" dirty="0" smtClean="0">
                          <a:latin typeface="Times New Roman" pitchFamily="18" charset="0"/>
                          <a:cs typeface="Times New Roman" pitchFamily="18" charset="0"/>
                        </a:rPr>
                        <a:t>E-</a:t>
                      </a:r>
                      <a:r>
                        <a:rPr lang="en-US" sz="2200" kern="1200" dirty="0" err="1" smtClean="0">
                          <a:latin typeface="Times New Roman" pitchFamily="18" charset="0"/>
                          <a:cs typeface="Times New Roman" pitchFamily="18" charset="0"/>
                        </a:rPr>
                        <a:t>mamta</a:t>
                      </a:r>
                      <a:r>
                        <a:rPr lang="en-US" sz="2200" kern="1200" dirty="0" smtClean="0">
                          <a:latin typeface="Times New Roman" pitchFamily="18" charset="0"/>
                          <a:cs typeface="Times New Roman" pitchFamily="18" charset="0"/>
                        </a:rPr>
                        <a:t> is a user friendly software</a:t>
                      </a:r>
                      <a:endParaRPr lang="en-US" sz="2200" dirty="0">
                        <a:latin typeface="Times New Roman" pitchFamily="18" charset="0"/>
                        <a:cs typeface="Times New Roman" pitchFamily="18" charset="0"/>
                      </a:endParaRPr>
                    </a:p>
                  </a:txBody>
                  <a:tcPr/>
                </a:tc>
              </a:tr>
              <a:tr h="609600">
                <a:tc>
                  <a:txBody>
                    <a:bodyPr/>
                    <a:lstStyle/>
                    <a:p>
                      <a:pPr algn="just"/>
                      <a:r>
                        <a:rPr lang="en-US" sz="2200" kern="1200" dirty="0" smtClean="0">
                          <a:latin typeface="Times New Roman" pitchFamily="18" charset="0"/>
                          <a:cs typeface="Times New Roman" pitchFamily="18" charset="0"/>
                        </a:rPr>
                        <a:t>Sustainable Information</a:t>
                      </a:r>
                      <a:endParaRPr lang="en-US" sz="2200" dirty="0">
                        <a:latin typeface="Times New Roman" pitchFamily="18" charset="0"/>
                        <a:cs typeface="Times New Roman" pitchFamily="18" charset="0"/>
                      </a:endParaRPr>
                    </a:p>
                  </a:txBody>
                  <a:tcPr/>
                </a:tc>
                <a:tc>
                  <a:txBody>
                    <a:bodyPr/>
                    <a:lstStyle/>
                    <a:p>
                      <a:pPr algn="just"/>
                      <a:r>
                        <a:rPr lang="en-US" sz="2200" kern="1200" dirty="0" smtClean="0">
                          <a:latin typeface="Times New Roman" pitchFamily="18" charset="0"/>
                          <a:cs typeface="Times New Roman" pitchFamily="18" charset="0"/>
                        </a:rPr>
                        <a:t>E-</a:t>
                      </a:r>
                      <a:r>
                        <a:rPr lang="en-US" sz="2200" kern="1200" dirty="0" err="1" smtClean="0">
                          <a:latin typeface="Times New Roman" pitchFamily="18" charset="0"/>
                          <a:cs typeface="Times New Roman" pitchFamily="18" charset="0"/>
                        </a:rPr>
                        <a:t>mamta</a:t>
                      </a:r>
                      <a:r>
                        <a:rPr lang="en-US" sz="2200" kern="1200" dirty="0" smtClean="0">
                          <a:latin typeface="Times New Roman" pitchFamily="18" charset="0"/>
                          <a:cs typeface="Times New Roman" pitchFamily="18" charset="0"/>
                        </a:rPr>
                        <a:t> provide authentic &amp; sustainable information</a:t>
                      </a:r>
                      <a:endParaRPr lang="en-US" sz="2200" dirty="0">
                        <a:latin typeface="Times New Roman" pitchFamily="18" charset="0"/>
                        <a:cs typeface="Times New Roman" pitchFamily="18" charset="0"/>
                      </a:endParaRPr>
                    </a:p>
                  </a:txBody>
                  <a:tcPr/>
                </a:tc>
              </a:tr>
              <a:tr h="609600">
                <a:tc>
                  <a:txBody>
                    <a:bodyPr/>
                    <a:lstStyle/>
                    <a:p>
                      <a:pPr algn="just"/>
                      <a:r>
                        <a:rPr lang="en-US" sz="2200" kern="1200" dirty="0" smtClean="0">
                          <a:latin typeface="Times New Roman" pitchFamily="18" charset="0"/>
                          <a:cs typeface="Times New Roman" pitchFamily="18" charset="0"/>
                        </a:rPr>
                        <a:t>Usefulness in Supervision &amp; Monitoring</a:t>
                      </a:r>
                      <a:endParaRPr lang="en-US" sz="2200" dirty="0">
                        <a:latin typeface="Times New Roman" pitchFamily="18" charset="0"/>
                        <a:cs typeface="Times New Roman" pitchFamily="18" charset="0"/>
                      </a:endParaRPr>
                    </a:p>
                  </a:txBody>
                  <a:tcPr/>
                </a:tc>
                <a:tc>
                  <a:txBody>
                    <a:bodyPr/>
                    <a:lstStyle/>
                    <a:p>
                      <a:pPr algn="just"/>
                      <a:r>
                        <a:rPr lang="en-US" sz="2200" kern="1200" dirty="0" smtClean="0">
                          <a:latin typeface="Times New Roman" pitchFamily="18" charset="0"/>
                          <a:cs typeface="Times New Roman" pitchFamily="18" charset="0"/>
                        </a:rPr>
                        <a:t>E-</a:t>
                      </a:r>
                      <a:r>
                        <a:rPr lang="en-US" sz="2200" kern="1200" dirty="0" err="1" smtClean="0">
                          <a:latin typeface="Times New Roman" pitchFamily="18" charset="0"/>
                          <a:cs typeface="Times New Roman" pitchFamily="18" charset="0"/>
                        </a:rPr>
                        <a:t>mamta</a:t>
                      </a:r>
                      <a:r>
                        <a:rPr lang="en-US" sz="2200" kern="1200" dirty="0" smtClean="0">
                          <a:latin typeface="Times New Roman" pitchFamily="18" charset="0"/>
                          <a:cs typeface="Times New Roman" pitchFamily="18" charset="0"/>
                        </a:rPr>
                        <a:t> is very helpful to supervise ANC, PNC &amp; child service related activities</a:t>
                      </a:r>
                      <a:endParaRPr lang="en-US" sz="2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5864352"/>
          </a:xfrm>
        </p:spPr>
        <p:txBody>
          <a:bodyPr/>
          <a:lstStyle/>
          <a:p>
            <a:pPr algn="just">
              <a:lnSpc>
                <a:spcPct val="150000"/>
              </a:lnSpc>
            </a:pPr>
            <a:r>
              <a:rPr lang="en-US" sz="2200" dirty="0" smtClean="0">
                <a:latin typeface="Times New Roman" pitchFamily="18" charset="0"/>
                <a:cs typeface="Times New Roman" pitchFamily="18" charset="0"/>
              </a:rPr>
              <a:t>Phases of Service Delivery Through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a:t>
            </a:r>
          </a:p>
          <a:p>
            <a:pPr algn="just">
              <a:lnSpc>
                <a:spcPct val="150000"/>
              </a:lnSpc>
              <a:buNone/>
            </a:pPr>
            <a:endParaRPr lang="en-US" sz="2200" dirty="0" smtClean="0">
              <a:latin typeface="Times New Roman" pitchFamily="18" charset="0"/>
              <a:cs typeface="Times New Roman" pitchFamily="18" charset="0"/>
            </a:endParaRPr>
          </a:p>
        </p:txBody>
      </p:sp>
      <p:pic>
        <p:nvPicPr>
          <p:cNvPr id="1026" name="Picture 2" descr="D:\IIHMR\Dissertation\Print\Eval snapshots\phases.jpg"/>
          <p:cNvPicPr>
            <a:picLocks noChangeAspect="1" noChangeArrowheads="1"/>
          </p:cNvPicPr>
          <p:nvPr/>
        </p:nvPicPr>
        <p:blipFill>
          <a:blip r:embed="rId2"/>
          <a:srcRect/>
          <a:stretch>
            <a:fillRect/>
          </a:stretch>
        </p:blipFill>
        <p:spPr bwMode="auto">
          <a:xfrm>
            <a:off x="0" y="1371600"/>
            <a:ext cx="8839200" cy="548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buNone/>
            </a:pPr>
            <a:r>
              <a:rPr lang="en-US" sz="2200" b="1" u="sng" dirty="0" smtClean="0">
                <a:latin typeface="Times New Roman" pitchFamily="18" charset="0"/>
                <a:cs typeface="Times New Roman" pitchFamily="18" charset="0"/>
              </a:rPr>
              <a:t>Findings Related To FHW’s :</a:t>
            </a:r>
          </a:p>
          <a:p>
            <a:pPr>
              <a:buNone/>
            </a:pPr>
            <a:r>
              <a:rPr lang="en-US" sz="2200" dirty="0">
                <a:latin typeface="Times New Roman" pitchFamily="18" charset="0"/>
                <a:cs typeface="Times New Roman" pitchFamily="18" charset="0"/>
              </a:rPr>
              <a:t>Data Entry </a:t>
            </a:r>
            <a:r>
              <a:rPr lang="en-US" sz="2200" dirty="0" smtClean="0">
                <a:latin typeface="Times New Roman" pitchFamily="18" charset="0"/>
                <a:cs typeface="Times New Roman" pitchFamily="18" charset="0"/>
              </a:rPr>
              <a:t>Type</a:t>
            </a: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a:p>
            <a:pPr>
              <a:buNone/>
            </a:pPr>
            <a:r>
              <a:rPr lang="en-US" sz="2200" dirty="0">
                <a:latin typeface="Times New Roman" pitchFamily="18" charset="0"/>
                <a:cs typeface="Times New Roman" pitchFamily="18" charset="0"/>
              </a:rPr>
              <a:t>Beneficial for Beneficiaries</a:t>
            </a: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p>
        </p:txBody>
      </p:sp>
      <p:graphicFrame>
        <p:nvGraphicFramePr>
          <p:cNvPr id="4" name="Chart 3"/>
          <p:cNvGraphicFramePr/>
          <p:nvPr/>
        </p:nvGraphicFramePr>
        <p:xfrm>
          <a:off x="533400" y="1143000"/>
          <a:ext cx="83058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33400" y="4419600"/>
          <a:ext cx="8305800" cy="228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668963"/>
          </a:xfrm>
        </p:spPr>
        <p:txBody>
          <a:bodyPr>
            <a:normAutofit/>
          </a:bodyPr>
          <a:lstStyle/>
          <a:p>
            <a:pPr>
              <a:buNone/>
            </a:pPr>
            <a:r>
              <a:rPr lang="en-US" sz="2200" dirty="0">
                <a:latin typeface="Times New Roman" pitchFamily="18" charset="0"/>
                <a:cs typeface="Times New Roman" pitchFamily="18" charset="0"/>
              </a:rPr>
              <a:t>E-</a:t>
            </a:r>
            <a:r>
              <a:rPr lang="en-US" sz="2200" dirty="0" err="1">
                <a:latin typeface="Times New Roman" pitchFamily="18" charset="0"/>
                <a:cs typeface="Times New Roman" pitchFamily="18" charset="0"/>
              </a:rPr>
              <a:t>mamta</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Training</a:t>
            </a: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Beneficial for FHW</a:t>
            </a: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p:txBody>
      </p:sp>
      <p:graphicFrame>
        <p:nvGraphicFramePr>
          <p:cNvPr id="4" name="Chart 3"/>
          <p:cNvGraphicFramePr/>
          <p:nvPr/>
        </p:nvGraphicFramePr>
        <p:xfrm>
          <a:off x="533400" y="914400"/>
          <a:ext cx="83058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33400" y="4191000"/>
          <a:ext cx="8305800" cy="236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normAutofit/>
          </a:bodyPr>
          <a:lstStyle/>
          <a:p>
            <a:pPr>
              <a:buNone/>
            </a:pPr>
            <a:r>
              <a:rPr lang="en-US" sz="2200" dirty="0" smtClean="0">
                <a:latin typeface="Times New Roman" pitchFamily="18" charset="0"/>
                <a:cs typeface="Times New Roman" pitchFamily="18" charset="0"/>
              </a:rPr>
              <a:t>Features for FHW:</a:t>
            </a: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report Printing:</a:t>
            </a:r>
          </a:p>
          <a:p>
            <a:pPr>
              <a:buNone/>
            </a:pPr>
            <a:endParaRPr lang="en-US" sz="2200" dirty="0">
              <a:latin typeface="Times New Roman" pitchFamily="18" charset="0"/>
              <a:cs typeface="Times New Roman" pitchFamily="18" charset="0"/>
            </a:endParaRPr>
          </a:p>
        </p:txBody>
      </p:sp>
      <p:graphicFrame>
        <p:nvGraphicFramePr>
          <p:cNvPr id="4" name="Chart 3"/>
          <p:cNvGraphicFramePr/>
          <p:nvPr/>
        </p:nvGraphicFramePr>
        <p:xfrm>
          <a:off x="533400" y="762000"/>
          <a:ext cx="80772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33400" y="4495800"/>
          <a:ext cx="8153400" cy="213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a:normAutofit/>
          </a:bodyPr>
          <a:lstStyle/>
          <a:p>
            <a:pPr>
              <a:buNone/>
            </a:pPr>
            <a:r>
              <a:rPr lang="en-US" sz="2200" dirty="0" smtClean="0">
                <a:latin typeface="Times New Roman" pitchFamily="18" charset="0"/>
                <a:cs typeface="Times New Roman" pitchFamily="18" charset="0"/>
              </a:rPr>
              <a:t>Verification of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Data:</a:t>
            </a: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Receives SMS from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a:t>
            </a:r>
          </a:p>
        </p:txBody>
      </p:sp>
      <p:graphicFrame>
        <p:nvGraphicFramePr>
          <p:cNvPr id="4" name="Chart 3"/>
          <p:cNvGraphicFramePr/>
          <p:nvPr/>
        </p:nvGraphicFramePr>
        <p:xfrm>
          <a:off x="609600" y="762000"/>
          <a:ext cx="8077200" cy="2609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609600" y="3962400"/>
          <a:ext cx="8077200" cy="26860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229600" cy="5592763"/>
          </a:xfrm>
        </p:spPr>
        <p:txBody>
          <a:bodyPr>
            <a:normAutofit/>
          </a:bodyPr>
          <a:lstStyle/>
          <a:p>
            <a:pPr>
              <a:buNone/>
            </a:pPr>
            <a:r>
              <a:rPr lang="en-US" sz="2200" dirty="0" smtClean="0">
                <a:latin typeface="Times New Roman" pitchFamily="18" charset="0"/>
                <a:cs typeface="Times New Roman" pitchFamily="18" charset="0"/>
              </a:rPr>
              <a:t>Frequency of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SMS:</a:t>
            </a: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Due Services Check:</a:t>
            </a:r>
            <a:endParaRPr lang="en-US" sz="2200" dirty="0">
              <a:latin typeface="Times New Roman" pitchFamily="18" charset="0"/>
              <a:cs typeface="Times New Roman" pitchFamily="18" charset="0"/>
            </a:endParaRPr>
          </a:p>
        </p:txBody>
      </p:sp>
      <p:graphicFrame>
        <p:nvGraphicFramePr>
          <p:cNvPr id="4" name="Chart 3"/>
          <p:cNvGraphicFramePr/>
          <p:nvPr/>
        </p:nvGraphicFramePr>
        <p:xfrm>
          <a:off x="533400" y="990600"/>
          <a:ext cx="82296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533400" y="4267200"/>
          <a:ext cx="8229600" cy="243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pPr>
              <a:buNone/>
            </a:pPr>
            <a:r>
              <a:rPr lang="en-US" sz="2200" dirty="0" smtClean="0">
                <a:latin typeface="Times New Roman" pitchFamily="18" charset="0"/>
                <a:cs typeface="Times New Roman" pitchFamily="18" charset="0"/>
              </a:rPr>
              <a:t>Issues Faced by FHWs:</a:t>
            </a:r>
            <a:endParaRPr lang="en-US" sz="2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457200" y="1066800"/>
          <a:ext cx="8458200" cy="5486400"/>
        </p:xfrm>
        <a:graphic>
          <a:graphicData uri="http://schemas.openxmlformats.org/drawingml/2006/table">
            <a:tbl>
              <a:tblPr firstRow="1" bandRow="1">
                <a:tableStyleId>{BC89EF96-8CEA-46FF-86C4-4CE0E7609802}</a:tableStyleId>
              </a:tblPr>
              <a:tblGrid>
                <a:gridCol w="4229100"/>
                <a:gridCol w="4229100"/>
              </a:tblGrid>
              <a:tr h="929640">
                <a:tc>
                  <a:txBody>
                    <a:bodyPr/>
                    <a:lstStyle/>
                    <a:p>
                      <a:r>
                        <a:rPr lang="en-US" sz="2200" dirty="0" smtClean="0">
                          <a:latin typeface="Times New Roman" pitchFamily="18" charset="0"/>
                          <a:cs typeface="Times New Roman" pitchFamily="18" charset="0"/>
                        </a:rPr>
                        <a:t>Activities:</a:t>
                      </a:r>
                      <a:endParaRPr lang="en-US" sz="2200" dirty="0">
                        <a:latin typeface="Times New Roman" pitchFamily="18" charset="0"/>
                        <a:cs typeface="Times New Roman" pitchFamily="18" charset="0"/>
                      </a:endParaRPr>
                    </a:p>
                  </a:txBody>
                  <a:tcPr/>
                </a:tc>
                <a:tc>
                  <a:txBody>
                    <a:bodyPr/>
                    <a:lstStyle/>
                    <a:p>
                      <a:r>
                        <a:rPr lang="en-US" sz="2200" dirty="0" smtClean="0">
                          <a:latin typeface="Times New Roman" pitchFamily="18" charset="0"/>
                          <a:cs typeface="Times New Roman" pitchFamily="18" charset="0"/>
                        </a:rPr>
                        <a:t>Issues faced:</a:t>
                      </a:r>
                      <a:endParaRPr lang="en-US" sz="2200" dirty="0">
                        <a:latin typeface="Times New Roman" pitchFamily="18" charset="0"/>
                        <a:cs typeface="Times New Roman" pitchFamily="18" charset="0"/>
                      </a:endParaRPr>
                    </a:p>
                  </a:txBody>
                  <a:tcPr/>
                </a:tc>
              </a:tr>
              <a:tr h="929640">
                <a:tc>
                  <a:txBody>
                    <a:bodyPr/>
                    <a:lstStyle/>
                    <a:p>
                      <a:r>
                        <a:rPr lang="en-US" sz="2200" b="0" u="none" kern="1200" dirty="0" smtClean="0">
                          <a:solidFill>
                            <a:schemeClr val="tx1"/>
                          </a:solidFill>
                          <a:latin typeface="Times New Roman" pitchFamily="18" charset="0"/>
                          <a:ea typeface="+mn-ea"/>
                          <a:cs typeface="Times New Roman" pitchFamily="18" charset="0"/>
                        </a:rPr>
                        <a:t>Data Reporting</a:t>
                      </a:r>
                      <a:endParaRPr lang="en-US" sz="2200" b="0" u="none" dirty="0">
                        <a:latin typeface="Times New Roman" pitchFamily="18" charset="0"/>
                        <a:cs typeface="Times New Roman" pitchFamily="18" charset="0"/>
                      </a:endParaRPr>
                    </a:p>
                  </a:txBody>
                  <a:tcPr/>
                </a:tc>
                <a:tc>
                  <a:txBody>
                    <a:bodyPr/>
                    <a:lstStyle/>
                    <a:p>
                      <a:pPr>
                        <a:buFont typeface="Wingdings" pitchFamily="2" charset="2"/>
                        <a:buChar char="Ø"/>
                      </a:pPr>
                      <a:r>
                        <a:rPr lang="en-US" sz="2200" dirty="0" smtClean="0">
                          <a:latin typeface="Times New Roman" pitchFamily="18" charset="0"/>
                          <a:cs typeface="Times New Roman" pitchFamily="18" charset="0"/>
                        </a:rPr>
                        <a:t> Report collection from private hospitals</a:t>
                      </a:r>
                    </a:p>
                    <a:p>
                      <a:pPr>
                        <a:buFont typeface="Wingdings" pitchFamily="2" charset="2"/>
                        <a:buChar char="Ø"/>
                      </a:pPr>
                      <a:r>
                        <a:rPr lang="en-US" sz="2200" baseline="0" dirty="0" smtClean="0">
                          <a:latin typeface="Times New Roman" pitchFamily="18" charset="0"/>
                          <a:cs typeface="Times New Roman" pitchFamily="18" charset="0"/>
                        </a:rPr>
                        <a:t> Migratory populations information capture</a:t>
                      </a:r>
                      <a:endParaRPr lang="en-US" sz="2200" dirty="0">
                        <a:latin typeface="Times New Roman" pitchFamily="18" charset="0"/>
                        <a:cs typeface="Times New Roman" pitchFamily="18" charset="0"/>
                      </a:endParaRPr>
                    </a:p>
                  </a:txBody>
                  <a:tcPr/>
                </a:tc>
              </a:tr>
              <a:tr h="929640">
                <a:tc>
                  <a:txBody>
                    <a:bodyPr/>
                    <a:lstStyle/>
                    <a:p>
                      <a:r>
                        <a:rPr lang="en-US" sz="2200" b="0" u="none" kern="1200" dirty="0" smtClean="0">
                          <a:solidFill>
                            <a:schemeClr val="tx1"/>
                          </a:solidFill>
                          <a:latin typeface="Times New Roman" pitchFamily="18" charset="0"/>
                          <a:ea typeface="+mn-ea"/>
                          <a:cs typeface="Times New Roman" pitchFamily="18" charset="0"/>
                        </a:rPr>
                        <a:t>Data Entry</a:t>
                      </a:r>
                      <a:endParaRPr lang="en-US" sz="2200" b="0" u="none" dirty="0">
                        <a:latin typeface="Times New Roman" pitchFamily="18" charset="0"/>
                        <a:cs typeface="Times New Roman" pitchFamily="18" charset="0"/>
                      </a:endParaRPr>
                    </a:p>
                  </a:txBody>
                  <a:tcPr/>
                </a:tc>
                <a:tc>
                  <a:txBody>
                    <a:bodyPr/>
                    <a:lstStyle/>
                    <a:p>
                      <a:pPr>
                        <a:buFont typeface="Wingdings" pitchFamily="2" charset="2"/>
                        <a:buChar char="Ø"/>
                      </a:pPr>
                      <a:r>
                        <a:rPr lang="en-US" sz="2200" dirty="0" smtClean="0">
                          <a:latin typeface="Times New Roman" pitchFamily="18" charset="0"/>
                          <a:cs typeface="Times New Roman" pitchFamily="18" charset="0"/>
                        </a:rPr>
                        <a:t> No DEO available</a:t>
                      </a:r>
                    </a:p>
                    <a:p>
                      <a:pPr>
                        <a:buFont typeface="Wingdings" pitchFamily="2" charset="2"/>
                        <a:buChar char="Ø"/>
                      </a:pPr>
                      <a:r>
                        <a:rPr lang="en-US" sz="2200" dirty="0" smtClean="0">
                          <a:latin typeface="Times New Roman" pitchFamily="18" charset="0"/>
                          <a:cs typeface="Times New Roman" pitchFamily="18" charset="0"/>
                        </a:rPr>
                        <a:t> Technical issues</a:t>
                      </a:r>
                    </a:p>
                    <a:p>
                      <a:pPr>
                        <a:buFont typeface="Wingdings" pitchFamily="2" charset="2"/>
                        <a:buChar char="Ø"/>
                      </a:pPr>
                      <a:r>
                        <a:rPr lang="en-US" sz="2200" baseline="0" dirty="0" smtClean="0">
                          <a:latin typeface="Times New Roman" pitchFamily="18" charset="0"/>
                          <a:cs typeface="Times New Roman" pitchFamily="18" charset="0"/>
                        </a:rPr>
                        <a:t> No training</a:t>
                      </a:r>
                      <a:endParaRPr lang="en-US" sz="2200" dirty="0">
                        <a:latin typeface="Times New Roman" pitchFamily="18" charset="0"/>
                        <a:cs typeface="Times New Roman" pitchFamily="18" charset="0"/>
                      </a:endParaRPr>
                    </a:p>
                  </a:txBody>
                  <a:tcPr/>
                </a:tc>
              </a:tr>
              <a:tr h="929640">
                <a:tc>
                  <a:txBody>
                    <a:bodyPr/>
                    <a:lstStyle/>
                    <a:p>
                      <a:r>
                        <a:rPr lang="en-US" sz="2200" b="0" u="none" kern="1200" dirty="0" smtClean="0">
                          <a:solidFill>
                            <a:schemeClr val="tx1"/>
                          </a:solidFill>
                          <a:latin typeface="Times New Roman" pitchFamily="18" charset="0"/>
                          <a:ea typeface="+mn-ea"/>
                          <a:cs typeface="Times New Roman" pitchFamily="18" charset="0"/>
                        </a:rPr>
                        <a:t>Data Analysis</a:t>
                      </a:r>
                      <a:endParaRPr lang="en-US" sz="2200" b="0" u="none" dirty="0">
                        <a:latin typeface="Times New Roman" pitchFamily="18" charset="0"/>
                        <a:cs typeface="Times New Roman" pitchFamily="18" charset="0"/>
                      </a:endParaRPr>
                    </a:p>
                  </a:txBody>
                  <a:tcPr/>
                </a:tc>
                <a:tc>
                  <a:txBody>
                    <a:bodyPr/>
                    <a:lstStyle/>
                    <a:p>
                      <a:pPr>
                        <a:buFont typeface="Wingdings" pitchFamily="2" charset="2"/>
                        <a:buChar char="Ø"/>
                      </a:pPr>
                      <a:r>
                        <a:rPr lang="en-US" sz="2200" dirty="0" smtClean="0">
                          <a:latin typeface="Times New Roman" pitchFamily="18" charset="0"/>
                          <a:cs typeface="Times New Roman" pitchFamily="18" charset="0"/>
                        </a:rPr>
                        <a:t> Complete</a:t>
                      </a:r>
                      <a:r>
                        <a:rPr lang="en-US" sz="2200" baseline="0" dirty="0" smtClean="0">
                          <a:latin typeface="Times New Roman" pitchFamily="18" charset="0"/>
                          <a:cs typeface="Times New Roman" pitchFamily="18" charset="0"/>
                        </a:rPr>
                        <a:t> information is not available</a:t>
                      </a:r>
                    </a:p>
                    <a:p>
                      <a:pPr>
                        <a:buFont typeface="Wingdings" pitchFamily="2" charset="2"/>
                        <a:buChar char="Ø"/>
                      </a:pPr>
                      <a:r>
                        <a:rPr lang="en-US" sz="2200" baseline="0" dirty="0" smtClean="0">
                          <a:latin typeface="Times New Roman" pitchFamily="18" charset="0"/>
                          <a:cs typeface="Times New Roman" pitchFamily="18" charset="0"/>
                        </a:rPr>
                        <a:t> Fake entries are there</a:t>
                      </a:r>
                      <a:endParaRPr lang="en-US" sz="2200" dirty="0">
                        <a:latin typeface="Times New Roman" pitchFamily="18" charset="0"/>
                        <a:cs typeface="Times New Roman" pitchFamily="18" charset="0"/>
                      </a:endParaRPr>
                    </a:p>
                  </a:txBody>
                  <a:tcPr/>
                </a:tc>
              </a:tr>
              <a:tr h="929640">
                <a:tc>
                  <a:txBody>
                    <a:bodyPr/>
                    <a:lstStyle/>
                    <a:p>
                      <a:r>
                        <a:rPr lang="en-US" sz="2200" b="0" u="none" kern="1200" dirty="0" smtClean="0">
                          <a:solidFill>
                            <a:schemeClr val="tx1"/>
                          </a:solidFill>
                          <a:latin typeface="Times New Roman" pitchFamily="18" charset="0"/>
                          <a:ea typeface="+mn-ea"/>
                          <a:cs typeface="Times New Roman" pitchFamily="18" charset="0"/>
                        </a:rPr>
                        <a:t>Data Verification</a:t>
                      </a:r>
                      <a:endParaRPr lang="en-US" sz="2200" b="0" u="none" dirty="0">
                        <a:latin typeface="Times New Roman" pitchFamily="18" charset="0"/>
                        <a:cs typeface="Times New Roman" pitchFamily="18" charset="0"/>
                      </a:endParaRPr>
                    </a:p>
                  </a:txBody>
                  <a:tcPr/>
                </a:tc>
                <a:tc>
                  <a:txBody>
                    <a:bodyPr/>
                    <a:lstStyle/>
                    <a:p>
                      <a:pPr>
                        <a:buFont typeface="Wingdings" pitchFamily="2" charset="2"/>
                        <a:buChar char="Ø"/>
                      </a:pPr>
                      <a:r>
                        <a:rPr lang="en-US" sz="2200" dirty="0" smtClean="0">
                          <a:latin typeface="Times New Roman" pitchFamily="18" charset="0"/>
                          <a:cs typeface="Times New Roman" pitchFamily="18" charset="0"/>
                        </a:rPr>
                        <a:t> Migratory</a:t>
                      </a:r>
                      <a:r>
                        <a:rPr lang="en-US" sz="2200" baseline="0" dirty="0" smtClean="0">
                          <a:latin typeface="Times New Roman" pitchFamily="18" charset="0"/>
                          <a:cs typeface="Times New Roman" pitchFamily="18" charset="0"/>
                        </a:rPr>
                        <a:t> population makes verification difficult</a:t>
                      </a:r>
                      <a:endParaRPr lang="en-US" sz="22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latin typeface="Times New Roman" pitchFamily="18" charset="0"/>
                <a:cs typeface="Times New Roman" pitchFamily="18" charset="0"/>
              </a:rPr>
              <a:t>DISCUSSION</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8229600" cy="4754563"/>
          </a:xfrm>
        </p:spPr>
        <p:txBody>
          <a:bodyPr>
            <a:normAutofit fontScale="92500" lnSpcReduction="10000"/>
          </a:bodyPr>
          <a:lstStyle/>
          <a:p>
            <a:pPr algn="just">
              <a:lnSpc>
                <a:spcPct val="150000"/>
              </a:lnSpc>
            </a:pPr>
            <a:r>
              <a:rPr lang="en-US" sz="2200" dirty="0" smtClean="0">
                <a:latin typeface="Times New Roman" pitchFamily="18" charset="0"/>
                <a:cs typeface="Times New Roman" pitchFamily="18" charset="0"/>
              </a:rPr>
              <a:t>In reference to study considered, this study delivers the same result as it was found that HI software available in Gujarat caters to public health on one hand and aid in supervision on the other hand.</a:t>
            </a:r>
          </a:p>
          <a:p>
            <a:pPr algn="just">
              <a:lnSpc>
                <a:spcPct val="150000"/>
              </a:lnSpc>
            </a:pPr>
            <a:r>
              <a:rPr lang="en-US" sz="2200" dirty="0" smtClean="0">
                <a:latin typeface="Times New Roman" pitchFamily="18" charset="0"/>
                <a:cs typeface="Times New Roman" pitchFamily="18" charset="0"/>
              </a:rPr>
              <a:t>Considering HI contribution to public health, it delivers enhanced services to population and also preserves the information related to population &amp; manages it as well.</a:t>
            </a:r>
          </a:p>
          <a:p>
            <a:pPr algn="just">
              <a:lnSpc>
                <a:spcPct val="150000"/>
              </a:lnSpc>
            </a:pPr>
            <a:r>
              <a:rPr lang="en-US" sz="2200" dirty="0" smtClean="0">
                <a:latin typeface="Times New Roman" pitchFamily="18" charset="0"/>
                <a:cs typeface="Times New Roman" pitchFamily="18" charset="0"/>
              </a:rPr>
              <a:t>After exploring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I have realized that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is magnificent tool focusing mother &amp; child health, but it has some flaws also. Although technically it aid in better service delivery, but technically it face many issues also. </a:t>
            </a:r>
          </a:p>
          <a:p>
            <a:pPr algn="just">
              <a:lnSpc>
                <a:spcPct val="150000"/>
              </a:lnSpc>
            </a:pPr>
            <a:endParaRPr lang="en-US" sz="2200" dirty="0" smtClean="0">
              <a:latin typeface="Times New Roman" pitchFamily="18" charset="0"/>
              <a:cs typeface="Times New Roman" pitchFamily="18" charset="0"/>
            </a:endParaRPr>
          </a:p>
          <a:p>
            <a:pPr algn="just">
              <a:lnSpc>
                <a:spcPct val="150000"/>
              </a:lnSpc>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pPr algn="just">
              <a:lnSpc>
                <a:spcPct val="150000"/>
              </a:lnSpc>
            </a:pPr>
            <a:r>
              <a:rPr lang="en-US" sz="2000" dirty="0" smtClean="0">
                <a:latin typeface="Times New Roman" pitchFamily="18" charset="0"/>
                <a:cs typeface="Times New Roman" pitchFamily="18" charset="0"/>
              </a:rPr>
              <a:t>It has been found that UHO/MHOs &amp; FHWs are not completely aware of services rendered by E-</a:t>
            </a:r>
            <a:r>
              <a:rPr lang="en-US" sz="2000" dirty="0" err="1" smtClean="0">
                <a:latin typeface="Times New Roman" pitchFamily="18" charset="0"/>
                <a:cs typeface="Times New Roman" pitchFamily="18" charset="0"/>
              </a:rPr>
              <a:t>mamta</a:t>
            </a:r>
            <a:r>
              <a:rPr lang="en-US" sz="2000" dirty="0" smtClean="0">
                <a:latin typeface="Times New Roman" pitchFamily="18" charset="0"/>
                <a:cs typeface="Times New Roman" pitchFamily="18" charset="0"/>
              </a:rPr>
              <a:t>, although they have understanding but clear vision is lacking. To utilize it efficiently they have to take the responsibility to access it regularly &amp; use it efficiently.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15962"/>
          </a:xfrm>
        </p:spPr>
        <p:txBody>
          <a:bodyPr>
            <a:noAutofit/>
          </a:bodyPr>
          <a:lstStyle/>
          <a:p>
            <a:r>
              <a:rPr lang="en-US" sz="3200" b="1" dirty="0" smtClean="0">
                <a:latin typeface="Times New Roman" pitchFamily="18" charset="0"/>
                <a:cs typeface="Times New Roman" pitchFamily="18" charset="0"/>
              </a:rPr>
              <a:t>RECOMMENDATIONS</a:t>
            </a:r>
            <a:br>
              <a:rPr lang="en-US" sz="3200" b="1" dirty="0" smtClean="0">
                <a:latin typeface="Times New Roman" pitchFamily="18" charset="0"/>
                <a:cs typeface="Times New Roman" pitchFamily="18" charset="0"/>
              </a:rPr>
            </a:br>
            <a:endParaRPr lang="en-US" sz="32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66800"/>
            <a:ext cx="8229600" cy="4906963"/>
          </a:xfrm>
        </p:spPr>
        <p:txBody>
          <a:bodyPr>
            <a:noAutofit/>
          </a:bodyPr>
          <a:lstStyle/>
          <a:p>
            <a:pPr algn="just">
              <a:lnSpc>
                <a:spcPct val="150000"/>
              </a:lnSpc>
              <a:buNone/>
            </a:pPr>
            <a:r>
              <a:rPr lang="en-US" sz="2200" dirty="0" smtClean="0">
                <a:latin typeface="Times New Roman" pitchFamily="18" charset="0"/>
                <a:cs typeface="Times New Roman" pitchFamily="18" charset="0"/>
              </a:rPr>
              <a:t>After analyzing the study findings recommendations suggested are:</a:t>
            </a:r>
          </a:p>
          <a:p>
            <a:pPr lvl="0" algn="just">
              <a:lnSpc>
                <a:spcPct val="150000"/>
              </a:lnSpc>
            </a:pPr>
            <a:r>
              <a:rPr lang="en-US" sz="2200" dirty="0" smtClean="0">
                <a:latin typeface="Times New Roman" pitchFamily="18" charset="0"/>
                <a:cs typeface="Times New Roman" pitchFamily="18" charset="0"/>
              </a:rPr>
              <a:t>A common database should be implemented.</a:t>
            </a:r>
          </a:p>
          <a:p>
            <a:pPr lvl="0" algn="just">
              <a:lnSpc>
                <a:spcPct val="150000"/>
              </a:lnSpc>
            </a:pPr>
            <a:r>
              <a:rPr lang="en-US" sz="2200" dirty="0" smtClean="0">
                <a:latin typeface="Times New Roman" pitchFamily="18" charset="0"/>
                <a:cs typeface="Times New Roman" pitchFamily="18" charset="0"/>
              </a:rPr>
              <a:t>An orientation about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functioning is required.</a:t>
            </a:r>
          </a:p>
          <a:p>
            <a:pPr lvl="0" algn="just">
              <a:lnSpc>
                <a:spcPct val="150000"/>
              </a:lnSpc>
            </a:pPr>
            <a:r>
              <a:rPr lang="en-US" sz="2200" dirty="0" smtClean="0">
                <a:latin typeface="Times New Roman" pitchFamily="18" charset="0"/>
                <a:cs typeface="Times New Roman" pitchFamily="18" charset="0"/>
              </a:rPr>
              <a:t>The flow of activities should be made clear.</a:t>
            </a:r>
          </a:p>
          <a:p>
            <a:pPr lvl="0" algn="just">
              <a:lnSpc>
                <a:spcPct val="150000"/>
              </a:lnSpc>
            </a:pPr>
            <a:r>
              <a:rPr lang="en-US" sz="2200" dirty="0" smtClean="0">
                <a:latin typeface="Times New Roman" pitchFamily="18" charset="0"/>
                <a:cs typeface="Times New Roman" pitchFamily="18" charset="0"/>
              </a:rPr>
              <a:t>24*7 technical assistance should be given.</a:t>
            </a:r>
          </a:p>
          <a:p>
            <a:pPr lvl="0" algn="just">
              <a:lnSpc>
                <a:spcPct val="150000"/>
              </a:lnSpc>
            </a:pPr>
            <a:r>
              <a:rPr lang="en-US" sz="2200" dirty="0" smtClean="0">
                <a:latin typeface="Times New Roman" pitchFamily="18" charset="0"/>
                <a:cs typeface="Times New Roman" pitchFamily="18" charset="0"/>
              </a:rPr>
              <a:t>UHO/MHOs should be encouraged to utilize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a:t>
            </a:r>
          </a:p>
          <a:p>
            <a:pPr lvl="0">
              <a:lnSpc>
                <a:spcPct val="150000"/>
              </a:lnSpc>
            </a:pPr>
            <a:r>
              <a:rPr lang="en-US" sz="2200" dirty="0" smtClean="0">
                <a:latin typeface="Times New Roman" pitchFamily="18" charset="0"/>
                <a:cs typeface="Times New Roman" pitchFamily="18" charset="0"/>
              </a:rPr>
              <a:t>SMS based work plan should be linked with annual MD micro plan.</a:t>
            </a:r>
          </a:p>
          <a:p>
            <a:pPr lvl="0">
              <a:lnSpc>
                <a:spcPct val="150000"/>
              </a:lnSpc>
            </a:pPr>
            <a:r>
              <a:rPr lang="en-US" sz="2200" dirty="0" smtClean="0">
                <a:latin typeface="Times New Roman" pitchFamily="18" charset="0"/>
                <a:cs typeface="Times New Roman" pitchFamily="18" charset="0"/>
              </a:rPr>
              <a:t>Real time data entry &amp; real time reporting should need to be encouraged.</a:t>
            </a:r>
          </a:p>
          <a:p>
            <a:pPr lvl="0">
              <a:lnSpc>
                <a:spcPct val="150000"/>
              </a:lnSpc>
            </a:pPr>
            <a:r>
              <a:rPr lang="en-US" sz="2200" dirty="0" smtClean="0">
                <a:latin typeface="Times New Roman" pitchFamily="18" charset="0"/>
                <a:cs typeface="Times New Roman" pitchFamily="18" charset="0"/>
              </a:rPr>
              <a:t>Mobile supported version of all the software should be planned.</a:t>
            </a:r>
          </a:p>
          <a:p>
            <a:pPr lvl="0" algn="just">
              <a:lnSpc>
                <a:spcPct val="150000"/>
              </a:lnSpc>
              <a:buNone/>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Autofit/>
          </a:bodyPr>
          <a:lstStyle/>
          <a:p>
            <a:r>
              <a:rPr lang="en-US" sz="3600" b="1" dirty="0" smtClean="0">
                <a:latin typeface="Times New Roman" pitchFamily="18" charset="0"/>
                <a:cs typeface="Times New Roman" pitchFamily="18" charset="0"/>
              </a:rPr>
              <a:t>SUMMARY</a:t>
            </a:r>
            <a:endParaRPr lang="en-US"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8229600" cy="5410200"/>
          </a:xfrm>
        </p:spPr>
        <p:txBody>
          <a:bodyPr>
            <a:normAutofit fontScale="92500"/>
          </a:bodyPr>
          <a:lstStyle/>
          <a:p>
            <a:pPr algn="just">
              <a:lnSpc>
                <a:spcPct val="150000"/>
              </a:lnSpc>
              <a:buNone/>
            </a:pPr>
            <a:r>
              <a:rPr lang="en-US" sz="2200" dirty="0" smtClean="0">
                <a:latin typeface="Times New Roman" pitchFamily="18" charset="0"/>
                <a:cs typeface="Times New Roman" pitchFamily="18" charset="0"/>
              </a:rPr>
              <a:t>     HI is the implication of information technology in the healthcare domain. The HI implemented in NHM Gujarat, is covering a huge population and made accessible to District level, CHC level and PHC level. </a:t>
            </a:r>
          </a:p>
          <a:p>
            <a:pPr algn="just">
              <a:lnSpc>
                <a:spcPct val="150000"/>
              </a:lnSpc>
              <a:buNone/>
            </a:pPr>
            <a:r>
              <a:rPr lang="en-US" sz="2200" dirty="0" smtClean="0">
                <a:latin typeface="Times New Roman" pitchFamily="18" charset="0"/>
                <a:cs typeface="Times New Roman" pitchFamily="18" charset="0"/>
              </a:rPr>
              <a:t>     The study was conducted with objective to understand the HI impact in public health with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evaluation. 7 UHO/MHOs and 19 FHW were chosen for the study, which were given a questionnaire to fill. </a:t>
            </a:r>
          </a:p>
          <a:p>
            <a:pPr algn="just">
              <a:lnSpc>
                <a:spcPct val="150000"/>
              </a:lnSpc>
              <a:buNone/>
            </a:pPr>
            <a:r>
              <a:rPr lang="en-US" sz="2200" dirty="0" smtClean="0">
                <a:latin typeface="Times New Roman" pitchFamily="18" charset="0"/>
                <a:cs typeface="Times New Roman" pitchFamily="18" charset="0"/>
              </a:rPr>
              <a:t>    With observation and exploration of software, it was found that the software implemented assist in improved service delivery and lead to effective monitoring of services delivered from higher authority levels, but  at field worker level improvement  is needed.</a:t>
            </a:r>
          </a:p>
          <a:p>
            <a:pPr algn="just">
              <a:lnSpc>
                <a:spcPct val="150000"/>
              </a:lnSpc>
              <a:buNone/>
            </a:pPr>
            <a:endParaRPr lang="en-US" sz="2200" dirty="0" smtClean="0">
              <a:latin typeface="Times New Roman" pitchFamily="18" charset="0"/>
              <a:cs typeface="Times New Roman" pitchFamily="18" charset="0"/>
            </a:endParaRPr>
          </a:p>
          <a:p>
            <a:pPr algn="just">
              <a:lnSpc>
                <a:spcPct val="150000"/>
              </a:lnSpc>
              <a:buNone/>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normAutofit/>
          </a:bodyPr>
          <a:lstStyle/>
          <a:p>
            <a:r>
              <a:rPr lang="en-US" sz="3600" b="1" dirty="0" smtClean="0">
                <a:latin typeface="Times New Roman" pitchFamily="18" charset="0"/>
                <a:cs typeface="Times New Roman" pitchFamily="18" charset="0"/>
              </a:rPr>
              <a:t>PROBLEM STATEMENT </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8229600" cy="5334000"/>
          </a:xfrm>
        </p:spPr>
        <p:txBody>
          <a:bodyPr>
            <a:normAutofit lnSpcReduction="10000"/>
          </a:bodyPr>
          <a:lstStyle/>
          <a:p>
            <a:pPr algn="just">
              <a:lnSpc>
                <a:spcPct val="160000"/>
              </a:lnSpc>
              <a:buNone/>
            </a:pPr>
            <a:r>
              <a:rPr lang="en-US" sz="2200" dirty="0" smtClean="0">
                <a:latin typeface="Times New Roman" pitchFamily="18" charset="0"/>
                <a:cs typeface="Times New Roman" pitchFamily="18" charset="0"/>
              </a:rPr>
              <a:t>    Health transition in India is quite rapid. It has been exposed to risk of infectious disease, nutritional deficiencies and mother and child health crisis. </a:t>
            </a:r>
          </a:p>
          <a:p>
            <a:pPr algn="just">
              <a:lnSpc>
                <a:spcPct val="160000"/>
              </a:lnSpc>
              <a:buNone/>
            </a:pPr>
            <a:r>
              <a:rPr lang="en-US" sz="2200" dirty="0" smtClean="0">
                <a:latin typeface="Times New Roman" pitchFamily="18" charset="0"/>
                <a:cs typeface="Times New Roman" pitchFamily="18" charset="0"/>
              </a:rPr>
              <a:t>    Implementation of Information technology to healthcare is a new initiative taken by Government which focus to enhance service delivery. But how well these software aiding to performance is little doubtful.</a:t>
            </a:r>
          </a:p>
          <a:p>
            <a:pPr algn="just">
              <a:lnSpc>
                <a:spcPct val="160000"/>
              </a:lnSpc>
              <a:buNone/>
            </a:pPr>
            <a:r>
              <a:rPr lang="en-US" sz="2200" dirty="0" smtClean="0">
                <a:latin typeface="Times New Roman" pitchFamily="18" charset="0"/>
                <a:cs typeface="Times New Roman" pitchFamily="18" charset="0"/>
              </a:rPr>
              <a:t>  So this study conducted with objective to assess the software in health care with E-</a:t>
            </a:r>
            <a:r>
              <a:rPr lang="en-US" sz="2200" dirty="0" err="1" smtClean="0">
                <a:latin typeface="Times New Roman" pitchFamily="18" charset="0"/>
                <a:cs typeface="Times New Roman" pitchFamily="18" charset="0"/>
              </a:rPr>
              <a:t>mamta</a:t>
            </a:r>
            <a:r>
              <a:rPr lang="en-US" sz="2200" dirty="0" smtClean="0">
                <a:latin typeface="Times New Roman" pitchFamily="18" charset="0"/>
                <a:cs typeface="Times New Roman" pitchFamily="18" charset="0"/>
              </a:rPr>
              <a:t> evaluation. Although from District level monitoring is done regularly but a study is not conducted.</a:t>
            </a:r>
          </a:p>
          <a:p>
            <a:pPr algn="just">
              <a:lnSpc>
                <a:spcPct val="160000"/>
              </a:lnSpc>
              <a:buNone/>
            </a:pP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792162"/>
          </a:xfrm>
        </p:spPr>
        <p:txBody>
          <a:bodyPr>
            <a:normAutofit/>
          </a:bodyPr>
          <a:lstStyle/>
          <a:p>
            <a:r>
              <a:rPr lang="en-US" sz="3600" b="1" dirty="0" smtClean="0">
                <a:latin typeface="Times New Roman" pitchFamily="18" charset="0"/>
                <a:cs typeface="Times New Roman" pitchFamily="18" charset="0"/>
              </a:rPr>
              <a:t>REFERENCES</a:t>
            </a:r>
            <a:endParaRPr lang="en-US" sz="36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66800"/>
            <a:ext cx="8305800" cy="5407152"/>
          </a:xfrm>
        </p:spPr>
        <p:txBody>
          <a:bodyPr>
            <a:normAutofit fontScale="92500"/>
          </a:bodyPr>
          <a:lstStyle/>
          <a:p>
            <a:pPr lvl="0"/>
            <a:r>
              <a:rPr lang="en-US" dirty="0" smtClean="0">
                <a:latin typeface="Times New Roman" pitchFamily="18" charset="0"/>
                <a:cs typeface="Times New Roman" pitchFamily="18" charset="0"/>
              </a:rPr>
              <a:t>Health Informatics, April 2014, http://en.wikipedia.org/wiki/Health_informatics</a:t>
            </a:r>
            <a:r>
              <a:rPr lang="en-US"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accessed on 15</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March 2014</a:t>
            </a:r>
          </a:p>
          <a:p>
            <a:pPr lvl="0"/>
            <a:r>
              <a:rPr lang="en-US" dirty="0" smtClean="0">
                <a:latin typeface="Times New Roman" pitchFamily="18" charset="0"/>
                <a:cs typeface="Times New Roman" pitchFamily="18" charset="0"/>
              </a:rPr>
              <a:t>Gardner N. Health Informatics Professional Core Competencies v3.0, Canada, 2012</a:t>
            </a:r>
          </a:p>
          <a:p>
            <a:pPr lvl="0"/>
            <a:r>
              <a:rPr lang="en-US" dirty="0" smtClean="0">
                <a:latin typeface="Times New Roman" pitchFamily="18" charset="0"/>
                <a:cs typeface="Times New Roman" pitchFamily="18" charset="0"/>
              </a:rPr>
              <a:t>Department of Health. What is health informatics?, UK, 2011</a:t>
            </a:r>
          </a:p>
          <a:p>
            <a:pPr lvl="0"/>
            <a:r>
              <a:rPr lang="en-US" dirty="0" smtClean="0">
                <a:latin typeface="Times New Roman" pitchFamily="18" charset="0"/>
                <a:cs typeface="Times New Roman" pitchFamily="18" charset="0"/>
              </a:rPr>
              <a:t>Ability Gujarat, http://www.ability.gujarat.gov.in/portal/index.jsp, accessed on 20</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March 2014</a:t>
            </a:r>
          </a:p>
          <a:p>
            <a:pPr lvl="0"/>
            <a:r>
              <a:rPr lang="en-US" dirty="0" smtClean="0">
                <a:latin typeface="Times New Roman" pitchFamily="18" charset="0"/>
                <a:cs typeface="Times New Roman" pitchFamily="18" charset="0"/>
              </a:rPr>
              <a:t>India (Gujarat), </a:t>
            </a:r>
            <a:r>
              <a:rPr lang="en-US" dirty="0" err="1" smtClean="0">
                <a:latin typeface="Times New Roman" pitchFamily="18" charset="0"/>
                <a:cs typeface="Times New Roman" pitchFamily="18" charset="0"/>
              </a:rPr>
              <a:t>eGov@Gujarat</a:t>
            </a:r>
            <a:r>
              <a:rPr lang="en-US" dirty="0" smtClean="0">
                <a:latin typeface="Times New Roman" pitchFamily="18" charset="0"/>
                <a:cs typeface="Times New Roman" pitchFamily="18" charset="0"/>
              </a:rPr>
              <a:t>, Gujarat Informatics LTD.; 2006</a:t>
            </a:r>
          </a:p>
          <a:p>
            <a:pPr lvl="0"/>
            <a:r>
              <a:rPr lang="en-US" dirty="0" smtClean="0">
                <a:latin typeface="Times New Roman" pitchFamily="18" charset="0"/>
                <a:cs typeface="Times New Roman" pitchFamily="18" charset="0"/>
              </a:rPr>
              <a:t>India (Gujarat), </a:t>
            </a:r>
            <a:r>
              <a:rPr lang="en-US" dirty="0" err="1" smtClean="0">
                <a:latin typeface="Times New Roman" pitchFamily="18" charset="0"/>
                <a:cs typeface="Times New Roman" pitchFamily="18" charset="0"/>
              </a:rPr>
              <a:t>eGov@Gujarat</a:t>
            </a:r>
            <a:r>
              <a:rPr lang="en-US" dirty="0" smtClean="0">
                <a:latin typeface="Times New Roman" pitchFamily="18" charset="0"/>
                <a:cs typeface="Times New Roman" pitchFamily="18" charset="0"/>
              </a:rPr>
              <a:t>, Gujarat Informatics LTD.; 2009</a:t>
            </a:r>
          </a:p>
          <a:p>
            <a:pPr lvl="0"/>
            <a:r>
              <a:rPr lang="en-US" dirty="0" smtClean="0">
                <a:latin typeface="Times New Roman" pitchFamily="18" charset="0"/>
                <a:cs typeface="Times New Roman" pitchFamily="18" charset="0"/>
              </a:rPr>
              <a:t>Gujarat, Health Management Information System (HMIS), </a:t>
            </a:r>
            <a:r>
              <a:rPr lang="en-US" dirty="0" err="1" smtClean="0">
                <a:latin typeface="Times New Roman" pitchFamily="18" charset="0"/>
                <a:cs typeface="Times New Roman" pitchFamily="18" charset="0"/>
              </a:rPr>
              <a:t>Gandhinagar</a:t>
            </a:r>
            <a:r>
              <a:rPr lang="en-US" dirty="0" smtClean="0">
                <a:latin typeface="Times New Roman" pitchFamily="18" charset="0"/>
                <a:cs typeface="Times New Roman" pitchFamily="18" charset="0"/>
              </a:rPr>
              <a:t>, Department of Health &amp; Family Welfare, 2009</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2952"/>
          </a:xfrm>
        </p:spPr>
        <p:txBody>
          <a:bodyPr>
            <a:normAutofit fontScale="92500" lnSpcReduction="10000"/>
          </a:bodyPr>
          <a:lstStyle/>
          <a:p>
            <a:pPr lvl="0" algn="just">
              <a:lnSpc>
                <a:spcPct val="150000"/>
              </a:lnSpc>
            </a:pPr>
            <a:r>
              <a:rPr lang="en-US" sz="2200" dirty="0" smtClean="0">
                <a:latin typeface="Times New Roman" pitchFamily="18" charset="0"/>
                <a:cs typeface="Times New Roman" pitchFamily="18" charset="0"/>
              </a:rPr>
              <a:t>Atlanta Centers For Disease Control And Prevention Defining </a:t>
            </a:r>
            <a:r>
              <a:rPr lang="en-US" sz="2200" dirty="0" err="1" smtClean="0">
                <a:latin typeface="Times New Roman" pitchFamily="18" charset="0"/>
                <a:cs typeface="Times New Roman" pitchFamily="18" charset="0"/>
              </a:rPr>
              <a:t>Biosurveillance</a:t>
            </a:r>
            <a:r>
              <a:rPr lang="en-US" sz="2200" dirty="0" smtClean="0">
                <a:latin typeface="Times New Roman" pitchFamily="18" charset="0"/>
                <a:cs typeface="Times New Roman" pitchFamily="18" charset="0"/>
              </a:rPr>
              <a:t> For Human Health, Atlanta: Centers For Disease Control And Prevention; 2010</a:t>
            </a:r>
          </a:p>
          <a:p>
            <a:pPr lvl="0" algn="just">
              <a:lnSpc>
                <a:spcPct val="150000"/>
              </a:lnSpc>
            </a:pPr>
            <a:r>
              <a:rPr lang="en-US" sz="2200" dirty="0" smtClean="0">
                <a:latin typeface="Times New Roman" pitchFamily="18" charset="0"/>
                <a:cs typeface="Times New Roman" pitchFamily="18" charset="0"/>
              </a:rPr>
              <a:t>National </a:t>
            </a:r>
            <a:r>
              <a:rPr lang="en-US" sz="2200" dirty="0" err="1" smtClean="0">
                <a:latin typeface="Times New Roman" pitchFamily="18" charset="0"/>
                <a:cs typeface="Times New Roman" pitchFamily="18" charset="0"/>
              </a:rPr>
              <a:t>Biosurveillance</a:t>
            </a:r>
            <a:r>
              <a:rPr lang="en-US" sz="2200" dirty="0" smtClean="0">
                <a:latin typeface="Times New Roman" pitchFamily="18" charset="0"/>
                <a:cs typeface="Times New Roman" pitchFamily="18" charset="0"/>
              </a:rPr>
              <a:t> Advisory </a:t>
            </a:r>
            <a:r>
              <a:rPr lang="en-US" sz="2200" dirty="0" err="1" smtClean="0">
                <a:latin typeface="Times New Roman" pitchFamily="18" charset="0"/>
                <a:cs typeface="Times New Roman" pitchFamily="18" charset="0"/>
              </a:rPr>
              <a:t>Subcommitee</a:t>
            </a:r>
            <a:r>
              <a:rPr lang="en-US" sz="2200" dirty="0" smtClean="0">
                <a:latin typeface="Times New Roman" pitchFamily="18" charset="0"/>
                <a:cs typeface="Times New Roman" pitchFamily="18" charset="0"/>
              </a:rPr>
              <a:t>, Improving the Nation’s Ability to Detect and Respond to 21st Century Urgent Health Threats: Second Report of the National </a:t>
            </a:r>
            <a:r>
              <a:rPr lang="en-US" sz="2200" dirty="0" err="1" smtClean="0">
                <a:latin typeface="Times New Roman" pitchFamily="18" charset="0"/>
                <a:cs typeface="Times New Roman" pitchFamily="18" charset="0"/>
              </a:rPr>
              <a:t>Biosurveillance</a:t>
            </a:r>
            <a:r>
              <a:rPr lang="en-US" sz="2200" dirty="0" smtClean="0">
                <a:latin typeface="Times New Roman" pitchFamily="18" charset="0"/>
                <a:cs typeface="Times New Roman" pitchFamily="18" charset="0"/>
              </a:rPr>
              <a:t> Advisory Subcommittee. Atlanta: National </a:t>
            </a:r>
            <a:r>
              <a:rPr lang="en-US" sz="2200" dirty="0" err="1" smtClean="0">
                <a:latin typeface="Times New Roman" pitchFamily="18" charset="0"/>
                <a:cs typeface="Times New Roman" pitchFamily="18" charset="0"/>
              </a:rPr>
              <a:t>Biosurveillance</a:t>
            </a:r>
            <a:r>
              <a:rPr lang="en-US" sz="2200" dirty="0" smtClean="0">
                <a:latin typeface="Times New Roman" pitchFamily="18" charset="0"/>
                <a:cs typeface="Times New Roman" pitchFamily="18" charset="0"/>
              </a:rPr>
              <a:t> Advisory </a:t>
            </a:r>
            <a:r>
              <a:rPr lang="en-US" sz="2200" dirty="0" err="1" smtClean="0">
                <a:latin typeface="Times New Roman" pitchFamily="18" charset="0"/>
                <a:cs typeface="Times New Roman" pitchFamily="18" charset="0"/>
              </a:rPr>
              <a:t>Subcommitee</a:t>
            </a:r>
            <a:r>
              <a:rPr lang="en-US" sz="2200" dirty="0" smtClean="0">
                <a:latin typeface="Times New Roman" pitchFamily="18" charset="0"/>
                <a:cs typeface="Times New Roman" pitchFamily="18" charset="0"/>
              </a:rPr>
              <a:t>; 2011</a:t>
            </a:r>
          </a:p>
          <a:p>
            <a:pPr lvl="0" algn="just">
              <a:lnSpc>
                <a:spcPct val="150000"/>
              </a:lnSpc>
            </a:pPr>
            <a:r>
              <a:rPr lang="en-US" dirty="0" smtClean="0">
                <a:latin typeface="Times New Roman" pitchFamily="18" charset="0"/>
                <a:cs typeface="Times New Roman" pitchFamily="18" charset="0"/>
              </a:rPr>
              <a:t>Informatics.nic.in. e-</a:t>
            </a:r>
            <a:r>
              <a:rPr lang="en-US" dirty="0" err="1" smtClean="0">
                <a:latin typeface="Times New Roman" pitchFamily="18" charset="0"/>
                <a:cs typeface="Times New Roman" pitchFamily="18" charset="0"/>
              </a:rPr>
              <a:t>Mamta</a:t>
            </a:r>
            <a:r>
              <a:rPr lang="en-US" dirty="0" smtClean="0">
                <a:latin typeface="Times New Roman" pitchFamily="18" charset="0"/>
                <a:cs typeface="Times New Roman" pitchFamily="18" charset="0"/>
              </a:rPr>
              <a:t>: Name based Mother and Child Tracking System in Gujarat. Gujarat: Informatics.nic.in; 2011</a:t>
            </a:r>
          </a:p>
          <a:p>
            <a:pPr lvl="0" algn="just">
              <a:lnSpc>
                <a:spcPct val="150000"/>
              </a:lnSpc>
            </a:pPr>
            <a:r>
              <a:rPr lang="en-US" dirty="0" smtClean="0">
                <a:latin typeface="Times New Roman" pitchFamily="18" charset="0"/>
                <a:cs typeface="Times New Roman" pitchFamily="18" charset="0"/>
              </a:rPr>
              <a:t>India (Gujarat), </a:t>
            </a:r>
            <a:r>
              <a:rPr lang="en-US" dirty="0" err="1" smtClean="0">
                <a:latin typeface="Times New Roman" pitchFamily="18" charset="0"/>
                <a:cs typeface="Times New Roman" pitchFamily="18" charset="0"/>
              </a:rPr>
              <a:t>eGov@Gujarat</a:t>
            </a:r>
            <a:r>
              <a:rPr lang="en-US" dirty="0" smtClean="0">
                <a:latin typeface="Times New Roman" pitchFamily="18" charset="0"/>
                <a:cs typeface="Times New Roman" pitchFamily="18" charset="0"/>
              </a:rPr>
              <a:t>, Gujarat Informatics LTD.; 2010</a:t>
            </a:r>
          </a:p>
          <a:p>
            <a:pPr algn="just">
              <a:lnSpc>
                <a:spcPct val="150000"/>
              </a:lnSpc>
            </a:pPr>
            <a:r>
              <a:rPr lang="en-US" dirty="0" smtClean="0">
                <a:latin typeface="Times New Roman" pitchFamily="18" charset="0"/>
                <a:cs typeface="Times New Roman" pitchFamily="18" charset="0"/>
              </a:rPr>
              <a:t>Ministry of Health &amp; family Welfare, Mother and Child Tracking System (MCTS). Ministry of Health &amp; Family Welfare; 2012.</a:t>
            </a:r>
          </a:p>
          <a:p>
            <a:pPr lvl="0" algn="just">
              <a:lnSpc>
                <a:spcPct val="150000"/>
              </a:lnSpc>
            </a:pPr>
            <a:endParaRPr lang="en-US" dirty="0" smtClean="0">
              <a:latin typeface="Times New Roman" pitchFamily="18" charset="0"/>
              <a:cs typeface="Times New Roman" pitchFamily="18" charset="0"/>
            </a:endParaRPr>
          </a:p>
          <a:p>
            <a:pPr lvl="0" algn="just">
              <a:lnSpc>
                <a:spcPct val="150000"/>
              </a:lnSpc>
            </a:pPr>
            <a:endParaRPr lang="en-US" sz="22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153400" cy="6092952"/>
          </a:xfrm>
        </p:spPr>
        <p:txBody>
          <a:bodyPr>
            <a:normAutofit fontScale="85000" lnSpcReduction="10000"/>
          </a:bodyPr>
          <a:lstStyle/>
          <a:p>
            <a:pPr lvl="0" algn="just">
              <a:lnSpc>
                <a:spcPct val="160000"/>
              </a:lnSpc>
            </a:pPr>
            <a:r>
              <a:rPr lang="en-US" dirty="0" smtClean="0">
                <a:latin typeface="Times New Roman" pitchFamily="18" charset="0"/>
                <a:cs typeface="Times New Roman" pitchFamily="18" charset="0"/>
              </a:rPr>
              <a:t>William A.Y., Patrick W. Public Health Informatics: Improving and Transforming Public Health in the Information Age. Journal of Public Health Management and Practice, 2000, 6(6), 67-75.</a:t>
            </a:r>
          </a:p>
          <a:p>
            <a:pPr lvl="0" algn="just">
              <a:lnSpc>
                <a:spcPct val="160000"/>
              </a:lnSpc>
            </a:pPr>
            <a:r>
              <a:rPr lang="en-US" dirty="0" err="1" smtClean="0">
                <a:latin typeface="Times New Roman" pitchFamily="18" charset="0"/>
                <a:cs typeface="Times New Roman" pitchFamily="18" charset="0"/>
              </a:rPr>
              <a:t>Moidu</a:t>
            </a:r>
            <a:r>
              <a:rPr lang="en-US" dirty="0" smtClean="0">
                <a:latin typeface="Times New Roman" pitchFamily="18" charset="0"/>
                <a:cs typeface="Times New Roman" pitchFamily="18" charset="0"/>
              </a:rPr>
              <a:t> K. Application of an essential data set based computer system in support of maternal and child care. International Journal of Biomedical Computing, 1992, (3-4), 159-75.</a:t>
            </a:r>
          </a:p>
          <a:p>
            <a:pPr lvl="0" algn="just">
              <a:lnSpc>
                <a:spcPct val="160000"/>
              </a:lnSpc>
            </a:pPr>
            <a:r>
              <a:rPr lang="en-US" dirty="0" err="1" smtClean="0">
                <a:latin typeface="Times New Roman" pitchFamily="18" charset="0"/>
                <a:cs typeface="Times New Roman" pitchFamily="18" charset="0"/>
              </a:rPr>
              <a:t>Tsu</a:t>
            </a:r>
            <a:r>
              <a:rPr lang="en-US" dirty="0" smtClean="0">
                <a:latin typeface="Times New Roman" pitchFamily="18" charset="0"/>
                <a:cs typeface="Times New Roman" pitchFamily="18" charset="0"/>
              </a:rPr>
              <a:t> VD, Free MJ. Using technology to reduce maternal mortality in low-resource settings: challenges and opportunities. Journal of the American Medical Women’s Association, 2002, 57(3):149-53.</a:t>
            </a:r>
          </a:p>
          <a:p>
            <a:pPr lvl="0" algn="just">
              <a:lnSpc>
                <a:spcPct val="160000"/>
              </a:lnSpc>
            </a:pPr>
            <a:r>
              <a:rPr lang="en-US" dirty="0" err="1" smtClean="0">
                <a:latin typeface="Times New Roman" pitchFamily="18" charset="0"/>
                <a:cs typeface="Times New Roman" pitchFamily="18" charset="0"/>
              </a:rPr>
              <a:t>Yanfeng</a:t>
            </a:r>
            <a:r>
              <a:rPr lang="en-US" dirty="0" smtClean="0">
                <a:latin typeface="Times New Roman" pitchFamily="18" charset="0"/>
                <a:cs typeface="Times New Roman" pitchFamily="18" charset="0"/>
              </a:rPr>
              <a:t> Zhang, Li Chen and Wei Wang. </a:t>
            </a:r>
            <a:r>
              <a:rPr lang="en-US" dirty="0" err="1" smtClean="0">
                <a:latin typeface="Times New Roman" pitchFamily="18" charset="0"/>
                <a:cs typeface="Times New Roman" pitchFamily="18" charset="0"/>
              </a:rPr>
              <a:t>mHealth</a:t>
            </a:r>
            <a:r>
              <a:rPr lang="en-US" dirty="0" smtClean="0">
                <a:latin typeface="Times New Roman" pitchFamily="18" charset="0"/>
                <a:cs typeface="Times New Roman" pitchFamily="18" charset="0"/>
              </a:rPr>
              <a:t> Series: Measuring maternal newborn and child health coverage by text messaging – a county–level model for China. Journal of Global health, 2013; 3(2):020402.</a:t>
            </a:r>
          </a:p>
          <a:p>
            <a:pPr lvl="0" algn="just">
              <a:lnSpc>
                <a:spcPct val="160000"/>
              </a:lnSpc>
            </a:pPr>
            <a:endParaRPr lang="en-US" dirty="0" smtClean="0">
              <a:latin typeface="Times New Roman" pitchFamily="18" charset="0"/>
              <a:cs typeface="Times New Roman" pitchFamily="18" charset="0"/>
            </a:endParaRPr>
          </a:p>
          <a:p>
            <a:pPr algn="just">
              <a:lnSpc>
                <a:spcPct val="160000"/>
              </a:lnSpc>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76400"/>
            <a:ext cx="7467600" cy="4873752"/>
          </a:xfrm>
        </p:spPr>
        <p:txBody>
          <a:bodyPr>
            <a:normAutofit/>
          </a:bodyPr>
          <a:lstStyle/>
          <a:p>
            <a:pPr algn="ctr">
              <a:buNone/>
            </a:pPr>
            <a:endParaRPr lang="en-US" sz="6000" b="1" dirty="0" smtClean="0">
              <a:latin typeface="Brush Script Std" pitchFamily="66" charset="0"/>
            </a:endParaRPr>
          </a:p>
          <a:p>
            <a:pPr algn="ctr">
              <a:buNone/>
            </a:pPr>
            <a:r>
              <a:rPr lang="en-US" sz="6000" b="1" dirty="0" smtClean="0">
                <a:latin typeface="Brush Script Std" pitchFamily="66" charset="0"/>
              </a:rPr>
              <a:t>THANK YOU</a:t>
            </a:r>
            <a:endParaRPr lang="en-US" sz="6000" b="1" dirty="0">
              <a:latin typeface="Brush Script Std"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Autofit/>
          </a:bodyPr>
          <a:lstStyle/>
          <a:p>
            <a:r>
              <a:rPr lang="en-US" sz="2800" b="1" dirty="0" smtClean="0">
                <a:latin typeface="Times New Roman" pitchFamily="18" charset="0"/>
                <a:cs typeface="Times New Roman" pitchFamily="18" charset="0"/>
              </a:rPr>
              <a:t>Maternal health Services provided during Year</a:t>
            </a:r>
            <a:endParaRPr lang="en-US" sz="2800" b="1" dirty="0">
              <a:latin typeface="Times New Roman" pitchFamily="18" charset="0"/>
              <a:cs typeface="Times New Roman" pitchFamily="18" charset="0"/>
            </a:endParaRPr>
          </a:p>
        </p:txBody>
      </p:sp>
      <p:pic>
        <p:nvPicPr>
          <p:cNvPr id="4" name="Content Placeholder 3" descr="D:\IIHMR\Dissertation\Screenshot\E-mamta\save report 1.jpg"/>
          <p:cNvPicPr>
            <a:picLocks noGrp="1"/>
          </p:cNvPicPr>
          <p:nvPr>
            <p:ph sz="quarter" idx="1"/>
          </p:nvPr>
        </p:nvPicPr>
        <p:blipFill>
          <a:blip r:embed="rId2"/>
          <a:srcRect/>
          <a:stretch>
            <a:fillRect/>
          </a:stretch>
        </p:blipFill>
        <p:spPr bwMode="auto">
          <a:xfrm>
            <a:off x="0" y="1447800"/>
            <a:ext cx="9144000" cy="5562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4000" b="1" dirty="0" smtClean="0">
                <a:latin typeface="Times New Roman" pitchFamily="18" charset="0"/>
                <a:cs typeface="Times New Roman" pitchFamily="18" charset="0"/>
              </a:rPr>
              <a:t>Mother HB-WT Chart</a:t>
            </a:r>
            <a:endParaRPr lang="en-US" sz="4000" b="1" dirty="0">
              <a:latin typeface="Times New Roman" pitchFamily="18" charset="0"/>
              <a:cs typeface="Times New Roman" pitchFamily="18" charset="0"/>
            </a:endParaRPr>
          </a:p>
        </p:txBody>
      </p:sp>
      <p:pic>
        <p:nvPicPr>
          <p:cNvPr id="4" name="Content Placeholder 3" descr="D:\IIHMR\Dissertation\Screenshot\E-mamta\save report 4.jpg"/>
          <p:cNvPicPr>
            <a:picLocks noGrp="1"/>
          </p:cNvPicPr>
          <p:nvPr>
            <p:ph sz="quarter" idx="1"/>
          </p:nvPr>
        </p:nvPicPr>
        <p:blipFill>
          <a:blip r:embed="rId2"/>
          <a:srcRect/>
          <a:stretch>
            <a:fillRect/>
          </a:stretch>
        </p:blipFill>
        <p:spPr bwMode="auto">
          <a:xfrm>
            <a:off x="0" y="1752600"/>
            <a:ext cx="9144000" cy="5105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Child health services provided during the year</a:t>
            </a:r>
            <a:endParaRPr lang="en-US" sz="3200" b="1" dirty="0">
              <a:latin typeface="Times New Roman" pitchFamily="18" charset="0"/>
              <a:cs typeface="Times New Roman" pitchFamily="18" charset="0"/>
            </a:endParaRPr>
          </a:p>
        </p:txBody>
      </p:sp>
      <p:pic>
        <p:nvPicPr>
          <p:cNvPr id="2050" name="Picture 2" descr="D:\IIHMR\Dissertation\Screenshot\E-mamta\save report 4.1.jpg"/>
          <p:cNvPicPr>
            <a:picLocks noGrp="1" noChangeAspect="1" noChangeArrowheads="1"/>
          </p:cNvPicPr>
          <p:nvPr>
            <p:ph sz="quarter" idx="1"/>
          </p:nvPr>
        </p:nvPicPr>
        <p:blipFill>
          <a:blip r:embed="rId2"/>
          <a:srcRect/>
          <a:stretch>
            <a:fillRect/>
          </a:stretch>
        </p:blipFill>
        <p:spPr bwMode="auto">
          <a:xfrm>
            <a:off x="0" y="1676400"/>
            <a:ext cx="9144000" cy="518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68362"/>
          </a:xfrm>
        </p:spPr>
        <p:txBody>
          <a:bodyPr>
            <a:normAutofit/>
          </a:bodyPr>
          <a:lstStyle/>
          <a:p>
            <a:r>
              <a:rPr lang="en-US" sz="4400" b="1" dirty="0" smtClean="0">
                <a:latin typeface="Times New Roman" pitchFamily="18" charset="0"/>
                <a:cs typeface="Times New Roman" pitchFamily="18" charset="0"/>
              </a:rPr>
              <a:t>Work plan for ANC</a:t>
            </a:r>
            <a:endParaRPr lang="en-US" sz="4400" b="1" dirty="0">
              <a:latin typeface="Times New Roman" pitchFamily="18" charset="0"/>
              <a:cs typeface="Times New Roman" pitchFamily="18" charset="0"/>
            </a:endParaRPr>
          </a:p>
        </p:txBody>
      </p:sp>
      <p:pic>
        <p:nvPicPr>
          <p:cNvPr id="3074" name="Picture 2" descr="D:\IIHMR\Dissertation\Screenshot\E-mamta\scrshot\save wk 2.jpg"/>
          <p:cNvPicPr>
            <a:picLocks noGrp="1" noChangeAspect="1" noChangeArrowheads="1"/>
          </p:cNvPicPr>
          <p:nvPr>
            <p:ph sz="quarter" idx="1"/>
          </p:nvPr>
        </p:nvPicPr>
        <p:blipFill>
          <a:blip r:embed="rId2"/>
          <a:srcRect/>
          <a:stretch>
            <a:fillRect/>
          </a:stretch>
        </p:blipFill>
        <p:spPr bwMode="auto">
          <a:xfrm>
            <a:off x="0" y="1295400"/>
            <a:ext cx="91440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794</TotalTime>
  <Words>1906</Words>
  <Application>Microsoft Office PowerPoint</Application>
  <PresentationFormat>On-screen Show (4:3)</PresentationFormat>
  <Paragraphs>297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Oriel</vt:lpstr>
      <vt:lpstr>SIGNIFICANCE OF HEALTH INFORMATICS IN PUBLIC HEALTH WITH DETAILED EVALUATION OF MATERNAL CHILD TRACKING SYSTEM (E-MAMTA) IN URBAN AREA OF VALSAD DISTRICT </vt:lpstr>
      <vt:lpstr>Introduction</vt:lpstr>
      <vt:lpstr>E-mamta</vt:lpstr>
      <vt:lpstr>Slide 4</vt:lpstr>
      <vt:lpstr>PROBLEM STATEMENT </vt:lpstr>
      <vt:lpstr>Maternal health Services provided during Year</vt:lpstr>
      <vt:lpstr>Mother HB-WT Chart</vt:lpstr>
      <vt:lpstr>Child health services provided during the year</vt:lpstr>
      <vt:lpstr>Work plan for ANC</vt:lpstr>
      <vt:lpstr>Work plan for delivery</vt:lpstr>
      <vt:lpstr>Work plan for PNC mother</vt:lpstr>
      <vt:lpstr>WORK PLAN FOR PNC CHILD</vt:lpstr>
      <vt:lpstr>WORK PLAN FOR CHILD SERVICE</vt:lpstr>
      <vt:lpstr>Work plan for child immunization</vt:lpstr>
      <vt:lpstr>Work plan for adolescent</vt:lpstr>
      <vt:lpstr>Work plan for FP Male</vt:lpstr>
      <vt:lpstr>Work plan for FP Female</vt:lpstr>
      <vt:lpstr>Work plan for Institutional delivery</vt:lpstr>
      <vt:lpstr>SMS TO BENEFICIARIES</vt:lpstr>
      <vt:lpstr>SMS TO OFFICIALS</vt:lpstr>
      <vt:lpstr>SMS REPORT</vt:lpstr>
      <vt:lpstr>HMIS REPORT</vt:lpstr>
      <vt:lpstr>TRACK RECORD OF SERVICES GIVEN TO MOTHER</vt:lpstr>
      <vt:lpstr>MOTHER AVAILED 108 SERVICES</vt:lpstr>
      <vt:lpstr>SERVICES GIVEN TO CHILD</vt:lpstr>
      <vt:lpstr>REVIEW OF LITERATURE</vt:lpstr>
      <vt:lpstr>OBJECTIVES</vt:lpstr>
      <vt:lpstr>METHODOLOGY</vt:lpstr>
      <vt:lpstr>KEY STUDY FINDINGS</vt:lpstr>
      <vt:lpstr>KEY STUDY FINDINGS</vt:lpstr>
      <vt:lpstr>KEY STUDY FINDINGS (ctd.)</vt:lpstr>
      <vt:lpstr>KEY STUDY FINDINGS (ctd.)</vt:lpstr>
      <vt:lpstr>KEY STUDY FINDINGS (ctd.)</vt:lpstr>
      <vt:lpstr>KEY STUDY FINDINGS (ctd.)</vt:lpstr>
      <vt:lpstr>Slide 35</vt:lpstr>
      <vt:lpstr>Slide 36</vt:lpstr>
      <vt:lpstr>Slide 37</vt:lpstr>
      <vt:lpstr>Slide 38</vt:lpstr>
      <vt:lpstr>Slide 39</vt:lpstr>
      <vt:lpstr>Slide 40</vt:lpstr>
      <vt:lpstr>Slide 41</vt:lpstr>
      <vt:lpstr>Slide 42</vt:lpstr>
      <vt:lpstr>Slide 43</vt:lpstr>
      <vt:lpstr>Slide 44</vt:lpstr>
      <vt:lpstr>Slide 45</vt:lpstr>
      <vt:lpstr>DISCUSSION</vt:lpstr>
      <vt:lpstr>Slide 47</vt:lpstr>
      <vt:lpstr>RECOMMENDATIONS </vt:lpstr>
      <vt:lpstr>SUMMARY</vt:lpstr>
      <vt:lpstr>REFERENCES</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Shweta</dc:creator>
  <cp:lastModifiedBy>Shweta</cp:lastModifiedBy>
  <cp:revision>64</cp:revision>
  <dcterms:created xsi:type="dcterms:W3CDTF">2014-05-10T12:19:42Z</dcterms:created>
  <dcterms:modified xsi:type="dcterms:W3CDTF">2014-05-20T19:30:24Z</dcterms:modified>
</cp:coreProperties>
</file>