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74"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gurmit\Desktop\THESIS%20GAPS\gap%20of%20front%20offic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42"/>
  <c:chart>
    <c:title/>
    <c:plotArea>
      <c:layout/>
      <c:barChart>
        <c:barDir val="col"/>
        <c:grouping val="clustered"/>
        <c:ser>
          <c:idx val="0"/>
          <c:order val="0"/>
          <c:tx>
            <c:strRef>
              <c:f>'all departments'!$A$4</c:f>
              <c:strCache>
                <c:ptCount val="1"/>
                <c:pt idx="0">
                  <c:v>AVERAGE SCORE OF ALL STANDARDS</c:v>
                </c:pt>
              </c:strCache>
            </c:strRef>
          </c:tx>
          <c:dLbls>
            <c:dLblPos val="outEnd"/>
            <c:showVal val="1"/>
          </c:dLbls>
          <c:cat>
            <c:strRef>
              <c:f>'all departments'!$B$3:$G$3</c:f>
              <c:strCache>
                <c:ptCount val="6"/>
                <c:pt idx="0">
                  <c:v>HR</c:v>
                </c:pt>
                <c:pt idx="1">
                  <c:v>HK</c:v>
                </c:pt>
                <c:pt idx="2">
                  <c:v>PHARMACY</c:v>
                </c:pt>
                <c:pt idx="3">
                  <c:v>LINEN &amp; LAUNDRY</c:v>
                </c:pt>
                <c:pt idx="4">
                  <c:v>MEDICAL RECORD DEPARTMENT</c:v>
                </c:pt>
                <c:pt idx="5">
                  <c:v>FRONT OFFICE DEPARTMENT</c:v>
                </c:pt>
              </c:strCache>
            </c:strRef>
          </c:cat>
          <c:val>
            <c:numRef>
              <c:f>'all departments'!$B$4:$G$4</c:f>
              <c:numCache>
                <c:formatCode>General</c:formatCode>
                <c:ptCount val="6"/>
                <c:pt idx="0">
                  <c:v>6.9</c:v>
                </c:pt>
                <c:pt idx="1">
                  <c:v>6.44</c:v>
                </c:pt>
                <c:pt idx="2">
                  <c:v>7.07</c:v>
                </c:pt>
                <c:pt idx="3">
                  <c:v>8.56</c:v>
                </c:pt>
                <c:pt idx="4">
                  <c:v>7.91</c:v>
                </c:pt>
                <c:pt idx="5">
                  <c:v>7.33</c:v>
                </c:pt>
              </c:numCache>
            </c:numRef>
          </c:val>
        </c:ser>
        <c:axId val="63871616"/>
        <c:axId val="64254336"/>
      </c:barChart>
      <c:catAx>
        <c:axId val="63871616"/>
        <c:scaling>
          <c:orientation val="minMax"/>
        </c:scaling>
        <c:axPos val="b"/>
        <c:tickLblPos val="nextTo"/>
        <c:crossAx val="64254336"/>
        <c:crosses val="autoZero"/>
        <c:auto val="1"/>
        <c:lblAlgn val="ctr"/>
        <c:lblOffset val="100"/>
      </c:catAx>
      <c:valAx>
        <c:axId val="64254336"/>
        <c:scaling>
          <c:orientation val="minMax"/>
        </c:scaling>
        <c:axPos val="l"/>
        <c:majorGridlines/>
        <c:numFmt formatCode="General" sourceLinked="1"/>
        <c:tickLblPos val="nextTo"/>
        <c:crossAx val="63871616"/>
        <c:crosses val="autoZero"/>
        <c:crossBetween val="between"/>
      </c:valAx>
    </c:plotArea>
    <c:legend>
      <c:legendPos val="r"/>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6E2D53AA-989F-4222-92F7-F3FFA905636A}" type="datetimeFigureOut">
              <a:rPr lang="en-IN" smtClean="0"/>
              <a:pPr/>
              <a:t>09-05-2014</a:t>
            </a:fld>
            <a:endParaRPr lang="en-IN"/>
          </a:p>
        </p:txBody>
      </p:sp>
      <p:sp>
        <p:nvSpPr>
          <p:cNvPr id="2" name="Footer Placeholder 1"/>
          <p:cNvSpPr>
            <a:spLocks noGrp="1"/>
          </p:cNvSpPr>
          <p:nvPr>
            <p:ph type="ftr" sz="quarter" idx="11"/>
          </p:nvPr>
        </p:nvSpPr>
        <p:spPr/>
        <p:txBody>
          <a:bodyPr/>
          <a:lstStyle/>
          <a:p>
            <a:endParaRPr lang="en-IN"/>
          </a:p>
        </p:txBody>
      </p:sp>
      <p:sp>
        <p:nvSpPr>
          <p:cNvPr id="15" name="Slide Number Placeholder 14"/>
          <p:cNvSpPr>
            <a:spLocks noGrp="1"/>
          </p:cNvSpPr>
          <p:nvPr>
            <p:ph type="sldNum" sz="quarter" idx="12"/>
          </p:nvPr>
        </p:nvSpPr>
        <p:spPr>
          <a:xfrm>
            <a:off x="8229600" y="6473952"/>
            <a:ext cx="758952" cy="246888"/>
          </a:xfrm>
        </p:spPr>
        <p:txBody>
          <a:bodyPr/>
          <a:lstStyle/>
          <a:p>
            <a:fld id="{3C24D448-D2DB-49A4-87A2-B6D9E1D0BC3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2D53AA-989F-4222-92F7-F3FFA905636A}" type="datetimeFigureOut">
              <a:rPr lang="en-IN" smtClean="0"/>
              <a:pPr/>
              <a:t>09-05-2014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24D448-D2DB-49A4-87A2-B6D9E1D0BC3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2D53AA-989F-4222-92F7-F3FFA905636A}" type="datetimeFigureOut">
              <a:rPr lang="en-IN" smtClean="0"/>
              <a:pPr/>
              <a:t>09-05-2014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24D448-D2DB-49A4-87A2-B6D9E1D0BC3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E2D53AA-989F-4222-92F7-F3FFA905636A}" type="datetimeFigureOut">
              <a:rPr lang="en-IN" smtClean="0"/>
              <a:pPr/>
              <a:t>09-05-2014</a:t>
            </a:fld>
            <a:endParaRPr lang="en-IN"/>
          </a:p>
        </p:txBody>
      </p:sp>
      <p:sp>
        <p:nvSpPr>
          <p:cNvPr id="19" name="Footer Placeholder 18"/>
          <p:cNvSpPr>
            <a:spLocks noGrp="1"/>
          </p:cNvSpPr>
          <p:nvPr>
            <p:ph type="ftr" sz="quarter" idx="11"/>
          </p:nvPr>
        </p:nvSpPr>
        <p:spPr>
          <a:xfrm>
            <a:off x="3581400" y="76200"/>
            <a:ext cx="2895600" cy="288925"/>
          </a:xfrm>
        </p:spPr>
        <p:txBody>
          <a:bodyPr/>
          <a:lstStyle/>
          <a:p>
            <a:endParaRPr lang="en-IN"/>
          </a:p>
        </p:txBody>
      </p:sp>
      <p:sp>
        <p:nvSpPr>
          <p:cNvPr id="16" name="Slide Number Placeholder 15"/>
          <p:cNvSpPr>
            <a:spLocks noGrp="1"/>
          </p:cNvSpPr>
          <p:nvPr>
            <p:ph type="sldNum" sz="quarter" idx="12"/>
          </p:nvPr>
        </p:nvSpPr>
        <p:spPr>
          <a:xfrm>
            <a:off x="8229600" y="6473952"/>
            <a:ext cx="758952" cy="246888"/>
          </a:xfrm>
        </p:spPr>
        <p:txBody>
          <a:bodyPr/>
          <a:lstStyle/>
          <a:p>
            <a:fld id="{3C24D448-D2DB-49A4-87A2-B6D9E1D0BC3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E2D53AA-989F-4222-92F7-F3FFA905636A}" type="datetimeFigureOut">
              <a:rPr lang="en-IN" smtClean="0"/>
              <a:pPr/>
              <a:t>09-05-2014</a:t>
            </a:fld>
            <a:endParaRPr lang="en-IN"/>
          </a:p>
        </p:txBody>
      </p:sp>
      <p:sp>
        <p:nvSpPr>
          <p:cNvPr id="11" name="Footer Placeholder 10"/>
          <p:cNvSpPr>
            <a:spLocks noGrp="1"/>
          </p:cNvSpPr>
          <p:nvPr>
            <p:ph type="ftr" sz="quarter" idx="11"/>
          </p:nvPr>
        </p:nvSpPr>
        <p:spPr/>
        <p:txBody>
          <a:bodyPr/>
          <a:lstStyle/>
          <a:p>
            <a:endParaRPr lang="en-IN"/>
          </a:p>
        </p:txBody>
      </p:sp>
      <p:sp>
        <p:nvSpPr>
          <p:cNvPr id="16" name="Slide Number Placeholder 15"/>
          <p:cNvSpPr>
            <a:spLocks noGrp="1"/>
          </p:cNvSpPr>
          <p:nvPr>
            <p:ph type="sldNum" sz="quarter" idx="12"/>
          </p:nvPr>
        </p:nvSpPr>
        <p:spPr/>
        <p:txBody>
          <a:bodyPr/>
          <a:lstStyle/>
          <a:p>
            <a:fld id="{3C24D448-D2DB-49A4-87A2-B6D9E1D0BC39}" type="slidenum">
              <a:rPr lang="en-IN" smtClean="0"/>
              <a:pPr/>
              <a:t>‹#›</a:t>
            </a:fld>
            <a:endParaRPr lang="en-IN"/>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E2D53AA-989F-4222-92F7-F3FFA905636A}" type="datetimeFigureOut">
              <a:rPr lang="en-IN" smtClean="0"/>
              <a:pPr/>
              <a:t>09-05-2014</a:t>
            </a:fld>
            <a:endParaRPr lang="en-IN"/>
          </a:p>
        </p:txBody>
      </p:sp>
      <p:sp>
        <p:nvSpPr>
          <p:cNvPr id="10" name="Footer Placeholder 9"/>
          <p:cNvSpPr>
            <a:spLocks noGrp="1"/>
          </p:cNvSpPr>
          <p:nvPr>
            <p:ph type="ftr" sz="quarter" idx="11"/>
          </p:nvPr>
        </p:nvSpPr>
        <p:spPr/>
        <p:txBody>
          <a:bodyPr/>
          <a:lstStyle/>
          <a:p>
            <a:endParaRPr lang="en-IN"/>
          </a:p>
        </p:txBody>
      </p:sp>
      <p:sp>
        <p:nvSpPr>
          <p:cNvPr id="31" name="Slide Number Placeholder 30"/>
          <p:cNvSpPr>
            <a:spLocks noGrp="1"/>
          </p:cNvSpPr>
          <p:nvPr>
            <p:ph type="sldNum" sz="quarter" idx="12"/>
          </p:nvPr>
        </p:nvSpPr>
        <p:spPr/>
        <p:txBody>
          <a:bodyPr/>
          <a:lstStyle/>
          <a:p>
            <a:fld id="{3C24D448-D2DB-49A4-87A2-B6D9E1D0BC3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E2D53AA-989F-4222-92F7-F3FFA905636A}" type="datetimeFigureOut">
              <a:rPr lang="en-IN" smtClean="0"/>
              <a:pPr/>
              <a:t>09-05-2014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229600" y="6477000"/>
            <a:ext cx="762000" cy="246888"/>
          </a:xfrm>
        </p:spPr>
        <p:txBody>
          <a:bodyPr/>
          <a:lstStyle/>
          <a:p>
            <a:fld id="{3C24D448-D2DB-49A4-87A2-B6D9E1D0BC39}" type="slidenum">
              <a:rPr lang="en-IN" smtClean="0"/>
              <a:pPr/>
              <a:t>‹#›</a:t>
            </a:fld>
            <a:endParaRPr lang="en-IN"/>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E2D53AA-989F-4222-92F7-F3FFA905636A}" type="datetimeFigureOut">
              <a:rPr lang="en-IN" smtClean="0"/>
              <a:pPr/>
              <a:t>09-05-2014</a:t>
            </a:fld>
            <a:endParaRPr lang="en-IN"/>
          </a:p>
        </p:txBody>
      </p:sp>
      <p:sp>
        <p:nvSpPr>
          <p:cNvPr id="21" name="Footer Placeholder 20"/>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24D448-D2DB-49A4-87A2-B6D9E1D0BC3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E2D53AA-989F-4222-92F7-F3FFA905636A}" type="datetimeFigureOut">
              <a:rPr lang="en-IN" smtClean="0"/>
              <a:pPr/>
              <a:t>09-05-2014</a:t>
            </a:fld>
            <a:endParaRPr lang="en-IN"/>
          </a:p>
        </p:txBody>
      </p:sp>
      <p:sp>
        <p:nvSpPr>
          <p:cNvPr id="24" name="Footer Placeholder 23"/>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C24D448-D2DB-49A4-87A2-B6D9E1D0BC3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E2D53AA-989F-4222-92F7-F3FFA905636A}" type="datetimeFigureOut">
              <a:rPr lang="en-IN" smtClean="0"/>
              <a:pPr/>
              <a:t>09-05-2014</a:t>
            </a:fld>
            <a:endParaRPr lang="en-IN"/>
          </a:p>
        </p:txBody>
      </p:sp>
      <p:sp>
        <p:nvSpPr>
          <p:cNvPr id="29" name="Footer Placeholder 28"/>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C24D448-D2DB-49A4-87A2-B6D9E1D0BC3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E2D53AA-989F-4222-92F7-F3FFA905636A}" type="datetimeFigureOut">
              <a:rPr lang="en-IN" smtClean="0"/>
              <a:pPr/>
              <a:t>09-05-2014</a:t>
            </a:fld>
            <a:endParaRPr lang="en-IN"/>
          </a:p>
        </p:txBody>
      </p:sp>
      <p:sp>
        <p:nvSpPr>
          <p:cNvPr id="5" name="Footer Placeholder 4"/>
          <p:cNvSpPr>
            <a:spLocks noGrp="1"/>
          </p:cNvSpPr>
          <p:nvPr>
            <p:ph type="ftr" sz="quarter" idx="11"/>
          </p:nvPr>
        </p:nvSpPr>
        <p:spPr/>
        <p:txBody>
          <a:bodyPr/>
          <a:lstStyle/>
          <a:p>
            <a:endParaRPr lang="en-IN"/>
          </a:p>
        </p:txBody>
      </p:sp>
      <p:sp>
        <p:nvSpPr>
          <p:cNvPr id="31" name="Slide Number Placeholder 30"/>
          <p:cNvSpPr>
            <a:spLocks noGrp="1"/>
          </p:cNvSpPr>
          <p:nvPr>
            <p:ph type="sldNum" sz="quarter" idx="12"/>
          </p:nvPr>
        </p:nvSpPr>
        <p:spPr/>
        <p:txBody>
          <a:bodyPr/>
          <a:lstStyle/>
          <a:p>
            <a:fld id="{3C24D448-D2DB-49A4-87A2-B6D9E1D0BC39}" type="slidenum">
              <a:rPr lang="en-IN" smtClean="0"/>
              <a:pPr/>
              <a:t>‹#›</a:t>
            </a:fld>
            <a:endParaRPr lang="en-IN"/>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E2D53AA-989F-4222-92F7-F3FFA905636A}" type="datetimeFigureOut">
              <a:rPr lang="en-IN" smtClean="0"/>
              <a:pPr/>
              <a:t>09-05-2014</a:t>
            </a:fld>
            <a:endParaRPr lang="en-IN"/>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IN"/>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C24D448-D2DB-49A4-87A2-B6D9E1D0BC39}" type="slidenum">
              <a:rPr lang="en-IN" smtClean="0"/>
              <a:pPr/>
              <a:t>‹#›</a:t>
            </a:fld>
            <a:endParaRPr lang="en-IN"/>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517232"/>
            <a:ext cx="8458200" cy="1080120"/>
          </a:xfrm>
        </p:spPr>
        <p:txBody>
          <a:bodyPr>
            <a:normAutofit fontScale="90000"/>
          </a:bodyPr>
          <a:lstStyle/>
          <a:p>
            <a:pPr algn="r"/>
            <a:r>
              <a:rPr lang="en-IN" dirty="0" smtClean="0"/>
              <a:t>By </a:t>
            </a:r>
            <a:r>
              <a:rPr lang="en-IN" dirty="0" smtClean="0">
                <a:latin typeface="Times New Roman" pitchFamily="18" charset="0"/>
                <a:cs typeface="Times New Roman" pitchFamily="18" charset="0"/>
              </a:rPr>
              <a:t>– </a:t>
            </a:r>
            <a:r>
              <a:rPr lang="en-IN" b="1" dirty="0" smtClean="0">
                <a:solidFill>
                  <a:schemeClr val="tx1"/>
                </a:solidFill>
                <a:latin typeface="Times New Roman" pitchFamily="18" charset="0"/>
                <a:cs typeface="Times New Roman" pitchFamily="18" charset="0"/>
              </a:rPr>
              <a:t>shweta choudhary</a:t>
            </a:r>
            <a:br>
              <a:rPr lang="en-IN" b="1" dirty="0" smtClean="0">
                <a:solidFill>
                  <a:schemeClr val="tx1"/>
                </a:solidFill>
                <a:latin typeface="Times New Roman" pitchFamily="18" charset="0"/>
                <a:cs typeface="Times New Roman" pitchFamily="18" charset="0"/>
              </a:rPr>
            </a:br>
            <a:r>
              <a:rPr lang="en-IN" b="1" dirty="0" smtClean="0">
                <a:solidFill>
                  <a:schemeClr val="tx1"/>
                </a:solidFill>
                <a:latin typeface="Times New Roman" pitchFamily="18" charset="0"/>
                <a:cs typeface="Times New Roman" pitchFamily="18" charset="0"/>
              </a:rPr>
              <a:t>pg-12-084</a:t>
            </a:r>
            <a:endParaRPr lang="en-IN" b="1"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0" y="0"/>
            <a:ext cx="9144000" cy="4941168"/>
          </a:xfrm>
        </p:spPr>
        <p:txBody>
          <a:bodyPr>
            <a:normAutofit/>
          </a:bodyPr>
          <a:lstStyle/>
          <a:p>
            <a:r>
              <a:rPr lang="en-IN" sz="4800" b="1" dirty="0" smtClean="0">
                <a:solidFill>
                  <a:schemeClr val="tx1"/>
                </a:solidFill>
                <a:latin typeface="Times New Roman" pitchFamily="18" charset="0"/>
                <a:cs typeface="Times New Roman" pitchFamily="18" charset="0"/>
              </a:rPr>
              <a:t>GAP ANALYSIS OF RUNGTA HOSPITAL, JAIPUR FOR NABH PREPAREDENESS</a:t>
            </a:r>
            <a:endParaRPr lang="en-IN" sz="4800" i="1" dirty="0" smtClean="0">
              <a:solidFill>
                <a:schemeClr val="tx1"/>
              </a:solidFill>
              <a:latin typeface="Times New Roman" pitchFamily="18" charset="0"/>
              <a:cs typeface="Times New Roman" pitchFamily="18" charset="0"/>
            </a:endParaRPr>
          </a:p>
          <a:p>
            <a:pPr algn="ct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tx1"/>
                </a:solidFill>
                <a:latin typeface="Times New Roman" pitchFamily="18" charset="0"/>
                <a:cs typeface="Times New Roman" pitchFamily="18" charset="0"/>
              </a:rPr>
              <a:t>Aim of study</a:t>
            </a:r>
            <a:endParaRPr lang="en-IN"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412776"/>
            <a:ext cx="8686800" cy="4667349"/>
          </a:xfrm>
        </p:spPr>
        <p:txBody>
          <a:bodyPr>
            <a:normAutofit fontScale="47500" lnSpcReduction="20000"/>
          </a:bodyPr>
          <a:lstStyle/>
          <a:p>
            <a:pPr algn="just"/>
            <a:r>
              <a:rPr lang="en-IN" sz="5100" dirty="0" smtClean="0">
                <a:solidFill>
                  <a:schemeClr val="tx1"/>
                </a:solidFill>
                <a:latin typeface="Times New Roman" pitchFamily="18" charset="0"/>
                <a:cs typeface="Times New Roman" pitchFamily="18" charset="0"/>
              </a:rPr>
              <a:t>To prepare RUNGTA HOSPITAL, JAIPUR to be accredited by The National accreditation Board for Hospitals &amp; Healthcare Providers (NABH).</a:t>
            </a:r>
            <a:endParaRPr lang="en-IN" sz="5100" i="1" dirty="0" smtClean="0">
              <a:solidFill>
                <a:schemeClr val="tx1"/>
              </a:solidFill>
              <a:latin typeface="Times New Roman" pitchFamily="18" charset="0"/>
              <a:cs typeface="Times New Roman" pitchFamily="18" charset="0"/>
            </a:endParaRPr>
          </a:p>
          <a:p>
            <a:pPr algn="just">
              <a:buNone/>
            </a:pPr>
            <a:r>
              <a:rPr lang="en-IN" sz="5100" b="1" dirty="0" smtClean="0">
                <a:solidFill>
                  <a:schemeClr val="tx1"/>
                </a:solidFill>
                <a:latin typeface="Times New Roman" pitchFamily="18" charset="0"/>
                <a:cs typeface="Times New Roman" pitchFamily="18" charset="0"/>
              </a:rPr>
              <a:t> </a:t>
            </a:r>
            <a:endParaRPr lang="en-IN" sz="5100" i="1" dirty="0" smtClean="0">
              <a:solidFill>
                <a:schemeClr val="tx1"/>
              </a:solidFill>
              <a:latin typeface="Times New Roman" pitchFamily="18" charset="0"/>
              <a:cs typeface="Times New Roman" pitchFamily="18" charset="0"/>
            </a:endParaRPr>
          </a:p>
          <a:p>
            <a:pPr algn="just">
              <a:buNone/>
            </a:pPr>
            <a:r>
              <a:rPr lang="en-IN" sz="5100" b="1" dirty="0" smtClean="0">
                <a:solidFill>
                  <a:schemeClr val="tx1"/>
                </a:solidFill>
                <a:latin typeface="Times New Roman" pitchFamily="18" charset="0"/>
                <a:cs typeface="Times New Roman" pitchFamily="18" charset="0"/>
              </a:rPr>
              <a:t>Objectives </a:t>
            </a:r>
          </a:p>
          <a:p>
            <a:pPr algn="just">
              <a:buNone/>
            </a:pPr>
            <a:endParaRPr lang="en-IN" sz="5100" i="1" dirty="0" smtClean="0">
              <a:solidFill>
                <a:schemeClr val="tx1"/>
              </a:solidFill>
              <a:latin typeface="Times New Roman" pitchFamily="18" charset="0"/>
              <a:cs typeface="Times New Roman" pitchFamily="18" charset="0"/>
            </a:endParaRPr>
          </a:p>
          <a:p>
            <a:pPr lvl="0" algn="just"/>
            <a:r>
              <a:rPr lang="en-IN" sz="5100" dirty="0" smtClean="0">
                <a:solidFill>
                  <a:schemeClr val="tx1"/>
                </a:solidFill>
                <a:latin typeface="Times New Roman" pitchFamily="18" charset="0"/>
                <a:cs typeface="Times New Roman" pitchFamily="18" charset="0"/>
              </a:rPr>
              <a:t>To assess the existing service delivery standards of the hospital. </a:t>
            </a:r>
            <a:endParaRPr lang="en-IN" sz="5100" i="1" dirty="0" smtClean="0">
              <a:solidFill>
                <a:schemeClr val="tx1"/>
              </a:solidFill>
              <a:latin typeface="Times New Roman" pitchFamily="18" charset="0"/>
              <a:cs typeface="Times New Roman" pitchFamily="18" charset="0"/>
            </a:endParaRPr>
          </a:p>
          <a:p>
            <a:pPr lvl="0" algn="just"/>
            <a:r>
              <a:rPr lang="en-IN" sz="5100" dirty="0" smtClean="0">
                <a:solidFill>
                  <a:schemeClr val="tx1"/>
                </a:solidFill>
                <a:latin typeface="Times New Roman" pitchFamily="18" charset="0"/>
                <a:cs typeface="Times New Roman" pitchFamily="18" charset="0"/>
              </a:rPr>
              <a:t>To identify the baseline level gap of all quality indicators (Structure, process and outcome).</a:t>
            </a:r>
            <a:endParaRPr lang="en-IN" sz="5100" i="1" dirty="0" smtClean="0">
              <a:solidFill>
                <a:schemeClr val="tx1"/>
              </a:solidFill>
              <a:latin typeface="Times New Roman" pitchFamily="18" charset="0"/>
              <a:cs typeface="Times New Roman" pitchFamily="18" charset="0"/>
            </a:endParaRPr>
          </a:p>
          <a:p>
            <a:pPr lvl="0" algn="just"/>
            <a:r>
              <a:rPr lang="en-IN" sz="5100" dirty="0" smtClean="0">
                <a:solidFill>
                  <a:schemeClr val="tx1"/>
                </a:solidFill>
                <a:latin typeface="Times New Roman" pitchFamily="18" charset="0"/>
                <a:cs typeface="Times New Roman" pitchFamily="18" charset="0"/>
              </a:rPr>
              <a:t>To suggest measures/procedures for improvement so as to meet the requirements.</a:t>
            </a:r>
            <a:endParaRPr lang="en-IN" sz="5100" i="1" dirty="0" smtClean="0">
              <a:solidFill>
                <a:schemeClr val="tx1"/>
              </a:solidFill>
              <a:latin typeface="Times New Roman" pitchFamily="18" charset="0"/>
              <a:cs typeface="Times New Roman" pitchFamily="18" charset="0"/>
            </a:endParaRPr>
          </a:p>
          <a:p>
            <a:pPr algn="just">
              <a:buNone/>
            </a:pPr>
            <a:r>
              <a:rPr lang="en-IN" sz="5100" dirty="0" smtClean="0">
                <a:solidFill>
                  <a:schemeClr val="tx1"/>
                </a:solidFill>
                <a:latin typeface="Times New Roman" pitchFamily="18" charset="0"/>
                <a:cs typeface="Times New Roman" pitchFamily="18" charset="0"/>
              </a:rPr>
              <a:t> </a:t>
            </a:r>
            <a:endParaRPr lang="en-IN" sz="5100" i="1" dirty="0" smtClean="0">
              <a:solidFill>
                <a:schemeClr val="tx1"/>
              </a:solidFill>
              <a:latin typeface="Times New Roman" pitchFamily="18" charset="0"/>
              <a:cs typeface="Times New Roman" pitchFamily="18" charset="0"/>
            </a:endParaRPr>
          </a:p>
          <a:p>
            <a:pPr algn="just">
              <a:buNone/>
            </a:pPr>
            <a:r>
              <a:rPr lang="en-IN" sz="4500" dirty="0" smtClean="0"/>
              <a:t> </a:t>
            </a:r>
            <a:endParaRPr lang="en-IN" sz="4500" i="1" dirty="0" smtClean="0"/>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tx1"/>
                </a:solidFill>
                <a:latin typeface="Times New Roman" pitchFamily="18" charset="0"/>
                <a:cs typeface="Times New Roman" pitchFamily="18" charset="0"/>
              </a:rPr>
              <a:t>methodology</a:t>
            </a:r>
            <a:endParaRPr lang="en-IN"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IN" sz="3000" dirty="0" smtClean="0">
                <a:solidFill>
                  <a:schemeClr val="tx1"/>
                </a:solidFill>
                <a:latin typeface="Times New Roman" pitchFamily="18" charset="0"/>
                <a:cs typeface="Times New Roman" pitchFamily="18" charset="0"/>
              </a:rPr>
              <a:t>RESEARCH DESIGN: - Descriptive observational  study.</a:t>
            </a:r>
          </a:p>
          <a:p>
            <a:r>
              <a:rPr lang="en-IN" sz="3000" dirty="0" smtClean="0">
                <a:solidFill>
                  <a:schemeClr val="tx1"/>
                </a:solidFill>
                <a:latin typeface="Times New Roman" pitchFamily="18" charset="0"/>
                <a:cs typeface="Times New Roman" pitchFamily="18" charset="0"/>
              </a:rPr>
              <a:t>Tools Of Data Collection:-</a:t>
            </a:r>
          </a:p>
          <a:p>
            <a:pPr algn="just">
              <a:buNone/>
            </a:pPr>
            <a:r>
              <a:rPr lang="en-IN" sz="3000" dirty="0" smtClean="0">
                <a:solidFill>
                  <a:schemeClr val="tx1"/>
                </a:solidFill>
                <a:latin typeface="Times New Roman" pitchFamily="18" charset="0"/>
                <a:cs typeface="Times New Roman" pitchFamily="18" charset="0"/>
              </a:rPr>
              <a:t>    1. Primary data: -    Observation.</a:t>
            </a:r>
          </a:p>
          <a:p>
            <a:pPr algn="just">
              <a:buNone/>
            </a:pPr>
            <a:r>
              <a:rPr lang="en-IN" sz="3000" dirty="0" smtClean="0">
                <a:solidFill>
                  <a:schemeClr val="tx1"/>
                </a:solidFill>
                <a:latin typeface="Times New Roman" pitchFamily="18" charset="0"/>
                <a:cs typeface="Times New Roman" pitchFamily="18" charset="0"/>
              </a:rPr>
              <a:t>                                 Structured interview( Interaction with         concerned authorities )</a:t>
            </a:r>
          </a:p>
          <a:p>
            <a:pPr algn="just">
              <a:buNone/>
            </a:pPr>
            <a:r>
              <a:rPr lang="en-IN" sz="3000" dirty="0" smtClean="0">
                <a:solidFill>
                  <a:schemeClr val="tx1"/>
                </a:solidFill>
                <a:latin typeface="Times New Roman" pitchFamily="18" charset="0"/>
                <a:cs typeface="Times New Roman" pitchFamily="18" charset="0"/>
              </a:rPr>
              <a:t>                                 Gap analysis tools.</a:t>
            </a:r>
          </a:p>
          <a:p>
            <a:pPr algn="just">
              <a:buNone/>
            </a:pPr>
            <a:r>
              <a:rPr lang="en-IN" sz="3000" dirty="0" smtClean="0">
                <a:solidFill>
                  <a:schemeClr val="tx1"/>
                </a:solidFill>
                <a:latin typeface="Times New Roman" pitchFamily="18" charset="0"/>
                <a:cs typeface="Times New Roman" pitchFamily="18" charset="0"/>
              </a:rPr>
              <a:t>       Tracer methodology by NABH checklist</a:t>
            </a:r>
          </a:p>
          <a:p>
            <a:pPr algn="just">
              <a:buNone/>
            </a:pPr>
            <a:r>
              <a:rPr lang="en-IN" sz="3000" dirty="0" smtClean="0">
                <a:solidFill>
                  <a:schemeClr val="tx1"/>
                </a:solidFill>
                <a:latin typeface="Times New Roman" pitchFamily="18" charset="0"/>
                <a:cs typeface="Times New Roman" pitchFamily="18" charset="0"/>
              </a:rPr>
              <a:t>     2. Secondary data: - By reviewing  Hospital policy, procedures and records.</a:t>
            </a:r>
          </a:p>
          <a:p>
            <a:pPr algn="just">
              <a:buNone/>
            </a:pPr>
            <a:endParaRPr lang="en-IN" sz="3000" dirty="0" smtClean="0">
              <a:solidFill>
                <a:schemeClr val="tx1"/>
              </a:solidFill>
              <a:latin typeface="Times New Roman" pitchFamily="18" charset="0"/>
              <a:cs typeface="Times New Roman" pitchFamily="18" charset="0"/>
            </a:endParaRPr>
          </a:p>
          <a:p>
            <a:pPr algn="just">
              <a:buNone/>
            </a:pPr>
            <a:r>
              <a:rPr lang="en-IN" sz="3000" dirty="0" smtClean="0">
                <a:solidFill>
                  <a:schemeClr val="tx1"/>
                </a:solidFill>
                <a:latin typeface="Times New Roman" pitchFamily="18" charset="0"/>
                <a:cs typeface="Times New Roman" pitchFamily="18" charset="0"/>
              </a:rPr>
              <a:t>Study period:- 20</a:t>
            </a:r>
            <a:r>
              <a:rPr lang="en-IN" sz="3000" baseline="30000" dirty="0" smtClean="0">
                <a:solidFill>
                  <a:schemeClr val="tx1"/>
                </a:solidFill>
                <a:latin typeface="Times New Roman" pitchFamily="18" charset="0"/>
                <a:cs typeface="Times New Roman" pitchFamily="18" charset="0"/>
              </a:rPr>
              <a:t>th</a:t>
            </a:r>
            <a:r>
              <a:rPr lang="en-IN" sz="3000" dirty="0" smtClean="0">
                <a:solidFill>
                  <a:schemeClr val="tx1"/>
                </a:solidFill>
                <a:latin typeface="Times New Roman" pitchFamily="18" charset="0"/>
                <a:cs typeface="Times New Roman" pitchFamily="18" charset="0"/>
              </a:rPr>
              <a:t> March 2014 to 20</a:t>
            </a:r>
            <a:r>
              <a:rPr lang="en-IN" sz="3000" baseline="30000" dirty="0" smtClean="0">
                <a:solidFill>
                  <a:schemeClr val="tx1"/>
                </a:solidFill>
                <a:latin typeface="Times New Roman" pitchFamily="18" charset="0"/>
                <a:cs typeface="Times New Roman" pitchFamily="18" charset="0"/>
              </a:rPr>
              <a:t>th</a:t>
            </a:r>
            <a:r>
              <a:rPr lang="en-IN" sz="3000" dirty="0" smtClean="0">
                <a:solidFill>
                  <a:schemeClr val="tx1"/>
                </a:solidFill>
                <a:latin typeface="Times New Roman" pitchFamily="18" charset="0"/>
                <a:cs typeface="Times New Roman" pitchFamily="18" charset="0"/>
              </a:rPr>
              <a:t> April 2014.</a:t>
            </a:r>
          </a:p>
          <a:p>
            <a:pPr algn="just">
              <a:buNone/>
            </a:pPr>
            <a:r>
              <a:rPr lang="en-IN" sz="3000" dirty="0" smtClean="0">
                <a:solidFill>
                  <a:schemeClr val="tx1"/>
                </a:solidFill>
                <a:latin typeface="Times New Roman" pitchFamily="18" charset="0"/>
                <a:cs typeface="Times New Roman" pitchFamily="18" charset="0"/>
              </a:rPr>
              <a:t> </a:t>
            </a:r>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tx1"/>
                </a:solidFill>
                <a:latin typeface="Times New Roman" pitchFamily="18" charset="0"/>
                <a:cs typeface="Times New Roman" pitchFamily="18" charset="0"/>
              </a:rPr>
              <a:t>Study findings</a:t>
            </a:r>
            <a:endParaRPr lang="en-IN"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IN" dirty="0" smtClean="0">
                <a:solidFill>
                  <a:schemeClr val="tx1"/>
                </a:solidFill>
                <a:latin typeface="Times New Roman" pitchFamily="18" charset="0"/>
                <a:cs typeface="Times New Roman" pitchFamily="18" charset="0"/>
              </a:rPr>
              <a:t>The gap analysis was done by using NABH tracer Methodology  checklist for the following non- clinical departments:-</a:t>
            </a:r>
          </a:p>
          <a:p>
            <a:pPr>
              <a:buFont typeface="Arial" pitchFamily="34" charset="0"/>
              <a:buChar char="•"/>
            </a:pPr>
            <a:r>
              <a:rPr lang="en-IN" dirty="0" smtClean="0">
                <a:solidFill>
                  <a:schemeClr val="tx1"/>
                </a:solidFill>
                <a:latin typeface="Times New Roman" pitchFamily="18" charset="0"/>
                <a:cs typeface="Times New Roman" pitchFamily="18" charset="0"/>
              </a:rPr>
              <a:t>Human Resource Department</a:t>
            </a:r>
          </a:p>
          <a:p>
            <a:pPr>
              <a:buFont typeface="Arial" pitchFamily="34" charset="0"/>
              <a:buChar char="•"/>
            </a:pPr>
            <a:r>
              <a:rPr lang="en-IN" dirty="0" smtClean="0">
                <a:solidFill>
                  <a:schemeClr val="tx1"/>
                </a:solidFill>
                <a:latin typeface="Times New Roman" pitchFamily="18" charset="0"/>
                <a:cs typeface="Times New Roman" pitchFamily="18" charset="0"/>
              </a:rPr>
              <a:t>Housekeeping Department</a:t>
            </a:r>
          </a:p>
          <a:p>
            <a:pPr>
              <a:buFont typeface="Arial" pitchFamily="34" charset="0"/>
              <a:buChar char="•"/>
            </a:pPr>
            <a:r>
              <a:rPr lang="en-IN" dirty="0" smtClean="0">
                <a:solidFill>
                  <a:schemeClr val="tx1"/>
                </a:solidFill>
                <a:latin typeface="Times New Roman" pitchFamily="18" charset="0"/>
                <a:cs typeface="Times New Roman" pitchFamily="18" charset="0"/>
              </a:rPr>
              <a:t>Pharmacy department</a:t>
            </a:r>
          </a:p>
          <a:p>
            <a:pPr>
              <a:buFont typeface="Arial" pitchFamily="34" charset="0"/>
              <a:buChar char="•"/>
            </a:pPr>
            <a:r>
              <a:rPr lang="en-IN" dirty="0" smtClean="0">
                <a:solidFill>
                  <a:schemeClr val="tx1"/>
                </a:solidFill>
                <a:latin typeface="Times New Roman" pitchFamily="18" charset="0"/>
                <a:cs typeface="Times New Roman" pitchFamily="18" charset="0"/>
              </a:rPr>
              <a:t>Linen &amp; Laundry department</a:t>
            </a:r>
          </a:p>
          <a:p>
            <a:pPr>
              <a:buFont typeface="Arial" pitchFamily="34" charset="0"/>
              <a:buChar char="•"/>
            </a:pPr>
            <a:r>
              <a:rPr lang="en-IN" dirty="0" smtClean="0">
                <a:solidFill>
                  <a:schemeClr val="tx1"/>
                </a:solidFill>
                <a:latin typeface="Times New Roman" pitchFamily="18" charset="0"/>
                <a:cs typeface="Times New Roman" pitchFamily="18" charset="0"/>
              </a:rPr>
              <a:t>Medical record Department</a:t>
            </a:r>
          </a:p>
          <a:p>
            <a:pPr>
              <a:buFont typeface="Arial" pitchFamily="34" charset="0"/>
              <a:buChar char="•"/>
            </a:pPr>
            <a:r>
              <a:rPr lang="en-IN" dirty="0" smtClean="0">
                <a:solidFill>
                  <a:schemeClr val="tx1"/>
                </a:solidFill>
                <a:latin typeface="Times New Roman" pitchFamily="18" charset="0"/>
                <a:cs typeface="Times New Roman" pitchFamily="18" charset="0"/>
              </a:rPr>
              <a:t>Front Office Department</a:t>
            </a:r>
            <a:endParaRPr lang="en-IN"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800" b="1" dirty="0" smtClean="0">
                <a:solidFill>
                  <a:schemeClr val="tx1"/>
                </a:solidFill>
                <a:latin typeface="Times New Roman" pitchFamily="18" charset="0"/>
                <a:cs typeface="Times New Roman" pitchFamily="18" charset="0"/>
              </a:rPr>
              <a:t>Average rating score of the departments</a:t>
            </a:r>
            <a:endParaRPr lang="en-IN" sz="2800" b="1"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04664"/>
            <a:ext cx="8686800" cy="5675461"/>
          </a:xfrm>
        </p:spPr>
        <p:txBody>
          <a:bodyPr>
            <a:noAutofit/>
          </a:bodyPr>
          <a:lstStyle/>
          <a:p>
            <a:pPr algn="just">
              <a:buNone/>
            </a:pPr>
            <a:r>
              <a:rPr lang="en-IN" sz="2800" dirty="0" smtClean="0">
                <a:solidFill>
                  <a:schemeClr val="tx1"/>
                </a:solidFill>
                <a:latin typeface="Times New Roman" pitchFamily="18" charset="0"/>
                <a:cs typeface="Times New Roman" pitchFamily="18" charset="0"/>
              </a:rPr>
              <a:t>    Through analysis it is clear that the hospital is fulfilling the pre-accreditation progressive level criteria . We compare findings by using NABH tracer methodology checklist, with the second evaluation criteria and find that the average rating score for the department Housekeeping and Human resource is having average score less than 7 and the front office, medical record, linen and laundry and pharmacy is having average rating score more than 7. So it is fulfilling the requirement for preparedness for accreditation of NABH. Regular monitoring and audits should be done to keep up the compliance rate that in turn strengthens the existing service delivery system of the hospital.</a:t>
            </a:r>
            <a:endParaRPr lang="en-IN" sz="2800" i="1" dirty="0" smtClean="0">
              <a:solidFill>
                <a:schemeClr val="tx1"/>
              </a:solidFill>
              <a:latin typeface="Times New Roman" pitchFamily="18" charset="0"/>
              <a:cs typeface="Times New Roman" pitchFamily="18" charset="0"/>
            </a:endParaRPr>
          </a:p>
          <a:p>
            <a:endParaRPr lang="en-IN"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tx1"/>
                </a:solidFill>
                <a:latin typeface="Times New Roman" pitchFamily="18" charset="0"/>
                <a:cs typeface="Times New Roman" pitchFamily="18" charset="0"/>
              </a:rPr>
              <a:t>Recommendations:</a:t>
            </a:r>
            <a:endParaRPr lang="en-IN"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r>
              <a:rPr lang="en-IN" sz="2800" b="1" dirty="0" smtClean="0">
                <a:solidFill>
                  <a:schemeClr val="tx1"/>
                </a:solidFill>
                <a:latin typeface="Times New Roman" pitchFamily="18" charset="0"/>
                <a:cs typeface="Times New Roman" pitchFamily="18" charset="0"/>
              </a:rPr>
              <a:t>Human resource department:-</a:t>
            </a:r>
            <a:r>
              <a:rPr lang="en-IN" sz="2800" dirty="0" smtClean="0">
                <a:solidFill>
                  <a:schemeClr val="tx1"/>
                </a:solidFill>
                <a:latin typeface="Times New Roman" pitchFamily="18" charset="0"/>
                <a:cs typeface="Times New Roman" pitchFamily="18" charset="0"/>
              </a:rPr>
              <a:t>.</a:t>
            </a:r>
            <a:endParaRPr lang="en-IN" sz="2800" i="1" dirty="0" smtClean="0">
              <a:solidFill>
                <a:schemeClr val="tx1"/>
              </a:solidFill>
              <a:latin typeface="Times New Roman" pitchFamily="18" charset="0"/>
              <a:cs typeface="Times New Roman" pitchFamily="18" charset="0"/>
            </a:endParaRPr>
          </a:p>
          <a:p>
            <a:pPr lvl="0" algn="just"/>
            <a:r>
              <a:rPr lang="en-IN" sz="2800" dirty="0" smtClean="0">
                <a:solidFill>
                  <a:schemeClr val="tx1"/>
                </a:solidFill>
                <a:latin typeface="Times New Roman" pitchFamily="18" charset="0"/>
                <a:cs typeface="Times New Roman" pitchFamily="18" charset="0"/>
              </a:rPr>
              <a:t>Reports of performance appraisal (one copy for hospital and another for the personnel files) should be documented.</a:t>
            </a:r>
            <a:endParaRPr lang="en-IN" sz="2800" i="1" dirty="0" smtClean="0">
              <a:solidFill>
                <a:schemeClr val="tx1"/>
              </a:solidFill>
              <a:latin typeface="Times New Roman" pitchFamily="18" charset="0"/>
              <a:cs typeface="Times New Roman" pitchFamily="18" charset="0"/>
            </a:endParaRPr>
          </a:p>
          <a:p>
            <a:pPr lvl="0" algn="just"/>
            <a:r>
              <a:rPr lang="en-IN" sz="2800" dirty="0" smtClean="0">
                <a:solidFill>
                  <a:schemeClr val="tx1"/>
                </a:solidFill>
                <a:latin typeface="Times New Roman" pitchFamily="18" charset="0"/>
                <a:cs typeface="Times New Roman" pitchFamily="18" charset="0"/>
              </a:rPr>
              <a:t>Pre employment health checkups should be conducted.</a:t>
            </a:r>
          </a:p>
          <a:p>
            <a:pPr algn="just"/>
            <a:r>
              <a:rPr lang="en-AU" sz="2800" dirty="0" smtClean="0">
                <a:solidFill>
                  <a:schemeClr val="tx1"/>
                </a:solidFill>
                <a:latin typeface="Times New Roman" pitchFamily="18" charset="0"/>
                <a:cs typeface="Times New Roman" pitchFamily="18" charset="0"/>
              </a:rPr>
              <a:t>Employee satisfaction rate and other indicator need to be calculated.</a:t>
            </a:r>
            <a:endParaRPr lang="en-IN" sz="2800" dirty="0" smtClean="0">
              <a:solidFill>
                <a:schemeClr val="tx1"/>
              </a:solidFill>
              <a:latin typeface="Times New Roman" pitchFamily="18" charset="0"/>
              <a:cs typeface="Times New Roman" pitchFamily="18" charset="0"/>
            </a:endParaRPr>
          </a:p>
          <a:p>
            <a:pPr lvl="0"/>
            <a:endParaRPr lang="en-IN" sz="2800" i="1" dirty="0" smtClean="0">
              <a:latin typeface="Times New Roman" pitchFamily="18" charset="0"/>
              <a:cs typeface="Times New Roman" pitchFamily="18" charset="0"/>
            </a:endParaRPr>
          </a:p>
          <a:p>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88640"/>
            <a:ext cx="8686800" cy="5891485"/>
          </a:xfrm>
        </p:spPr>
        <p:txBody>
          <a:bodyPr>
            <a:normAutofit/>
          </a:bodyPr>
          <a:lstStyle/>
          <a:p>
            <a:pPr algn="just">
              <a:buNone/>
            </a:pPr>
            <a:r>
              <a:rPr lang="en-IN" sz="2800" b="1" dirty="0" smtClean="0">
                <a:solidFill>
                  <a:schemeClr val="tx1"/>
                </a:solidFill>
                <a:latin typeface="Times New Roman" pitchFamily="18" charset="0"/>
                <a:cs typeface="Times New Roman" pitchFamily="18" charset="0"/>
              </a:rPr>
              <a:t>House Keeping department</a:t>
            </a:r>
          </a:p>
          <a:p>
            <a:pPr algn="just">
              <a:buFont typeface="Arial" pitchFamily="34" charset="0"/>
              <a:buChar char="•"/>
            </a:pPr>
            <a:r>
              <a:rPr lang="en-IN" sz="2800" dirty="0" smtClean="0">
                <a:solidFill>
                  <a:schemeClr val="tx1"/>
                </a:solidFill>
                <a:latin typeface="Times New Roman" pitchFamily="18" charset="0"/>
                <a:cs typeface="Times New Roman" pitchFamily="18" charset="0"/>
              </a:rPr>
              <a:t>Rigorous training programme should be conducted for H.K staff for infection control practices</a:t>
            </a:r>
          </a:p>
          <a:p>
            <a:pPr lvl="0" algn="just">
              <a:buFont typeface="Arial" pitchFamily="34" charset="0"/>
              <a:buChar char="•"/>
            </a:pPr>
            <a:r>
              <a:rPr lang="en-IN" sz="2800" dirty="0" smtClean="0">
                <a:solidFill>
                  <a:schemeClr val="tx1"/>
                </a:solidFill>
                <a:latin typeface="Times New Roman" pitchFamily="18" charset="0"/>
                <a:cs typeface="Times New Roman" pitchFamily="18" charset="0"/>
              </a:rPr>
              <a:t>A room readiness checklist should be prepared by H.K supervisor so that delivery of services could be made better  </a:t>
            </a:r>
            <a:endParaRPr lang="en-IN" sz="2800" i="1" dirty="0" smtClean="0">
              <a:solidFill>
                <a:schemeClr val="tx1"/>
              </a:solidFill>
              <a:latin typeface="Times New Roman" pitchFamily="18" charset="0"/>
              <a:cs typeface="Times New Roman" pitchFamily="18" charset="0"/>
            </a:endParaRPr>
          </a:p>
          <a:p>
            <a:pPr algn="just">
              <a:buNone/>
            </a:pPr>
            <a:r>
              <a:rPr lang="en-IN" sz="2800" b="1" dirty="0" smtClean="0">
                <a:solidFill>
                  <a:schemeClr val="tx1"/>
                </a:solidFill>
                <a:latin typeface="Times New Roman" pitchFamily="18" charset="0"/>
                <a:cs typeface="Times New Roman" pitchFamily="18" charset="0"/>
              </a:rPr>
              <a:t>Pharmacy department</a:t>
            </a:r>
          </a:p>
          <a:p>
            <a:pPr lvl="0" algn="just">
              <a:buNone/>
            </a:pPr>
            <a:r>
              <a:rPr lang="en-IN" sz="2800" dirty="0" smtClean="0">
                <a:solidFill>
                  <a:schemeClr val="tx1"/>
                </a:solidFill>
                <a:latin typeface="Times New Roman" pitchFamily="18" charset="0"/>
                <a:cs typeface="Times New Roman" pitchFamily="18" charset="0"/>
              </a:rPr>
              <a:t>    A drugs and therapeutics committee needs to be constituted. A multidisciplinary committee to guide the formulation &amp; implementation of organization of pharmacy services needs to be formed.</a:t>
            </a:r>
            <a:endParaRPr lang="en-IN" sz="2800" i="1" dirty="0" smtClean="0">
              <a:solidFill>
                <a:schemeClr val="tx1"/>
              </a:solidFill>
              <a:latin typeface="Times New Roman" pitchFamily="18" charset="0"/>
              <a:cs typeface="Times New Roman" pitchFamily="18" charset="0"/>
            </a:endParaRPr>
          </a:p>
          <a:p>
            <a:pPr algn="just">
              <a:buNone/>
            </a:pPr>
            <a:endParaRPr lang="en-IN" sz="28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686800" cy="6858000"/>
          </a:xfrm>
        </p:spPr>
        <p:txBody>
          <a:bodyPr>
            <a:normAutofit fontScale="85000" lnSpcReduction="10000"/>
          </a:bodyPr>
          <a:lstStyle/>
          <a:p>
            <a:pPr algn="just">
              <a:buNone/>
            </a:pPr>
            <a:r>
              <a:rPr lang="en-IN" sz="3300" b="1" dirty="0" smtClean="0">
                <a:solidFill>
                  <a:schemeClr val="tx1"/>
                </a:solidFill>
                <a:latin typeface="Times New Roman" pitchFamily="18" charset="0"/>
                <a:cs typeface="Times New Roman" pitchFamily="18" charset="0"/>
              </a:rPr>
              <a:t>Linen and laundry:</a:t>
            </a:r>
            <a:endParaRPr lang="en-IN" sz="3300" i="1" dirty="0" smtClean="0">
              <a:solidFill>
                <a:schemeClr val="tx1"/>
              </a:solidFill>
              <a:latin typeface="Times New Roman" pitchFamily="18" charset="0"/>
              <a:cs typeface="Times New Roman" pitchFamily="18" charset="0"/>
            </a:endParaRPr>
          </a:p>
          <a:p>
            <a:pPr lvl="0" algn="just"/>
            <a:r>
              <a:rPr lang="en-IN" sz="3300" dirty="0" smtClean="0">
                <a:solidFill>
                  <a:schemeClr val="tx1"/>
                </a:solidFill>
                <a:latin typeface="Times New Roman" pitchFamily="18" charset="0"/>
                <a:cs typeface="Times New Roman" pitchFamily="18" charset="0"/>
              </a:rPr>
              <a:t>Segregation practices in the wards are not appropriate. Staffs needs to be trained for the cleaning and linen handling processes.</a:t>
            </a:r>
          </a:p>
          <a:p>
            <a:pPr lvl="0" algn="just">
              <a:buNone/>
            </a:pPr>
            <a:r>
              <a:rPr lang="en-IN" sz="3300" b="1" dirty="0" smtClean="0">
                <a:solidFill>
                  <a:schemeClr val="tx1"/>
                </a:solidFill>
                <a:latin typeface="Times New Roman" pitchFamily="18" charset="0"/>
                <a:cs typeface="Times New Roman" pitchFamily="18" charset="0"/>
              </a:rPr>
              <a:t>Front office department:</a:t>
            </a:r>
          </a:p>
          <a:p>
            <a:pPr algn="just"/>
            <a:r>
              <a:rPr lang="en-IN" sz="3300" dirty="0" smtClean="0">
                <a:solidFill>
                  <a:schemeClr val="tx1"/>
                </a:solidFill>
                <a:latin typeface="Times New Roman" pitchFamily="18" charset="0"/>
                <a:cs typeface="Times New Roman" pitchFamily="18" charset="0"/>
              </a:rPr>
              <a:t>Bilingual language display of scope of all services is required along with the major facilities which the hospital does not provide.</a:t>
            </a:r>
          </a:p>
          <a:p>
            <a:pPr algn="just">
              <a:buNone/>
            </a:pPr>
            <a:r>
              <a:rPr lang="en-IN" sz="3300" b="1" dirty="0" smtClean="0">
                <a:solidFill>
                  <a:schemeClr val="tx1"/>
                </a:solidFill>
                <a:latin typeface="Times New Roman" pitchFamily="18" charset="0"/>
                <a:cs typeface="Times New Roman" pitchFamily="18" charset="0"/>
              </a:rPr>
              <a:t>Medical record department:</a:t>
            </a:r>
          </a:p>
          <a:p>
            <a:pPr lvl="0" algn="just">
              <a:buNone/>
            </a:pPr>
            <a:r>
              <a:rPr lang="en-IN" sz="3300" dirty="0" smtClean="0">
                <a:solidFill>
                  <a:schemeClr val="tx1"/>
                </a:solidFill>
                <a:latin typeface="Times New Roman" pitchFamily="18" charset="0"/>
                <a:cs typeface="Times New Roman" pitchFamily="18" charset="0"/>
              </a:rPr>
              <a:t>    Lab Reports can be colour coded as per investigation test, so that, time is not wasted in going through piles of lab reports of the patient to locate specific test results as in chronic cases with repeated visits, etc.</a:t>
            </a:r>
            <a:endParaRPr lang="en-IN" sz="3300" i="1" dirty="0" smtClean="0">
              <a:solidFill>
                <a:schemeClr val="tx1"/>
              </a:solidFill>
              <a:latin typeface="Times New Roman" pitchFamily="18" charset="0"/>
              <a:cs typeface="Times New Roman" pitchFamily="18" charset="0"/>
            </a:endParaRPr>
          </a:p>
          <a:p>
            <a:pPr lvl="0" algn="just"/>
            <a:r>
              <a:rPr lang="en-IN" sz="3300" dirty="0" smtClean="0">
                <a:solidFill>
                  <a:schemeClr val="tx1"/>
                </a:solidFill>
                <a:latin typeface="Times New Roman" pitchFamily="18" charset="0"/>
                <a:cs typeface="Times New Roman" pitchFamily="18" charset="0"/>
              </a:rPr>
              <a:t>Consent forms need to be modified to follow standard formats and should be bilingual.</a:t>
            </a:r>
            <a:endParaRPr lang="en-IN" sz="3300" i="1" dirty="0" smtClean="0">
              <a:solidFill>
                <a:schemeClr val="tx1"/>
              </a:solidFill>
              <a:latin typeface="Times New Roman" pitchFamily="18" charset="0"/>
              <a:cs typeface="Times New Roman" pitchFamily="18" charset="0"/>
            </a:endParaRPr>
          </a:p>
          <a:p>
            <a:pPr>
              <a:buNone/>
            </a:pPr>
            <a:r>
              <a:rPr lang="en-IN" dirty="0" smtClean="0"/>
              <a:t> </a:t>
            </a:r>
            <a:endParaRPr lang="en-IN" i="1" dirty="0" smtClean="0"/>
          </a:p>
          <a:p>
            <a:endParaRPr lang="en-IN" i="1" dirty="0" smtClean="0"/>
          </a:p>
          <a:p>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Limitation of study</a:t>
            </a:r>
            <a:endParaRPr lang="en-IN" dirty="0"/>
          </a:p>
        </p:txBody>
      </p:sp>
      <p:sp>
        <p:nvSpPr>
          <p:cNvPr id="3" name="Content Placeholder 2"/>
          <p:cNvSpPr>
            <a:spLocks noGrp="1"/>
          </p:cNvSpPr>
          <p:nvPr>
            <p:ph idx="1"/>
          </p:nvPr>
        </p:nvSpPr>
        <p:spPr/>
        <p:txBody>
          <a:bodyPr>
            <a:normAutofit lnSpcReduction="10000"/>
          </a:bodyPr>
          <a:lstStyle/>
          <a:p>
            <a:pPr lvl="0"/>
            <a:r>
              <a:rPr lang="en-IN" dirty="0" smtClean="0"/>
              <a:t> Only 6 non-clinical services are assessed for Gap analysis.</a:t>
            </a:r>
            <a:endParaRPr lang="en-IN" i="1" dirty="0" smtClean="0"/>
          </a:p>
          <a:p>
            <a:pPr lvl="0"/>
            <a:r>
              <a:rPr lang="en-IN" dirty="0" smtClean="0"/>
              <a:t>Resistance of staff towards training – Initially when training programs were started the staff showed resistance to attend the trainings. </a:t>
            </a:r>
          </a:p>
          <a:p>
            <a:pPr lvl="0"/>
            <a:r>
              <a:rPr lang="en-IN" dirty="0" smtClean="0"/>
              <a:t>Resistance towards documentation – As per NABH proper documentation of activities is required. But the staff showed resistance to accept it.</a:t>
            </a:r>
            <a:endParaRPr lang="en-IN" i="1" dirty="0" smtClean="0"/>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solidFill>
                  <a:schemeClr val="tx1"/>
                </a:solidFill>
                <a:latin typeface="Times New Roman" pitchFamily="18" charset="0"/>
                <a:cs typeface="Times New Roman" pitchFamily="18" charset="0"/>
              </a:rPr>
              <a:t>REFERNCES:</a:t>
            </a:r>
            <a:r>
              <a:rPr lang="en-IN" i="1" dirty="0" smtClean="0"/>
              <a:t/>
            </a:r>
            <a:br>
              <a:rPr lang="en-IN" i="1" dirty="0" smtClean="0"/>
            </a:br>
            <a:endParaRPr lang="en-IN" dirty="0"/>
          </a:p>
        </p:txBody>
      </p:sp>
      <p:sp>
        <p:nvSpPr>
          <p:cNvPr id="3" name="Content Placeholder 2"/>
          <p:cNvSpPr>
            <a:spLocks noGrp="1"/>
          </p:cNvSpPr>
          <p:nvPr>
            <p:ph idx="1"/>
          </p:nvPr>
        </p:nvSpPr>
        <p:spPr/>
        <p:txBody>
          <a:bodyPr>
            <a:normAutofit/>
          </a:bodyPr>
          <a:lstStyle/>
          <a:p>
            <a:pPr>
              <a:buNone/>
            </a:pPr>
            <a:endParaRPr lang="en-IN" i="1" dirty="0" smtClean="0"/>
          </a:p>
          <a:p>
            <a:r>
              <a:rPr lang="en-IN" sz="2400" dirty="0" smtClean="0">
                <a:solidFill>
                  <a:schemeClr val="tx1"/>
                </a:solidFill>
                <a:latin typeface="Times New Roman" pitchFamily="18" charset="0"/>
                <a:cs typeface="Times New Roman" pitchFamily="18" charset="0"/>
              </a:rPr>
              <a:t>Joshi </a:t>
            </a:r>
            <a:r>
              <a:rPr lang="en-IN" sz="2400" dirty="0" smtClean="0">
                <a:solidFill>
                  <a:schemeClr val="tx1"/>
                </a:solidFill>
                <a:latin typeface="Times New Roman" pitchFamily="18" charset="0"/>
                <a:cs typeface="Times New Roman" pitchFamily="18" charset="0"/>
              </a:rPr>
              <a:t>SK, “Quality management in Hospital”. </a:t>
            </a:r>
            <a:r>
              <a:rPr lang="en-IN" sz="1800" dirty="0" smtClean="0">
                <a:solidFill>
                  <a:schemeClr val="tx1"/>
                </a:solidFill>
                <a:latin typeface="Times New Roman" pitchFamily="18" charset="0"/>
                <a:cs typeface="Times New Roman" pitchFamily="18" charset="0"/>
              </a:rPr>
              <a:t>JAYPEE BROTHER MEDICAL PUBLISHERS (P) LTD</a:t>
            </a:r>
            <a:r>
              <a:rPr lang="en-IN" sz="2400" dirty="0" smtClean="0">
                <a:solidFill>
                  <a:schemeClr val="tx1"/>
                </a:solidFill>
                <a:latin typeface="Times New Roman" pitchFamily="18" charset="0"/>
                <a:cs typeface="Times New Roman" pitchFamily="18" charset="0"/>
              </a:rPr>
              <a:t>. First edition</a:t>
            </a:r>
            <a:r>
              <a:rPr lang="en-IN" sz="2400" dirty="0" smtClean="0">
                <a:solidFill>
                  <a:schemeClr val="tx1"/>
                </a:solidFill>
                <a:latin typeface="Times New Roman" pitchFamily="18" charset="0"/>
                <a:cs typeface="Times New Roman" pitchFamily="18" charset="0"/>
              </a:rPr>
              <a:t>.</a:t>
            </a:r>
          </a:p>
          <a:p>
            <a:endParaRPr lang="en-IN" sz="2400" dirty="0" smtClean="0">
              <a:solidFill>
                <a:schemeClr val="tx1"/>
              </a:solidFill>
              <a:latin typeface="Times New Roman" pitchFamily="18" charset="0"/>
              <a:cs typeface="Times New Roman" pitchFamily="18" charset="0"/>
            </a:endParaRPr>
          </a:p>
          <a:p>
            <a:r>
              <a:rPr lang="en-IN" sz="2400" dirty="0" smtClean="0">
                <a:latin typeface="Times New Roman" pitchFamily="18" charset="0"/>
                <a:cs typeface="Times New Roman" pitchFamily="18" charset="0"/>
              </a:rPr>
              <a:t> </a:t>
            </a:r>
            <a:r>
              <a:rPr lang="en-IN" sz="2400" dirty="0" smtClean="0">
                <a:solidFill>
                  <a:schemeClr val="tx1"/>
                </a:solidFill>
                <a:latin typeface="Times New Roman" pitchFamily="18" charset="0"/>
                <a:cs typeface="Times New Roman" pitchFamily="18" charset="0"/>
              </a:rPr>
              <a:t>Dr. </a:t>
            </a:r>
            <a:r>
              <a:rPr lang="en-IN" sz="2400" dirty="0" err="1" smtClean="0">
                <a:solidFill>
                  <a:schemeClr val="tx1"/>
                </a:solidFill>
                <a:latin typeface="Times New Roman" pitchFamily="18" charset="0"/>
                <a:cs typeface="Times New Roman" pitchFamily="18" charset="0"/>
              </a:rPr>
              <a:t>Santosh</a:t>
            </a:r>
            <a:r>
              <a:rPr lang="en-IN" sz="2400" dirty="0" smtClean="0">
                <a:solidFill>
                  <a:schemeClr val="tx1"/>
                </a:solidFill>
                <a:latin typeface="Times New Roman" pitchFamily="18" charset="0"/>
                <a:cs typeface="Times New Roman" pitchFamily="18" charset="0"/>
              </a:rPr>
              <a:t> Kumar, Brig. (Dr.) </a:t>
            </a:r>
            <a:r>
              <a:rPr lang="en-IN" sz="2400" dirty="0" err="1" smtClean="0">
                <a:solidFill>
                  <a:schemeClr val="tx1"/>
                </a:solidFill>
                <a:latin typeface="Times New Roman" pitchFamily="18" charset="0"/>
                <a:cs typeface="Times New Roman" pitchFamily="18" charset="0"/>
              </a:rPr>
              <a:t>Swadesh</a:t>
            </a:r>
            <a:r>
              <a:rPr lang="en-IN" sz="2400" dirty="0" smtClean="0">
                <a:solidFill>
                  <a:schemeClr val="tx1"/>
                </a:solidFill>
                <a:latin typeface="Times New Roman" pitchFamily="18" charset="0"/>
                <a:cs typeface="Times New Roman" pitchFamily="18" charset="0"/>
              </a:rPr>
              <a:t> </a:t>
            </a:r>
            <a:r>
              <a:rPr lang="en-IN" sz="2400" dirty="0" err="1" smtClean="0">
                <a:solidFill>
                  <a:schemeClr val="tx1"/>
                </a:solidFill>
                <a:latin typeface="Times New Roman" pitchFamily="18" charset="0"/>
                <a:cs typeface="Times New Roman" pitchFamily="18" charset="0"/>
              </a:rPr>
              <a:t>puri</a:t>
            </a:r>
            <a:r>
              <a:rPr lang="en-IN" sz="2400" dirty="0" smtClean="0">
                <a:solidFill>
                  <a:schemeClr val="tx1"/>
                </a:solidFill>
                <a:latin typeface="Times New Roman" pitchFamily="18" charset="0"/>
                <a:cs typeface="Times New Roman" pitchFamily="18" charset="0"/>
              </a:rPr>
              <a:t>, Dr. S.D. Gupta 2009, study of Gap Analysis Report for </a:t>
            </a:r>
            <a:r>
              <a:rPr lang="en-IN" sz="2400" dirty="0" err="1" smtClean="0">
                <a:solidFill>
                  <a:schemeClr val="tx1"/>
                </a:solidFill>
                <a:latin typeface="Times New Roman" pitchFamily="18" charset="0"/>
                <a:cs typeface="Times New Roman" pitchFamily="18" charset="0"/>
              </a:rPr>
              <a:t>Ishtakal</a:t>
            </a:r>
            <a:r>
              <a:rPr lang="en-IN" sz="2400" dirty="0" smtClean="0">
                <a:solidFill>
                  <a:schemeClr val="tx1"/>
                </a:solidFill>
                <a:latin typeface="Times New Roman" pitchFamily="18" charset="0"/>
                <a:cs typeface="Times New Roman" pitchFamily="18" charset="0"/>
              </a:rPr>
              <a:t> Hospital</a:t>
            </a:r>
            <a:endParaRPr lang="en-IN" sz="2400" i="1" dirty="0" smtClean="0">
              <a:solidFill>
                <a:schemeClr val="tx1"/>
              </a:solidFill>
              <a:latin typeface="Times New Roman" pitchFamily="18" charset="0"/>
              <a:cs typeface="Times New Roman" pitchFamily="18" charset="0"/>
            </a:endParaRPr>
          </a:p>
          <a:p>
            <a:endParaRPr lang="en-IN" sz="2400" i="1" dirty="0" smtClean="0">
              <a:solidFill>
                <a:schemeClr val="tx1"/>
              </a:solidFill>
              <a:latin typeface="Times New Roman" pitchFamily="18" charset="0"/>
              <a:cs typeface="Times New Roman" pitchFamily="18" charset="0"/>
            </a:endParaRPr>
          </a:p>
          <a:p>
            <a:r>
              <a:rPr lang="en-IN" sz="2400" dirty="0" smtClean="0">
                <a:solidFill>
                  <a:schemeClr val="tx1"/>
                </a:solidFill>
                <a:latin typeface="Times New Roman" pitchFamily="18" charset="0"/>
                <a:cs typeface="Times New Roman" pitchFamily="18" charset="0"/>
              </a:rPr>
              <a:t> </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solidFill>
                  <a:schemeClr val="tx1"/>
                </a:solidFill>
                <a:latin typeface="Times New Roman" pitchFamily="18" charset="0"/>
                <a:cs typeface="Times New Roman" pitchFamily="18" charset="0"/>
              </a:rPr>
              <a:t>Rungta Hospital profile</a:t>
            </a:r>
            <a:r>
              <a:rPr lang="en-IN" dirty="0" smtClean="0"/>
              <a:t/>
            </a:r>
            <a:br>
              <a:rPr lang="en-IN" dirty="0" smtClean="0"/>
            </a:br>
            <a:endParaRPr lang="en-IN" dirty="0"/>
          </a:p>
        </p:txBody>
      </p:sp>
      <p:sp>
        <p:nvSpPr>
          <p:cNvPr id="3" name="Content Placeholder 2"/>
          <p:cNvSpPr>
            <a:spLocks noGrp="1"/>
          </p:cNvSpPr>
          <p:nvPr>
            <p:ph idx="1"/>
          </p:nvPr>
        </p:nvSpPr>
        <p:spPr/>
        <p:txBody>
          <a:bodyPr>
            <a:normAutofit/>
          </a:bodyPr>
          <a:lstStyle/>
          <a:p>
            <a:pPr>
              <a:buFont typeface="Wingdings" pitchFamily="2" charset="2"/>
              <a:buChar char="Ø"/>
            </a:pPr>
            <a:r>
              <a:rPr lang="en-IN" sz="3600" dirty="0" smtClean="0">
                <a:solidFill>
                  <a:schemeClr val="tx1"/>
                </a:solidFill>
                <a:latin typeface="Times New Roman" pitchFamily="18" charset="0"/>
                <a:cs typeface="Times New Roman" pitchFamily="18" charset="0"/>
              </a:rPr>
              <a:t> Established since 1990</a:t>
            </a:r>
          </a:p>
          <a:p>
            <a:pPr>
              <a:buFont typeface="Wingdings" pitchFamily="2" charset="2"/>
              <a:buChar char="Ø"/>
            </a:pPr>
            <a:r>
              <a:rPr lang="en-IN" sz="3600" dirty="0" smtClean="0">
                <a:solidFill>
                  <a:schemeClr val="tx1"/>
                </a:solidFill>
                <a:latin typeface="Times New Roman" pitchFamily="18" charset="0"/>
                <a:cs typeface="Times New Roman" pitchFamily="18" charset="0"/>
              </a:rPr>
              <a:t>It is a 100 bedded hospital.</a:t>
            </a:r>
          </a:p>
          <a:p>
            <a:pPr>
              <a:buFont typeface="Wingdings" pitchFamily="2" charset="2"/>
              <a:buChar char="Ø"/>
            </a:pPr>
            <a:r>
              <a:rPr lang="en-IN" sz="3600" dirty="0" smtClean="0">
                <a:solidFill>
                  <a:schemeClr val="tx1"/>
                </a:solidFill>
                <a:latin typeface="Times New Roman" pitchFamily="18" charset="0"/>
                <a:cs typeface="Times New Roman" pitchFamily="18" charset="0"/>
              </a:rPr>
              <a:t>Hospital is going for  pre assessment of NABH in the month of September, 2014</a:t>
            </a:r>
            <a:endParaRPr lang="en-IN" sz="36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1036509" y="1844824"/>
            <a:ext cx="7070975" cy="1446550"/>
          </a:xfrm>
          <a:custGeom>
            <a:avLst/>
            <a:gdLst>
              <a:gd name="connsiteX0" fmla="*/ 0 w 7070975"/>
              <a:gd name="connsiteY0" fmla="*/ 0 h 1446550"/>
              <a:gd name="connsiteX1" fmla="*/ 7070975 w 7070975"/>
              <a:gd name="connsiteY1" fmla="*/ 0 h 1446550"/>
              <a:gd name="connsiteX2" fmla="*/ 7070975 w 7070975"/>
              <a:gd name="connsiteY2" fmla="*/ 1446550 h 1446550"/>
              <a:gd name="connsiteX3" fmla="*/ 0 w 7070975"/>
              <a:gd name="connsiteY3" fmla="*/ 1446550 h 1446550"/>
              <a:gd name="connsiteX4" fmla="*/ 0 w 7070975"/>
              <a:gd name="connsiteY4" fmla="*/ 0 h 1446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0975" h="1446550">
                <a:moveTo>
                  <a:pt x="0" y="0"/>
                </a:moveTo>
                <a:lnTo>
                  <a:pt x="7070975" y="0"/>
                </a:lnTo>
                <a:lnTo>
                  <a:pt x="7070975" y="1446550"/>
                </a:lnTo>
                <a:lnTo>
                  <a:pt x="0" y="1446550"/>
                </a:lnTo>
                <a:lnTo>
                  <a:pt x="0" y="0"/>
                </a:lnTo>
                <a:close/>
              </a:path>
            </a:pathLst>
          </a:custGeom>
        </p:spPr>
        <p:style>
          <a:lnRef idx="2">
            <a:schemeClr val="accent6">
              <a:shade val="50000"/>
            </a:schemeClr>
          </a:lnRef>
          <a:fillRef idx="1">
            <a:schemeClr val="accent6"/>
          </a:fillRef>
          <a:effectRef idx="0">
            <a:schemeClr val="accent6"/>
          </a:effectRef>
          <a:fontRef idx="minor">
            <a:schemeClr val="lt1"/>
          </a:fontRef>
        </p:style>
        <p:txBody>
          <a:bodyPr wrap="square" lIns="91440" tIns="45720" rIns="91440" bIns="45720">
            <a:spAutoFit/>
          </a:bodyPr>
          <a:lstStyle/>
          <a:p>
            <a:pPr algn="ctr"/>
            <a:r>
              <a:rPr lang="en-US" sz="8800" b="1" dirty="0" smtClean="0">
                <a:ln w="18000">
                  <a:solidFill>
                    <a:schemeClr val="accent2">
                      <a:satMod val="140000"/>
                    </a:schemeClr>
                  </a:solidFill>
                  <a:prstDash val="solid"/>
                  <a:miter lim="800000"/>
                </a:ln>
                <a:solidFill>
                  <a:schemeClr val="tx2">
                    <a:lumMod val="50000"/>
                  </a:schemeClr>
                </a:solidFill>
                <a:latin typeface="Times New Roman" pitchFamily="18" charset="0"/>
                <a:cs typeface="Times New Roman" pitchFamily="18" charset="0"/>
              </a:rPr>
              <a:t>THANK YOU</a:t>
            </a:r>
            <a:endParaRPr lang="en-US" sz="8800" b="1" dirty="0">
              <a:ln w="18000">
                <a:solidFill>
                  <a:schemeClr val="accent2">
                    <a:satMod val="140000"/>
                  </a:schemeClr>
                </a:solidFill>
                <a:prstDash val="solid"/>
                <a:miter lim="800000"/>
              </a:ln>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1106760"/>
          </a:xfrm>
        </p:spPr>
        <p:txBody>
          <a:bodyPr/>
          <a:lstStyle/>
          <a:p>
            <a:r>
              <a:rPr lang="en-IN" b="1" dirty="0" smtClean="0">
                <a:solidFill>
                  <a:schemeClr val="tx1"/>
                </a:solidFill>
                <a:latin typeface="Times New Roman" pitchFamily="18" charset="0"/>
                <a:cs typeface="Times New Roman" pitchFamily="18" charset="0"/>
              </a:rPr>
              <a:t>Key learning</a:t>
            </a:r>
            <a:endParaRPr lang="en-IN"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196752"/>
            <a:ext cx="8686800" cy="4883373"/>
          </a:xfrm>
        </p:spPr>
        <p:txBody>
          <a:bodyPr>
            <a:noAutofit/>
          </a:bodyPr>
          <a:lstStyle/>
          <a:p>
            <a:pPr algn="just">
              <a:lnSpc>
                <a:spcPct val="150000"/>
              </a:lnSpc>
            </a:pPr>
            <a:r>
              <a:rPr lang="en-IN" sz="2800" dirty="0" smtClean="0">
                <a:solidFill>
                  <a:schemeClr val="tx1"/>
                </a:solidFill>
                <a:latin typeface="Times New Roman" pitchFamily="18" charset="0"/>
                <a:cs typeface="Times New Roman" pitchFamily="18" charset="0"/>
              </a:rPr>
              <a:t>Analysis of Attendants feedback form </a:t>
            </a:r>
          </a:p>
          <a:p>
            <a:pPr algn="just">
              <a:lnSpc>
                <a:spcPct val="150000"/>
              </a:lnSpc>
            </a:pPr>
            <a:r>
              <a:rPr lang="en-IN" sz="2800" dirty="0" smtClean="0">
                <a:solidFill>
                  <a:schemeClr val="tx1"/>
                </a:solidFill>
                <a:latin typeface="Times New Roman" pitchFamily="18" charset="0"/>
                <a:cs typeface="Times New Roman" pitchFamily="18" charset="0"/>
              </a:rPr>
              <a:t>Analysis of Training Tracker Sheet of employees</a:t>
            </a:r>
          </a:p>
          <a:p>
            <a:pPr algn="just">
              <a:lnSpc>
                <a:spcPct val="150000"/>
              </a:lnSpc>
            </a:pPr>
            <a:r>
              <a:rPr lang="en-IN" sz="2800" dirty="0" smtClean="0">
                <a:solidFill>
                  <a:schemeClr val="tx1"/>
                </a:solidFill>
                <a:latin typeface="Times New Roman" pitchFamily="18" charset="0"/>
                <a:cs typeface="Times New Roman" pitchFamily="18" charset="0"/>
              </a:rPr>
              <a:t>HR Department ( salary computation, to monitor attrition rate , to compute overtime)</a:t>
            </a:r>
          </a:p>
          <a:p>
            <a:pPr algn="just">
              <a:lnSpc>
                <a:spcPct val="150000"/>
              </a:lnSpc>
            </a:pPr>
            <a:r>
              <a:rPr lang="en-IN" sz="2800" dirty="0" smtClean="0">
                <a:solidFill>
                  <a:schemeClr val="tx1"/>
                </a:solidFill>
                <a:latin typeface="Times New Roman" pitchFamily="18" charset="0"/>
                <a:cs typeface="Times New Roman" pitchFamily="18" charset="0"/>
              </a:rPr>
              <a:t> NABH Preparedness (NABH sensitization programme , Preparing tools for the Capturing the data)</a:t>
            </a:r>
          </a:p>
          <a:p>
            <a:pPr algn="just">
              <a:lnSpc>
                <a:spcPct val="150000"/>
              </a:lnSpc>
            </a:pPr>
            <a:r>
              <a:rPr lang="en-IN" sz="2800" dirty="0" smtClean="0">
                <a:solidFill>
                  <a:schemeClr val="tx1"/>
                </a:solidFill>
                <a:latin typeface="Times New Roman" pitchFamily="18" charset="0"/>
                <a:cs typeface="Times New Roman" pitchFamily="18" charset="0"/>
              </a:rPr>
              <a:t>Trainings regarding spillage, NABH, NSI </a:t>
            </a:r>
          </a:p>
          <a:p>
            <a:pPr algn="just">
              <a:lnSpc>
                <a:spcPct val="150000"/>
              </a:lnSpc>
            </a:pPr>
            <a:r>
              <a:rPr lang="en-IN" sz="2800" dirty="0" smtClean="0">
                <a:solidFill>
                  <a:schemeClr val="tx1"/>
                </a:solidFill>
                <a:latin typeface="Times New Roman" pitchFamily="18" charset="0"/>
                <a:cs typeface="Times New Roman" pitchFamily="18" charset="0"/>
              </a:rPr>
              <a:t>Walk through monitoring of the hospital</a:t>
            </a:r>
            <a:endParaRPr lang="en-IN"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solidFill>
                  <a:schemeClr val="tx1"/>
                </a:solidFill>
                <a:latin typeface="Times New Roman" pitchFamily="18" charset="0"/>
                <a:cs typeface="Times New Roman" pitchFamily="18" charset="0"/>
              </a:rPr>
              <a:t>INTRODUCTION</a:t>
            </a:r>
            <a:br>
              <a:rPr lang="en-IN" b="1" dirty="0" smtClean="0">
                <a:solidFill>
                  <a:schemeClr val="tx1"/>
                </a:solidFill>
                <a:latin typeface="Times New Roman" pitchFamily="18" charset="0"/>
                <a:cs typeface="Times New Roman" pitchFamily="18" charset="0"/>
              </a:rPr>
            </a:br>
            <a:endParaRPr lang="en-IN"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980728"/>
            <a:ext cx="8686800" cy="5099397"/>
          </a:xfrm>
        </p:spPr>
        <p:txBody>
          <a:bodyPr>
            <a:normAutofit fontScale="92500" lnSpcReduction="10000"/>
          </a:bodyPr>
          <a:lstStyle/>
          <a:p>
            <a:pPr algn="just"/>
            <a:r>
              <a:rPr lang="en-IN" dirty="0" smtClean="0">
                <a:solidFill>
                  <a:schemeClr val="tx1"/>
                </a:solidFill>
                <a:latin typeface="Times New Roman" pitchFamily="18" charset="0"/>
                <a:cs typeface="Times New Roman" pitchFamily="18" charset="0"/>
              </a:rPr>
              <a:t>Focus on quality health care has increased greatly because of intention for </a:t>
            </a:r>
            <a:r>
              <a:rPr lang="en-IN" b="1" dirty="0" smtClean="0">
                <a:solidFill>
                  <a:schemeClr val="tx1"/>
                </a:solidFill>
                <a:latin typeface="Times New Roman" pitchFamily="18" charset="0"/>
                <a:cs typeface="Times New Roman" pitchFamily="18" charset="0"/>
              </a:rPr>
              <a:t>Health Promotion, Patient Safety, and increasing consumer awareness</a:t>
            </a:r>
            <a:r>
              <a:rPr lang="en-IN" dirty="0" smtClean="0">
                <a:solidFill>
                  <a:schemeClr val="tx1"/>
                </a:solidFill>
                <a:latin typeface="Times New Roman" pitchFamily="18" charset="0"/>
                <a:cs typeface="Times New Roman" pitchFamily="18" charset="0"/>
              </a:rPr>
              <a:t>. Market forces, such as medical tourism, Insurance and corporate sector have accelerated the demand for quality in healthcare services.</a:t>
            </a:r>
          </a:p>
          <a:p>
            <a:pPr algn="just"/>
            <a:r>
              <a:rPr lang="en-IN" dirty="0" smtClean="0">
                <a:solidFill>
                  <a:schemeClr val="tx1"/>
                </a:solidFill>
                <a:latin typeface="Times New Roman" pitchFamily="18" charset="0"/>
                <a:cs typeface="Times New Roman" pitchFamily="18" charset="0"/>
              </a:rPr>
              <a:t>In fact those hospitals without NABH accreditation will lose out on their credibility and even be excluded from any form of currently universally available subsidy, loans, exemptions from notified taxes and duty payments, empanelment’s etc.</a:t>
            </a:r>
            <a:endParaRPr lang="en-IN"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conTD....</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dirty="0" smtClean="0">
                <a:solidFill>
                  <a:schemeClr val="tx1"/>
                </a:solidFill>
                <a:latin typeface="Times New Roman" pitchFamily="18" charset="0"/>
                <a:cs typeface="Times New Roman" pitchFamily="18" charset="0"/>
              </a:rPr>
              <a:t>Through gap analysis the hospital will be able to attain the standards prescribed by the NABH.</a:t>
            </a:r>
            <a:endParaRPr lang="en-IN" i="1" dirty="0" smtClean="0">
              <a:solidFill>
                <a:schemeClr val="tx1"/>
              </a:solidFill>
              <a:latin typeface="Times New Roman" pitchFamily="18" charset="0"/>
              <a:cs typeface="Times New Roman" pitchFamily="18" charset="0"/>
            </a:endParaRPr>
          </a:p>
          <a:p>
            <a:pPr algn="just"/>
            <a:r>
              <a:rPr lang="en-IN" dirty="0" smtClean="0">
                <a:solidFill>
                  <a:schemeClr val="tx1"/>
                </a:solidFill>
                <a:latin typeface="Times New Roman" pitchFamily="18" charset="0"/>
                <a:cs typeface="Times New Roman" pitchFamily="18" charset="0"/>
              </a:rPr>
              <a:t>The process of identifying gaps and completion of gaps will strive towards the journey of Accreditation. The advantage to the hospital would be its national recognition as a Quality Care hospital. Patients are the biggest beneficiary. Analyzing gaps and Accreditation results in high quality of care and patient safety. The patients get services by credential medical staff and Patient satisfaction will regularly evaluate.</a:t>
            </a:r>
            <a:endParaRPr lang="en-IN" i="1" dirty="0" smtClean="0">
              <a:solidFill>
                <a:schemeClr val="tx1"/>
              </a:solidFill>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tx1"/>
                </a:solidFill>
                <a:latin typeface="Times New Roman" pitchFamily="18" charset="0"/>
                <a:cs typeface="Times New Roman" pitchFamily="18" charset="0"/>
              </a:rPr>
              <a:t>Requirement of NABH</a:t>
            </a:r>
            <a:endParaRPr lang="en-IN"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buNone/>
            </a:pPr>
            <a:r>
              <a:rPr lang="en-IN" dirty="0" smtClean="0">
                <a:solidFill>
                  <a:schemeClr val="tx1"/>
                </a:solidFill>
                <a:latin typeface="Times New Roman" pitchFamily="18" charset="0"/>
                <a:cs typeface="Times New Roman" pitchFamily="18" charset="0"/>
              </a:rPr>
              <a:t>    Patients are increasingly and appropriately aware of healthcare issues and desires participation in decisions affecting their health. The ultimate responsibility of a health care system is to the patient. Adherence of high standards, such as those related to timeliness of treatment, diagnostic accuracy, clinical relevance of the tests performed and interventions, qualifications and training of personnel, and prevention of errors, is an ethical responsibility of all hospital staff.</a:t>
            </a:r>
            <a:endParaRPr lang="en-IN" i="1" dirty="0" smtClean="0">
              <a:solidFill>
                <a:schemeClr val="tx1"/>
              </a:solidFill>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Contd.</a:t>
            </a:r>
            <a:endParaRPr lang="en-IN" dirty="0"/>
          </a:p>
        </p:txBody>
      </p:sp>
      <p:sp>
        <p:nvSpPr>
          <p:cNvPr id="3" name="Content Placeholder 2"/>
          <p:cNvSpPr>
            <a:spLocks noGrp="1"/>
          </p:cNvSpPr>
          <p:nvPr>
            <p:ph idx="1"/>
          </p:nvPr>
        </p:nvSpPr>
        <p:spPr/>
        <p:txBody>
          <a:bodyPr/>
          <a:lstStyle/>
          <a:p>
            <a:pPr algn="just"/>
            <a:r>
              <a:rPr lang="en-IN" dirty="0" smtClean="0">
                <a:solidFill>
                  <a:schemeClr val="tx1"/>
                </a:solidFill>
                <a:latin typeface="Times New Roman" pitchFamily="18" charset="0"/>
                <a:cs typeface="Times New Roman" pitchFamily="18" charset="0"/>
              </a:rPr>
              <a:t>Thus the objective of NABH accreditation is on continuous improvement in the organizational and clinical performance of health services, not just the achievements of a certificate or award or merely assuring compliance with minimum acceptable standards.</a:t>
            </a:r>
            <a:endParaRPr lang="en-IN" i="1" dirty="0" smtClean="0">
              <a:solidFill>
                <a:schemeClr val="tx1"/>
              </a:solidFill>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tx1"/>
                </a:solidFill>
                <a:latin typeface="Times New Roman" pitchFamily="18" charset="0"/>
                <a:cs typeface="Times New Roman" pitchFamily="18" charset="0"/>
              </a:rPr>
              <a:t>Rationale of study</a:t>
            </a:r>
            <a:endParaRPr lang="en-IN"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IN" sz="3300" dirty="0" smtClean="0">
                <a:solidFill>
                  <a:schemeClr val="tx1"/>
                </a:solidFill>
                <a:latin typeface="Times New Roman" pitchFamily="18" charset="0"/>
                <a:cs typeface="Times New Roman" pitchFamily="18" charset="0"/>
              </a:rPr>
              <a:t>There is a requirement of measuring the performance of hospital. The performance can be measured once the standards or benchmarks for the same are available.</a:t>
            </a:r>
          </a:p>
          <a:p>
            <a:r>
              <a:rPr lang="en-IN" sz="3300" dirty="0" smtClean="0">
                <a:solidFill>
                  <a:schemeClr val="tx1"/>
                </a:solidFill>
                <a:latin typeface="Times New Roman" pitchFamily="18" charset="0"/>
                <a:cs typeface="Times New Roman" pitchFamily="18" charset="0"/>
              </a:rPr>
              <a:t>The purpose of accreditation is to establish and encourage best practices in the organization. It is based on the premises that there are certain actions which should be undertaken to create a good healthcare organization. Accreditation is a process by which an authoritative body gives a formal recognition that an organization is competent to carry out specific tasks.</a:t>
            </a:r>
            <a:endParaRPr lang="en-IN" sz="3300" i="1" dirty="0" smtClean="0">
              <a:solidFill>
                <a:schemeClr val="tx1"/>
              </a:solidFill>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04664"/>
            <a:ext cx="8686800" cy="838200"/>
          </a:xfrm>
        </p:spPr>
        <p:txBody>
          <a:bodyPr>
            <a:normAutofit fontScale="90000"/>
          </a:bodyPr>
          <a:lstStyle/>
          <a:p>
            <a:r>
              <a:rPr lang="en-IN" b="1" dirty="0" smtClean="0">
                <a:solidFill>
                  <a:schemeClr val="tx1"/>
                </a:solidFill>
                <a:latin typeface="Times New Roman" pitchFamily="18" charset="0"/>
                <a:cs typeface="Times New Roman" pitchFamily="18" charset="0"/>
              </a:rPr>
              <a:t>Review of literature</a:t>
            </a:r>
            <a:r>
              <a:rPr lang="en-IN" dirty="0" smtClean="0"/>
              <a:t/>
            </a:r>
            <a:br>
              <a:rPr lang="en-IN" dirty="0" smtClean="0"/>
            </a:br>
            <a:endParaRPr lang="en-IN" dirty="0"/>
          </a:p>
        </p:txBody>
      </p:sp>
      <p:sp>
        <p:nvSpPr>
          <p:cNvPr id="3" name="Content Placeholder 2"/>
          <p:cNvSpPr>
            <a:spLocks noGrp="1"/>
          </p:cNvSpPr>
          <p:nvPr>
            <p:ph idx="1"/>
          </p:nvPr>
        </p:nvSpPr>
        <p:spPr/>
        <p:txBody>
          <a:bodyPr>
            <a:noAutofit/>
          </a:bodyPr>
          <a:lstStyle/>
          <a:p>
            <a:pPr algn="just">
              <a:buNone/>
            </a:pPr>
            <a:r>
              <a:rPr lang="en-IN" sz="2800" dirty="0" smtClean="0">
                <a:solidFill>
                  <a:schemeClr val="tx1"/>
                </a:solidFill>
                <a:latin typeface="Times New Roman" pitchFamily="18" charset="0"/>
                <a:cs typeface="Times New Roman" pitchFamily="18" charset="0"/>
              </a:rPr>
              <a:t>The National Accreditation Board for Hospitals &amp; Healthcare Providers (NABH) Standards is today the highest benchmark standard for hospital quality in India. Though developed by the Quality Council of India on the lines of International Accreditation Standards like the JCI, ACHS and the Canadian Hospital Accreditation Standards, the NABH is however seen as a more practical set of Standards, topical and very relevant to India’s unique healthcare system requirements. </a:t>
            </a:r>
          </a:p>
          <a:p>
            <a:pPr algn="just">
              <a:buNone/>
            </a:pPr>
            <a:r>
              <a:rPr lang="en-IN" sz="2800" dirty="0" smtClean="0">
                <a:solidFill>
                  <a:schemeClr val="tx1"/>
                </a:solidFill>
                <a:latin typeface="Times New Roman" pitchFamily="18" charset="0"/>
                <a:cs typeface="Times New Roman" pitchFamily="18" charset="0"/>
              </a:rPr>
              <a:t>Clinicians now see accreditation standards as a framework by which organizational processes will be improved and their patients will receive better care.</a:t>
            </a:r>
            <a:endParaRPr lang="en-IN" sz="2800" i="1" dirty="0" smtClean="0">
              <a:solidFill>
                <a:schemeClr val="tx1"/>
              </a:solidFill>
              <a:latin typeface="Times New Roman" pitchFamily="18" charset="0"/>
              <a:cs typeface="Times New Roman" pitchFamily="18" charset="0"/>
            </a:endParaRPr>
          </a:p>
          <a:p>
            <a:endParaRPr lang="en-IN"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496</TotalTime>
  <Words>1181</Words>
  <Application>Microsoft Office PowerPoint</Application>
  <PresentationFormat>On-screen Show (4:3)</PresentationFormat>
  <Paragraphs>91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Trek</vt:lpstr>
      <vt:lpstr>By – shweta choudhary pg-12-084</vt:lpstr>
      <vt:lpstr>Rungta Hospital profile </vt:lpstr>
      <vt:lpstr>Key learning</vt:lpstr>
      <vt:lpstr>INTRODUCTION </vt:lpstr>
      <vt:lpstr>conTD....</vt:lpstr>
      <vt:lpstr>Requirement of NABH</vt:lpstr>
      <vt:lpstr>Contd.</vt:lpstr>
      <vt:lpstr>Rationale of study</vt:lpstr>
      <vt:lpstr>Review of literature </vt:lpstr>
      <vt:lpstr>Aim of study</vt:lpstr>
      <vt:lpstr>methodology</vt:lpstr>
      <vt:lpstr>Study findings</vt:lpstr>
      <vt:lpstr>Average rating score of the departments</vt:lpstr>
      <vt:lpstr>Slide 14</vt:lpstr>
      <vt:lpstr>Recommendations:</vt:lpstr>
      <vt:lpstr>Slide 16</vt:lpstr>
      <vt:lpstr>Slide 17</vt:lpstr>
      <vt:lpstr>Limitation of study</vt:lpstr>
      <vt:lpstr>REFERNCES: </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 – shweta choudhary pg-12-084</dc:title>
  <dc:creator>gurmit</dc:creator>
  <cp:lastModifiedBy>gurmit</cp:lastModifiedBy>
  <cp:revision>66</cp:revision>
  <dcterms:created xsi:type="dcterms:W3CDTF">2014-05-07T15:42:10Z</dcterms:created>
  <dcterms:modified xsi:type="dcterms:W3CDTF">2014-05-09T06:28:34Z</dcterms:modified>
</cp:coreProperties>
</file>