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Default Extension="docx" ContentType="application/vnd.openxmlformats-officedocument.wordprocessingml.document"/>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76" r:id="rId5"/>
    <p:sldId id="259" r:id="rId6"/>
    <p:sldId id="260" r:id="rId7"/>
    <p:sldId id="261" r:id="rId8"/>
    <p:sldId id="262" r:id="rId9"/>
    <p:sldId id="263" r:id="rId10"/>
    <p:sldId id="264" r:id="rId11"/>
    <p:sldId id="265" r:id="rId12"/>
    <p:sldId id="267" r:id="rId13"/>
    <p:sldId id="268" r:id="rId14"/>
    <p:sldId id="269" r:id="rId15"/>
    <p:sldId id="270" r:id="rId16"/>
    <p:sldId id="271" r:id="rId17"/>
    <p:sldId id="272" r:id="rId18"/>
    <p:sldId id="282" r:id="rId19"/>
    <p:sldId id="274" r:id="rId20"/>
    <p:sldId id="273" r:id="rId21"/>
    <p:sldId id="275" r:id="rId22"/>
    <p:sldId id="277" r:id="rId23"/>
    <p:sldId id="278" r:id="rId24"/>
    <p:sldId id="279" r:id="rId25"/>
    <p:sldId id="280" r:id="rId26"/>
    <p:sldId id="281"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272" autoAdjust="0"/>
    <p:restoredTop sz="94660"/>
  </p:normalViewPr>
  <p:slideViewPr>
    <p:cSldViewPr snapToGrid="0">
      <p:cViewPr varScale="1">
        <p:scale>
          <a:sx n="91" d="100"/>
          <a:sy n="91" d="100"/>
        </p:scale>
        <p:origin x="-114" y="-138"/>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2.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dirty="0"/>
              <a:pPr/>
              <a:t>5/12/2014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5/12/2014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5/12/2014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5/12/2014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5/12/2014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5/12/2014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5/12/2014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5/12/2014</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emf"/><Relationship Id="rId7"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hyperlink" Target="HIMSS.steps.mp4" TargetMode="External"/><Relationship Id="rId5" Type="http://schemas.openxmlformats.org/officeDocument/2006/relationships/package" Target="../embeddings/Microsoft_Office_Word_Document1.docx"/><Relationship Id="rId4" Type="http://schemas.openxmlformats.org/officeDocument/2006/relationships/image" Target="../media/image16.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hyperlink" Target="RSBY-DISTRICT-COMPARISON.xlsx"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claims-2014-rsby.xlsx" TargetMode="Externa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package" Target="../embeddings/Microsoft_Office_Word_Document2.docx"/><Relationship Id="rId4" Type="http://schemas.openxmlformats.org/officeDocument/2006/relationships/image" Target="../media/image20.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package" Target="../embeddings/Microsoft_Office_Word_Document3.docx"/><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sz="2800" b="1" dirty="0">
                <a:latin typeface="Times New Roman" panose="02020603050405020304" pitchFamily="18" charset="0"/>
                <a:cs typeface="Times New Roman" panose="02020603050405020304" pitchFamily="18" charset="0"/>
              </a:rPr>
              <a:t>THE STUDY OF ROLE AND CONTRIBUTION OF INFORMATION TECHNOLOGY COMPONENTS IN TWO NATIONAL LEVEL HEALTH INSURANCE SCHEMES ( </a:t>
            </a:r>
            <a:r>
              <a:rPr lang="en-GB" sz="2800" b="1" dirty="0">
                <a:solidFill>
                  <a:schemeClr val="accent6"/>
                </a:solidFill>
                <a:latin typeface="Times New Roman" panose="02020603050405020304" pitchFamily="18" charset="0"/>
                <a:cs typeface="Times New Roman" panose="02020603050405020304" pitchFamily="18" charset="0"/>
              </a:rPr>
              <a:t>RSBY AND MA </a:t>
            </a:r>
            <a:r>
              <a:rPr lang="en-GB" sz="2800" b="1" dirty="0">
                <a:latin typeface="Times New Roman" panose="02020603050405020304" pitchFamily="18" charset="0"/>
                <a:cs typeface="Times New Roman" panose="02020603050405020304" pitchFamily="18" charset="0"/>
              </a:rPr>
              <a:t>) IN JAMNAGAR DISTRICT, GUJARAT STATE.</a:t>
            </a:r>
            <a:r>
              <a:rPr lang="en-GB" sz="2800" dirty="0">
                <a:latin typeface="Times New Roman" panose="02020603050405020304" pitchFamily="18" charset="0"/>
                <a:cs typeface="Times New Roman" panose="02020603050405020304" pitchFamily="18" charset="0"/>
              </a:rPr>
              <a:t/>
            </a:r>
            <a:br>
              <a:rPr lang="en-GB" sz="2800" dirty="0">
                <a:latin typeface="Times New Roman" panose="02020603050405020304" pitchFamily="18" charset="0"/>
                <a:cs typeface="Times New Roman" panose="02020603050405020304" pitchFamily="18" charset="0"/>
              </a:rPr>
            </a:br>
            <a:endParaRPr lang="en-GB" sz="2800"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p:txBody>
          <a:bodyPr>
            <a:normAutofit/>
          </a:bodyPr>
          <a:lstStyle/>
          <a:p>
            <a:r>
              <a:rPr lang="en-GB" sz="2800" b="1" u="sng" cap="small" dirty="0">
                <a:solidFill>
                  <a:schemeClr val="bg1"/>
                </a:solidFill>
                <a:latin typeface="Times New Roman" panose="02020603050405020304" pitchFamily="18" charset="0"/>
                <a:cs typeface="Times New Roman" panose="02020603050405020304" pitchFamily="18" charset="0"/>
              </a:rPr>
              <a:t>By</a:t>
            </a:r>
            <a:endParaRPr lang="en-GB" sz="2800" dirty="0">
              <a:solidFill>
                <a:schemeClr val="bg1"/>
              </a:solidFill>
              <a:latin typeface="Times New Roman" panose="02020603050405020304" pitchFamily="18" charset="0"/>
              <a:cs typeface="Times New Roman" panose="02020603050405020304" pitchFamily="18" charset="0"/>
            </a:endParaRPr>
          </a:p>
          <a:p>
            <a:r>
              <a:rPr lang="en-GB" sz="2800" b="1" u="sng" cap="small" dirty="0" err="1">
                <a:solidFill>
                  <a:schemeClr val="bg1"/>
                </a:solidFill>
                <a:latin typeface="Times New Roman" panose="02020603050405020304" pitchFamily="18" charset="0"/>
                <a:cs typeface="Times New Roman" panose="02020603050405020304" pitchFamily="18" charset="0"/>
              </a:rPr>
              <a:t>Bipinkumar</a:t>
            </a:r>
            <a:r>
              <a:rPr lang="en-GB" sz="2800" b="1" u="sng" cap="small" dirty="0">
                <a:solidFill>
                  <a:schemeClr val="bg1"/>
                </a:solidFill>
                <a:latin typeface="Times New Roman" panose="02020603050405020304" pitchFamily="18" charset="0"/>
                <a:cs typeface="Times New Roman" panose="02020603050405020304" pitchFamily="18" charset="0"/>
              </a:rPr>
              <a:t> G </a:t>
            </a:r>
            <a:r>
              <a:rPr lang="en-GB" sz="2800" b="1" u="sng" cap="small" dirty="0" err="1">
                <a:solidFill>
                  <a:schemeClr val="bg1"/>
                </a:solidFill>
                <a:latin typeface="Times New Roman" panose="02020603050405020304" pitchFamily="18" charset="0"/>
                <a:cs typeface="Times New Roman" panose="02020603050405020304" pitchFamily="18" charset="0"/>
              </a:rPr>
              <a:t>Rathod</a:t>
            </a:r>
            <a:endParaRPr lang="en-GB" sz="2800" dirty="0">
              <a:solidFill>
                <a:schemeClr val="bg1"/>
              </a:solidFill>
              <a:latin typeface="Times New Roman" panose="02020603050405020304" pitchFamily="18" charset="0"/>
              <a:cs typeface="Times New Roman" panose="02020603050405020304" pitchFamily="18" charset="0"/>
            </a:endParaRPr>
          </a:p>
          <a:p>
            <a:r>
              <a:rPr lang="en-GB" sz="2800" dirty="0" smtClean="0">
                <a:solidFill>
                  <a:schemeClr val="bg1"/>
                </a:solidFill>
                <a:latin typeface="Times New Roman" panose="02020603050405020304" pitchFamily="18" charset="0"/>
                <a:cs typeface="Times New Roman" panose="02020603050405020304" pitchFamily="18" charset="0"/>
              </a:rPr>
              <a:t>PG/12/20</a:t>
            </a:r>
            <a:endParaRPr lang="en-GB" sz="2800" dirty="0">
              <a:solidFill>
                <a:schemeClr val="bg1"/>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10734930" y="5827687"/>
            <a:ext cx="1457070" cy="1030313"/>
          </a:xfrm>
          <a:prstGeom prst="rect">
            <a:avLst/>
          </a:prstGeom>
        </p:spPr>
      </p:pic>
    </p:spTree>
    <p:extLst>
      <p:ext uri="{BB962C8B-B14F-4D97-AF65-F5344CB8AC3E}">
        <p14:creationId xmlns="" xmlns:p14="http://schemas.microsoft.com/office/powerpoint/2010/main" val="5665561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descr="C:\Windows\System32\config\systemprofile\Documents\dissertation-14\metology-graph.jpg"/>
          <p:cNvPicPr>
            <a:picLocks noGrp="1"/>
          </p:cNvPicPr>
          <p:nvPr>
            <p:ph idx="1"/>
          </p:nvPr>
        </p:nvPicPr>
        <p:blipFill>
          <a:blip r:embed="rId2">
            <a:lum bright="-19000" contrast="20000"/>
            <a:extLst>
              <a:ext uri="{28A0092B-C50C-407E-A947-70E740481C1C}">
                <a14:useLocalDpi xmlns="" xmlns:a14="http://schemas.microsoft.com/office/drawing/2010/main" val="0"/>
              </a:ext>
            </a:extLst>
          </a:blip>
          <a:srcRect/>
          <a:stretch>
            <a:fillRect/>
          </a:stretch>
        </p:blipFill>
        <p:spPr bwMode="auto">
          <a:xfrm>
            <a:off x="252663" y="0"/>
            <a:ext cx="11730789" cy="6858000"/>
          </a:xfrm>
          <a:prstGeom prst="rect">
            <a:avLst/>
          </a:prstGeom>
          <a:noFill/>
          <a:ln>
            <a:noFill/>
          </a:ln>
        </p:spPr>
      </p:pic>
    </p:spTree>
    <p:extLst>
      <p:ext uri="{BB962C8B-B14F-4D97-AF65-F5344CB8AC3E}">
        <p14:creationId xmlns="" xmlns:p14="http://schemas.microsoft.com/office/powerpoint/2010/main" val="7926701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Tools/technique</a:t>
            </a:r>
            <a:endParaRPr lang="en-GB" dirty="0"/>
          </a:p>
        </p:txBody>
      </p:sp>
      <p:sp>
        <p:nvSpPr>
          <p:cNvPr id="3" name="Content Placeholder 2"/>
          <p:cNvSpPr>
            <a:spLocks noGrp="1"/>
          </p:cNvSpPr>
          <p:nvPr>
            <p:ph idx="1"/>
          </p:nvPr>
        </p:nvSpPr>
        <p:spPr/>
        <p:txBody>
          <a:bodyPr/>
          <a:lstStyle/>
          <a:p>
            <a:r>
              <a:rPr lang="en-GB" sz="2800" dirty="0">
                <a:latin typeface="Times New Roman" panose="02020603050405020304" pitchFamily="18" charset="0"/>
                <a:cs typeface="Times New Roman" panose="02020603050405020304" pitchFamily="18" charset="0"/>
              </a:rPr>
              <a:t>These data were collected and compiled since January-2012 (for both schemes),they range from </a:t>
            </a:r>
            <a:r>
              <a:rPr lang="en-GB" sz="2800" dirty="0" smtClean="0">
                <a:latin typeface="Times New Roman" panose="02020603050405020304" pitchFamily="18" charset="0"/>
                <a:cs typeface="Times New Roman" panose="02020603050405020304" pitchFamily="18" charset="0"/>
              </a:rPr>
              <a:t>Likert </a:t>
            </a:r>
            <a:r>
              <a:rPr lang="en-GB" sz="2800" dirty="0">
                <a:latin typeface="Times New Roman" panose="02020603050405020304" pitchFamily="18" charset="0"/>
                <a:cs typeface="Times New Roman" panose="02020603050405020304" pitchFamily="18" charset="0"/>
              </a:rPr>
              <a:t>scale ( 1to5) to yes/no response questionnaires and feedback form for insurance company, patients, providers hospitals for ongoing performance  evaluation.</a:t>
            </a:r>
          </a:p>
          <a:p>
            <a:r>
              <a:rPr lang="en-GB" sz="2800" dirty="0">
                <a:latin typeface="Times New Roman" panose="02020603050405020304" pitchFamily="18" charset="0"/>
                <a:cs typeface="Times New Roman" panose="02020603050405020304" pitchFamily="18" charset="0"/>
              </a:rPr>
              <a:t>Likert scale designed </a:t>
            </a:r>
            <a:r>
              <a:rPr lang="en-GB" sz="2800" dirty="0" smtClean="0">
                <a:latin typeface="Times New Roman" panose="02020603050405020304" pitchFamily="18" charset="0"/>
                <a:cs typeface="Times New Roman" panose="02020603050405020304" pitchFamily="18" charset="0"/>
              </a:rPr>
              <a:t>as  </a:t>
            </a:r>
            <a:r>
              <a:rPr lang="en-GB" sz="2800" b="1" dirty="0" smtClean="0">
                <a:solidFill>
                  <a:srgbClr val="FF0000"/>
                </a:solidFill>
                <a:latin typeface="Times New Roman" panose="02020603050405020304" pitchFamily="18" charset="0"/>
                <a:cs typeface="Times New Roman" panose="02020603050405020304" pitchFamily="18" charset="0"/>
              </a:rPr>
              <a:t>strongly </a:t>
            </a:r>
            <a:r>
              <a:rPr lang="en-GB" sz="2800" b="1" dirty="0">
                <a:solidFill>
                  <a:srgbClr val="FF0000"/>
                </a:solidFill>
                <a:latin typeface="Times New Roman" panose="02020603050405020304" pitchFamily="18" charset="0"/>
                <a:cs typeface="Times New Roman" panose="02020603050405020304" pitchFamily="18" charset="0"/>
              </a:rPr>
              <a:t>disagree </a:t>
            </a:r>
            <a:r>
              <a:rPr lang="en-GB" sz="2800" dirty="0">
                <a:solidFill>
                  <a:srgbClr val="FF0000"/>
                </a:solidFill>
                <a:latin typeface="Times New Roman" panose="02020603050405020304" pitchFamily="18" charset="0"/>
                <a:cs typeface="Times New Roman" panose="02020603050405020304" pitchFamily="18" charset="0"/>
              </a:rPr>
              <a:t>(</a:t>
            </a:r>
            <a:r>
              <a:rPr lang="en-GB" sz="2800" b="1" dirty="0">
                <a:solidFill>
                  <a:srgbClr val="FF0000"/>
                </a:solidFill>
                <a:latin typeface="Times New Roman" panose="02020603050405020304" pitchFamily="18" charset="0"/>
                <a:cs typeface="Times New Roman" panose="02020603050405020304" pitchFamily="18" charset="0"/>
              </a:rPr>
              <a:t>1), disagree (2), Neutral (3), agree (4), strongly agree(5) )</a:t>
            </a:r>
          </a:p>
          <a:p>
            <a:endParaRPr lang="en-GB" sz="2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40346906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295683" y="3195802"/>
            <a:ext cx="5864485" cy="3978871"/>
          </a:xfrm>
          <a:prstGeom prst="rect">
            <a:avLst/>
          </a:prstGeom>
        </p:spPr>
      </p:pic>
      <p:pic>
        <p:nvPicPr>
          <p:cNvPr id="5" name="Picture 4"/>
          <p:cNvPicPr>
            <a:picLocks noChangeAspect="1"/>
          </p:cNvPicPr>
          <p:nvPr/>
        </p:nvPicPr>
        <p:blipFill>
          <a:blip r:embed="rId4"/>
          <a:stretch>
            <a:fillRect/>
          </a:stretch>
        </p:blipFill>
        <p:spPr>
          <a:xfrm>
            <a:off x="6712817" y="92261"/>
            <a:ext cx="5575216" cy="3966171"/>
          </a:xfrm>
          <a:prstGeom prst="rect">
            <a:avLst/>
          </a:prstGeom>
        </p:spPr>
      </p:pic>
      <p:graphicFrame>
        <p:nvGraphicFramePr>
          <p:cNvPr id="6" name="Object 5"/>
          <p:cNvGraphicFramePr>
            <a:graphicFrameLocks noChangeAspect="1"/>
          </p:cNvGraphicFramePr>
          <p:nvPr>
            <p:extLst>
              <p:ext uri="{D42A27DB-BD31-4B8C-83A1-F6EECF244321}">
                <p14:modId xmlns="" xmlns:p14="http://schemas.microsoft.com/office/powerpoint/2010/main" val="896132620"/>
              </p:ext>
            </p:extLst>
          </p:nvPr>
        </p:nvGraphicFramePr>
        <p:xfrm>
          <a:off x="6836930" y="3763636"/>
          <a:ext cx="5451103" cy="3260725"/>
        </p:xfrm>
        <a:graphic>
          <a:graphicData uri="http://schemas.openxmlformats.org/presentationml/2006/ole">
            <p:oleObj spid="_x0000_s1075" name="Document" r:id="rId5" imgW="6130761" imgH="3260733" progId="Word.Document.12">
              <p:embed/>
            </p:oleObj>
          </a:graphicData>
        </a:graphic>
      </p:graphicFrame>
      <p:pic>
        <p:nvPicPr>
          <p:cNvPr id="3" name="Content Placeholder 2">
            <a:hlinkClick r:id="rId6" action="ppaction://hlinkfile"/>
          </p:cNvPr>
          <p:cNvPicPr>
            <a:picLocks noGrp="1" noChangeAspect="1"/>
          </p:cNvPicPr>
          <p:nvPr>
            <p:ph idx="1"/>
          </p:nvPr>
        </p:nvPicPr>
        <p:blipFill>
          <a:blip r:embed="rId7"/>
          <a:stretch>
            <a:fillRect/>
          </a:stretch>
        </p:blipFill>
        <p:spPr>
          <a:xfrm>
            <a:off x="454089" y="0"/>
            <a:ext cx="5529551" cy="3200677"/>
          </a:xfrm>
          <a:prstGeom prst="rect">
            <a:avLst/>
          </a:prstGeom>
        </p:spPr>
      </p:pic>
    </p:spTree>
    <p:extLst>
      <p:ext uri="{BB962C8B-B14F-4D97-AF65-F5344CB8AC3E}">
        <p14:creationId xmlns="" xmlns:p14="http://schemas.microsoft.com/office/powerpoint/2010/main" val="8904555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253" y="0"/>
            <a:ext cx="10190747" cy="6701589"/>
          </a:xfrm>
        </p:spPr>
        <p:txBody>
          <a:bodyPr>
            <a:noAutofit/>
          </a:bodyPr>
          <a:lstStyle/>
          <a:p>
            <a:r>
              <a:rPr lang="en-GB" sz="2400" dirty="0">
                <a:solidFill>
                  <a:schemeClr val="bg1"/>
                </a:solidFill>
                <a:latin typeface="Times New Roman" panose="02020603050405020304" pitchFamily="18" charset="0"/>
                <a:cs typeface="Times New Roman" panose="02020603050405020304" pitchFamily="18" charset="0"/>
              </a:rPr>
              <a:t> Criteria       	Statistical outcome	comments</a:t>
            </a:r>
          </a:p>
          <a:p>
            <a:r>
              <a:rPr lang="en-GB" sz="2400" dirty="0">
                <a:solidFill>
                  <a:schemeClr val="bg1"/>
                </a:solidFill>
                <a:latin typeface="Times New Roman" panose="02020603050405020304" pitchFamily="18" charset="0"/>
                <a:cs typeface="Times New Roman" panose="02020603050405020304" pitchFamily="18" charset="0"/>
              </a:rPr>
              <a:t>STEPS	3 (75%)Provider satisfied with Electronic information/data </a:t>
            </a:r>
          </a:p>
          <a:p>
            <a:r>
              <a:rPr lang="en-GB" sz="2400" dirty="0">
                <a:solidFill>
                  <a:schemeClr val="bg1"/>
                </a:solidFill>
                <a:latin typeface="Times New Roman" panose="02020603050405020304" pitchFamily="18" charset="0"/>
                <a:cs typeface="Times New Roman" panose="02020603050405020304" pitchFamily="18" charset="0"/>
              </a:rPr>
              <a:t>Not with Prevention and patient education 2 (50%)	</a:t>
            </a:r>
          </a:p>
          <a:p>
            <a:r>
              <a:rPr lang="en-GB" sz="2400" dirty="0">
                <a:solidFill>
                  <a:schemeClr val="bg1"/>
                </a:solidFill>
                <a:latin typeface="Times New Roman" panose="02020603050405020304" pitchFamily="18" charset="0"/>
                <a:cs typeface="Times New Roman" panose="02020603050405020304" pitchFamily="18" charset="0"/>
              </a:rPr>
              <a:t>Satisfaction	All provider gave rating shows not fully satisfied or fully dissatisfied, 50 % patients strongly/ agreed,66% technical staff given 4 or 5 rating.	</a:t>
            </a:r>
          </a:p>
          <a:p>
            <a:r>
              <a:rPr lang="en-GB" sz="2400" dirty="0">
                <a:solidFill>
                  <a:schemeClr val="bg1"/>
                </a:solidFill>
                <a:latin typeface="Times New Roman" panose="02020603050405020304" pitchFamily="18" charset="0"/>
                <a:cs typeface="Times New Roman" panose="02020603050405020304" pitchFamily="18" charset="0"/>
              </a:rPr>
              <a:t>Providers Hospitals	62% hospital agreed for improved communication among staff, 58% overall satisfied,70% quality of life.78% gave 4-5 rating for patient communication	Toll free numbers</a:t>
            </a:r>
          </a:p>
          <a:p>
            <a:r>
              <a:rPr lang="en-GB" sz="2400" dirty="0">
                <a:solidFill>
                  <a:schemeClr val="bg1"/>
                </a:solidFill>
                <a:latin typeface="Times New Roman" panose="02020603050405020304" pitchFamily="18" charset="0"/>
                <a:cs typeface="Times New Roman" panose="02020603050405020304" pitchFamily="18" charset="0"/>
              </a:rPr>
              <a:t>Clinical	70% gave rating 4-5 for quality of care.70% not agree with safety issue improvement through IT. efficiency improvements has wide range of opinion	</a:t>
            </a:r>
          </a:p>
          <a:p>
            <a:r>
              <a:rPr lang="en-GB" sz="2400" dirty="0">
                <a:solidFill>
                  <a:schemeClr val="bg1"/>
                </a:solidFill>
                <a:latin typeface="Times New Roman" panose="02020603050405020304" pitchFamily="18" charset="0"/>
                <a:cs typeface="Times New Roman" panose="02020603050405020304" pitchFamily="18" charset="0"/>
              </a:rPr>
              <a:t>Quality	All gave 4-5 rating for reduce waiting time,58% agreed for reducing </a:t>
            </a:r>
          </a:p>
          <a:p>
            <a:r>
              <a:rPr lang="en-GB" sz="2400" dirty="0">
                <a:solidFill>
                  <a:schemeClr val="bg1"/>
                </a:solidFill>
                <a:latin typeface="Times New Roman" panose="02020603050405020304" pitchFamily="18" charset="0"/>
                <a:cs typeface="Times New Roman" panose="02020603050405020304" pitchFamily="18" charset="0"/>
              </a:rPr>
              <a:t>re-admission.88% believe that it improve continuity of care.95% </a:t>
            </a:r>
          </a:p>
          <a:p>
            <a:r>
              <a:rPr lang="en-GB" sz="2400" dirty="0">
                <a:solidFill>
                  <a:schemeClr val="bg1"/>
                </a:solidFill>
                <a:latin typeface="Times New Roman" panose="02020603050405020304" pitchFamily="18" charset="0"/>
                <a:cs typeface="Times New Roman" panose="02020603050405020304" pitchFamily="18" charset="0"/>
              </a:rPr>
              <a:t>agreed in decrease redundancy in Lab/Rad reports.</a:t>
            </a:r>
          </a:p>
          <a:p>
            <a:r>
              <a:rPr lang="en-GB" sz="2400" dirty="0">
                <a:solidFill>
                  <a:schemeClr val="bg1"/>
                </a:solidFill>
                <a:latin typeface="Times New Roman" panose="02020603050405020304" pitchFamily="18" charset="0"/>
                <a:cs typeface="Times New Roman" panose="02020603050405020304" pitchFamily="18" charset="0"/>
              </a:rPr>
              <a:t>	</a:t>
            </a:r>
            <a:r>
              <a:rPr lang="en-GB" sz="2400" dirty="0" smtClean="0">
                <a:solidFill>
                  <a:schemeClr val="accent6"/>
                </a:solidFill>
                <a:latin typeface="Times New Roman" panose="02020603050405020304" pitchFamily="18" charset="0"/>
                <a:cs typeface="Times New Roman" panose="02020603050405020304" pitchFamily="18" charset="0"/>
              </a:rPr>
              <a:t>RSBY</a:t>
            </a:r>
            <a:r>
              <a:rPr lang="en-GB" sz="2400" dirty="0">
                <a:solidFill>
                  <a:schemeClr val="bg1"/>
                </a:solidFill>
                <a:latin typeface="Times New Roman" panose="02020603050405020304" pitchFamily="18" charset="0"/>
                <a:cs typeface="Times New Roman" panose="02020603050405020304" pitchFamily="18" charset="0"/>
              </a:rPr>
              <a:t>	</a:t>
            </a:r>
          </a:p>
          <a:p>
            <a:endParaRPr lang="en-GB" sz="2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26243304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0316"/>
            <a:ext cx="10058400" cy="6581273"/>
          </a:xfrm>
        </p:spPr>
        <p:txBody>
          <a:bodyPr>
            <a:noAutofit/>
          </a:bodyPr>
          <a:lstStyle/>
          <a:p>
            <a:r>
              <a:rPr lang="en-GB" sz="2400" dirty="0">
                <a:solidFill>
                  <a:schemeClr val="bg1"/>
                </a:solidFill>
                <a:latin typeface="Times New Roman" panose="02020603050405020304" pitchFamily="18" charset="0"/>
                <a:cs typeface="Times New Roman" panose="02020603050405020304" pitchFamily="18" charset="0"/>
              </a:rPr>
              <a:t>All are agree for real time patients’ record transfer.	Electronic communication speeds up the process</a:t>
            </a:r>
          </a:p>
          <a:p>
            <a:r>
              <a:rPr lang="en-GB" sz="2400" dirty="0">
                <a:solidFill>
                  <a:schemeClr val="bg1"/>
                </a:solidFill>
                <a:latin typeface="Times New Roman" panose="02020603050405020304" pitchFamily="18" charset="0"/>
                <a:cs typeface="Times New Roman" panose="02020603050405020304" pitchFamily="18" charset="0"/>
              </a:rPr>
              <a:t>Information and data	All agree for data sharing and reporting,</a:t>
            </a:r>
            <a:r>
              <a:rPr lang="en-GB" sz="2400" b="1" dirty="0">
                <a:solidFill>
                  <a:schemeClr val="accent6"/>
                </a:solidFill>
                <a:latin typeface="Times New Roman" panose="02020603050405020304" pitchFamily="18" charset="0"/>
                <a:cs typeface="Times New Roman" panose="02020603050405020304" pitchFamily="18" charset="0"/>
              </a:rPr>
              <a:t>92% </a:t>
            </a:r>
            <a:r>
              <a:rPr lang="en-GB" sz="2400" dirty="0">
                <a:solidFill>
                  <a:schemeClr val="bg1"/>
                </a:solidFill>
                <a:latin typeface="Times New Roman" panose="02020603050405020304" pitchFamily="18" charset="0"/>
                <a:cs typeface="Times New Roman" panose="02020603050405020304" pitchFamily="18" charset="0"/>
              </a:rPr>
              <a:t>strongly agreed it help in evidence based medicine practice.	Evidence improved</a:t>
            </a:r>
          </a:p>
          <a:p>
            <a:r>
              <a:rPr lang="en-GB" sz="2400" dirty="0">
                <a:solidFill>
                  <a:schemeClr val="bg1"/>
                </a:solidFill>
                <a:latin typeface="Times New Roman" panose="02020603050405020304" pitchFamily="18" charset="0"/>
                <a:cs typeface="Times New Roman" panose="02020603050405020304" pitchFamily="18" charset="0"/>
              </a:rPr>
              <a:t>Evidence based  medicine	</a:t>
            </a:r>
            <a:r>
              <a:rPr lang="en-GB" sz="2400" dirty="0">
                <a:solidFill>
                  <a:schemeClr val="accent6"/>
                </a:solidFill>
                <a:latin typeface="Times New Roman" panose="02020603050405020304" pitchFamily="18" charset="0"/>
                <a:cs typeface="Times New Roman" panose="02020603050405020304" pitchFamily="18" charset="0"/>
              </a:rPr>
              <a:t>79%</a:t>
            </a:r>
            <a:r>
              <a:rPr lang="en-GB" sz="2400" dirty="0">
                <a:solidFill>
                  <a:schemeClr val="bg1"/>
                </a:solidFill>
                <a:latin typeface="Times New Roman" panose="02020603050405020304" pitchFamily="18" charset="0"/>
                <a:cs typeface="Times New Roman" panose="02020603050405020304" pitchFamily="18" charset="0"/>
              </a:rPr>
              <a:t> agreed that it add patients in data ware house, all of them agreed it improve access to data for medical research.	Improve clinical decisions</a:t>
            </a:r>
          </a:p>
          <a:p>
            <a:r>
              <a:rPr lang="en-GB" sz="2400" dirty="0">
                <a:solidFill>
                  <a:schemeClr val="bg1"/>
                </a:solidFill>
                <a:latin typeface="Times New Roman" panose="02020603050405020304" pitchFamily="18" charset="0"/>
                <a:cs typeface="Times New Roman" panose="02020603050405020304" pitchFamily="18" charset="0"/>
              </a:rPr>
              <a:t>Savings 	All are agreed it improve claim management, only </a:t>
            </a:r>
            <a:r>
              <a:rPr lang="en-GB" sz="2400" dirty="0">
                <a:solidFill>
                  <a:schemeClr val="accent6"/>
                </a:solidFill>
                <a:latin typeface="Times New Roman" panose="02020603050405020304" pitchFamily="18" charset="0"/>
                <a:cs typeface="Times New Roman" panose="02020603050405020304" pitchFamily="18" charset="0"/>
              </a:rPr>
              <a:t>20%</a:t>
            </a:r>
            <a:r>
              <a:rPr lang="en-GB" sz="2400" dirty="0">
                <a:solidFill>
                  <a:schemeClr val="bg1"/>
                </a:solidFill>
                <a:latin typeface="Times New Roman" panose="02020603050405020304" pitchFamily="18" charset="0"/>
                <a:cs typeface="Times New Roman" panose="02020603050405020304" pitchFamily="18" charset="0"/>
              </a:rPr>
              <a:t> agreed for clinical tracking of diseases.	Longitudinal records</a:t>
            </a:r>
          </a:p>
          <a:p>
            <a:r>
              <a:rPr lang="en-GB" sz="2400" dirty="0">
                <a:solidFill>
                  <a:schemeClr val="accent6"/>
                </a:solidFill>
                <a:latin typeface="Times New Roman" panose="02020603050405020304" pitchFamily="18" charset="0"/>
                <a:cs typeface="Times New Roman" panose="02020603050405020304" pitchFamily="18" charset="0"/>
              </a:rPr>
              <a:t>Efficiency savings	80% </a:t>
            </a:r>
            <a:r>
              <a:rPr lang="en-GB" sz="2400" dirty="0">
                <a:solidFill>
                  <a:schemeClr val="bg1"/>
                </a:solidFill>
                <a:latin typeface="Times New Roman" panose="02020603050405020304" pitchFamily="18" charset="0"/>
                <a:cs typeface="Times New Roman" panose="02020603050405020304" pitchFamily="18" charset="0"/>
              </a:rPr>
              <a:t>agreed it reduce medical transcription cost, all disagree that it improve workflow efficiency and reduce patient waiting time	No transcription</a:t>
            </a:r>
          </a:p>
          <a:p>
            <a:r>
              <a:rPr lang="en-GB" sz="2400" dirty="0">
                <a:solidFill>
                  <a:schemeClr val="bg1"/>
                </a:solidFill>
                <a:latin typeface="Times New Roman" panose="02020603050405020304" pitchFamily="18" charset="0"/>
                <a:cs typeface="Times New Roman" panose="02020603050405020304" pitchFamily="18" charset="0"/>
              </a:rPr>
              <a:t>Financial and business	All are agree for clinical coding accuracy,50% agreed for reduction of time in account receivable</a:t>
            </a:r>
            <a:r>
              <a:rPr lang="en-GB" sz="2400" dirty="0" smtClean="0">
                <a:solidFill>
                  <a:schemeClr val="bg1"/>
                </a:solidFill>
                <a:latin typeface="Times New Roman" panose="02020603050405020304" pitchFamily="18" charset="0"/>
                <a:cs typeface="Times New Roman" panose="02020603050405020304" pitchFamily="18" charset="0"/>
              </a:rPr>
              <a:t>. </a:t>
            </a:r>
            <a:r>
              <a:rPr lang="en-GB" sz="2400" dirty="0" smtClean="0">
                <a:solidFill>
                  <a:schemeClr val="accent6"/>
                </a:solidFill>
                <a:latin typeface="Times New Roman" panose="02020603050405020304" pitchFamily="18" charset="0"/>
                <a:cs typeface="Times New Roman" panose="02020603050405020304" pitchFamily="18" charset="0"/>
              </a:rPr>
              <a:t>83</a:t>
            </a:r>
            <a:r>
              <a:rPr lang="en-GB" sz="2400" dirty="0">
                <a:solidFill>
                  <a:schemeClr val="accent6"/>
                </a:solidFill>
                <a:latin typeface="Times New Roman" panose="02020603050405020304" pitchFamily="18" charset="0"/>
                <a:cs typeface="Times New Roman" panose="02020603050405020304" pitchFamily="18" charset="0"/>
              </a:rPr>
              <a:t>% agreed it reduce mal practice</a:t>
            </a:r>
            <a:r>
              <a:rPr lang="en-GB" sz="2400" dirty="0">
                <a:solidFill>
                  <a:schemeClr val="bg1"/>
                </a:solidFill>
                <a:latin typeface="Times New Roman" panose="02020603050405020304" pitchFamily="18" charset="0"/>
                <a:cs typeface="Times New Roman" panose="02020603050405020304" pitchFamily="18" charset="0"/>
              </a:rPr>
              <a:t>	Predefined clinical coding</a:t>
            </a:r>
          </a:p>
          <a:p>
            <a:r>
              <a:rPr lang="en-GB" sz="2400" dirty="0">
                <a:solidFill>
                  <a:schemeClr val="bg1"/>
                </a:solidFill>
                <a:latin typeface="Times New Roman" panose="02020603050405020304" pitchFamily="18" charset="0"/>
                <a:cs typeface="Times New Roman" panose="02020603050405020304" pitchFamily="18" charset="0"/>
              </a:rPr>
              <a:t>Operation	43% agreed it improve use of space,54% improve inventory control,	</a:t>
            </a:r>
          </a:p>
          <a:p>
            <a:endParaRPr lang="en-GB" sz="2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22926340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1865" y="1383631"/>
            <a:ext cx="8534400" cy="3615267"/>
          </a:xfrm>
        </p:spPr>
        <p:txBody>
          <a:bodyPr>
            <a:noAutofit/>
          </a:bodyPr>
          <a:lstStyle/>
          <a:p>
            <a:r>
              <a:rPr lang="en-GB" sz="1800" dirty="0">
                <a:latin typeface="Times New Roman" panose="02020603050405020304" pitchFamily="18" charset="0"/>
                <a:cs typeface="Times New Roman" panose="02020603050405020304" pitchFamily="18" charset="0"/>
              </a:rPr>
              <a:t>Criteria       	Statistical analysis outcome	comments</a:t>
            </a:r>
          </a:p>
          <a:p>
            <a:r>
              <a:rPr lang="en-GB" sz="1800" dirty="0">
                <a:solidFill>
                  <a:schemeClr val="bg1"/>
                </a:solidFill>
                <a:latin typeface="Times New Roman" panose="02020603050405020304" pitchFamily="18" charset="0"/>
                <a:cs typeface="Times New Roman" panose="02020603050405020304" pitchFamily="18" charset="0"/>
              </a:rPr>
              <a:t>STEPS	</a:t>
            </a:r>
            <a:r>
              <a:rPr lang="en-GB" sz="1800" dirty="0">
                <a:solidFill>
                  <a:schemeClr val="accent6"/>
                </a:solidFill>
                <a:latin typeface="Times New Roman" panose="02020603050405020304" pitchFamily="18" charset="0"/>
                <a:cs typeface="Times New Roman" panose="02020603050405020304" pitchFamily="18" charset="0"/>
              </a:rPr>
              <a:t>75%</a:t>
            </a:r>
            <a:r>
              <a:rPr lang="en-GB" sz="1800" dirty="0">
                <a:solidFill>
                  <a:schemeClr val="bg1"/>
                </a:solidFill>
                <a:latin typeface="Times New Roman" panose="02020603050405020304" pitchFamily="18" charset="0"/>
                <a:cs typeface="Times New Roman" panose="02020603050405020304" pitchFamily="18" charset="0"/>
              </a:rPr>
              <a:t> providers satisfied,75% agreed IT improve treatment, all agreed IT help in electronic information/data exchange. None agreed IT save money	</a:t>
            </a:r>
          </a:p>
          <a:p>
            <a:r>
              <a:rPr lang="en-GB" sz="1800" dirty="0">
                <a:solidFill>
                  <a:schemeClr val="bg1"/>
                </a:solidFill>
                <a:latin typeface="Times New Roman" panose="02020603050405020304" pitchFamily="18" charset="0"/>
                <a:cs typeface="Times New Roman" panose="02020603050405020304" pitchFamily="18" charset="0"/>
              </a:rPr>
              <a:t>Satisfaction	All beneficiaries are satisfied, technical /administrative staff and kiosk operators satisfied with IT components,	Finger scan </a:t>
            </a:r>
          </a:p>
          <a:p>
            <a:r>
              <a:rPr lang="en-GB" sz="1800" dirty="0">
                <a:solidFill>
                  <a:schemeClr val="bg1"/>
                </a:solidFill>
                <a:latin typeface="Times New Roman" panose="02020603050405020304" pitchFamily="18" charset="0"/>
                <a:cs typeface="Times New Roman" panose="02020603050405020304" pitchFamily="18" charset="0"/>
              </a:rPr>
              <a:t>Providers Hospitals	50% providers agreed IT improve staff communication,75% fully satisfied with all </a:t>
            </a:r>
            <a:r>
              <a:rPr lang="en-GB" sz="1800" dirty="0">
                <a:solidFill>
                  <a:schemeClr val="accent6"/>
                </a:solidFill>
                <a:latin typeface="Times New Roman" panose="02020603050405020304" pitchFamily="18" charset="0"/>
                <a:cs typeface="Times New Roman" panose="02020603050405020304" pitchFamily="18" charset="0"/>
              </a:rPr>
              <a:t>components,100% improve quality of life </a:t>
            </a:r>
            <a:r>
              <a:rPr lang="en-GB" sz="1800" dirty="0">
                <a:solidFill>
                  <a:schemeClr val="bg1"/>
                </a:solidFill>
                <a:latin typeface="Times New Roman" panose="02020603050405020304" pitchFamily="18" charset="0"/>
                <a:cs typeface="Times New Roman" panose="02020603050405020304" pitchFamily="18" charset="0"/>
              </a:rPr>
              <a:t>and communication with patients.	Toll free numbers</a:t>
            </a:r>
          </a:p>
          <a:p>
            <a:r>
              <a:rPr lang="en-GB" sz="1800" dirty="0">
                <a:solidFill>
                  <a:schemeClr val="bg1"/>
                </a:solidFill>
                <a:latin typeface="Times New Roman" panose="02020603050405020304" pitchFamily="18" charset="0"/>
                <a:cs typeface="Times New Roman" panose="02020603050405020304" pitchFamily="18" charset="0"/>
              </a:rPr>
              <a:t>Overall 	100% reduced nurse turnover,50% decrease test rendundancy,75% technical/administrative staff satisfied.	</a:t>
            </a:r>
          </a:p>
          <a:p>
            <a:r>
              <a:rPr lang="en-GB" sz="1800" dirty="0">
                <a:solidFill>
                  <a:schemeClr val="bg1"/>
                </a:solidFill>
                <a:latin typeface="Times New Roman" panose="02020603050405020304" pitchFamily="18" charset="0"/>
                <a:cs typeface="Times New Roman" panose="02020603050405020304" pitchFamily="18" charset="0"/>
              </a:rPr>
              <a:t>Clinical 	None agreed IT improve quality of care,75% neutral IT improve safety, 25% agreed that IT improve clinical efficiency.	</a:t>
            </a:r>
          </a:p>
          <a:p>
            <a:r>
              <a:rPr lang="en-GB" sz="1800" dirty="0">
                <a:solidFill>
                  <a:schemeClr val="bg1"/>
                </a:solidFill>
                <a:latin typeface="Times New Roman" panose="02020603050405020304" pitchFamily="18" charset="0"/>
                <a:cs typeface="Times New Roman" panose="02020603050405020304" pitchFamily="18" charset="0"/>
              </a:rPr>
              <a:t>Quality control	</a:t>
            </a:r>
            <a:r>
              <a:rPr lang="en-GB" sz="1800" dirty="0">
                <a:solidFill>
                  <a:schemeClr val="accent6"/>
                </a:solidFill>
                <a:latin typeface="Times New Roman" panose="02020603050405020304" pitchFamily="18" charset="0"/>
                <a:cs typeface="Times New Roman" panose="02020603050405020304" pitchFamily="18" charset="0"/>
              </a:rPr>
              <a:t>75% agreed IT reduce patient request time</a:t>
            </a:r>
            <a:r>
              <a:rPr lang="en-GB" sz="1800" dirty="0">
                <a:solidFill>
                  <a:schemeClr val="bg1"/>
                </a:solidFill>
                <a:latin typeface="Times New Roman" panose="02020603050405020304" pitchFamily="18" charset="0"/>
                <a:cs typeface="Times New Roman" panose="02020603050405020304" pitchFamily="18" charset="0"/>
              </a:rPr>
              <a:t>, and continuity of care	Electronic communication speeds up the process</a:t>
            </a:r>
          </a:p>
          <a:p>
            <a:r>
              <a:rPr lang="en-GB" sz="1800" dirty="0">
                <a:solidFill>
                  <a:schemeClr val="bg1"/>
                </a:solidFill>
                <a:latin typeface="Times New Roman" panose="02020603050405020304" pitchFamily="18" charset="0"/>
                <a:cs typeface="Times New Roman" panose="02020603050405020304" pitchFamily="18" charset="0"/>
              </a:rPr>
              <a:t>Efficiency 	None agreed IT help scheduling the patients,50% for IT help real time patient record transfer.	</a:t>
            </a:r>
          </a:p>
          <a:p>
            <a:r>
              <a:rPr lang="en-GB" sz="1800" dirty="0">
                <a:solidFill>
                  <a:schemeClr val="bg1"/>
                </a:solidFill>
                <a:latin typeface="Times New Roman" panose="02020603050405020304" pitchFamily="18" charset="0"/>
                <a:cs typeface="Times New Roman" panose="02020603050405020304" pitchFamily="18" charset="0"/>
              </a:rPr>
              <a:t>Safety 	</a:t>
            </a:r>
            <a:r>
              <a:rPr lang="en-GB" sz="1800" dirty="0">
                <a:solidFill>
                  <a:schemeClr val="accent6"/>
                </a:solidFill>
                <a:latin typeface="Times New Roman" panose="02020603050405020304" pitchFamily="18" charset="0"/>
                <a:cs typeface="Times New Roman" panose="02020603050405020304" pitchFamily="18" charset="0"/>
              </a:rPr>
              <a:t>75% </a:t>
            </a:r>
            <a:r>
              <a:rPr lang="en-GB" sz="1800" dirty="0">
                <a:solidFill>
                  <a:schemeClr val="bg1"/>
                </a:solidFill>
                <a:latin typeface="Times New Roman" panose="02020603050405020304" pitchFamily="18" charset="0"/>
                <a:cs typeface="Times New Roman" panose="02020603050405020304" pitchFamily="18" charset="0"/>
              </a:rPr>
              <a:t>agreed IT help in clinical documentation, reduce medication errors, and 50% believe that IT reduce medical errors/judgements.	</a:t>
            </a:r>
          </a:p>
          <a:p>
            <a:r>
              <a:rPr lang="en-GB" sz="1800" dirty="0">
                <a:solidFill>
                  <a:schemeClr val="bg1"/>
                </a:solidFill>
                <a:latin typeface="Times New Roman" panose="02020603050405020304" pitchFamily="18" charset="0"/>
                <a:cs typeface="Times New Roman" panose="02020603050405020304" pitchFamily="18" charset="0"/>
              </a:rPr>
              <a:t>Information and data	</a:t>
            </a:r>
            <a:r>
              <a:rPr lang="en-GB" sz="1800" dirty="0">
                <a:solidFill>
                  <a:schemeClr val="accent6"/>
                </a:solidFill>
                <a:latin typeface="Times New Roman" panose="02020603050405020304" pitchFamily="18" charset="0"/>
                <a:cs typeface="Times New Roman" panose="02020603050405020304" pitchFamily="18" charset="0"/>
              </a:rPr>
              <a:t>All agreed </a:t>
            </a:r>
            <a:r>
              <a:rPr lang="en-GB" sz="1800" dirty="0">
                <a:solidFill>
                  <a:schemeClr val="bg1"/>
                </a:solidFill>
                <a:latin typeface="Times New Roman" panose="02020603050405020304" pitchFamily="18" charset="0"/>
                <a:cs typeface="Times New Roman" panose="02020603050405020304" pitchFamily="18" charset="0"/>
              </a:rPr>
              <a:t>for data sharing and reporting, and evidence based medicine,	Evidence </a:t>
            </a:r>
            <a:r>
              <a:rPr lang="en-GB" sz="1800" dirty="0" smtClean="0">
                <a:solidFill>
                  <a:schemeClr val="bg1"/>
                </a:solidFill>
                <a:latin typeface="Times New Roman" panose="02020603050405020304" pitchFamily="18" charset="0"/>
                <a:cs typeface="Times New Roman" panose="02020603050405020304" pitchFamily="18" charset="0"/>
              </a:rPr>
              <a:t>improved</a:t>
            </a:r>
            <a:endParaRPr lang="en-GB" sz="18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24710675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1706" y="649706"/>
            <a:ext cx="8534400" cy="6063916"/>
          </a:xfrm>
        </p:spPr>
        <p:txBody>
          <a:bodyPr>
            <a:noAutofit/>
          </a:bodyPr>
          <a:lstStyle/>
          <a:p>
            <a:r>
              <a:rPr lang="en-GB" sz="1800" dirty="0">
                <a:solidFill>
                  <a:schemeClr val="bg1"/>
                </a:solidFill>
                <a:latin typeface="Times New Roman" panose="02020603050405020304" pitchFamily="18" charset="0"/>
                <a:cs typeface="Times New Roman" panose="02020603050405020304" pitchFamily="18" charset="0"/>
              </a:rPr>
              <a:t>Evidence based  medicine	</a:t>
            </a:r>
            <a:r>
              <a:rPr lang="en-GB" sz="1800" dirty="0">
                <a:solidFill>
                  <a:schemeClr val="accent6"/>
                </a:solidFill>
                <a:latin typeface="Times New Roman" panose="02020603050405020304" pitchFamily="18" charset="0"/>
                <a:cs typeface="Times New Roman" panose="02020603050405020304" pitchFamily="18" charset="0"/>
              </a:rPr>
              <a:t>All are agreed </a:t>
            </a:r>
            <a:r>
              <a:rPr lang="en-GB" sz="1800" dirty="0">
                <a:solidFill>
                  <a:schemeClr val="bg1"/>
                </a:solidFill>
                <a:latin typeface="Times New Roman" panose="02020603050405020304" pitchFamily="18" charset="0"/>
                <a:cs typeface="Times New Roman" panose="02020603050405020304" pitchFamily="18" charset="0"/>
              </a:rPr>
              <a:t>for Improved access to data for research</a:t>
            </a:r>
          </a:p>
          <a:p>
            <a:r>
              <a:rPr lang="en-GB" sz="1800" dirty="0">
                <a:solidFill>
                  <a:schemeClr val="bg1"/>
                </a:solidFill>
                <a:latin typeface="Times New Roman" panose="02020603050405020304" pitchFamily="18" charset="0"/>
                <a:cs typeface="Times New Roman" panose="02020603050405020304" pitchFamily="18" charset="0"/>
              </a:rPr>
              <a:t>And Increase no of Patients records in data ware house , 75%  improve in medical education.</a:t>
            </a:r>
          </a:p>
          <a:p>
            <a:r>
              <a:rPr lang="en-GB" sz="1800" dirty="0">
                <a:solidFill>
                  <a:schemeClr val="bg1"/>
                </a:solidFill>
                <a:latin typeface="Times New Roman" panose="02020603050405020304" pitchFamily="18" charset="0"/>
                <a:cs typeface="Times New Roman" panose="02020603050405020304" pitchFamily="18" charset="0"/>
              </a:rPr>
              <a:t>	Improve clinical decisions</a:t>
            </a:r>
          </a:p>
          <a:p>
            <a:r>
              <a:rPr lang="en-GB" sz="1800" dirty="0">
                <a:solidFill>
                  <a:schemeClr val="bg1"/>
                </a:solidFill>
                <a:latin typeface="Times New Roman" panose="02020603050405020304" pitchFamily="18" charset="0"/>
                <a:cs typeface="Times New Roman" panose="02020603050405020304" pitchFamily="18" charset="0"/>
              </a:rPr>
              <a:t>Prevention	All agreed improvement in diseases surveillance,50 %,Increased diseases screening ( Cancers) , and Longitudinal patients analysis ,Only 25% agreed Increased preventive </a:t>
            </a:r>
            <a:r>
              <a:rPr lang="en-GB" sz="1800" dirty="0" smtClean="0">
                <a:solidFill>
                  <a:schemeClr val="bg1"/>
                </a:solidFill>
                <a:latin typeface="Times New Roman" panose="02020603050405020304" pitchFamily="18" charset="0"/>
                <a:cs typeface="Times New Roman" panose="02020603050405020304" pitchFamily="18" charset="0"/>
              </a:rPr>
              <a:t>immunisation</a:t>
            </a:r>
            <a:r>
              <a:rPr lang="en-GB" sz="1800" dirty="0">
                <a:solidFill>
                  <a:schemeClr val="bg1"/>
                </a:solidFill>
                <a:latin typeface="Times New Roman" panose="02020603050405020304" pitchFamily="18" charset="0"/>
                <a:cs typeface="Times New Roman" panose="02020603050405020304" pitchFamily="18" charset="0"/>
              </a:rPr>
              <a:t>	</a:t>
            </a:r>
          </a:p>
          <a:p>
            <a:r>
              <a:rPr lang="en-GB" sz="1800" dirty="0">
                <a:solidFill>
                  <a:schemeClr val="bg1"/>
                </a:solidFill>
                <a:latin typeface="Times New Roman" panose="02020603050405020304" pitchFamily="18" charset="0"/>
                <a:cs typeface="Times New Roman" panose="02020603050405020304" pitchFamily="18" charset="0"/>
              </a:rPr>
              <a:t>Savings 	</a:t>
            </a:r>
            <a:r>
              <a:rPr lang="en-GB" sz="1800" dirty="0">
                <a:solidFill>
                  <a:schemeClr val="accent6"/>
                </a:solidFill>
                <a:latin typeface="Times New Roman" panose="02020603050405020304" pitchFamily="18" charset="0"/>
                <a:cs typeface="Times New Roman" panose="02020603050405020304" pitchFamily="18" charset="0"/>
              </a:rPr>
              <a:t>No one agreed in </a:t>
            </a:r>
            <a:r>
              <a:rPr lang="en-GB" sz="1800" dirty="0" smtClean="0">
                <a:solidFill>
                  <a:schemeClr val="accent6"/>
                </a:solidFill>
                <a:latin typeface="Times New Roman" panose="02020603050405020304" pitchFamily="18" charset="0"/>
                <a:cs typeface="Times New Roman" panose="02020603050405020304" pitchFamily="18" charset="0"/>
              </a:rPr>
              <a:t>Efficiency </a:t>
            </a:r>
            <a:r>
              <a:rPr lang="en-GB" sz="1800" dirty="0">
                <a:solidFill>
                  <a:schemeClr val="accent6"/>
                </a:solidFill>
                <a:latin typeface="Times New Roman" panose="02020603050405020304" pitchFamily="18" charset="0"/>
                <a:cs typeface="Times New Roman" panose="02020603050405020304" pitchFamily="18" charset="0"/>
              </a:rPr>
              <a:t>savings</a:t>
            </a:r>
            <a:r>
              <a:rPr lang="en-GB" sz="1800" dirty="0">
                <a:solidFill>
                  <a:schemeClr val="bg1"/>
                </a:solidFill>
                <a:latin typeface="Times New Roman" panose="02020603050405020304" pitchFamily="18" charset="0"/>
                <a:cs typeface="Times New Roman" panose="02020603050405020304" pitchFamily="18" charset="0"/>
              </a:rPr>
              <a:t>, 25 % agreed improve Financial/business process, and Financial and operational savings.	Longitudinal records</a:t>
            </a:r>
          </a:p>
          <a:p>
            <a:r>
              <a:rPr lang="en-GB" sz="1800" dirty="0">
                <a:solidFill>
                  <a:schemeClr val="bg1"/>
                </a:solidFill>
                <a:latin typeface="Times New Roman" panose="02020603050405020304" pitchFamily="18" charset="0"/>
                <a:cs typeface="Times New Roman" panose="02020603050405020304" pitchFamily="18" charset="0"/>
              </a:rPr>
              <a:t>Efficiency savings	Only 25% agreed in Reduced medical transcription </a:t>
            </a:r>
            <a:r>
              <a:rPr lang="en-GB" sz="1800" dirty="0" err="1">
                <a:solidFill>
                  <a:schemeClr val="bg1"/>
                </a:solidFill>
                <a:latin typeface="Times New Roman" panose="02020603050405020304" pitchFamily="18" charset="0"/>
                <a:cs typeface="Times New Roman" panose="02020603050405020304" pitchFamily="18" charset="0"/>
              </a:rPr>
              <a:t>cost,And</a:t>
            </a:r>
            <a:r>
              <a:rPr lang="en-GB" sz="1800" dirty="0">
                <a:solidFill>
                  <a:schemeClr val="bg1"/>
                </a:solidFill>
                <a:latin typeface="Times New Roman" panose="02020603050405020304" pitchFamily="18" charset="0"/>
                <a:cs typeface="Times New Roman" panose="02020603050405020304" pitchFamily="18" charset="0"/>
              </a:rPr>
              <a:t> Improved workflow </a:t>
            </a:r>
            <a:r>
              <a:rPr lang="en-GB" sz="1800" dirty="0" err="1">
                <a:solidFill>
                  <a:schemeClr val="bg1"/>
                </a:solidFill>
                <a:latin typeface="Times New Roman" panose="02020603050405020304" pitchFamily="18" charset="0"/>
                <a:cs typeface="Times New Roman" panose="02020603050405020304" pitchFamily="18" charset="0"/>
              </a:rPr>
              <a:t>efficiency,None</a:t>
            </a:r>
            <a:r>
              <a:rPr lang="en-GB" sz="1800" dirty="0">
                <a:solidFill>
                  <a:schemeClr val="bg1"/>
                </a:solidFill>
                <a:latin typeface="Times New Roman" panose="02020603050405020304" pitchFamily="18" charset="0"/>
                <a:cs typeface="Times New Roman" panose="02020603050405020304" pitchFamily="18" charset="0"/>
              </a:rPr>
              <a:t> agreed for Reduced patients' waiting times	No transcription, local supply.</a:t>
            </a:r>
          </a:p>
          <a:p>
            <a:r>
              <a:rPr lang="en-GB" sz="1800" dirty="0">
                <a:solidFill>
                  <a:schemeClr val="bg1"/>
                </a:solidFill>
                <a:latin typeface="Times New Roman" panose="02020603050405020304" pitchFamily="18" charset="0"/>
                <a:cs typeface="Times New Roman" panose="02020603050405020304" pitchFamily="18" charset="0"/>
              </a:rPr>
              <a:t>Financial and business	All agreed for Increased </a:t>
            </a:r>
            <a:r>
              <a:rPr lang="en-GB" sz="1800" dirty="0">
                <a:solidFill>
                  <a:schemeClr val="accent6"/>
                </a:solidFill>
                <a:latin typeface="Times New Roman" panose="02020603050405020304" pitchFamily="18" charset="0"/>
                <a:cs typeface="Times New Roman" panose="02020603050405020304" pitchFamily="18" charset="0"/>
              </a:rPr>
              <a:t>coding accuracy</a:t>
            </a:r>
            <a:r>
              <a:rPr lang="en-GB" sz="1800" dirty="0">
                <a:solidFill>
                  <a:schemeClr val="bg1"/>
                </a:solidFill>
                <a:latin typeface="Times New Roman" panose="02020603050405020304" pitchFamily="18" charset="0"/>
                <a:cs typeface="Times New Roman" panose="02020603050405020304" pitchFamily="18" charset="0"/>
              </a:rPr>
              <a:t>, only 25% Reduction of days for account receivable and Reduction in hospital stay, All refused that it Decrease in mal-practice	Predefined clinical coding</a:t>
            </a:r>
          </a:p>
          <a:p>
            <a:r>
              <a:rPr lang="en-GB" sz="1800" dirty="0">
                <a:solidFill>
                  <a:schemeClr val="bg1"/>
                </a:solidFill>
                <a:latin typeface="Times New Roman" panose="02020603050405020304" pitchFamily="18" charset="0"/>
                <a:cs typeface="Times New Roman" panose="02020603050405020304" pitchFamily="18" charset="0"/>
              </a:rPr>
              <a:t>Operational</a:t>
            </a:r>
          </a:p>
          <a:p>
            <a:r>
              <a:rPr lang="en-GB" sz="1800" dirty="0">
                <a:solidFill>
                  <a:schemeClr val="bg1"/>
                </a:solidFill>
                <a:latin typeface="Times New Roman" panose="02020603050405020304" pitchFamily="18" charset="0"/>
                <a:cs typeface="Times New Roman" panose="02020603050405020304" pitchFamily="18" charset="0"/>
              </a:rPr>
              <a:t>efficiency	25% agreed on  Improved use of space , </a:t>
            </a:r>
            <a:r>
              <a:rPr lang="en-GB" sz="1800" dirty="0">
                <a:solidFill>
                  <a:schemeClr val="accent6"/>
                </a:solidFill>
                <a:latin typeface="Times New Roman" panose="02020603050405020304" pitchFamily="18" charset="0"/>
                <a:cs typeface="Times New Roman" panose="02020603050405020304" pitchFamily="18" charset="0"/>
              </a:rPr>
              <a:t>75%</a:t>
            </a:r>
            <a:r>
              <a:rPr lang="en-GB" sz="1800" dirty="0">
                <a:solidFill>
                  <a:schemeClr val="bg1"/>
                </a:solidFill>
                <a:latin typeface="Times New Roman" panose="02020603050405020304" pitchFamily="18" charset="0"/>
                <a:cs typeface="Times New Roman" panose="02020603050405020304" pitchFamily="18" charset="0"/>
              </a:rPr>
              <a:t> in Improved inventory control,50% in Reduction in staff hours</a:t>
            </a:r>
          </a:p>
          <a:p>
            <a:pPr marL="0" indent="0">
              <a:buNone/>
            </a:pPr>
            <a:r>
              <a:rPr lang="en-GB" sz="1800" dirty="0">
                <a:solidFill>
                  <a:schemeClr val="bg1"/>
                </a:solidFill>
              </a:rPr>
              <a:t>		</a:t>
            </a:r>
          </a:p>
          <a:p>
            <a:endParaRPr lang="en-GB" sz="1800" dirty="0"/>
          </a:p>
          <a:p>
            <a:endParaRPr lang="en-GB" sz="1800" dirty="0"/>
          </a:p>
        </p:txBody>
      </p:sp>
    </p:spTree>
    <p:extLst>
      <p:ext uri="{BB962C8B-B14F-4D97-AF65-F5344CB8AC3E}">
        <p14:creationId xmlns="" xmlns:p14="http://schemas.microsoft.com/office/powerpoint/2010/main" val="1683076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798774"/>
            <a:ext cx="8534400" cy="1507067"/>
          </a:xfrm>
        </p:spPr>
        <p:txBody>
          <a:bodyPr/>
          <a:lstStyle/>
          <a:p>
            <a:r>
              <a:rPr lang="en-GB" b="1" u="sng" dirty="0"/>
              <a:t>Conclusion</a:t>
            </a:r>
            <a:r>
              <a:rPr lang="en-GB" dirty="0"/>
              <a:t/>
            </a:r>
            <a:br>
              <a:rPr lang="en-GB" dirty="0"/>
            </a:br>
            <a:endParaRPr lang="en-GB" dirty="0"/>
          </a:p>
        </p:txBody>
      </p:sp>
      <p:sp>
        <p:nvSpPr>
          <p:cNvPr id="3" name="Content Placeholder 2"/>
          <p:cNvSpPr>
            <a:spLocks noGrp="1"/>
          </p:cNvSpPr>
          <p:nvPr>
            <p:ph idx="1"/>
          </p:nvPr>
        </p:nvSpPr>
        <p:spPr>
          <a:xfrm>
            <a:off x="684212" y="132348"/>
            <a:ext cx="9037304" cy="5835316"/>
          </a:xfrm>
        </p:spPr>
        <p:txBody>
          <a:bodyPr>
            <a:normAutofit/>
          </a:bodyPr>
          <a:lstStyle/>
          <a:p>
            <a:endParaRPr lang="en-GB" dirty="0" smtClean="0">
              <a:latin typeface="Times New Roman" panose="02020603050405020304" pitchFamily="18" charset="0"/>
              <a:cs typeface="Times New Roman" panose="02020603050405020304" pitchFamily="18" charset="0"/>
            </a:endParaRPr>
          </a:p>
          <a:p>
            <a:r>
              <a:rPr lang="en-GB" dirty="0" smtClean="0">
                <a:solidFill>
                  <a:schemeClr val="bg1"/>
                </a:solidFill>
                <a:latin typeface="Times New Roman" panose="02020603050405020304" pitchFamily="18" charset="0"/>
                <a:cs typeface="Times New Roman" panose="02020603050405020304" pitchFamily="18" charset="0"/>
              </a:rPr>
              <a:t>Stake </a:t>
            </a:r>
            <a:r>
              <a:rPr lang="en-GB" dirty="0">
                <a:solidFill>
                  <a:schemeClr val="bg1"/>
                </a:solidFill>
                <a:latin typeface="Times New Roman" panose="02020603050405020304" pitchFamily="18" charset="0"/>
                <a:cs typeface="Times New Roman" panose="02020603050405020304" pitchFamily="18" charset="0"/>
              </a:rPr>
              <a:t>holders of the government sponsored national level health insurance schemes are satisfied with IT enabled process of the enrolments, validation and verification of beneficiaries, claims process, </a:t>
            </a:r>
            <a:r>
              <a:rPr lang="en-GB" dirty="0" smtClean="0">
                <a:solidFill>
                  <a:schemeClr val="bg1"/>
                </a:solidFill>
                <a:latin typeface="Times New Roman" panose="02020603050405020304" pitchFamily="18" charset="0"/>
                <a:cs typeface="Times New Roman" panose="02020603050405020304" pitchFamily="18" charset="0"/>
              </a:rPr>
              <a:t>cashless </a:t>
            </a:r>
            <a:r>
              <a:rPr lang="en-GB" dirty="0">
                <a:solidFill>
                  <a:schemeClr val="bg1"/>
                </a:solidFill>
                <a:latin typeface="Times New Roman" panose="02020603050405020304" pitchFamily="18" charset="0"/>
                <a:cs typeface="Times New Roman" panose="02020603050405020304" pitchFamily="18" charset="0"/>
              </a:rPr>
              <a:t>money transfer, administrative feasibility </a:t>
            </a:r>
            <a:r>
              <a:rPr lang="en-GB" dirty="0" err="1" smtClean="0">
                <a:solidFill>
                  <a:schemeClr val="bg1"/>
                </a:solidFill>
                <a:latin typeface="Times New Roman" panose="02020603050405020304" pitchFamily="18" charset="0"/>
                <a:cs typeface="Times New Roman" panose="02020603050405020304" pitchFamily="18" charset="0"/>
              </a:rPr>
              <a:t>etc</a:t>
            </a:r>
            <a:endParaRPr lang="en-GB" dirty="0" smtClean="0">
              <a:solidFill>
                <a:schemeClr val="bg1"/>
              </a:solidFill>
              <a:latin typeface="Times New Roman" panose="02020603050405020304" pitchFamily="18" charset="0"/>
              <a:cs typeface="Times New Roman" panose="02020603050405020304" pitchFamily="18" charset="0"/>
            </a:endParaRPr>
          </a:p>
          <a:p>
            <a:r>
              <a:rPr lang="en-GB" dirty="0">
                <a:solidFill>
                  <a:schemeClr val="bg1"/>
                </a:solidFill>
                <a:latin typeface="Times New Roman" panose="02020603050405020304" pitchFamily="18" charset="0"/>
                <a:cs typeface="Times New Roman" panose="02020603050405020304" pitchFamily="18" charset="0"/>
              </a:rPr>
              <a:t>Technically RSBY is mature scheme than MA schemes as it start 3 years earlier, but MA scheme managed to learn from RSBY mistakes</a:t>
            </a:r>
          </a:p>
          <a:p>
            <a:r>
              <a:rPr lang="en-GB" dirty="0">
                <a:solidFill>
                  <a:schemeClr val="bg1"/>
                </a:solidFill>
                <a:latin typeface="Times New Roman" panose="02020603050405020304" pitchFamily="18" charset="0"/>
                <a:cs typeface="Times New Roman" panose="02020603050405020304" pitchFamily="18" charset="0"/>
              </a:rPr>
              <a:t>Predetermined quality IT role has to be placed in such large scale IT implementation. No pre planned IT performance bench marks developed to monitor IT support in large scale use of information technology in insurance sector.</a:t>
            </a:r>
          </a:p>
          <a:p>
            <a:r>
              <a:rPr lang="en-GB" dirty="0">
                <a:solidFill>
                  <a:schemeClr val="bg1"/>
                </a:solidFill>
                <a:latin typeface="Times New Roman" panose="02020603050405020304" pitchFamily="18" charset="0"/>
                <a:cs typeface="Times New Roman" panose="02020603050405020304" pitchFamily="18" charset="0"/>
              </a:rPr>
              <a:t>Both schemes’ insurance process benefited from IT capability of the hardware and software components in administrative, clinical and financial perspectives</a:t>
            </a:r>
            <a:r>
              <a:rPr lang="en-GB" dirty="0" smtClean="0">
                <a:solidFill>
                  <a:schemeClr val="bg1"/>
                </a:solidFill>
                <a:latin typeface="Times New Roman" panose="02020603050405020304" pitchFamily="18" charset="0"/>
                <a:cs typeface="Times New Roman" panose="02020603050405020304" pitchFamily="18" charset="0"/>
              </a:rPr>
              <a:t>.</a:t>
            </a:r>
          </a:p>
          <a:p>
            <a:r>
              <a:rPr lang="en-GB" dirty="0">
                <a:solidFill>
                  <a:schemeClr val="bg1"/>
                </a:solidFill>
                <a:latin typeface="Times New Roman" panose="02020603050405020304" pitchFamily="18" charset="0"/>
                <a:cs typeface="Times New Roman" panose="02020603050405020304" pitchFamily="18" charset="0"/>
              </a:rPr>
              <a:t>Both scheme made available operational through IT enablement of processes, though vast difference in response noted from providers between private/government.</a:t>
            </a:r>
          </a:p>
          <a:p>
            <a:endParaRPr lang="en-GB" dirty="0">
              <a:latin typeface="Times New Roman" panose="02020603050405020304" pitchFamily="18" charset="0"/>
              <a:cs typeface="Times New Roman" panose="02020603050405020304" pitchFamily="18" charset="0"/>
            </a:endParaRPr>
          </a:p>
          <a:p>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32096597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849" y="4872075"/>
            <a:ext cx="8534400" cy="1698846"/>
          </a:xfrm>
        </p:spPr>
        <p:txBody>
          <a:bodyPr>
            <a:normAutofit fontScale="90000"/>
          </a:bodyPr>
          <a:lstStyle/>
          <a:p>
            <a:r>
              <a:rPr lang="en-US" sz="2000" dirty="0" smtClean="0"/>
              <a:t/>
            </a:r>
            <a:br>
              <a:rPr lang="en-US" sz="2000" dirty="0" smtClean="0"/>
            </a:br>
            <a:r>
              <a:rPr lang="en-US" sz="2000" dirty="0" smtClean="0"/>
              <a:t>Recommendation: </a:t>
            </a:r>
            <a:br>
              <a:rPr lang="en-US" sz="2000" dirty="0" smtClean="0"/>
            </a:br>
            <a:r>
              <a:rPr lang="en-US" sz="2000" dirty="0" smtClean="0"/>
              <a:t>-fuse with ‘</a:t>
            </a:r>
            <a:r>
              <a:rPr lang="en-US" sz="2000" dirty="0" err="1" smtClean="0">
                <a:solidFill>
                  <a:srgbClr val="FF0000"/>
                </a:solidFill>
              </a:rPr>
              <a:t>aadhar</a:t>
            </a:r>
            <a:r>
              <a:rPr lang="en-US" sz="2000" dirty="0" smtClean="0">
                <a:solidFill>
                  <a:srgbClr val="FF0000"/>
                </a:solidFill>
              </a:rPr>
              <a:t> card</a:t>
            </a:r>
            <a:r>
              <a:rPr lang="en-US" sz="2000" dirty="0" smtClean="0"/>
              <a:t>’ for enrolment</a:t>
            </a:r>
            <a:br>
              <a:rPr lang="en-US" sz="2000" dirty="0" smtClean="0"/>
            </a:br>
            <a:r>
              <a:rPr lang="en-US" sz="2000" dirty="0" smtClean="0"/>
              <a:t>-dedicated team for hardware/software</a:t>
            </a:r>
            <a:br>
              <a:rPr lang="en-US" sz="2000" dirty="0" smtClean="0"/>
            </a:br>
            <a:r>
              <a:rPr lang="en-US" sz="2000" dirty="0" smtClean="0"/>
              <a:t>-24x7 technical support</a:t>
            </a:r>
            <a:br>
              <a:rPr lang="en-US" sz="2000" dirty="0" smtClean="0"/>
            </a:br>
            <a:r>
              <a:rPr lang="en-US" sz="2000" dirty="0" smtClean="0"/>
              <a:t>- real time  data access. - fraud proof</a:t>
            </a:r>
            <a:br>
              <a:rPr lang="en-US" sz="2000" dirty="0" smtClean="0"/>
            </a:br>
            <a:r>
              <a:rPr lang="en-US" sz="2000" dirty="0" smtClean="0"/>
              <a:t/>
            </a:r>
            <a:br>
              <a:rPr lang="en-US" sz="2000" dirty="0" smtClean="0"/>
            </a:br>
            <a:endParaRPr lang="en-US" sz="2000" dirty="0"/>
          </a:p>
        </p:txBody>
      </p:sp>
      <p:pic>
        <p:nvPicPr>
          <p:cNvPr id="43010" name="Picture 2"/>
          <p:cNvPicPr>
            <a:picLocks noGrp="1" noChangeAspect="1" noChangeArrowheads="1"/>
          </p:cNvPicPr>
          <p:nvPr>
            <p:ph idx="1"/>
          </p:nvPr>
        </p:nvPicPr>
        <p:blipFill>
          <a:blip r:embed="rId2"/>
          <a:srcRect/>
          <a:stretch>
            <a:fillRect/>
          </a:stretch>
        </p:blipFill>
        <p:spPr bwMode="auto">
          <a:xfrm>
            <a:off x="0" y="0"/>
            <a:ext cx="6354320" cy="4765740"/>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2800" dirty="0" smtClean="0"/>
              <a:t>auto generated claims reports need good analysis for  effectiveness of the scheme. 2000 claims </a:t>
            </a:r>
            <a:r>
              <a:rPr lang="en-US" sz="2800" dirty="0" err="1" smtClean="0"/>
              <a:t>analysed</a:t>
            </a:r>
            <a:r>
              <a:rPr lang="en-US" sz="2800" dirty="0" smtClean="0"/>
              <a:t> by </a:t>
            </a:r>
            <a:r>
              <a:rPr lang="en-US" sz="2800" dirty="0" err="1" smtClean="0"/>
              <a:t>spss</a:t>
            </a:r>
            <a:r>
              <a:rPr lang="en-US" sz="2800" dirty="0" smtClean="0"/>
              <a:t> data mining application for possible association and pattern in the claims </a:t>
            </a:r>
            <a:r>
              <a:rPr lang="en-US" sz="2800" dirty="0" err="1" smtClean="0"/>
              <a:t>statastics</a:t>
            </a:r>
            <a:endParaRPr lang="en-US" sz="2800" dirty="0"/>
          </a:p>
        </p:txBody>
      </p:sp>
      <p:sp>
        <p:nvSpPr>
          <p:cNvPr id="3" name="Subtitle 2"/>
          <p:cNvSpPr>
            <a:spLocks noGrp="1"/>
          </p:cNvSpPr>
          <p:nvPr>
            <p:ph type="subTitle" idx="1"/>
          </p:nvPr>
        </p:nvSpPr>
        <p:spPr/>
        <p:txBody>
          <a:bodyPr/>
          <a:lstStyle/>
          <a:p>
            <a:r>
              <a:rPr lang="en-US" dirty="0" smtClean="0">
                <a:solidFill>
                  <a:schemeClr val="bg1"/>
                </a:solidFill>
              </a:rPr>
              <a:t>K means clustering </a:t>
            </a:r>
          </a:p>
          <a:p>
            <a:r>
              <a:rPr lang="en-US" dirty="0" smtClean="0">
                <a:solidFill>
                  <a:schemeClr val="bg1"/>
                </a:solidFill>
              </a:rPr>
              <a:t>Association</a:t>
            </a:r>
          </a:p>
          <a:p>
            <a:r>
              <a:rPr lang="en-US" dirty="0" smtClean="0">
                <a:solidFill>
                  <a:schemeClr val="bg1"/>
                </a:solidFill>
              </a:rPr>
              <a:t>Hypothesis test summary</a:t>
            </a:r>
          </a:p>
          <a:p>
            <a:r>
              <a:rPr lang="en-US" smtClean="0">
                <a:solidFill>
                  <a:schemeClr val="bg1"/>
                </a:solidFill>
              </a:rPr>
              <a:t>Pareto analysis</a:t>
            </a:r>
            <a:endParaRPr lang="en-US" dirty="0" smtClean="0">
              <a:solidFill>
                <a:schemeClr val="bg1"/>
              </a:solidFill>
            </a:endParaRPr>
          </a:p>
          <a:p>
            <a:endParaRPr lang="en-US" dirty="0">
              <a:solidFill>
                <a:schemeClr val="bg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0" y="93620"/>
            <a:ext cx="3493442" cy="2324727"/>
          </a:xfrm>
          <a:prstGeom prst="rect">
            <a:avLst/>
          </a:prstGeom>
        </p:spPr>
      </p:pic>
      <p:pic>
        <p:nvPicPr>
          <p:cNvPr id="5" name="Picture 4"/>
          <p:cNvPicPr>
            <a:picLocks noChangeAspect="1"/>
          </p:cNvPicPr>
          <p:nvPr/>
        </p:nvPicPr>
        <p:blipFill>
          <a:blip r:embed="rId3"/>
          <a:stretch>
            <a:fillRect/>
          </a:stretch>
        </p:blipFill>
        <p:spPr>
          <a:xfrm>
            <a:off x="50006" y="3068053"/>
            <a:ext cx="3443436" cy="950493"/>
          </a:xfrm>
          <a:prstGeom prst="rect">
            <a:avLst/>
          </a:prstGeom>
        </p:spPr>
      </p:pic>
      <p:pic>
        <p:nvPicPr>
          <p:cNvPr id="6" name="Picture 5"/>
          <p:cNvPicPr>
            <a:picLocks noChangeAspect="1"/>
          </p:cNvPicPr>
          <p:nvPr/>
        </p:nvPicPr>
        <p:blipFill>
          <a:blip r:embed="rId4"/>
          <a:stretch>
            <a:fillRect/>
          </a:stretch>
        </p:blipFill>
        <p:spPr>
          <a:xfrm>
            <a:off x="6950408" y="-1"/>
            <a:ext cx="5210175" cy="1407696"/>
          </a:xfrm>
          <a:prstGeom prst="rect">
            <a:avLst/>
          </a:prstGeom>
        </p:spPr>
      </p:pic>
      <p:pic>
        <p:nvPicPr>
          <p:cNvPr id="7" name="Picture 6"/>
          <p:cNvPicPr>
            <a:picLocks noChangeAspect="1"/>
          </p:cNvPicPr>
          <p:nvPr/>
        </p:nvPicPr>
        <p:blipFill>
          <a:blip r:embed="rId5"/>
          <a:stretch>
            <a:fillRect/>
          </a:stretch>
        </p:blipFill>
        <p:spPr>
          <a:xfrm>
            <a:off x="9871158" y="1866899"/>
            <a:ext cx="2286000" cy="1676400"/>
          </a:xfrm>
          <a:prstGeom prst="rect">
            <a:avLst/>
          </a:prstGeom>
        </p:spPr>
      </p:pic>
      <p:pic>
        <p:nvPicPr>
          <p:cNvPr id="8" name="Picture 7"/>
          <p:cNvPicPr>
            <a:picLocks noChangeAspect="1"/>
          </p:cNvPicPr>
          <p:nvPr/>
        </p:nvPicPr>
        <p:blipFill>
          <a:blip r:embed="rId6"/>
          <a:stretch>
            <a:fillRect/>
          </a:stretch>
        </p:blipFill>
        <p:spPr>
          <a:xfrm>
            <a:off x="661736" y="4668252"/>
            <a:ext cx="2054666" cy="1972946"/>
          </a:xfrm>
          <a:prstGeom prst="rect">
            <a:avLst/>
          </a:prstGeom>
        </p:spPr>
      </p:pic>
      <p:pic>
        <p:nvPicPr>
          <p:cNvPr id="2" name="Picture 1"/>
          <p:cNvPicPr>
            <a:picLocks noChangeAspect="1"/>
          </p:cNvPicPr>
          <p:nvPr/>
        </p:nvPicPr>
        <p:blipFill>
          <a:blip r:embed="rId7"/>
          <a:stretch>
            <a:fillRect/>
          </a:stretch>
        </p:blipFill>
        <p:spPr>
          <a:xfrm>
            <a:off x="3775158" y="93620"/>
            <a:ext cx="2971120" cy="1193759"/>
          </a:xfrm>
          <a:prstGeom prst="rect">
            <a:avLst/>
          </a:prstGeom>
        </p:spPr>
      </p:pic>
      <p:pic>
        <p:nvPicPr>
          <p:cNvPr id="3" name="Picture 2"/>
          <p:cNvPicPr>
            <a:picLocks noChangeAspect="1"/>
          </p:cNvPicPr>
          <p:nvPr/>
        </p:nvPicPr>
        <p:blipFill>
          <a:blip r:embed="rId8"/>
          <a:stretch>
            <a:fillRect/>
          </a:stretch>
        </p:blipFill>
        <p:spPr>
          <a:xfrm>
            <a:off x="3634300" y="2141621"/>
            <a:ext cx="6096000" cy="4572000"/>
          </a:xfrm>
          <a:prstGeom prst="rect">
            <a:avLst/>
          </a:prstGeom>
        </p:spPr>
      </p:pic>
    </p:spTree>
    <p:extLst>
      <p:ext uri="{BB962C8B-B14F-4D97-AF65-F5344CB8AC3E}">
        <p14:creationId xmlns="" xmlns:p14="http://schemas.microsoft.com/office/powerpoint/2010/main" val="14806333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502270"/>
            <a:ext cx="8534400" cy="1507067"/>
          </a:xfrm>
        </p:spPr>
        <p:txBody>
          <a:bodyPr>
            <a:normAutofit/>
          </a:bodyPr>
          <a:lstStyle/>
          <a:p>
            <a:r>
              <a:rPr lang="en-GB" dirty="0" smtClean="0"/>
              <a:t>Case study : data mining in health insurance</a:t>
            </a:r>
            <a:endParaRPr lang="en-GB" dirty="0"/>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2493949046"/>
              </p:ext>
            </p:extLst>
          </p:nvPr>
        </p:nvGraphicFramePr>
        <p:xfrm>
          <a:off x="348915" y="718829"/>
          <a:ext cx="2758969" cy="2391088"/>
        </p:xfrm>
        <a:graphic>
          <a:graphicData uri="http://schemas.openxmlformats.org/drawingml/2006/table">
            <a:tbl>
              <a:tblPr>
                <a:tableStyleId>{5C22544A-7EE6-4342-B048-85BDC9FD1C3A}</a:tableStyleId>
              </a:tblPr>
              <a:tblGrid>
                <a:gridCol w="713309"/>
                <a:gridCol w="679792"/>
                <a:gridCol w="682934"/>
                <a:gridCol w="682934"/>
              </a:tblGrid>
              <a:tr h="621819">
                <a:tc gridSpan="4">
                  <a:txBody>
                    <a:bodyPr/>
                    <a:lstStyle/>
                    <a:p>
                      <a:pPr marL="38100" marR="38100" algn="ctr">
                        <a:lnSpc>
                          <a:spcPts val="1600"/>
                        </a:lnSpc>
                        <a:spcAft>
                          <a:spcPts val="0"/>
                        </a:spcAft>
                      </a:pPr>
                      <a:r>
                        <a:rPr lang="en-GB" sz="2000" b="1" dirty="0">
                          <a:effectLst/>
                        </a:rPr>
                        <a:t>Initial Cluster Centres</a:t>
                      </a:r>
                      <a:endParaRPr lang="en-GB"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endParaRPr lang="en-GB"/>
                    </a:p>
                  </a:txBody>
                  <a:tcPr/>
                </a:tc>
                <a:tc hMerge="1">
                  <a:txBody>
                    <a:bodyPr/>
                    <a:lstStyle/>
                    <a:p>
                      <a:endParaRPr lang="en-GB"/>
                    </a:p>
                  </a:txBody>
                  <a:tcPr/>
                </a:tc>
                <a:tc hMerge="1">
                  <a:txBody>
                    <a:bodyPr/>
                    <a:lstStyle/>
                    <a:p>
                      <a:endParaRPr lang="en-GB"/>
                    </a:p>
                  </a:txBody>
                  <a:tcPr/>
                </a:tc>
              </a:tr>
              <a:tr h="408069">
                <a:tc rowSpan="2">
                  <a:txBody>
                    <a:bodyPr/>
                    <a:lstStyle/>
                    <a:p>
                      <a:pPr marL="38100" marR="38100" algn="ctr">
                        <a:lnSpc>
                          <a:spcPts val="1600"/>
                        </a:lnSpc>
                        <a:spcAft>
                          <a:spcPts val="0"/>
                        </a:spcAft>
                      </a:pPr>
                      <a:r>
                        <a:rPr lang="en-GB" sz="2000" b="1" dirty="0">
                          <a:effectLst/>
                        </a:rPr>
                        <a:t> </a:t>
                      </a:r>
                      <a:endParaRPr lang="en-GB"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gridSpan="3">
                  <a:txBody>
                    <a:bodyPr/>
                    <a:lstStyle/>
                    <a:p>
                      <a:pPr marL="38100" marR="38100" algn="ctr">
                        <a:lnSpc>
                          <a:spcPts val="1600"/>
                        </a:lnSpc>
                        <a:spcAft>
                          <a:spcPts val="0"/>
                        </a:spcAft>
                      </a:pPr>
                      <a:r>
                        <a:rPr lang="en-GB" sz="2000" b="1" dirty="0">
                          <a:effectLst/>
                        </a:rPr>
                        <a:t>Cluster</a:t>
                      </a:r>
                      <a:endParaRPr lang="en-GB"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endParaRPr lang="en-GB"/>
                    </a:p>
                  </a:txBody>
                  <a:tcPr/>
                </a:tc>
                <a:tc hMerge="1">
                  <a:txBody>
                    <a:bodyPr/>
                    <a:lstStyle/>
                    <a:p>
                      <a:endParaRPr lang="en-GB"/>
                    </a:p>
                  </a:txBody>
                  <a:tcPr/>
                </a:tc>
              </a:tr>
              <a:tr h="428472">
                <a:tc vMerge="1">
                  <a:txBody>
                    <a:bodyPr/>
                    <a:lstStyle/>
                    <a:p>
                      <a:endParaRPr lang="en-GB"/>
                    </a:p>
                  </a:txBody>
                  <a:tcPr/>
                </a:tc>
                <a:tc>
                  <a:txBody>
                    <a:bodyPr/>
                    <a:lstStyle/>
                    <a:p>
                      <a:pPr marL="38100" marR="38100" algn="ctr">
                        <a:lnSpc>
                          <a:spcPts val="1600"/>
                        </a:lnSpc>
                        <a:spcAft>
                          <a:spcPts val="0"/>
                        </a:spcAft>
                      </a:pPr>
                      <a:r>
                        <a:rPr lang="en-GB" sz="2000" b="1">
                          <a:effectLst/>
                        </a:rPr>
                        <a:t>1</a:t>
                      </a:r>
                      <a:endParaRPr lang="en-GB" sz="2000" b="1">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ctr">
                        <a:lnSpc>
                          <a:spcPts val="1600"/>
                        </a:lnSpc>
                        <a:spcAft>
                          <a:spcPts val="0"/>
                        </a:spcAft>
                      </a:pPr>
                      <a:r>
                        <a:rPr lang="en-GB" sz="2000" b="1" dirty="0">
                          <a:effectLst/>
                        </a:rPr>
                        <a:t>2</a:t>
                      </a:r>
                      <a:endParaRPr lang="en-GB"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ctr">
                        <a:lnSpc>
                          <a:spcPts val="1600"/>
                        </a:lnSpc>
                        <a:spcAft>
                          <a:spcPts val="0"/>
                        </a:spcAft>
                      </a:pPr>
                      <a:r>
                        <a:rPr lang="en-GB" sz="2000" b="1" dirty="0">
                          <a:effectLst/>
                        </a:rPr>
                        <a:t>3</a:t>
                      </a:r>
                      <a:endParaRPr lang="en-GB"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932728">
                <a:tc>
                  <a:txBody>
                    <a:bodyPr/>
                    <a:lstStyle/>
                    <a:p>
                      <a:pPr marL="38100" marR="38100" algn="ctr">
                        <a:lnSpc>
                          <a:spcPts val="1600"/>
                        </a:lnSpc>
                        <a:spcAft>
                          <a:spcPts val="0"/>
                        </a:spcAft>
                      </a:pPr>
                      <a:r>
                        <a:rPr lang="en-GB" sz="2000" b="1">
                          <a:effectLst/>
                        </a:rPr>
                        <a:t>Premium</a:t>
                      </a:r>
                      <a:endParaRPr lang="en-GB" sz="2000" b="1">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ts val="1600"/>
                        </a:lnSpc>
                        <a:spcAft>
                          <a:spcPts val="0"/>
                        </a:spcAft>
                      </a:pPr>
                      <a:r>
                        <a:rPr lang="en-GB" sz="2000" b="1">
                          <a:effectLst/>
                        </a:rPr>
                        <a:t>342</a:t>
                      </a:r>
                      <a:endParaRPr lang="en-GB" sz="2000" b="1">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ts val="1600"/>
                        </a:lnSpc>
                        <a:spcAft>
                          <a:spcPts val="0"/>
                        </a:spcAft>
                      </a:pPr>
                      <a:r>
                        <a:rPr lang="en-GB" sz="2000" b="1" dirty="0">
                          <a:effectLst/>
                        </a:rPr>
                        <a:t>459</a:t>
                      </a:r>
                      <a:endParaRPr lang="en-GB"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ts val="1600"/>
                        </a:lnSpc>
                        <a:spcAft>
                          <a:spcPts val="0"/>
                        </a:spcAft>
                      </a:pPr>
                      <a:r>
                        <a:rPr lang="en-GB" sz="2000" b="1" dirty="0">
                          <a:effectLst/>
                        </a:rPr>
                        <a:t>640</a:t>
                      </a:r>
                      <a:endParaRPr lang="en-GB"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r>
            </a:tbl>
          </a:graphicData>
        </a:graphic>
      </p:graphicFrame>
      <p:graphicFrame>
        <p:nvGraphicFramePr>
          <p:cNvPr id="5" name="Table 4"/>
          <p:cNvGraphicFramePr>
            <a:graphicFrameLocks noGrp="1"/>
          </p:cNvGraphicFramePr>
          <p:nvPr>
            <p:extLst>
              <p:ext uri="{D42A27DB-BD31-4B8C-83A1-F6EECF244321}">
                <p14:modId xmlns="" xmlns:p14="http://schemas.microsoft.com/office/powerpoint/2010/main" val="3188271812"/>
              </p:ext>
            </p:extLst>
          </p:nvPr>
        </p:nvGraphicFramePr>
        <p:xfrm>
          <a:off x="3176337" y="3253380"/>
          <a:ext cx="2790173" cy="2088642"/>
        </p:xfrm>
        <a:graphic>
          <a:graphicData uri="http://schemas.openxmlformats.org/drawingml/2006/table">
            <a:tbl>
              <a:tblPr>
                <a:tableStyleId>{5C22544A-7EE6-4342-B048-85BDC9FD1C3A}</a:tableStyleId>
              </a:tblPr>
              <a:tblGrid>
                <a:gridCol w="721508"/>
                <a:gridCol w="689555"/>
                <a:gridCol w="689555"/>
                <a:gridCol w="689555"/>
              </a:tblGrid>
              <a:tr h="560710">
                <a:tc gridSpan="4">
                  <a:txBody>
                    <a:bodyPr/>
                    <a:lstStyle/>
                    <a:p>
                      <a:pPr marL="38100" marR="38100" algn="ctr">
                        <a:lnSpc>
                          <a:spcPts val="1600"/>
                        </a:lnSpc>
                        <a:spcAft>
                          <a:spcPts val="0"/>
                        </a:spcAft>
                      </a:pPr>
                      <a:r>
                        <a:rPr lang="en-GB" sz="2000" b="1" dirty="0">
                          <a:effectLst/>
                          <a:latin typeface="Times New Roman" panose="02020603050405020304" pitchFamily="18" charset="0"/>
                          <a:cs typeface="Times New Roman" panose="02020603050405020304" pitchFamily="18" charset="0"/>
                        </a:rPr>
                        <a:t> </a:t>
                      </a:r>
                    </a:p>
                    <a:p>
                      <a:pPr marL="38100" marR="38100" algn="ctr">
                        <a:lnSpc>
                          <a:spcPts val="1600"/>
                        </a:lnSpc>
                        <a:spcAft>
                          <a:spcPts val="0"/>
                        </a:spcAft>
                      </a:pPr>
                      <a:r>
                        <a:rPr lang="en-GB" sz="2000" b="1" dirty="0">
                          <a:effectLst/>
                          <a:latin typeface="Times New Roman" panose="02020603050405020304" pitchFamily="18" charset="0"/>
                          <a:cs typeface="Times New Roman" panose="02020603050405020304" pitchFamily="18" charset="0"/>
                        </a:rPr>
                        <a:t>Final Cluster Centres</a:t>
                      </a:r>
                      <a:endParaRPr lang="en-GB"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hMerge="1">
                  <a:txBody>
                    <a:bodyPr/>
                    <a:lstStyle/>
                    <a:p>
                      <a:endParaRPr lang="en-GB"/>
                    </a:p>
                  </a:txBody>
                  <a:tcPr/>
                </a:tc>
                <a:tc hMerge="1">
                  <a:txBody>
                    <a:bodyPr/>
                    <a:lstStyle/>
                    <a:p>
                      <a:endParaRPr lang="en-GB"/>
                    </a:p>
                  </a:txBody>
                  <a:tcPr/>
                </a:tc>
                <a:tc hMerge="1">
                  <a:txBody>
                    <a:bodyPr/>
                    <a:lstStyle/>
                    <a:p>
                      <a:endParaRPr lang="en-GB"/>
                    </a:p>
                  </a:txBody>
                  <a:tcPr/>
                </a:tc>
              </a:tr>
              <a:tr h="317151">
                <a:tc>
                  <a:txBody>
                    <a:bodyPr/>
                    <a:lstStyle/>
                    <a:p>
                      <a:pPr marL="38100" marR="38100">
                        <a:lnSpc>
                          <a:spcPts val="1600"/>
                        </a:lnSpc>
                        <a:spcAft>
                          <a:spcPts val="0"/>
                        </a:spcAft>
                      </a:pPr>
                      <a:r>
                        <a:rPr lang="en-GB" sz="2000" b="1" dirty="0">
                          <a:effectLst/>
                          <a:latin typeface="Times New Roman" panose="02020603050405020304" pitchFamily="18" charset="0"/>
                          <a:cs typeface="Times New Roman" panose="02020603050405020304" pitchFamily="18" charset="0"/>
                        </a:rPr>
                        <a:t> </a:t>
                      </a:r>
                      <a:endParaRPr lang="en-GB"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gridSpan="3">
                  <a:txBody>
                    <a:bodyPr/>
                    <a:lstStyle/>
                    <a:p>
                      <a:pPr marL="38100" marR="38100" algn="ctr">
                        <a:lnSpc>
                          <a:spcPts val="1600"/>
                        </a:lnSpc>
                        <a:spcAft>
                          <a:spcPts val="0"/>
                        </a:spcAft>
                      </a:pPr>
                      <a:r>
                        <a:rPr lang="en-GB" sz="2000" b="1" dirty="0">
                          <a:effectLst/>
                          <a:latin typeface="Times New Roman" panose="02020603050405020304" pitchFamily="18" charset="0"/>
                          <a:cs typeface="Times New Roman" panose="02020603050405020304" pitchFamily="18" charset="0"/>
                        </a:rPr>
                        <a:t> </a:t>
                      </a:r>
                      <a:endParaRPr lang="en-GB"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hMerge="1">
                  <a:txBody>
                    <a:bodyPr/>
                    <a:lstStyle/>
                    <a:p>
                      <a:endParaRPr lang="en-GB"/>
                    </a:p>
                  </a:txBody>
                  <a:tcPr/>
                </a:tc>
                <a:tc hMerge="1">
                  <a:txBody>
                    <a:bodyPr/>
                    <a:lstStyle/>
                    <a:p>
                      <a:endParaRPr lang="en-GB"/>
                    </a:p>
                  </a:txBody>
                  <a:tcPr/>
                </a:tc>
              </a:tr>
              <a:tr h="317151">
                <a:tc rowSpan="2">
                  <a:txBody>
                    <a:bodyPr/>
                    <a:lstStyle/>
                    <a:p>
                      <a:pPr marL="38100" marR="38100">
                        <a:lnSpc>
                          <a:spcPts val="1600"/>
                        </a:lnSpc>
                        <a:spcAft>
                          <a:spcPts val="0"/>
                        </a:spcAft>
                      </a:pPr>
                      <a:r>
                        <a:rPr lang="en-GB" sz="2000" b="1" dirty="0">
                          <a:effectLst/>
                          <a:latin typeface="Times New Roman" panose="02020603050405020304" pitchFamily="18" charset="0"/>
                          <a:cs typeface="Times New Roman" panose="02020603050405020304" pitchFamily="18" charset="0"/>
                        </a:rPr>
                        <a:t> </a:t>
                      </a:r>
                      <a:endParaRPr lang="en-GB"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gridSpan="3">
                  <a:txBody>
                    <a:bodyPr/>
                    <a:lstStyle/>
                    <a:p>
                      <a:pPr marL="38100" marR="38100" algn="ctr">
                        <a:lnSpc>
                          <a:spcPts val="1600"/>
                        </a:lnSpc>
                        <a:spcAft>
                          <a:spcPts val="0"/>
                        </a:spcAft>
                      </a:pPr>
                      <a:r>
                        <a:rPr lang="en-GB" sz="2000" b="1" dirty="0">
                          <a:effectLst/>
                          <a:latin typeface="Times New Roman" panose="02020603050405020304" pitchFamily="18" charset="0"/>
                          <a:cs typeface="Times New Roman" panose="02020603050405020304" pitchFamily="18" charset="0"/>
                        </a:rPr>
                        <a:t>Cluster</a:t>
                      </a:r>
                      <a:endParaRPr lang="en-GB"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hMerge="1">
                  <a:txBody>
                    <a:bodyPr/>
                    <a:lstStyle/>
                    <a:p>
                      <a:endParaRPr lang="en-GB"/>
                    </a:p>
                  </a:txBody>
                  <a:tcPr/>
                </a:tc>
                <a:tc hMerge="1">
                  <a:txBody>
                    <a:bodyPr/>
                    <a:lstStyle/>
                    <a:p>
                      <a:endParaRPr lang="en-GB"/>
                    </a:p>
                  </a:txBody>
                  <a:tcPr/>
                </a:tc>
              </a:tr>
              <a:tr h="332920">
                <a:tc vMerge="1">
                  <a:txBody>
                    <a:bodyPr/>
                    <a:lstStyle/>
                    <a:p>
                      <a:endParaRPr lang="en-GB"/>
                    </a:p>
                  </a:txBody>
                  <a:tcPr/>
                </a:tc>
                <a:tc>
                  <a:txBody>
                    <a:bodyPr/>
                    <a:lstStyle/>
                    <a:p>
                      <a:pPr marL="38100" marR="38100" algn="ctr">
                        <a:lnSpc>
                          <a:spcPts val="1600"/>
                        </a:lnSpc>
                        <a:spcAft>
                          <a:spcPts val="0"/>
                        </a:spcAft>
                      </a:pPr>
                      <a:r>
                        <a:rPr lang="en-GB" sz="2000" b="1" dirty="0">
                          <a:effectLst/>
                          <a:latin typeface="Times New Roman" panose="02020603050405020304" pitchFamily="18" charset="0"/>
                          <a:cs typeface="Times New Roman" panose="02020603050405020304" pitchFamily="18" charset="0"/>
                        </a:rPr>
                        <a:t>1</a:t>
                      </a:r>
                      <a:endParaRPr lang="en-GB"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algn="ctr">
                        <a:lnSpc>
                          <a:spcPts val="1600"/>
                        </a:lnSpc>
                        <a:spcAft>
                          <a:spcPts val="0"/>
                        </a:spcAft>
                      </a:pPr>
                      <a:r>
                        <a:rPr lang="en-GB" sz="2000" b="1" dirty="0">
                          <a:effectLst/>
                          <a:latin typeface="Times New Roman" panose="02020603050405020304" pitchFamily="18" charset="0"/>
                          <a:cs typeface="Times New Roman" panose="02020603050405020304" pitchFamily="18" charset="0"/>
                        </a:rPr>
                        <a:t>2</a:t>
                      </a:r>
                      <a:endParaRPr lang="en-GB"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8100" marR="38100" algn="ctr">
                        <a:lnSpc>
                          <a:spcPts val="1600"/>
                        </a:lnSpc>
                        <a:spcAft>
                          <a:spcPts val="0"/>
                        </a:spcAft>
                      </a:pPr>
                      <a:r>
                        <a:rPr lang="en-GB" sz="2000" b="1">
                          <a:effectLst/>
                          <a:latin typeface="Times New Roman" panose="02020603050405020304" pitchFamily="18" charset="0"/>
                          <a:cs typeface="Times New Roman" panose="02020603050405020304" pitchFamily="18" charset="0"/>
                        </a:rPr>
                        <a:t>3</a:t>
                      </a:r>
                      <a:endParaRPr lang="en-GB" sz="2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r>
              <a:tr h="560710">
                <a:tc>
                  <a:txBody>
                    <a:bodyPr/>
                    <a:lstStyle/>
                    <a:p>
                      <a:pPr marL="38100" marR="38100">
                        <a:lnSpc>
                          <a:spcPts val="1600"/>
                        </a:lnSpc>
                        <a:spcAft>
                          <a:spcPts val="0"/>
                        </a:spcAft>
                      </a:pPr>
                      <a:r>
                        <a:rPr lang="en-GB" sz="2000" b="1">
                          <a:effectLst/>
                          <a:latin typeface="Times New Roman" panose="02020603050405020304" pitchFamily="18" charset="0"/>
                          <a:cs typeface="Times New Roman" panose="02020603050405020304" pitchFamily="18" charset="0"/>
                        </a:rPr>
                        <a:t>Premium</a:t>
                      </a:r>
                      <a:endParaRPr lang="en-GB" sz="2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n-GB" sz="2000" b="1">
                          <a:effectLst/>
                          <a:latin typeface="Times New Roman" panose="02020603050405020304" pitchFamily="18" charset="0"/>
                          <a:cs typeface="Times New Roman" panose="02020603050405020304" pitchFamily="18" charset="0"/>
                        </a:rPr>
                        <a:t>361</a:t>
                      </a:r>
                      <a:endParaRPr lang="en-GB" sz="2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n-GB" sz="2000" b="1" dirty="0">
                          <a:effectLst/>
                          <a:latin typeface="Times New Roman" panose="02020603050405020304" pitchFamily="18" charset="0"/>
                          <a:cs typeface="Times New Roman" panose="02020603050405020304" pitchFamily="18" charset="0"/>
                        </a:rPr>
                        <a:t>427</a:t>
                      </a:r>
                      <a:endParaRPr lang="en-GB"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ts val="1600"/>
                        </a:lnSpc>
                        <a:spcAft>
                          <a:spcPts val="0"/>
                        </a:spcAft>
                      </a:pPr>
                      <a:r>
                        <a:rPr lang="en-GB" sz="2000" b="1" dirty="0">
                          <a:effectLst/>
                          <a:latin typeface="Times New Roman" panose="02020603050405020304" pitchFamily="18" charset="0"/>
                          <a:cs typeface="Times New Roman" panose="02020603050405020304" pitchFamily="18" charset="0"/>
                        </a:rPr>
                        <a:t>640</a:t>
                      </a:r>
                      <a:endParaRPr lang="en-GB"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r>
            </a:tbl>
          </a:graphicData>
        </a:graphic>
      </p:graphicFrame>
      <p:graphicFrame>
        <p:nvGraphicFramePr>
          <p:cNvPr id="6" name="Table 5"/>
          <p:cNvGraphicFramePr>
            <a:graphicFrameLocks noGrp="1"/>
          </p:cNvGraphicFramePr>
          <p:nvPr>
            <p:extLst>
              <p:ext uri="{D42A27DB-BD31-4B8C-83A1-F6EECF244321}">
                <p14:modId xmlns="" xmlns:p14="http://schemas.microsoft.com/office/powerpoint/2010/main" val="925797616"/>
              </p:ext>
            </p:extLst>
          </p:nvPr>
        </p:nvGraphicFramePr>
        <p:xfrm>
          <a:off x="6780212" y="1342263"/>
          <a:ext cx="3085683" cy="4071948"/>
        </p:xfrm>
        <a:graphic>
          <a:graphicData uri="http://schemas.openxmlformats.org/drawingml/2006/table">
            <a:tbl>
              <a:tblPr>
                <a:tableStyleId>{5C22544A-7EE6-4342-B048-85BDC9FD1C3A}</a:tableStyleId>
              </a:tblPr>
              <a:tblGrid>
                <a:gridCol w="447379"/>
                <a:gridCol w="1566054"/>
                <a:gridCol w="1072250"/>
              </a:tblGrid>
              <a:tr h="678658">
                <a:tc gridSpan="3">
                  <a:txBody>
                    <a:bodyPr/>
                    <a:lstStyle/>
                    <a:p>
                      <a:pPr marL="38100" marR="38100" algn="ctr">
                        <a:lnSpc>
                          <a:spcPts val="1600"/>
                        </a:lnSpc>
                        <a:spcAft>
                          <a:spcPts val="0"/>
                        </a:spcAft>
                      </a:pPr>
                      <a:r>
                        <a:rPr lang="en-GB" sz="2000" b="1" dirty="0">
                          <a:effectLst/>
                          <a:latin typeface="Times New Roman" panose="02020603050405020304" pitchFamily="18" charset="0"/>
                          <a:cs typeface="Times New Roman" panose="02020603050405020304" pitchFamily="18" charset="0"/>
                        </a:rPr>
                        <a:t>Number of Cases in each Cluster</a:t>
                      </a:r>
                      <a:endParaRPr lang="en-GB"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hMerge="1">
                  <a:txBody>
                    <a:bodyPr/>
                    <a:lstStyle/>
                    <a:p>
                      <a:endParaRPr lang="en-GB"/>
                    </a:p>
                  </a:txBody>
                  <a:tcPr/>
                </a:tc>
                <a:tc hMerge="1">
                  <a:txBody>
                    <a:bodyPr/>
                    <a:lstStyle/>
                    <a:p>
                      <a:endParaRPr lang="en-GB"/>
                    </a:p>
                  </a:txBody>
                  <a:tcPr/>
                </a:tc>
              </a:tr>
              <a:tr h="678658">
                <a:tc rowSpan="3">
                  <a:txBody>
                    <a:bodyPr/>
                    <a:lstStyle/>
                    <a:p>
                      <a:pPr marL="38100" marR="38100" algn="l">
                        <a:lnSpc>
                          <a:spcPts val="1600"/>
                        </a:lnSpc>
                        <a:spcAft>
                          <a:spcPts val="0"/>
                        </a:spcAft>
                      </a:pPr>
                      <a:r>
                        <a:rPr lang="en-GB" sz="2000" b="1" dirty="0">
                          <a:effectLst/>
                          <a:latin typeface="Times New Roman" panose="02020603050405020304" pitchFamily="18" charset="0"/>
                          <a:cs typeface="Times New Roman" panose="02020603050405020304" pitchFamily="18" charset="0"/>
                        </a:rPr>
                        <a:t>Cluster</a:t>
                      </a:r>
                      <a:endParaRPr lang="en-GB"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ts val="1600"/>
                        </a:lnSpc>
                        <a:spcAft>
                          <a:spcPts val="0"/>
                        </a:spcAft>
                      </a:pPr>
                      <a:r>
                        <a:rPr lang="en-GB" sz="2000" b="1" dirty="0">
                          <a:effectLst/>
                          <a:latin typeface="Times New Roman" panose="02020603050405020304" pitchFamily="18" charset="0"/>
                          <a:cs typeface="Times New Roman" panose="02020603050405020304" pitchFamily="18" charset="0"/>
                        </a:rPr>
                        <a:t>1</a:t>
                      </a:r>
                      <a:endParaRPr lang="en-GB"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ts val="1600"/>
                        </a:lnSpc>
                        <a:spcAft>
                          <a:spcPts val="0"/>
                        </a:spcAft>
                      </a:pPr>
                      <a:r>
                        <a:rPr lang="en-GB" sz="2000" b="1" dirty="0">
                          <a:effectLst/>
                          <a:latin typeface="Times New Roman" panose="02020603050405020304" pitchFamily="18" charset="0"/>
                          <a:cs typeface="Times New Roman" panose="02020603050405020304" pitchFamily="18" charset="0"/>
                        </a:rPr>
                        <a:t>13.000</a:t>
                      </a:r>
                      <a:endParaRPr lang="en-GB"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r>
              <a:tr h="678658">
                <a:tc vMerge="1">
                  <a:txBody>
                    <a:bodyPr/>
                    <a:lstStyle/>
                    <a:p>
                      <a:endParaRPr lang="en-GB"/>
                    </a:p>
                  </a:txBody>
                  <a:tcPr/>
                </a:tc>
                <a:tc>
                  <a:txBody>
                    <a:bodyPr/>
                    <a:lstStyle/>
                    <a:p>
                      <a:pPr marL="38100" marR="38100" algn="ctr">
                        <a:lnSpc>
                          <a:spcPts val="1600"/>
                        </a:lnSpc>
                        <a:spcAft>
                          <a:spcPts val="0"/>
                        </a:spcAft>
                      </a:pPr>
                      <a:r>
                        <a:rPr lang="en-GB" sz="2000" b="1" dirty="0">
                          <a:effectLst/>
                          <a:latin typeface="Times New Roman" panose="02020603050405020304" pitchFamily="18" charset="0"/>
                          <a:cs typeface="Times New Roman" panose="02020603050405020304" pitchFamily="18" charset="0"/>
                        </a:rPr>
                        <a:t>2</a:t>
                      </a:r>
                      <a:endParaRPr lang="en-GB"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ts val="1600"/>
                        </a:lnSpc>
                        <a:spcAft>
                          <a:spcPts val="0"/>
                        </a:spcAft>
                      </a:pPr>
                      <a:r>
                        <a:rPr lang="en-GB" sz="2000" b="1" dirty="0">
                          <a:effectLst/>
                          <a:latin typeface="Times New Roman" panose="02020603050405020304" pitchFamily="18" charset="0"/>
                          <a:cs typeface="Times New Roman" panose="02020603050405020304" pitchFamily="18" charset="0"/>
                        </a:rPr>
                        <a:t>7.000</a:t>
                      </a:r>
                      <a:endParaRPr lang="en-GB"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r>
              <a:tr h="678658">
                <a:tc vMerge="1">
                  <a:txBody>
                    <a:bodyPr/>
                    <a:lstStyle/>
                    <a:p>
                      <a:endParaRPr lang="en-GB"/>
                    </a:p>
                  </a:txBody>
                  <a:tcPr/>
                </a:tc>
                <a:tc>
                  <a:txBody>
                    <a:bodyPr/>
                    <a:lstStyle/>
                    <a:p>
                      <a:pPr marL="38100" marR="38100" algn="ctr">
                        <a:lnSpc>
                          <a:spcPts val="1600"/>
                        </a:lnSpc>
                        <a:spcAft>
                          <a:spcPts val="0"/>
                        </a:spcAft>
                      </a:pPr>
                      <a:r>
                        <a:rPr lang="en-GB" sz="2000" b="1" dirty="0">
                          <a:effectLst/>
                          <a:latin typeface="Times New Roman" panose="02020603050405020304" pitchFamily="18" charset="0"/>
                          <a:cs typeface="Times New Roman" panose="02020603050405020304" pitchFamily="18" charset="0"/>
                        </a:rPr>
                        <a:t>3</a:t>
                      </a:r>
                      <a:endParaRPr lang="en-GB"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ts val="1600"/>
                        </a:lnSpc>
                        <a:spcAft>
                          <a:spcPts val="0"/>
                        </a:spcAft>
                      </a:pPr>
                      <a:r>
                        <a:rPr lang="en-GB" sz="2000" b="1" dirty="0">
                          <a:effectLst/>
                          <a:latin typeface="Times New Roman" panose="02020603050405020304" pitchFamily="18" charset="0"/>
                          <a:cs typeface="Times New Roman" panose="02020603050405020304" pitchFamily="18" charset="0"/>
                        </a:rPr>
                        <a:t>5.000</a:t>
                      </a:r>
                      <a:endParaRPr lang="en-GB"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r>
              <a:tr h="678658">
                <a:tc gridSpan="2">
                  <a:txBody>
                    <a:bodyPr/>
                    <a:lstStyle/>
                    <a:p>
                      <a:pPr marL="38100" marR="38100" algn="ctr">
                        <a:lnSpc>
                          <a:spcPts val="1600"/>
                        </a:lnSpc>
                        <a:spcAft>
                          <a:spcPts val="0"/>
                        </a:spcAft>
                      </a:pPr>
                      <a:r>
                        <a:rPr lang="en-GB" sz="2000" b="1" dirty="0">
                          <a:effectLst/>
                          <a:latin typeface="Times New Roman" panose="02020603050405020304" pitchFamily="18" charset="0"/>
                          <a:cs typeface="Times New Roman" panose="02020603050405020304" pitchFamily="18" charset="0"/>
                        </a:rPr>
                        <a:t>Valid</a:t>
                      </a:r>
                      <a:endParaRPr lang="en-GB"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en-GB"/>
                    </a:p>
                  </a:txBody>
                  <a:tcPr/>
                </a:tc>
                <a:tc>
                  <a:txBody>
                    <a:bodyPr/>
                    <a:lstStyle/>
                    <a:p>
                      <a:pPr marL="38100" marR="38100" algn="ctr">
                        <a:lnSpc>
                          <a:spcPts val="1600"/>
                        </a:lnSpc>
                        <a:spcAft>
                          <a:spcPts val="0"/>
                        </a:spcAft>
                      </a:pPr>
                      <a:r>
                        <a:rPr lang="en-GB" sz="2000" b="1" dirty="0">
                          <a:effectLst/>
                          <a:latin typeface="Times New Roman" panose="02020603050405020304" pitchFamily="18" charset="0"/>
                          <a:cs typeface="Times New Roman" panose="02020603050405020304" pitchFamily="18" charset="0"/>
                        </a:rPr>
                        <a:t>25.000</a:t>
                      </a:r>
                      <a:endParaRPr lang="en-GB"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r>
              <a:tr h="678658">
                <a:tc gridSpan="2">
                  <a:txBody>
                    <a:bodyPr/>
                    <a:lstStyle/>
                    <a:p>
                      <a:pPr marL="38100" marR="38100" algn="ctr">
                        <a:lnSpc>
                          <a:spcPts val="1600"/>
                        </a:lnSpc>
                        <a:spcAft>
                          <a:spcPts val="0"/>
                        </a:spcAft>
                      </a:pPr>
                      <a:endParaRPr lang="en-GB"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en-GB"/>
                    </a:p>
                  </a:txBody>
                  <a:tcPr/>
                </a:tc>
                <a:tc>
                  <a:txBody>
                    <a:bodyPr/>
                    <a:lstStyle/>
                    <a:p>
                      <a:pPr marL="38100" marR="38100" algn="ctr">
                        <a:lnSpc>
                          <a:spcPts val="1600"/>
                        </a:lnSpc>
                        <a:spcAft>
                          <a:spcPts val="0"/>
                        </a:spcAft>
                      </a:pPr>
                      <a:endParaRPr lang="en-GB"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r>
            </a:tbl>
          </a:graphicData>
        </a:graphic>
      </p:graphicFrame>
      <p:sp>
        <p:nvSpPr>
          <p:cNvPr id="7" name="Rectangle 1"/>
          <p:cNvSpPr>
            <a:spLocks noChangeArrowheads="1"/>
          </p:cNvSpPr>
          <p:nvPr/>
        </p:nvSpPr>
        <p:spPr bwMode="auto">
          <a:xfrm>
            <a:off x="3260558" y="718828"/>
            <a:ext cx="4876656" cy="80021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2800" b="0" i="0" u="none" strike="noStrike" cap="none" normalizeH="0" baseline="0" dirty="0" smtClean="0">
                <a:ln>
                  <a:noFill/>
                </a:ln>
                <a:solidFill>
                  <a:schemeClr val="accent6"/>
                </a:solidFill>
                <a:effectLst/>
                <a:latin typeface="Times New Roman" panose="02020603050405020304" pitchFamily="18" charset="0"/>
                <a:ea typeface="Calibri" panose="020F0502020204030204" pitchFamily="34" charset="0"/>
                <a:cs typeface="Times New Roman" panose="02020603050405020304" pitchFamily="18" charset="0"/>
                <a:hlinkClick r:id="rId2" action="ppaction://hlinkfile"/>
              </a:rPr>
              <a:t>Clustering of premium segments</a:t>
            </a:r>
            <a:endParaRPr kumimoji="0" lang="en-GB" sz="2800" b="0" i="0" u="none" strike="noStrike" cap="none" normalizeH="0" baseline="0" dirty="0" smtClean="0">
              <a:ln>
                <a:noFill/>
              </a:ln>
              <a:solidFill>
                <a:schemeClr val="accent6"/>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 xmlns:p14="http://schemas.microsoft.com/office/powerpoint/2010/main" val="39950784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949" y="5350933"/>
            <a:ext cx="8534400" cy="1507067"/>
          </a:xfrm>
        </p:spPr>
        <p:txBody>
          <a:bodyPr>
            <a:normAutofit fontScale="90000"/>
          </a:bodyPr>
          <a:lstStyle/>
          <a:p>
            <a:r>
              <a:rPr lang="en-GB" b="1" u="sng" dirty="0">
                <a:solidFill>
                  <a:schemeClr val="bg1"/>
                </a:solidFill>
                <a:hlinkClick r:id="rId3" action="ppaction://hlinkfile"/>
              </a:rPr>
              <a:t>RSBY CLAIMS ANALYSIS WITH DATA MINING</a:t>
            </a:r>
            <a:r>
              <a:rPr lang="en-GB" dirty="0">
                <a:hlinkClick r:id="rId3" action="ppaction://hlinkfile"/>
              </a:rPr>
              <a:t/>
            </a:r>
            <a:br>
              <a:rPr lang="en-GB" dirty="0">
                <a:hlinkClick r:id="rId3" action="ppaction://hlinkfile"/>
              </a:rPr>
            </a:br>
            <a:endParaRPr lang="en-GB" dirty="0"/>
          </a:p>
        </p:txBody>
      </p:sp>
      <p:pic>
        <p:nvPicPr>
          <p:cNvPr id="4" name="Content Placeholder 3"/>
          <p:cNvPicPr>
            <a:picLocks noGrp="1" noChangeAspect="1"/>
          </p:cNvPicPr>
          <p:nvPr>
            <p:ph idx="1"/>
          </p:nvPr>
        </p:nvPicPr>
        <p:blipFill>
          <a:blip r:embed="rId4"/>
          <a:stretch>
            <a:fillRect/>
          </a:stretch>
        </p:blipFill>
        <p:spPr>
          <a:xfrm>
            <a:off x="-1476506" y="1427967"/>
            <a:ext cx="6121452" cy="2467628"/>
          </a:xfrm>
          <a:prstGeom prst="rect">
            <a:avLst/>
          </a:prstGeom>
        </p:spPr>
      </p:pic>
      <p:graphicFrame>
        <p:nvGraphicFramePr>
          <p:cNvPr id="5" name="Object 4"/>
          <p:cNvGraphicFramePr>
            <a:graphicFrameLocks noChangeAspect="1"/>
          </p:cNvGraphicFramePr>
          <p:nvPr>
            <p:extLst>
              <p:ext uri="{D42A27DB-BD31-4B8C-83A1-F6EECF244321}">
                <p14:modId xmlns="" xmlns:p14="http://schemas.microsoft.com/office/powerpoint/2010/main" val="1167939373"/>
              </p:ext>
            </p:extLst>
          </p:nvPr>
        </p:nvGraphicFramePr>
        <p:xfrm>
          <a:off x="3022618" y="100208"/>
          <a:ext cx="5601139" cy="5250725"/>
        </p:xfrm>
        <a:graphic>
          <a:graphicData uri="http://schemas.openxmlformats.org/presentationml/2006/ole">
            <p:oleObj spid="_x0000_s3109" name="Document" r:id="rId5" imgW="6130761" imgH="6923064" progId="Word.Document.12">
              <p:embed/>
            </p:oleObj>
          </a:graphicData>
        </a:graphic>
      </p:graphicFrame>
    </p:spTree>
    <p:extLst>
      <p:ext uri="{BB962C8B-B14F-4D97-AF65-F5344CB8AC3E}">
        <p14:creationId xmlns="" xmlns:p14="http://schemas.microsoft.com/office/powerpoint/2010/main" val="33562045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 xmlns:p14="http://schemas.microsoft.com/office/powerpoint/2010/main" val="4277368770"/>
              </p:ext>
            </p:extLst>
          </p:nvPr>
        </p:nvGraphicFramePr>
        <p:xfrm>
          <a:off x="831600" y="517316"/>
          <a:ext cx="2247900" cy="1540085"/>
        </p:xfrm>
        <a:graphic>
          <a:graphicData uri="http://schemas.openxmlformats.org/drawingml/2006/table">
            <a:tbl>
              <a:tblPr/>
              <a:tblGrid>
                <a:gridCol w="963568"/>
                <a:gridCol w="642166"/>
                <a:gridCol w="642166"/>
              </a:tblGrid>
              <a:tr h="308017">
                <a:tc gridSpan="3">
                  <a:txBody>
                    <a:bodyPr/>
                    <a:lstStyle/>
                    <a:p>
                      <a:pPr marL="38100" marR="38100" algn="ctr">
                        <a:lnSpc>
                          <a:spcPts val="1600"/>
                        </a:lnSpc>
                        <a:spcAft>
                          <a:spcPts val="0"/>
                        </a:spcAft>
                      </a:pPr>
                      <a:r>
                        <a:rPr lang="en-GB" sz="16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Final Cluster Centres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w="28575" cap="flat" cmpd="sng" algn="ctr">
                      <a:solidFill>
                        <a:srgbClr val="000000"/>
                      </a:solidFill>
                      <a:prstDash val="solid"/>
                      <a:round/>
                      <a:headEnd type="none" w="med" len="med"/>
                      <a:tailEnd type="none" w="med" len="med"/>
                    </a:lnB>
                    <a:solidFill>
                      <a:srgbClr val="FFFFFF"/>
                    </a:solidFill>
                  </a:tcPr>
                </a:tc>
                <a:tc hMerge="1">
                  <a:txBody>
                    <a:bodyPr/>
                    <a:lstStyle/>
                    <a:p>
                      <a:endParaRPr lang="en-GB"/>
                    </a:p>
                  </a:txBody>
                  <a:tcPr/>
                </a:tc>
                <a:tc hMerge="1">
                  <a:txBody>
                    <a:bodyPr/>
                    <a:lstStyle/>
                    <a:p>
                      <a:endParaRPr lang="en-GB"/>
                    </a:p>
                  </a:txBody>
                  <a:tcPr/>
                </a:tc>
              </a:tr>
              <a:tr h="308017">
                <a:tc rowSpan="2">
                  <a:txBody>
                    <a:bodyPr/>
                    <a:lstStyle/>
                    <a:p>
                      <a:pPr marL="38100" marR="38100" algn="ctr">
                        <a:lnSpc>
                          <a:spcPts val="1600"/>
                        </a:lnSpc>
                        <a:spcAft>
                          <a:spcPts val="0"/>
                        </a:spcAft>
                      </a:pPr>
                      <a:r>
                        <a:rPr lang="en-GB"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gridSpan="2">
                  <a:txBody>
                    <a:bodyPr/>
                    <a:lstStyle/>
                    <a:p>
                      <a:pPr marL="38100" marR="38100" algn="ctr">
                        <a:lnSpc>
                          <a:spcPts val="1600"/>
                        </a:lnSpc>
                        <a:spcAft>
                          <a:spcPts val="0"/>
                        </a:spcAft>
                      </a:pPr>
                      <a:r>
                        <a:rPr lang="en-GB"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Cluster</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GB"/>
                    </a:p>
                  </a:txBody>
                  <a:tcPr/>
                </a:tc>
              </a:tr>
              <a:tr h="308017">
                <a:tc vMerge="1">
                  <a:txBody>
                    <a:bodyPr/>
                    <a:lstStyle/>
                    <a:p>
                      <a:endParaRPr lang="en-GB"/>
                    </a:p>
                  </a:txBody>
                  <a:tcPr/>
                </a:tc>
                <a:tc>
                  <a:txBody>
                    <a:bodyPr/>
                    <a:lstStyle/>
                    <a:p>
                      <a:pPr marL="38100" marR="38100" algn="ctr">
                        <a:lnSpc>
                          <a:spcPts val="1600"/>
                        </a:lnSpc>
                        <a:spcAft>
                          <a:spcPts val="0"/>
                        </a:spcAft>
                      </a:pPr>
                      <a:r>
                        <a:rPr lang="en-GB"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n-GB"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r>
              <a:tr h="616034">
                <a:tc>
                  <a:txBody>
                    <a:bodyPr/>
                    <a:lstStyle/>
                    <a:p>
                      <a:pPr marL="38100" marR="38100" algn="ctr">
                        <a:lnSpc>
                          <a:spcPts val="1600"/>
                        </a:lnSpc>
                        <a:spcAft>
                          <a:spcPts val="0"/>
                        </a:spcAft>
                      </a:pPr>
                      <a:r>
                        <a:rPr lang="en-GB"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Approved  Amt.</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n-GB"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1968</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n-GB"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13437</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r>
            </a:tbl>
          </a:graphicData>
        </a:graphic>
      </p:graphicFrame>
      <p:graphicFrame>
        <p:nvGraphicFramePr>
          <p:cNvPr id="5" name="Table 4"/>
          <p:cNvGraphicFramePr>
            <a:graphicFrameLocks noGrp="1"/>
          </p:cNvGraphicFramePr>
          <p:nvPr>
            <p:extLst>
              <p:ext uri="{D42A27DB-BD31-4B8C-83A1-F6EECF244321}">
                <p14:modId xmlns="" xmlns:p14="http://schemas.microsoft.com/office/powerpoint/2010/main" val="2970374958"/>
              </p:ext>
            </p:extLst>
          </p:nvPr>
        </p:nvGraphicFramePr>
        <p:xfrm>
          <a:off x="966203" y="2678990"/>
          <a:ext cx="2378576" cy="2109579"/>
        </p:xfrm>
        <a:graphic>
          <a:graphicData uri="http://schemas.openxmlformats.org/drawingml/2006/table">
            <a:tbl>
              <a:tblPr/>
              <a:tblGrid>
                <a:gridCol w="697064"/>
                <a:gridCol w="840756"/>
                <a:gridCol w="840756"/>
              </a:tblGrid>
              <a:tr h="527395">
                <a:tc gridSpan="3">
                  <a:txBody>
                    <a:bodyPr/>
                    <a:lstStyle/>
                    <a:p>
                      <a:pPr marL="38100" marR="38100" algn="ctr">
                        <a:lnSpc>
                          <a:spcPts val="1600"/>
                        </a:lnSpc>
                        <a:spcAft>
                          <a:spcPts val="0"/>
                        </a:spcAft>
                      </a:pPr>
                      <a:r>
                        <a:rPr lang="en-GB" sz="18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Number of Cases in each Cluster</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w="28575" cap="flat" cmpd="sng" algn="ctr">
                      <a:solidFill>
                        <a:srgbClr val="000000"/>
                      </a:solidFill>
                      <a:prstDash val="solid"/>
                      <a:round/>
                      <a:headEnd type="none" w="med" len="med"/>
                      <a:tailEnd type="none" w="med" len="med"/>
                    </a:lnB>
                    <a:solidFill>
                      <a:srgbClr val="FFFFFF"/>
                    </a:solidFill>
                  </a:tcPr>
                </a:tc>
                <a:tc hMerge="1">
                  <a:txBody>
                    <a:bodyPr/>
                    <a:lstStyle/>
                    <a:p>
                      <a:endParaRPr lang="en-GB"/>
                    </a:p>
                  </a:txBody>
                  <a:tcPr/>
                </a:tc>
                <a:tc hMerge="1">
                  <a:txBody>
                    <a:bodyPr/>
                    <a:lstStyle/>
                    <a:p>
                      <a:endParaRPr lang="en-GB"/>
                    </a:p>
                  </a:txBody>
                  <a:tcPr/>
                </a:tc>
              </a:tr>
              <a:tr h="527395">
                <a:tc rowSpan="2">
                  <a:txBody>
                    <a:bodyPr/>
                    <a:lstStyle/>
                    <a:p>
                      <a:pPr marL="38100" marR="38100">
                        <a:lnSpc>
                          <a:spcPts val="1600"/>
                        </a:lnSpc>
                        <a:spcAft>
                          <a:spcPts val="0"/>
                        </a:spcAft>
                      </a:pPr>
                      <a:r>
                        <a:rPr lang="en-GB"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Cluster</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a:noFill/>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nSpc>
                          <a:spcPts val="1600"/>
                        </a:lnSpc>
                        <a:spcAft>
                          <a:spcPts val="0"/>
                        </a:spcAft>
                      </a:pPr>
                      <a:r>
                        <a:rPr lang="en-GB"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r">
                        <a:lnSpc>
                          <a:spcPts val="1600"/>
                        </a:lnSpc>
                        <a:spcAft>
                          <a:spcPts val="0"/>
                        </a:spcAft>
                      </a:pPr>
                      <a:r>
                        <a:rPr lang="en-GB"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1682.000</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r>
              <a:tr h="263697">
                <a:tc vMerge="1">
                  <a:txBody>
                    <a:bodyPr/>
                    <a:lstStyle/>
                    <a:p>
                      <a:endParaRPr lang="en-GB"/>
                    </a:p>
                  </a:txBody>
                  <a:tcPr/>
                </a:tc>
                <a:tc>
                  <a:txBody>
                    <a:bodyPr/>
                    <a:lstStyle/>
                    <a:p>
                      <a:pPr marL="38100" marR="38100">
                        <a:lnSpc>
                          <a:spcPts val="1600"/>
                        </a:lnSpc>
                        <a:spcAft>
                          <a:spcPts val="0"/>
                        </a:spcAft>
                      </a:pPr>
                      <a:r>
                        <a:rPr lang="en-GB"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ts val="1600"/>
                        </a:lnSpc>
                        <a:spcAft>
                          <a:spcPts val="0"/>
                        </a:spcAft>
                      </a:pPr>
                      <a:r>
                        <a:rPr lang="en-GB"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409.000</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r>
              <a:tr h="527395">
                <a:tc gridSpan="2">
                  <a:txBody>
                    <a:bodyPr/>
                    <a:lstStyle/>
                    <a:p>
                      <a:pPr marL="38100" marR="38100">
                        <a:lnSpc>
                          <a:spcPts val="1600"/>
                        </a:lnSpc>
                        <a:spcAft>
                          <a:spcPts val="0"/>
                        </a:spcAft>
                      </a:pPr>
                      <a:r>
                        <a:rPr lang="en-GB"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Valid</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c hMerge="1">
                  <a:txBody>
                    <a:bodyPr/>
                    <a:lstStyle/>
                    <a:p>
                      <a:endParaRPr lang="en-GB"/>
                    </a:p>
                  </a:txBody>
                  <a:tcPr/>
                </a:tc>
                <a:tc>
                  <a:txBody>
                    <a:bodyPr/>
                    <a:lstStyle/>
                    <a:p>
                      <a:pPr marL="38100" marR="38100" algn="r">
                        <a:lnSpc>
                          <a:spcPts val="1600"/>
                        </a:lnSpc>
                        <a:spcAft>
                          <a:spcPts val="0"/>
                        </a:spcAft>
                      </a:pPr>
                      <a:r>
                        <a:rPr lang="en-GB"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2091.000</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r>
              <a:tr h="263697">
                <a:tc gridSpan="2">
                  <a:txBody>
                    <a:bodyPr/>
                    <a:lstStyle/>
                    <a:p>
                      <a:pPr marL="38100" marR="38100">
                        <a:lnSpc>
                          <a:spcPts val="1600"/>
                        </a:lnSpc>
                        <a:spcAft>
                          <a:spcPts val="0"/>
                        </a:spcAft>
                      </a:pPr>
                      <a:r>
                        <a:rPr lang="en-GB"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Missing</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hMerge="1">
                  <a:txBody>
                    <a:bodyPr/>
                    <a:lstStyle/>
                    <a:p>
                      <a:endParaRPr lang="en-GB"/>
                    </a:p>
                  </a:txBody>
                  <a:tcPr/>
                </a:tc>
                <a:tc>
                  <a:txBody>
                    <a:bodyPr/>
                    <a:lstStyle/>
                    <a:p>
                      <a:pPr marL="38100" marR="38100" algn="r">
                        <a:lnSpc>
                          <a:spcPts val="1600"/>
                        </a:lnSpc>
                        <a:spcAft>
                          <a:spcPts val="0"/>
                        </a:spcAft>
                      </a:pPr>
                      <a:r>
                        <a:rPr lang="en-GB"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19.000</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r>
            </a:tbl>
          </a:graphicData>
        </a:graphic>
      </p:graphicFrame>
      <p:graphicFrame>
        <p:nvGraphicFramePr>
          <p:cNvPr id="6" name="Table 5"/>
          <p:cNvGraphicFramePr>
            <a:graphicFrameLocks noGrp="1"/>
          </p:cNvGraphicFramePr>
          <p:nvPr>
            <p:extLst>
              <p:ext uri="{D42A27DB-BD31-4B8C-83A1-F6EECF244321}">
                <p14:modId xmlns="" xmlns:p14="http://schemas.microsoft.com/office/powerpoint/2010/main" val="750035628"/>
              </p:ext>
            </p:extLst>
          </p:nvPr>
        </p:nvGraphicFramePr>
        <p:xfrm>
          <a:off x="4518526" y="264692"/>
          <a:ext cx="4162426" cy="6112044"/>
        </p:xfrm>
        <a:graphic>
          <a:graphicData uri="http://schemas.openxmlformats.org/drawingml/2006/table">
            <a:tbl>
              <a:tblPr/>
              <a:tblGrid>
                <a:gridCol w="717498"/>
                <a:gridCol w="861232"/>
                <a:gridCol w="1097628"/>
                <a:gridCol w="624836"/>
                <a:gridCol w="861232"/>
              </a:tblGrid>
              <a:tr h="359532">
                <a:tc gridSpan="5">
                  <a:txBody>
                    <a:bodyPr/>
                    <a:lstStyle/>
                    <a:p>
                      <a:pPr marL="38100" marR="38100" algn="ctr">
                        <a:lnSpc>
                          <a:spcPts val="1600"/>
                        </a:lnSpc>
                        <a:spcAft>
                          <a:spcPts val="0"/>
                        </a:spcAft>
                      </a:pPr>
                      <a:r>
                        <a:rPr lang="en-GB"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Statistics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a:noFill/>
                    </a:lnT>
                    <a:lnB w="28575" cap="flat" cmpd="sng" algn="ctr">
                      <a:solidFill>
                        <a:srgbClr val="000000"/>
                      </a:solidFill>
                      <a:prstDash val="solid"/>
                      <a:round/>
                      <a:headEnd type="none" w="med" len="med"/>
                      <a:tailEnd type="none" w="med" len="med"/>
                    </a:lnB>
                    <a:solidFill>
                      <a:srgbClr val="FFFFFF"/>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719064">
                <a:tc gridSpan="2">
                  <a:txBody>
                    <a:bodyPr/>
                    <a:lstStyle/>
                    <a:p>
                      <a:pPr marL="38100" marR="38100" algn="ctr">
                        <a:lnSpc>
                          <a:spcPts val="1600"/>
                        </a:lnSpc>
                        <a:spcAft>
                          <a:spcPts val="0"/>
                        </a:spcAft>
                      </a:pPr>
                      <a:r>
                        <a:rPr lang="en-GB"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hMerge="1">
                  <a:txBody>
                    <a:bodyPr/>
                    <a:lstStyle/>
                    <a:p>
                      <a:endParaRPr lang="en-GB"/>
                    </a:p>
                  </a:txBody>
                  <a:tcPr/>
                </a:tc>
                <a:tc>
                  <a:txBody>
                    <a:bodyPr/>
                    <a:lstStyle/>
                    <a:p>
                      <a:pPr marL="38100" marR="38100" algn="ctr">
                        <a:lnSpc>
                          <a:spcPts val="1600"/>
                        </a:lnSpc>
                        <a:spcAft>
                          <a:spcPts val="0"/>
                        </a:spcAft>
                      </a:pPr>
                      <a:r>
                        <a:rPr lang="en-GB"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Approved  Amt.</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n-GB"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Hospital Name</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n-GB"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ProcedureName</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r>
              <a:tr h="359532">
                <a:tc rowSpan="2">
                  <a:txBody>
                    <a:bodyPr/>
                    <a:lstStyle/>
                    <a:p>
                      <a:pPr marL="38100" marR="38100" algn="ctr">
                        <a:lnSpc>
                          <a:spcPts val="1600"/>
                        </a:lnSpc>
                        <a:spcAft>
                          <a:spcPts val="0"/>
                        </a:spcAft>
                      </a:pPr>
                      <a:r>
                        <a:rPr lang="en-GB"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a:noFill/>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ctr">
                        <a:lnSpc>
                          <a:spcPts val="1600"/>
                        </a:lnSpc>
                        <a:spcAft>
                          <a:spcPts val="0"/>
                        </a:spcAft>
                      </a:pPr>
                      <a:r>
                        <a:rPr lang="en-GB"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Valid</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ctr">
                        <a:lnSpc>
                          <a:spcPts val="1600"/>
                        </a:lnSpc>
                        <a:spcAft>
                          <a:spcPts val="0"/>
                        </a:spcAft>
                      </a:pPr>
                      <a:r>
                        <a:rPr lang="en-GB"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2091</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ctr">
                        <a:lnSpc>
                          <a:spcPts val="1600"/>
                        </a:lnSpc>
                        <a:spcAft>
                          <a:spcPts val="0"/>
                        </a:spcAft>
                      </a:pPr>
                      <a:r>
                        <a:rPr lang="en-GB"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2110</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ctr">
                        <a:lnSpc>
                          <a:spcPts val="1600"/>
                        </a:lnSpc>
                        <a:spcAft>
                          <a:spcPts val="0"/>
                        </a:spcAft>
                      </a:pPr>
                      <a:r>
                        <a:rPr lang="en-GB"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2110</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r>
              <a:tr h="359532">
                <a:tc vMerge="1">
                  <a:txBody>
                    <a:bodyPr/>
                    <a:lstStyle/>
                    <a:p>
                      <a:endParaRPr lang="en-GB"/>
                    </a:p>
                  </a:txBody>
                  <a:tcPr/>
                </a:tc>
                <a:tc>
                  <a:txBody>
                    <a:bodyPr/>
                    <a:lstStyle/>
                    <a:p>
                      <a:pPr marL="38100" marR="38100" algn="ctr">
                        <a:lnSpc>
                          <a:spcPts val="1600"/>
                        </a:lnSpc>
                        <a:spcAft>
                          <a:spcPts val="0"/>
                        </a:spcAft>
                      </a:pPr>
                      <a:r>
                        <a:rPr lang="en-GB"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Missing</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ctr">
                        <a:lnSpc>
                          <a:spcPts val="1600"/>
                        </a:lnSpc>
                        <a:spcAft>
                          <a:spcPts val="0"/>
                        </a:spcAft>
                      </a:pPr>
                      <a:r>
                        <a:rPr lang="en-GB"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19</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ctr">
                        <a:lnSpc>
                          <a:spcPts val="1600"/>
                        </a:lnSpc>
                        <a:spcAft>
                          <a:spcPts val="0"/>
                        </a:spcAft>
                      </a:pPr>
                      <a:r>
                        <a:rPr lang="en-GB"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ctr">
                        <a:lnSpc>
                          <a:spcPts val="1600"/>
                        </a:lnSpc>
                        <a:spcAft>
                          <a:spcPts val="0"/>
                        </a:spcAft>
                      </a:pPr>
                      <a:r>
                        <a:rPr lang="en-GB"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r>
              <a:tr h="359532">
                <a:tc gridSpan="2">
                  <a:txBody>
                    <a:bodyPr/>
                    <a:lstStyle/>
                    <a:p>
                      <a:pPr marL="38100" marR="38100" algn="ctr">
                        <a:lnSpc>
                          <a:spcPts val="1600"/>
                        </a:lnSpc>
                        <a:spcAft>
                          <a:spcPts val="0"/>
                        </a:spcAft>
                      </a:pPr>
                      <a:r>
                        <a:rPr lang="en-GB"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Mean</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c hMerge="1">
                  <a:txBody>
                    <a:bodyPr/>
                    <a:lstStyle/>
                    <a:p>
                      <a:endParaRPr lang="en-GB"/>
                    </a:p>
                  </a:txBody>
                  <a:tcPr/>
                </a:tc>
                <a:tc>
                  <a:txBody>
                    <a:bodyPr/>
                    <a:lstStyle/>
                    <a:p>
                      <a:pPr marL="38100" marR="38100" algn="ctr">
                        <a:lnSpc>
                          <a:spcPts val="1600"/>
                        </a:lnSpc>
                        <a:spcAft>
                          <a:spcPts val="0"/>
                        </a:spcAft>
                      </a:pPr>
                      <a:r>
                        <a:rPr lang="en-GB"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4211.55</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07000"/>
                        </a:lnSpc>
                        <a:spcAft>
                          <a:spcPts val="0"/>
                        </a:spcAft>
                      </a:pPr>
                      <a:r>
                        <a:rPr lang="en-GB" sz="1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07000"/>
                        </a:lnSpc>
                        <a:spcAft>
                          <a:spcPts val="0"/>
                        </a:spcAft>
                      </a:pPr>
                      <a:r>
                        <a:rPr lang="en-GB" sz="1400">
                          <a:effectLst/>
                          <a:latin typeface="Times New Roman" panose="02020603050405020304" pitchFamily="18" charset="0"/>
                          <a:ea typeface="Calibri" panose="020F0502020204030204" pitchFamily="34" charset="0"/>
                          <a:cs typeface="Times New Roman" panose="02020603050405020304" pitchFamily="18" charset="0"/>
                        </a:rPr>
                        <a:t> </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r>
              <a:tr h="359532">
                <a:tc gridSpan="2">
                  <a:txBody>
                    <a:bodyPr/>
                    <a:lstStyle/>
                    <a:p>
                      <a:pPr marL="38100" marR="38100" algn="ctr">
                        <a:lnSpc>
                          <a:spcPts val="1600"/>
                        </a:lnSpc>
                        <a:spcAft>
                          <a:spcPts val="0"/>
                        </a:spcAft>
                      </a:pPr>
                      <a:r>
                        <a:rPr lang="en-GB"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Median</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c hMerge="1">
                  <a:txBody>
                    <a:bodyPr/>
                    <a:lstStyle/>
                    <a:p>
                      <a:endParaRPr lang="en-GB"/>
                    </a:p>
                  </a:txBody>
                  <a:tcPr/>
                </a:tc>
                <a:tc>
                  <a:txBody>
                    <a:bodyPr/>
                    <a:lstStyle/>
                    <a:p>
                      <a:pPr marL="38100" marR="38100" algn="ctr">
                        <a:lnSpc>
                          <a:spcPts val="1600"/>
                        </a:lnSpc>
                        <a:spcAft>
                          <a:spcPts val="0"/>
                        </a:spcAft>
                      </a:pPr>
                      <a:r>
                        <a:rPr lang="en-GB"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1500.00</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07000"/>
                        </a:lnSpc>
                        <a:spcAft>
                          <a:spcPts val="0"/>
                        </a:spcAft>
                      </a:pPr>
                      <a:r>
                        <a:rPr lang="en-GB" sz="1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07000"/>
                        </a:lnSpc>
                        <a:spcAft>
                          <a:spcPts val="0"/>
                        </a:spcAft>
                      </a:pPr>
                      <a:r>
                        <a:rPr lang="en-GB" sz="1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r>
              <a:tr h="359532">
                <a:tc gridSpan="2">
                  <a:txBody>
                    <a:bodyPr/>
                    <a:lstStyle/>
                    <a:p>
                      <a:pPr marL="38100" marR="38100" algn="ctr">
                        <a:lnSpc>
                          <a:spcPts val="1600"/>
                        </a:lnSpc>
                        <a:spcAft>
                          <a:spcPts val="0"/>
                        </a:spcAft>
                      </a:pPr>
                      <a:r>
                        <a:rPr lang="en-GB"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Mode</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c hMerge="1">
                  <a:txBody>
                    <a:bodyPr/>
                    <a:lstStyle/>
                    <a:p>
                      <a:endParaRPr lang="en-GB"/>
                    </a:p>
                  </a:txBody>
                  <a:tcPr/>
                </a:tc>
                <a:tc>
                  <a:txBody>
                    <a:bodyPr/>
                    <a:lstStyle/>
                    <a:p>
                      <a:pPr marL="38100" marR="38100" algn="ctr">
                        <a:lnSpc>
                          <a:spcPts val="1600"/>
                        </a:lnSpc>
                        <a:spcAft>
                          <a:spcPts val="0"/>
                        </a:spcAft>
                      </a:pPr>
                      <a:r>
                        <a:rPr lang="en-GB"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1000</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07000"/>
                        </a:lnSpc>
                        <a:spcAft>
                          <a:spcPts val="0"/>
                        </a:spcAft>
                      </a:pPr>
                      <a:r>
                        <a:rPr lang="en-GB" sz="1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07000"/>
                        </a:lnSpc>
                        <a:spcAft>
                          <a:spcPts val="0"/>
                        </a:spcAft>
                      </a:pPr>
                      <a:r>
                        <a:rPr lang="en-GB" sz="1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r>
              <a:tr h="359532">
                <a:tc gridSpan="2">
                  <a:txBody>
                    <a:bodyPr/>
                    <a:lstStyle/>
                    <a:p>
                      <a:pPr marL="38100" marR="38100" algn="ctr">
                        <a:lnSpc>
                          <a:spcPts val="1600"/>
                        </a:lnSpc>
                        <a:spcAft>
                          <a:spcPts val="0"/>
                        </a:spcAft>
                      </a:pPr>
                      <a:r>
                        <a:rPr lang="en-GB"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Std. Deviation</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c hMerge="1">
                  <a:txBody>
                    <a:bodyPr/>
                    <a:lstStyle/>
                    <a:p>
                      <a:endParaRPr lang="en-GB"/>
                    </a:p>
                  </a:txBody>
                  <a:tcPr/>
                </a:tc>
                <a:tc>
                  <a:txBody>
                    <a:bodyPr/>
                    <a:lstStyle/>
                    <a:p>
                      <a:pPr marL="38100" marR="38100" algn="ctr">
                        <a:lnSpc>
                          <a:spcPts val="1600"/>
                        </a:lnSpc>
                        <a:spcAft>
                          <a:spcPts val="0"/>
                        </a:spcAft>
                      </a:pPr>
                      <a:r>
                        <a:rPr lang="en-GB"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5136.180</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07000"/>
                        </a:lnSpc>
                        <a:spcAft>
                          <a:spcPts val="0"/>
                        </a:spcAft>
                      </a:pPr>
                      <a:r>
                        <a:rPr lang="en-GB" sz="1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07000"/>
                        </a:lnSpc>
                        <a:spcAft>
                          <a:spcPts val="0"/>
                        </a:spcAft>
                      </a:pPr>
                      <a:r>
                        <a:rPr lang="en-GB" sz="1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r>
              <a:tr h="719064">
                <a:tc gridSpan="2">
                  <a:txBody>
                    <a:bodyPr/>
                    <a:lstStyle/>
                    <a:p>
                      <a:pPr marL="38100" marR="38100" algn="ctr">
                        <a:lnSpc>
                          <a:spcPts val="1600"/>
                        </a:lnSpc>
                        <a:spcAft>
                          <a:spcPts val="0"/>
                        </a:spcAft>
                      </a:pPr>
                      <a:r>
                        <a:rPr lang="en-GB"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Variance</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c hMerge="1">
                  <a:txBody>
                    <a:bodyPr/>
                    <a:lstStyle/>
                    <a:p>
                      <a:endParaRPr lang="en-GB"/>
                    </a:p>
                  </a:txBody>
                  <a:tcPr/>
                </a:tc>
                <a:tc>
                  <a:txBody>
                    <a:bodyPr/>
                    <a:lstStyle/>
                    <a:p>
                      <a:pPr marL="38100" marR="38100" algn="ctr">
                        <a:lnSpc>
                          <a:spcPts val="1600"/>
                        </a:lnSpc>
                        <a:spcAft>
                          <a:spcPts val="0"/>
                        </a:spcAft>
                      </a:pPr>
                      <a:r>
                        <a:rPr lang="en-GB"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26380340.691</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07000"/>
                        </a:lnSpc>
                        <a:spcAft>
                          <a:spcPts val="0"/>
                        </a:spcAft>
                      </a:pPr>
                      <a:r>
                        <a:rPr lang="en-GB" sz="1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07000"/>
                        </a:lnSpc>
                        <a:spcAft>
                          <a:spcPts val="0"/>
                        </a:spcAft>
                      </a:pPr>
                      <a:r>
                        <a:rPr lang="en-GB" sz="1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r>
              <a:tr h="359532">
                <a:tc gridSpan="2">
                  <a:txBody>
                    <a:bodyPr/>
                    <a:lstStyle/>
                    <a:p>
                      <a:pPr marL="38100" marR="38100" algn="ctr">
                        <a:lnSpc>
                          <a:spcPts val="1600"/>
                        </a:lnSpc>
                        <a:spcAft>
                          <a:spcPts val="0"/>
                        </a:spcAft>
                      </a:pPr>
                      <a:r>
                        <a:rPr lang="en-GB"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Range</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c hMerge="1">
                  <a:txBody>
                    <a:bodyPr/>
                    <a:lstStyle/>
                    <a:p>
                      <a:endParaRPr lang="en-GB"/>
                    </a:p>
                  </a:txBody>
                  <a:tcPr/>
                </a:tc>
                <a:tc>
                  <a:txBody>
                    <a:bodyPr/>
                    <a:lstStyle/>
                    <a:p>
                      <a:pPr marL="38100" marR="38100" algn="ctr">
                        <a:lnSpc>
                          <a:spcPts val="1600"/>
                        </a:lnSpc>
                        <a:spcAft>
                          <a:spcPts val="0"/>
                        </a:spcAft>
                      </a:pPr>
                      <a:r>
                        <a:rPr lang="en-GB"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28500</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07000"/>
                        </a:lnSpc>
                        <a:spcAft>
                          <a:spcPts val="0"/>
                        </a:spcAft>
                      </a:pPr>
                      <a:r>
                        <a:rPr lang="en-GB" sz="1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07000"/>
                        </a:lnSpc>
                        <a:spcAft>
                          <a:spcPts val="0"/>
                        </a:spcAft>
                      </a:pPr>
                      <a:r>
                        <a:rPr lang="en-GB" sz="1400">
                          <a:effectLst/>
                          <a:latin typeface="Times New Roman" panose="02020603050405020304" pitchFamily="18" charset="0"/>
                          <a:ea typeface="Calibri" panose="020F0502020204030204" pitchFamily="34" charset="0"/>
                          <a:cs typeface="Times New Roman" panose="02020603050405020304" pitchFamily="18" charset="0"/>
                        </a:rPr>
                        <a:t> </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r>
              <a:tr h="359532">
                <a:tc gridSpan="2">
                  <a:txBody>
                    <a:bodyPr/>
                    <a:lstStyle/>
                    <a:p>
                      <a:pPr marL="38100" marR="38100" algn="ctr">
                        <a:lnSpc>
                          <a:spcPts val="1600"/>
                        </a:lnSpc>
                        <a:spcAft>
                          <a:spcPts val="0"/>
                        </a:spcAft>
                      </a:pPr>
                      <a:r>
                        <a:rPr lang="en-GB"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Minimum</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c hMerge="1">
                  <a:txBody>
                    <a:bodyPr/>
                    <a:lstStyle/>
                    <a:p>
                      <a:endParaRPr lang="en-GB"/>
                    </a:p>
                  </a:txBody>
                  <a:tcPr/>
                </a:tc>
                <a:tc>
                  <a:txBody>
                    <a:bodyPr/>
                    <a:lstStyle/>
                    <a:p>
                      <a:pPr marL="38100" marR="38100" algn="ctr">
                        <a:lnSpc>
                          <a:spcPts val="1600"/>
                        </a:lnSpc>
                        <a:spcAft>
                          <a:spcPts val="0"/>
                        </a:spcAft>
                      </a:pPr>
                      <a:r>
                        <a:rPr lang="en-GB"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07000"/>
                        </a:lnSpc>
                        <a:spcAft>
                          <a:spcPts val="0"/>
                        </a:spcAft>
                      </a:pPr>
                      <a:r>
                        <a:rPr lang="en-GB" sz="1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07000"/>
                        </a:lnSpc>
                        <a:spcAft>
                          <a:spcPts val="0"/>
                        </a:spcAft>
                      </a:pPr>
                      <a:r>
                        <a:rPr lang="en-GB" sz="1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r>
              <a:tr h="359532">
                <a:tc gridSpan="2">
                  <a:txBody>
                    <a:bodyPr/>
                    <a:lstStyle/>
                    <a:p>
                      <a:pPr marL="38100" marR="38100" algn="ctr">
                        <a:lnSpc>
                          <a:spcPts val="1600"/>
                        </a:lnSpc>
                        <a:spcAft>
                          <a:spcPts val="0"/>
                        </a:spcAft>
                      </a:pPr>
                      <a:r>
                        <a:rPr lang="en-GB"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Maximum</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c hMerge="1">
                  <a:txBody>
                    <a:bodyPr/>
                    <a:lstStyle/>
                    <a:p>
                      <a:endParaRPr lang="en-GB"/>
                    </a:p>
                  </a:txBody>
                  <a:tcPr/>
                </a:tc>
                <a:tc>
                  <a:txBody>
                    <a:bodyPr/>
                    <a:lstStyle/>
                    <a:p>
                      <a:pPr marL="38100" marR="38100" algn="ctr">
                        <a:lnSpc>
                          <a:spcPts val="1600"/>
                        </a:lnSpc>
                        <a:spcAft>
                          <a:spcPts val="0"/>
                        </a:spcAft>
                      </a:pPr>
                      <a:r>
                        <a:rPr lang="en-GB"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28500</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07000"/>
                        </a:lnSpc>
                        <a:spcAft>
                          <a:spcPts val="0"/>
                        </a:spcAft>
                      </a:pPr>
                      <a:r>
                        <a:rPr lang="en-GB" sz="1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07000"/>
                        </a:lnSpc>
                        <a:spcAft>
                          <a:spcPts val="0"/>
                        </a:spcAft>
                      </a:pPr>
                      <a:r>
                        <a:rPr lang="en-GB" sz="1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r>
              <a:tr h="359532">
                <a:tc rowSpan="3">
                  <a:txBody>
                    <a:bodyPr/>
                    <a:lstStyle/>
                    <a:p>
                      <a:pPr marL="38100" marR="38100" algn="ctr">
                        <a:lnSpc>
                          <a:spcPts val="1600"/>
                        </a:lnSpc>
                        <a:spcAft>
                          <a:spcPts val="0"/>
                        </a:spcAft>
                      </a:pPr>
                      <a:r>
                        <a:rPr lang="en-GB"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Percentiles</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a:noFill/>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n-GB"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25</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ctr">
                        <a:lnSpc>
                          <a:spcPts val="1600"/>
                        </a:lnSpc>
                        <a:spcAft>
                          <a:spcPts val="0"/>
                        </a:spcAft>
                      </a:pPr>
                      <a:r>
                        <a:rPr lang="en-GB"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1000.00</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07000"/>
                        </a:lnSpc>
                        <a:spcAft>
                          <a:spcPts val="0"/>
                        </a:spcAft>
                      </a:pPr>
                      <a:r>
                        <a:rPr lang="en-GB" sz="1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07000"/>
                        </a:lnSpc>
                        <a:spcAft>
                          <a:spcPts val="0"/>
                        </a:spcAft>
                      </a:pPr>
                      <a:r>
                        <a:rPr lang="en-GB" sz="1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r>
              <a:tr h="359532">
                <a:tc vMerge="1">
                  <a:txBody>
                    <a:bodyPr/>
                    <a:lstStyle/>
                    <a:p>
                      <a:endParaRPr lang="en-GB"/>
                    </a:p>
                  </a:txBody>
                  <a:tcPr/>
                </a:tc>
                <a:tc>
                  <a:txBody>
                    <a:bodyPr/>
                    <a:lstStyle/>
                    <a:p>
                      <a:pPr marL="38100" marR="38100" algn="ctr">
                        <a:lnSpc>
                          <a:spcPts val="1600"/>
                        </a:lnSpc>
                        <a:spcAft>
                          <a:spcPts val="0"/>
                        </a:spcAft>
                      </a:pPr>
                      <a:r>
                        <a:rPr lang="en-GB"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50</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ctr">
                        <a:lnSpc>
                          <a:spcPts val="1600"/>
                        </a:lnSpc>
                        <a:spcAft>
                          <a:spcPts val="0"/>
                        </a:spcAft>
                      </a:pPr>
                      <a:r>
                        <a:rPr lang="en-GB"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1500.00</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07000"/>
                        </a:lnSpc>
                        <a:spcAft>
                          <a:spcPts val="0"/>
                        </a:spcAft>
                      </a:pPr>
                      <a:r>
                        <a:rPr lang="en-GB" sz="1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lnSpc>
                          <a:spcPct val="107000"/>
                        </a:lnSpc>
                        <a:spcAft>
                          <a:spcPts val="0"/>
                        </a:spcAft>
                      </a:pPr>
                      <a:r>
                        <a:rPr lang="en-GB" sz="1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r>
              <a:tr h="359532">
                <a:tc vMerge="1">
                  <a:txBody>
                    <a:bodyPr/>
                    <a:lstStyle/>
                    <a:p>
                      <a:endParaRPr lang="en-GB"/>
                    </a:p>
                  </a:txBody>
                  <a:tcPr/>
                </a:tc>
                <a:tc>
                  <a:txBody>
                    <a:bodyPr/>
                    <a:lstStyle/>
                    <a:p>
                      <a:pPr marL="38100" marR="38100" algn="ctr">
                        <a:lnSpc>
                          <a:spcPts val="1600"/>
                        </a:lnSpc>
                        <a:spcAft>
                          <a:spcPts val="0"/>
                        </a:spcAft>
                      </a:pPr>
                      <a:r>
                        <a:rPr lang="en-GB"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75</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ts val="1600"/>
                        </a:lnSpc>
                        <a:spcAft>
                          <a:spcPts val="0"/>
                        </a:spcAft>
                      </a:pPr>
                      <a:r>
                        <a:rPr lang="en-GB"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6000.00</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GB" sz="1400">
                          <a:effectLst/>
                          <a:latin typeface="Times New Roman" panose="02020603050405020304" pitchFamily="18" charset="0"/>
                          <a:ea typeface="Calibri" panose="020F0502020204030204" pitchFamily="34" charset="0"/>
                          <a:cs typeface="Times New Roman" panose="02020603050405020304" pitchFamily="18" charset="0"/>
                        </a:rPr>
                        <a:t> </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en-GB" sz="1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r>
            </a:tbl>
          </a:graphicData>
        </a:graphic>
      </p:graphicFrame>
    </p:spTree>
    <p:extLst>
      <p:ext uri="{BB962C8B-B14F-4D97-AF65-F5344CB8AC3E}">
        <p14:creationId xmlns="" xmlns:p14="http://schemas.microsoft.com/office/powerpoint/2010/main" val="27163328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Picture 3"/>
          <p:cNvPicPr>
            <a:picLocks noChangeAspect="1"/>
          </p:cNvPicPr>
          <p:nvPr/>
        </p:nvPicPr>
        <p:blipFill>
          <a:blip r:embed="rId2"/>
          <a:stretch>
            <a:fillRect/>
          </a:stretch>
        </p:blipFill>
        <p:spPr>
          <a:xfrm>
            <a:off x="-162284" y="229753"/>
            <a:ext cx="7604063" cy="6749715"/>
          </a:xfrm>
          <a:prstGeom prst="rect">
            <a:avLst/>
          </a:prstGeom>
        </p:spPr>
      </p:pic>
    </p:spTree>
    <p:extLst>
      <p:ext uri="{BB962C8B-B14F-4D97-AF65-F5344CB8AC3E}">
        <p14:creationId xmlns="" xmlns:p14="http://schemas.microsoft.com/office/powerpoint/2010/main" val="37824228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 xmlns:p14="http://schemas.microsoft.com/office/powerpoint/2010/main" val="2730640475"/>
              </p:ext>
            </p:extLst>
          </p:nvPr>
        </p:nvGraphicFramePr>
        <p:xfrm>
          <a:off x="157163" y="0"/>
          <a:ext cx="6870700" cy="7002463"/>
        </p:xfrm>
        <a:graphic>
          <a:graphicData uri="http://schemas.openxmlformats.org/presentationml/2006/ole">
            <p:oleObj spid="_x0000_s4129" name="Document" r:id="rId3" imgW="6130761" imgH="6236309" progId="Word.Document.12">
              <p:embed/>
            </p:oleObj>
          </a:graphicData>
        </a:graphic>
      </p:graphicFrame>
    </p:spTree>
    <p:extLst>
      <p:ext uri="{BB962C8B-B14F-4D97-AF65-F5344CB8AC3E}">
        <p14:creationId xmlns="" xmlns:p14="http://schemas.microsoft.com/office/powerpoint/2010/main" val="30376674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p:nvPr/>
        </p:nvPicPr>
        <p:blipFill>
          <a:blip r:embed="rId2"/>
          <a:stretch>
            <a:fillRect/>
          </a:stretch>
        </p:blipFill>
        <p:spPr>
          <a:xfrm>
            <a:off x="107565" y="-135505"/>
            <a:ext cx="5956351" cy="7390547"/>
          </a:xfrm>
          <a:prstGeom prst="rect">
            <a:avLst/>
          </a:prstGeom>
        </p:spPr>
      </p:pic>
    </p:spTree>
    <p:extLst>
      <p:ext uri="{BB962C8B-B14F-4D97-AF65-F5344CB8AC3E}">
        <p14:creationId xmlns="" xmlns:p14="http://schemas.microsoft.com/office/powerpoint/2010/main" val="22468130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GB" sz="6600" dirty="0" smtClean="0">
                <a:solidFill>
                  <a:schemeClr val="accent6"/>
                </a:solidFill>
              </a:rPr>
              <a:t>Journey continue…</a:t>
            </a:r>
            <a:endParaRPr lang="en-GB" sz="6600" dirty="0">
              <a:solidFill>
                <a:schemeClr val="accent6"/>
              </a:solidFill>
            </a:endParaRPr>
          </a:p>
        </p:txBody>
      </p:sp>
    </p:spTree>
    <p:extLst>
      <p:ext uri="{BB962C8B-B14F-4D97-AF65-F5344CB8AC3E}">
        <p14:creationId xmlns="" xmlns:p14="http://schemas.microsoft.com/office/powerpoint/2010/main" val="6233459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4035592"/>
            <a:ext cx="4876800" cy="2822408"/>
          </a:xfrm>
          <a:prstGeom prst="rect">
            <a:avLst/>
          </a:prstGeom>
        </p:spPr>
      </p:pic>
      <p:sp>
        <p:nvSpPr>
          <p:cNvPr id="3" name="Content Placeholder 2"/>
          <p:cNvSpPr>
            <a:spLocks noGrp="1"/>
          </p:cNvSpPr>
          <p:nvPr>
            <p:ph idx="1"/>
          </p:nvPr>
        </p:nvSpPr>
        <p:spPr/>
        <p:txBody>
          <a:bodyPr/>
          <a:lstStyle/>
          <a:p>
            <a:r>
              <a:rPr lang="en-GB" sz="3200" dirty="0">
                <a:solidFill>
                  <a:schemeClr val="bg1"/>
                </a:solidFill>
                <a:latin typeface="Times New Roman" panose="02020603050405020304" pitchFamily="18" charset="0"/>
                <a:cs typeface="Times New Roman" panose="02020603050405020304" pitchFamily="18" charset="0"/>
              </a:rPr>
              <a:t>This study is qualitative exploratory attempt to review the Information Technology components in government sponsored health insurance </a:t>
            </a:r>
            <a:r>
              <a:rPr lang="en-GB" sz="3200" dirty="0" smtClean="0">
                <a:solidFill>
                  <a:schemeClr val="bg1"/>
                </a:solidFill>
                <a:latin typeface="Times New Roman" panose="02020603050405020304" pitchFamily="18" charset="0"/>
                <a:cs typeface="Times New Roman" panose="02020603050405020304" pitchFamily="18" charset="0"/>
              </a:rPr>
              <a:t>schemes </a:t>
            </a:r>
            <a:r>
              <a:rPr lang="en-GB" sz="3200" dirty="0">
                <a:solidFill>
                  <a:schemeClr val="bg1"/>
                </a:solidFill>
                <a:latin typeface="Times New Roman" panose="02020603050405020304" pitchFamily="18" charset="0"/>
                <a:cs typeface="Times New Roman" panose="02020603050405020304" pitchFamily="18" charset="0"/>
              </a:rPr>
              <a:t>in Jamnagar district Gujarat state.</a:t>
            </a:r>
          </a:p>
          <a:p>
            <a:endParaRPr lang="en-GB" sz="3200" dirty="0">
              <a:latin typeface="Times New Roman" panose="02020603050405020304" pitchFamily="18" charset="0"/>
              <a:cs typeface="Times New Roman" panose="02020603050405020304" pitchFamily="18" charset="0"/>
            </a:endParaRPr>
          </a:p>
          <a:p>
            <a:endParaRPr lang="en-GB" dirty="0"/>
          </a:p>
        </p:txBody>
      </p:sp>
      <p:pic>
        <p:nvPicPr>
          <p:cNvPr id="5" name="Picture 4"/>
          <p:cNvPicPr>
            <a:picLocks noChangeAspect="1"/>
          </p:cNvPicPr>
          <p:nvPr/>
        </p:nvPicPr>
        <p:blipFill>
          <a:blip r:embed="rId3"/>
          <a:stretch>
            <a:fillRect/>
          </a:stretch>
        </p:blipFill>
        <p:spPr>
          <a:xfrm>
            <a:off x="7315200" y="4035592"/>
            <a:ext cx="4876800" cy="2799125"/>
          </a:xfrm>
          <a:prstGeom prst="rect">
            <a:avLst/>
          </a:prstGeom>
        </p:spPr>
      </p:pic>
    </p:spTree>
    <p:extLst>
      <p:ext uri="{BB962C8B-B14F-4D97-AF65-F5344CB8AC3E}">
        <p14:creationId xmlns="" xmlns:p14="http://schemas.microsoft.com/office/powerpoint/2010/main" val="677506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6557211" cy="4439653"/>
          </a:xfrm>
          <a:prstGeom prst="rect">
            <a:avLst/>
          </a:prstGeom>
        </p:spPr>
      </p:pic>
      <p:sp>
        <p:nvSpPr>
          <p:cNvPr id="2" name="TextBox 1"/>
          <p:cNvSpPr txBox="1"/>
          <p:nvPr/>
        </p:nvSpPr>
        <p:spPr>
          <a:xfrm>
            <a:off x="6653463" y="0"/>
            <a:ext cx="5538537" cy="674030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2400" dirty="0"/>
              <a:t>-</a:t>
            </a:r>
            <a:r>
              <a:rPr lang="en-GB" sz="2400" dirty="0">
                <a:latin typeface="Times New Roman" panose="02020603050405020304" pitchFamily="18" charset="0"/>
                <a:cs typeface="Times New Roman" panose="02020603050405020304" pitchFamily="18" charset="0"/>
              </a:rPr>
              <a:t>Overall strategic, operational, financial and managerial responsibilities at district level to implement these two national health insurance schemes</a:t>
            </a:r>
            <a:r>
              <a:rPr lang="en-GB" sz="2400" dirty="0" smtClean="0">
                <a:latin typeface="Times New Roman" panose="02020603050405020304" pitchFamily="18" charset="0"/>
                <a:cs typeface="Times New Roman" panose="02020603050405020304" pitchFamily="18" charset="0"/>
              </a:rPr>
              <a:t>.</a:t>
            </a:r>
          </a:p>
          <a:p>
            <a:r>
              <a:rPr lang="en-GB" sz="2400" dirty="0">
                <a:latin typeface="Times New Roman" panose="02020603050405020304" pitchFamily="18" charset="0"/>
                <a:cs typeface="Times New Roman" panose="02020603050405020304" pitchFamily="18" charset="0"/>
              </a:rPr>
              <a:t/>
            </a:r>
            <a:br>
              <a:rPr lang="en-GB" sz="2400" dirty="0">
                <a:latin typeface="Times New Roman" panose="02020603050405020304" pitchFamily="18" charset="0"/>
                <a:cs typeface="Times New Roman" panose="02020603050405020304" pitchFamily="18" charset="0"/>
              </a:rPr>
            </a:br>
            <a:r>
              <a:rPr lang="en-GB" sz="2400" dirty="0">
                <a:latin typeface="Times New Roman" panose="02020603050405020304" pitchFamily="18" charset="0"/>
                <a:cs typeface="Times New Roman" panose="02020603050405020304" pitchFamily="18" charset="0"/>
              </a:rPr>
              <a:t>-co-ordinate and liaising among insurance companies</a:t>
            </a:r>
            <a:r>
              <a:rPr lang="en-GB" sz="2400" dirty="0" smtClean="0">
                <a:latin typeface="Times New Roman" panose="02020603050405020304" pitchFamily="18" charset="0"/>
                <a:cs typeface="Times New Roman" panose="02020603050405020304" pitchFamily="18" charset="0"/>
              </a:rPr>
              <a:t>, </a:t>
            </a:r>
            <a:r>
              <a:rPr lang="en-GB" sz="2400" dirty="0" err="1" smtClean="0">
                <a:latin typeface="Times New Roman" panose="02020603050405020304" pitchFamily="18" charset="0"/>
                <a:cs typeface="Times New Roman" panose="02020603050405020304" pitchFamily="18" charset="0"/>
              </a:rPr>
              <a:t>empanneled</a:t>
            </a:r>
            <a:r>
              <a:rPr lang="en-GB" sz="2400" dirty="0" smtClean="0">
                <a:latin typeface="Times New Roman" panose="02020603050405020304" pitchFamily="18" charset="0"/>
                <a:cs typeface="Times New Roman" panose="02020603050405020304" pitchFamily="18" charset="0"/>
              </a:rPr>
              <a:t> </a:t>
            </a:r>
            <a:r>
              <a:rPr lang="en-GB" sz="2400" dirty="0">
                <a:latin typeface="Times New Roman" panose="02020603050405020304" pitchFamily="18" charset="0"/>
                <a:cs typeface="Times New Roman" panose="02020603050405020304" pitchFamily="18" charset="0"/>
              </a:rPr>
              <a:t>hospitals and various government bodies</a:t>
            </a:r>
            <a:r>
              <a:rPr lang="en-GB" sz="2400" dirty="0" smtClean="0">
                <a:latin typeface="Times New Roman" panose="02020603050405020304" pitchFamily="18" charset="0"/>
                <a:cs typeface="Times New Roman" panose="02020603050405020304" pitchFamily="18" charset="0"/>
              </a:rPr>
              <a:t>.</a:t>
            </a:r>
          </a:p>
          <a:p>
            <a:r>
              <a:rPr lang="en-GB" sz="2400" dirty="0">
                <a:latin typeface="Times New Roman" panose="02020603050405020304" pitchFamily="18" charset="0"/>
                <a:cs typeface="Times New Roman" panose="02020603050405020304" pitchFamily="18" charset="0"/>
              </a:rPr>
              <a:t/>
            </a:r>
            <a:br>
              <a:rPr lang="en-GB" sz="2400" dirty="0">
                <a:latin typeface="Times New Roman" panose="02020603050405020304" pitchFamily="18" charset="0"/>
                <a:cs typeface="Times New Roman" panose="02020603050405020304" pitchFamily="18" charset="0"/>
              </a:rPr>
            </a:br>
            <a:r>
              <a:rPr lang="en-GB" sz="2400" dirty="0">
                <a:latin typeface="Times New Roman" panose="02020603050405020304" pitchFamily="18" charset="0"/>
                <a:cs typeface="Times New Roman" panose="02020603050405020304" pitchFamily="18" charset="0"/>
              </a:rPr>
              <a:t>-claims management and performance monitoring of all related </a:t>
            </a:r>
            <a:r>
              <a:rPr lang="en-GB" sz="2400" dirty="0" smtClean="0">
                <a:latin typeface="Times New Roman" panose="02020603050405020304" pitchFamily="18" charset="0"/>
                <a:cs typeface="Times New Roman" panose="02020603050405020304" pitchFamily="18" charset="0"/>
              </a:rPr>
              <a:t>activities</a:t>
            </a:r>
          </a:p>
          <a:p>
            <a:r>
              <a:rPr lang="en-GB" sz="2400" dirty="0">
                <a:latin typeface="Times New Roman" panose="02020603050405020304" pitchFamily="18" charset="0"/>
                <a:cs typeface="Times New Roman" panose="02020603050405020304" pitchFamily="18" charset="0"/>
              </a:rPr>
              <a:t/>
            </a:r>
            <a:br>
              <a:rPr lang="en-GB" sz="2400" dirty="0">
                <a:latin typeface="Times New Roman" panose="02020603050405020304" pitchFamily="18" charset="0"/>
                <a:cs typeface="Times New Roman" panose="02020603050405020304" pitchFamily="18" charset="0"/>
              </a:rPr>
            </a:br>
            <a:r>
              <a:rPr lang="en-GB" sz="2400" dirty="0">
                <a:latin typeface="Times New Roman" panose="02020603050405020304" pitchFamily="18" charset="0"/>
                <a:cs typeface="Times New Roman" panose="02020603050405020304" pitchFamily="18" charset="0"/>
              </a:rPr>
              <a:t>-monitor managerial, administrative, and financial aspects of the </a:t>
            </a:r>
            <a:r>
              <a:rPr lang="en-GB" sz="2400" dirty="0" smtClean="0">
                <a:latin typeface="Times New Roman" panose="02020603050405020304" pitchFamily="18" charset="0"/>
                <a:cs typeface="Times New Roman" panose="02020603050405020304" pitchFamily="18" charset="0"/>
              </a:rPr>
              <a:t>scheme</a:t>
            </a:r>
          </a:p>
          <a:p>
            <a:r>
              <a:rPr lang="en-GB" sz="2400" dirty="0"/>
              <a:t/>
            </a:r>
            <a:br>
              <a:rPr lang="en-GB" sz="2400" dirty="0"/>
            </a:br>
            <a:r>
              <a:rPr lang="en-GB" sz="2400" dirty="0"/>
              <a:t>-</a:t>
            </a:r>
            <a:r>
              <a:rPr lang="en-GB" sz="2400" dirty="0">
                <a:latin typeface="Times New Roman" panose="02020603050405020304" pitchFamily="18" charset="0"/>
                <a:cs typeface="Times New Roman" panose="02020603050405020304" pitchFamily="18" charset="0"/>
              </a:rPr>
              <a:t>technical consultation in IT, </a:t>
            </a:r>
            <a:r>
              <a:rPr lang="en-GB" sz="2400" dirty="0" err="1">
                <a:latin typeface="Times New Roman" panose="02020603050405020304" pitchFamily="18" charset="0"/>
                <a:cs typeface="Times New Roman" panose="02020603050405020304" pitchFamily="18" charset="0"/>
              </a:rPr>
              <a:t>database,feasibilty,planning</a:t>
            </a:r>
            <a:r>
              <a:rPr lang="en-GB" sz="2400" dirty="0">
                <a:latin typeface="Times New Roman" panose="02020603050405020304" pitchFamily="18" charset="0"/>
                <a:cs typeface="Times New Roman" panose="02020603050405020304" pitchFamily="18" charset="0"/>
              </a:rPr>
              <a:t>, training.</a:t>
            </a:r>
          </a:p>
          <a:p>
            <a:endParaRPr lang="en-GB" sz="2400" dirty="0">
              <a:solidFill>
                <a:srgbClr val="FF0000"/>
              </a:solidFill>
            </a:endParaRPr>
          </a:p>
        </p:txBody>
      </p:sp>
    </p:spTree>
    <p:extLst>
      <p:ext uri="{BB962C8B-B14F-4D97-AF65-F5344CB8AC3E}">
        <p14:creationId xmlns="" xmlns:p14="http://schemas.microsoft.com/office/powerpoint/2010/main" val="16961792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Method</a:t>
            </a:r>
            <a:endParaRPr lang="en-GB" dirty="0"/>
          </a:p>
        </p:txBody>
      </p:sp>
      <p:sp>
        <p:nvSpPr>
          <p:cNvPr id="3" name="Content Placeholder 2"/>
          <p:cNvSpPr>
            <a:spLocks noGrp="1"/>
          </p:cNvSpPr>
          <p:nvPr>
            <p:ph idx="1"/>
          </p:nvPr>
        </p:nvSpPr>
        <p:spPr/>
        <p:txBody>
          <a:bodyPr>
            <a:normAutofit/>
          </a:bodyPr>
          <a:lstStyle/>
          <a:p>
            <a:r>
              <a:rPr lang="en-GB" sz="3600" dirty="0">
                <a:solidFill>
                  <a:schemeClr val="bg1"/>
                </a:solidFill>
                <a:latin typeface="Times New Roman" panose="02020603050405020304" pitchFamily="18" charset="0"/>
                <a:cs typeface="Times New Roman" panose="02020603050405020304" pitchFamily="18" charset="0"/>
              </a:rPr>
              <a:t>Secondary data from feedback, grievance records reviewed and HIMSS Health value suite STEPS used to quantify the response by providers/payers/beneficiaries of the RSBY and MA health insurance schemes.</a:t>
            </a:r>
          </a:p>
          <a:p>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9867169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analysis</a:t>
            </a:r>
            <a:endParaRPr lang="en-GB" dirty="0"/>
          </a:p>
        </p:txBody>
      </p:sp>
      <p:sp>
        <p:nvSpPr>
          <p:cNvPr id="3" name="Content Placeholder 2"/>
          <p:cNvSpPr>
            <a:spLocks noGrp="1"/>
          </p:cNvSpPr>
          <p:nvPr>
            <p:ph idx="1"/>
          </p:nvPr>
        </p:nvSpPr>
        <p:spPr/>
        <p:txBody>
          <a:bodyPr>
            <a:normAutofit/>
          </a:bodyPr>
          <a:lstStyle/>
          <a:p>
            <a:r>
              <a:rPr lang="en-GB" sz="3600" dirty="0">
                <a:solidFill>
                  <a:schemeClr val="bg1"/>
                </a:solidFill>
                <a:latin typeface="Times New Roman" panose="02020603050405020304" pitchFamily="18" charset="0"/>
                <a:cs typeface="Times New Roman" panose="02020603050405020304" pitchFamily="18" charset="0"/>
              </a:rPr>
              <a:t>Qualitative information quantify with </a:t>
            </a:r>
            <a:r>
              <a:rPr lang="en-GB" sz="3600" dirty="0" smtClean="0">
                <a:solidFill>
                  <a:schemeClr val="bg1"/>
                </a:solidFill>
                <a:latin typeface="Times New Roman" panose="02020603050405020304" pitchFamily="18" charset="0"/>
                <a:cs typeface="Times New Roman" panose="02020603050405020304" pitchFamily="18" charset="0"/>
              </a:rPr>
              <a:t>Likert </a:t>
            </a:r>
            <a:r>
              <a:rPr lang="en-GB" sz="3600" dirty="0">
                <a:solidFill>
                  <a:schemeClr val="bg1"/>
                </a:solidFill>
                <a:latin typeface="Times New Roman" panose="02020603050405020304" pitchFamily="18" charset="0"/>
                <a:cs typeface="Times New Roman" panose="02020603050405020304" pitchFamily="18" charset="0"/>
              </a:rPr>
              <a:t>scale and </a:t>
            </a:r>
            <a:r>
              <a:rPr lang="en-GB" sz="3600" dirty="0">
                <a:solidFill>
                  <a:schemeClr val="accent6"/>
                </a:solidFill>
                <a:latin typeface="Times New Roman" panose="02020603050405020304" pitchFamily="18" charset="0"/>
                <a:cs typeface="Times New Roman" panose="02020603050405020304" pitchFamily="18" charset="0"/>
              </a:rPr>
              <a:t>SPSS V20 </a:t>
            </a:r>
            <a:r>
              <a:rPr lang="en-GB" sz="3600" dirty="0">
                <a:solidFill>
                  <a:schemeClr val="bg1"/>
                </a:solidFill>
                <a:latin typeface="Times New Roman" panose="02020603050405020304" pitchFamily="18" charset="0"/>
                <a:cs typeface="Times New Roman" panose="02020603050405020304" pitchFamily="18" charset="0"/>
              </a:rPr>
              <a:t>used for frequency table to review the response in each category of the STEPS criteria</a:t>
            </a:r>
            <a:r>
              <a:rPr lang="en-GB" sz="3600" dirty="0" smtClean="0">
                <a:solidFill>
                  <a:schemeClr val="bg1"/>
                </a:solidFill>
                <a:latin typeface="Times New Roman" panose="02020603050405020304" pitchFamily="18" charset="0"/>
                <a:cs typeface="Times New Roman" panose="02020603050405020304" pitchFamily="18" charset="0"/>
              </a:rPr>
              <a:t>.</a:t>
            </a:r>
          </a:p>
          <a:p>
            <a:endParaRPr lang="en-GB" sz="3600" dirty="0"/>
          </a:p>
          <a:p>
            <a:endParaRPr lang="en-GB" sz="3600" dirty="0"/>
          </a:p>
        </p:txBody>
      </p:sp>
    </p:spTree>
    <p:extLst>
      <p:ext uri="{BB962C8B-B14F-4D97-AF65-F5344CB8AC3E}">
        <p14:creationId xmlns="" xmlns:p14="http://schemas.microsoft.com/office/powerpoint/2010/main" val="4524653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19727" y="46136"/>
            <a:ext cx="9348536" cy="6768631"/>
          </a:xfrm>
          <a:prstGeom prst="rect">
            <a:avLst/>
          </a:prstGeom>
        </p:spPr>
      </p:pic>
    </p:spTree>
    <p:extLst>
      <p:ext uri="{BB962C8B-B14F-4D97-AF65-F5344CB8AC3E}">
        <p14:creationId xmlns="" xmlns:p14="http://schemas.microsoft.com/office/powerpoint/2010/main" val="4897255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943153"/>
            <a:ext cx="8534400" cy="1507067"/>
          </a:xfrm>
        </p:spPr>
        <p:txBody>
          <a:bodyPr/>
          <a:lstStyle/>
          <a:p>
            <a:r>
              <a:rPr lang="en-GB" b="1" dirty="0"/>
              <a:t>Review of literature</a:t>
            </a:r>
            <a:r>
              <a:rPr lang="en-GB" dirty="0"/>
              <a:t/>
            </a:r>
            <a:br>
              <a:rPr lang="en-GB" dirty="0"/>
            </a:br>
            <a:endParaRPr lang="en-GB" dirty="0"/>
          </a:p>
        </p:txBody>
      </p:sp>
      <p:sp>
        <p:nvSpPr>
          <p:cNvPr id="3" name="Content Placeholder 2"/>
          <p:cNvSpPr>
            <a:spLocks noGrp="1"/>
          </p:cNvSpPr>
          <p:nvPr>
            <p:ph idx="1"/>
          </p:nvPr>
        </p:nvSpPr>
        <p:spPr>
          <a:xfrm>
            <a:off x="684212" y="1010653"/>
            <a:ext cx="8534400" cy="4078705"/>
          </a:xfrm>
        </p:spPr>
        <p:txBody>
          <a:bodyPr>
            <a:noAutofit/>
          </a:bodyPr>
          <a:lstStyle/>
          <a:p>
            <a:r>
              <a:rPr lang="en-GB" sz="2400" dirty="0">
                <a:solidFill>
                  <a:schemeClr val="bg1"/>
                </a:solidFill>
                <a:latin typeface="Times New Roman" panose="02020603050405020304" pitchFamily="18" charset="0"/>
                <a:cs typeface="Times New Roman" panose="02020603050405020304" pitchFamily="18" charset="0"/>
              </a:rPr>
              <a:t>A small body of literature supports a role for Health IT in improving the quality of insurance schemes. Insufficient data were available on the costs or cost-effectiveness of implementing such systems. Most of them from World Bank, UNDP and economy institutes.</a:t>
            </a:r>
          </a:p>
          <a:p>
            <a:r>
              <a:rPr lang="en-GB" sz="2400" dirty="0">
                <a:solidFill>
                  <a:schemeClr val="bg1"/>
                </a:solidFill>
                <a:latin typeface="Times New Roman" panose="02020603050405020304" pitchFamily="18" charset="0"/>
                <a:cs typeface="Times New Roman" panose="02020603050405020304" pitchFamily="18" charset="0"/>
              </a:rPr>
              <a:t>substantial savings from ICT in health insurance sector </a:t>
            </a:r>
            <a:endParaRPr lang="en-GB" sz="2400" dirty="0" smtClean="0">
              <a:solidFill>
                <a:schemeClr val="bg1"/>
              </a:solidFill>
              <a:latin typeface="Times New Roman" panose="02020603050405020304" pitchFamily="18" charset="0"/>
              <a:cs typeface="Times New Roman" panose="02020603050405020304" pitchFamily="18" charset="0"/>
            </a:endParaRPr>
          </a:p>
          <a:p>
            <a:r>
              <a:rPr lang="en-GB" sz="2400" dirty="0">
                <a:solidFill>
                  <a:schemeClr val="bg1"/>
                </a:solidFill>
                <a:latin typeface="Times New Roman" panose="02020603050405020304" pitchFamily="18" charset="0"/>
                <a:cs typeface="Times New Roman" panose="02020603050405020304" pitchFamily="18" charset="0"/>
              </a:rPr>
              <a:t>HIT has the potential to enable a dramatic transformation </a:t>
            </a:r>
            <a:endParaRPr lang="en-GB" sz="2400" dirty="0" smtClean="0">
              <a:solidFill>
                <a:schemeClr val="bg1"/>
              </a:solidFill>
              <a:latin typeface="Times New Roman" panose="02020603050405020304" pitchFamily="18" charset="0"/>
              <a:cs typeface="Times New Roman" panose="02020603050405020304" pitchFamily="18" charset="0"/>
            </a:endParaRPr>
          </a:p>
          <a:p>
            <a:r>
              <a:rPr lang="en-GB" sz="2400" dirty="0">
                <a:solidFill>
                  <a:schemeClr val="bg1"/>
                </a:solidFill>
                <a:latin typeface="Times New Roman" panose="02020603050405020304" pitchFamily="18" charset="0"/>
                <a:cs typeface="Times New Roman" panose="02020603050405020304" pitchFamily="18" charset="0"/>
              </a:rPr>
              <a:t>Business automation, and will improve the managerial data </a:t>
            </a:r>
            <a:endParaRPr lang="en-GB" sz="2400" dirty="0" smtClean="0">
              <a:solidFill>
                <a:schemeClr val="bg1"/>
              </a:solidFill>
              <a:latin typeface="Times New Roman" panose="02020603050405020304" pitchFamily="18" charset="0"/>
              <a:cs typeface="Times New Roman" panose="02020603050405020304" pitchFamily="18" charset="0"/>
            </a:endParaRPr>
          </a:p>
          <a:p>
            <a:r>
              <a:rPr lang="en-GB" sz="2400" dirty="0">
                <a:solidFill>
                  <a:schemeClr val="bg1"/>
                </a:solidFill>
                <a:latin typeface="Times New Roman" panose="02020603050405020304" pitchFamily="18" charset="0"/>
                <a:cs typeface="Times New Roman" panose="02020603050405020304" pitchFamily="18" charset="0"/>
              </a:rPr>
              <a:t>Eliminating costly and time-consuming </a:t>
            </a:r>
            <a:r>
              <a:rPr lang="en-GB" sz="2400" dirty="0" smtClean="0">
                <a:solidFill>
                  <a:schemeClr val="bg1"/>
                </a:solidFill>
                <a:latin typeface="Times New Roman" panose="02020603050405020304" pitchFamily="18" charset="0"/>
                <a:cs typeface="Times New Roman" panose="02020603050405020304" pitchFamily="18" charset="0"/>
              </a:rPr>
              <a:t>stages</a:t>
            </a:r>
          </a:p>
          <a:p>
            <a:r>
              <a:rPr lang="en-GB" sz="2400" dirty="0">
                <a:solidFill>
                  <a:schemeClr val="bg1"/>
                </a:solidFill>
                <a:latin typeface="Times New Roman" panose="02020603050405020304" pitchFamily="18" charset="0"/>
                <a:cs typeface="Times New Roman" panose="02020603050405020304" pitchFamily="18" charset="0"/>
              </a:rPr>
              <a:t>Inhibiting fraud and forgery </a:t>
            </a:r>
          </a:p>
          <a:p>
            <a:endParaRPr lang="en-GB" sz="2400" dirty="0">
              <a:latin typeface="Times New Roman" panose="02020603050405020304" pitchFamily="18" charset="0"/>
              <a:cs typeface="Times New Roman" panose="02020603050405020304" pitchFamily="18" charset="0"/>
            </a:endParaRPr>
          </a:p>
          <a:p>
            <a:endParaRPr lang="en-GB" sz="2400"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11365946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253" y="84222"/>
            <a:ext cx="10888579" cy="6641432"/>
          </a:xfrm>
        </p:spPr>
        <p:txBody>
          <a:bodyPr>
            <a:normAutofit/>
          </a:bodyPr>
          <a:lstStyle/>
          <a:p>
            <a:r>
              <a:rPr lang="en-GB" sz="2400" dirty="0">
                <a:solidFill>
                  <a:schemeClr val="bg1"/>
                </a:solidFill>
                <a:latin typeface="Times New Roman" panose="02020603050405020304" pitchFamily="18" charset="0"/>
                <a:cs typeface="Times New Roman" panose="02020603050405020304" pitchFamily="18" charset="0"/>
              </a:rPr>
              <a:t>Exact analysing the costs </a:t>
            </a:r>
          </a:p>
          <a:p>
            <a:r>
              <a:rPr lang="en-GB" sz="2400" dirty="0">
                <a:solidFill>
                  <a:schemeClr val="bg1"/>
                </a:solidFill>
                <a:latin typeface="Times New Roman" panose="02020603050405020304" pitchFamily="18" charset="0"/>
                <a:cs typeface="Times New Roman" panose="02020603050405020304" pitchFamily="18" charset="0"/>
              </a:rPr>
              <a:t>Facilitating the insurance affairs such as documents, reporting.</a:t>
            </a:r>
          </a:p>
          <a:p>
            <a:r>
              <a:rPr lang="en-GB" sz="2400" dirty="0">
                <a:solidFill>
                  <a:schemeClr val="bg1"/>
                </a:solidFill>
                <a:latin typeface="Times New Roman" panose="02020603050405020304" pitchFamily="18" charset="0"/>
                <a:cs typeface="Times New Roman" panose="02020603050405020304" pitchFamily="18" charset="0"/>
              </a:rPr>
              <a:t>Reducing the time and the cost of using insurance coverage </a:t>
            </a:r>
            <a:endParaRPr lang="en-GB" sz="2400" dirty="0" smtClean="0">
              <a:solidFill>
                <a:schemeClr val="bg1"/>
              </a:solidFill>
              <a:latin typeface="Times New Roman" panose="02020603050405020304" pitchFamily="18" charset="0"/>
              <a:cs typeface="Times New Roman" panose="02020603050405020304" pitchFamily="18" charset="0"/>
            </a:endParaRPr>
          </a:p>
          <a:p>
            <a:r>
              <a:rPr lang="en-GB" sz="2400" dirty="0">
                <a:solidFill>
                  <a:schemeClr val="bg1"/>
                </a:solidFill>
                <a:latin typeface="Times New Roman" panose="02020603050405020304" pitchFamily="18" charset="0"/>
                <a:cs typeface="Times New Roman" panose="02020603050405020304" pitchFamily="18" charset="0"/>
              </a:rPr>
              <a:t>insurance technology spending in India, accounting for 22.5</a:t>
            </a:r>
            <a:r>
              <a:rPr lang="en-GB" sz="2400" dirty="0" smtClean="0">
                <a:solidFill>
                  <a:schemeClr val="bg1"/>
                </a:solidFill>
                <a:latin typeface="Times New Roman" panose="02020603050405020304" pitchFamily="18" charset="0"/>
                <a:cs typeface="Times New Roman" panose="02020603050405020304" pitchFamily="18" charset="0"/>
              </a:rPr>
              <a:t>%</a:t>
            </a:r>
          </a:p>
          <a:p>
            <a:pPr lvl="0"/>
            <a:r>
              <a:rPr lang="en-GB" sz="2400" dirty="0">
                <a:solidFill>
                  <a:schemeClr val="bg1"/>
                </a:solidFill>
                <a:latin typeface="Times New Roman" panose="02020603050405020304" pitchFamily="18" charset="0"/>
                <a:cs typeface="Times New Roman" panose="02020603050405020304" pitchFamily="18" charset="0"/>
              </a:rPr>
              <a:t>Leadership </a:t>
            </a:r>
          </a:p>
          <a:p>
            <a:pPr lvl="0"/>
            <a:r>
              <a:rPr lang="en-GB" sz="2400" dirty="0">
                <a:solidFill>
                  <a:schemeClr val="bg1"/>
                </a:solidFill>
                <a:latin typeface="Times New Roman" panose="02020603050405020304" pitchFamily="18" charset="0"/>
                <a:cs typeface="Times New Roman" panose="02020603050405020304" pitchFamily="18" charset="0"/>
              </a:rPr>
              <a:t>Interoperability </a:t>
            </a:r>
          </a:p>
          <a:p>
            <a:pPr lvl="0"/>
            <a:r>
              <a:rPr lang="en-GB" sz="2400" dirty="0">
                <a:solidFill>
                  <a:schemeClr val="bg1"/>
                </a:solidFill>
                <a:latin typeface="Times New Roman" panose="02020603050405020304" pitchFamily="18" charset="0"/>
                <a:cs typeface="Times New Roman" panose="02020603050405020304" pitchFamily="18" charset="0"/>
              </a:rPr>
              <a:t>Privacy and Security </a:t>
            </a:r>
          </a:p>
          <a:p>
            <a:pPr lvl="0"/>
            <a:r>
              <a:rPr lang="en-GB" sz="2400" dirty="0">
                <a:solidFill>
                  <a:schemeClr val="bg1"/>
                </a:solidFill>
                <a:latin typeface="Times New Roman" panose="02020603050405020304" pitchFamily="18" charset="0"/>
                <a:cs typeface="Times New Roman" panose="02020603050405020304" pitchFamily="18" charset="0"/>
              </a:rPr>
              <a:t>Electronic Payments ( cashless)</a:t>
            </a:r>
          </a:p>
          <a:p>
            <a:r>
              <a:rPr lang="en-GB" sz="2400" dirty="0">
                <a:solidFill>
                  <a:schemeClr val="bg1"/>
                </a:solidFill>
                <a:latin typeface="Times New Roman" panose="02020603050405020304" pitchFamily="18" charset="0"/>
                <a:cs typeface="Times New Roman" panose="02020603050405020304" pitchFamily="18" charset="0"/>
              </a:rPr>
              <a:t>Consumer Empowerment </a:t>
            </a:r>
            <a:endParaRPr lang="en-GB" sz="2400" dirty="0" smtClean="0">
              <a:solidFill>
                <a:schemeClr val="bg1"/>
              </a:solidFill>
              <a:latin typeface="Times New Roman" panose="02020603050405020304" pitchFamily="18" charset="0"/>
              <a:cs typeface="Times New Roman" panose="02020603050405020304" pitchFamily="18" charset="0"/>
            </a:endParaRPr>
          </a:p>
          <a:p>
            <a:pPr lvl="0"/>
            <a:r>
              <a:rPr lang="en-GB" sz="2400" dirty="0">
                <a:solidFill>
                  <a:schemeClr val="bg1"/>
                </a:solidFill>
                <a:latin typeface="Times New Roman" panose="02020603050405020304" pitchFamily="18" charset="0"/>
                <a:cs typeface="Times New Roman" panose="02020603050405020304" pitchFamily="18" charset="0"/>
              </a:rPr>
              <a:t>Enterprise Solutions</a:t>
            </a:r>
          </a:p>
          <a:p>
            <a:pPr lvl="0"/>
            <a:r>
              <a:rPr lang="en-GB" sz="2400" dirty="0">
                <a:solidFill>
                  <a:schemeClr val="bg1"/>
                </a:solidFill>
                <a:latin typeface="Times New Roman" panose="02020603050405020304" pitchFamily="18" charset="0"/>
                <a:cs typeface="Times New Roman" panose="02020603050405020304" pitchFamily="18" charset="0"/>
              </a:rPr>
              <a:t>Business Intelligence Tools</a:t>
            </a:r>
          </a:p>
          <a:p>
            <a:pPr lvl="0"/>
            <a:r>
              <a:rPr lang="en-GB" sz="2400" dirty="0">
                <a:solidFill>
                  <a:schemeClr val="bg1"/>
                </a:solidFill>
                <a:latin typeface="Times New Roman" panose="02020603050405020304" pitchFamily="18" charset="0"/>
                <a:cs typeface="Times New Roman" panose="02020603050405020304" pitchFamily="18" charset="0"/>
              </a:rPr>
              <a:t>Information Mobility</a:t>
            </a:r>
          </a:p>
          <a:p>
            <a:r>
              <a:rPr lang="en-GB" sz="2400" dirty="0">
                <a:solidFill>
                  <a:schemeClr val="bg1"/>
                </a:solidFill>
                <a:latin typeface="Times New Roman" panose="02020603050405020304" pitchFamily="18" charset="0"/>
                <a:cs typeface="Times New Roman" panose="02020603050405020304" pitchFamily="18" charset="0"/>
              </a:rPr>
              <a:t>Superior Communication</a:t>
            </a:r>
          </a:p>
        </p:txBody>
      </p:sp>
    </p:spTree>
    <p:extLst>
      <p:ext uri="{BB962C8B-B14F-4D97-AF65-F5344CB8AC3E}">
        <p14:creationId xmlns="" xmlns:p14="http://schemas.microsoft.com/office/powerpoint/2010/main" val="3120648569"/>
      </p:ext>
    </p:extLst>
  </p:cSld>
  <p:clrMapOvr>
    <a:masterClrMapping/>
  </p:clrMapOvr>
  <p:timing>
    <p:tnLst>
      <p:par>
        <p:cTn id="1" dur="indefinite" restart="never" nodeType="tmRoot"/>
      </p:par>
    </p:tnLst>
  </p:timing>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508</TotalTime>
  <Words>665</Words>
  <Application>Microsoft Office PowerPoint</Application>
  <PresentationFormat>Custom</PresentationFormat>
  <Paragraphs>201</Paragraphs>
  <Slides>26</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28" baseType="lpstr">
      <vt:lpstr>Slice</vt:lpstr>
      <vt:lpstr>Document</vt:lpstr>
      <vt:lpstr>THE STUDY OF ROLE AND CONTRIBUTION OF INFORMATION TECHNOLOGY COMPONENTS IN TWO NATIONAL LEVEL HEALTH INSURANCE SCHEMES ( RSBY AND MA ) IN JAMNAGAR DISTRICT, GUJARAT STATE. </vt:lpstr>
      <vt:lpstr>Slide 2</vt:lpstr>
      <vt:lpstr>Slide 3</vt:lpstr>
      <vt:lpstr>Slide 4</vt:lpstr>
      <vt:lpstr>Method</vt:lpstr>
      <vt:lpstr>analysis</vt:lpstr>
      <vt:lpstr>Slide 7</vt:lpstr>
      <vt:lpstr>Review of literature </vt:lpstr>
      <vt:lpstr>Slide 9</vt:lpstr>
      <vt:lpstr>Slide 10</vt:lpstr>
      <vt:lpstr>Tools/technique</vt:lpstr>
      <vt:lpstr>Slide 12</vt:lpstr>
      <vt:lpstr>Slide 13</vt:lpstr>
      <vt:lpstr>Slide 14</vt:lpstr>
      <vt:lpstr>Slide 15</vt:lpstr>
      <vt:lpstr>Slide 16</vt:lpstr>
      <vt:lpstr>Conclusion </vt:lpstr>
      <vt:lpstr> Recommendation:  -fuse with ‘aadhar card’ for enrolment -dedicated team for hardware/software -24x7 technical support - real time  data access. - fraud proof  </vt:lpstr>
      <vt:lpstr>auto generated claims reports need good analysis for  effectiveness of the scheme. 2000 claims analysed by spss data mining application for possible association and pattern in the claims statastics</vt:lpstr>
      <vt:lpstr>Case study : data mining in health insurance</vt:lpstr>
      <vt:lpstr>RSBY CLAIMS ANALYSIS WITH DATA MINING </vt:lpstr>
      <vt:lpstr>Slide 22</vt:lpstr>
      <vt:lpstr>Slide 23</vt:lpstr>
      <vt:lpstr>Slide 24</vt:lpstr>
      <vt:lpstr>Slide 25</vt:lpstr>
      <vt:lpstr>Slide 26</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STUDY OF ROLE AND CONTRIBUTION OF INFORMATION TECHNOLOGY COMPONENTS IN TWO NATIONAL LEVEL HEALTH INSURANCE SCHEMES ( RSBY AND MA ) IN JAMNAGAR DISTRICT, GUJARAT STATE. </dc:title>
  <dc:creator>bakudi</dc:creator>
  <cp:lastModifiedBy>iihmr</cp:lastModifiedBy>
  <cp:revision>74</cp:revision>
  <dcterms:created xsi:type="dcterms:W3CDTF">2014-05-01T15:37:22Z</dcterms:created>
  <dcterms:modified xsi:type="dcterms:W3CDTF">2014-05-12T07:02:36Z</dcterms:modified>
</cp:coreProperties>
</file>