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ommentAuthors.xml" ContentType="application/vnd.openxmlformats-officedocument.presentationml.commentAuthors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rawings/drawing3.xml" ContentType="application/vnd.openxmlformats-officedocument.drawingml.chartshapes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drawings/drawing4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41"/>
  </p:notesMasterIdLst>
  <p:sldIdLst>
    <p:sldId id="342" r:id="rId2"/>
    <p:sldId id="343" r:id="rId3"/>
    <p:sldId id="344" r:id="rId4"/>
    <p:sldId id="345" r:id="rId5"/>
    <p:sldId id="346" r:id="rId6"/>
    <p:sldId id="347" r:id="rId7"/>
    <p:sldId id="348" r:id="rId8"/>
    <p:sldId id="350" r:id="rId9"/>
    <p:sldId id="351" r:id="rId10"/>
    <p:sldId id="277" r:id="rId11"/>
    <p:sldId id="292" r:id="rId12"/>
    <p:sldId id="293" r:id="rId13"/>
    <p:sldId id="294" r:id="rId14"/>
    <p:sldId id="328" r:id="rId15"/>
    <p:sldId id="296" r:id="rId16"/>
    <p:sldId id="329" r:id="rId17"/>
    <p:sldId id="297" r:id="rId18"/>
    <p:sldId id="298" r:id="rId19"/>
    <p:sldId id="330" r:id="rId20"/>
    <p:sldId id="299" r:id="rId21"/>
    <p:sldId id="300" r:id="rId22"/>
    <p:sldId id="301" r:id="rId23"/>
    <p:sldId id="302" r:id="rId24"/>
    <p:sldId id="332" r:id="rId25"/>
    <p:sldId id="303" r:id="rId26"/>
    <p:sldId id="304" r:id="rId27"/>
    <p:sldId id="333" r:id="rId28"/>
    <p:sldId id="314" r:id="rId29"/>
    <p:sldId id="335" r:id="rId30"/>
    <p:sldId id="336" r:id="rId31"/>
    <p:sldId id="337" r:id="rId32"/>
    <p:sldId id="338" r:id="rId33"/>
    <p:sldId id="339" r:id="rId34"/>
    <p:sldId id="340" r:id="rId35"/>
    <p:sldId id="327" r:id="rId36"/>
    <p:sldId id="352" r:id="rId37"/>
    <p:sldId id="326" r:id="rId38"/>
    <p:sldId id="325" r:id="rId39"/>
    <p:sldId id="353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b" initials="l" lastIdx="6" clrIdx="0"/>
  <p:cmAuthor id="1" name="iihmr" initials="i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2" autoAdjust="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dministrator\Desktop\MAX%20INTENSHIP%20rpt\SSI%20REPORT\analysis%20pod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11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12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13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C:\Users\Administrator\Desktop\MAX%20INTENSHIP%20REPORT\SSI%20REPORT\analysis%20pod.xlsx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file:///C:\Users\Administrator\Desktop\MAX%20INTENSHIP%20REPORT\SSI%20REPORT\analysis%20pod.xlsx" TargetMode="External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file:///C:\Users\Administrator\Desktop\MAX%20INTENSHIP%20REPORT\SSI%20REPORT\analysis%20pod.xlsx" TargetMode="External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pod\mav\analysis%20pod.xlsx" TargetMode="External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file:///C:\Users\Administrator\Desktop\MAX%20INTENSHIP%20REPORT\SSI%20REPORT\analysis%20pod.xlsx" TargetMode="External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C:\Users\Administrator\Desktop\MAX%20INTENSHIP%20REPORT\SSI%20REPORT\analysis%20pod.xlsx" TargetMode="External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9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dministrator\Desktop\hospital\mav.xlsx" TargetMode="External"/><Relationship Id="rId1" Type="http://schemas.openxmlformats.org/officeDocument/2006/relationships/themeOverride" Target="../theme/themeOverride1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Sheet4!$D$6</c:f>
              <c:strCache>
                <c:ptCount val="1"/>
                <c:pt idx="0">
                  <c:v>Has your wound healed completely?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26%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74%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42%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 dirty="0"/>
                  </a:p>
                </c:rich>
              </c:tx>
              <c:showVal val="1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mtClean="0"/>
                      <a:t>57%</a:t>
                    </a:r>
                    <a:endParaRPr lang="en-US" dirty="0"/>
                  </a:p>
                </c:rich>
              </c:tx>
              <c:showVal val="1"/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smtClean="0"/>
                      <a:t>43%</a:t>
                    </a:r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smtClean="0"/>
                      <a:t>78%</a:t>
                    </a:r>
                    <a:endParaRPr lang="en-US" dirty="0"/>
                  </a:p>
                </c:rich>
              </c:tx>
              <c:showVal val="1"/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en-US" smtClean="0"/>
                      <a:t>22%</a:t>
                    </a:r>
                  </a:p>
                  <a:p>
                    <a:endParaRPr lang="en-US" dirty="0"/>
                  </a:p>
                </c:rich>
              </c:tx>
              <c:showVal val="1"/>
            </c:dLbl>
            <c:showVal val="1"/>
          </c:dLbls>
          <c:cat>
            <c:multiLvlStrRef>
              <c:f>Sheet4!$B$7:$C$14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 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Sheet4!$D$7:$D$14</c:f>
              <c:numCache>
                <c:formatCode>General</c:formatCode>
                <c:ptCount val="8"/>
                <c:pt idx="0">
                  <c:v>31</c:v>
                </c:pt>
                <c:pt idx="1">
                  <c:v>88</c:v>
                </c:pt>
                <c:pt idx="2">
                  <c:v>50</c:v>
                </c:pt>
                <c:pt idx="3">
                  <c:v>69</c:v>
                </c:pt>
                <c:pt idx="4">
                  <c:v>68</c:v>
                </c:pt>
                <c:pt idx="5">
                  <c:v>51</c:v>
                </c:pt>
                <c:pt idx="6">
                  <c:v>88</c:v>
                </c:pt>
                <c:pt idx="7">
                  <c:v>31</c:v>
                </c:pt>
              </c:numCache>
            </c:numRef>
          </c:val>
        </c:ser>
        <c:axId val="62279040"/>
        <c:axId val="62444672"/>
      </c:barChart>
      <c:catAx>
        <c:axId val="62279040"/>
        <c:scaling>
          <c:orientation val="minMax"/>
        </c:scaling>
        <c:axPos val="b"/>
        <c:tickLblPos val="nextTo"/>
        <c:crossAx val="62444672"/>
        <c:crosses val="autoZero"/>
        <c:auto val="1"/>
        <c:lblAlgn val="ctr"/>
        <c:lblOffset val="100"/>
      </c:catAx>
      <c:valAx>
        <c:axId val="62444672"/>
        <c:scaling>
          <c:orientation val="minMax"/>
        </c:scaling>
        <c:axPos val="l"/>
        <c:majorGridlines/>
        <c:numFmt formatCode="General" sourceLinked="1"/>
        <c:tickLblPos val="nextTo"/>
        <c:crossAx val="622790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Complaint of Swelling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Sheet4!$H$5:$H$6</c:f>
              <c:strCache>
                <c:ptCount val="1"/>
                <c:pt idx="0">
                  <c:v>Complaint of Swelling NO.OF PATIENT</c:v>
                </c:pt>
              </c:strCache>
            </c:strRef>
          </c:tx>
          <c:dLbls>
            <c:showVal val="1"/>
          </c:dLbls>
          <c:cat>
            <c:multiLvlStrRef>
              <c:f>Sheet4!$F$7:$G$26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Sheet4!$H$7:$H$26</c:f>
              <c:numCache>
                <c:formatCode>General</c:formatCode>
                <c:ptCount val="20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4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64017152"/>
        <c:axId val="64018688"/>
      </c:barChart>
      <c:catAx>
        <c:axId val="64017152"/>
        <c:scaling>
          <c:orientation val="minMax"/>
        </c:scaling>
        <c:axPos val="b"/>
        <c:tickLblPos val="nextTo"/>
        <c:crossAx val="64018688"/>
        <c:crosses val="autoZero"/>
        <c:auto val="1"/>
        <c:lblAlgn val="ctr"/>
        <c:lblOffset val="100"/>
      </c:catAx>
      <c:valAx>
        <c:axId val="64018688"/>
        <c:scaling>
          <c:orientation val="minMax"/>
        </c:scaling>
        <c:axPos val="l"/>
        <c:majorGridlines/>
        <c:numFmt formatCode="General" sourceLinked="1"/>
        <c:tickLblPos val="nextTo"/>
        <c:crossAx val="64017152"/>
        <c:crosses val="autoZero"/>
        <c:crossBetween val="between"/>
      </c:valAx>
    </c:plotArea>
    <c:plotVisOnly val="1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Complaint of Pain/Tenderness</a:t>
            </a:r>
          </a:p>
        </c:rich>
      </c:tx>
      <c:layout>
        <c:manualLayout>
          <c:xMode val="edge"/>
          <c:yMode val="edge"/>
          <c:x val="0.27475901909320161"/>
          <c:y val="2.0408163265306142E-2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Sheet5!$H$5:$H$6</c:f>
              <c:strCache>
                <c:ptCount val="1"/>
                <c:pt idx="0">
                  <c:v>Complaint of Pain/Tenderness NO.OF PATIENT</c:v>
                </c:pt>
              </c:strCache>
            </c:strRef>
          </c:tx>
          <c:dLbls>
            <c:showVal val="1"/>
          </c:dLbls>
          <c:cat>
            <c:multiLvlStrRef>
              <c:f>Sheet5!$F$7:$G$26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Sheet5!$H$7:$H$26</c:f>
              <c:numCache>
                <c:formatCode>General</c:formatCode>
                <c:ptCount val="20"/>
                <c:pt idx="0">
                  <c:v>6</c:v>
                </c:pt>
                <c:pt idx="1">
                  <c:v>2</c:v>
                </c:pt>
                <c:pt idx="2">
                  <c:v>7</c:v>
                </c:pt>
                <c:pt idx="3">
                  <c:v>9</c:v>
                </c:pt>
                <c:pt idx="4">
                  <c:v>5</c:v>
                </c:pt>
                <c:pt idx="5">
                  <c:v>1</c:v>
                </c:pt>
                <c:pt idx="6">
                  <c:v>3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  <c:pt idx="10">
                  <c:v>0</c:v>
                </c:pt>
                <c:pt idx="11">
                  <c:v>3</c:v>
                </c:pt>
                <c:pt idx="12">
                  <c:v>4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64194816"/>
        <c:axId val="64102400"/>
      </c:barChart>
      <c:catAx>
        <c:axId val="64194816"/>
        <c:scaling>
          <c:orientation val="minMax"/>
        </c:scaling>
        <c:axPos val="b"/>
        <c:tickLblPos val="nextTo"/>
        <c:crossAx val="64102400"/>
        <c:crosses val="autoZero"/>
        <c:auto val="1"/>
        <c:lblAlgn val="ctr"/>
        <c:lblOffset val="100"/>
      </c:catAx>
      <c:valAx>
        <c:axId val="64102400"/>
        <c:scaling>
          <c:orientation val="minMax"/>
        </c:scaling>
        <c:axPos val="l"/>
        <c:majorGridlines/>
        <c:numFmt formatCode="General" sourceLinked="1"/>
        <c:tickLblPos val="nextTo"/>
        <c:crossAx val="64194816"/>
        <c:crosses val="autoZero"/>
        <c:crossBetween val="between"/>
      </c:valAx>
    </c:plotArea>
    <c:plotVisOnly val="1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Complaint of Discharge from Wound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Sheet6!$H$5:$H$6</c:f>
              <c:strCache>
                <c:ptCount val="1"/>
                <c:pt idx="0">
                  <c:v>Complaint of Discharge from Wound NO.OF PATIENT</c:v>
                </c:pt>
              </c:strCache>
            </c:strRef>
          </c:tx>
          <c:dLbls>
            <c:showVal val="1"/>
          </c:dLbls>
          <c:cat>
            <c:multiLvlStrRef>
              <c:f>Sheet6!$F$7:$G$26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Sheet6!$H$7:$H$26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4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</c:ser>
        <c:axId val="64135168"/>
        <c:axId val="64136704"/>
      </c:barChart>
      <c:catAx>
        <c:axId val="64135168"/>
        <c:scaling>
          <c:orientation val="minMax"/>
        </c:scaling>
        <c:axPos val="b"/>
        <c:tickLblPos val="nextTo"/>
        <c:crossAx val="64136704"/>
        <c:crosses val="autoZero"/>
        <c:auto val="1"/>
        <c:lblAlgn val="ctr"/>
        <c:lblOffset val="100"/>
      </c:catAx>
      <c:valAx>
        <c:axId val="64136704"/>
        <c:scaling>
          <c:orientation val="minMax"/>
        </c:scaling>
        <c:axPos val="l"/>
        <c:majorGridlines/>
        <c:numFmt formatCode="General" sourceLinked="1"/>
        <c:tickLblPos val="nextTo"/>
        <c:crossAx val="64135168"/>
        <c:crosses val="autoZero"/>
        <c:crossBetween val="between"/>
      </c:valAx>
    </c:plotArea>
    <c:plotVisOnly val="1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Complaint of gap in the wound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Sheet7!$H$6:$H$7</c:f>
              <c:strCache>
                <c:ptCount val="1"/>
                <c:pt idx="0">
                  <c:v>Complaint of gap in the wound NO.OF PATIENT</c:v>
                </c:pt>
              </c:strCache>
            </c:strRef>
          </c:tx>
          <c:dLbls>
            <c:showVal val="1"/>
          </c:dLbls>
          <c:cat>
            <c:multiLvlStrRef>
              <c:f>Sheet7!$F$8:$G$27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Sheet7!$H$8:$H$27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</c:numCache>
            </c:numRef>
          </c:val>
        </c:ser>
        <c:axId val="64566784"/>
        <c:axId val="64568320"/>
      </c:barChart>
      <c:catAx>
        <c:axId val="64566784"/>
        <c:scaling>
          <c:orientation val="minMax"/>
        </c:scaling>
        <c:axPos val="b"/>
        <c:tickLblPos val="nextTo"/>
        <c:crossAx val="64568320"/>
        <c:crosses val="autoZero"/>
        <c:auto val="1"/>
        <c:lblAlgn val="ctr"/>
        <c:lblOffset val="100"/>
      </c:catAx>
      <c:valAx>
        <c:axId val="64568320"/>
        <c:scaling>
          <c:orientation val="minMax"/>
        </c:scaling>
        <c:axPos val="l"/>
        <c:majorGridlines/>
        <c:numFmt formatCode="General" sourceLinked="1"/>
        <c:tickLblPos val="nextTo"/>
        <c:crossAx val="64566784"/>
        <c:crosses val="autoZero"/>
        <c:crossBetween val="between"/>
      </c:valAx>
    </c:plotArea>
    <c:plotVisOnly val="1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Sheet7!$G$7</c:f>
              <c:strCache>
                <c:ptCount val="1"/>
                <c:pt idx="0">
                  <c:v>FEVER AFTER THE OPERATION</c:v>
                </c:pt>
              </c:strCache>
            </c:strRef>
          </c:tx>
          <c:dLbls>
            <c:showVal val="1"/>
          </c:dLbls>
          <c:cat>
            <c:multiLvlStrRef>
              <c:f>Sheet7!$E$8:$F$15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Sheet7!$G$8:$G$15</c:f>
              <c:numCache>
                <c:formatCode>General</c:formatCode>
                <c:ptCount val="8"/>
                <c:pt idx="0">
                  <c:v>5</c:v>
                </c:pt>
                <c:pt idx="1">
                  <c:v>114</c:v>
                </c:pt>
                <c:pt idx="2">
                  <c:v>0</c:v>
                </c:pt>
                <c:pt idx="3">
                  <c:v>119</c:v>
                </c:pt>
                <c:pt idx="4">
                  <c:v>0</c:v>
                </c:pt>
                <c:pt idx="5">
                  <c:v>119</c:v>
                </c:pt>
                <c:pt idx="6">
                  <c:v>1</c:v>
                </c:pt>
                <c:pt idx="7">
                  <c:v>118</c:v>
                </c:pt>
              </c:numCache>
            </c:numRef>
          </c:val>
        </c:ser>
        <c:axId val="63333888"/>
        <c:axId val="63335424"/>
      </c:barChart>
      <c:catAx>
        <c:axId val="63333888"/>
        <c:scaling>
          <c:orientation val="minMax"/>
        </c:scaling>
        <c:axPos val="b"/>
        <c:tickLblPos val="nextTo"/>
        <c:crossAx val="63335424"/>
        <c:crosses val="autoZero"/>
        <c:auto val="1"/>
        <c:lblAlgn val="ctr"/>
        <c:lblOffset val="100"/>
      </c:catAx>
      <c:valAx>
        <c:axId val="63335424"/>
        <c:scaling>
          <c:orientation val="minMax"/>
        </c:scaling>
        <c:axPos val="l"/>
        <c:numFmt formatCode="General" sourceLinked="1"/>
        <c:tickLblPos val="nextTo"/>
        <c:crossAx val="633338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Sheet8!$H$8</c:f>
              <c:strCache>
                <c:ptCount val="1"/>
                <c:pt idx="0">
                  <c:v> REDNESS OR HEAT</c:v>
                </c:pt>
              </c:strCache>
            </c:strRef>
          </c:tx>
          <c:dLbls>
            <c:showVal val="1"/>
          </c:dLbls>
          <c:cat>
            <c:multiLvlStrRef>
              <c:f>Sheet8!$F$9:$G$16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Sheet8!$H$9:$H$16</c:f>
              <c:numCache>
                <c:formatCode>General</c:formatCode>
                <c:ptCount val="8"/>
                <c:pt idx="0">
                  <c:v>9</c:v>
                </c:pt>
                <c:pt idx="1">
                  <c:v>110</c:v>
                </c:pt>
                <c:pt idx="2">
                  <c:v>3</c:v>
                </c:pt>
                <c:pt idx="3">
                  <c:v>116</c:v>
                </c:pt>
                <c:pt idx="4">
                  <c:v>2</c:v>
                </c:pt>
                <c:pt idx="5">
                  <c:v>117</c:v>
                </c:pt>
                <c:pt idx="6">
                  <c:v>1</c:v>
                </c:pt>
                <c:pt idx="7">
                  <c:v>118</c:v>
                </c:pt>
              </c:numCache>
            </c:numRef>
          </c:val>
        </c:ser>
        <c:axId val="63371904"/>
        <c:axId val="63582592"/>
      </c:barChart>
      <c:catAx>
        <c:axId val="63371904"/>
        <c:scaling>
          <c:orientation val="minMax"/>
        </c:scaling>
        <c:axPos val="b"/>
        <c:tickLblPos val="nextTo"/>
        <c:crossAx val="63582592"/>
        <c:crosses val="autoZero"/>
        <c:auto val="1"/>
        <c:lblAlgn val="ctr"/>
        <c:lblOffset val="100"/>
      </c:catAx>
      <c:valAx>
        <c:axId val="63582592"/>
        <c:scaling>
          <c:orientation val="minMax"/>
        </c:scaling>
        <c:axPos val="l"/>
        <c:numFmt formatCode="General" sourceLinked="1"/>
        <c:tickLblPos val="nextTo"/>
        <c:crossAx val="6337190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Sheet9!$J$8</c:f>
              <c:strCache>
                <c:ptCount val="1"/>
                <c:pt idx="0">
                  <c:v>a.    SWELLING AROUND THE WOUND AREA</c:v>
                </c:pt>
              </c:strCache>
            </c:strRef>
          </c:tx>
          <c:dLbls>
            <c:showVal val="1"/>
          </c:dLbls>
          <c:cat>
            <c:multiLvlStrRef>
              <c:f>Sheet9!$H$9:$I$16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Sheet9!$J$9:$J$16</c:f>
              <c:numCache>
                <c:formatCode>General</c:formatCode>
                <c:ptCount val="8"/>
                <c:pt idx="0">
                  <c:v>9</c:v>
                </c:pt>
                <c:pt idx="1">
                  <c:v>110</c:v>
                </c:pt>
                <c:pt idx="2">
                  <c:v>3</c:v>
                </c:pt>
                <c:pt idx="3">
                  <c:v>116</c:v>
                </c:pt>
                <c:pt idx="4">
                  <c:v>2</c:v>
                </c:pt>
                <c:pt idx="5">
                  <c:v>117</c:v>
                </c:pt>
                <c:pt idx="6">
                  <c:v>1</c:v>
                </c:pt>
                <c:pt idx="7">
                  <c:v>118</c:v>
                </c:pt>
              </c:numCache>
            </c:numRef>
          </c:val>
        </c:ser>
        <c:axId val="63504384"/>
        <c:axId val="63505920"/>
      </c:barChart>
      <c:catAx>
        <c:axId val="63504384"/>
        <c:scaling>
          <c:orientation val="minMax"/>
        </c:scaling>
        <c:axPos val="b"/>
        <c:tickLblPos val="nextTo"/>
        <c:crossAx val="63505920"/>
        <c:crosses val="autoZero"/>
        <c:auto val="1"/>
        <c:lblAlgn val="ctr"/>
        <c:lblOffset val="100"/>
      </c:catAx>
      <c:valAx>
        <c:axId val="63505920"/>
        <c:scaling>
          <c:orientation val="minMax"/>
        </c:scaling>
        <c:axPos val="l"/>
        <c:numFmt formatCode="General" sourceLinked="1"/>
        <c:tickLblPos val="nextTo"/>
        <c:crossAx val="63504384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Sheet10!$H$11</c:f>
              <c:strCache>
                <c:ptCount val="1"/>
                <c:pt idx="0">
                  <c:v> PAIN OR TENDERNESS</c:v>
                </c:pt>
              </c:strCache>
            </c:strRef>
          </c:tx>
          <c:dLbls>
            <c:showVal val="1"/>
          </c:dLbls>
          <c:cat>
            <c:multiLvlStrRef>
              <c:f>Sheet10!$F$12:$G$19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</c:v>
                  </c:pt>
                  <c:pt idx="2">
                    <c:v>14</c:v>
                  </c:pt>
                  <c:pt idx="4">
                    <c:v>21</c:v>
                  </c:pt>
                  <c:pt idx="6">
                    <c:v>28</c:v>
                  </c:pt>
                </c:lvl>
              </c:multiLvlStrCache>
            </c:multiLvlStrRef>
          </c:cat>
          <c:val>
            <c:numRef>
              <c:f>Sheet10!$H$12:$H$19</c:f>
              <c:numCache>
                <c:formatCode>General</c:formatCode>
                <c:ptCount val="8"/>
                <c:pt idx="0">
                  <c:v>67</c:v>
                </c:pt>
                <c:pt idx="1">
                  <c:v>52</c:v>
                </c:pt>
                <c:pt idx="2">
                  <c:v>34</c:v>
                </c:pt>
                <c:pt idx="3">
                  <c:v>85</c:v>
                </c:pt>
                <c:pt idx="4">
                  <c:v>25</c:v>
                </c:pt>
                <c:pt idx="5">
                  <c:v>94</c:v>
                </c:pt>
                <c:pt idx="6">
                  <c:v>8</c:v>
                </c:pt>
                <c:pt idx="7">
                  <c:v>111</c:v>
                </c:pt>
              </c:numCache>
            </c:numRef>
          </c:val>
        </c:ser>
        <c:axId val="63566976"/>
        <c:axId val="63568512"/>
      </c:barChart>
      <c:catAx>
        <c:axId val="63566976"/>
        <c:scaling>
          <c:orientation val="minMax"/>
        </c:scaling>
        <c:axPos val="b"/>
        <c:tickLblPos val="nextTo"/>
        <c:crossAx val="63568512"/>
        <c:crosses val="autoZero"/>
        <c:auto val="1"/>
        <c:lblAlgn val="ctr"/>
        <c:lblOffset val="100"/>
      </c:catAx>
      <c:valAx>
        <c:axId val="63568512"/>
        <c:scaling>
          <c:orientation val="minMax"/>
        </c:scaling>
        <c:axPos val="l"/>
        <c:numFmt formatCode="General" sourceLinked="1"/>
        <c:tickLblPos val="nextTo"/>
        <c:crossAx val="63566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2879805465493298E-2"/>
          <c:y val="5.4963392733803434E-2"/>
          <c:w val="0.8909764036848381"/>
          <c:h val="0.70510982179859683"/>
        </c:manualLayout>
      </c:layout>
      <c:barChart>
        <c:barDir val="col"/>
        <c:grouping val="clustered"/>
        <c:ser>
          <c:idx val="0"/>
          <c:order val="0"/>
          <c:tx>
            <c:strRef>
              <c:f>Sheet11!$J$8</c:f>
              <c:strCache>
                <c:ptCount val="1"/>
                <c:pt idx="0">
                  <c:v>a.    DISCHARGE FROM THE WOUND AREA</c:v>
                </c:pt>
              </c:strCache>
            </c:strRef>
          </c:tx>
          <c:dLbls>
            <c:showVal val="1"/>
          </c:dLbls>
          <c:cat>
            <c:multiLvlStrRef>
              <c:f>Sheet11!$H$9:$I$16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Sheet11!$J$9:$J$16</c:f>
              <c:numCache>
                <c:formatCode>General</c:formatCode>
                <c:ptCount val="8"/>
                <c:pt idx="0">
                  <c:v>6</c:v>
                </c:pt>
                <c:pt idx="1">
                  <c:v>113</c:v>
                </c:pt>
                <c:pt idx="2">
                  <c:v>6</c:v>
                </c:pt>
                <c:pt idx="3">
                  <c:v>113</c:v>
                </c:pt>
                <c:pt idx="4">
                  <c:v>4</c:v>
                </c:pt>
                <c:pt idx="5">
                  <c:v>115</c:v>
                </c:pt>
                <c:pt idx="6">
                  <c:v>3</c:v>
                </c:pt>
                <c:pt idx="7">
                  <c:v>116</c:v>
                </c:pt>
              </c:numCache>
            </c:numRef>
          </c:val>
        </c:ser>
        <c:axId val="63686912"/>
        <c:axId val="63688704"/>
      </c:barChart>
      <c:catAx>
        <c:axId val="63686912"/>
        <c:scaling>
          <c:orientation val="minMax"/>
        </c:scaling>
        <c:axPos val="b"/>
        <c:tickLblPos val="nextTo"/>
        <c:crossAx val="63688704"/>
        <c:crosses val="autoZero"/>
        <c:auto val="1"/>
        <c:lblAlgn val="ctr"/>
        <c:lblOffset val="100"/>
      </c:catAx>
      <c:valAx>
        <c:axId val="63688704"/>
        <c:scaling>
          <c:orientation val="minMax"/>
        </c:scaling>
        <c:axPos val="l"/>
        <c:numFmt formatCode="General" sourceLinked="1"/>
        <c:tickLblPos val="nextTo"/>
        <c:crossAx val="6368691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Sheet12!$J$8</c:f>
              <c:strCache>
                <c:ptCount val="1"/>
                <c:pt idx="0">
                  <c:v>  GAP IN THE WOUND</c:v>
                </c:pt>
              </c:strCache>
            </c:strRef>
          </c:tx>
          <c:dLbls>
            <c:showVal val="1"/>
          </c:dLbls>
          <c:cat>
            <c:multiLvlStrRef>
              <c:f>Sheet12!$H$9:$I$16</c:f>
              <c:multiLvlStrCache>
                <c:ptCount val="8"/>
                <c:lvl>
                  <c:pt idx="0">
                    <c:v>Y</c:v>
                  </c:pt>
                  <c:pt idx="1">
                    <c:v>N</c:v>
                  </c:pt>
                  <c:pt idx="2">
                    <c:v>Y</c:v>
                  </c:pt>
                  <c:pt idx="3">
                    <c:v>N</c:v>
                  </c:pt>
                  <c:pt idx="4">
                    <c:v>Y</c:v>
                  </c:pt>
                  <c:pt idx="5">
                    <c:v>N</c:v>
                  </c:pt>
                  <c:pt idx="6">
                    <c:v>Y</c:v>
                  </c:pt>
                  <c:pt idx="7">
                    <c:v>N</c:v>
                  </c:pt>
                </c:lvl>
                <c:lvl>
                  <c:pt idx="0">
                    <c:v>7 days</c:v>
                  </c:pt>
                  <c:pt idx="2">
                    <c:v>14 days</c:v>
                  </c:pt>
                  <c:pt idx="4">
                    <c:v>21 days</c:v>
                  </c:pt>
                  <c:pt idx="6">
                    <c:v>28 days</c:v>
                  </c:pt>
                </c:lvl>
              </c:multiLvlStrCache>
            </c:multiLvlStrRef>
          </c:cat>
          <c:val>
            <c:numRef>
              <c:f>Sheet12!$J$9:$J$16</c:f>
              <c:numCache>
                <c:formatCode>General</c:formatCode>
                <c:ptCount val="8"/>
                <c:pt idx="0">
                  <c:v>1</c:v>
                </c:pt>
                <c:pt idx="1">
                  <c:v>118</c:v>
                </c:pt>
                <c:pt idx="2">
                  <c:v>1</c:v>
                </c:pt>
                <c:pt idx="3">
                  <c:v>118</c:v>
                </c:pt>
                <c:pt idx="4">
                  <c:v>1</c:v>
                </c:pt>
                <c:pt idx="5">
                  <c:v>118</c:v>
                </c:pt>
                <c:pt idx="6">
                  <c:v>2</c:v>
                </c:pt>
                <c:pt idx="7">
                  <c:v>117</c:v>
                </c:pt>
              </c:numCache>
            </c:numRef>
          </c:val>
        </c:ser>
        <c:axId val="63700352"/>
        <c:axId val="63980672"/>
      </c:barChart>
      <c:catAx>
        <c:axId val="63700352"/>
        <c:scaling>
          <c:orientation val="minMax"/>
        </c:scaling>
        <c:axPos val="b"/>
        <c:tickLblPos val="nextTo"/>
        <c:crossAx val="63980672"/>
        <c:crosses val="autoZero"/>
        <c:auto val="1"/>
        <c:lblAlgn val="ctr"/>
        <c:lblOffset val="100"/>
      </c:catAx>
      <c:valAx>
        <c:axId val="63980672"/>
        <c:scaling>
          <c:orientation val="minMax"/>
        </c:scaling>
        <c:axPos val="l"/>
        <c:numFmt formatCode="General" sourceLinked="1"/>
        <c:tickLblPos val="nextTo"/>
        <c:crossAx val="637003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2"/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Post operative fever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Sheet1!$D$1:$D$2</c:f>
              <c:strCache>
                <c:ptCount val="1"/>
                <c:pt idx="0">
                  <c:v>Post operative fever NO.OF PATIENT</c:v>
                </c:pt>
              </c:strCache>
            </c:strRef>
          </c:tx>
          <c:dLbls>
            <c:showVal val="1"/>
          </c:dLbls>
          <c:cat>
            <c:multiLvlStrRef>
              <c:f>Sheet1!$B$3:$C$22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Sheet1!$D$3:$D$22</c:f>
              <c:numCache>
                <c:formatCode>General</c:formatCode>
                <c:ptCount val="2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1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63999360"/>
        <c:axId val="64029824"/>
      </c:barChart>
      <c:catAx>
        <c:axId val="63999360"/>
        <c:scaling>
          <c:orientation val="minMax"/>
        </c:scaling>
        <c:axPos val="b"/>
        <c:tickLblPos val="nextTo"/>
        <c:crossAx val="64029824"/>
        <c:crosses val="autoZero"/>
        <c:auto val="1"/>
        <c:lblAlgn val="ctr"/>
        <c:lblOffset val="100"/>
      </c:catAx>
      <c:valAx>
        <c:axId val="64029824"/>
        <c:scaling>
          <c:orientation val="minMax"/>
        </c:scaling>
        <c:axPos val="l"/>
        <c:majorGridlines/>
        <c:numFmt formatCode="General" sourceLinked="1"/>
        <c:tickLblPos val="nextTo"/>
        <c:crossAx val="63999360"/>
        <c:crosses val="autoZero"/>
        <c:crossBetween val="between"/>
      </c:valAx>
    </c:plotArea>
    <c:plotVisOnly val="1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Complaint of Redness or Heat 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Sheet3!$I$11:$I$12</c:f>
              <c:strCache>
                <c:ptCount val="1"/>
                <c:pt idx="0">
                  <c:v>Complaint of Redness or Heat NO.OF PATIENT</c:v>
                </c:pt>
              </c:strCache>
            </c:strRef>
          </c:tx>
          <c:dLbls>
            <c:showVal val="1"/>
          </c:dLbls>
          <c:cat>
            <c:multiLvlStrRef>
              <c:f>Sheet3!$G$13:$H$32</c:f>
              <c:multiLvlStrCache>
                <c:ptCount val="20"/>
                <c:lvl>
                  <c:pt idx="0">
                    <c:v>Gen sur</c:v>
                  </c:pt>
                  <c:pt idx="1">
                    <c:v>Cardiac</c:v>
                  </c:pt>
                  <c:pt idx="2">
                    <c:v>Ortho</c:v>
                  </c:pt>
                  <c:pt idx="3">
                    <c:v>Gyane</c:v>
                  </c:pt>
                  <c:pt idx="4">
                    <c:v>MAS</c:v>
                  </c:pt>
                  <c:pt idx="5">
                    <c:v>Gen sur</c:v>
                  </c:pt>
                  <c:pt idx="6">
                    <c:v>Cardiac</c:v>
                  </c:pt>
                  <c:pt idx="7">
                    <c:v>Ortho</c:v>
                  </c:pt>
                  <c:pt idx="8">
                    <c:v>Gyane</c:v>
                  </c:pt>
                  <c:pt idx="9">
                    <c:v>MAS</c:v>
                  </c:pt>
                  <c:pt idx="10">
                    <c:v>Gen sur</c:v>
                  </c:pt>
                  <c:pt idx="11">
                    <c:v>Cardiac</c:v>
                  </c:pt>
                  <c:pt idx="12">
                    <c:v>Ortho</c:v>
                  </c:pt>
                  <c:pt idx="13">
                    <c:v>Gyane</c:v>
                  </c:pt>
                  <c:pt idx="14">
                    <c:v>MAS</c:v>
                  </c:pt>
                  <c:pt idx="15">
                    <c:v>Gen sur</c:v>
                  </c:pt>
                  <c:pt idx="16">
                    <c:v>Cardiac</c:v>
                  </c:pt>
                  <c:pt idx="17">
                    <c:v>Ortho</c:v>
                  </c:pt>
                  <c:pt idx="18">
                    <c:v>Gyane</c:v>
                  </c:pt>
                  <c:pt idx="19">
                    <c:v>MAS</c:v>
                  </c:pt>
                </c:lvl>
                <c:lvl>
                  <c:pt idx="0">
                    <c:v>7 day</c:v>
                  </c:pt>
                  <c:pt idx="5">
                    <c:v>14 days</c:v>
                  </c:pt>
                  <c:pt idx="10">
                    <c:v>21 days</c:v>
                  </c:pt>
                  <c:pt idx="15">
                    <c:v>28 days</c:v>
                  </c:pt>
                </c:lvl>
              </c:multiLvlStrCache>
            </c:multiLvlStrRef>
          </c:cat>
          <c:val>
            <c:numRef>
              <c:f>Sheet3!$I$13:$I$32</c:f>
              <c:numCache>
                <c:formatCode>General</c:formatCode>
                <c:ptCount val="20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</c:numCache>
            </c:numRef>
          </c:val>
        </c:ser>
        <c:axId val="64048128"/>
        <c:axId val="64066304"/>
      </c:barChart>
      <c:catAx>
        <c:axId val="64048128"/>
        <c:scaling>
          <c:orientation val="minMax"/>
        </c:scaling>
        <c:axPos val="b"/>
        <c:tickLblPos val="nextTo"/>
        <c:crossAx val="64066304"/>
        <c:crosses val="autoZero"/>
        <c:auto val="1"/>
        <c:lblAlgn val="ctr"/>
        <c:lblOffset val="100"/>
      </c:catAx>
      <c:valAx>
        <c:axId val="64066304"/>
        <c:scaling>
          <c:orientation val="minMax"/>
        </c:scaling>
        <c:axPos val="l"/>
        <c:majorGridlines/>
        <c:numFmt formatCode="General" sourceLinked="1"/>
        <c:tickLblPos val="nextTo"/>
        <c:crossAx val="64048128"/>
        <c:crosses val="autoZero"/>
        <c:crossBetween val="between"/>
      </c:valAx>
    </c:plotArea>
    <c:plotVisOnly val="1"/>
  </c:chart>
  <c:externalData r:id="rId2"/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4-05-03T16:17:32.640" idx="3">
    <p:pos x="5582" y="3566"/>
    <p:text>with this add 
for data analysis mathematical tools are applied.</p:tex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0.7963</cdr:x>
      <cdr:y>0.40407</cdr:y>
    </cdr:from>
    <cdr:to>
      <cdr:x>0.92593</cdr:x>
      <cdr:y>0.69096</cdr:y>
    </cdr:to>
    <cdr:sp macro="" textlink="">
      <cdr:nvSpPr>
        <cdr:cNvPr id="2" name="Oval Callout 1"/>
        <cdr:cNvSpPr/>
      </cdr:nvSpPr>
      <cdr:spPr bwMode="auto">
        <a:xfrm xmlns:a="http://schemas.openxmlformats.org/drawingml/2006/main">
          <a:off x="6553200" y="1828800"/>
          <a:ext cx="1066803" cy="1298454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Ortho</a:t>
          </a:r>
          <a:endParaRPr lang="en-US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0.32407</cdr:x>
      <cdr:y>0.21887</cdr:y>
    </cdr:from>
    <cdr:to>
      <cdr:x>0.49073</cdr:x>
      <cdr:y>0.64045</cdr:y>
    </cdr:to>
    <cdr:sp macro="" textlink="">
      <cdr:nvSpPr>
        <cdr:cNvPr id="2" name="Oval Callout 1"/>
        <cdr:cNvSpPr/>
      </cdr:nvSpPr>
      <cdr:spPr bwMode="auto">
        <a:xfrm xmlns:a="http://schemas.openxmlformats.org/drawingml/2006/main">
          <a:off x="2667000" y="990600"/>
          <a:ext cx="1371545" cy="1908056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</a:t>
          </a:r>
          <a:r>
            <a:rPr lang="en-US" sz="1400" baseline="0" dirty="0" smtClean="0"/>
            <a:t> cardiac2 general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0.57407</cdr:x>
      <cdr:y>0.15153</cdr:y>
    </cdr:from>
    <cdr:to>
      <cdr:x>0.71296</cdr:x>
      <cdr:y>0.62362</cdr:y>
    </cdr:to>
    <cdr:sp macro="" textlink="">
      <cdr:nvSpPr>
        <cdr:cNvPr id="3" name="Oval Callout 2"/>
        <cdr:cNvSpPr/>
      </cdr:nvSpPr>
      <cdr:spPr bwMode="auto">
        <a:xfrm xmlns:a="http://schemas.openxmlformats.org/drawingml/2006/main">
          <a:off x="4724400" y="685800"/>
          <a:ext cx="1143010" cy="2136662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1cardiac,1 general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0.7963</cdr:x>
      <cdr:y>0.28622</cdr:y>
    </cdr:from>
    <cdr:to>
      <cdr:x>0.93519</cdr:x>
      <cdr:y>0.67413</cdr:y>
    </cdr:to>
    <cdr:sp macro="" textlink="">
      <cdr:nvSpPr>
        <cdr:cNvPr id="4" name="Oval Callout 3"/>
        <cdr:cNvSpPr/>
      </cdr:nvSpPr>
      <cdr:spPr bwMode="auto">
        <a:xfrm xmlns:a="http://schemas.openxmlformats.org/drawingml/2006/main">
          <a:off x="6553200" y="1295400"/>
          <a:ext cx="1143009" cy="1755667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Cardiac</a:t>
          </a:r>
          <a:endParaRPr lang="en-US" sz="14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0.33333</cdr:x>
      <cdr:y>0.4209</cdr:y>
    </cdr:from>
    <cdr:to>
      <cdr:x>0.49999</cdr:x>
      <cdr:y>0.67345</cdr:y>
    </cdr:to>
    <cdr:sp macro="" textlink="">
      <cdr:nvSpPr>
        <cdr:cNvPr id="2" name="Oval Callout 1"/>
        <cdr:cNvSpPr/>
      </cdr:nvSpPr>
      <cdr:spPr bwMode="auto">
        <a:xfrm xmlns:a="http://schemas.openxmlformats.org/drawingml/2006/main">
          <a:off x="2743200" y="1905000"/>
          <a:ext cx="1371545" cy="1143032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MAS,1 Cardiac,1 Ortho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0.56481</cdr:x>
      <cdr:y>0.43774</cdr:y>
    </cdr:from>
    <cdr:to>
      <cdr:x>0.71295</cdr:x>
      <cdr:y>0.67412</cdr:y>
    </cdr:to>
    <cdr:sp macro="" textlink="">
      <cdr:nvSpPr>
        <cdr:cNvPr id="3" name="Oval Callout 2"/>
        <cdr:cNvSpPr/>
      </cdr:nvSpPr>
      <cdr:spPr bwMode="auto">
        <a:xfrm xmlns:a="http://schemas.openxmlformats.org/drawingml/2006/main">
          <a:off x="4648200" y="1981200"/>
          <a:ext cx="1219133" cy="1069847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Cardiac,1 Ortho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0.80556</cdr:x>
      <cdr:y>0.52192</cdr:y>
    </cdr:from>
    <cdr:to>
      <cdr:x>0.91667</cdr:x>
      <cdr:y>0.70779</cdr:y>
    </cdr:to>
    <cdr:sp macro="" textlink="">
      <cdr:nvSpPr>
        <cdr:cNvPr id="4" name="Oval Callout 3"/>
        <cdr:cNvSpPr/>
      </cdr:nvSpPr>
      <cdr:spPr bwMode="auto">
        <a:xfrm xmlns:a="http://schemas.openxmlformats.org/drawingml/2006/main">
          <a:off x="6629400" y="2362200"/>
          <a:ext cx="914391" cy="841241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Ortho</a:t>
          </a:r>
          <a:endParaRPr lang="en-US" sz="14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0.7963</cdr:x>
      <cdr:y>0.24561</cdr:y>
    </cdr:from>
    <cdr:to>
      <cdr:x>0.92593</cdr:x>
      <cdr:y>0.63228</cdr:y>
    </cdr:to>
    <cdr:sp macro="" textlink="">
      <cdr:nvSpPr>
        <cdr:cNvPr id="2" name="Oval Callout 1"/>
        <cdr:cNvSpPr/>
      </cdr:nvSpPr>
      <cdr:spPr bwMode="auto">
        <a:xfrm xmlns:a="http://schemas.openxmlformats.org/drawingml/2006/main">
          <a:off x="6553200" y="1066800"/>
          <a:ext cx="1066800" cy="1679448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b="0" dirty="0" smtClean="0"/>
            <a:t>1 MAS,1 Gynae,1 Cardiac</a:t>
          </a:r>
        </a:p>
        <a:p xmlns:a="http://schemas.openxmlformats.org/drawingml/2006/main">
          <a:endParaRPr lang="en-US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0.12037</cdr:x>
      <cdr:y>0.40741</cdr:y>
    </cdr:from>
    <cdr:to>
      <cdr:x>0.25926</cdr:x>
      <cdr:y>0.66741</cdr:y>
    </cdr:to>
    <cdr:sp macro="" textlink="">
      <cdr:nvSpPr>
        <cdr:cNvPr id="2" name="Oval Callout 1"/>
        <cdr:cNvSpPr/>
      </cdr:nvSpPr>
      <cdr:spPr bwMode="auto">
        <a:xfrm xmlns:a="http://schemas.openxmlformats.org/drawingml/2006/main">
          <a:off x="990597" y="1676400"/>
          <a:ext cx="1143003" cy="1069859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Cardiac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0.56481</cdr:x>
      <cdr:y>0.40741</cdr:y>
    </cdr:from>
    <cdr:to>
      <cdr:x>0.7037</cdr:x>
      <cdr:y>0.66741</cdr:y>
    </cdr:to>
    <cdr:sp macro="" textlink="">
      <cdr:nvSpPr>
        <cdr:cNvPr id="3" name="Oval Callout 2"/>
        <cdr:cNvSpPr/>
      </cdr:nvSpPr>
      <cdr:spPr bwMode="auto">
        <a:xfrm xmlns:a="http://schemas.openxmlformats.org/drawingml/2006/main">
          <a:off x="4648200" y="1676400"/>
          <a:ext cx="1143000" cy="1069848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Gynae</a:t>
          </a:r>
          <a:endParaRPr lang="en-US" sz="1400" dirty="0"/>
        </a:p>
      </cdr:txBody>
    </cdr:sp>
  </cdr:relSizeAnchor>
  <cdr:relSizeAnchor xmlns:cdr="http://schemas.openxmlformats.org/drawingml/2006/chartDrawing">
    <cdr:from>
      <cdr:x>0.78704</cdr:x>
      <cdr:y>0.38889</cdr:y>
    </cdr:from>
    <cdr:to>
      <cdr:x>0.92593</cdr:x>
      <cdr:y>0.66741</cdr:y>
    </cdr:to>
    <cdr:sp macro="" textlink="">
      <cdr:nvSpPr>
        <cdr:cNvPr id="4" name="Oval Callout 3"/>
        <cdr:cNvSpPr/>
      </cdr:nvSpPr>
      <cdr:spPr bwMode="auto">
        <a:xfrm xmlns:a="http://schemas.openxmlformats.org/drawingml/2006/main">
          <a:off x="6477000" y="1600200"/>
          <a:ext cx="1143000" cy="1146048"/>
        </a:xfrm>
        <a:prstGeom xmlns:a="http://schemas.openxmlformats.org/drawingml/2006/main" prst="wedgeEllipseCallout">
          <a:avLst/>
        </a:prstGeom>
        <a:solidFill xmlns:a="http://schemas.openxmlformats.org/drawingml/2006/main">
          <a:schemeClr val="accent1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r>
            <a:rPr lang="en-US" sz="1400" dirty="0" smtClean="0"/>
            <a:t>1 Cardiac, gynae</a:t>
          </a:r>
          <a:endParaRPr lang="en-US" sz="14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A240EB-6DB1-447A-8BD2-ABC5552FDBA1}" type="datetimeFigureOut">
              <a:rPr lang="en-US" smtClean="0"/>
              <a:pPr/>
              <a:t>5/14/2014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71AEE-0EB8-462C-8BAC-C25F92CAC2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71AEE-0EB8-462C-8BAC-C25F92CAC27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E1049-70A1-41FC-97B8-7C753CB5047B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14D7C-33DA-4251-B411-046A10EEC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E0342-0A37-4EA3-963E-DB23A8BEA8F3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1FB7E-4C29-4359-A86A-1E91E031D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5DE0-3506-486E-A0DE-45FE152C14BF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47A2B-1ABA-4B93-B387-93FCDCECAE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65290-F4AF-48AB-9D64-3DC0F485AFB8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51820-755C-4393-A408-E21B88867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F18EB-EF27-4A62-9A3E-A3B2709980DE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99F85-F449-417C-BE85-5BAF9A72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45F0-1FE6-41B6-BFDD-ED7BC4F6605B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CA68A-20D9-441E-AF74-F0DB7F7F7D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6477F-719C-46F7-995C-E0397FF6F6AE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6F77C-81D7-48F3-B571-7206F5A30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7C0F4-E699-40AD-982B-B2EF6CFFCED0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02E5-33CC-4035-A085-BE7FCBB912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654-552F-4A1D-B33D-5A0B3DB4BE0D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3F4CB-77CC-4D78-B5A5-B6CCA825B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3065-DDA3-4801-9124-459ACB4769C5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BF93E-A685-48F7-BEBD-50391C075A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3C5E8-4EFE-44BF-B04E-108BD8FACE37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AE30F-1148-446C-A663-F3ABD3EC60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C661E3D-6146-4613-B764-500FD124C2EA}" type="datetimeFigureOut">
              <a:rPr lang="en-US"/>
              <a:pPr>
                <a:defRPr/>
              </a:pPr>
              <a:t>5/14/2014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E50C831D-C59A-4D87-A7C7-58B738DA8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59" r:id="rId2"/>
    <p:sldLayoutId id="2147483868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9" r:id="rId9"/>
    <p:sldLayoutId id="2147483865" r:id="rId10"/>
    <p:sldLayoutId id="21474838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829345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ubmed.in/" TargetMode="External"/><Relationship Id="rId4" Type="http://schemas.openxmlformats.org/officeDocument/2006/relationships/hyperlink" Target="http://www.ncbi.nlm.nih.gov/pubmed/1556796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books/n/nicecg74/abbreviations/def-item/abbreviations.gl1-d17/" TargetMode="External"/><Relationship Id="rId2" Type="http://schemas.openxmlformats.org/officeDocument/2006/relationships/hyperlink" Target="http://www.ncbi.nlm.nih.gov/books/n/nicecg74/glossary/def-item/glossary.gl1-d75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3733800"/>
          </a:xfrm>
        </p:spPr>
        <p:txBody>
          <a:bodyPr/>
          <a:lstStyle/>
          <a:p>
            <a:pPr marR="0" algn="ctr" eaLnBrk="1" hangingPunct="1"/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Study on Post discharge Surgical Site Infection Surveillance by the means of a telephonic survey in  Max Hospital</a:t>
            </a:r>
          </a:p>
          <a:p>
            <a:pPr marR="0" algn="ctr" eaLnBrk="1" hangingPunct="1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By- 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Lalit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Kundliwal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(PT)</a:t>
            </a:r>
          </a:p>
          <a:p>
            <a:pPr marR="0" algn="ctr" eaLnBrk="1" hangingPunct="1"/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/>
            <a:r>
              <a:rPr lang="en-US" sz="2400" u="sng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Under the Guidance of</a:t>
            </a:r>
          </a:p>
          <a:p>
            <a:pPr marR="0" algn="ctr" eaLnBrk="1" hangingPunct="1"/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Ms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Suparna</a:t>
            </a:r>
            <a:r>
              <a:rPr lang="en-US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Pal</a:t>
            </a:r>
          </a:p>
          <a:p>
            <a:pPr marR="0" algn="ctr" eaLnBrk="1" hangingPunct="1"/>
            <a:endParaRPr lang="en-US" sz="2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eaLnBrk="1" hangingPunct="1"/>
            <a:endParaRPr lang="en-US" sz="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Anirooddha\Pictures\IIHMR-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5472545"/>
            <a:ext cx="2286000" cy="138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IN" b="1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 3" pitchFamily="18" charset="2"/>
              <a:buNone/>
            </a:pPr>
            <a:r>
              <a:rPr lang="en-IN" sz="1800" dirty="0" smtClean="0">
                <a:cs typeface="Arial" charset="0"/>
              </a:rPr>
              <a:t>119 patients were made part of study after exclusion.</a:t>
            </a:r>
          </a:p>
          <a:p>
            <a:pPr eaLnBrk="1" hangingPunct="1">
              <a:buFont typeface="Wingdings 3" pitchFamily="18" charset="2"/>
              <a:buNone/>
            </a:pPr>
            <a:endParaRPr lang="en-US" sz="1800" dirty="0" smtClean="0">
              <a:cs typeface="Arial" charset="0"/>
            </a:endParaRPr>
          </a:p>
        </p:txBody>
      </p:sp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1371601" y="533400"/>
            <a:ext cx="64769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4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Specialty wise breakup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38200" y="2057400"/>
          <a:ext cx="7239000" cy="3581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/>
                <a:gridCol w="3619500"/>
              </a:tblGrid>
              <a:tr h="919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Name of </a:t>
                      </a:r>
                      <a:r>
                        <a:rPr lang="en-US" sz="1800" baseline="0" dirty="0" smtClean="0"/>
                        <a:t>specialty 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Number of cases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53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Cardiac </a:t>
                      </a:r>
                      <a:r>
                        <a:rPr lang="en-IN" sz="2000" dirty="0" smtClean="0"/>
                        <a:t>Surgery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8</a:t>
                      </a:r>
                      <a:endParaRPr lang="en-US" sz="20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General Surgery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23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Obstetrics &amp; Gynaecology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19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Orthopaedics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27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Minimal access surgery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/>
                        <a:t>42</a:t>
                      </a:r>
                      <a:endParaRPr lang="en-US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-1066800" y="457200"/>
            <a:ext cx="8305800" cy="1447800"/>
          </a:xfrm>
        </p:spPr>
        <p:txBody>
          <a:bodyPr>
            <a:normAutofit fontScale="92500" lnSpcReduction="20000"/>
          </a:bodyPr>
          <a:lstStyle/>
          <a:p>
            <a:pPr marL="320040" indent="-320040" algn="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IN" sz="5200" b="1" dirty="0" smtClean="0">
                <a:solidFill>
                  <a:srgbClr val="FF0000"/>
                </a:solidFill>
                <a:cs typeface="Arial" charset="0"/>
              </a:rPr>
              <a:t>Signs and Symptoms</a:t>
            </a:r>
          </a:p>
          <a:p>
            <a:pPr marL="320040" indent="-320040" algn="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IN" sz="2800" dirty="0" smtClean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IN" b="1" dirty="0" smtClean="0">
                <a:solidFill>
                  <a:srgbClr val="FF0000"/>
                </a:solidFill>
                <a:cs typeface="Arial" charset="0"/>
              </a:rPr>
              <a:t>              </a:t>
            </a:r>
            <a:endParaRPr lang="en-US" dirty="0" smtClean="0">
              <a:solidFill>
                <a:srgbClr val="FF0000"/>
              </a:solidFill>
              <a:cs typeface="Arial" charset="0"/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defRPr/>
            </a:pPr>
            <a:endParaRPr lang="en-US" dirty="0" smtClean="0">
              <a:solidFill>
                <a:srgbClr val="FF0000"/>
              </a:solidFill>
            </a:endParaRPr>
          </a:p>
          <a:p>
            <a:pPr marL="320040" indent="-320040" eaLnBrk="1" fontAlgn="auto" hangingPunct="1">
              <a:spcAft>
                <a:spcPts val="0"/>
              </a:spcAft>
              <a:buClr>
                <a:schemeClr val="accent3"/>
              </a:buClr>
              <a:buFont typeface="Wingdings"/>
              <a:buChar char=""/>
              <a:defRPr/>
            </a:pP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457200" y="1524000"/>
          <a:ext cx="8001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229600" cy="2209800"/>
          </a:xfrm>
        </p:spPr>
        <p:txBody>
          <a:bodyPr/>
          <a:lstStyle/>
          <a:p>
            <a:pPr marL="319088" indent="-319088" eaLnBrk="1" hangingPunct="1">
              <a:buFont typeface="Wingdings" pitchFamily="2" charset="2"/>
              <a:buChar char=""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Total number of patient is 119 out of which in the 1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week 74% patient who said that their wound did not healed completely where as in the 2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week, the number reduced to  58% and in 3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week it comes to 43% and in 4</a:t>
            </a:r>
            <a:r>
              <a:rPr lang="en-IN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week the number reduced to 22% whose wound did not healed completely.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19088" indent="-319088" eaLnBrk="1" hangingPunct="1">
              <a:buFont typeface="Wingdings" pitchFamily="2" charset="2"/>
              <a:buChar char="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438400" y="1173162"/>
            <a:ext cx="8229600" cy="111283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Fever after the operation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Oval Callout 4"/>
          <p:cNvSpPr>
            <a:spLocks noChangeArrowheads="1"/>
          </p:cNvSpPr>
          <p:nvPr/>
        </p:nvSpPr>
        <p:spPr bwMode="auto">
          <a:xfrm>
            <a:off x="1371600" y="3352800"/>
            <a:ext cx="1371600" cy="12985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400"/>
              <a:t>3 MAS,1Cardiac,1Ortho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895350"/>
          </a:xfrm>
        </p:spPr>
        <p:txBody>
          <a:bodyPr/>
          <a:lstStyle/>
          <a:p>
            <a:pPr algn="ctr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Fever after the operation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393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55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of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Surgery</a:t>
                      </a:r>
                      <a:endParaRPr lang="en-IN" dirty="0"/>
                    </a:p>
                  </a:txBody>
                  <a:tcPr/>
                </a:tc>
              </a:tr>
              <a:tr h="755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 MAS,1Cardiac,1Ortho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Lap chole,1</a:t>
                      </a:r>
                      <a:r>
                        <a:rPr lang="en-US" baseline="0" dirty="0" smtClean="0"/>
                        <a:t> lap myomectomy,1 external fixator REM,1 CABG</a:t>
                      </a:r>
                      <a:endParaRPr lang="en-US" dirty="0"/>
                    </a:p>
                  </a:txBody>
                  <a:tcPr/>
                </a:tc>
              </a:tr>
              <a:tr h="755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5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533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Ortho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Unilateral total</a:t>
                      </a:r>
                      <a:r>
                        <a:rPr lang="en-US" baseline="0" dirty="0" smtClean="0"/>
                        <a:t> hip repair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200400" y="1047750"/>
            <a:ext cx="5486400" cy="8572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Redness or Heat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4" name="Oval Callout 4"/>
          <p:cNvSpPr>
            <a:spLocks noChangeArrowheads="1"/>
          </p:cNvSpPr>
          <p:nvPr/>
        </p:nvSpPr>
        <p:spPr bwMode="auto">
          <a:xfrm>
            <a:off x="1295400" y="2590800"/>
            <a:ext cx="1524000" cy="18319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400"/>
              <a:t>2 Ortho,3 Gynae,2 Cardiac,2 General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2"/>
          <p:cNvSpPr>
            <a:spLocks noGrp="1"/>
          </p:cNvSpPr>
          <p:nvPr>
            <p:ph type="title"/>
          </p:nvPr>
        </p:nvSpPr>
        <p:spPr>
          <a:xfrm>
            <a:off x="-1371600" y="228600"/>
            <a:ext cx="7162800" cy="990600"/>
          </a:xfrm>
        </p:spPr>
        <p:txBody>
          <a:bodyPr/>
          <a:lstStyle/>
          <a:p>
            <a:pPr algn="r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Redness or Heat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51053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33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of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Surgery</a:t>
                      </a:r>
                      <a:endParaRPr lang="en-IN" dirty="0"/>
                    </a:p>
                  </a:txBody>
                  <a:tcPr/>
                </a:tc>
              </a:tr>
              <a:tr h="177308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Ortho,3 Gynae,2 Cardiac,2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1k-wire fixator,1skin grafting,1 vaginal hysterctomy,1 TLH+BSO,1</a:t>
                      </a:r>
                      <a:r>
                        <a:rPr lang="en-US" baseline="0" dirty="0" smtClean="0"/>
                        <a:t> Lscs,2 CABG,1 circumcision,1 rectalprolapserepa</a:t>
                      </a:r>
                      <a:endParaRPr lang="en-US" dirty="0"/>
                    </a:p>
                  </a:txBody>
                  <a:tcPr/>
                </a:tc>
              </a:tr>
              <a:tr h="833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cardiac2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1CABG,1 circumcision,1 rectal prolapse repair</a:t>
                      </a:r>
                      <a:endParaRPr lang="en-US" dirty="0"/>
                    </a:p>
                  </a:txBody>
                  <a:tcPr/>
                </a:tc>
              </a:tr>
              <a:tr h="833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1cardiac,1 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CABG,1 </a:t>
                      </a:r>
                      <a:r>
                        <a:rPr lang="en-US" baseline="0" dirty="0" smtClean="0"/>
                        <a:t>circumcision</a:t>
                      </a:r>
                      <a:endParaRPr lang="en-US" dirty="0"/>
                    </a:p>
                  </a:txBody>
                  <a:tcPr/>
                </a:tc>
              </a:tr>
              <a:tr h="83307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Cardiac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CABG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2133600"/>
          </a:xfrm>
        </p:spPr>
        <p:txBody>
          <a:bodyPr/>
          <a:lstStyle/>
          <a:p>
            <a:pPr eaLnBrk="1" hangingPunct="1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Redness or any sensation around the wound area after surgery could be a sign of SSI.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9 patients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noticed redness around the surgical area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patient in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2nd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finally it reduced to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chemeClr val="tx1"/>
                </a:solidFill>
                <a:cs typeface="Arial" pitchFamily="34" charset="0"/>
              </a:rPr>
              <a:t>                          </a:t>
            </a: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Swelling around the wound area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38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556" name="Oval Callout 4"/>
          <p:cNvSpPr>
            <a:spLocks noChangeArrowheads="1"/>
          </p:cNvSpPr>
          <p:nvPr/>
        </p:nvSpPr>
        <p:spPr bwMode="auto">
          <a:xfrm>
            <a:off x="1447800" y="2667000"/>
            <a:ext cx="1371600" cy="16795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400"/>
              <a:t>1MAS,1 General,1,Gynae,1 ortho, 3 cardiac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IN" sz="2800" smtClean="0">
                <a:solidFill>
                  <a:schemeClr val="tx1"/>
                </a:solidFill>
                <a:cs typeface="Arial" charset="0"/>
              </a:rPr>
              <a:t>Swelling around the wound area:-</a:t>
            </a:r>
            <a:endParaRPr lang="en-US" sz="2800" smtClean="0">
              <a:cs typeface="Arial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295400"/>
          <a:ext cx="8534400" cy="48794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4800"/>
                <a:gridCol w="2844800"/>
                <a:gridCol w="2844800"/>
              </a:tblGrid>
              <a:tr h="5473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of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Speciality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Surgery</a:t>
                      </a:r>
                      <a:endParaRPr lang="en-IN" dirty="0"/>
                    </a:p>
                  </a:txBody>
                  <a:tcPr marL="90593" marR="90593"/>
                </a:tc>
              </a:tr>
              <a:tr h="21700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1MAS,1 General,1,Gynae,1 ortho, 3 cardiac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1K wire fixation, </a:t>
                      </a:r>
                      <a:endParaRPr kumimoji="0"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IN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3CABG,1Hypospadias urethralfistula,1hemithyroidectomy,1LAP Rt. Pveraian , 1cystectomy,1B/L inguinal hernia,1Operative laparoscopy</a:t>
                      </a:r>
                      <a:endParaRPr lang="en-US" dirty="0"/>
                    </a:p>
                  </a:txBody>
                  <a:tcPr marL="90593" marR="90593"/>
                </a:tc>
              </a:tr>
              <a:tr h="86801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MAS,1 Cardiac,1 Ortho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operative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laproscopy,1CABG,1 #dista c cwdrading +alma</a:t>
                      </a:r>
                      <a:endParaRPr lang="en-US" dirty="0"/>
                    </a:p>
                  </a:txBody>
                  <a:tcPr marL="90593" marR="90593"/>
                </a:tc>
              </a:tr>
              <a:tr h="6076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days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Cardiac,1 Ortho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1CABG,1 #dista c cwdrading +alma</a:t>
                      </a:r>
                      <a:endParaRPr lang="en-US" dirty="0"/>
                    </a:p>
                  </a:txBody>
                  <a:tcPr marL="90593" marR="90593"/>
                </a:tc>
              </a:tr>
              <a:tr h="6076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days</a:t>
                      </a:r>
                      <a:endParaRPr lang="en-IN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Ortho (I.P 69722)</a:t>
                      </a:r>
                      <a:endParaRPr lang="en-US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#dista c cwdrading +alma</a:t>
                      </a:r>
                      <a:endParaRPr lang="en-US" dirty="0"/>
                    </a:p>
                  </a:txBody>
                  <a:tcPr marL="90593" marR="9059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54864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Hospital Profile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 </a:t>
            </a:r>
            <a:r>
              <a:rPr lang="en-US" sz="2400" dirty="0" smtClean="0"/>
              <a:t>Max started its career by manufacturing Plastic in </a:t>
            </a:r>
            <a:r>
              <a:rPr lang="en-US" sz="2400" dirty="0" err="1" smtClean="0"/>
              <a:t>Mohali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In 2000 Max came into Healthcare Industry with the name of 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Max Healthcare Hospital.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They also moved to Max </a:t>
            </a:r>
            <a:r>
              <a:rPr lang="en-US" sz="2400" dirty="0" err="1" smtClean="0"/>
              <a:t>NewYork</a:t>
            </a:r>
            <a:r>
              <a:rPr lang="en-US" sz="2400" dirty="0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/>
              <a:t>     </a:t>
            </a:r>
            <a:r>
              <a:rPr lang="en-US" sz="2400" dirty="0" err="1" smtClean="0"/>
              <a:t>Neeman</a:t>
            </a:r>
            <a:r>
              <a:rPr lang="en-US" sz="2400" dirty="0" smtClean="0"/>
              <a:t> Medical International is also a part of Max group.</a:t>
            </a:r>
          </a:p>
          <a:p>
            <a:pPr eaLnBrk="1" hangingPunct="1">
              <a:buFont typeface="Wingdings 2" pitchFamily="18" charset="2"/>
              <a:buNone/>
            </a:pPr>
            <a:endParaRPr lang="en-US" sz="2400" dirty="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400" b="1" dirty="0" smtClean="0"/>
              <a:t>     Core Business of Max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b="1" dirty="0" smtClean="0"/>
              <a:t> </a:t>
            </a:r>
          </a:p>
        </p:txBody>
      </p:sp>
      <p:pic>
        <p:nvPicPr>
          <p:cNvPr id="6148" name="Picture 3" descr="max_healthcar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105400"/>
            <a:ext cx="990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2" descr="max_bu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5105400"/>
            <a:ext cx="99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" descr="max_neemanmedica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81400" y="5181600"/>
            <a:ext cx="99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9" descr="max_india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5181600"/>
            <a:ext cx="99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10" descr="max_newyorklif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96000" y="5181600"/>
            <a:ext cx="99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8" descr="max_specialityproducts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9000" y="5181600"/>
            <a:ext cx="990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2819400"/>
          </a:xfrm>
        </p:spPr>
        <p:txBody>
          <a:bodyPr/>
          <a:lstStyle/>
          <a:p>
            <a:pPr eaLnBrk="1" hangingPunct="1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Swelling around the area could be another sign of SSI. Some microorganism might be behind the same.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of surgery,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9 patients and 3 patient in the 2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were noticed swelling around the wound area. And finally in the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the number reduced to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 patients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3" pitchFamily="18" charset="2"/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-1066800" y="0"/>
            <a:ext cx="9753600" cy="1905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rgbClr val="FF0000"/>
                </a:solidFill>
                <a:cs typeface="Arial" pitchFamily="34" charset="0"/>
              </a:rPr>
              <a:t>                                                  </a:t>
            </a: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Pain or Tenderness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676399"/>
          <a:ext cx="8001000" cy="4267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429000"/>
          </a:xfrm>
        </p:spPr>
        <p:txBody>
          <a:bodyPr/>
          <a:lstStyle/>
          <a:p>
            <a:pPr eaLnBrk="1" hangingPunct="1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Pain or tenderness (pain on touching the area) could be normal as a result of the surgery or it might be a sign of infection around the area indicating SSI. 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patients reported of having pain, mostly due to the surgery (as per the physician)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1st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2nd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the number comes to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34 patients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25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and finally it reduced to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Discharge from the wound area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76400"/>
          <a:ext cx="8229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Oval Callout 4"/>
          <p:cNvSpPr>
            <a:spLocks noChangeArrowheads="1"/>
          </p:cNvSpPr>
          <p:nvPr/>
        </p:nvSpPr>
        <p:spPr bwMode="auto">
          <a:xfrm>
            <a:off x="1447800" y="3352800"/>
            <a:ext cx="1219200" cy="9937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200"/>
              <a:t>4 MAS,1Cardiac</a:t>
            </a:r>
          </a:p>
          <a:p>
            <a:pPr algn="r"/>
            <a:endParaRPr lang="en-US" sz="2400"/>
          </a:p>
        </p:txBody>
      </p:sp>
      <p:sp>
        <p:nvSpPr>
          <p:cNvPr id="28677" name="Oval Callout 5"/>
          <p:cNvSpPr>
            <a:spLocks noChangeArrowheads="1"/>
          </p:cNvSpPr>
          <p:nvPr/>
        </p:nvSpPr>
        <p:spPr bwMode="auto">
          <a:xfrm>
            <a:off x="3276600" y="2667000"/>
            <a:ext cx="1066800" cy="17557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200"/>
              <a:t>4 MAS,1Cardiac,1Gynae</a:t>
            </a:r>
          </a:p>
          <a:p>
            <a:pPr algn="r"/>
            <a:endParaRPr lang="en-US" sz="2400"/>
          </a:p>
        </p:txBody>
      </p:sp>
      <p:sp>
        <p:nvSpPr>
          <p:cNvPr id="28678" name="Oval Callout 6"/>
          <p:cNvSpPr>
            <a:spLocks noChangeArrowheads="1"/>
          </p:cNvSpPr>
          <p:nvPr/>
        </p:nvSpPr>
        <p:spPr bwMode="auto">
          <a:xfrm>
            <a:off x="5029200" y="2895600"/>
            <a:ext cx="1143000" cy="14509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1200"/>
              <a:t>2 MAS,1Gynae,1 Cardiac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en-IN" sz="2800" smtClean="0">
                <a:solidFill>
                  <a:schemeClr val="tx1"/>
                </a:solidFill>
                <a:cs typeface="Arial" charset="0"/>
              </a:rPr>
              <a:t>Discharge from the wound area:-</a:t>
            </a:r>
            <a:endParaRPr lang="en-US" sz="2800" smtClean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62000" y="1371600"/>
          <a:ext cx="8153400" cy="48810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800"/>
                <a:gridCol w="2717800"/>
                <a:gridCol w="2717800"/>
              </a:tblGrid>
              <a:tr h="711205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No of</a:t>
                      </a:r>
                      <a:r>
                        <a:rPr lang="en-US" b="0" baseline="0" dirty="0" smtClean="0"/>
                        <a:t> days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Speciality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Surgery</a:t>
                      </a:r>
                      <a:endParaRPr lang="en-IN" b="0" dirty="0"/>
                    </a:p>
                  </a:txBody>
                  <a:tcPr marL="90593" marR="90593"/>
                </a:tc>
              </a:tr>
              <a:tr h="115197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7</a:t>
                      </a:r>
                      <a:r>
                        <a:rPr lang="en-US" b="0" baseline="0" dirty="0" smtClean="0"/>
                        <a:t> days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 MAS,1Cardiac</a:t>
                      </a:r>
                      <a:endParaRPr lang="en-US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 Lap chole,1 perinal abscess,1 operative laproscopy,1 cabg</a:t>
                      </a:r>
                      <a:endParaRPr lang="en-US" b="0" dirty="0"/>
                    </a:p>
                  </a:txBody>
                  <a:tcPr marL="90593" marR="90593"/>
                </a:tc>
              </a:tr>
              <a:tr h="1189087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14</a:t>
                      </a:r>
                      <a:r>
                        <a:rPr lang="en-US" b="0" baseline="0" dirty="0" smtClean="0"/>
                        <a:t> days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 MAS, 1 Gynae,1Cardiac</a:t>
                      </a:r>
                      <a:endParaRPr lang="en-US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 Lap chole,1 perinal abscess,1 operative laproscopy,1CABG,1abdominal</a:t>
                      </a:r>
                      <a:r>
                        <a:rPr lang="en-US" b="0" baseline="0" dirty="0" smtClean="0"/>
                        <a:t> hysterect</a:t>
                      </a:r>
                      <a:endParaRPr lang="en-US" b="0" dirty="0"/>
                    </a:p>
                  </a:txBody>
                  <a:tcPr marL="90593" marR="90593"/>
                </a:tc>
              </a:tr>
              <a:tr h="88613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21 days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 MAS,1Gynae,1 Cardiac</a:t>
                      </a:r>
                      <a:endParaRPr lang="en-US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 lapipom,1operative laproscopy,1 CABG,1 abdominal  hysterect</a:t>
                      </a:r>
                      <a:endParaRPr lang="en-US" b="0" dirty="0"/>
                    </a:p>
                  </a:txBody>
                  <a:tcPr marL="90593" marR="90593"/>
                </a:tc>
              </a:tr>
              <a:tr h="839083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28 days</a:t>
                      </a:r>
                      <a:endParaRPr lang="en-IN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 MAS,1 Gynae,1 Cardiac</a:t>
                      </a:r>
                      <a:endParaRPr lang="en-US" b="0" dirty="0"/>
                    </a:p>
                  </a:txBody>
                  <a:tcPr marL="90593" marR="90593"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1operative laproscopy,1 abdominal hysterect,1CABG</a:t>
                      </a:r>
                      <a:endParaRPr lang="en-US" b="0" dirty="0"/>
                    </a:p>
                  </a:txBody>
                  <a:tcPr marL="90593" marR="9059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/>
          <a:lstStyle/>
          <a:p>
            <a:pPr eaLnBrk="1" hangingPunct="1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Discharge could be in a watery state or yellow pus formation which would be oozing from the wound area.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patients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&amp; 2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of surgery and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patients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of surgery reported of some discharge coming from the wound area. However, the patients were not the same in both the weeks. This could be a sign of SSI but not a confirmed point and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chemeClr val="tx1"/>
                </a:solidFill>
                <a:cs typeface="Arial" pitchFamily="34" charset="0"/>
              </a:rPr>
              <a:t>                                   </a:t>
            </a:r>
            <a:r>
              <a:rPr lang="en-IN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Gap in the wound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828800"/>
          <a:ext cx="82296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1748" name="Oval Callout 4"/>
          <p:cNvSpPr>
            <a:spLocks noChangeArrowheads="1"/>
          </p:cNvSpPr>
          <p:nvPr/>
        </p:nvSpPr>
        <p:spPr bwMode="auto">
          <a:xfrm>
            <a:off x="3352800" y="3352800"/>
            <a:ext cx="1066800" cy="1222375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r>
              <a:rPr lang="en-US" sz="1400"/>
              <a:t>1 Gynae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5486400" cy="990600"/>
          </a:xfrm>
        </p:spPr>
        <p:txBody>
          <a:bodyPr/>
          <a:lstStyle/>
          <a:p>
            <a:pPr algn="r" eaLnBrk="1" hangingPunct="1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Gap in the wound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4233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846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 of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Surgery</a:t>
                      </a:r>
                      <a:endParaRPr lang="en-IN" dirty="0"/>
                    </a:p>
                  </a:txBody>
                  <a:tcPr/>
                </a:tc>
              </a:tr>
              <a:tr h="846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Cardiac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/>
                </a:tc>
              </a:tr>
              <a:tr h="846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</a:t>
                      </a:r>
                      <a:r>
                        <a:rPr lang="en-US" baseline="0" dirty="0" smtClean="0"/>
                        <a:t>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Gynae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Abdominal hysterect</a:t>
                      </a:r>
                      <a:endParaRPr lang="en-US" dirty="0"/>
                    </a:p>
                  </a:txBody>
                  <a:tcPr/>
                </a:tc>
              </a:tr>
              <a:tr h="846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Gynae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Abdominal hysterectomy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46772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 days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Cardiac, gynae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CABG, abdominal</a:t>
                      </a:r>
                      <a:r>
                        <a:rPr lang="en-US" baseline="0" dirty="0" smtClean="0"/>
                        <a:t> hysterect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981200"/>
          </a:xfrm>
        </p:spPr>
        <p:txBody>
          <a:bodyPr/>
          <a:lstStyle/>
          <a:p>
            <a:pPr eaLnBrk="1" hangingPunct="1"/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The main cause of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gap in the wound could be due to pus formation inside the wound. Only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patient in the 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IN" sz="2400" b="1" baseline="30000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2400" b="1" dirty="0" err="1" smtClean="0">
                <a:latin typeface="Times New Roman" pitchFamily="18" charset="0"/>
                <a:cs typeface="Times New Roman" pitchFamily="18" charset="0"/>
              </a:rPr>
              <a:t>,2</a:t>
            </a:r>
            <a:r>
              <a:rPr lang="en-IN" sz="2400" b="1" baseline="30000" dirty="0" err="1" smtClean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IN" sz="2400" b="1" baseline="30000" dirty="0" smtClean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week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patients in </a:t>
            </a:r>
            <a:r>
              <a:rPr lang="en-IN" sz="2400" b="1" dirty="0" smtClean="0">
                <a:latin typeface="Times New Roman" pitchFamily="18" charset="0"/>
                <a:cs typeface="Times New Roman" pitchFamily="18" charset="0"/>
              </a:rPr>
              <a:t>4th week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reported of it and  rest don’t have gap in their wound.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838200"/>
            <a:ext cx="7543800" cy="9144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Speciality wise – Breakup</a:t>
            </a:r>
            <a: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  <a:t/>
            </a:r>
            <a:br>
              <a:rPr lang="en-US" sz="2800" dirty="0" smtClean="0">
                <a:solidFill>
                  <a:schemeClr val="tx1"/>
                </a:solidFill>
                <a:cs typeface="Arial" pitchFamily="34" charset="0"/>
              </a:rPr>
            </a:br>
            <a:endParaRPr lang="en-US" sz="2800" dirty="0">
              <a:solidFill>
                <a:schemeClr val="tx1"/>
              </a:solidFill>
              <a:cs typeface="Arial" pitchFamily="34" charset="0"/>
            </a:endParaRPr>
          </a:p>
        </p:txBody>
      </p:sp>
      <p:graphicFrame>
        <p:nvGraphicFramePr>
          <p:cNvPr id="4" name="Chart 3"/>
          <p:cNvGraphicFramePr/>
          <p:nvPr/>
        </p:nvGraphicFramePr>
        <p:xfrm>
          <a:off x="685800" y="2057400"/>
          <a:ext cx="74676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Key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Learnings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467600" cy="54102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Work On </a:t>
            </a:r>
            <a:r>
              <a:rPr lang="en-US" dirty="0" err="1" smtClean="0"/>
              <a:t>HMIS</a:t>
            </a:r>
            <a:r>
              <a:rPr lang="en-US" dirty="0" smtClean="0"/>
              <a:t>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Has done audit on various  hospital policies in various departments as an internal Auditor.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Provide training on Hand Hygiene techniques to Nursing staff, General Duty Authority ,Housekeeping staff etc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 Audit performed are as follows: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   Readmission  to IP audit, ER time tracker audit, ER physician order sheet audit, Return to OT audit, Radiology waiting time tracker audit etc.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/>
              <a:t>Microsoft Learning:-</a:t>
            </a:r>
            <a:r>
              <a:rPr lang="en-US" dirty="0" err="1" smtClean="0"/>
              <a:t>Filter,Pivot,Vlookup.MailMerge,PhotoCrop</a:t>
            </a:r>
            <a:r>
              <a:rPr lang="en-US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 smtClean="0">
              <a:solidFill>
                <a:schemeClr val="accent2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/>
        </p:nvGraphicFramePr>
        <p:xfrm>
          <a:off x="685800" y="2057400"/>
          <a:ext cx="75438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85800" y="1600200"/>
          <a:ext cx="7772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09600" y="1828800"/>
          <a:ext cx="77724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685800" y="1600200"/>
          <a:ext cx="7696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/>
          <p:nvPr/>
        </p:nvGraphicFramePr>
        <p:xfrm>
          <a:off x="533400" y="1143000"/>
          <a:ext cx="8001000" cy="373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5638800" cy="762000"/>
          </a:xfrm>
        </p:spPr>
        <p:txBody>
          <a:bodyPr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en-IN" sz="3100" dirty="0" smtClean="0">
                <a:solidFill>
                  <a:schemeClr val="tx1"/>
                </a:solidFill>
                <a:cs typeface="Arial" pitchFamily="34" charset="0"/>
              </a:rPr>
              <a:t>:</a:t>
            </a:r>
            <a:r>
              <a:rPr lang="en-US" dirty="0" smtClean="0">
                <a:latin typeface="Algerian" pitchFamily="82" charset="0"/>
              </a:rPr>
              <a:t/>
            </a:r>
            <a:br>
              <a:rPr lang="en-US" dirty="0" smtClean="0">
                <a:latin typeface="Algerian" pitchFamily="82" charset="0"/>
              </a:rPr>
            </a:br>
            <a:r>
              <a:rPr lang="en-IN" sz="53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Discussion of Findings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648200"/>
          </a:xfrm>
        </p:spPr>
        <p:txBody>
          <a:bodyPr/>
          <a:lstStyle/>
          <a:p>
            <a:pPr marL="365125" indent="-255588" eaLnBrk="1" hangingPunct="1">
              <a:buFontTx/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 Few patients were showing signs of Surgical Site Infections.  All the specialities are showing some or the other signs of </a:t>
            </a:r>
            <a:r>
              <a:rPr lang="en-IN" sz="2400" dirty="0" err="1" smtClean="0">
                <a:latin typeface="Times New Roman" pitchFamily="18" charset="0"/>
                <a:cs typeface="Times New Roman" pitchFamily="18" charset="0"/>
              </a:rPr>
              <a:t>SSIs</a:t>
            </a: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, based on the criteria defined in the study. </a:t>
            </a:r>
          </a:p>
          <a:p>
            <a:pPr marL="365125" indent="-255588" eaLnBrk="1" hangingPunct="1">
              <a:buFontTx/>
              <a:buNone/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  The telephonic survey alone is not a reliable method to determine whether a particular sign is a sign of infection or is to be expected after a surgery</a:t>
            </a:r>
            <a:r>
              <a:rPr lang="en-IN" sz="1800" dirty="0" smtClean="0">
                <a:cs typeface="Arial" charset="0"/>
              </a:rPr>
              <a:t>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800600"/>
          </a:xfrm>
        </p:spPr>
        <p:txBody>
          <a:bodyPr/>
          <a:lstStyle/>
          <a:p>
            <a:pPr eaLnBrk="1" hangingPunct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A few Patients could not be traced as some of them were outstations during the time of  interview.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Some patients were also not aware of the antibiotics they were on.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Culture test of patients is an important factor in the determination of Surgical Site Infections (</a:t>
            </a:r>
            <a:r>
              <a:rPr lang="en-IN" sz="2800" dirty="0" err="1" smtClean="0">
                <a:latin typeface="Times New Roman" pitchFamily="18" charset="0"/>
                <a:cs typeface="Times New Roman" pitchFamily="18" charset="0"/>
              </a:rPr>
              <a:t>SSIs</a:t>
            </a:r>
            <a:r>
              <a:rPr lang="en-IN" sz="2800" dirty="0" smtClean="0">
                <a:latin typeface="Times New Roman" pitchFamily="18" charset="0"/>
                <a:cs typeface="Times New Roman" pitchFamily="18" charset="0"/>
              </a:rPr>
              <a:t>).  However, many patients were not knowing of it and on most of the patients, this test was not performed.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Some of the patients are not interested in the feedback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990600" y="228600"/>
            <a:ext cx="8153400" cy="1447800"/>
          </a:xfrm>
        </p:spPr>
        <p:txBody>
          <a:bodyPr/>
          <a:lstStyle/>
          <a:p>
            <a:pPr marL="365125" indent="-255588" eaLnBrk="1" hangingPunct="1">
              <a:buFontTx/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RECOMMENDATIONS</a:t>
            </a:r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457200" y="930275"/>
            <a:ext cx="8458200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Wash hands promptly after contact with infective material.	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Use no touch technique wherever possible.	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Wear gloves when in contact with blood, body fluids, secretions, excretions, mucous     membranes and contaminated items.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Doctor should wash hands immediately after removing gloves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Patients education should be given before and after the surgery. 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Clean up spills of infective material promptly.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Ensure that patient-care equipment, supplies and linen contaminated with infective  material is either discarded, or disinfected or sterilized between each patient use.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Ensure appropriate waste handling. </a:t>
            </a:r>
          </a:p>
          <a:p>
            <a:pPr marL="320040" indent="-32004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If no washing machine is available for linen soiled with infective material, the linen can be boiled.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762000" y="457200"/>
            <a:ext cx="8229600" cy="914400"/>
          </a:xfrm>
        </p:spPr>
        <p:txBody>
          <a:bodyPr>
            <a:normAutofit fontScale="55000" lnSpcReduction="20000"/>
          </a:bodyPr>
          <a:lstStyle/>
          <a:p>
            <a:pPr marL="320040" indent="-32004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r>
              <a:rPr lang="en-IN" sz="3800" b="1" dirty="0" smtClean="0">
                <a:solidFill>
                  <a:srgbClr val="FF0000"/>
                </a:solidFill>
              </a:rPr>
              <a:t>ANNEXURE</a:t>
            </a:r>
          </a:p>
          <a:p>
            <a:pPr marL="320040" indent="-32004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IN" sz="2800" b="1" dirty="0" smtClean="0">
              <a:solidFill>
                <a:srgbClr val="FF0000"/>
              </a:solidFill>
            </a:endParaRPr>
          </a:p>
          <a:p>
            <a:pPr marL="320040" indent="-320040" algn="ctr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IN" sz="2800" b="1" i="1" dirty="0" smtClean="0">
                <a:solidFill>
                  <a:schemeClr val="bg2">
                    <a:lumMod val="50000"/>
                  </a:schemeClr>
                </a:solidFill>
              </a:rPr>
              <a:t>Questionnaire for Telephonic Survey:</a:t>
            </a:r>
            <a:endParaRPr lang="en-US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320040" indent="-320040" algn="ctr" eaLnBrk="1" fontAlgn="auto" hangingPunct="1">
              <a:spcAft>
                <a:spcPts val="0"/>
              </a:spcAft>
              <a:buClr>
                <a:schemeClr val="accent3"/>
              </a:buClr>
              <a:buFont typeface="Arial" charset="0"/>
              <a:buNone/>
              <a:defRPr/>
            </a:pPr>
            <a:endParaRPr lang="en-US" sz="280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447796"/>
          <a:ext cx="9144000" cy="5410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2286000"/>
                <a:gridCol w="2286000"/>
              </a:tblGrid>
              <a:tr h="442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bg1"/>
                          </a:solidFill>
                        </a:rPr>
                        <a:t>Questions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bg1"/>
                          </a:solidFill>
                        </a:rPr>
                        <a:t>Patient’s Response</a:t>
                      </a:r>
                      <a:endParaRPr lang="en-US" sz="1400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169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Has your wound healed completely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1144790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Have you had a  high fever that was not due to an illness since your operation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Have you ever had the problems like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400" dirty="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IN" sz="1400">
                        <a:solidFill>
                          <a:schemeClr val="tx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/>
                        <a:buChar char=""/>
                        <a:tabLst>
                          <a:tab pos="457200" algn="l"/>
                        </a:tabLs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Redness/heat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/>
                        <a:buChar char=""/>
                        <a:tabLst>
                          <a:tab pos="457200" algn="l"/>
                        </a:tabLs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Localized Swelling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/>
                        <a:buChar char=""/>
                        <a:tabLst>
                          <a:tab pos="457200" algn="l"/>
                        </a:tabLs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Pain or tenderness 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5116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/>
                        <a:buChar char=""/>
                        <a:tabLst>
                          <a:tab pos="457200" algn="l"/>
                        </a:tabLs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Any kind of discharge from the wound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42169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Wingdings"/>
                        <a:buChar char=""/>
                        <a:tabLst>
                          <a:tab pos="457200" algn="l"/>
                        </a:tabLs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Gap in the wound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5851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>
                          <a:solidFill>
                            <a:schemeClr val="tx1"/>
                          </a:solidFill>
                        </a:rPr>
                        <a:t>Have your incision being kept open by the surgeon </a:t>
                      </a:r>
                      <a:endParaRPr lang="en-US" sz="140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i="1" u="sng" smtClean="0">
                <a:solidFill>
                  <a:schemeClr val="tx1"/>
                </a:solidFill>
              </a:rPr>
              <a:t>refrences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296400" cy="5791200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Platt R, </a:t>
            </a:r>
            <a:r>
              <a:rPr lang="en-US" i="1" dirty="0" err="1" smtClean="0"/>
              <a:t>Yokoe</a:t>
            </a:r>
            <a:r>
              <a:rPr lang="en-US" i="1" dirty="0" smtClean="0"/>
              <a:t> DS, Sands </a:t>
            </a:r>
            <a:r>
              <a:rPr lang="en-US" i="1" dirty="0" err="1" smtClean="0"/>
              <a:t>KE.Automated</a:t>
            </a:r>
            <a:r>
              <a:rPr lang="en-US" i="1" dirty="0" smtClean="0"/>
              <a:t> methods for surveillance of surgical site infections. </a:t>
            </a:r>
            <a:r>
              <a:rPr lang="en-US" i="1" dirty="0" err="1" smtClean="0"/>
              <a:t>Emerg</a:t>
            </a:r>
            <a:r>
              <a:rPr lang="en-US" i="1" dirty="0" smtClean="0"/>
              <a:t> Infect Dis. Mar-Apr 2001;7(2):212-216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err="1" smtClean="0"/>
              <a:t>VlijinacH</a:t>
            </a:r>
            <a:r>
              <a:rPr lang="en-US" i="1" dirty="0" smtClean="0"/>
              <a:t> et al Surgical site infections in orthopedic patients: prospective cohort study </a:t>
            </a:r>
            <a:r>
              <a:rPr lang="en-US" i="1" dirty="0" smtClean="0">
                <a:hlinkClick r:id="rId3" tooltip="Croatian medical journal."/>
              </a:rPr>
              <a:t>Croat Med J.</a:t>
            </a:r>
            <a:r>
              <a:rPr lang="en-US" i="1" dirty="0" smtClean="0"/>
              <a:t> 2008 </a:t>
            </a:r>
            <a:r>
              <a:rPr lang="en-US" i="1" dirty="0" err="1" smtClean="0"/>
              <a:t>Feb;49</a:t>
            </a:r>
            <a:r>
              <a:rPr lang="en-US" i="1" dirty="0" smtClean="0"/>
              <a:t>(1):58-65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Surgical site infections after cesarean section: results of a five-year prospective surveillance  </a:t>
            </a:r>
            <a:r>
              <a:rPr lang="en-US" i="1" u="sng" dirty="0" smtClean="0">
                <a:hlinkClick r:id="rId4" tooltip="Journal de gynécologie, obstétrique et biologie de la reproduction."/>
              </a:rPr>
              <a:t>J </a:t>
            </a:r>
            <a:r>
              <a:rPr lang="en-US" i="1" u="sng" dirty="0" err="1" smtClean="0">
                <a:hlinkClick r:id="rId4" tooltip="Journal de gynécologie, obstétrique et biologie de la reproduction."/>
              </a:rPr>
              <a:t>Gynecol</a:t>
            </a:r>
            <a:r>
              <a:rPr lang="en-US" i="1" u="sng" dirty="0" smtClean="0">
                <a:hlinkClick r:id="rId4" tooltip="Journal de gynécologie, obstétrique et biologie de la reproduction."/>
              </a:rPr>
              <a:t> </a:t>
            </a:r>
            <a:r>
              <a:rPr lang="en-US" i="1" u="sng" dirty="0" err="1" smtClean="0">
                <a:hlinkClick r:id="rId4" tooltip="Journal de gynécologie, obstétrique et biologie de la reproduction."/>
              </a:rPr>
              <a:t>Obstet</a:t>
            </a:r>
            <a:r>
              <a:rPr lang="en-US" i="1" u="sng" dirty="0" smtClean="0">
                <a:hlinkClick r:id="rId4" tooltip="Journal de gynécologie, obstétrique et biologie de la reproduction."/>
              </a:rPr>
              <a:t> </a:t>
            </a:r>
            <a:r>
              <a:rPr lang="en-US" i="1" u="sng" dirty="0" err="1" smtClean="0">
                <a:hlinkClick r:id="rId4" tooltip="Journal de gynécologie, obstétrique et biologie de la reproduction."/>
              </a:rPr>
              <a:t>Biol</a:t>
            </a:r>
            <a:r>
              <a:rPr lang="en-US" i="1" u="sng" dirty="0" smtClean="0">
                <a:hlinkClick r:id="rId4" tooltip="Journal de gynécologie, obstétrique et biologie de la reproduction."/>
              </a:rPr>
              <a:t> </a:t>
            </a:r>
            <a:r>
              <a:rPr lang="en-US" i="1" u="sng" dirty="0" err="1" smtClean="0">
                <a:hlinkClick r:id="rId4" tooltip="Journal de gynécologie, obstétrique et biologie de la reproduction."/>
              </a:rPr>
              <a:t>Reprod</a:t>
            </a:r>
            <a:r>
              <a:rPr lang="en-US" i="1" u="sng" dirty="0" smtClean="0">
                <a:hlinkClick r:id="rId4" tooltip="Journal de gynécologie, obstétrique et biologie de la reproduction."/>
              </a:rPr>
              <a:t> (Paris).</a:t>
            </a:r>
            <a:r>
              <a:rPr lang="en-US" i="1" dirty="0" smtClean="0"/>
              <a:t> 2004 </a:t>
            </a:r>
            <a:r>
              <a:rPr lang="en-US" i="1" dirty="0" err="1" smtClean="0"/>
              <a:t>Oct;33</a:t>
            </a:r>
            <a:r>
              <a:rPr lang="en-US" i="1" dirty="0" smtClean="0"/>
              <a:t>(6 Pt 1):487-96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err="1" smtClean="0"/>
              <a:t>Mangram</a:t>
            </a:r>
            <a:r>
              <a:rPr lang="en-US" i="1" dirty="0" smtClean="0"/>
              <a:t> </a:t>
            </a:r>
            <a:r>
              <a:rPr lang="en-US" i="1" dirty="0" err="1" smtClean="0"/>
              <a:t>AJ</a:t>
            </a:r>
            <a:r>
              <a:rPr lang="en-US" i="1" dirty="0" smtClean="0"/>
              <a:t>, Horan </a:t>
            </a:r>
            <a:r>
              <a:rPr lang="en-US" i="1" dirty="0" err="1" smtClean="0"/>
              <a:t>TC</a:t>
            </a:r>
            <a:r>
              <a:rPr lang="en-US" i="1" dirty="0" smtClean="0"/>
              <a:t>, Pearson ML, et al. Guideline for prevention of surgical site infection,  1999. Infect Control and Hosp </a:t>
            </a:r>
            <a:r>
              <a:rPr lang="en-US" i="1" dirty="0" err="1" smtClean="0"/>
              <a:t>Epidemiol</a:t>
            </a:r>
            <a:r>
              <a:rPr lang="en-US" i="1" dirty="0" smtClean="0"/>
              <a:t>  1999 Apr;  20(4):250-80.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 The Center for Transforming Healthcare launched its fourth project which aims to reduce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surgical site infections (SSI) in patients having colorectal surgery and colorectal procedures(Aug 2010)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Sands K, Vineyard G, Livingston J, et al.  Efficient identification of </a:t>
            </a:r>
            <a:r>
              <a:rPr lang="en-US" i="1" dirty="0" err="1" smtClean="0"/>
              <a:t>postdischarge</a:t>
            </a:r>
            <a:r>
              <a:rPr lang="en-US" i="1" dirty="0" smtClean="0"/>
              <a:t>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surgical site infections: use of automated  pharmacy dispensing information,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administrative data, and medical record information. J Infect Dis. Feb 1999;179(2):434-441.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smtClean="0"/>
              <a:t> Guidelines from The center of Disease control and </a:t>
            </a:r>
            <a:r>
              <a:rPr lang="en-US" i="1" dirty="0" err="1" smtClean="0"/>
              <a:t>Prevention,1999</a:t>
            </a:r>
            <a:r>
              <a:rPr lang="en-US" i="1" dirty="0" smtClean="0"/>
              <a:t> 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>
              <a:hlinkClick r:id="rId5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i="1" dirty="0" err="1" smtClean="0">
                <a:hlinkClick r:id="rId5"/>
              </a:rPr>
              <a:t>www.pubmed.in</a:t>
            </a:r>
            <a:r>
              <a:rPr lang="en-US" i="1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>
              <a:solidFill>
                <a:srgbClr val="00B0F0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US" i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 fontScale="62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800" dirty="0" smtClean="0"/>
              <a:t>    </a:t>
            </a:r>
            <a:r>
              <a:rPr lang="en-US" sz="3800" b="1" dirty="0" smtClean="0"/>
              <a:t>A surgical site infection or SSI, is an infection of a wound you got from surgery. It may develop within the first 30 days after surgery. Oftentimes, SSI occurs 5 to 10 days after surgery.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800" b="1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800" b="1" dirty="0" smtClean="0"/>
              <a:t>   The risk of having an SSI depends on: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800" b="1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Diseases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Foreign objects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Poor blood or oxygen supply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Type of surgery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3200" b="1" dirty="0" smtClean="0"/>
              <a:t>Weak immune system</a:t>
            </a:r>
            <a:endParaRPr lang="en-US" sz="32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3200" dirty="0" smtClean="0"/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3200" dirty="0" smtClean="0"/>
              <a:t>   </a:t>
            </a: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-457200"/>
            <a:ext cx="7467600" cy="2971800"/>
          </a:xfrm>
        </p:spPr>
        <p:txBody>
          <a:bodyPr/>
          <a:lstStyle/>
          <a:p>
            <a:pPr eaLnBrk="1" hangingPunct="1"/>
            <a:r>
              <a:rPr lang="en-US" sz="4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Problem Statement</a:t>
            </a:r>
            <a:br>
              <a:rPr lang="en-US" sz="4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en-US" dirty="0" smtClean="0">
              <a:solidFill>
                <a:srgbClr val="FF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0" y="2362200"/>
            <a:ext cx="9144000" cy="3763963"/>
          </a:xfrm>
        </p:spPr>
        <p:txBody>
          <a:bodyPr/>
          <a:lstStyle/>
          <a:p>
            <a:pPr eaLnBrk="1" hangingPunct="1">
              <a:buNone/>
            </a:pPr>
            <a:r>
              <a:rPr lang="en-US" dirty="0" smtClean="0"/>
              <a:t>   To diagnose the rate of surgical site infection within 30 days amongst the patient who got discharged after surgery from the hospital. . Surgical site infections(SSI) are one of the most important causes of </a:t>
            </a:r>
            <a:r>
              <a:rPr lang="en-US" u="sng" dirty="0" smtClean="0">
                <a:hlinkClick r:id="rId2"/>
              </a:rPr>
              <a:t>healthcare-associated infections</a:t>
            </a:r>
            <a:r>
              <a:rPr lang="en-US" dirty="0" smtClean="0"/>
              <a:t> (</a:t>
            </a:r>
            <a:r>
              <a:rPr lang="en-US" u="sng" dirty="0" err="1" smtClean="0">
                <a:hlinkClick r:id="rId3"/>
              </a:rPr>
              <a:t>HCAIs</a:t>
            </a:r>
            <a:r>
              <a:rPr lang="en-US" dirty="0" smtClean="0"/>
              <a:t>) and infection –related morbidity.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 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229600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Rationale of the Study</a:t>
            </a:r>
            <a:r>
              <a:rPr lang="en-US" sz="4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sz="4800" u="sng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0" y="1905000"/>
            <a:ext cx="8915400" cy="4953000"/>
          </a:xfrm>
        </p:spPr>
        <p:txBody>
          <a:bodyPr/>
          <a:lstStyle/>
          <a:p>
            <a:pPr marL="514350" indent="-514350" algn="just" eaLnBrk="1" hangingPunct="1">
              <a:buFont typeface="+mj-lt"/>
              <a:buAutoNum type="arabicPeriod"/>
            </a:pPr>
            <a:r>
              <a:rPr lang="en-US" dirty="0" smtClean="0"/>
              <a:t>Appropriate wound and dressing care and  proper  hand hygiene techniques promotes healing and reduces the risk of infection. 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en-US" dirty="0" smtClean="0"/>
              <a:t>Counseling the patients &amp; their attendants about the surgery will reduce the risk of them doing something to the wound that might contaminate the site unnecessarily.</a:t>
            </a:r>
          </a:p>
          <a:p>
            <a:pPr marL="514350" indent="-514350" algn="just" eaLnBrk="1" hangingPunct="1">
              <a:buFont typeface="+mj-lt"/>
              <a:buAutoNum type="arabicPeriod"/>
            </a:pPr>
            <a:r>
              <a:rPr lang="en-US" dirty="0" smtClean="0"/>
              <a:t>Providing information on how to deal with contaminated wound leads to prompt treatment for those who need it &amp; reduce infection related morbidity.</a:t>
            </a:r>
          </a:p>
          <a:p>
            <a:pPr marL="514350" indent="-514350" algn="just" eaLnBrk="1" hangingPunct="1">
              <a:buNone/>
            </a:pPr>
            <a:endParaRPr lang="en-US" dirty="0" smtClean="0"/>
          </a:p>
          <a:p>
            <a:pPr algn="just" eaLnBrk="1" hangingPunct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Review of Literature</a:t>
            </a:r>
            <a:r>
              <a:rPr lang="en-US" sz="40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lang="en-US" sz="4000" b="1" dirty="0" smtClean="0">
                <a:solidFill>
                  <a:srgbClr val="FFFF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000" b="1" dirty="0" smtClean="0"/>
              <a:t> 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study on SSI after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Cesearean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section shows that </a:t>
            </a:r>
            <a:r>
              <a:rPr lang="en-US" sz="2000" b="1" dirty="0" smtClean="0"/>
              <a:t>Prospective surveillance of SSI led to better awareness of infectious problems among health care workers and patients. Surveillance contributed to a decrease in </a:t>
            </a:r>
            <a:r>
              <a:rPr lang="en-US" sz="2000" b="1" dirty="0" err="1" smtClean="0"/>
              <a:t>nosocomial</a:t>
            </a:r>
            <a:r>
              <a:rPr lang="en-US" sz="2000" b="1" dirty="0" smtClean="0"/>
              <a:t> infections.</a:t>
            </a:r>
            <a:r>
              <a:rPr lang="en-US" sz="2000" dirty="0" smtClean="0"/>
              <a:t>(</a:t>
            </a:r>
            <a:r>
              <a:rPr lang="en-US" sz="2000" dirty="0" err="1" smtClean="0"/>
              <a:t>Barbut</a:t>
            </a:r>
            <a:r>
              <a:rPr lang="en-US" sz="2000" dirty="0" smtClean="0"/>
              <a:t> F et al Aug 2003)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Guidelines for prevention of SSI that included preoperative recommendations on hair removal,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glycemic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control, hand and forearm preparation, and antimicrobial prophylaxis, as well as other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intraoperative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and postoperative recommendations. One recommendation was that hair only be removed when necessary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.( The Centers for Disease control &amp;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Prevention,1999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A  Prospective Two-armed Trial Assessing the Efficacy and Performance of a Silver Dressing Used Postoperatively on High-risk, Clean Surgical Wounds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Schwartz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j,Goss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s’ et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al,July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2007 &amp; Nov 2008).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 study conducted on SSI in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Orthopaedic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patients in teaching hospital in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serbia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showed that there is a high incidence of SSI in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orthopaedic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patients in Serbia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VlajinacH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et al Feb 2008).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7467600" cy="12954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eaLnBrk="1" hangingPunct="1"/>
            <a:r>
              <a:rPr lang="en-US" sz="3200" b="1" u="sng" dirty="0" smtClean="0"/>
              <a:t>General Objective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To  diagnose  the surgical site infections through telephonic Questionnaire amongst the discharged patients from Max Super </a:t>
            </a:r>
            <a:r>
              <a:rPr lang="en-US" dirty="0" err="1" smtClean="0"/>
              <a:t>Speciality</a:t>
            </a:r>
            <a:r>
              <a:rPr lang="en-US" dirty="0" smtClean="0"/>
              <a:t> Hospital.</a:t>
            </a:r>
            <a:r>
              <a:rPr lang="en-US" b="1" dirty="0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  <a:p>
            <a:pPr eaLnBrk="1" hangingPunct="1"/>
            <a:r>
              <a:rPr lang="en-US" b="1" u="sng" dirty="0" smtClean="0"/>
              <a:t>Specific Objectives</a:t>
            </a:r>
          </a:p>
          <a:p>
            <a:pPr eaLnBrk="1" hangingPunct="1"/>
            <a:r>
              <a:rPr lang="en-IN" dirty="0" smtClean="0"/>
              <a:t>Designing a questionnaire as per the defined criteria to diagnose SSI.</a:t>
            </a:r>
          </a:p>
          <a:p>
            <a:pPr eaLnBrk="1" hangingPunct="1"/>
            <a:r>
              <a:rPr lang="en-US" dirty="0" smtClean="0"/>
              <a:t>To take the patient feedback through telephonic questionnaire regarding  the site of operation or incision  on  7</a:t>
            </a:r>
            <a:r>
              <a:rPr lang="en-US" baseline="30000" dirty="0" smtClean="0"/>
              <a:t>th</a:t>
            </a:r>
            <a:r>
              <a:rPr lang="en-US" dirty="0" smtClean="0"/>
              <a:t> ,14</a:t>
            </a:r>
            <a:r>
              <a:rPr lang="en-US" baseline="30000" dirty="0" smtClean="0"/>
              <a:t>th</a:t>
            </a:r>
            <a:r>
              <a:rPr lang="en-US" dirty="0" smtClean="0"/>
              <a:t>, 21</a:t>
            </a:r>
            <a:r>
              <a:rPr lang="en-US" baseline="30000" dirty="0" smtClean="0"/>
              <a:t>st  </a:t>
            </a:r>
            <a:r>
              <a:rPr lang="en-US" dirty="0" smtClean="0"/>
              <a:t>and 28</a:t>
            </a:r>
            <a:r>
              <a:rPr lang="en-US" baseline="30000" dirty="0" smtClean="0"/>
              <a:t>th</a:t>
            </a:r>
            <a:r>
              <a:rPr lang="en-US" dirty="0" smtClean="0"/>
              <a:t>  days of surgery </a:t>
            </a:r>
            <a:r>
              <a:rPr lang="en-US" dirty="0" err="1" smtClean="0"/>
              <a:t>perfomed</a:t>
            </a:r>
            <a:r>
              <a:rPr lang="en-US" dirty="0" smtClean="0"/>
              <a:t>.</a:t>
            </a:r>
          </a:p>
          <a:p>
            <a:pPr eaLnBrk="1" hangingPunct="1"/>
            <a:r>
              <a:rPr lang="en-US" dirty="0" smtClean="0"/>
              <a:t>To find out the </a:t>
            </a:r>
            <a:r>
              <a:rPr lang="en-US" dirty="0" err="1" smtClean="0"/>
              <a:t>prevelance</a:t>
            </a:r>
            <a:r>
              <a:rPr lang="en-US" dirty="0" smtClean="0"/>
              <a:t> rate with the symptoms of SSI after Surgery.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-228600"/>
            <a:ext cx="7467600" cy="1066800"/>
          </a:xfrm>
        </p:spPr>
        <p:txBody>
          <a:bodyPr/>
          <a:lstStyle/>
          <a:p>
            <a:pPr algn="ctr" eaLnBrk="1" hangingPunct="1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DESIGN:          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Prospective Study.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AREA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                Max Super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Speciality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Hospital.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STUDY POPULATION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Patient discharge from Max  hospital after 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discharge.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SOURCES OF DATA:  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Primary data collected from the patients 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who were discharged from the hospital.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SAMPLE SIZE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            119 patients who were discharged after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their surgeries.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Five specialties were chosen based on the patient volume and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complexity of the cases: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Orthopedics ,Cardiac Surgery ,MAS, Obstetrics &amp; Gynecology ,General Surgery.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METHOD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  telephonic interview is done on  7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,14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21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st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28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post operative days to the patient .For this telephonic interview, a questionnaire of  8 question is made.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Mathematical Tool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: 1) Microsoft Excel.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10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2123</TotalTime>
  <Words>1663</Words>
  <Application>Microsoft Office PowerPoint</Application>
  <PresentationFormat>On-screen Show (4:3)</PresentationFormat>
  <Paragraphs>290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Flow</vt:lpstr>
      <vt:lpstr>Slide 1</vt:lpstr>
      <vt:lpstr>Hospital Profile</vt:lpstr>
      <vt:lpstr>Key Learnings</vt:lpstr>
      <vt:lpstr>Introduction</vt:lpstr>
      <vt:lpstr>Problem Statement </vt:lpstr>
      <vt:lpstr>Rationale of the Study </vt:lpstr>
      <vt:lpstr>Review of Literature </vt:lpstr>
      <vt:lpstr>Objectives</vt:lpstr>
      <vt:lpstr>Methodology</vt:lpstr>
      <vt:lpstr>Slide 10</vt:lpstr>
      <vt:lpstr>Slide 11</vt:lpstr>
      <vt:lpstr>Slide 12</vt:lpstr>
      <vt:lpstr>Fever after the operation </vt:lpstr>
      <vt:lpstr>Fever after the operation</vt:lpstr>
      <vt:lpstr>Redness or Heat </vt:lpstr>
      <vt:lpstr>Redness or Heat</vt:lpstr>
      <vt:lpstr>Slide 17</vt:lpstr>
      <vt:lpstr>                          Swelling around the wound area </vt:lpstr>
      <vt:lpstr>Swelling around the wound area:-</vt:lpstr>
      <vt:lpstr>Slide 20</vt:lpstr>
      <vt:lpstr>                                                  Pain or Tenderness </vt:lpstr>
      <vt:lpstr>Slide 22</vt:lpstr>
      <vt:lpstr>                             Discharge from the wound area </vt:lpstr>
      <vt:lpstr>Discharge from the wound area:-</vt:lpstr>
      <vt:lpstr>Slide 25</vt:lpstr>
      <vt:lpstr>                                   Gap in the wound </vt:lpstr>
      <vt:lpstr>Gap in the wound</vt:lpstr>
      <vt:lpstr>Slide 28</vt:lpstr>
      <vt:lpstr>Speciality wise – Breakup </vt:lpstr>
      <vt:lpstr>Slide 30</vt:lpstr>
      <vt:lpstr>Slide 31</vt:lpstr>
      <vt:lpstr>Slide 32</vt:lpstr>
      <vt:lpstr>Slide 33</vt:lpstr>
      <vt:lpstr>Slide 34</vt:lpstr>
      <vt:lpstr>: Discussion of Findings</vt:lpstr>
      <vt:lpstr>Limitations </vt:lpstr>
      <vt:lpstr>Slide 37</vt:lpstr>
      <vt:lpstr>Slide 38</vt:lpstr>
      <vt:lpstr>refrences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ON THE USAGE OF ANTIBIOTICS AND THE CURRENT COMPLIANCE TO THE RESTRICTED ANTIBIOTIC POLICY IN MAX HEALTHCARE, SAKET.</dc:title>
  <dc:creator>iihmr</dc:creator>
  <cp:lastModifiedBy>iihmr</cp:lastModifiedBy>
  <cp:revision>197</cp:revision>
  <dcterms:created xsi:type="dcterms:W3CDTF">2011-06-08T10:02:36Z</dcterms:created>
  <dcterms:modified xsi:type="dcterms:W3CDTF">2014-05-14T06:04:42Z</dcterms:modified>
</cp:coreProperties>
</file>