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sldIdLst>
    <p:sldId id="256" r:id="rId3"/>
    <p:sldId id="318" r:id="rId4"/>
    <p:sldId id="286" r:id="rId5"/>
    <p:sldId id="317" r:id="rId6"/>
    <p:sldId id="259" r:id="rId7"/>
    <p:sldId id="260" r:id="rId8"/>
    <p:sldId id="289" r:id="rId9"/>
    <p:sldId id="261" r:id="rId10"/>
    <p:sldId id="262" r:id="rId11"/>
    <p:sldId id="263" r:id="rId12"/>
    <p:sldId id="319" r:id="rId13"/>
    <p:sldId id="265" r:id="rId14"/>
    <p:sldId id="321" r:id="rId15"/>
    <p:sldId id="266" r:id="rId16"/>
    <p:sldId id="270" r:id="rId17"/>
    <p:sldId id="272" r:id="rId18"/>
    <p:sldId id="274" r:id="rId19"/>
    <p:sldId id="276" r:id="rId20"/>
    <p:sldId id="278" r:id="rId21"/>
    <p:sldId id="279" r:id="rId22"/>
    <p:sldId id="281" r:id="rId23"/>
    <p:sldId id="283" r:id="rId24"/>
    <p:sldId id="291" r:id="rId25"/>
    <p:sldId id="293" r:id="rId26"/>
    <p:sldId id="295" r:id="rId27"/>
    <p:sldId id="297" r:id="rId28"/>
    <p:sldId id="299" r:id="rId29"/>
    <p:sldId id="301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23" r:id="rId44"/>
    <p:sldId id="324" r:id="rId45"/>
    <p:sldId id="325" r:id="rId46"/>
    <p:sldId id="32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8CE0E"/>
    <a:srgbClr val="3AD248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CHAPTER 1 - AAC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CE0E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Sheet1!$A$2:$A$16</c:f>
              <c:strCache>
                <c:ptCount val="15"/>
                <c:pt idx="0">
                  <c:v>AAC 1</c:v>
                </c:pt>
                <c:pt idx="1">
                  <c:v>AAC 2</c:v>
                </c:pt>
                <c:pt idx="2">
                  <c:v>AAC 3</c:v>
                </c:pt>
                <c:pt idx="3">
                  <c:v>AAC 4</c:v>
                </c:pt>
                <c:pt idx="4">
                  <c:v>AAC 5</c:v>
                </c:pt>
                <c:pt idx="5">
                  <c:v>AAC 6</c:v>
                </c:pt>
                <c:pt idx="6">
                  <c:v>AAC 7</c:v>
                </c:pt>
                <c:pt idx="7">
                  <c:v>AAC 8</c:v>
                </c:pt>
                <c:pt idx="8">
                  <c:v>AAC 9</c:v>
                </c:pt>
                <c:pt idx="9">
                  <c:v>AAC 10</c:v>
                </c:pt>
                <c:pt idx="10">
                  <c:v>AAC 11</c:v>
                </c:pt>
                <c:pt idx="11">
                  <c:v>AAC 12</c:v>
                </c:pt>
                <c:pt idx="12">
                  <c:v>AAC 13</c:v>
                </c:pt>
                <c:pt idx="13">
                  <c:v>AAC 14</c:v>
                </c:pt>
                <c:pt idx="14">
                  <c:v>Chapter average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3.3</c:v>
                </c:pt>
                <c:pt idx="1">
                  <c:v>1.667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3.75</c:v>
                </c:pt>
                <c:pt idx="6">
                  <c:v>0</c:v>
                </c:pt>
                <c:pt idx="7">
                  <c:v>2</c:v>
                </c:pt>
                <c:pt idx="8">
                  <c:v>3.8889999999999998</c:v>
                </c:pt>
                <c:pt idx="9">
                  <c:v>0</c:v>
                </c:pt>
                <c:pt idx="10">
                  <c:v>1.4279999999999777</c:v>
                </c:pt>
                <c:pt idx="11">
                  <c:v>2.5</c:v>
                </c:pt>
                <c:pt idx="12">
                  <c:v>2.5</c:v>
                </c:pt>
                <c:pt idx="13">
                  <c:v>2.8569999999999967</c:v>
                </c:pt>
                <c:pt idx="14">
                  <c:v>2.4929999999999977</c:v>
                </c:pt>
              </c:numCache>
            </c:numRef>
          </c:val>
        </c:ser>
        <c:dLbls>
          <c:showVal val="1"/>
        </c:dLbls>
        <c:gapWidth val="75"/>
        <c:axId val="42205952"/>
        <c:axId val="42207872"/>
      </c:barChart>
      <c:catAx>
        <c:axId val="42205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</a:t>
                </a:r>
              </a:p>
            </c:rich>
          </c:tx>
          <c:layout>
            <c:manualLayout>
              <c:xMode val="edge"/>
              <c:yMode val="edge"/>
              <c:x val="0.4810864291162345"/>
              <c:y val="0.8865269511648517"/>
            </c:manualLayout>
          </c:layout>
        </c:title>
        <c:maj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2207872"/>
        <c:crosses val="autoZero"/>
        <c:auto val="1"/>
        <c:lblAlgn val="ctr"/>
        <c:lblOffset val="100"/>
      </c:catAx>
      <c:valAx>
        <c:axId val="422078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2205952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CHAPTER</a:t>
            </a:r>
            <a:r>
              <a:rPr lang="en-US" sz="1200" baseline="0"/>
              <a:t> 10 - IMS</a:t>
            </a:r>
            <a:endParaRPr lang="en-US" sz="12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7"/>
            <c:spPr>
              <a:solidFill>
                <a:srgbClr val="E8CE0E"/>
              </a:solidFill>
            </c:spPr>
          </c:dPt>
          <c:dLbls>
            <c:showVal val="1"/>
          </c:dLbls>
          <c:cat>
            <c:strRef>
              <c:f>Sheet1!$A$2:$A$9</c:f>
              <c:strCache>
                <c:ptCount val="8"/>
                <c:pt idx="0">
                  <c:v>IMS 1</c:v>
                </c:pt>
                <c:pt idx="1">
                  <c:v>IMS 2</c:v>
                </c:pt>
                <c:pt idx="2">
                  <c:v>IMS 3</c:v>
                </c:pt>
                <c:pt idx="3">
                  <c:v>IMS 4</c:v>
                </c:pt>
                <c:pt idx="4">
                  <c:v>IMS 5</c:v>
                </c:pt>
                <c:pt idx="5">
                  <c:v>IMS 6</c:v>
                </c:pt>
                <c:pt idx="6">
                  <c:v>IMS 7</c:v>
                </c:pt>
                <c:pt idx="7">
                  <c:v>Chapter average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0.71400000000000063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0.45200000000000001</c:v>
                </c:pt>
              </c:numCache>
            </c:numRef>
          </c:val>
        </c:ser>
        <c:dLbls>
          <c:showVal val="1"/>
        </c:dLbls>
        <c:gapWidth val="75"/>
        <c:axId val="42746240"/>
        <c:axId val="42748160"/>
      </c:barChart>
      <c:catAx>
        <c:axId val="42746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STANDARDS</a:t>
                </a:r>
              </a:p>
            </c:rich>
          </c:tx>
          <c:layout/>
        </c:title>
        <c:majorTickMark val="none"/>
        <c:tickLblPos val="nextTo"/>
        <c:crossAx val="42748160"/>
        <c:crosses val="autoZero"/>
        <c:auto val="1"/>
        <c:lblAlgn val="ctr"/>
        <c:lblOffset val="100"/>
      </c:catAx>
      <c:valAx>
        <c:axId val="427481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2746240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OVERALL  SCORE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Pt>
            <c:idx val="10"/>
            <c:spPr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c:spPr>
          </c:dPt>
          <c:dLbls>
            <c:showVal val="1"/>
          </c:dLbls>
          <c:cat>
            <c:strRef>
              <c:f>Sheet1!$A$2:$A$12</c:f>
              <c:strCache>
                <c:ptCount val="11"/>
                <c:pt idx="0">
                  <c:v>AAC</c:v>
                </c:pt>
                <c:pt idx="1">
                  <c:v>COP</c:v>
                </c:pt>
                <c:pt idx="2">
                  <c:v>MOM</c:v>
                </c:pt>
                <c:pt idx="3">
                  <c:v>PRE</c:v>
                </c:pt>
                <c:pt idx="4">
                  <c:v>HIC</c:v>
                </c:pt>
                <c:pt idx="5">
                  <c:v>CQI</c:v>
                </c:pt>
                <c:pt idx="6">
                  <c:v>ROM</c:v>
                </c:pt>
                <c:pt idx="7">
                  <c:v>FMS</c:v>
                </c:pt>
                <c:pt idx="8">
                  <c:v>HRM</c:v>
                </c:pt>
                <c:pt idx="9">
                  <c:v>IMS</c:v>
                </c:pt>
                <c:pt idx="10">
                  <c:v>Overall Average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2.4929999999999977</c:v>
                </c:pt>
                <c:pt idx="1">
                  <c:v>1.478</c:v>
                </c:pt>
                <c:pt idx="2">
                  <c:v>1.8069999999999915</c:v>
                </c:pt>
                <c:pt idx="3">
                  <c:v>1.2849999999999906</c:v>
                </c:pt>
                <c:pt idx="4">
                  <c:v>1.474</c:v>
                </c:pt>
                <c:pt idx="5">
                  <c:v>0</c:v>
                </c:pt>
                <c:pt idx="6">
                  <c:v>1.3740000000000001</c:v>
                </c:pt>
                <c:pt idx="7">
                  <c:v>1.3360000000000001</c:v>
                </c:pt>
                <c:pt idx="8">
                  <c:v>0.56200000000000061</c:v>
                </c:pt>
                <c:pt idx="9">
                  <c:v>0.45200000000000001</c:v>
                </c:pt>
                <c:pt idx="10">
                  <c:v>1.226</c:v>
                </c:pt>
              </c:numCache>
            </c:numRef>
          </c:val>
        </c:ser>
        <c:dLbls>
          <c:showVal val="1"/>
        </c:dLbls>
        <c:gapWidth val="75"/>
        <c:axId val="42880000"/>
        <c:axId val="42898560"/>
      </c:barChart>
      <c:catAx>
        <c:axId val="42880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CHAPTERS</a:t>
                </a:r>
              </a:p>
            </c:rich>
          </c:tx>
          <c:layout/>
        </c:title>
        <c:majorTickMark val="none"/>
        <c:tickLblPos val="nextTo"/>
        <c:crossAx val="42898560"/>
        <c:crosses val="autoZero"/>
        <c:auto val="1"/>
        <c:lblAlgn val="ctr"/>
        <c:lblOffset val="100"/>
      </c:catAx>
      <c:valAx>
        <c:axId val="428985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2880000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CHAPTER 2 - COP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20"/>
            <c:spPr>
              <a:solidFill>
                <a:srgbClr val="E8CE0E"/>
              </a:solidFill>
            </c:spPr>
          </c:dPt>
          <c:dLbls>
            <c:showVal val="1"/>
          </c:dLbls>
          <c:cat>
            <c:strRef>
              <c:f>Sheet1!$A$2:$A$22</c:f>
              <c:strCache>
                <c:ptCount val="21"/>
                <c:pt idx="0">
                  <c:v>COP 1</c:v>
                </c:pt>
                <c:pt idx="1">
                  <c:v>COP 2</c:v>
                </c:pt>
                <c:pt idx="2">
                  <c:v>COP 3</c:v>
                </c:pt>
                <c:pt idx="3">
                  <c:v>COP 4</c:v>
                </c:pt>
                <c:pt idx="4">
                  <c:v>COP 5</c:v>
                </c:pt>
                <c:pt idx="5">
                  <c:v>COP 6</c:v>
                </c:pt>
                <c:pt idx="6">
                  <c:v>COP 7</c:v>
                </c:pt>
                <c:pt idx="7">
                  <c:v>COP 8</c:v>
                </c:pt>
                <c:pt idx="8">
                  <c:v>COP 9</c:v>
                </c:pt>
                <c:pt idx="9">
                  <c:v>COP 10</c:v>
                </c:pt>
                <c:pt idx="10">
                  <c:v>COP 11</c:v>
                </c:pt>
                <c:pt idx="11">
                  <c:v>COP 12</c:v>
                </c:pt>
                <c:pt idx="12">
                  <c:v>COP 13</c:v>
                </c:pt>
                <c:pt idx="13">
                  <c:v>COP 14</c:v>
                </c:pt>
                <c:pt idx="14">
                  <c:v>COP 15</c:v>
                </c:pt>
                <c:pt idx="15">
                  <c:v>COP 16</c:v>
                </c:pt>
                <c:pt idx="16">
                  <c:v>       COP 17</c:v>
                </c:pt>
                <c:pt idx="17">
                  <c:v> COP 18</c:v>
                </c:pt>
                <c:pt idx="18">
                  <c:v>COP 19</c:v>
                </c:pt>
                <c:pt idx="19">
                  <c:v>COP 20</c:v>
                </c:pt>
                <c:pt idx="20">
                  <c:v>Chapter average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3.75</c:v>
                </c:pt>
                <c:pt idx="1">
                  <c:v>0.71400000000000063</c:v>
                </c:pt>
                <c:pt idx="2">
                  <c:v>3.125</c:v>
                </c:pt>
                <c:pt idx="3">
                  <c:v>0</c:v>
                </c:pt>
                <c:pt idx="4">
                  <c:v>3.57</c:v>
                </c:pt>
                <c:pt idx="5">
                  <c:v>2.14</c:v>
                </c:pt>
                <c:pt idx="6">
                  <c:v>5</c:v>
                </c:pt>
                <c:pt idx="7">
                  <c:v>1.4279999999999777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3.75</c:v>
                </c:pt>
                <c:pt idx="12">
                  <c:v>2.2719999999999998</c:v>
                </c:pt>
                <c:pt idx="13">
                  <c:v>1.8180000000000001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1.478</c:v>
                </c:pt>
              </c:numCache>
            </c:numRef>
          </c:val>
        </c:ser>
        <c:dLbls>
          <c:showVal val="1"/>
        </c:dLbls>
        <c:overlap val="-25"/>
        <c:axId val="42237952"/>
        <c:axId val="42239872"/>
      </c:barChart>
      <c:catAx>
        <c:axId val="42237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</a:t>
                </a:r>
              </a:p>
            </c:rich>
          </c:tx>
          <c:layout/>
        </c:title>
        <c:majorTickMark val="none"/>
        <c:tickLblPos val="nextTo"/>
        <c:crossAx val="42239872"/>
        <c:crosses val="autoZero"/>
        <c:auto val="1"/>
        <c:lblAlgn val="ctr"/>
        <c:lblOffset val="100"/>
      </c:catAx>
      <c:valAx>
        <c:axId val="422398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>
            <c:manualLayout>
              <c:xMode val="edge"/>
              <c:yMode val="edge"/>
              <c:x val="2.3148148148148147E-2"/>
              <c:y val="0.37712035995500987"/>
            </c:manualLayout>
          </c:layout>
        </c:title>
        <c:numFmt formatCode="General" sourceLinked="1"/>
        <c:tickLblPos val="nextTo"/>
        <c:crossAx val="42237952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CHAPTER 3 - MOM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spPr>
              <a:solidFill>
                <a:srgbClr val="E8CE0E"/>
              </a:solidFill>
            </c:spPr>
          </c:dPt>
          <c:dLbls>
            <c:showVal val="1"/>
          </c:dLbls>
          <c:cat>
            <c:strRef>
              <c:f>Sheet1!$A$2:$A$16</c:f>
              <c:strCache>
                <c:ptCount val="14"/>
                <c:pt idx="0">
                  <c:v>MOM 1</c:v>
                </c:pt>
                <c:pt idx="1">
                  <c:v>MOM 2</c:v>
                </c:pt>
                <c:pt idx="2">
                  <c:v>MOM 3</c:v>
                </c:pt>
                <c:pt idx="3">
                  <c:v>MOM 4</c:v>
                </c:pt>
                <c:pt idx="4">
                  <c:v>MOM 5</c:v>
                </c:pt>
                <c:pt idx="5">
                  <c:v>MOM 6</c:v>
                </c:pt>
                <c:pt idx="6">
                  <c:v>MOM 7</c:v>
                </c:pt>
                <c:pt idx="7">
                  <c:v>MOM 8</c:v>
                </c:pt>
                <c:pt idx="8">
                  <c:v>MOM 9</c:v>
                </c:pt>
                <c:pt idx="9">
                  <c:v>MOM 10</c:v>
                </c:pt>
                <c:pt idx="10">
                  <c:v>MOM 11</c:v>
                </c:pt>
                <c:pt idx="11">
                  <c:v>MOM 12</c:v>
                </c:pt>
                <c:pt idx="12">
                  <c:v>MOM 13</c:v>
                </c:pt>
                <c:pt idx="13">
                  <c:v>Chapter average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1.667</c:v>
                </c:pt>
                <c:pt idx="4">
                  <c:v>3.3299999999999987</c:v>
                </c:pt>
                <c:pt idx="5">
                  <c:v>2.5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1.25</c:v>
                </c:pt>
                <c:pt idx="12">
                  <c:v>3.75</c:v>
                </c:pt>
                <c:pt idx="13">
                  <c:v>1.8069999999999888</c:v>
                </c:pt>
              </c:numCache>
            </c:numRef>
          </c:val>
        </c:ser>
        <c:dLbls>
          <c:showVal val="1"/>
        </c:dLbls>
        <c:axId val="42350080"/>
        <c:axId val="42351616"/>
      </c:barChart>
      <c:catAx>
        <c:axId val="423500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2351616"/>
        <c:crosses val="autoZero"/>
        <c:auto val="1"/>
        <c:lblAlgn val="ctr"/>
        <c:lblOffset val="100"/>
      </c:catAx>
      <c:valAx>
        <c:axId val="423516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</c:title>
        <c:numFmt formatCode="General" sourceLinked="1"/>
        <c:tickLblPos val="nextTo"/>
        <c:crossAx val="42350080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CHAPTER 4- PRE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7"/>
            <c:spPr>
              <a:solidFill>
                <a:srgbClr val="E8CE0E"/>
              </a:solidFill>
            </c:spPr>
          </c:dPt>
          <c:dLbls>
            <c:showVal val="1"/>
          </c:dLbls>
          <c:cat>
            <c:strRef>
              <c:f>Sheet1!$A$2:$A$9</c:f>
              <c:strCache>
                <c:ptCount val="8"/>
                <c:pt idx="0">
                  <c:v>PRE1</c:v>
                </c:pt>
                <c:pt idx="1">
                  <c:v>PRE2</c:v>
                </c:pt>
                <c:pt idx="2">
                  <c:v>PRE3</c:v>
                </c:pt>
                <c:pt idx="3">
                  <c:v>PRE4</c:v>
                </c:pt>
                <c:pt idx="4">
                  <c:v>PRE5</c:v>
                </c:pt>
                <c:pt idx="5">
                  <c:v>PRE6</c:v>
                </c:pt>
                <c:pt idx="6">
                  <c:v>PRE7</c:v>
                </c:pt>
                <c:pt idx="7">
                  <c:v>               Chapter  Average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1.5</c:v>
                </c:pt>
                <c:pt idx="2">
                  <c:v>0</c:v>
                </c:pt>
                <c:pt idx="3">
                  <c:v>1.25</c:v>
                </c:pt>
                <c:pt idx="4">
                  <c:v>3.75</c:v>
                </c:pt>
                <c:pt idx="5">
                  <c:v>2.5</c:v>
                </c:pt>
                <c:pt idx="6">
                  <c:v>0</c:v>
                </c:pt>
                <c:pt idx="7">
                  <c:v>1.2849999999999879</c:v>
                </c:pt>
              </c:numCache>
            </c:numRef>
          </c:val>
        </c:ser>
        <c:dLbls>
          <c:showVal val="1"/>
        </c:dLbls>
        <c:gapWidth val="75"/>
        <c:axId val="42385408"/>
        <c:axId val="42387328"/>
      </c:barChart>
      <c:catAx>
        <c:axId val="42385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STANDARDS</a:t>
                </a:r>
              </a:p>
            </c:rich>
          </c:tx>
          <c:layout/>
        </c:title>
        <c:majorTickMark val="none"/>
        <c:tickLblPos val="nextTo"/>
        <c:crossAx val="42387328"/>
        <c:crosses val="autoZero"/>
        <c:auto val="1"/>
        <c:lblAlgn val="ctr"/>
        <c:lblOffset val="100"/>
      </c:catAx>
      <c:valAx>
        <c:axId val="423873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>
            <c:manualLayout>
              <c:xMode val="edge"/>
              <c:yMode val="edge"/>
              <c:x val="2.7945245039119167E-2"/>
              <c:y val="0.34459726288913972"/>
            </c:manualLayout>
          </c:layout>
        </c:title>
        <c:numFmt formatCode="General" sourceLinked="1"/>
        <c:majorTickMark val="none"/>
        <c:tickLblPos val="nextTo"/>
        <c:crossAx val="42385408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CHAPTER 5 - HIC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9"/>
            <c:spPr>
              <a:solidFill>
                <a:srgbClr val="E8CE0E"/>
              </a:solidFill>
            </c:spPr>
          </c:dPt>
          <c:dLbls>
            <c:showVal val="1"/>
          </c:dLbls>
          <c:cat>
            <c:strRef>
              <c:f>Sheet1!$A$2:$A$11</c:f>
              <c:strCache>
                <c:ptCount val="10"/>
                <c:pt idx="0">
                  <c:v>HIC 1</c:v>
                </c:pt>
                <c:pt idx="1">
                  <c:v>HIC 2</c:v>
                </c:pt>
                <c:pt idx="2">
                  <c:v>HIC 3</c:v>
                </c:pt>
                <c:pt idx="3">
                  <c:v>HIC 4</c:v>
                </c:pt>
                <c:pt idx="4">
                  <c:v>HIC 5</c:v>
                </c:pt>
                <c:pt idx="5">
                  <c:v>HIC 6</c:v>
                </c:pt>
                <c:pt idx="6">
                  <c:v>HIC 7</c:v>
                </c:pt>
                <c:pt idx="7">
                  <c:v>            HIC 8</c:v>
                </c:pt>
                <c:pt idx="8">
                  <c:v>            HIC 9</c:v>
                </c:pt>
                <c:pt idx="9">
                  <c:v>Chapter  Score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2.2719999999999998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0</c:v>
                </c:pt>
                <c:pt idx="9">
                  <c:v>1.474</c:v>
                </c:pt>
              </c:numCache>
            </c:numRef>
          </c:val>
        </c:ser>
        <c:dLbls>
          <c:showVal val="1"/>
        </c:dLbls>
        <c:gapWidth val="75"/>
        <c:axId val="42441344"/>
        <c:axId val="42443520"/>
      </c:barChart>
      <c:catAx>
        <c:axId val="42441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STANDRADS</a:t>
                </a:r>
              </a:p>
            </c:rich>
          </c:tx>
          <c:layout/>
        </c:title>
        <c:majorTickMark val="none"/>
        <c:tickLblPos val="nextTo"/>
        <c:crossAx val="42443520"/>
        <c:crosses val="autoZero"/>
        <c:auto val="1"/>
        <c:lblAlgn val="ctr"/>
        <c:lblOffset val="100"/>
      </c:catAx>
      <c:valAx>
        <c:axId val="424435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2441344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CHAPTER 6 - CQI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howVal val="1"/>
          </c:dLbls>
          <c:cat>
            <c:strRef>
              <c:f>Sheet1!$A$2:$A$10</c:f>
              <c:strCache>
                <c:ptCount val="9"/>
                <c:pt idx="0">
                  <c:v>CQI 1</c:v>
                </c:pt>
                <c:pt idx="1">
                  <c:v>CQI 2</c:v>
                </c:pt>
                <c:pt idx="2">
                  <c:v>CQI 3</c:v>
                </c:pt>
                <c:pt idx="3">
                  <c:v>CQI 4</c:v>
                </c:pt>
                <c:pt idx="4">
                  <c:v>CQI 5</c:v>
                </c:pt>
                <c:pt idx="5">
                  <c:v>CQI 6</c:v>
                </c:pt>
                <c:pt idx="6">
                  <c:v>CQI 7</c:v>
                </c:pt>
                <c:pt idx="7">
                  <c:v>CQI 8</c:v>
                </c:pt>
                <c:pt idx="8">
                  <c:v>Chapter average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Val val="1"/>
        </c:dLbls>
        <c:gapWidth val="75"/>
        <c:axId val="42574976"/>
        <c:axId val="42576896"/>
      </c:barChart>
      <c:catAx>
        <c:axId val="42574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STANDARDS</a:t>
                </a:r>
              </a:p>
            </c:rich>
          </c:tx>
          <c:layout/>
        </c:title>
        <c:majorTickMark val="none"/>
        <c:tickLblPos val="nextTo"/>
        <c:crossAx val="42576896"/>
        <c:crosses val="autoZero"/>
        <c:auto val="1"/>
        <c:lblAlgn val="ctr"/>
        <c:lblOffset val="100"/>
      </c:catAx>
      <c:valAx>
        <c:axId val="425768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2574976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CHAPTER 7 - ROM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6"/>
            <c:spPr>
              <a:solidFill>
                <a:srgbClr val="E8CE0E"/>
              </a:solidFill>
            </c:spPr>
          </c:dPt>
          <c:dLbls>
            <c:showVal val="1"/>
          </c:dLbls>
          <c:cat>
            <c:strRef>
              <c:f>Sheet1!$A$2:$A$8</c:f>
              <c:strCache>
                <c:ptCount val="7"/>
                <c:pt idx="0">
                  <c:v>ROM 1</c:v>
                </c:pt>
                <c:pt idx="1">
                  <c:v>ROM 2</c:v>
                </c:pt>
                <c:pt idx="2">
                  <c:v>ROM 3</c:v>
                </c:pt>
                <c:pt idx="3">
                  <c:v>ROM 4</c:v>
                </c:pt>
                <c:pt idx="4">
                  <c:v>ROM 5</c:v>
                </c:pt>
                <c:pt idx="5">
                  <c:v>ROM 6</c:v>
                </c:pt>
                <c:pt idx="6">
                  <c:v>Chapter average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2.2200000000000002</c:v>
                </c:pt>
                <c:pt idx="1">
                  <c:v>0</c:v>
                </c:pt>
                <c:pt idx="2">
                  <c:v>3.75</c:v>
                </c:pt>
                <c:pt idx="3">
                  <c:v>0</c:v>
                </c:pt>
                <c:pt idx="4">
                  <c:v>2.2719999999999998</c:v>
                </c:pt>
                <c:pt idx="5">
                  <c:v>0</c:v>
                </c:pt>
                <c:pt idx="6">
                  <c:v>1.3740000000000001</c:v>
                </c:pt>
              </c:numCache>
            </c:numRef>
          </c:val>
        </c:ser>
        <c:dLbls>
          <c:showVal val="1"/>
        </c:dLbls>
        <c:gapWidth val="75"/>
        <c:axId val="42508288"/>
        <c:axId val="42510208"/>
      </c:barChart>
      <c:catAx>
        <c:axId val="42508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STANDARDS</a:t>
                </a:r>
              </a:p>
            </c:rich>
          </c:tx>
          <c:layout/>
        </c:title>
        <c:majorTickMark val="none"/>
        <c:tickLblPos val="nextTo"/>
        <c:crossAx val="42510208"/>
        <c:crosses val="autoZero"/>
        <c:auto val="1"/>
        <c:lblAlgn val="ctr"/>
        <c:lblOffset val="100"/>
      </c:catAx>
      <c:valAx>
        <c:axId val="425102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2508288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CHAPTER 8 - FMS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8"/>
            <c:spPr>
              <a:solidFill>
                <a:srgbClr val="E8CE0E"/>
              </a:solidFill>
            </c:spPr>
          </c:dPt>
          <c:dLbls>
            <c:showVal val="1"/>
          </c:dLbls>
          <c:cat>
            <c:strRef>
              <c:f>Sheet1!$A$2:$A$10</c:f>
              <c:strCache>
                <c:ptCount val="9"/>
                <c:pt idx="0">
                  <c:v>FMS 1</c:v>
                </c:pt>
                <c:pt idx="1">
                  <c:v>FMS 2</c:v>
                </c:pt>
                <c:pt idx="2">
                  <c:v>FMS 3</c:v>
                </c:pt>
                <c:pt idx="3">
                  <c:v>FMS 4</c:v>
                </c:pt>
                <c:pt idx="4">
                  <c:v>FMS 5</c:v>
                </c:pt>
                <c:pt idx="5">
                  <c:v>FMS 6</c:v>
                </c:pt>
                <c:pt idx="6">
                  <c:v>        FMS 7</c:v>
                </c:pt>
                <c:pt idx="7">
                  <c:v>FMS 8</c:v>
                </c:pt>
                <c:pt idx="8">
                  <c:v>Chapter average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0.83300000000000063</c:v>
                </c:pt>
                <c:pt idx="1">
                  <c:v>4.09</c:v>
                </c:pt>
                <c:pt idx="2">
                  <c:v>0.55500000000000005</c:v>
                </c:pt>
                <c:pt idx="3">
                  <c:v>0.71400000000000063</c:v>
                </c:pt>
                <c:pt idx="4">
                  <c:v>2.5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1.3360000000000001</c:v>
                </c:pt>
              </c:numCache>
            </c:numRef>
          </c:val>
        </c:ser>
        <c:dLbls>
          <c:showVal val="1"/>
        </c:dLbls>
        <c:gapWidth val="75"/>
        <c:axId val="42617472"/>
        <c:axId val="42619648"/>
      </c:barChart>
      <c:catAx>
        <c:axId val="42617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STANDARDS</a:t>
                </a:r>
              </a:p>
            </c:rich>
          </c:tx>
          <c:layout/>
        </c:title>
        <c:majorTickMark val="none"/>
        <c:tickLblPos val="nextTo"/>
        <c:crossAx val="42619648"/>
        <c:crosses val="autoZero"/>
        <c:auto val="1"/>
        <c:lblAlgn val="ctr"/>
        <c:lblOffset val="100"/>
      </c:catAx>
      <c:valAx>
        <c:axId val="426196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2617472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CHAPTER 9 - HRM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10"/>
            <c:spPr>
              <a:solidFill>
                <a:srgbClr val="E8CE0E"/>
              </a:solidFill>
            </c:spPr>
          </c:dPt>
          <c:dLbls>
            <c:showVal val="1"/>
          </c:dLbls>
          <c:cat>
            <c:strRef>
              <c:f>Sheet1!$A$2:$A$12</c:f>
              <c:strCache>
                <c:ptCount val="11"/>
                <c:pt idx="0">
                  <c:v>HRM 1</c:v>
                </c:pt>
                <c:pt idx="1">
                  <c:v>HRM 2</c:v>
                </c:pt>
                <c:pt idx="2">
                  <c:v>HRM 3</c:v>
                </c:pt>
                <c:pt idx="3">
                  <c:v>HRM 4</c:v>
                </c:pt>
                <c:pt idx="4">
                  <c:v>HRM 5</c:v>
                </c:pt>
                <c:pt idx="5">
                  <c:v>HRM 6</c:v>
                </c:pt>
                <c:pt idx="6">
                  <c:v>HRM 7</c:v>
                </c:pt>
                <c:pt idx="7">
                  <c:v>HRM 8</c:v>
                </c:pt>
                <c:pt idx="8">
                  <c:v>HRM 9</c:v>
                </c:pt>
                <c:pt idx="9">
                  <c:v>HRM 10</c:v>
                </c:pt>
                <c:pt idx="10">
                  <c:v>Chapter average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0.62500000000000566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2.5</c:v>
                </c:pt>
                <c:pt idx="9">
                  <c:v>2.5</c:v>
                </c:pt>
                <c:pt idx="10">
                  <c:v>0.5625</c:v>
                </c:pt>
              </c:numCache>
            </c:numRef>
          </c:val>
        </c:ser>
        <c:dLbls>
          <c:showVal val="1"/>
        </c:dLbls>
        <c:gapWidth val="75"/>
        <c:axId val="42694144"/>
        <c:axId val="42696064"/>
      </c:barChart>
      <c:catAx>
        <c:axId val="42694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STANDARDS</a:t>
                </a:r>
              </a:p>
            </c:rich>
          </c:tx>
          <c:layout/>
        </c:title>
        <c:majorTickMark val="none"/>
        <c:tickLblPos val="nextTo"/>
        <c:crossAx val="42696064"/>
        <c:crosses val="autoZero"/>
        <c:auto val="1"/>
        <c:lblAlgn val="ctr"/>
        <c:lblOffset val="100"/>
      </c:catAx>
      <c:valAx>
        <c:axId val="426960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2694144"/>
        <c:crosses val="autoZero"/>
        <c:crossBetween val="between"/>
      </c:val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51615-8B9F-44A6-8A68-25AA06F38F8F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2B84D6-7462-4B06-A289-D6B162D99F8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Major Gaps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1E35BA5-FA43-4AF8-8F00-2C71F02DEC35}" type="parTrans" cxnId="{10B45966-B3FE-4DA8-AE2A-360C1093CE4D}">
      <dgm:prSet/>
      <dgm:spPr/>
      <dgm:t>
        <a:bodyPr/>
        <a:lstStyle/>
        <a:p>
          <a:endParaRPr lang="en-US"/>
        </a:p>
      </dgm:t>
    </dgm:pt>
    <dgm:pt modelId="{64D0E815-DA2C-4095-B87B-95FE06987597}" type="sibTrans" cxnId="{10B45966-B3FE-4DA8-AE2A-360C1093CE4D}">
      <dgm:prSet/>
      <dgm:spPr/>
      <dgm:t>
        <a:bodyPr/>
        <a:lstStyle/>
        <a:p>
          <a:endParaRPr lang="en-US"/>
        </a:p>
      </dgm:t>
    </dgm:pt>
    <dgm:pt modelId="{DD0A21EE-9852-4A8F-A3B2-6A439496CADF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700" dirty="0" smtClean="0">
              <a:latin typeface="Times New Roman" pitchFamily="18" charset="0"/>
              <a:cs typeface="Times New Roman" pitchFamily="18" charset="0"/>
            </a:rPr>
            <a:t>Quality of services being provided are not monitored</a:t>
          </a:r>
          <a:endParaRPr lang="en-US" sz="1700" dirty="0">
            <a:latin typeface="Times New Roman" pitchFamily="18" charset="0"/>
            <a:cs typeface="Times New Roman" pitchFamily="18" charset="0"/>
          </a:endParaRPr>
        </a:p>
      </dgm:t>
    </dgm:pt>
    <dgm:pt modelId="{26E0A27B-4C88-43F5-B2DC-F65D177DC47F}" type="parTrans" cxnId="{9AC977BC-2616-450D-8B51-9B8A8D253E5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7F7E019-8AB3-4B33-A2BD-CEDF41D978DA}" type="sibTrans" cxnId="{9AC977BC-2616-450D-8B51-9B8A8D253E5F}">
      <dgm:prSet/>
      <dgm:spPr/>
      <dgm:t>
        <a:bodyPr/>
        <a:lstStyle/>
        <a:p>
          <a:endParaRPr lang="en-US"/>
        </a:p>
      </dgm:t>
    </dgm:pt>
    <dgm:pt modelId="{8544C193-915E-4004-AD47-ED624FC92EE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500" dirty="0" smtClean="0">
              <a:latin typeface="Times New Roman" pitchFamily="18" charset="0"/>
              <a:cs typeface="Times New Roman" pitchFamily="18" charset="0"/>
            </a:rPr>
            <a:t>Unavailability of Radiation Safety devices</a:t>
          </a:r>
          <a:endParaRPr lang="en-US" sz="1500" dirty="0">
            <a:latin typeface="Times New Roman" pitchFamily="18" charset="0"/>
            <a:cs typeface="Times New Roman" pitchFamily="18" charset="0"/>
          </a:endParaRPr>
        </a:p>
      </dgm:t>
    </dgm:pt>
    <dgm:pt modelId="{93F82542-D805-436A-A836-F7B4DD840B3E}" type="parTrans" cxnId="{8DBB4206-E651-472F-93C6-284706DA99F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CD1AAF6-B3A0-4994-A2B1-05B8A8740832}" type="sibTrans" cxnId="{8DBB4206-E651-472F-93C6-284706DA99F2}">
      <dgm:prSet/>
      <dgm:spPr/>
      <dgm:t>
        <a:bodyPr/>
        <a:lstStyle/>
        <a:p>
          <a:endParaRPr lang="en-US"/>
        </a:p>
      </dgm:t>
    </dgm:pt>
    <dgm:pt modelId="{3B343265-AA2E-441A-B86A-1E436AECE0C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Documented</a:t>
          </a:r>
          <a:r>
            <a:rPr lang="en-US" sz="1500" dirty="0" smtClean="0"/>
            <a:t>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Policies and Procedures are not available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4BC3B05-35E8-4A36-9044-F9EA03327BB5}" type="parTrans" cxnId="{8D930563-9B94-4D1E-A049-E23F91697499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BF69A886-ADA4-49F8-B5CB-2693D690C68C}" type="sibTrans" cxnId="{8D930563-9B94-4D1E-A049-E23F91697499}">
      <dgm:prSet/>
      <dgm:spPr/>
      <dgm:t>
        <a:bodyPr/>
        <a:lstStyle/>
        <a:p>
          <a:endParaRPr lang="en-US"/>
        </a:p>
      </dgm:t>
    </dgm:pt>
    <dgm:pt modelId="{0891A48C-0826-4AAB-BD77-2F6F561835AF}">
      <dgm:prSet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Infection control practices are not evident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6566D67-72A4-4024-A4C7-B0BE345AC8E2}" type="parTrans" cxnId="{C2F454BC-A428-489A-98E8-611E82564036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0DC77C91-F339-4F3D-B683-FFF1AE10FB27}" type="sibTrans" cxnId="{C2F454BC-A428-489A-98E8-611E82564036}">
      <dgm:prSet/>
      <dgm:spPr/>
      <dgm:t>
        <a:bodyPr/>
        <a:lstStyle/>
        <a:p>
          <a:endParaRPr lang="en-US"/>
        </a:p>
      </dgm:t>
    </dgm:pt>
    <dgm:pt modelId="{EFD5B26D-47D6-4C68-A858-683CE21C79B7}">
      <dgm:prSet custT="1"/>
      <dgm:spPr>
        <a:solidFill>
          <a:srgbClr val="0070C0"/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Ambulance Services are not available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2AE4508B-BC61-47AF-BFA2-99A31AFC1ACC}" type="parTrans" cxnId="{11E74526-9874-4848-87E9-86BF165F49D4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E631118-80BB-4992-BE0A-0E00FEDD705E}" type="sibTrans" cxnId="{11E74526-9874-4848-87E9-86BF165F49D4}">
      <dgm:prSet/>
      <dgm:spPr/>
      <dgm:t>
        <a:bodyPr/>
        <a:lstStyle/>
        <a:p>
          <a:endParaRPr lang="en-US"/>
        </a:p>
      </dgm:t>
    </dgm:pt>
    <dgm:pt modelId="{B2CFB8CA-601E-4D3C-A1C2-6E2A3AAE2598}">
      <dgm:prSet custT="1"/>
      <dgm:spPr>
        <a:solidFill>
          <a:srgbClr val="FF9900"/>
        </a:solidFill>
      </dgm:spPr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Shortage of Nurses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6C0250B-6AC0-44D7-974B-2D25CA22DC43}" type="parTrans" cxnId="{535D65CC-FEAE-4A80-B8F9-E9E30264A6B6}">
      <dgm:prSet/>
      <dgm:spPr>
        <a:solidFill>
          <a:srgbClr val="FF9900"/>
        </a:solidFill>
      </dgm:spPr>
      <dgm:t>
        <a:bodyPr/>
        <a:lstStyle/>
        <a:p>
          <a:endParaRPr lang="en-US"/>
        </a:p>
      </dgm:t>
    </dgm:pt>
    <dgm:pt modelId="{BD0505DA-0B5E-4EC5-8A3A-019C2D65C0C2}" type="sibTrans" cxnId="{535D65CC-FEAE-4A80-B8F9-E9E30264A6B6}">
      <dgm:prSet/>
      <dgm:spPr/>
      <dgm:t>
        <a:bodyPr/>
        <a:lstStyle/>
        <a:p>
          <a:endParaRPr lang="en-US"/>
        </a:p>
      </dgm:t>
    </dgm:pt>
    <dgm:pt modelId="{608076B7-E112-434F-B6F8-477FD9609EED}" type="pres">
      <dgm:prSet presAssocID="{EF551615-8B9F-44A6-8A68-25AA06F38F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9CBCD4-0075-40FA-B6CC-DA8AE49113DF}" type="pres">
      <dgm:prSet presAssocID="{832B84D6-7462-4B06-A289-D6B162D99F8E}" presName="centerShape" presStyleLbl="node0" presStyleIdx="0" presStyleCnt="1"/>
      <dgm:spPr/>
      <dgm:t>
        <a:bodyPr/>
        <a:lstStyle/>
        <a:p>
          <a:endParaRPr lang="en-US"/>
        </a:p>
      </dgm:t>
    </dgm:pt>
    <dgm:pt modelId="{5029EA3D-3995-463D-9E03-EA2C159A0977}" type="pres">
      <dgm:prSet presAssocID="{26E0A27B-4C88-43F5-B2DC-F65D177DC47F}" presName="parTrans" presStyleLbl="sibTrans2D1" presStyleIdx="0" presStyleCnt="6" custLinFactNeighborX="3559" custLinFactNeighborY="-24104"/>
      <dgm:spPr/>
      <dgm:t>
        <a:bodyPr/>
        <a:lstStyle/>
        <a:p>
          <a:endParaRPr lang="en-US"/>
        </a:p>
      </dgm:t>
    </dgm:pt>
    <dgm:pt modelId="{18B3AD32-1A3A-4DCA-8D29-91EEA07B857E}" type="pres">
      <dgm:prSet presAssocID="{26E0A27B-4C88-43F5-B2DC-F65D177DC47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7E0BF54-0830-4465-A3CF-E4A93CEB9A37}" type="pres">
      <dgm:prSet presAssocID="{DD0A21EE-9852-4A8F-A3B2-6A439496CAD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AFA36-B210-4D73-8753-E709DC2B6CDF}" type="pres">
      <dgm:prSet presAssocID="{E6C0250B-6AC0-44D7-974B-2D25CA22DC43}" presName="parTrans" presStyleLbl="sibTrans2D1" presStyleIdx="1" presStyleCnt="6" custLinFactNeighborX="7900" custLinFactNeighborY="-30184"/>
      <dgm:spPr/>
      <dgm:t>
        <a:bodyPr/>
        <a:lstStyle/>
        <a:p>
          <a:endParaRPr lang="en-US"/>
        </a:p>
      </dgm:t>
    </dgm:pt>
    <dgm:pt modelId="{6138D658-59E3-4916-80AB-C631318FCF15}" type="pres">
      <dgm:prSet presAssocID="{E6C0250B-6AC0-44D7-974B-2D25CA22DC4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F004248-FC2B-41E1-96B0-745A33B8046B}" type="pres">
      <dgm:prSet presAssocID="{B2CFB8CA-601E-4D3C-A1C2-6E2A3AAE259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BC66C-7510-43F2-86FA-AC6A96EA5B0E}" type="pres">
      <dgm:prSet presAssocID="{93F82542-D805-436A-A836-F7B4DD840B3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D9559DF-96AD-482B-8D93-472CAC2C5D29}" type="pres">
      <dgm:prSet presAssocID="{93F82542-D805-436A-A836-F7B4DD840B3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70691D8-B792-44FF-9EFF-32016A489BCB}" type="pres">
      <dgm:prSet presAssocID="{8544C193-915E-4004-AD47-ED624FC92E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9E6BE-7104-4E24-B0FC-7699F0446CD6}" type="pres">
      <dgm:prSet presAssocID="{54BC3B05-35E8-4A36-9044-F9EA03327B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50065137-A529-448F-AE0F-87CEE624D452}" type="pres">
      <dgm:prSet presAssocID="{54BC3B05-35E8-4A36-9044-F9EA03327B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C3D977E-A231-4AC5-9982-8DE1B928E53E}" type="pres">
      <dgm:prSet presAssocID="{3B343265-AA2E-441A-B86A-1E436AECE0C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E3F62-0D32-4F49-8062-1621FE1BF4C6}" type="pres">
      <dgm:prSet presAssocID="{36566D67-72A4-4024-A4C7-B0BE345AC8E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9F4814B-C6E1-4CA6-808C-2ADE86078D02}" type="pres">
      <dgm:prSet presAssocID="{36566D67-72A4-4024-A4C7-B0BE345AC8E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14263D7-C48C-4C6B-8FD4-B3D84EF28A42}" type="pres">
      <dgm:prSet presAssocID="{0891A48C-0826-4AAB-BD77-2F6F561835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E676F-1386-4CCB-B6B2-56EF0A1A56FD}" type="pres">
      <dgm:prSet presAssocID="{2AE4508B-BC61-47AF-BFA2-99A31AFC1AC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371A20E-2DD1-4B6E-84D6-9C3848842157}" type="pres">
      <dgm:prSet presAssocID="{2AE4508B-BC61-47AF-BFA2-99A31AFC1AC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07D2280-E58F-4996-8E97-A5419E675AEF}" type="pres">
      <dgm:prSet presAssocID="{EFD5B26D-47D6-4C68-A858-683CE21C79B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486D1-1F66-4C6F-B281-45610CB4D864}" type="presOf" srcId="{E6C0250B-6AC0-44D7-974B-2D25CA22DC43}" destId="{6138D658-59E3-4916-80AB-C631318FCF15}" srcOrd="1" destOrd="0" presId="urn:microsoft.com/office/officeart/2005/8/layout/radial5"/>
    <dgm:cxn modelId="{020F81D9-D39B-4237-9E95-4A9FD381295E}" type="presOf" srcId="{54BC3B05-35E8-4A36-9044-F9EA03327BB5}" destId="{50065137-A529-448F-AE0F-87CEE624D452}" srcOrd="1" destOrd="0" presId="urn:microsoft.com/office/officeart/2005/8/layout/radial5"/>
    <dgm:cxn modelId="{43760B3D-9A62-4925-BF6A-49C655453DB0}" type="presOf" srcId="{3B343265-AA2E-441A-B86A-1E436AECE0CF}" destId="{6C3D977E-A231-4AC5-9982-8DE1B928E53E}" srcOrd="0" destOrd="0" presId="urn:microsoft.com/office/officeart/2005/8/layout/radial5"/>
    <dgm:cxn modelId="{A75C2167-24D3-4444-A71D-3F0AB85BC62F}" type="presOf" srcId="{36566D67-72A4-4024-A4C7-B0BE345AC8E2}" destId="{69F4814B-C6E1-4CA6-808C-2ADE86078D02}" srcOrd="1" destOrd="0" presId="urn:microsoft.com/office/officeart/2005/8/layout/radial5"/>
    <dgm:cxn modelId="{8D930563-9B94-4D1E-A049-E23F91697499}" srcId="{832B84D6-7462-4B06-A289-D6B162D99F8E}" destId="{3B343265-AA2E-441A-B86A-1E436AECE0CF}" srcOrd="3" destOrd="0" parTransId="{54BC3B05-35E8-4A36-9044-F9EA03327BB5}" sibTransId="{BF69A886-ADA4-49F8-B5CB-2693D690C68C}"/>
    <dgm:cxn modelId="{8007F53B-317B-4737-8D7B-BCBCA5192E2E}" type="presOf" srcId="{36566D67-72A4-4024-A4C7-B0BE345AC8E2}" destId="{CDDE3F62-0D32-4F49-8062-1621FE1BF4C6}" srcOrd="0" destOrd="0" presId="urn:microsoft.com/office/officeart/2005/8/layout/radial5"/>
    <dgm:cxn modelId="{B8244056-078E-4190-9AD9-4349C79BF332}" type="presOf" srcId="{DD0A21EE-9852-4A8F-A3B2-6A439496CADF}" destId="{D7E0BF54-0830-4465-A3CF-E4A93CEB9A37}" srcOrd="0" destOrd="0" presId="urn:microsoft.com/office/officeart/2005/8/layout/radial5"/>
    <dgm:cxn modelId="{0E918052-6DAB-4ED9-90D2-3AD7565A3B62}" type="presOf" srcId="{93F82542-D805-436A-A836-F7B4DD840B3E}" destId="{ECDBC66C-7510-43F2-86FA-AC6A96EA5B0E}" srcOrd="0" destOrd="0" presId="urn:microsoft.com/office/officeart/2005/8/layout/radial5"/>
    <dgm:cxn modelId="{688A9403-523F-405F-AF4F-C7B3725CA601}" type="presOf" srcId="{EFD5B26D-47D6-4C68-A858-683CE21C79B7}" destId="{707D2280-E58F-4996-8E97-A5419E675AEF}" srcOrd="0" destOrd="0" presId="urn:microsoft.com/office/officeart/2005/8/layout/radial5"/>
    <dgm:cxn modelId="{8DBB4206-E651-472F-93C6-284706DA99F2}" srcId="{832B84D6-7462-4B06-A289-D6B162D99F8E}" destId="{8544C193-915E-4004-AD47-ED624FC92EEB}" srcOrd="2" destOrd="0" parTransId="{93F82542-D805-436A-A836-F7B4DD840B3E}" sibTransId="{3CD1AAF6-B3A0-4994-A2B1-05B8A8740832}"/>
    <dgm:cxn modelId="{07A1E6CB-B686-4655-B13C-E9CC277BCCFA}" type="presOf" srcId="{26E0A27B-4C88-43F5-B2DC-F65D177DC47F}" destId="{5029EA3D-3995-463D-9E03-EA2C159A0977}" srcOrd="0" destOrd="0" presId="urn:microsoft.com/office/officeart/2005/8/layout/radial5"/>
    <dgm:cxn modelId="{10B45966-B3FE-4DA8-AE2A-360C1093CE4D}" srcId="{EF551615-8B9F-44A6-8A68-25AA06F38F8F}" destId="{832B84D6-7462-4B06-A289-D6B162D99F8E}" srcOrd="0" destOrd="0" parTransId="{81E35BA5-FA43-4AF8-8F00-2C71F02DEC35}" sibTransId="{64D0E815-DA2C-4095-B87B-95FE06987597}"/>
    <dgm:cxn modelId="{E8FAA953-4054-47EF-AD90-7AC8780FEB50}" type="presOf" srcId="{26E0A27B-4C88-43F5-B2DC-F65D177DC47F}" destId="{18B3AD32-1A3A-4DCA-8D29-91EEA07B857E}" srcOrd="1" destOrd="0" presId="urn:microsoft.com/office/officeart/2005/8/layout/radial5"/>
    <dgm:cxn modelId="{1EF610A2-535C-40F9-9892-9814F4E38C21}" type="presOf" srcId="{EF551615-8B9F-44A6-8A68-25AA06F38F8F}" destId="{608076B7-E112-434F-B6F8-477FD9609EED}" srcOrd="0" destOrd="0" presId="urn:microsoft.com/office/officeart/2005/8/layout/radial5"/>
    <dgm:cxn modelId="{26926274-3E31-4F11-8C0F-E26039D3B4C9}" type="presOf" srcId="{0891A48C-0826-4AAB-BD77-2F6F561835AF}" destId="{714263D7-C48C-4C6B-8FD4-B3D84EF28A42}" srcOrd="0" destOrd="0" presId="urn:microsoft.com/office/officeart/2005/8/layout/radial5"/>
    <dgm:cxn modelId="{E45D3B40-F919-4349-837A-D94984775D97}" type="presOf" srcId="{832B84D6-7462-4B06-A289-D6B162D99F8E}" destId="{2C9CBCD4-0075-40FA-B6CC-DA8AE49113DF}" srcOrd="0" destOrd="0" presId="urn:microsoft.com/office/officeart/2005/8/layout/radial5"/>
    <dgm:cxn modelId="{953B783C-A04C-404A-9A45-F9ED5B8792AD}" type="presOf" srcId="{8544C193-915E-4004-AD47-ED624FC92EEB}" destId="{A70691D8-B792-44FF-9EFF-32016A489BCB}" srcOrd="0" destOrd="0" presId="urn:microsoft.com/office/officeart/2005/8/layout/radial5"/>
    <dgm:cxn modelId="{11E74526-9874-4848-87E9-86BF165F49D4}" srcId="{832B84D6-7462-4B06-A289-D6B162D99F8E}" destId="{EFD5B26D-47D6-4C68-A858-683CE21C79B7}" srcOrd="5" destOrd="0" parTransId="{2AE4508B-BC61-47AF-BFA2-99A31AFC1ACC}" sibTransId="{3E631118-80BB-4992-BE0A-0E00FEDD705E}"/>
    <dgm:cxn modelId="{50EEE7EC-4A3C-4721-90F2-9EE0A715C7EE}" type="presOf" srcId="{54BC3B05-35E8-4A36-9044-F9EA03327BB5}" destId="{AD99E6BE-7104-4E24-B0FC-7699F0446CD6}" srcOrd="0" destOrd="0" presId="urn:microsoft.com/office/officeart/2005/8/layout/radial5"/>
    <dgm:cxn modelId="{535D65CC-FEAE-4A80-B8F9-E9E30264A6B6}" srcId="{832B84D6-7462-4B06-A289-D6B162D99F8E}" destId="{B2CFB8CA-601E-4D3C-A1C2-6E2A3AAE2598}" srcOrd="1" destOrd="0" parTransId="{E6C0250B-6AC0-44D7-974B-2D25CA22DC43}" sibTransId="{BD0505DA-0B5E-4EC5-8A3A-019C2D65C0C2}"/>
    <dgm:cxn modelId="{A0895116-0D9E-4FC9-9E5B-B2ECA94DAE1E}" type="presOf" srcId="{2AE4508B-BC61-47AF-BFA2-99A31AFC1ACC}" destId="{7371A20E-2DD1-4B6E-84D6-9C3848842157}" srcOrd="1" destOrd="0" presId="urn:microsoft.com/office/officeart/2005/8/layout/radial5"/>
    <dgm:cxn modelId="{C2F454BC-A428-489A-98E8-611E82564036}" srcId="{832B84D6-7462-4B06-A289-D6B162D99F8E}" destId="{0891A48C-0826-4AAB-BD77-2F6F561835AF}" srcOrd="4" destOrd="0" parTransId="{36566D67-72A4-4024-A4C7-B0BE345AC8E2}" sibTransId="{0DC77C91-F339-4F3D-B683-FFF1AE10FB27}"/>
    <dgm:cxn modelId="{7FC0D17E-9D81-4D2B-96FF-F1E278E56537}" type="presOf" srcId="{93F82542-D805-436A-A836-F7B4DD840B3E}" destId="{AD9559DF-96AD-482B-8D93-472CAC2C5D29}" srcOrd="1" destOrd="0" presId="urn:microsoft.com/office/officeart/2005/8/layout/radial5"/>
    <dgm:cxn modelId="{63A32C52-2A34-4757-906E-668D9FA8EEFD}" type="presOf" srcId="{E6C0250B-6AC0-44D7-974B-2D25CA22DC43}" destId="{8D6AFA36-B210-4D73-8753-E709DC2B6CDF}" srcOrd="0" destOrd="0" presId="urn:microsoft.com/office/officeart/2005/8/layout/radial5"/>
    <dgm:cxn modelId="{E43FB64E-BC2A-4267-96B4-9ADAF5CB4F1F}" type="presOf" srcId="{2AE4508B-BC61-47AF-BFA2-99A31AFC1ACC}" destId="{C04E676F-1386-4CCB-B6B2-56EF0A1A56FD}" srcOrd="0" destOrd="0" presId="urn:microsoft.com/office/officeart/2005/8/layout/radial5"/>
    <dgm:cxn modelId="{9AC977BC-2616-450D-8B51-9B8A8D253E5F}" srcId="{832B84D6-7462-4B06-A289-D6B162D99F8E}" destId="{DD0A21EE-9852-4A8F-A3B2-6A439496CADF}" srcOrd="0" destOrd="0" parTransId="{26E0A27B-4C88-43F5-B2DC-F65D177DC47F}" sibTransId="{97F7E019-8AB3-4B33-A2BD-CEDF41D978DA}"/>
    <dgm:cxn modelId="{D9472274-E8DE-4093-91BD-BB4512E65DDD}" type="presOf" srcId="{B2CFB8CA-601E-4D3C-A1C2-6E2A3AAE2598}" destId="{DF004248-FC2B-41E1-96B0-745A33B8046B}" srcOrd="0" destOrd="0" presId="urn:microsoft.com/office/officeart/2005/8/layout/radial5"/>
    <dgm:cxn modelId="{9C7C95EC-6E2B-404A-9427-6F365CFEC6CF}" type="presParOf" srcId="{608076B7-E112-434F-B6F8-477FD9609EED}" destId="{2C9CBCD4-0075-40FA-B6CC-DA8AE49113DF}" srcOrd="0" destOrd="0" presId="urn:microsoft.com/office/officeart/2005/8/layout/radial5"/>
    <dgm:cxn modelId="{532AA2DC-891D-4297-A145-2A3C7CFE74D6}" type="presParOf" srcId="{608076B7-E112-434F-B6F8-477FD9609EED}" destId="{5029EA3D-3995-463D-9E03-EA2C159A0977}" srcOrd="1" destOrd="0" presId="urn:microsoft.com/office/officeart/2005/8/layout/radial5"/>
    <dgm:cxn modelId="{DA0B948A-20D4-4E49-ADF8-30CF74D61014}" type="presParOf" srcId="{5029EA3D-3995-463D-9E03-EA2C159A0977}" destId="{18B3AD32-1A3A-4DCA-8D29-91EEA07B857E}" srcOrd="0" destOrd="0" presId="urn:microsoft.com/office/officeart/2005/8/layout/radial5"/>
    <dgm:cxn modelId="{F9BE5BDE-F8F2-41FE-BAC6-AD0A55FE066B}" type="presParOf" srcId="{608076B7-E112-434F-B6F8-477FD9609EED}" destId="{D7E0BF54-0830-4465-A3CF-E4A93CEB9A37}" srcOrd="2" destOrd="0" presId="urn:microsoft.com/office/officeart/2005/8/layout/radial5"/>
    <dgm:cxn modelId="{38D7B936-988A-4F3E-874C-145958915AD5}" type="presParOf" srcId="{608076B7-E112-434F-B6F8-477FD9609EED}" destId="{8D6AFA36-B210-4D73-8753-E709DC2B6CDF}" srcOrd="3" destOrd="0" presId="urn:microsoft.com/office/officeart/2005/8/layout/radial5"/>
    <dgm:cxn modelId="{60ADD136-E07C-4174-81CF-3527EC8C935C}" type="presParOf" srcId="{8D6AFA36-B210-4D73-8753-E709DC2B6CDF}" destId="{6138D658-59E3-4916-80AB-C631318FCF15}" srcOrd="0" destOrd="0" presId="urn:microsoft.com/office/officeart/2005/8/layout/radial5"/>
    <dgm:cxn modelId="{1EC3BD60-D295-433E-8EB7-B36E74DF93E0}" type="presParOf" srcId="{608076B7-E112-434F-B6F8-477FD9609EED}" destId="{DF004248-FC2B-41E1-96B0-745A33B8046B}" srcOrd="4" destOrd="0" presId="urn:microsoft.com/office/officeart/2005/8/layout/radial5"/>
    <dgm:cxn modelId="{210D26B0-62ED-4AEE-8318-65C0BE32BA9C}" type="presParOf" srcId="{608076B7-E112-434F-B6F8-477FD9609EED}" destId="{ECDBC66C-7510-43F2-86FA-AC6A96EA5B0E}" srcOrd="5" destOrd="0" presId="urn:microsoft.com/office/officeart/2005/8/layout/radial5"/>
    <dgm:cxn modelId="{7CA98F63-EE29-4262-B937-95CB9D645C31}" type="presParOf" srcId="{ECDBC66C-7510-43F2-86FA-AC6A96EA5B0E}" destId="{AD9559DF-96AD-482B-8D93-472CAC2C5D29}" srcOrd="0" destOrd="0" presId="urn:microsoft.com/office/officeart/2005/8/layout/radial5"/>
    <dgm:cxn modelId="{4CD76D46-4373-41BB-BCDF-0D48B2419921}" type="presParOf" srcId="{608076B7-E112-434F-B6F8-477FD9609EED}" destId="{A70691D8-B792-44FF-9EFF-32016A489BCB}" srcOrd="6" destOrd="0" presId="urn:microsoft.com/office/officeart/2005/8/layout/radial5"/>
    <dgm:cxn modelId="{18C720EB-53B7-4E12-9808-03167B0F3318}" type="presParOf" srcId="{608076B7-E112-434F-B6F8-477FD9609EED}" destId="{AD99E6BE-7104-4E24-B0FC-7699F0446CD6}" srcOrd="7" destOrd="0" presId="urn:microsoft.com/office/officeart/2005/8/layout/radial5"/>
    <dgm:cxn modelId="{6FE01815-1E3E-4A25-B29E-BA7084F45B2E}" type="presParOf" srcId="{AD99E6BE-7104-4E24-B0FC-7699F0446CD6}" destId="{50065137-A529-448F-AE0F-87CEE624D452}" srcOrd="0" destOrd="0" presId="urn:microsoft.com/office/officeart/2005/8/layout/radial5"/>
    <dgm:cxn modelId="{3C191A69-1173-451B-9FD9-2F02F237E101}" type="presParOf" srcId="{608076B7-E112-434F-B6F8-477FD9609EED}" destId="{6C3D977E-A231-4AC5-9982-8DE1B928E53E}" srcOrd="8" destOrd="0" presId="urn:microsoft.com/office/officeart/2005/8/layout/radial5"/>
    <dgm:cxn modelId="{9B40745F-E7D0-45E5-86D5-5B05F2CBA84B}" type="presParOf" srcId="{608076B7-E112-434F-B6F8-477FD9609EED}" destId="{CDDE3F62-0D32-4F49-8062-1621FE1BF4C6}" srcOrd="9" destOrd="0" presId="urn:microsoft.com/office/officeart/2005/8/layout/radial5"/>
    <dgm:cxn modelId="{BB91FF6D-6BDD-4AF6-848F-987DA52A8991}" type="presParOf" srcId="{CDDE3F62-0D32-4F49-8062-1621FE1BF4C6}" destId="{69F4814B-C6E1-4CA6-808C-2ADE86078D02}" srcOrd="0" destOrd="0" presId="urn:microsoft.com/office/officeart/2005/8/layout/radial5"/>
    <dgm:cxn modelId="{19B00D75-7919-48A6-A1F0-412F81384F0C}" type="presParOf" srcId="{608076B7-E112-434F-B6F8-477FD9609EED}" destId="{714263D7-C48C-4C6B-8FD4-B3D84EF28A42}" srcOrd="10" destOrd="0" presId="urn:microsoft.com/office/officeart/2005/8/layout/radial5"/>
    <dgm:cxn modelId="{DBF7A07E-9DD7-485E-B27F-C83F4552738C}" type="presParOf" srcId="{608076B7-E112-434F-B6F8-477FD9609EED}" destId="{C04E676F-1386-4CCB-B6B2-56EF0A1A56FD}" srcOrd="11" destOrd="0" presId="urn:microsoft.com/office/officeart/2005/8/layout/radial5"/>
    <dgm:cxn modelId="{D4CF0A40-021F-4A66-BE93-631AE2852B7A}" type="presParOf" srcId="{C04E676F-1386-4CCB-B6B2-56EF0A1A56FD}" destId="{7371A20E-2DD1-4B6E-84D6-9C3848842157}" srcOrd="0" destOrd="0" presId="urn:microsoft.com/office/officeart/2005/8/layout/radial5"/>
    <dgm:cxn modelId="{2E6D1FB1-E9AF-4592-A441-992C8E812190}" type="presParOf" srcId="{608076B7-E112-434F-B6F8-477FD9609EED}" destId="{707D2280-E58F-4996-8E97-A5419E675AEF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32AFA-6FE4-4BB0-8F95-12C2697680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5AD64-4DCD-46F7-8D00-4F1DED3C7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4" y="2130126"/>
            <a:ext cx="7771113" cy="1470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57" y="3885866"/>
            <a:ext cx="6401086" cy="1752871"/>
          </a:xfrm>
        </p:spPr>
        <p:txBody>
          <a:bodyPr/>
          <a:lstStyle>
            <a:lvl1pPr marL="0" indent="0" algn="ctr">
              <a:buNone/>
              <a:defRPr/>
            </a:lvl1pPr>
            <a:lvl2pPr marL="412394" indent="0" algn="ctr">
              <a:buNone/>
              <a:defRPr/>
            </a:lvl2pPr>
            <a:lvl3pPr marL="824789" indent="0" algn="ctr">
              <a:buNone/>
              <a:defRPr/>
            </a:lvl3pPr>
            <a:lvl4pPr marL="1237183" indent="0" algn="ctr">
              <a:buNone/>
              <a:defRPr/>
            </a:lvl4pPr>
            <a:lvl5pPr marL="1649578" indent="0" algn="ctr">
              <a:buNone/>
              <a:defRPr/>
            </a:lvl5pPr>
            <a:lvl6pPr marL="2061972" indent="0" algn="ctr">
              <a:buNone/>
              <a:defRPr/>
            </a:lvl6pPr>
            <a:lvl7pPr marL="2474366" indent="0" algn="ctr">
              <a:buNone/>
              <a:defRPr/>
            </a:lvl7pPr>
            <a:lvl8pPr marL="2886761" indent="0" algn="ctr">
              <a:buNone/>
              <a:defRPr/>
            </a:lvl8pPr>
            <a:lvl9pPr marL="329915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01" y="273976"/>
            <a:ext cx="2056470" cy="58524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29" y="273976"/>
            <a:ext cx="6034983" cy="58524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6" y="2130126"/>
            <a:ext cx="7771113" cy="1470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57" y="3885868"/>
            <a:ext cx="6401086" cy="1752871"/>
          </a:xfrm>
        </p:spPr>
        <p:txBody>
          <a:bodyPr/>
          <a:lstStyle>
            <a:lvl1pPr marL="0" indent="0" algn="ctr">
              <a:buNone/>
              <a:defRPr/>
            </a:lvl1pPr>
            <a:lvl2pPr marL="412358" indent="0" algn="ctr">
              <a:buNone/>
              <a:defRPr/>
            </a:lvl2pPr>
            <a:lvl3pPr marL="824718" indent="0" algn="ctr">
              <a:buNone/>
              <a:defRPr/>
            </a:lvl3pPr>
            <a:lvl4pPr marL="1237077" indent="0" algn="ctr">
              <a:buNone/>
              <a:defRPr/>
            </a:lvl4pPr>
            <a:lvl5pPr marL="1649436" indent="0" algn="ctr">
              <a:buNone/>
              <a:defRPr/>
            </a:lvl5pPr>
            <a:lvl6pPr marL="2061796" indent="0" algn="ctr">
              <a:buNone/>
              <a:defRPr/>
            </a:lvl6pPr>
            <a:lvl7pPr marL="2474154" indent="0" algn="ctr">
              <a:buNone/>
              <a:defRPr/>
            </a:lvl7pPr>
            <a:lvl8pPr marL="2886514" indent="0" algn="ctr">
              <a:buNone/>
              <a:defRPr/>
            </a:lvl8pPr>
            <a:lvl9pPr marL="32988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8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8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58" indent="0">
              <a:buNone/>
              <a:defRPr sz="1600"/>
            </a:lvl2pPr>
            <a:lvl3pPr marL="824718" indent="0">
              <a:buNone/>
              <a:defRPr sz="1400"/>
            </a:lvl3pPr>
            <a:lvl4pPr marL="1237077" indent="0">
              <a:buNone/>
              <a:defRPr sz="1300"/>
            </a:lvl4pPr>
            <a:lvl5pPr marL="1649436" indent="0">
              <a:buNone/>
              <a:defRPr sz="1300"/>
            </a:lvl5pPr>
            <a:lvl6pPr marL="2061796" indent="0">
              <a:buNone/>
              <a:defRPr sz="1300"/>
            </a:lvl6pPr>
            <a:lvl7pPr marL="2474154" indent="0">
              <a:buNone/>
              <a:defRPr sz="1300"/>
            </a:lvl7pPr>
            <a:lvl8pPr marL="2886514" indent="0">
              <a:buNone/>
              <a:defRPr sz="1300"/>
            </a:lvl8pPr>
            <a:lvl9pPr marL="32988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443" y="1980945"/>
            <a:ext cx="3816913" cy="407807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5" y="1980945"/>
            <a:ext cx="3816912" cy="407807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31" y="1534840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58" indent="0">
              <a:buNone/>
              <a:defRPr sz="1800" b="1"/>
            </a:lvl2pPr>
            <a:lvl3pPr marL="824718" indent="0">
              <a:buNone/>
              <a:defRPr sz="1600" b="1"/>
            </a:lvl3pPr>
            <a:lvl4pPr marL="1237077" indent="0">
              <a:buNone/>
              <a:defRPr sz="1400" b="1"/>
            </a:lvl4pPr>
            <a:lvl5pPr marL="1649436" indent="0">
              <a:buNone/>
              <a:defRPr sz="1400" b="1"/>
            </a:lvl5pPr>
            <a:lvl6pPr marL="2061796" indent="0">
              <a:buNone/>
              <a:defRPr sz="1400" b="1"/>
            </a:lvl6pPr>
            <a:lvl7pPr marL="2474154" indent="0">
              <a:buNone/>
              <a:defRPr sz="1400" b="1"/>
            </a:lvl7pPr>
            <a:lvl8pPr marL="2886514" indent="0">
              <a:buNone/>
              <a:defRPr sz="1400" b="1"/>
            </a:lvl8pPr>
            <a:lvl9pPr marL="329887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31" y="2174595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40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58" indent="0">
              <a:buNone/>
              <a:defRPr sz="1800" b="1"/>
            </a:lvl2pPr>
            <a:lvl3pPr marL="824718" indent="0">
              <a:buNone/>
              <a:defRPr sz="1600" b="1"/>
            </a:lvl3pPr>
            <a:lvl4pPr marL="1237077" indent="0">
              <a:buNone/>
              <a:defRPr sz="1400" b="1"/>
            </a:lvl4pPr>
            <a:lvl5pPr marL="1649436" indent="0">
              <a:buNone/>
              <a:defRPr sz="1400" b="1"/>
            </a:lvl5pPr>
            <a:lvl6pPr marL="2061796" indent="0">
              <a:buNone/>
              <a:defRPr sz="1400" b="1"/>
            </a:lvl6pPr>
            <a:lvl7pPr marL="2474154" indent="0">
              <a:buNone/>
              <a:defRPr sz="1400" b="1"/>
            </a:lvl7pPr>
            <a:lvl8pPr marL="2886514" indent="0">
              <a:buNone/>
              <a:defRPr sz="1400" b="1"/>
            </a:lvl8pPr>
            <a:lvl9pPr marL="329887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5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2" y="272544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3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2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58" indent="0">
              <a:buNone/>
              <a:defRPr sz="1100"/>
            </a:lvl2pPr>
            <a:lvl3pPr marL="824718" indent="0">
              <a:buNone/>
              <a:defRPr sz="900"/>
            </a:lvl3pPr>
            <a:lvl4pPr marL="1237077" indent="0">
              <a:buNone/>
              <a:defRPr sz="800"/>
            </a:lvl4pPr>
            <a:lvl5pPr marL="1649436" indent="0">
              <a:buNone/>
              <a:defRPr sz="800"/>
            </a:lvl5pPr>
            <a:lvl6pPr marL="2061796" indent="0">
              <a:buNone/>
              <a:defRPr sz="800"/>
            </a:lvl6pPr>
            <a:lvl7pPr marL="2474154" indent="0">
              <a:buNone/>
              <a:defRPr sz="800"/>
            </a:lvl7pPr>
            <a:lvl8pPr marL="2886514" indent="0">
              <a:buNone/>
              <a:defRPr sz="800"/>
            </a:lvl8pPr>
            <a:lvl9pPr marL="329887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4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58" indent="0">
              <a:buNone/>
              <a:defRPr sz="2500"/>
            </a:lvl2pPr>
            <a:lvl3pPr marL="824718" indent="0">
              <a:buNone/>
              <a:defRPr sz="2200"/>
            </a:lvl3pPr>
            <a:lvl4pPr marL="1237077" indent="0">
              <a:buNone/>
              <a:defRPr sz="1800"/>
            </a:lvl4pPr>
            <a:lvl5pPr marL="1649436" indent="0">
              <a:buNone/>
              <a:defRPr sz="1800"/>
            </a:lvl5pPr>
            <a:lvl6pPr marL="2061796" indent="0">
              <a:buNone/>
              <a:defRPr sz="1800"/>
            </a:lvl6pPr>
            <a:lvl7pPr marL="2474154" indent="0">
              <a:buNone/>
              <a:defRPr sz="1800"/>
            </a:lvl7pPr>
            <a:lvl8pPr marL="2886514" indent="0">
              <a:buNone/>
              <a:defRPr sz="1800"/>
            </a:lvl8pPr>
            <a:lvl9pPr marL="3298873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58" indent="0">
              <a:buNone/>
              <a:defRPr sz="1100"/>
            </a:lvl2pPr>
            <a:lvl3pPr marL="824718" indent="0">
              <a:buNone/>
              <a:defRPr sz="900"/>
            </a:lvl3pPr>
            <a:lvl4pPr marL="1237077" indent="0">
              <a:buNone/>
              <a:defRPr sz="800"/>
            </a:lvl4pPr>
            <a:lvl5pPr marL="1649436" indent="0">
              <a:buNone/>
              <a:defRPr sz="800"/>
            </a:lvl5pPr>
            <a:lvl6pPr marL="2061796" indent="0">
              <a:buNone/>
              <a:defRPr sz="800"/>
            </a:lvl6pPr>
            <a:lvl7pPr marL="2474154" indent="0">
              <a:buNone/>
              <a:defRPr sz="800"/>
            </a:lvl7pPr>
            <a:lvl8pPr marL="2886514" indent="0">
              <a:buNone/>
              <a:defRPr sz="800"/>
            </a:lvl8pPr>
            <a:lvl9pPr marL="329887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8365" y="331356"/>
            <a:ext cx="1956364" cy="57276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272" y="331356"/>
            <a:ext cx="5731804" cy="57276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29" y="1600822"/>
            <a:ext cx="4045727" cy="45256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5" y="1600822"/>
            <a:ext cx="4045726" cy="45256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629" y="273976"/>
            <a:ext cx="8228742" cy="11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29" y="1600822"/>
            <a:ext cx="8228742" cy="45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629" y="6355950"/>
            <a:ext cx="2133695" cy="3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fld id="{5C28AA96-415A-45C8-BCC4-15203A46980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748" y="6355950"/>
            <a:ext cx="2894504" cy="3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2676" y="6355950"/>
            <a:ext cx="2133695" cy="3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fld id="{BEC7001C-E211-4C8D-AD95-93E7EE8C6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12394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824789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237183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649578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231" indent="-342231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37" indent="-284954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676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461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244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68639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881033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293428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705822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59272" y="331354"/>
            <a:ext cx="7825456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45" y="1980945"/>
            <a:ext cx="7771113" cy="407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915222" y="6142221"/>
            <a:ext cx="4117231" cy="22951"/>
          </a:xfrm>
          <a:prstGeom prst="rect">
            <a:avLst/>
          </a:prstGeom>
          <a:gradFill rotWithShape="1">
            <a:gsLst>
              <a:gs pos="0">
                <a:srgbClr val="CC6600">
                  <a:gamma/>
                  <a:shade val="46275"/>
                  <a:invGamma/>
                  <a:alpha val="0"/>
                </a:srgbClr>
              </a:gs>
              <a:gs pos="50000">
                <a:srgbClr val="CC6600"/>
              </a:gs>
              <a:gs pos="100000">
                <a:srgbClr val="CC660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2475" tIns="41238" rIns="82475" bIns="41238" anchor="ctr"/>
          <a:lstStyle/>
          <a:p>
            <a:pPr>
              <a:defRPr/>
            </a:pPr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135089" y="6229721"/>
            <a:ext cx="2787247" cy="31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472" tIns="41236" rIns="82472" bIns="41236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Presented By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Harry Mills /</a:t>
            </a: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PRESENTATIONPRO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  <p:txStyles>
    <p:titleStyle>
      <a:lvl1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12376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824754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237130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649507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216" indent="-342216" algn="l" defTabSz="914962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3138" indent="-286372" algn="l" defTabSz="914962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627" indent="-227668" algn="l" defTabSz="914962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599392" indent="-227668" algn="l" defTabSz="914962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589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966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2342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94719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07096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76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5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3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07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88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26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637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01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ScoreSheet%20for%20District%20Male%20Hospital,Agra.xl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2200" y="457200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                  DISSERTATION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>
                <a:latin typeface="Times New Roman" pitchFamily="18" charset="0"/>
                <a:cs typeface="Times New Roman" pitchFamily="18" charset="0"/>
              </a:rPr>
            </a:br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                            AT</a:t>
            </a: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      OCTAVO SOLUTIONS PVT LTD,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                     NEW DELHI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33400" y="281940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Monotype Corsiva" pitchFamily="66" charset="0"/>
                <a:cs typeface="Times New Roman" pitchFamily="18" charset="0"/>
              </a:rPr>
              <a:t> “ Gap  Analysis  of  District  Hospital,  Agra  as per</a:t>
            </a:r>
          </a:p>
          <a:p>
            <a:r>
              <a:rPr lang="en-US" sz="3200" b="1" dirty="0" smtClean="0">
                <a:latin typeface="Monotype Corsiva" pitchFamily="66" charset="0"/>
                <a:cs typeface="Times New Roman" pitchFamily="18" charset="0"/>
              </a:rPr>
              <a:t>                          NABH  Standards”</a:t>
            </a:r>
            <a:endParaRPr lang="en-IN" sz="32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80453"/>
            <a:ext cx="33173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endParaRPr lang="en-IN" dirty="0" smtClean="0"/>
          </a:p>
          <a:p>
            <a:pPr algn="ctr"/>
            <a:r>
              <a:rPr lang="en-IN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GUIDE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B.S.Singh</a:t>
            </a:r>
            <a:endParaRPr lang="en-IN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Associate  Professor 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 Institute of Health Management Research (IIHMR)</a:t>
            </a:r>
            <a:endParaRPr lang="en-IN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4549676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IN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ORGANIZATION SUPERVISOR</a:t>
            </a:r>
            <a:endParaRPr lang="en-IN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Dr. Bidhan Das                </a:t>
            </a:r>
            <a:endParaRPr lang="en-IN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Managing Director,</a:t>
            </a:r>
            <a:endParaRPr lang="en-IN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Octavo Solutions Pvt Ltd.</a:t>
            </a:r>
            <a:endParaRPr lang="en-IN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New Delhi</a:t>
            </a:r>
            <a:endParaRPr lang="en-IN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smtClean="0"/>
              <a:t>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456784" y="4572000"/>
            <a:ext cx="2687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BY</a:t>
            </a:r>
            <a:endParaRPr lang="en-IN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IN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Amninder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kaur</a:t>
            </a:r>
            <a:endParaRPr lang="en-IN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IIHMR, DELHI </a:t>
            </a:r>
            <a:endParaRPr lang="en-IN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3" descr="C:\Users\sushet\Desktop\IIHMR LOGO NEW small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5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GENERAL  FINDINGS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228600"/>
          <a:ext cx="8458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Evidences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:\Users\Personal\Desktop\U.P GAP ANALYSIS REPORT\DISTRICT HOSPITAL, AGRA\Picture\WP_0015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8100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C:\Users\Personal\Desktop\U.P GAP ANALYSIS REPORT\DISTRICT HOSPITAL, AGRA\Picture\WP_001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3886200" cy="2721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 descr="C:\Users\Personal\Desktop\U.P GAP ANALYSIS REPORT\DISTRICT HOSPITAL, AGRA\Picture\WP_0015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0"/>
            <a:ext cx="3581400" cy="2560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 descr="C:\Users\Personal\Desktop\U.P GAP ANALYSIS REPORT\DISTRICT HOSPITAL, AGRA\Picture\WP_0014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19200"/>
            <a:ext cx="3571875" cy="2276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54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DEPARTMENTAL  GAPS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Emergency  Department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Triaging of patients is not done.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Unavailability of Defibrillator, Cardiac monitor, Oral airways,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Endotracheal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tubes etc.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BMW management practices are not being followed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Staff is not trained in BLS/ACLS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Security staff is not available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 for Initial Assessment of patients is not being monitored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OPD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Scope of services, Citizen charter and Patient charter are not been displayed.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provision of patient privacy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Calibration of BP Apparatus, Weighing machine and Thermometer is not being done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UHID no. is not being generated for the patients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separate registration for old and new patients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Waiting time and OPD satisfaction survey are not being monitored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Laboratory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199" cy="48006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 Washing steps are not being followed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BMW management practices are not followed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Maintenance and Calibration of equipments is not being done.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Turnaround time for Lab reports is not monitored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EQAS is not being monitored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outcomes are not being monitored:-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Number of reporting errors per 1000 investigations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% of reports having clinical correlation with provisional diagnosis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% of adherence to safety precautions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% of redo’s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Radiology  &amp;  Imaging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26745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Unit does not have AERB (SITE/TYPE) approval.</a:t>
            </a:r>
          </a:p>
          <a:p>
            <a:pPr>
              <a:buBlip>
                <a:blip r:embed="rId2"/>
              </a:buBlip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TLD Badges and Thyroid Shield are not available</a:t>
            </a:r>
          </a:p>
          <a:p>
            <a:pPr>
              <a:buBlip>
                <a:blip r:embed="rId2"/>
              </a:buBlip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Equipments are not being calibrated</a:t>
            </a:r>
          </a:p>
          <a:p>
            <a:pPr>
              <a:buBlip>
                <a:blip r:embed="rId2"/>
              </a:buBlip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Quality Assurance program is not being followed</a:t>
            </a:r>
          </a:p>
          <a:p>
            <a:pPr>
              <a:buBlip>
                <a:blip r:embed="rId2"/>
              </a:buBlip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Turnaround time for reports is not being monitored</a:t>
            </a:r>
          </a:p>
          <a:p>
            <a:pPr>
              <a:buBlip>
                <a:blip r:embed="rId2"/>
              </a:buBlip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Monitoring of:- </a:t>
            </a:r>
          </a:p>
          <a:p>
            <a:pPr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reporting errors per 1000 investigations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% of reports having clinical correlation with provisional diagnosis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% of adherence to safety precautions and redo’s </a:t>
            </a:r>
          </a:p>
          <a:p>
            <a:pPr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Is not being done.</a:t>
            </a:r>
          </a:p>
          <a:p>
            <a:pPr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Wards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Emergency Crash cart is not present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BMW management practices are not being followed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Racks are not available for storage of linen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PPE are not being used by nurses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Nurses are not trained in BLS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Infection Control practices are not being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followed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ICU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45" y="1676400"/>
            <a:ext cx="7771113" cy="4382623"/>
          </a:xfrm>
        </p:spPr>
        <p:txBody>
          <a:bodyPr/>
          <a:lstStyle/>
          <a:p>
            <a:pPr>
              <a:buNone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Unavailability of Ventilator, Monitor and Crash cart</a:t>
            </a:r>
          </a:p>
          <a:p>
            <a:pPr>
              <a:buBlip>
                <a:blip r:embed="rId2"/>
              </a:buBlip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Time Frame for Admission and Discharge criteria is not being defined</a:t>
            </a:r>
          </a:p>
          <a:p>
            <a:pPr>
              <a:buBlip>
                <a:blip r:embed="rId2"/>
              </a:buBlip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Infection control practices are not being followed</a:t>
            </a:r>
          </a:p>
          <a:p>
            <a:pPr>
              <a:buBlip>
                <a:blip r:embed="rId2"/>
              </a:buBlip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No policies and procedures have been defined for situation of Bed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shortage,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Initial assessment and Re-assessment of patients</a:t>
            </a:r>
          </a:p>
          <a:p>
            <a:pPr>
              <a:buBlip>
                <a:blip r:embed="rId2"/>
              </a:buBlip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Written Order for diet is not present</a:t>
            </a:r>
          </a:p>
          <a:p>
            <a:pPr>
              <a:buBlip>
                <a:blip r:embed="rId2"/>
              </a:buBlip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Isolation/Barrier Nursing facility is not available</a:t>
            </a:r>
          </a:p>
          <a:p>
            <a:pPr>
              <a:buBlip>
                <a:blip r:embed="rId2"/>
              </a:buBlip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BMW management practices are not being followed</a:t>
            </a:r>
          </a:p>
          <a:p>
            <a:pPr>
              <a:buBlip>
                <a:blip r:embed="rId2"/>
              </a:buBlip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Re-intubation rate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not being monitored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Content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45" y="1905000"/>
            <a:ext cx="7771113" cy="4343399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Organization Profile</a:t>
            </a:r>
          </a:p>
          <a:p>
            <a:pPr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Dissertation project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Introduction  </a:t>
            </a:r>
          </a:p>
          <a:p>
            <a:pPr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Objectives </a:t>
            </a:r>
          </a:p>
          <a:p>
            <a:pPr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Methodology </a:t>
            </a:r>
          </a:p>
          <a:p>
            <a:pPr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Study findings and analysis </a:t>
            </a:r>
          </a:p>
          <a:p>
            <a:pPr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Recommendations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OT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HVAC system is not present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Proper zoning concept is not being followed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Unavailability of Defibrillator and ECG Monitor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Disinfection of OT is not done after every procedure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Infection control practices are not being followed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BMW management practices are not followed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Monitoring of:-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% of anesthesia related adverse events and mortality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% of modification in plan of aesthesia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% of SSI Rate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Re-scheduling of surgeries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not done.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Blood  Bank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45" y="2133601"/>
            <a:ext cx="7771113" cy="392542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Consent for blood donation is not available bilingually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BMW practices are not being followed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 of transfusion reactions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% of blood and blood products wastage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% of component usage.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 Turnaround time for issue of blood and blood products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not being monitored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Pharmacy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Items are neither labeled nor arranged as per alphabetical order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Pest/Rodent control measures are not undertaken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Hospital Drug Formulary is not available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Adverse Drug Reactions are not analyzed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Following indicators are not being measured:-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% of Local purchase and stock outs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% of variation from procurement process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% of Goods rejected before GRN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TSSU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Sufficient space is not available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Racks are not present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trolley are not available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TSSU sterilization register is not present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Recall system of items is not available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Reuse policy for items is not available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STORE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There is no proper demarcation of receiving, segregation and storage area.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Unavailability of Fire detection and fighting system.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Pest/rodent control measures are not regularly under taken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recording of Lead time for issuing materials to the department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Stock turnover details are not calculated on monthly basis.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Sound inventory control practices are not followed (ABC/VED/FSN/FIFO)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condemnation policy is present in the department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Purchase and condemnation committee is not there.</a:t>
            </a:r>
          </a:p>
          <a:p>
            <a:pPr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Comparative list of rates of potential suppliers is not been maintained.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 of stock outs &amp; goods rejected before preparation of GRN are not monitored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 of variation from procurement process are not monitored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Kitchen/Dietary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2999"/>
          </a:xfrm>
        </p:spPr>
        <p:txBody>
          <a:bodyPr>
            <a:normAutofit lnSpcReduction="1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Layout does not follow the functional flow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Refrigeration areas are not demarcated to ensure food preservation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Dedicated Food storage area not demarcated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Measures for fire detection/fire fighting are not installed in this unit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Unavailability of Qualified Dietician or supervision from consultant dietician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Annual Health check up of the staff is not done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Patient's Nutritional assessment not done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Diet sheet for the patients not prepared by the Dietician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Case sheets are not checked  by doctor and dietician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 distribution to patients does not occur in covered trolleys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 control practices are not followed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MRD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Qualified and trained MRD technician are not  available in the department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Adequate number of racks are not available for the storage of records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is no functional flow at MRD 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ICD coding method is not used for complete and incomplete files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MLC cases/dead cases are not stored separately under lock and key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Retrieval of the records are not  easy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Deficiency checklist is not  followed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MRD audits are not being conducted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Hospital has no retention policy for documents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Destruction policy for records is not  available</a:t>
            </a:r>
          </a:p>
          <a:p>
            <a:pPr lvl="0"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Pest control not done on a regular basis</a:t>
            </a:r>
          </a:p>
          <a:p>
            <a:pPr lvl="0"/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98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Housekeeping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Adequate amount of PPEs are not being provided to the Housekeeping staff 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hand washing and floor washing agents are not being used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house keeping staff is not being trained in the infection control practices</a:t>
            </a:r>
          </a:p>
          <a:p>
            <a:pPr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Daily cleaning schedule is not present.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staff are not aware about the preparation of cleaning solutions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Pest control methods are not practiced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Periodic medical examination of staff is not being conducted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Mortuary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department is present in the Hospital but is Non-functional.</a:t>
            </a:r>
          </a:p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:\Users\Personal\Desktop\U.P GAP ANALYSIS REPORT\DISTRICT HOSPITAL, AGRA\Picture\WP_0015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00400"/>
            <a:ext cx="4572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Score  Analysis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After filling up of the NABH self- assessment toolkit the following scores were calculated:</a:t>
            </a:r>
          </a:p>
          <a:p>
            <a:pPr lvl="0"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average score of each individual standard</a:t>
            </a:r>
          </a:p>
          <a:p>
            <a:pPr lvl="0"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average score of each chapter</a:t>
            </a:r>
          </a:p>
          <a:p>
            <a:pPr lvl="0"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average score of all chapters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61722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675007,1292726996,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962400"/>
            <a:ext cx="32766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382000" y="3962400"/>
            <a:ext cx="4572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Organization  Profile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2520280" cy="792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9" tIns="45714" rIns="91429" bIns="45714" numCol="1" anchor="ctr" anchorCtr="1" compatLnSpc="1">
            <a:prstTxWarp prst="textNoShape">
              <a:avLst/>
            </a:prstTxWarp>
            <a:normAutofit/>
          </a:bodyPr>
          <a:lstStyle/>
          <a:p>
            <a:pPr marL="342216" marR="0" lvl="0" indent="-342216" algn="l" defTabSz="91496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MISSION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95600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become the Leader in 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Healthcare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Consulting in India by providing value for money, effective, efficient solutions and hands on support. </a:t>
            </a:r>
            <a:endParaRPr lang="en-GB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67400" y="1828800"/>
            <a:ext cx="2520280" cy="792088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 anchorCtr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VISION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2895600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focus on continuous development of processes for understanding the needs and expectations of the Clients; leading to </a:t>
            </a:r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continual improvement and real time client satisfaction.</a:t>
            </a:r>
            <a:endParaRPr lang="en-I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5661248"/>
            <a:ext cx="8064896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goal is to help build institutions that delight the customers and where providers enjoy to work</a:t>
            </a:r>
            <a:endParaRPr lang="en-GB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124200" y="3124200"/>
            <a:ext cx="2362200" cy="1905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76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61722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61722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61722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61722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61722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of Chapter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OSPL  Services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45" y="1752600"/>
            <a:ext cx="7771113" cy="4953000"/>
          </a:xfrm>
        </p:spPr>
        <p:txBody>
          <a:bodyPr/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&amp; Strategic Planning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Business Case Writing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Facility Plan Draft, Architect Briefs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Equipment Planning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Equipment Procurement</a:t>
            </a:r>
          </a:p>
          <a:p>
            <a:pPr marL="742950" indent="-742950">
              <a:lnSpc>
                <a:spcPct val="11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	Quality Healthcare Certifications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Gap Analysis &amp; Preparation for Accreditation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NABH Accreditation 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ISO 9001:2008 Certification</a:t>
            </a:r>
          </a:p>
          <a:p>
            <a:pPr marL="742950" indent="-742950">
              <a:lnSpc>
                <a:spcPct val="110000"/>
              </a:lnSpc>
              <a:buAutoNum type="arabicPeriod" startAt="3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Public &amp; Rural Health</a:t>
            </a:r>
          </a:p>
          <a:p>
            <a:pPr marL="742950" indent="-742950">
              <a:lnSpc>
                <a:spcPct val="110000"/>
              </a:lnSpc>
              <a:buAutoNum type="arabicPeriod" startAt="3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take up advisory/ consulting role on boards of NGO/ Government/ PSU/ Corporate for planning, implementing or monitoring of their projects </a:t>
            </a:r>
          </a:p>
          <a:p>
            <a:pPr marL="742950" indent="-742950">
              <a:buAutoNum type="arabicPeriod" startAt="3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Knowledge Management </a:t>
            </a:r>
          </a:p>
          <a:p>
            <a:pPr marL="742950" indent="-742950"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collect, collate, analyze, store and share latest know how’s within domain of healthcare sector</a:t>
            </a:r>
          </a:p>
          <a:p>
            <a:pPr algn="ctr">
              <a:buNone/>
            </a:pPr>
            <a:endParaRPr lang="en-US" sz="3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2484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Score of All Chapters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61722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25456" cy="1828800"/>
          </a:xfrm>
        </p:spPr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Comparison  of  Hospital’s  Present Status  With  NABH  Pre- Accreditation  Entry  level</a:t>
            </a:r>
            <a:endParaRPr lang="en-US" sz="4800" i="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1113" cy="3239623"/>
          </a:xfrm>
        </p:spPr>
        <p:txBody>
          <a:bodyPr/>
          <a:lstStyle/>
          <a:p>
            <a:pPr lvl="0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Score of all the chapters is below 2.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Only AAC has score more than 2.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 Standards have got more than one zero.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Score of chapter CQI is zero.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the above analysis it is clear that the hospital is not even fulfilling the pre-accreditation entry level criteria.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60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RECOMMENDATIONS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8640"/>
            <a:ext cx="2484090" cy="27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599" cy="6172200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Citizen Charter, Patient Charter, Scope of Services and other signage need to be displayed bilingually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Scope of Services of the hospital need to be defined &amp; displayed in bilingual at the entrance of the hospital.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UHID need to be generated for all the patients.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Emergency department needs certain redesigning so as to accommodate area for Triage.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Essential   equipments   such   as   defibrillator, Ventilator etc need to be procured and made available in patients care areas.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Staff need to be trained in BLS/ACLS and their training records needs to be documented.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Training of staff about Infection control practices need to be done</a:t>
            </a:r>
          </a:p>
          <a:p>
            <a:pPr lvl="0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well equipped BLS Ambulance need to be procured</a:t>
            </a: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Hospital need to procure license for AERB (SITE/TYPE approval).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61722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05799" cy="5638800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Maintenance and calibration of equipments should be done.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Quality assurance programme need to be documented and implemented.</a:t>
            </a: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Various licenses necessary for the hospital need to be procured.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Security staff need to be appointed.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Quality indicators of all departments should be monitored.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All the sanctioned posts should be filled up with qualified staff.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Radiation Safety devices such as TLD batches, thyroid shield etc. Need to be procured and made available to the staff.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All the policies and procedures required in the hospital need to be documented.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0" y="6172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295400" y="2209800"/>
            <a:ext cx="6477000" cy="3505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Kunstler Script" pitchFamily="66" charset="0"/>
              </a:rPr>
              <a:t>THANK</a:t>
            </a:r>
            <a:endParaRPr lang="en-US" sz="9600" b="1" dirty="0" smtClean="0">
              <a:solidFill>
                <a:schemeClr val="accent6">
                  <a:lumMod val="75000"/>
                </a:schemeClr>
              </a:solidFill>
              <a:latin typeface="Kunstler Script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Kunstler Script" pitchFamily="66" charset="0"/>
              </a:rPr>
              <a:t>         YOU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_of_26969_smjpg_2.jpg"/>
          <p:cNvPicPr>
            <a:picLocks noChangeAspect="1"/>
          </p:cNvPicPr>
          <p:nvPr/>
        </p:nvPicPr>
        <p:blipFill>
          <a:blip r:embed="rId2">
            <a:lum bright="1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0945"/>
            <a:ext cx="8458199" cy="40780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latin typeface="Monotype Corsiva" pitchFamily="66" charset="0"/>
              </a:rPr>
              <a:t>GAP  ANALYSIS  OF  DISTRICT HOSPITAL,  AGRA</a:t>
            </a:r>
            <a:endParaRPr lang="en-US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otype Corsiva" pitchFamily="66" charset="0"/>
              </a:rPr>
              <a:t>Gap  Analysis</a:t>
            </a:r>
            <a:endParaRPr lang="en-US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None/>
            </a:pP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Gap Analysis is :-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process to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analyse the degree of compliance to any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standard with the help of various tools.</a:t>
            </a:r>
          </a:p>
          <a:p>
            <a:pPr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review of the available service delivery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buBlip>
                <a:blip r:embed="rId2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be measured against pre set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standards and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reveals the areas of improvement in the existing service system.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1722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:\Users\Personal\Desktop\U.P GAP ANALYSIS REPORT\DISTRICT HOSPITAL, AGRA\Picture\WP_001566.jpg"/>
          <p:cNvPicPr/>
          <p:nvPr/>
        </p:nvPicPr>
        <p:blipFill>
          <a:blip r:embed="rId2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Monotype Corsiva" pitchFamily="66" charset="0"/>
              </a:rPr>
              <a:t>District  Hospital,  Agra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128 bedded hospital.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Land area – 6.54 acres.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Built Up Area – 281266.4 sq. ft.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Services provided are:-  General Medicine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General Surgery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Orthopaedics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Paediatrics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Neonatology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Ophthalmology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ENT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Dentistry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Dermatology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Anaesthesiology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Monotype Corsiva" pitchFamily="66" charset="0"/>
              </a:rPr>
              <a:t>Objectives</a:t>
            </a:r>
            <a:endParaRPr lang="en-US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General Objective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 assess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District  Hospital,  Agra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 per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NABH standard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Accreditation  Board  for  Hospitals &amp;  Healthcare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Providers)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Specific Objectives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>
                <a:latin typeface="Times New Roman" pitchFamily="18" charset="0"/>
                <a:cs typeface="Times New Roman" pitchFamily="18" charset="0"/>
              </a:rPr>
              <a:t>To assess the existing service delivery status of the hospital as per NABH guidelines.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>
                <a:latin typeface="Times New Roman" pitchFamily="18" charset="0"/>
                <a:cs typeface="Times New Roman" pitchFamily="18" charset="0"/>
              </a:rPr>
              <a:t>To identify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gaps,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as per NABH guidelines.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>
                <a:latin typeface="Times New Roman" pitchFamily="18" charset="0"/>
                <a:cs typeface="Times New Roman" pitchFamily="18" charset="0"/>
              </a:rPr>
              <a:t>To suggest viable recommendations for bridging the gaps in departments based on customized requirements for the hospital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 smtClean="0">
                <a:latin typeface="Monotype Corsiva" pitchFamily="66" charset="0"/>
              </a:rPr>
              <a:t>Methodology</a:t>
            </a:r>
            <a:endParaRPr lang="en-US" sz="4800" i="0" dirty="0">
              <a:latin typeface="Monotype Corsiva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382000" cy="45720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716389"/>
                <a:gridCol w="5665611"/>
              </a:tblGrid>
              <a:tr h="71190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Study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Area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District Hospital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Agra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</a:tr>
              <a:tr h="6328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Study Design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Cross-sectional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Observational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</a:tr>
              <a:tr h="6328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Duration of study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Months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</a:tr>
              <a:tr h="167692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 Collection Tool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IN" sz="200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Interview and Discussions with head of the departments.</a:t>
                      </a:r>
                      <a:endParaRPr lang="en-US" sz="2000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IN" sz="200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Checklist</a:t>
                      </a:r>
                      <a:endParaRPr lang="en-US" sz="2000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IN" sz="200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Observation</a:t>
                      </a:r>
                      <a:endParaRPr lang="en-US" sz="2000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00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Self</a:t>
                      </a:r>
                      <a:r>
                        <a:rPr lang="en-IN" sz="200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Assessment</a:t>
                      </a:r>
                      <a:r>
                        <a:rPr lang="en-IN" sz="200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Toolkit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</a:tr>
              <a:tr h="91756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Collected Type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Primary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Secondary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FFFFFF"/>
      </a:hlink>
      <a:folHlink>
        <a:srgbClr val="FFFFFF"/>
      </a:folHlink>
    </a:clrScheme>
    <a:fontScheme name="5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DESIGNS PowerTIP Sample Presentation_02">
  <a:themeElements>
    <a:clrScheme name="PowerDESIGNS PowerTIP Sample Presentation_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DESIGNS PowerTIP Sample Presentation_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DESIGNS PowerTIP Sample Presentation_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DESIGNS PowerTIP Sample Presentation_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PresentationPro_FreeSample</Template>
  <TotalTime>2219</TotalTime>
  <Words>1779</Words>
  <Application>Microsoft Office PowerPoint</Application>
  <PresentationFormat>On-screen Show (4:3)</PresentationFormat>
  <Paragraphs>327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5_Office Theme</vt:lpstr>
      <vt:lpstr>PowerDESIGNS PowerTIP Sample Presentation_02</vt:lpstr>
      <vt:lpstr>Slide 1</vt:lpstr>
      <vt:lpstr>Content</vt:lpstr>
      <vt:lpstr>Organization  Profile</vt:lpstr>
      <vt:lpstr>OSPL  Services</vt:lpstr>
      <vt:lpstr>Slide 5</vt:lpstr>
      <vt:lpstr>Gap  Analysis</vt:lpstr>
      <vt:lpstr>District  Hospital,  Agra</vt:lpstr>
      <vt:lpstr>Objectives</vt:lpstr>
      <vt:lpstr>Methodology</vt:lpstr>
      <vt:lpstr>Slide 10</vt:lpstr>
      <vt:lpstr>Slide 11</vt:lpstr>
      <vt:lpstr>Evidences</vt:lpstr>
      <vt:lpstr>Slide 13</vt:lpstr>
      <vt:lpstr>Emergency  Department</vt:lpstr>
      <vt:lpstr>OPD</vt:lpstr>
      <vt:lpstr>Laboratory</vt:lpstr>
      <vt:lpstr>Radiology  &amp;  Imaging</vt:lpstr>
      <vt:lpstr>Wards</vt:lpstr>
      <vt:lpstr>ICU</vt:lpstr>
      <vt:lpstr>OT</vt:lpstr>
      <vt:lpstr>Blood  Bank</vt:lpstr>
      <vt:lpstr>Pharmacy</vt:lpstr>
      <vt:lpstr>TSSU</vt:lpstr>
      <vt:lpstr>STORE</vt:lpstr>
      <vt:lpstr>Kitchen/Dietary</vt:lpstr>
      <vt:lpstr>MRD</vt:lpstr>
      <vt:lpstr>Housekeeping</vt:lpstr>
      <vt:lpstr>Mortuary</vt:lpstr>
      <vt:lpstr>Score  Analysis</vt:lpstr>
      <vt:lpstr>Standards of Chapter 1</vt:lpstr>
      <vt:lpstr>Standards of Chapter 2</vt:lpstr>
      <vt:lpstr>Standards of Chapter 3</vt:lpstr>
      <vt:lpstr>Standards of Chapter 4</vt:lpstr>
      <vt:lpstr>Standards of Chapter 5</vt:lpstr>
      <vt:lpstr>Standards of Chapter 6</vt:lpstr>
      <vt:lpstr>Standards of Chapter 7</vt:lpstr>
      <vt:lpstr>Standards of Chapter 8</vt:lpstr>
      <vt:lpstr>Standards of Chapter 9</vt:lpstr>
      <vt:lpstr>Standards of Chapter 10</vt:lpstr>
      <vt:lpstr>Average Score of All Chapters</vt:lpstr>
      <vt:lpstr>Comparison  of  Hospital’s  Present Status  With  NABH  Pre- Accreditation  Entry  level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Amninder</dc:creator>
  <cp:lastModifiedBy>Amninder</cp:lastModifiedBy>
  <cp:revision>20</cp:revision>
  <dcterms:created xsi:type="dcterms:W3CDTF">2014-05-01T07:14:38Z</dcterms:created>
  <dcterms:modified xsi:type="dcterms:W3CDTF">2014-05-08T03:45:57Z</dcterms:modified>
</cp:coreProperties>
</file>