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8" r:id="rId2"/>
    <p:sldId id="271" r:id="rId3"/>
    <p:sldId id="272" r:id="rId4"/>
    <p:sldId id="273" r:id="rId5"/>
    <p:sldId id="274" r:id="rId6"/>
    <p:sldId id="275" r:id="rId7"/>
    <p:sldId id="279" r:id="rId8"/>
    <p:sldId id="276" r:id="rId9"/>
    <p:sldId id="277" r:id="rId10"/>
    <p:sldId id="268" r:id="rId11"/>
    <p:sldId id="256" r:id="rId12"/>
    <p:sldId id="257" r:id="rId13"/>
    <p:sldId id="258" r:id="rId14"/>
    <p:sldId id="259" r:id="rId15"/>
    <p:sldId id="260" r:id="rId16"/>
    <p:sldId id="280" r:id="rId17"/>
    <p:sldId id="281" r:id="rId18"/>
    <p:sldId id="282" r:id="rId19"/>
    <p:sldId id="284" r:id="rId20"/>
    <p:sldId id="283" r:id="rId21"/>
    <p:sldId id="285"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8" autoAdjust="0"/>
    <p:restoredTop sz="94708" autoAdjust="0"/>
  </p:normalViewPr>
  <p:slideViewPr>
    <p:cSldViewPr>
      <p:cViewPr varScale="1">
        <p:scale>
          <a:sx n="69" d="100"/>
          <a:sy n="69" d="100"/>
        </p:scale>
        <p:origin x="-145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78111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111111111112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11189223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10334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3331011445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_Worksheet4441112556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55512136677.xlsx"/></Relationships>
</file>

<file path=ppt/charts/_rels/chart8.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8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1345423835909427"/>
          <c:y val="7.5692841501355634E-2"/>
          <c:w val="0.46162547389909647"/>
          <c:h val="0.83937782964642005"/>
        </c:manualLayout>
      </c:layout>
      <c:radarChart>
        <c:radarStyle val="marker"/>
        <c:ser>
          <c:idx val="0"/>
          <c:order val="0"/>
          <c:tx>
            <c:strRef>
              <c:f>Sheet1!$B$1</c:f>
              <c:strCache>
                <c:ptCount val="1"/>
                <c:pt idx="0">
                  <c:v>Mandatory</c:v>
                </c:pt>
              </c:strCache>
            </c:strRef>
          </c:tx>
          <c:cat>
            <c:strRef>
              <c:f>Sheet1!$A$2:$A$6</c:f>
              <c:strCache>
                <c:ptCount val="5"/>
                <c:pt idx="0">
                  <c:v>Hisar</c:v>
                </c:pt>
                <c:pt idx="1">
                  <c:v>fatehabad</c:v>
                </c:pt>
                <c:pt idx="2">
                  <c:v>kaithal</c:v>
                </c:pt>
                <c:pt idx="3">
                  <c:v>Jind</c:v>
                </c:pt>
                <c:pt idx="4">
                  <c:v>Sirsa</c:v>
                </c:pt>
              </c:strCache>
            </c:strRef>
          </c:cat>
          <c:val>
            <c:numRef>
              <c:f>Sheet1!$B$2:$B$6</c:f>
              <c:numCache>
                <c:formatCode>General</c:formatCode>
                <c:ptCount val="5"/>
                <c:pt idx="0">
                  <c:v>61.37931034482763</c:v>
                </c:pt>
                <c:pt idx="1">
                  <c:v>73.10344827586205</c:v>
                </c:pt>
                <c:pt idx="2">
                  <c:v>71.724137931034448</c:v>
                </c:pt>
                <c:pt idx="3">
                  <c:v>44.137931034482762</c:v>
                </c:pt>
                <c:pt idx="4">
                  <c:v>71.034482758620598</c:v>
                </c:pt>
              </c:numCache>
            </c:numRef>
          </c:val>
        </c:ser>
        <c:ser>
          <c:idx val="1"/>
          <c:order val="1"/>
          <c:tx>
            <c:strRef>
              <c:f>Sheet1!$C$1</c:f>
              <c:strCache>
                <c:ptCount val="1"/>
                <c:pt idx="0">
                  <c:v>Essential</c:v>
                </c:pt>
              </c:strCache>
            </c:strRef>
          </c:tx>
          <c:cat>
            <c:strRef>
              <c:f>Sheet1!$A$2:$A$6</c:f>
              <c:strCache>
                <c:ptCount val="5"/>
                <c:pt idx="0">
                  <c:v>Hisar</c:v>
                </c:pt>
                <c:pt idx="1">
                  <c:v>fatehabad</c:v>
                </c:pt>
                <c:pt idx="2">
                  <c:v>kaithal</c:v>
                </c:pt>
                <c:pt idx="3">
                  <c:v>Jind</c:v>
                </c:pt>
                <c:pt idx="4">
                  <c:v>Sirsa</c:v>
                </c:pt>
              </c:strCache>
            </c:strRef>
          </c:cat>
          <c:val>
            <c:numRef>
              <c:f>Sheet1!$C$2:$C$6</c:f>
              <c:numCache>
                <c:formatCode>General</c:formatCode>
                <c:ptCount val="5"/>
                <c:pt idx="0">
                  <c:v>43.103448275862029</c:v>
                </c:pt>
                <c:pt idx="1">
                  <c:v>67.241379310344811</c:v>
                </c:pt>
                <c:pt idx="2">
                  <c:v>51.724137931034512</c:v>
                </c:pt>
                <c:pt idx="3">
                  <c:v>25.862068965517242</c:v>
                </c:pt>
                <c:pt idx="4">
                  <c:v>51.724137931034512</c:v>
                </c:pt>
              </c:numCache>
            </c:numRef>
          </c:val>
        </c:ser>
        <c:axId val="78577024"/>
        <c:axId val="82183296"/>
      </c:radarChart>
      <c:catAx>
        <c:axId val="78577024"/>
        <c:scaling>
          <c:orientation val="minMax"/>
        </c:scaling>
        <c:axPos val="b"/>
        <c:majorGridlines/>
        <c:numFmt formatCode="dd/mm/yyyy" sourceLinked="1"/>
        <c:majorTickMark val="none"/>
        <c:tickLblPos val="nextTo"/>
        <c:txPr>
          <a:bodyPr/>
          <a:lstStyle/>
          <a:p>
            <a:pPr>
              <a:defRPr sz="2000"/>
            </a:pPr>
            <a:endParaRPr lang="en-US"/>
          </a:p>
        </c:txPr>
        <c:crossAx val="82183296"/>
        <c:crosses val="autoZero"/>
        <c:auto val="1"/>
        <c:lblAlgn val="ctr"/>
        <c:lblOffset val="100"/>
      </c:catAx>
      <c:valAx>
        <c:axId val="82183296"/>
        <c:scaling>
          <c:orientation val="minMax"/>
        </c:scaling>
        <c:axPos val="l"/>
        <c:majorGridlines/>
        <c:numFmt formatCode="General" sourceLinked="1"/>
        <c:majorTickMark val="none"/>
        <c:tickLblPos val="nextTo"/>
        <c:crossAx val="78577024"/>
        <c:crosses val="autoZero"/>
        <c:crossBetween val="between"/>
      </c:valAx>
    </c:plotArea>
    <c:legend>
      <c:legendPos val="r"/>
      <c:layout/>
      <c:txPr>
        <a:bodyPr/>
        <a:lstStyle/>
        <a:p>
          <a:pPr>
            <a:defRPr sz="2000"/>
          </a:pPr>
          <a:endParaRPr lang="en-US"/>
        </a:p>
      </c:txPr>
    </c:legend>
    <c:plotVisOnly val="1"/>
  </c:chart>
  <c:txPr>
    <a:bodyPr/>
    <a:lstStyle/>
    <a:p>
      <a:pPr>
        <a:defRPr sz="2400">
          <a:latin typeface="Times New Roman" pitchFamily="18" charset="0"/>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83973750391371"/>
          <c:y val="0.18676319915071171"/>
          <c:w val="0.49861656785609687"/>
          <c:h val="0.76177531200237036"/>
        </c:manualLayout>
      </c:layout>
      <c:radarChart>
        <c:radarStyle val="marker"/>
        <c:axId val="82220160"/>
        <c:axId val="82221696"/>
      </c:radarChart>
      <c:catAx>
        <c:axId val="82220160"/>
        <c:scaling>
          <c:orientation val="minMax"/>
        </c:scaling>
        <c:axPos val="b"/>
        <c:majorGridlines/>
        <c:numFmt formatCode="dd/mm/yyyy" sourceLinked="1"/>
        <c:tickLblPos val="nextTo"/>
        <c:txPr>
          <a:bodyPr/>
          <a:lstStyle/>
          <a:p>
            <a:pPr>
              <a:defRPr sz="2000"/>
            </a:pPr>
            <a:endParaRPr lang="en-US"/>
          </a:p>
        </c:txPr>
        <c:crossAx val="82221696"/>
        <c:crosses val="autoZero"/>
        <c:auto val="1"/>
        <c:lblAlgn val="ctr"/>
        <c:lblOffset val="100"/>
      </c:catAx>
      <c:valAx>
        <c:axId val="82221696"/>
        <c:scaling>
          <c:orientation val="minMax"/>
        </c:scaling>
        <c:axPos val="l"/>
        <c:majorGridlines/>
        <c:numFmt formatCode="General" sourceLinked="1"/>
        <c:majorTickMark val="cross"/>
        <c:tickLblPos val="nextTo"/>
        <c:txPr>
          <a:bodyPr/>
          <a:lstStyle/>
          <a:p>
            <a:pPr>
              <a:defRPr sz="2000"/>
            </a:pPr>
            <a:endParaRPr lang="en-US"/>
          </a:p>
        </c:txPr>
        <c:crossAx val="82220160"/>
        <c:crosses val="autoZero"/>
        <c:crossBetween val="between"/>
      </c:valAx>
    </c:plotArea>
    <c:legend>
      <c:legendPos val="r"/>
      <c:layout/>
      <c:txPr>
        <a:bodyPr/>
        <a:lstStyle/>
        <a:p>
          <a:pPr>
            <a:defRPr sz="2000"/>
          </a:pPr>
          <a:endParaRPr lang="en-US"/>
        </a:p>
      </c:txPr>
    </c:legend>
    <c:plotVisOnly val="1"/>
  </c:chart>
  <c:txPr>
    <a:bodyPr/>
    <a:lstStyle/>
    <a:p>
      <a:pPr>
        <a:defRPr sz="1400">
          <a:latin typeface="Times New Roman" pitchFamily="18" charset="0"/>
          <a:cs typeface="Times New Roman" pitchFamily="18" charset="0"/>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2381509186351706"/>
          <c:y val="0.25903455818022741"/>
          <c:w val="0.4822814960629922"/>
          <c:h val="0.64304199475065615"/>
        </c:manualLayout>
      </c:layout>
      <c:radarChart>
        <c:radarStyle val="marker"/>
        <c:ser>
          <c:idx val="0"/>
          <c:order val="0"/>
          <c:tx>
            <c:strRef>
              <c:f>Sheet1!$B$1</c:f>
              <c:strCache>
                <c:ptCount val="1"/>
                <c:pt idx="0">
                  <c:v>mandatory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50</c:v>
                </c:pt>
                <c:pt idx="2">
                  <c:v>70.731707317073159</c:v>
                </c:pt>
                <c:pt idx="3">
                  <c:v>100</c:v>
                </c:pt>
                <c:pt idx="4">
                  <c:v>16.666666666666664</c:v>
                </c:pt>
                <c:pt idx="5">
                  <c:v>33.333333333333329</c:v>
                </c:pt>
                <c:pt idx="6">
                  <c:v>66.666666666666657</c:v>
                </c:pt>
                <c:pt idx="7">
                  <c:v>88.888888888888658</c:v>
                </c:pt>
                <c:pt idx="8">
                  <c:v>37.5</c:v>
                </c:pt>
                <c:pt idx="9">
                  <c:v>71.428571428571388</c:v>
                </c:pt>
                <c:pt idx="10">
                  <c:v>83.333333333333258</c:v>
                </c:pt>
                <c:pt idx="11">
                  <c:v>72.727272727272734</c:v>
                </c:pt>
                <c:pt idx="12">
                  <c:v>100</c:v>
                </c:pt>
              </c:numCache>
            </c:numRef>
          </c:val>
        </c:ser>
        <c:ser>
          <c:idx val="1"/>
          <c:order val="1"/>
          <c:tx>
            <c:strRef>
              <c:f>Sheet1!$C$1</c:f>
              <c:strCache>
                <c:ptCount val="1"/>
                <c:pt idx="0">
                  <c:v>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66.666666666666657</c:v>
                </c:pt>
                <c:pt idx="1">
                  <c:v>29.411764705882355</c:v>
                </c:pt>
                <c:pt idx="2">
                  <c:v>50</c:v>
                </c:pt>
                <c:pt idx="3">
                  <c:v>80</c:v>
                </c:pt>
                <c:pt idx="4">
                  <c:v>0</c:v>
                </c:pt>
                <c:pt idx="5">
                  <c:v>100</c:v>
                </c:pt>
                <c:pt idx="6">
                  <c:v>0</c:v>
                </c:pt>
                <c:pt idx="7">
                  <c:v>50</c:v>
                </c:pt>
                <c:pt idx="8">
                  <c:v>0</c:v>
                </c:pt>
                <c:pt idx="9">
                  <c:v>0</c:v>
                </c:pt>
                <c:pt idx="10">
                  <c:v>66.666666666666657</c:v>
                </c:pt>
                <c:pt idx="11">
                  <c:v>0</c:v>
                </c:pt>
                <c:pt idx="12">
                  <c:v>100</c:v>
                </c:pt>
              </c:numCache>
            </c:numRef>
          </c:val>
        </c:ser>
        <c:axId val="82241408"/>
        <c:axId val="82242944"/>
      </c:radarChart>
      <c:catAx>
        <c:axId val="82241408"/>
        <c:scaling>
          <c:orientation val="minMax"/>
        </c:scaling>
        <c:axPos val="b"/>
        <c:majorGridlines/>
        <c:numFmt formatCode="dd/mm/yyyy" sourceLinked="1"/>
        <c:tickLblPos val="nextTo"/>
        <c:txPr>
          <a:bodyPr/>
          <a:lstStyle/>
          <a:p>
            <a:pPr>
              <a:defRPr sz="1800"/>
            </a:pPr>
            <a:endParaRPr lang="en-US"/>
          </a:p>
        </c:txPr>
        <c:crossAx val="82242944"/>
        <c:crosses val="autoZero"/>
        <c:auto val="1"/>
        <c:lblAlgn val="ctr"/>
        <c:lblOffset val="100"/>
      </c:catAx>
      <c:valAx>
        <c:axId val="82242944"/>
        <c:scaling>
          <c:orientation val="minMax"/>
        </c:scaling>
        <c:axPos val="l"/>
        <c:majorGridlines/>
        <c:numFmt formatCode="0" sourceLinked="1"/>
        <c:majorTickMark val="cross"/>
        <c:tickLblPos val="nextTo"/>
        <c:crossAx val="82241408"/>
        <c:crosses val="autoZero"/>
        <c:crossBetween val="between"/>
      </c:valAx>
    </c:plotArea>
    <c:legend>
      <c:legendPos val="r"/>
      <c:layout>
        <c:manualLayout>
          <c:xMode val="edge"/>
          <c:yMode val="edge"/>
          <c:x val="0.72747222222222219"/>
          <c:y val="2.8231116943715388E-2"/>
          <c:w val="0.25169444444444444"/>
          <c:h val="0.11390813648293965"/>
        </c:manualLayout>
      </c:layout>
    </c:legend>
    <c:plotVisOnly val="1"/>
  </c:chart>
  <c:txPr>
    <a:bodyPr/>
    <a:lstStyle/>
    <a:p>
      <a:pPr>
        <a:defRPr sz="2000">
          <a:latin typeface="Times New Roman" pitchFamily="18" charset="0"/>
          <a:cs typeface="Times New Roman" pitchFamily="18" charset="0"/>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1349336541265701"/>
          <c:y val="7.9798928979313524E-2"/>
          <c:w val="0.48668610868085993"/>
          <c:h val="0.85853839282380362"/>
        </c:manualLayout>
      </c:layout>
      <c:radarChart>
        <c:radarStyle val="marker"/>
        <c:ser>
          <c:idx val="0"/>
          <c:order val="0"/>
          <c:tx>
            <c:strRef>
              <c:f>Sheet1!$B$1</c:f>
              <c:strCache>
                <c:ptCount val="1"/>
                <c:pt idx="0">
                  <c:v>mandatory</c:v>
                </c:pt>
              </c:strCache>
            </c:strRef>
          </c:tx>
          <c:cat>
            <c:strRef>
              <c:f>Sheet1!$A$2:$A$15</c:f>
              <c:strCache>
                <c:ptCount val="14"/>
                <c:pt idx="1">
                  <c:v>Services</c:v>
                </c:pt>
                <c:pt idx="2">
                  <c:v>Infrastructure</c:v>
                </c:pt>
                <c:pt idx="3">
                  <c:v>Equipments</c:v>
                </c:pt>
                <c:pt idx="4">
                  <c:v>Human Resources</c:v>
                </c:pt>
                <c:pt idx="5">
                  <c:v>Protocols and Processes</c:v>
                </c:pt>
                <c:pt idx="6">
                  <c:v>Facilities of Thermoregulation</c:v>
                </c:pt>
                <c:pt idx="7">
                  <c:v>Drugs, Fluid and Nutrition</c:v>
                </c:pt>
                <c:pt idx="8">
                  <c:v>Labour Room/OT and Resuscitation</c:v>
                </c:pt>
                <c:pt idx="9">
                  <c:v>Infection Control Practices</c:v>
                </c:pt>
                <c:pt idx="10">
                  <c:v>Laboratory Facilities</c:v>
                </c:pt>
                <c:pt idx="11">
                  <c:v>Neonatal Transport</c:v>
                </c:pt>
                <c:pt idx="12">
                  <c:v>Case Record Maintenance</c:v>
                </c:pt>
                <c:pt idx="13">
                  <c:v>Miscellaneous</c:v>
                </c:pt>
              </c:strCache>
            </c:strRef>
          </c:cat>
          <c:val>
            <c:numRef>
              <c:f>Sheet1!$B$2:$B$15</c:f>
              <c:numCache>
                <c:formatCode>0</c:formatCode>
                <c:ptCount val="14"/>
                <c:pt idx="1">
                  <c:v>100</c:v>
                </c:pt>
                <c:pt idx="2">
                  <c:v>66.666666666666657</c:v>
                </c:pt>
                <c:pt idx="3">
                  <c:v>80.487804878048792</c:v>
                </c:pt>
                <c:pt idx="4">
                  <c:v>80</c:v>
                </c:pt>
                <c:pt idx="5">
                  <c:v>11.111111111111098</c:v>
                </c:pt>
                <c:pt idx="6">
                  <c:v>83.333333333333286</c:v>
                </c:pt>
                <c:pt idx="7">
                  <c:v>100</c:v>
                </c:pt>
                <c:pt idx="8">
                  <c:v>88.888888888888772</c:v>
                </c:pt>
                <c:pt idx="9">
                  <c:v>81.25</c:v>
                </c:pt>
                <c:pt idx="10">
                  <c:v>71.428571428571388</c:v>
                </c:pt>
                <c:pt idx="11">
                  <c:v>83.333333333333286</c:v>
                </c:pt>
                <c:pt idx="12">
                  <c:v>81.818181818181699</c:v>
                </c:pt>
                <c:pt idx="13">
                  <c:v>100</c:v>
                </c:pt>
              </c:numCache>
            </c:numRef>
          </c:val>
        </c:ser>
        <c:ser>
          <c:idx val="1"/>
          <c:order val="1"/>
          <c:tx>
            <c:strRef>
              <c:f>Sheet1!$C$1</c:f>
              <c:strCache>
                <c:ptCount val="1"/>
                <c:pt idx="0">
                  <c:v>essential</c:v>
                </c:pt>
              </c:strCache>
            </c:strRef>
          </c:tx>
          <c:cat>
            <c:strRef>
              <c:f>Sheet1!$A$2:$A$15</c:f>
              <c:strCache>
                <c:ptCount val="14"/>
                <c:pt idx="1">
                  <c:v>Services</c:v>
                </c:pt>
                <c:pt idx="2">
                  <c:v>Infrastructure</c:v>
                </c:pt>
                <c:pt idx="3">
                  <c:v>Equipments</c:v>
                </c:pt>
                <c:pt idx="4">
                  <c:v>Human Resources</c:v>
                </c:pt>
                <c:pt idx="5">
                  <c:v>Protocols and Processes</c:v>
                </c:pt>
                <c:pt idx="6">
                  <c:v>Facilities of Thermoregulation</c:v>
                </c:pt>
                <c:pt idx="7">
                  <c:v>Drugs, Fluid and Nutrition</c:v>
                </c:pt>
                <c:pt idx="8">
                  <c:v>Labour Room/OT and Resuscitation</c:v>
                </c:pt>
                <c:pt idx="9">
                  <c:v>Infection Control Practices</c:v>
                </c:pt>
                <c:pt idx="10">
                  <c:v>Laboratory Facilities</c:v>
                </c:pt>
                <c:pt idx="11">
                  <c:v>Neonatal Transport</c:v>
                </c:pt>
                <c:pt idx="12">
                  <c:v>Case Record Maintenance</c:v>
                </c:pt>
                <c:pt idx="13">
                  <c:v>Miscellaneous</c:v>
                </c:pt>
              </c:strCache>
            </c:strRef>
          </c:cat>
          <c:val>
            <c:numRef>
              <c:f>Sheet1!$C$2:$C$15</c:f>
              <c:numCache>
                <c:formatCode>0</c:formatCode>
                <c:ptCount val="14"/>
                <c:pt idx="0" formatCode="General">
                  <c:v>0</c:v>
                </c:pt>
                <c:pt idx="1">
                  <c:v>33.333333333333329</c:v>
                </c:pt>
                <c:pt idx="2">
                  <c:v>88.235294117647072</c:v>
                </c:pt>
                <c:pt idx="3">
                  <c:v>40</c:v>
                </c:pt>
                <c:pt idx="4">
                  <c:v>80</c:v>
                </c:pt>
                <c:pt idx="5">
                  <c:v>0</c:v>
                </c:pt>
                <c:pt idx="6">
                  <c:v>100</c:v>
                </c:pt>
                <c:pt idx="7">
                  <c:v>0</c:v>
                </c:pt>
                <c:pt idx="8">
                  <c:v>33.333333333333329</c:v>
                </c:pt>
                <c:pt idx="9">
                  <c:v>0</c:v>
                </c:pt>
                <c:pt idx="10">
                  <c:v>0</c:v>
                </c:pt>
                <c:pt idx="11">
                  <c:v>33.333333333333329</c:v>
                </c:pt>
                <c:pt idx="12">
                  <c:v>33.333333333333329</c:v>
                </c:pt>
                <c:pt idx="13">
                  <c:v>50</c:v>
                </c:pt>
              </c:numCache>
            </c:numRef>
          </c:val>
        </c:ser>
        <c:axId val="82257408"/>
        <c:axId val="82258944"/>
      </c:radarChart>
      <c:catAx>
        <c:axId val="82257408"/>
        <c:scaling>
          <c:orientation val="minMax"/>
        </c:scaling>
        <c:axPos val="b"/>
        <c:majorGridlines/>
        <c:numFmt formatCode="dd/mm/yyyy" sourceLinked="1"/>
        <c:tickLblPos val="nextTo"/>
        <c:txPr>
          <a:bodyPr/>
          <a:lstStyle/>
          <a:p>
            <a:pPr>
              <a:defRPr sz="1800">
                <a:latin typeface="Times New Roman" pitchFamily="18" charset="0"/>
                <a:cs typeface="Times New Roman" pitchFamily="18" charset="0"/>
              </a:defRPr>
            </a:pPr>
            <a:endParaRPr lang="en-US"/>
          </a:p>
        </c:txPr>
        <c:crossAx val="82258944"/>
        <c:crosses val="autoZero"/>
        <c:auto val="1"/>
        <c:lblAlgn val="ctr"/>
        <c:lblOffset val="100"/>
      </c:catAx>
      <c:valAx>
        <c:axId val="82258944"/>
        <c:scaling>
          <c:orientation val="minMax"/>
        </c:scaling>
        <c:axPos val="l"/>
        <c:majorGridlines/>
        <c:numFmt formatCode="General" sourceLinked="1"/>
        <c:majorTickMark val="cross"/>
        <c:tickLblPos val="nextTo"/>
        <c:crossAx val="82257408"/>
        <c:crosses val="autoZero"/>
        <c:crossBetween val="between"/>
      </c:valAx>
    </c:plotArea>
    <c:legend>
      <c:legendPos val="r"/>
      <c:layout>
        <c:manualLayout>
          <c:xMode val="edge"/>
          <c:yMode val="edge"/>
          <c:x val="0.7865624393899735"/>
          <c:y val="6.8250668421283838E-3"/>
          <c:w val="0.21343756061002644"/>
          <c:h val="0.15576397774352121"/>
        </c:manualLayout>
      </c:layout>
      <c:txPr>
        <a:bodyPr/>
        <a:lstStyle/>
        <a:p>
          <a:pPr>
            <a:defRPr sz="2400">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1349335501884134"/>
          <c:y val="0.16302106033802513"/>
          <c:w val="0.47426060128109632"/>
          <c:h val="0.69371316292491703"/>
        </c:manualLayout>
      </c:layout>
      <c:radarChart>
        <c:radarStyle val="marker"/>
        <c:ser>
          <c:idx val="0"/>
          <c:order val="0"/>
          <c:tx>
            <c:strRef>
              <c:f>Sheet1!$B$1</c:f>
              <c:strCache>
                <c:ptCount val="1"/>
                <c:pt idx="0">
                  <c:v>mandatory</c:v>
                </c:pt>
              </c:strCache>
            </c:strRef>
          </c:tx>
          <c:cat>
            <c:strRef>
              <c:f>Sheet1!$A$2:$A$15</c:f>
              <c:strCache>
                <c:ptCount val="14"/>
                <c:pt idx="1">
                  <c:v>Services</c:v>
                </c:pt>
                <c:pt idx="2">
                  <c:v>Infrastructure</c:v>
                </c:pt>
                <c:pt idx="3">
                  <c:v>Equipments</c:v>
                </c:pt>
                <c:pt idx="4">
                  <c:v>Human Resources</c:v>
                </c:pt>
                <c:pt idx="5">
                  <c:v>Protocols and Processes</c:v>
                </c:pt>
                <c:pt idx="6">
                  <c:v>Facilities of Thermoregulation</c:v>
                </c:pt>
                <c:pt idx="7">
                  <c:v>Drugs, Fluid and Nutrition</c:v>
                </c:pt>
                <c:pt idx="8">
                  <c:v>Labour Room/OT and Resuscitation</c:v>
                </c:pt>
                <c:pt idx="9">
                  <c:v>Infection Control Practices</c:v>
                </c:pt>
                <c:pt idx="10">
                  <c:v>Laboratory Facilities</c:v>
                </c:pt>
                <c:pt idx="11">
                  <c:v>Neonatal Transport</c:v>
                </c:pt>
                <c:pt idx="12">
                  <c:v>Case Record Maintenance</c:v>
                </c:pt>
                <c:pt idx="13">
                  <c:v>Miscellaneous</c:v>
                </c:pt>
              </c:strCache>
            </c:strRef>
          </c:cat>
          <c:val>
            <c:numRef>
              <c:f>Sheet1!$B$2:$B$15</c:f>
              <c:numCache>
                <c:formatCode>0</c:formatCode>
                <c:ptCount val="14"/>
                <c:pt idx="0" formatCode="General">
                  <c:v>0</c:v>
                </c:pt>
                <c:pt idx="1">
                  <c:v>100</c:v>
                </c:pt>
                <c:pt idx="2">
                  <c:v>83.333333333333258</c:v>
                </c:pt>
                <c:pt idx="3">
                  <c:v>70.731707317073159</c:v>
                </c:pt>
                <c:pt idx="4">
                  <c:v>80</c:v>
                </c:pt>
                <c:pt idx="5">
                  <c:v>38.888888888888893</c:v>
                </c:pt>
                <c:pt idx="6">
                  <c:v>83.333333333333258</c:v>
                </c:pt>
                <c:pt idx="7">
                  <c:v>83.333333333333258</c:v>
                </c:pt>
                <c:pt idx="8">
                  <c:v>100</c:v>
                </c:pt>
                <c:pt idx="9">
                  <c:v>68.75</c:v>
                </c:pt>
                <c:pt idx="10">
                  <c:v>71.428571428571388</c:v>
                </c:pt>
                <c:pt idx="11">
                  <c:v>66.666666666666657</c:v>
                </c:pt>
                <c:pt idx="12">
                  <c:v>81.818181818181586</c:v>
                </c:pt>
                <c:pt idx="13">
                  <c:v>100</c:v>
                </c:pt>
              </c:numCache>
            </c:numRef>
          </c:val>
        </c:ser>
        <c:ser>
          <c:idx val="1"/>
          <c:order val="1"/>
          <c:tx>
            <c:strRef>
              <c:f>Sheet1!$C$1</c:f>
              <c:strCache>
                <c:ptCount val="1"/>
                <c:pt idx="0">
                  <c:v>Essential</c:v>
                </c:pt>
              </c:strCache>
            </c:strRef>
          </c:tx>
          <c:cat>
            <c:strRef>
              <c:f>Sheet1!$A$2:$A$15</c:f>
              <c:strCache>
                <c:ptCount val="14"/>
                <c:pt idx="1">
                  <c:v>Services</c:v>
                </c:pt>
                <c:pt idx="2">
                  <c:v>Infrastructure</c:v>
                </c:pt>
                <c:pt idx="3">
                  <c:v>Equipments</c:v>
                </c:pt>
                <c:pt idx="4">
                  <c:v>Human Resources</c:v>
                </c:pt>
                <c:pt idx="5">
                  <c:v>Protocols and Processes</c:v>
                </c:pt>
                <c:pt idx="6">
                  <c:v>Facilities of Thermoregulation</c:v>
                </c:pt>
                <c:pt idx="7">
                  <c:v>Drugs, Fluid and Nutrition</c:v>
                </c:pt>
                <c:pt idx="8">
                  <c:v>Labour Room/OT and Resuscitation</c:v>
                </c:pt>
                <c:pt idx="9">
                  <c:v>Infection Control Practices</c:v>
                </c:pt>
                <c:pt idx="10">
                  <c:v>Laboratory Facilities</c:v>
                </c:pt>
                <c:pt idx="11">
                  <c:v>Neonatal Transport</c:v>
                </c:pt>
                <c:pt idx="12">
                  <c:v>Case Record Maintenance</c:v>
                </c:pt>
                <c:pt idx="13">
                  <c:v>Miscellaneous</c:v>
                </c:pt>
              </c:strCache>
            </c:strRef>
          </c:cat>
          <c:val>
            <c:numRef>
              <c:f>Sheet1!$C$2:$C$15</c:f>
              <c:numCache>
                <c:formatCode>0</c:formatCode>
                <c:ptCount val="14"/>
                <c:pt idx="0" formatCode="General">
                  <c:v>0</c:v>
                </c:pt>
                <c:pt idx="1">
                  <c:v>66.666666666666657</c:v>
                </c:pt>
                <c:pt idx="2">
                  <c:v>82.352941176470324</c:v>
                </c:pt>
                <c:pt idx="3">
                  <c:v>60</c:v>
                </c:pt>
                <c:pt idx="4">
                  <c:v>100</c:v>
                </c:pt>
                <c:pt idx="5">
                  <c:v>0</c:v>
                </c:pt>
                <c:pt idx="6">
                  <c:v>100</c:v>
                </c:pt>
                <c:pt idx="7">
                  <c:v>0</c:v>
                </c:pt>
                <c:pt idx="8">
                  <c:v>66.666666666666657</c:v>
                </c:pt>
                <c:pt idx="9">
                  <c:v>0</c:v>
                </c:pt>
                <c:pt idx="10">
                  <c:v>0</c:v>
                </c:pt>
                <c:pt idx="11">
                  <c:v>66.666666666666657</c:v>
                </c:pt>
                <c:pt idx="12">
                  <c:v>100</c:v>
                </c:pt>
                <c:pt idx="13">
                  <c:v>100</c:v>
                </c:pt>
              </c:numCache>
            </c:numRef>
          </c:val>
        </c:ser>
        <c:axId val="82291712"/>
        <c:axId val="82293504"/>
      </c:radarChart>
      <c:catAx>
        <c:axId val="82291712"/>
        <c:scaling>
          <c:orientation val="minMax"/>
        </c:scaling>
        <c:axPos val="b"/>
        <c:majorGridlines/>
        <c:numFmt formatCode="dd/mm/yyyy" sourceLinked="1"/>
        <c:tickLblPos val="nextTo"/>
        <c:txPr>
          <a:bodyPr/>
          <a:lstStyle/>
          <a:p>
            <a:pPr>
              <a:defRPr sz="1800">
                <a:latin typeface="Times New Roman" pitchFamily="18" charset="0"/>
                <a:cs typeface="Times New Roman" pitchFamily="18" charset="0"/>
              </a:defRPr>
            </a:pPr>
            <a:endParaRPr lang="en-US"/>
          </a:p>
        </c:txPr>
        <c:crossAx val="82293504"/>
        <c:crosses val="autoZero"/>
        <c:auto val="1"/>
        <c:lblAlgn val="ctr"/>
        <c:lblOffset val="100"/>
      </c:catAx>
      <c:valAx>
        <c:axId val="82293504"/>
        <c:scaling>
          <c:orientation val="minMax"/>
        </c:scaling>
        <c:axPos val="l"/>
        <c:majorGridlines/>
        <c:numFmt formatCode="General" sourceLinked="1"/>
        <c:majorTickMark val="cross"/>
        <c:tickLblPos val="nextTo"/>
        <c:crossAx val="82291712"/>
        <c:crosses val="autoZero"/>
        <c:crossBetween val="between"/>
      </c:valAx>
    </c:plotArea>
    <c:legend>
      <c:legendPos val="r"/>
      <c:layout>
        <c:manualLayout>
          <c:xMode val="edge"/>
          <c:yMode val="edge"/>
          <c:x val="0.82373456790123456"/>
          <c:y val="2.3661262807495323E-2"/>
          <c:w val="0.17009259259259271"/>
          <c:h val="0.15576397774352116"/>
        </c:manualLayout>
      </c:layout>
    </c:legend>
    <c:plotVisOnly val="1"/>
  </c:chart>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1349336541265701"/>
          <c:y val="7.9798928979313524E-2"/>
          <c:w val="0.48395450568678938"/>
          <c:h val="0.85853839282380362"/>
        </c:manualLayout>
      </c:layout>
      <c:radarChart>
        <c:radarStyle val="marker"/>
        <c:ser>
          <c:idx val="0"/>
          <c:order val="0"/>
          <c:tx>
            <c:strRef>
              <c:f>Sheet1!$B$1</c:f>
              <c:strCache>
                <c:ptCount val="1"/>
                <c:pt idx="0">
                  <c:v>mandetaory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71.428571428571388</c:v>
                </c:pt>
                <c:pt idx="1">
                  <c:v>41.666666666666558</c:v>
                </c:pt>
                <c:pt idx="2">
                  <c:v>46.341463414634028</c:v>
                </c:pt>
                <c:pt idx="3">
                  <c:v>40</c:v>
                </c:pt>
                <c:pt idx="4">
                  <c:v>16.666666666666664</c:v>
                </c:pt>
                <c:pt idx="5">
                  <c:v>33.333333333333329</c:v>
                </c:pt>
                <c:pt idx="6">
                  <c:v>33.333333333333329</c:v>
                </c:pt>
                <c:pt idx="7">
                  <c:v>66.666666666666657</c:v>
                </c:pt>
                <c:pt idx="8">
                  <c:v>31.25</c:v>
                </c:pt>
                <c:pt idx="9">
                  <c:v>57.142857142857139</c:v>
                </c:pt>
                <c:pt idx="10">
                  <c:v>50</c:v>
                </c:pt>
                <c:pt idx="11">
                  <c:v>81.818181818181586</c:v>
                </c:pt>
                <c:pt idx="12">
                  <c:v>100</c:v>
                </c:pt>
              </c:numCache>
            </c:numRef>
          </c:val>
        </c:ser>
        <c:ser>
          <c:idx val="1"/>
          <c:order val="1"/>
          <c:tx>
            <c:strRef>
              <c:f>Sheet1!$C$1</c:f>
              <c:strCache>
                <c:ptCount val="1"/>
                <c:pt idx="0">
                  <c:v>Eessential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33.333333333333329</c:v>
                </c:pt>
                <c:pt idx="1">
                  <c:v>17.647058823529431</c:v>
                </c:pt>
                <c:pt idx="2">
                  <c:v>20</c:v>
                </c:pt>
                <c:pt idx="3">
                  <c:v>60</c:v>
                </c:pt>
                <c:pt idx="4">
                  <c:v>0</c:v>
                </c:pt>
                <c:pt idx="5">
                  <c:v>100</c:v>
                </c:pt>
                <c:pt idx="6">
                  <c:v>0</c:v>
                </c:pt>
                <c:pt idx="7">
                  <c:v>33.333333333333329</c:v>
                </c:pt>
                <c:pt idx="8">
                  <c:v>0</c:v>
                </c:pt>
                <c:pt idx="9">
                  <c:v>0</c:v>
                </c:pt>
                <c:pt idx="10">
                  <c:v>33.333333333333329</c:v>
                </c:pt>
                <c:pt idx="11">
                  <c:v>33.333333333333329</c:v>
                </c:pt>
                <c:pt idx="12">
                  <c:v>50</c:v>
                </c:pt>
              </c:numCache>
            </c:numRef>
          </c:val>
        </c:ser>
        <c:axId val="82318464"/>
        <c:axId val="82320000"/>
      </c:radarChart>
      <c:catAx>
        <c:axId val="82318464"/>
        <c:scaling>
          <c:orientation val="minMax"/>
        </c:scaling>
        <c:axPos val="b"/>
        <c:majorGridlines/>
        <c:numFmt formatCode="dd/mm/yyyy" sourceLinked="1"/>
        <c:tickLblPos val="nextTo"/>
        <c:txPr>
          <a:bodyPr/>
          <a:lstStyle/>
          <a:p>
            <a:pPr>
              <a:defRPr>
                <a:latin typeface="Times New Roman" pitchFamily="18" charset="0"/>
                <a:cs typeface="Times New Roman" pitchFamily="18" charset="0"/>
              </a:defRPr>
            </a:pPr>
            <a:endParaRPr lang="en-US"/>
          </a:p>
        </c:txPr>
        <c:crossAx val="82320000"/>
        <c:crosses val="autoZero"/>
        <c:auto val="1"/>
        <c:lblAlgn val="ctr"/>
        <c:lblOffset val="100"/>
      </c:catAx>
      <c:valAx>
        <c:axId val="82320000"/>
        <c:scaling>
          <c:orientation val="minMax"/>
        </c:scaling>
        <c:axPos val="l"/>
        <c:majorGridlines/>
        <c:numFmt formatCode="0" sourceLinked="1"/>
        <c:majorTickMark val="cross"/>
        <c:tickLblPos val="nextTo"/>
        <c:crossAx val="82318464"/>
        <c:crosses val="autoZero"/>
        <c:crossBetween val="between"/>
      </c:valAx>
    </c:plotArea>
    <c:legend>
      <c:legendPos val="r"/>
      <c:layout>
        <c:manualLayout>
          <c:xMode val="edge"/>
          <c:yMode val="edge"/>
          <c:x val="0.8145061728395061"/>
          <c:y val="6.8250668421283838E-3"/>
          <c:w val="0.18395061728395062"/>
          <c:h val="0.15576397774352116"/>
        </c:manualLayout>
      </c:layout>
    </c:legend>
    <c:plotVisOnly val="1"/>
  </c:chart>
  <c:txPr>
    <a:bodyPr/>
    <a:lstStyle/>
    <a:p>
      <a:pPr>
        <a:defRPr sz="1800"/>
      </a:pPr>
      <a:endParaRPr lang="en-US"/>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1349336541265701"/>
          <c:y val="0.13777509569643781"/>
          <c:w val="0.4575114932133344"/>
          <c:h val="0.71894663219238275"/>
        </c:manualLayout>
      </c:layout>
      <c:radarChart>
        <c:radarStyle val="marker"/>
        <c:ser>
          <c:idx val="0"/>
          <c:order val="0"/>
          <c:tx>
            <c:strRef>
              <c:f>Sheet1!$B$1</c:f>
              <c:strCache>
                <c:ptCount val="1"/>
                <c:pt idx="0">
                  <c:v>mandetaory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85.714285714285722</c:v>
                </c:pt>
                <c:pt idx="1">
                  <c:v>83.333333333333258</c:v>
                </c:pt>
                <c:pt idx="2">
                  <c:v>73.170731707316946</c:v>
                </c:pt>
                <c:pt idx="3">
                  <c:v>60</c:v>
                </c:pt>
                <c:pt idx="4">
                  <c:v>22.222222222222175</c:v>
                </c:pt>
                <c:pt idx="5">
                  <c:v>66.666666666666657</c:v>
                </c:pt>
                <c:pt idx="6">
                  <c:v>100</c:v>
                </c:pt>
                <c:pt idx="7">
                  <c:v>77.777777777777672</c:v>
                </c:pt>
                <c:pt idx="8">
                  <c:v>81.25</c:v>
                </c:pt>
                <c:pt idx="9">
                  <c:v>71.428571428571388</c:v>
                </c:pt>
                <c:pt idx="10">
                  <c:v>83.333333333333258</c:v>
                </c:pt>
                <c:pt idx="11">
                  <c:v>81.818181818181586</c:v>
                </c:pt>
                <c:pt idx="12">
                  <c:v>100</c:v>
                </c:pt>
              </c:numCache>
            </c:numRef>
          </c:val>
        </c:ser>
        <c:ser>
          <c:idx val="1"/>
          <c:order val="1"/>
          <c:tx>
            <c:strRef>
              <c:f>Sheet1!$C$1</c:f>
              <c:strCache>
                <c:ptCount val="1"/>
                <c:pt idx="0">
                  <c:v>Eessential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33.333333333333329</c:v>
                </c:pt>
                <c:pt idx="1">
                  <c:v>82.352941176470324</c:v>
                </c:pt>
                <c:pt idx="2">
                  <c:v>30</c:v>
                </c:pt>
                <c:pt idx="3">
                  <c:v>80</c:v>
                </c:pt>
                <c:pt idx="4">
                  <c:v>0</c:v>
                </c:pt>
                <c:pt idx="5">
                  <c:v>100</c:v>
                </c:pt>
                <c:pt idx="6">
                  <c:v>0</c:v>
                </c:pt>
                <c:pt idx="7">
                  <c:v>50</c:v>
                </c:pt>
                <c:pt idx="8">
                  <c:v>0</c:v>
                </c:pt>
                <c:pt idx="9">
                  <c:v>0</c:v>
                </c:pt>
                <c:pt idx="10">
                  <c:v>33.333333333333329</c:v>
                </c:pt>
                <c:pt idx="11">
                  <c:v>66.666666666666657</c:v>
                </c:pt>
                <c:pt idx="12">
                  <c:v>50</c:v>
                </c:pt>
              </c:numCache>
            </c:numRef>
          </c:val>
        </c:ser>
        <c:axId val="82347904"/>
        <c:axId val="82349440"/>
      </c:radarChart>
      <c:catAx>
        <c:axId val="82347904"/>
        <c:scaling>
          <c:orientation val="minMax"/>
        </c:scaling>
        <c:axPos val="b"/>
        <c:majorGridlines/>
        <c:numFmt formatCode="dd/mm/yyyy" sourceLinked="1"/>
        <c:tickLblPos val="nextTo"/>
        <c:txPr>
          <a:bodyPr/>
          <a:lstStyle/>
          <a:p>
            <a:pPr>
              <a:defRPr sz="1800">
                <a:latin typeface="Times New Roman" pitchFamily="18" charset="0"/>
                <a:cs typeface="Times New Roman" pitchFamily="18" charset="0"/>
              </a:defRPr>
            </a:pPr>
            <a:endParaRPr lang="en-US"/>
          </a:p>
        </c:txPr>
        <c:crossAx val="82349440"/>
        <c:crosses val="autoZero"/>
        <c:auto val="1"/>
        <c:lblAlgn val="ctr"/>
        <c:lblOffset val="100"/>
      </c:catAx>
      <c:valAx>
        <c:axId val="82349440"/>
        <c:scaling>
          <c:orientation val="minMax"/>
        </c:scaling>
        <c:axPos val="l"/>
        <c:majorGridlines/>
        <c:numFmt formatCode="0" sourceLinked="1"/>
        <c:majorTickMark val="cross"/>
        <c:tickLblPos val="nextTo"/>
        <c:crossAx val="82347904"/>
        <c:crosses val="autoZero"/>
        <c:crossBetween val="between"/>
      </c:valAx>
    </c:plotArea>
    <c:legend>
      <c:legendPos val="r"/>
      <c:layout>
        <c:manualLayout>
          <c:xMode val="edge"/>
          <c:yMode val="edge"/>
          <c:x val="0.8052469135802468"/>
          <c:y val="1.4101066692445431E-2"/>
          <c:w val="0.18395061728395062"/>
          <c:h val="0.15576397774352121"/>
        </c:manualLayout>
      </c:layout>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5017575078025894E-2"/>
          <c:y val="3.1433559353620216E-2"/>
          <c:w val="0.79824405598257531"/>
          <c:h val="0.83890634015575327"/>
        </c:manualLayout>
      </c:layout>
      <c:barChart>
        <c:barDir val="col"/>
        <c:grouping val="clustered"/>
        <c:ser>
          <c:idx val="0"/>
          <c:order val="0"/>
          <c:tx>
            <c:strRef>
              <c:f>'[Chart 2 in Microsoft Office PowerPoint]Sheet1'!$B$1</c:f>
              <c:strCache>
                <c:ptCount val="1"/>
                <c:pt idx="0">
                  <c:v>Discharged</c:v>
                </c:pt>
              </c:strCache>
            </c:strRef>
          </c:tx>
          <c:cat>
            <c:strRef>
              <c:f>'[Chart 2 in Microsoft Office PowerPoint]Sheet1'!$A$2:$A$6</c:f>
              <c:strCache>
                <c:ptCount val="5"/>
                <c:pt idx="0">
                  <c:v>SRS</c:v>
                </c:pt>
                <c:pt idx="1">
                  <c:v>HSR</c:v>
                </c:pt>
                <c:pt idx="2">
                  <c:v>FTB</c:v>
                </c:pt>
                <c:pt idx="3">
                  <c:v>JND</c:v>
                </c:pt>
                <c:pt idx="4">
                  <c:v>KTL</c:v>
                </c:pt>
              </c:strCache>
            </c:strRef>
          </c:cat>
          <c:val>
            <c:numRef>
              <c:f>'[Chart 2 in Microsoft Office PowerPoint]Sheet1'!$B$2:$B$6</c:f>
              <c:numCache>
                <c:formatCode>0</c:formatCode>
                <c:ptCount val="5"/>
                <c:pt idx="0">
                  <c:v>74.38</c:v>
                </c:pt>
                <c:pt idx="1">
                  <c:v>73.03</c:v>
                </c:pt>
                <c:pt idx="2">
                  <c:v>72.459999999999994</c:v>
                </c:pt>
                <c:pt idx="3">
                  <c:v>64.95</c:v>
                </c:pt>
                <c:pt idx="4">
                  <c:v>59</c:v>
                </c:pt>
              </c:numCache>
            </c:numRef>
          </c:val>
        </c:ser>
        <c:ser>
          <c:idx val="1"/>
          <c:order val="1"/>
          <c:tx>
            <c:strRef>
              <c:f>'[Chart 2 in Microsoft Office PowerPoint]Sheet1'!$C$1</c:f>
              <c:strCache>
                <c:ptCount val="1"/>
                <c:pt idx="0">
                  <c:v>Lama</c:v>
                </c:pt>
              </c:strCache>
            </c:strRef>
          </c:tx>
          <c:cat>
            <c:strRef>
              <c:f>'[Chart 2 in Microsoft Office PowerPoint]Sheet1'!$A$2:$A$6</c:f>
              <c:strCache>
                <c:ptCount val="5"/>
                <c:pt idx="0">
                  <c:v>SRS</c:v>
                </c:pt>
                <c:pt idx="1">
                  <c:v>HSR</c:v>
                </c:pt>
                <c:pt idx="2">
                  <c:v>FTB</c:v>
                </c:pt>
                <c:pt idx="3">
                  <c:v>JND</c:v>
                </c:pt>
                <c:pt idx="4">
                  <c:v>KTL</c:v>
                </c:pt>
              </c:strCache>
            </c:strRef>
          </c:cat>
          <c:val>
            <c:numRef>
              <c:f>'[Chart 2 in Microsoft Office PowerPoint]Sheet1'!$C$2:$C$6</c:f>
              <c:numCache>
                <c:formatCode>0</c:formatCode>
                <c:ptCount val="5"/>
                <c:pt idx="0">
                  <c:v>6.1599999999999975</c:v>
                </c:pt>
                <c:pt idx="1">
                  <c:v>12.81</c:v>
                </c:pt>
                <c:pt idx="2">
                  <c:v>7.25</c:v>
                </c:pt>
                <c:pt idx="3">
                  <c:v>6.87</c:v>
                </c:pt>
                <c:pt idx="4">
                  <c:v>14.450000000000006</c:v>
                </c:pt>
              </c:numCache>
            </c:numRef>
          </c:val>
        </c:ser>
        <c:ser>
          <c:idx val="2"/>
          <c:order val="2"/>
          <c:tx>
            <c:strRef>
              <c:f>'[Chart 2 in Microsoft Office PowerPoint]Sheet1'!$D$1</c:f>
              <c:strCache>
                <c:ptCount val="1"/>
                <c:pt idx="0">
                  <c:v>Referred</c:v>
                </c:pt>
              </c:strCache>
            </c:strRef>
          </c:tx>
          <c:cat>
            <c:strRef>
              <c:f>'[Chart 2 in Microsoft Office PowerPoint]Sheet1'!$A$2:$A$6</c:f>
              <c:strCache>
                <c:ptCount val="5"/>
                <c:pt idx="0">
                  <c:v>SRS</c:v>
                </c:pt>
                <c:pt idx="1">
                  <c:v>HSR</c:v>
                </c:pt>
                <c:pt idx="2">
                  <c:v>FTB</c:v>
                </c:pt>
                <c:pt idx="3">
                  <c:v>JND</c:v>
                </c:pt>
                <c:pt idx="4">
                  <c:v>KTL</c:v>
                </c:pt>
              </c:strCache>
            </c:strRef>
          </c:cat>
          <c:val>
            <c:numRef>
              <c:f>'[Chart 2 in Microsoft Office PowerPoint]Sheet1'!$D$2:$D$6</c:f>
              <c:numCache>
                <c:formatCode>0</c:formatCode>
                <c:ptCount val="5"/>
                <c:pt idx="0">
                  <c:v>13.73</c:v>
                </c:pt>
                <c:pt idx="1">
                  <c:v>12.36000000000001</c:v>
                </c:pt>
                <c:pt idx="2">
                  <c:v>18.84</c:v>
                </c:pt>
                <c:pt idx="3">
                  <c:v>26.8</c:v>
                </c:pt>
                <c:pt idx="4">
                  <c:v>17.3</c:v>
                </c:pt>
              </c:numCache>
            </c:numRef>
          </c:val>
        </c:ser>
        <c:ser>
          <c:idx val="3"/>
          <c:order val="3"/>
          <c:tx>
            <c:strRef>
              <c:f>'[Chart 2 in Microsoft Office PowerPoint]Sheet1'!$E$1</c:f>
              <c:strCache>
                <c:ptCount val="1"/>
                <c:pt idx="0">
                  <c:v>Expired</c:v>
                </c:pt>
              </c:strCache>
            </c:strRef>
          </c:tx>
          <c:cat>
            <c:strRef>
              <c:f>'[Chart 2 in Microsoft Office PowerPoint]Sheet1'!$A$2:$A$6</c:f>
              <c:strCache>
                <c:ptCount val="5"/>
                <c:pt idx="0">
                  <c:v>SRS</c:v>
                </c:pt>
                <c:pt idx="1">
                  <c:v>HSR</c:v>
                </c:pt>
                <c:pt idx="2">
                  <c:v>FTB</c:v>
                </c:pt>
                <c:pt idx="3">
                  <c:v>JND</c:v>
                </c:pt>
                <c:pt idx="4">
                  <c:v>KTL</c:v>
                </c:pt>
              </c:strCache>
            </c:strRef>
          </c:cat>
          <c:val>
            <c:numRef>
              <c:f>'[Chart 2 in Microsoft Office PowerPoint]Sheet1'!$E$2:$E$6</c:f>
              <c:numCache>
                <c:formatCode>0</c:formatCode>
                <c:ptCount val="5"/>
                <c:pt idx="0">
                  <c:v>5.73</c:v>
                </c:pt>
                <c:pt idx="1">
                  <c:v>1.8</c:v>
                </c:pt>
                <c:pt idx="2">
                  <c:v>1.45</c:v>
                </c:pt>
                <c:pt idx="3">
                  <c:v>1.37</c:v>
                </c:pt>
                <c:pt idx="4">
                  <c:v>9.24</c:v>
                </c:pt>
              </c:numCache>
            </c:numRef>
          </c:val>
        </c:ser>
        <c:gapWidth val="300"/>
        <c:axId val="62808448"/>
        <c:axId val="62809984"/>
      </c:barChart>
      <c:catAx>
        <c:axId val="62808448"/>
        <c:scaling>
          <c:orientation val="minMax"/>
        </c:scaling>
        <c:axPos val="b"/>
        <c:majorTickMark val="none"/>
        <c:tickLblPos val="nextTo"/>
        <c:txPr>
          <a:bodyPr/>
          <a:lstStyle/>
          <a:p>
            <a:pPr>
              <a:defRPr sz="2000">
                <a:latin typeface="Times New Roman" pitchFamily="18" charset="0"/>
                <a:cs typeface="Times New Roman" pitchFamily="18" charset="0"/>
              </a:defRPr>
            </a:pPr>
            <a:endParaRPr lang="en-US"/>
          </a:p>
        </c:txPr>
        <c:crossAx val="62809984"/>
        <c:crosses val="autoZero"/>
        <c:auto val="1"/>
        <c:lblAlgn val="ctr"/>
        <c:lblOffset val="100"/>
      </c:catAx>
      <c:valAx>
        <c:axId val="62809984"/>
        <c:scaling>
          <c:orientation val="minMax"/>
        </c:scaling>
        <c:axPos val="l"/>
        <c:majorGridlines/>
        <c:minorGridlines/>
        <c:numFmt formatCode="0" sourceLinked="1"/>
        <c:tickLblPos val="nextTo"/>
        <c:txPr>
          <a:bodyPr/>
          <a:lstStyle/>
          <a:p>
            <a:pPr>
              <a:defRPr sz="1400">
                <a:latin typeface="Times New Roman" pitchFamily="18" charset="0"/>
                <a:cs typeface="Times New Roman" pitchFamily="18" charset="0"/>
              </a:defRPr>
            </a:pPr>
            <a:endParaRPr lang="en-US"/>
          </a:p>
        </c:txPr>
        <c:crossAx val="62808448"/>
        <c:crosses val="autoZero"/>
        <c:crossBetween val="between"/>
      </c:valAx>
    </c:plotArea>
    <c:legend>
      <c:legendPos val="r"/>
      <c:layout>
        <c:manualLayout>
          <c:xMode val="edge"/>
          <c:yMode val="edge"/>
          <c:x val="0.87617871893376365"/>
          <c:y val="0.3231589859191274"/>
          <c:w val="0.11453868673461237"/>
          <c:h val="0.40204135024423809"/>
        </c:manualLayout>
      </c:layout>
      <c:txPr>
        <a:bodyPr/>
        <a:lstStyle/>
        <a:p>
          <a:pPr>
            <a:defRPr sz="1600">
              <a:latin typeface="Times New Roman" pitchFamily="18" charset="0"/>
              <a:cs typeface="Times New Roman" pitchFamily="18" charset="0"/>
            </a:defRPr>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manualLayout>
          <c:layoutTarget val="inner"/>
          <c:xMode val="edge"/>
          <c:yMode val="edge"/>
          <c:x val="9.2574237783103461E-2"/>
          <c:y val="5.1124047810738843E-2"/>
          <c:w val="0.90742576221689664"/>
          <c:h val="0.71855939626113663"/>
        </c:manualLayout>
      </c:layout>
      <c:bar3DChart>
        <c:barDir val="col"/>
        <c:grouping val="stacked"/>
        <c:ser>
          <c:idx val="0"/>
          <c:order val="0"/>
          <c:tx>
            <c:strRef>
              <c:f>Sheet1!$B$1</c:f>
              <c:strCache>
                <c:ptCount val="1"/>
                <c:pt idx="0">
                  <c:v>SEPSIS</c:v>
                </c:pt>
              </c:strCache>
            </c:strRef>
          </c:tx>
          <c:spPr>
            <a:solidFill>
              <a:srgbClr val="C00000"/>
            </a:solidFill>
          </c:spPr>
          <c:dLbls>
            <c:dLbl>
              <c:idx val="13"/>
              <c:delete val="1"/>
            </c:dLbl>
            <c:dLbl>
              <c:idx val="14"/>
              <c:delete val="1"/>
            </c:dLbl>
            <c:dLbl>
              <c:idx val="15"/>
              <c:delete val="1"/>
            </c:dLbl>
            <c:dLbl>
              <c:idx val="16"/>
              <c:delete val="1"/>
            </c:dLbl>
            <c:dLbl>
              <c:idx val="17"/>
              <c:delete val="1"/>
            </c:dLbl>
            <c:dLbl>
              <c:idx val="18"/>
              <c:delete val="1"/>
            </c:dLbl>
            <c:dLbl>
              <c:idx val="19"/>
              <c:delete val="1"/>
            </c:dLbl>
            <c:dLbl>
              <c:idx val="20"/>
              <c:delete val="1"/>
            </c:dLbl>
            <c:dLbl>
              <c:idx val="21"/>
              <c:delete val="1"/>
            </c:dLbl>
            <c:spPr>
              <a:solidFill>
                <a:schemeClr val="accent2">
                  <a:lumMod val="40000"/>
                  <a:lumOff val="60000"/>
                </a:schemeClr>
              </a:solidFill>
            </c:spPr>
            <c:showVal val="1"/>
          </c:dLbls>
          <c:cat>
            <c:strRef>
              <c:f>Sheet1!$A$2:$A$6</c:f>
              <c:strCache>
                <c:ptCount val="5"/>
                <c:pt idx="0">
                  <c:v>FTB</c:v>
                </c:pt>
                <c:pt idx="1">
                  <c:v>SRS</c:v>
                </c:pt>
                <c:pt idx="2">
                  <c:v>HSR</c:v>
                </c:pt>
                <c:pt idx="3">
                  <c:v>KTL</c:v>
                </c:pt>
                <c:pt idx="4">
                  <c:v>JND</c:v>
                </c:pt>
              </c:strCache>
            </c:strRef>
          </c:cat>
          <c:val>
            <c:numRef>
              <c:f>Sheet1!$B$2:$B$6</c:f>
              <c:numCache>
                <c:formatCode>0</c:formatCode>
                <c:ptCount val="5"/>
                <c:pt idx="0">
                  <c:v>20.18</c:v>
                </c:pt>
                <c:pt idx="1">
                  <c:v>14.29</c:v>
                </c:pt>
                <c:pt idx="2">
                  <c:v>12.15</c:v>
                </c:pt>
                <c:pt idx="3">
                  <c:v>1.9000000000000001</c:v>
                </c:pt>
                <c:pt idx="4">
                  <c:v>0</c:v>
                </c:pt>
              </c:numCache>
            </c:numRef>
          </c:val>
        </c:ser>
        <c:ser>
          <c:idx val="1"/>
          <c:order val="1"/>
          <c:tx>
            <c:strRef>
              <c:f>Sheet1!$C$1</c:f>
              <c:strCache>
                <c:ptCount val="1"/>
                <c:pt idx="0">
                  <c:v>BIRTH ASPHYXIA &amp; RDS</c:v>
                </c:pt>
              </c:strCache>
            </c:strRef>
          </c:tx>
          <c:spPr>
            <a:solidFill>
              <a:srgbClr val="FFC000"/>
            </a:solidFill>
          </c:spPr>
          <c:dLbls>
            <c:dLbl>
              <c:idx val="4"/>
              <c:delete val="1"/>
            </c:dLbl>
            <c:dLbl>
              <c:idx val="13"/>
              <c:delete val="1"/>
            </c:dLbl>
            <c:spPr>
              <a:solidFill>
                <a:schemeClr val="accent3">
                  <a:lumMod val="40000"/>
                  <a:lumOff val="60000"/>
                </a:schemeClr>
              </a:solidFill>
            </c:spPr>
            <c:showVal val="1"/>
          </c:dLbls>
          <c:cat>
            <c:strRef>
              <c:f>Sheet1!$A$2:$A$6</c:f>
              <c:strCache>
                <c:ptCount val="5"/>
                <c:pt idx="0">
                  <c:v>FTB</c:v>
                </c:pt>
                <c:pt idx="1">
                  <c:v>SRS</c:v>
                </c:pt>
                <c:pt idx="2">
                  <c:v>HSR</c:v>
                </c:pt>
                <c:pt idx="3">
                  <c:v>KTL</c:v>
                </c:pt>
                <c:pt idx="4">
                  <c:v>JND</c:v>
                </c:pt>
              </c:strCache>
            </c:strRef>
          </c:cat>
          <c:val>
            <c:numRef>
              <c:f>Sheet1!$C$2:$C$6</c:f>
              <c:numCache>
                <c:formatCode>0</c:formatCode>
                <c:ptCount val="5"/>
                <c:pt idx="0">
                  <c:v>44.740000000000009</c:v>
                </c:pt>
                <c:pt idx="1">
                  <c:v>42.86</c:v>
                </c:pt>
                <c:pt idx="2">
                  <c:v>57.94</c:v>
                </c:pt>
                <c:pt idx="3">
                  <c:v>70.47</c:v>
                </c:pt>
                <c:pt idx="4">
                  <c:v>100</c:v>
                </c:pt>
              </c:numCache>
            </c:numRef>
          </c:val>
        </c:ser>
        <c:ser>
          <c:idx val="2"/>
          <c:order val="2"/>
          <c:tx>
            <c:strRef>
              <c:f>Sheet1!$D$1</c:f>
              <c:strCache>
                <c:ptCount val="1"/>
                <c:pt idx="0">
                  <c:v>PREMATURITY AND LBW</c:v>
                </c:pt>
              </c:strCache>
            </c:strRef>
          </c:tx>
          <c:spPr>
            <a:solidFill>
              <a:srgbClr val="0070C0"/>
            </a:solidFill>
          </c:spPr>
          <c:cat>
            <c:strRef>
              <c:f>Sheet1!$A$2:$A$6</c:f>
              <c:strCache>
                <c:ptCount val="5"/>
                <c:pt idx="0">
                  <c:v>FTB</c:v>
                </c:pt>
                <c:pt idx="1">
                  <c:v>SRS</c:v>
                </c:pt>
                <c:pt idx="2">
                  <c:v>HSR</c:v>
                </c:pt>
                <c:pt idx="3">
                  <c:v>KTL</c:v>
                </c:pt>
                <c:pt idx="4">
                  <c:v>JND</c:v>
                </c:pt>
              </c:strCache>
            </c:strRef>
          </c:cat>
          <c:val>
            <c:numRef>
              <c:f>Sheet1!$D$2:$D$6</c:f>
              <c:numCache>
                <c:formatCode>0</c:formatCode>
                <c:ptCount val="5"/>
                <c:pt idx="0">
                  <c:v>3.51</c:v>
                </c:pt>
                <c:pt idx="1">
                  <c:v>7.14</c:v>
                </c:pt>
                <c:pt idx="2">
                  <c:v>18.689999999999994</c:v>
                </c:pt>
                <c:pt idx="3">
                  <c:v>17.14</c:v>
                </c:pt>
                <c:pt idx="4">
                  <c:v>0</c:v>
                </c:pt>
              </c:numCache>
            </c:numRef>
          </c:val>
        </c:ser>
        <c:ser>
          <c:idx val="3"/>
          <c:order val="3"/>
          <c:tx>
            <c:strRef>
              <c:f>Sheet1!$E$1</c:f>
              <c:strCache>
                <c:ptCount val="1"/>
                <c:pt idx="0">
                  <c:v>OTHERS</c:v>
                </c:pt>
              </c:strCache>
            </c:strRef>
          </c:tx>
          <c:spPr>
            <a:solidFill>
              <a:schemeClr val="accent5">
                <a:lumMod val="60000"/>
                <a:lumOff val="40000"/>
              </a:schemeClr>
            </a:solidFill>
          </c:spPr>
          <c:cat>
            <c:strRef>
              <c:f>Sheet1!$A$2:$A$6</c:f>
              <c:strCache>
                <c:ptCount val="5"/>
                <c:pt idx="0">
                  <c:v>FTB</c:v>
                </c:pt>
                <c:pt idx="1">
                  <c:v>SRS</c:v>
                </c:pt>
                <c:pt idx="2">
                  <c:v>HSR</c:v>
                </c:pt>
                <c:pt idx="3">
                  <c:v>KTL</c:v>
                </c:pt>
                <c:pt idx="4">
                  <c:v>JND</c:v>
                </c:pt>
              </c:strCache>
            </c:strRef>
          </c:cat>
          <c:val>
            <c:numRef>
              <c:f>Sheet1!$E$2:$E$6</c:f>
              <c:numCache>
                <c:formatCode>0</c:formatCode>
                <c:ptCount val="5"/>
                <c:pt idx="0">
                  <c:v>31.9</c:v>
                </c:pt>
                <c:pt idx="1">
                  <c:v>35.43</c:v>
                </c:pt>
                <c:pt idx="2">
                  <c:v>10.8</c:v>
                </c:pt>
                <c:pt idx="3">
                  <c:v>10.850000000000001</c:v>
                </c:pt>
                <c:pt idx="4">
                  <c:v>0</c:v>
                </c:pt>
              </c:numCache>
            </c:numRef>
          </c:val>
        </c:ser>
        <c:shape val="box"/>
        <c:axId val="82856576"/>
        <c:axId val="82870656"/>
        <c:axId val="0"/>
      </c:bar3DChart>
      <c:catAx>
        <c:axId val="82856576"/>
        <c:scaling>
          <c:orientation val="minMax"/>
        </c:scaling>
        <c:axPos val="b"/>
        <c:numFmt formatCode="0" sourceLinked="1"/>
        <c:tickLblPos val="nextTo"/>
        <c:crossAx val="82870656"/>
        <c:crosses val="autoZero"/>
        <c:auto val="1"/>
        <c:lblAlgn val="ctr"/>
        <c:lblOffset val="100"/>
      </c:catAx>
      <c:valAx>
        <c:axId val="82870656"/>
        <c:scaling>
          <c:orientation val="minMax"/>
          <c:max val="100"/>
        </c:scaling>
        <c:axPos val="l"/>
        <c:numFmt formatCode="0" sourceLinked="1"/>
        <c:tickLblPos val="nextTo"/>
        <c:crossAx val="82856576"/>
        <c:crosses val="autoZero"/>
        <c:crossBetween val="between"/>
      </c:valAx>
    </c:plotArea>
    <c:legend>
      <c:legendPos val="b"/>
      <c:layout>
        <c:manualLayout>
          <c:xMode val="edge"/>
          <c:yMode val="edge"/>
          <c:x val="1.5277777777777781E-2"/>
          <c:y val="0.9134607825184643"/>
          <c:w val="0.96666666666666667"/>
          <c:h val="8.033766709393883E-2"/>
        </c:manualLayout>
      </c:layout>
    </c:legend>
    <c:plotVisOnly val="1"/>
    <c:dispBlanksAs val="gap"/>
  </c:chart>
  <c:txPr>
    <a:bodyPr/>
    <a:lstStyle/>
    <a:p>
      <a:pPr>
        <a:defRPr sz="1600">
          <a:latin typeface="Times New Roman" pitchFamily="18" charset="0"/>
          <a:cs typeface="Times New Roman" pitchFamily="18" charset="0"/>
        </a:defRPr>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0.4</cdr:x>
      <cdr:y>0.03182</cdr:y>
    </cdr:from>
    <cdr:to>
      <cdr:x>1</cdr:x>
      <cdr:y>0.13403</cdr:y>
    </cdr:to>
    <cdr:sp macro="" textlink="">
      <cdr:nvSpPr>
        <cdr:cNvPr id="2" name="TextBox 1"/>
        <cdr:cNvSpPr txBox="1"/>
      </cdr:nvSpPr>
      <cdr:spPr>
        <a:xfrm xmlns:a="http://schemas.openxmlformats.org/drawingml/2006/main">
          <a:off x="3168352" y="164973"/>
          <a:ext cx="4752528" cy="5299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2000" b="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0.31888</cdr:x>
      <cdr:y>0.05901</cdr:y>
    </cdr:from>
    <cdr:to>
      <cdr:x>0.74412</cdr:x>
      <cdr:y>0.143</cdr:y>
    </cdr:to>
    <cdr:sp macro="" textlink="">
      <cdr:nvSpPr>
        <cdr:cNvPr id="3" name="TextBox 2"/>
        <cdr:cNvSpPr txBox="1"/>
      </cdr:nvSpPr>
      <cdr:spPr>
        <a:xfrm xmlns:a="http://schemas.openxmlformats.org/drawingml/2006/main">
          <a:off x="2915816" y="404664"/>
          <a:ext cx="3888432"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0.23225</cdr:x>
      <cdr:y>0.03801</cdr:y>
    </cdr:from>
    <cdr:to>
      <cdr:x>0.752</cdr:x>
      <cdr:y>0.11151</cdr:y>
    </cdr:to>
    <cdr:sp macro="" textlink="">
      <cdr:nvSpPr>
        <cdr:cNvPr id="4" name="TextBox 3"/>
        <cdr:cNvSpPr txBox="1"/>
      </cdr:nvSpPr>
      <cdr:spPr>
        <a:xfrm xmlns:a="http://schemas.openxmlformats.org/drawingml/2006/main">
          <a:off x="2123728" y="260673"/>
          <a:ext cx="4752527" cy="5040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800" dirty="0" smtClean="0"/>
            <a:t>                        </a:t>
          </a:r>
          <a:r>
            <a:rPr lang="en-US" sz="2400" b="1" dirty="0" smtClean="0">
              <a:latin typeface="Times New Roman" pitchFamily="18" charset="0"/>
              <a:cs typeface="Times New Roman" pitchFamily="18" charset="0"/>
            </a:rPr>
            <a:t>HISAR</a:t>
          </a:r>
          <a:endParaRPr lang="en-US" sz="2400" b="1" dirty="0">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0.49125</cdr:x>
      <cdr:y>0.03814</cdr:y>
    </cdr:from>
    <cdr:to>
      <cdr:x>0.80625</cdr:x>
      <cdr:y>0.14951</cdr:y>
    </cdr:to>
    <cdr:sp macro="" textlink="">
      <cdr:nvSpPr>
        <cdr:cNvPr id="2" name="TextBox 1"/>
        <cdr:cNvSpPr txBox="1"/>
      </cdr:nvSpPr>
      <cdr:spPr>
        <a:xfrm xmlns:a="http://schemas.openxmlformats.org/drawingml/2006/main">
          <a:off x="4042792" y="172616"/>
          <a:ext cx="2592288"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0.2725</cdr:x>
      <cdr:y>0</cdr:y>
    </cdr:from>
    <cdr:to>
      <cdr:x>0.71875</cdr:x>
      <cdr:y>0.07955</cdr:y>
    </cdr:to>
    <cdr:sp macro="" textlink="">
      <cdr:nvSpPr>
        <cdr:cNvPr id="2" name="TextBox 1"/>
        <cdr:cNvSpPr txBox="1"/>
      </cdr:nvSpPr>
      <cdr:spPr>
        <a:xfrm xmlns:a="http://schemas.openxmlformats.org/drawingml/2006/main">
          <a:off x="2242592" y="-259432"/>
          <a:ext cx="3672408"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0.52625</cdr:x>
      <cdr:y>0.00632</cdr:y>
    </cdr:from>
    <cdr:to>
      <cdr:x>0.85</cdr:x>
      <cdr:y>0.05405</cdr:y>
    </cdr:to>
    <cdr:sp macro="" textlink="">
      <cdr:nvSpPr>
        <cdr:cNvPr id="2" name="TextBox 1"/>
        <cdr:cNvSpPr txBox="1"/>
      </cdr:nvSpPr>
      <cdr:spPr>
        <a:xfrm xmlns:a="http://schemas.openxmlformats.org/drawingml/2006/main">
          <a:off x="4330824" y="28600"/>
          <a:ext cx="2664296"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A90ABE-5ABA-4ACE-8520-917B4B0CB187}" type="datetimeFigureOut">
              <a:rPr lang="en-US" smtClean="0"/>
              <a:pPr/>
              <a:t>5/10/2014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3B883-7EE2-43FE-B31D-DF6912003A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F96C2-4E9D-4080-AEC5-DD371D5D7875}" type="datetimeFigureOut">
              <a:rPr lang="en-US" smtClean="0"/>
              <a:pPr/>
              <a:t>5/10/2014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F96C2-4E9D-4080-AEC5-DD371D5D7875}" type="datetimeFigureOut">
              <a:rPr lang="en-US" smtClean="0"/>
              <a:pPr/>
              <a:t>5/10/2014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F96C2-4E9D-4080-AEC5-DD371D5D7875}" type="datetimeFigureOut">
              <a:rPr lang="en-US" smtClean="0"/>
              <a:pPr/>
              <a:t>5/10/2014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F96C2-4E9D-4080-AEC5-DD371D5D7875}" type="datetimeFigureOut">
              <a:rPr lang="en-US" smtClean="0"/>
              <a:pPr/>
              <a:t>5/10/2014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9F96C2-4E9D-4080-AEC5-DD371D5D7875}" type="datetimeFigureOut">
              <a:rPr lang="en-US" smtClean="0"/>
              <a:pPr/>
              <a:t>5/10/2014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9F96C2-4E9D-4080-AEC5-DD371D5D7875}" type="datetimeFigureOut">
              <a:rPr lang="en-US" smtClean="0"/>
              <a:pPr/>
              <a:t>5/10/2014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F96C2-4E9D-4080-AEC5-DD371D5D7875}" type="datetimeFigureOut">
              <a:rPr lang="en-US" smtClean="0"/>
              <a:pPr/>
              <a:t>5/10/2014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9F96C2-4E9D-4080-AEC5-DD371D5D7875}" type="datetimeFigureOut">
              <a:rPr lang="en-US" smtClean="0"/>
              <a:pPr/>
              <a:t>5/10/2014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F96C2-4E9D-4080-AEC5-DD371D5D7875}" type="datetimeFigureOut">
              <a:rPr lang="en-US" smtClean="0"/>
              <a:pPr/>
              <a:t>5/10/2014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F96C2-4E9D-4080-AEC5-DD371D5D7875}" type="datetimeFigureOut">
              <a:rPr lang="en-US" smtClean="0"/>
              <a:pPr/>
              <a:t>5/10/2014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F96C2-4E9D-4080-AEC5-DD371D5D7875}" type="datetimeFigureOut">
              <a:rPr lang="en-US" smtClean="0"/>
              <a:pPr/>
              <a:t>5/10/2014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1BF12-1B1B-4B15-ADE9-0D75C18C67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F96C2-4E9D-4080-AEC5-DD371D5D7875}" type="datetimeFigureOut">
              <a:rPr lang="en-US" smtClean="0"/>
              <a:pPr/>
              <a:t>5/10/2014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1BF12-1B1B-4B15-ADE9-0D75C18C67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4834880" cy="854968"/>
          </a:xfrm>
        </p:spPr>
        <p:txBody>
          <a:bodyPr>
            <a:normAutofit/>
          </a:bodyPr>
          <a:lstStyle/>
          <a:p>
            <a:r>
              <a:rPr lang="en-US" sz="3200" dirty="0" smtClean="0">
                <a:latin typeface="Times New Roman" pitchFamily="18" charset="0"/>
                <a:cs typeface="Times New Roman" pitchFamily="18" charset="0"/>
              </a:rPr>
              <a:t>TITLE OF STUDY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95536" y="1844824"/>
            <a:ext cx="8568952" cy="1728192"/>
          </a:xfrm>
        </p:spPr>
        <p:txBody>
          <a:bodyPr/>
          <a:lstStyle/>
          <a:p>
            <a:pPr algn="just">
              <a:buNone/>
            </a:pPr>
            <a:r>
              <a:rPr lang="en-US" b="1" dirty="0" smtClean="0"/>
              <a:t>   </a:t>
            </a:r>
            <a:r>
              <a:rPr lang="en-US" sz="2800" dirty="0" smtClean="0">
                <a:latin typeface="Times New Roman" pitchFamily="18" charset="0"/>
                <a:cs typeface="Times New Roman" pitchFamily="18" charset="0"/>
              </a:rPr>
              <a:t>A STUDY ON QUALITY ASSESSMENT OF SPECIAL NEW BORN CARE UNITS (SNCU) IN FIVE DISTRICTS OF HARYANA</a:t>
            </a:r>
          </a:p>
          <a:p>
            <a:endParaRPr lang="en-US" dirty="0"/>
          </a:p>
        </p:txBody>
      </p:sp>
      <p:pic>
        <p:nvPicPr>
          <p:cNvPr id="5"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5868144" y="0"/>
            <a:ext cx="3275856" cy="1844823"/>
          </a:xfrm>
          <a:prstGeom prst="rect">
            <a:avLst/>
          </a:prstGeom>
          <a:noFill/>
        </p:spPr>
      </p:pic>
      <p:sp>
        <p:nvSpPr>
          <p:cNvPr id="6" name="TextBox 5"/>
          <p:cNvSpPr txBox="1"/>
          <p:nvPr/>
        </p:nvSpPr>
        <p:spPr>
          <a:xfrm>
            <a:off x="4788024" y="3573016"/>
            <a:ext cx="3888432"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dirty="0" smtClean="0">
                <a:latin typeface="Times New Roman" pitchFamily="18" charset="0"/>
                <a:cs typeface="Times New Roman" pitchFamily="18" charset="0"/>
              </a:rPr>
              <a:t>Presented by</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Dr. </a:t>
            </a:r>
            <a:r>
              <a:rPr lang="en-US" sz="2000" dirty="0" err="1" smtClean="0">
                <a:latin typeface="Times New Roman" pitchFamily="18" charset="0"/>
                <a:cs typeface="Times New Roman" pitchFamily="18" charset="0"/>
              </a:rPr>
              <a:t>Girdharilal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Yadav</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District Child Health Coordinator</a:t>
            </a:r>
          </a:p>
          <a:p>
            <a:r>
              <a:rPr lang="en-US" sz="2000" dirty="0" smtClean="0">
                <a:latin typeface="Times New Roman" pitchFamily="18" charset="0"/>
                <a:cs typeface="Times New Roman" pitchFamily="18" charset="0"/>
              </a:rPr>
              <a:t>NHM Haryana</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Under Guidance of</a:t>
            </a:r>
          </a:p>
          <a:p>
            <a:r>
              <a:rPr lang="en-US" sz="2000" dirty="0" smtClean="0">
                <a:latin typeface="Times New Roman" pitchFamily="18" charset="0"/>
                <a:cs typeface="Times New Roman" pitchFamily="18" charset="0"/>
              </a:rPr>
              <a:t>Dr. </a:t>
            </a:r>
            <a:r>
              <a:rPr lang="en-US" sz="2000" dirty="0" err="1" smtClean="0">
                <a:latin typeface="Times New Roman" pitchFamily="18" charset="0"/>
                <a:cs typeface="Times New Roman" pitchFamily="18" charset="0"/>
              </a:rPr>
              <a:t>Vinay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Tripathi</a:t>
            </a:r>
            <a:r>
              <a:rPr lang="en-US" sz="2000" dirty="0" smtClean="0">
                <a:latin typeface="Times New Roman" pitchFamily="18" charset="0"/>
                <a:cs typeface="Times New Roman" pitchFamily="18" charset="0"/>
              </a:rPr>
              <a:t> (Mentor)</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Overall Status Of SNCU in Districts</a:t>
            </a:r>
            <a:endParaRPr lang="en-US" sz="24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611560" y="1340768"/>
          <a:ext cx="7920880" cy="51845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188640"/>
            <a:ext cx="4248472" cy="648072"/>
          </a:xfrm>
        </p:spPr>
        <p:txBody>
          <a:bodyPr>
            <a:noAutofit/>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KAITHAL</a:t>
            </a:r>
            <a:br>
              <a:rPr lang="en-US" sz="2800" b="1" dirty="0" smtClean="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67544" y="908720"/>
          <a:ext cx="8496944" cy="56166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274638"/>
            <a:ext cx="4248472" cy="706090"/>
          </a:xfrm>
        </p:spPr>
        <p:txBody>
          <a:bodyPr>
            <a:normAutofit/>
          </a:bodyPr>
          <a:lstStyle/>
          <a:p>
            <a:r>
              <a:rPr lang="en-US" sz="2800" b="1" dirty="0" smtClean="0">
                <a:latin typeface="Times New Roman" pitchFamily="18" charset="0"/>
                <a:cs typeface="Times New Roman" pitchFamily="18" charset="0"/>
              </a:rPr>
              <a:t>FATEHBAD</a:t>
            </a:r>
            <a:endParaRPr lang="en-US" sz="2800" b="1" dirty="0"/>
          </a:p>
        </p:txBody>
      </p:sp>
      <p:graphicFrame>
        <p:nvGraphicFramePr>
          <p:cNvPr id="4" name="Content Placeholder 3"/>
          <p:cNvGraphicFramePr>
            <a:graphicFrameLocks noGrp="1"/>
          </p:cNvGraphicFramePr>
          <p:nvPr>
            <p:ph idx="1"/>
          </p:nvPr>
        </p:nvGraphicFramePr>
        <p:xfrm>
          <a:off x="179512" y="1052736"/>
          <a:ext cx="8784976" cy="56166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74638"/>
            <a:ext cx="3384376" cy="634082"/>
          </a:xfrm>
        </p:spPr>
        <p:txBody>
          <a:bodyPr/>
          <a:lstStyle/>
          <a:p>
            <a:r>
              <a:rPr lang="en-US" sz="2800" b="1" dirty="0" smtClean="0">
                <a:latin typeface="Times New Roman" pitchFamily="18" charset="0"/>
                <a:cs typeface="Times New Roman" pitchFamily="18" charset="0"/>
              </a:rPr>
              <a:t>JIND</a:t>
            </a:r>
            <a:endParaRPr lang="en-US" sz="2800" b="1" dirty="0"/>
          </a:p>
        </p:txBody>
      </p:sp>
      <p:graphicFrame>
        <p:nvGraphicFramePr>
          <p:cNvPr id="4" name="Content Placeholder 3"/>
          <p:cNvGraphicFramePr>
            <a:graphicFrameLocks noGrp="1"/>
          </p:cNvGraphicFramePr>
          <p:nvPr>
            <p:ph idx="1"/>
          </p:nvPr>
        </p:nvGraphicFramePr>
        <p:xfrm>
          <a:off x="179512" y="908720"/>
          <a:ext cx="8784976" cy="56886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836712"/>
          <a:ext cx="8712968" cy="554461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483768" y="188640"/>
            <a:ext cx="4104456"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SIRSA</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95536" y="1484784"/>
          <a:ext cx="8568952"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971600" y="1052736"/>
            <a:ext cx="6912768" cy="461665"/>
          </a:xfrm>
          <a:prstGeom prst="rect">
            <a:avLst/>
          </a:prstGeom>
          <a:noFill/>
        </p:spPr>
        <p:txBody>
          <a:bodyPr wrap="square" rtlCol="0">
            <a:spAutoFit/>
          </a:bodyPr>
          <a:lstStyle/>
          <a:p>
            <a:r>
              <a:rPr lang="en-IN" b="1" dirty="0" smtClean="0"/>
              <a:t>                                 </a:t>
            </a:r>
            <a:r>
              <a:rPr lang="en-IN" sz="2400" b="1" dirty="0" smtClean="0">
                <a:latin typeface="Times New Roman" pitchFamily="18" charset="0"/>
                <a:cs typeface="Times New Roman" pitchFamily="18" charset="0"/>
              </a:rPr>
              <a:t>Treatment Outcome in SNCUs</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899592" y="1124744"/>
          <a:ext cx="7632848"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195736" y="663079"/>
            <a:ext cx="5472608"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No of Cases Admitted in SNCUs </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188640"/>
            <a:ext cx="8352928" cy="6678751"/>
          </a:xfrm>
          <a:prstGeom prst="rect">
            <a:avLst/>
          </a:prstGeom>
          <a:noFill/>
        </p:spPr>
        <p:txBody>
          <a:bodyPr wrap="square" rtlCol="0">
            <a:spAutoFit/>
          </a:bodyPr>
          <a:lstStyle/>
          <a:p>
            <a:r>
              <a:rPr lang="en-IN" b="1" dirty="0" smtClean="0">
                <a:latin typeface="Times New Roman" pitchFamily="18" charset="0"/>
                <a:cs typeface="Times New Roman" pitchFamily="18" charset="0"/>
              </a:rPr>
              <a:t>  </a:t>
            </a:r>
            <a:r>
              <a:rPr lang="en-IN" sz="2000" b="1" u="sng" dirty="0" smtClean="0">
                <a:latin typeface="Times New Roman" pitchFamily="18" charset="0"/>
                <a:cs typeface="Times New Roman" pitchFamily="18" charset="0"/>
              </a:rPr>
              <a:t>Results:</a:t>
            </a:r>
            <a:r>
              <a:rPr lang="en-US" sz="1050" b="1" dirty="0" smtClean="0"/>
              <a:t/>
            </a:r>
            <a:br>
              <a:rPr lang="en-US" sz="1050" b="1" dirty="0" smtClean="0"/>
            </a:br>
            <a:r>
              <a:rPr lang="en-US" sz="2400" dirty="0" smtClean="0">
                <a:latin typeface="Times New Roman" pitchFamily="18" charset="0"/>
                <a:cs typeface="Times New Roman" pitchFamily="18" charset="0"/>
              </a:rPr>
              <a:t>It was observed that the Mandatory and Essential criteria were not met in any of the SNCUs. According to the guidelines each component should be met for accreditation, nevertheless the total score was satisfactory.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Services </a:t>
            </a:r>
            <a:r>
              <a:rPr lang="en-US" sz="2400" dirty="0" smtClean="0">
                <a:latin typeface="Times New Roman" pitchFamily="18" charset="0"/>
                <a:cs typeface="Times New Roman" pitchFamily="18" charset="0"/>
              </a:rPr>
              <a:t>given by the SNCU is most important part in which all five districts Mandatory score were satisfactory </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more than 70% but Essential score were less than60% so need to improvise the Essential services specially </a:t>
            </a:r>
            <a:r>
              <a:rPr lang="en-US" sz="2400" dirty="0" err="1" smtClean="0">
                <a:latin typeface="Times New Roman" pitchFamily="18" charset="0"/>
                <a:cs typeface="Times New Roman" pitchFamily="18" charset="0"/>
              </a:rPr>
              <a:t>Jind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Sirsa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Kaithal</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Protocols and processes </a:t>
            </a:r>
            <a:r>
              <a:rPr lang="en-US" sz="2400" dirty="0" smtClean="0">
                <a:latin typeface="Times New Roman" pitchFamily="18" charset="0"/>
                <a:cs typeface="Times New Roman" pitchFamily="18" charset="0"/>
              </a:rPr>
              <a:t>no Districts scores more than 30% except </a:t>
            </a:r>
            <a:r>
              <a:rPr lang="en-US" sz="2400" dirty="0" err="1" smtClean="0">
                <a:latin typeface="Times New Roman" pitchFamily="18" charset="0"/>
                <a:cs typeface="Times New Roman" pitchFamily="18" charset="0"/>
              </a:rPr>
              <a:t>Fatehbad</a:t>
            </a:r>
            <a:r>
              <a:rPr lang="en-US" sz="2400" dirty="0" smtClean="0">
                <a:latin typeface="Times New Roman" pitchFamily="18" charset="0"/>
                <a:cs typeface="Times New Roman" pitchFamily="18" charset="0"/>
              </a:rPr>
              <a:t> having mandatory score 40% but the essential scores of each </a:t>
            </a:r>
            <a:r>
              <a:rPr lang="en-US" sz="2400" dirty="0" err="1" smtClean="0">
                <a:latin typeface="Times New Roman" pitchFamily="18" charset="0"/>
                <a:cs typeface="Times New Roman" pitchFamily="18" charset="0"/>
              </a:rPr>
              <a:t>districs</a:t>
            </a:r>
            <a:r>
              <a:rPr lang="en-US" sz="2400" dirty="0" smtClean="0">
                <a:latin typeface="Times New Roman" pitchFamily="18" charset="0"/>
                <a:cs typeface="Times New Roman" pitchFamily="18" charset="0"/>
              </a:rPr>
              <a:t> were </a:t>
            </a:r>
            <a:r>
              <a:rPr lang="en-US" sz="2400" b="1" dirty="0" smtClean="0">
                <a:latin typeface="Times New Roman" pitchFamily="18" charset="0"/>
                <a:cs typeface="Times New Roman" pitchFamily="18" charset="0"/>
              </a:rPr>
              <a:t>zero.</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Drugs fluids and nutrition </a:t>
            </a:r>
            <a:r>
              <a:rPr lang="en-US" sz="2400" dirty="0" smtClean="0">
                <a:latin typeface="Times New Roman" pitchFamily="18" charset="0"/>
                <a:cs typeface="Times New Roman" pitchFamily="18" charset="0"/>
              </a:rPr>
              <a:t>mandatory score of each Districts satisfactory and met the standard of accreditation, but essential score is almost zero for all five </a:t>
            </a:r>
            <a:r>
              <a:rPr lang="en-US" sz="2400" dirty="0" err="1" smtClean="0">
                <a:latin typeface="Times New Roman" pitchFamily="18" charset="0"/>
                <a:cs typeface="Times New Roman" pitchFamily="18" charset="0"/>
              </a:rPr>
              <a:t>Districs</a:t>
            </a:r>
            <a:r>
              <a:rPr lang="en-US" sz="2400" dirty="0" smtClean="0">
                <a:latin typeface="Times New Roman" pitchFamily="18" charset="0"/>
                <a:cs typeface="Times New Roman" pitchFamily="18" charset="0"/>
              </a:rPr>
              <a:t> .</a:t>
            </a:r>
          </a:p>
          <a:p>
            <a:r>
              <a:rPr lang="en-US" sz="2400" b="1" dirty="0" smtClean="0">
                <a:latin typeface="Times New Roman" pitchFamily="18" charset="0"/>
                <a:cs typeface="Times New Roman" pitchFamily="18" charset="0"/>
              </a:rPr>
              <a:t>Human resource </a:t>
            </a:r>
            <a:r>
              <a:rPr lang="en-US" sz="2400" dirty="0" smtClean="0">
                <a:latin typeface="Times New Roman" pitchFamily="18" charset="0"/>
                <a:cs typeface="Times New Roman" pitchFamily="18" charset="0"/>
              </a:rPr>
              <a:t>Only </a:t>
            </a:r>
            <a:r>
              <a:rPr lang="en-US" sz="2400" dirty="0" err="1" smtClean="0">
                <a:latin typeface="Times New Roman" pitchFamily="18" charset="0"/>
                <a:cs typeface="Times New Roman" pitchFamily="18" charset="0"/>
              </a:rPr>
              <a:t>fatehbad</a:t>
            </a:r>
            <a:r>
              <a:rPr lang="en-US" sz="2400" dirty="0" smtClean="0">
                <a:latin typeface="Times New Roman" pitchFamily="18" charset="0"/>
                <a:cs typeface="Times New Roman" pitchFamily="18" charset="0"/>
              </a:rPr>
              <a:t> district met the criteria in both mandatory and Essential elements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496944" cy="7478970"/>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Infrastructure:</a:t>
            </a:r>
            <a:r>
              <a:rPr lang="en-US" sz="2400" dirty="0" smtClean="0">
                <a:latin typeface="Times New Roman" pitchFamily="18" charset="0"/>
                <a:cs typeface="Times New Roman" pitchFamily="18" charset="0"/>
              </a:rPr>
              <a:t> scoring of </a:t>
            </a:r>
            <a:r>
              <a:rPr lang="en-US" sz="2400" dirty="0" err="1" smtClean="0">
                <a:latin typeface="Times New Roman" pitchFamily="18" charset="0"/>
                <a:cs typeface="Times New Roman" pitchFamily="18" charset="0"/>
              </a:rPr>
              <a:t>Jind</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Hisar</a:t>
            </a:r>
            <a:r>
              <a:rPr lang="en-US" sz="2400" dirty="0" smtClean="0">
                <a:latin typeface="Times New Roman" pitchFamily="18" charset="0"/>
                <a:cs typeface="Times New Roman" pitchFamily="18" charset="0"/>
              </a:rPr>
              <a:t> are very low </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mandatory 50% Essential less than 30%.while the scoring of </a:t>
            </a:r>
            <a:r>
              <a:rPr lang="en-US" sz="2400" dirty="0" err="1" smtClean="0">
                <a:latin typeface="Times New Roman" pitchFamily="18" charset="0"/>
                <a:cs typeface="Times New Roman" pitchFamily="18" charset="0"/>
              </a:rPr>
              <a:t>districs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Kaithal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Fatehabad</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sirsa</a:t>
            </a:r>
            <a:r>
              <a:rPr lang="en-US" sz="2400" dirty="0" smtClean="0">
                <a:latin typeface="Times New Roman" pitchFamily="18" charset="0"/>
                <a:cs typeface="Times New Roman" pitchFamily="18" charset="0"/>
              </a:rPr>
              <a:t> are satisfactory in both mandatory and Essential elements.</a:t>
            </a:r>
          </a:p>
          <a:p>
            <a:r>
              <a:rPr lang="en-US" sz="2400" b="1" dirty="0" smtClean="0">
                <a:latin typeface="Times New Roman" pitchFamily="18" charset="0"/>
                <a:cs typeface="Times New Roman" pitchFamily="18" charset="0"/>
              </a:rPr>
              <a:t>Thermoregulation:</a:t>
            </a:r>
            <a:r>
              <a:rPr lang="en-US" sz="2400" dirty="0" smtClean="0">
                <a:latin typeface="Times New Roman" pitchFamily="18" charset="0"/>
                <a:cs typeface="Times New Roman" pitchFamily="18" charset="0"/>
              </a:rPr>
              <a:t> is main issue after the delivery of the child, </a:t>
            </a:r>
            <a:r>
              <a:rPr lang="en-US" sz="2400" dirty="0" err="1" smtClean="0">
                <a:latin typeface="Times New Roman" pitchFamily="18" charset="0"/>
                <a:cs typeface="Times New Roman" pitchFamily="18" charset="0"/>
              </a:rPr>
              <a:t>Fatehabad,and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kaithal</a:t>
            </a:r>
            <a:r>
              <a:rPr lang="en-US" sz="2400" dirty="0" smtClean="0">
                <a:latin typeface="Times New Roman" pitchFamily="18" charset="0"/>
                <a:cs typeface="Times New Roman" pitchFamily="18" charset="0"/>
              </a:rPr>
              <a:t> districts mandatory score were100% and the rest of three  are very less than targets of 75%</a:t>
            </a:r>
          </a:p>
          <a:p>
            <a:r>
              <a:rPr lang="en-US" sz="2400" b="1" dirty="0" smtClean="0">
                <a:latin typeface="Times New Roman" pitchFamily="18" charset="0"/>
                <a:cs typeface="Times New Roman" pitchFamily="18" charset="0"/>
              </a:rPr>
              <a:t>Infection</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control practices</a:t>
            </a:r>
            <a:r>
              <a:rPr lang="en-US" sz="2400" dirty="0" smtClean="0">
                <a:latin typeface="Times New Roman" pitchFamily="18" charset="0"/>
                <a:cs typeface="Times New Roman" pitchFamily="18" charset="0"/>
              </a:rPr>
              <a:t> :eight criteria were used to assess infection control practices in the SNCUs. </a:t>
            </a:r>
            <a:r>
              <a:rPr lang="en-US" sz="2400" dirty="0" err="1" smtClean="0">
                <a:latin typeface="Times New Roman" pitchFamily="18" charset="0"/>
                <a:cs typeface="Times New Roman" pitchFamily="18" charset="0"/>
              </a:rPr>
              <a:t>Jind</a:t>
            </a:r>
            <a:r>
              <a:rPr lang="en-US" sz="2400" dirty="0" smtClean="0">
                <a:latin typeface="Times New Roman" pitchFamily="18" charset="0"/>
                <a:cs typeface="Times New Roman" pitchFamily="18" charset="0"/>
              </a:rPr>
              <a:t> has very poor show in this segment with score 32%. </a:t>
            </a:r>
            <a:r>
              <a:rPr lang="en-US" sz="2400" dirty="0" err="1" smtClean="0">
                <a:latin typeface="Times New Roman" pitchFamily="18" charset="0"/>
                <a:cs typeface="Times New Roman" pitchFamily="18" charset="0"/>
              </a:rPr>
              <a:t>fatehabad</a:t>
            </a:r>
            <a:r>
              <a:rPr lang="en-US" sz="2400" dirty="0" smtClean="0">
                <a:latin typeface="Times New Roman" pitchFamily="18" charset="0"/>
                <a:cs typeface="Times New Roman" pitchFamily="18" charset="0"/>
              </a:rPr>
              <a:t> was on average score and 88%, </a:t>
            </a:r>
            <a:r>
              <a:rPr lang="en-US" sz="2400" dirty="0" err="1" smtClean="0">
                <a:latin typeface="Times New Roman" pitchFamily="18" charset="0"/>
                <a:cs typeface="Times New Roman" pitchFamily="18" charset="0"/>
              </a:rPr>
              <a:t>Kaithal</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Sirsa</a:t>
            </a:r>
            <a:r>
              <a:rPr lang="en-US" sz="2400" dirty="0" smtClean="0">
                <a:latin typeface="Times New Roman" pitchFamily="18" charset="0"/>
                <a:cs typeface="Times New Roman" pitchFamily="18" charset="0"/>
              </a:rPr>
              <a:t> have achieved the full score.</a:t>
            </a:r>
          </a:p>
          <a:p>
            <a:r>
              <a:rPr lang="en-US" sz="2400" b="1" dirty="0" smtClean="0">
                <a:latin typeface="Times New Roman" pitchFamily="18" charset="0"/>
                <a:cs typeface="Times New Roman" pitchFamily="18" charset="0"/>
              </a:rPr>
              <a:t>Lab </a:t>
            </a:r>
            <a:r>
              <a:rPr lang="en-US" sz="2400" b="1" dirty="0" err="1" smtClean="0">
                <a:latin typeface="Times New Roman" pitchFamily="18" charset="0"/>
                <a:cs typeface="Times New Roman" pitchFamily="18" charset="0"/>
              </a:rPr>
              <a:t>facilities</a:t>
            </a:r>
            <a:r>
              <a:rPr lang="en-US" sz="2400" dirty="0" err="1" smtClean="0">
                <a:latin typeface="Times New Roman" pitchFamily="18" charset="0"/>
                <a:cs typeface="Times New Roman" pitchFamily="18" charset="0"/>
              </a:rPr>
              <a:t>:five</a:t>
            </a:r>
            <a:r>
              <a:rPr lang="en-US" sz="2400" dirty="0" smtClean="0">
                <a:latin typeface="Times New Roman" pitchFamily="18" charset="0"/>
                <a:cs typeface="Times New Roman" pitchFamily="18" charset="0"/>
              </a:rPr>
              <a:t> criteria were required. All the districts have achieved the requisite target of mandatory but the essential score of all five district were less than the targets .</a:t>
            </a:r>
          </a:p>
          <a:p>
            <a:r>
              <a:rPr lang="en-US" sz="2400" b="1" dirty="0" smtClean="0">
                <a:latin typeface="Times New Roman" pitchFamily="18" charset="0"/>
                <a:cs typeface="Times New Roman" pitchFamily="18" charset="0"/>
              </a:rPr>
              <a:t>Neonatal transport:</a:t>
            </a:r>
            <a:r>
              <a:rPr lang="en-US" sz="2400" dirty="0" smtClean="0">
                <a:latin typeface="Times New Roman" pitchFamily="18" charset="0"/>
                <a:cs typeface="Times New Roman" pitchFamily="18" charset="0"/>
              </a:rPr>
              <a:t> six criteria for mandatory but only </a:t>
            </a:r>
            <a:r>
              <a:rPr lang="en-US" sz="2400" dirty="0" err="1" smtClean="0">
                <a:latin typeface="Times New Roman" pitchFamily="18" charset="0"/>
                <a:cs typeface="Times New Roman" pitchFamily="18" charset="0"/>
              </a:rPr>
              <a:t>Kaithal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Fatehabad</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Hisar</a:t>
            </a:r>
            <a:r>
              <a:rPr lang="en-US" sz="2400" dirty="0" smtClean="0">
                <a:latin typeface="Times New Roman" pitchFamily="18" charset="0"/>
                <a:cs typeface="Times New Roman" pitchFamily="18" charset="0"/>
              </a:rPr>
              <a:t> were score more than 5, remaining districts such as </a:t>
            </a:r>
            <a:r>
              <a:rPr lang="en-US" sz="2400" dirty="0" err="1" smtClean="0">
                <a:latin typeface="Times New Roman" pitchFamily="18" charset="0"/>
                <a:cs typeface="Times New Roman" pitchFamily="18" charset="0"/>
              </a:rPr>
              <a:t>Jind</a:t>
            </a:r>
            <a:r>
              <a:rPr lang="en-US" sz="2400" dirty="0" smtClean="0">
                <a:latin typeface="Times New Roman" pitchFamily="18" charset="0"/>
                <a:cs typeface="Times New Roman" pitchFamily="18" charset="0"/>
              </a:rPr>
              <a:t> score was 3.</a:t>
            </a:r>
          </a:p>
          <a:p>
            <a:endParaRPr lang="en-US" sz="2400"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347864" cy="706090"/>
          </a:xfrm>
        </p:spPr>
        <p:txBody>
          <a:bodyPr>
            <a:normAutofit/>
          </a:bodyPr>
          <a:lstStyle/>
          <a:p>
            <a:r>
              <a:rPr lang="en-US" sz="2800" b="1" u="sng" dirty="0" smtClean="0">
                <a:latin typeface="Times New Roman" pitchFamily="18" charset="0"/>
                <a:cs typeface="Times New Roman" pitchFamily="18" charset="0"/>
              </a:rPr>
              <a:t>Organization profile</a:t>
            </a:r>
            <a:endParaRPr lang="en-US" sz="2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435280" cy="5001419"/>
          </a:xfrm>
        </p:spPr>
        <p:txBody>
          <a:bodyPr/>
          <a:lstStyle/>
          <a:p>
            <a:r>
              <a:rPr lang="en-US" sz="2400" dirty="0" smtClean="0">
                <a:latin typeface="Times New Roman" pitchFamily="18" charset="0"/>
                <a:cs typeface="Times New Roman" pitchFamily="18" charset="0"/>
              </a:rPr>
              <a:t>National Health Mission Haryana provide effective health    care to rural/urban population.</a:t>
            </a:r>
          </a:p>
          <a:p>
            <a:r>
              <a:rPr lang="en-US" sz="2400" dirty="0" smtClean="0">
                <a:latin typeface="Times New Roman" pitchFamily="18" charset="0"/>
                <a:cs typeface="Times New Roman" pitchFamily="18" charset="0"/>
              </a:rPr>
              <a:t> Aims to undertake architectural correction of the health system</a:t>
            </a:r>
            <a:r>
              <a:rPr lang="en-US" sz="2400" dirty="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0" y="2348880"/>
            <a:ext cx="9144000" cy="4509120"/>
          </a:xfrm>
          <a:prstGeom prst="rect">
            <a:avLst/>
          </a:prstGeom>
          <a:noFill/>
          <a:ln w="9525">
            <a:noFill/>
            <a:miter lim="800000"/>
            <a:headEnd/>
            <a:tailEnd/>
          </a:ln>
        </p:spPr>
      </p:pic>
      <p:pic>
        <p:nvPicPr>
          <p:cNvPr id="1026"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6228184" y="1"/>
            <a:ext cx="2915816" cy="126876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2912" y="-181863"/>
            <a:ext cx="8597560" cy="77559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u="sng" dirty="0" smtClean="0">
                <a:latin typeface="Times New Roman" pitchFamily="18" charset="0"/>
                <a:ea typeface="Calibri" pitchFamily="34" charset="0"/>
                <a:cs typeface="Times New Roman" pitchFamily="18" charset="0"/>
              </a:rPr>
              <a:t>Suggestion</a:t>
            </a:r>
          </a:p>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Manpower:      </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sanctioned positions (4) of class IV staff must be fulfilled </a:t>
            </a:r>
          </a:p>
          <a:p>
            <a:pPr lvl="0"/>
            <a:r>
              <a:rPr lang="en-US" sz="2400" b="1" dirty="0" smtClean="0">
                <a:latin typeface="Times New Roman" pitchFamily="18" charset="0"/>
                <a:cs typeface="Times New Roman" pitchFamily="18" charset="0"/>
              </a:rPr>
              <a:t>Training: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All medical staff must be FBNC trained as early as possible after joining in SNCU</a:t>
            </a:r>
          </a:p>
          <a:p>
            <a:pPr lvl="0"/>
            <a:r>
              <a:rPr lang="en-US" sz="2400" b="1" dirty="0" smtClean="0">
                <a:latin typeface="Times New Roman" pitchFamily="18" charset="0"/>
                <a:cs typeface="Times New Roman" pitchFamily="18" charset="0"/>
              </a:rPr>
              <a:t>Infrastructure:</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separate area in SNCUs for mothers of out born babies </a:t>
            </a:r>
          </a:p>
          <a:p>
            <a:r>
              <a:rPr lang="en-US" sz="2400" dirty="0" smtClean="0">
                <a:latin typeface="Times New Roman" pitchFamily="18" charset="0"/>
                <a:cs typeface="Times New Roman" pitchFamily="18" charset="0"/>
              </a:rPr>
              <a:t>medium like mike/bell for communication between staff and parents/relatives of baby outside the SNCU  </a:t>
            </a:r>
          </a:p>
          <a:p>
            <a:r>
              <a:rPr lang="en-US" sz="2400" dirty="0" err="1" smtClean="0">
                <a:latin typeface="Times New Roman" pitchFamily="18" charset="0"/>
                <a:cs typeface="Times New Roman" pitchFamily="18" charset="0"/>
              </a:rPr>
              <a:t>Counsellors</a:t>
            </a:r>
            <a:r>
              <a:rPr lang="en-US" sz="2400" dirty="0" smtClean="0">
                <a:latin typeface="Times New Roman" pitchFamily="18" charset="0"/>
                <a:cs typeface="Times New Roman" pitchFamily="18" charset="0"/>
              </a:rPr>
              <a:t> provided phone facility for counseling of parents and follow up of infant till one year</a:t>
            </a:r>
          </a:p>
          <a:p>
            <a:pPr lvl="0"/>
            <a:r>
              <a:rPr lang="en-US" sz="2400" b="1" dirty="0" smtClean="0">
                <a:latin typeface="Times New Roman" pitchFamily="18" charset="0"/>
                <a:cs typeface="Times New Roman" pitchFamily="18" charset="0"/>
              </a:rPr>
              <a:t>Equipments and Supply:</a:t>
            </a:r>
          </a:p>
          <a:p>
            <a:pPr lvl="0"/>
            <a:r>
              <a:rPr lang="en-US" sz="2400" dirty="0" smtClean="0">
                <a:latin typeface="Times New Roman" pitchFamily="18" charset="0"/>
                <a:cs typeface="Times New Roman" pitchFamily="18" charset="0"/>
              </a:rPr>
              <a:t>each SNCU must have all equipments as per standard</a:t>
            </a:r>
          </a:p>
          <a:p>
            <a:pPr lvl="0"/>
            <a:r>
              <a:rPr lang="en-US" sz="2400" dirty="0" smtClean="0">
                <a:latin typeface="Times New Roman" pitchFamily="18" charset="0"/>
                <a:cs typeface="Times New Roman" pitchFamily="18" charset="0"/>
              </a:rPr>
              <a:t> transport incubators available in case of referral of baby to other facility.</a:t>
            </a:r>
          </a:p>
          <a:p>
            <a:pPr lvl="0"/>
            <a:r>
              <a:rPr lang="en-US" sz="2400" dirty="0" smtClean="0">
                <a:latin typeface="Times New Roman" pitchFamily="18" charset="0"/>
                <a:cs typeface="Times New Roman" pitchFamily="18" charset="0"/>
              </a:rPr>
              <a:t>equipments like washing machine for laundry, refrigerator for storing mother’s milk and vaccines, vacuum cleaner for cleaning of unit</a:t>
            </a:r>
          </a:p>
          <a:p>
            <a:pPr lvl="0"/>
            <a:endParaRPr lang="en-US" sz="2400" dirty="0" smtClean="0">
              <a:latin typeface="Times New Roman" pitchFamily="18" charset="0"/>
              <a:cs typeface="Times New Roman" pitchFamily="18" charset="0"/>
            </a:endParaRPr>
          </a:p>
          <a:p>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44016" y="282128"/>
            <a:ext cx="896448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Case record management: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Case sheets and old records related to SNCU must be available at any time and kept properly within the hospital.</a:t>
            </a:r>
          </a:p>
          <a:p>
            <a:pPr lvl="0"/>
            <a:r>
              <a:rPr lang="en-US" sz="2400" b="1" dirty="0" smtClean="0">
                <a:latin typeface="Times New Roman" pitchFamily="18" charset="0"/>
                <a:cs typeface="Times New Roman" pitchFamily="18" charset="0"/>
              </a:rPr>
              <a:t>Cleaning and disinfection: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Guidelines/written instructions/protocols must be displayed in the unit for the unit’s cleaning, disinfection and fumigation routines.</a:t>
            </a:r>
          </a:p>
          <a:p>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r>
              <a:rPr lang="en-US" sz="2400" b="1" u="sng" dirty="0" smtClean="0">
                <a:latin typeface="Times New Roman" pitchFamily="18" charset="0"/>
                <a:cs typeface="Times New Roman" pitchFamily="18" charset="0"/>
              </a:rPr>
              <a:t>Limitations</a:t>
            </a:r>
          </a:p>
          <a:p>
            <a:r>
              <a:rPr lang="en-US" sz="2400" dirty="0" smtClean="0">
                <a:latin typeface="Times New Roman" pitchFamily="18" charset="0"/>
                <a:cs typeface="Times New Roman" pitchFamily="18" charset="0"/>
              </a:rPr>
              <a:t>Difficulty in collecting case sheets from SNCU</a:t>
            </a:r>
          </a:p>
          <a:p>
            <a:r>
              <a:rPr lang="en-US" sz="2400" dirty="0" smtClean="0">
                <a:latin typeface="Times New Roman" pitchFamily="18" charset="0"/>
                <a:cs typeface="Times New Roman" pitchFamily="18" charset="0"/>
              </a:rPr>
              <a:t>Due to insufficient time available &amp; lack of  resources ,this study was carried out with small sample.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3168352" cy="504056"/>
          </a:xfrm>
        </p:spPr>
        <p:txBody>
          <a:bodyPr>
            <a:normAutofit fontScale="90000"/>
          </a:bodyPr>
          <a:lstStyle/>
          <a:p>
            <a:r>
              <a:rPr lang="en-US" sz="2800" b="1" u="sng" dirty="0" smtClean="0">
                <a:latin typeface="Times New Roman" pitchFamily="18" charset="0"/>
                <a:cs typeface="Times New Roman" pitchFamily="18" charset="0"/>
              </a:rPr>
              <a:t>REFFERANCE</a:t>
            </a:r>
            <a:endParaRPr lang="en-US" sz="2800" b="1" u="sng" dirty="0">
              <a:latin typeface="Times New Roman" pitchFamily="18" charset="0"/>
              <a:cs typeface="Times New Roman" pitchFamily="18" charset="0"/>
            </a:endParaRPr>
          </a:p>
        </p:txBody>
      </p:sp>
      <p:sp>
        <p:nvSpPr>
          <p:cNvPr id="35841" name="Rectangle 1"/>
          <p:cNvSpPr>
            <a:spLocks noChangeArrowheads="1"/>
          </p:cNvSpPr>
          <p:nvPr/>
        </p:nvSpPr>
        <p:spPr bwMode="auto">
          <a:xfrm>
            <a:off x="179512" y="860519"/>
            <a:ext cx="8964487"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Sen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Mahalanabis</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 Singh AK,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Som</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TK,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Bandyopadhyay</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 Roy. Newborn Aides: an innovative approach in sick newborn care at a district-level special care unit. S.J Health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Popul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Nutr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2007 Dec;25(4):495-501</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Bhakoo</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O.N. Prematurity in India: What does the future hold?. Journal of Neonatology, Year: 2007, Volume: 21, Issue: 2 Print ISSN: 0971-2179</a:t>
            </a:r>
          </a:p>
          <a:p>
            <a:pPr eaLnBrk="0" fontAlgn="base" hangingPunct="0">
              <a:spcBef>
                <a:spcPct val="0"/>
              </a:spcBef>
              <a:spcAft>
                <a:spcPct val="0"/>
              </a:spcAft>
              <a:buFont typeface="Wingdings" pitchFamily="2" charset="2"/>
              <a:buChar char="v"/>
            </a:pPr>
            <a:r>
              <a:rPr lang="en-US" sz="2000" dirty="0" smtClean="0">
                <a:latin typeface="Times New Roman" pitchFamily="18" charset="0"/>
                <a:cs typeface="Times New Roman" pitchFamily="18" charset="0"/>
              </a:rPr>
              <a:t>Social Sector Service Delivery, Good Practices Resource book, Planning Commission Govt. Of India, United Nations Development </a:t>
            </a:r>
            <a:r>
              <a:rPr lang="en-US" sz="2000" dirty="0" err="1" smtClean="0">
                <a:latin typeface="Times New Roman" pitchFamily="18" charset="0"/>
                <a:cs typeface="Times New Roman" pitchFamily="18" charset="0"/>
              </a:rPr>
              <a:t>Programme</a:t>
            </a:r>
            <a:r>
              <a:rPr lang="en-US" sz="2000" dirty="0" smtClean="0">
                <a:latin typeface="Times New Roman" pitchFamily="18" charset="0"/>
                <a:cs typeface="Times New Roman" pitchFamily="18" charset="0"/>
              </a:rPr>
              <a:t> India, 2009, Page 39</a:t>
            </a:r>
          </a:p>
          <a:p>
            <a:pPr lvl="0">
              <a:buFont typeface="Wingdings" pitchFamily="2" charset="2"/>
              <a:buChar char="v"/>
            </a:pPr>
            <a:r>
              <a:rPr lang="en-US" sz="2000" dirty="0" smtClean="0">
                <a:latin typeface="Times New Roman" pitchFamily="18" charset="0"/>
                <a:cs typeface="Times New Roman" pitchFamily="18" charset="0"/>
              </a:rPr>
              <a:t>National Neonatology </a:t>
            </a:r>
            <a:r>
              <a:rPr lang="en-US" sz="2000" dirty="0" err="1" smtClean="0">
                <a:latin typeface="Times New Roman" pitchFamily="18" charset="0"/>
                <a:cs typeface="Times New Roman" pitchFamily="18" charset="0"/>
              </a:rPr>
              <a:t>Forum’s,Accreditation</a:t>
            </a:r>
            <a:r>
              <a:rPr lang="en-US" sz="2000" dirty="0" smtClean="0">
                <a:latin typeface="Times New Roman" pitchFamily="18" charset="0"/>
                <a:cs typeface="Times New Roman" pitchFamily="18" charset="0"/>
              </a:rPr>
              <a:t> criteria for level II </a:t>
            </a:r>
            <a:r>
              <a:rPr lang="en-US" sz="2000" dirty="0" err="1" smtClean="0">
                <a:latin typeface="Times New Roman" pitchFamily="18" charset="0"/>
                <a:cs typeface="Times New Roman" pitchFamily="18" charset="0"/>
              </a:rPr>
              <a:t>care,Revised</a:t>
            </a:r>
            <a:r>
              <a:rPr lang="en-US" sz="2000" dirty="0" smtClean="0">
                <a:latin typeface="Times New Roman" pitchFamily="18" charset="0"/>
                <a:cs typeface="Times New Roman" pitchFamily="18" charset="0"/>
              </a:rPr>
              <a:t> Edition, 2012</a:t>
            </a:r>
          </a:p>
          <a:p>
            <a:pPr lvl="0">
              <a:buFont typeface="Wingdings" pitchFamily="2" charset="2"/>
              <a:buChar char="v"/>
            </a:pPr>
            <a:r>
              <a:rPr lang="en-US" sz="2000" dirty="0" smtClean="0">
                <a:latin typeface="Times New Roman" pitchFamily="18" charset="0"/>
                <a:cs typeface="Times New Roman" pitchFamily="18" charset="0"/>
              </a:rPr>
              <a:t>Facility Based Newborn care Operational </a:t>
            </a:r>
            <a:r>
              <a:rPr lang="en-US" sz="2000" dirty="0" err="1" smtClean="0">
                <a:latin typeface="Times New Roman" pitchFamily="18" charset="0"/>
                <a:cs typeface="Times New Roman" pitchFamily="18" charset="0"/>
              </a:rPr>
              <a:t>Guide.MOHFW</a:t>
            </a:r>
            <a:r>
              <a:rPr lang="en-US" sz="2000" dirty="0" smtClean="0">
                <a:latin typeface="Times New Roman" pitchFamily="18" charset="0"/>
                <a:cs typeface="Times New Roman" pitchFamily="18" charset="0"/>
              </a:rPr>
              <a:t> (2011)</a:t>
            </a:r>
          </a:p>
          <a:p>
            <a:pPr lvl="0">
              <a:buFont typeface="Wingdings" pitchFamily="2" charset="2"/>
              <a:buChar char="v"/>
            </a:pPr>
            <a:r>
              <a:rPr lang="en-US" sz="2000" dirty="0" smtClean="0">
                <a:latin typeface="Times New Roman" pitchFamily="18" charset="0"/>
                <a:cs typeface="Times New Roman" pitchFamily="18" charset="0"/>
              </a:rPr>
              <a:t>Facility Based Care Of Sick Neonate at </a:t>
            </a:r>
            <a:r>
              <a:rPr lang="en-US" sz="2000" dirty="0" err="1" smtClean="0">
                <a:latin typeface="Times New Roman" pitchFamily="18" charset="0"/>
                <a:cs typeface="Times New Roman" pitchFamily="18" charset="0"/>
              </a:rPr>
              <a:t>Refferal</a:t>
            </a:r>
            <a:r>
              <a:rPr lang="en-US" sz="2000" dirty="0" smtClean="0">
                <a:latin typeface="Times New Roman" pitchFamily="18" charset="0"/>
                <a:cs typeface="Times New Roman" pitchFamily="18" charset="0"/>
              </a:rPr>
              <a:t> Health Facility.NNF (2009)</a:t>
            </a:r>
          </a:p>
          <a:p>
            <a:pPr>
              <a:buFont typeface="Wingdings" pitchFamily="2" charset="2"/>
              <a:buChar char="v"/>
            </a:pPr>
            <a:r>
              <a:rPr lang="en-US" sz="2000" dirty="0" err="1" smtClean="0">
                <a:latin typeface="Times New Roman" pitchFamily="18" charset="0"/>
                <a:cs typeface="Times New Roman" pitchFamily="18" charset="0"/>
              </a:rPr>
              <a:t>Standarda</a:t>
            </a:r>
            <a:r>
              <a:rPr lang="en-US" sz="2000" dirty="0" smtClean="0">
                <a:latin typeface="Times New Roman" pitchFamily="18" charset="0"/>
                <a:cs typeface="Times New Roman" pitchFamily="18" charset="0"/>
              </a:rPr>
              <a:t> for SNCU at District </a:t>
            </a:r>
            <a:r>
              <a:rPr lang="en-US" sz="2000" dirty="0" err="1" smtClean="0">
                <a:latin typeface="Times New Roman" pitchFamily="18" charset="0"/>
                <a:cs typeface="Times New Roman" pitchFamily="18" charset="0"/>
              </a:rPr>
              <a:t>Hospital,IPHS</a:t>
            </a:r>
            <a:r>
              <a:rPr lang="en-US" sz="2000" dirty="0" smtClean="0">
                <a:latin typeface="Times New Roman" pitchFamily="18" charset="0"/>
                <a:cs typeface="Times New Roman" pitchFamily="18" charset="0"/>
              </a:rPr>
              <a:t> Norms for District </a:t>
            </a:r>
            <a:r>
              <a:rPr lang="en-US" sz="2000" dirty="0" err="1" smtClean="0">
                <a:latin typeface="Times New Roman" pitchFamily="18" charset="0"/>
                <a:cs typeface="Times New Roman" pitchFamily="18" charset="0"/>
              </a:rPr>
              <a:t>Hospitl</a:t>
            </a:r>
            <a:r>
              <a:rPr lang="en-US" sz="2000" dirty="0" smtClean="0">
                <a:latin typeface="Times New Roman" pitchFamily="18" charset="0"/>
                <a:cs typeface="Times New Roman" pitchFamily="18" charset="0"/>
              </a:rPr>
              <a:t>, MOHFW (2010)</a:t>
            </a:r>
          </a:p>
          <a:p>
            <a:pPr lvl="0"/>
            <a:endParaRPr lang="en-US" dirty="0" smtClean="0"/>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7" name="Picture 3" descr="C:\Users\dr.girdhari\Desktop\thank-you-for-watching-my-ppt.png"/>
          <p:cNvPicPr>
            <a:picLocks noChangeAspect="1" noChangeArrowheads="1"/>
          </p:cNvPicPr>
          <p:nvPr/>
        </p:nvPicPr>
        <p:blipFill>
          <a:blip r:embed="rId2" cstate="print"/>
          <a:srcRect/>
          <a:stretch>
            <a:fillRect/>
          </a:stretch>
        </p:blipFill>
        <p:spPr bwMode="auto">
          <a:xfrm>
            <a:off x="179512" y="95250"/>
            <a:ext cx="8784976" cy="66675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9144000" cy="7478970"/>
          </a:xfrm>
          <a:prstGeom prst="rect">
            <a:avLst/>
          </a:prstGeom>
          <a:noFill/>
        </p:spPr>
        <p:txBody>
          <a:bodyPr wrap="square" rtlCol="0">
            <a:spAutoFit/>
          </a:bodyPr>
          <a:lstStyle/>
          <a:p>
            <a:endParaRPr lang="en-US" sz="2400" b="1" dirty="0" smtClean="0">
              <a:latin typeface="Times New Roman" pitchFamily="18" charset="0"/>
              <a:cs typeface="Times New Roman" pitchFamily="18" charset="0"/>
            </a:endParaRPr>
          </a:p>
          <a:p>
            <a:r>
              <a:rPr lang="en-US" sz="2400" b="1" u="sng" dirty="0" smtClean="0">
                <a:latin typeface="Times New Roman" pitchFamily="18" charset="0"/>
                <a:cs typeface="Times New Roman" pitchFamily="18" charset="0"/>
              </a:rPr>
              <a:t>Duties of health department:</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err="1" smtClean="0">
                <a:latin typeface="Times New Roman" pitchFamily="18" charset="0"/>
                <a:cs typeface="Times New Roman" pitchFamily="18" charset="0"/>
              </a:rPr>
              <a:t>Promotive</a:t>
            </a:r>
            <a:r>
              <a:rPr lang="en-US" sz="2400" dirty="0" smtClean="0">
                <a:latin typeface="Times New Roman" pitchFamily="18" charset="0"/>
                <a:cs typeface="Times New Roman" pitchFamily="18" charset="0"/>
              </a:rPr>
              <a:t> , preventive , curative </a:t>
            </a:r>
          </a:p>
          <a:p>
            <a:r>
              <a:rPr lang="en-US" sz="2400" dirty="0" smtClean="0">
                <a:latin typeface="Times New Roman" pitchFamily="18" charset="0"/>
                <a:cs typeface="Times New Roman" pitchFamily="18" charset="0"/>
              </a:rPr>
              <a:t>   rehabilitative services </a:t>
            </a:r>
          </a:p>
          <a:p>
            <a:pPr>
              <a:buFont typeface="Arial" pitchFamily="34" charset="0"/>
              <a:buChar char="•"/>
            </a:pPr>
            <a:r>
              <a:rPr lang="en-US" sz="2400" dirty="0" smtClean="0">
                <a:latin typeface="Times New Roman" pitchFamily="18" charset="0"/>
                <a:cs typeface="Times New Roman" pitchFamily="18" charset="0"/>
              </a:rPr>
              <a:t>Equitable and quality health care at primary, </a:t>
            </a:r>
          </a:p>
          <a:p>
            <a:r>
              <a:rPr lang="en-US" sz="2400" dirty="0" smtClean="0">
                <a:latin typeface="Times New Roman" pitchFamily="18" charset="0"/>
                <a:cs typeface="Times New Roman" pitchFamily="18" charset="0"/>
              </a:rPr>
              <a:t>   secondary and tertiary level.</a:t>
            </a:r>
          </a:p>
          <a:p>
            <a:pPr>
              <a:buFont typeface="Arial" pitchFamily="34" charset="0"/>
              <a:buChar char="•"/>
            </a:pPr>
            <a:r>
              <a:rPr lang="en-US" sz="2400" dirty="0" smtClean="0">
                <a:latin typeface="Times New Roman" pitchFamily="18" charset="0"/>
                <a:cs typeface="Times New Roman" pitchFamily="18" charset="0"/>
              </a:rPr>
              <a:t>Reproductive and Child Health Services</a:t>
            </a:r>
          </a:p>
          <a:p>
            <a:pPr>
              <a:buFont typeface="Arial" pitchFamily="34" charset="0"/>
              <a:buChar char="•"/>
            </a:pPr>
            <a:r>
              <a:rPr lang="en-US" sz="2400" dirty="0" smtClean="0">
                <a:latin typeface="Times New Roman" pitchFamily="18" charset="0"/>
                <a:cs typeface="Times New Roman" pitchFamily="18" charset="0"/>
              </a:rPr>
              <a:t> Immunization services  </a:t>
            </a:r>
          </a:p>
          <a:p>
            <a:pPr>
              <a:buFont typeface="Arial" pitchFamily="34" charset="0"/>
              <a:buChar char="•"/>
            </a:pPr>
            <a:r>
              <a:rPr lang="en-US" sz="2400" dirty="0" smtClean="0">
                <a:latin typeface="Times New Roman" pitchFamily="18" charset="0"/>
                <a:cs typeface="Times New Roman" pitchFamily="18" charset="0"/>
              </a:rPr>
              <a:t>Family Welfare Services. </a:t>
            </a:r>
          </a:p>
          <a:p>
            <a:pPr>
              <a:buFont typeface="Arial" pitchFamily="34" charset="0"/>
              <a:buChar char="•"/>
            </a:pPr>
            <a:r>
              <a:rPr lang="en-US" sz="2400" dirty="0" smtClean="0">
                <a:latin typeface="Times New Roman" pitchFamily="18" charset="0"/>
                <a:cs typeface="Times New Roman" pitchFamily="18" charset="0"/>
              </a:rPr>
              <a:t> Provide Essential Obstetric Care</a:t>
            </a:r>
            <a:r>
              <a:rPr lang="en-US" sz="2400" dirty="0" smtClean="0"/>
              <a:t>. </a:t>
            </a:r>
          </a:p>
          <a:p>
            <a:r>
              <a:rPr lang="en-US" sz="2400" b="1" dirty="0" smtClean="0">
                <a:latin typeface="Times New Roman" pitchFamily="18" charset="0"/>
                <a:cs typeface="Times New Roman" pitchFamily="18" charset="0"/>
              </a:rPr>
              <a:t>Various </a:t>
            </a:r>
            <a:r>
              <a:rPr lang="en-US" sz="2400" b="1" dirty="0" err="1" smtClean="0">
                <a:latin typeface="Times New Roman" pitchFamily="18" charset="0"/>
                <a:cs typeface="Times New Roman" pitchFamily="18" charset="0"/>
              </a:rPr>
              <a:t>programme</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Child health Department) </a:t>
            </a:r>
          </a:p>
          <a:p>
            <a:pPr>
              <a:buFont typeface="Arial" pitchFamily="34" charset="0"/>
              <a:buChar char="•"/>
            </a:pPr>
            <a:r>
              <a:rPr lang="en-IN" sz="2400" dirty="0" smtClean="0">
                <a:latin typeface="Times New Roman" pitchFamily="18" charset="0"/>
                <a:cs typeface="Times New Roman" pitchFamily="18" charset="0"/>
              </a:rPr>
              <a:t>Facility Based Newborn and Child Care</a:t>
            </a:r>
          </a:p>
          <a:p>
            <a:pPr>
              <a:buFont typeface="Arial" pitchFamily="34" charset="0"/>
              <a:buChar char="•"/>
            </a:pPr>
            <a:r>
              <a:rPr lang="en-US" sz="2400" dirty="0" smtClean="0">
                <a:latin typeface="Times New Roman" pitchFamily="18" charset="0"/>
                <a:cs typeface="Times New Roman" pitchFamily="18" charset="0"/>
              </a:rPr>
              <a:t>Integrated Management of Neonatal&amp; Childhood Illnesses (IMNCI</a:t>
            </a:r>
            <a:r>
              <a:rPr lang="en-US" sz="2400" b="1" dirty="0" smtClean="0"/>
              <a:t>)</a:t>
            </a:r>
          </a:p>
          <a:p>
            <a:pPr>
              <a:buFont typeface="Arial" pitchFamily="34" charset="0"/>
              <a:buChar char="•"/>
            </a:pPr>
            <a:r>
              <a:rPr lang="en-IN" sz="2400" dirty="0" smtClean="0">
                <a:latin typeface="Times New Roman" pitchFamily="18" charset="0"/>
                <a:cs typeface="Times New Roman" pitchFamily="18" charset="0"/>
              </a:rPr>
              <a:t>Home Based New Born Care (HBNC)</a:t>
            </a:r>
          </a:p>
          <a:p>
            <a:pPr>
              <a:buFont typeface="Arial" pitchFamily="34" charset="0"/>
              <a:buChar char="•"/>
            </a:pPr>
            <a:r>
              <a:rPr lang="en-US" sz="2400" dirty="0" smtClean="0">
                <a:latin typeface="Times New Roman" pitchFamily="18" charset="0"/>
                <a:cs typeface="Times New Roman" pitchFamily="18" charset="0"/>
              </a:rPr>
              <a:t>NAVJAT SHISHU SURAKSHA KARYAKRAM (NSSK)</a:t>
            </a:r>
          </a:p>
          <a:p>
            <a:pPr>
              <a:buFont typeface="Arial" pitchFamily="34" charset="0"/>
              <a:buChar char="•"/>
            </a:pPr>
            <a:r>
              <a:rPr lang="en-US" sz="2400" dirty="0" smtClean="0">
                <a:latin typeface="Times New Roman" pitchFamily="18" charset="0"/>
                <a:cs typeface="Times New Roman" pitchFamily="18" charset="0"/>
              </a:rPr>
              <a:t>NUTRITIONAL REHABILITATION </a:t>
            </a:r>
            <a:r>
              <a:rPr lang="en-IN" sz="2400" dirty="0" smtClean="0">
                <a:latin typeface="Times New Roman" pitchFamily="18" charset="0"/>
                <a:cs typeface="Times New Roman" pitchFamily="18" charset="0"/>
              </a:rPr>
              <a:t>CENTRES (NRC) (treat severe acute </a:t>
            </a:r>
            <a:r>
              <a:rPr lang="en-US" sz="2400" dirty="0" smtClean="0">
                <a:latin typeface="Times New Roman" pitchFamily="18" charset="0"/>
                <a:cs typeface="Times New Roman" pitchFamily="18" charset="0"/>
              </a:rPr>
              <a:t>malnutrition amongst children)</a:t>
            </a:r>
          </a:p>
          <a:p>
            <a:endParaRPr lang="en-US" sz="2400" dirty="0" smtClean="0">
              <a:latin typeface="Times New Roman" pitchFamily="18" charset="0"/>
              <a:cs typeface="Times New Roman" pitchFamily="18" charset="0"/>
            </a:endParaRPr>
          </a:p>
          <a:p>
            <a:r>
              <a:rPr lang="en-US" sz="2400" dirty="0" smtClean="0"/>
              <a:t> </a:t>
            </a:r>
            <a:endParaRPr lang="en-US" sz="2400" dirty="0">
              <a:latin typeface="Times New Roman" pitchFamily="18" charset="0"/>
              <a:cs typeface="Times New Roman" pitchFamily="18" charset="0"/>
            </a:endParaRPr>
          </a:p>
        </p:txBody>
      </p:sp>
      <p:pic>
        <p:nvPicPr>
          <p:cNvPr id="3"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6156176" y="0"/>
            <a:ext cx="2987824" cy="155679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8892480" cy="6740307"/>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INFANT AND YOUNG CHILD FEEDING</a:t>
            </a:r>
          </a:p>
          <a:p>
            <a:pPr>
              <a:buFont typeface="Arial" pitchFamily="34" charset="0"/>
              <a:buChar char="•"/>
            </a:pPr>
            <a:r>
              <a:rPr lang="en-US" sz="2400" dirty="0" smtClean="0">
                <a:latin typeface="Times New Roman" pitchFamily="18" charset="0"/>
                <a:cs typeface="Times New Roman" pitchFamily="18" charset="0"/>
              </a:rPr>
              <a:t>  Introduction of Pentavalent vaccine.</a:t>
            </a:r>
          </a:p>
          <a:p>
            <a:pPr>
              <a:buFont typeface="Arial" pitchFamily="34" charset="0"/>
              <a:buChar char="•"/>
            </a:pPr>
            <a:r>
              <a:rPr lang="en-US" sz="2400" dirty="0" smtClean="0">
                <a:latin typeface="Times New Roman" pitchFamily="18" charset="0"/>
                <a:cs typeface="Times New Roman" pitchFamily="18" charset="0"/>
              </a:rPr>
              <a:t>  State has proposed a new weekly</a:t>
            </a:r>
          </a:p>
          <a:p>
            <a:r>
              <a:rPr lang="en-US" sz="2400" dirty="0" smtClean="0">
                <a:latin typeface="Times New Roman" pitchFamily="18" charset="0"/>
                <a:cs typeface="Times New Roman" pitchFamily="18" charset="0"/>
              </a:rPr>
              <a:t>    Iron Folic Acid supplementation  (WIFS) program </a:t>
            </a:r>
          </a:p>
          <a:p>
            <a:r>
              <a:rPr lang="en-US" sz="2400" dirty="0" smtClean="0">
                <a:latin typeface="Times New Roman" pitchFamily="18" charset="0"/>
                <a:cs typeface="Times New Roman" pitchFamily="18" charset="0"/>
              </a:rPr>
              <a:t>    for adolescent girls in colleges in all the districts. </a:t>
            </a:r>
          </a:p>
          <a:p>
            <a:r>
              <a:rPr lang="en-US" sz="2400" dirty="0" smtClean="0">
                <a:latin typeface="Times New Roman" pitchFamily="18" charset="0"/>
                <a:cs typeface="Times New Roman" pitchFamily="18" charset="0"/>
              </a:rPr>
              <a:t>    This  supplement the efforts of </a:t>
            </a:r>
            <a:r>
              <a:rPr lang="en-US" sz="2400" b="1" dirty="0" err="1" smtClean="0">
                <a:latin typeface="Times New Roman" pitchFamily="18" charset="0"/>
                <a:cs typeface="Times New Roman" pitchFamily="18" charset="0"/>
              </a:rPr>
              <a:t>Indira</a:t>
            </a:r>
            <a:r>
              <a:rPr lang="en-US" sz="2400" b="1" dirty="0" smtClean="0">
                <a:latin typeface="Times New Roman" pitchFamily="18" charset="0"/>
                <a:cs typeface="Times New Roman" pitchFamily="18" charset="0"/>
              </a:rPr>
              <a:t> Bal </a:t>
            </a:r>
            <a:r>
              <a:rPr lang="en-US" sz="2400" b="1" dirty="0" err="1" smtClean="0">
                <a:latin typeface="Times New Roman" pitchFamily="18" charset="0"/>
                <a:cs typeface="Times New Roman" pitchFamily="18" charset="0"/>
              </a:rPr>
              <a:t>Swasthya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Yojana</a:t>
            </a:r>
            <a:r>
              <a:rPr lang="en-US" sz="2400" b="1" dirty="0" smtClean="0">
                <a:latin typeface="Times New Roman" pitchFamily="18" charset="0"/>
                <a:cs typeface="Times New Roman" pitchFamily="18" charset="0"/>
              </a:rPr>
              <a:t> </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Learning's In Dissertation Time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 came to know about various child health </a:t>
            </a:r>
            <a:r>
              <a:rPr lang="en-US" sz="2400" dirty="0" err="1" smtClean="0">
                <a:latin typeface="Times New Roman" pitchFamily="18" charset="0"/>
                <a:cs typeface="Times New Roman" pitchFamily="18" charset="0"/>
              </a:rPr>
              <a:t>programmes</a:t>
            </a:r>
            <a:r>
              <a:rPr lang="en-US" sz="2400" dirty="0" smtClean="0">
                <a:latin typeface="Times New Roman" pitchFamily="18" charset="0"/>
                <a:cs typeface="Times New Roman" pitchFamily="18" charset="0"/>
              </a:rPr>
              <a:t> managed by the organization</a:t>
            </a:r>
            <a:r>
              <a:rPr lang="en-US" sz="2400" dirty="0" smtClean="0"/>
              <a:t>. </a:t>
            </a:r>
          </a:p>
          <a:p>
            <a:pPr>
              <a:buFont typeface="Arial" pitchFamily="34" charset="0"/>
              <a:buChar char="•"/>
            </a:pPr>
            <a:r>
              <a:rPr lang="en-US" sz="2400" dirty="0" smtClean="0"/>
              <a:t>    </a:t>
            </a:r>
            <a:r>
              <a:rPr lang="en-US" sz="2400" dirty="0" smtClean="0">
                <a:latin typeface="Times New Roman" pitchFamily="18" charset="0"/>
                <a:cs typeface="Times New Roman" pitchFamily="18" charset="0"/>
              </a:rPr>
              <a:t>Facility based new born care</a:t>
            </a:r>
          </a:p>
          <a:p>
            <a:pPr>
              <a:buFont typeface="Arial" pitchFamily="34" charset="0"/>
              <a:buChar char="•"/>
            </a:pPr>
            <a:r>
              <a:rPr lang="en-US" sz="2400" dirty="0" smtClean="0">
                <a:latin typeface="Times New Roman" pitchFamily="18" charset="0"/>
                <a:cs typeface="Times New Roman" pitchFamily="18" charset="0"/>
              </a:rPr>
              <a:t>    Essential new born care,</a:t>
            </a:r>
          </a:p>
          <a:p>
            <a:pPr>
              <a:buFont typeface="Arial" pitchFamily="34" charset="0"/>
              <a:buChar char="•"/>
            </a:pPr>
            <a:r>
              <a:rPr lang="en-US" sz="2400" dirty="0" smtClean="0">
                <a:latin typeface="Times New Roman" pitchFamily="18" charset="0"/>
                <a:cs typeface="Times New Roman" pitchFamily="18" charset="0"/>
              </a:rPr>
              <a:t>    Routine Immunization,</a:t>
            </a:r>
          </a:p>
          <a:p>
            <a:pPr>
              <a:buFont typeface="Arial" pitchFamily="34" charset="0"/>
              <a:buChar char="•"/>
            </a:pPr>
            <a:r>
              <a:rPr lang="en-US" sz="2400" dirty="0" smtClean="0">
                <a:latin typeface="Times New Roman" pitchFamily="18" charset="0"/>
                <a:cs typeface="Times New Roman" pitchFamily="18" charset="0"/>
              </a:rPr>
              <a:t>    Home base New born care,</a:t>
            </a:r>
          </a:p>
          <a:p>
            <a:pPr>
              <a:buFont typeface="Arial" pitchFamily="34" charset="0"/>
              <a:buChar char="•"/>
            </a:pPr>
            <a:r>
              <a:rPr lang="en-US" sz="2400" dirty="0" smtClean="0">
                <a:latin typeface="Times New Roman" pitchFamily="18" charset="0"/>
                <a:cs typeface="Times New Roman" pitchFamily="18" charset="0"/>
              </a:rPr>
              <a:t>    IMNCI (integrated management of newborn child </a:t>
            </a:r>
            <a:r>
              <a:rPr lang="en-US" sz="2400" dirty="0" err="1" smtClean="0">
                <a:latin typeface="Times New Roman" pitchFamily="18" charset="0"/>
                <a:cs typeface="Times New Roman" pitchFamily="18" charset="0"/>
              </a:rPr>
              <a:t>illiness</a:t>
            </a:r>
            <a:r>
              <a:rPr lang="en-US" sz="2400" dirty="0" smtClean="0">
                <a:latin typeface="Times New Roman" pitchFamily="18" charset="0"/>
                <a:cs typeface="Times New Roman" pitchFamily="18" charset="0"/>
              </a:rPr>
              <a:t>.</a:t>
            </a:r>
          </a:p>
          <a:p>
            <a:pPr>
              <a:buFont typeface="Arial" pitchFamily="34" charset="0"/>
              <a:buChar char="•"/>
            </a:pPr>
            <a:r>
              <a:rPr lang="en-US" sz="2400" dirty="0" smtClean="0">
                <a:latin typeface="Times New Roman" pitchFamily="18" charset="0"/>
                <a:cs typeface="Times New Roman" pitchFamily="18" charset="0"/>
              </a:rPr>
              <a:t>    Extensive field work experience .</a:t>
            </a:r>
          </a:p>
          <a:p>
            <a:pPr>
              <a:buFont typeface="Arial" pitchFamily="34" charset="0"/>
              <a:buChar char="•"/>
            </a:pPr>
            <a:r>
              <a:rPr lang="en-US" sz="2400" dirty="0" smtClean="0">
                <a:latin typeface="Times New Roman" pitchFamily="18" charset="0"/>
                <a:cs typeface="Times New Roman" pitchFamily="18" charset="0"/>
              </a:rPr>
              <a:t>    Attended review meetings of CMO </a:t>
            </a:r>
          </a:p>
          <a:p>
            <a:endParaRPr lang="en-US" sz="2400" dirty="0">
              <a:latin typeface="Times New Roman" pitchFamily="18" charset="0"/>
              <a:cs typeface="Times New Roman" pitchFamily="18" charset="0"/>
            </a:endParaRPr>
          </a:p>
        </p:txBody>
      </p:sp>
      <p:pic>
        <p:nvPicPr>
          <p:cNvPr id="3"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6300192" y="0"/>
            <a:ext cx="2843808" cy="155679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0"/>
            <a:ext cx="8712968" cy="7386638"/>
          </a:xfrm>
          <a:prstGeom prst="rect">
            <a:avLst/>
          </a:prstGeom>
          <a:noFill/>
        </p:spPr>
        <p:txBody>
          <a:bodyPr wrap="square" rtlCol="0">
            <a:spAutoFit/>
          </a:bodyPr>
          <a:lstStyle/>
          <a:p>
            <a:r>
              <a:rPr lang="en-US" sz="2400" b="1" u="sng" dirty="0" smtClean="0">
                <a:latin typeface="Times New Roman" pitchFamily="18" charset="0"/>
                <a:cs typeface="Times New Roman" pitchFamily="18" charset="0"/>
              </a:rPr>
              <a:t>INTRODUCTION OF STUDY</a:t>
            </a:r>
            <a:endParaRPr lang="en-US" sz="2400" dirty="0" smtClean="0">
              <a:latin typeface="Times New Roman" pitchFamily="18" charset="0"/>
              <a:cs typeface="Times New Roman" pitchFamily="18" charset="0"/>
            </a:endParaRPr>
          </a:p>
          <a:p>
            <a:pPr>
              <a:buFont typeface="Wingdings" pitchFamily="2" charset="2"/>
              <a:buChar char="§"/>
            </a:pPr>
            <a:endParaRPr lang="en-US" sz="2400" dirty="0" smtClean="0">
              <a:latin typeface="Times New Roman" pitchFamily="18" charset="0"/>
              <a:cs typeface="Times New Roman" pitchFamily="18" charset="0"/>
            </a:endParaRPr>
          </a:p>
          <a:p>
            <a:pPr>
              <a:buFont typeface="Wingdings" pitchFamily="2" charset="2"/>
              <a:buChar char="§"/>
            </a:pPr>
            <a:r>
              <a:rPr lang="en-US" sz="2400" dirty="0" smtClean="0">
                <a:latin typeface="Times New Roman" pitchFamily="18" charset="0"/>
                <a:cs typeface="Times New Roman" pitchFamily="18" charset="0"/>
              </a:rPr>
              <a:t>In India, 26 million babies born per year</a:t>
            </a:r>
          </a:p>
          <a:p>
            <a:pPr>
              <a:buFont typeface="Wingdings" pitchFamily="2" charset="2"/>
              <a:buChar char="§"/>
            </a:pPr>
            <a:r>
              <a:rPr lang="en-US" sz="2400" dirty="0" smtClean="0">
                <a:latin typeface="Times New Roman" pitchFamily="18" charset="0"/>
                <a:cs typeface="Times New Roman" pitchFamily="18" charset="0"/>
              </a:rPr>
              <a:t>9.4lac babies die before a month of life</a:t>
            </a:r>
          </a:p>
          <a:p>
            <a:pPr>
              <a:buFont typeface="Wingdings" pitchFamily="2" charset="2"/>
              <a:buChar char="§"/>
            </a:pPr>
            <a:r>
              <a:rPr lang="en-US" sz="2400" dirty="0" smtClean="0">
                <a:latin typeface="Times New Roman" pitchFamily="18" charset="0"/>
                <a:cs typeface="Times New Roman" pitchFamily="18" charset="0"/>
              </a:rPr>
              <a:t>India share (approx 25-30%) of neonatal deaths in the world.</a:t>
            </a:r>
          </a:p>
          <a:p>
            <a:pPr>
              <a:buFont typeface="Wingdings" pitchFamily="2" charset="2"/>
              <a:buChar char="§"/>
            </a:pPr>
            <a:r>
              <a:rPr lang="en-US" sz="2400" dirty="0" smtClean="0">
                <a:latin typeface="Times New Roman" pitchFamily="18" charset="0"/>
                <a:cs typeface="Times New Roman" pitchFamily="18" charset="0"/>
              </a:rPr>
              <a:t>NMR contribute 2/3 of IMR. And main causes of mortality is hypothermia, asphyxia, infections, prematurity and respiratory distress.</a:t>
            </a:r>
          </a:p>
          <a:p>
            <a:pPr>
              <a:buFont typeface="Wingdings" pitchFamily="2" charset="2"/>
              <a:buChar char="§"/>
            </a:pPr>
            <a:r>
              <a:rPr lang="en-US" sz="2400" dirty="0" smtClean="0">
                <a:latin typeface="Times New Roman" pitchFamily="18" charset="0"/>
                <a:cs typeface="Times New Roman" pitchFamily="18" charset="0"/>
              </a:rPr>
              <a:t>So keys steps to resolve these problem NHM established  Facility Based Newborn Care (FBNC) services at various levels of health care facilities</a:t>
            </a:r>
          </a:p>
          <a:p>
            <a:pPr>
              <a:buFont typeface="Wingdings" pitchFamily="2" charset="2"/>
              <a:buChar char="§"/>
            </a:pPr>
            <a:r>
              <a:rPr lang="en-US" sz="2400" dirty="0" smtClean="0">
                <a:latin typeface="Times New Roman" pitchFamily="18" charset="0"/>
                <a:cs typeface="Times New Roman" pitchFamily="18" charset="0"/>
              </a:rPr>
              <a:t>FBNC has potential reduce NMR by 25-30%.</a:t>
            </a:r>
          </a:p>
          <a:p>
            <a:r>
              <a:rPr lang="en-US" sz="2400" dirty="0" smtClean="0">
                <a:latin typeface="Times New Roman" pitchFamily="18" charset="0"/>
                <a:cs typeface="Times New Roman" pitchFamily="18" charset="0"/>
              </a:rPr>
              <a:t>Three levels of neonatal care under the FBNC</a:t>
            </a:r>
          </a:p>
          <a:p>
            <a:r>
              <a:rPr lang="en-US" sz="2400" b="1" dirty="0" smtClean="0">
                <a:latin typeface="Times New Roman" pitchFamily="18" charset="0"/>
                <a:cs typeface="Times New Roman" pitchFamily="18" charset="0"/>
              </a:rPr>
              <a:t>Level I- At CHC level </a:t>
            </a:r>
            <a:r>
              <a:rPr lang="en-US" sz="2400" dirty="0" smtClean="0">
                <a:latin typeface="Times New Roman" pitchFamily="18" charset="0"/>
                <a:cs typeface="Times New Roman" pitchFamily="18" charset="0"/>
              </a:rPr>
              <a:t>Neonatal Stabilization Units (NSUs) </a:t>
            </a:r>
          </a:p>
          <a:p>
            <a:r>
              <a:rPr lang="en-US" sz="2400" b="1" dirty="0" smtClean="0">
                <a:latin typeface="Times New Roman" pitchFamily="18" charset="0"/>
                <a:cs typeface="Times New Roman" pitchFamily="18" charset="0"/>
              </a:rPr>
              <a:t>Level II</a:t>
            </a:r>
            <a:r>
              <a:rPr lang="en-US" sz="2400" dirty="0" smtClean="0">
                <a:latin typeface="Times New Roman" pitchFamily="18" charset="0"/>
                <a:cs typeface="Times New Roman" pitchFamily="18" charset="0"/>
              </a:rPr>
              <a:t> care includes functioning of Special Newborn Care Units (SNCUs) at the district</a:t>
            </a:r>
          </a:p>
          <a:p>
            <a:r>
              <a:rPr lang="en-US" sz="2400" b="1" dirty="0" smtClean="0">
                <a:latin typeface="Times New Roman" pitchFamily="18" charset="0"/>
                <a:cs typeface="Times New Roman" pitchFamily="18" charset="0"/>
              </a:rPr>
              <a:t>Level III</a:t>
            </a:r>
            <a:r>
              <a:rPr lang="en-US" sz="2400" dirty="0" smtClean="0">
                <a:latin typeface="Times New Roman" pitchFamily="18" charset="0"/>
                <a:cs typeface="Times New Roman" pitchFamily="18" charset="0"/>
              </a:rPr>
              <a:t>  Neonatal Intensive Care Units (NICU) including assisted ventilation and major surgery. </a:t>
            </a:r>
          </a:p>
          <a:p>
            <a:endParaRPr lang="en-US" sz="2400" dirty="0" smtClean="0">
              <a:latin typeface="Times New Roman" pitchFamily="18" charset="0"/>
              <a:cs typeface="Times New Roman" pitchFamily="18" charset="0"/>
            </a:endParaRPr>
          </a:p>
          <a:p>
            <a:endParaRPr lang="en-US" dirty="0"/>
          </a:p>
        </p:txBody>
      </p:sp>
      <p:pic>
        <p:nvPicPr>
          <p:cNvPr id="2050" name="Picture 2" descr="C:\Users\dr.girdhari\Desktop\download.jpg"/>
          <p:cNvPicPr>
            <a:picLocks noChangeAspect="1" noChangeArrowheads="1"/>
          </p:cNvPicPr>
          <p:nvPr/>
        </p:nvPicPr>
        <p:blipFill>
          <a:blip r:embed="rId2" cstate="print"/>
          <a:srcRect/>
          <a:stretch>
            <a:fillRect/>
          </a:stretch>
        </p:blipFill>
        <p:spPr bwMode="auto">
          <a:xfrm>
            <a:off x="5364088" y="0"/>
            <a:ext cx="3779913" cy="155679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640960" cy="6278642"/>
          </a:xfrm>
          <a:prstGeom prst="rect">
            <a:avLst/>
          </a:prstGeom>
          <a:noFill/>
        </p:spPr>
        <p:txBody>
          <a:bodyPr wrap="square" rtlCol="0">
            <a:spAutoFit/>
          </a:bodyPr>
          <a:lstStyle/>
          <a:p>
            <a:r>
              <a:rPr lang="en-US" sz="2400" b="1" u="sng" dirty="0" smtClean="0">
                <a:latin typeface="Times New Roman" pitchFamily="18" charset="0"/>
                <a:cs typeface="Times New Roman" pitchFamily="18" charset="0"/>
              </a:rPr>
              <a:t>RATIONALE OF STUDY</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smtClean="0">
                <a:latin typeface="Times New Roman" pitchFamily="18" charset="0"/>
                <a:cs typeface="Times New Roman" pitchFamily="18" charset="0"/>
              </a:rPr>
              <a:t>Improve the availability of quality newborn care services.</a:t>
            </a:r>
          </a:p>
          <a:p>
            <a:pPr marL="457200" indent="-457200">
              <a:buFont typeface="+mj-lt"/>
              <a:buAutoNum type="arabicPeriod"/>
            </a:pPr>
            <a:r>
              <a:rPr lang="en-US" sz="2400" dirty="0" smtClean="0">
                <a:latin typeface="Times New Roman" pitchFamily="18" charset="0"/>
                <a:cs typeface="Times New Roman" pitchFamily="18" charset="0"/>
              </a:rPr>
              <a:t>Newborn survival for significant reduction in  IMR and U5MR and strengthen the care of sick, premature, low birth weight newborns at the various levels of facilities.</a:t>
            </a:r>
          </a:p>
          <a:p>
            <a:pPr marL="457200" lvl="0" indent="-457200">
              <a:buFont typeface="+mj-lt"/>
              <a:buAutoNum type="arabicPeriod"/>
            </a:pPr>
            <a:r>
              <a:rPr lang="en-US" sz="2400" dirty="0" smtClean="0">
                <a:latin typeface="Times New Roman" pitchFamily="18" charset="0"/>
                <a:cs typeface="Times New Roman" pitchFamily="18" charset="0"/>
              </a:rPr>
              <a:t>Identifying the gaps,  it help in the decision making process  and the corrective actions can be taken immediately.</a:t>
            </a:r>
          </a:p>
          <a:p>
            <a:pPr marL="457200" indent="-457200"/>
            <a:r>
              <a:rPr lang="en-US" sz="2400" b="1" u="sng" dirty="0" smtClean="0">
                <a:latin typeface="Times New Roman" pitchFamily="18" charset="0"/>
                <a:cs typeface="Times New Roman" pitchFamily="18" charset="0"/>
              </a:rPr>
              <a:t>REVIEW OF LITERATURE</a:t>
            </a:r>
          </a:p>
          <a:p>
            <a:pPr marL="457200" lvl="0" indent="-457200">
              <a:buFont typeface="+mj-lt"/>
              <a:buAutoNum type="arabicPeriod"/>
            </a:pPr>
            <a:r>
              <a:rPr lang="en-US" sz="2400" dirty="0" smtClean="0">
                <a:latin typeface="Times New Roman" pitchFamily="18" charset="0"/>
                <a:cs typeface="Times New Roman" pitchFamily="18" charset="0"/>
              </a:rPr>
              <a:t>A study was conducted to assess the functioning of SCNUs in eight rural districts of </a:t>
            </a:r>
            <a:r>
              <a:rPr lang="en-US" sz="2400" dirty="0" err="1" smtClean="0">
                <a:latin typeface="Times New Roman" pitchFamily="18" charset="0"/>
                <a:cs typeface="Times New Roman" pitchFamily="18" charset="0"/>
              </a:rPr>
              <a:t>India,on</a:t>
            </a:r>
            <a:r>
              <a:rPr lang="en-US" sz="2400" dirty="0" smtClean="0">
                <a:latin typeface="Times New Roman" pitchFamily="18" charset="0"/>
                <a:cs typeface="Times New Roman" pitchFamily="18" charset="0"/>
              </a:rPr>
              <a:t> secondary data from the eight units that had been functioning for at least one year. A cross-sectional survey .</a:t>
            </a:r>
          </a:p>
          <a:p>
            <a:pPr marL="457200" lvl="0" indent="-457200">
              <a:buFont typeface="+mj-lt"/>
              <a:buAutoNum type="arabicPeriod"/>
            </a:pPr>
            <a:r>
              <a:rPr lang="en-US" sz="2400" dirty="0" smtClean="0">
                <a:latin typeface="Times New Roman" pitchFamily="18" charset="0"/>
                <a:cs typeface="Times New Roman" pitchFamily="18" charset="0"/>
              </a:rPr>
              <a:t>Evaluate the impact of creating a sick newborn care unit (SNCU) in a district hospital on neonatal mortality rate (NMR), in a district hospital with 6500 deliveries. Baseline data for 10 months were compared with 2 years data of SNCU operation. </a:t>
            </a:r>
          </a:p>
          <a:p>
            <a:pPr marL="342900" indent="-342900">
              <a:buFont typeface="+mj-lt"/>
              <a:buAutoNum type="arabicPeriod"/>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208912" cy="4339650"/>
          </a:xfrm>
          <a:prstGeom prst="rect">
            <a:avLst/>
          </a:prstGeom>
          <a:noFill/>
        </p:spPr>
        <p:txBody>
          <a:bodyPr wrap="square" rtlCol="0">
            <a:spAutoFit/>
          </a:bodyPr>
          <a:lstStyle/>
          <a:p>
            <a:r>
              <a:rPr lang="en-US" dirty="0" smtClean="0"/>
              <a:t> </a:t>
            </a:r>
          </a:p>
          <a:p>
            <a:pPr marL="342900" indent="-342900"/>
            <a:r>
              <a:rPr lang="en-US" sz="2400" dirty="0" smtClean="0">
                <a:latin typeface="Times New Roman" pitchFamily="18" charset="0"/>
                <a:cs typeface="Times New Roman" pitchFamily="18" charset="0"/>
              </a:rPr>
              <a:t>3  </a:t>
            </a:r>
            <a:r>
              <a:rPr lang="en-US" dirty="0" smtClean="0"/>
              <a:t> …</a:t>
            </a:r>
            <a:r>
              <a:rPr lang="en-US" sz="2400" dirty="0" smtClean="0">
                <a:latin typeface="Times New Roman" pitchFamily="18" charset="0"/>
                <a:cs typeface="Times New Roman" pitchFamily="18" charset="0"/>
              </a:rPr>
              <a:t>A study of neonatal admission into </a:t>
            </a:r>
            <a:r>
              <a:rPr lang="en-US" sz="2400" dirty="0" err="1" smtClean="0">
                <a:latin typeface="Times New Roman" pitchFamily="18" charset="0"/>
                <a:cs typeface="Times New Roman" pitchFamily="18" charset="0"/>
              </a:rPr>
              <a:t>anewborn</a:t>
            </a:r>
            <a:r>
              <a:rPr lang="en-US" sz="2400" dirty="0" smtClean="0">
                <a:latin typeface="Times New Roman" pitchFamily="18" charset="0"/>
                <a:cs typeface="Times New Roman" pitchFamily="18" charset="0"/>
              </a:rPr>
              <a:t> special care </a:t>
            </a:r>
            <a:r>
              <a:rPr lang="en-US" sz="2400" dirty="0" err="1" smtClean="0">
                <a:latin typeface="Times New Roman" pitchFamily="18" charset="0"/>
                <a:cs typeface="Times New Roman" pitchFamily="18" charset="0"/>
              </a:rPr>
              <a:t>unit.Nigeria</a:t>
            </a:r>
            <a:r>
              <a:rPr lang="en-US" sz="2400" dirty="0" smtClean="0">
                <a:latin typeface="Times New Roman" pitchFamily="18" charset="0"/>
                <a:cs typeface="Times New Roman" pitchFamily="18" charset="0"/>
              </a:rPr>
              <a:t> journal of </a:t>
            </a:r>
            <a:r>
              <a:rPr lang="en-US" sz="2400" dirty="0" err="1" smtClean="0">
                <a:latin typeface="Times New Roman" pitchFamily="18" charset="0"/>
                <a:cs typeface="Times New Roman" pitchFamily="18" charset="0"/>
              </a:rPr>
              <a:t>peadiatric</a:t>
            </a:r>
            <a:r>
              <a:rPr lang="en-US" sz="2400" dirty="0" smtClean="0">
                <a:latin typeface="Times New Roman" pitchFamily="18" charset="0"/>
                <a:cs typeface="Times New Roman" pitchFamily="18" charset="0"/>
              </a:rPr>
              <a:t> 1994:21:20:A retrospective study of newborn babies admitted over </a:t>
            </a:r>
            <a:r>
              <a:rPr lang="en-US" sz="2400" dirty="0" err="1" smtClean="0">
                <a:latin typeface="Times New Roman" pitchFamily="18" charset="0"/>
                <a:cs typeface="Times New Roman" pitchFamily="18" charset="0"/>
              </a:rPr>
              <a:t>aperiod</a:t>
            </a:r>
            <a:r>
              <a:rPr lang="en-US" sz="2400" dirty="0" smtClean="0">
                <a:latin typeface="Times New Roman" pitchFamily="18" charset="0"/>
                <a:cs typeface="Times New Roman" pitchFamily="18" charset="0"/>
              </a:rPr>
              <a:t> of six year into the  Newborn special care unit(NBSCU).the number of babies admitted was 5376.babies of LBW comprised 25.7percent of total </a:t>
            </a:r>
            <a:r>
              <a:rPr lang="en-US" sz="2400" dirty="0" err="1" smtClean="0">
                <a:latin typeface="Times New Roman" pitchFamily="18" charset="0"/>
                <a:cs typeface="Times New Roman" pitchFamily="18" charset="0"/>
              </a:rPr>
              <a:t>admission.there</a:t>
            </a:r>
            <a:r>
              <a:rPr lang="en-US" sz="2400" dirty="0" smtClean="0">
                <a:latin typeface="Times New Roman" pitchFamily="18" charset="0"/>
                <a:cs typeface="Times New Roman" pitchFamily="18" charset="0"/>
              </a:rPr>
              <a:t> was progressive annual increase in the admission of </a:t>
            </a:r>
            <a:r>
              <a:rPr lang="en-US" sz="2400" dirty="0" err="1" smtClean="0">
                <a:latin typeface="Times New Roman" pitchFamily="18" charset="0"/>
                <a:cs typeface="Times New Roman" pitchFamily="18" charset="0"/>
              </a:rPr>
              <a:t>outborn</a:t>
            </a:r>
            <a:r>
              <a:rPr lang="en-US" sz="2400" dirty="0" smtClean="0">
                <a:latin typeface="Times New Roman" pitchFamily="18" charset="0"/>
                <a:cs typeface="Times New Roman" pitchFamily="18" charset="0"/>
              </a:rPr>
              <a:t> babies from 0.7 percent in 1982 to 21.4 in 1987.there similar annual increase in admission of babies of LBW from 17.3 to 51.8percent.the overall mortality was high at 10.5 percent of the cases.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1"/>
            <a:ext cx="8640960" cy="5909310"/>
          </a:xfrm>
          <a:prstGeom prst="rect">
            <a:avLst/>
          </a:prstGeom>
          <a:noFill/>
        </p:spPr>
        <p:txBody>
          <a:bodyPr wrap="square" numCol="1" rtlCol="0">
            <a:spAutoFit/>
          </a:bodyPr>
          <a:lstStyle/>
          <a:p>
            <a:r>
              <a:rPr lang="en-US" sz="2400" b="1" u="sng" dirty="0" smtClean="0">
                <a:latin typeface="Times New Roman" pitchFamily="18" charset="0"/>
                <a:cs typeface="Times New Roman" pitchFamily="18" charset="0"/>
              </a:rPr>
              <a:t>OBJECTIVE:</a:t>
            </a:r>
            <a:r>
              <a:rPr lang="en-US" b="1" u="sng" dirty="0" smtClean="0"/>
              <a:t> </a:t>
            </a:r>
            <a:endParaRPr lang="en-US" dirty="0" smtClean="0"/>
          </a:p>
          <a:p>
            <a:pPr marL="342900" lvl="0" indent="-342900">
              <a:buFont typeface="+mj-lt"/>
              <a:buAutoNum type="arabicPeriod"/>
            </a:pPr>
            <a:r>
              <a:rPr lang="en-US" sz="2400" dirty="0" smtClean="0">
                <a:latin typeface="Times New Roman" pitchFamily="18" charset="0"/>
                <a:cs typeface="Times New Roman" pitchFamily="18" charset="0"/>
              </a:rPr>
              <a:t>To assess the quality of services provided by Special Newborn Care Units (SNCU) in selected districts of Haryana on basis of following factors</a:t>
            </a:r>
          </a:p>
          <a:p>
            <a:pPr lvl="1">
              <a:buFont typeface="Arial" pitchFamily="34" charset="0"/>
              <a:buChar char="•"/>
            </a:pPr>
            <a:r>
              <a:rPr lang="en-US" sz="2400" dirty="0" smtClean="0">
                <a:latin typeface="Times New Roman" pitchFamily="18" charset="0"/>
                <a:cs typeface="Times New Roman" pitchFamily="18" charset="0"/>
              </a:rPr>
              <a:t>Services                                     Infrastructure</a:t>
            </a:r>
          </a:p>
          <a:p>
            <a:pPr lvl="1">
              <a:buFont typeface="Arial" pitchFamily="34" charset="0"/>
              <a:buChar char="•"/>
            </a:pPr>
            <a:r>
              <a:rPr lang="en-US" sz="2400" dirty="0" smtClean="0">
                <a:latin typeface="Times New Roman" pitchFamily="18" charset="0"/>
                <a:cs typeface="Times New Roman" pitchFamily="18" charset="0"/>
              </a:rPr>
              <a:t>Equipments                                Human Resources</a:t>
            </a:r>
          </a:p>
          <a:p>
            <a:pPr lvl="1">
              <a:buFont typeface="Arial" pitchFamily="34" charset="0"/>
              <a:buChar char="•"/>
            </a:pPr>
            <a:r>
              <a:rPr lang="en-US" sz="2400" dirty="0" smtClean="0">
                <a:latin typeface="Times New Roman" pitchFamily="18" charset="0"/>
                <a:cs typeface="Times New Roman" pitchFamily="18" charset="0"/>
              </a:rPr>
              <a:t>Protocols and processes             Facilities of thermoregulation</a:t>
            </a:r>
          </a:p>
          <a:p>
            <a:pPr lvl="1">
              <a:buFont typeface="Arial" pitchFamily="34" charset="0"/>
              <a:buChar char="•"/>
            </a:pPr>
            <a:r>
              <a:rPr lang="en-US" sz="2400" dirty="0" smtClean="0">
                <a:latin typeface="Times New Roman" pitchFamily="18" charset="0"/>
                <a:cs typeface="Times New Roman" pitchFamily="18" charset="0"/>
              </a:rPr>
              <a:t>Drugs ,fluid and nutrition           Laboratory facilities</a:t>
            </a:r>
          </a:p>
          <a:p>
            <a:pPr lvl="1">
              <a:buFont typeface="Arial" pitchFamily="34" charset="0"/>
              <a:buChar char="•"/>
            </a:pP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room/OT and resuscitation</a:t>
            </a:r>
          </a:p>
          <a:p>
            <a:pPr lvl="1">
              <a:buFont typeface="Arial" pitchFamily="34" charset="0"/>
              <a:buChar char="•"/>
            </a:pPr>
            <a:r>
              <a:rPr lang="en-US" sz="2400" dirty="0" smtClean="0">
                <a:latin typeface="Times New Roman" pitchFamily="18" charset="0"/>
                <a:cs typeface="Times New Roman" pitchFamily="18" charset="0"/>
              </a:rPr>
              <a:t>Infection control practices          Case record maintenance</a:t>
            </a:r>
          </a:p>
          <a:p>
            <a:pPr marL="342900" lvl="0" indent="-342900">
              <a:buFont typeface="+mj-lt"/>
              <a:buAutoNum type="arabicPeriod"/>
            </a:pPr>
            <a:endParaRPr lang="en-US" sz="2400" dirty="0" smtClean="0">
              <a:latin typeface="Times New Roman" pitchFamily="18" charset="0"/>
              <a:cs typeface="Times New Roman" pitchFamily="18" charset="0"/>
            </a:endParaRPr>
          </a:p>
          <a:p>
            <a:pPr marL="342900" lvl="0" indent="-342900">
              <a:buFont typeface="+mj-lt"/>
              <a:buAutoNum type="arabicPeriod"/>
            </a:pPr>
            <a:endParaRPr lang="en-US" sz="2400" dirty="0" smtClean="0">
              <a:latin typeface="Times New Roman" pitchFamily="18" charset="0"/>
              <a:cs typeface="Times New Roman" pitchFamily="18" charset="0"/>
            </a:endParaRPr>
          </a:p>
          <a:p>
            <a:pPr marL="342900" lvl="0" indent="-342900">
              <a:buFont typeface="+mj-lt"/>
              <a:buAutoNum type="arabicPeriod"/>
            </a:pPr>
            <a:r>
              <a:rPr lang="en-US" sz="2400" dirty="0" smtClean="0">
                <a:latin typeface="Times New Roman" pitchFamily="18" charset="0"/>
                <a:cs typeface="Times New Roman" pitchFamily="18" charset="0"/>
              </a:rPr>
              <a:t>To monitor and identify gaps in the functioning of SNCUs in selected districts of Haryana with help of national neonatal forum tool.</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496944" cy="6278642"/>
          </a:xfrm>
          <a:prstGeom prst="rect">
            <a:avLst/>
          </a:prstGeom>
          <a:noFill/>
        </p:spPr>
        <p:txBody>
          <a:bodyPr wrap="square" rtlCol="0">
            <a:spAutoFit/>
          </a:bodyPr>
          <a:lstStyle/>
          <a:p>
            <a:r>
              <a:rPr lang="en-US" sz="2400" b="1" u="sng" dirty="0" smtClean="0">
                <a:latin typeface="Times New Roman" pitchFamily="18" charset="0"/>
                <a:cs typeface="Times New Roman" pitchFamily="18" charset="0"/>
              </a:rPr>
              <a:t>Materials &amp; Methods </a:t>
            </a:r>
            <a:endParaRPr lang="en-US" sz="2400" dirty="0" smtClean="0">
              <a:latin typeface="Times New Roman" pitchFamily="18" charset="0"/>
              <a:cs typeface="Times New Roman" pitchFamily="18" charset="0"/>
            </a:endParaRPr>
          </a:p>
          <a:p>
            <a:r>
              <a:rPr lang="en-US" b="1" dirty="0" smtClean="0"/>
              <a:t> </a:t>
            </a:r>
            <a:endParaRPr lang="en-US" dirty="0" smtClean="0"/>
          </a:p>
          <a:p>
            <a:r>
              <a:rPr lang="en-US" sz="2400" b="1" dirty="0" smtClean="0">
                <a:latin typeface="Times New Roman" pitchFamily="18" charset="0"/>
                <a:cs typeface="Times New Roman" pitchFamily="18" charset="0"/>
              </a:rPr>
              <a:t>Study area- </a:t>
            </a:r>
            <a:r>
              <a:rPr lang="en-US" sz="2400" dirty="0" smtClean="0">
                <a:latin typeface="Times New Roman" pitchFamily="18" charset="0"/>
                <a:cs typeface="Times New Roman" pitchFamily="18" charset="0"/>
              </a:rPr>
              <a:t>            Five districts of Haryana </a:t>
            </a:r>
          </a:p>
          <a:p>
            <a:r>
              <a:rPr lang="en-US" sz="2400" b="1" dirty="0" smtClean="0">
                <a:latin typeface="Times New Roman" pitchFamily="18" charset="0"/>
                <a:cs typeface="Times New Roman" pitchFamily="18" charset="0"/>
              </a:rPr>
              <a:t>Study Design </a:t>
            </a:r>
            <a:r>
              <a:rPr lang="en-US" sz="2400" dirty="0" smtClean="0">
                <a:latin typeface="Times New Roman" pitchFamily="18" charset="0"/>
                <a:cs typeface="Times New Roman" pitchFamily="18" charset="0"/>
              </a:rPr>
              <a:t>-        Cross-sectional study. </a:t>
            </a:r>
          </a:p>
          <a:p>
            <a:r>
              <a:rPr lang="en-US" sz="2400" b="1" dirty="0" smtClean="0">
                <a:latin typeface="Times New Roman" pitchFamily="18" charset="0"/>
                <a:cs typeface="Times New Roman" pitchFamily="18" charset="0"/>
              </a:rPr>
              <a:t>Study period </a:t>
            </a:r>
            <a:r>
              <a:rPr lang="en-US" sz="2400" dirty="0" smtClean="0">
                <a:latin typeface="Times New Roman" pitchFamily="18" charset="0"/>
                <a:cs typeface="Times New Roman" pitchFamily="18" charset="0"/>
              </a:rPr>
              <a:t>–        Feb 3</a:t>
            </a:r>
            <a:r>
              <a:rPr lang="en-US" sz="2400" baseline="30000" dirty="0" smtClean="0">
                <a:latin typeface="Times New Roman" pitchFamily="18" charset="0"/>
                <a:cs typeface="Times New Roman" pitchFamily="18" charset="0"/>
              </a:rPr>
              <a:t>rd</a:t>
            </a:r>
            <a:r>
              <a:rPr lang="en-US" sz="2400" dirty="0" smtClean="0">
                <a:latin typeface="Times New Roman" pitchFamily="18" charset="0"/>
                <a:cs typeface="Times New Roman" pitchFamily="18" charset="0"/>
              </a:rPr>
              <a:t> to April 30</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2014</a:t>
            </a:r>
          </a:p>
          <a:p>
            <a:r>
              <a:rPr lang="en-US" sz="2400" b="1" dirty="0" smtClean="0">
                <a:latin typeface="Times New Roman" pitchFamily="18" charset="0"/>
                <a:cs typeface="Times New Roman" pitchFamily="18" charset="0"/>
              </a:rPr>
              <a:t>Study population-  </a:t>
            </a:r>
            <a:r>
              <a:rPr lang="en-US" sz="2400" dirty="0" smtClean="0">
                <a:latin typeface="Times New Roman" pitchFamily="18" charset="0"/>
                <a:cs typeface="Times New Roman" pitchFamily="18" charset="0"/>
              </a:rPr>
              <a:t>Special newborn care unit of five districts of</a:t>
            </a:r>
          </a:p>
          <a:p>
            <a:r>
              <a:rPr lang="en-US" sz="2400" dirty="0" smtClean="0">
                <a:latin typeface="Times New Roman" pitchFamily="18" charset="0"/>
                <a:cs typeface="Times New Roman" pitchFamily="18" charset="0"/>
              </a:rPr>
              <a:t>                                  Haryana</a:t>
            </a:r>
          </a:p>
          <a:p>
            <a:r>
              <a:rPr lang="en-US" sz="2400" b="1" dirty="0" smtClean="0">
                <a:latin typeface="Times New Roman" pitchFamily="18" charset="0"/>
                <a:cs typeface="Times New Roman" pitchFamily="18" charset="0"/>
              </a:rPr>
              <a:t>Sampling Frame –  </a:t>
            </a:r>
            <a:r>
              <a:rPr lang="en-US" sz="2400" dirty="0" smtClean="0">
                <a:latin typeface="Times New Roman" pitchFamily="18" charset="0"/>
                <a:cs typeface="Times New Roman" pitchFamily="18" charset="0"/>
              </a:rPr>
              <a:t>SNCU  are selected as per performance and</a:t>
            </a:r>
          </a:p>
          <a:p>
            <a:r>
              <a:rPr lang="en-US" sz="2400" dirty="0" smtClean="0">
                <a:latin typeface="Times New Roman" pitchFamily="18" charset="0"/>
                <a:cs typeface="Times New Roman" pitchFamily="18" charset="0"/>
              </a:rPr>
              <a:t>                                  convenience</a:t>
            </a:r>
          </a:p>
          <a:p>
            <a:r>
              <a:rPr lang="en-US" sz="2400" b="1" dirty="0" smtClean="0">
                <a:latin typeface="Times New Roman" pitchFamily="18" charset="0"/>
                <a:cs typeface="Times New Roman" pitchFamily="18" charset="0"/>
              </a:rPr>
              <a:t>Sample Size –          </a:t>
            </a:r>
            <a:r>
              <a:rPr lang="en-US" sz="2400" dirty="0" smtClean="0">
                <a:latin typeface="Times New Roman" pitchFamily="18" charset="0"/>
                <a:cs typeface="Times New Roman" pitchFamily="18" charset="0"/>
              </a:rPr>
              <a:t>Total five SNCU, one at each district</a:t>
            </a:r>
          </a:p>
          <a:p>
            <a:r>
              <a:rPr lang="en-US" sz="2400" b="1" dirty="0" smtClean="0">
                <a:latin typeface="Times New Roman" pitchFamily="18" charset="0"/>
                <a:cs typeface="Times New Roman" pitchFamily="18" charset="0"/>
              </a:rPr>
              <a:t>Study Tool –             </a:t>
            </a:r>
            <a:r>
              <a:rPr lang="en-US" sz="2400" dirty="0" smtClean="0">
                <a:latin typeface="Times New Roman" pitchFamily="18" charset="0"/>
                <a:cs typeface="Times New Roman" pitchFamily="18" charset="0"/>
              </a:rPr>
              <a:t>A pre-designed, pre-tested structured</a:t>
            </a:r>
          </a:p>
          <a:p>
            <a:r>
              <a:rPr lang="en-US" sz="2400" dirty="0" smtClean="0">
                <a:latin typeface="Times New Roman" pitchFamily="18" charset="0"/>
                <a:cs typeface="Times New Roman" pitchFamily="18" charset="0"/>
              </a:rPr>
              <a:t>                                  questionnaire</a:t>
            </a:r>
          </a:p>
          <a:p>
            <a:r>
              <a:rPr lang="en-US" sz="2400" b="1" dirty="0" smtClean="0">
                <a:latin typeface="Times New Roman" pitchFamily="18" charset="0"/>
                <a:cs typeface="Times New Roman" pitchFamily="18" charset="0"/>
              </a:rPr>
              <a:t>Data Collection Technique </a:t>
            </a:r>
            <a:r>
              <a:rPr lang="en-US" sz="2400" dirty="0" smtClean="0">
                <a:latin typeface="Times New Roman" pitchFamily="18" charset="0"/>
                <a:cs typeface="Times New Roman" pitchFamily="18" charset="0"/>
              </a:rPr>
              <a:t>– Primary data collected from the SNCU’s that have been functioning for past one year through NNF Self-Assessment Tool and secondary from </a:t>
            </a:r>
            <a:r>
              <a:rPr lang="en-US" sz="2400" dirty="0" err="1" smtClean="0">
                <a:latin typeface="Times New Roman" pitchFamily="18" charset="0"/>
                <a:cs typeface="Times New Roman" pitchFamily="18" charset="0"/>
              </a:rPr>
              <a:t>from</a:t>
            </a:r>
            <a:r>
              <a:rPr lang="en-US" sz="2400" dirty="0" smtClean="0">
                <a:latin typeface="Times New Roman" pitchFamily="18" charset="0"/>
                <a:cs typeface="Times New Roman" pitchFamily="18" charset="0"/>
              </a:rPr>
              <a:t> online </a:t>
            </a:r>
            <a:r>
              <a:rPr lang="en-US" sz="2400" dirty="0" err="1" smtClean="0">
                <a:latin typeface="Times New Roman" pitchFamily="18" charset="0"/>
                <a:cs typeface="Times New Roman" pitchFamily="18" charset="0"/>
              </a:rPr>
              <a:t>softwear</a:t>
            </a:r>
            <a:r>
              <a:rPr lang="en-US" sz="2400" dirty="0" smtClean="0">
                <a:latin typeface="Times New Roman" pitchFamily="18" charset="0"/>
                <a:cs typeface="Times New Roman" pitchFamily="18" charset="0"/>
              </a:rPr>
              <a:t> of SNCU. Then data was analyzed in excel.</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2709</TotalTime>
  <Words>1199</Words>
  <Application>Microsoft Office PowerPoint</Application>
  <PresentationFormat>On-screen Show (4:3)</PresentationFormat>
  <Paragraphs>143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TITLE OF STUDY</vt:lpstr>
      <vt:lpstr>Organization profile</vt:lpstr>
      <vt:lpstr>Slide 3</vt:lpstr>
      <vt:lpstr>Slide 4</vt:lpstr>
      <vt:lpstr>Slide 5</vt:lpstr>
      <vt:lpstr>Slide 6</vt:lpstr>
      <vt:lpstr>Slide 7</vt:lpstr>
      <vt:lpstr>Slide 8</vt:lpstr>
      <vt:lpstr>Slide 9</vt:lpstr>
      <vt:lpstr>Overall Status Of SNCU in Districts</vt:lpstr>
      <vt:lpstr>Slide 11</vt:lpstr>
      <vt:lpstr> KAITHAL </vt:lpstr>
      <vt:lpstr>FATEHBAD</vt:lpstr>
      <vt:lpstr>JIND</vt:lpstr>
      <vt:lpstr>Slide 15</vt:lpstr>
      <vt:lpstr>Slide 16</vt:lpstr>
      <vt:lpstr>Slide 17</vt:lpstr>
      <vt:lpstr>Slide 18</vt:lpstr>
      <vt:lpstr>Slide 19</vt:lpstr>
      <vt:lpstr>Slide 20</vt:lpstr>
      <vt:lpstr>Slide 21</vt:lpstr>
      <vt:lpstr>REFFERANCE</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dr.girdhari</dc:creator>
  <cp:lastModifiedBy>dr.girdhari</cp:lastModifiedBy>
  <cp:revision>226</cp:revision>
  <dcterms:created xsi:type="dcterms:W3CDTF">2014-04-23T06:25:02Z</dcterms:created>
  <dcterms:modified xsi:type="dcterms:W3CDTF">2014-05-10T06:35:36Z</dcterms:modified>
</cp:coreProperties>
</file>