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52"/>
  </p:notesMasterIdLst>
  <p:sldIdLst>
    <p:sldId id="256" r:id="rId2"/>
    <p:sldId id="257" r:id="rId3"/>
    <p:sldId id="286" r:id="rId4"/>
    <p:sldId id="258" r:id="rId5"/>
    <p:sldId id="287" r:id="rId6"/>
    <p:sldId id="292" r:id="rId7"/>
    <p:sldId id="294" r:id="rId8"/>
    <p:sldId id="305" r:id="rId9"/>
    <p:sldId id="306" r:id="rId10"/>
    <p:sldId id="307" r:id="rId11"/>
    <p:sldId id="295" r:id="rId12"/>
    <p:sldId id="261" r:id="rId13"/>
    <p:sldId id="298" r:id="rId14"/>
    <p:sldId id="299" r:id="rId15"/>
    <p:sldId id="300" r:id="rId16"/>
    <p:sldId id="278" r:id="rId17"/>
    <p:sldId id="301" r:id="rId18"/>
    <p:sldId id="302" r:id="rId19"/>
    <p:sldId id="263" r:id="rId20"/>
    <p:sldId id="264" r:id="rId21"/>
    <p:sldId id="276" r:id="rId22"/>
    <p:sldId id="308" r:id="rId23"/>
    <p:sldId id="309" r:id="rId24"/>
    <p:sldId id="310" r:id="rId25"/>
    <p:sldId id="311" r:id="rId26"/>
    <p:sldId id="312" r:id="rId27"/>
    <p:sldId id="313" r:id="rId28"/>
    <p:sldId id="314" r:id="rId29"/>
    <p:sldId id="273" r:id="rId30"/>
    <p:sldId id="315" r:id="rId31"/>
    <p:sldId id="316" r:id="rId32"/>
    <p:sldId id="317" r:id="rId33"/>
    <p:sldId id="318" r:id="rId34"/>
    <p:sldId id="319" r:id="rId35"/>
    <p:sldId id="320" r:id="rId36"/>
    <p:sldId id="321" r:id="rId37"/>
    <p:sldId id="322" r:id="rId38"/>
    <p:sldId id="323" r:id="rId39"/>
    <p:sldId id="324" r:id="rId40"/>
    <p:sldId id="325" r:id="rId41"/>
    <p:sldId id="326" r:id="rId42"/>
    <p:sldId id="327" r:id="rId43"/>
    <p:sldId id="328" r:id="rId44"/>
    <p:sldId id="329" r:id="rId45"/>
    <p:sldId id="330" r:id="rId46"/>
    <p:sldId id="331" r:id="rId47"/>
    <p:sldId id="332" r:id="rId48"/>
    <p:sldId id="333" r:id="rId49"/>
    <p:sldId id="272" r:id="rId50"/>
    <p:sldId id="28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60" autoAdjust="0"/>
  </p:normalViewPr>
  <p:slideViewPr>
    <p:cSldViewPr>
      <p:cViewPr varScale="1">
        <p:scale>
          <a:sx n="74" d="100"/>
          <a:sy n="74" d="100"/>
        </p:scale>
        <p:origin x="-126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rti\Desktop\OPD%20DATA%20-%20Copy\CT%20OPD.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rti\Desktop\OPD%20DATA%20-%20Copy\CT%20OPD.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rti\Desktop\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title>
      <c:layout/>
    </c:title>
    <c:view3D>
      <c:rAngAx val="1"/>
    </c:view3D>
    <c:plotArea>
      <c:layout>
        <c:manualLayout>
          <c:layoutTarget val="inner"/>
          <c:xMode val="edge"/>
          <c:yMode val="edge"/>
          <c:x val="0.12275594875187611"/>
          <c:y val="0.18091471991415436"/>
          <c:w val="0.65772721572900916"/>
          <c:h val="0.66876002378155774"/>
        </c:manualLayout>
      </c:layout>
      <c:bar3DChart>
        <c:barDir val="col"/>
        <c:grouping val="clustered"/>
        <c:ser>
          <c:idx val="0"/>
          <c:order val="0"/>
          <c:tx>
            <c:strRef>
              <c:f>Sheet1!$D$15</c:f>
              <c:strCache>
                <c:ptCount val="1"/>
                <c:pt idx="0">
                  <c:v>Average waiting time </c:v>
                </c:pt>
              </c:strCache>
            </c:strRef>
          </c:tx>
          <c:dLbls>
            <c:dLbl>
              <c:idx val="0"/>
              <c:layout>
                <c:manualLayout>
                  <c:x val="-3.096621415355928E-3"/>
                  <c:y val="-4.1146981627296596E-2"/>
                </c:manualLayout>
              </c:layout>
              <c:showVal val="1"/>
            </c:dLbl>
            <c:dLbl>
              <c:idx val="1"/>
              <c:layout>
                <c:manualLayout>
                  <c:x val="-1.5483107076779638E-3"/>
                  <c:y val="-3.8542744656917885E-2"/>
                </c:manualLayout>
              </c:layout>
              <c:showVal val="1"/>
            </c:dLbl>
            <c:dLbl>
              <c:idx val="2"/>
              <c:layout>
                <c:manualLayout>
                  <c:x val="0"/>
                  <c:y val="-2.9018747656542949E-2"/>
                </c:manualLayout>
              </c:layout>
              <c:showVal val="1"/>
            </c:dLbl>
            <c:showVal val="1"/>
          </c:dLbls>
          <c:cat>
            <c:strRef>
              <c:f>Sheet1!$C$16:$C$18</c:f>
              <c:strCache>
                <c:ptCount val="3"/>
                <c:pt idx="0">
                  <c:v>CT</c:v>
                </c:pt>
                <c:pt idx="1">
                  <c:v>X-RAY</c:v>
                </c:pt>
                <c:pt idx="2">
                  <c:v>ULTRASOUND</c:v>
                </c:pt>
              </c:strCache>
            </c:strRef>
          </c:cat>
          <c:val>
            <c:numRef>
              <c:f>Sheet1!$D$16:$D$18</c:f>
              <c:numCache>
                <c:formatCode>hh:mm</c:formatCode>
                <c:ptCount val="3"/>
                <c:pt idx="0">
                  <c:v>9.3055555555556252E-2</c:v>
                </c:pt>
                <c:pt idx="1">
                  <c:v>7.5000000000000053E-2</c:v>
                </c:pt>
                <c:pt idx="2">
                  <c:v>5.8333333333333709E-2</c:v>
                </c:pt>
              </c:numCache>
            </c:numRef>
          </c:val>
        </c:ser>
        <c:shape val="cylinder"/>
        <c:axId val="47123456"/>
        <c:axId val="43946752"/>
        <c:axId val="0"/>
      </c:bar3DChart>
      <c:catAx>
        <c:axId val="47123456"/>
        <c:scaling>
          <c:orientation val="minMax"/>
        </c:scaling>
        <c:axPos val="b"/>
        <c:tickLblPos val="nextTo"/>
        <c:crossAx val="43946752"/>
        <c:crosses val="autoZero"/>
        <c:auto val="1"/>
        <c:lblAlgn val="ctr"/>
        <c:lblOffset val="100"/>
      </c:catAx>
      <c:valAx>
        <c:axId val="43946752"/>
        <c:scaling>
          <c:orientation val="minMax"/>
        </c:scaling>
        <c:axPos val="l"/>
        <c:majorGridlines/>
        <c:numFmt formatCode="hh:mm" sourceLinked="1"/>
        <c:tickLblPos val="nextTo"/>
        <c:crossAx val="47123456"/>
        <c:crosses val="autoZero"/>
        <c:crossBetween val="between"/>
      </c:valAx>
    </c:plotArea>
    <c:legend>
      <c:legendPos val="r"/>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US"/>
              <a:t>Average TAT for Reporting</a:t>
            </a:r>
          </a:p>
        </c:rich>
      </c:tx>
      <c:layout/>
    </c:title>
    <c:view3D>
      <c:rAngAx val="1"/>
    </c:view3D>
    <c:plotArea>
      <c:layout>
        <c:manualLayout>
          <c:layoutTarget val="inner"/>
          <c:xMode val="edge"/>
          <c:yMode val="edge"/>
          <c:x val="0.17860939833845621"/>
          <c:y val="0.12556403989300341"/>
          <c:w val="0.68019651389730129"/>
          <c:h val="0.75944882164556993"/>
        </c:manualLayout>
      </c:layout>
      <c:bar3DChart>
        <c:barDir val="col"/>
        <c:grouping val="clustered"/>
        <c:ser>
          <c:idx val="0"/>
          <c:order val="0"/>
          <c:tx>
            <c:strRef>
              <c:f>Sheet1!$D$1</c:f>
              <c:strCache>
                <c:ptCount val="1"/>
                <c:pt idx="0">
                  <c:v>TAT for Reporting</c:v>
                </c:pt>
              </c:strCache>
            </c:strRef>
          </c:tx>
          <c:dLbls>
            <c:dLbl>
              <c:idx val="0"/>
              <c:layout>
                <c:manualLayout>
                  <c:x val="0"/>
                  <c:y val="-2.216067126476361E-2"/>
                </c:manualLayout>
              </c:layout>
              <c:showVal val="1"/>
            </c:dLbl>
            <c:dLbl>
              <c:idx val="1"/>
              <c:layout>
                <c:manualLayout>
                  <c:x val="-4.8213337403153631E-17"/>
                  <c:y val="-1.8467226053969599E-2"/>
                </c:manualLayout>
              </c:layout>
              <c:showVal val="1"/>
            </c:dLbl>
            <c:dLbl>
              <c:idx val="2"/>
              <c:layout>
                <c:manualLayout>
                  <c:x val="0"/>
                  <c:y val="-1.1080335632381874E-2"/>
                </c:manualLayout>
              </c:layout>
              <c:showVal val="1"/>
            </c:dLbl>
            <c:showVal val="1"/>
          </c:dLbls>
          <c:cat>
            <c:strRef>
              <c:f>Sheet1!$C$2:$C$4</c:f>
              <c:strCache>
                <c:ptCount val="3"/>
                <c:pt idx="0">
                  <c:v>CT</c:v>
                </c:pt>
                <c:pt idx="1">
                  <c:v>X-RAY</c:v>
                </c:pt>
                <c:pt idx="2">
                  <c:v>ULTRASOUND</c:v>
                </c:pt>
              </c:strCache>
            </c:strRef>
          </c:cat>
          <c:val>
            <c:numRef>
              <c:f>Sheet1!$D$2:$D$4</c:f>
              <c:numCache>
                <c:formatCode>hh:mm</c:formatCode>
                <c:ptCount val="3"/>
                <c:pt idx="0">
                  <c:v>0.63194444444444853</c:v>
                </c:pt>
                <c:pt idx="1">
                  <c:v>0.26944444444444482</c:v>
                </c:pt>
                <c:pt idx="2">
                  <c:v>0.88194444444444464</c:v>
                </c:pt>
              </c:numCache>
            </c:numRef>
          </c:val>
        </c:ser>
        <c:shape val="cylinder"/>
        <c:axId val="43955712"/>
        <c:axId val="43957248"/>
        <c:axId val="0"/>
      </c:bar3DChart>
      <c:catAx>
        <c:axId val="43955712"/>
        <c:scaling>
          <c:orientation val="minMax"/>
        </c:scaling>
        <c:axPos val="b"/>
        <c:tickLblPos val="nextTo"/>
        <c:crossAx val="43957248"/>
        <c:crosses val="autoZero"/>
        <c:auto val="1"/>
        <c:lblAlgn val="ctr"/>
        <c:lblOffset val="100"/>
      </c:catAx>
      <c:valAx>
        <c:axId val="43957248"/>
        <c:scaling>
          <c:orientation val="minMax"/>
        </c:scaling>
        <c:axPos val="l"/>
        <c:majorGridlines/>
        <c:numFmt formatCode="hh:mm" sourceLinked="1"/>
        <c:tickLblPos val="nextTo"/>
        <c:crossAx val="43955712"/>
        <c:crosses val="autoZero"/>
        <c:crossBetween val="between"/>
      </c:valAx>
    </c:plotArea>
    <c:legend>
      <c:legendPos val="r"/>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US"/>
              <a:t>CT % Proportion OF DATA</a:t>
            </a:r>
          </a:p>
        </c:rich>
      </c:tx>
      <c:layout/>
    </c:title>
    <c:view3D>
      <c:rAngAx val="1"/>
    </c:view3D>
    <c:plotArea>
      <c:layout>
        <c:manualLayout>
          <c:layoutTarget val="inner"/>
          <c:xMode val="edge"/>
          <c:yMode val="edge"/>
          <c:x val="0.15243991559878553"/>
          <c:y val="0.12885742104817538"/>
          <c:w val="0.75802261849621777"/>
          <c:h val="0.6205693844721023"/>
        </c:manualLayout>
      </c:layout>
      <c:bar3DChart>
        <c:barDir val="col"/>
        <c:grouping val="clustered"/>
        <c:ser>
          <c:idx val="0"/>
          <c:order val="0"/>
          <c:tx>
            <c:strRef>
              <c:f>Sheet1!$C$11</c:f>
              <c:strCache>
                <c:ptCount val="1"/>
                <c:pt idx="0">
                  <c:v>% OF DATA</c:v>
                </c:pt>
              </c:strCache>
            </c:strRef>
          </c:tx>
          <c:dLbls>
            <c:showVal val="1"/>
          </c:dLbls>
          <c:cat>
            <c:strRef>
              <c:f>Sheet1!$B$12:$B$17</c:f>
              <c:strCache>
                <c:ptCount val="6"/>
                <c:pt idx="0">
                  <c:v>&lt;15 MIN</c:v>
                </c:pt>
                <c:pt idx="1">
                  <c:v>15-30 MIN</c:v>
                </c:pt>
                <c:pt idx="2">
                  <c:v>30MIN-1 HOUR</c:v>
                </c:pt>
                <c:pt idx="3">
                  <c:v>1-2 HOURS</c:v>
                </c:pt>
                <c:pt idx="4">
                  <c:v>2-3 HOURS</c:v>
                </c:pt>
                <c:pt idx="5">
                  <c:v>&gt;3 HOURS</c:v>
                </c:pt>
              </c:strCache>
            </c:strRef>
          </c:cat>
          <c:val>
            <c:numRef>
              <c:f>Sheet1!$C$12:$C$17</c:f>
              <c:numCache>
                <c:formatCode>0.0</c:formatCode>
                <c:ptCount val="6"/>
                <c:pt idx="0">
                  <c:v>2.1897810218978231</c:v>
                </c:pt>
                <c:pt idx="1">
                  <c:v>5.8394160583941614</c:v>
                </c:pt>
                <c:pt idx="2">
                  <c:v>18.248175182481752</c:v>
                </c:pt>
                <c:pt idx="3">
                  <c:v>40.875912408759163</c:v>
                </c:pt>
                <c:pt idx="4">
                  <c:v>16.788321167883186</c:v>
                </c:pt>
                <c:pt idx="5">
                  <c:v>16.058394160583926</c:v>
                </c:pt>
              </c:numCache>
            </c:numRef>
          </c:val>
        </c:ser>
        <c:shape val="cylinder"/>
        <c:axId val="44580224"/>
        <c:axId val="44586112"/>
        <c:axId val="0"/>
      </c:bar3DChart>
      <c:catAx>
        <c:axId val="44580224"/>
        <c:scaling>
          <c:orientation val="minMax"/>
        </c:scaling>
        <c:axPos val="b"/>
        <c:tickLblPos val="nextTo"/>
        <c:crossAx val="44586112"/>
        <c:crosses val="autoZero"/>
        <c:auto val="1"/>
        <c:lblAlgn val="ctr"/>
        <c:lblOffset val="100"/>
      </c:catAx>
      <c:valAx>
        <c:axId val="44586112"/>
        <c:scaling>
          <c:orientation val="minMax"/>
        </c:scaling>
        <c:axPos val="l"/>
        <c:majorGridlines/>
        <c:numFmt formatCode="0.0" sourceLinked="1"/>
        <c:tickLblPos val="nextTo"/>
        <c:crossAx val="44580224"/>
        <c:crosses val="autoZero"/>
        <c:crossBetween val="between"/>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US"/>
              <a:t>X-RAY % PROPORTION OF DATA</a:t>
            </a:r>
          </a:p>
        </c:rich>
      </c:tx>
      <c:layout/>
    </c:title>
    <c:view3D>
      <c:rAngAx val="1"/>
    </c:view3D>
    <c:plotArea>
      <c:layout/>
      <c:bar3DChart>
        <c:barDir val="col"/>
        <c:grouping val="clustered"/>
        <c:ser>
          <c:idx val="0"/>
          <c:order val="0"/>
          <c:tx>
            <c:strRef>
              <c:f>Sheet1!$H$11</c:f>
              <c:strCache>
                <c:ptCount val="1"/>
                <c:pt idx="0">
                  <c:v>% OF DATA</c:v>
                </c:pt>
              </c:strCache>
            </c:strRef>
          </c:tx>
          <c:dLbls>
            <c:showVal val="1"/>
          </c:dLbls>
          <c:cat>
            <c:strRef>
              <c:f>Sheet1!$G$12:$G$17</c:f>
              <c:strCache>
                <c:ptCount val="6"/>
                <c:pt idx="0">
                  <c:v>&lt;15 MIN</c:v>
                </c:pt>
                <c:pt idx="1">
                  <c:v>15-30 MIN</c:v>
                </c:pt>
                <c:pt idx="2">
                  <c:v>30MIN -1 HOUR</c:v>
                </c:pt>
                <c:pt idx="3">
                  <c:v>1-2 HOURS</c:v>
                </c:pt>
                <c:pt idx="4">
                  <c:v>2-3 HOURS</c:v>
                </c:pt>
                <c:pt idx="5">
                  <c:v>&gt;3 HOURS</c:v>
                </c:pt>
              </c:strCache>
            </c:strRef>
          </c:cat>
          <c:val>
            <c:numRef>
              <c:f>Sheet1!$H$12:$H$17</c:f>
              <c:numCache>
                <c:formatCode>0.0</c:formatCode>
                <c:ptCount val="6"/>
                <c:pt idx="0">
                  <c:v>14.397120575884822</c:v>
                </c:pt>
                <c:pt idx="1">
                  <c:v>12.957408518296395</c:v>
                </c:pt>
                <c:pt idx="2">
                  <c:v>20.875824835032986</c:v>
                </c:pt>
                <c:pt idx="3">
                  <c:v>29.514097180563887</c:v>
                </c:pt>
                <c:pt idx="4">
                  <c:v>13.557288542291543</c:v>
                </c:pt>
                <c:pt idx="5">
                  <c:v>8.6982603479303595</c:v>
                </c:pt>
              </c:numCache>
            </c:numRef>
          </c:val>
        </c:ser>
        <c:shape val="cylinder"/>
        <c:axId val="44602496"/>
        <c:axId val="44604032"/>
        <c:axId val="0"/>
      </c:bar3DChart>
      <c:catAx>
        <c:axId val="44602496"/>
        <c:scaling>
          <c:orientation val="minMax"/>
        </c:scaling>
        <c:axPos val="b"/>
        <c:tickLblPos val="nextTo"/>
        <c:crossAx val="44604032"/>
        <c:crosses val="autoZero"/>
        <c:auto val="1"/>
        <c:lblAlgn val="ctr"/>
        <c:lblOffset val="100"/>
      </c:catAx>
      <c:valAx>
        <c:axId val="44604032"/>
        <c:scaling>
          <c:orientation val="minMax"/>
        </c:scaling>
        <c:axPos val="l"/>
        <c:majorGridlines/>
        <c:numFmt formatCode="0.0" sourceLinked="1"/>
        <c:tickLblPos val="nextTo"/>
        <c:crossAx val="44602496"/>
        <c:crosses val="autoZero"/>
        <c:crossBetween val="between"/>
      </c:valAx>
    </c:plotArea>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IN" dirty="0"/>
              <a:t>U/S % OF DATA</a:t>
            </a:r>
          </a:p>
        </c:rich>
      </c:tx>
      <c:layout>
        <c:manualLayout>
          <c:xMode val="edge"/>
          <c:yMode val="edge"/>
          <c:x val="0.37364046777772386"/>
          <c:y val="7.6077530915405034E-2"/>
        </c:manualLayout>
      </c:layout>
    </c:title>
    <c:view3D>
      <c:rAngAx val="1"/>
    </c:view3D>
    <c:plotArea>
      <c:layout>
        <c:manualLayout>
          <c:layoutTarget val="inner"/>
          <c:xMode val="edge"/>
          <c:yMode val="edge"/>
          <c:x val="0.1302077546939229"/>
          <c:y val="0.24040024672007324"/>
          <c:w val="0.86979225476343025"/>
          <c:h val="0.54569960550402286"/>
        </c:manualLayout>
      </c:layout>
      <c:bar3DChart>
        <c:barDir val="col"/>
        <c:grouping val="clustered"/>
        <c:ser>
          <c:idx val="0"/>
          <c:order val="0"/>
          <c:tx>
            <c:strRef>
              <c:f>Sheet1!$C$22</c:f>
              <c:strCache>
                <c:ptCount val="1"/>
                <c:pt idx="0">
                  <c:v>% OF DATA</c:v>
                </c:pt>
              </c:strCache>
            </c:strRef>
          </c:tx>
          <c:dLbls>
            <c:showVal val="1"/>
          </c:dLbls>
          <c:cat>
            <c:strRef>
              <c:f>Sheet1!$B$23:$B$28</c:f>
              <c:strCache>
                <c:ptCount val="6"/>
                <c:pt idx="0">
                  <c:v>&lt;15 MIN</c:v>
                </c:pt>
                <c:pt idx="1">
                  <c:v>15-30 MIN</c:v>
                </c:pt>
                <c:pt idx="2">
                  <c:v>30MIN -1 HOUR</c:v>
                </c:pt>
                <c:pt idx="3">
                  <c:v>1-2 HOURS</c:v>
                </c:pt>
                <c:pt idx="4">
                  <c:v>2-3 HOURS</c:v>
                </c:pt>
                <c:pt idx="5">
                  <c:v>&gt;3 HOURS</c:v>
                </c:pt>
              </c:strCache>
            </c:strRef>
          </c:cat>
          <c:val>
            <c:numRef>
              <c:f>Sheet1!$C$23:$C$28</c:f>
              <c:numCache>
                <c:formatCode>0.0</c:formatCode>
                <c:ptCount val="6"/>
                <c:pt idx="0">
                  <c:v>26.642143983184429</c:v>
                </c:pt>
                <c:pt idx="1">
                  <c:v>19.022595901208618</c:v>
                </c:pt>
                <c:pt idx="2">
                  <c:v>28.166053599579609</c:v>
                </c:pt>
                <c:pt idx="3">
                  <c:v>21.650026274303645</c:v>
                </c:pt>
                <c:pt idx="4">
                  <c:v>3.9411455596426697</c:v>
                </c:pt>
                <c:pt idx="5">
                  <c:v>0.57803468208092479</c:v>
                </c:pt>
              </c:numCache>
            </c:numRef>
          </c:val>
        </c:ser>
        <c:shape val="cylinder"/>
        <c:axId val="44260352"/>
        <c:axId val="44262144"/>
        <c:axId val="0"/>
      </c:bar3DChart>
      <c:catAx>
        <c:axId val="44260352"/>
        <c:scaling>
          <c:orientation val="minMax"/>
        </c:scaling>
        <c:axPos val="b"/>
        <c:tickLblPos val="nextTo"/>
        <c:crossAx val="44262144"/>
        <c:crosses val="autoZero"/>
        <c:auto val="1"/>
        <c:lblAlgn val="ctr"/>
        <c:lblOffset val="100"/>
      </c:catAx>
      <c:valAx>
        <c:axId val="44262144"/>
        <c:scaling>
          <c:orientation val="minMax"/>
        </c:scaling>
        <c:axPos val="l"/>
        <c:majorGridlines/>
        <c:numFmt formatCode="0.0" sourceLinked="1"/>
        <c:tickLblPos val="nextTo"/>
        <c:crossAx val="44260352"/>
        <c:crosses val="autoZero"/>
        <c:crossBetween val="between"/>
      </c:valAx>
    </c:plotArea>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IN"/>
              <a:t>DEFECT PERCENTAGE(ALL)</a:t>
            </a:r>
          </a:p>
        </c:rich>
      </c:tx>
      <c:layout/>
    </c:title>
    <c:view3D>
      <c:rotX val="30"/>
      <c:perspective val="30"/>
    </c:view3D>
    <c:plotArea>
      <c:layout>
        <c:manualLayout>
          <c:layoutTarget val="inner"/>
          <c:xMode val="edge"/>
          <c:yMode val="edge"/>
          <c:x val="0.11959021666409346"/>
          <c:y val="0.18851642536618424"/>
          <c:w val="0.63178040244969447"/>
          <c:h val="0.73337037507408365"/>
        </c:manualLayout>
      </c:layout>
      <c:pie3DChart>
        <c:varyColors val="1"/>
        <c:ser>
          <c:idx val="0"/>
          <c:order val="0"/>
          <c:tx>
            <c:strRef>
              <c:f>Sheet1!$I$40</c:f>
              <c:strCache>
                <c:ptCount val="1"/>
                <c:pt idx="0">
                  <c:v>PERCENTAGE</c:v>
                </c:pt>
              </c:strCache>
            </c:strRef>
          </c:tx>
          <c:explosion val="25"/>
          <c:dPt>
            <c:idx val="1"/>
            <c:spPr>
              <a:solidFill>
                <a:schemeClr val="dk1"/>
              </a:solidFill>
              <a:ln w="25400" cap="flat" cmpd="sng" algn="ctr">
                <a:solidFill>
                  <a:schemeClr val="dk1">
                    <a:shade val="50000"/>
                  </a:schemeClr>
                </a:solidFill>
                <a:prstDash val="solid"/>
              </a:ln>
              <a:effectLst/>
            </c:spPr>
          </c:dPt>
          <c:dLbls>
            <c:txPr>
              <a:bodyPr/>
              <a:lstStyle/>
              <a:p>
                <a:pPr>
                  <a:defRPr>
                    <a:solidFill>
                      <a:schemeClr val="bg1">
                        <a:lumMod val="95000"/>
                      </a:schemeClr>
                    </a:solidFill>
                  </a:defRPr>
                </a:pPr>
                <a:endParaRPr lang="en-US"/>
              </a:p>
            </c:txPr>
            <c:showVal val="1"/>
            <c:showLeaderLines val="1"/>
          </c:dLbls>
          <c:cat>
            <c:strRef>
              <c:f>Sheet1!$H$41:$H$42</c:f>
              <c:strCache>
                <c:ptCount val="2"/>
                <c:pt idx="0">
                  <c:v>&lt;15 MINUTES</c:v>
                </c:pt>
                <c:pt idx="1">
                  <c:v>&gt;15 MINUTES</c:v>
                </c:pt>
              </c:strCache>
            </c:strRef>
          </c:cat>
          <c:val>
            <c:numRef>
              <c:f>Sheet1!$I$41:$I$42</c:f>
              <c:numCache>
                <c:formatCode>0%</c:formatCode>
                <c:ptCount val="2"/>
                <c:pt idx="0">
                  <c:v>0.18000000000000024</c:v>
                </c:pt>
                <c:pt idx="1">
                  <c:v>0.82000000000000062</c:v>
                </c:pt>
              </c:numCache>
            </c:numRef>
          </c:val>
        </c:ser>
      </c:pie3DChart>
    </c:plotArea>
    <c:legend>
      <c:legendPos val="r"/>
      <c:layout/>
    </c:legend>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style val="1"/>
  <c:chart>
    <c:title>
      <c:tx>
        <c:rich>
          <a:bodyPr/>
          <a:lstStyle/>
          <a:p>
            <a:pPr>
              <a:defRPr/>
            </a:pPr>
            <a:r>
              <a:rPr lang="en-IN"/>
              <a:t>TAT (ALL) PERCENTAGE</a:t>
            </a:r>
          </a:p>
        </c:rich>
      </c:tx>
      <c:layout/>
    </c:title>
    <c:view3D>
      <c:rotX val="30"/>
      <c:perspective val="30"/>
    </c:view3D>
    <c:plotArea>
      <c:layout/>
      <c:pie3DChart>
        <c:varyColors val="1"/>
        <c:ser>
          <c:idx val="0"/>
          <c:order val="0"/>
          <c:tx>
            <c:strRef>
              <c:f>[analysis.xlsx]Sheet1!$F$40</c:f>
              <c:strCache>
                <c:ptCount val="1"/>
                <c:pt idx="0">
                  <c:v>PERCENTAGE</c:v>
                </c:pt>
              </c:strCache>
            </c:strRef>
          </c:tx>
          <c:explosion val="25"/>
          <c:dPt>
            <c:idx val="0"/>
            <c:spPr>
              <a:solidFill>
                <a:schemeClr val="accent1"/>
              </a:solidFill>
            </c:spPr>
          </c:dPt>
          <c:dPt>
            <c:idx val="1"/>
            <c:spPr>
              <a:solidFill>
                <a:schemeClr val="tx2">
                  <a:lumMod val="60000"/>
                  <a:lumOff val="40000"/>
                </a:schemeClr>
              </a:solidFill>
            </c:spPr>
          </c:dPt>
          <c:dLbls>
            <c:showVal val="1"/>
            <c:showLeaderLines val="1"/>
          </c:dLbls>
          <c:cat>
            <c:strRef>
              <c:f>[analysis.xlsx]Sheet1!$E$41:$E$42</c:f>
              <c:strCache>
                <c:ptCount val="2"/>
                <c:pt idx="0">
                  <c:v>&lt;15 MINUTES</c:v>
                </c:pt>
                <c:pt idx="1">
                  <c:v>&gt;15 MINUTES</c:v>
                </c:pt>
              </c:strCache>
            </c:strRef>
          </c:cat>
          <c:val>
            <c:numRef>
              <c:f>[analysis.xlsx]Sheet1!$F$41:$F$42</c:f>
              <c:numCache>
                <c:formatCode>0%</c:formatCode>
                <c:ptCount val="2"/>
                <c:pt idx="0">
                  <c:v>0.66000000000000214</c:v>
                </c:pt>
                <c:pt idx="1">
                  <c:v>0.34</c:v>
                </c:pt>
              </c:numCache>
            </c:numRef>
          </c:val>
        </c:ser>
      </c:pie3DChart>
    </c:plotArea>
    <c:legend>
      <c:legendPos val="r"/>
      <c:layout/>
    </c:legend>
    <c:plotVisOnly val="1"/>
    <c:dispBlanksAs val="zero"/>
  </c:chart>
  <c:txPr>
    <a:bodyPr/>
    <a:lstStyle/>
    <a:p>
      <a:pPr>
        <a:defRPr sz="1800"/>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EDB7F6-83BB-4DC8-A67C-E6EE74DF28FC}" type="datetimeFigureOut">
              <a:rPr lang="en-IN" smtClean="0"/>
              <a:pPr/>
              <a:t>13-05-2014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264D56-E705-437E-BCCA-1526CA58A0DE}"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19050" y="1109663"/>
            <a:ext cx="9156700" cy="757237"/>
            <a:chOff x="0" y="0"/>
            <a:chExt cx="5768" cy="477"/>
          </a:xfrm>
        </p:grpSpPr>
        <p:sp>
          <p:nvSpPr>
            <p:cNvPr id="22531" name="Freeform 3"/>
            <p:cNvSpPr>
              <a:spLocks/>
            </p:cNvSpPr>
            <p:nvPr userDrawn="1"/>
          </p:nvSpPr>
          <p:spPr bwMode="auto">
            <a:xfrm>
              <a:off x="5" y="0"/>
              <a:ext cx="5763" cy="477"/>
            </a:xfrm>
            <a:custGeom>
              <a:avLst/>
              <a:gdLst/>
              <a:ahLst/>
              <a:cxnLst>
                <a:cxn ang="0">
                  <a:pos x="0" y="450"/>
                </a:cxn>
                <a:cxn ang="0">
                  <a:pos x="3" y="0"/>
                </a:cxn>
                <a:cxn ang="0">
                  <a:pos x="5763" y="0"/>
                </a:cxn>
                <a:cxn ang="0">
                  <a:pos x="5763" y="465"/>
                </a:cxn>
                <a:cxn ang="0">
                  <a:pos x="4821" y="477"/>
                </a:cxn>
                <a:cxn ang="0">
                  <a:pos x="4326" y="447"/>
                </a:cxn>
                <a:cxn ang="0">
                  <a:pos x="3783" y="465"/>
                </a:cxn>
                <a:cxn ang="0">
                  <a:pos x="3417" y="456"/>
                </a:cxn>
                <a:cxn ang="0">
                  <a:pos x="2973" y="459"/>
                </a:cxn>
                <a:cxn ang="0">
                  <a:pos x="2451" y="453"/>
                </a:cxn>
                <a:cxn ang="0">
                  <a:pos x="2289" y="441"/>
                </a:cxn>
                <a:cxn ang="0">
                  <a:pos x="2010" y="453"/>
                </a:cxn>
                <a:cxn ang="0">
                  <a:pos x="1827" y="450"/>
                </a:cxn>
                <a:cxn ang="0">
                  <a:pos x="1215" y="465"/>
                </a:cxn>
                <a:cxn ang="0">
                  <a:pos x="660" y="456"/>
                </a:cxn>
                <a:cxn ang="0">
                  <a:pos x="0" y="450"/>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000"/>
              </a:schemeClr>
            </a:solidFill>
            <a:ln w="9525" cap="flat" cmpd="sng">
              <a:noFill/>
              <a:prstDash val="solid"/>
              <a:round/>
              <a:headEnd/>
              <a:tailEnd/>
            </a:ln>
            <a:effectLst/>
          </p:spPr>
          <p:txBody>
            <a:bodyPr wrap="none" anchor="ctr"/>
            <a:lstStyle/>
            <a:p>
              <a:endParaRPr lang="en-IN"/>
            </a:p>
          </p:txBody>
        </p:sp>
        <p:sp>
          <p:nvSpPr>
            <p:cNvPr id="22532" name="Freeform 4"/>
            <p:cNvSpPr>
              <a:spLocks/>
            </p:cNvSpPr>
            <p:nvPr userDrawn="1"/>
          </p:nvSpPr>
          <p:spPr bwMode="auto">
            <a:xfrm>
              <a:off x="0" y="98"/>
              <a:ext cx="256" cy="253"/>
            </a:xfrm>
            <a:custGeom>
              <a:avLst/>
              <a:gdLst/>
              <a:ahLst/>
              <a:cxnLst>
                <a:cxn ang="0">
                  <a:pos x="8" y="190"/>
                </a:cxn>
                <a:cxn ang="0">
                  <a:pos x="71" y="115"/>
                </a:cxn>
                <a:cxn ang="0">
                  <a:pos x="203" y="16"/>
                </a:cxn>
                <a:cxn ang="0">
                  <a:pos x="251" y="19"/>
                </a:cxn>
                <a:cxn ang="0">
                  <a:pos x="236" y="46"/>
                </a:cxn>
                <a:cxn ang="0">
                  <a:pos x="176" y="82"/>
                </a:cxn>
                <a:cxn ang="0">
                  <a:pos x="92" y="154"/>
                </a:cxn>
                <a:cxn ang="0">
                  <a:pos x="23" y="247"/>
                </a:cxn>
                <a:cxn ang="0">
                  <a:pos x="8" y="190"/>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w="9525">
              <a:noFill/>
              <a:round/>
              <a:headEnd/>
              <a:tailEnd/>
            </a:ln>
            <a:effectLst/>
          </p:spPr>
          <p:txBody>
            <a:bodyPr wrap="none" anchor="ctr"/>
            <a:lstStyle/>
            <a:p>
              <a:endParaRPr lang="en-IN"/>
            </a:p>
          </p:txBody>
        </p:sp>
        <p:sp>
          <p:nvSpPr>
            <p:cNvPr id="22533" name="Freeform 5"/>
            <p:cNvSpPr>
              <a:spLocks/>
            </p:cNvSpPr>
            <p:nvPr userDrawn="1"/>
          </p:nvSpPr>
          <p:spPr bwMode="auto">
            <a:xfrm>
              <a:off x="56" y="0"/>
              <a:ext cx="708" cy="459"/>
            </a:xfrm>
            <a:custGeom>
              <a:avLst/>
              <a:gdLst/>
              <a:ahLst/>
              <a:cxnLst>
                <a:cxn ang="0">
                  <a:pos x="0" y="432"/>
                </a:cxn>
                <a:cxn ang="0">
                  <a:pos x="0" y="453"/>
                </a:cxn>
                <a:cxn ang="0">
                  <a:pos x="72" y="324"/>
                </a:cxn>
                <a:cxn ang="0">
                  <a:pos x="198" y="201"/>
                </a:cxn>
                <a:cxn ang="0">
                  <a:pos x="366" y="102"/>
                </a:cxn>
                <a:cxn ang="0">
                  <a:pos x="531" y="36"/>
                </a:cxn>
                <a:cxn ang="0">
                  <a:pos x="609" y="0"/>
                </a:cxn>
                <a:cxn ang="0">
                  <a:pos x="708" y="3"/>
                </a:cxn>
                <a:cxn ang="0">
                  <a:pos x="591" y="66"/>
                </a:cxn>
                <a:cxn ang="0">
                  <a:pos x="417" y="126"/>
                </a:cxn>
                <a:cxn ang="0">
                  <a:pos x="237" y="231"/>
                </a:cxn>
                <a:cxn ang="0">
                  <a:pos x="117" y="345"/>
                </a:cxn>
                <a:cxn ang="0">
                  <a:pos x="51" y="459"/>
                </a:cxn>
                <a:cxn ang="0">
                  <a:pos x="0" y="453"/>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endParaRPr lang="en-IN"/>
            </a:p>
          </p:txBody>
        </p:sp>
        <p:sp>
          <p:nvSpPr>
            <p:cNvPr id="22534" name="Freeform 6"/>
            <p:cNvSpPr>
              <a:spLocks/>
            </p:cNvSpPr>
            <p:nvPr userDrawn="1"/>
          </p:nvSpPr>
          <p:spPr bwMode="auto">
            <a:xfrm>
              <a:off x="131" y="269"/>
              <a:ext cx="251" cy="194"/>
            </a:xfrm>
            <a:custGeom>
              <a:avLst/>
              <a:gdLst/>
              <a:ahLst/>
              <a:cxnLst>
                <a:cxn ang="0">
                  <a:pos x="21" y="163"/>
                </a:cxn>
                <a:cxn ang="0">
                  <a:pos x="9" y="184"/>
                </a:cxn>
                <a:cxn ang="0">
                  <a:pos x="75" y="103"/>
                </a:cxn>
                <a:cxn ang="0">
                  <a:pos x="165" y="28"/>
                </a:cxn>
                <a:cxn ang="0">
                  <a:pos x="207" y="7"/>
                </a:cxn>
                <a:cxn ang="0">
                  <a:pos x="246" y="4"/>
                </a:cxn>
                <a:cxn ang="0">
                  <a:pos x="237" y="34"/>
                </a:cxn>
                <a:cxn ang="0">
                  <a:pos x="183" y="61"/>
                </a:cxn>
                <a:cxn ang="0">
                  <a:pos x="108" y="124"/>
                </a:cxn>
                <a:cxn ang="0">
                  <a:pos x="54" y="190"/>
                </a:cxn>
                <a:cxn ang="0">
                  <a:pos x="6" y="184"/>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en-IN"/>
            </a:p>
          </p:txBody>
        </p:sp>
        <p:sp>
          <p:nvSpPr>
            <p:cNvPr id="22535" name="Freeform 7"/>
            <p:cNvSpPr>
              <a:spLocks/>
            </p:cNvSpPr>
            <p:nvPr userDrawn="1"/>
          </p:nvSpPr>
          <p:spPr bwMode="auto">
            <a:xfrm>
              <a:off x="341" y="0"/>
              <a:ext cx="159" cy="72"/>
            </a:xfrm>
            <a:custGeom>
              <a:avLst/>
              <a:gdLst/>
              <a:ahLst/>
              <a:cxnLst>
                <a:cxn ang="0">
                  <a:pos x="99" y="0"/>
                </a:cxn>
                <a:cxn ang="0">
                  <a:pos x="15" y="36"/>
                </a:cxn>
                <a:cxn ang="0">
                  <a:pos x="6" y="60"/>
                </a:cxn>
                <a:cxn ang="0">
                  <a:pos x="36" y="69"/>
                </a:cxn>
                <a:cxn ang="0">
                  <a:pos x="87" y="42"/>
                </a:cxn>
                <a:cxn ang="0">
                  <a:pos x="159" y="0"/>
                </a:cxn>
                <a:cxn ang="0">
                  <a:pos x="99" y="0"/>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en-IN"/>
            </a:p>
          </p:txBody>
        </p:sp>
        <p:sp>
          <p:nvSpPr>
            <p:cNvPr id="22536" name="Freeform 8"/>
            <p:cNvSpPr>
              <a:spLocks/>
            </p:cNvSpPr>
            <p:nvPr userDrawn="1"/>
          </p:nvSpPr>
          <p:spPr bwMode="auto">
            <a:xfrm>
              <a:off x="488" y="0"/>
              <a:ext cx="455" cy="216"/>
            </a:xfrm>
            <a:custGeom>
              <a:avLst/>
              <a:gdLst/>
              <a:ahLst/>
              <a:cxnLst>
                <a:cxn ang="0">
                  <a:pos x="395" y="0"/>
                </a:cxn>
                <a:cxn ang="0">
                  <a:pos x="338" y="48"/>
                </a:cxn>
                <a:cxn ang="0">
                  <a:pos x="242" y="102"/>
                </a:cxn>
                <a:cxn ang="0">
                  <a:pos x="104" y="147"/>
                </a:cxn>
                <a:cxn ang="0">
                  <a:pos x="35" y="168"/>
                </a:cxn>
                <a:cxn ang="0">
                  <a:pos x="8" y="192"/>
                </a:cxn>
                <a:cxn ang="0">
                  <a:pos x="8" y="213"/>
                </a:cxn>
                <a:cxn ang="0">
                  <a:pos x="59" y="213"/>
                </a:cxn>
                <a:cxn ang="0">
                  <a:pos x="86" y="192"/>
                </a:cxn>
                <a:cxn ang="0">
                  <a:pos x="173" y="159"/>
                </a:cxn>
                <a:cxn ang="0">
                  <a:pos x="299" y="126"/>
                </a:cxn>
                <a:cxn ang="0">
                  <a:pos x="392" y="72"/>
                </a:cxn>
                <a:cxn ang="0">
                  <a:pos x="455" y="0"/>
                </a:cxn>
                <a:cxn ang="0">
                  <a:pos x="395" y="0"/>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w="9525" cap="flat" cmpd="sng">
              <a:noFill/>
              <a:prstDash val="solid"/>
              <a:round/>
              <a:headEnd type="none" w="med" len="med"/>
              <a:tailEnd type="none" w="med" len="med"/>
            </a:ln>
            <a:effectLst/>
          </p:spPr>
          <p:txBody>
            <a:bodyPr wrap="none" anchor="ctr"/>
            <a:lstStyle/>
            <a:p>
              <a:endParaRPr lang="en-IN"/>
            </a:p>
          </p:txBody>
        </p:sp>
        <p:sp>
          <p:nvSpPr>
            <p:cNvPr id="22537" name="Freeform 9"/>
            <p:cNvSpPr>
              <a:spLocks/>
            </p:cNvSpPr>
            <p:nvPr userDrawn="1"/>
          </p:nvSpPr>
          <p:spPr bwMode="auto">
            <a:xfrm>
              <a:off x="1448" y="37"/>
              <a:ext cx="414" cy="108"/>
            </a:xfrm>
            <a:custGeom>
              <a:avLst/>
              <a:gdLst/>
              <a:ahLst/>
              <a:cxnLst>
                <a:cxn ang="0">
                  <a:pos x="0" y="11"/>
                </a:cxn>
                <a:cxn ang="0">
                  <a:pos x="24" y="11"/>
                </a:cxn>
                <a:cxn ang="0">
                  <a:pos x="156" y="2"/>
                </a:cxn>
                <a:cxn ang="0">
                  <a:pos x="288" y="23"/>
                </a:cxn>
                <a:cxn ang="0">
                  <a:pos x="384" y="53"/>
                </a:cxn>
                <a:cxn ang="0">
                  <a:pos x="411" y="74"/>
                </a:cxn>
                <a:cxn ang="0">
                  <a:pos x="405" y="104"/>
                </a:cxn>
                <a:cxn ang="0">
                  <a:pos x="363" y="101"/>
                </a:cxn>
                <a:cxn ang="0">
                  <a:pos x="294" y="77"/>
                </a:cxn>
                <a:cxn ang="0">
                  <a:pos x="174" y="50"/>
                </a:cxn>
                <a:cxn ang="0">
                  <a:pos x="72" y="62"/>
                </a:cxn>
                <a:cxn ang="0">
                  <a:pos x="36" y="59"/>
                </a:cxn>
                <a:cxn ang="0">
                  <a:pos x="0" y="11"/>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w="9525" cap="flat" cmpd="sng">
              <a:noFill/>
              <a:prstDash val="solid"/>
              <a:round/>
              <a:headEnd type="none" w="med" len="med"/>
              <a:tailEnd type="none" w="med" len="med"/>
            </a:ln>
            <a:effectLst/>
          </p:spPr>
          <p:txBody>
            <a:bodyPr wrap="none" anchor="ctr"/>
            <a:lstStyle/>
            <a:p>
              <a:endParaRPr lang="en-IN"/>
            </a:p>
          </p:txBody>
        </p:sp>
        <p:sp>
          <p:nvSpPr>
            <p:cNvPr id="22538" name="Freeform 10"/>
            <p:cNvSpPr>
              <a:spLocks/>
            </p:cNvSpPr>
            <p:nvPr userDrawn="1"/>
          </p:nvSpPr>
          <p:spPr bwMode="auto">
            <a:xfrm>
              <a:off x="1790" y="0"/>
              <a:ext cx="520" cy="225"/>
            </a:xfrm>
            <a:custGeom>
              <a:avLst/>
              <a:gdLst/>
              <a:ahLst/>
              <a:cxnLst>
                <a:cxn ang="0">
                  <a:pos x="42" y="0"/>
                </a:cxn>
                <a:cxn ang="0">
                  <a:pos x="12" y="24"/>
                </a:cxn>
                <a:cxn ang="0">
                  <a:pos x="114" y="54"/>
                </a:cxn>
                <a:cxn ang="0">
                  <a:pos x="240" y="117"/>
                </a:cxn>
                <a:cxn ang="0">
                  <a:pos x="333" y="153"/>
                </a:cxn>
                <a:cxn ang="0">
                  <a:pos x="438" y="219"/>
                </a:cxn>
                <a:cxn ang="0">
                  <a:pos x="426" y="192"/>
                </a:cxn>
                <a:cxn ang="0">
                  <a:pos x="441" y="180"/>
                </a:cxn>
                <a:cxn ang="0">
                  <a:pos x="519" y="216"/>
                </a:cxn>
                <a:cxn ang="0">
                  <a:pos x="450" y="162"/>
                </a:cxn>
                <a:cxn ang="0">
                  <a:pos x="381" y="135"/>
                </a:cxn>
                <a:cxn ang="0">
                  <a:pos x="285" y="84"/>
                </a:cxn>
                <a:cxn ang="0">
                  <a:pos x="186" y="18"/>
                </a:cxn>
                <a:cxn ang="0">
                  <a:pos x="123" y="0"/>
                </a:cxn>
                <a:cxn ang="0">
                  <a:pos x="42" y="0"/>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en-IN"/>
            </a:p>
          </p:txBody>
        </p:sp>
        <p:sp>
          <p:nvSpPr>
            <p:cNvPr id="22539" name="Freeform 11"/>
            <p:cNvSpPr>
              <a:spLocks/>
            </p:cNvSpPr>
            <p:nvPr userDrawn="1"/>
          </p:nvSpPr>
          <p:spPr bwMode="auto">
            <a:xfrm>
              <a:off x="1943" y="154"/>
              <a:ext cx="431" cy="233"/>
            </a:xfrm>
            <a:custGeom>
              <a:avLst/>
              <a:gdLst/>
              <a:ahLst/>
              <a:cxnLst>
                <a:cxn ang="0">
                  <a:pos x="6" y="38"/>
                </a:cxn>
                <a:cxn ang="0">
                  <a:pos x="9" y="20"/>
                </a:cxn>
                <a:cxn ang="0">
                  <a:pos x="42" y="2"/>
                </a:cxn>
                <a:cxn ang="0">
                  <a:pos x="90" y="35"/>
                </a:cxn>
                <a:cxn ang="0">
                  <a:pos x="189" y="89"/>
                </a:cxn>
                <a:cxn ang="0">
                  <a:pos x="288" y="140"/>
                </a:cxn>
                <a:cxn ang="0">
                  <a:pos x="375" y="176"/>
                </a:cxn>
                <a:cxn ang="0">
                  <a:pos x="396" y="176"/>
                </a:cxn>
                <a:cxn ang="0">
                  <a:pos x="429" y="212"/>
                </a:cxn>
                <a:cxn ang="0">
                  <a:pos x="408" y="233"/>
                </a:cxn>
                <a:cxn ang="0">
                  <a:pos x="333" y="212"/>
                </a:cxn>
                <a:cxn ang="0">
                  <a:pos x="186" y="143"/>
                </a:cxn>
                <a:cxn ang="0">
                  <a:pos x="48" y="68"/>
                </a:cxn>
                <a:cxn ang="0">
                  <a:pos x="6" y="38"/>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en-IN"/>
            </a:p>
          </p:txBody>
        </p:sp>
        <p:sp>
          <p:nvSpPr>
            <p:cNvPr id="22540" name="Freeform 12"/>
            <p:cNvSpPr>
              <a:spLocks/>
            </p:cNvSpPr>
            <p:nvPr userDrawn="1"/>
          </p:nvSpPr>
          <p:spPr bwMode="auto">
            <a:xfrm>
              <a:off x="2262" y="87"/>
              <a:ext cx="396" cy="227"/>
            </a:xfrm>
            <a:custGeom>
              <a:avLst/>
              <a:gdLst/>
              <a:ahLst/>
              <a:cxnLst>
                <a:cxn ang="0">
                  <a:pos x="2" y="9"/>
                </a:cxn>
                <a:cxn ang="0">
                  <a:pos x="53" y="66"/>
                </a:cxn>
                <a:cxn ang="0">
                  <a:pos x="176" y="132"/>
                </a:cxn>
                <a:cxn ang="0">
                  <a:pos x="293" y="189"/>
                </a:cxn>
                <a:cxn ang="0">
                  <a:pos x="341" y="222"/>
                </a:cxn>
                <a:cxn ang="0">
                  <a:pos x="377" y="219"/>
                </a:cxn>
                <a:cxn ang="0">
                  <a:pos x="377" y="180"/>
                </a:cxn>
                <a:cxn ang="0">
                  <a:pos x="260" y="126"/>
                </a:cxn>
                <a:cxn ang="0">
                  <a:pos x="113" y="51"/>
                </a:cxn>
                <a:cxn ang="0">
                  <a:pos x="41" y="9"/>
                </a:cxn>
                <a:cxn ang="0">
                  <a:pos x="2" y="9"/>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w="9525" cap="flat" cmpd="sng">
              <a:noFill/>
              <a:prstDash val="solid"/>
              <a:round/>
              <a:headEnd type="none" w="med" len="med"/>
              <a:tailEnd type="none" w="med" len="med"/>
            </a:ln>
            <a:effectLst/>
          </p:spPr>
          <p:txBody>
            <a:bodyPr wrap="none" anchor="ctr"/>
            <a:lstStyle/>
            <a:p>
              <a:endParaRPr lang="en-IN"/>
            </a:p>
          </p:txBody>
        </p:sp>
        <p:sp>
          <p:nvSpPr>
            <p:cNvPr id="22541" name="Freeform 13"/>
            <p:cNvSpPr>
              <a:spLocks/>
            </p:cNvSpPr>
            <p:nvPr userDrawn="1"/>
          </p:nvSpPr>
          <p:spPr bwMode="auto">
            <a:xfrm>
              <a:off x="2264" y="240"/>
              <a:ext cx="516" cy="223"/>
            </a:xfrm>
            <a:custGeom>
              <a:avLst/>
              <a:gdLst/>
              <a:ahLst/>
              <a:cxnLst>
                <a:cxn ang="0">
                  <a:pos x="3" y="10"/>
                </a:cxn>
                <a:cxn ang="0">
                  <a:pos x="105" y="97"/>
                </a:cxn>
                <a:cxn ang="0">
                  <a:pos x="243" y="178"/>
                </a:cxn>
                <a:cxn ang="0">
                  <a:pos x="357" y="217"/>
                </a:cxn>
                <a:cxn ang="0">
                  <a:pos x="498" y="214"/>
                </a:cxn>
                <a:cxn ang="0">
                  <a:pos x="468" y="187"/>
                </a:cxn>
                <a:cxn ang="0">
                  <a:pos x="309" y="136"/>
                </a:cxn>
                <a:cxn ang="0">
                  <a:pos x="123" y="34"/>
                </a:cxn>
                <a:cxn ang="0">
                  <a:pos x="3" y="10"/>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w="9525" cap="flat" cmpd="sng">
              <a:noFill/>
              <a:prstDash val="solid"/>
              <a:round/>
              <a:headEnd type="none" w="med" len="med"/>
              <a:tailEnd type="none" w="med" len="med"/>
            </a:ln>
            <a:effectLst/>
          </p:spPr>
          <p:txBody>
            <a:bodyPr wrap="none" anchor="ctr"/>
            <a:lstStyle/>
            <a:p>
              <a:endParaRPr lang="en-IN"/>
            </a:p>
          </p:txBody>
        </p:sp>
        <p:sp>
          <p:nvSpPr>
            <p:cNvPr id="22542" name="Freeform 14"/>
            <p:cNvSpPr>
              <a:spLocks/>
            </p:cNvSpPr>
            <p:nvPr userDrawn="1"/>
          </p:nvSpPr>
          <p:spPr bwMode="auto">
            <a:xfrm>
              <a:off x="2723" y="324"/>
              <a:ext cx="414" cy="100"/>
            </a:xfrm>
            <a:custGeom>
              <a:avLst/>
              <a:gdLst/>
              <a:ahLst/>
              <a:cxnLst>
                <a:cxn ang="0">
                  <a:pos x="69" y="60"/>
                </a:cxn>
                <a:cxn ang="0">
                  <a:pos x="12" y="42"/>
                </a:cxn>
                <a:cxn ang="0">
                  <a:pos x="3" y="15"/>
                </a:cxn>
                <a:cxn ang="0">
                  <a:pos x="30" y="0"/>
                </a:cxn>
                <a:cxn ang="0">
                  <a:pos x="117" y="18"/>
                </a:cxn>
                <a:cxn ang="0">
                  <a:pos x="243" y="48"/>
                </a:cxn>
                <a:cxn ang="0">
                  <a:pos x="387" y="48"/>
                </a:cxn>
                <a:cxn ang="0">
                  <a:pos x="408" y="54"/>
                </a:cxn>
                <a:cxn ang="0">
                  <a:pos x="381" y="87"/>
                </a:cxn>
                <a:cxn ang="0">
                  <a:pos x="318" y="99"/>
                </a:cxn>
                <a:cxn ang="0">
                  <a:pos x="195" y="93"/>
                </a:cxn>
                <a:cxn ang="0">
                  <a:pos x="69" y="60"/>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IN"/>
            </a:p>
          </p:txBody>
        </p:sp>
        <p:sp>
          <p:nvSpPr>
            <p:cNvPr id="22543" name="Freeform 15"/>
            <p:cNvSpPr>
              <a:spLocks/>
            </p:cNvSpPr>
            <p:nvPr userDrawn="1"/>
          </p:nvSpPr>
          <p:spPr bwMode="auto">
            <a:xfrm>
              <a:off x="3165" y="375"/>
              <a:ext cx="150" cy="72"/>
            </a:xfrm>
            <a:custGeom>
              <a:avLst/>
              <a:gdLst/>
              <a:ahLst/>
              <a:cxnLst>
                <a:cxn ang="0">
                  <a:pos x="3" y="67"/>
                </a:cxn>
                <a:cxn ang="0">
                  <a:pos x="84" y="19"/>
                </a:cxn>
                <a:cxn ang="0">
                  <a:pos x="123" y="1"/>
                </a:cxn>
                <a:cxn ang="0">
                  <a:pos x="150" y="22"/>
                </a:cxn>
                <a:cxn ang="0">
                  <a:pos x="123" y="55"/>
                </a:cxn>
                <a:cxn ang="0">
                  <a:pos x="90" y="70"/>
                </a:cxn>
                <a:cxn ang="0">
                  <a:pos x="0" y="67"/>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w="9525" cap="flat" cmpd="sng">
              <a:noFill/>
              <a:prstDash val="solid"/>
              <a:round/>
              <a:headEnd type="none" w="med" len="med"/>
              <a:tailEnd type="none" w="med" len="med"/>
            </a:ln>
            <a:effectLst/>
          </p:spPr>
          <p:txBody>
            <a:bodyPr wrap="none" anchor="ctr"/>
            <a:lstStyle/>
            <a:p>
              <a:endParaRPr lang="en-IN"/>
            </a:p>
          </p:txBody>
        </p:sp>
        <p:sp>
          <p:nvSpPr>
            <p:cNvPr id="22544" name="Freeform 16"/>
            <p:cNvSpPr>
              <a:spLocks/>
            </p:cNvSpPr>
            <p:nvPr userDrawn="1"/>
          </p:nvSpPr>
          <p:spPr bwMode="auto">
            <a:xfrm>
              <a:off x="3463" y="267"/>
              <a:ext cx="148" cy="91"/>
            </a:xfrm>
            <a:custGeom>
              <a:avLst/>
              <a:gdLst/>
              <a:ahLst/>
              <a:cxnLst>
                <a:cxn ang="0">
                  <a:pos x="1" y="69"/>
                </a:cxn>
                <a:cxn ang="0">
                  <a:pos x="25" y="51"/>
                </a:cxn>
                <a:cxn ang="0">
                  <a:pos x="100" y="9"/>
                </a:cxn>
                <a:cxn ang="0">
                  <a:pos x="133" y="3"/>
                </a:cxn>
                <a:cxn ang="0">
                  <a:pos x="136" y="27"/>
                </a:cxn>
                <a:cxn ang="0">
                  <a:pos x="61" y="75"/>
                </a:cxn>
                <a:cxn ang="0">
                  <a:pos x="19" y="90"/>
                </a:cxn>
                <a:cxn ang="0">
                  <a:pos x="1" y="69"/>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w="9525" cap="flat" cmpd="sng">
              <a:noFill/>
              <a:prstDash val="solid"/>
              <a:round/>
              <a:headEnd type="none" w="med" len="med"/>
              <a:tailEnd type="none" w="med" len="med"/>
            </a:ln>
            <a:effectLst/>
          </p:spPr>
          <p:txBody>
            <a:bodyPr wrap="none" anchor="ctr"/>
            <a:lstStyle/>
            <a:p>
              <a:endParaRPr lang="en-IN"/>
            </a:p>
          </p:txBody>
        </p:sp>
        <p:sp>
          <p:nvSpPr>
            <p:cNvPr id="22545" name="Freeform 17"/>
            <p:cNvSpPr>
              <a:spLocks/>
            </p:cNvSpPr>
            <p:nvPr userDrawn="1"/>
          </p:nvSpPr>
          <p:spPr bwMode="auto">
            <a:xfrm>
              <a:off x="3580" y="58"/>
              <a:ext cx="938" cy="158"/>
            </a:xfrm>
            <a:custGeom>
              <a:avLst/>
              <a:gdLst/>
              <a:ahLst/>
              <a:cxnLst>
                <a:cxn ang="0">
                  <a:pos x="172" y="86"/>
                </a:cxn>
                <a:cxn ang="0">
                  <a:pos x="61" y="137"/>
                </a:cxn>
                <a:cxn ang="0">
                  <a:pos x="16" y="155"/>
                </a:cxn>
                <a:cxn ang="0">
                  <a:pos x="7" y="122"/>
                </a:cxn>
                <a:cxn ang="0">
                  <a:pos x="58" y="80"/>
                </a:cxn>
                <a:cxn ang="0">
                  <a:pos x="172" y="38"/>
                </a:cxn>
                <a:cxn ang="0">
                  <a:pos x="304" y="11"/>
                </a:cxn>
                <a:cxn ang="0">
                  <a:pos x="463" y="2"/>
                </a:cxn>
                <a:cxn ang="0">
                  <a:pos x="631" y="23"/>
                </a:cxn>
                <a:cxn ang="0">
                  <a:pos x="796" y="53"/>
                </a:cxn>
                <a:cxn ang="0">
                  <a:pos x="841" y="47"/>
                </a:cxn>
                <a:cxn ang="0">
                  <a:pos x="907" y="71"/>
                </a:cxn>
                <a:cxn ang="0">
                  <a:pos x="919" y="101"/>
                </a:cxn>
                <a:cxn ang="0">
                  <a:pos x="793" y="98"/>
                </a:cxn>
                <a:cxn ang="0">
                  <a:pos x="634" y="62"/>
                </a:cxn>
                <a:cxn ang="0">
                  <a:pos x="439" y="38"/>
                </a:cxn>
                <a:cxn ang="0">
                  <a:pos x="238" y="59"/>
                </a:cxn>
                <a:cxn ang="0">
                  <a:pos x="172" y="86"/>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IN"/>
            </a:p>
          </p:txBody>
        </p:sp>
        <p:sp>
          <p:nvSpPr>
            <p:cNvPr id="22546" name="Freeform 18"/>
            <p:cNvSpPr>
              <a:spLocks/>
            </p:cNvSpPr>
            <p:nvPr userDrawn="1"/>
          </p:nvSpPr>
          <p:spPr bwMode="auto">
            <a:xfrm>
              <a:off x="3686" y="145"/>
              <a:ext cx="372" cy="98"/>
            </a:xfrm>
            <a:custGeom>
              <a:avLst/>
              <a:gdLst/>
              <a:ahLst/>
              <a:cxnLst>
                <a:cxn ang="0">
                  <a:pos x="18" y="47"/>
                </a:cxn>
                <a:cxn ang="0">
                  <a:pos x="141" y="17"/>
                </a:cxn>
                <a:cxn ang="0">
                  <a:pos x="246" y="2"/>
                </a:cxn>
                <a:cxn ang="0">
                  <a:pos x="351" y="5"/>
                </a:cxn>
                <a:cxn ang="0">
                  <a:pos x="372" y="23"/>
                </a:cxn>
                <a:cxn ang="0">
                  <a:pos x="354" y="44"/>
                </a:cxn>
                <a:cxn ang="0">
                  <a:pos x="264" y="50"/>
                </a:cxn>
                <a:cxn ang="0">
                  <a:pos x="168" y="53"/>
                </a:cxn>
                <a:cxn ang="0">
                  <a:pos x="72" y="77"/>
                </a:cxn>
                <a:cxn ang="0">
                  <a:pos x="15" y="95"/>
                </a:cxn>
                <a:cxn ang="0">
                  <a:pos x="0" y="56"/>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w="9525" cap="flat" cmpd="sng">
              <a:noFill/>
              <a:prstDash val="solid"/>
              <a:round/>
              <a:headEnd type="none" w="med" len="med"/>
              <a:tailEnd type="none" w="med" len="med"/>
            </a:ln>
            <a:effectLst/>
          </p:spPr>
          <p:txBody>
            <a:bodyPr wrap="none" anchor="ctr"/>
            <a:lstStyle/>
            <a:p>
              <a:endParaRPr lang="en-IN"/>
            </a:p>
          </p:txBody>
        </p:sp>
        <p:sp>
          <p:nvSpPr>
            <p:cNvPr id="22547" name="Freeform 19"/>
            <p:cNvSpPr>
              <a:spLocks/>
            </p:cNvSpPr>
            <p:nvPr userDrawn="1"/>
          </p:nvSpPr>
          <p:spPr bwMode="auto">
            <a:xfrm>
              <a:off x="3618" y="308"/>
              <a:ext cx="318" cy="158"/>
            </a:xfrm>
            <a:custGeom>
              <a:avLst/>
              <a:gdLst/>
              <a:ahLst/>
              <a:cxnLst>
                <a:cxn ang="0">
                  <a:pos x="0" y="158"/>
                </a:cxn>
                <a:cxn ang="0">
                  <a:pos x="12" y="137"/>
                </a:cxn>
                <a:cxn ang="0">
                  <a:pos x="162" y="71"/>
                </a:cxn>
                <a:cxn ang="0">
                  <a:pos x="249" y="20"/>
                </a:cxn>
                <a:cxn ang="0">
                  <a:pos x="285" y="2"/>
                </a:cxn>
                <a:cxn ang="0">
                  <a:pos x="309" y="11"/>
                </a:cxn>
                <a:cxn ang="0">
                  <a:pos x="303" y="47"/>
                </a:cxn>
                <a:cxn ang="0">
                  <a:pos x="219" y="89"/>
                </a:cxn>
                <a:cxn ang="0">
                  <a:pos x="108" y="140"/>
                </a:cxn>
                <a:cxn ang="0">
                  <a:pos x="57" y="152"/>
                </a:cxn>
                <a:cxn ang="0">
                  <a:pos x="0" y="158"/>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w="9525" cap="flat" cmpd="sng">
              <a:noFill/>
              <a:prstDash val="solid"/>
              <a:round/>
              <a:headEnd type="none" w="med" len="med"/>
              <a:tailEnd type="none" w="med" len="med"/>
            </a:ln>
            <a:effectLst/>
          </p:spPr>
          <p:txBody>
            <a:bodyPr wrap="none" anchor="ctr"/>
            <a:lstStyle/>
            <a:p>
              <a:endParaRPr lang="en-IN"/>
            </a:p>
          </p:txBody>
        </p:sp>
        <p:sp>
          <p:nvSpPr>
            <p:cNvPr id="22548" name="Freeform 20"/>
            <p:cNvSpPr>
              <a:spLocks/>
            </p:cNvSpPr>
            <p:nvPr userDrawn="1"/>
          </p:nvSpPr>
          <p:spPr bwMode="auto">
            <a:xfrm>
              <a:off x="3413" y="291"/>
              <a:ext cx="380" cy="174"/>
            </a:xfrm>
            <a:custGeom>
              <a:avLst/>
              <a:gdLst/>
              <a:ahLst/>
              <a:cxnLst>
                <a:cxn ang="0">
                  <a:pos x="3" y="165"/>
                </a:cxn>
                <a:cxn ang="0">
                  <a:pos x="129" y="93"/>
                </a:cxn>
                <a:cxn ang="0">
                  <a:pos x="261" y="30"/>
                </a:cxn>
                <a:cxn ang="0">
                  <a:pos x="351" y="0"/>
                </a:cxn>
                <a:cxn ang="0">
                  <a:pos x="378" y="27"/>
                </a:cxn>
                <a:cxn ang="0">
                  <a:pos x="336" y="51"/>
                </a:cxn>
                <a:cxn ang="0">
                  <a:pos x="291" y="60"/>
                </a:cxn>
                <a:cxn ang="0">
                  <a:pos x="240" y="75"/>
                </a:cxn>
                <a:cxn ang="0">
                  <a:pos x="189" y="120"/>
                </a:cxn>
                <a:cxn ang="0">
                  <a:pos x="102" y="174"/>
                </a:cxn>
                <a:cxn ang="0">
                  <a:pos x="0" y="162"/>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IN"/>
            </a:p>
          </p:txBody>
        </p:sp>
        <p:sp>
          <p:nvSpPr>
            <p:cNvPr id="22549" name="Freeform 21"/>
            <p:cNvSpPr>
              <a:spLocks/>
            </p:cNvSpPr>
            <p:nvPr userDrawn="1"/>
          </p:nvSpPr>
          <p:spPr bwMode="auto">
            <a:xfrm>
              <a:off x="4178" y="187"/>
              <a:ext cx="523" cy="69"/>
            </a:xfrm>
            <a:custGeom>
              <a:avLst/>
              <a:gdLst/>
              <a:ahLst/>
              <a:cxnLst>
                <a:cxn ang="0">
                  <a:pos x="84" y="11"/>
                </a:cxn>
                <a:cxn ang="0">
                  <a:pos x="27" y="5"/>
                </a:cxn>
                <a:cxn ang="0">
                  <a:pos x="9" y="35"/>
                </a:cxn>
                <a:cxn ang="0">
                  <a:pos x="81" y="56"/>
                </a:cxn>
                <a:cxn ang="0">
                  <a:pos x="255" y="68"/>
                </a:cxn>
                <a:cxn ang="0">
                  <a:pos x="432" y="50"/>
                </a:cxn>
                <a:cxn ang="0">
                  <a:pos x="513" y="5"/>
                </a:cxn>
                <a:cxn ang="0">
                  <a:pos x="372" y="20"/>
                </a:cxn>
                <a:cxn ang="0">
                  <a:pos x="141" y="14"/>
                </a:cxn>
                <a:cxn ang="0">
                  <a:pos x="84" y="11"/>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w="9525" cap="flat" cmpd="sng">
              <a:noFill/>
              <a:prstDash val="solid"/>
              <a:round/>
              <a:headEnd type="none" w="med" len="med"/>
              <a:tailEnd type="none" w="med" len="med"/>
            </a:ln>
            <a:effectLst/>
          </p:spPr>
          <p:txBody>
            <a:bodyPr wrap="none" anchor="ctr"/>
            <a:lstStyle/>
            <a:p>
              <a:endParaRPr lang="en-IN"/>
            </a:p>
          </p:txBody>
        </p:sp>
        <p:sp>
          <p:nvSpPr>
            <p:cNvPr id="22550" name="Freeform 22"/>
            <p:cNvSpPr>
              <a:spLocks/>
            </p:cNvSpPr>
            <p:nvPr userDrawn="1"/>
          </p:nvSpPr>
          <p:spPr bwMode="auto">
            <a:xfrm>
              <a:off x="4689" y="186"/>
              <a:ext cx="537" cy="120"/>
            </a:xfrm>
            <a:custGeom>
              <a:avLst/>
              <a:gdLst/>
              <a:ahLst/>
              <a:cxnLst>
                <a:cxn ang="0">
                  <a:pos x="23" y="6"/>
                </a:cxn>
                <a:cxn ang="0">
                  <a:pos x="188" y="3"/>
                </a:cxn>
                <a:cxn ang="0">
                  <a:pos x="323" y="27"/>
                </a:cxn>
                <a:cxn ang="0">
                  <a:pos x="464" y="69"/>
                </a:cxn>
                <a:cxn ang="0">
                  <a:pos x="521" y="90"/>
                </a:cxn>
                <a:cxn ang="0">
                  <a:pos x="533" y="105"/>
                </a:cxn>
                <a:cxn ang="0">
                  <a:pos x="497" y="120"/>
                </a:cxn>
                <a:cxn ang="0">
                  <a:pos x="452" y="108"/>
                </a:cxn>
                <a:cxn ang="0">
                  <a:pos x="350" y="72"/>
                </a:cxn>
                <a:cxn ang="0">
                  <a:pos x="158" y="39"/>
                </a:cxn>
                <a:cxn ang="0">
                  <a:pos x="50" y="39"/>
                </a:cxn>
                <a:cxn ang="0">
                  <a:pos x="23" y="6"/>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w="9525">
              <a:noFill/>
              <a:round/>
              <a:headEnd/>
              <a:tailEnd/>
            </a:ln>
            <a:effectLst/>
          </p:spPr>
          <p:txBody>
            <a:bodyPr wrap="none" anchor="ctr"/>
            <a:lstStyle/>
            <a:p>
              <a:endParaRPr lang="en-IN"/>
            </a:p>
          </p:txBody>
        </p:sp>
        <p:sp>
          <p:nvSpPr>
            <p:cNvPr id="22551" name="Freeform 23"/>
            <p:cNvSpPr>
              <a:spLocks/>
            </p:cNvSpPr>
            <p:nvPr userDrawn="1"/>
          </p:nvSpPr>
          <p:spPr bwMode="auto">
            <a:xfrm>
              <a:off x="4968" y="312"/>
              <a:ext cx="800" cy="143"/>
            </a:xfrm>
            <a:custGeom>
              <a:avLst/>
              <a:gdLst/>
              <a:ahLst/>
              <a:cxnLst>
                <a:cxn ang="0">
                  <a:pos x="800" y="24"/>
                </a:cxn>
                <a:cxn ang="0">
                  <a:pos x="782" y="15"/>
                </a:cxn>
                <a:cxn ang="0">
                  <a:pos x="659" y="63"/>
                </a:cxn>
                <a:cxn ang="0">
                  <a:pos x="500" y="84"/>
                </a:cxn>
                <a:cxn ang="0">
                  <a:pos x="326" y="69"/>
                </a:cxn>
                <a:cxn ang="0">
                  <a:pos x="98" y="21"/>
                </a:cxn>
                <a:cxn ang="0">
                  <a:pos x="11" y="6"/>
                </a:cxn>
                <a:cxn ang="0">
                  <a:pos x="32" y="60"/>
                </a:cxn>
                <a:cxn ang="0">
                  <a:pos x="155" y="96"/>
                </a:cxn>
                <a:cxn ang="0">
                  <a:pos x="410" y="138"/>
                </a:cxn>
                <a:cxn ang="0">
                  <a:pos x="596" y="129"/>
                </a:cxn>
                <a:cxn ang="0">
                  <a:pos x="737" y="90"/>
                </a:cxn>
                <a:cxn ang="0">
                  <a:pos x="788" y="69"/>
                </a:cxn>
                <a:cxn ang="0">
                  <a:pos x="800" y="24"/>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w="9525">
              <a:noFill/>
              <a:round/>
              <a:headEnd/>
              <a:tailEnd/>
            </a:ln>
            <a:effectLst/>
          </p:spPr>
          <p:txBody>
            <a:bodyPr wrap="none" anchor="ctr"/>
            <a:lstStyle/>
            <a:p>
              <a:endParaRPr lang="en-IN"/>
            </a:p>
          </p:txBody>
        </p:sp>
        <p:sp>
          <p:nvSpPr>
            <p:cNvPr id="22552" name="Freeform 24"/>
            <p:cNvSpPr>
              <a:spLocks/>
            </p:cNvSpPr>
            <p:nvPr userDrawn="1"/>
          </p:nvSpPr>
          <p:spPr bwMode="auto">
            <a:xfrm>
              <a:off x="5318" y="240"/>
              <a:ext cx="402" cy="115"/>
            </a:xfrm>
            <a:custGeom>
              <a:avLst/>
              <a:gdLst/>
              <a:ahLst/>
              <a:cxnLst>
                <a:cxn ang="0">
                  <a:pos x="402" y="0"/>
                </a:cxn>
                <a:cxn ang="0">
                  <a:pos x="384" y="12"/>
                </a:cxn>
                <a:cxn ang="0">
                  <a:pos x="276" y="51"/>
                </a:cxn>
                <a:cxn ang="0">
                  <a:pos x="165" y="66"/>
                </a:cxn>
                <a:cxn ang="0">
                  <a:pos x="51" y="57"/>
                </a:cxn>
                <a:cxn ang="0">
                  <a:pos x="15" y="54"/>
                </a:cxn>
                <a:cxn ang="0">
                  <a:pos x="3" y="69"/>
                </a:cxn>
                <a:cxn ang="0">
                  <a:pos x="9" y="93"/>
                </a:cxn>
                <a:cxn ang="0">
                  <a:pos x="54" y="102"/>
                </a:cxn>
                <a:cxn ang="0">
                  <a:pos x="198" y="111"/>
                </a:cxn>
                <a:cxn ang="0">
                  <a:pos x="336" y="75"/>
                </a:cxn>
                <a:cxn ang="0">
                  <a:pos x="375" y="54"/>
                </a:cxn>
                <a:cxn ang="0">
                  <a:pos x="402" y="0"/>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IN"/>
            </a:p>
          </p:txBody>
        </p:sp>
      </p:grpSp>
      <p:grpSp>
        <p:nvGrpSpPr>
          <p:cNvPr id="3" name="Group 25"/>
          <p:cNvGrpSpPr>
            <a:grpSpLocks/>
          </p:cNvGrpSpPr>
          <p:nvPr/>
        </p:nvGrpSpPr>
        <p:grpSpPr bwMode="auto">
          <a:xfrm>
            <a:off x="20638" y="6161088"/>
            <a:ext cx="9169400" cy="138112"/>
            <a:chOff x="0" y="4032"/>
            <a:chExt cx="5776" cy="87"/>
          </a:xfrm>
        </p:grpSpPr>
        <p:sp>
          <p:nvSpPr>
            <p:cNvPr id="22554" name="Freeform 26"/>
            <p:cNvSpPr>
              <a:spLocks/>
            </p:cNvSpPr>
            <p:nvPr userDrawn="1"/>
          </p:nvSpPr>
          <p:spPr bwMode="auto">
            <a:xfrm>
              <a:off x="4041" y="4047"/>
              <a:ext cx="1735" cy="72"/>
            </a:xfrm>
            <a:custGeom>
              <a:avLst/>
              <a:gdLst/>
              <a:ahLst/>
              <a:cxnLst>
                <a:cxn ang="0">
                  <a:pos x="165" y="6"/>
                </a:cxn>
                <a:cxn ang="0">
                  <a:pos x="450" y="3"/>
                </a:cxn>
                <a:cxn ang="0">
                  <a:pos x="714" y="12"/>
                </a:cxn>
                <a:cxn ang="0">
                  <a:pos x="957" y="24"/>
                </a:cxn>
                <a:cxn ang="0">
                  <a:pos x="1173" y="24"/>
                </a:cxn>
                <a:cxn ang="0">
                  <a:pos x="1473" y="15"/>
                </a:cxn>
                <a:cxn ang="0">
                  <a:pos x="1617" y="0"/>
                </a:cxn>
                <a:cxn ang="0">
                  <a:pos x="1719" y="15"/>
                </a:cxn>
                <a:cxn ang="0">
                  <a:pos x="1716" y="66"/>
                </a:cxn>
                <a:cxn ang="0">
                  <a:pos x="1632" y="51"/>
                </a:cxn>
                <a:cxn ang="0">
                  <a:pos x="1407" y="51"/>
                </a:cxn>
                <a:cxn ang="0">
                  <a:pos x="1191" y="48"/>
                </a:cxn>
                <a:cxn ang="0">
                  <a:pos x="870" y="60"/>
                </a:cxn>
                <a:cxn ang="0">
                  <a:pos x="492" y="48"/>
                </a:cxn>
                <a:cxn ang="0">
                  <a:pos x="291" y="27"/>
                </a:cxn>
                <a:cxn ang="0">
                  <a:pos x="21" y="36"/>
                </a:cxn>
                <a:cxn ang="0">
                  <a:pos x="165" y="6"/>
                </a:cxn>
              </a:cxnLst>
              <a:rect l="0" t="0" r="r" b="b"/>
              <a:pathLst>
                <a:path w="1735" h="72">
                  <a:moveTo>
                    <a:pt x="165" y="6"/>
                  </a:moveTo>
                  <a:cubicBezTo>
                    <a:pt x="236" y="1"/>
                    <a:pt x="359" y="2"/>
                    <a:pt x="450" y="3"/>
                  </a:cubicBezTo>
                  <a:cubicBezTo>
                    <a:pt x="541" y="4"/>
                    <a:pt x="630" y="9"/>
                    <a:pt x="714" y="12"/>
                  </a:cubicBezTo>
                  <a:cubicBezTo>
                    <a:pt x="798" y="15"/>
                    <a:pt x="881" y="22"/>
                    <a:pt x="957" y="24"/>
                  </a:cubicBezTo>
                  <a:cubicBezTo>
                    <a:pt x="1033" y="26"/>
                    <a:pt x="1087" y="25"/>
                    <a:pt x="1173" y="24"/>
                  </a:cubicBezTo>
                  <a:cubicBezTo>
                    <a:pt x="1259" y="23"/>
                    <a:pt x="1399" y="19"/>
                    <a:pt x="1473" y="15"/>
                  </a:cubicBezTo>
                  <a:cubicBezTo>
                    <a:pt x="1547" y="11"/>
                    <a:pt x="1576" y="0"/>
                    <a:pt x="1617" y="0"/>
                  </a:cubicBezTo>
                  <a:cubicBezTo>
                    <a:pt x="1658" y="0"/>
                    <a:pt x="1703" y="4"/>
                    <a:pt x="1719" y="15"/>
                  </a:cubicBezTo>
                  <a:cubicBezTo>
                    <a:pt x="1735" y="26"/>
                    <a:pt x="1730" y="60"/>
                    <a:pt x="1716" y="66"/>
                  </a:cubicBezTo>
                  <a:cubicBezTo>
                    <a:pt x="1702" y="72"/>
                    <a:pt x="1683" y="53"/>
                    <a:pt x="1632" y="51"/>
                  </a:cubicBezTo>
                  <a:cubicBezTo>
                    <a:pt x="1581" y="49"/>
                    <a:pt x="1480" y="51"/>
                    <a:pt x="1407" y="51"/>
                  </a:cubicBezTo>
                  <a:cubicBezTo>
                    <a:pt x="1334" y="51"/>
                    <a:pt x="1280" y="47"/>
                    <a:pt x="1191" y="48"/>
                  </a:cubicBezTo>
                  <a:cubicBezTo>
                    <a:pt x="1102" y="49"/>
                    <a:pt x="986" y="60"/>
                    <a:pt x="870" y="60"/>
                  </a:cubicBezTo>
                  <a:cubicBezTo>
                    <a:pt x="754" y="60"/>
                    <a:pt x="588" y="53"/>
                    <a:pt x="492" y="48"/>
                  </a:cubicBezTo>
                  <a:cubicBezTo>
                    <a:pt x="396" y="43"/>
                    <a:pt x="369" y="29"/>
                    <a:pt x="291" y="27"/>
                  </a:cubicBezTo>
                  <a:cubicBezTo>
                    <a:pt x="213" y="25"/>
                    <a:pt x="42" y="39"/>
                    <a:pt x="21" y="36"/>
                  </a:cubicBezTo>
                  <a:cubicBezTo>
                    <a:pt x="0" y="33"/>
                    <a:pt x="94" y="11"/>
                    <a:pt x="165" y="6"/>
                  </a:cubicBezTo>
                  <a:close/>
                </a:path>
              </a:pathLst>
            </a:custGeom>
            <a:gradFill rotWithShape="0">
              <a:gsLst>
                <a:gs pos="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endParaRPr lang="en-IN"/>
            </a:p>
          </p:txBody>
        </p:sp>
        <p:sp>
          <p:nvSpPr>
            <p:cNvPr id="22555" name="Freeform 27"/>
            <p:cNvSpPr>
              <a:spLocks/>
            </p:cNvSpPr>
            <p:nvPr userDrawn="1"/>
          </p:nvSpPr>
          <p:spPr bwMode="auto">
            <a:xfrm>
              <a:off x="1727" y="4038"/>
              <a:ext cx="2655" cy="60"/>
            </a:xfrm>
            <a:custGeom>
              <a:avLst/>
              <a:gdLst/>
              <a:ahLst/>
              <a:cxnLst>
                <a:cxn ang="0">
                  <a:pos x="2641" y="6"/>
                </a:cxn>
                <a:cxn ang="0">
                  <a:pos x="2620" y="30"/>
                </a:cxn>
                <a:cxn ang="0">
                  <a:pos x="2368" y="45"/>
                </a:cxn>
                <a:cxn ang="0">
                  <a:pos x="2023" y="60"/>
                </a:cxn>
                <a:cxn ang="0">
                  <a:pos x="1786" y="48"/>
                </a:cxn>
                <a:cxn ang="0">
                  <a:pos x="1525" y="36"/>
                </a:cxn>
                <a:cxn ang="0">
                  <a:pos x="1195" y="45"/>
                </a:cxn>
                <a:cxn ang="0">
                  <a:pos x="817" y="39"/>
                </a:cxn>
                <a:cxn ang="0">
                  <a:pos x="499" y="27"/>
                </a:cxn>
                <a:cxn ang="0">
                  <a:pos x="136" y="39"/>
                </a:cxn>
                <a:cxn ang="0">
                  <a:pos x="10" y="33"/>
                </a:cxn>
                <a:cxn ang="0">
                  <a:pos x="76" y="24"/>
                </a:cxn>
                <a:cxn ang="0">
                  <a:pos x="310" y="18"/>
                </a:cxn>
                <a:cxn ang="0">
                  <a:pos x="544" y="0"/>
                </a:cxn>
                <a:cxn ang="0">
                  <a:pos x="853" y="21"/>
                </a:cxn>
                <a:cxn ang="0">
                  <a:pos x="1114" y="21"/>
                </a:cxn>
                <a:cxn ang="0">
                  <a:pos x="1399" y="3"/>
                </a:cxn>
                <a:cxn ang="0">
                  <a:pos x="1588" y="9"/>
                </a:cxn>
                <a:cxn ang="0">
                  <a:pos x="1807" y="21"/>
                </a:cxn>
                <a:cxn ang="0">
                  <a:pos x="2035" y="12"/>
                </a:cxn>
                <a:cxn ang="0">
                  <a:pos x="2290" y="18"/>
                </a:cxn>
                <a:cxn ang="0">
                  <a:pos x="2596" y="3"/>
                </a:cxn>
                <a:cxn ang="0">
                  <a:pos x="2641" y="6"/>
                </a:cxn>
              </a:cxnLst>
              <a:rect l="0" t="0" r="r" b="b"/>
              <a:pathLst>
                <a:path w="2655" h="60">
                  <a:moveTo>
                    <a:pt x="2641" y="6"/>
                  </a:moveTo>
                  <a:lnTo>
                    <a:pt x="2620" y="30"/>
                  </a:lnTo>
                  <a:cubicBezTo>
                    <a:pt x="2575" y="36"/>
                    <a:pt x="2467" y="40"/>
                    <a:pt x="2368" y="45"/>
                  </a:cubicBezTo>
                  <a:cubicBezTo>
                    <a:pt x="2269" y="50"/>
                    <a:pt x="2120" y="60"/>
                    <a:pt x="2023" y="60"/>
                  </a:cubicBezTo>
                  <a:cubicBezTo>
                    <a:pt x="1926" y="60"/>
                    <a:pt x="1869" y="52"/>
                    <a:pt x="1786" y="48"/>
                  </a:cubicBezTo>
                  <a:cubicBezTo>
                    <a:pt x="1703" y="44"/>
                    <a:pt x="1623" y="36"/>
                    <a:pt x="1525" y="36"/>
                  </a:cubicBezTo>
                  <a:cubicBezTo>
                    <a:pt x="1427" y="36"/>
                    <a:pt x="1313" y="44"/>
                    <a:pt x="1195" y="45"/>
                  </a:cubicBezTo>
                  <a:cubicBezTo>
                    <a:pt x="1077" y="46"/>
                    <a:pt x="933" y="42"/>
                    <a:pt x="817" y="39"/>
                  </a:cubicBezTo>
                  <a:cubicBezTo>
                    <a:pt x="701" y="36"/>
                    <a:pt x="612" y="27"/>
                    <a:pt x="499" y="27"/>
                  </a:cubicBezTo>
                  <a:cubicBezTo>
                    <a:pt x="386" y="27"/>
                    <a:pt x="217" y="38"/>
                    <a:pt x="136" y="39"/>
                  </a:cubicBezTo>
                  <a:cubicBezTo>
                    <a:pt x="55" y="40"/>
                    <a:pt x="20" y="36"/>
                    <a:pt x="10" y="33"/>
                  </a:cubicBezTo>
                  <a:cubicBezTo>
                    <a:pt x="0" y="30"/>
                    <a:pt x="26" y="27"/>
                    <a:pt x="76" y="24"/>
                  </a:cubicBezTo>
                  <a:cubicBezTo>
                    <a:pt x="126" y="21"/>
                    <a:pt x="232" y="22"/>
                    <a:pt x="310" y="18"/>
                  </a:cubicBezTo>
                  <a:cubicBezTo>
                    <a:pt x="388" y="14"/>
                    <a:pt x="454" y="0"/>
                    <a:pt x="544" y="0"/>
                  </a:cubicBezTo>
                  <a:cubicBezTo>
                    <a:pt x="634" y="0"/>
                    <a:pt x="758" y="18"/>
                    <a:pt x="853" y="21"/>
                  </a:cubicBezTo>
                  <a:cubicBezTo>
                    <a:pt x="948" y="24"/>
                    <a:pt x="1023" y="24"/>
                    <a:pt x="1114" y="21"/>
                  </a:cubicBezTo>
                  <a:cubicBezTo>
                    <a:pt x="1205" y="18"/>
                    <a:pt x="1320" y="5"/>
                    <a:pt x="1399" y="3"/>
                  </a:cubicBezTo>
                  <a:cubicBezTo>
                    <a:pt x="1478" y="1"/>
                    <a:pt x="1520" y="6"/>
                    <a:pt x="1588" y="9"/>
                  </a:cubicBezTo>
                  <a:cubicBezTo>
                    <a:pt x="1656" y="12"/>
                    <a:pt x="1733" y="21"/>
                    <a:pt x="1807" y="21"/>
                  </a:cubicBezTo>
                  <a:cubicBezTo>
                    <a:pt x="1881" y="21"/>
                    <a:pt x="1955" y="12"/>
                    <a:pt x="2035" y="12"/>
                  </a:cubicBezTo>
                  <a:cubicBezTo>
                    <a:pt x="2115" y="12"/>
                    <a:pt x="2197" y="19"/>
                    <a:pt x="2290" y="18"/>
                  </a:cubicBezTo>
                  <a:cubicBezTo>
                    <a:pt x="2383" y="17"/>
                    <a:pt x="2537" y="5"/>
                    <a:pt x="2596" y="3"/>
                  </a:cubicBezTo>
                  <a:cubicBezTo>
                    <a:pt x="2655" y="1"/>
                    <a:pt x="2651" y="3"/>
                    <a:pt x="2641" y="6"/>
                  </a:cubicBezTo>
                  <a:close/>
                </a:path>
              </a:pathLst>
            </a:custGeom>
            <a:gradFill rotWithShape="0">
              <a:gsLst>
                <a:gs pos="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endParaRPr lang="en-IN"/>
            </a:p>
          </p:txBody>
        </p:sp>
        <p:sp>
          <p:nvSpPr>
            <p:cNvPr id="22556" name="Freeform 28"/>
            <p:cNvSpPr>
              <a:spLocks/>
            </p:cNvSpPr>
            <p:nvPr userDrawn="1"/>
          </p:nvSpPr>
          <p:spPr bwMode="auto">
            <a:xfrm>
              <a:off x="0" y="4032"/>
              <a:ext cx="2041" cy="62"/>
            </a:xfrm>
            <a:custGeom>
              <a:avLst/>
              <a:gdLst/>
              <a:ahLst/>
              <a:cxnLst>
                <a:cxn ang="0">
                  <a:pos x="1893" y="39"/>
                </a:cxn>
                <a:cxn ang="0">
                  <a:pos x="1578" y="45"/>
                </a:cxn>
                <a:cxn ang="0">
                  <a:pos x="1011" y="60"/>
                </a:cxn>
                <a:cxn ang="0">
                  <a:pos x="438" y="57"/>
                </a:cxn>
                <a:cxn ang="0">
                  <a:pos x="0" y="36"/>
                </a:cxn>
                <a:cxn ang="0">
                  <a:pos x="0" y="3"/>
                </a:cxn>
                <a:cxn ang="0">
                  <a:pos x="210" y="18"/>
                </a:cxn>
                <a:cxn ang="0">
                  <a:pos x="474" y="21"/>
                </a:cxn>
                <a:cxn ang="0">
                  <a:pos x="678" y="9"/>
                </a:cxn>
                <a:cxn ang="0">
                  <a:pos x="897" y="9"/>
                </a:cxn>
                <a:cxn ang="0">
                  <a:pos x="1167" y="30"/>
                </a:cxn>
                <a:cxn ang="0">
                  <a:pos x="1500" y="24"/>
                </a:cxn>
                <a:cxn ang="0">
                  <a:pos x="1758" y="3"/>
                </a:cxn>
                <a:cxn ang="0">
                  <a:pos x="1938" y="18"/>
                </a:cxn>
                <a:cxn ang="0">
                  <a:pos x="2034" y="33"/>
                </a:cxn>
                <a:cxn ang="0">
                  <a:pos x="1893" y="39"/>
                </a:cxn>
              </a:cxnLst>
              <a:rect l="0" t="0" r="r" b="b"/>
              <a:pathLst>
                <a:path w="2041" h="62">
                  <a:moveTo>
                    <a:pt x="1893" y="39"/>
                  </a:moveTo>
                  <a:cubicBezTo>
                    <a:pt x="1817" y="41"/>
                    <a:pt x="1725" y="42"/>
                    <a:pt x="1578" y="45"/>
                  </a:cubicBezTo>
                  <a:cubicBezTo>
                    <a:pt x="1431" y="48"/>
                    <a:pt x="1201" y="58"/>
                    <a:pt x="1011" y="60"/>
                  </a:cubicBezTo>
                  <a:cubicBezTo>
                    <a:pt x="821" y="62"/>
                    <a:pt x="606" y="61"/>
                    <a:pt x="438" y="57"/>
                  </a:cubicBezTo>
                  <a:cubicBezTo>
                    <a:pt x="270" y="53"/>
                    <a:pt x="73" y="45"/>
                    <a:pt x="0" y="36"/>
                  </a:cubicBezTo>
                  <a:lnTo>
                    <a:pt x="0" y="3"/>
                  </a:lnTo>
                  <a:cubicBezTo>
                    <a:pt x="35" y="0"/>
                    <a:pt x="131" y="15"/>
                    <a:pt x="210" y="18"/>
                  </a:cubicBezTo>
                  <a:cubicBezTo>
                    <a:pt x="289" y="21"/>
                    <a:pt x="396" y="22"/>
                    <a:pt x="474" y="21"/>
                  </a:cubicBezTo>
                  <a:cubicBezTo>
                    <a:pt x="552" y="20"/>
                    <a:pt x="608" y="11"/>
                    <a:pt x="678" y="9"/>
                  </a:cubicBezTo>
                  <a:cubicBezTo>
                    <a:pt x="748" y="7"/>
                    <a:pt x="816" y="6"/>
                    <a:pt x="897" y="9"/>
                  </a:cubicBezTo>
                  <a:cubicBezTo>
                    <a:pt x="978" y="12"/>
                    <a:pt x="1067" y="28"/>
                    <a:pt x="1167" y="30"/>
                  </a:cubicBezTo>
                  <a:cubicBezTo>
                    <a:pt x="1267" y="32"/>
                    <a:pt x="1402" y="28"/>
                    <a:pt x="1500" y="24"/>
                  </a:cubicBezTo>
                  <a:cubicBezTo>
                    <a:pt x="1598" y="20"/>
                    <a:pt x="1685" y="4"/>
                    <a:pt x="1758" y="3"/>
                  </a:cubicBezTo>
                  <a:cubicBezTo>
                    <a:pt x="1831" y="2"/>
                    <a:pt x="1892" y="13"/>
                    <a:pt x="1938" y="18"/>
                  </a:cubicBezTo>
                  <a:cubicBezTo>
                    <a:pt x="1984" y="23"/>
                    <a:pt x="2041" y="30"/>
                    <a:pt x="2034" y="33"/>
                  </a:cubicBezTo>
                  <a:cubicBezTo>
                    <a:pt x="2027" y="36"/>
                    <a:pt x="1969" y="37"/>
                    <a:pt x="1893" y="39"/>
                  </a:cubicBezTo>
                  <a:close/>
                </a:path>
              </a:pathLst>
            </a:custGeom>
            <a:gradFill rotWithShape="0">
              <a:gsLst>
                <a:gs pos="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endParaRPr lang="en-IN"/>
            </a:p>
          </p:txBody>
        </p:sp>
      </p:grpSp>
      <p:sp>
        <p:nvSpPr>
          <p:cNvPr id="22557" name="Rectangle 29"/>
          <p:cNvSpPr>
            <a:spLocks noGrp="1" noChangeArrowheads="1"/>
          </p:cNvSpPr>
          <p:nvPr>
            <p:ph type="ctrTitle" sz="quarter"/>
          </p:nvPr>
        </p:nvSpPr>
        <p:spPr>
          <a:xfrm>
            <a:off x="685800" y="1868488"/>
            <a:ext cx="7772400" cy="1600200"/>
          </a:xfrm>
          <a:effectLst/>
        </p:spPr>
        <p:txBody>
          <a:bodyPr anchorCtr="1"/>
          <a:lstStyle>
            <a:lvl1pPr>
              <a:defRPr/>
            </a:lvl1pPr>
          </a:lstStyle>
          <a:p>
            <a:r>
              <a:rPr lang="en-US" smtClean="0"/>
              <a:t>Click to edit Master title style</a:t>
            </a:r>
            <a:endParaRPr lang="en-US"/>
          </a:p>
        </p:txBody>
      </p:sp>
      <p:sp>
        <p:nvSpPr>
          <p:cNvPr id="22558" name="Rectangle 30"/>
          <p:cNvSpPr>
            <a:spLocks noGrp="1" noChangeArrowheads="1"/>
          </p:cNvSpPr>
          <p:nvPr>
            <p:ph type="subTitle" sz="quarter" idx="1"/>
          </p:nvPr>
        </p:nvSpPr>
        <p:spPr>
          <a:xfrm>
            <a:off x="1273175" y="3729038"/>
            <a:ext cx="6400800" cy="1371600"/>
          </a:xfrm>
        </p:spPr>
        <p:txBody>
          <a:bodyPr anchorCtr="1"/>
          <a:lstStyle>
            <a:lvl1pPr marL="0" indent="0" algn="ctr">
              <a:buFontTx/>
              <a:buNone/>
              <a:defRPr/>
            </a:lvl1pPr>
          </a:lstStyle>
          <a:p>
            <a:r>
              <a:rPr lang="en-US" smtClean="0"/>
              <a:t>Click to edit Master subtitle style</a:t>
            </a:r>
            <a:endParaRPr lang="en-US"/>
          </a:p>
        </p:txBody>
      </p:sp>
      <p:sp>
        <p:nvSpPr>
          <p:cNvPr id="22559" name="Rectangle 31"/>
          <p:cNvSpPr>
            <a:spLocks noGrp="1" noChangeArrowheads="1"/>
          </p:cNvSpPr>
          <p:nvPr>
            <p:ph type="dt" sz="quarter" idx="2"/>
          </p:nvPr>
        </p:nvSpPr>
        <p:spPr>
          <a:xfrm>
            <a:off x="685800" y="6348413"/>
            <a:ext cx="1905000" cy="457200"/>
          </a:xfrm>
        </p:spPr>
        <p:txBody>
          <a:bodyPr/>
          <a:lstStyle>
            <a:lvl1pPr>
              <a:defRPr/>
            </a:lvl1pPr>
          </a:lstStyle>
          <a:p>
            <a:fld id="{F048FAED-1EC7-4555-9075-996470766D33}" type="datetimeFigureOut">
              <a:rPr lang="en-IN" smtClean="0"/>
              <a:pPr/>
              <a:t>13-05-2014</a:t>
            </a:fld>
            <a:endParaRPr lang="en-IN"/>
          </a:p>
        </p:txBody>
      </p:sp>
      <p:sp>
        <p:nvSpPr>
          <p:cNvPr id="22560" name="Rectangle 32"/>
          <p:cNvSpPr>
            <a:spLocks noGrp="1" noChangeArrowheads="1"/>
          </p:cNvSpPr>
          <p:nvPr>
            <p:ph type="ftr" sz="quarter" idx="3"/>
          </p:nvPr>
        </p:nvSpPr>
        <p:spPr>
          <a:xfrm>
            <a:off x="3124200" y="6348413"/>
            <a:ext cx="2895600" cy="457200"/>
          </a:xfrm>
        </p:spPr>
        <p:txBody>
          <a:bodyPr/>
          <a:lstStyle>
            <a:lvl1pPr>
              <a:defRPr/>
            </a:lvl1pPr>
          </a:lstStyle>
          <a:p>
            <a:endParaRPr lang="en-IN"/>
          </a:p>
        </p:txBody>
      </p:sp>
      <p:sp>
        <p:nvSpPr>
          <p:cNvPr id="22561" name="Rectangle 33"/>
          <p:cNvSpPr>
            <a:spLocks noGrp="1" noChangeArrowheads="1"/>
          </p:cNvSpPr>
          <p:nvPr>
            <p:ph type="sldNum" sz="quarter" idx="4"/>
          </p:nvPr>
        </p:nvSpPr>
        <p:spPr>
          <a:xfrm>
            <a:off x="6553200" y="6348413"/>
            <a:ext cx="1905000" cy="457200"/>
          </a:xfrm>
        </p:spPr>
        <p:txBody>
          <a:bodyPr/>
          <a:lstStyle>
            <a:lvl1pPr>
              <a:defRPr/>
            </a:lvl1pPr>
          </a:lstStyle>
          <a:p>
            <a:fld id="{4542E143-201D-470C-ADC0-57BF3CB08B9D}" type="slidenum">
              <a:rPr lang="en-IN" smtClean="0"/>
              <a:pPr/>
              <a:t>‹#›</a:t>
            </a:fld>
            <a:endParaRPr lang="en-IN"/>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pPr>
              <a:defRPr/>
            </a:pPr>
            <a:fld id="{DD884E8E-9E5F-4D2B-B1EF-7271EE67F372}" type="slidenum">
              <a:rPr lang="en-US" smtClean="0"/>
              <a:pPr>
                <a:defRPr/>
              </a:pPr>
              <a:t>‹#›</a:t>
            </a:fld>
            <a:endParaRPr 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152400"/>
            <a:ext cx="2114550" cy="6096000"/>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76200" y="152400"/>
            <a:ext cx="61912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pPr>
              <a:defRPr/>
            </a:pPr>
            <a:fld id="{DE8A1D2C-69F4-4362-AE3B-6BCDEF67626D}" type="slidenum">
              <a:rPr lang="en-US" smtClean="0"/>
              <a:pPr>
                <a:defRPr/>
              </a:pPr>
              <a:t>‹#›</a:t>
            </a:fld>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pPr>
              <a:defRPr/>
            </a:pPr>
            <a:fld id="{44CB2C3B-B471-450D-BBD5-D49E913D024F}" type="slidenum">
              <a:rPr lang="en-US" smtClean="0"/>
              <a:pPr>
                <a:defRPr/>
              </a:pPr>
              <a:t>‹#›</a:t>
            </a:fld>
            <a:endParaRPr 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pPr>
              <a:defRPr/>
            </a:pPr>
            <a:fld id="{B72BFC6D-CBE1-48B4-A8FF-834A94585826}" type="slidenum">
              <a:rPr lang="en-US" smtClean="0"/>
              <a:pPr>
                <a:defRPr/>
              </a:pPr>
              <a:t>‹#›</a:t>
            </a:fld>
            <a:endParaRPr lang="en-US"/>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762000" y="15240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724400" y="15240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pPr>
              <a:defRPr/>
            </a:pPr>
            <a:fld id="{22D7F4C3-F11D-48FE-8D07-93741441AB34}" type="slidenum">
              <a:rPr lang="en-US" smtClean="0"/>
              <a:pPr>
                <a:defRPr/>
              </a:pPr>
              <a:t>‹#›</a:t>
            </a:fld>
            <a:endParaRPr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endParaRPr lang="en-IN"/>
          </a:p>
        </p:txBody>
      </p:sp>
      <p:sp>
        <p:nvSpPr>
          <p:cNvPr id="9" name="Slide Number Placeholder 8"/>
          <p:cNvSpPr>
            <a:spLocks noGrp="1"/>
          </p:cNvSpPr>
          <p:nvPr>
            <p:ph type="sldNum" sz="quarter" idx="12"/>
          </p:nvPr>
        </p:nvSpPr>
        <p:spPr/>
        <p:txBody>
          <a:bodyPr/>
          <a:lstStyle>
            <a:lvl1pPr>
              <a:defRPr/>
            </a:lvl1pPr>
          </a:lstStyle>
          <a:p>
            <a:pPr>
              <a:defRPr/>
            </a:pPr>
            <a:fld id="{E898261B-3CAC-425B-89B2-CFCB7F34D85D}" type="slidenum">
              <a:rPr lang="en-US" smtClean="0"/>
              <a:pPr>
                <a:defRPr/>
              </a:pPr>
              <a:t>‹#›</a:t>
            </a:fld>
            <a:endParaRPr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endParaRPr lang="en-IN"/>
          </a:p>
        </p:txBody>
      </p:sp>
      <p:sp>
        <p:nvSpPr>
          <p:cNvPr id="5" name="Slide Number Placeholder 4"/>
          <p:cNvSpPr>
            <a:spLocks noGrp="1"/>
          </p:cNvSpPr>
          <p:nvPr>
            <p:ph type="sldNum" sz="quarter" idx="12"/>
          </p:nvPr>
        </p:nvSpPr>
        <p:spPr/>
        <p:txBody>
          <a:bodyPr/>
          <a:lstStyle>
            <a:lvl1pPr>
              <a:defRPr/>
            </a:lvl1pPr>
          </a:lstStyle>
          <a:p>
            <a:pPr>
              <a:defRPr/>
            </a:pPr>
            <a:fld id="{1F31438A-17E5-4C4D-AE94-24B7AD0A4F30}" type="slidenum">
              <a:rPr lang="en-US" smtClean="0"/>
              <a:pPr>
                <a:defRPr/>
              </a:pPr>
              <a:t>‹#›</a:t>
            </a:fld>
            <a:endParaRPr 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endParaRPr lang="en-IN"/>
          </a:p>
        </p:txBody>
      </p:sp>
      <p:sp>
        <p:nvSpPr>
          <p:cNvPr id="4" name="Slide Number Placeholder 3"/>
          <p:cNvSpPr>
            <a:spLocks noGrp="1"/>
          </p:cNvSpPr>
          <p:nvPr>
            <p:ph type="sldNum" sz="quarter" idx="12"/>
          </p:nvPr>
        </p:nvSpPr>
        <p:spPr/>
        <p:txBody>
          <a:bodyPr/>
          <a:lstStyle>
            <a:lvl1pPr>
              <a:defRPr/>
            </a:lvl1pPr>
          </a:lstStyle>
          <a:p>
            <a:pPr>
              <a:defRPr/>
            </a:pPr>
            <a:fld id="{6DC31268-2C8E-4BF2-B223-78D939B347DD}" type="slidenum">
              <a:rPr lang="en-US" smtClean="0"/>
              <a:pPr>
                <a:defRPr/>
              </a:pPr>
              <a:t>‹#›</a:t>
            </a:fld>
            <a:endParaRPr 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pPr>
              <a:defRPr/>
            </a:pPr>
            <a:fld id="{E5BED1EC-D345-4642-8EF7-B23ABD29AAAF}" type="slidenum">
              <a:rPr lang="en-US" smtClean="0"/>
              <a:pPr>
                <a:defRPr/>
              </a:pPr>
              <a:t>‹#›</a:t>
            </a:fld>
            <a:endParaRPr 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pPr>
              <a:defRPr/>
            </a:pPr>
            <a:fld id="{06E83F8F-E8A7-4CB1-AA82-2CE07A9CDEBC}" type="slidenum">
              <a:rPr lang="en-US" smtClean="0"/>
              <a:pPr>
                <a:defRPr/>
              </a:pPr>
              <a:t>‹#›</a:t>
            </a:fld>
            <a:endParaRPr 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21533" name="Rectangle 29"/>
          <p:cNvSpPr>
            <a:spLocks noGrp="1" noChangeArrowheads="1"/>
          </p:cNvSpPr>
          <p:nvPr>
            <p:ph type="title"/>
          </p:nvPr>
        </p:nvSpPr>
        <p:spPr bwMode="auto">
          <a:xfrm>
            <a:off x="76200" y="152400"/>
            <a:ext cx="7772400" cy="1143000"/>
          </a:xfrm>
          <a:prstGeom prst="rect">
            <a:avLst/>
          </a:prstGeom>
          <a:noFill/>
          <a:ln w="9525">
            <a:noFill/>
            <a:miter lim="800000"/>
            <a:headEnd/>
            <a:tailEnd/>
          </a:ln>
          <a:effectLst>
            <a:outerShdw dist="28398" dir="3806097" algn="ctr" rotWithShape="0">
              <a:srgbClr val="A3A4AB"/>
            </a:outerShdw>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1534" name="Rectangle 30"/>
          <p:cNvSpPr>
            <a:spLocks noGrp="1" noChangeArrowheads="1"/>
          </p:cNvSpPr>
          <p:nvPr>
            <p:ph type="body" idx="1"/>
          </p:nvPr>
        </p:nvSpPr>
        <p:spPr bwMode="auto">
          <a:xfrm>
            <a:off x="762000" y="1524000"/>
            <a:ext cx="7772400"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35" name="Rectangle 31"/>
          <p:cNvSpPr>
            <a:spLocks noGrp="1" noChangeArrowheads="1"/>
          </p:cNvSpPr>
          <p:nvPr>
            <p:ph type="dt" sz="half" idx="2"/>
          </p:nvPr>
        </p:nvSpPr>
        <p:spPr bwMode="auto">
          <a:xfrm>
            <a:off x="6651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effectLst/>
              </a:defRPr>
            </a:lvl1pPr>
          </a:lstStyle>
          <a:p>
            <a:pPr>
              <a:defRPr/>
            </a:pPr>
            <a:endParaRPr lang="en-US"/>
          </a:p>
        </p:txBody>
      </p:sp>
      <p:sp>
        <p:nvSpPr>
          <p:cNvPr id="21536" name="Rectangle 32"/>
          <p:cNvSpPr>
            <a:spLocks noGrp="1" noChangeArrowheads="1"/>
          </p:cNvSpPr>
          <p:nvPr>
            <p:ph type="ftr" sz="quarter" idx="3"/>
          </p:nvPr>
        </p:nvSpPr>
        <p:spPr bwMode="auto">
          <a:xfrm>
            <a:off x="3103563" y="63674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effectLst/>
              </a:defRPr>
            </a:lvl1pPr>
          </a:lstStyle>
          <a:p>
            <a:endParaRPr lang="en-IN"/>
          </a:p>
        </p:txBody>
      </p:sp>
      <p:sp>
        <p:nvSpPr>
          <p:cNvPr id="21537" name="Rectangle 33"/>
          <p:cNvSpPr>
            <a:spLocks noGrp="1" noChangeArrowheads="1"/>
          </p:cNvSpPr>
          <p:nvPr>
            <p:ph type="sldNum" sz="quarter" idx="4"/>
          </p:nvPr>
        </p:nvSpPr>
        <p:spPr bwMode="auto">
          <a:xfrm>
            <a:off x="65325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effectLst/>
              </a:defRPr>
            </a:lvl1pPr>
          </a:lstStyle>
          <a:p>
            <a:pPr>
              <a:defRPr/>
            </a:pPr>
            <a:fld id="{8520B842-AE3E-4579-A449-D5A659078A43}" type="slidenum">
              <a:rPr lang="en-US" smtClean="0"/>
              <a:pPr>
                <a:defRPr/>
              </a:pPr>
              <a:t>‹#›</a:t>
            </a:fld>
            <a:endParaRPr lang="en-US"/>
          </a:p>
        </p:txBody>
      </p:sp>
      <p:sp>
        <p:nvSpPr>
          <p:cNvPr id="21545" name="Line 41"/>
          <p:cNvSpPr>
            <a:spLocks noChangeShapeType="1"/>
          </p:cNvSpPr>
          <p:nvPr/>
        </p:nvSpPr>
        <p:spPr bwMode="auto">
          <a:xfrm>
            <a:off x="0" y="6324600"/>
            <a:ext cx="9144000" cy="0"/>
          </a:xfrm>
          <a:prstGeom prst="line">
            <a:avLst/>
          </a:prstGeom>
          <a:noFill/>
          <a:ln w="57150" cmpd="thinThick">
            <a:solidFill>
              <a:schemeClr val="tx1"/>
            </a:solidFill>
            <a:miter lim="800000"/>
            <a:headEnd/>
            <a:tailEnd/>
          </a:ln>
          <a:effectLst/>
        </p:spPr>
        <p:txBody>
          <a:bodyPr wrap="none"/>
          <a:lstStyle/>
          <a:p>
            <a:endParaRPr lang="en-IN"/>
          </a:p>
        </p:txBody>
      </p:sp>
      <p:sp>
        <p:nvSpPr>
          <p:cNvPr id="21546" name="Line 42"/>
          <p:cNvSpPr>
            <a:spLocks noChangeShapeType="1"/>
          </p:cNvSpPr>
          <p:nvPr/>
        </p:nvSpPr>
        <p:spPr bwMode="auto">
          <a:xfrm>
            <a:off x="0" y="1371600"/>
            <a:ext cx="9144000" cy="0"/>
          </a:xfrm>
          <a:prstGeom prst="line">
            <a:avLst/>
          </a:prstGeom>
          <a:noFill/>
          <a:ln w="57150" cmpd="thickThin">
            <a:solidFill>
              <a:schemeClr val="tx1"/>
            </a:solidFill>
            <a:miter lim="800000"/>
            <a:headEnd/>
            <a:tailEnd/>
          </a:ln>
          <a:effectLst/>
        </p:spPr>
        <p:txBody>
          <a:bodyPr wrap="none"/>
          <a:lstStyle/>
          <a:p>
            <a:endParaRPr lang="en-IN"/>
          </a:p>
        </p:txBody>
      </p:sp>
      <p:graphicFrame>
        <p:nvGraphicFramePr>
          <p:cNvPr id="21548" name="Object 44"/>
          <p:cNvGraphicFramePr>
            <a:graphicFrameLocks noChangeAspect="1"/>
          </p:cNvGraphicFramePr>
          <p:nvPr/>
        </p:nvGraphicFramePr>
        <p:xfrm>
          <a:off x="0" y="0"/>
          <a:ext cx="9144000" cy="742950"/>
        </p:xfrm>
        <a:graphic>
          <a:graphicData uri="http://schemas.openxmlformats.org/presentationml/2006/ole">
            <p:oleObj spid="_x0000_s1026" name="Image" r:id="rId15" imgW="11898413" imgH="990476" progId="">
              <p:embed/>
            </p:oleObj>
          </a:graphicData>
        </a:graphic>
      </p:graphicFrame>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ransition>
    <p:random/>
  </p:transition>
  <p:txStyles>
    <p:titleStyle>
      <a:lvl1pPr algn="l" rtl="0" eaLnBrk="1" fontAlgn="base" hangingPunct="1">
        <a:spcBef>
          <a:spcPct val="0"/>
        </a:spcBef>
        <a:spcAft>
          <a:spcPct val="0"/>
        </a:spcAft>
        <a:defRPr sz="3200" b="1">
          <a:solidFill>
            <a:schemeClr val="hlink"/>
          </a:solidFill>
          <a:latin typeface="+mj-lt"/>
          <a:ea typeface="+mj-ea"/>
          <a:cs typeface="+mj-cs"/>
        </a:defRPr>
      </a:lvl1pPr>
      <a:lvl2pPr algn="l" rtl="0" eaLnBrk="1" fontAlgn="base" hangingPunct="1">
        <a:spcBef>
          <a:spcPct val="0"/>
        </a:spcBef>
        <a:spcAft>
          <a:spcPct val="0"/>
        </a:spcAft>
        <a:defRPr sz="3200" b="1">
          <a:solidFill>
            <a:schemeClr val="hlink"/>
          </a:solidFill>
          <a:latin typeface="Arial" charset="0"/>
          <a:cs typeface="Times New Roman" pitchFamily="18" charset="0"/>
        </a:defRPr>
      </a:lvl2pPr>
      <a:lvl3pPr algn="l" rtl="0" eaLnBrk="1" fontAlgn="base" hangingPunct="1">
        <a:spcBef>
          <a:spcPct val="0"/>
        </a:spcBef>
        <a:spcAft>
          <a:spcPct val="0"/>
        </a:spcAft>
        <a:defRPr sz="3200" b="1">
          <a:solidFill>
            <a:schemeClr val="hlink"/>
          </a:solidFill>
          <a:latin typeface="Arial" charset="0"/>
          <a:cs typeface="Times New Roman" pitchFamily="18" charset="0"/>
        </a:defRPr>
      </a:lvl3pPr>
      <a:lvl4pPr algn="l" rtl="0" eaLnBrk="1" fontAlgn="base" hangingPunct="1">
        <a:spcBef>
          <a:spcPct val="0"/>
        </a:spcBef>
        <a:spcAft>
          <a:spcPct val="0"/>
        </a:spcAft>
        <a:defRPr sz="3200" b="1">
          <a:solidFill>
            <a:schemeClr val="hlink"/>
          </a:solidFill>
          <a:latin typeface="Arial" charset="0"/>
          <a:cs typeface="Times New Roman" pitchFamily="18" charset="0"/>
        </a:defRPr>
      </a:lvl4pPr>
      <a:lvl5pPr algn="l" rtl="0" eaLnBrk="1" fontAlgn="base" hangingPunct="1">
        <a:spcBef>
          <a:spcPct val="0"/>
        </a:spcBef>
        <a:spcAft>
          <a:spcPct val="0"/>
        </a:spcAft>
        <a:defRPr sz="3200" b="1">
          <a:solidFill>
            <a:schemeClr val="hlink"/>
          </a:solidFill>
          <a:latin typeface="Arial" charset="0"/>
          <a:cs typeface="Times New Roman" pitchFamily="18" charset="0"/>
        </a:defRPr>
      </a:lvl5pPr>
      <a:lvl6pPr marL="457200" algn="l" rtl="0" eaLnBrk="1" fontAlgn="base" hangingPunct="1">
        <a:spcBef>
          <a:spcPct val="0"/>
        </a:spcBef>
        <a:spcAft>
          <a:spcPct val="0"/>
        </a:spcAft>
        <a:defRPr sz="3200" b="1">
          <a:solidFill>
            <a:schemeClr val="hlink"/>
          </a:solidFill>
          <a:latin typeface="Arial" charset="0"/>
          <a:cs typeface="Times New Roman" pitchFamily="18" charset="0"/>
        </a:defRPr>
      </a:lvl6pPr>
      <a:lvl7pPr marL="914400" algn="l" rtl="0" eaLnBrk="1" fontAlgn="base" hangingPunct="1">
        <a:spcBef>
          <a:spcPct val="0"/>
        </a:spcBef>
        <a:spcAft>
          <a:spcPct val="0"/>
        </a:spcAft>
        <a:defRPr sz="3200" b="1">
          <a:solidFill>
            <a:schemeClr val="hlink"/>
          </a:solidFill>
          <a:latin typeface="Arial" charset="0"/>
          <a:cs typeface="Times New Roman" pitchFamily="18" charset="0"/>
        </a:defRPr>
      </a:lvl7pPr>
      <a:lvl8pPr marL="1371600" algn="l" rtl="0" eaLnBrk="1" fontAlgn="base" hangingPunct="1">
        <a:spcBef>
          <a:spcPct val="0"/>
        </a:spcBef>
        <a:spcAft>
          <a:spcPct val="0"/>
        </a:spcAft>
        <a:defRPr sz="3200" b="1">
          <a:solidFill>
            <a:schemeClr val="hlink"/>
          </a:solidFill>
          <a:latin typeface="Arial" charset="0"/>
          <a:cs typeface="Times New Roman" pitchFamily="18" charset="0"/>
        </a:defRPr>
      </a:lvl8pPr>
      <a:lvl9pPr marL="1828800" algn="l" rtl="0" eaLnBrk="1" fontAlgn="base" hangingPunct="1">
        <a:spcBef>
          <a:spcPct val="0"/>
        </a:spcBef>
        <a:spcAft>
          <a:spcPct val="0"/>
        </a:spcAft>
        <a:defRPr sz="3200" b="1">
          <a:solidFill>
            <a:schemeClr val="hlink"/>
          </a:solidFill>
          <a:latin typeface="Arial" charset="0"/>
          <a:cs typeface="Times New Roman" pitchFamily="18" charset="0"/>
        </a:defRPr>
      </a:lvl9pPr>
    </p:titleStyle>
    <p:bodyStyle>
      <a:lvl1pPr marL="342900" indent="-342900" algn="l" rtl="0" eaLnBrk="1" fontAlgn="base" hangingPunct="1">
        <a:spcBef>
          <a:spcPct val="20000"/>
        </a:spcBef>
        <a:spcAft>
          <a:spcPct val="0"/>
        </a:spcAft>
        <a:buSzPct val="90000"/>
        <a:buBlip>
          <a:blip r:embed="rId16"/>
        </a:buBlip>
        <a:defRPr sz="3200">
          <a:solidFill>
            <a:schemeClr val="tx1"/>
          </a:solidFill>
          <a:latin typeface="+mn-lt"/>
          <a:ea typeface="+mn-ea"/>
          <a:cs typeface="+mn-cs"/>
        </a:defRPr>
      </a:lvl1pPr>
      <a:lvl2pPr marL="742950" indent="-285750" algn="l" rtl="0" eaLnBrk="1" fontAlgn="base" hangingPunct="1">
        <a:spcBef>
          <a:spcPct val="20000"/>
        </a:spcBef>
        <a:spcAft>
          <a:spcPct val="0"/>
        </a:spcAft>
        <a:buSzPct val="80000"/>
        <a:buBlip>
          <a:blip r:embed="rId17"/>
        </a:buBlip>
        <a:defRPr sz="2800">
          <a:solidFill>
            <a:schemeClr val="tx1"/>
          </a:solidFill>
          <a:latin typeface="+mn-lt"/>
          <a:cs typeface="+mn-cs"/>
        </a:defRPr>
      </a:lvl2pPr>
      <a:lvl3pPr marL="1143000" indent="-228600" algn="l" rtl="0" eaLnBrk="1" fontAlgn="base" hangingPunct="1">
        <a:spcBef>
          <a:spcPct val="20000"/>
        </a:spcBef>
        <a:spcAft>
          <a:spcPct val="0"/>
        </a:spcAft>
        <a:buSzPct val="70000"/>
        <a:buBlip>
          <a:blip r:embed="rId18"/>
        </a:buBlip>
        <a:defRPr sz="2400">
          <a:solidFill>
            <a:schemeClr val="tx1"/>
          </a:solidFill>
          <a:latin typeface="+mn-lt"/>
          <a:cs typeface="+mn-cs"/>
        </a:defRPr>
      </a:lvl3pPr>
      <a:lvl4pPr marL="1600200" indent="-228600" algn="l" rtl="0" eaLnBrk="1" fontAlgn="base" hangingPunct="1">
        <a:spcBef>
          <a:spcPct val="20000"/>
        </a:spcBef>
        <a:spcAft>
          <a:spcPct val="0"/>
        </a:spcAft>
        <a:buSzPct val="70000"/>
        <a:buBlip>
          <a:blip r:embed="rId19"/>
        </a:buBlip>
        <a:defRPr sz="2000">
          <a:solidFill>
            <a:schemeClr val="tx1"/>
          </a:solidFill>
          <a:latin typeface="+mn-lt"/>
          <a:cs typeface="+mn-cs"/>
        </a:defRPr>
      </a:lvl4pPr>
      <a:lvl5pPr marL="2057400" indent="-228600" algn="l" rtl="0" eaLnBrk="1" fontAlgn="base" hangingPunct="1">
        <a:spcBef>
          <a:spcPct val="20000"/>
        </a:spcBef>
        <a:spcAft>
          <a:spcPct val="0"/>
        </a:spcAft>
        <a:buSzPct val="70000"/>
        <a:buBlip>
          <a:blip r:embed="rId20"/>
        </a:buBlip>
        <a:defRPr sz="2000">
          <a:solidFill>
            <a:schemeClr val="tx1"/>
          </a:solidFill>
          <a:latin typeface="+mn-lt"/>
          <a:cs typeface="+mn-cs"/>
        </a:defRPr>
      </a:lvl5pPr>
      <a:lvl6pPr marL="2514600" indent="-228600" algn="l" rtl="0" eaLnBrk="1" fontAlgn="base" hangingPunct="1">
        <a:spcBef>
          <a:spcPct val="20000"/>
        </a:spcBef>
        <a:spcAft>
          <a:spcPct val="0"/>
        </a:spcAft>
        <a:buSzPct val="70000"/>
        <a:buBlip>
          <a:blip r:embed="rId20"/>
        </a:buBlip>
        <a:defRPr sz="2000">
          <a:solidFill>
            <a:schemeClr val="tx1"/>
          </a:solidFill>
          <a:latin typeface="+mn-lt"/>
          <a:cs typeface="+mn-cs"/>
        </a:defRPr>
      </a:lvl6pPr>
      <a:lvl7pPr marL="2971800" indent="-228600" algn="l" rtl="0" eaLnBrk="1" fontAlgn="base" hangingPunct="1">
        <a:spcBef>
          <a:spcPct val="20000"/>
        </a:spcBef>
        <a:spcAft>
          <a:spcPct val="0"/>
        </a:spcAft>
        <a:buSzPct val="70000"/>
        <a:buBlip>
          <a:blip r:embed="rId20"/>
        </a:buBlip>
        <a:defRPr sz="2000">
          <a:solidFill>
            <a:schemeClr val="tx1"/>
          </a:solidFill>
          <a:latin typeface="+mn-lt"/>
          <a:cs typeface="+mn-cs"/>
        </a:defRPr>
      </a:lvl7pPr>
      <a:lvl8pPr marL="3429000" indent="-228600" algn="l" rtl="0" eaLnBrk="1" fontAlgn="base" hangingPunct="1">
        <a:spcBef>
          <a:spcPct val="20000"/>
        </a:spcBef>
        <a:spcAft>
          <a:spcPct val="0"/>
        </a:spcAft>
        <a:buSzPct val="70000"/>
        <a:buBlip>
          <a:blip r:embed="rId20"/>
        </a:buBlip>
        <a:defRPr sz="2000">
          <a:solidFill>
            <a:schemeClr val="tx1"/>
          </a:solidFill>
          <a:latin typeface="+mn-lt"/>
          <a:cs typeface="+mn-cs"/>
        </a:defRPr>
      </a:lvl8pPr>
      <a:lvl9pPr marL="3886200" indent="-228600" algn="l" rtl="0" eaLnBrk="1" fontAlgn="base" hangingPunct="1">
        <a:spcBef>
          <a:spcPct val="20000"/>
        </a:spcBef>
        <a:spcAft>
          <a:spcPct val="0"/>
        </a:spcAft>
        <a:buSzPct val="70000"/>
        <a:buBlip>
          <a:blip r:embed="rId20"/>
        </a:buBlip>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onesixsigma.com/node/763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normAutofit/>
          </a:bodyPr>
          <a:lstStyle/>
          <a:p>
            <a:r>
              <a:rPr lang="en-IN" dirty="0" smtClean="0"/>
              <a:t>Dissertation Report</a:t>
            </a:r>
            <a:endParaRPr lang="en-IN" dirty="0"/>
          </a:p>
        </p:txBody>
      </p:sp>
      <p:sp>
        <p:nvSpPr>
          <p:cNvPr id="3" name="Subtitle 2"/>
          <p:cNvSpPr>
            <a:spLocks noGrp="1"/>
          </p:cNvSpPr>
          <p:nvPr>
            <p:ph type="subTitle" sz="quarter" idx="1"/>
          </p:nvPr>
        </p:nvSpPr>
        <p:spPr>
          <a:xfrm>
            <a:off x="1547664" y="3717032"/>
            <a:ext cx="6400800" cy="1371600"/>
          </a:xfrm>
        </p:spPr>
        <p:txBody>
          <a:bodyPr/>
          <a:lstStyle/>
          <a:p>
            <a:r>
              <a:rPr lang="en-IN" b="1" dirty="0" smtClean="0"/>
              <a:t> </a:t>
            </a:r>
            <a:endParaRPr lang="en-IN" dirty="0" smtClean="0"/>
          </a:p>
          <a:p>
            <a:pPr>
              <a:spcBef>
                <a:spcPct val="0"/>
              </a:spcBef>
            </a:pPr>
            <a:r>
              <a:rPr lang="en-IN" b="1" dirty="0" smtClean="0">
                <a:solidFill>
                  <a:schemeClr val="hlink"/>
                </a:solidFill>
                <a:latin typeface="+mj-lt"/>
                <a:ea typeface="+mj-ea"/>
                <a:cs typeface="+mj-cs"/>
              </a:rPr>
              <a:t>By</a:t>
            </a:r>
          </a:p>
          <a:p>
            <a:pPr>
              <a:spcBef>
                <a:spcPct val="0"/>
              </a:spcBef>
            </a:pPr>
            <a:r>
              <a:rPr lang="en-IN" b="1" dirty="0" smtClean="0">
                <a:solidFill>
                  <a:schemeClr val="hlink"/>
                </a:solidFill>
                <a:latin typeface="Bauhaus 93" pitchFamily="82" charset="0"/>
                <a:ea typeface="+mj-ea"/>
                <a:cs typeface="+mj-cs"/>
              </a:rPr>
              <a:t>DR. ARTI SHARMA (PT)</a:t>
            </a:r>
          </a:p>
          <a:p>
            <a:pPr>
              <a:spcBef>
                <a:spcPct val="0"/>
              </a:spcBef>
            </a:pPr>
            <a:endParaRPr lang="en-IN" b="1" dirty="0">
              <a:solidFill>
                <a:schemeClr val="hlink"/>
              </a:solidFill>
              <a:latin typeface="+mj-lt"/>
              <a:ea typeface="+mj-ea"/>
              <a:cs typeface="+mj-cs"/>
            </a:endParaRP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SPECIFIC OBJECTIVES</a:t>
            </a:r>
            <a:endParaRPr lang="en-IN" dirty="0"/>
          </a:p>
        </p:txBody>
      </p:sp>
      <p:sp>
        <p:nvSpPr>
          <p:cNvPr id="3" name="Content Placeholder 2"/>
          <p:cNvSpPr>
            <a:spLocks noGrp="1"/>
          </p:cNvSpPr>
          <p:nvPr>
            <p:ph idx="1"/>
          </p:nvPr>
        </p:nvSpPr>
        <p:spPr>
          <a:xfrm>
            <a:off x="323528" y="1556792"/>
            <a:ext cx="7772400" cy="4724400"/>
          </a:xfrm>
        </p:spPr>
        <p:txBody>
          <a:bodyPr/>
          <a:lstStyle/>
          <a:p>
            <a:pPr marL="1828800" lvl="3" indent="-457200" algn="just">
              <a:buFont typeface="+mj-lt"/>
              <a:buAutoNum type="arabicPeriod"/>
            </a:pPr>
            <a:r>
              <a:rPr lang="en-IN" sz="2200" dirty="0" smtClean="0"/>
              <a:t>To study the patient’s waiting time for the radio diagnostic services in the outpatient department.</a:t>
            </a:r>
          </a:p>
          <a:p>
            <a:pPr marL="1828800" lvl="3" indent="-457200" algn="just">
              <a:buFont typeface="+mj-lt"/>
              <a:buAutoNum type="arabicPeriod"/>
            </a:pPr>
            <a:r>
              <a:rPr lang="en-IN" sz="2200" dirty="0" smtClean="0"/>
              <a:t>To study TAT for the reporting of radio diagnostic services in the outpatient department.</a:t>
            </a:r>
          </a:p>
          <a:p>
            <a:pPr marL="1828800" lvl="3" indent="-457200" algn="just">
              <a:buFont typeface="+mj-lt"/>
              <a:buAutoNum type="arabicPeriod"/>
            </a:pPr>
            <a:r>
              <a:rPr lang="en-IN" sz="2200" dirty="0" smtClean="0"/>
              <a:t>To find out average waiting time and average TAT for reporting.</a:t>
            </a:r>
          </a:p>
          <a:p>
            <a:pPr marL="1828800" lvl="3" indent="-457200" algn="just">
              <a:buFont typeface="+mj-lt"/>
              <a:buAutoNum type="arabicPeriod"/>
            </a:pPr>
            <a:r>
              <a:rPr lang="en-IN" sz="2200" dirty="0" smtClean="0"/>
              <a:t>To identify the factors that affect waiting time &amp; TAT reporting.</a:t>
            </a:r>
          </a:p>
          <a:p>
            <a:pPr marL="1828800" lvl="3" indent="-457200" algn="just">
              <a:buFont typeface="+mj-lt"/>
              <a:buAutoNum type="arabicPeriod"/>
            </a:pPr>
            <a:r>
              <a:rPr lang="en-IN" sz="2200" dirty="0" smtClean="0"/>
              <a:t>Recommend ways of minimizing the delay; and </a:t>
            </a:r>
          </a:p>
          <a:p>
            <a:pPr marL="1828800" lvl="3" indent="-457200" algn="just">
              <a:buFont typeface="+mj-lt"/>
              <a:buAutoNum type="arabicPeriod"/>
            </a:pPr>
            <a:r>
              <a:rPr lang="en-IN" sz="2200" dirty="0" smtClean="0"/>
              <a:t>To identify Control measures</a:t>
            </a:r>
          </a:p>
          <a:p>
            <a:pPr marL="457200" indent="-457200" algn="just">
              <a:buFont typeface="+mj-lt"/>
              <a:buAutoNum type="arabicPeriod"/>
            </a:pPr>
            <a:r>
              <a:rPr lang="en-IN" sz="2200" dirty="0" smtClean="0"/>
              <a:t> </a:t>
            </a:r>
          </a:p>
          <a:p>
            <a:endParaRPr lang="en-IN" dirty="0"/>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RATIONALE OF THE STUDY</a:t>
            </a:r>
            <a:endParaRPr lang="en-IN" dirty="0"/>
          </a:p>
        </p:txBody>
      </p:sp>
      <p:sp>
        <p:nvSpPr>
          <p:cNvPr id="3" name="Content Placeholder 2"/>
          <p:cNvSpPr>
            <a:spLocks noGrp="1"/>
          </p:cNvSpPr>
          <p:nvPr>
            <p:ph idx="1"/>
          </p:nvPr>
        </p:nvSpPr>
        <p:spPr>
          <a:xfrm>
            <a:off x="755576" y="1412776"/>
            <a:ext cx="7772400" cy="4724400"/>
          </a:xfrm>
        </p:spPr>
        <p:txBody>
          <a:bodyPr/>
          <a:lstStyle/>
          <a:p>
            <a:pPr algn="just">
              <a:buFont typeface="Wingdings" pitchFamily="2" charset="2"/>
              <a:buChar char="q"/>
            </a:pPr>
            <a:r>
              <a:rPr lang="en-IN" sz="2400" dirty="0" smtClean="0"/>
              <a:t>Reduction in waiting time and turnaround time will improve efficiency of hospital as more number of patients would be treated in the same period of time. Also it will improve the patient satisfaction and eventually revenue and profit of hospital.</a:t>
            </a:r>
          </a:p>
          <a:p>
            <a:pPr algn="just">
              <a:buFont typeface="Wingdings" pitchFamily="2" charset="2"/>
              <a:buChar char="q"/>
            </a:pPr>
            <a:r>
              <a:rPr lang="en-IN" sz="2400" dirty="0" smtClean="0"/>
              <a:t> Data generated from the study could be used to address gaps in human resources, logistics, infrastructures and other internal procedures towards ensuring an effective health care delivery system.</a:t>
            </a:r>
          </a:p>
          <a:p>
            <a:pPr algn="just">
              <a:buFont typeface="Wingdings" pitchFamily="2" charset="2"/>
              <a:buChar char="q"/>
            </a:pPr>
            <a:r>
              <a:rPr lang="en-IN" sz="2400" dirty="0" smtClean="0"/>
              <a:t>Waiting time is one of the most noticeable signs of good health care service and is often used as a key performance indicator of health performance especially for outpatients’ clinics.</a:t>
            </a:r>
            <a:r>
              <a:rPr lang="en-IN" sz="2400" baseline="30000" dirty="0" smtClean="0"/>
              <a:t> </a:t>
            </a:r>
            <a:endParaRPr lang="en-IN" sz="2400" dirty="0" smtClean="0"/>
          </a:p>
          <a:p>
            <a:pPr algn="just">
              <a:buFont typeface="Wingdings" pitchFamily="2" charset="2"/>
              <a:buChar char="q"/>
            </a:pPr>
            <a:endParaRPr lang="en-IN" sz="2400" dirty="0" smtClean="0"/>
          </a:p>
          <a:p>
            <a:pPr algn="just">
              <a:buFont typeface="Wingdings" pitchFamily="2" charset="2"/>
              <a:buChar char="q"/>
            </a:pPr>
            <a:endParaRPr lang="en-IN" sz="2400" dirty="0" smtClean="0"/>
          </a:p>
          <a:p>
            <a:pPr algn="just">
              <a:buNone/>
            </a:pPr>
            <a:endParaRPr lang="en-IN" sz="2400" dirty="0" smtClean="0"/>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Review of Literature</a:t>
            </a:r>
            <a:endParaRPr lang="en-IN" dirty="0"/>
          </a:p>
        </p:txBody>
      </p:sp>
      <p:sp>
        <p:nvSpPr>
          <p:cNvPr id="3" name="Content Placeholder 2"/>
          <p:cNvSpPr>
            <a:spLocks noGrp="1"/>
          </p:cNvSpPr>
          <p:nvPr>
            <p:ph idx="1"/>
          </p:nvPr>
        </p:nvSpPr>
        <p:spPr/>
        <p:txBody>
          <a:bodyPr>
            <a:normAutofit/>
          </a:bodyPr>
          <a:lstStyle/>
          <a:p>
            <a:pPr algn="just">
              <a:buFont typeface="Wingdings" pitchFamily="2" charset="2"/>
              <a:buChar char="q"/>
            </a:pPr>
            <a:r>
              <a:rPr lang="en-IN" sz="2800" dirty="0" smtClean="0"/>
              <a:t>According to the Technical Assistant Research Programs (TARPs), if we satisfy one customer, the information reaches four others. If we alienate one customer, it spreads to 10, or even more if the problem is serious.</a:t>
            </a:r>
            <a:r>
              <a:rPr lang="en-IN" sz="2800" baseline="30000" dirty="0" smtClean="0"/>
              <a:t> </a:t>
            </a:r>
          </a:p>
          <a:p>
            <a:pPr algn="just">
              <a:buFont typeface="Wingdings" pitchFamily="2" charset="2"/>
              <a:buChar char="q"/>
            </a:pPr>
            <a:r>
              <a:rPr lang="en-IN" sz="2800" dirty="0" smtClean="0"/>
              <a:t>A study in the United Kingdom concluded that, patient satisfaction is directly correlated with waiting times (</a:t>
            </a:r>
            <a:r>
              <a:rPr lang="en-IN" sz="2800" dirty="0" err="1" smtClean="0"/>
              <a:t>Maitra</a:t>
            </a:r>
            <a:r>
              <a:rPr lang="en-IN" sz="2800" dirty="0" smtClean="0"/>
              <a:t> and </a:t>
            </a:r>
            <a:r>
              <a:rPr lang="en-IN" sz="2800" dirty="0" err="1" smtClean="0"/>
              <a:t>Chikhani</a:t>
            </a:r>
            <a:r>
              <a:rPr lang="en-IN" sz="2800" dirty="0" smtClean="0"/>
              <a:t>, 1992).</a:t>
            </a:r>
            <a:endParaRPr lang="en-IN" sz="2800" baseline="30000" dirty="0" smtClean="0"/>
          </a:p>
          <a:p>
            <a:pPr>
              <a:buNone/>
            </a:pPr>
            <a:endParaRPr lang="en-IN" dirty="0" smtClean="0"/>
          </a:p>
          <a:p>
            <a:endParaRPr lang="en-IN" dirty="0"/>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buFont typeface="Wingdings" pitchFamily="2" charset="2"/>
              <a:buChar char="q"/>
            </a:pPr>
            <a:r>
              <a:rPr lang="en-IN" sz="2400" dirty="0" smtClean="0"/>
              <a:t>while another study found that, because of prolonged waiting times, a substantial number of patients left outpatient departments (</a:t>
            </a:r>
            <a:r>
              <a:rPr lang="en-IN" sz="2400" dirty="0" err="1" smtClean="0"/>
              <a:t>Fernandes</a:t>
            </a:r>
            <a:r>
              <a:rPr lang="en-IN" sz="2400" dirty="0" smtClean="0"/>
              <a:t> et al., 1994).</a:t>
            </a:r>
            <a:r>
              <a:rPr lang="en-IN" sz="2400" baseline="30000" dirty="0" smtClean="0"/>
              <a:t> </a:t>
            </a:r>
          </a:p>
          <a:p>
            <a:pPr algn="just">
              <a:buFont typeface="Wingdings" pitchFamily="2" charset="2"/>
              <a:buChar char="q"/>
            </a:pPr>
            <a:endParaRPr lang="en-IN" sz="2400" baseline="30000" dirty="0" smtClean="0"/>
          </a:p>
          <a:p>
            <a:pPr algn="just">
              <a:buNone/>
            </a:pPr>
            <a:endParaRPr lang="en-IN" sz="2400" baseline="30000" dirty="0" smtClean="0"/>
          </a:p>
          <a:p>
            <a:pPr algn="just">
              <a:buFont typeface="Wingdings" pitchFamily="2" charset="2"/>
              <a:buChar char="q"/>
            </a:pPr>
            <a:r>
              <a:rPr lang="en-IN" sz="2400" dirty="0" smtClean="0"/>
              <a:t>Patient Waiting Time: It’s Impact on Hospital Outpatient Department, This study helps to know the unnecessary and delayed movements in the department so as that with this knowledge the management will be able to take adequate measures to improve the functioning of the department</a:t>
            </a:r>
            <a:r>
              <a:rPr lang="en-IN" sz="1400" i="1" dirty="0" smtClean="0"/>
              <a:t>.(Research Paper Volume: 2 |Issue: 3| Mar 2010•ISSN No 2277 – 8179 Dr. </a:t>
            </a:r>
            <a:r>
              <a:rPr lang="en-IN" sz="1400" i="1" dirty="0" err="1" smtClean="0"/>
              <a:t>Sandesh</a:t>
            </a:r>
            <a:r>
              <a:rPr lang="en-IN" sz="1400" i="1" dirty="0" smtClean="0"/>
              <a:t> Kumar Sharma.)</a:t>
            </a:r>
            <a:endParaRPr lang="en-IN" sz="1400" i="1" dirty="0"/>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755576" y="2133600"/>
            <a:ext cx="7772400" cy="4724400"/>
          </a:xfrm>
        </p:spPr>
        <p:txBody>
          <a:bodyPr/>
          <a:lstStyle/>
          <a:p>
            <a:pPr algn="just">
              <a:buFont typeface="Wingdings" pitchFamily="2" charset="2"/>
              <a:buChar char="q"/>
            </a:pPr>
            <a:r>
              <a:rPr lang="en-IN" sz="2000" dirty="0" smtClean="0"/>
              <a:t>Improving Turnaround Time (TAT) for Out Patient Department </a:t>
            </a:r>
            <a:r>
              <a:rPr lang="en-IN" sz="2000" dirty="0" err="1" smtClean="0"/>
              <a:t>dr.worli</a:t>
            </a:r>
            <a:r>
              <a:rPr lang="en-IN" sz="2000" dirty="0" smtClean="0"/>
              <a:t> P. D. Hindu National Hospital &amp; Medical Research Centre, Mumbai In January 2010, P. D. </a:t>
            </a:r>
            <a:r>
              <a:rPr lang="en-IN" sz="2000" dirty="0" err="1" smtClean="0"/>
              <a:t>Hinduja</a:t>
            </a:r>
            <a:r>
              <a:rPr lang="en-IN" sz="2000" dirty="0" smtClean="0"/>
              <a:t> Hospital, Mumbai, volunteered to participate in the National Demonstration Project (NDP) for Lean Six Sigma (LSS) in Healthcare, sponsored by QCI. In order to track the waiting time, a study was conducted for 15 days to capture the end to end OPD process for all the services.  The total TAT for the OPD process was decomposed into sub-processes. Corrective actions to reduce TAT were applied sub-process by sub-process.</a:t>
            </a:r>
            <a:endParaRPr lang="en-IN" sz="2000" dirty="0"/>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755576" y="2348880"/>
            <a:ext cx="7772400" cy="4724400"/>
          </a:xfrm>
        </p:spPr>
        <p:txBody>
          <a:bodyPr/>
          <a:lstStyle/>
          <a:p>
            <a:pPr algn="just">
              <a:buFont typeface="Wingdings" pitchFamily="2" charset="2"/>
              <a:buChar char="q"/>
            </a:pPr>
            <a:r>
              <a:rPr lang="en-IN" sz="2000" dirty="0" smtClean="0"/>
              <a:t>Reducing waiting time in outpatient services of large university teaching hospital – a six sigma approach This paper presented the results of a project of improving the quality of services provided in an outpatient department of an university hospital in India. The project was conducted on the basis of the six sigma methodology and aimed to reduce waiting times in outpatient cardiology office. Significant reduction in waiting time was achieved in the outpatient services of the Cardiology department by using the six sigma approach</a:t>
            </a:r>
            <a:r>
              <a:rPr lang="en-IN" sz="2000" i="1" dirty="0" smtClean="0"/>
              <a:t>.(</a:t>
            </a:r>
            <a:r>
              <a:rPr lang="en-IN" sz="1400" i="1" dirty="0" err="1" smtClean="0"/>
              <a:t>prof</a:t>
            </a:r>
            <a:r>
              <a:rPr lang="en-IN" sz="1400" i="1" dirty="0" smtClean="0"/>
              <a:t>. </a:t>
            </a:r>
            <a:r>
              <a:rPr lang="en-IN" sz="1400" i="1" dirty="0" err="1" smtClean="0"/>
              <a:t>dinesh</a:t>
            </a:r>
            <a:r>
              <a:rPr lang="en-IN" sz="1400" i="1" dirty="0" smtClean="0"/>
              <a:t> t.a1 , </a:t>
            </a:r>
            <a:r>
              <a:rPr lang="en-IN" sz="1400" i="1" dirty="0" err="1" smtClean="0"/>
              <a:t>mha</a:t>
            </a:r>
            <a:r>
              <a:rPr lang="en-IN" sz="1400" i="1" dirty="0" smtClean="0"/>
              <a:t>, </a:t>
            </a:r>
            <a:r>
              <a:rPr lang="en-IN" sz="1400" i="1" dirty="0" err="1" smtClean="0"/>
              <a:t>ph.d</a:t>
            </a:r>
            <a:r>
              <a:rPr lang="en-IN" sz="1400" i="1" dirty="0" smtClean="0"/>
              <a:t> . dr. </a:t>
            </a:r>
            <a:r>
              <a:rPr lang="en-IN" sz="1400" i="1" dirty="0" err="1" smtClean="0"/>
              <a:t>sanjeev</a:t>
            </a:r>
            <a:r>
              <a:rPr lang="en-IN" sz="1400" i="1" dirty="0" smtClean="0"/>
              <a:t> singh1 , </a:t>
            </a:r>
            <a:r>
              <a:rPr lang="en-IN" sz="1400" i="1" dirty="0" err="1" smtClean="0"/>
              <a:t>dch</a:t>
            </a:r>
            <a:r>
              <a:rPr lang="en-IN" sz="1400" i="1" dirty="0" smtClean="0"/>
              <a:t>, </a:t>
            </a:r>
            <a:r>
              <a:rPr lang="en-IN" sz="1400" i="1" dirty="0" err="1" smtClean="0"/>
              <a:t>M.Phil</a:t>
            </a:r>
            <a:r>
              <a:rPr lang="en-IN" sz="1400" i="1" dirty="0" smtClean="0"/>
              <a:t> </a:t>
            </a:r>
            <a:r>
              <a:rPr lang="en-IN" sz="1400" i="1" dirty="0" err="1" smtClean="0"/>
              <a:t>Prem</a:t>
            </a:r>
            <a:r>
              <a:rPr lang="en-IN" sz="1400" i="1" dirty="0" smtClean="0"/>
              <a:t> NAIR1 , MBBS, MD </a:t>
            </a:r>
            <a:r>
              <a:rPr lang="en-IN" sz="1400" i="1" dirty="0" err="1" smtClean="0"/>
              <a:t>Remya</a:t>
            </a:r>
            <a:r>
              <a:rPr lang="en-IN" sz="1400" i="1" dirty="0" smtClean="0"/>
              <a:t> T R1 , MHA Amrita Institute of Medical Sciences and Research Centre, Amrita </a:t>
            </a:r>
            <a:r>
              <a:rPr lang="en-IN" sz="1400" i="1" dirty="0" err="1" smtClean="0"/>
              <a:t>Vishwa</a:t>
            </a:r>
            <a:r>
              <a:rPr lang="en-IN" sz="1400" i="1" dirty="0" smtClean="0"/>
              <a:t> </a:t>
            </a:r>
            <a:r>
              <a:rPr lang="en-IN" sz="1400" i="1" dirty="0" err="1" smtClean="0"/>
              <a:t>Vidyapeetham</a:t>
            </a:r>
            <a:r>
              <a:rPr lang="en-IN" sz="1400" i="1" dirty="0" smtClean="0"/>
              <a:t> (Amrita University), Cochin, Kerala, India. Period of Study – January 2012 to April 2012.)</a:t>
            </a:r>
            <a:endParaRPr lang="en-IN" sz="1400" i="1" dirty="0"/>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SIX SIGMA</a:t>
            </a:r>
            <a:endParaRPr lang="en-IN" dirty="0"/>
          </a:p>
        </p:txBody>
      </p:sp>
      <p:sp>
        <p:nvSpPr>
          <p:cNvPr id="3" name="Content Placeholder 2"/>
          <p:cNvSpPr>
            <a:spLocks noGrp="1"/>
          </p:cNvSpPr>
          <p:nvPr>
            <p:ph idx="1"/>
          </p:nvPr>
        </p:nvSpPr>
        <p:spPr>
          <a:xfrm>
            <a:off x="539552" y="1628800"/>
            <a:ext cx="7772400" cy="4724400"/>
          </a:xfrm>
        </p:spPr>
        <p:txBody>
          <a:bodyPr/>
          <a:lstStyle/>
          <a:p>
            <a:pPr algn="just">
              <a:buFont typeface="Wingdings" pitchFamily="2" charset="2"/>
              <a:buChar char="q"/>
            </a:pPr>
            <a:r>
              <a:rPr lang="en-IN" sz="2400" dirty="0" smtClean="0"/>
              <a:t>First introduced by Motorola in 1986, Six Sigma is a method to measure the quality of a process to fulfil customer’s needs which approaches perfection up to 3.4 defects per million opportunities.</a:t>
            </a:r>
          </a:p>
          <a:p>
            <a:pPr algn="just">
              <a:buNone/>
            </a:pPr>
            <a:endParaRPr lang="en-IN" sz="2400" dirty="0" smtClean="0"/>
          </a:p>
          <a:p>
            <a:pPr algn="just">
              <a:buFont typeface="Wingdings" pitchFamily="2" charset="2"/>
              <a:buChar char="q"/>
            </a:pPr>
            <a:r>
              <a:rPr lang="en-IN" sz="2400" dirty="0" smtClean="0"/>
              <a:t>Six Sigma’s aim is to eliminate waste and inefficiency, thereby increasing customer satisfaction by delivering what the customer is expecting . Six Sigma is a highly disciplined process that helps us focus on developing and delivering near-perfect products and services.</a:t>
            </a:r>
            <a:endParaRPr lang="en-IN" sz="2400" dirty="0"/>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buFont typeface="Wingdings" pitchFamily="2" charset="2"/>
              <a:buChar char="q"/>
            </a:pPr>
            <a:r>
              <a:rPr lang="en-IN" sz="2400" dirty="0" smtClean="0"/>
              <a:t>Six Sigma is a data driven methodology, and requires accurate data collection for the processes being analyzed. Six Sigma is a business-driven, multi-dimensional structured approach towards:</a:t>
            </a:r>
          </a:p>
          <a:p>
            <a:pPr lvl="0" algn="just">
              <a:buFont typeface="Wingdings" pitchFamily="2" charset="2"/>
              <a:buChar char="q"/>
            </a:pPr>
            <a:r>
              <a:rPr lang="en-IN" sz="2400" dirty="0" smtClean="0"/>
              <a:t>Improving Processes</a:t>
            </a:r>
          </a:p>
          <a:p>
            <a:pPr lvl="0" algn="just">
              <a:buFont typeface="Wingdings" pitchFamily="2" charset="2"/>
              <a:buChar char="q"/>
            </a:pPr>
            <a:r>
              <a:rPr lang="en-IN" sz="2400" dirty="0" smtClean="0"/>
              <a:t>Lowering Defects</a:t>
            </a:r>
          </a:p>
          <a:p>
            <a:pPr lvl="0" algn="just">
              <a:buFont typeface="Wingdings" pitchFamily="2" charset="2"/>
              <a:buChar char="q"/>
            </a:pPr>
            <a:r>
              <a:rPr lang="en-IN" sz="2400" dirty="0" smtClean="0"/>
              <a:t>Reducing process variability</a:t>
            </a:r>
          </a:p>
          <a:p>
            <a:pPr lvl="0" algn="just">
              <a:buFont typeface="Wingdings" pitchFamily="2" charset="2"/>
              <a:buChar char="q"/>
            </a:pPr>
            <a:r>
              <a:rPr lang="en-IN" sz="2400" dirty="0" smtClean="0"/>
              <a:t>Reducing costs</a:t>
            </a:r>
          </a:p>
          <a:p>
            <a:pPr lvl="0" algn="just">
              <a:buFont typeface="Wingdings" pitchFamily="2" charset="2"/>
              <a:buChar char="q"/>
            </a:pPr>
            <a:r>
              <a:rPr lang="en-IN" sz="2400" dirty="0" smtClean="0"/>
              <a:t>Increasing customer satisfaction</a:t>
            </a:r>
          </a:p>
          <a:p>
            <a:pPr algn="just">
              <a:buFont typeface="Wingdings" pitchFamily="2" charset="2"/>
              <a:buChar char="q"/>
            </a:pPr>
            <a:r>
              <a:rPr lang="en-IN" sz="2400" dirty="0" smtClean="0"/>
              <a:t>Increased profits</a:t>
            </a:r>
            <a:endParaRPr lang="en-IN" sz="2400" dirty="0"/>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827584" y="1268760"/>
            <a:ext cx="7772400" cy="4724400"/>
          </a:xfrm>
        </p:spPr>
        <p:txBody>
          <a:bodyPr/>
          <a:lstStyle/>
          <a:p>
            <a:pPr algn="just">
              <a:buFont typeface="Wingdings" pitchFamily="2" charset="2"/>
              <a:buChar char="q"/>
            </a:pPr>
            <a:r>
              <a:rPr lang="en-IN" sz="2400" dirty="0" smtClean="0"/>
              <a:t>The word </a:t>
            </a:r>
            <a:r>
              <a:rPr lang="en-IN" sz="2400" i="1" dirty="0" smtClean="0"/>
              <a:t>Sigma </a:t>
            </a:r>
            <a:r>
              <a:rPr lang="en-IN" sz="2400" dirty="0" smtClean="0"/>
              <a:t>is a statistical term that measures how far a given process deviates from perfection.</a:t>
            </a:r>
          </a:p>
          <a:p>
            <a:pPr algn="just">
              <a:buFont typeface="Wingdings" pitchFamily="2" charset="2"/>
              <a:buChar char="q"/>
            </a:pPr>
            <a:r>
              <a:rPr lang="en-IN" sz="2400" dirty="0" smtClean="0"/>
              <a:t>Six Sigma seeks to improve the quality of process outputs by identifying and removing the causes of defects (errors) and minimizing variability in the work process.  Data and statistical analysis are used to identify defects in processes and reduce variation.</a:t>
            </a:r>
          </a:p>
          <a:p>
            <a:pPr algn="just">
              <a:buFont typeface="Wingdings" pitchFamily="2" charset="2"/>
              <a:buChar char="q"/>
            </a:pPr>
            <a:r>
              <a:rPr lang="en-IN" sz="2400" dirty="0" smtClean="0"/>
              <a:t>The central idea behind Six Sig ma is that if you can measure how many “defects” you have in a process, you can systematically figure out how to eliminate them and get as close to “zero defects” as possible and specifically it means a failure rate of 3.4 parts per million or 99.9997% perfect.</a:t>
            </a:r>
            <a:r>
              <a:rPr lang="en-IN" sz="2400" baseline="30000" dirty="0" smtClean="0"/>
              <a:t> </a:t>
            </a:r>
            <a:endParaRPr lang="en-IN" sz="2400" dirty="0"/>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Methodology</a:t>
            </a:r>
            <a:endParaRPr lang="en-IN" dirty="0"/>
          </a:p>
        </p:txBody>
      </p:sp>
      <p:sp>
        <p:nvSpPr>
          <p:cNvPr id="3" name="Content Placeholder 2"/>
          <p:cNvSpPr>
            <a:spLocks noGrp="1"/>
          </p:cNvSpPr>
          <p:nvPr>
            <p:ph idx="1"/>
          </p:nvPr>
        </p:nvSpPr>
        <p:spPr>
          <a:xfrm>
            <a:off x="755576" y="1700808"/>
            <a:ext cx="7772400" cy="4724400"/>
          </a:xfrm>
        </p:spPr>
        <p:txBody>
          <a:bodyPr>
            <a:normAutofit fontScale="55000" lnSpcReduction="20000"/>
          </a:bodyPr>
          <a:lstStyle/>
          <a:p>
            <a:pPr lvl="0" algn="just">
              <a:buFont typeface="Wingdings" pitchFamily="2" charset="2"/>
              <a:buChar char="q"/>
            </a:pPr>
            <a:r>
              <a:rPr lang="en-IN" sz="3800" b="1" u="sng" dirty="0" smtClean="0"/>
              <a:t>Study Area</a:t>
            </a:r>
            <a:r>
              <a:rPr lang="en-IN" sz="3800" dirty="0" smtClean="0"/>
              <a:t>: </a:t>
            </a:r>
          </a:p>
          <a:p>
            <a:pPr lvl="0" algn="just">
              <a:buNone/>
            </a:pPr>
            <a:r>
              <a:rPr lang="en-IN" sz="3800" dirty="0" smtClean="0"/>
              <a:t>     </a:t>
            </a:r>
            <a:r>
              <a:rPr lang="en-IN" sz="3800" dirty="0" err="1" smtClean="0"/>
              <a:t>Yashoda</a:t>
            </a:r>
            <a:r>
              <a:rPr lang="en-IN" sz="3800" dirty="0" smtClean="0"/>
              <a:t> </a:t>
            </a:r>
            <a:r>
              <a:rPr lang="en-IN" sz="3800" dirty="0" err="1" smtClean="0"/>
              <a:t>Superspecialty</a:t>
            </a:r>
            <a:r>
              <a:rPr lang="en-IN" sz="3800" dirty="0" smtClean="0"/>
              <a:t> hospital, </a:t>
            </a:r>
            <a:r>
              <a:rPr lang="en-IN" sz="3800" dirty="0" err="1" smtClean="0"/>
              <a:t>Kaushambi</a:t>
            </a:r>
            <a:r>
              <a:rPr lang="en-IN" sz="3800" dirty="0" smtClean="0"/>
              <a:t>. </a:t>
            </a:r>
          </a:p>
          <a:p>
            <a:pPr lvl="0" algn="just">
              <a:buFont typeface="Wingdings" pitchFamily="2" charset="2"/>
              <a:buChar char="q"/>
            </a:pPr>
            <a:endParaRPr lang="en-IN" sz="3800" dirty="0" smtClean="0"/>
          </a:p>
          <a:p>
            <a:pPr lvl="0" algn="just">
              <a:buFont typeface="Wingdings" pitchFamily="2" charset="2"/>
              <a:buChar char="q"/>
            </a:pPr>
            <a:r>
              <a:rPr lang="en-IN" sz="3800" b="1" u="sng" dirty="0" smtClean="0"/>
              <a:t>Study Design</a:t>
            </a:r>
            <a:r>
              <a:rPr lang="en-IN" sz="3800" b="1" dirty="0" smtClean="0"/>
              <a:t>: </a:t>
            </a:r>
          </a:p>
          <a:p>
            <a:pPr lvl="0" algn="just">
              <a:buNone/>
            </a:pPr>
            <a:r>
              <a:rPr lang="en-IN" sz="3800" dirty="0" smtClean="0"/>
              <a:t>     Cross </a:t>
            </a:r>
            <a:r>
              <a:rPr lang="en-IN" sz="3800" dirty="0"/>
              <a:t>S</a:t>
            </a:r>
            <a:r>
              <a:rPr lang="en-IN" sz="3800" dirty="0" smtClean="0"/>
              <a:t>ectional study</a:t>
            </a:r>
          </a:p>
          <a:p>
            <a:pPr lvl="0" algn="just">
              <a:buFont typeface="Wingdings" pitchFamily="2" charset="2"/>
              <a:buChar char="q"/>
            </a:pPr>
            <a:endParaRPr lang="en-IN" sz="3800" dirty="0" smtClean="0"/>
          </a:p>
          <a:p>
            <a:pPr lvl="0" algn="just">
              <a:buFont typeface="Wingdings" pitchFamily="2" charset="2"/>
              <a:buChar char="q"/>
            </a:pPr>
            <a:r>
              <a:rPr lang="en-IN" sz="3800" b="1" u="sng" dirty="0" smtClean="0"/>
              <a:t>Study Population</a:t>
            </a:r>
            <a:r>
              <a:rPr lang="en-IN" sz="3800" b="1" dirty="0" smtClean="0"/>
              <a:t>: </a:t>
            </a:r>
          </a:p>
          <a:p>
            <a:pPr lvl="0" algn="just">
              <a:buNone/>
            </a:pPr>
            <a:r>
              <a:rPr lang="en-IN" sz="3800" b="1" dirty="0" smtClean="0"/>
              <a:t>      </a:t>
            </a:r>
            <a:r>
              <a:rPr lang="en-IN" sz="3800" dirty="0" smtClean="0"/>
              <a:t>Outpatients coming for the CT,X-  RAY &amp; Ultrasound.</a:t>
            </a:r>
          </a:p>
          <a:p>
            <a:pPr lvl="0">
              <a:buNone/>
            </a:pPr>
            <a:endParaRPr lang="en-IN" dirty="0" smtClean="0"/>
          </a:p>
          <a:p>
            <a:pPr>
              <a:buNone/>
            </a:pPr>
            <a:r>
              <a:rPr lang="en-IN" b="1" u="sng" dirty="0" smtClean="0"/>
              <a:t>Inclusion &amp; Exclusion Criteria:</a:t>
            </a:r>
            <a:endParaRPr lang="en-IN" dirty="0" smtClean="0"/>
          </a:p>
          <a:p>
            <a:pPr>
              <a:buNone/>
            </a:pPr>
            <a:r>
              <a:rPr lang="en-IN" dirty="0" smtClean="0"/>
              <a:t> </a:t>
            </a:r>
          </a:p>
          <a:p>
            <a:pPr>
              <a:buFont typeface="Wingdings" pitchFamily="2" charset="2"/>
              <a:buChar char="q"/>
            </a:pPr>
            <a:r>
              <a:rPr lang="en-IN" sz="3800" dirty="0" smtClean="0"/>
              <a:t>All OPD patients coming for the CT, Ultrasound &amp; X-RAY were included in the study.</a:t>
            </a:r>
          </a:p>
          <a:p>
            <a:pPr>
              <a:buFont typeface="Wingdings" pitchFamily="2" charset="2"/>
              <a:buChar char="q"/>
            </a:pPr>
            <a:r>
              <a:rPr lang="en-IN" sz="3800" dirty="0" smtClean="0"/>
              <a:t>Colour Doppler &amp; mammography patients were excluded from the study.</a:t>
            </a:r>
          </a:p>
          <a:p>
            <a:pPr lvl="0">
              <a:buFont typeface="Wingdings" pitchFamily="2" charset="2"/>
              <a:buChar char="q"/>
            </a:pPr>
            <a:endParaRPr lang="en-IN" sz="3800" dirty="0" smtClean="0"/>
          </a:p>
          <a:p>
            <a:endParaRPr lang="en-IN" dirty="0"/>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800" dirty="0" err="1" smtClean="0"/>
              <a:t>Yashoda</a:t>
            </a:r>
            <a:r>
              <a:rPr lang="en-IN" sz="2800" dirty="0" smtClean="0"/>
              <a:t> Super specialty Hospital</a:t>
            </a:r>
            <a:endParaRPr lang="en-IN" sz="2800" dirty="0"/>
          </a:p>
        </p:txBody>
      </p:sp>
      <p:pic>
        <p:nvPicPr>
          <p:cNvPr id="10242" name="Picture 2" descr="C:\Users\Arti\Desktop\slider1.jpg"/>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1" y="1326502"/>
            <a:ext cx="9143999" cy="4982818"/>
          </a:xfrm>
          <a:prstGeom prst="rect">
            <a:avLst/>
          </a:prstGeom>
          <a:noFill/>
        </p:spPr>
      </p:pic>
      <p:sp>
        <p:nvSpPr>
          <p:cNvPr id="3" name="Content Placeholder 2"/>
          <p:cNvSpPr>
            <a:spLocks noGrp="1"/>
          </p:cNvSpPr>
          <p:nvPr>
            <p:ph idx="1"/>
          </p:nvPr>
        </p:nvSpPr>
        <p:spPr>
          <a:xfrm>
            <a:off x="467544" y="1628800"/>
            <a:ext cx="8208912" cy="4724400"/>
          </a:xfrm>
        </p:spPr>
        <p:txBody>
          <a:bodyPr>
            <a:normAutofit lnSpcReduction="10000"/>
          </a:bodyPr>
          <a:lstStyle/>
          <a:p>
            <a:pPr>
              <a:buFont typeface="Wingdings" pitchFamily="2" charset="2"/>
              <a:buChar char="q"/>
            </a:pPr>
            <a:r>
              <a:rPr lang="en-IN" sz="2400" b="1" dirty="0" smtClean="0"/>
              <a:t>YASHODA SUPER SPECIALTY HOSPITAL</a:t>
            </a:r>
            <a:r>
              <a:rPr lang="en-IN" sz="2400" dirty="0" smtClean="0"/>
              <a:t> was founded in the year 2006 by </a:t>
            </a:r>
            <a:r>
              <a:rPr lang="en-IN" sz="2400" b="1" i="1" dirty="0" smtClean="0"/>
              <a:t>Dr. </a:t>
            </a:r>
            <a:r>
              <a:rPr lang="en-IN" sz="2400" b="1" i="1" dirty="0" err="1" smtClean="0"/>
              <a:t>Dinesh</a:t>
            </a:r>
            <a:r>
              <a:rPr lang="en-IN" sz="2400" b="1" dirty="0" smtClean="0"/>
              <a:t> </a:t>
            </a:r>
            <a:r>
              <a:rPr lang="en-IN" sz="2400" b="1" i="1" dirty="0" err="1" smtClean="0"/>
              <a:t>Arora</a:t>
            </a:r>
            <a:r>
              <a:rPr lang="en-IN" sz="2400" b="1" dirty="0" smtClean="0"/>
              <a:t> </a:t>
            </a:r>
            <a:r>
              <a:rPr lang="en-IN" sz="2400" dirty="0" smtClean="0"/>
              <a:t>and</a:t>
            </a:r>
            <a:r>
              <a:rPr lang="en-IN" sz="2400" b="1" dirty="0" smtClean="0"/>
              <a:t> </a:t>
            </a:r>
            <a:r>
              <a:rPr lang="en-IN" sz="2400" b="1" i="1" dirty="0" err="1" smtClean="0"/>
              <a:t>Shri</a:t>
            </a:r>
            <a:r>
              <a:rPr lang="en-IN" sz="2400" b="1" i="1" dirty="0" smtClean="0"/>
              <a:t> P. N. </a:t>
            </a:r>
            <a:r>
              <a:rPr lang="en-IN" sz="2400" b="1" i="1" dirty="0" err="1" smtClean="0"/>
              <a:t>Arora</a:t>
            </a:r>
            <a:r>
              <a:rPr lang="en-IN" sz="2400" dirty="0" smtClean="0"/>
              <a:t> with a capacity of 100 beds and was inaugurated by </a:t>
            </a:r>
            <a:r>
              <a:rPr lang="en-IN" sz="2400" b="1" i="1" dirty="0" err="1" smtClean="0"/>
              <a:t>Hon’ble</a:t>
            </a:r>
            <a:r>
              <a:rPr lang="en-IN" sz="2400" b="1" i="1" dirty="0" smtClean="0"/>
              <a:t> </a:t>
            </a:r>
            <a:r>
              <a:rPr lang="en-IN" sz="2400" b="1" i="1" dirty="0" err="1" smtClean="0"/>
              <a:t>Shri</a:t>
            </a:r>
            <a:r>
              <a:rPr lang="en-IN" sz="2400" b="1" i="1" dirty="0" smtClean="0"/>
              <a:t> L. K. </a:t>
            </a:r>
            <a:r>
              <a:rPr lang="en-IN" sz="2400" b="1" i="1" dirty="0" err="1" smtClean="0"/>
              <a:t>Advani</a:t>
            </a:r>
            <a:r>
              <a:rPr lang="en-IN" sz="2400" dirty="0" smtClean="0"/>
              <a:t>. It is a name synonymous with advanced world class patient care in Delhi NCR.</a:t>
            </a:r>
            <a:r>
              <a:rPr lang="en-IN" dirty="0" smtClean="0"/>
              <a:t> </a:t>
            </a:r>
          </a:p>
          <a:p>
            <a:pPr algn="just">
              <a:buFont typeface="Wingdings" pitchFamily="2" charset="2"/>
              <a:buChar char="q"/>
            </a:pPr>
            <a:r>
              <a:rPr lang="en-IN" sz="2600" dirty="0" smtClean="0"/>
              <a:t>In addition to all the general specialities, it has a varied range of Superspeciality services i.e. Cardiology, Endocrinology, Gastroenterology, Joint Replacement, Nephrology, Neurology, </a:t>
            </a:r>
            <a:r>
              <a:rPr lang="en-IN" sz="2600" dirty="0" err="1" smtClean="0"/>
              <a:t>Pulmonology</a:t>
            </a:r>
            <a:r>
              <a:rPr lang="en-IN" sz="2600" dirty="0" smtClean="0"/>
              <a:t>, Urology, Neurosurgery, Plastic and Reconstructive Surgery.</a:t>
            </a:r>
          </a:p>
          <a:p>
            <a:endParaRPr lang="en-IN" dirty="0" smtClean="0"/>
          </a:p>
          <a:p>
            <a:endParaRPr lang="en-IN" dirty="0"/>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755576" y="1340768"/>
            <a:ext cx="7772400" cy="4724400"/>
          </a:xfrm>
        </p:spPr>
        <p:txBody>
          <a:bodyPr/>
          <a:lstStyle/>
          <a:p>
            <a:pPr>
              <a:buNone/>
            </a:pPr>
            <a:r>
              <a:rPr lang="en-IN" sz="2400" b="1" u="sng" dirty="0" smtClean="0"/>
              <a:t>Sampling Method:</a:t>
            </a:r>
            <a:r>
              <a:rPr lang="en-IN" sz="2400" dirty="0" smtClean="0"/>
              <a:t> </a:t>
            </a:r>
          </a:p>
          <a:p>
            <a:pPr>
              <a:buNone/>
            </a:pPr>
            <a:r>
              <a:rPr lang="en-IN" sz="2400" dirty="0" smtClean="0"/>
              <a:t>Stratified Sampling method</a:t>
            </a:r>
          </a:p>
          <a:p>
            <a:pPr>
              <a:buNone/>
            </a:pPr>
            <a:r>
              <a:rPr lang="en-IN" sz="2400" b="1" u="sng" dirty="0" smtClean="0"/>
              <a:t>Data collection tools &amp;techniques</a:t>
            </a:r>
          </a:p>
          <a:p>
            <a:pPr algn="just">
              <a:buNone/>
            </a:pPr>
            <a:r>
              <a:rPr lang="en-IN" sz="2400" dirty="0" smtClean="0"/>
              <a:t>The data was collected through Hospital Management System. The data collected was of 3 months duration.</a:t>
            </a:r>
          </a:p>
          <a:p>
            <a:pPr lvl="0" algn="just">
              <a:buNone/>
            </a:pPr>
            <a:r>
              <a:rPr lang="en-IN" sz="2400" b="1" u="sng" smtClean="0"/>
              <a:t>Data analysis </a:t>
            </a:r>
            <a:r>
              <a:rPr lang="en-IN" sz="2400" smtClean="0"/>
              <a:t>: Collected data was analyzed  statistically and presented by  frequencies, percentages, mean and standard deviation. The data was presented graphically as well as in tables</a:t>
            </a:r>
          </a:p>
          <a:p>
            <a:pPr lvl="0">
              <a:buNone/>
            </a:pPr>
            <a:r>
              <a:rPr lang="en-IN" sz="2400" b="1" u="sng" smtClean="0"/>
              <a:t>Reference </a:t>
            </a:r>
            <a:r>
              <a:rPr lang="en-IN" sz="2400" b="1" u="sng" dirty="0" smtClean="0"/>
              <a:t>Period</a:t>
            </a:r>
            <a:r>
              <a:rPr lang="en-IN" sz="2400" dirty="0" smtClean="0"/>
              <a:t>: The data collected was of 3 months duration.</a:t>
            </a:r>
          </a:p>
          <a:p>
            <a:endParaRPr lang="en-IN" dirty="0"/>
          </a:p>
        </p:txBody>
      </p:sp>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Attributes/Variables</a:t>
            </a:r>
            <a:endParaRPr lang="en-IN" dirty="0"/>
          </a:p>
        </p:txBody>
      </p:sp>
      <p:sp>
        <p:nvSpPr>
          <p:cNvPr id="3" name="Content Placeholder 2"/>
          <p:cNvSpPr>
            <a:spLocks noGrp="1"/>
          </p:cNvSpPr>
          <p:nvPr>
            <p:ph idx="1"/>
          </p:nvPr>
        </p:nvSpPr>
        <p:spPr>
          <a:xfrm>
            <a:off x="611560" y="1916832"/>
            <a:ext cx="7772400" cy="4724400"/>
          </a:xfrm>
        </p:spPr>
        <p:txBody>
          <a:bodyPr/>
          <a:lstStyle/>
          <a:p>
            <a:pPr algn="just">
              <a:buFont typeface="Wingdings" pitchFamily="2" charset="2"/>
              <a:buChar char="q"/>
            </a:pPr>
            <a:r>
              <a:rPr lang="en-IN" sz="2800" dirty="0" smtClean="0"/>
              <a:t>1.Waiting time: Time taken between the billing and the Procedure being performed.</a:t>
            </a:r>
          </a:p>
          <a:p>
            <a:pPr algn="just">
              <a:buNone/>
            </a:pPr>
            <a:endParaRPr lang="en-IN" sz="2800" dirty="0" smtClean="0"/>
          </a:p>
          <a:p>
            <a:pPr algn="just">
              <a:buFont typeface="Wingdings" pitchFamily="2" charset="2"/>
              <a:buChar char="q"/>
            </a:pPr>
            <a:r>
              <a:rPr lang="en-IN" sz="2800" dirty="0" smtClean="0"/>
              <a:t>2.TAT for Reporting: Time taken in getting the reports ready for dispatch.</a:t>
            </a:r>
            <a:endParaRPr lang="en-IN" sz="2800" dirty="0"/>
          </a:p>
        </p:txBody>
      </p:sp>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Methodology</a:t>
            </a:r>
            <a:endParaRPr lang="en-IN" dirty="0"/>
          </a:p>
        </p:txBody>
      </p:sp>
      <p:sp>
        <p:nvSpPr>
          <p:cNvPr id="3" name="Content Placeholder 2"/>
          <p:cNvSpPr>
            <a:spLocks noGrp="1"/>
          </p:cNvSpPr>
          <p:nvPr>
            <p:ph idx="1"/>
          </p:nvPr>
        </p:nvSpPr>
        <p:spPr/>
        <p:txBody>
          <a:bodyPr/>
          <a:lstStyle/>
          <a:p>
            <a:pPr algn="just">
              <a:buFont typeface="Wingdings" pitchFamily="2" charset="2"/>
              <a:buChar char="q"/>
            </a:pPr>
            <a:r>
              <a:rPr lang="en-IN" sz="2800" dirty="0" smtClean="0"/>
              <a:t>The DMAIC method under Six Sigma which consists of the following five steps was used to achieve the objectives of this study.</a:t>
            </a:r>
          </a:p>
          <a:p>
            <a:pPr algn="just">
              <a:buFont typeface="Arial" pitchFamily="34" charset="0"/>
              <a:buChar char="•"/>
            </a:pPr>
            <a:r>
              <a:rPr lang="en-IN" dirty="0" smtClean="0"/>
              <a:t>Step 1 - Define</a:t>
            </a:r>
          </a:p>
          <a:p>
            <a:pPr algn="just">
              <a:buFont typeface="Arial" pitchFamily="34" charset="0"/>
              <a:buChar char="•"/>
            </a:pPr>
            <a:r>
              <a:rPr lang="en-IN" dirty="0" smtClean="0"/>
              <a:t>Step 2 - Measure</a:t>
            </a:r>
          </a:p>
          <a:p>
            <a:pPr algn="just">
              <a:buFont typeface="Arial" pitchFamily="34" charset="0"/>
              <a:buChar char="•"/>
            </a:pPr>
            <a:r>
              <a:rPr lang="en-IN" dirty="0" smtClean="0"/>
              <a:t>Step 3 - Analysis</a:t>
            </a:r>
          </a:p>
          <a:p>
            <a:pPr algn="just">
              <a:buFont typeface="Arial" pitchFamily="34" charset="0"/>
              <a:buChar char="•"/>
            </a:pPr>
            <a:r>
              <a:rPr lang="en-IN" dirty="0" smtClean="0"/>
              <a:t>Step 4 – Improve/Recommendations</a:t>
            </a:r>
          </a:p>
          <a:p>
            <a:pPr algn="just">
              <a:buFont typeface="Arial" pitchFamily="34" charset="0"/>
              <a:buChar char="•"/>
            </a:pPr>
            <a:r>
              <a:rPr lang="en-IN" dirty="0" smtClean="0"/>
              <a:t>Step 5 – Control measures</a:t>
            </a:r>
          </a:p>
          <a:p>
            <a:endParaRPr lang="en-IN" dirty="0"/>
          </a:p>
        </p:txBody>
      </p:sp>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DEFINE</a:t>
            </a:r>
            <a:endParaRPr lang="en-IN" dirty="0"/>
          </a:p>
        </p:txBody>
      </p:sp>
      <p:sp>
        <p:nvSpPr>
          <p:cNvPr id="3" name="Content Placeholder 2"/>
          <p:cNvSpPr>
            <a:spLocks noGrp="1"/>
          </p:cNvSpPr>
          <p:nvPr>
            <p:ph idx="1"/>
          </p:nvPr>
        </p:nvSpPr>
        <p:spPr/>
        <p:txBody>
          <a:bodyPr/>
          <a:lstStyle/>
          <a:p>
            <a:pPr algn="just">
              <a:buFont typeface="Wingdings" pitchFamily="2" charset="2"/>
              <a:buChar char="q"/>
            </a:pPr>
            <a:r>
              <a:rPr lang="en-IN" sz="2800" dirty="0" smtClean="0"/>
              <a:t>This is the first step that refers to defining the goals of the project.</a:t>
            </a:r>
            <a:r>
              <a:rPr lang="en-US" sz="2800" dirty="0" smtClean="0"/>
              <a:t>Identify potential benefits and critical to quality (“CTQ”) factors.</a:t>
            </a:r>
          </a:p>
          <a:p>
            <a:pPr algn="just">
              <a:buFont typeface="Wingdings" pitchFamily="2" charset="2"/>
              <a:buChar char="q"/>
            </a:pPr>
            <a:r>
              <a:rPr lang="en-IN" sz="2800" dirty="0" smtClean="0"/>
              <a:t>This DMAIC  approach focuses on</a:t>
            </a:r>
            <a:r>
              <a:rPr lang="en-IN" dirty="0" smtClean="0"/>
              <a:t>:</a:t>
            </a:r>
          </a:p>
          <a:p>
            <a:pPr lvl="0" algn="just">
              <a:buFont typeface="Arial" pitchFamily="34" charset="0"/>
              <a:buChar char="•"/>
            </a:pPr>
            <a:r>
              <a:rPr lang="en-IN" sz="2400" dirty="0" smtClean="0"/>
              <a:t>Optimizing time</a:t>
            </a:r>
          </a:p>
          <a:p>
            <a:pPr lvl="0" algn="just">
              <a:buFont typeface="Arial" pitchFamily="34" charset="0"/>
              <a:buChar char="•"/>
            </a:pPr>
            <a:r>
              <a:rPr lang="en-IN" sz="2400" dirty="0" smtClean="0"/>
              <a:t>Optimizing human and equipment resources</a:t>
            </a:r>
          </a:p>
          <a:p>
            <a:pPr lvl="0" algn="just">
              <a:buFont typeface="Arial" pitchFamily="34" charset="0"/>
              <a:buChar char="•"/>
            </a:pPr>
            <a:r>
              <a:rPr lang="en-IN" sz="2400" dirty="0" smtClean="0"/>
              <a:t>Improving service delivery(for patients, staff,  radiologists, referring physicians)</a:t>
            </a:r>
          </a:p>
          <a:p>
            <a:endParaRPr lang="en-IN" dirty="0" smtClean="0"/>
          </a:p>
          <a:p>
            <a:endParaRPr lang="en-IN" dirty="0"/>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sng" dirty="0" smtClean="0"/>
              <a:t/>
            </a:r>
            <a:br>
              <a:rPr lang="en-IN" u="sng" dirty="0" smtClean="0"/>
            </a:br>
            <a:r>
              <a:rPr lang="en-IN" u="sng" dirty="0" smtClean="0"/>
              <a:t/>
            </a:r>
            <a:br>
              <a:rPr lang="en-IN" u="sng" dirty="0" smtClean="0"/>
            </a:br>
            <a:r>
              <a:rPr lang="en-IN" u="sng" dirty="0" smtClean="0"/>
              <a:t/>
            </a:r>
            <a:br>
              <a:rPr lang="en-IN" u="sng" dirty="0" smtClean="0"/>
            </a:br>
            <a:r>
              <a:rPr lang="en-IN" dirty="0" smtClean="0"/>
              <a:t/>
            </a:r>
            <a:br>
              <a:rPr lang="en-IN" dirty="0" smtClean="0"/>
            </a:br>
            <a:r>
              <a:rPr lang="en-IN" u="sng" dirty="0" smtClean="0"/>
              <a:t> CTQs</a:t>
            </a:r>
            <a:endParaRPr lang="en-IN" dirty="0"/>
          </a:p>
        </p:txBody>
      </p:sp>
      <p:sp>
        <p:nvSpPr>
          <p:cNvPr id="3" name="Content Placeholder 2"/>
          <p:cNvSpPr>
            <a:spLocks noGrp="1"/>
          </p:cNvSpPr>
          <p:nvPr>
            <p:ph idx="1"/>
          </p:nvPr>
        </p:nvSpPr>
        <p:spPr>
          <a:xfrm>
            <a:off x="755576" y="2133600"/>
            <a:ext cx="7772400" cy="4724400"/>
          </a:xfrm>
        </p:spPr>
        <p:txBody>
          <a:bodyPr/>
          <a:lstStyle/>
          <a:p>
            <a:pPr lvl="0">
              <a:buFont typeface="Wingdings" pitchFamily="2" charset="2"/>
              <a:buChar char="q"/>
            </a:pPr>
            <a:r>
              <a:rPr lang="en-IN" dirty="0" smtClean="0"/>
              <a:t>Patient’s waiting time to get their investigation done.</a:t>
            </a:r>
          </a:p>
          <a:p>
            <a:pPr lvl="0">
              <a:buFont typeface="Wingdings" pitchFamily="2" charset="2"/>
              <a:buChar char="q"/>
            </a:pPr>
            <a:r>
              <a:rPr lang="en-IN" dirty="0" smtClean="0"/>
              <a:t>Turn Around Time for reporting</a:t>
            </a:r>
          </a:p>
          <a:p>
            <a:pPr lvl="0">
              <a:buFont typeface="Wingdings" pitchFamily="2" charset="2"/>
              <a:buChar char="q"/>
            </a:pPr>
            <a:r>
              <a:rPr lang="en-IN" dirty="0" smtClean="0"/>
              <a:t>Standard policy time</a:t>
            </a:r>
          </a:p>
          <a:p>
            <a:endParaRPr lang="en-IN" dirty="0"/>
          </a:p>
        </p:txBody>
      </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EXPECTED BENEFITS</a:t>
            </a:r>
            <a:endParaRPr lang="en-IN" dirty="0" smtClean="0"/>
          </a:p>
        </p:txBody>
      </p:sp>
      <p:sp>
        <p:nvSpPr>
          <p:cNvPr id="3" name="Content Placeholder 2"/>
          <p:cNvSpPr>
            <a:spLocks noGrp="1"/>
          </p:cNvSpPr>
          <p:nvPr>
            <p:ph idx="1"/>
          </p:nvPr>
        </p:nvSpPr>
        <p:spPr/>
        <p:txBody>
          <a:bodyPr/>
          <a:lstStyle/>
          <a:p>
            <a:pPr algn="just">
              <a:buFont typeface="Wingdings" pitchFamily="2" charset="2"/>
              <a:buChar char="q"/>
            </a:pPr>
            <a:r>
              <a:rPr lang="en-US" b="1" u="sng" dirty="0" smtClean="0"/>
              <a:t>Customer: Critical to Quality</a:t>
            </a:r>
            <a:r>
              <a:rPr lang="en-US" b="1" dirty="0" smtClean="0"/>
              <a:t> (CTQ)</a:t>
            </a:r>
            <a:endParaRPr lang="en-IN" dirty="0" smtClean="0"/>
          </a:p>
          <a:p>
            <a:pPr lvl="0">
              <a:buFont typeface="Arial" pitchFamily="34" charset="0"/>
              <a:buChar char="•"/>
            </a:pPr>
            <a:r>
              <a:rPr lang="en-US" dirty="0" smtClean="0"/>
              <a:t>Reduce Wait Time</a:t>
            </a:r>
          </a:p>
          <a:p>
            <a:pPr lvl="0">
              <a:buNone/>
            </a:pPr>
            <a:endParaRPr lang="en-IN" dirty="0" smtClean="0"/>
          </a:p>
          <a:p>
            <a:pPr>
              <a:buFont typeface="Wingdings" pitchFamily="2" charset="2"/>
              <a:buChar char="q"/>
            </a:pPr>
            <a:r>
              <a:rPr lang="en-US" b="1" u="sng" dirty="0" smtClean="0"/>
              <a:t>Internal: Critical to Quality</a:t>
            </a:r>
            <a:r>
              <a:rPr lang="en-US" b="1" dirty="0" smtClean="0"/>
              <a:t> (CTQ)</a:t>
            </a:r>
            <a:endParaRPr lang="en-IN" dirty="0" smtClean="0"/>
          </a:p>
          <a:p>
            <a:pPr lvl="0" algn="just">
              <a:buFont typeface="Arial" pitchFamily="34" charset="0"/>
              <a:buChar char="•"/>
            </a:pPr>
            <a:r>
              <a:rPr lang="en-US" dirty="0" smtClean="0"/>
              <a:t>Improve Patient/Staff Satisfaction </a:t>
            </a:r>
            <a:endParaRPr lang="en-IN" dirty="0" smtClean="0"/>
          </a:p>
          <a:p>
            <a:pPr lvl="0" algn="just">
              <a:buFont typeface="Arial" pitchFamily="34" charset="0"/>
              <a:buChar char="•"/>
            </a:pPr>
            <a:r>
              <a:rPr lang="en-US" dirty="0" smtClean="0"/>
              <a:t>Enhance Patient Outcomes</a:t>
            </a:r>
            <a:endParaRPr lang="en-IN" dirty="0" smtClean="0"/>
          </a:p>
          <a:p>
            <a:pPr lvl="0" algn="just">
              <a:buFont typeface="Arial" pitchFamily="34" charset="0"/>
              <a:buChar char="•"/>
            </a:pPr>
            <a:r>
              <a:rPr lang="en-US" dirty="0" smtClean="0"/>
              <a:t>Increase capacity and operational efficiency</a:t>
            </a:r>
            <a:r>
              <a:rPr lang="en-US" u="sng" dirty="0" smtClean="0"/>
              <a:t> </a:t>
            </a:r>
            <a:endParaRPr lang="en-IN" dirty="0" smtClean="0"/>
          </a:p>
          <a:p>
            <a:endParaRPr lang="en-IN" dirty="0"/>
          </a:p>
        </p:txBody>
      </p:sp>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MEASURE</a:t>
            </a:r>
            <a:endParaRPr lang="en-IN" dirty="0"/>
          </a:p>
        </p:txBody>
      </p:sp>
      <p:sp>
        <p:nvSpPr>
          <p:cNvPr id="3" name="Content Placeholder 2"/>
          <p:cNvSpPr>
            <a:spLocks noGrp="1"/>
          </p:cNvSpPr>
          <p:nvPr>
            <p:ph idx="1"/>
          </p:nvPr>
        </p:nvSpPr>
        <p:spPr/>
        <p:txBody>
          <a:bodyPr/>
          <a:lstStyle/>
          <a:p>
            <a:pPr algn="just">
              <a:buFont typeface="Wingdings" pitchFamily="2" charset="2"/>
              <a:buChar char="q"/>
            </a:pPr>
            <a:r>
              <a:rPr lang="en-IN" sz="2400" dirty="0" smtClean="0"/>
              <a:t>This phase refers to the analysis of the existing system with various measurement techniques for the defects and levels of perfection that exist. </a:t>
            </a:r>
          </a:p>
          <a:p>
            <a:pPr algn="just">
              <a:buFont typeface="Wingdings" pitchFamily="2" charset="2"/>
              <a:buChar char="q"/>
            </a:pPr>
            <a:r>
              <a:rPr lang="en-IN" sz="2400" dirty="0" smtClean="0"/>
              <a:t>A </a:t>
            </a:r>
            <a:r>
              <a:rPr lang="en-IN" sz="2400" i="1" dirty="0" smtClean="0"/>
              <a:t>Six Sigma defect</a:t>
            </a:r>
            <a:r>
              <a:rPr lang="en-IN" sz="2400" dirty="0" smtClean="0"/>
              <a:t> is defined as anything outside of customer specifications.</a:t>
            </a:r>
          </a:p>
          <a:p>
            <a:pPr algn="just">
              <a:buFont typeface="Wingdings" pitchFamily="2" charset="2"/>
              <a:buChar char="q"/>
            </a:pPr>
            <a:r>
              <a:rPr lang="en-IN" sz="2400" dirty="0" smtClean="0"/>
              <a:t>A </a:t>
            </a:r>
            <a:r>
              <a:rPr lang="en-IN" sz="2400" i="1" dirty="0" smtClean="0"/>
              <a:t>Six Sigma opportunity</a:t>
            </a:r>
            <a:r>
              <a:rPr lang="en-IN" sz="2400" dirty="0" smtClean="0"/>
              <a:t> is the total quantity of chances for a defect.</a:t>
            </a:r>
          </a:p>
          <a:p>
            <a:pPr algn="just">
              <a:buFont typeface="Wingdings" pitchFamily="2" charset="2"/>
              <a:buChar char="q"/>
            </a:pPr>
            <a:r>
              <a:rPr lang="en-IN" sz="2400" dirty="0" smtClean="0"/>
              <a:t>First we calculate Defects Per Million Opportunities (DPMO) and based on that a Sigma is decided from a predefined table</a:t>
            </a:r>
            <a:endParaRPr lang="en-IN" sz="2400" dirty="0"/>
          </a:p>
        </p:txBody>
      </p:sp>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WAITING TIME</a:t>
            </a:r>
            <a:endParaRPr lang="en-IN" dirty="0"/>
          </a:p>
        </p:txBody>
      </p:sp>
      <p:sp>
        <p:nvSpPr>
          <p:cNvPr id="3" name="Content Placeholder 2"/>
          <p:cNvSpPr>
            <a:spLocks noGrp="1"/>
          </p:cNvSpPr>
          <p:nvPr>
            <p:ph idx="1"/>
          </p:nvPr>
        </p:nvSpPr>
        <p:spPr>
          <a:xfrm>
            <a:off x="827584" y="1412776"/>
            <a:ext cx="7772400" cy="4724400"/>
          </a:xfrm>
        </p:spPr>
        <p:txBody>
          <a:bodyPr/>
          <a:lstStyle/>
          <a:p>
            <a:pPr>
              <a:buFont typeface="Wingdings" pitchFamily="2" charset="2"/>
              <a:buChar char="q"/>
            </a:pPr>
            <a:r>
              <a:rPr lang="en-IN" sz="2400" b="1" u="sng" dirty="0" smtClean="0"/>
              <a:t>DEFECT:</a:t>
            </a:r>
            <a:r>
              <a:rPr lang="en-IN" sz="2400" dirty="0" smtClean="0"/>
              <a:t> A defect is defined as any process output that does not meet customer specifications, or the total number of failed </a:t>
            </a:r>
            <a:r>
              <a:rPr lang="en-IN" sz="2400" dirty="0" err="1" smtClean="0"/>
              <a:t>opportunites</a:t>
            </a:r>
            <a:r>
              <a:rPr lang="en-IN" sz="2400" dirty="0" smtClean="0"/>
              <a:t>. In this particular case the defects are the number of  patients having to wait more than the specified TAT.</a:t>
            </a:r>
          </a:p>
          <a:p>
            <a:pPr>
              <a:buFont typeface="Wingdings" pitchFamily="2" charset="2"/>
              <a:buChar char="q"/>
            </a:pPr>
            <a:r>
              <a:rPr lang="en-IN" sz="2400" b="1" u="sng" dirty="0" smtClean="0"/>
              <a:t>Opportunities </a:t>
            </a:r>
            <a:r>
              <a:rPr lang="en-IN" sz="2400" dirty="0" smtClean="0"/>
              <a:t>which can turn into defects are as follows:</a:t>
            </a:r>
          </a:p>
          <a:p>
            <a:r>
              <a:rPr lang="en-IN" sz="2400" dirty="0" smtClean="0"/>
              <a:t>1.Radiologist not available</a:t>
            </a:r>
          </a:p>
          <a:p>
            <a:r>
              <a:rPr lang="en-IN" sz="2400" dirty="0" smtClean="0"/>
              <a:t>2.Equipment breakdown</a:t>
            </a:r>
          </a:p>
          <a:p>
            <a:r>
              <a:rPr lang="en-IN" sz="2400" dirty="0" smtClean="0"/>
              <a:t>3.Emergency case</a:t>
            </a:r>
          </a:p>
          <a:p>
            <a:r>
              <a:rPr lang="en-IN" sz="2400" dirty="0" smtClean="0"/>
              <a:t>4.In case of CT contrast test</a:t>
            </a:r>
          </a:p>
          <a:p>
            <a:r>
              <a:rPr lang="en-IN" sz="2400" dirty="0" smtClean="0"/>
              <a:t>5.Lack of appointment system</a:t>
            </a:r>
          </a:p>
          <a:p>
            <a:endParaRPr lang="en-IN" dirty="0"/>
          </a:p>
        </p:txBody>
      </p:sp>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TAT REPORTING</a:t>
            </a:r>
            <a:endParaRPr lang="en-IN" dirty="0"/>
          </a:p>
        </p:txBody>
      </p:sp>
      <p:sp>
        <p:nvSpPr>
          <p:cNvPr id="3" name="Content Placeholder 2"/>
          <p:cNvSpPr>
            <a:spLocks noGrp="1"/>
          </p:cNvSpPr>
          <p:nvPr>
            <p:ph idx="1"/>
          </p:nvPr>
        </p:nvSpPr>
        <p:spPr>
          <a:xfrm>
            <a:off x="755576" y="1412776"/>
            <a:ext cx="7772400" cy="4724400"/>
          </a:xfrm>
        </p:spPr>
        <p:txBody>
          <a:bodyPr/>
          <a:lstStyle/>
          <a:p>
            <a:pPr>
              <a:buFont typeface="Wingdings" pitchFamily="2" charset="2"/>
              <a:buChar char="q"/>
            </a:pPr>
            <a:r>
              <a:rPr lang="en-IN" sz="2400" b="1" u="sng" dirty="0" smtClean="0"/>
              <a:t>DEFECT:</a:t>
            </a:r>
            <a:r>
              <a:rPr lang="en-IN" sz="2400" dirty="0" smtClean="0"/>
              <a:t> A defect is defined as any process output that does not meet customer specifications, or the total number of failed </a:t>
            </a:r>
            <a:r>
              <a:rPr lang="en-IN" sz="2400" dirty="0" err="1" smtClean="0"/>
              <a:t>opportunites</a:t>
            </a:r>
            <a:r>
              <a:rPr lang="en-IN" sz="2400" dirty="0" smtClean="0"/>
              <a:t>. In this particular case the defects are the number of  patients having to wait more than the specified TAT.</a:t>
            </a:r>
            <a:r>
              <a:rPr lang="en-IN" sz="2400" b="1" dirty="0" smtClean="0"/>
              <a:t> </a:t>
            </a:r>
            <a:endParaRPr lang="en-IN" sz="2400" dirty="0" smtClean="0"/>
          </a:p>
          <a:p>
            <a:pPr>
              <a:buFont typeface="Wingdings" pitchFamily="2" charset="2"/>
              <a:buChar char="q"/>
            </a:pPr>
            <a:r>
              <a:rPr lang="en-IN" sz="2400" b="1" u="sng" dirty="0" smtClean="0"/>
              <a:t>Opportunities </a:t>
            </a:r>
            <a:r>
              <a:rPr lang="en-IN" sz="2400" dirty="0" smtClean="0"/>
              <a:t>which can turn into defects are as follows:</a:t>
            </a:r>
          </a:p>
          <a:p>
            <a:r>
              <a:rPr lang="en-IN" sz="2400" dirty="0" smtClean="0"/>
              <a:t>1.Radiologist not available.</a:t>
            </a:r>
          </a:p>
          <a:p>
            <a:r>
              <a:rPr lang="en-IN" sz="2400" dirty="0" smtClean="0"/>
              <a:t>2.Medical Transcriptionist not available.</a:t>
            </a:r>
          </a:p>
          <a:p>
            <a:r>
              <a:rPr lang="en-IN" sz="2400" dirty="0" smtClean="0"/>
              <a:t>3.Investigation film misplaced before reporting.</a:t>
            </a:r>
          </a:p>
          <a:p>
            <a:r>
              <a:rPr lang="en-IN" sz="2400" dirty="0" smtClean="0"/>
              <a:t>4.Patient takes film without written report to show to consultant.</a:t>
            </a:r>
          </a:p>
          <a:p>
            <a:endParaRPr lang="en-IN" dirty="0" smtClean="0"/>
          </a:p>
          <a:p>
            <a:endParaRPr lang="en-IN" dirty="0"/>
          </a:p>
        </p:txBody>
      </p:sp>
    </p:spTree>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ANALYZE PHASE</a:t>
            </a:r>
            <a:endParaRPr lang="en-IN" dirty="0"/>
          </a:p>
        </p:txBody>
      </p:sp>
      <p:sp>
        <p:nvSpPr>
          <p:cNvPr id="3" name="Content Placeholder 2"/>
          <p:cNvSpPr>
            <a:spLocks noGrp="1"/>
          </p:cNvSpPr>
          <p:nvPr>
            <p:ph idx="1"/>
          </p:nvPr>
        </p:nvSpPr>
        <p:spPr>
          <a:xfrm>
            <a:off x="683568" y="1772816"/>
            <a:ext cx="7772400" cy="4724400"/>
          </a:xfrm>
        </p:spPr>
        <p:txBody>
          <a:bodyPr>
            <a:normAutofit/>
          </a:bodyPr>
          <a:lstStyle/>
          <a:p>
            <a:pPr algn="ctr">
              <a:buNone/>
            </a:pPr>
            <a:r>
              <a:rPr lang="en-IN" sz="8800" dirty="0" smtClean="0"/>
              <a:t>KEY</a:t>
            </a:r>
          </a:p>
          <a:p>
            <a:pPr algn="ctr">
              <a:buNone/>
            </a:pPr>
            <a:r>
              <a:rPr lang="en-IN" sz="8800" dirty="0" smtClean="0"/>
              <a:t>FINDINGS</a:t>
            </a:r>
            <a:endParaRPr lang="en-IN" sz="8800" dirty="0"/>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395536" y="1524000"/>
            <a:ext cx="8424936" cy="4724400"/>
          </a:xfrm>
        </p:spPr>
        <p:txBody>
          <a:bodyPr/>
          <a:lstStyle/>
          <a:p>
            <a:pPr>
              <a:buFont typeface="Wingdings" pitchFamily="2" charset="2"/>
              <a:buChar char="q"/>
            </a:pPr>
            <a:r>
              <a:rPr lang="en-IN" sz="2400" dirty="0" smtClean="0"/>
              <a:t>The institution has advanced diagnostic facilities including CT scan, </a:t>
            </a:r>
            <a:r>
              <a:rPr lang="en-IN" sz="2400" dirty="0" err="1" smtClean="0"/>
              <a:t>Ultrasonography</a:t>
            </a:r>
            <a:r>
              <a:rPr lang="en-IN" sz="2400" dirty="0" smtClean="0"/>
              <a:t>, Mammography, Routine </a:t>
            </a:r>
            <a:r>
              <a:rPr lang="en-IN" sz="2400" dirty="0" err="1" smtClean="0"/>
              <a:t>Radiology.Fully</a:t>
            </a:r>
            <a:r>
              <a:rPr lang="en-IN" sz="2400" dirty="0" smtClean="0"/>
              <a:t> Automated pathology, Microbiology &amp; Cytology. The institution has fully functional Blood Bank and Component preparation services. </a:t>
            </a:r>
          </a:p>
          <a:p>
            <a:pPr>
              <a:buFont typeface="Wingdings" pitchFamily="2" charset="2"/>
              <a:buChar char="q"/>
            </a:pPr>
            <a:r>
              <a:rPr lang="en-IN" sz="2400" dirty="0" smtClean="0"/>
              <a:t>Along the path to success, the hospital has achieved many recognitions and accolades. The important ones among them being the ISO 9001certification and National Accreditation Board for Hospitals and Healthcare Providers (NABH) Accreditation- the first hospital in Ghaziabad to achieve it. </a:t>
            </a:r>
            <a:endParaRPr lang="en-IN" sz="2400" dirty="0"/>
          </a:p>
        </p:txBody>
      </p:sp>
    </p:spTree>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WAITING TIME</a:t>
            </a:r>
            <a:endParaRPr lang="en-IN" dirty="0"/>
          </a:p>
        </p:txBody>
      </p:sp>
      <p:graphicFrame>
        <p:nvGraphicFramePr>
          <p:cNvPr id="4" name="Content Placeholder 3"/>
          <p:cNvGraphicFramePr>
            <a:graphicFrameLocks noGrp="1"/>
          </p:cNvGraphicFramePr>
          <p:nvPr>
            <p:ph idx="1"/>
          </p:nvPr>
        </p:nvGraphicFramePr>
        <p:xfrm>
          <a:off x="762000" y="1524000"/>
          <a:ext cx="7914456" cy="4065240"/>
        </p:xfrm>
        <a:graphic>
          <a:graphicData uri="http://schemas.openxmlformats.org/drawingml/2006/table">
            <a:tbl>
              <a:tblPr firstRow="1" bandRow="1">
                <a:tableStyleId>{00A15C55-8517-42AA-B614-E9B94910E393}</a:tableStyleId>
              </a:tblPr>
              <a:tblGrid>
                <a:gridCol w="1978614"/>
                <a:gridCol w="1978614"/>
                <a:gridCol w="1978614"/>
                <a:gridCol w="1978614"/>
              </a:tblGrid>
              <a:tr h="813048">
                <a:tc>
                  <a:txBody>
                    <a:bodyPr/>
                    <a:lstStyle/>
                    <a:p>
                      <a:r>
                        <a:rPr lang="en-IN" dirty="0" smtClean="0"/>
                        <a:t>MODALITY</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%DEFECTS</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DPMO</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SIGMA LEVEL</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813048">
                <a:tc>
                  <a:txBody>
                    <a:bodyPr/>
                    <a:lstStyle/>
                    <a:p>
                      <a:r>
                        <a:rPr lang="en-IN" dirty="0" smtClean="0"/>
                        <a:t>CT</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90%</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180000</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2.4-2.5</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813048">
                <a:tc>
                  <a:txBody>
                    <a:bodyPr/>
                    <a:lstStyle/>
                    <a:p>
                      <a:r>
                        <a:rPr lang="en-IN" dirty="0" smtClean="0"/>
                        <a:t>X-RAY</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88%</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176000</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2.4-2.5</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813048">
                <a:tc>
                  <a:txBody>
                    <a:bodyPr/>
                    <a:lstStyle/>
                    <a:p>
                      <a:r>
                        <a:rPr lang="en-IN" dirty="0" smtClean="0"/>
                        <a:t>ULTRASOUND</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76%</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151000</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2.5-2.6</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813048">
                <a:tc>
                  <a:txBody>
                    <a:bodyPr/>
                    <a:lstStyle/>
                    <a:p>
                      <a:r>
                        <a:rPr lang="en-IN" dirty="0" smtClean="0"/>
                        <a:t>ALL</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82.1%</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164000</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2.4-2.5</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bl>
          </a:graphicData>
        </a:graphic>
      </p:graphicFrame>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TAT REPORTING</a:t>
            </a:r>
            <a:endParaRPr lang="en-IN" dirty="0"/>
          </a:p>
        </p:txBody>
      </p:sp>
      <p:graphicFrame>
        <p:nvGraphicFramePr>
          <p:cNvPr id="4" name="Content Placeholder 3"/>
          <p:cNvGraphicFramePr>
            <a:graphicFrameLocks noGrp="1"/>
          </p:cNvGraphicFramePr>
          <p:nvPr>
            <p:ph idx="1"/>
          </p:nvPr>
        </p:nvGraphicFramePr>
        <p:xfrm>
          <a:off x="762000" y="1524000"/>
          <a:ext cx="7698432" cy="4353270"/>
        </p:xfrm>
        <a:graphic>
          <a:graphicData uri="http://schemas.openxmlformats.org/drawingml/2006/table">
            <a:tbl>
              <a:tblPr firstRow="1" bandRow="1">
                <a:tableStyleId>{00A15C55-8517-42AA-B614-E9B94910E393}</a:tableStyleId>
              </a:tblPr>
              <a:tblGrid>
                <a:gridCol w="1924608"/>
                <a:gridCol w="1924608"/>
                <a:gridCol w="1924608"/>
                <a:gridCol w="1924608"/>
              </a:tblGrid>
              <a:tr h="870654">
                <a:tc>
                  <a:txBody>
                    <a:bodyPr/>
                    <a:lstStyle/>
                    <a:p>
                      <a:r>
                        <a:rPr lang="en-IN" dirty="0" smtClean="0"/>
                        <a:t>MODALITY</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%DEFECTS</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DPMO</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SIGMA LEVEL</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870654">
                <a:tc>
                  <a:txBody>
                    <a:bodyPr/>
                    <a:lstStyle/>
                    <a:p>
                      <a:r>
                        <a:rPr lang="en-IN" dirty="0" smtClean="0"/>
                        <a:t>CT</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36%</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89000</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2.8-2.9</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870654">
                <a:tc>
                  <a:txBody>
                    <a:bodyPr/>
                    <a:lstStyle/>
                    <a:p>
                      <a:r>
                        <a:rPr lang="en-IN" dirty="0" smtClean="0"/>
                        <a:t>X-RAY</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48%</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121000</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2.6-2.7</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870654">
                <a:tc>
                  <a:txBody>
                    <a:bodyPr/>
                    <a:lstStyle/>
                    <a:p>
                      <a:r>
                        <a:rPr lang="en-IN" dirty="0" smtClean="0"/>
                        <a:t>ULTRASOUND</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20.3%</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51000</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3.0-3.1</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870654">
                <a:tc>
                  <a:txBody>
                    <a:bodyPr/>
                    <a:lstStyle/>
                    <a:p>
                      <a:r>
                        <a:rPr lang="en-IN" dirty="0" smtClean="0"/>
                        <a:t>ALL</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34.3%</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85000</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IN" dirty="0" smtClean="0"/>
                        <a:t>2.8-2.9</a:t>
                      </a:r>
                      <a:endParaRPr lang="en-IN"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bl>
          </a:graphicData>
        </a:graphic>
      </p:graphicFrame>
    </p:spTree>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
            </a:r>
            <a:br>
              <a:rPr lang="en-US" dirty="0" smtClean="0"/>
            </a:br>
            <a:r>
              <a:rPr lang="en-US" dirty="0" smtClean="0"/>
              <a:t> </a:t>
            </a:r>
            <a:br>
              <a:rPr lang="en-US" dirty="0" smtClean="0"/>
            </a:br>
            <a:r>
              <a:rPr lang="en-US" dirty="0" smtClean="0"/>
              <a:t> Average waiting time </a:t>
            </a:r>
            <a:endParaRPr lang="en-IN" dirty="0"/>
          </a:p>
        </p:txBody>
      </p:sp>
      <p:graphicFrame>
        <p:nvGraphicFramePr>
          <p:cNvPr id="4" name="Content Placeholder 3"/>
          <p:cNvGraphicFramePr>
            <a:graphicFrameLocks noGrp="1"/>
          </p:cNvGraphicFramePr>
          <p:nvPr>
            <p:ph idx="1"/>
          </p:nvPr>
        </p:nvGraphicFramePr>
        <p:xfrm>
          <a:off x="611560" y="1268760"/>
          <a:ext cx="8202488" cy="533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 Average TAT for Reporting</a:t>
            </a:r>
            <a:endParaRPr lang="en-IN" dirty="0"/>
          </a:p>
        </p:txBody>
      </p:sp>
      <p:sp>
        <p:nvSpPr>
          <p:cNvPr id="3" name="Content Placeholder 2"/>
          <p:cNvSpPr>
            <a:spLocks noGrp="1"/>
          </p:cNvSpPr>
          <p:nvPr>
            <p:ph idx="1"/>
          </p:nvPr>
        </p:nvSpPr>
        <p:spPr/>
        <p:txBody>
          <a:bodyPr/>
          <a:lstStyle/>
          <a:p>
            <a:endParaRPr lang="en-IN"/>
          </a:p>
        </p:txBody>
      </p:sp>
      <p:graphicFrame>
        <p:nvGraphicFramePr>
          <p:cNvPr id="4" name="Chart 3"/>
          <p:cNvGraphicFramePr/>
          <p:nvPr/>
        </p:nvGraphicFramePr>
        <p:xfrm>
          <a:off x="827584" y="1556792"/>
          <a:ext cx="7776864" cy="46805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PROPORTION</a:t>
            </a:r>
            <a:endParaRPr lang="en-IN" dirty="0"/>
          </a:p>
        </p:txBody>
      </p:sp>
      <p:graphicFrame>
        <p:nvGraphicFramePr>
          <p:cNvPr id="4" name="Content Placeholder 3"/>
          <p:cNvGraphicFramePr>
            <a:graphicFrameLocks noGrp="1"/>
          </p:cNvGraphicFramePr>
          <p:nvPr>
            <p:ph idx="1"/>
          </p:nvPr>
        </p:nvGraphicFramePr>
        <p:xfrm>
          <a:off x="762000" y="1524000"/>
          <a:ext cx="77724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762000" y="1524000"/>
          <a:ext cx="77724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graphicFrame>
        <p:nvGraphicFramePr>
          <p:cNvPr id="4" name="Chart 3"/>
          <p:cNvGraphicFramePr/>
          <p:nvPr/>
        </p:nvGraphicFramePr>
        <p:xfrm>
          <a:off x="755576" y="1252182"/>
          <a:ext cx="7704856" cy="484111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800" dirty="0" smtClean="0"/>
              <a:t>DEFECT PERCENTAGE(WAITING TIME)</a:t>
            </a:r>
            <a:endParaRPr lang="en-IN" sz="2800" dirty="0"/>
          </a:p>
        </p:txBody>
      </p:sp>
      <p:graphicFrame>
        <p:nvGraphicFramePr>
          <p:cNvPr id="4" name="Content Placeholder 3"/>
          <p:cNvGraphicFramePr>
            <a:graphicFrameLocks noGrp="1"/>
          </p:cNvGraphicFramePr>
          <p:nvPr>
            <p:ph idx="1"/>
          </p:nvPr>
        </p:nvGraphicFramePr>
        <p:xfrm>
          <a:off x="762000" y="1524000"/>
          <a:ext cx="77724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DEFECT PERCENTAGE(REPORTING)</a:t>
            </a:r>
            <a:endParaRPr lang="en-IN" dirty="0"/>
          </a:p>
        </p:txBody>
      </p:sp>
      <p:graphicFrame>
        <p:nvGraphicFramePr>
          <p:cNvPr id="4" name="Content Placeholder 3"/>
          <p:cNvGraphicFramePr>
            <a:graphicFrameLocks noGrp="1"/>
          </p:cNvGraphicFramePr>
          <p:nvPr>
            <p:ph idx="1"/>
          </p:nvPr>
        </p:nvGraphicFramePr>
        <p:xfrm>
          <a:off x="762000" y="1524000"/>
          <a:ext cx="77724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762000" y="1484784"/>
            <a:ext cx="7772400" cy="4763616"/>
          </a:xfrm>
        </p:spPr>
        <p:txBody>
          <a:bodyPr/>
          <a:lstStyle/>
          <a:p>
            <a:pPr>
              <a:buNone/>
            </a:pPr>
            <a:r>
              <a:rPr lang="en-IN" sz="4800" dirty="0" smtClean="0">
                <a:latin typeface="Algerian" pitchFamily="82" charset="0"/>
              </a:rPr>
              <a:t>    ROOT CAUSE ANALYSIS</a:t>
            </a:r>
          </a:p>
          <a:p>
            <a:pPr>
              <a:buNone/>
            </a:pPr>
            <a:endParaRPr lang="en-IN" sz="2800" dirty="0" smtClean="0"/>
          </a:p>
          <a:p>
            <a:pPr>
              <a:buNone/>
            </a:pPr>
            <a:r>
              <a:rPr lang="en-IN" sz="2800" dirty="0" smtClean="0"/>
              <a:t>Wait times for health services arise because:-</a:t>
            </a:r>
          </a:p>
          <a:p>
            <a:pPr>
              <a:buNone/>
            </a:pPr>
            <a:endParaRPr lang="en-IN" sz="2800" dirty="0" smtClean="0"/>
          </a:p>
          <a:p>
            <a:pPr lvl="0" algn="just">
              <a:buFont typeface="Wingdings" pitchFamily="2" charset="2"/>
              <a:buChar char="q"/>
            </a:pPr>
            <a:r>
              <a:rPr lang="en-IN" sz="2800" dirty="0" smtClean="0"/>
              <a:t>capacity does not match demand,</a:t>
            </a:r>
          </a:p>
          <a:p>
            <a:pPr lvl="0" algn="just">
              <a:buFont typeface="Wingdings" pitchFamily="2" charset="2"/>
              <a:buChar char="q"/>
            </a:pPr>
            <a:r>
              <a:rPr lang="en-IN" sz="2800" dirty="0" smtClean="0"/>
              <a:t>capacity or demand  is not well managed and</a:t>
            </a:r>
          </a:p>
          <a:p>
            <a:pPr lvl="0" algn="just">
              <a:buFont typeface="Wingdings" pitchFamily="2" charset="2"/>
              <a:buChar char="q"/>
            </a:pPr>
            <a:r>
              <a:rPr lang="en-IN" sz="2800" dirty="0" smtClean="0"/>
              <a:t>There is significant variability over time in the demand for healthcare services.</a:t>
            </a:r>
          </a:p>
          <a:p>
            <a:pPr>
              <a:buNone/>
            </a:pPr>
            <a:endParaRPr lang="en-IN" sz="4800" dirty="0">
              <a:latin typeface="Algerian" pitchFamily="82" charset="0"/>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Project Plan</a:t>
            </a:r>
            <a:endParaRPr lang="en-IN" dirty="0"/>
          </a:p>
        </p:txBody>
      </p:sp>
      <p:sp>
        <p:nvSpPr>
          <p:cNvPr id="3" name="Content Placeholder 2"/>
          <p:cNvSpPr>
            <a:spLocks noGrp="1"/>
          </p:cNvSpPr>
          <p:nvPr>
            <p:ph idx="1"/>
          </p:nvPr>
        </p:nvSpPr>
        <p:spPr/>
        <p:txBody>
          <a:bodyPr>
            <a:normAutofit/>
          </a:bodyPr>
          <a:lstStyle/>
          <a:p>
            <a:pPr>
              <a:buNone/>
            </a:pPr>
            <a:endParaRPr lang="en-IN" dirty="0" smtClean="0"/>
          </a:p>
          <a:p>
            <a:pPr lvl="1">
              <a:buFont typeface="Wingdings" pitchFamily="2" charset="2"/>
              <a:buChar char="q"/>
            </a:pPr>
            <a:r>
              <a:rPr lang="en-US" dirty="0" smtClean="0"/>
              <a:t>Problem identification    </a:t>
            </a:r>
            <a:endParaRPr lang="en-IN" sz="3200" b="1" i="1" dirty="0" smtClean="0"/>
          </a:p>
          <a:p>
            <a:pPr lvl="1">
              <a:buFont typeface="Wingdings" pitchFamily="2" charset="2"/>
              <a:buChar char="q"/>
            </a:pPr>
            <a:r>
              <a:rPr lang="en-US" dirty="0" smtClean="0"/>
              <a:t>Problem assessment</a:t>
            </a:r>
            <a:endParaRPr lang="en-IN" sz="3200" b="1" i="1" dirty="0" smtClean="0"/>
          </a:p>
          <a:p>
            <a:pPr lvl="1">
              <a:buFont typeface="Wingdings" pitchFamily="2" charset="2"/>
              <a:buChar char="q"/>
            </a:pPr>
            <a:r>
              <a:rPr lang="en-IN" dirty="0" smtClean="0"/>
              <a:t>Finding the root cause</a:t>
            </a:r>
            <a:endParaRPr lang="en-IN" sz="2400" dirty="0" smtClean="0"/>
          </a:p>
          <a:p>
            <a:pPr lvl="1">
              <a:buFont typeface="Wingdings" pitchFamily="2" charset="2"/>
              <a:buChar char="q"/>
            </a:pPr>
            <a:r>
              <a:rPr lang="en-IN" dirty="0" smtClean="0"/>
              <a:t>Solution Generation</a:t>
            </a:r>
            <a:endParaRPr lang="en-IN" sz="2400" dirty="0" smtClean="0"/>
          </a:p>
          <a:p>
            <a:pPr lvl="1">
              <a:buFont typeface="Wingdings" pitchFamily="2" charset="2"/>
              <a:buChar char="q"/>
            </a:pPr>
            <a:r>
              <a:rPr lang="en-IN" dirty="0" smtClean="0"/>
              <a:t>Plan for the solution implementation</a:t>
            </a:r>
            <a:endParaRPr lang="en-IN" sz="2400" dirty="0" smtClean="0"/>
          </a:p>
          <a:p>
            <a:pPr lvl="1">
              <a:buFont typeface="Wingdings" pitchFamily="2" charset="2"/>
              <a:buChar char="q"/>
            </a:pPr>
            <a:r>
              <a:rPr lang="en-US" dirty="0" smtClean="0"/>
              <a:t>Implementation of corrective action</a:t>
            </a:r>
            <a:endParaRPr lang="en-IN" sz="3200" b="1" i="1" dirty="0" smtClean="0"/>
          </a:p>
          <a:p>
            <a:pPr lvl="1">
              <a:buFont typeface="Wingdings" pitchFamily="2" charset="2"/>
              <a:buChar char="q"/>
            </a:pPr>
            <a:r>
              <a:rPr lang="en-IN" dirty="0" smtClean="0"/>
              <a:t>Monitoring </a:t>
            </a:r>
          </a:p>
          <a:p>
            <a:endParaRPr lang="en-IN" dirty="0" smtClean="0"/>
          </a:p>
          <a:p>
            <a:pPr>
              <a:buNone/>
            </a:pPr>
            <a:endParaRPr lang="en-IN" dirty="0" smtClean="0"/>
          </a:p>
          <a:p>
            <a:endParaRPr lang="en-IN" dirty="0"/>
          </a:p>
        </p:txBody>
      </p:sp>
    </p:spTree>
  </p:cSld>
  <p:clrMapOvr>
    <a:masterClrMapping/>
  </p:clrMapOvr>
  <p:transition>
    <p:rand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400" dirty="0" smtClean="0"/>
              <a:t>IMPROVEMENT MEASURES/ RECOMMENDATIONS</a:t>
            </a:r>
            <a:endParaRPr lang="en-IN" sz="2400" dirty="0"/>
          </a:p>
        </p:txBody>
      </p:sp>
      <p:sp>
        <p:nvSpPr>
          <p:cNvPr id="3" name="Content Placeholder 2"/>
          <p:cNvSpPr>
            <a:spLocks noGrp="1"/>
          </p:cNvSpPr>
          <p:nvPr>
            <p:ph idx="1"/>
          </p:nvPr>
        </p:nvSpPr>
        <p:spPr/>
        <p:txBody>
          <a:bodyPr/>
          <a:lstStyle/>
          <a:p>
            <a:pPr algn="just">
              <a:buFont typeface="Wingdings" pitchFamily="2" charset="2"/>
              <a:buChar char="q"/>
            </a:pPr>
            <a:r>
              <a:rPr lang="en-IN" sz="2800" b="1" u="sng" dirty="0" smtClean="0"/>
              <a:t>Appointment System</a:t>
            </a:r>
            <a:endParaRPr lang="en-IN" sz="2800" dirty="0" smtClean="0"/>
          </a:p>
          <a:p>
            <a:pPr lvl="0" algn="just">
              <a:buFont typeface="Wingdings" pitchFamily="2" charset="2"/>
              <a:buChar char="q"/>
            </a:pPr>
            <a:r>
              <a:rPr lang="en-IN" sz="2800" b="1" u="sng" dirty="0" smtClean="0"/>
              <a:t>Starting of OPD on time</a:t>
            </a:r>
            <a:endParaRPr lang="en-IN" sz="2800" u="sng" dirty="0" smtClean="0"/>
          </a:p>
          <a:p>
            <a:pPr algn="just">
              <a:buFont typeface="Wingdings" pitchFamily="2" charset="2"/>
              <a:buChar char="q"/>
            </a:pPr>
            <a:r>
              <a:rPr lang="en-IN" sz="2800" b="1" u="sng" dirty="0" smtClean="0"/>
              <a:t>Streamlining the procedure of distribution</a:t>
            </a:r>
          </a:p>
          <a:p>
            <a:pPr algn="just">
              <a:buFont typeface="Wingdings" pitchFamily="2" charset="2"/>
              <a:buChar char="q"/>
            </a:pPr>
            <a:r>
              <a:rPr lang="en-IN" sz="2800" b="1" u="sng" dirty="0" smtClean="0"/>
              <a:t>Patient Counselling</a:t>
            </a:r>
          </a:p>
          <a:p>
            <a:pPr algn="just">
              <a:buFont typeface="Wingdings" pitchFamily="2" charset="2"/>
              <a:buChar char="q"/>
            </a:pPr>
            <a:r>
              <a:rPr lang="en-IN" sz="2800" b="1" u="sng" dirty="0" smtClean="0"/>
              <a:t>On the call radiologist</a:t>
            </a:r>
          </a:p>
          <a:p>
            <a:pPr algn="just">
              <a:buFont typeface="Wingdings" pitchFamily="2" charset="2"/>
              <a:buChar char="q"/>
            </a:pPr>
            <a:r>
              <a:rPr lang="en-IN" sz="2800" b="1" u="sng" dirty="0" smtClean="0"/>
              <a:t>For IPD patients- Separate machine</a:t>
            </a:r>
            <a:r>
              <a:rPr lang="en-IN" sz="2800" dirty="0" smtClean="0"/>
              <a:t> </a:t>
            </a:r>
            <a:endParaRPr lang="en-IN" sz="2800" dirty="0"/>
          </a:p>
        </p:txBody>
      </p:sp>
    </p:spTree>
  </p:cSld>
  <p:clrMapOvr>
    <a:masterClrMapping/>
  </p:clrMapOvr>
  <p:transition>
    <p:rand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755576" y="1412776"/>
            <a:ext cx="7772400" cy="4724400"/>
          </a:xfrm>
        </p:spPr>
        <p:txBody>
          <a:bodyPr/>
          <a:lstStyle/>
          <a:p>
            <a:pPr lvl="0">
              <a:buFont typeface="Wingdings" pitchFamily="2" charset="2"/>
              <a:buChar char="q"/>
            </a:pPr>
            <a:r>
              <a:rPr lang="en-IN" sz="2800" b="1" u="sng" dirty="0" smtClean="0"/>
              <a:t>PACS </a:t>
            </a:r>
            <a:r>
              <a:rPr lang="en-IN" sz="2800" u="sng" dirty="0" smtClean="0"/>
              <a:t>software Facility.</a:t>
            </a:r>
          </a:p>
          <a:p>
            <a:pPr lvl="0">
              <a:buFont typeface="Wingdings" pitchFamily="2" charset="2"/>
              <a:buChar char="q"/>
            </a:pPr>
            <a:r>
              <a:rPr lang="en-IN" sz="2800" b="1" u="sng" dirty="0" smtClean="0"/>
              <a:t>Alternate MT</a:t>
            </a:r>
            <a:r>
              <a:rPr lang="en-IN" sz="2800" u="sng" dirty="0" smtClean="0"/>
              <a:t>—In case of  MT not available: Provision of alternate MT </a:t>
            </a:r>
          </a:p>
          <a:p>
            <a:pPr>
              <a:buFont typeface="Wingdings" pitchFamily="2" charset="2"/>
              <a:buChar char="q"/>
            </a:pPr>
            <a:r>
              <a:rPr lang="en-IN" sz="2800" b="1" u="sng" dirty="0" smtClean="0"/>
              <a:t>CALL CENTRE TO GIVE APPOINTMENTS</a:t>
            </a:r>
          </a:p>
          <a:p>
            <a:pPr>
              <a:buFont typeface="Wingdings" pitchFamily="2" charset="2"/>
              <a:buChar char="q"/>
            </a:pPr>
            <a:r>
              <a:rPr lang="en-IN" sz="2800" b="1" u="sng" dirty="0" smtClean="0"/>
              <a:t>TOKEN SYSTEM</a:t>
            </a:r>
          </a:p>
          <a:p>
            <a:pPr>
              <a:buFont typeface="Wingdings" pitchFamily="2" charset="2"/>
              <a:buChar char="q"/>
            </a:pPr>
            <a:r>
              <a:rPr lang="en-IN" sz="2800" b="1" u="sng" dirty="0" smtClean="0"/>
              <a:t>Reduce Workload</a:t>
            </a:r>
            <a:r>
              <a:rPr lang="en-IN" sz="2800" dirty="0" smtClean="0"/>
              <a:t> </a:t>
            </a:r>
          </a:p>
          <a:p>
            <a:pPr lvl="0">
              <a:buFont typeface="Wingdings" pitchFamily="2" charset="2"/>
              <a:buChar char="q"/>
            </a:pPr>
            <a:r>
              <a:rPr lang="en-IN" sz="2800" u="sng" dirty="0" smtClean="0"/>
              <a:t> </a:t>
            </a:r>
            <a:r>
              <a:rPr lang="en-IN" sz="2800" b="1" u="sng" dirty="0" smtClean="0"/>
              <a:t>Preventive maintenance</a:t>
            </a:r>
            <a:r>
              <a:rPr lang="en-IN" sz="2800" u="sng" dirty="0" smtClean="0"/>
              <a:t> of machines—Periodic checks and calibration</a:t>
            </a:r>
          </a:p>
          <a:p>
            <a:pPr>
              <a:buFont typeface="Wingdings" pitchFamily="2" charset="2"/>
              <a:buChar char="q"/>
            </a:pPr>
            <a:r>
              <a:rPr lang="en-IN" sz="2800" dirty="0" smtClean="0"/>
              <a:t> </a:t>
            </a:r>
            <a:r>
              <a:rPr lang="en-IN" sz="2800" b="1" u="sng" dirty="0" smtClean="0"/>
              <a:t>Training of OPD Coordinators-  </a:t>
            </a:r>
            <a:r>
              <a:rPr lang="en-IN" sz="2800" dirty="0" smtClean="0"/>
              <a:t>To improve the coordination </a:t>
            </a:r>
            <a:endParaRPr lang="en-IN" sz="2800" dirty="0"/>
          </a:p>
        </p:txBody>
      </p:sp>
    </p:spTree>
  </p:cSld>
  <p:clrMapOvr>
    <a:masterClrMapping/>
  </p:clrMapOvr>
  <p:transition>
    <p:rand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CONTROL</a:t>
            </a:r>
            <a:endParaRPr lang="en-IN" dirty="0"/>
          </a:p>
        </p:txBody>
      </p:sp>
      <p:sp>
        <p:nvSpPr>
          <p:cNvPr id="3" name="Content Placeholder 2"/>
          <p:cNvSpPr>
            <a:spLocks noGrp="1"/>
          </p:cNvSpPr>
          <p:nvPr>
            <p:ph idx="1"/>
          </p:nvPr>
        </p:nvSpPr>
        <p:spPr>
          <a:xfrm>
            <a:off x="683568" y="1844824"/>
            <a:ext cx="7772400" cy="4724400"/>
          </a:xfrm>
        </p:spPr>
        <p:txBody>
          <a:bodyPr/>
          <a:lstStyle/>
          <a:p>
            <a:pPr marL="514350" lvl="0" indent="-514350">
              <a:buFont typeface="+mj-lt"/>
              <a:buAutoNum type="arabicPeriod"/>
            </a:pPr>
            <a:r>
              <a:rPr lang="en-IN" dirty="0" smtClean="0"/>
              <a:t>Design effective quality controls. </a:t>
            </a:r>
          </a:p>
          <a:p>
            <a:pPr marL="514350" lvl="0" indent="-514350">
              <a:buFont typeface="+mj-lt"/>
              <a:buAutoNum type="arabicPeriod"/>
            </a:pPr>
            <a:r>
              <a:rPr lang="en-IN" dirty="0" smtClean="0"/>
              <a:t>Design dashboards/ scorecards.</a:t>
            </a:r>
          </a:p>
          <a:p>
            <a:pPr marL="514350" lvl="0" indent="-514350">
              <a:buFont typeface="+mj-lt"/>
              <a:buAutoNum type="arabicPeriod"/>
            </a:pPr>
            <a:r>
              <a:rPr lang="en-IN" dirty="0" smtClean="0"/>
              <a:t>Audit the controls.</a:t>
            </a:r>
          </a:p>
          <a:p>
            <a:pPr>
              <a:buNone/>
            </a:pPr>
            <a:endParaRPr lang="en-IN" dirty="0"/>
          </a:p>
        </p:txBody>
      </p:sp>
    </p:spTree>
  </p:cSld>
  <p:clrMapOvr>
    <a:masterClrMapping/>
  </p:clrMapOvr>
  <p:transition>
    <p:rand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DESIGN CONTROL</a:t>
            </a:r>
            <a:endParaRPr lang="en-IN" dirty="0"/>
          </a:p>
        </p:txBody>
      </p:sp>
      <p:sp>
        <p:nvSpPr>
          <p:cNvPr id="3" name="Content Placeholder 2"/>
          <p:cNvSpPr>
            <a:spLocks noGrp="1"/>
          </p:cNvSpPr>
          <p:nvPr>
            <p:ph idx="1"/>
          </p:nvPr>
        </p:nvSpPr>
        <p:spPr/>
        <p:txBody>
          <a:bodyPr/>
          <a:lstStyle/>
          <a:p>
            <a:pPr>
              <a:buFont typeface="Wingdings" pitchFamily="2" charset="2"/>
              <a:buChar char="q"/>
            </a:pPr>
            <a:r>
              <a:rPr lang="en-IN" sz="2400" dirty="0" smtClean="0"/>
              <a:t>To ensure that the breakthrough is maintained, the quality improvement team needs to develop effective quality control by feedback loop.</a:t>
            </a:r>
          </a:p>
          <a:p>
            <a:pPr>
              <a:buFont typeface="Wingdings" pitchFamily="2" charset="2"/>
              <a:buChar char="q"/>
            </a:pPr>
            <a:r>
              <a:rPr lang="en-IN" sz="2400" dirty="0" smtClean="0"/>
              <a:t> Measure the end results or the outcome of the improved process must be measured to be by random samples taken every week using the following data collection plan</a:t>
            </a:r>
          </a:p>
          <a:p>
            <a:pPr>
              <a:buFont typeface="Wingdings" pitchFamily="2" charset="2"/>
              <a:buChar char="q"/>
            </a:pPr>
            <a:r>
              <a:rPr lang="en-IN" sz="2400" dirty="0" smtClean="0"/>
              <a:t>The act of comparing actual performance to specifications will be the role of quality professional:- </a:t>
            </a:r>
          </a:p>
          <a:p>
            <a:pPr>
              <a:buFont typeface="Wingdings" pitchFamily="2" charset="2"/>
              <a:buChar char="q"/>
            </a:pPr>
            <a:r>
              <a:rPr lang="en-IN" sz="2400" dirty="0" smtClean="0"/>
              <a:t> plotting the actual performance on control chart </a:t>
            </a:r>
          </a:p>
          <a:p>
            <a:pPr>
              <a:buFont typeface="Wingdings" pitchFamily="2" charset="2"/>
              <a:buChar char="q"/>
            </a:pPr>
            <a:r>
              <a:rPr lang="en-IN" sz="2400" dirty="0" smtClean="0"/>
              <a:t> monitor the chart for trends and pattern and special causes </a:t>
            </a:r>
          </a:p>
          <a:p>
            <a:endParaRPr lang="en-IN" dirty="0"/>
          </a:p>
        </p:txBody>
      </p:sp>
    </p:spTree>
  </p:cSld>
  <p:clrMapOvr>
    <a:masterClrMapping/>
  </p:clrMapOvr>
  <p:transition>
    <p:rand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t>
            </a:r>
            <a:br>
              <a:rPr lang="en-IN" dirty="0" smtClean="0"/>
            </a:br>
            <a:r>
              <a:rPr lang="en-IN" dirty="0" smtClean="0"/>
              <a:t> Design dashboards/ scorecards</a:t>
            </a:r>
            <a:endParaRPr lang="en-IN" dirty="0"/>
          </a:p>
        </p:txBody>
      </p:sp>
      <p:sp>
        <p:nvSpPr>
          <p:cNvPr id="3" name="Content Placeholder 2"/>
          <p:cNvSpPr>
            <a:spLocks noGrp="1"/>
          </p:cNvSpPr>
          <p:nvPr>
            <p:ph idx="1"/>
          </p:nvPr>
        </p:nvSpPr>
        <p:spPr/>
        <p:txBody>
          <a:bodyPr/>
          <a:lstStyle/>
          <a:p>
            <a:r>
              <a:rPr lang="en-IN" dirty="0" smtClean="0"/>
              <a:t>During this phase ,control tools are implemented such as dashboards or balance scorecards to monitor key indicators. Dashboard will be maintained monthly by continuous monitoring and will track the critical points.</a:t>
            </a:r>
          </a:p>
          <a:p>
            <a:endParaRPr lang="en-IN" dirty="0"/>
          </a:p>
        </p:txBody>
      </p:sp>
    </p:spTree>
  </p:cSld>
  <p:clrMapOvr>
    <a:masterClrMapping/>
  </p:clrMapOvr>
  <p:transition>
    <p:rand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Audit the control</a:t>
            </a:r>
            <a:endParaRPr lang="en-IN" dirty="0"/>
          </a:p>
        </p:txBody>
      </p:sp>
      <p:sp>
        <p:nvSpPr>
          <p:cNvPr id="3" name="Content Placeholder 2"/>
          <p:cNvSpPr>
            <a:spLocks noGrp="1"/>
          </p:cNvSpPr>
          <p:nvPr>
            <p:ph idx="1"/>
          </p:nvPr>
        </p:nvSpPr>
        <p:spPr/>
        <p:txBody>
          <a:bodyPr/>
          <a:lstStyle/>
          <a:p>
            <a:pPr lvl="0"/>
            <a:r>
              <a:rPr lang="en-IN" dirty="0" smtClean="0"/>
              <a:t>Routine reporting of result is maintained </a:t>
            </a:r>
          </a:p>
          <a:p>
            <a:pPr lvl="0"/>
            <a:r>
              <a:rPr lang="en-IN" dirty="0" smtClean="0"/>
              <a:t>Clear documentation of control is done</a:t>
            </a:r>
          </a:p>
          <a:p>
            <a:pPr>
              <a:buNone/>
            </a:pPr>
            <a:endParaRPr lang="en-IN" dirty="0"/>
          </a:p>
        </p:txBody>
      </p:sp>
    </p:spTree>
  </p:cSld>
  <p:clrMapOvr>
    <a:masterClrMapping/>
  </p:clrMapOvr>
  <p:transition>
    <p:rand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DISCUSSION/CONCLUSION</a:t>
            </a:r>
            <a:endParaRPr lang="en-IN" dirty="0"/>
          </a:p>
        </p:txBody>
      </p:sp>
      <p:sp>
        <p:nvSpPr>
          <p:cNvPr id="3" name="Content Placeholder 2"/>
          <p:cNvSpPr>
            <a:spLocks noGrp="1"/>
          </p:cNvSpPr>
          <p:nvPr>
            <p:ph idx="1"/>
          </p:nvPr>
        </p:nvSpPr>
        <p:spPr>
          <a:xfrm>
            <a:off x="755576" y="1340768"/>
            <a:ext cx="7772400" cy="4724400"/>
          </a:xfrm>
        </p:spPr>
        <p:txBody>
          <a:bodyPr/>
          <a:lstStyle/>
          <a:p>
            <a:pPr algn="just">
              <a:buNone/>
            </a:pPr>
            <a:r>
              <a:rPr lang="en-IN" sz="2400" dirty="0" smtClean="0"/>
              <a:t>The average waiting time for the CT ,X-ray &amp; Ultrasound found to be as 2:14, 1:48 &amp; 1:24 respectively. The average TAT for the reporting came out as 15:10 for CT, 6:28 for X-ray &amp; 21:10 for Ultrasound.</a:t>
            </a:r>
          </a:p>
          <a:p>
            <a:r>
              <a:rPr lang="en-IN" sz="2400" dirty="0" smtClean="0"/>
              <a:t>The defect percentage for the waiting time for all the 3 modalities  came out to be 82% and defects in TAT reporting came around as 34%. So most number of defects found in the waiting time for CT.</a:t>
            </a:r>
          </a:p>
          <a:p>
            <a:r>
              <a:rPr lang="en-IN" sz="2400" dirty="0" smtClean="0"/>
              <a:t>The sigma level was calculated as around 2.5 sigma level for the waiting time and around 3 sigma level for the TAT reporting which was found to be far below the 6 sigma level .</a:t>
            </a:r>
          </a:p>
          <a:p>
            <a:pPr algn="just">
              <a:buNone/>
            </a:pPr>
            <a:endParaRPr lang="en-IN" sz="2400" dirty="0" smtClean="0"/>
          </a:p>
          <a:p>
            <a:pPr>
              <a:buNone/>
            </a:pPr>
            <a:endParaRPr lang="en-IN" dirty="0"/>
          </a:p>
        </p:txBody>
      </p:sp>
    </p:spTree>
  </p:cSld>
  <p:clrMapOvr>
    <a:masterClrMapping/>
  </p:clrMapOvr>
  <p:transition>
    <p:rand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755576" y="1412776"/>
            <a:ext cx="7772400" cy="4724400"/>
          </a:xfrm>
        </p:spPr>
        <p:txBody>
          <a:bodyPr/>
          <a:lstStyle/>
          <a:p>
            <a:pPr>
              <a:buFont typeface="Wingdings" pitchFamily="2" charset="2"/>
              <a:buChar char="q"/>
            </a:pPr>
            <a:r>
              <a:rPr lang="en-IN" sz="2400" dirty="0" smtClean="0"/>
              <a:t>The results stated above shows that the deviation from the standard policy time is too much. The root causes were identified and the biggest causes found to be was lack of appointment system  and arrival of patient in big batches and some other causes such as lack of proper coordination. The recommendation  and control measures were suggested for the same.</a:t>
            </a:r>
          </a:p>
          <a:p>
            <a:pPr>
              <a:buFont typeface="Wingdings" pitchFamily="2" charset="2"/>
              <a:buChar char="q"/>
            </a:pPr>
            <a:r>
              <a:rPr lang="en-IN" sz="2400" dirty="0" smtClean="0"/>
              <a:t>Today’s competitive Environment leaves no room for error. We must delight our customers and relentlessly look for new ways to exceed their expectations. This is why Six Sigma Quality has become a part of our culture.</a:t>
            </a:r>
          </a:p>
          <a:p>
            <a:endParaRPr lang="en-IN" sz="2400" dirty="0" smtClean="0"/>
          </a:p>
          <a:p>
            <a:endParaRPr lang="en-IN" dirty="0"/>
          </a:p>
        </p:txBody>
      </p:sp>
    </p:spTree>
  </p:cSld>
  <p:clrMapOvr>
    <a:masterClrMapping/>
  </p:clrMapOvr>
  <p:transition>
    <p:rand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br>
              <a:rPr lang="en-IN" dirty="0" smtClean="0"/>
            </a:br>
            <a:r>
              <a:rPr lang="en-IN" dirty="0" smtClean="0"/>
              <a:t/>
            </a:r>
            <a:br>
              <a:rPr lang="en-IN" dirty="0" smtClean="0"/>
            </a:br>
            <a:r>
              <a:rPr lang="en-IN" u="sng" dirty="0" smtClean="0"/>
              <a:t> LIMITATIONS OF THE STUDY</a:t>
            </a:r>
            <a:endParaRPr lang="en-IN" dirty="0"/>
          </a:p>
        </p:txBody>
      </p:sp>
      <p:sp>
        <p:nvSpPr>
          <p:cNvPr id="3" name="Content Placeholder 2"/>
          <p:cNvSpPr>
            <a:spLocks noGrp="1"/>
          </p:cNvSpPr>
          <p:nvPr>
            <p:ph idx="1"/>
          </p:nvPr>
        </p:nvSpPr>
        <p:spPr>
          <a:xfrm>
            <a:off x="755576" y="1484784"/>
            <a:ext cx="7772400" cy="4724400"/>
          </a:xfrm>
        </p:spPr>
        <p:txBody>
          <a:bodyPr/>
          <a:lstStyle/>
          <a:p>
            <a:pPr lvl="0" algn="just">
              <a:buFont typeface="Wingdings" pitchFamily="2" charset="2"/>
              <a:buChar char="q"/>
            </a:pPr>
            <a:r>
              <a:rPr lang="en-IN" sz="2400" dirty="0" smtClean="0"/>
              <a:t>This study is limited to only Radiology department(X-</a:t>
            </a:r>
            <a:r>
              <a:rPr lang="en-IN" sz="2400" dirty="0" err="1" smtClean="0"/>
              <a:t>ray,US,CT</a:t>
            </a:r>
            <a:r>
              <a:rPr lang="en-IN" sz="2400" dirty="0" smtClean="0"/>
              <a:t>).</a:t>
            </a:r>
          </a:p>
          <a:p>
            <a:pPr lvl="0" algn="just">
              <a:buNone/>
            </a:pPr>
            <a:endParaRPr lang="en-IN" sz="2400" dirty="0" smtClean="0"/>
          </a:p>
          <a:p>
            <a:pPr lvl="0" algn="just">
              <a:buFont typeface="Wingdings" pitchFamily="2" charset="2"/>
              <a:buChar char="q"/>
            </a:pPr>
            <a:r>
              <a:rPr lang="en-IN" sz="2400" dirty="0" smtClean="0"/>
              <a:t>The time taken in the registration and billing process was not taken into the consideration.</a:t>
            </a:r>
          </a:p>
          <a:p>
            <a:pPr lvl="0" algn="just">
              <a:buNone/>
            </a:pPr>
            <a:endParaRPr lang="en-IN" sz="2400" dirty="0" smtClean="0"/>
          </a:p>
          <a:p>
            <a:pPr lvl="0" algn="just">
              <a:buFont typeface="Wingdings" pitchFamily="2" charset="2"/>
              <a:buChar char="q"/>
            </a:pPr>
            <a:r>
              <a:rPr lang="en-IN" sz="2400" dirty="0" smtClean="0"/>
              <a:t>The data was collected through HMS.</a:t>
            </a:r>
          </a:p>
          <a:p>
            <a:pPr lvl="0" algn="just">
              <a:buNone/>
            </a:pPr>
            <a:endParaRPr lang="en-IN" sz="2400" dirty="0" smtClean="0"/>
          </a:p>
          <a:p>
            <a:pPr lvl="0" algn="just">
              <a:buFont typeface="Wingdings" pitchFamily="2" charset="2"/>
              <a:buChar char="q"/>
            </a:pPr>
            <a:r>
              <a:rPr lang="en-IN" sz="2400" dirty="0" smtClean="0"/>
              <a:t>Further studies need to be conducted in the OPD and other interrelated departments so as to find out the loopholes in the whole process and to rectify them accordingly.</a:t>
            </a:r>
          </a:p>
          <a:p>
            <a:endParaRPr lang="en-IN" dirty="0"/>
          </a:p>
        </p:txBody>
      </p:sp>
    </p:spTree>
  </p:cSld>
  <p:clrMapOvr>
    <a:masterClrMapping/>
  </p:clrMapOvr>
  <p:transition>
    <p:rand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IN" dirty="0"/>
          </a:p>
        </p:txBody>
      </p:sp>
      <p:sp>
        <p:nvSpPr>
          <p:cNvPr id="3" name="Content Placeholder 2"/>
          <p:cNvSpPr>
            <a:spLocks noGrp="1"/>
          </p:cNvSpPr>
          <p:nvPr>
            <p:ph idx="1"/>
          </p:nvPr>
        </p:nvSpPr>
        <p:spPr>
          <a:xfrm>
            <a:off x="683568" y="1772816"/>
            <a:ext cx="7772400" cy="4724400"/>
          </a:xfrm>
        </p:spPr>
        <p:txBody>
          <a:bodyPr>
            <a:normAutofit lnSpcReduction="10000"/>
          </a:bodyPr>
          <a:lstStyle/>
          <a:p>
            <a:pPr lvl="0" algn="just">
              <a:lnSpc>
                <a:spcPct val="115000"/>
              </a:lnSpc>
              <a:spcAft>
                <a:spcPts val="0"/>
              </a:spcAft>
              <a:buFont typeface="+mj-lt"/>
              <a:buAutoNum type="arabicPeriod"/>
            </a:pPr>
            <a:r>
              <a:rPr lang="en-IN" sz="1600" dirty="0" smtClean="0">
                <a:latin typeface="Academy Engraved LET" pitchFamily="2" charset="0"/>
                <a:ea typeface="Calibri"/>
              </a:rPr>
              <a:t>March S, Swart E, </a:t>
            </a:r>
            <a:r>
              <a:rPr lang="en-IN" sz="1600" dirty="0" err="1" smtClean="0">
                <a:latin typeface="Academy Engraved LET" pitchFamily="2" charset="0"/>
                <a:ea typeface="Calibri"/>
              </a:rPr>
              <a:t>Robra</a:t>
            </a:r>
            <a:r>
              <a:rPr lang="en-IN" sz="1600" dirty="0" smtClean="0">
                <a:latin typeface="Academy Engraved LET" pitchFamily="2" charset="0"/>
                <a:ea typeface="Calibri"/>
              </a:rPr>
              <a:t> B. Patient satisfaction with outpatient/short stay operations in a practice clinic. </a:t>
            </a:r>
            <a:r>
              <a:rPr lang="en-IN" sz="1600" dirty="0" err="1" smtClean="0">
                <a:latin typeface="Academy Engraved LET" pitchFamily="2" charset="0"/>
                <a:ea typeface="Calibri"/>
              </a:rPr>
              <a:t>Gesundheitswesen</a:t>
            </a:r>
            <a:r>
              <a:rPr lang="en-IN" sz="1600" dirty="0" smtClean="0">
                <a:latin typeface="Academy Engraved LET" pitchFamily="2" charset="0"/>
                <a:ea typeface="Calibri"/>
              </a:rPr>
              <a:t> 2006 Jan;68(6):376-82.</a:t>
            </a:r>
          </a:p>
          <a:p>
            <a:pPr algn="just">
              <a:lnSpc>
                <a:spcPct val="115000"/>
              </a:lnSpc>
              <a:spcAft>
                <a:spcPts val="0"/>
              </a:spcAft>
              <a:buFont typeface="+mj-lt"/>
              <a:buAutoNum type="arabicPeriod"/>
            </a:pPr>
            <a:r>
              <a:rPr lang="en-IN" sz="1600" dirty="0" smtClean="0">
                <a:latin typeface="Academy Engraved LET" pitchFamily="2" charset="0"/>
              </a:rPr>
              <a:t>Dr. </a:t>
            </a:r>
            <a:r>
              <a:rPr lang="en-IN" sz="1600" dirty="0" err="1" smtClean="0">
                <a:latin typeface="Academy Engraved LET" pitchFamily="2" charset="0"/>
              </a:rPr>
              <a:t>worli</a:t>
            </a:r>
            <a:r>
              <a:rPr lang="en-IN" sz="1600" dirty="0" smtClean="0">
                <a:latin typeface="Academy Engraved LET" pitchFamily="2" charset="0"/>
              </a:rPr>
              <a:t> P. D. Hindu National Hospital &amp; Medical Research Centre, Mumbai  In January 2010, P. D. </a:t>
            </a:r>
            <a:r>
              <a:rPr lang="en-IN" sz="1600" dirty="0" err="1" smtClean="0">
                <a:latin typeface="Academy Engraved LET" pitchFamily="2" charset="0"/>
              </a:rPr>
              <a:t>Hinduja</a:t>
            </a:r>
            <a:r>
              <a:rPr lang="en-IN" sz="1600" dirty="0" smtClean="0">
                <a:latin typeface="Academy Engraved LET" pitchFamily="2" charset="0"/>
              </a:rPr>
              <a:t> Hospital, Mumbai, volunteered to participate in the National Demonstration Project (NDP) for Lean Six Sigma (LSS) in Healthcare, sponsored by QCI.</a:t>
            </a:r>
          </a:p>
          <a:p>
            <a:pPr algn="just">
              <a:lnSpc>
                <a:spcPct val="115000"/>
              </a:lnSpc>
              <a:spcAft>
                <a:spcPts val="0"/>
              </a:spcAft>
              <a:buFont typeface="+mj-lt"/>
              <a:buAutoNum type="arabicPeriod"/>
            </a:pPr>
            <a:r>
              <a:rPr lang="en-IN" sz="1600" dirty="0" smtClean="0">
                <a:latin typeface="Academy Engraved LET" pitchFamily="2" charset="0"/>
              </a:rPr>
              <a:t>Dr. </a:t>
            </a:r>
            <a:r>
              <a:rPr lang="en-IN" sz="1600" dirty="0" err="1" smtClean="0">
                <a:latin typeface="Academy Engraved LET" pitchFamily="2" charset="0"/>
              </a:rPr>
              <a:t>Sandesh</a:t>
            </a:r>
            <a:r>
              <a:rPr lang="en-IN" sz="1600" dirty="0" smtClean="0">
                <a:latin typeface="Academy Engraved LET" pitchFamily="2" charset="0"/>
              </a:rPr>
              <a:t> Kumar Sharma. Research Scholar (Hospital Management),Suresh </a:t>
            </a:r>
            <a:r>
              <a:rPr lang="en-IN" sz="1600" dirty="0" err="1" smtClean="0">
                <a:latin typeface="Academy Engraved LET" pitchFamily="2" charset="0"/>
              </a:rPr>
              <a:t>Gyan</a:t>
            </a:r>
            <a:r>
              <a:rPr lang="en-IN" sz="1600" dirty="0" smtClean="0">
                <a:latin typeface="Academy Engraved LET" pitchFamily="2" charset="0"/>
              </a:rPr>
              <a:t>  </a:t>
            </a:r>
            <a:r>
              <a:rPr lang="en-IN" sz="1600" dirty="0" err="1" smtClean="0">
                <a:latin typeface="Academy Engraved LET" pitchFamily="2" charset="0"/>
              </a:rPr>
              <a:t>Vihar</a:t>
            </a:r>
            <a:r>
              <a:rPr lang="en-IN" sz="1600" dirty="0" smtClean="0">
                <a:latin typeface="Academy Engraved LET" pitchFamily="2" charset="0"/>
              </a:rPr>
              <a:t> University. , Research Paper Volume :2 |Issue: 3| Mar 2010•ISSN No 2277 – 8179  ,</a:t>
            </a:r>
            <a:r>
              <a:rPr lang="en-IN" sz="1600" dirty="0" err="1" smtClean="0">
                <a:latin typeface="Academy Engraved LET" pitchFamily="2" charset="0"/>
              </a:rPr>
              <a:t>Banglore,India</a:t>
            </a:r>
            <a:r>
              <a:rPr lang="en-IN" sz="1600" dirty="0" smtClean="0">
                <a:latin typeface="Academy Engraved LET" pitchFamily="2" charset="0"/>
              </a:rPr>
              <a:t>.</a:t>
            </a:r>
          </a:p>
          <a:p>
            <a:pPr lvl="0" algn="just">
              <a:lnSpc>
                <a:spcPct val="115000"/>
              </a:lnSpc>
              <a:spcAft>
                <a:spcPts val="0"/>
              </a:spcAft>
              <a:buFont typeface="+mj-lt"/>
              <a:buAutoNum type="arabicPeriod"/>
            </a:pPr>
            <a:r>
              <a:rPr lang="en-IN" sz="1600" dirty="0" smtClean="0">
                <a:latin typeface="Academy Engraved LET" pitchFamily="2" charset="0"/>
              </a:rPr>
              <a:t>MD Amrita, Management in health XVII/1/2013; pp. 31-37Prem NAIR1 , MBBS Institute of Medical Sciences and   Research </a:t>
            </a:r>
            <a:r>
              <a:rPr lang="en-IN" sz="1600" dirty="0" err="1" smtClean="0">
                <a:latin typeface="Academy Engraved LET" pitchFamily="2" charset="0"/>
              </a:rPr>
              <a:t>Centre,Amrita</a:t>
            </a:r>
            <a:r>
              <a:rPr lang="en-IN" sz="1600" dirty="0" smtClean="0">
                <a:latin typeface="Academy Engraved LET" pitchFamily="2" charset="0"/>
              </a:rPr>
              <a:t> </a:t>
            </a:r>
            <a:r>
              <a:rPr lang="en-IN" sz="1600" dirty="0" err="1" smtClean="0">
                <a:latin typeface="Academy Engraved LET" pitchFamily="2" charset="0"/>
              </a:rPr>
              <a:t>Vishwa</a:t>
            </a:r>
            <a:r>
              <a:rPr lang="en-IN" sz="1600" dirty="0" smtClean="0">
                <a:latin typeface="Academy Engraved LET" pitchFamily="2" charset="0"/>
              </a:rPr>
              <a:t> </a:t>
            </a:r>
            <a:r>
              <a:rPr lang="en-IN" sz="1600" dirty="0" err="1" smtClean="0">
                <a:latin typeface="Academy Engraved LET" pitchFamily="2" charset="0"/>
              </a:rPr>
              <a:t>Vidyapeetham</a:t>
            </a:r>
            <a:r>
              <a:rPr lang="en-IN" sz="1600" dirty="0" smtClean="0">
                <a:latin typeface="Academy Engraved LET" pitchFamily="2" charset="0"/>
              </a:rPr>
              <a:t> (Amrita University), Cochin, Kerala, India.</a:t>
            </a:r>
          </a:p>
          <a:p>
            <a:pPr lvl="0" algn="just">
              <a:lnSpc>
                <a:spcPct val="115000"/>
              </a:lnSpc>
              <a:spcAft>
                <a:spcPts val="0"/>
              </a:spcAft>
              <a:buFont typeface="+mj-lt"/>
              <a:buAutoNum type="arabicPeriod"/>
            </a:pPr>
            <a:r>
              <a:rPr lang="en-IN" sz="1600" dirty="0" smtClean="0">
                <a:latin typeface="Academy Engraved LET" pitchFamily="2" charset="0"/>
              </a:rPr>
              <a:t>Antony, </a:t>
            </a:r>
            <a:r>
              <a:rPr lang="en-IN" sz="1600" dirty="0" err="1" smtClean="0">
                <a:latin typeface="Academy Engraved LET" pitchFamily="2" charset="0"/>
              </a:rPr>
              <a:t>Jiju</a:t>
            </a:r>
            <a:r>
              <a:rPr lang="en-IN" sz="1600" dirty="0" smtClean="0">
                <a:latin typeface="Academy Engraved LET" pitchFamily="2" charset="0"/>
              </a:rPr>
              <a:t>. "Pros and cons of Six Sigma: an academic perspective". </a:t>
            </a:r>
            <a:r>
              <a:rPr lang="en-IN" sz="1600" u="sng" dirty="0" smtClean="0">
                <a:latin typeface="Academy Engraved LET" pitchFamily="2" charset="0"/>
                <a:hlinkClick r:id="rId2"/>
              </a:rPr>
              <a:t>www.onesixsigma.com/node/7630</a:t>
            </a:r>
            <a:endParaRPr lang="en-IN" sz="1600" u="sng" dirty="0" smtClean="0">
              <a:latin typeface="Academy Engraved LET" pitchFamily="2" charset="0"/>
            </a:endParaRPr>
          </a:p>
          <a:p>
            <a:pPr algn="just">
              <a:lnSpc>
                <a:spcPct val="115000"/>
              </a:lnSpc>
              <a:spcAft>
                <a:spcPts val="0"/>
              </a:spcAft>
              <a:buFont typeface="+mj-lt"/>
              <a:buAutoNum type="arabicPeriod"/>
            </a:pPr>
            <a:r>
              <a:rPr lang="en-IN" sz="1600" dirty="0" smtClean="0">
                <a:latin typeface="Academy Engraved LET" pitchFamily="2" charset="0"/>
              </a:rPr>
              <a:t>Thomas </a:t>
            </a:r>
            <a:r>
              <a:rPr lang="en-IN" sz="1600" dirty="0" err="1" smtClean="0">
                <a:latin typeface="Academy Engraved LET" pitchFamily="2" charset="0"/>
              </a:rPr>
              <a:t>Pyzdek</a:t>
            </a:r>
            <a:r>
              <a:rPr lang="en-IN" sz="1600" dirty="0" smtClean="0">
                <a:latin typeface="Academy Engraved LET" pitchFamily="2" charset="0"/>
              </a:rPr>
              <a:t>. (2001). </a:t>
            </a:r>
            <a:r>
              <a:rPr lang="en-IN" sz="1600" i="1" dirty="0" smtClean="0">
                <a:latin typeface="Academy Engraved LET" pitchFamily="2" charset="0"/>
              </a:rPr>
              <a:t>The six sigma handbook: A complete guide for greenbelts, </a:t>
            </a:r>
            <a:r>
              <a:rPr lang="en-IN" sz="1600" i="1" dirty="0" err="1" smtClean="0">
                <a:latin typeface="Academy Engraved LET" pitchFamily="2" charset="0"/>
              </a:rPr>
              <a:t>blackbelts</a:t>
            </a:r>
            <a:r>
              <a:rPr lang="en-IN" sz="1600" i="1" dirty="0" smtClean="0">
                <a:latin typeface="Academy Engraved LET" pitchFamily="2" charset="0"/>
              </a:rPr>
              <a:t>, and managers at all levels. </a:t>
            </a:r>
            <a:r>
              <a:rPr lang="en-IN" sz="1600" dirty="0" smtClean="0">
                <a:latin typeface="Academy Engraved LET" pitchFamily="2" charset="0"/>
              </a:rPr>
              <a:t>McGraw Hill</a:t>
            </a:r>
          </a:p>
          <a:p>
            <a:pPr lvl="0" algn="just">
              <a:lnSpc>
                <a:spcPct val="115000"/>
              </a:lnSpc>
              <a:spcAft>
                <a:spcPts val="0"/>
              </a:spcAft>
              <a:buFont typeface="+mj-lt"/>
              <a:buAutoNum type="arabicPeriod"/>
            </a:pPr>
            <a:endParaRPr lang="en-IN" sz="1600" dirty="0" smtClean="0">
              <a:latin typeface="Calibri"/>
              <a:ea typeface="Calibri"/>
            </a:endParaRPr>
          </a:p>
          <a:p>
            <a:pPr marL="514350" lvl="0" indent="-514350">
              <a:buNone/>
            </a:pPr>
            <a:endParaRPr lang="en-IN" dirty="0" smtClean="0"/>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endParaRPr lang="en-IN" dirty="0" smtClean="0"/>
          </a:p>
          <a:p>
            <a:pPr algn="ctr">
              <a:buNone/>
            </a:pPr>
            <a:r>
              <a:rPr lang="en-IN" sz="3600" b="1" u="sng" dirty="0" smtClean="0">
                <a:latin typeface="Algerian" pitchFamily="82" charset="0"/>
              </a:rPr>
              <a:t>A STUDY OF WAITING TIME FOR RADIO-DIAGNOSTIC SERVICES USING SIX SIGMA IN OUTPATIENTS DEPARTMENT AT YASHODA SUPERSPECIALTY HOSPITAL, KAUSHAMBI</a:t>
            </a:r>
            <a:endParaRPr lang="en-IN" sz="3600" dirty="0" smtClean="0">
              <a:latin typeface="Algerian" pitchFamily="82" charset="0"/>
            </a:endParaRPr>
          </a:p>
          <a:p>
            <a:endParaRPr lang="en-IN" dirty="0"/>
          </a:p>
        </p:txBody>
      </p:sp>
    </p:spTree>
  </p:cSld>
  <p:clrMapOvr>
    <a:masterClrMapping/>
  </p:clrMapOvr>
  <p:transition>
    <p:rand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sz="9600" dirty="0" smtClean="0"/>
              <a:t>  Thank you</a:t>
            </a:r>
          </a:p>
          <a:p>
            <a:pPr>
              <a:buNone/>
            </a:pPr>
            <a:r>
              <a:rPr lang="en-IN" sz="2800" dirty="0" smtClean="0"/>
              <a:t>                                    </a:t>
            </a:r>
          </a:p>
          <a:p>
            <a:pPr>
              <a:buNone/>
            </a:pPr>
            <a:r>
              <a:rPr lang="en-IN" sz="2800" dirty="0"/>
              <a:t> </a:t>
            </a:r>
            <a:r>
              <a:rPr lang="en-IN" sz="2800" dirty="0" smtClean="0"/>
              <a:t>                           </a:t>
            </a:r>
          </a:p>
          <a:p>
            <a:pPr>
              <a:buNone/>
            </a:pPr>
            <a:endParaRPr lang="en-IN" sz="2800" dirty="0"/>
          </a:p>
          <a:p>
            <a:pPr>
              <a:buNone/>
            </a:pPr>
            <a:r>
              <a:rPr lang="en-IN" sz="2800" dirty="0" smtClean="0"/>
              <a:t>                                          Presented by:</a:t>
            </a:r>
          </a:p>
          <a:p>
            <a:pPr>
              <a:buNone/>
            </a:pPr>
            <a:r>
              <a:rPr lang="en-IN" sz="2800" dirty="0"/>
              <a:t> </a:t>
            </a:r>
            <a:r>
              <a:rPr lang="en-IN" sz="2800" dirty="0" smtClean="0"/>
              <a:t>                                         Dr. ARTI SHARMA</a:t>
            </a:r>
            <a:endParaRPr lang="en-IN" sz="2800" dirty="0"/>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IN" dirty="0"/>
          </a:p>
        </p:txBody>
      </p:sp>
      <p:sp>
        <p:nvSpPr>
          <p:cNvPr id="3" name="Content Placeholder 2"/>
          <p:cNvSpPr>
            <a:spLocks noGrp="1"/>
          </p:cNvSpPr>
          <p:nvPr>
            <p:ph idx="1"/>
          </p:nvPr>
        </p:nvSpPr>
        <p:spPr/>
        <p:txBody>
          <a:bodyPr/>
          <a:lstStyle/>
          <a:p>
            <a:pPr algn="just">
              <a:buFont typeface="Wingdings" pitchFamily="2" charset="2"/>
              <a:buChar char="q"/>
            </a:pPr>
            <a:r>
              <a:rPr lang="en-IN" sz="2400" dirty="0" smtClean="0"/>
              <a:t>OPDs is considered as the window to hospital services and a patient’s impression of the hospital begins at the OPD. This impression often influences the patient’s sensitivity to the hospital and therefore it is essential to ensure that OPD services provide an excellent experience for customers.</a:t>
            </a:r>
          </a:p>
          <a:p>
            <a:pPr algn="just">
              <a:buNone/>
            </a:pPr>
            <a:r>
              <a:rPr lang="en-IN" sz="2400" dirty="0" smtClean="0"/>
              <a:t> </a:t>
            </a:r>
          </a:p>
          <a:p>
            <a:pPr algn="just">
              <a:buFont typeface="Wingdings" pitchFamily="2" charset="2"/>
              <a:buChar char="q"/>
            </a:pPr>
            <a:r>
              <a:rPr lang="en-IN" sz="2400" dirty="0" smtClean="0"/>
              <a:t>Short waiting times and a positive experience represent important drivers of patient satisfaction. Meanwhile, inefficient processes can result in lost revenues and poor community image.</a:t>
            </a:r>
            <a:endParaRPr lang="en-IN" sz="2400" dirty="0"/>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buFont typeface="Wingdings" pitchFamily="2" charset="2"/>
              <a:buChar char="q"/>
            </a:pPr>
            <a:r>
              <a:rPr lang="en-IN" sz="2400" dirty="0" smtClean="0"/>
              <a:t>Today’s competitive Environment leaves no room for error. We must delight our customers and relentlessly look for new ways to exceed their expectations. This is why Six Sigma Quality has become a part of our culture.</a:t>
            </a:r>
          </a:p>
          <a:p>
            <a:pPr algn="just">
              <a:buFont typeface="Wingdings" pitchFamily="2" charset="2"/>
              <a:buChar char="q"/>
            </a:pPr>
            <a:endParaRPr lang="en-IN" sz="2400" dirty="0" smtClean="0"/>
          </a:p>
          <a:p>
            <a:pPr algn="just">
              <a:buFont typeface="Wingdings" pitchFamily="2" charset="2"/>
              <a:buChar char="q"/>
            </a:pPr>
            <a:r>
              <a:rPr lang="en-IN" sz="2400" dirty="0" smtClean="0"/>
              <a:t>The central idea behind Six Sigma is that if you can measure how many “defects” you have in a process, you can systematically figure out how to eliminate them and get as close to “zero defects” as possible</a:t>
            </a:r>
            <a:r>
              <a:rPr lang="en-IN" dirty="0" smtClean="0"/>
              <a:t>.</a:t>
            </a:r>
            <a:endParaRPr lang="en-IN" dirty="0"/>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800" dirty="0" smtClean="0"/>
              <a:t>RESEARCH QUESTIONS &amp; OBJECTIVES</a:t>
            </a:r>
            <a:endParaRPr lang="en-IN" sz="2800" dirty="0"/>
          </a:p>
        </p:txBody>
      </p:sp>
      <p:sp>
        <p:nvSpPr>
          <p:cNvPr id="3" name="Content Placeholder 2"/>
          <p:cNvSpPr>
            <a:spLocks noGrp="1"/>
          </p:cNvSpPr>
          <p:nvPr>
            <p:ph idx="1"/>
          </p:nvPr>
        </p:nvSpPr>
        <p:spPr/>
        <p:txBody>
          <a:bodyPr/>
          <a:lstStyle/>
          <a:p>
            <a:pPr>
              <a:buNone/>
            </a:pPr>
            <a:r>
              <a:rPr lang="en-IN" b="1" u="sng" dirty="0" smtClean="0"/>
              <a:t>Problem statement</a:t>
            </a:r>
            <a:endParaRPr lang="en-IN" u="sng" dirty="0" smtClean="0"/>
          </a:p>
          <a:p>
            <a:pPr algn="just">
              <a:buFont typeface="Wingdings" pitchFamily="2" charset="2"/>
              <a:buChar char="q"/>
            </a:pPr>
            <a:r>
              <a:rPr lang="en-IN" sz="2400" dirty="0" smtClean="0"/>
              <a:t>Increased waiting time has created  patient’s dissatisfaction .</a:t>
            </a:r>
          </a:p>
          <a:p>
            <a:pPr>
              <a:buNone/>
            </a:pPr>
            <a:r>
              <a:rPr lang="en-IN" b="1" u="sng" dirty="0" smtClean="0"/>
              <a:t>Research Questions</a:t>
            </a:r>
            <a:endParaRPr lang="en-IN" dirty="0" smtClean="0"/>
          </a:p>
          <a:p>
            <a:pPr algn="just">
              <a:buFont typeface="Wingdings" pitchFamily="2" charset="2"/>
              <a:buChar char="q"/>
            </a:pPr>
            <a:r>
              <a:rPr lang="en-IN" sz="2400" dirty="0" smtClean="0"/>
              <a:t>1.What is the average waiting time for the radio diagnostic services( CT, X-</a:t>
            </a:r>
            <a:r>
              <a:rPr lang="en-IN" sz="2400" dirty="0" err="1" smtClean="0"/>
              <a:t>RAY,Ultrasound</a:t>
            </a:r>
            <a:r>
              <a:rPr lang="en-IN" sz="2400" dirty="0" smtClean="0"/>
              <a:t>).</a:t>
            </a:r>
          </a:p>
          <a:p>
            <a:pPr algn="just">
              <a:buNone/>
            </a:pPr>
            <a:endParaRPr lang="en-IN" sz="2400" dirty="0" smtClean="0"/>
          </a:p>
          <a:p>
            <a:pPr algn="just">
              <a:buFont typeface="Wingdings" pitchFamily="2" charset="2"/>
              <a:buChar char="q"/>
            </a:pPr>
            <a:r>
              <a:rPr lang="en-IN" sz="2400" dirty="0" smtClean="0"/>
              <a:t>2.What are the Root causes for the increased waiting time and TAT for reporting.</a:t>
            </a:r>
          </a:p>
          <a:p>
            <a:pPr>
              <a:buNone/>
            </a:pPr>
            <a:r>
              <a:rPr lang="en-IN" b="1" dirty="0" smtClean="0"/>
              <a:t> </a:t>
            </a:r>
            <a:endParaRPr lang="en-IN" dirty="0" smtClean="0"/>
          </a:p>
          <a:p>
            <a:pPr>
              <a:buNone/>
            </a:pPr>
            <a:endParaRPr lang="en-IN" dirty="0"/>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0648"/>
            <a:ext cx="7772400" cy="1143000"/>
          </a:xfrm>
        </p:spPr>
        <p:txBody>
          <a:bodyPr/>
          <a:lstStyle/>
          <a:p>
            <a:r>
              <a:rPr lang="en-IN" dirty="0" smtClean="0"/>
              <a:t>GENERAL OBJECTIVE</a:t>
            </a:r>
            <a:endParaRPr lang="en-IN" dirty="0"/>
          </a:p>
        </p:txBody>
      </p:sp>
      <p:sp>
        <p:nvSpPr>
          <p:cNvPr id="3" name="Content Placeholder 2"/>
          <p:cNvSpPr>
            <a:spLocks noGrp="1"/>
          </p:cNvSpPr>
          <p:nvPr>
            <p:ph idx="1"/>
          </p:nvPr>
        </p:nvSpPr>
        <p:spPr>
          <a:xfrm>
            <a:off x="755576" y="2133600"/>
            <a:ext cx="7772400" cy="4724400"/>
          </a:xfrm>
        </p:spPr>
        <p:txBody>
          <a:bodyPr/>
          <a:lstStyle/>
          <a:p>
            <a:pPr algn="just">
              <a:buFont typeface="Wingdings" pitchFamily="2" charset="2"/>
              <a:buChar char="q"/>
            </a:pPr>
            <a:r>
              <a:rPr lang="en-IN" sz="2400" dirty="0" smtClean="0"/>
              <a:t>To find out waiting time of the radio-diagnostic services at the OPD; identify the bottle – necks and offer suggestions for cutting down the waiting time which, it is hoped, will be useful in improving the functioning of the OPD so that waiting time can further be reduced and thereby improving the community image of the hospital.</a:t>
            </a:r>
          </a:p>
          <a:p>
            <a:endParaRPr lang="en-IN" dirty="0"/>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Sumi Painting">
  <a:themeElements>
    <a:clrScheme name="">
      <a:dk1>
        <a:srgbClr val="545472"/>
      </a:dk1>
      <a:lt1>
        <a:srgbClr val="FFFFFF"/>
      </a:lt1>
      <a:dk2>
        <a:srgbClr val="660066"/>
      </a:dk2>
      <a:lt2>
        <a:srgbClr val="9797B7"/>
      </a:lt2>
      <a:accent1>
        <a:srgbClr val="8FAC56"/>
      </a:accent1>
      <a:accent2>
        <a:srgbClr val="C7C7DF"/>
      </a:accent2>
      <a:accent3>
        <a:srgbClr val="FFFFFF"/>
      </a:accent3>
      <a:accent4>
        <a:srgbClr val="464660"/>
      </a:accent4>
      <a:accent5>
        <a:srgbClr val="C6D2B4"/>
      </a:accent5>
      <a:accent6>
        <a:srgbClr val="B4B4CA"/>
      </a:accent6>
      <a:hlink>
        <a:srgbClr val="1F75AF"/>
      </a:hlink>
      <a:folHlink>
        <a:srgbClr val="639BD3"/>
      </a:folHlink>
    </a:clrScheme>
    <a:fontScheme name="Sumi Painting">
      <a:majorFont>
        <a:latin typeface="Arial"/>
        <a:ea typeface=""/>
        <a:cs typeface="Times New Roman"/>
      </a:majorFont>
      <a:minorFont>
        <a:latin typeface="Tahom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defPPr>
      </a:lstStyle>
    </a:lnDef>
  </a:objectDefaults>
  <a:extraClrSchemeLst>
    <a:extraClrScheme>
      <a:clrScheme name="Sumi Painting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Sumi Painting 2">
        <a:dk1>
          <a:srgbClr val="545472"/>
        </a:dk1>
        <a:lt1>
          <a:srgbClr val="FFFFFF"/>
        </a:lt1>
        <a:dk2>
          <a:srgbClr val="892D5B"/>
        </a:dk2>
        <a:lt2>
          <a:srgbClr val="68A7BE"/>
        </a:lt2>
        <a:accent1>
          <a:srgbClr val="CAACCC"/>
        </a:accent1>
        <a:accent2>
          <a:srgbClr val="A7CCD9"/>
        </a:accent2>
        <a:accent3>
          <a:srgbClr val="FFFFFF"/>
        </a:accent3>
        <a:accent4>
          <a:srgbClr val="464660"/>
        </a:accent4>
        <a:accent5>
          <a:srgbClr val="E1D2E2"/>
        </a:accent5>
        <a:accent6>
          <a:srgbClr val="97B9C4"/>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Sumi Painting 3">
        <a:dk1>
          <a:srgbClr val="000000"/>
        </a:dk1>
        <a:lt1>
          <a:srgbClr val="FFFFFF"/>
        </a:lt1>
        <a:dk2>
          <a:srgbClr val="000000"/>
        </a:dk2>
        <a:lt2>
          <a:srgbClr val="333333"/>
        </a:lt2>
        <a:accent1>
          <a:srgbClr val="B2B2B2"/>
        </a:accent1>
        <a:accent2>
          <a:srgbClr val="DDDDDD"/>
        </a:accent2>
        <a:accent3>
          <a:srgbClr val="FFFFFF"/>
        </a:accent3>
        <a:accent4>
          <a:srgbClr val="000000"/>
        </a:accent4>
        <a:accent5>
          <a:srgbClr val="D5D5D5"/>
        </a:accent5>
        <a:accent6>
          <a:srgbClr val="C8C8C8"/>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Sumi Painting 4">
        <a:dk1>
          <a:srgbClr val="545472"/>
        </a:dk1>
        <a:lt1>
          <a:srgbClr val="FFFFFF"/>
        </a:lt1>
        <a:dk2>
          <a:srgbClr val="892D5B"/>
        </a:dk2>
        <a:lt2>
          <a:srgbClr val="AC3872"/>
        </a:lt2>
        <a:accent1>
          <a:srgbClr val="660066"/>
        </a:accent1>
        <a:accent2>
          <a:srgbClr val="E2A6C4"/>
        </a:accent2>
        <a:accent3>
          <a:srgbClr val="FFFFFF"/>
        </a:accent3>
        <a:accent4>
          <a:srgbClr val="464660"/>
        </a:accent4>
        <a:accent5>
          <a:srgbClr val="B8AAB8"/>
        </a:accent5>
        <a:accent6>
          <a:srgbClr val="CD96B1"/>
        </a:accent6>
        <a:hlink>
          <a:srgbClr val="8585FF"/>
        </a:hlink>
        <a:folHlink>
          <a:srgbClr val="563EE8"/>
        </a:folHlink>
      </a:clrScheme>
      <a:clrMap bg1="lt1" tx1="dk1" bg2="lt2" tx2="dk2" accent1="accent1" accent2="accent2" accent3="accent3" accent4="accent4" accent5="accent5" accent6="accent6" hlink="hlink" folHlink="folHlink"/>
    </a:extraClrScheme>
    <a:extraClrScheme>
      <a:clrScheme name="Sumi Painting 5">
        <a:dk1>
          <a:srgbClr val="545472"/>
        </a:dk1>
        <a:lt1>
          <a:srgbClr val="FFFFFF"/>
        </a:lt1>
        <a:dk2>
          <a:srgbClr val="892D5B"/>
        </a:dk2>
        <a:lt2>
          <a:srgbClr val="515BA7"/>
        </a:lt2>
        <a:accent1>
          <a:srgbClr val="8BD8E7"/>
        </a:accent1>
        <a:accent2>
          <a:srgbClr val="A5AAD3"/>
        </a:accent2>
        <a:accent3>
          <a:srgbClr val="FFFFFF"/>
        </a:accent3>
        <a:accent4>
          <a:srgbClr val="464660"/>
        </a:accent4>
        <a:accent5>
          <a:srgbClr val="C4E9F1"/>
        </a:accent5>
        <a:accent6>
          <a:srgbClr val="959ABF"/>
        </a:accent6>
        <a:hlink>
          <a:srgbClr val="B78AFA"/>
        </a:hlink>
        <a:folHlink>
          <a:srgbClr val="A0A5D0"/>
        </a:folHlink>
      </a:clrScheme>
      <a:clrMap bg1="lt1" tx1="dk1" bg2="lt2" tx2="dk2" accent1="accent1" accent2="accent2" accent3="accent3" accent4="accent4" accent5="accent5" accent6="accent6" hlink="hlink" folHlink="folHlink"/>
    </a:extraClrScheme>
    <a:extraClrScheme>
      <a:clrScheme name="Sumi Painting 6">
        <a:dk1>
          <a:srgbClr val="545472"/>
        </a:dk1>
        <a:lt1>
          <a:srgbClr val="FFFFFF"/>
        </a:lt1>
        <a:dk2>
          <a:srgbClr val="37467F"/>
        </a:dk2>
        <a:lt2>
          <a:srgbClr val="547A3C"/>
        </a:lt2>
        <a:accent1>
          <a:srgbClr val="8BD8E7"/>
        </a:accent1>
        <a:accent2>
          <a:srgbClr val="B7D3A5"/>
        </a:accent2>
        <a:accent3>
          <a:srgbClr val="FFFFFF"/>
        </a:accent3>
        <a:accent4>
          <a:srgbClr val="464660"/>
        </a:accent4>
        <a:accent5>
          <a:srgbClr val="C4E9F1"/>
        </a:accent5>
        <a:accent6>
          <a:srgbClr val="A6BF95"/>
        </a:accent6>
        <a:hlink>
          <a:srgbClr val="619147"/>
        </a:hlink>
        <a:folHlink>
          <a:srgbClr val="94BE7C"/>
        </a:folHlink>
      </a:clrScheme>
      <a:clrMap bg1="lt1" tx1="dk1" bg2="lt2" tx2="dk2" accent1="accent1" accent2="accent2" accent3="accent3" accent4="accent4" accent5="accent5" accent6="accent6" hlink="hlink" folHlink="folHlink"/>
    </a:extraClrScheme>
    <a:extraClrScheme>
      <a:clrScheme name="Sumi Painting 7">
        <a:dk1>
          <a:srgbClr val="545472"/>
        </a:dk1>
        <a:lt1>
          <a:srgbClr val="FFFFFF"/>
        </a:lt1>
        <a:dk2>
          <a:srgbClr val="655851"/>
        </a:dk2>
        <a:lt2>
          <a:srgbClr val="B49234"/>
        </a:lt2>
        <a:accent1>
          <a:srgbClr val="F8C684"/>
        </a:accent1>
        <a:accent2>
          <a:srgbClr val="E1CE97"/>
        </a:accent2>
        <a:accent3>
          <a:srgbClr val="FFFFFF"/>
        </a:accent3>
        <a:accent4>
          <a:srgbClr val="464660"/>
        </a:accent4>
        <a:accent5>
          <a:srgbClr val="FBDFC2"/>
        </a:accent5>
        <a:accent6>
          <a:srgbClr val="CCBA88"/>
        </a:accent6>
        <a:hlink>
          <a:srgbClr val="7C6148"/>
        </a:hlink>
        <a:folHlink>
          <a:srgbClr val="8E856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hh</Template>
  <TotalTime>5379</TotalTime>
  <Words>2680</Words>
  <Application>Microsoft Office PowerPoint</Application>
  <PresentationFormat>On-screen Show (4:3)</PresentationFormat>
  <Paragraphs>269</Paragraphs>
  <Slides>50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2" baseType="lpstr">
      <vt:lpstr>Sumi Painting</vt:lpstr>
      <vt:lpstr>Image</vt:lpstr>
      <vt:lpstr>Dissertation Report</vt:lpstr>
      <vt:lpstr>Yashoda Super specialty Hospital</vt:lpstr>
      <vt:lpstr>Slide 3</vt:lpstr>
      <vt:lpstr>Project Plan</vt:lpstr>
      <vt:lpstr>Slide 5</vt:lpstr>
      <vt:lpstr>INTRODUCTION</vt:lpstr>
      <vt:lpstr>Slide 7</vt:lpstr>
      <vt:lpstr>RESEARCH QUESTIONS &amp; OBJECTIVES</vt:lpstr>
      <vt:lpstr>GENERAL OBJECTIVE</vt:lpstr>
      <vt:lpstr>SPECIFIC OBJECTIVES</vt:lpstr>
      <vt:lpstr>RATIONALE OF THE STUDY</vt:lpstr>
      <vt:lpstr>Review of Literature</vt:lpstr>
      <vt:lpstr>Slide 13</vt:lpstr>
      <vt:lpstr>Slide 14</vt:lpstr>
      <vt:lpstr>Slide 15</vt:lpstr>
      <vt:lpstr>SIX SIGMA</vt:lpstr>
      <vt:lpstr>Slide 17</vt:lpstr>
      <vt:lpstr>Slide 18</vt:lpstr>
      <vt:lpstr>Methodology</vt:lpstr>
      <vt:lpstr>Slide 20</vt:lpstr>
      <vt:lpstr>Attributes/Variables</vt:lpstr>
      <vt:lpstr>Methodology</vt:lpstr>
      <vt:lpstr>DEFINE</vt:lpstr>
      <vt:lpstr>     CTQs</vt:lpstr>
      <vt:lpstr>EXPECTED BENEFITS</vt:lpstr>
      <vt:lpstr>MEASURE</vt:lpstr>
      <vt:lpstr>WAITING TIME</vt:lpstr>
      <vt:lpstr>TAT REPORTING</vt:lpstr>
      <vt:lpstr>ANALYZE PHASE</vt:lpstr>
      <vt:lpstr>WAITING TIME</vt:lpstr>
      <vt:lpstr>TAT REPORTING</vt:lpstr>
      <vt:lpstr>     Average waiting time </vt:lpstr>
      <vt:lpstr>  Average TAT for Reporting</vt:lpstr>
      <vt:lpstr>PROPORTION</vt:lpstr>
      <vt:lpstr>Slide 35</vt:lpstr>
      <vt:lpstr>Slide 36</vt:lpstr>
      <vt:lpstr>DEFECT PERCENTAGE(WAITING TIME)</vt:lpstr>
      <vt:lpstr>DEFECT PERCENTAGE(REPORTING)</vt:lpstr>
      <vt:lpstr>Slide 39</vt:lpstr>
      <vt:lpstr>IMPROVEMENT MEASURES/ RECOMMENDATIONS</vt:lpstr>
      <vt:lpstr>Slide 41</vt:lpstr>
      <vt:lpstr>CONTROL</vt:lpstr>
      <vt:lpstr>DESIGN CONTROL</vt:lpstr>
      <vt:lpstr>.  Design dashboards/ scorecards</vt:lpstr>
      <vt:lpstr>Audit the control</vt:lpstr>
      <vt:lpstr>DISCUSSION/CONCLUSION</vt:lpstr>
      <vt:lpstr>Slide 47</vt:lpstr>
      <vt:lpstr>    LIMITATIONS OF THE STUDY</vt:lpstr>
      <vt:lpstr>References</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Internship Report</dc:title>
  <dc:creator>Arti</dc:creator>
  <cp:lastModifiedBy>Arti</cp:lastModifiedBy>
  <cp:revision>307</cp:revision>
  <dcterms:created xsi:type="dcterms:W3CDTF">2013-05-25T05:35:42Z</dcterms:created>
  <dcterms:modified xsi:type="dcterms:W3CDTF">2014-05-13T14:43:34Z</dcterms:modified>
</cp:coreProperties>
</file>