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33"/>
  </p:notesMasterIdLst>
  <p:sldIdLst>
    <p:sldId id="256" r:id="rId2"/>
    <p:sldId id="319" r:id="rId3"/>
    <p:sldId id="278" r:id="rId4"/>
    <p:sldId id="258" r:id="rId5"/>
    <p:sldId id="279" r:id="rId6"/>
    <p:sldId id="322" r:id="rId7"/>
    <p:sldId id="282" r:id="rId8"/>
    <p:sldId id="283" r:id="rId9"/>
    <p:sldId id="294" r:id="rId10"/>
    <p:sldId id="318" r:id="rId11"/>
    <p:sldId id="298" r:id="rId12"/>
    <p:sldId id="299" r:id="rId13"/>
    <p:sldId id="301" r:id="rId14"/>
    <p:sldId id="302" r:id="rId15"/>
    <p:sldId id="304" r:id="rId16"/>
    <p:sldId id="305" r:id="rId17"/>
    <p:sldId id="306" r:id="rId18"/>
    <p:sldId id="307" r:id="rId19"/>
    <p:sldId id="308" r:id="rId20"/>
    <p:sldId id="310" r:id="rId21"/>
    <p:sldId id="311" r:id="rId22"/>
    <p:sldId id="312" r:id="rId23"/>
    <p:sldId id="320" r:id="rId24"/>
    <p:sldId id="321" r:id="rId25"/>
    <p:sldId id="313" r:id="rId26"/>
    <p:sldId id="314" r:id="rId27"/>
    <p:sldId id="315" r:id="rId28"/>
    <p:sldId id="316" r:id="rId29"/>
    <p:sldId id="288" r:id="rId30"/>
    <p:sldId id="317" r:id="rId31"/>
    <p:sldId id="29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897" autoAdjust="0"/>
    <p:restoredTop sz="94660"/>
  </p:normalViewPr>
  <p:slideViewPr>
    <p:cSldViewPr>
      <p:cViewPr>
        <p:scale>
          <a:sx n="60" d="100"/>
          <a:sy n="60" d="100"/>
        </p:scale>
        <p:origin x="-1590"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esktop\Dissertation\x-ray%20patient%20shee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dmin\Desktop\Dissertation\CT%20AND%20MRI.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dmin\Desktop\Dissertation\CT%20AND%20MRI.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admin\Desktop\Dissertation\CT%20AND%20MR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Desktop\Dissertation\x-ray%20patient%20sh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dmin\Desktop\Dissertation\x-ray%20patient%20she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Desktop\Dissertation\usg%20patient%20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dmin\Desktop\Dissertation\usg%20patient%20sh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dmin\Desktop\Dissertation\usg%20patient%20she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dmin\Desktop\Dissertation\CT%20AND%20MRI.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dmin\Desktop\Dissertation\CT%20AND%20MRI.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dmin\Desktop\Dissertation\CT%20AND%20MR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sz="1800" b="1" dirty="0"/>
              <a:t>WAITING </a:t>
            </a:r>
            <a:r>
              <a:rPr lang="en-US" sz="1800" b="1" dirty="0" smtClean="0"/>
              <a:t>TIME in X Ray</a:t>
            </a:r>
            <a:endParaRPr lang="en-US" dirty="0"/>
          </a:p>
        </c:rich>
      </c:tx>
      <c:layout/>
    </c:title>
    <c:view3D>
      <c:rotX val="0"/>
      <c:rotY val="0"/>
      <c:perspective val="20"/>
    </c:view3D>
    <c:plotArea>
      <c:layout/>
      <c:bar3DChart>
        <c:barDir val="col"/>
        <c:grouping val="clustered"/>
        <c:ser>
          <c:idx val="0"/>
          <c:order val="0"/>
          <c:tx>
            <c:strRef>
              <c:f>Sheet1!$E$220</c:f>
              <c:strCache>
                <c:ptCount val="1"/>
                <c:pt idx="0">
                  <c:v>PATIENT</c:v>
                </c:pt>
              </c:strCache>
            </c:strRef>
          </c:tx>
          <c:dLbls>
            <c:showVal val="1"/>
          </c:dLbls>
          <c:cat>
            <c:strRef>
              <c:f>Sheet1!$D$221:$D$223</c:f>
              <c:strCache>
                <c:ptCount val="3"/>
                <c:pt idx="0">
                  <c:v>5-30min</c:v>
                </c:pt>
                <c:pt idx="1">
                  <c:v>30 min-1hr</c:v>
                </c:pt>
                <c:pt idx="2">
                  <c:v>1hr-2hr</c:v>
                </c:pt>
              </c:strCache>
            </c:strRef>
          </c:cat>
          <c:val>
            <c:numRef>
              <c:f>Sheet1!$E$221:$E$223</c:f>
              <c:numCache>
                <c:formatCode>General</c:formatCode>
                <c:ptCount val="3"/>
                <c:pt idx="0">
                  <c:v>182</c:v>
                </c:pt>
                <c:pt idx="1">
                  <c:v>17</c:v>
                </c:pt>
                <c:pt idx="2">
                  <c:v>1</c:v>
                </c:pt>
              </c:numCache>
            </c:numRef>
          </c:val>
        </c:ser>
        <c:ser>
          <c:idx val="1"/>
          <c:order val="1"/>
          <c:tx>
            <c:strRef>
              <c:f>Sheet1!$F$220</c:f>
              <c:strCache>
                <c:ptCount val="1"/>
                <c:pt idx="0">
                  <c:v>%</c:v>
                </c:pt>
              </c:strCache>
            </c:strRef>
          </c:tx>
          <c:dLbls>
            <c:dLbl>
              <c:idx val="0"/>
              <c:layout/>
              <c:tx>
                <c:rich>
                  <a:bodyPr/>
                  <a:lstStyle/>
                  <a:p>
                    <a:r>
                      <a:rPr lang="en-US"/>
                      <a:t>93%</a:t>
                    </a:r>
                  </a:p>
                </c:rich>
              </c:tx>
              <c:showVal val="1"/>
            </c:dLbl>
            <c:dLbl>
              <c:idx val="1"/>
              <c:layout/>
              <c:tx>
                <c:rich>
                  <a:bodyPr/>
                  <a:lstStyle/>
                  <a:p>
                    <a:r>
                      <a:rPr lang="en-US"/>
                      <a:t>7%</a:t>
                    </a:r>
                  </a:p>
                </c:rich>
              </c:tx>
              <c:showVal val="1"/>
            </c:dLbl>
            <c:dLbl>
              <c:idx val="2"/>
              <c:layout/>
              <c:tx>
                <c:rich>
                  <a:bodyPr/>
                  <a:lstStyle/>
                  <a:p>
                    <a:r>
                      <a:rPr lang="en-US"/>
                      <a:t>0.25%</a:t>
                    </a:r>
                  </a:p>
                </c:rich>
              </c:tx>
              <c:showVal val="1"/>
            </c:dLbl>
            <c:showVal val="1"/>
          </c:dLbls>
          <c:cat>
            <c:strRef>
              <c:f>Sheet1!$D$221:$D$223</c:f>
              <c:strCache>
                <c:ptCount val="3"/>
                <c:pt idx="0">
                  <c:v>5-30min</c:v>
                </c:pt>
                <c:pt idx="1">
                  <c:v>30 min-1hr</c:v>
                </c:pt>
                <c:pt idx="2">
                  <c:v>1hr-2hr</c:v>
                </c:pt>
              </c:strCache>
            </c:strRef>
          </c:cat>
          <c:val>
            <c:numRef>
              <c:f>Sheet1!$F$221:$F$223</c:f>
              <c:numCache>
                <c:formatCode>General</c:formatCode>
                <c:ptCount val="3"/>
                <c:pt idx="0">
                  <c:v>91</c:v>
                </c:pt>
                <c:pt idx="1">
                  <c:v>8.5</c:v>
                </c:pt>
                <c:pt idx="2">
                  <c:v>0.5</c:v>
                </c:pt>
              </c:numCache>
            </c:numRef>
          </c:val>
        </c:ser>
        <c:dLbls>
          <c:showVal val="1"/>
        </c:dLbls>
        <c:shape val="cylinder"/>
        <c:axId val="90178304"/>
        <c:axId val="90550272"/>
        <c:axId val="0"/>
      </c:bar3DChart>
      <c:catAx>
        <c:axId val="90178304"/>
        <c:scaling>
          <c:orientation val="minMax"/>
        </c:scaling>
        <c:axPos val="b"/>
        <c:majorTickMark val="none"/>
        <c:tickLblPos val="nextTo"/>
        <c:crossAx val="90550272"/>
        <c:crosses val="autoZero"/>
        <c:auto val="1"/>
        <c:lblAlgn val="ctr"/>
        <c:lblOffset val="100"/>
      </c:catAx>
      <c:valAx>
        <c:axId val="90550272"/>
        <c:scaling>
          <c:orientation val="minMax"/>
        </c:scaling>
        <c:delete val="1"/>
        <c:axPos val="l"/>
        <c:numFmt formatCode="General" sourceLinked="1"/>
        <c:tickLblPos val="nextTo"/>
        <c:crossAx val="90178304"/>
        <c:crosses val="autoZero"/>
        <c:crossBetween val="between"/>
      </c:valAx>
    </c:plotArea>
    <c:legend>
      <c:legendPos val="t"/>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Waiting Time in MRI</a:t>
            </a:r>
          </a:p>
        </c:rich>
      </c:tx>
      <c:layout/>
    </c:title>
    <c:view3D>
      <c:rotX val="0"/>
      <c:rotY val="0"/>
      <c:perspective val="30"/>
    </c:view3D>
    <c:plotArea>
      <c:layout/>
      <c:bar3DChart>
        <c:barDir val="col"/>
        <c:grouping val="clustered"/>
        <c:ser>
          <c:idx val="0"/>
          <c:order val="0"/>
          <c:tx>
            <c:strRef>
              <c:f>Sheet1!$F$162</c:f>
              <c:strCache>
                <c:ptCount val="1"/>
                <c:pt idx="0">
                  <c:v>PATIENT</c:v>
                </c:pt>
              </c:strCache>
            </c:strRef>
          </c:tx>
          <c:dLbls>
            <c:showVal val="1"/>
          </c:dLbls>
          <c:cat>
            <c:strRef>
              <c:f>Sheet1!$E$163:$E$166</c:f>
              <c:strCache>
                <c:ptCount val="4"/>
                <c:pt idx="0">
                  <c:v>5-30min</c:v>
                </c:pt>
                <c:pt idx="1">
                  <c:v>30min-1hr</c:v>
                </c:pt>
                <c:pt idx="2">
                  <c:v>1hr-2hr</c:v>
                </c:pt>
                <c:pt idx="3">
                  <c:v>2hr-3hr</c:v>
                </c:pt>
              </c:strCache>
            </c:strRef>
          </c:cat>
          <c:val>
            <c:numRef>
              <c:f>Sheet1!$F$163:$F$166</c:f>
              <c:numCache>
                <c:formatCode>General</c:formatCode>
                <c:ptCount val="4"/>
                <c:pt idx="0">
                  <c:v>44</c:v>
                </c:pt>
                <c:pt idx="1">
                  <c:v>22</c:v>
                </c:pt>
                <c:pt idx="2">
                  <c:v>7</c:v>
                </c:pt>
                <c:pt idx="3">
                  <c:v>2</c:v>
                </c:pt>
              </c:numCache>
            </c:numRef>
          </c:val>
        </c:ser>
        <c:ser>
          <c:idx val="1"/>
          <c:order val="1"/>
          <c:tx>
            <c:strRef>
              <c:f>Sheet1!$G$162</c:f>
              <c:strCache>
                <c:ptCount val="1"/>
                <c:pt idx="0">
                  <c:v>%</c:v>
                </c:pt>
              </c:strCache>
            </c:strRef>
          </c:tx>
          <c:dLbls>
            <c:showVal val="1"/>
          </c:dLbls>
          <c:cat>
            <c:strRef>
              <c:f>Sheet1!$E$163:$E$166</c:f>
              <c:strCache>
                <c:ptCount val="4"/>
                <c:pt idx="0">
                  <c:v>5-30min</c:v>
                </c:pt>
                <c:pt idx="1">
                  <c:v>30min-1hr</c:v>
                </c:pt>
                <c:pt idx="2">
                  <c:v>1hr-2hr</c:v>
                </c:pt>
                <c:pt idx="3">
                  <c:v>2hr-3hr</c:v>
                </c:pt>
              </c:strCache>
            </c:strRef>
          </c:cat>
          <c:val>
            <c:numRef>
              <c:f>Sheet1!$G$163:$G$166</c:f>
              <c:numCache>
                <c:formatCode>0</c:formatCode>
                <c:ptCount val="4"/>
                <c:pt idx="0">
                  <c:v>58.666666666666593</c:v>
                </c:pt>
                <c:pt idx="1">
                  <c:v>29.333333333333297</c:v>
                </c:pt>
                <c:pt idx="2">
                  <c:v>9.3333333333333357</c:v>
                </c:pt>
                <c:pt idx="3">
                  <c:v>2.666666666666667</c:v>
                </c:pt>
              </c:numCache>
            </c:numRef>
          </c:val>
        </c:ser>
        <c:dLbls>
          <c:showVal val="1"/>
        </c:dLbls>
        <c:shape val="cylinder"/>
        <c:axId val="91550080"/>
        <c:axId val="91551616"/>
        <c:axId val="0"/>
      </c:bar3DChart>
      <c:catAx>
        <c:axId val="91550080"/>
        <c:scaling>
          <c:orientation val="minMax"/>
        </c:scaling>
        <c:axPos val="b"/>
        <c:majorTickMark val="none"/>
        <c:tickLblPos val="nextTo"/>
        <c:crossAx val="91551616"/>
        <c:crosses val="autoZero"/>
        <c:auto val="1"/>
        <c:lblAlgn val="ctr"/>
        <c:lblOffset val="100"/>
      </c:catAx>
      <c:valAx>
        <c:axId val="91551616"/>
        <c:scaling>
          <c:orientation val="minMax"/>
        </c:scaling>
        <c:delete val="1"/>
        <c:axPos val="l"/>
        <c:numFmt formatCode="General" sourceLinked="1"/>
        <c:tickLblPos val="nextTo"/>
        <c:crossAx val="91550080"/>
        <c:crosses val="autoZero"/>
        <c:crossBetween val="between"/>
      </c:valAx>
    </c:plotArea>
    <c:legend>
      <c:legendPos val="t"/>
      <c:layout/>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Dispatch Time In MRI</a:t>
            </a:r>
          </a:p>
        </c:rich>
      </c:tx>
      <c:layout/>
    </c:title>
    <c:view3D>
      <c:rotX val="0"/>
      <c:rotY val="0"/>
      <c:perspective val="30"/>
    </c:view3D>
    <c:plotArea>
      <c:layout/>
      <c:bar3DChart>
        <c:barDir val="col"/>
        <c:grouping val="clustered"/>
        <c:ser>
          <c:idx val="0"/>
          <c:order val="0"/>
          <c:tx>
            <c:strRef>
              <c:f>Sheet1!$F$179</c:f>
              <c:strCache>
                <c:ptCount val="1"/>
                <c:pt idx="0">
                  <c:v>PATIENT</c:v>
                </c:pt>
              </c:strCache>
            </c:strRef>
          </c:tx>
          <c:dLbls>
            <c:showVal val="1"/>
          </c:dLbls>
          <c:cat>
            <c:strRef>
              <c:f>Sheet1!$E$180:$E$184</c:f>
              <c:strCache>
                <c:ptCount val="5"/>
                <c:pt idx="0">
                  <c:v>10min-1hr</c:v>
                </c:pt>
                <c:pt idx="1">
                  <c:v>1hr-2hr</c:v>
                </c:pt>
                <c:pt idx="2">
                  <c:v>2hr-3hr</c:v>
                </c:pt>
                <c:pt idx="3">
                  <c:v>3hr-4hr</c:v>
                </c:pt>
                <c:pt idx="4">
                  <c:v>4hr-5hr</c:v>
                </c:pt>
              </c:strCache>
            </c:strRef>
          </c:cat>
          <c:val>
            <c:numRef>
              <c:f>Sheet1!$F$180:$F$184</c:f>
              <c:numCache>
                <c:formatCode>General</c:formatCode>
                <c:ptCount val="5"/>
                <c:pt idx="0">
                  <c:v>29</c:v>
                </c:pt>
                <c:pt idx="1">
                  <c:v>26</c:v>
                </c:pt>
                <c:pt idx="2">
                  <c:v>12</c:v>
                </c:pt>
                <c:pt idx="3">
                  <c:v>6</c:v>
                </c:pt>
                <c:pt idx="4">
                  <c:v>2</c:v>
                </c:pt>
              </c:numCache>
            </c:numRef>
          </c:val>
        </c:ser>
        <c:ser>
          <c:idx val="1"/>
          <c:order val="1"/>
          <c:tx>
            <c:strRef>
              <c:f>Sheet1!$G$179</c:f>
              <c:strCache>
                <c:ptCount val="1"/>
                <c:pt idx="0">
                  <c:v>%</c:v>
                </c:pt>
              </c:strCache>
            </c:strRef>
          </c:tx>
          <c:dLbls>
            <c:showVal val="1"/>
          </c:dLbls>
          <c:cat>
            <c:strRef>
              <c:f>Sheet1!$E$180:$E$184</c:f>
              <c:strCache>
                <c:ptCount val="5"/>
                <c:pt idx="0">
                  <c:v>10min-1hr</c:v>
                </c:pt>
                <c:pt idx="1">
                  <c:v>1hr-2hr</c:v>
                </c:pt>
                <c:pt idx="2">
                  <c:v>2hr-3hr</c:v>
                </c:pt>
                <c:pt idx="3">
                  <c:v>3hr-4hr</c:v>
                </c:pt>
                <c:pt idx="4">
                  <c:v>4hr-5hr</c:v>
                </c:pt>
              </c:strCache>
            </c:strRef>
          </c:cat>
          <c:val>
            <c:numRef>
              <c:f>Sheet1!$G$180:$G$184</c:f>
              <c:numCache>
                <c:formatCode>0</c:formatCode>
                <c:ptCount val="5"/>
                <c:pt idx="0">
                  <c:v>38.666666666666593</c:v>
                </c:pt>
                <c:pt idx="1">
                  <c:v>34.6666666666666</c:v>
                </c:pt>
                <c:pt idx="2">
                  <c:v>16</c:v>
                </c:pt>
                <c:pt idx="3">
                  <c:v>8</c:v>
                </c:pt>
                <c:pt idx="4">
                  <c:v>2.666666666666667</c:v>
                </c:pt>
              </c:numCache>
            </c:numRef>
          </c:val>
        </c:ser>
        <c:dLbls>
          <c:showVal val="1"/>
        </c:dLbls>
        <c:shape val="cylinder"/>
        <c:axId val="92945792"/>
        <c:axId val="92968064"/>
        <c:axId val="0"/>
      </c:bar3DChart>
      <c:catAx>
        <c:axId val="92945792"/>
        <c:scaling>
          <c:orientation val="minMax"/>
        </c:scaling>
        <c:axPos val="b"/>
        <c:majorTickMark val="none"/>
        <c:tickLblPos val="nextTo"/>
        <c:crossAx val="92968064"/>
        <c:crosses val="autoZero"/>
        <c:auto val="1"/>
        <c:lblAlgn val="ctr"/>
        <c:lblOffset val="100"/>
      </c:catAx>
      <c:valAx>
        <c:axId val="92968064"/>
        <c:scaling>
          <c:orientation val="minMax"/>
        </c:scaling>
        <c:delete val="1"/>
        <c:axPos val="l"/>
        <c:numFmt formatCode="General" sourceLinked="1"/>
        <c:tickLblPos val="nextTo"/>
        <c:crossAx val="92945792"/>
        <c:crosses val="autoZero"/>
        <c:crossBetween val="between"/>
      </c:valAx>
    </c:plotArea>
    <c:legend>
      <c:legendPos val="t"/>
      <c:layout/>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Total</a:t>
            </a:r>
            <a:r>
              <a:rPr lang="en-US" baseline="0"/>
              <a:t> Time in MRI</a:t>
            </a:r>
            <a:endParaRPr lang="en-US"/>
          </a:p>
        </c:rich>
      </c:tx>
      <c:layout/>
    </c:title>
    <c:view3D>
      <c:rotX val="0"/>
      <c:rotY val="0"/>
      <c:perspective val="30"/>
    </c:view3D>
    <c:plotArea>
      <c:layout/>
      <c:bar3DChart>
        <c:barDir val="col"/>
        <c:grouping val="clustered"/>
        <c:ser>
          <c:idx val="0"/>
          <c:order val="0"/>
          <c:tx>
            <c:strRef>
              <c:f>Sheet1!$F$199</c:f>
              <c:strCache>
                <c:ptCount val="1"/>
                <c:pt idx="0">
                  <c:v>PATIENT</c:v>
                </c:pt>
              </c:strCache>
            </c:strRef>
          </c:tx>
          <c:dLbls>
            <c:showVal val="1"/>
          </c:dLbls>
          <c:cat>
            <c:strRef>
              <c:f>Sheet1!$E$200:$E$205</c:f>
              <c:strCache>
                <c:ptCount val="6"/>
                <c:pt idx="0">
                  <c:v>1hr-2hr</c:v>
                </c:pt>
                <c:pt idx="1">
                  <c:v>2hr-3hr</c:v>
                </c:pt>
                <c:pt idx="2">
                  <c:v>3hr-4hr</c:v>
                </c:pt>
                <c:pt idx="3">
                  <c:v>4hr-5hr</c:v>
                </c:pt>
                <c:pt idx="4">
                  <c:v>5hr-6hr</c:v>
                </c:pt>
                <c:pt idx="5">
                  <c:v>6hr-7hr</c:v>
                </c:pt>
              </c:strCache>
            </c:strRef>
          </c:cat>
          <c:val>
            <c:numRef>
              <c:f>Sheet1!$F$200:$F$205</c:f>
              <c:numCache>
                <c:formatCode>General</c:formatCode>
                <c:ptCount val="6"/>
                <c:pt idx="0">
                  <c:v>18</c:v>
                </c:pt>
                <c:pt idx="1">
                  <c:v>30</c:v>
                </c:pt>
                <c:pt idx="2">
                  <c:v>13</c:v>
                </c:pt>
                <c:pt idx="3">
                  <c:v>8</c:v>
                </c:pt>
                <c:pt idx="4">
                  <c:v>4</c:v>
                </c:pt>
                <c:pt idx="5">
                  <c:v>2</c:v>
                </c:pt>
              </c:numCache>
            </c:numRef>
          </c:val>
        </c:ser>
        <c:ser>
          <c:idx val="1"/>
          <c:order val="1"/>
          <c:tx>
            <c:strRef>
              <c:f>Sheet1!$G$199</c:f>
              <c:strCache>
                <c:ptCount val="1"/>
                <c:pt idx="0">
                  <c:v>%</c:v>
                </c:pt>
              </c:strCache>
            </c:strRef>
          </c:tx>
          <c:dLbls>
            <c:showVal val="1"/>
          </c:dLbls>
          <c:cat>
            <c:strRef>
              <c:f>Sheet1!$E$200:$E$205</c:f>
              <c:strCache>
                <c:ptCount val="6"/>
                <c:pt idx="0">
                  <c:v>1hr-2hr</c:v>
                </c:pt>
                <c:pt idx="1">
                  <c:v>2hr-3hr</c:v>
                </c:pt>
                <c:pt idx="2">
                  <c:v>3hr-4hr</c:v>
                </c:pt>
                <c:pt idx="3">
                  <c:v>4hr-5hr</c:v>
                </c:pt>
                <c:pt idx="4">
                  <c:v>5hr-6hr</c:v>
                </c:pt>
                <c:pt idx="5">
                  <c:v>6hr-7hr</c:v>
                </c:pt>
              </c:strCache>
            </c:strRef>
          </c:cat>
          <c:val>
            <c:numRef>
              <c:f>Sheet1!$G$200:$G$205</c:f>
              <c:numCache>
                <c:formatCode>0</c:formatCode>
                <c:ptCount val="6"/>
                <c:pt idx="0">
                  <c:v>24</c:v>
                </c:pt>
                <c:pt idx="1">
                  <c:v>40</c:v>
                </c:pt>
                <c:pt idx="2">
                  <c:v>17.333333333333304</c:v>
                </c:pt>
                <c:pt idx="3">
                  <c:v>10.666666666666679</c:v>
                </c:pt>
                <c:pt idx="4">
                  <c:v>5.3333333333333401</c:v>
                </c:pt>
                <c:pt idx="5">
                  <c:v>2.666666666666667</c:v>
                </c:pt>
              </c:numCache>
            </c:numRef>
          </c:val>
        </c:ser>
        <c:dLbls>
          <c:showVal val="1"/>
        </c:dLbls>
        <c:shape val="cylinder"/>
        <c:axId val="92994176"/>
        <c:axId val="93073792"/>
        <c:axId val="0"/>
      </c:bar3DChart>
      <c:catAx>
        <c:axId val="92994176"/>
        <c:scaling>
          <c:orientation val="minMax"/>
        </c:scaling>
        <c:axPos val="b"/>
        <c:majorTickMark val="none"/>
        <c:tickLblPos val="nextTo"/>
        <c:crossAx val="93073792"/>
        <c:crosses val="autoZero"/>
        <c:auto val="1"/>
        <c:lblAlgn val="ctr"/>
        <c:lblOffset val="100"/>
      </c:catAx>
      <c:valAx>
        <c:axId val="93073792"/>
        <c:scaling>
          <c:orientation val="minMax"/>
        </c:scaling>
        <c:delete val="1"/>
        <c:axPos val="l"/>
        <c:numFmt formatCode="General" sourceLinked="1"/>
        <c:tickLblPos val="nextTo"/>
        <c:crossAx val="92994176"/>
        <c:crosses val="autoZero"/>
        <c:crossBetween val="between"/>
      </c:valAx>
    </c:plotArea>
    <c:legend>
      <c:legendPos val="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a:t>Dispatch </a:t>
            </a:r>
            <a:r>
              <a:rPr lang="en-US" dirty="0" smtClean="0"/>
              <a:t>Time in</a:t>
            </a:r>
            <a:r>
              <a:rPr lang="en-US" baseline="0" dirty="0" smtClean="0"/>
              <a:t> X Ray</a:t>
            </a:r>
            <a:endParaRPr lang="en-US" dirty="0"/>
          </a:p>
        </c:rich>
      </c:tx>
      <c:layout/>
    </c:title>
    <c:view3D>
      <c:rotX val="0"/>
      <c:rotY val="0"/>
      <c:perspective val="30"/>
    </c:view3D>
    <c:plotArea>
      <c:layout/>
      <c:bar3DChart>
        <c:barDir val="col"/>
        <c:grouping val="clustered"/>
        <c:ser>
          <c:idx val="0"/>
          <c:order val="0"/>
          <c:tx>
            <c:strRef>
              <c:f>Sheet1!$E$254</c:f>
              <c:strCache>
                <c:ptCount val="1"/>
                <c:pt idx="0">
                  <c:v>PATIENT</c:v>
                </c:pt>
              </c:strCache>
            </c:strRef>
          </c:tx>
          <c:dLbls>
            <c:showVal val="1"/>
          </c:dLbls>
          <c:cat>
            <c:strRef>
              <c:f>Sheet1!$D$255:$D$259</c:f>
              <c:strCache>
                <c:ptCount val="5"/>
                <c:pt idx="0">
                  <c:v>10min-1hr</c:v>
                </c:pt>
                <c:pt idx="1">
                  <c:v>1hr-2hr</c:v>
                </c:pt>
                <c:pt idx="2">
                  <c:v>2hr-3hr</c:v>
                </c:pt>
                <c:pt idx="3">
                  <c:v>3hr-4hr</c:v>
                </c:pt>
                <c:pt idx="4">
                  <c:v>4hr-5hr</c:v>
                </c:pt>
              </c:strCache>
            </c:strRef>
          </c:cat>
          <c:val>
            <c:numRef>
              <c:f>Sheet1!$E$255:$E$259</c:f>
              <c:numCache>
                <c:formatCode>General</c:formatCode>
                <c:ptCount val="5"/>
                <c:pt idx="0">
                  <c:v>64</c:v>
                </c:pt>
                <c:pt idx="1">
                  <c:v>72</c:v>
                </c:pt>
                <c:pt idx="2">
                  <c:v>33</c:v>
                </c:pt>
                <c:pt idx="3">
                  <c:v>26</c:v>
                </c:pt>
                <c:pt idx="4">
                  <c:v>5</c:v>
                </c:pt>
              </c:numCache>
            </c:numRef>
          </c:val>
        </c:ser>
        <c:ser>
          <c:idx val="1"/>
          <c:order val="1"/>
          <c:tx>
            <c:strRef>
              <c:f>Sheet1!$F$254</c:f>
              <c:strCache>
                <c:ptCount val="1"/>
                <c:pt idx="0">
                  <c:v>%</c:v>
                </c:pt>
              </c:strCache>
            </c:strRef>
          </c:tx>
          <c:dLbls>
            <c:showVal val="1"/>
          </c:dLbls>
          <c:cat>
            <c:strRef>
              <c:f>Sheet1!$D$255:$D$259</c:f>
              <c:strCache>
                <c:ptCount val="5"/>
                <c:pt idx="0">
                  <c:v>10min-1hr</c:v>
                </c:pt>
                <c:pt idx="1">
                  <c:v>1hr-2hr</c:v>
                </c:pt>
                <c:pt idx="2">
                  <c:v>2hr-3hr</c:v>
                </c:pt>
                <c:pt idx="3">
                  <c:v>3hr-4hr</c:v>
                </c:pt>
                <c:pt idx="4">
                  <c:v>4hr-5hr</c:v>
                </c:pt>
              </c:strCache>
            </c:strRef>
          </c:cat>
          <c:val>
            <c:numRef>
              <c:f>Sheet1!$F$255:$F$259</c:f>
              <c:numCache>
                <c:formatCode>General</c:formatCode>
                <c:ptCount val="5"/>
                <c:pt idx="0">
                  <c:v>32</c:v>
                </c:pt>
                <c:pt idx="1">
                  <c:v>36</c:v>
                </c:pt>
                <c:pt idx="2">
                  <c:v>16.5</c:v>
                </c:pt>
                <c:pt idx="3">
                  <c:v>13</c:v>
                </c:pt>
                <c:pt idx="4">
                  <c:v>2.5</c:v>
                </c:pt>
              </c:numCache>
            </c:numRef>
          </c:val>
        </c:ser>
        <c:dLbls>
          <c:showVal val="1"/>
        </c:dLbls>
        <c:shape val="cylinder"/>
        <c:axId val="90564096"/>
        <c:axId val="90565632"/>
        <c:axId val="0"/>
      </c:bar3DChart>
      <c:catAx>
        <c:axId val="90564096"/>
        <c:scaling>
          <c:orientation val="minMax"/>
        </c:scaling>
        <c:axPos val="b"/>
        <c:majorTickMark val="none"/>
        <c:tickLblPos val="nextTo"/>
        <c:crossAx val="90565632"/>
        <c:crosses val="autoZero"/>
        <c:auto val="1"/>
        <c:lblAlgn val="ctr"/>
        <c:lblOffset val="100"/>
      </c:catAx>
      <c:valAx>
        <c:axId val="90565632"/>
        <c:scaling>
          <c:orientation val="minMax"/>
        </c:scaling>
        <c:delete val="1"/>
        <c:axPos val="l"/>
        <c:numFmt formatCode="General" sourceLinked="1"/>
        <c:tickLblPos val="nextTo"/>
        <c:crossAx val="90564096"/>
        <c:crosses val="autoZero"/>
        <c:crossBetween val="between"/>
      </c:valAx>
    </c:plotArea>
    <c:legend>
      <c:legendPos val="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dirty="0"/>
              <a:t>Total </a:t>
            </a:r>
            <a:r>
              <a:rPr lang="en-US" dirty="0" smtClean="0"/>
              <a:t>Time in X Ray</a:t>
            </a:r>
            <a:endParaRPr lang="en-US" dirty="0"/>
          </a:p>
        </c:rich>
      </c:tx>
      <c:layout/>
    </c:title>
    <c:view3D>
      <c:rotX val="0"/>
      <c:rotY val="0"/>
      <c:perspective val="30"/>
    </c:view3D>
    <c:plotArea>
      <c:layout/>
      <c:bar3DChart>
        <c:barDir val="col"/>
        <c:grouping val="clustered"/>
        <c:ser>
          <c:idx val="0"/>
          <c:order val="0"/>
          <c:tx>
            <c:strRef>
              <c:f>Sheet1!$E$237</c:f>
              <c:strCache>
                <c:ptCount val="1"/>
                <c:pt idx="0">
                  <c:v>PATIENT</c:v>
                </c:pt>
              </c:strCache>
            </c:strRef>
          </c:tx>
          <c:dLbls>
            <c:showVal val="1"/>
          </c:dLbls>
          <c:cat>
            <c:strRef>
              <c:f>Sheet1!$D$238:$D$243</c:f>
              <c:strCache>
                <c:ptCount val="6"/>
                <c:pt idx="0">
                  <c:v>1hr-2hr</c:v>
                </c:pt>
                <c:pt idx="1">
                  <c:v>2hr-3hr</c:v>
                </c:pt>
                <c:pt idx="2">
                  <c:v>3hr-4hr</c:v>
                </c:pt>
                <c:pt idx="3">
                  <c:v>4hr-5hr</c:v>
                </c:pt>
                <c:pt idx="4">
                  <c:v>5hr-6hr</c:v>
                </c:pt>
                <c:pt idx="5">
                  <c:v>6hr-7hr</c:v>
                </c:pt>
              </c:strCache>
            </c:strRef>
          </c:cat>
          <c:val>
            <c:numRef>
              <c:f>Sheet1!$E$238:$E$243</c:f>
              <c:numCache>
                <c:formatCode>General</c:formatCode>
                <c:ptCount val="6"/>
                <c:pt idx="0">
                  <c:v>33</c:v>
                </c:pt>
                <c:pt idx="1">
                  <c:v>32</c:v>
                </c:pt>
                <c:pt idx="2">
                  <c:v>47</c:v>
                </c:pt>
                <c:pt idx="3">
                  <c:v>45</c:v>
                </c:pt>
                <c:pt idx="4">
                  <c:v>27</c:v>
                </c:pt>
                <c:pt idx="5">
                  <c:v>16</c:v>
                </c:pt>
              </c:numCache>
            </c:numRef>
          </c:val>
        </c:ser>
        <c:ser>
          <c:idx val="1"/>
          <c:order val="1"/>
          <c:tx>
            <c:strRef>
              <c:f>Sheet1!$F$237</c:f>
              <c:strCache>
                <c:ptCount val="1"/>
                <c:pt idx="0">
                  <c:v>%</c:v>
                </c:pt>
              </c:strCache>
            </c:strRef>
          </c:tx>
          <c:dLbls>
            <c:showVal val="1"/>
          </c:dLbls>
          <c:cat>
            <c:strRef>
              <c:f>Sheet1!$D$238:$D$243</c:f>
              <c:strCache>
                <c:ptCount val="6"/>
                <c:pt idx="0">
                  <c:v>1hr-2hr</c:v>
                </c:pt>
                <c:pt idx="1">
                  <c:v>2hr-3hr</c:v>
                </c:pt>
                <c:pt idx="2">
                  <c:v>3hr-4hr</c:v>
                </c:pt>
                <c:pt idx="3">
                  <c:v>4hr-5hr</c:v>
                </c:pt>
                <c:pt idx="4">
                  <c:v>5hr-6hr</c:v>
                </c:pt>
                <c:pt idx="5">
                  <c:v>6hr-7hr</c:v>
                </c:pt>
              </c:strCache>
            </c:strRef>
          </c:cat>
          <c:val>
            <c:numRef>
              <c:f>Sheet1!$F$238:$F$243</c:f>
              <c:numCache>
                <c:formatCode>General</c:formatCode>
                <c:ptCount val="6"/>
                <c:pt idx="0">
                  <c:v>16.5</c:v>
                </c:pt>
                <c:pt idx="1">
                  <c:v>16</c:v>
                </c:pt>
                <c:pt idx="2">
                  <c:v>23.5</c:v>
                </c:pt>
                <c:pt idx="3">
                  <c:v>22.5</c:v>
                </c:pt>
                <c:pt idx="4">
                  <c:v>13.5</c:v>
                </c:pt>
                <c:pt idx="5">
                  <c:v>8</c:v>
                </c:pt>
              </c:numCache>
            </c:numRef>
          </c:val>
        </c:ser>
        <c:dLbls>
          <c:showVal val="1"/>
        </c:dLbls>
        <c:shape val="cylinder"/>
        <c:axId val="91267840"/>
        <c:axId val="91269376"/>
        <c:axId val="0"/>
      </c:bar3DChart>
      <c:catAx>
        <c:axId val="91267840"/>
        <c:scaling>
          <c:orientation val="minMax"/>
        </c:scaling>
        <c:axPos val="b"/>
        <c:majorTickMark val="none"/>
        <c:tickLblPos val="nextTo"/>
        <c:crossAx val="91269376"/>
        <c:crosses val="autoZero"/>
        <c:auto val="1"/>
        <c:lblAlgn val="ctr"/>
        <c:lblOffset val="100"/>
      </c:catAx>
      <c:valAx>
        <c:axId val="91269376"/>
        <c:scaling>
          <c:orientation val="minMax"/>
        </c:scaling>
        <c:delete val="1"/>
        <c:axPos val="l"/>
        <c:numFmt formatCode="General" sourceLinked="1"/>
        <c:majorTickMark val="none"/>
        <c:tickLblPos val="nextTo"/>
        <c:crossAx val="91267840"/>
        <c:crosses val="autoZero"/>
        <c:crossBetween val="between"/>
      </c:valAx>
    </c:plotArea>
    <c:legend>
      <c:legendPos val="t"/>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Waiting</a:t>
            </a:r>
            <a:r>
              <a:rPr lang="en-US" baseline="0"/>
              <a:t> Time In USG</a:t>
            </a:r>
            <a:endParaRPr lang="en-US"/>
          </a:p>
        </c:rich>
      </c:tx>
      <c:layout/>
    </c:title>
    <c:view3D>
      <c:rotX val="0"/>
      <c:rotY val="0"/>
      <c:perspective val="30"/>
    </c:view3D>
    <c:sideWall>
      <c:spPr>
        <a:noFill/>
        <a:ln w="25400">
          <a:noFill/>
        </a:ln>
      </c:spPr>
    </c:sideWall>
    <c:backWall>
      <c:spPr>
        <a:noFill/>
        <a:ln w="25400">
          <a:noFill/>
        </a:ln>
      </c:spPr>
    </c:backWall>
    <c:plotArea>
      <c:layout/>
      <c:bar3DChart>
        <c:barDir val="col"/>
        <c:grouping val="clustered"/>
        <c:ser>
          <c:idx val="0"/>
          <c:order val="0"/>
          <c:tx>
            <c:strRef>
              <c:f>Sheet1!$C$219</c:f>
              <c:strCache>
                <c:ptCount val="1"/>
                <c:pt idx="0">
                  <c:v>PATIENT</c:v>
                </c:pt>
              </c:strCache>
            </c:strRef>
          </c:tx>
          <c:dLbls>
            <c:showVal val="1"/>
          </c:dLbls>
          <c:cat>
            <c:strRef>
              <c:f>Sheet1!$B$220:$B$223</c:f>
              <c:strCache>
                <c:ptCount val="4"/>
                <c:pt idx="0">
                  <c:v>5-30min</c:v>
                </c:pt>
                <c:pt idx="1">
                  <c:v>30-1hr</c:v>
                </c:pt>
                <c:pt idx="2">
                  <c:v>1hr-2hr</c:v>
                </c:pt>
                <c:pt idx="3">
                  <c:v>2hr-3hr</c:v>
                </c:pt>
              </c:strCache>
            </c:strRef>
          </c:cat>
          <c:val>
            <c:numRef>
              <c:f>Sheet1!$C$220:$C$223</c:f>
              <c:numCache>
                <c:formatCode>General</c:formatCode>
                <c:ptCount val="4"/>
                <c:pt idx="0">
                  <c:v>57</c:v>
                </c:pt>
                <c:pt idx="1">
                  <c:v>52</c:v>
                </c:pt>
                <c:pt idx="2">
                  <c:v>37</c:v>
                </c:pt>
                <c:pt idx="3">
                  <c:v>4</c:v>
                </c:pt>
              </c:numCache>
            </c:numRef>
          </c:val>
        </c:ser>
        <c:ser>
          <c:idx val="1"/>
          <c:order val="1"/>
          <c:tx>
            <c:strRef>
              <c:f>Sheet1!$D$219</c:f>
              <c:strCache>
                <c:ptCount val="1"/>
                <c:pt idx="0">
                  <c:v>%</c:v>
                </c:pt>
              </c:strCache>
            </c:strRef>
          </c:tx>
          <c:dLbls>
            <c:showVal val="1"/>
          </c:dLbls>
          <c:cat>
            <c:strRef>
              <c:f>Sheet1!$B$220:$B$223</c:f>
              <c:strCache>
                <c:ptCount val="4"/>
                <c:pt idx="0">
                  <c:v>5-30min</c:v>
                </c:pt>
                <c:pt idx="1">
                  <c:v>30-1hr</c:v>
                </c:pt>
                <c:pt idx="2">
                  <c:v>1hr-2hr</c:v>
                </c:pt>
                <c:pt idx="3">
                  <c:v>2hr-3hr</c:v>
                </c:pt>
              </c:strCache>
            </c:strRef>
          </c:cat>
          <c:val>
            <c:numRef>
              <c:f>Sheet1!$D$220:$D$223</c:f>
              <c:numCache>
                <c:formatCode>0</c:formatCode>
                <c:ptCount val="4"/>
                <c:pt idx="0" formatCode="General">
                  <c:v>38</c:v>
                </c:pt>
                <c:pt idx="1">
                  <c:v>34.666666666666544</c:v>
                </c:pt>
                <c:pt idx="2">
                  <c:v>24.666666666666668</c:v>
                </c:pt>
                <c:pt idx="3">
                  <c:v>2.666666666666667</c:v>
                </c:pt>
              </c:numCache>
            </c:numRef>
          </c:val>
        </c:ser>
        <c:dLbls>
          <c:showVal val="1"/>
        </c:dLbls>
        <c:shape val="cylinder"/>
        <c:axId val="91316608"/>
        <c:axId val="91318144"/>
        <c:axId val="0"/>
      </c:bar3DChart>
      <c:catAx>
        <c:axId val="91316608"/>
        <c:scaling>
          <c:orientation val="minMax"/>
        </c:scaling>
        <c:axPos val="b"/>
        <c:majorTickMark val="none"/>
        <c:tickLblPos val="nextTo"/>
        <c:crossAx val="91318144"/>
        <c:crosses val="autoZero"/>
        <c:auto val="1"/>
        <c:lblAlgn val="ctr"/>
        <c:lblOffset val="100"/>
      </c:catAx>
      <c:valAx>
        <c:axId val="91318144"/>
        <c:scaling>
          <c:orientation val="minMax"/>
        </c:scaling>
        <c:delete val="1"/>
        <c:axPos val="l"/>
        <c:numFmt formatCode="General" sourceLinked="1"/>
        <c:tickLblPos val="nextTo"/>
        <c:crossAx val="91316608"/>
        <c:crosses val="autoZero"/>
        <c:crossBetween val="between"/>
      </c:valAx>
    </c:plotArea>
    <c:legend>
      <c:legendPos val="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Dispatch Time In USG</a:t>
            </a:r>
          </a:p>
        </c:rich>
      </c:tx>
      <c:layout>
        <c:manualLayout>
          <c:xMode val="edge"/>
          <c:yMode val="edge"/>
          <c:x val="0.21672922134733186"/>
          <c:y val="2.7777777777777832E-2"/>
        </c:manualLayout>
      </c:layout>
    </c:title>
    <c:view3D>
      <c:rotX val="0"/>
      <c:rotY val="0"/>
      <c:perspective val="30"/>
    </c:view3D>
    <c:plotArea>
      <c:layout/>
      <c:bar3DChart>
        <c:barDir val="col"/>
        <c:grouping val="clustered"/>
        <c:ser>
          <c:idx val="0"/>
          <c:order val="0"/>
          <c:tx>
            <c:strRef>
              <c:f>Sheet1!$C$236</c:f>
              <c:strCache>
                <c:ptCount val="1"/>
                <c:pt idx="0">
                  <c:v>PATIENT</c:v>
                </c:pt>
              </c:strCache>
            </c:strRef>
          </c:tx>
          <c:dLbls>
            <c:showVal val="1"/>
          </c:dLbls>
          <c:cat>
            <c:strRef>
              <c:f>Sheet1!$B$237:$B$241</c:f>
              <c:strCache>
                <c:ptCount val="5"/>
                <c:pt idx="0">
                  <c:v>10min-1hr</c:v>
                </c:pt>
                <c:pt idx="1">
                  <c:v>1hr-2hr</c:v>
                </c:pt>
                <c:pt idx="2">
                  <c:v>2hr-3hr</c:v>
                </c:pt>
                <c:pt idx="3">
                  <c:v>3hr-4hr</c:v>
                </c:pt>
                <c:pt idx="4">
                  <c:v>4hr-5hr</c:v>
                </c:pt>
              </c:strCache>
            </c:strRef>
          </c:cat>
          <c:val>
            <c:numRef>
              <c:f>Sheet1!$C$237:$C$241</c:f>
              <c:numCache>
                <c:formatCode>General</c:formatCode>
                <c:ptCount val="5"/>
                <c:pt idx="0">
                  <c:v>65</c:v>
                </c:pt>
                <c:pt idx="1">
                  <c:v>48</c:v>
                </c:pt>
                <c:pt idx="2">
                  <c:v>24</c:v>
                </c:pt>
                <c:pt idx="3">
                  <c:v>6</c:v>
                </c:pt>
                <c:pt idx="4">
                  <c:v>7</c:v>
                </c:pt>
              </c:numCache>
            </c:numRef>
          </c:val>
        </c:ser>
        <c:ser>
          <c:idx val="1"/>
          <c:order val="1"/>
          <c:tx>
            <c:strRef>
              <c:f>Sheet1!$D$236</c:f>
              <c:strCache>
                <c:ptCount val="1"/>
                <c:pt idx="0">
                  <c:v>%</c:v>
                </c:pt>
              </c:strCache>
            </c:strRef>
          </c:tx>
          <c:dLbls>
            <c:showVal val="1"/>
          </c:dLbls>
          <c:cat>
            <c:strRef>
              <c:f>Sheet1!$B$237:$B$241</c:f>
              <c:strCache>
                <c:ptCount val="5"/>
                <c:pt idx="0">
                  <c:v>10min-1hr</c:v>
                </c:pt>
                <c:pt idx="1">
                  <c:v>1hr-2hr</c:v>
                </c:pt>
                <c:pt idx="2">
                  <c:v>2hr-3hr</c:v>
                </c:pt>
                <c:pt idx="3">
                  <c:v>3hr-4hr</c:v>
                </c:pt>
                <c:pt idx="4">
                  <c:v>4hr-5hr</c:v>
                </c:pt>
              </c:strCache>
            </c:strRef>
          </c:cat>
          <c:val>
            <c:numRef>
              <c:f>Sheet1!$D$237:$D$241</c:f>
              <c:numCache>
                <c:formatCode>0</c:formatCode>
                <c:ptCount val="5"/>
                <c:pt idx="0">
                  <c:v>43.333333333333336</c:v>
                </c:pt>
                <c:pt idx="1">
                  <c:v>32</c:v>
                </c:pt>
                <c:pt idx="2">
                  <c:v>16</c:v>
                </c:pt>
                <c:pt idx="3">
                  <c:v>4</c:v>
                </c:pt>
                <c:pt idx="4">
                  <c:v>4.666666666666667</c:v>
                </c:pt>
              </c:numCache>
            </c:numRef>
          </c:val>
        </c:ser>
        <c:dLbls>
          <c:showVal val="1"/>
        </c:dLbls>
        <c:shape val="cylinder"/>
        <c:axId val="91340160"/>
        <c:axId val="91346048"/>
        <c:axId val="0"/>
      </c:bar3DChart>
      <c:catAx>
        <c:axId val="91340160"/>
        <c:scaling>
          <c:orientation val="minMax"/>
        </c:scaling>
        <c:axPos val="b"/>
        <c:majorTickMark val="none"/>
        <c:tickLblPos val="nextTo"/>
        <c:crossAx val="91346048"/>
        <c:crosses val="autoZero"/>
        <c:auto val="1"/>
        <c:lblAlgn val="ctr"/>
        <c:lblOffset val="100"/>
      </c:catAx>
      <c:valAx>
        <c:axId val="91346048"/>
        <c:scaling>
          <c:orientation val="minMax"/>
        </c:scaling>
        <c:delete val="1"/>
        <c:axPos val="l"/>
        <c:numFmt formatCode="General" sourceLinked="1"/>
        <c:tickLblPos val="nextTo"/>
        <c:crossAx val="91340160"/>
        <c:crosses val="autoZero"/>
        <c:crossBetween val="between"/>
      </c:valAx>
    </c:plotArea>
    <c:legend>
      <c:legendPos val="t"/>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Total Time of USG</a:t>
            </a:r>
          </a:p>
        </c:rich>
      </c:tx>
      <c:layout/>
    </c:title>
    <c:view3D>
      <c:rotX val="0"/>
      <c:rotY val="0"/>
      <c:perspective val="30"/>
    </c:view3D>
    <c:plotArea>
      <c:layout/>
      <c:bar3DChart>
        <c:barDir val="col"/>
        <c:grouping val="clustered"/>
        <c:ser>
          <c:idx val="0"/>
          <c:order val="0"/>
          <c:tx>
            <c:strRef>
              <c:f>Sheet1!$C$252</c:f>
              <c:strCache>
                <c:ptCount val="1"/>
                <c:pt idx="0">
                  <c:v>PATIENT</c:v>
                </c:pt>
              </c:strCache>
            </c:strRef>
          </c:tx>
          <c:dLbls>
            <c:showVal val="1"/>
          </c:dLbls>
          <c:cat>
            <c:strRef>
              <c:f>Sheet1!$B$253:$B$258</c:f>
              <c:strCache>
                <c:ptCount val="6"/>
                <c:pt idx="0">
                  <c:v>1hr-2hr</c:v>
                </c:pt>
                <c:pt idx="1">
                  <c:v>2hr-3hr</c:v>
                </c:pt>
                <c:pt idx="2">
                  <c:v>3hr-4hr</c:v>
                </c:pt>
                <c:pt idx="3">
                  <c:v>4hr-5hr</c:v>
                </c:pt>
                <c:pt idx="4">
                  <c:v>5hr-6hr</c:v>
                </c:pt>
                <c:pt idx="5">
                  <c:v>6hr-7hr</c:v>
                </c:pt>
              </c:strCache>
            </c:strRef>
          </c:cat>
          <c:val>
            <c:numRef>
              <c:f>Sheet1!$C$253:$C$258</c:f>
              <c:numCache>
                <c:formatCode>General</c:formatCode>
                <c:ptCount val="6"/>
                <c:pt idx="0">
                  <c:v>53</c:v>
                </c:pt>
                <c:pt idx="1">
                  <c:v>43</c:v>
                </c:pt>
                <c:pt idx="2">
                  <c:v>35</c:v>
                </c:pt>
                <c:pt idx="3">
                  <c:v>11</c:v>
                </c:pt>
                <c:pt idx="4">
                  <c:v>6</c:v>
                </c:pt>
                <c:pt idx="5">
                  <c:v>2</c:v>
                </c:pt>
              </c:numCache>
            </c:numRef>
          </c:val>
        </c:ser>
        <c:ser>
          <c:idx val="1"/>
          <c:order val="1"/>
          <c:tx>
            <c:strRef>
              <c:f>Sheet1!$D$252</c:f>
              <c:strCache>
                <c:ptCount val="1"/>
                <c:pt idx="0">
                  <c:v>%</c:v>
                </c:pt>
              </c:strCache>
            </c:strRef>
          </c:tx>
          <c:dLbls>
            <c:showVal val="1"/>
          </c:dLbls>
          <c:cat>
            <c:strRef>
              <c:f>Sheet1!$B$253:$B$258</c:f>
              <c:strCache>
                <c:ptCount val="6"/>
                <c:pt idx="0">
                  <c:v>1hr-2hr</c:v>
                </c:pt>
                <c:pt idx="1">
                  <c:v>2hr-3hr</c:v>
                </c:pt>
                <c:pt idx="2">
                  <c:v>3hr-4hr</c:v>
                </c:pt>
                <c:pt idx="3">
                  <c:v>4hr-5hr</c:v>
                </c:pt>
                <c:pt idx="4">
                  <c:v>5hr-6hr</c:v>
                </c:pt>
                <c:pt idx="5">
                  <c:v>6hr-7hr</c:v>
                </c:pt>
              </c:strCache>
            </c:strRef>
          </c:cat>
          <c:val>
            <c:numRef>
              <c:f>Sheet1!$D$253:$D$258</c:f>
              <c:numCache>
                <c:formatCode>0</c:formatCode>
                <c:ptCount val="6"/>
                <c:pt idx="0">
                  <c:v>35.333333333333336</c:v>
                </c:pt>
                <c:pt idx="1">
                  <c:v>28.666666666666668</c:v>
                </c:pt>
                <c:pt idx="2">
                  <c:v>23.333333333333275</c:v>
                </c:pt>
                <c:pt idx="3">
                  <c:v>7.3333333333333428</c:v>
                </c:pt>
                <c:pt idx="4">
                  <c:v>4</c:v>
                </c:pt>
                <c:pt idx="5">
                  <c:v>1.3333333333333335</c:v>
                </c:pt>
              </c:numCache>
            </c:numRef>
          </c:val>
        </c:ser>
        <c:dLbls>
          <c:showVal val="1"/>
        </c:dLbls>
        <c:shape val="cylinder"/>
        <c:axId val="91380352"/>
        <c:axId val="91386240"/>
        <c:axId val="0"/>
      </c:bar3DChart>
      <c:catAx>
        <c:axId val="91380352"/>
        <c:scaling>
          <c:orientation val="minMax"/>
        </c:scaling>
        <c:axPos val="b"/>
        <c:majorTickMark val="none"/>
        <c:tickLblPos val="nextTo"/>
        <c:crossAx val="91386240"/>
        <c:crosses val="autoZero"/>
        <c:auto val="1"/>
        <c:lblAlgn val="ctr"/>
        <c:lblOffset val="100"/>
      </c:catAx>
      <c:valAx>
        <c:axId val="91386240"/>
        <c:scaling>
          <c:orientation val="minMax"/>
        </c:scaling>
        <c:delete val="1"/>
        <c:axPos val="l"/>
        <c:numFmt formatCode="General" sourceLinked="1"/>
        <c:tickLblPos val="nextTo"/>
        <c:crossAx val="91380352"/>
        <c:crosses val="autoZero"/>
        <c:crossBetween val="between"/>
      </c:valAx>
    </c:plotArea>
    <c:legend>
      <c:legendPos val="t"/>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Waiting Time of</a:t>
            </a:r>
            <a:r>
              <a:rPr lang="en-US" baseline="0"/>
              <a:t> CT</a:t>
            </a:r>
            <a:endParaRPr lang="en-US"/>
          </a:p>
        </c:rich>
      </c:tx>
      <c:layout/>
    </c:title>
    <c:view3D>
      <c:rotX val="0"/>
      <c:rotY val="0"/>
      <c:perspective val="30"/>
    </c:view3D>
    <c:plotArea>
      <c:layout/>
      <c:bar3DChart>
        <c:barDir val="col"/>
        <c:grouping val="clustered"/>
        <c:ser>
          <c:idx val="0"/>
          <c:order val="0"/>
          <c:tx>
            <c:strRef>
              <c:f>Sheet3!$G$164</c:f>
              <c:strCache>
                <c:ptCount val="1"/>
                <c:pt idx="0">
                  <c:v>PATIENT</c:v>
                </c:pt>
              </c:strCache>
            </c:strRef>
          </c:tx>
          <c:dLbls>
            <c:dLbl>
              <c:idx val="1"/>
              <c:layout/>
              <c:tx>
                <c:rich>
                  <a:bodyPr/>
                  <a:lstStyle/>
                  <a:p>
                    <a:r>
                      <a:rPr lang="en-US"/>
                      <a:t>47</a:t>
                    </a:r>
                  </a:p>
                </c:rich>
              </c:tx>
              <c:showVal val="1"/>
            </c:dLbl>
            <c:dLbl>
              <c:idx val="2"/>
              <c:layout/>
              <c:tx>
                <c:rich>
                  <a:bodyPr/>
                  <a:lstStyle/>
                  <a:p>
                    <a:r>
                      <a:rPr lang="en-US"/>
                      <a:t>20</a:t>
                    </a:r>
                  </a:p>
                </c:rich>
              </c:tx>
              <c:showVal val="1"/>
            </c:dLbl>
            <c:showVal val="1"/>
          </c:dLbls>
          <c:cat>
            <c:strRef>
              <c:f>Sheet3!$F$165:$F$168</c:f>
              <c:strCache>
                <c:ptCount val="4"/>
                <c:pt idx="0">
                  <c:v>5-30min</c:v>
                </c:pt>
                <c:pt idx="1">
                  <c:v>30min-1hr</c:v>
                </c:pt>
                <c:pt idx="2">
                  <c:v>1hr-2hr</c:v>
                </c:pt>
                <c:pt idx="3">
                  <c:v>2hr-3hr</c:v>
                </c:pt>
              </c:strCache>
            </c:strRef>
          </c:cat>
          <c:val>
            <c:numRef>
              <c:f>Sheet3!$G$165:$G$168</c:f>
              <c:numCache>
                <c:formatCode>General</c:formatCode>
                <c:ptCount val="4"/>
                <c:pt idx="0">
                  <c:v>38</c:v>
                </c:pt>
                <c:pt idx="1">
                  <c:v>23</c:v>
                </c:pt>
                <c:pt idx="2">
                  <c:v>10</c:v>
                </c:pt>
                <c:pt idx="3">
                  <c:v>4</c:v>
                </c:pt>
              </c:numCache>
            </c:numRef>
          </c:val>
        </c:ser>
        <c:ser>
          <c:idx val="1"/>
          <c:order val="1"/>
          <c:tx>
            <c:strRef>
              <c:f>Sheet3!$H$164</c:f>
              <c:strCache>
                <c:ptCount val="1"/>
                <c:pt idx="0">
                  <c:v>%</c:v>
                </c:pt>
              </c:strCache>
            </c:strRef>
          </c:tx>
          <c:dLbls>
            <c:dLbl>
              <c:idx val="0"/>
              <c:layout/>
              <c:tx>
                <c:rich>
                  <a:bodyPr/>
                  <a:lstStyle/>
                  <a:p>
                    <a:r>
                      <a:rPr lang="en-US"/>
                      <a:t>50%</a:t>
                    </a:r>
                  </a:p>
                </c:rich>
              </c:tx>
              <c:showVal val="1"/>
            </c:dLbl>
            <c:dLbl>
              <c:idx val="1"/>
              <c:layout/>
              <c:tx>
                <c:rich>
                  <a:bodyPr/>
                  <a:lstStyle/>
                  <a:p>
                    <a:r>
                      <a:rPr lang="en-US"/>
                      <a:t>31%</a:t>
                    </a:r>
                  </a:p>
                </c:rich>
              </c:tx>
              <c:showVal val="1"/>
            </c:dLbl>
            <c:dLbl>
              <c:idx val="2"/>
              <c:layout/>
              <c:tx>
                <c:rich>
                  <a:bodyPr/>
                  <a:lstStyle/>
                  <a:p>
                    <a:r>
                      <a:rPr lang="en-US"/>
                      <a:t>13%</a:t>
                    </a:r>
                  </a:p>
                </c:rich>
              </c:tx>
              <c:showVal val="1"/>
            </c:dLbl>
            <c:dLbl>
              <c:idx val="3"/>
              <c:layout/>
              <c:tx>
                <c:rich>
                  <a:bodyPr/>
                  <a:lstStyle/>
                  <a:p>
                    <a:r>
                      <a:rPr lang="en-US"/>
                      <a:t>5%</a:t>
                    </a:r>
                  </a:p>
                </c:rich>
              </c:tx>
              <c:showVal val="1"/>
            </c:dLbl>
            <c:showVal val="1"/>
          </c:dLbls>
          <c:cat>
            <c:strRef>
              <c:f>Sheet3!$F$165:$F$168</c:f>
              <c:strCache>
                <c:ptCount val="4"/>
                <c:pt idx="0">
                  <c:v>5-30min</c:v>
                </c:pt>
                <c:pt idx="1">
                  <c:v>30min-1hr</c:v>
                </c:pt>
                <c:pt idx="2">
                  <c:v>1hr-2hr</c:v>
                </c:pt>
                <c:pt idx="3">
                  <c:v>2hr-3hr</c:v>
                </c:pt>
              </c:strCache>
            </c:strRef>
          </c:cat>
          <c:val>
            <c:numRef>
              <c:f>Sheet3!$H$165:$H$168</c:f>
              <c:numCache>
                <c:formatCode>General</c:formatCode>
                <c:ptCount val="4"/>
                <c:pt idx="0">
                  <c:v>50</c:v>
                </c:pt>
                <c:pt idx="1">
                  <c:v>31</c:v>
                </c:pt>
                <c:pt idx="2">
                  <c:v>13</c:v>
                </c:pt>
                <c:pt idx="3">
                  <c:v>5</c:v>
                </c:pt>
              </c:numCache>
            </c:numRef>
          </c:val>
        </c:ser>
        <c:dLbls>
          <c:showVal val="1"/>
        </c:dLbls>
        <c:shape val="cylinder"/>
        <c:axId val="92870912"/>
        <c:axId val="92889088"/>
        <c:axId val="0"/>
      </c:bar3DChart>
      <c:catAx>
        <c:axId val="92870912"/>
        <c:scaling>
          <c:orientation val="minMax"/>
        </c:scaling>
        <c:axPos val="b"/>
        <c:majorTickMark val="none"/>
        <c:tickLblPos val="nextTo"/>
        <c:crossAx val="92889088"/>
        <c:crosses val="autoZero"/>
        <c:auto val="1"/>
        <c:lblAlgn val="ctr"/>
        <c:lblOffset val="100"/>
      </c:catAx>
      <c:valAx>
        <c:axId val="92889088"/>
        <c:scaling>
          <c:orientation val="minMax"/>
        </c:scaling>
        <c:delete val="1"/>
        <c:axPos val="l"/>
        <c:numFmt formatCode="General" sourceLinked="1"/>
        <c:tickLblPos val="nextTo"/>
        <c:crossAx val="92870912"/>
        <c:crosses val="autoZero"/>
        <c:crossBetween val="between"/>
      </c:valAx>
    </c:plotArea>
    <c:legend>
      <c:legendPos val="t"/>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Dispatch</a:t>
            </a:r>
            <a:r>
              <a:rPr lang="en-US" baseline="0"/>
              <a:t> Time In CT</a:t>
            </a:r>
            <a:endParaRPr lang="en-US"/>
          </a:p>
        </c:rich>
      </c:tx>
      <c:layout/>
    </c:title>
    <c:view3D>
      <c:rotX val="0"/>
      <c:rotY val="0"/>
      <c:perspective val="30"/>
    </c:view3D>
    <c:plotArea>
      <c:layout/>
      <c:bar3DChart>
        <c:barDir val="col"/>
        <c:grouping val="clustered"/>
        <c:ser>
          <c:idx val="0"/>
          <c:order val="0"/>
          <c:tx>
            <c:strRef>
              <c:f>Sheet3!$G$177</c:f>
              <c:strCache>
                <c:ptCount val="1"/>
                <c:pt idx="0">
                  <c:v>PATIENT</c:v>
                </c:pt>
              </c:strCache>
            </c:strRef>
          </c:tx>
          <c:dLbls>
            <c:showVal val="1"/>
          </c:dLbls>
          <c:cat>
            <c:strRef>
              <c:f>Sheet3!$F$178:$F$182</c:f>
              <c:strCache>
                <c:ptCount val="5"/>
                <c:pt idx="0">
                  <c:v>10min-1hr</c:v>
                </c:pt>
                <c:pt idx="1">
                  <c:v>1hr-2hr</c:v>
                </c:pt>
                <c:pt idx="2">
                  <c:v>2hr-3hr</c:v>
                </c:pt>
                <c:pt idx="3">
                  <c:v>3hr-4hr</c:v>
                </c:pt>
                <c:pt idx="4">
                  <c:v>4hr-5hr</c:v>
                </c:pt>
              </c:strCache>
            </c:strRef>
          </c:cat>
          <c:val>
            <c:numRef>
              <c:f>Sheet3!$G$178:$G$182</c:f>
              <c:numCache>
                <c:formatCode>General</c:formatCode>
                <c:ptCount val="5"/>
                <c:pt idx="0">
                  <c:v>16</c:v>
                </c:pt>
                <c:pt idx="1">
                  <c:v>31</c:v>
                </c:pt>
                <c:pt idx="2">
                  <c:v>21</c:v>
                </c:pt>
                <c:pt idx="3">
                  <c:v>4</c:v>
                </c:pt>
                <c:pt idx="4">
                  <c:v>3</c:v>
                </c:pt>
              </c:numCache>
            </c:numRef>
          </c:val>
        </c:ser>
        <c:ser>
          <c:idx val="1"/>
          <c:order val="1"/>
          <c:tx>
            <c:strRef>
              <c:f>Sheet3!$H$177</c:f>
              <c:strCache>
                <c:ptCount val="1"/>
                <c:pt idx="0">
                  <c:v>%</c:v>
                </c:pt>
              </c:strCache>
            </c:strRef>
          </c:tx>
          <c:dLbls>
            <c:showVal val="1"/>
          </c:dLbls>
          <c:cat>
            <c:strRef>
              <c:f>Sheet3!$F$178:$F$182</c:f>
              <c:strCache>
                <c:ptCount val="5"/>
                <c:pt idx="0">
                  <c:v>10min-1hr</c:v>
                </c:pt>
                <c:pt idx="1">
                  <c:v>1hr-2hr</c:v>
                </c:pt>
                <c:pt idx="2">
                  <c:v>2hr-3hr</c:v>
                </c:pt>
                <c:pt idx="3">
                  <c:v>3hr-4hr</c:v>
                </c:pt>
                <c:pt idx="4">
                  <c:v>4hr-5hr</c:v>
                </c:pt>
              </c:strCache>
            </c:strRef>
          </c:cat>
          <c:val>
            <c:numRef>
              <c:f>Sheet3!$H$178:$H$182</c:f>
              <c:numCache>
                <c:formatCode>General</c:formatCode>
                <c:ptCount val="5"/>
                <c:pt idx="0">
                  <c:v>21</c:v>
                </c:pt>
                <c:pt idx="1">
                  <c:v>41</c:v>
                </c:pt>
                <c:pt idx="2">
                  <c:v>28</c:v>
                </c:pt>
                <c:pt idx="3">
                  <c:v>6</c:v>
                </c:pt>
                <c:pt idx="4">
                  <c:v>4</c:v>
                </c:pt>
              </c:numCache>
            </c:numRef>
          </c:val>
        </c:ser>
        <c:dLbls>
          <c:showVal val="1"/>
        </c:dLbls>
        <c:shape val="cylinder"/>
        <c:axId val="92911104"/>
        <c:axId val="92912640"/>
        <c:axId val="0"/>
      </c:bar3DChart>
      <c:catAx>
        <c:axId val="92911104"/>
        <c:scaling>
          <c:orientation val="minMax"/>
        </c:scaling>
        <c:axPos val="b"/>
        <c:majorTickMark val="none"/>
        <c:tickLblPos val="nextTo"/>
        <c:crossAx val="92912640"/>
        <c:crosses val="autoZero"/>
        <c:auto val="1"/>
        <c:lblAlgn val="ctr"/>
        <c:lblOffset val="100"/>
      </c:catAx>
      <c:valAx>
        <c:axId val="92912640"/>
        <c:scaling>
          <c:orientation val="minMax"/>
        </c:scaling>
        <c:delete val="1"/>
        <c:axPos val="l"/>
        <c:numFmt formatCode="General" sourceLinked="1"/>
        <c:majorTickMark val="none"/>
        <c:tickLblPos val="nextTo"/>
        <c:crossAx val="92911104"/>
        <c:crosses val="autoZero"/>
        <c:crossBetween val="between"/>
      </c:valAx>
    </c:plotArea>
    <c:legend>
      <c:legendPos val="t"/>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39"/>
  <c:chart>
    <c:title>
      <c:tx>
        <c:rich>
          <a:bodyPr/>
          <a:lstStyle/>
          <a:p>
            <a:pPr>
              <a:defRPr/>
            </a:pPr>
            <a:r>
              <a:rPr lang="en-US"/>
              <a:t>Total Time In CT</a:t>
            </a:r>
          </a:p>
        </c:rich>
      </c:tx>
      <c:layout/>
    </c:title>
    <c:view3D>
      <c:rotX val="0"/>
      <c:rotY val="0"/>
      <c:perspective val="30"/>
    </c:view3D>
    <c:plotArea>
      <c:layout/>
      <c:bar3DChart>
        <c:barDir val="col"/>
        <c:grouping val="clustered"/>
        <c:ser>
          <c:idx val="0"/>
          <c:order val="0"/>
          <c:tx>
            <c:strRef>
              <c:f>Sheet3!$G$196</c:f>
              <c:strCache>
                <c:ptCount val="1"/>
                <c:pt idx="0">
                  <c:v>PATIENT</c:v>
                </c:pt>
              </c:strCache>
            </c:strRef>
          </c:tx>
          <c:dLbls>
            <c:showVal val="1"/>
          </c:dLbls>
          <c:cat>
            <c:strRef>
              <c:f>Sheet3!$F$197:$F$202</c:f>
              <c:strCache>
                <c:ptCount val="6"/>
                <c:pt idx="0">
                  <c:v>1hr-2hr</c:v>
                </c:pt>
                <c:pt idx="1">
                  <c:v>2hr-3hr</c:v>
                </c:pt>
                <c:pt idx="2">
                  <c:v>3hr-4hr</c:v>
                </c:pt>
                <c:pt idx="3">
                  <c:v>4hr-5hr</c:v>
                </c:pt>
                <c:pt idx="4">
                  <c:v>5hr-6hr</c:v>
                </c:pt>
                <c:pt idx="5">
                  <c:v>6hr-7hr</c:v>
                </c:pt>
              </c:strCache>
            </c:strRef>
          </c:cat>
          <c:val>
            <c:numRef>
              <c:f>Sheet3!$G$197:$G$202</c:f>
              <c:numCache>
                <c:formatCode>General</c:formatCode>
                <c:ptCount val="6"/>
                <c:pt idx="0">
                  <c:v>15</c:v>
                </c:pt>
                <c:pt idx="1">
                  <c:v>19</c:v>
                </c:pt>
                <c:pt idx="2">
                  <c:v>19</c:v>
                </c:pt>
                <c:pt idx="3">
                  <c:v>9</c:v>
                </c:pt>
                <c:pt idx="4">
                  <c:v>9</c:v>
                </c:pt>
                <c:pt idx="5">
                  <c:v>4</c:v>
                </c:pt>
              </c:numCache>
            </c:numRef>
          </c:val>
        </c:ser>
        <c:ser>
          <c:idx val="1"/>
          <c:order val="1"/>
          <c:tx>
            <c:strRef>
              <c:f>Sheet3!$H$196</c:f>
              <c:strCache>
                <c:ptCount val="1"/>
                <c:pt idx="0">
                  <c:v>%</c:v>
                </c:pt>
              </c:strCache>
            </c:strRef>
          </c:tx>
          <c:dLbls>
            <c:showVal val="1"/>
          </c:dLbls>
          <c:cat>
            <c:strRef>
              <c:f>Sheet3!$F$197:$F$202</c:f>
              <c:strCache>
                <c:ptCount val="6"/>
                <c:pt idx="0">
                  <c:v>1hr-2hr</c:v>
                </c:pt>
                <c:pt idx="1">
                  <c:v>2hr-3hr</c:v>
                </c:pt>
                <c:pt idx="2">
                  <c:v>3hr-4hr</c:v>
                </c:pt>
                <c:pt idx="3">
                  <c:v>4hr-5hr</c:v>
                </c:pt>
                <c:pt idx="4">
                  <c:v>5hr-6hr</c:v>
                </c:pt>
                <c:pt idx="5">
                  <c:v>6hr-7hr</c:v>
                </c:pt>
              </c:strCache>
            </c:strRef>
          </c:cat>
          <c:val>
            <c:numRef>
              <c:f>Sheet3!$H$197:$H$202</c:f>
              <c:numCache>
                <c:formatCode>0</c:formatCode>
                <c:ptCount val="6"/>
                <c:pt idx="0" formatCode="General">
                  <c:v>20</c:v>
                </c:pt>
                <c:pt idx="1">
                  <c:v>25.333333333333304</c:v>
                </c:pt>
                <c:pt idx="2">
                  <c:v>25.333333333333304</c:v>
                </c:pt>
                <c:pt idx="3">
                  <c:v>12</c:v>
                </c:pt>
                <c:pt idx="4">
                  <c:v>12</c:v>
                </c:pt>
                <c:pt idx="5">
                  <c:v>5.3333333333333401</c:v>
                </c:pt>
              </c:numCache>
            </c:numRef>
          </c:val>
        </c:ser>
        <c:dLbls>
          <c:showVal val="1"/>
        </c:dLbls>
        <c:shape val="cylinder"/>
        <c:axId val="91509504"/>
        <c:axId val="91511040"/>
        <c:axId val="0"/>
      </c:bar3DChart>
      <c:catAx>
        <c:axId val="91509504"/>
        <c:scaling>
          <c:orientation val="minMax"/>
        </c:scaling>
        <c:axPos val="b"/>
        <c:majorTickMark val="none"/>
        <c:tickLblPos val="nextTo"/>
        <c:crossAx val="91511040"/>
        <c:crosses val="autoZero"/>
        <c:auto val="1"/>
        <c:lblAlgn val="ctr"/>
        <c:lblOffset val="100"/>
      </c:catAx>
      <c:valAx>
        <c:axId val="91511040"/>
        <c:scaling>
          <c:orientation val="minMax"/>
        </c:scaling>
        <c:delete val="1"/>
        <c:axPos val="l"/>
        <c:numFmt formatCode="General" sourceLinked="1"/>
        <c:majorTickMark val="none"/>
        <c:tickLblPos val="nextTo"/>
        <c:crossAx val="91509504"/>
        <c:crosses val="autoZero"/>
        <c:crossBetween val="between"/>
      </c:valAx>
    </c:plotArea>
    <c:legend>
      <c:legendPos val="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8672D-397C-4C42-A6F1-F54B79E1B35D}" type="datetimeFigureOut">
              <a:rPr lang="en-IN" smtClean="0"/>
              <a:pPr/>
              <a:t>06-05-2014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BA7124-AA55-426F-B722-829533F9A130}"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73BA7124-AA55-426F-B722-829533F9A130}" type="slidenum">
              <a:rPr lang="en-IN" smtClean="0"/>
              <a:pPr/>
              <a:t>2</a:t>
            </a:fld>
            <a:endParaRPr lang="en-I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BA7124-AA55-426F-B722-829533F9A130}" type="slidenum">
              <a:rPr lang="en-IN" smtClean="0"/>
              <a:pPr/>
              <a:t>19</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20" name="Footer Placeholder 19"/>
          <p:cNvSpPr>
            <a:spLocks noGrp="1"/>
          </p:cNvSpPr>
          <p:nvPr>
            <p:ph type="ftr" sz="quarter" idx="11"/>
          </p:nvPr>
        </p:nvSpPr>
        <p:spPr/>
        <p:txBody>
          <a:bodyPr/>
          <a:lstStyle>
            <a:extLst/>
          </a:lstStyle>
          <a:p>
            <a:endParaRPr lang="en-IN" dirty="0"/>
          </a:p>
        </p:txBody>
      </p:sp>
      <p:sp>
        <p:nvSpPr>
          <p:cNvPr id="10" name="Slide Number Placeholder 9"/>
          <p:cNvSpPr>
            <a:spLocks noGrp="1"/>
          </p:cNvSpPr>
          <p:nvPr>
            <p:ph type="sldNum" sz="quarter" idx="12"/>
          </p:nvPr>
        </p:nvSpPr>
        <p:spPr/>
        <p:txBody>
          <a:bodyPr/>
          <a:lstStyle>
            <a:extLst/>
          </a:lstStyle>
          <a:p>
            <a:fld id="{89B69EB1-60DC-44C6-A918-773CD58172B3}" type="slidenum">
              <a:rPr lang="en-IN" smtClean="0"/>
              <a:pPr/>
              <a:t>‹#›</a:t>
            </a:fld>
            <a:endParaRPr lang="en-IN"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9B69EB1-60DC-44C6-A918-773CD58172B3}" type="slidenum">
              <a:rPr lang="en-IN" smtClean="0"/>
              <a:pPr/>
              <a:t>‹#›</a:t>
            </a:fld>
            <a:endParaRPr lang="en-IN"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89B69EB1-60DC-44C6-A918-773CD58172B3}" type="slidenum">
              <a:rPr lang="en-IN" smtClean="0"/>
              <a:pPr/>
              <a:t>‹#›</a:t>
            </a:fld>
            <a:endParaRPr lang="en-IN"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89B69EB1-60DC-44C6-A918-773CD58172B3}"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3788BA9-4412-4B9C-94A5-91782CA865D9}" type="datetimeFigureOut">
              <a:rPr lang="en-IN" smtClean="0"/>
              <a:pPr/>
              <a:t>06-05-2014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89B69EB1-60DC-44C6-A918-773CD58172B3}" type="slidenum">
              <a:rPr lang="en-IN" smtClean="0"/>
              <a:pPr/>
              <a:t>‹#›</a:t>
            </a:fld>
            <a:endParaRPr lang="en-IN"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3788BA9-4412-4B9C-94A5-91782CA865D9}" type="datetimeFigureOut">
              <a:rPr lang="en-IN" smtClean="0"/>
              <a:pPr/>
              <a:t>06-05-2014</a:t>
            </a:fld>
            <a:endParaRPr lang="en-IN"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9B69EB1-60DC-44C6-A918-773CD58172B3}" type="slidenum">
              <a:rPr lang="en-IN" smtClean="0"/>
              <a:pPr/>
              <a:t>‹#›</a:t>
            </a:fld>
            <a:endParaRPr lang="en-IN"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wikipedia.com/" TargetMode="External"/><Relationship Id="rId2" Type="http://schemas.openxmlformats.org/officeDocument/2006/relationships/hyperlink" Target="http://www.parkhospital.in/" TargetMode="External"/><Relationship Id="rId1" Type="http://schemas.openxmlformats.org/officeDocument/2006/relationships/slideLayout" Target="../slideLayouts/slideLayout2.xml"/><Relationship Id="rId4" Type="http://schemas.openxmlformats.org/officeDocument/2006/relationships/hyperlink" Target="http://www.google.co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675456"/>
            <a:ext cx="7428660" cy="4461646"/>
          </a:xfrm>
        </p:spPr>
        <p:txBody>
          <a:bodyPr>
            <a:normAutofit/>
          </a:bodyPr>
          <a:lstStyle/>
          <a:p>
            <a:r>
              <a:rPr lang="en-US" sz="2800" b="1" dirty="0" smtClean="0">
                <a:latin typeface="Times New Roman" pitchFamily="18" charset="0"/>
                <a:cs typeface="Times New Roman" pitchFamily="18" charset="0"/>
              </a:rPr>
              <a:t>TO STUDY THE SAFETY PROTOCOLS FOLLOWED FOR PATIENT &amp; STAFF WITH TIME MOTION STUDY IN RADIOLOGY DEPARTMENT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AT PARK HOSPITAL FARIDABAD</a:t>
            </a:r>
            <a:r>
              <a:rPr lang="en-US" sz="4000" dirty="0" smtClean="0"/>
              <a:t/>
            </a:r>
            <a:br>
              <a:rPr lang="en-US" sz="4000" dirty="0" smtClean="0"/>
            </a:br>
            <a:r>
              <a:rPr lang="en-IN" sz="4000" dirty="0"/>
              <a:t/>
            </a:r>
            <a:br>
              <a:rPr lang="en-IN" sz="4000" dirty="0"/>
            </a:br>
            <a:endParaRPr lang="en-IN" sz="4000" dirty="0"/>
          </a:p>
        </p:txBody>
      </p:sp>
      <p:sp>
        <p:nvSpPr>
          <p:cNvPr id="3" name="TextBox 2"/>
          <p:cNvSpPr txBox="1"/>
          <p:nvPr/>
        </p:nvSpPr>
        <p:spPr>
          <a:xfrm>
            <a:off x="1259632" y="4214818"/>
            <a:ext cx="6696744" cy="2862322"/>
          </a:xfrm>
          <a:prstGeom prst="rect">
            <a:avLst/>
          </a:prstGeom>
          <a:noFill/>
        </p:spPr>
        <p:txBody>
          <a:bodyPr wrap="square" rtlCol="0">
            <a:spAutoFit/>
          </a:bodyPr>
          <a:lstStyle/>
          <a:p>
            <a:r>
              <a:rPr lang="en-IN" dirty="0" smtClean="0">
                <a:latin typeface="Times New Roman" pitchFamily="18" charset="0"/>
                <a:cs typeface="Times New Roman" pitchFamily="18" charset="0"/>
              </a:rPr>
              <a:t>Guided By:                                                              Presented By:</a:t>
            </a:r>
          </a:p>
          <a:p>
            <a:r>
              <a:rPr lang="en-IN" dirty="0" smtClean="0">
                <a:latin typeface="Times New Roman" pitchFamily="18" charset="0"/>
                <a:cs typeface="Times New Roman" pitchFamily="18" charset="0"/>
              </a:rPr>
              <a:t>Ms </a:t>
            </a:r>
            <a:r>
              <a:rPr lang="en-IN" dirty="0" err="1" smtClean="0">
                <a:latin typeface="Times New Roman" pitchFamily="18" charset="0"/>
                <a:cs typeface="Times New Roman" pitchFamily="18" charset="0"/>
              </a:rPr>
              <a:t>Anupama</a:t>
            </a:r>
            <a:r>
              <a:rPr lang="en-IN" dirty="0" smtClean="0">
                <a:latin typeface="Times New Roman" pitchFamily="18" charset="0"/>
                <a:cs typeface="Times New Roman" pitchFamily="18" charset="0"/>
              </a:rPr>
              <a:t>                                                         Dr. Vishal Kaikade</a:t>
            </a:r>
          </a:p>
          <a:p>
            <a:r>
              <a:rPr lang="en-IN" dirty="0" smtClean="0">
                <a:latin typeface="Times New Roman" pitchFamily="18" charset="0"/>
                <a:cs typeface="Times New Roman" pitchFamily="18" charset="0"/>
              </a:rPr>
              <a:t>Mentor at IIHMR                                                     PG/2012/106  </a:t>
            </a: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Organization mentor                                                                 </a:t>
            </a:r>
          </a:p>
          <a:p>
            <a:r>
              <a:rPr lang="en-IN" dirty="0" smtClean="0">
                <a:latin typeface="Times New Roman" pitchFamily="18" charset="0"/>
                <a:cs typeface="Times New Roman" pitchFamily="18" charset="0"/>
              </a:rPr>
              <a:t>Dr. </a:t>
            </a:r>
            <a:r>
              <a:rPr lang="en-IN" dirty="0" err="1" smtClean="0">
                <a:latin typeface="Times New Roman" pitchFamily="18" charset="0"/>
                <a:cs typeface="Times New Roman" pitchFamily="18" charset="0"/>
              </a:rPr>
              <a:t>Pradeep</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Malik</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Asst. Medical Superintendent </a:t>
            </a:r>
          </a:p>
          <a:p>
            <a:r>
              <a:rPr lang="en-IN" dirty="0" smtClean="0">
                <a:latin typeface="Times New Roman" pitchFamily="18" charset="0"/>
                <a:cs typeface="Times New Roman" pitchFamily="18" charset="0"/>
              </a:rPr>
              <a:t>Park Hospital, Faridabad</a:t>
            </a:r>
          </a:p>
          <a:p>
            <a:endParaRPr lang="en-IN" dirty="0" smtClean="0"/>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800" dirty="0" smtClean="0">
                <a:latin typeface="Times New Roman" pitchFamily="18" charset="0"/>
                <a:cs typeface="Times New Roman" pitchFamily="18" charset="0"/>
              </a:rPr>
              <a:t>STUDY FINDINGS</a:t>
            </a:r>
            <a:endParaRPr lang="en-US" sz="8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1000" y="0"/>
            <a:ext cx="19050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Entry of patient in radiology department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59" name="Rectangle 3"/>
          <p:cNvSpPr>
            <a:spLocks noChangeArrowheads="1"/>
          </p:cNvSpPr>
          <p:nvPr/>
        </p:nvSpPr>
        <p:spPr bwMode="auto">
          <a:xfrm>
            <a:off x="228600" y="838200"/>
            <a:ext cx="2405062" cy="3476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Arial" pitchFamily="34" charset="0"/>
              </a:rPr>
              <a:t>Patient with referral or request form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9460" name="AutoShape 4"/>
          <p:cNvCxnSpPr>
            <a:cxnSpLocks noChangeShapeType="1"/>
          </p:cNvCxnSpPr>
          <p:nvPr/>
        </p:nvCxnSpPr>
        <p:spPr bwMode="auto">
          <a:xfrm>
            <a:off x="1295400" y="533400"/>
            <a:ext cx="9525" cy="180975"/>
          </a:xfrm>
          <a:prstGeom prst="straightConnector1">
            <a:avLst/>
          </a:prstGeom>
          <a:noFill/>
          <a:ln w="9525">
            <a:solidFill>
              <a:srgbClr val="000000"/>
            </a:solidFill>
            <a:round/>
            <a:headEnd/>
            <a:tailEnd type="triangle" w="med" len="med"/>
          </a:ln>
        </p:spPr>
      </p:cxnSp>
      <p:sp>
        <p:nvSpPr>
          <p:cNvPr id="19461" name="AutoShape 5"/>
          <p:cNvSpPr>
            <a:spLocks noChangeArrowheads="1"/>
          </p:cNvSpPr>
          <p:nvPr/>
        </p:nvSpPr>
        <p:spPr bwMode="auto">
          <a:xfrm>
            <a:off x="685800" y="1524001"/>
            <a:ext cx="1371600" cy="838200"/>
          </a:xfrm>
          <a:prstGeom prst="diamond">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Arial" pitchFamily="34" charset="0"/>
              </a:rPr>
              <a:t>Patient registration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62" name="Rectangle 6"/>
          <p:cNvSpPr>
            <a:spLocks noChangeArrowheads="1"/>
          </p:cNvSpPr>
          <p:nvPr/>
        </p:nvSpPr>
        <p:spPr bwMode="auto">
          <a:xfrm>
            <a:off x="304800" y="2819400"/>
            <a:ext cx="2225675" cy="3349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Billing /order placing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4" name="Rectangle 8"/>
          <p:cNvSpPr>
            <a:spLocks noChangeArrowheads="1"/>
          </p:cNvSpPr>
          <p:nvPr/>
        </p:nvSpPr>
        <p:spPr bwMode="auto">
          <a:xfrm>
            <a:off x="285720" y="3786190"/>
            <a:ext cx="2405062" cy="565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Patient received from the reception desk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5" name="Rectangle 9"/>
          <p:cNvSpPr>
            <a:spLocks noChangeArrowheads="1"/>
          </p:cNvSpPr>
          <p:nvPr/>
        </p:nvSpPr>
        <p:spPr bwMode="auto">
          <a:xfrm>
            <a:off x="304800" y="4724400"/>
            <a:ext cx="2405062" cy="527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Verification of referral and consent taken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6" name="Rectangle 10"/>
          <p:cNvSpPr>
            <a:spLocks noChangeArrowheads="1"/>
          </p:cNvSpPr>
          <p:nvPr/>
        </p:nvSpPr>
        <p:spPr bwMode="auto">
          <a:xfrm>
            <a:off x="304800" y="5410200"/>
            <a:ext cx="2405062" cy="3413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Patient is escorted in modality room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7" name="Rectangle 11"/>
          <p:cNvSpPr>
            <a:spLocks noChangeArrowheads="1"/>
          </p:cNvSpPr>
          <p:nvPr/>
        </p:nvSpPr>
        <p:spPr bwMode="auto">
          <a:xfrm>
            <a:off x="304800" y="5867400"/>
            <a:ext cx="2405062" cy="3413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Image acquisition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8" name="Rectangle 12"/>
          <p:cNvSpPr>
            <a:spLocks noChangeArrowheads="1"/>
          </p:cNvSpPr>
          <p:nvPr/>
        </p:nvSpPr>
        <p:spPr bwMode="auto">
          <a:xfrm>
            <a:off x="990600" y="6324600"/>
            <a:ext cx="1146175" cy="3397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PACS function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9" name="Rectangle 13"/>
          <p:cNvSpPr>
            <a:spLocks noChangeArrowheads="1"/>
          </p:cNvSpPr>
          <p:nvPr/>
        </p:nvSpPr>
        <p:spPr bwMode="auto">
          <a:xfrm>
            <a:off x="3429000" y="6172200"/>
            <a:ext cx="2022475" cy="5111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Assigning &amp; preparing film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70" name="Rectangle 14"/>
          <p:cNvSpPr>
            <a:spLocks noChangeArrowheads="1"/>
          </p:cNvSpPr>
          <p:nvPr/>
        </p:nvSpPr>
        <p:spPr bwMode="auto">
          <a:xfrm>
            <a:off x="6553200" y="5715000"/>
            <a:ext cx="2159000" cy="9731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Radiologist read ,review images(PACS) &amp; dictates report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71" name="Rectangle 15"/>
          <p:cNvSpPr>
            <a:spLocks noChangeArrowheads="1"/>
          </p:cNvSpPr>
          <p:nvPr/>
        </p:nvSpPr>
        <p:spPr bwMode="auto">
          <a:xfrm>
            <a:off x="6553200" y="4648200"/>
            <a:ext cx="2222500" cy="739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MT’s types drafts reports from the dictation &amp; send for confirmation to the radiologist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72" name="Rectangle 16"/>
          <p:cNvSpPr>
            <a:spLocks noChangeArrowheads="1"/>
          </p:cNvSpPr>
          <p:nvPr/>
        </p:nvSpPr>
        <p:spPr bwMode="auto">
          <a:xfrm>
            <a:off x="6553200" y="3733800"/>
            <a:ext cx="2282825" cy="6429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Radiologist reviews, conferms,sign off on report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73" name="Rectangle 17"/>
          <p:cNvSpPr>
            <a:spLocks noChangeArrowheads="1"/>
          </p:cNvSpPr>
          <p:nvPr/>
        </p:nvSpPr>
        <p:spPr bwMode="auto">
          <a:xfrm>
            <a:off x="6553200" y="2667000"/>
            <a:ext cx="2282825" cy="7461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Technician handover all modalities final reports to reception desk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74" name="Rectangle 18"/>
          <p:cNvSpPr>
            <a:spLocks noChangeArrowheads="1"/>
          </p:cNvSpPr>
          <p:nvPr/>
        </p:nvSpPr>
        <p:spPr bwMode="auto">
          <a:xfrm>
            <a:off x="6553200" y="1676400"/>
            <a:ext cx="2222500" cy="7731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Reception desk checks the report &amp; dispatch it to patient or dispatch centre.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75" name="Rectangle 19"/>
          <p:cNvSpPr>
            <a:spLocks noChangeArrowheads="1"/>
          </p:cNvSpPr>
          <p:nvPr/>
        </p:nvSpPr>
        <p:spPr bwMode="auto">
          <a:xfrm>
            <a:off x="6553200" y="1066800"/>
            <a:ext cx="2284412"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Arial" pitchFamily="34" charset="0"/>
              </a:rPr>
              <a:t>Patient back to referring physician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76" name="Rectangle 20"/>
          <p:cNvSpPr>
            <a:spLocks noChangeArrowheads="1"/>
          </p:cNvSpPr>
          <p:nvPr/>
        </p:nvSpPr>
        <p:spPr bwMode="auto">
          <a:xfrm>
            <a:off x="6781800" y="0"/>
            <a:ext cx="2141537" cy="4889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Arial" pitchFamily="34" charset="0"/>
              </a:rPr>
              <a:t>Exit of patient in radiology department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9477" name="AutoShape 21"/>
          <p:cNvCxnSpPr>
            <a:cxnSpLocks noChangeShapeType="1"/>
          </p:cNvCxnSpPr>
          <p:nvPr/>
        </p:nvCxnSpPr>
        <p:spPr bwMode="auto">
          <a:xfrm>
            <a:off x="1295400" y="1219200"/>
            <a:ext cx="9525" cy="180975"/>
          </a:xfrm>
          <a:prstGeom prst="straightConnector1">
            <a:avLst/>
          </a:prstGeom>
          <a:noFill/>
          <a:ln w="9525">
            <a:solidFill>
              <a:srgbClr val="000000"/>
            </a:solidFill>
            <a:round/>
            <a:headEnd/>
            <a:tailEnd type="triangle" w="med" len="med"/>
          </a:ln>
        </p:spPr>
      </p:cxnSp>
      <p:cxnSp>
        <p:nvCxnSpPr>
          <p:cNvPr id="19482" name="AutoShape 26"/>
          <p:cNvCxnSpPr>
            <a:cxnSpLocks noChangeShapeType="1"/>
          </p:cNvCxnSpPr>
          <p:nvPr/>
        </p:nvCxnSpPr>
        <p:spPr bwMode="auto">
          <a:xfrm rot="5400000">
            <a:off x="1104900" y="2628900"/>
            <a:ext cx="533400" cy="1588"/>
          </a:xfrm>
          <a:prstGeom prst="straightConnector1">
            <a:avLst/>
          </a:prstGeom>
          <a:noFill/>
          <a:ln w="9525">
            <a:solidFill>
              <a:srgbClr val="000000"/>
            </a:solidFill>
            <a:round/>
            <a:headEnd/>
            <a:tailEnd type="triangle" w="med" len="med"/>
          </a:ln>
        </p:spPr>
      </p:cxnSp>
      <p:cxnSp>
        <p:nvCxnSpPr>
          <p:cNvPr id="38" name="AutoShape 21"/>
          <p:cNvCxnSpPr>
            <a:cxnSpLocks noChangeShapeType="1"/>
          </p:cNvCxnSpPr>
          <p:nvPr/>
        </p:nvCxnSpPr>
        <p:spPr bwMode="auto">
          <a:xfrm rot="16200000" flipH="1">
            <a:off x="1178707" y="3393293"/>
            <a:ext cx="442914" cy="57128"/>
          </a:xfrm>
          <a:prstGeom prst="straightConnector1">
            <a:avLst/>
          </a:prstGeom>
          <a:noFill/>
          <a:ln w="9525">
            <a:solidFill>
              <a:srgbClr val="000000"/>
            </a:solidFill>
            <a:round/>
            <a:headEnd/>
            <a:tailEnd type="triangle" w="med" len="med"/>
          </a:ln>
        </p:spPr>
      </p:cxnSp>
      <p:cxnSp>
        <p:nvCxnSpPr>
          <p:cNvPr id="39" name="AutoShape 21"/>
          <p:cNvCxnSpPr>
            <a:cxnSpLocks noChangeShapeType="1"/>
          </p:cNvCxnSpPr>
          <p:nvPr/>
        </p:nvCxnSpPr>
        <p:spPr bwMode="auto">
          <a:xfrm>
            <a:off x="1357290" y="4429132"/>
            <a:ext cx="9525" cy="180975"/>
          </a:xfrm>
          <a:prstGeom prst="straightConnector1">
            <a:avLst/>
          </a:prstGeom>
          <a:noFill/>
          <a:ln w="9525">
            <a:solidFill>
              <a:srgbClr val="000000"/>
            </a:solidFill>
            <a:round/>
            <a:headEnd/>
            <a:tailEnd type="triangle" w="med" len="med"/>
          </a:ln>
        </p:spPr>
      </p:cxnSp>
      <p:cxnSp>
        <p:nvCxnSpPr>
          <p:cNvPr id="40" name="AutoShape 21"/>
          <p:cNvCxnSpPr>
            <a:cxnSpLocks noChangeShapeType="1"/>
          </p:cNvCxnSpPr>
          <p:nvPr/>
        </p:nvCxnSpPr>
        <p:spPr bwMode="auto">
          <a:xfrm>
            <a:off x="1447800" y="5257800"/>
            <a:ext cx="9525" cy="180975"/>
          </a:xfrm>
          <a:prstGeom prst="straightConnector1">
            <a:avLst/>
          </a:prstGeom>
          <a:noFill/>
          <a:ln w="9525">
            <a:solidFill>
              <a:srgbClr val="000000"/>
            </a:solidFill>
            <a:round/>
            <a:headEnd/>
            <a:tailEnd type="triangle" w="med" len="med"/>
          </a:ln>
        </p:spPr>
      </p:cxnSp>
      <p:cxnSp>
        <p:nvCxnSpPr>
          <p:cNvPr id="41" name="AutoShape 21"/>
          <p:cNvCxnSpPr>
            <a:cxnSpLocks noChangeShapeType="1"/>
          </p:cNvCxnSpPr>
          <p:nvPr/>
        </p:nvCxnSpPr>
        <p:spPr bwMode="auto">
          <a:xfrm>
            <a:off x="1447800" y="5715000"/>
            <a:ext cx="9525" cy="180975"/>
          </a:xfrm>
          <a:prstGeom prst="straightConnector1">
            <a:avLst/>
          </a:prstGeom>
          <a:noFill/>
          <a:ln w="9525">
            <a:solidFill>
              <a:srgbClr val="000000"/>
            </a:solidFill>
            <a:round/>
            <a:headEnd/>
            <a:tailEnd type="triangle" w="med" len="med"/>
          </a:ln>
        </p:spPr>
      </p:cxnSp>
      <p:cxnSp>
        <p:nvCxnSpPr>
          <p:cNvPr id="42" name="AutoShape 21"/>
          <p:cNvCxnSpPr>
            <a:cxnSpLocks noChangeShapeType="1"/>
          </p:cNvCxnSpPr>
          <p:nvPr/>
        </p:nvCxnSpPr>
        <p:spPr bwMode="auto">
          <a:xfrm>
            <a:off x="1447800" y="6172200"/>
            <a:ext cx="9525" cy="180975"/>
          </a:xfrm>
          <a:prstGeom prst="straightConnector1">
            <a:avLst/>
          </a:prstGeom>
          <a:noFill/>
          <a:ln w="9525">
            <a:solidFill>
              <a:srgbClr val="000000"/>
            </a:solidFill>
            <a:round/>
            <a:headEnd/>
            <a:tailEnd type="triangle" w="med" len="med"/>
          </a:ln>
        </p:spPr>
      </p:cxnSp>
      <p:cxnSp>
        <p:nvCxnSpPr>
          <p:cNvPr id="43" name="AutoShape 22"/>
          <p:cNvCxnSpPr>
            <a:cxnSpLocks noChangeShapeType="1"/>
            <a:endCxn id="19469" idx="1"/>
          </p:cNvCxnSpPr>
          <p:nvPr/>
        </p:nvCxnSpPr>
        <p:spPr bwMode="auto">
          <a:xfrm flipV="1">
            <a:off x="2133600" y="6427788"/>
            <a:ext cx="1295400" cy="49212"/>
          </a:xfrm>
          <a:prstGeom prst="straightConnector1">
            <a:avLst/>
          </a:prstGeom>
          <a:noFill/>
          <a:ln w="9525">
            <a:solidFill>
              <a:srgbClr val="000000"/>
            </a:solidFill>
            <a:round/>
            <a:headEnd/>
            <a:tailEnd/>
          </a:ln>
        </p:spPr>
      </p:cxnSp>
      <p:cxnSp>
        <p:nvCxnSpPr>
          <p:cNvPr id="47" name="AutoShape 22"/>
          <p:cNvCxnSpPr>
            <a:cxnSpLocks noChangeShapeType="1"/>
          </p:cNvCxnSpPr>
          <p:nvPr/>
        </p:nvCxnSpPr>
        <p:spPr bwMode="auto">
          <a:xfrm>
            <a:off x="5410200" y="6373812"/>
            <a:ext cx="1143000" cy="26988"/>
          </a:xfrm>
          <a:prstGeom prst="straightConnector1">
            <a:avLst/>
          </a:prstGeom>
          <a:noFill/>
          <a:ln w="9525">
            <a:solidFill>
              <a:srgbClr val="000000"/>
            </a:solidFill>
            <a:round/>
            <a:headEnd/>
            <a:tailEnd/>
          </a:ln>
        </p:spPr>
      </p:cxnSp>
      <p:cxnSp>
        <p:nvCxnSpPr>
          <p:cNvPr id="19483" name="AutoShape 27"/>
          <p:cNvCxnSpPr>
            <a:cxnSpLocks noChangeShapeType="1"/>
          </p:cNvCxnSpPr>
          <p:nvPr/>
        </p:nvCxnSpPr>
        <p:spPr bwMode="auto">
          <a:xfrm flipV="1">
            <a:off x="7620000" y="5334000"/>
            <a:ext cx="0" cy="354012"/>
          </a:xfrm>
          <a:prstGeom prst="straightConnector1">
            <a:avLst/>
          </a:prstGeom>
          <a:noFill/>
          <a:ln w="9525">
            <a:solidFill>
              <a:srgbClr val="000000"/>
            </a:solidFill>
            <a:round/>
            <a:headEnd/>
            <a:tailEnd type="triangle" w="med" len="med"/>
          </a:ln>
        </p:spPr>
      </p:cxnSp>
      <p:cxnSp>
        <p:nvCxnSpPr>
          <p:cNvPr id="19484" name="AutoShape 28"/>
          <p:cNvCxnSpPr>
            <a:cxnSpLocks noChangeShapeType="1"/>
          </p:cNvCxnSpPr>
          <p:nvPr/>
        </p:nvCxnSpPr>
        <p:spPr bwMode="auto">
          <a:xfrm flipV="1">
            <a:off x="7620000" y="4343400"/>
            <a:ext cx="0" cy="354012"/>
          </a:xfrm>
          <a:prstGeom prst="straightConnector1">
            <a:avLst/>
          </a:prstGeom>
          <a:noFill/>
          <a:ln w="9525">
            <a:solidFill>
              <a:srgbClr val="000000"/>
            </a:solidFill>
            <a:round/>
            <a:headEnd/>
            <a:tailEnd type="triangle" w="med" len="med"/>
          </a:ln>
        </p:spPr>
      </p:cxnSp>
      <p:cxnSp>
        <p:nvCxnSpPr>
          <p:cNvPr id="19485" name="AutoShape 29"/>
          <p:cNvCxnSpPr>
            <a:cxnSpLocks noChangeShapeType="1"/>
          </p:cNvCxnSpPr>
          <p:nvPr/>
        </p:nvCxnSpPr>
        <p:spPr bwMode="auto">
          <a:xfrm flipV="1">
            <a:off x="7620000" y="3429000"/>
            <a:ext cx="0" cy="354012"/>
          </a:xfrm>
          <a:prstGeom prst="straightConnector1">
            <a:avLst/>
          </a:prstGeom>
          <a:noFill/>
          <a:ln w="9525">
            <a:solidFill>
              <a:srgbClr val="000000"/>
            </a:solidFill>
            <a:round/>
            <a:headEnd/>
            <a:tailEnd type="triangle" w="med" len="med"/>
          </a:ln>
        </p:spPr>
      </p:cxnSp>
      <p:cxnSp>
        <p:nvCxnSpPr>
          <p:cNvPr id="19486" name="AutoShape 30"/>
          <p:cNvCxnSpPr>
            <a:cxnSpLocks noChangeShapeType="1"/>
          </p:cNvCxnSpPr>
          <p:nvPr/>
        </p:nvCxnSpPr>
        <p:spPr bwMode="auto">
          <a:xfrm flipV="1">
            <a:off x="7620000" y="2362200"/>
            <a:ext cx="0" cy="354012"/>
          </a:xfrm>
          <a:prstGeom prst="straightConnector1">
            <a:avLst/>
          </a:prstGeom>
          <a:noFill/>
          <a:ln w="9525">
            <a:solidFill>
              <a:srgbClr val="000000"/>
            </a:solidFill>
            <a:round/>
            <a:headEnd/>
            <a:tailEnd type="triangle" w="med" len="med"/>
          </a:ln>
        </p:spPr>
      </p:cxnSp>
      <p:cxnSp>
        <p:nvCxnSpPr>
          <p:cNvPr id="19487" name="AutoShape 31"/>
          <p:cNvCxnSpPr>
            <a:cxnSpLocks noChangeShapeType="1"/>
          </p:cNvCxnSpPr>
          <p:nvPr/>
        </p:nvCxnSpPr>
        <p:spPr bwMode="auto">
          <a:xfrm flipV="1">
            <a:off x="7620000" y="1371600"/>
            <a:ext cx="0" cy="354012"/>
          </a:xfrm>
          <a:prstGeom prst="straightConnector1">
            <a:avLst/>
          </a:prstGeom>
          <a:noFill/>
          <a:ln w="9525">
            <a:solidFill>
              <a:srgbClr val="000000"/>
            </a:solidFill>
            <a:round/>
            <a:headEnd/>
            <a:tailEnd type="triangle" w="med" len="med"/>
          </a:ln>
        </p:spPr>
      </p:cxnSp>
      <p:cxnSp>
        <p:nvCxnSpPr>
          <p:cNvPr id="19488" name="AutoShape 32"/>
          <p:cNvCxnSpPr>
            <a:cxnSpLocks noChangeShapeType="1"/>
          </p:cNvCxnSpPr>
          <p:nvPr/>
        </p:nvCxnSpPr>
        <p:spPr bwMode="auto">
          <a:xfrm flipV="1">
            <a:off x="7620000" y="609600"/>
            <a:ext cx="0" cy="354012"/>
          </a:xfrm>
          <a:prstGeom prst="straightConnector1">
            <a:avLst/>
          </a:prstGeom>
          <a:noFill/>
          <a:ln w="9525">
            <a:solidFill>
              <a:srgbClr val="000000"/>
            </a:solidFill>
            <a:round/>
            <a:headEnd/>
            <a:tailEnd type="triangle" w="med" len="med"/>
          </a:ln>
        </p:spPr>
      </p:cxnSp>
      <p:sp>
        <p:nvSpPr>
          <p:cNvPr id="44" name="TextBox 43"/>
          <p:cNvSpPr txBox="1"/>
          <p:nvPr/>
        </p:nvSpPr>
        <p:spPr>
          <a:xfrm>
            <a:off x="2786050" y="214290"/>
            <a:ext cx="3214710" cy="830997"/>
          </a:xfrm>
          <a:prstGeom prst="rect">
            <a:avLst/>
          </a:prstGeom>
          <a:noFill/>
        </p:spPr>
        <p:txBody>
          <a:bodyPr wrap="square" rtlCol="0">
            <a:spAutoFit/>
          </a:bodyPr>
          <a:lstStyle/>
          <a:p>
            <a:pPr algn="ctr"/>
            <a:r>
              <a:rPr lang="en-US" sz="2400" b="1" dirty="0" smtClean="0"/>
              <a:t>Work flow Process In Radiology</a:t>
            </a:r>
            <a:endParaRPr lang="en-US"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PROCESS MAPPING OF RADIOLOGY DEPARTMENT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buNone/>
            </a:pPr>
            <a:r>
              <a:rPr lang="en-US" sz="2000" b="1" dirty="0" smtClean="0">
                <a:latin typeface="Times New Roman" pitchFamily="18" charset="0"/>
                <a:cs typeface="Times New Roman" pitchFamily="18" charset="0"/>
              </a:rPr>
              <a:t>X RAY :</a:t>
            </a:r>
            <a:endParaRPr lang="en-IN"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No appointment system followed. Patients are served on first come first served basis. </a:t>
            </a:r>
            <a:endParaRPr lang="en-IN"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IPD patients are taken in between as an when a requirement comes from the IPD.</a:t>
            </a:r>
            <a:endParaRPr lang="en-IN"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Emergency patients are taken in between as and when the emergency comes.</a:t>
            </a:r>
            <a:endParaRPr lang="en-IN" sz="2000" dirty="0" smtClean="0">
              <a:latin typeface="Times New Roman" pitchFamily="18" charset="0"/>
              <a:cs typeface="Times New Roman" pitchFamily="18" charset="0"/>
            </a:endParaRPr>
          </a:p>
          <a:p>
            <a:pPr lvl="0">
              <a:buNone/>
            </a:pPr>
            <a:r>
              <a:rPr lang="en-US" sz="2000" b="1" dirty="0" smtClean="0">
                <a:latin typeface="Times New Roman" pitchFamily="18" charset="0"/>
                <a:cs typeface="Times New Roman" pitchFamily="18" charset="0"/>
              </a:rPr>
              <a:t>USG/CT/MRI:</a:t>
            </a:r>
          </a:p>
          <a:p>
            <a:pPr lvl="0"/>
            <a:r>
              <a:rPr lang="en-US" sz="2000" dirty="0" smtClean="0">
                <a:latin typeface="Times New Roman" pitchFamily="18" charset="0"/>
                <a:cs typeface="Times New Roman" pitchFamily="18" charset="0"/>
              </a:rPr>
              <a:t>Appointment system followed. </a:t>
            </a:r>
            <a:endParaRPr lang="en-IN"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IPD patients are taken in between as an when a requirement comes from the IPD.</a:t>
            </a:r>
            <a:endParaRPr lang="en-IN"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Emergency patients are taken in between as and when the emergency comes</a:t>
            </a: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4422"/>
          </a:xfrm>
        </p:spPr>
        <p:txBody>
          <a:bodyPr>
            <a:noAutofit/>
          </a:bodyPr>
          <a:lstStyle/>
          <a:p>
            <a:r>
              <a:rPr lang="en-US" sz="3200" b="1" dirty="0" smtClean="0">
                <a:latin typeface="Times New Roman" pitchFamily="18" charset="0"/>
                <a:cs typeface="Times New Roman" pitchFamily="18" charset="0"/>
              </a:rPr>
              <a:t>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Radiation protection methods followed in radiology department</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000100" y="1785926"/>
            <a:ext cx="7933588" cy="4462474"/>
          </a:xfrm>
        </p:spPr>
        <p:txBody>
          <a:bodyPr>
            <a:normAutofit lnSpcReduction="10000"/>
          </a:bodyPr>
          <a:lstStyle/>
          <a:p>
            <a:pPr lvl="0" algn="just"/>
            <a:r>
              <a:rPr lang="en-US" sz="2400" dirty="0" smtClean="0">
                <a:latin typeface="Times New Roman" pitchFamily="18" charset="0"/>
                <a:cs typeface="Times New Roman" pitchFamily="18" charset="0"/>
              </a:rPr>
              <a:t>All personnel working in radiation are required to wear their TLD badges constantly during duty hours in the department. </a:t>
            </a:r>
          </a:p>
          <a:p>
            <a:pPr lvl="0" algn="just"/>
            <a:r>
              <a:rPr lang="en-US" sz="2400" dirty="0" smtClean="0">
                <a:latin typeface="Times New Roman" pitchFamily="18" charset="0"/>
                <a:cs typeface="Times New Roman" pitchFamily="18" charset="0"/>
              </a:rPr>
              <a:t>The distance between the technician and the patient should be maximized </a:t>
            </a:r>
          </a:p>
          <a:p>
            <a:pPr lvl="0" algn="just"/>
            <a:r>
              <a:rPr lang="en-US" sz="2400" dirty="0" smtClean="0">
                <a:latin typeface="Times New Roman" pitchFamily="18" charset="0"/>
                <a:cs typeface="Times New Roman" pitchFamily="18" charset="0"/>
              </a:rPr>
              <a:t> Shielding apparel should be used as and when necessary which comprise of lead aprons, hand gloves, thyroid shields and gonad shields. </a:t>
            </a:r>
          </a:p>
          <a:p>
            <a:pPr lvl="0" algn="just"/>
            <a:r>
              <a:rPr lang="en-US" sz="2400" dirty="0" smtClean="0">
                <a:latin typeface="Times New Roman" pitchFamily="18" charset="0"/>
                <a:cs typeface="Times New Roman" pitchFamily="18" charset="0"/>
              </a:rPr>
              <a:t>When not in use, all protective apparel should be hung on properly designed racks.</a:t>
            </a:r>
          </a:p>
          <a:p>
            <a:pPr lvl="0" algn="just"/>
            <a:r>
              <a:rPr lang="en-US" sz="2400" dirty="0" smtClean="0">
                <a:latin typeface="Times New Roman" pitchFamily="18" charset="0"/>
                <a:cs typeface="Times New Roman" pitchFamily="18" charset="0"/>
              </a:rPr>
              <a:t>Protective devices such as lead shields will be periodically tested for verification of cracks and damages, and this would be documented.</a:t>
            </a:r>
          </a:p>
          <a:p>
            <a:pPr lvl="0"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428604"/>
            <a:ext cx="7862150" cy="6429396"/>
          </a:xfrm>
        </p:spPr>
        <p:txBody>
          <a:bodyPr>
            <a:normAutofit/>
          </a:bodyPr>
          <a:lstStyle/>
          <a:p>
            <a:pPr algn="just"/>
            <a:r>
              <a:rPr lang="en-US" sz="2000" dirty="0" smtClean="0">
                <a:latin typeface="Times New Roman" pitchFamily="18" charset="0"/>
                <a:cs typeface="Times New Roman" pitchFamily="18" charset="0"/>
              </a:rPr>
              <a:t>All lead doors should be closed and it should be ensured that the radiation warning light is functional during an exposure.</a:t>
            </a:r>
          </a:p>
          <a:p>
            <a:pPr lvl="0" algn="just"/>
            <a:r>
              <a:rPr lang="en-US" sz="2000" dirty="0" smtClean="0">
                <a:latin typeface="Times New Roman" pitchFamily="18" charset="0"/>
                <a:cs typeface="Times New Roman" pitchFamily="18" charset="0"/>
              </a:rPr>
              <a:t>The exposure factors given to the patient should be in keeping with the ALARA (As Low As Reasonably Achievable)concept.</a:t>
            </a:r>
          </a:p>
          <a:p>
            <a:pPr algn="just"/>
            <a:r>
              <a:rPr lang="en-US" sz="2000" dirty="0" smtClean="0">
                <a:latin typeface="Times New Roman" pitchFamily="18" charset="0"/>
                <a:cs typeface="Times New Roman" pitchFamily="18" charset="0"/>
              </a:rPr>
              <a:t>Radiological tests will NOT be conducted on pregnant woman &amp; if unavoidable perfect lead shielding will be used.</a:t>
            </a:r>
          </a:p>
          <a:p>
            <a:pPr lvl="0" algn="just"/>
            <a:r>
              <a:rPr lang="en-US" sz="2000" dirty="0" smtClean="0"/>
              <a:t>TLD badges are used to quantify Radiation doses. TLD badges issued to all Technicians.  Badges are procured from BARC approved vendor and sent back periodically for measurement of radiation doses are within the defined safety limits. </a:t>
            </a:r>
          </a:p>
          <a:p>
            <a:pPr lvl="0" algn="just"/>
            <a:r>
              <a:rPr lang="en-US" sz="2000" dirty="0" smtClean="0"/>
              <a:t>TLD badges are sent back to the BARC approved vendor after a period of 3 months, for renewal. All records maintained by BME </a:t>
            </a:r>
            <a:r>
              <a:rPr lang="en-US" sz="2000" dirty="0" smtClean="0"/>
              <a:t>Department.</a:t>
            </a:r>
            <a:endParaRPr lang="en-US" sz="2000" dirty="0" smtClean="0"/>
          </a:p>
          <a:p>
            <a:pPr lvl="0" algn="just"/>
            <a:r>
              <a:rPr lang="en-US" sz="2000" dirty="0" smtClean="0"/>
              <a:t>All Technicians are trained by the Senior Technician and the Radiologist on various aspects of Radiation safety. </a:t>
            </a:r>
          </a:p>
          <a:p>
            <a:pPr lvl="0" algn="just"/>
            <a:r>
              <a:rPr lang="en-US" sz="2000" dirty="0" smtClean="0"/>
              <a:t>Records are maintained.</a:t>
            </a:r>
          </a:p>
          <a:p>
            <a:pPr lvl="0" algn="just"/>
            <a:r>
              <a:rPr lang="en-US" sz="2000" dirty="0" smtClean="0"/>
              <a:t>Imaging signage is prominently displayed.</a:t>
            </a:r>
          </a:p>
          <a:p>
            <a:pPr algn="just"/>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857232"/>
          </a:xfrm>
        </p:spPr>
        <p:txBody>
          <a:bodyPr>
            <a:noAutofit/>
          </a:bodyPr>
          <a:lstStyle/>
          <a:p>
            <a:r>
              <a:rPr lang="en-US" sz="3200" dirty="0" smtClean="0"/>
              <a:t/>
            </a:r>
            <a:br>
              <a:rPr lang="en-US" sz="3200" dirty="0" smtClean="0"/>
            </a:br>
            <a:r>
              <a:rPr lang="en-US" sz="3200" b="1" dirty="0" smtClean="0"/>
              <a:t> </a:t>
            </a:r>
            <a:r>
              <a:rPr lang="en-US" sz="3200" b="1" dirty="0" smtClean="0">
                <a:latin typeface="Times New Roman" pitchFamily="18" charset="0"/>
                <a:cs typeface="Times New Roman" pitchFamily="18" charset="0"/>
              </a:rPr>
              <a:t>Radiation protection devices in Park Hospital</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r>
              <a:rPr lang="en-US" sz="2800" dirty="0" smtClean="0">
                <a:latin typeface="Times New Roman" pitchFamily="18" charset="0"/>
                <a:cs typeface="Times New Roman" pitchFamily="18" charset="0"/>
              </a:rPr>
              <a:t>Protective barrier</a:t>
            </a:r>
          </a:p>
          <a:p>
            <a:r>
              <a:rPr lang="en-US" sz="2800" dirty="0" smtClean="0">
                <a:latin typeface="Times New Roman" pitchFamily="18" charset="0"/>
                <a:cs typeface="Times New Roman" pitchFamily="18" charset="0"/>
              </a:rPr>
              <a:t>Protective Aprons</a:t>
            </a:r>
          </a:p>
          <a:p>
            <a:pPr lvl="0"/>
            <a:r>
              <a:rPr lang="en-US" sz="2800" dirty="0" smtClean="0">
                <a:latin typeface="Times New Roman" pitchFamily="18" charset="0"/>
                <a:cs typeface="Times New Roman" pitchFamily="18" charset="0"/>
              </a:rPr>
              <a:t>Protective Gloves</a:t>
            </a:r>
          </a:p>
          <a:p>
            <a:pPr lvl="0"/>
            <a:r>
              <a:rPr lang="en-US" sz="2800" dirty="0" smtClean="0">
                <a:latin typeface="Times New Roman" pitchFamily="18" charset="0"/>
                <a:cs typeface="Times New Roman" pitchFamily="18" charset="0"/>
              </a:rPr>
              <a:t>Gonad Shield </a:t>
            </a:r>
          </a:p>
          <a:p>
            <a:r>
              <a:rPr lang="en-US" sz="2800" dirty="0" smtClean="0">
                <a:latin typeface="Times New Roman" pitchFamily="18" charset="0"/>
                <a:cs typeface="Times New Roman" pitchFamily="18" charset="0"/>
              </a:rPr>
              <a:t>Thyroid Shield</a:t>
            </a:r>
          </a:p>
          <a:p>
            <a:r>
              <a:rPr lang="en-US" sz="2800" dirty="0" smtClean="0">
                <a:latin typeface="Times New Roman" pitchFamily="18" charset="0"/>
                <a:cs typeface="Times New Roman" pitchFamily="18" charset="0"/>
              </a:rPr>
              <a:t>Personnel dosimetry</a:t>
            </a:r>
          </a:p>
          <a:p>
            <a:r>
              <a:rPr lang="en-US" sz="2800" dirty="0" smtClean="0">
                <a:latin typeface="Times New Roman" pitchFamily="18" charset="0"/>
                <a:cs typeface="Times New Roman" pitchFamily="18" charset="0"/>
              </a:rPr>
              <a:t>Thermo luminescent dosimeter</a:t>
            </a:r>
          </a:p>
          <a:p>
            <a:pPr>
              <a:buNone/>
            </a:pPr>
            <a:r>
              <a:rPr lang="en-US" sz="2800" dirty="0" smtClean="0">
                <a:latin typeface="Times New Roman" pitchFamily="18" charset="0"/>
                <a:cs typeface="Times New Roman" pitchFamily="18" charset="0"/>
              </a:rPr>
              <a:t> (TLD) monitoring</a:t>
            </a:r>
          </a:p>
          <a:p>
            <a:endParaRPr lang="en-US" dirty="0" smtClean="0"/>
          </a:p>
          <a:p>
            <a:endParaRPr lang="en-US" dirty="0"/>
          </a:p>
        </p:txBody>
      </p:sp>
      <p:pic>
        <p:nvPicPr>
          <p:cNvPr id="1026" name="Picture 2" descr="H:\images radiology\images\11032014025.jpg"/>
          <p:cNvPicPr>
            <a:picLocks noChangeAspect="1" noChangeArrowheads="1"/>
          </p:cNvPicPr>
          <p:nvPr/>
        </p:nvPicPr>
        <p:blipFill>
          <a:blip r:embed="rId2" cstate="print"/>
          <a:srcRect/>
          <a:stretch>
            <a:fillRect/>
          </a:stretch>
        </p:blipFill>
        <p:spPr bwMode="auto">
          <a:xfrm>
            <a:off x="6934200" y="1981201"/>
            <a:ext cx="1219200" cy="1295400"/>
          </a:xfrm>
          <a:prstGeom prst="rect">
            <a:avLst/>
          </a:prstGeom>
          <a:noFill/>
        </p:spPr>
      </p:pic>
      <p:pic>
        <p:nvPicPr>
          <p:cNvPr id="1027" name="Picture 3" descr="H:\images radiology\images\fvglfront61sapphirea_2.jpeg"/>
          <p:cNvPicPr>
            <a:picLocks noChangeAspect="1" noChangeArrowheads="1"/>
          </p:cNvPicPr>
          <p:nvPr/>
        </p:nvPicPr>
        <p:blipFill>
          <a:blip r:embed="rId3" cstate="print"/>
          <a:srcRect/>
          <a:stretch>
            <a:fillRect/>
          </a:stretch>
        </p:blipFill>
        <p:spPr bwMode="auto">
          <a:xfrm>
            <a:off x="8149902" y="3048000"/>
            <a:ext cx="994098" cy="1905000"/>
          </a:xfrm>
          <a:prstGeom prst="rect">
            <a:avLst/>
          </a:prstGeom>
          <a:noFill/>
        </p:spPr>
      </p:pic>
      <p:pic>
        <p:nvPicPr>
          <p:cNvPr id="5" name="Picture 2" descr="C:\Users\user\Desktop\images\images (1).jpg"/>
          <p:cNvPicPr>
            <a:picLocks noChangeAspect="1" noChangeArrowheads="1"/>
          </p:cNvPicPr>
          <p:nvPr/>
        </p:nvPicPr>
        <p:blipFill>
          <a:blip r:embed="rId4"/>
          <a:srcRect/>
          <a:stretch>
            <a:fillRect/>
          </a:stretch>
        </p:blipFill>
        <p:spPr bwMode="auto">
          <a:xfrm>
            <a:off x="6858000" y="3505200"/>
            <a:ext cx="1219200" cy="1066800"/>
          </a:xfrm>
          <a:prstGeom prst="rect">
            <a:avLst/>
          </a:prstGeom>
          <a:noFill/>
        </p:spPr>
      </p:pic>
      <p:pic>
        <p:nvPicPr>
          <p:cNvPr id="6" name="Picture 3" descr="C:\Users\user\Desktop\images\Kirans_Other_Protection_500x500.jpg"/>
          <p:cNvPicPr>
            <a:picLocks noChangeAspect="1" noChangeArrowheads="1"/>
          </p:cNvPicPr>
          <p:nvPr/>
        </p:nvPicPr>
        <p:blipFill>
          <a:blip r:embed="rId5"/>
          <a:srcRect/>
          <a:stretch>
            <a:fillRect/>
          </a:stretch>
        </p:blipFill>
        <p:spPr bwMode="auto">
          <a:xfrm>
            <a:off x="6858000" y="4724400"/>
            <a:ext cx="2057400" cy="18288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 Proactive Measures to Assure Safety and Security for Patients:</a:t>
            </a:r>
            <a:endParaRPr lang="en-US" dirty="0"/>
          </a:p>
        </p:txBody>
      </p:sp>
      <p:sp>
        <p:nvSpPr>
          <p:cNvPr id="3" name="Content Placeholder 2"/>
          <p:cNvSpPr>
            <a:spLocks noGrp="1"/>
          </p:cNvSpPr>
          <p:nvPr>
            <p:ph idx="1"/>
          </p:nvPr>
        </p:nvSpPr>
        <p:spPr>
          <a:xfrm>
            <a:off x="1435608" y="2214554"/>
            <a:ext cx="7498080" cy="4033846"/>
          </a:xfrm>
        </p:spPr>
        <p:txBody>
          <a:bodyPr/>
          <a:lstStyle/>
          <a:p>
            <a:r>
              <a:rPr lang="en-US" dirty="0" smtClean="0">
                <a:latin typeface="Times New Roman" pitchFamily="18" charset="0"/>
                <a:cs typeface="Times New Roman" pitchFamily="18" charset="0"/>
              </a:rPr>
              <a:t>Patient identification</a:t>
            </a:r>
          </a:p>
          <a:p>
            <a:r>
              <a:rPr lang="en-US" dirty="0" smtClean="0">
                <a:latin typeface="Times New Roman" pitchFamily="18" charset="0"/>
                <a:cs typeface="Times New Roman" pitchFamily="18" charset="0"/>
              </a:rPr>
              <a:t> Patient Privacy and Dignity</a:t>
            </a:r>
          </a:p>
          <a:p>
            <a:r>
              <a:rPr lang="en-US" dirty="0" smtClean="0">
                <a:latin typeface="Times New Roman" pitchFamily="18" charset="0"/>
                <a:cs typeface="Times New Roman" pitchFamily="18" charset="0"/>
              </a:rPr>
              <a:t>Patient Responsibilities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68280"/>
          </a:xfrm>
        </p:spPr>
        <p:txBody>
          <a:bodyPr>
            <a:normAutofit fontScale="90000"/>
          </a:bodyPr>
          <a:lstStyle/>
          <a:p>
            <a:r>
              <a:rPr lang="en-US" dirty="0" smtClean="0"/>
              <a:t/>
            </a:r>
            <a:br>
              <a:rPr lang="en-US" dirty="0" smtClean="0"/>
            </a:br>
            <a:r>
              <a:rPr lang="en-US" dirty="0" smtClean="0"/>
              <a:t> </a:t>
            </a:r>
            <a:r>
              <a:rPr lang="en-US" b="1" dirty="0" smtClean="0">
                <a:latin typeface="Times New Roman" pitchFamily="18" charset="0"/>
                <a:cs typeface="Times New Roman" pitchFamily="18" charset="0"/>
              </a:rPr>
              <a:t>Risks and safety measures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buNone/>
            </a:pPr>
            <a:r>
              <a:rPr lang="en-US" sz="3100" b="1" dirty="0" smtClean="0">
                <a:latin typeface="Times New Roman" pitchFamily="18" charset="0"/>
                <a:cs typeface="Times New Roman" pitchFamily="18" charset="0"/>
              </a:rPr>
              <a:t>X-rays/CT</a:t>
            </a:r>
            <a:endParaRPr lang="en-US" sz="3100" dirty="0" smtClean="0">
              <a:latin typeface="Times New Roman" pitchFamily="18" charset="0"/>
              <a:cs typeface="Times New Roman" pitchFamily="18" charset="0"/>
            </a:endParaRPr>
          </a:p>
          <a:p>
            <a:pPr>
              <a:buNone/>
            </a:pPr>
            <a:r>
              <a:rPr lang="en-US" sz="2600" b="1" u="sng" dirty="0" smtClean="0">
                <a:latin typeface="Times New Roman" pitchFamily="18" charset="0"/>
                <a:cs typeface="Times New Roman" pitchFamily="18" charset="0"/>
              </a:rPr>
              <a:t>Risks</a:t>
            </a:r>
            <a:r>
              <a:rPr lang="en-US" sz="2600" u="sng" dirty="0" smtClean="0">
                <a:latin typeface="Times New Roman" pitchFamily="18" charset="0"/>
                <a:cs typeface="Times New Roman" pitchFamily="18" charset="0"/>
              </a:rPr>
              <a:t>:</a:t>
            </a:r>
            <a:r>
              <a:rPr lang="en-US" sz="2600" dirty="0" smtClean="0">
                <a:latin typeface="Times New Roman" pitchFamily="18" charset="0"/>
                <a:cs typeface="Times New Roman" pitchFamily="18" charset="0"/>
              </a:rPr>
              <a:t> </a:t>
            </a:r>
          </a:p>
          <a:p>
            <a:r>
              <a:rPr lang="en-US" sz="2600" dirty="0" smtClean="0">
                <a:latin typeface="Times New Roman" pitchFamily="18" charset="0"/>
                <a:cs typeface="Times New Roman" pitchFamily="18" charset="0"/>
              </a:rPr>
              <a:t>Radiation during pregnancy has the potential of producing birth defects so it is important to avoid ionizing radiation if there is a suspicion or actual knowledge of being pregnant. </a:t>
            </a:r>
          </a:p>
          <a:p>
            <a:endParaRPr lang="en-US" sz="2600" dirty="0" smtClean="0">
              <a:latin typeface="Times New Roman" pitchFamily="18" charset="0"/>
              <a:cs typeface="Times New Roman" pitchFamily="18" charset="0"/>
            </a:endParaRPr>
          </a:p>
          <a:p>
            <a:pPr>
              <a:buNone/>
            </a:pPr>
            <a:r>
              <a:rPr lang="en-US" sz="2600" b="1" u="sng" dirty="0" smtClean="0">
                <a:latin typeface="Times New Roman" pitchFamily="18" charset="0"/>
                <a:cs typeface="Times New Roman" pitchFamily="18" charset="0"/>
              </a:rPr>
              <a:t>Safety Measures: </a:t>
            </a:r>
          </a:p>
          <a:p>
            <a:r>
              <a:rPr lang="en-US" sz="2600" dirty="0" smtClean="0">
                <a:latin typeface="Times New Roman" pitchFamily="18" charset="0"/>
                <a:cs typeface="Times New Roman" pitchFamily="18" charset="0"/>
              </a:rPr>
              <a:t>Every effort is made to keep radiation exposure as low as practicable. Dosage utilized is according to ALARA (individual and collective doses must be As Low As is Reasonably Achievable).</a:t>
            </a:r>
          </a:p>
          <a:p>
            <a:r>
              <a:rPr lang="en-US" sz="2600" dirty="0" smtClean="0">
                <a:latin typeface="Times New Roman" pitchFamily="18" charset="0"/>
                <a:cs typeface="Times New Roman" pitchFamily="18" charset="0"/>
              </a:rPr>
              <a:t>All patients receive </a:t>
            </a:r>
            <a:r>
              <a:rPr lang="en-US" sz="2600" dirty="0" err="1" smtClean="0">
                <a:latin typeface="Times New Roman" pitchFamily="18" charset="0"/>
                <a:cs typeface="Times New Roman" pitchFamily="18" charset="0"/>
              </a:rPr>
              <a:t>gonadal</a:t>
            </a:r>
            <a:r>
              <a:rPr lang="en-US" sz="2600" dirty="0" smtClean="0">
                <a:latin typeface="Times New Roman" pitchFamily="18" charset="0"/>
                <a:cs typeface="Times New Roman" pitchFamily="18" charset="0"/>
              </a:rPr>
              <a:t> shielding provided the shielding does not infringe upon the area of primary diagnostic interest. The department has wraparound, full and half aprons, breast shields, and both male and female </a:t>
            </a:r>
            <a:r>
              <a:rPr lang="en-US" sz="2600" dirty="0" err="1" smtClean="0">
                <a:latin typeface="Times New Roman" pitchFamily="18" charset="0"/>
                <a:cs typeface="Times New Roman" pitchFamily="18" charset="0"/>
              </a:rPr>
              <a:t>gonadal</a:t>
            </a:r>
            <a:r>
              <a:rPr lang="en-US" sz="2600" dirty="0" smtClean="0">
                <a:latin typeface="Times New Roman" pitchFamily="18" charset="0"/>
                <a:cs typeface="Times New Roman" pitchFamily="18" charset="0"/>
              </a:rPr>
              <a:t> shields (Thyroid Shields).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lstStyle/>
          <a:p>
            <a:pPr>
              <a:buNone/>
            </a:pPr>
            <a:r>
              <a:rPr lang="en-US" b="1" dirty="0" smtClean="0"/>
              <a:t>Ultrasound:</a:t>
            </a:r>
            <a:endParaRPr lang="en-US" dirty="0" smtClean="0"/>
          </a:p>
          <a:p>
            <a:r>
              <a:rPr lang="en-US" u="sng" dirty="0" smtClean="0"/>
              <a:t>Risks:</a:t>
            </a:r>
            <a:r>
              <a:rPr lang="en-US" dirty="0" smtClean="0"/>
              <a:t/>
            </a:r>
            <a:br>
              <a:rPr lang="en-US" dirty="0" smtClean="0"/>
            </a:br>
            <a:r>
              <a:rPr lang="en-US" dirty="0" smtClean="0"/>
              <a:t>No ionizing radiation is involved. Ultrasound is very safe.</a:t>
            </a:r>
          </a:p>
          <a:p>
            <a:r>
              <a:rPr lang="en-US" u="sng" dirty="0" smtClean="0"/>
              <a:t>Safety Measures:</a:t>
            </a:r>
            <a:r>
              <a:rPr lang="en-US" dirty="0" smtClean="0"/>
              <a:t/>
            </a:r>
            <a:br>
              <a:rPr lang="en-US" dirty="0" smtClean="0"/>
            </a:br>
            <a:r>
              <a:rPr lang="en-US" dirty="0" smtClean="0"/>
              <a:t>Precautions are mainly for instrument and field sterility and physical safety.</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14290"/>
            <a:ext cx="7498080" cy="6643710"/>
          </a:xfrm>
        </p:spPr>
        <p:txBody>
          <a:bodyPr>
            <a:normAutofit fontScale="70000" lnSpcReduction="20000"/>
          </a:bodyPr>
          <a:lstStyle/>
          <a:p>
            <a:pPr>
              <a:buNone/>
            </a:pPr>
            <a:r>
              <a:rPr lang="en-US" sz="3800" b="1" dirty="0" smtClean="0"/>
              <a:t>Magnetic Resonance Imaging</a:t>
            </a:r>
          </a:p>
          <a:p>
            <a:pPr>
              <a:buNone/>
            </a:pPr>
            <a:endParaRPr lang="en-US" sz="3800" dirty="0" smtClean="0"/>
          </a:p>
          <a:p>
            <a:r>
              <a:rPr lang="en-US" u="sng" dirty="0" smtClean="0">
                <a:latin typeface="Times New Roman" pitchFamily="18" charset="0"/>
                <a:cs typeface="Times New Roman" pitchFamily="18" charset="0"/>
              </a:rPr>
              <a:t>Risks: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Patients who are at risk during an MRI examination include people suffering from claustrophobia (nervousness in small spaces); people with implanted medical devices such as aneurysm in the brain, heart pacemakers and cochlear (inner ear) implants; and people with pieces of metal close to or in an important organ (e.g. the eye).</a:t>
            </a:r>
          </a:p>
          <a:p>
            <a:endParaRPr lang="en-US" dirty="0" smtClean="0">
              <a:latin typeface="Times New Roman" pitchFamily="18" charset="0"/>
              <a:cs typeface="Times New Roman" pitchFamily="18" charset="0"/>
            </a:endParaRPr>
          </a:p>
          <a:p>
            <a:pPr>
              <a:buNone/>
            </a:pPr>
            <a:r>
              <a:rPr lang="en-US" u="sng" dirty="0" smtClean="0">
                <a:latin typeface="Times New Roman" pitchFamily="18" charset="0"/>
                <a:cs typeface="Times New Roman" pitchFamily="18" charset="0"/>
              </a:rPr>
              <a:t>Safety Measures</a:t>
            </a:r>
          </a:p>
          <a:p>
            <a:pPr lvl="0"/>
            <a:r>
              <a:rPr lang="en-US" dirty="0" smtClean="0">
                <a:latin typeface="Times New Roman" pitchFamily="18" charset="0"/>
                <a:cs typeface="Times New Roman" pitchFamily="18" charset="0"/>
              </a:rPr>
              <a:t>Metal objects like watches, credit cards, hair pins, writing pens, etc. which may be damaged by the MRI scanner or may be pulled into the MRI are removed </a:t>
            </a:r>
          </a:p>
          <a:p>
            <a:r>
              <a:rPr lang="en-US" dirty="0" smtClean="0">
                <a:latin typeface="Times New Roman" pitchFamily="18" charset="0"/>
                <a:cs typeface="Times New Roman" pitchFamily="18" charset="0"/>
              </a:rPr>
              <a:t>The MRI technologist reviews the consent form with the patient to insure magnetic safety and verify the patient's symptoms with the scanning protocol to be performed. Patients, relatives, caregivers and other persons accompanying the patient during the MRI exam are also screened and required to fill out an MRI consent form </a:t>
            </a:r>
            <a:r>
              <a:rPr lang="en-US" sz="3800" dirty="0" smtClean="0">
                <a:latin typeface="Times New Roman" pitchFamily="18" charset="0"/>
                <a:cs typeface="Times New Roman" pitchFamily="18" charset="0"/>
              </a:rPr>
              <a:t>.</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88640"/>
            <a:ext cx="7498080" cy="648072"/>
          </a:xfrm>
        </p:spPr>
        <p:txBody>
          <a:bodyPr>
            <a:normAutofit fontScale="90000"/>
          </a:bodyPr>
          <a:lstStyle/>
          <a:p>
            <a:pPr algn="ctr"/>
            <a:r>
              <a:rPr lang="en-IN" sz="3900" dirty="0" smtClean="0">
                <a:latin typeface="Times New Roman" pitchFamily="18" charset="0"/>
                <a:cs typeface="Times New Roman" pitchFamily="18" charset="0"/>
              </a:rPr>
              <a:t>Hospital Profile</a:t>
            </a:r>
            <a:endParaRPr lang="en-IN" sz="3900" dirty="0">
              <a:latin typeface="Times New Roman" pitchFamily="18" charset="0"/>
              <a:cs typeface="Times New Roman" pitchFamily="18" charset="0"/>
            </a:endParaRPr>
          </a:p>
        </p:txBody>
      </p:sp>
      <p:sp>
        <p:nvSpPr>
          <p:cNvPr id="5" name="Content Placeholder 4"/>
          <p:cNvSpPr>
            <a:spLocks noGrp="1"/>
          </p:cNvSpPr>
          <p:nvPr>
            <p:ph idx="1"/>
          </p:nvPr>
        </p:nvSpPr>
        <p:spPr>
          <a:xfrm>
            <a:off x="971600" y="836712"/>
            <a:ext cx="7458052" cy="6021288"/>
          </a:xfrm>
        </p:spPr>
        <p:txBody>
          <a:bodyPr>
            <a:normAutofit/>
          </a:bodyPr>
          <a:lstStyle/>
          <a:p>
            <a:pPr algn="just">
              <a:buNone/>
            </a:pPr>
            <a:r>
              <a:rPr lang="en-US" sz="1800" dirty="0" smtClean="0"/>
              <a:t>    The Park group of hospitals has a strong legacy of more than 3 decades that redefines healthcare arena in a unique and larger perspective</a:t>
            </a:r>
            <a:r>
              <a:rPr lang="en-US" sz="2400" dirty="0" smtClean="0"/>
              <a:t>.</a:t>
            </a:r>
          </a:p>
          <a:p>
            <a:pPr marL="342900" indent="-342900" algn="just">
              <a:lnSpc>
                <a:spcPct val="150000"/>
              </a:lnSpc>
              <a:spcBef>
                <a:spcPct val="20000"/>
              </a:spcBef>
              <a:buClrTx/>
              <a:buSzTx/>
            </a:pPr>
            <a:r>
              <a:rPr lang="en-US" sz="1800" dirty="0" smtClean="0">
                <a:solidFill>
                  <a:prstClr val="black"/>
                </a:solidFill>
                <a:latin typeface="Calibri"/>
              </a:rPr>
              <a:t> </a:t>
            </a:r>
            <a:r>
              <a:rPr lang="en-US" sz="1800" dirty="0" smtClean="0">
                <a:solidFill>
                  <a:prstClr val="black"/>
                </a:solidFill>
                <a:latin typeface="Times New Roman" pitchFamily="18" charset="0"/>
                <a:cs typeface="Times New Roman" pitchFamily="18" charset="0"/>
              </a:rPr>
              <a:t>Today the group boasts a panel of more than 100 doctors and an array of state-of-the-art healthcare facilities across its hospitals in West Delhi, South Delhi, </a:t>
            </a:r>
            <a:r>
              <a:rPr lang="en-US" sz="1800" dirty="0" err="1" smtClean="0">
                <a:solidFill>
                  <a:prstClr val="black"/>
                </a:solidFill>
                <a:latin typeface="Times New Roman" pitchFamily="18" charset="0"/>
                <a:cs typeface="Times New Roman" pitchFamily="18" charset="0"/>
              </a:rPr>
              <a:t>Gurgaon</a:t>
            </a:r>
            <a:r>
              <a:rPr lang="en-US" sz="1800" dirty="0" smtClean="0">
                <a:solidFill>
                  <a:prstClr val="black"/>
                </a:solidFill>
                <a:latin typeface="Times New Roman" pitchFamily="18" charset="0"/>
                <a:cs typeface="Times New Roman" pitchFamily="18" charset="0"/>
              </a:rPr>
              <a:t>, Faridabad and </a:t>
            </a:r>
            <a:r>
              <a:rPr lang="en-US" sz="1800" dirty="0" err="1" smtClean="0">
                <a:solidFill>
                  <a:prstClr val="black"/>
                </a:solidFill>
                <a:latin typeface="Times New Roman" pitchFamily="18" charset="0"/>
                <a:cs typeface="Times New Roman" pitchFamily="18" charset="0"/>
              </a:rPr>
              <a:t>Panipat</a:t>
            </a:r>
            <a:r>
              <a:rPr lang="en-US" sz="1800" dirty="0" smtClean="0">
                <a:solidFill>
                  <a:prstClr val="black"/>
                </a:solidFill>
                <a:latin typeface="Times New Roman" pitchFamily="18" charset="0"/>
                <a:cs typeface="Times New Roman" pitchFamily="18" charset="0"/>
              </a:rPr>
              <a:t>. </a:t>
            </a:r>
          </a:p>
          <a:p>
            <a:pPr marL="342900" indent="-342900" algn="just">
              <a:lnSpc>
                <a:spcPct val="150000"/>
              </a:lnSpc>
              <a:spcBef>
                <a:spcPct val="20000"/>
              </a:spcBef>
              <a:buClrTx/>
              <a:buSzTx/>
            </a:pPr>
            <a:r>
              <a:rPr lang="en-US" sz="1800" dirty="0" smtClean="0">
                <a:latin typeface="Times New Roman" pitchFamily="18" charset="0"/>
                <a:cs typeface="Times New Roman" pitchFamily="18" charset="0"/>
              </a:rPr>
              <a:t>Park Hospital Faridabad is inaugurated on 24</a:t>
            </a:r>
            <a:r>
              <a:rPr lang="en-US" sz="1800" baseline="30000" dirty="0" smtClean="0">
                <a:latin typeface="Times New Roman" pitchFamily="18" charset="0"/>
                <a:cs typeface="Times New Roman" pitchFamily="18" charset="0"/>
              </a:rPr>
              <a:t>th</a:t>
            </a:r>
            <a:r>
              <a:rPr lang="en-US" sz="1800" dirty="0" smtClean="0">
                <a:latin typeface="Times New Roman" pitchFamily="18" charset="0"/>
                <a:cs typeface="Times New Roman" pitchFamily="18" charset="0"/>
              </a:rPr>
              <a:t> January,2014. Fully-equipped with all state-of-the-art medical facilities, with a capacity of 250 beds. Presently 88 bedded functional hospital located in core of Faridabad.</a:t>
            </a:r>
          </a:p>
          <a:p>
            <a:pPr marL="342900" indent="-342900" algn="just">
              <a:lnSpc>
                <a:spcPct val="150000"/>
              </a:lnSpc>
              <a:spcBef>
                <a:spcPct val="20000"/>
              </a:spcBef>
              <a:buClrTx/>
              <a:buSzTx/>
            </a:pPr>
            <a:r>
              <a:rPr lang="en-US" sz="1800" dirty="0" smtClean="0">
                <a:latin typeface="Times New Roman" pitchFamily="18" charset="0"/>
                <a:cs typeface="Times New Roman" pitchFamily="18" charset="0"/>
              </a:rPr>
              <a:t>PARK hospital Faridabad is a super specialty hospital providing cardiac, neurology, nephrology and oncology care.</a:t>
            </a:r>
          </a:p>
          <a:p>
            <a:pPr marL="342900" indent="-342900" algn="just">
              <a:lnSpc>
                <a:spcPct val="150000"/>
              </a:lnSpc>
              <a:spcBef>
                <a:spcPct val="20000"/>
              </a:spcBef>
              <a:buClrTx/>
              <a:buSzTx/>
            </a:pPr>
            <a:r>
              <a:rPr lang="en-US" sz="1800" dirty="0" smtClean="0">
                <a:latin typeface="Times New Roman" pitchFamily="18" charset="0"/>
                <a:cs typeface="Times New Roman" pitchFamily="18" charset="0"/>
              </a:rPr>
              <a:t>PARK is coming with one new branch in HODAL for providing specialty care with a passion to surpass patients’ expectations and bring about a meaningful change in the lives of people.</a:t>
            </a:r>
          </a:p>
          <a:p>
            <a:pPr marL="342900" indent="-342900">
              <a:lnSpc>
                <a:spcPct val="150000"/>
              </a:lnSpc>
              <a:spcBef>
                <a:spcPct val="20000"/>
              </a:spcBef>
              <a:buClrTx/>
              <a:buSzTx/>
            </a:pPr>
            <a:endParaRPr lang="en-US" sz="1800" dirty="0" smtClean="0">
              <a:latin typeface="Times New Roman" pitchFamily="18" charset="0"/>
              <a:cs typeface="Times New Roman" pitchFamily="18" charset="0"/>
            </a:endParaRPr>
          </a:p>
          <a:p>
            <a:pPr marL="342900" indent="-342900">
              <a:lnSpc>
                <a:spcPct val="150000"/>
              </a:lnSpc>
              <a:spcBef>
                <a:spcPct val="20000"/>
              </a:spcBef>
              <a:buClrTx/>
              <a:buSzTx/>
            </a:pPr>
            <a:endParaRPr lang="en-US" sz="1800" dirty="0" smtClean="0">
              <a:latin typeface="Times New Roman" pitchFamily="18" charset="0"/>
              <a:cs typeface="Times New Roman" pitchFamily="18" charset="0"/>
            </a:endParaRPr>
          </a:p>
          <a:p>
            <a:pPr marL="342900" indent="-342900">
              <a:lnSpc>
                <a:spcPct val="150000"/>
              </a:lnSpc>
              <a:spcBef>
                <a:spcPct val="20000"/>
              </a:spcBef>
              <a:buClrTx/>
              <a:buSzTx/>
            </a:pPr>
            <a:endParaRPr lang="en-US" sz="1800" dirty="0" smtClean="0">
              <a:solidFill>
                <a:prstClr val="black"/>
              </a:solidFill>
              <a:latin typeface="Times New Roman" pitchFamily="18" charset="0"/>
              <a:cs typeface="Times New Roman" pitchFamily="18" charset="0"/>
            </a:endParaRPr>
          </a:p>
          <a:p>
            <a:pPr marL="342900" indent="-342900">
              <a:lnSpc>
                <a:spcPct val="150000"/>
              </a:lnSpc>
              <a:spcBef>
                <a:spcPct val="20000"/>
              </a:spcBef>
              <a:buClrTx/>
              <a:buSzTx/>
            </a:pPr>
            <a:endParaRPr lang="en-US" sz="1800" dirty="0" smtClean="0">
              <a:solidFill>
                <a:prstClr val="black"/>
              </a:solidFill>
              <a:latin typeface="Times New Roman" pitchFamily="18" charset="0"/>
              <a:cs typeface="Times New Roman" pitchFamily="18" charset="0"/>
            </a:endParaRPr>
          </a:p>
          <a:p>
            <a:endParaRPr lang="en-US" sz="2400" dirty="0" smtClean="0"/>
          </a:p>
          <a:p>
            <a:endParaRPr lang="en-IN"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39784"/>
          </a:xfrm>
        </p:spPr>
        <p:txBody>
          <a:bodyPr>
            <a:normAutofit fontScale="90000"/>
          </a:bodyPr>
          <a:lstStyle/>
          <a:p>
            <a:r>
              <a:rPr lang="en-US" dirty="0" smtClean="0"/>
              <a:t/>
            </a:r>
            <a:br>
              <a:rPr lang="en-US" dirty="0" smtClean="0"/>
            </a:br>
            <a:r>
              <a:rPr lang="en-US" b="1" dirty="0" smtClean="0"/>
              <a:t> </a:t>
            </a:r>
            <a:r>
              <a:rPr lang="en-US" sz="3100" b="1" dirty="0" smtClean="0">
                <a:latin typeface="Times New Roman" pitchFamily="18" charset="0"/>
                <a:cs typeface="Times New Roman" pitchFamily="18" charset="0"/>
              </a:rPr>
              <a:t>DATA ANALYSIS</a:t>
            </a:r>
            <a:endParaRPr lang="en-US" sz="31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785926"/>
            <a:ext cx="7498080" cy="4462474"/>
          </a:xfrm>
        </p:spPr>
        <p:txBody>
          <a:bodyPr>
            <a:normAutofit/>
          </a:bodyPr>
          <a:lstStyle/>
          <a:p>
            <a:pPr>
              <a:buNone/>
            </a:pPr>
            <a:r>
              <a:rPr lang="en-US" sz="2000" b="1" dirty="0" smtClean="0">
                <a:latin typeface="Times New Roman" pitchFamily="18" charset="0"/>
                <a:cs typeface="Times New Roman" pitchFamily="18" charset="0"/>
              </a:rPr>
              <a:t>Waiting time:</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Waiting time is the time from which the patient has come to the department, till the time that the test is initiated.</a:t>
            </a:r>
          </a:p>
          <a:p>
            <a:pPr>
              <a:buNone/>
            </a:pPr>
            <a:r>
              <a:rPr lang="en-US" sz="2000" b="1" dirty="0" smtClean="0">
                <a:latin typeface="Times New Roman" pitchFamily="18" charset="0"/>
                <a:cs typeface="Times New Roman" pitchFamily="18" charset="0"/>
              </a:rPr>
              <a:t>Dispatching time.</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It is the time taken in dispatching the report. </a:t>
            </a:r>
          </a:p>
          <a:p>
            <a:r>
              <a:rPr lang="en-US" sz="2000" dirty="0" smtClean="0">
                <a:latin typeface="Times New Roman" pitchFamily="18" charset="0"/>
                <a:cs typeface="Times New Roman" pitchFamily="18" charset="0"/>
              </a:rPr>
              <a:t>It is calculated from the patient scan finish time to the time the reports reach the dispatch counter.</a:t>
            </a:r>
          </a:p>
          <a:p>
            <a:pPr>
              <a:buNone/>
            </a:pPr>
            <a:r>
              <a:rPr lang="en-US" sz="2000" b="1" dirty="0" smtClean="0">
                <a:latin typeface="Times New Roman" pitchFamily="18" charset="0"/>
                <a:cs typeface="Times New Roman" pitchFamily="18" charset="0"/>
              </a:rPr>
              <a:t>Turn Around Time (TAT):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Turnaround time is the time which includes billing time, procedure time and dispatching time.</a:t>
            </a:r>
          </a:p>
          <a:p>
            <a:r>
              <a:rPr lang="en-US" sz="2000" dirty="0" smtClean="0">
                <a:latin typeface="Times New Roman" pitchFamily="18" charset="0"/>
                <a:cs typeface="Times New Roman" pitchFamily="18" charset="0"/>
              </a:rPr>
              <a:t>200 samples from X ray, 150 samples for USG, 75 samples for CT &amp; 75 samples for MRI is taken</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1"/>
          <a:ext cx="4286248" cy="3429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572000" y="0"/>
          <a:ext cx="45720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3"/>
          <p:cNvGraphicFramePr>
            <a:graphicFrameLocks noGrp="1"/>
          </p:cNvGraphicFramePr>
          <p:nvPr>
            <p:ph idx="1"/>
          </p:nvPr>
        </p:nvGraphicFramePr>
        <p:xfrm>
          <a:off x="642910" y="3643314"/>
          <a:ext cx="7785102" cy="321468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0" y="0"/>
          <a:ext cx="4286248" cy="31003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4572000" y="0"/>
          <a:ext cx="4572000" cy="31003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714348" y="3357562"/>
          <a:ext cx="7643866" cy="350043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4357686" cy="30003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569851" y="0"/>
          <a:ext cx="4574149" cy="2971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500034" y="3214686"/>
          <a:ext cx="8001056" cy="364331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4357686" cy="32861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500562" y="0"/>
          <a:ext cx="4643438" cy="32861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642910" y="3571876"/>
          <a:ext cx="7858180" cy="328612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latin typeface="Times New Roman" pitchFamily="18" charset="0"/>
                <a:cs typeface="Times New Roman" pitchFamily="18" charset="0"/>
              </a:rPr>
              <a:t>Discussion</a:t>
            </a:r>
            <a:r>
              <a:rPr lang="en-US" dirty="0" smtClean="0"/>
              <a:t/>
            </a:r>
            <a:br>
              <a:rPr lang="en-US" dirty="0" smtClean="0"/>
            </a:br>
            <a:endParaRPr lang="en-US" dirty="0"/>
          </a:p>
        </p:txBody>
      </p:sp>
      <p:sp>
        <p:nvSpPr>
          <p:cNvPr id="3" name="Content Placeholder 2"/>
          <p:cNvSpPr>
            <a:spLocks noGrp="1"/>
          </p:cNvSpPr>
          <p:nvPr>
            <p:ph idx="1"/>
          </p:nvPr>
        </p:nvSpPr>
        <p:spPr>
          <a:xfrm>
            <a:off x="1142976" y="1447800"/>
            <a:ext cx="7790712" cy="4800600"/>
          </a:xfrm>
        </p:spPr>
        <p:txBody>
          <a:bodyPr>
            <a:normAutofit/>
          </a:bodyPr>
          <a:lstStyle/>
          <a:p>
            <a:pPr algn="just"/>
            <a:r>
              <a:rPr lang="en-US" sz="2000" dirty="0" smtClean="0">
                <a:latin typeface="Times New Roman" pitchFamily="18" charset="0"/>
                <a:cs typeface="Times New Roman" pitchFamily="18" charset="0"/>
              </a:rPr>
              <a:t>Study shows that radiology department is following all the safety protocol for patient as well as for staff as per radiology guidelines.</a:t>
            </a:r>
          </a:p>
          <a:p>
            <a:pPr algn="just"/>
            <a:r>
              <a:rPr lang="en-US" sz="2000" dirty="0" smtClean="0">
                <a:latin typeface="Times New Roman" pitchFamily="18" charset="0"/>
                <a:cs typeface="Times New Roman" pitchFamily="18" charset="0"/>
              </a:rPr>
              <a:t>Turnaround time of 500 patients were studied and it is found that turnaround time of radiology department is satisfactory i.e. 3 to 4 hrs.</a:t>
            </a:r>
          </a:p>
          <a:p>
            <a:pPr lvl="0" algn="just"/>
            <a:r>
              <a:rPr lang="en-US" sz="2000" dirty="0" smtClean="0">
                <a:latin typeface="Times New Roman" pitchFamily="18" charset="0"/>
                <a:cs typeface="Times New Roman" pitchFamily="18" charset="0"/>
              </a:rPr>
              <a:t>X Ray department achieve standard waiting time, dispatch time and turnaround time i.e. 30min., 2hr., and 3 – 4 hr. respectively. </a:t>
            </a:r>
          </a:p>
          <a:p>
            <a:pPr lvl="0" algn="just"/>
            <a:r>
              <a:rPr lang="en-US" sz="2000" dirty="0" smtClean="0">
                <a:latin typeface="Times New Roman" pitchFamily="18" charset="0"/>
                <a:cs typeface="Times New Roman" pitchFamily="18" charset="0"/>
              </a:rPr>
              <a:t>In USG department 38% achieve standard waiting time i.e. 30 min., 35% achieve waiting time between 30min to 1hr, dispatch time and turnaround time is 1 - 2hr., and 3 – 4 hr. respectively. </a:t>
            </a:r>
          </a:p>
          <a:p>
            <a:pPr lvl="0" algn="just"/>
            <a:r>
              <a:rPr lang="en-US" sz="2000" dirty="0" smtClean="0">
                <a:latin typeface="Times New Roman" pitchFamily="18" charset="0"/>
                <a:cs typeface="Times New Roman" pitchFamily="18" charset="0"/>
              </a:rPr>
              <a:t>In CT department 50% achieve standard waiting time i.e. 30 min., 31% achieve 30 -1hr waiting time, dispatch time and turnaround time is 1 - 2hr., and 3 – 4 hr. respectively.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928670"/>
            <a:ext cx="7862150" cy="5319730"/>
          </a:xfrm>
        </p:spPr>
        <p:txBody>
          <a:bodyPr>
            <a:normAutofit/>
          </a:bodyPr>
          <a:lstStyle/>
          <a:p>
            <a:pPr lvl="0" algn="just"/>
            <a:r>
              <a:rPr lang="en-US" sz="2000" dirty="0" smtClean="0">
                <a:latin typeface="Times New Roman" pitchFamily="18" charset="0"/>
                <a:cs typeface="Times New Roman" pitchFamily="18" charset="0"/>
              </a:rPr>
              <a:t>In MRI department 59% achieve standard waiting time i.e. 30 min., 29% achieve 30 -1hr waiting time, dispatch time and turnaround time is 1 - 2hr., and 3 – 4 hr. respectively. </a:t>
            </a:r>
          </a:p>
          <a:p>
            <a:pPr lvl="0" algn="just"/>
            <a:r>
              <a:rPr lang="en-US" sz="2000" dirty="0" smtClean="0">
                <a:latin typeface="Times New Roman" pitchFamily="18" charset="0"/>
                <a:cs typeface="Times New Roman" pitchFamily="18" charset="0"/>
              </a:rPr>
              <a:t>Delay in dispatching: reports are ready to dispatch but technician are busy in shooting x-ray &amp; sister are busy in USG thus there is delay in printing reports, delay in dispatching.</a:t>
            </a:r>
          </a:p>
          <a:p>
            <a:pPr lvl="0" algn="just"/>
            <a:r>
              <a:rPr lang="en-US" sz="2000" dirty="0" smtClean="0">
                <a:latin typeface="Times New Roman" pitchFamily="18" charset="0"/>
                <a:cs typeface="Times New Roman" pitchFamily="18" charset="0"/>
              </a:rPr>
              <a:t>Delay in confirmation of report: MT (medical transcriptionist) comes after 12:30pm thus there is delay in typing reports, result in delay in confirmation of report.</a:t>
            </a:r>
          </a:p>
          <a:p>
            <a:pPr algn="just"/>
            <a:r>
              <a:rPr lang="en-US" sz="2000" dirty="0" smtClean="0">
                <a:latin typeface="Times New Roman" pitchFamily="18" charset="0"/>
                <a:cs typeface="Times New Roman" pitchFamily="18" charset="0"/>
              </a:rPr>
              <a:t>Sometimes the Full time consultant radiologist comes late thus there is delay in confirmation of report.</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71480"/>
            <a:ext cx="7498080" cy="5676920"/>
          </a:xfrm>
        </p:spPr>
        <p:txBody>
          <a:bodyPr>
            <a:normAutofit fontScale="70000" lnSpcReduction="20000"/>
          </a:bodyPr>
          <a:lstStyle/>
          <a:p>
            <a:pPr lvl="0"/>
            <a:r>
              <a:rPr lang="en-US" dirty="0" smtClean="0">
                <a:latin typeface="Times New Roman" pitchFamily="18" charset="0"/>
                <a:cs typeface="Times New Roman" pitchFamily="18" charset="0"/>
              </a:rPr>
              <a:t>Delay in reporting: Consultant Radiologist used to busy in another procedure hence there is delay in reporting as there is only radiologist in the department.</a:t>
            </a:r>
          </a:p>
          <a:p>
            <a:pPr lvl="0"/>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Delay in billing: Sometimes only one receptionist handle the X-RAY, USG, CT, MRI billing, it creates rush around the reception, thus patient suffer from delay in billing.</a:t>
            </a:r>
          </a:p>
          <a:p>
            <a:pPr lvl="0"/>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Lack of amenities: In radiology department for emergency or IPD patient’s wheel chair are not available.</a:t>
            </a:r>
          </a:p>
          <a:p>
            <a:pPr lvl="0"/>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Transport facility: Transport facility is very poor in radiology department, after calling it comes in 15-20min thus patient waits after procedure also.</a:t>
            </a:r>
          </a:p>
          <a:p>
            <a:pPr lvl="0"/>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Housekeeping staff: Only two housekeeping staff in radiology and they are not available when they needed for e.g. for dispatching the report to the IPD.</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Recommendation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714488"/>
            <a:ext cx="7498080" cy="4533912"/>
          </a:xfrm>
        </p:spPr>
        <p:txBody>
          <a:bodyPr>
            <a:normAutofit fontScale="85000" lnSpcReduction="20000"/>
          </a:bodyPr>
          <a:lstStyle/>
          <a:p>
            <a:pPr lvl="0" algn="just"/>
            <a:r>
              <a:rPr lang="en-US" sz="2600" dirty="0" smtClean="0">
                <a:latin typeface="Times New Roman" pitchFamily="18" charset="0"/>
                <a:cs typeface="Times New Roman" pitchFamily="18" charset="0"/>
              </a:rPr>
              <a:t>There are 4 technicians available at x-ray department at afternoon hour, if they distribute their work (for e.g. printing of report) than the delay in dispatching should be minimized.</a:t>
            </a:r>
          </a:p>
          <a:p>
            <a:pPr lvl="0" algn="just"/>
            <a:r>
              <a:rPr lang="en-US" sz="2600" dirty="0" smtClean="0">
                <a:latin typeface="Times New Roman" pitchFamily="18" charset="0"/>
                <a:cs typeface="Times New Roman" pitchFamily="18" charset="0"/>
              </a:rPr>
              <a:t>There is only one MT in radiology department; there should be need of one more MT for typing of reports.</a:t>
            </a:r>
          </a:p>
          <a:p>
            <a:pPr lvl="0" algn="just"/>
            <a:r>
              <a:rPr lang="en-US" sz="2600" dirty="0" smtClean="0">
                <a:latin typeface="Times New Roman" pitchFamily="18" charset="0"/>
                <a:cs typeface="Times New Roman" pitchFamily="18" charset="0"/>
              </a:rPr>
              <a:t>Receptionist staffs are not trained, proper monthly training should be provided in radiology department.</a:t>
            </a:r>
          </a:p>
          <a:p>
            <a:pPr lvl="0" algn="just"/>
            <a:r>
              <a:rPr lang="en-US" sz="2600" dirty="0" smtClean="0">
                <a:latin typeface="Times New Roman" pitchFamily="18" charset="0"/>
                <a:cs typeface="Times New Roman" pitchFamily="18" charset="0"/>
              </a:rPr>
              <a:t> Reporting time should be maintained in X-RAY, USG, CT, and MRI.</a:t>
            </a:r>
          </a:p>
          <a:p>
            <a:pPr lvl="0" algn="just"/>
            <a:r>
              <a:rPr lang="en-US" sz="2600" dirty="0" smtClean="0">
                <a:latin typeface="Times New Roman" pitchFamily="18" charset="0"/>
                <a:cs typeface="Times New Roman" pitchFamily="18" charset="0"/>
              </a:rPr>
              <a:t>No token system for USG creates confusion and dissatisfaction among patients, there should be token system followed in radiology department. Adopting token system reduces confusion of sequence number of next patient for consultation in at radiology.</a:t>
            </a:r>
          </a:p>
          <a:p>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ctr"/>
            <a:r>
              <a:rPr lang="en-IN" sz="3900" dirty="0" smtClean="0">
                <a:latin typeface="Times New Roman" pitchFamily="18" charset="0"/>
                <a:cs typeface="Times New Roman" pitchFamily="18" charset="0"/>
              </a:rPr>
              <a:t>Summary</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827584" y="1124744"/>
            <a:ext cx="7992888" cy="5544616"/>
          </a:xfrm>
        </p:spPr>
        <p:txBody>
          <a:bodyPr>
            <a:normAutofit/>
          </a:bodyPr>
          <a:lstStyle/>
          <a:p>
            <a:r>
              <a:rPr lang="en-US" sz="2000" dirty="0" smtClean="0">
                <a:latin typeface="Times New Roman" pitchFamily="18" charset="0"/>
                <a:cs typeface="Times New Roman" pitchFamily="18" charset="0"/>
              </a:rPr>
              <a:t>Study shows that radiology department is following all the safety protocol for patient as well as for staff as per radiology guidelines.</a:t>
            </a:r>
          </a:p>
          <a:p>
            <a:r>
              <a:rPr lang="en-US" sz="2000" dirty="0" smtClean="0">
                <a:latin typeface="Times New Roman" pitchFamily="18" charset="0"/>
                <a:cs typeface="Times New Roman" pitchFamily="18" charset="0"/>
              </a:rPr>
              <a:t>A thorough mapping of the existing process flow and analysis of 500 patients in radiology were conducted.</a:t>
            </a:r>
          </a:p>
          <a:p>
            <a:r>
              <a:rPr lang="en-US" sz="2000" dirty="0" smtClean="0">
                <a:latin typeface="Times New Roman" pitchFamily="18" charset="0"/>
                <a:cs typeface="Times New Roman" pitchFamily="18" charset="0"/>
              </a:rPr>
              <a:t> Results revealed that in its current form, almost all Radiology processes achieved effective patient waiting time management except USG.</a:t>
            </a:r>
          </a:p>
          <a:p>
            <a:r>
              <a:rPr lang="en-US" sz="2000" dirty="0" smtClean="0">
                <a:latin typeface="Times New Roman" pitchFamily="18" charset="0"/>
                <a:cs typeface="Times New Roman" pitchFamily="18" charset="0"/>
              </a:rPr>
              <a:t>USG department does not achieved standard waiting time management.</a:t>
            </a:r>
          </a:p>
          <a:p>
            <a:r>
              <a:rPr lang="en-US" sz="2000" dirty="0" smtClean="0">
                <a:latin typeface="Times New Roman" pitchFamily="18" charset="0"/>
                <a:cs typeface="Times New Roman" pitchFamily="18" charset="0"/>
              </a:rPr>
              <a:t> Appointment patients are more in CT and MRI, the process needs little more improvement. </a:t>
            </a:r>
          </a:p>
          <a:p>
            <a:r>
              <a:rPr lang="en-US" sz="2000" dirty="0" smtClean="0">
                <a:latin typeface="Times New Roman" pitchFamily="18" charset="0"/>
                <a:cs typeface="Times New Roman" pitchFamily="18" charset="0"/>
              </a:rPr>
              <a:t>These issues some time causes patient to overstay at waiting hall. Obtained results indicate that organizational changes and some more improvement (increase manpower, adopting token system for USG etc.) will lead to process effective, smoother and substantial economic benefits.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80728"/>
          </a:xfrm>
        </p:spPr>
        <p:txBody>
          <a:bodyPr>
            <a:normAutofit/>
          </a:bodyPr>
          <a:lstStyle/>
          <a:p>
            <a:pPr algn="ctr"/>
            <a:r>
              <a:rPr lang="en-IN" sz="3900" dirty="0" smtClean="0">
                <a:latin typeface="Times New Roman" pitchFamily="18" charset="0"/>
                <a:cs typeface="Times New Roman" pitchFamily="18" charset="0"/>
              </a:rPr>
              <a:t>Key learning’s</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1043608" y="1268760"/>
            <a:ext cx="7890080" cy="5400600"/>
          </a:xfrm>
        </p:spPr>
        <p:txBody>
          <a:bodyPr>
            <a:normAutofit/>
          </a:bodyPr>
          <a:lstStyle/>
          <a:p>
            <a:pPr algn="just"/>
            <a:r>
              <a:rPr lang="en-IN" sz="2200" dirty="0" smtClean="0">
                <a:latin typeface="Times New Roman" pitchFamily="18" charset="0"/>
                <a:cs typeface="Times New Roman" pitchFamily="18" charset="0"/>
              </a:rPr>
              <a:t>Got the opportunity to know how the corporate hospital works and its work culture.</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Worked with operations department and study Safety protocols and time motion study in radiology department</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 Studied the Process flow of Radiology department fully.</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Got an knowledge about the component of the patients bill.</a:t>
            </a:r>
          </a:p>
          <a:p>
            <a:pPr algn="just">
              <a:buNone/>
            </a:pPr>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Got an overview of the all departments in the hospital.</a:t>
            </a:r>
          </a:p>
          <a:p>
            <a:pPr>
              <a:buNone/>
            </a:pP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Departmental manual of patient services of Park Hospital Faridabad.</a:t>
            </a:r>
          </a:p>
          <a:p>
            <a:pPr lvl="0"/>
            <a:r>
              <a:rPr lang="en-US" dirty="0" smtClean="0">
                <a:latin typeface="Times New Roman" pitchFamily="18" charset="0"/>
                <a:cs typeface="Times New Roman" pitchFamily="18" charset="0"/>
              </a:rPr>
              <a:t>Website -</a:t>
            </a:r>
            <a:r>
              <a:rPr lang="en-US" u="sng" dirty="0" smtClean="0">
                <a:latin typeface="Times New Roman" pitchFamily="18" charset="0"/>
                <a:cs typeface="Times New Roman" pitchFamily="18" charset="0"/>
                <a:hlinkClick r:id="rId2"/>
              </a:rPr>
              <a:t>www.parkhospital.in</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Website -</a:t>
            </a:r>
            <a:r>
              <a:rPr lang="en-US" u="sng" dirty="0" smtClean="0">
                <a:latin typeface="Times New Roman" pitchFamily="18" charset="0"/>
                <a:cs typeface="Times New Roman" pitchFamily="18" charset="0"/>
                <a:hlinkClick r:id="rId3"/>
              </a:rPr>
              <a:t>www.wikipedia.com</a:t>
            </a:r>
            <a:r>
              <a:rPr lang="en-US" dirty="0" smtClean="0">
                <a:latin typeface="Times New Roman" pitchFamily="18" charset="0"/>
                <a:cs typeface="Times New Roman" pitchFamily="18" charset="0"/>
              </a:rPr>
              <a:t>.</a:t>
            </a:r>
          </a:p>
          <a:p>
            <a:pPr lvl="0"/>
            <a:r>
              <a:rPr lang="en-US" dirty="0" smtClean="0">
                <a:latin typeface="Times New Roman" pitchFamily="18" charset="0"/>
                <a:cs typeface="Times New Roman" pitchFamily="18" charset="0"/>
              </a:rPr>
              <a:t>Website -</a:t>
            </a:r>
            <a:r>
              <a:rPr lang="en-US" u="sng" dirty="0" smtClean="0">
                <a:latin typeface="Times New Roman" pitchFamily="18" charset="0"/>
                <a:cs typeface="Times New Roman" pitchFamily="18" charset="0"/>
                <a:hlinkClick r:id="rId4"/>
              </a:rPr>
              <a:t>www.google.com</a:t>
            </a:r>
            <a:r>
              <a:rPr lang="en-US" dirty="0" smtClean="0">
                <a:latin typeface="Times New Roman" pitchFamily="18" charset="0"/>
                <a:cs typeface="Times New Roman" pitchFamily="18" charset="0"/>
              </a:rPr>
              <a:t>.</a:t>
            </a:r>
          </a:p>
          <a:p>
            <a:pPr lvl="0"/>
            <a:r>
              <a:rPr lang="en-US" dirty="0" smtClean="0">
                <a:latin typeface="Times New Roman" pitchFamily="18" charset="0"/>
                <a:cs typeface="Times New Roman" pitchFamily="18" charset="0"/>
              </a:rPr>
              <a:t>Radiology research book.</a:t>
            </a:r>
          </a:p>
          <a:p>
            <a:pPr lvl="0"/>
            <a:r>
              <a:rPr lang="en-US" dirty="0" smtClean="0">
                <a:latin typeface="Times New Roman" pitchFamily="18" charset="0"/>
                <a:cs typeface="Times New Roman" pitchFamily="18" charset="0"/>
              </a:rPr>
              <a:t>The PCPNDT (Prohibition of Sex Selection)Act ,1994 along with PCPNDT Rules 1996 as amended by PCPNDT Amendment Rules 2012-(BARE ACT with short Comments)</a:t>
            </a:r>
          </a:p>
          <a:p>
            <a:pPr lvl="0"/>
            <a:r>
              <a:rPr lang="en-US" dirty="0" smtClean="0">
                <a:latin typeface="Times New Roman" pitchFamily="18" charset="0"/>
                <a:cs typeface="Times New Roman" pitchFamily="18" charset="0"/>
              </a:rPr>
              <a:t>The International Commission of Radiological Protection(ICRP,1928) for Guidelines on Radiation safety standards</a:t>
            </a:r>
          </a:p>
          <a:p>
            <a:pPr lvl="0"/>
            <a:r>
              <a:rPr lang="en-US" dirty="0" smtClean="0">
                <a:latin typeface="Times New Roman" pitchFamily="18" charset="0"/>
                <a:cs typeface="Times New Roman" pitchFamily="18" charset="0"/>
              </a:rPr>
              <a:t>Atomic Energy Regulatory Board (AERB) MUMBAI, </a:t>
            </a:r>
            <a:r>
              <a:rPr lang="en-US" dirty="0" err="1" smtClean="0">
                <a:latin typeface="Times New Roman" pitchFamily="18" charset="0"/>
                <a:cs typeface="Times New Roman" pitchFamily="18" charset="0"/>
              </a:rPr>
              <a:t>Contols</a:t>
            </a:r>
            <a:r>
              <a:rPr lang="en-US" dirty="0" smtClean="0">
                <a:latin typeface="Times New Roman" pitchFamily="18" charset="0"/>
                <a:cs typeface="Times New Roman" pitchFamily="18" charset="0"/>
              </a:rPr>
              <a:t> Use of Radiation in India</a:t>
            </a:r>
          </a:p>
          <a:p>
            <a:pPr lvl="0"/>
            <a:r>
              <a:rPr lang="en-US" dirty="0" smtClean="0">
                <a:latin typeface="Times New Roman" pitchFamily="18" charset="0"/>
                <a:cs typeface="Times New Roman" pitchFamily="18" charset="0"/>
              </a:rPr>
              <a:t>Atomic Energy Act 1962,RPR 1971,2004</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8178112" cy="5674642"/>
          </a:xfrm>
        </p:spPr>
        <p:txBody>
          <a:bodyPr>
            <a:normAutofit/>
          </a:bodyPr>
          <a:lstStyle/>
          <a:p>
            <a:pPr algn="ctr"/>
            <a:r>
              <a:rPr lang="en-IN" sz="6000" dirty="0" smtClean="0">
                <a:effectLst>
                  <a:outerShdw blurRad="38100" dist="38100" dir="2700000" algn="tl">
                    <a:srgbClr val="000000">
                      <a:alpha val="43137"/>
                    </a:srgbClr>
                  </a:outerShdw>
                </a:effectLst>
                <a:latin typeface="Times New Roman" pitchFamily="18" charset="0"/>
                <a:cs typeface="Times New Roman" pitchFamily="18" charset="0"/>
              </a:rPr>
              <a:t>THANK YOU</a:t>
            </a:r>
            <a:endParaRPr lang="en-IN" sz="6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pPr algn="ctr"/>
            <a:r>
              <a:rPr lang="en-IN" sz="3900" dirty="0" smtClean="0">
                <a:latin typeface="Times New Roman" pitchFamily="18" charset="0"/>
                <a:cs typeface="Times New Roman" pitchFamily="18" charset="0"/>
              </a:rPr>
              <a:t>Introduction</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899592" y="908720"/>
            <a:ext cx="7787208" cy="5949280"/>
          </a:xfrm>
        </p:spPr>
        <p:txBody>
          <a:bodyPr>
            <a:normAutofit lnSpcReduction="10000"/>
          </a:bodyPr>
          <a:lstStyle/>
          <a:p>
            <a:pPr>
              <a:buNone/>
            </a:pPr>
            <a:endParaRPr lang="en-IN" sz="2200" dirty="0" smtClean="0"/>
          </a:p>
          <a:p>
            <a:r>
              <a:rPr lang="en-US" sz="2400" dirty="0" smtClean="0">
                <a:latin typeface="Times New Roman" pitchFamily="18" charset="0"/>
                <a:cs typeface="Times New Roman" pitchFamily="18" charset="0"/>
              </a:rPr>
              <a:t>Radiology is part of the service industry and as a service provider one needs to understand quality and delivery of service. This includes knowledge of customer service, customer satisfaction and all its related issues as well as quality assurance and improvement issues.</a:t>
            </a:r>
          </a:p>
          <a:p>
            <a:r>
              <a:rPr lang="en-US" sz="2400" dirty="0" smtClean="0">
                <a:latin typeface="Times New Roman" pitchFamily="18" charset="0"/>
                <a:cs typeface="Times New Roman" pitchFamily="18" charset="0"/>
              </a:rPr>
              <a:t>Service quality and delivery in radiology are closely related but not the same. Nevertheless, both are required for customer satisfaction.</a:t>
            </a:r>
          </a:p>
          <a:p>
            <a:r>
              <a:rPr lang="en-US" sz="2400" dirty="0" smtClean="0">
                <a:latin typeface="Times New Roman" pitchFamily="18" charset="0"/>
                <a:cs typeface="Times New Roman" pitchFamily="18" charset="0"/>
              </a:rPr>
              <a:t>All forms of ionizing radiation, whether naturally-occurring (e.g., radon or cosmic rays) or as part of a medical exam, carry some degree of potential health risk.  While these risks must acknowledged, they must also be seen in perspective—and in general, and when performed appropriately, the medical value of X-ray and CT exams far outweighs the known risk.  </a:t>
            </a:r>
          </a:p>
          <a:p>
            <a:endParaRPr lang="en-IN" sz="2200" dirty="0" smtClean="0">
              <a:latin typeface="Times New Roman" pitchFamily="18" charset="0"/>
              <a:cs typeface="Times New Roman" pitchFamily="18" charset="0"/>
            </a:endParaRPr>
          </a:p>
          <a:p>
            <a:pPr algn="ctr">
              <a:buNone/>
            </a:pPr>
            <a:endParaRPr lang="en-IN" b="1" dirty="0" smtClean="0"/>
          </a:p>
          <a:p>
            <a:pPr algn="ctr">
              <a:buNone/>
            </a:pPr>
            <a:endParaRPr lang="en-IN" b="1" dirty="0"/>
          </a:p>
          <a:p>
            <a:pPr algn="ctr">
              <a:buNone/>
            </a:pPr>
            <a:endParaRPr lang="en-IN" b="1" dirty="0" smtClean="0"/>
          </a:p>
          <a:p>
            <a:pPr algn="ctr">
              <a:buNone/>
            </a:pPr>
            <a:endParaRPr lang="en-IN" b="1" dirty="0"/>
          </a:p>
          <a:p>
            <a:pPr algn="ctr">
              <a:buNone/>
            </a:pPr>
            <a:endParaRPr lang="en-IN" b="1" dirty="0" smtClean="0"/>
          </a:p>
          <a:p>
            <a:pPr algn="ctr">
              <a:buNone/>
            </a:pPr>
            <a:endParaRPr lang="en-IN" b="1" dirty="0"/>
          </a:p>
          <a:p>
            <a:pPr algn="ctr">
              <a:buNone/>
            </a:pPr>
            <a:endParaRPr lang="en-IN" b="1" dirty="0" smtClean="0"/>
          </a:p>
          <a:p>
            <a:pPr algn="ctr">
              <a:buNone/>
            </a:pPr>
            <a:endParaRPr lang="en-IN" b="1" dirty="0"/>
          </a:p>
          <a:p>
            <a:pPr algn="ctr">
              <a:buNone/>
            </a:pPr>
            <a:endParaRPr lang="en-IN" b="1" dirty="0" smtClean="0"/>
          </a:p>
          <a:p>
            <a:pPr algn="ctr">
              <a:buNone/>
            </a:pPr>
            <a:endParaRPr lang="en-IN" b="1" dirty="0"/>
          </a:p>
          <a:p>
            <a:pPr algn="ctr">
              <a:buNone/>
            </a:pPr>
            <a:endParaRPr lang="en-IN"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648072"/>
          </a:xfrm>
        </p:spPr>
        <p:txBody>
          <a:bodyPr>
            <a:normAutofit fontScale="90000"/>
          </a:bodyPr>
          <a:lstStyle/>
          <a:p>
            <a:pPr algn="ctr"/>
            <a:r>
              <a:rPr lang="en-IN" dirty="0" smtClean="0">
                <a:latin typeface="Times New Roman" pitchFamily="18" charset="0"/>
                <a:cs typeface="Times New Roman" pitchFamily="18" charset="0"/>
              </a:rPr>
              <a:t>Rationale of the study</a:t>
            </a:r>
            <a:br>
              <a:rPr lang="en-IN"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1071538" y="980728"/>
            <a:ext cx="7615262" cy="5616624"/>
          </a:xfrm>
        </p:spPr>
        <p:txBody>
          <a:bodyPr>
            <a:normAutofit lnSpcReduction="10000"/>
          </a:bodyPr>
          <a:lstStyle/>
          <a:p>
            <a:endParaRPr lang="en-IN" dirty="0" smtClean="0"/>
          </a:p>
          <a:p>
            <a:pPr marL="0" algn="just">
              <a:lnSpc>
                <a:spcPct val="115000"/>
              </a:lnSpc>
              <a:spcBef>
                <a:spcPts val="0"/>
              </a:spcBef>
              <a:spcAft>
                <a:spcPts val="1000"/>
              </a:spcAft>
            </a:pPr>
            <a:r>
              <a:rPr lang="en-US" sz="2200" dirty="0" smtClean="0">
                <a:latin typeface="Times New Roman"/>
                <a:ea typeface="Times New Roman"/>
                <a:cs typeface="Times New Roman"/>
              </a:rPr>
              <a:t>Since the end of the 19th Century, man has learned to use radiation for many beneficial purposes. Today, many sources of radiation, such as x-ray machines, linear accelerators and </a:t>
            </a:r>
            <a:r>
              <a:rPr lang="en-US" sz="2200" dirty="0" err="1" smtClean="0">
                <a:latin typeface="Times New Roman"/>
                <a:ea typeface="Times New Roman"/>
                <a:cs typeface="Times New Roman"/>
              </a:rPr>
              <a:t>radionuclides</a:t>
            </a:r>
            <a:r>
              <a:rPr lang="en-US" sz="2200" dirty="0" smtClean="0">
                <a:latin typeface="Times New Roman"/>
                <a:ea typeface="Times New Roman"/>
                <a:cs typeface="Times New Roman"/>
              </a:rPr>
              <a:t> are used in clinical and research applications. Such beneficial uses may at times create potentially hazardous situations for personnel who work within the hospital. </a:t>
            </a:r>
            <a:endParaRPr lang="en-US" sz="2200" dirty="0" smtClean="0">
              <a:latin typeface="Calibri"/>
              <a:ea typeface="Calibri"/>
              <a:cs typeface="Times New Roman"/>
            </a:endParaRP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With health care industry competition on the rise, many hospitals are looking for ways to improve patient satisfaction. </a:t>
            </a:r>
          </a:p>
          <a:p>
            <a:pPr algn="just"/>
            <a:endParaRPr lang="en-IN" sz="2200" dirty="0" smtClean="0">
              <a:latin typeface="Times New Roman" pitchFamily="18" charset="0"/>
              <a:cs typeface="Times New Roman" pitchFamily="18" charset="0"/>
            </a:endParaRPr>
          </a:p>
          <a:p>
            <a:pPr algn="just"/>
            <a:r>
              <a:rPr lang="en-IN" sz="2200" dirty="0" smtClean="0">
                <a:latin typeface="Times New Roman" pitchFamily="18" charset="0"/>
                <a:cs typeface="Times New Roman" pitchFamily="18" charset="0"/>
              </a:rPr>
              <a:t>This study is conducted to get overall idea about the working of Radiology department of the hospital also to</a:t>
            </a:r>
            <a:r>
              <a:rPr lang="en-US" sz="2200" dirty="0" smtClean="0">
                <a:latin typeface="Times New Roman" pitchFamily="18" charset="0"/>
                <a:cs typeface="Times New Roman" pitchFamily="18" charset="0"/>
              </a:rPr>
              <a:t> observe the safety protocols followed for patient and staff in radiology department </a:t>
            </a:r>
            <a:r>
              <a:rPr lang="en-IN" sz="2200" dirty="0" smtClean="0">
                <a:latin typeface="Times New Roman" pitchFamily="18" charset="0"/>
                <a:cs typeface="Times New Roman" pitchFamily="18" charset="0"/>
              </a:rPr>
              <a:t>and the time motion study of the same.</a:t>
            </a:r>
          </a:p>
          <a:p>
            <a:endParaRPr lang="en-IN" dirty="0" smtClean="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11156"/>
          </a:xfrm>
        </p:spPr>
        <p:txBody>
          <a:bodyPr>
            <a:normAutofit fontScale="90000"/>
          </a:bodyPr>
          <a:lstStyle/>
          <a:p>
            <a:r>
              <a:rPr lang="en-US" b="1" u="sng" dirty="0" smtClean="0">
                <a:latin typeface="Times New Roman" pitchFamily="18" charset="0"/>
                <a:cs typeface="Times New Roman" pitchFamily="18" charset="0"/>
              </a:rPr>
              <a:t>REVIEW OF LITERATURE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000100" y="857232"/>
            <a:ext cx="7933588" cy="4500594"/>
          </a:xfrm>
        </p:spPr>
        <p:txBody>
          <a:bodyPr>
            <a:normAutofit fontScale="55000" lnSpcReduction="20000"/>
          </a:bodyPr>
          <a:lstStyle/>
          <a:p>
            <a:pPr>
              <a:buNone/>
            </a:pP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G Marshall, S Keene. </a:t>
            </a:r>
            <a:r>
              <a:rPr lang="en-US" sz="3600" i="1" dirty="0" smtClean="0">
                <a:latin typeface="Times New Roman" pitchFamily="18" charset="0"/>
                <a:cs typeface="Times New Roman" pitchFamily="18" charset="0"/>
              </a:rPr>
              <a:t>Radiation Safety in the Modern Radiology Department: A Growing Concern</a:t>
            </a:r>
            <a:r>
              <a:rPr lang="en-US" sz="3600" dirty="0" smtClean="0">
                <a:latin typeface="Times New Roman" pitchFamily="18" charset="0"/>
                <a:cs typeface="Times New Roman" pitchFamily="18" charset="0"/>
              </a:rPr>
              <a:t>. The purpose of this research paper is to reiterate the importance of radiation protection in the radiology department. Recent studies of 146,022 certified radiologic technologists indicate radiation workers may be at a greater risk of developing breast cancer or leukemia.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Diego </a:t>
            </a:r>
            <a:r>
              <a:rPr lang="en-US" sz="3600" dirty="0" err="1" smtClean="0">
                <a:latin typeface="Times New Roman" pitchFamily="18" charset="0"/>
                <a:cs typeface="Times New Roman" pitchFamily="18" charset="0"/>
              </a:rPr>
              <a:t>Falsini</a:t>
            </a:r>
            <a:r>
              <a:rPr lang="en-US" sz="3600" dirty="0" smtClean="0">
                <a:latin typeface="Times New Roman" pitchFamily="18" charset="0"/>
                <a:cs typeface="Times New Roman" pitchFamily="18" charset="0"/>
              </a:rPr>
              <a:t>, Arianna </a:t>
            </a:r>
            <a:r>
              <a:rPr lang="en-US" sz="3600" dirty="0" err="1" smtClean="0">
                <a:latin typeface="Times New Roman" pitchFamily="18" charset="0"/>
                <a:cs typeface="Times New Roman" pitchFamily="18" charset="0"/>
              </a:rPr>
              <a:t>Perugia,Massimiliano</a:t>
            </a:r>
            <a:r>
              <a:rPr lang="en-US" sz="3600" dirty="0" smtClean="0">
                <a:latin typeface="Times New Roman" pitchFamily="18" charset="0"/>
                <a:cs typeface="Times New Roman" pitchFamily="18" charset="0"/>
              </a:rPr>
              <a:t> M. </a:t>
            </a:r>
            <a:r>
              <a:rPr lang="en-US" sz="3600" dirty="0" err="1" smtClean="0">
                <a:latin typeface="Times New Roman" pitchFamily="18" charset="0"/>
                <a:cs typeface="Times New Roman" pitchFamily="18" charset="0"/>
              </a:rPr>
              <a:t>Schiraldi</a:t>
            </a:r>
            <a:r>
              <a:rPr lang="en-US" sz="3600" dirty="0" smtClean="0">
                <a:latin typeface="Times New Roman" pitchFamily="18" charset="0"/>
                <a:cs typeface="Times New Roman" pitchFamily="18" charset="0"/>
              </a:rPr>
              <a:t> An Operations Management Approach for Radiology Services. This paper focus on the application of Operations Management techniques in the context of radiological and diagnostic imaging services provision. More specifically, the outpatient appointment scheduling problem for MRI diagnostic imaging services in radiology clinics is approached and solved taking into account set-up time minimization. </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effectLst>
                  <a:outerShdw blurRad="38100" dist="38100" dir="2700000" algn="tl">
                    <a:srgbClr val="000000">
                      <a:alpha val="43137"/>
                    </a:srgbClr>
                  </a:outerShdw>
                </a:effectLst>
                <a:latin typeface="Times New Roman" pitchFamily="18" charset="0"/>
                <a:cs typeface="Times New Roman" pitchFamily="18" charset="0"/>
              </a:rPr>
              <a:t>Objectives</a:t>
            </a:r>
            <a:br>
              <a:rPr lang="en-IN" dirty="0" smtClean="0">
                <a:effectLst>
                  <a:outerShdw blurRad="38100" dist="38100" dir="2700000" algn="tl">
                    <a:srgbClr val="000000">
                      <a:alpha val="43137"/>
                    </a:srgbClr>
                  </a:outerShdw>
                </a:effectLst>
                <a:latin typeface="Times New Roman" pitchFamily="18" charset="0"/>
                <a:cs typeface="Times New Roman" pitchFamily="18" charset="0"/>
              </a:rPr>
            </a:br>
            <a:endParaRPr lang="en-IN"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971600" y="1447800"/>
            <a:ext cx="7962088" cy="4800600"/>
          </a:xfrm>
        </p:spPr>
        <p:txBody>
          <a:bodyPr>
            <a:normAutofit/>
          </a:bodyPr>
          <a:lstStyle/>
          <a:p>
            <a:pPr>
              <a:buNone/>
            </a:pPr>
            <a:r>
              <a:rPr lang="en-US" sz="2400" b="1" u="sng" dirty="0" smtClean="0">
                <a:latin typeface="Times New Roman" pitchFamily="18" charset="0"/>
                <a:cs typeface="Times New Roman" pitchFamily="18" charset="0"/>
              </a:rPr>
              <a:t>General Objectives</a:t>
            </a:r>
            <a:r>
              <a:rPr lang="en-US" sz="2400" u="sng"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To study the overall workflow process of radiology department at Park hospital.</a:t>
            </a:r>
          </a:p>
          <a:p>
            <a:pPr>
              <a:buNone/>
            </a:pPr>
            <a:r>
              <a:rPr lang="en-US" sz="2400" b="1" u="sng" dirty="0" smtClean="0">
                <a:latin typeface="Times New Roman" pitchFamily="18" charset="0"/>
                <a:cs typeface="Times New Roman" pitchFamily="18" charset="0"/>
              </a:rPr>
              <a:t>Specific Objectives:</a:t>
            </a:r>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To study the moments of patient from arrival till departure from department.</a:t>
            </a:r>
          </a:p>
          <a:p>
            <a:pPr lvl="0"/>
            <a:r>
              <a:rPr lang="en-US" sz="2400" dirty="0" smtClean="0">
                <a:latin typeface="Times New Roman" pitchFamily="18" charset="0"/>
                <a:cs typeface="Times New Roman" pitchFamily="18" charset="0"/>
              </a:rPr>
              <a:t>To ensure quality care of patient in the radiology.</a:t>
            </a:r>
          </a:p>
          <a:p>
            <a:pPr lvl="0"/>
            <a:r>
              <a:rPr lang="en-US" sz="2400" dirty="0" smtClean="0">
                <a:latin typeface="Times New Roman" pitchFamily="18" charset="0"/>
                <a:cs typeface="Times New Roman" pitchFamily="18" charset="0"/>
              </a:rPr>
              <a:t>To observe the safety protocols followed for patient and staff in radiology department.</a:t>
            </a:r>
          </a:p>
          <a:p>
            <a:pPr algn="just"/>
            <a:endParaRPr lang="en-IN"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80728"/>
          </a:xfrm>
        </p:spPr>
        <p:txBody>
          <a:bodyPr>
            <a:normAutofit/>
          </a:bodyPr>
          <a:lstStyle/>
          <a:p>
            <a:pPr algn="ctr"/>
            <a:r>
              <a:rPr lang="en-IN" sz="3900" dirty="0" smtClean="0">
                <a:latin typeface="Times New Roman" pitchFamily="18" charset="0"/>
                <a:cs typeface="Times New Roman" pitchFamily="18" charset="0"/>
              </a:rPr>
              <a:t>Methodology</a:t>
            </a:r>
            <a:endParaRPr lang="en-IN" sz="3900" dirty="0">
              <a:latin typeface="Times New Roman" pitchFamily="18" charset="0"/>
              <a:cs typeface="Times New Roman" pitchFamily="18" charset="0"/>
            </a:endParaRPr>
          </a:p>
        </p:txBody>
      </p:sp>
      <p:sp>
        <p:nvSpPr>
          <p:cNvPr id="3" name="Content Placeholder 2"/>
          <p:cNvSpPr>
            <a:spLocks noGrp="1"/>
          </p:cNvSpPr>
          <p:nvPr>
            <p:ph idx="1"/>
          </p:nvPr>
        </p:nvSpPr>
        <p:spPr>
          <a:xfrm>
            <a:off x="1043608" y="692696"/>
            <a:ext cx="7643192" cy="5688632"/>
          </a:xfrm>
        </p:spPr>
        <p:txBody>
          <a:bodyPr>
            <a:noAutofit/>
          </a:bodyPr>
          <a:lstStyle/>
          <a:p>
            <a:pPr>
              <a:buNone/>
            </a:pPr>
            <a:r>
              <a:rPr lang="en-IN" sz="1800" b="1" dirty="0"/>
              <a:t> </a:t>
            </a:r>
            <a:endParaRPr lang="en-IN" sz="1800" dirty="0"/>
          </a:p>
          <a:p>
            <a:r>
              <a:rPr lang="en-IN" sz="1800" b="1" dirty="0">
                <a:latin typeface="Times New Roman" pitchFamily="18" charset="0"/>
                <a:cs typeface="Times New Roman" pitchFamily="18" charset="0"/>
              </a:rPr>
              <a:t>Study Area</a:t>
            </a:r>
            <a:r>
              <a:rPr lang="en-IN" sz="1800" dirty="0">
                <a:latin typeface="Times New Roman" pitchFamily="18" charset="0"/>
                <a:cs typeface="Times New Roman" pitchFamily="18" charset="0"/>
              </a:rPr>
              <a:t>:  </a:t>
            </a:r>
          </a:p>
          <a:p>
            <a:pPr>
              <a:buNone/>
            </a:pPr>
            <a:r>
              <a:rPr lang="en-IN" sz="1800" dirty="0" smtClean="0">
                <a:latin typeface="Times New Roman" pitchFamily="18" charset="0"/>
                <a:cs typeface="Times New Roman" pitchFamily="18" charset="0"/>
              </a:rPr>
              <a:t>     Park Hospital Faridabad.</a:t>
            </a:r>
            <a:r>
              <a:rPr lang="en-IN" sz="1800" b="1" dirty="0">
                <a:latin typeface="Times New Roman" pitchFamily="18" charset="0"/>
                <a:cs typeface="Times New Roman" pitchFamily="18" charset="0"/>
              </a:rPr>
              <a:t> </a:t>
            </a:r>
            <a:endParaRPr lang="en-IN" sz="1800" dirty="0">
              <a:latin typeface="Times New Roman" pitchFamily="18" charset="0"/>
              <a:cs typeface="Times New Roman" pitchFamily="18" charset="0"/>
            </a:endParaRPr>
          </a:p>
          <a:p>
            <a:r>
              <a:rPr lang="en-IN" sz="1800" b="1" dirty="0">
                <a:latin typeface="Times New Roman" pitchFamily="18" charset="0"/>
                <a:cs typeface="Times New Roman" pitchFamily="18" charset="0"/>
              </a:rPr>
              <a:t>Study Duration:</a:t>
            </a:r>
            <a:endParaRPr lang="en-IN" sz="1800" dirty="0">
              <a:latin typeface="Times New Roman" pitchFamily="18" charset="0"/>
              <a:cs typeface="Times New Roman" pitchFamily="18" charset="0"/>
            </a:endParaRPr>
          </a:p>
          <a:p>
            <a:pPr>
              <a:buNone/>
            </a:pPr>
            <a:r>
              <a:rPr lang="en-IN" sz="1800" dirty="0" smtClean="0">
                <a:latin typeface="Times New Roman" pitchFamily="18" charset="0"/>
                <a:cs typeface="Times New Roman" pitchFamily="18" charset="0"/>
              </a:rPr>
              <a:t>     1</a:t>
            </a:r>
            <a:r>
              <a:rPr lang="en-IN" sz="1800" baseline="30000" dirty="0" smtClean="0">
                <a:latin typeface="Times New Roman" pitchFamily="18" charset="0"/>
                <a:cs typeface="Times New Roman" pitchFamily="18" charset="0"/>
              </a:rPr>
              <a:t>st</a:t>
            </a:r>
            <a:r>
              <a:rPr lang="en-IN" sz="1800" dirty="0" smtClean="0">
                <a:latin typeface="Times New Roman" pitchFamily="18" charset="0"/>
                <a:cs typeface="Times New Roman" pitchFamily="18" charset="0"/>
              </a:rPr>
              <a:t> February </a:t>
            </a:r>
            <a:r>
              <a:rPr lang="en-IN" sz="1800" dirty="0">
                <a:latin typeface="Times New Roman" pitchFamily="18" charset="0"/>
                <a:cs typeface="Times New Roman" pitchFamily="18" charset="0"/>
              </a:rPr>
              <a:t>to </a:t>
            </a:r>
            <a:r>
              <a:rPr lang="en-IN" sz="1800" dirty="0" smtClean="0">
                <a:latin typeface="Times New Roman" pitchFamily="18" charset="0"/>
                <a:cs typeface="Times New Roman" pitchFamily="18" charset="0"/>
              </a:rPr>
              <a:t>30</a:t>
            </a:r>
            <a:r>
              <a:rPr lang="en-IN" sz="1800" baseline="30000" dirty="0" smtClean="0">
                <a:latin typeface="Times New Roman" pitchFamily="18" charset="0"/>
                <a:cs typeface="Times New Roman" pitchFamily="18" charset="0"/>
              </a:rPr>
              <a:t>th</a:t>
            </a:r>
            <a:r>
              <a:rPr lang="en-IN" sz="1800" dirty="0" smtClean="0">
                <a:latin typeface="Times New Roman" pitchFamily="18" charset="0"/>
                <a:cs typeface="Times New Roman" pitchFamily="18" charset="0"/>
              </a:rPr>
              <a:t> March </a:t>
            </a:r>
            <a:endParaRPr lang="en-IN" sz="1800" dirty="0">
              <a:latin typeface="Times New Roman" pitchFamily="18" charset="0"/>
              <a:cs typeface="Times New Roman" pitchFamily="18" charset="0"/>
            </a:endParaRPr>
          </a:p>
          <a:p>
            <a:r>
              <a:rPr lang="en-IN" sz="1800" b="1" dirty="0">
                <a:latin typeface="Times New Roman" pitchFamily="18" charset="0"/>
                <a:cs typeface="Times New Roman" pitchFamily="18" charset="0"/>
              </a:rPr>
              <a:t>Study Design</a:t>
            </a:r>
            <a:r>
              <a:rPr lang="en-IN" sz="1800" dirty="0">
                <a:latin typeface="Times New Roman" pitchFamily="18" charset="0"/>
                <a:cs typeface="Times New Roman" pitchFamily="18" charset="0"/>
              </a:rPr>
              <a:t>: </a:t>
            </a:r>
          </a:p>
          <a:p>
            <a:pPr>
              <a:buNone/>
            </a:pPr>
            <a:r>
              <a:rPr lang="en-IN" sz="1800" dirty="0" smtClean="0">
                <a:latin typeface="Times New Roman" pitchFamily="18" charset="0"/>
                <a:cs typeface="Times New Roman" pitchFamily="18" charset="0"/>
              </a:rPr>
              <a:t>     Descriptive Cross Sectional</a:t>
            </a:r>
          </a:p>
          <a:p>
            <a:r>
              <a:rPr lang="en-IN" sz="1800" b="1" dirty="0" smtClean="0">
                <a:latin typeface="Times New Roman" pitchFamily="18" charset="0"/>
                <a:cs typeface="Times New Roman" pitchFamily="18" charset="0"/>
              </a:rPr>
              <a:t>Study Population</a:t>
            </a:r>
            <a:r>
              <a:rPr lang="en-IN" sz="1800" dirty="0" smtClean="0">
                <a:latin typeface="Times New Roman" pitchFamily="18" charset="0"/>
                <a:cs typeface="Times New Roman" pitchFamily="18" charset="0"/>
              </a:rPr>
              <a:t>:</a:t>
            </a:r>
          </a:p>
          <a:p>
            <a:pPr>
              <a:buNone/>
            </a:pPr>
            <a:r>
              <a:rPr lang="en-IN" sz="1800" dirty="0" smtClean="0">
                <a:latin typeface="Times New Roman" pitchFamily="18" charset="0"/>
                <a:cs typeface="Times New Roman" pitchFamily="18" charset="0"/>
              </a:rPr>
              <a:t>    OPD &amp; IPD Patients</a:t>
            </a:r>
            <a:endParaRPr lang="en-IN" sz="1800" dirty="0">
              <a:latin typeface="Times New Roman" pitchFamily="18" charset="0"/>
              <a:cs typeface="Times New Roman" pitchFamily="18" charset="0"/>
            </a:endParaRPr>
          </a:p>
          <a:p>
            <a:r>
              <a:rPr lang="en-IN" sz="1800" b="1" dirty="0">
                <a:latin typeface="Times New Roman" pitchFamily="18" charset="0"/>
                <a:cs typeface="Times New Roman" pitchFamily="18" charset="0"/>
              </a:rPr>
              <a:t>Sample Size:</a:t>
            </a:r>
            <a:endParaRPr lang="en-IN" sz="1800" dirty="0">
              <a:latin typeface="Times New Roman" pitchFamily="18" charset="0"/>
              <a:cs typeface="Times New Roman" pitchFamily="18" charset="0"/>
            </a:endParaRPr>
          </a:p>
          <a:p>
            <a:pPr marL="365125" indent="-23813">
              <a:buNone/>
            </a:pPr>
            <a:r>
              <a:rPr lang="en-US" sz="1800" dirty="0" smtClean="0"/>
              <a:t>Total sample: 500 patients.</a:t>
            </a:r>
          </a:p>
          <a:p>
            <a:pPr marL="365125" indent="-23813">
              <a:buNone/>
            </a:pPr>
            <a:r>
              <a:rPr lang="en-US" sz="1800" dirty="0" smtClean="0"/>
              <a:t>X-RAY-200</a:t>
            </a:r>
          </a:p>
          <a:p>
            <a:pPr marL="365125" indent="-23813">
              <a:buNone/>
            </a:pPr>
            <a:r>
              <a:rPr lang="en-US" sz="1800" dirty="0" smtClean="0"/>
              <a:t>USG-150</a:t>
            </a:r>
          </a:p>
          <a:p>
            <a:pPr marL="365125" indent="-23813">
              <a:buNone/>
            </a:pPr>
            <a:r>
              <a:rPr lang="en-US" sz="1800" dirty="0" smtClean="0"/>
              <a:t>CT-75</a:t>
            </a:r>
          </a:p>
          <a:p>
            <a:pPr marL="365125" indent="-23813">
              <a:buNone/>
            </a:pPr>
            <a:r>
              <a:rPr lang="en-US" sz="1800" dirty="0" smtClean="0"/>
              <a:t>MRI-.75</a:t>
            </a:r>
          </a:p>
          <a:p>
            <a:pPr>
              <a:buNone/>
            </a:pPr>
            <a:endParaRPr lang="en-IN"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57232"/>
            <a:ext cx="7498080" cy="5391168"/>
          </a:xfrm>
        </p:spPr>
        <p:txBody>
          <a:bodyPr/>
          <a:lstStyle/>
          <a:p>
            <a:r>
              <a:rPr lang="en-US" dirty="0" smtClean="0">
                <a:latin typeface="Times New Roman" pitchFamily="18" charset="0"/>
                <a:cs typeface="Times New Roman" pitchFamily="18" charset="0"/>
              </a:rPr>
              <a:t>Sampling techniques: </a:t>
            </a:r>
          </a:p>
          <a:p>
            <a:pPr>
              <a:buNone/>
            </a:pPr>
            <a:r>
              <a:rPr lang="en-US" dirty="0" smtClean="0">
                <a:latin typeface="Times New Roman" pitchFamily="18" charset="0"/>
                <a:cs typeface="Times New Roman" pitchFamily="18" charset="0"/>
              </a:rPr>
              <a:t> Convenient  Random sampling </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Data Collection Tool &amp; Techniques:</a:t>
            </a:r>
          </a:p>
          <a:p>
            <a:pPr algn="just">
              <a:buFont typeface="Wingdings" pitchFamily="2" charset="2"/>
              <a:buChar char="Ø"/>
            </a:pPr>
            <a:r>
              <a:rPr lang="en-US" dirty="0" smtClean="0">
                <a:latin typeface="Times New Roman" pitchFamily="18" charset="0"/>
                <a:cs typeface="Times New Roman" pitchFamily="18" charset="0"/>
              </a:rPr>
              <a:t> Primary data collection: Observation.</a:t>
            </a:r>
          </a:p>
          <a:p>
            <a:pPr algn="just">
              <a:buFont typeface="Wingdings" pitchFamily="2" charset="2"/>
              <a:buChar char="Ø"/>
            </a:pPr>
            <a:r>
              <a:rPr lang="en-US" dirty="0" smtClean="0">
                <a:latin typeface="Times New Roman" pitchFamily="18" charset="0"/>
                <a:cs typeface="Times New Roman" pitchFamily="18" charset="0"/>
              </a:rPr>
              <a:t>Secondary data collection: Park Hospital Manual and website.</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8344</TotalTime>
  <Words>2016</Words>
  <Application>Microsoft Office PowerPoint</Application>
  <PresentationFormat>On-screen Show (4:3)</PresentationFormat>
  <Paragraphs>233</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Solstice</vt:lpstr>
      <vt:lpstr>TO STUDY THE SAFETY PROTOCOLS FOLLOWED FOR PATIENT &amp; STAFF WITH TIME MOTION STUDY IN RADIOLOGY DEPARTMENT AT PARK HOSPITAL FARIDABAD  </vt:lpstr>
      <vt:lpstr>Hospital Profile</vt:lpstr>
      <vt:lpstr>Key learning’s</vt:lpstr>
      <vt:lpstr>Introduction</vt:lpstr>
      <vt:lpstr>Rationale of the study </vt:lpstr>
      <vt:lpstr>REVIEW OF LITERATURE </vt:lpstr>
      <vt:lpstr>Objectives </vt:lpstr>
      <vt:lpstr>Methodology</vt:lpstr>
      <vt:lpstr>Slide 9</vt:lpstr>
      <vt:lpstr>Slide 10</vt:lpstr>
      <vt:lpstr>Slide 11</vt:lpstr>
      <vt:lpstr>PROCESS MAPPING OF RADIOLOGY DEPARTMENT</vt:lpstr>
      <vt:lpstr>  Radiation protection methods followed in radiology department</vt:lpstr>
      <vt:lpstr>Slide 14</vt:lpstr>
      <vt:lpstr>  Radiation protection devices in Park Hospital</vt:lpstr>
      <vt:lpstr>  Proactive Measures to Assure Safety and Security for Patients:</vt:lpstr>
      <vt:lpstr>  Risks and safety measures</vt:lpstr>
      <vt:lpstr>Slide 18</vt:lpstr>
      <vt:lpstr>Slide 19</vt:lpstr>
      <vt:lpstr>  DATA ANALYSIS</vt:lpstr>
      <vt:lpstr>Slide 21</vt:lpstr>
      <vt:lpstr>Slide 22</vt:lpstr>
      <vt:lpstr>Slide 23</vt:lpstr>
      <vt:lpstr>Slide 24</vt:lpstr>
      <vt:lpstr>Discussion </vt:lpstr>
      <vt:lpstr>Slide 26</vt:lpstr>
      <vt:lpstr>Slide 27</vt:lpstr>
      <vt:lpstr>Recommendation</vt:lpstr>
      <vt:lpstr>Summary</vt:lpstr>
      <vt:lpstr>REFERENCES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SERVICE MANAGEMENT AND ITS IMPACT ON PATIENT SATISFACTION OF ASIAN HEART INSTITUTE</dc:title>
  <dc:creator>Dr.Vishal</dc:creator>
  <cp:lastModifiedBy>admin</cp:lastModifiedBy>
  <cp:revision>28</cp:revision>
  <dcterms:created xsi:type="dcterms:W3CDTF">2013-05-24T06:35:44Z</dcterms:created>
  <dcterms:modified xsi:type="dcterms:W3CDTF">2014-05-06T08:26:33Z</dcterms:modified>
</cp:coreProperties>
</file>