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12" r:id="rId1"/>
  </p:sldMasterIdLst>
  <p:notesMasterIdLst>
    <p:notesMasterId r:id="rId21"/>
  </p:notesMasterIdLst>
  <p:sldIdLst>
    <p:sldId id="256" r:id="rId2"/>
    <p:sldId id="257" r:id="rId3"/>
    <p:sldId id="259" r:id="rId4"/>
    <p:sldId id="260" r:id="rId5"/>
    <p:sldId id="262" r:id="rId6"/>
    <p:sldId id="263" r:id="rId7"/>
    <p:sldId id="264" r:id="rId8"/>
    <p:sldId id="266" r:id="rId9"/>
    <p:sldId id="265" r:id="rId10"/>
    <p:sldId id="267" r:id="rId11"/>
    <p:sldId id="268" r:id="rId12"/>
    <p:sldId id="269" r:id="rId13"/>
    <p:sldId id="270" r:id="rId14"/>
    <p:sldId id="271" r:id="rId15"/>
    <p:sldId id="272" r:id="rId16"/>
    <p:sldId id="273" r:id="rId17"/>
    <p:sldId id="261"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6EB7"/>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52" y="3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2"/>
  <c:chart>
    <c:title>
      <c:layout/>
    </c:title>
    <c:view3D>
      <c:perspective val="30"/>
    </c:view3D>
    <c:plotArea>
      <c:layout>
        <c:manualLayout>
          <c:layoutTarget val="inner"/>
          <c:xMode val="edge"/>
          <c:yMode val="edge"/>
          <c:x val="0.10007307568483922"/>
          <c:y val="0.25866962434296187"/>
          <c:w val="0.74861749249542631"/>
          <c:h val="0.59522592467570068"/>
        </c:manualLayout>
      </c:layout>
      <c:pie3DChart>
        <c:varyColors val="1"/>
        <c:ser>
          <c:idx val="1"/>
          <c:order val="1"/>
          <c:tx>
            <c:strRef>
              <c:f>Sheet2!$B$3</c:f>
              <c:strCache>
                <c:ptCount val="1"/>
                <c:pt idx="0">
                  <c:v>EMR Awareness</c:v>
                </c:pt>
              </c:strCache>
            </c:strRef>
          </c:tx>
          <c:dPt>
            <c:idx val="0"/>
            <c:spPr>
              <a:solidFill>
                <a:srgbClr val="FF0000"/>
              </a:solidFill>
            </c:spPr>
          </c:dPt>
          <c:dPt>
            <c:idx val="1"/>
            <c:spPr>
              <a:solidFill>
                <a:schemeClr val="accent6"/>
              </a:solidFill>
            </c:spPr>
          </c:dPt>
          <c:dPt>
            <c:idx val="2"/>
            <c:spPr>
              <a:solidFill>
                <a:srgbClr val="92D050"/>
              </a:solidFill>
            </c:spPr>
          </c:dPt>
          <c:dLbls>
            <c:dLbl>
              <c:idx val="1"/>
              <c:layout>
                <c:manualLayout>
                  <c:x val="-0.28079855643044621"/>
                  <c:y val="-0.12347805482648012"/>
                </c:manualLayout>
              </c:layout>
              <c:showCatName val="1"/>
              <c:showPercent val="1"/>
            </c:dLbl>
            <c:txPr>
              <a:bodyPr/>
              <a:lstStyle/>
              <a:p>
                <a:pPr>
                  <a:defRPr sz="1400" b="1"/>
                </a:pPr>
                <a:endParaRPr lang="en-US"/>
              </a:p>
            </c:txPr>
            <c:showCatName val="1"/>
            <c:showPercent val="1"/>
            <c:showLeaderLines val="1"/>
          </c:dLbls>
          <c:cat>
            <c:strRef>
              <c:f>Sheet2!$C$1:$H$1</c:f>
              <c:strCache>
                <c:ptCount val="3"/>
                <c:pt idx="0">
                  <c:v>% of pateints</c:v>
                </c:pt>
                <c:pt idx="1">
                  <c:v>% of Admin staff</c:v>
                </c:pt>
                <c:pt idx="2">
                  <c:v>% of Doctors</c:v>
                </c:pt>
              </c:strCache>
            </c:strRef>
          </c:cat>
          <c:val>
            <c:numRef>
              <c:f>Sheet2!$C$3:$H$3</c:f>
              <c:numCache>
                <c:formatCode>0%</c:formatCode>
                <c:ptCount val="3"/>
                <c:pt idx="0">
                  <c:v>0.1</c:v>
                </c:pt>
                <c:pt idx="1">
                  <c:v>0.70000000000000062</c:v>
                </c:pt>
                <c:pt idx="2">
                  <c:v>0.8</c:v>
                </c:pt>
              </c:numCache>
            </c:numRef>
          </c:val>
        </c:ser>
        <c:ser>
          <c:idx val="0"/>
          <c:order val="0"/>
          <c:tx>
            <c:strRef>
              <c:f>Sheet2!$B$2</c:f>
              <c:strCache>
                <c:ptCount val="1"/>
                <c:pt idx="0">
                  <c:v>Access(patient data)</c:v>
                </c:pt>
              </c:strCache>
            </c:strRef>
          </c:tx>
          <c:dLbls>
            <c:showCatName val="1"/>
            <c:showPercent val="1"/>
            <c:showLeaderLines val="1"/>
          </c:dLbls>
          <c:cat>
            <c:strRef>
              <c:f>Sheet2!$C$1:$H$1</c:f>
              <c:strCache>
                <c:ptCount val="3"/>
                <c:pt idx="0">
                  <c:v>% of pateints</c:v>
                </c:pt>
                <c:pt idx="1">
                  <c:v>% of Admin staff</c:v>
                </c:pt>
                <c:pt idx="2">
                  <c:v>% of Doctors</c:v>
                </c:pt>
              </c:strCache>
            </c:strRef>
          </c:cat>
          <c:val>
            <c:numRef>
              <c:f>Sheet2!$C$2:$H$2</c:f>
            </c:numRef>
          </c:val>
        </c:ser>
        <c:dLbls>
          <c:showCatName val="1"/>
          <c:showPercent val="1"/>
        </c:dLbls>
      </c:pie3DChart>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46"/>
  <c:chart>
    <c:title>
      <c:layout/>
      <c:txPr>
        <a:bodyPr/>
        <a:lstStyle/>
        <a:p>
          <a:pPr>
            <a:defRPr sz="5400"/>
          </a:pPr>
          <a:endParaRPr lang="en-US"/>
        </a:p>
      </c:txPr>
    </c:title>
    <c:view3D>
      <c:rotX val="30"/>
      <c:perspective val="30"/>
    </c:view3D>
    <c:plotArea>
      <c:layout/>
      <c:pie3DChart>
        <c:varyColors val="1"/>
        <c:ser>
          <c:idx val="5"/>
          <c:order val="5"/>
          <c:tx>
            <c:strRef>
              <c:f>Sheet2!$B$7</c:f>
              <c:strCache>
                <c:ptCount val="1"/>
                <c:pt idx="0">
                  <c:v>EMR Acceptance</c:v>
                </c:pt>
              </c:strCache>
            </c:strRef>
          </c:tx>
          <c:dPt>
            <c:idx val="0"/>
            <c:spPr>
              <a:solidFill>
                <a:srgbClr val="92D050"/>
              </a:solidFill>
            </c:spPr>
          </c:dPt>
          <c:dPt>
            <c:idx val="1"/>
            <c:spPr>
              <a:solidFill>
                <a:schemeClr val="accent2">
                  <a:lumMod val="75000"/>
                </a:schemeClr>
              </a:solidFill>
            </c:spPr>
          </c:dPt>
          <c:dPt>
            <c:idx val="2"/>
            <c:spPr>
              <a:solidFill>
                <a:srgbClr val="FFC000"/>
              </a:solidFill>
            </c:spPr>
          </c:dPt>
          <c:dLbls>
            <c:txPr>
              <a:bodyPr/>
              <a:lstStyle/>
              <a:p>
                <a:pPr>
                  <a:defRPr sz="2000" b="1">
                    <a:solidFill>
                      <a:schemeClr val="bg1"/>
                    </a:solidFill>
                  </a:defRPr>
                </a:pPr>
                <a:endParaRPr lang="en-US"/>
              </a:p>
            </c:txPr>
            <c:showCatName val="1"/>
            <c:showPercent val="1"/>
            <c:showLeaderLines val="1"/>
          </c:dLbls>
          <c:cat>
            <c:strRef>
              <c:f>Sheet2!$C$1:$H$1</c:f>
              <c:strCache>
                <c:ptCount val="3"/>
                <c:pt idx="0">
                  <c:v>% of pateints</c:v>
                </c:pt>
                <c:pt idx="1">
                  <c:v>% of Admin staff</c:v>
                </c:pt>
                <c:pt idx="2">
                  <c:v>% of Doctors</c:v>
                </c:pt>
              </c:strCache>
            </c:strRef>
          </c:cat>
          <c:val>
            <c:numRef>
              <c:f>Sheet2!$C$7:$H$7</c:f>
              <c:numCache>
                <c:formatCode>0%</c:formatCode>
                <c:ptCount val="3"/>
                <c:pt idx="0">
                  <c:v>0.60000000000000064</c:v>
                </c:pt>
                <c:pt idx="1">
                  <c:v>0.8</c:v>
                </c:pt>
                <c:pt idx="2">
                  <c:v>0.9</c:v>
                </c:pt>
              </c:numCache>
            </c:numRef>
          </c:val>
        </c:ser>
        <c:ser>
          <c:idx val="4"/>
          <c:order val="4"/>
          <c:tx>
            <c:strRef>
              <c:f>Sheet2!$B$6</c:f>
              <c:strCache>
                <c:ptCount val="1"/>
                <c:pt idx="0">
                  <c:v>Legal Acceptance</c:v>
                </c:pt>
              </c:strCache>
            </c:strRef>
          </c:tx>
          <c:dLbls>
            <c:showCatName val="1"/>
            <c:showPercent val="1"/>
            <c:showLeaderLines val="1"/>
          </c:dLbls>
          <c:cat>
            <c:strRef>
              <c:f>Sheet2!$C$1:$H$1</c:f>
              <c:strCache>
                <c:ptCount val="3"/>
                <c:pt idx="0">
                  <c:v>% of pateints</c:v>
                </c:pt>
                <c:pt idx="1">
                  <c:v>% of Admin staff</c:v>
                </c:pt>
                <c:pt idx="2">
                  <c:v>% of Doctors</c:v>
                </c:pt>
              </c:strCache>
            </c:strRef>
          </c:cat>
          <c:val>
            <c:numRef>
              <c:f>Sheet2!$C$6:$H$6</c:f>
              <c:numCache>
                <c:formatCode>0%</c:formatCode>
                <c:ptCount val="3"/>
                <c:pt idx="0">
                  <c:v>0.14000000000000001</c:v>
                </c:pt>
                <c:pt idx="1">
                  <c:v>0.68</c:v>
                </c:pt>
                <c:pt idx="2">
                  <c:v>0.58000000000000007</c:v>
                </c:pt>
              </c:numCache>
            </c:numRef>
          </c:val>
        </c:ser>
        <c:ser>
          <c:idx val="3"/>
          <c:order val="3"/>
          <c:tx>
            <c:strRef>
              <c:f>Sheet2!$B$5</c:f>
              <c:strCache>
                <c:ptCount val="1"/>
                <c:pt idx="0">
                  <c:v>Documentation</c:v>
                </c:pt>
              </c:strCache>
            </c:strRef>
          </c:tx>
          <c:dLbls>
            <c:showCatName val="1"/>
            <c:showPercent val="1"/>
            <c:showLeaderLines val="1"/>
          </c:dLbls>
          <c:cat>
            <c:strRef>
              <c:f>Sheet2!$C$1:$H$1</c:f>
              <c:strCache>
                <c:ptCount val="3"/>
                <c:pt idx="0">
                  <c:v>% of pateints</c:v>
                </c:pt>
                <c:pt idx="1">
                  <c:v>% of Admin staff</c:v>
                </c:pt>
                <c:pt idx="2">
                  <c:v>% of Doctors</c:v>
                </c:pt>
              </c:strCache>
            </c:strRef>
          </c:cat>
          <c:val>
            <c:numRef>
              <c:f>Sheet2!$C$5:$H$5</c:f>
              <c:numCache>
                <c:formatCode>0%</c:formatCode>
                <c:ptCount val="3"/>
                <c:pt idx="0">
                  <c:v>0.24000000000000021</c:v>
                </c:pt>
                <c:pt idx="1">
                  <c:v>0.8</c:v>
                </c:pt>
                <c:pt idx="2">
                  <c:v>0.64000000000000379</c:v>
                </c:pt>
              </c:numCache>
            </c:numRef>
          </c:val>
        </c:ser>
        <c:ser>
          <c:idx val="2"/>
          <c:order val="2"/>
          <c:tx>
            <c:strRef>
              <c:f>Sheet2!$B$4</c:f>
              <c:strCache>
                <c:ptCount val="1"/>
                <c:pt idx="0">
                  <c:v>Improve Patient Care</c:v>
                </c:pt>
              </c:strCache>
            </c:strRef>
          </c:tx>
          <c:dLbls>
            <c:showCatName val="1"/>
            <c:showPercent val="1"/>
            <c:showLeaderLines val="1"/>
          </c:dLbls>
          <c:cat>
            <c:strRef>
              <c:f>Sheet2!$C$1:$H$1</c:f>
              <c:strCache>
                <c:ptCount val="3"/>
                <c:pt idx="0">
                  <c:v>% of pateints</c:v>
                </c:pt>
                <c:pt idx="1">
                  <c:v>% of Admin staff</c:v>
                </c:pt>
                <c:pt idx="2">
                  <c:v>% of Doctors</c:v>
                </c:pt>
              </c:strCache>
            </c:strRef>
          </c:cat>
          <c:val>
            <c:numRef>
              <c:f>Sheet2!$C$4:$H$4</c:f>
              <c:numCache>
                <c:formatCode>0%</c:formatCode>
                <c:ptCount val="3"/>
                <c:pt idx="0">
                  <c:v>0.48000000000000032</c:v>
                </c:pt>
                <c:pt idx="1">
                  <c:v>0.66000000000000425</c:v>
                </c:pt>
                <c:pt idx="2">
                  <c:v>0.88</c:v>
                </c:pt>
              </c:numCache>
            </c:numRef>
          </c:val>
        </c:ser>
        <c:ser>
          <c:idx val="1"/>
          <c:order val="1"/>
          <c:tx>
            <c:strRef>
              <c:f>Sheet2!$B$3</c:f>
              <c:strCache>
                <c:ptCount val="1"/>
                <c:pt idx="0">
                  <c:v>EMR Awareness</c:v>
                </c:pt>
              </c:strCache>
            </c:strRef>
          </c:tx>
          <c:dLbls>
            <c:showCatName val="1"/>
            <c:showPercent val="1"/>
            <c:showLeaderLines val="1"/>
          </c:dLbls>
          <c:cat>
            <c:strRef>
              <c:f>Sheet2!$C$1:$H$1</c:f>
              <c:strCache>
                <c:ptCount val="3"/>
                <c:pt idx="0">
                  <c:v>% of pateints</c:v>
                </c:pt>
                <c:pt idx="1">
                  <c:v>% of Admin staff</c:v>
                </c:pt>
                <c:pt idx="2">
                  <c:v>% of Doctors</c:v>
                </c:pt>
              </c:strCache>
            </c:strRef>
          </c:cat>
          <c:val>
            <c:numRef>
              <c:f>Sheet2!$C$3:$H$3</c:f>
              <c:numCache>
                <c:formatCode>0%</c:formatCode>
                <c:ptCount val="3"/>
                <c:pt idx="0">
                  <c:v>0.1</c:v>
                </c:pt>
                <c:pt idx="1">
                  <c:v>0.70000000000000062</c:v>
                </c:pt>
                <c:pt idx="2">
                  <c:v>0.8</c:v>
                </c:pt>
              </c:numCache>
            </c:numRef>
          </c:val>
        </c:ser>
        <c:ser>
          <c:idx val="0"/>
          <c:order val="0"/>
          <c:tx>
            <c:strRef>
              <c:f>Sheet2!$B$2</c:f>
              <c:strCache>
                <c:ptCount val="1"/>
                <c:pt idx="0">
                  <c:v>Access(patient data)</c:v>
                </c:pt>
              </c:strCache>
            </c:strRef>
          </c:tx>
          <c:dLbls>
            <c:showCatName val="1"/>
            <c:showPercent val="1"/>
            <c:showLeaderLines val="1"/>
          </c:dLbls>
          <c:cat>
            <c:strRef>
              <c:f>Sheet2!$C$1:$H$1</c:f>
              <c:strCache>
                <c:ptCount val="3"/>
                <c:pt idx="0">
                  <c:v>% of pateints</c:v>
                </c:pt>
                <c:pt idx="1">
                  <c:v>% of Admin staff</c:v>
                </c:pt>
                <c:pt idx="2">
                  <c:v>% of Doctors</c:v>
                </c:pt>
              </c:strCache>
            </c:strRef>
          </c:cat>
          <c:val>
            <c:numRef>
              <c:f>Sheet2!$C$2:$H$2</c:f>
            </c:numRef>
          </c:val>
        </c:ser>
        <c:dLbls>
          <c:showCatName val="1"/>
          <c:showPercent val="1"/>
        </c:dLbls>
      </c:pie3DChart>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4000"/>
            </a:pPr>
            <a:r>
              <a:rPr lang="en-US" sz="4000" b="1" i="0" u="none" strike="noStrike" baseline="0"/>
              <a:t>Assessment of EMR Perception</a:t>
            </a:r>
            <a:endParaRPr lang="en-US" sz="4000"/>
          </a:p>
        </c:rich>
      </c:tx>
      <c:layout/>
    </c:title>
    <c:plotArea>
      <c:layout/>
      <c:barChart>
        <c:barDir val="col"/>
        <c:grouping val="clustered"/>
        <c:ser>
          <c:idx val="0"/>
          <c:order val="0"/>
          <c:tx>
            <c:strRef>
              <c:f>Sheet2!$B$1</c:f>
              <c:strCache>
                <c:ptCount val="1"/>
                <c:pt idx="0">
                  <c:v>Patients</c:v>
                </c:pt>
              </c:strCache>
            </c:strRef>
          </c:tx>
          <c:spPr>
            <a:solidFill>
              <a:srgbClr val="00B0F0"/>
            </a:solidFill>
          </c:spPr>
          <c:cat>
            <c:strRef>
              <c:f>Sheet2!$A$2:$A$7</c:f>
              <c:strCache>
                <c:ptCount val="6"/>
                <c:pt idx="0">
                  <c:v>Access(patient data)</c:v>
                </c:pt>
                <c:pt idx="1">
                  <c:v>Awareness</c:v>
                </c:pt>
                <c:pt idx="2">
                  <c:v>Improve Patient Care</c:v>
                </c:pt>
                <c:pt idx="3">
                  <c:v>Documentation</c:v>
                </c:pt>
                <c:pt idx="4">
                  <c:v>Legal Acceptance</c:v>
                </c:pt>
                <c:pt idx="5">
                  <c:v>EMR Acceptance</c:v>
                </c:pt>
              </c:strCache>
            </c:strRef>
          </c:cat>
          <c:val>
            <c:numRef>
              <c:f>Sheet2!$B$2:$B$7</c:f>
              <c:numCache>
                <c:formatCode>General</c:formatCode>
                <c:ptCount val="6"/>
                <c:pt idx="0">
                  <c:v>20</c:v>
                </c:pt>
                <c:pt idx="1">
                  <c:v>5</c:v>
                </c:pt>
                <c:pt idx="2">
                  <c:v>24</c:v>
                </c:pt>
                <c:pt idx="3">
                  <c:v>12</c:v>
                </c:pt>
                <c:pt idx="4">
                  <c:v>7</c:v>
                </c:pt>
                <c:pt idx="5">
                  <c:v>30</c:v>
                </c:pt>
              </c:numCache>
            </c:numRef>
          </c:val>
        </c:ser>
        <c:ser>
          <c:idx val="1"/>
          <c:order val="1"/>
          <c:tx>
            <c:strRef>
              <c:f>Sheet2!$C$1</c:f>
              <c:strCache>
                <c:ptCount val="1"/>
                <c:pt idx="0">
                  <c:v>Admin. Staff</c:v>
                </c:pt>
              </c:strCache>
            </c:strRef>
          </c:tx>
          <c:cat>
            <c:strRef>
              <c:f>Sheet2!$A$2:$A$7</c:f>
              <c:strCache>
                <c:ptCount val="6"/>
                <c:pt idx="0">
                  <c:v>Access(patient data)</c:v>
                </c:pt>
                <c:pt idx="1">
                  <c:v>Awareness</c:v>
                </c:pt>
                <c:pt idx="2">
                  <c:v>Improve Patient Care</c:v>
                </c:pt>
                <c:pt idx="3">
                  <c:v>Documentation</c:v>
                </c:pt>
                <c:pt idx="4">
                  <c:v>Legal Acceptance</c:v>
                </c:pt>
                <c:pt idx="5">
                  <c:v>EMR Acceptance</c:v>
                </c:pt>
              </c:strCache>
            </c:strRef>
          </c:cat>
          <c:val>
            <c:numRef>
              <c:f>Sheet2!$C$2:$C$7</c:f>
              <c:numCache>
                <c:formatCode>General</c:formatCode>
                <c:ptCount val="6"/>
                <c:pt idx="0">
                  <c:v>35</c:v>
                </c:pt>
                <c:pt idx="1">
                  <c:v>35</c:v>
                </c:pt>
                <c:pt idx="2">
                  <c:v>33</c:v>
                </c:pt>
                <c:pt idx="3">
                  <c:v>40</c:v>
                </c:pt>
                <c:pt idx="4">
                  <c:v>34</c:v>
                </c:pt>
                <c:pt idx="5">
                  <c:v>40</c:v>
                </c:pt>
              </c:numCache>
            </c:numRef>
          </c:val>
        </c:ser>
        <c:ser>
          <c:idx val="2"/>
          <c:order val="2"/>
          <c:tx>
            <c:strRef>
              <c:f>Sheet2!$D$1</c:f>
              <c:strCache>
                <c:ptCount val="1"/>
                <c:pt idx="0">
                  <c:v>Doctors</c:v>
                </c:pt>
              </c:strCache>
            </c:strRef>
          </c:tx>
          <c:spPr>
            <a:solidFill>
              <a:srgbClr val="92D050"/>
            </a:solidFill>
          </c:spPr>
          <c:cat>
            <c:strRef>
              <c:f>Sheet2!$A$2:$A$7</c:f>
              <c:strCache>
                <c:ptCount val="6"/>
                <c:pt idx="0">
                  <c:v>Access(patient data)</c:v>
                </c:pt>
                <c:pt idx="1">
                  <c:v>Awareness</c:v>
                </c:pt>
                <c:pt idx="2">
                  <c:v>Improve Patient Care</c:v>
                </c:pt>
                <c:pt idx="3">
                  <c:v>Documentation</c:v>
                </c:pt>
                <c:pt idx="4">
                  <c:v>Legal Acceptance</c:v>
                </c:pt>
                <c:pt idx="5">
                  <c:v>EMR Acceptance</c:v>
                </c:pt>
              </c:strCache>
            </c:strRef>
          </c:cat>
          <c:val>
            <c:numRef>
              <c:f>Sheet2!$D$2:$D$7</c:f>
              <c:numCache>
                <c:formatCode>General</c:formatCode>
                <c:ptCount val="6"/>
                <c:pt idx="0">
                  <c:v>40</c:v>
                </c:pt>
                <c:pt idx="1">
                  <c:v>40</c:v>
                </c:pt>
                <c:pt idx="2">
                  <c:v>44</c:v>
                </c:pt>
                <c:pt idx="3">
                  <c:v>32</c:v>
                </c:pt>
                <c:pt idx="4">
                  <c:v>29</c:v>
                </c:pt>
                <c:pt idx="5">
                  <c:v>45</c:v>
                </c:pt>
              </c:numCache>
            </c:numRef>
          </c:val>
        </c:ser>
        <c:axId val="111704704"/>
        <c:axId val="111710592"/>
      </c:barChart>
      <c:catAx>
        <c:axId val="111704704"/>
        <c:scaling>
          <c:orientation val="minMax"/>
        </c:scaling>
        <c:axPos val="b"/>
        <c:tickLblPos val="nextTo"/>
        <c:txPr>
          <a:bodyPr/>
          <a:lstStyle/>
          <a:p>
            <a:pPr>
              <a:defRPr sz="1100" b="1">
                <a:latin typeface="Arial Black" pitchFamily="34" charset="0"/>
              </a:defRPr>
            </a:pPr>
            <a:endParaRPr lang="en-US"/>
          </a:p>
        </c:txPr>
        <c:crossAx val="111710592"/>
        <c:crosses val="autoZero"/>
        <c:auto val="1"/>
        <c:lblAlgn val="ctr"/>
        <c:lblOffset val="100"/>
      </c:catAx>
      <c:valAx>
        <c:axId val="111710592"/>
        <c:scaling>
          <c:orientation val="minMax"/>
        </c:scaling>
        <c:axPos val="l"/>
        <c:majorGridlines/>
        <c:numFmt formatCode="General" sourceLinked="1"/>
        <c:tickLblPos val="nextTo"/>
        <c:txPr>
          <a:bodyPr/>
          <a:lstStyle/>
          <a:p>
            <a:pPr>
              <a:defRPr sz="1600" b="1"/>
            </a:pPr>
            <a:endParaRPr lang="en-US"/>
          </a:p>
        </c:txPr>
        <c:crossAx val="111704704"/>
        <c:crosses val="autoZero"/>
        <c:crossBetween val="between"/>
      </c:valAx>
    </c:plotArea>
    <c:legend>
      <c:legendPos val="r"/>
      <c:layout/>
      <c:txPr>
        <a:bodyPr/>
        <a:lstStyle/>
        <a:p>
          <a:pPr>
            <a:defRPr sz="1200" b="1"/>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36"/>
  <c:chart>
    <c:title>
      <c:tx>
        <c:rich>
          <a:bodyPr/>
          <a:lstStyle/>
          <a:p>
            <a:pPr>
              <a:defRPr sz="3200"/>
            </a:pPr>
            <a:r>
              <a:rPr lang="en-US" sz="3200" b="1" i="0" u="none" strike="noStrike" baseline="0"/>
              <a:t>Responses to administrative staff questionnaire</a:t>
            </a:r>
            <a:endParaRPr lang="en-US" sz="3200"/>
          </a:p>
        </c:rich>
      </c:tx>
      <c:layout/>
    </c:title>
    <c:view3D>
      <c:rAngAx val="1"/>
    </c:view3D>
    <c:plotArea>
      <c:layout/>
      <c:bar3DChart>
        <c:barDir val="col"/>
        <c:grouping val="stacked"/>
        <c:ser>
          <c:idx val="0"/>
          <c:order val="0"/>
          <c:tx>
            <c:strRef>
              <c:f>Sheet3!$B$18</c:f>
              <c:strCache>
                <c:ptCount val="1"/>
                <c:pt idx="0">
                  <c:v>Yes</c:v>
                </c:pt>
              </c:strCache>
            </c:strRef>
          </c:tx>
          <c:spPr>
            <a:solidFill>
              <a:srgbClr val="92D050"/>
            </a:solidFill>
          </c:spPr>
          <c:dLbls>
            <c:txPr>
              <a:bodyPr/>
              <a:lstStyle/>
              <a:p>
                <a:pPr>
                  <a:defRPr sz="2000" b="1"/>
                </a:pPr>
                <a:endParaRPr lang="en-US"/>
              </a:p>
            </c:txPr>
            <c:showVal val="1"/>
          </c:dLbls>
          <c:cat>
            <c:strRef>
              <c:f>Sheet3!$A$19:$A$27</c:f>
              <c:strCache>
                <c:ptCount val="9"/>
                <c:pt idx="0">
                  <c:v>Avoid Duplication</c:v>
                </c:pt>
                <c:pt idx="1">
                  <c:v>Charting</c:v>
                </c:pt>
                <c:pt idx="2">
                  <c:v>Improved Reporting</c:v>
                </c:pt>
                <c:pt idx="3">
                  <c:v>Cross Reference</c:v>
                </c:pt>
                <c:pt idx="4">
                  <c:v>Task Handling</c:v>
                </c:pt>
                <c:pt idx="5">
                  <c:v>Time Management</c:v>
                </c:pt>
                <c:pt idx="6">
                  <c:v>Medication Error</c:v>
                </c:pt>
                <c:pt idx="7">
                  <c:v>Reporting to Management</c:v>
                </c:pt>
                <c:pt idx="8">
                  <c:v>Service to Insured Patient</c:v>
                </c:pt>
              </c:strCache>
            </c:strRef>
          </c:cat>
          <c:val>
            <c:numRef>
              <c:f>Sheet3!$B$19:$B$27</c:f>
              <c:numCache>
                <c:formatCode>General</c:formatCode>
                <c:ptCount val="9"/>
                <c:pt idx="0">
                  <c:v>34</c:v>
                </c:pt>
                <c:pt idx="1">
                  <c:v>28</c:v>
                </c:pt>
                <c:pt idx="2">
                  <c:v>37</c:v>
                </c:pt>
                <c:pt idx="3">
                  <c:v>41</c:v>
                </c:pt>
                <c:pt idx="4">
                  <c:v>32</c:v>
                </c:pt>
                <c:pt idx="5">
                  <c:v>44</c:v>
                </c:pt>
                <c:pt idx="6">
                  <c:v>32</c:v>
                </c:pt>
                <c:pt idx="7">
                  <c:v>30</c:v>
                </c:pt>
                <c:pt idx="8">
                  <c:v>38</c:v>
                </c:pt>
              </c:numCache>
            </c:numRef>
          </c:val>
        </c:ser>
        <c:ser>
          <c:idx val="1"/>
          <c:order val="1"/>
          <c:tx>
            <c:strRef>
              <c:f>Sheet3!$C$18</c:f>
              <c:strCache>
                <c:ptCount val="1"/>
                <c:pt idx="0">
                  <c:v>No</c:v>
                </c:pt>
              </c:strCache>
            </c:strRef>
          </c:tx>
          <c:spPr>
            <a:solidFill>
              <a:srgbClr val="FFFF00"/>
            </a:solidFill>
          </c:spPr>
          <c:dLbls>
            <c:txPr>
              <a:bodyPr/>
              <a:lstStyle/>
              <a:p>
                <a:pPr>
                  <a:defRPr sz="1800" b="1"/>
                </a:pPr>
                <a:endParaRPr lang="en-US"/>
              </a:p>
            </c:txPr>
            <c:showVal val="1"/>
          </c:dLbls>
          <c:cat>
            <c:strRef>
              <c:f>Sheet3!$A$19:$A$27</c:f>
              <c:strCache>
                <c:ptCount val="9"/>
                <c:pt idx="0">
                  <c:v>Avoid Duplication</c:v>
                </c:pt>
                <c:pt idx="1">
                  <c:v>Charting</c:v>
                </c:pt>
                <c:pt idx="2">
                  <c:v>Improved Reporting</c:v>
                </c:pt>
                <c:pt idx="3">
                  <c:v>Cross Reference</c:v>
                </c:pt>
                <c:pt idx="4">
                  <c:v>Task Handling</c:v>
                </c:pt>
                <c:pt idx="5">
                  <c:v>Time Management</c:v>
                </c:pt>
                <c:pt idx="6">
                  <c:v>Medication Error</c:v>
                </c:pt>
                <c:pt idx="7">
                  <c:v>Reporting to Management</c:v>
                </c:pt>
                <c:pt idx="8">
                  <c:v>Service to Insured Patient</c:v>
                </c:pt>
              </c:strCache>
            </c:strRef>
          </c:cat>
          <c:val>
            <c:numRef>
              <c:f>Sheet3!$C$19:$C$27</c:f>
              <c:numCache>
                <c:formatCode>General</c:formatCode>
                <c:ptCount val="9"/>
                <c:pt idx="0">
                  <c:v>16</c:v>
                </c:pt>
                <c:pt idx="1">
                  <c:v>22</c:v>
                </c:pt>
                <c:pt idx="2">
                  <c:v>13</c:v>
                </c:pt>
                <c:pt idx="3">
                  <c:v>9</c:v>
                </c:pt>
                <c:pt idx="4">
                  <c:v>18</c:v>
                </c:pt>
                <c:pt idx="5">
                  <c:v>6</c:v>
                </c:pt>
                <c:pt idx="6">
                  <c:v>18</c:v>
                </c:pt>
                <c:pt idx="7">
                  <c:v>20</c:v>
                </c:pt>
                <c:pt idx="8">
                  <c:v>12</c:v>
                </c:pt>
              </c:numCache>
            </c:numRef>
          </c:val>
        </c:ser>
        <c:dLbls>
          <c:showVal val="1"/>
        </c:dLbls>
        <c:gapWidth val="75"/>
        <c:shape val="box"/>
        <c:axId val="111807488"/>
        <c:axId val="111829760"/>
        <c:axId val="0"/>
      </c:bar3DChart>
      <c:catAx>
        <c:axId val="111807488"/>
        <c:scaling>
          <c:orientation val="minMax"/>
        </c:scaling>
        <c:axPos val="b"/>
        <c:majorTickMark val="none"/>
        <c:tickLblPos val="nextTo"/>
        <c:txPr>
          <a:bodyPr/>
          <a:lstStyle/>
          <a:p>
            <a:pPr>
              <a:defRPr sz="1050" b="1">
                <a:latin typeface="Arial Black" pitchFamily="34" charset="0"/>
              </a:defRPr>
            </a:pPr>
            <a:endParaRPr lang="en-US"/>
          </a:p>
        </c:txPr>
        <c:crossAx val="111829760"/>
        <c:crosses val="autoZero"/>
        <c:auto val="1"/>
        <c:lblAlgn val="ctr"/>
        <c:lblOffset val="100"/>
      </c:catAx>
      <c:valAx>
        <c:axId val="111829760"/>
        <c:scaling>
          <c:orientation val="minMax"/>
        </c:scaling>
        <c:axPos val="l"/>
        <c:numFmt formatCode="General" sourceLinked="1"/>
        <c:majorTickMark val="none"/>
        <c:tickLblPos val="nextTo"/>
        <c:txPr>
          <a:bodyPr/>
          <a:lstStyle/>
          <a:p>
            <a:pPr>
              <a:defRPr b="1">
                <a:latin typeface="Arial Black" pitchFamily="34" charset="0"/>
              </a:defRPr>
            </a:pPr>
            <a:endParaRPr lang="en-US"/>
          </a:p>
        </c:txPr>
        <c:crossAx val="111807488"/>
        <c:crosses val="autoZero"/>
        <c:crossBetween val="between"/>
      </c:valAx>
    </c:plotArea>
    <c:legend>
      <c:legendPos val="b"/>
      <c:layout/>
      <c:txPr>
        <a:bodyPr/>
        <a:lstStyle/>
        <a:p>
          <a:pPr>
            <a:defRPr sz="2400" b="1"/>
          </a:pPr>
          <a:endParaRPr lang="en-US"/>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34"/>
  <c:chart>
    <c:title>
      <c:tx>
        <c:rich>
          <a:bodyPr/>
          <a:lstStyle/>
          <a:p>
            <a:pPr>
              <a:defRPr sz="2400"/>
            </a:pPr>
            <a:r>
              <a:rPr lang="en-US" sz="2400" b="1" i="0" u="none" strike="noStrike" baseline="0"/>
              <a:t>Responses to Doctor's questionnaire</a:t>
            </a:r>
            <a:endParaRPr lang="en-US" sz="2400"/>
          </a:p>
        </c:rich>
      </c:tx>
      <c:layout/>
    </c:title>
    <c:view3D>
      <c:rAngAx val="1"/>
    </c:view3D>
    <c:plotArea>
      <c:layout>
        <c:manualLayout>
          <c:layoutTarget val="inner"/>
          <c:xMode val="edge"/>
          <c:yMode val="edge"/>
          <c:x val="4.8584713548737439E-2"/>
          <c:y val="0.15452246410375173"/>
          <c:w val="0.94447201104172318"/>
          <c:h val="0.50325351242859351"/>
        </c:manualLayout>
      </c:layout>
      <c:bar3DChart>
        <c:barDir val="col"/>
        <c:grouping val="stacked"/>
        <c:ser>
          <c:idx val="0"/>
          <c:order val="0"/>
          <c:tx>
            <c:strRef>
              <c:f>Sheet4!$B$1</c:f>
              <c:strCache>
                <c:ptCount val="1"/>
                <c:pt idx="0">
                  <c:v>Yes</c:v>
                </c:pt>
              </c:strCache>
            </c:strRef>
          </c:tx>
          <c:spPr>
            <a:solidFill>
              <a:srgbClr val="00B0F0"/>
            </a:solidFill>
          </c:spPr>
          <c:dLbls>
            <c:txPr>
              <a:bodyPr/>
              <a:lstStyle/>
              <a:p>
                <a:pPr>
                  <a:defRPr sz="2000" b="1"/>
                </a:pPr>
                <a:endParaRPr lang="en-US"/>
              </a:p>
            </c:txPr>
            <c:showVal val="1"/>
          </c:dLbls>
          <c:cat>
            <c:strRef>
              <c:f>Sheet4!$A$2:$A$11</c:f>
              <c:strCache>
                <c:ptCount val="10"/>
                <c:pt idx="0">
                  <c:v>Nurses Charting</c:v>
                </c:pt>
                <c:pt idx="1">
                  <c:v>Decision Making</c:v>
                </c:pt>
                <c:pt idx="2">
                  <c:v>Time Saving for Patient Management</c:v>
                </c:pt>
                <c:pt idx="3">
                  <c:v>Examination of More Patients</c:v>
                </c:pt>
                <c:pt idx="4">
                  <c:v>Spend More Time with Patients</c:v>
                </c:pt>
                <c:pt idx="5">
                  <c:v>Efficient Patient Management</c:v>
                </c:pt>
                <c:pt idx="6">
                  <c:v>Better Service to Insured Patients</c:v>
                </c:pt>
                <c:pt idx="7">
                  <c:v>Better Handling of MLCs</c:v>
                </c:pt>
                <c:pt idx="8">
                  <c:v>Helps in Research Activities</c:v>
                </c:pt>
                <c:pt idx="9">
                  <c:v>Attending Cross Reference</c:v>
                </c:pt>
              </c:strCache>
            </c:strRef>
          </c:cat>
          <c:val>
            <c:numRef>
              <c:f>Sheet4!$B$2:$B$11</c:f>
              <c:numCache>
                <c:formatCode>General</c:formatCode>
                <c:ptCount val="10"/>
                <c:pt idx="0">
                  <c:v>20</c:v>
                </c:pt>
                <c:pt idx="1">
                  <c:v>29</c:v>
                </c:pt>
                <c:pt idx="2">
                  <c:v>40</c:v>
                </c:pt>
                <c:pt idx="3">
                  <c:v>33</c:v>
                </c:pt>
                <c:pt idx="4">
                  <c:v>35</c:v>
                </c:pt>
                <c:pt idx="5">
                  <c:v>36</c:v>
                </c:pt>
                <c:pt idx="6">
                  <c:v>44</c:v>
                </c:pt>
                <c:pt idx="7">
                  <c:v>37</c:v>
                </c:pt>
                <c:pt idx="8">
                  <c:v>50</c:v>
                </c:pt>
                <c:pt idx="9">
                  <c:v>40</c:v>
                </c:pt>
              </c:numCache>
            </c:numRef>
          </c:val>
        </c:ser>
        <c:ser>
          <c:idx val="1"/>
          <c:order val="1"/>
          <c:tx>
            <c:strRef>
              <c:f>Sheet4!$C$1</c:f>
              <c:strCache>
                <c:ptCount val="1"/>
                <c:pt idx="0">
                  <c:v>No</c:v>
                </c:pt>
              </c:strCache>
            </c:strRef>
          </c:tx>
          <c:spPr>
            <a:solidFill>
              <a:schemeClr val="accent1"/>
            </a:solidFill>
          </c:spPr>
          <c:dLbls>
            <c:txPr>
              <a:bodyPr/>
              <a:lstStyle/>
              <a:p>
                <a:pPr>
                  <a:defRPr sz="2000" b="1"/>
                </a:pPr>
                <a:endParaRPr lang="en-US"/>
              </a:p>
            </c:txPr>
            <c:showVal val="1"/>
          </c:dLbls>
          <c:cat>
            <c:strRef>
              <c:f>Sheet4!$A$2:$A$11</c:f>
              <c:strCache>
                <c:ptCount val="10"/>
                <c:pt idx="0">
                  <c:v>Nurses Charting</c:v>
                </c:pt>
                <c:pt idx="1">
                  <c:v>Decision Making</c:v>
                </c:pt>
                <c:pt idx="2">
                  <c:v>Time Saving for Patient Management</c:v>
                </c:pt>
                <c:pt idx="3">
                  <c:v>Examination of More Patients</c:v>
                </c:pt>
                <c:pt idx="4">
                  <c:v>Spend More Time with Patients</c:v>
                </c:pt>
                <c:pt idx="5">
                  <c:v>Efficient Patient Management</c:v>
                </c:pt>
                <c:pt idx="6">
                  <c:v>Better Service to Insured Patients</c:v>
                </c:pt>
                <c:pt idx="7">
                  <c:v>Better Handling of MLCs</c:v>
                </c:pt>
                <c:pt idx="8">
                  <c:v>Helps in Research Activities</c:v>
                </c:pt>
                <c:pt idx="9">
                  <c:v>Attending Cross Reference</c:v>
                </c:pt>
              </c:strCache>
            </c:strRef>
          </c:cat>
          <c:val>
            <c:numRef>
              <c:f>Sheet4!$C$2:$C$11</c:f>
              <c:numCache>
                <c:formatCode>General</c:formatCode>
                <c:ptCount val="10"/>
                <c:pt idx="0">
                  <c:v>30</c:v>
                </c:pt>
                <c:pt idx="1">
                  <c:v>21</c:v>
                </c:pt>
                <c:pt idx="2">
                  <c:v>10</c:v>
                </c:pt>
                <c:pt idx="3">
                  <c:v>17</c:v>
                </c:pt>
                <c:pt idx="4">
                  <c:v>15</c:v>
                </c:pt>
                <c:pt idx="5">
                  <c:v>14</c:v>
                </c:pt>
                <c:pt idx="6">
                  <c:v>6</c:v>
                </c:pt>
                <c:pt idx="7">
                  <c:v>13</c:v>
                </c:pt>
                <c:pt idx="8">
                  <c:v>0</c:v>
                </c:pt>
                <c:pt idx="9">
                  <c:v>10</c:v>
                </c:pt>
              </c:numCache>
            </c:numRef>
          </c:val>
        </c:ser>
        <c:dLbls>
          <c:showVal val="1"/>
        </c:dLbls>
        <c:gapWidth val="75"/>
        <c:shape val="box"/>
        <c:axId val="111884928"/>
        <c:axId val="111894912"/>
        <c:axId val="0"/>
      </c:bar3DChart>
      <c:catAx>
        <c:axId val="111884928"/>
        <c:scaling>
          <c:orientation val="minMax"/>
        </c:scaling>
        <c:axPos val="b"/>
        <c:majorTickMark val="none"/>
        <c:tickLblPos val="nextTo"/>
        <c:txPr>
          <a:bodyPr/>
          <a:lstStyle/>
          <a:p>
            <a:pPr>
              <a:defRPr sz="1000" b="1">
                <a:latin typeface="Arial Black" pitchFamily="34" charset="0"/>
              </a:defRPr>
            </a:pPr>
            <a:endParaRPr lang="en-US"/>
          </a:p>
        </c:txPr>
        <c:crossAx val="111894912"/>
        <c:crosses val="autoZero"/>
        <c:auto val="1"/>
        <c:lblAlgn val="ctr"/>
        <c:lblOffset val="100"/>
      </c:catAx>
      <c:valAx>
        <c:axId val="111894912"/>
        <c:scaling>
          <c:orientation val="minMax"/>
        </c:scaling>
        <c:axPos val="l"/>
        <c:numFmt formatCode="General" sourceLinked="1"/>
        <c:majorTickMark val="none"/>
        <c:tickLblPos val="nextTo"/>
        <c:txPr>
          <a:bodyPr/>
          <a:lstStyle/>
          <a:p>
            <a:pPr>
              <a:defRPr sz="1200" b="1"/>
            </a:pPr>
            <a:endParaRPr lang="en-US"/>
          </a:p>
        </c:txPr>
        <c:crossAx val="111884928"/>
        <c:crosses val="autoZero"/>
        <c:crossBetween val="between"/>
      </c:valAx>
    </c:plotArea>
    <c:legend>
      <c:legendPos val="b"/>
      <c:layout/>
      <c:txPr>
        <a:bodyPr/>
        <a:lstStyle/>
        <a:p>
          <a:pPr>
            <a:defRPr sz="1600" b="1"/>
          </a:pPr>
          <a:endParaRPr lang="en-US"/>
        </a:p>
      </c:txPr>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38"/>
  <c:chart>
    <c:title>
      <c:tx>
        <c:rich>
          <a:bodyPr/>
          <a:lstStyle/>
          <a:p>
            <a:pPr>
              <a:defRPr sz="3200"/>
            </a:pPr>
            <a:r>
              <a:rPr lang="en-US" sz="3200" b="1" i="0" baseline="0"/>
              <a:t>Responses to Patient's questionnaire</a:t>
            </a:r>
          </a:p>
        </c:rich>
      </c:tx>
      <c:layout/>
    </c:title>
    <c:view3D>
      <c:rAngAx val="1"/>
    </c:view3D>
    <c:plotArea>
      <c:layout/>
      <c:bar3DChart>
        <c:barDir val="col"/>
        <c:grouping val="stacked"/>
        <c:ser>
          <c:idx val="0"/>
          <c:order val="0"/>
          <c:tx>
            <c:strRef>
              <c:f>Sheet5!$B$1</c:f>
              <c:strCache>
                <c:ptCount val="1"/>
                <c:pt idx="0">
                  <c:v>Yes</c:v>
                </c:pt>
              </c:strCache>
            </c:strRef>
          </c:tx>
          <c:spPr>
            <a:solidFill>
              <a:srgbClr val="D46EB7"/>
            </a:solidFill>
          </c:spPr>
          <c:dLbls>
            <c:txPr>
              <a:bodyPr/>
              <a:lstStyle/>
              <a:p>
                <a:pPr>
                  <a:defRPr sz="2000" b="1"/>
                </a:pPr>
                <a:endParaRPr lang="en-US"/>
              </a:p>
            </c:txPr>
            <c:showVal val="1"/>
          </c:dLbls>
          <c:cat>
            <c:strRef>
              <c:f>Sheet5!$A$2:$A$7</c:f>
              <c:strCache>
                <c:ptCount val="6"/>
                <c:pt idx="0">
                  <c:v>Retrieval Time </c:v>
                </c:pt>
                <c:pt idx="1">
                  <c:v> Record Security </c:v>
                </c:pt>
                <c:pt idx="2">
                  <c:v>Patient Mngt. Integration </c:v>
                </c:pt>
                <c:pt idx="3">
                  <c:v>Patient Care Quality </c:v>
                </c:pt>
                <c:pt idx="4">
                  <c:v>Record Documentation</c:v>
                </c:pt>
                <c:pt idx="5">
                  <c:v>Medical Records Accessibility</c:v>
                </c:pt>
              </c:strCache>
            </c:strRef>
          </c:cat>
          <c:val>
            <c:numRef>
              <c:f>Sheet5!$B$2:$B$7</c:f>
              <c:numCache>
                <c:formatCode>General</c:formatCode>
                <c:ptCount val="6"/>
                <c:pt idx="0">
                  <c:v>38</c:v>
                </c:pt>
                <c:pt idx="1">
                  <c:v>30</c:v>
                </c:pt>
                <c:pt idx="2">
                  <c:v>40</c:v>
                </c:pt>
                <c:pt idx="3">
                  <c:v>29</c:v>
                </c:pt>
                <c:pt idx="4">
                  <c:v>35</c:v>
                </c:pt>
                <c:pt idx="5">
                  <c:v>27</c:v>
                </c:pt>
              </c:numCache>
            </c:numRef>
          </c:val>
        </c:ser>
        <c:ser>
          <c:idx val="1"/>
          <c:order val="1"/>
          <c:tx>
            <c:strRef>
              <c:f>Sheet5!$C$1</c:f>
              <c:strCache>
                <c:ptCount val="1"/>
                <c:pt idx="0">
                  <c:v>No</c:v>
                </c:pt>
              </c:strCache>
            </c:strRef>
          </c:tx>
          <c:spPr>
            <a:solidFill>
              <a:srgbClr val="FFFF00"/>
            </a:solidFill>
          </c:spPr>
          <c:dLbls>
            <c:txPr>
              <a:bodyPr/>
              <a:lstStyle/>
              <a:p>
                <a:pPr>
                  <a:defRPr sz="2000" b="1"/>
                </a:pPr>
                <a:endParaRPr lang="en-US"/>
              </a:p>
            </c:txPr>
            <c:showVal val="1"/>
          </c:dLbls>
          <c:cat>
            <c:strRef>
              <c:f>Sheet5!$A$2:$A$7</c:f>
              <c:strCache>
                <c:ptCount val="6"/>
                <c:pt idx="0">
                  <c:v>Retrieval Time </c:v>
                </c:pt>
                <c:pt idx="1">
                  <c:v> Record Security </c:v>
                </c:pt>
                <c:pt idx="2">
                  <c:v>Patient Mngt. Integration </c:v>
                </c:pt>
                <c:pt idx="3">
                  <c:v>Patient Care Quality </c:v>
                </c:pt>
                <c:pt idx="4">
                  <c:v>Record Documentation</c:v>
                </c:pt>
                <c:pt idx="5">
                  <c:v>Medical Records Accessibility</c:v>
                </c:pt>
              </c:strCache>
            </c:strRef>
          </c:cat>
          <c:val>
            <c:numRef>
              <c:f>Sheet5!$C$2:$C$7</c:f>
              <c:numCache>
                <c:formatCode>General</c:formatCode>
                <c:ptCount val="6"/>
                <c:pt idx="0">
                  <c:v>12</c:v>
                </c:pt>
                <c:pt idx="1">
                  <c:v>20</c:v>
                </c:pt>
                <c:pt idx="2">
                  <c:v>10</c:v>
                </c:pt>
                <c:pt idx="3">
                  <c:v>21</c:v>
                </c:pt>
                <c:pt idx="4">
                  <c:v>15</c:v>
                </c:pt>
                <c:pt idx="5">
                  <c:v>23</c:v>
                </c:pt>
              </c:numCache>
            </c:numRef>
          </c:val>
        </c:ser>
        <c:dLbls>
          <c:showVal val="1"/>
        </c:dLbls>
        <c:gapWidth val="75"/>
        <c:shape val="box"/>
        <c:axId val="111741568"/>
        <c:axId val="111755648"/>
        <c:axId val="0"/>
      </c:bar3DChart>
      <c:catAx>
        <c:axId val="111741568"/>
        <c:scaling>
          <c:orientation val="minMax"/>
        </c:scaling>
        <c:axPos val="b"/>
        <c:majorTickMark val="none"/>
        <c:tickLblPos val="nextTo"/>
        <c:txPr>
          <a:bodyPr/>
          <a:lstStyle/>
          <a:p>
            <a:pPr>
              <a:defRPr sz="1200" b="1"/>
            </a:pPr>
            <a:endParaRPr lang="en-US"/>
          </a:p>
        </c:txPr>
        <c:crossAx val="111755648"/>
        <c:crosses val="autoZero"/>
        <c:auto val="1"/>
        <c:lblAlgn val="ctr"/>
        <c:lblOffset val="100"/>
      </c:catAx>
      <c:valAx>
        <c:axId val="111755648"/>
        <c:scaling>
          <c:orientation val="minMax"/>
        </c:scaling>
        <c:axPos val="l"/>
        <c:numFmt formatCode="General" sourceLinked="1"/>
        <c:majorTickMark val="none"/>
        <c:tickLblPos val="nextTo"/>
        <c:txPr>
          <a:bodyPr/>
          <a:lstStyle/>
          <a:p>
            <a:pPr>
              <a:defRPr sz="1600" b="1"/>
            </a:pPr>
            <a:endParaRPr lang="en-US"/>
          </a:p>
        </c:txPr>
        <c:crossAx val="111741568"/>
        <c:crosses val="autoZero"/>
        <c:crossBetween val="between"/>
      </c:valAx>
    </c:plotArea>
    <c:legend>
      <c:legendPos val="b"/>
      <c:layout/>
      <c:txPr>
        <a:bodyPr/>
        <a:lstStyle/>
        <a:p>
          <a:pPr>
            <a:defRPr sz="2400" b="1"/>
          </a:pPr>
          <a:endParaRPr lang="en-US"/>
        </a:p>
      </c:txPr>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4E36F2-8828-43CC-A7EC-2DA0B74DD9A4}" type="datetimeFigureOut">
              <a:rPr lang="en-US" smtClean="0"/>
              <a:pPr/>
              <a:t>5/2/2012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335C30-9FFE-46B6-A2C6-316DF75DC8F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6457A51-3764-4B7F-B7F0-5643B93E268F}" type="datetime1">
              <a:rPr lang="en-US" smtClean="0"/>
              <a:pPr/>
              <a:t>5/2/2012</a:t>
            </a:fld>
            <a:endParaRPr lang="en-US"/>
          </a:p>
        </p:txBody>
      </p:sp>
      <p:sp>
        <p:nvSpPr>
          <p:cNvPr id="17" name="Footer Placeholder 16"/>
          <p:cNvSpPr>
            <a:spLocks noGrp="1"/>
          </p:cNvSpPr>
          <p:nvPr>
            <p:ph type="ftr" sz="quarter" idx="11"/>
          </p:nvPr>
        </p:nvSpPr>
        <p:spPr/>
        <p:txBody>
          <a:bodyPr/>
          <a:lstStyle/>
          <a:p>
            <a:r>
              <a:rPr lang="en-US" smtClean="0"/>
              <a:t>141414</a:t>
            </a:r>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7AAC020F-4B93-4166-864B-4CB989B9FC9E}"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pull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E0D422-AFE0-488C-AECC-D3623FBA2C29}" type="datetime1">
              <a:rPr lang="en-US" smtClean="0"/>
              <a:pPr/>
              <a:t>5/2/2012</a:t>
            </a:fld>
            <a:endParaRPr lang="en-US"/>
          </a:p>
        </p:txBody>
      </p:sp>
      <p:sp>
        <p:nvSpPr>
          <p:cNvPr id="5" name="Footer Placeholder 4"/>
          <p:cNvSpPr>
            <a:spLocks noGrp="1"/>
          </p:cNvSpPr>
          <p:nvPr>
            <p:ph type="ftr" sz="quarter" idx="11"/>
          </p:nvPr>
        </p:nvSpPr>
        <p:spPr/>
        <p:txBody>
          <a:bodyPr/>
          <a:lstStyle/>
          <a:p>
            <a:r>
              <a:rPr lang="en-US" smtClean="0"/>
              <a:t>141414</a:t>
            </a:r>
            <a:endParaRPr lang="en-US"/>
          </a:p>
        </p:txBody>
      </p:sp>
      <p:sp>
        <p:nvSpPr>
          <p:cNvPr id="6" name="Slide Number Placeholder 5"/>
          <p:cNvSpPr>
            <a:spLocks noGrp="1"/>
          </p:cNvSpPr>
          <p:nvPr>
            <p:ph type="sldNum" sz="quarter" idx="12"/>
          </p:nvPr>
        </p:nvSpPr>
        <p:spPr/>
        <p:txBody>
          <a:bodyPr/>
          <a:lstStyle/>
          <a:p>
            <a:fld id="{7AAC020F-4B93-4166-864B-4CB989B9FC9E}" type="slidenum">
              <a:rPr lang="en-US" smtClean="0"/>
              <a:pPr/>
              <a:t>‹#›</a:t>
            </a:fld>
            <a:endParaRPr lang="en-US"/>
          </a:p>
        </p:txBody>
      </p:sp>
    </p:spTree>
  </p:cSld>
  <p:clrMapOvr>
    <a:masterClrMapping/>
  </p:clrMapOvr>
  <p:transition>
    <p:pull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FEF351-E89B-4169-B619-A098FD7E929B}" type="datetime1">
              <a:rPr lang="en-US" smtClean="0"/>
              <a:pPr/>
              <a:t>5/2/2012</a:t>
            </a:fld>
            <a:endParaRPr lang="en-US"/>
          </a:p>
        </p:txBody>
      </p:sp>
      <p:sp>
        <p:nvSpPr>
          <p:cNvPr id="5" name="Footer Placeholder 4"/>
          <p:cNvSpPr>
            <a:spLocks noGrp="1"/>
          </p:cNvSpPr>
          <p:nvPr>
            <p:ph type="ftr" sz="quarter" idx="11"/>
          </p:nvPr>
        </p:nvSpPr>
        <p:spPr/>
        <p:txBody>
          <a:bodyPr/>
          <a:lstStyle/>
          <a:p>
            <a:r>
              <a:rPr lang="en-US" smtClean="0"/>
              <a:t>141414</a:t>
            </a:r>
            <a:endParaRPr lang="en-US"/>
          </a:p>
        </p:txBody>
      </p:sp>
      <p:sp>
        <p:nvSpPr>
          <p:cNvPr id="6" name="Slide Number Placeholder 5"/>
          <p:cNvSpPr>
            <a:spLocks noGrp="1"/>
          </p:cNvSpPr>
          <p:nvPr>
            <p:ph type="sldNum" sz="quarter" idx="12"/>
          </p:nvPr>
        </p:nvSpPr>
        <p:spPr/>
        <p:txBody>
          <a:bodyPr/>
          <a:lstStyle/>
          <a:p>
            <a:fld id="{7AAC020F-4B93-4166-864B-4CB989B9FC9E}" type="slidenum">
              <a:rPr lang="en-US" smtClean="0"/>
              <a:pPr/>
              <a:t>‹#›</a:t>
            </a:fld>
            <a:endParaRPr lang="en-US"/>
          </a:p>
        </p:txBody>
      </p:sp>
    </p:spTree>
  </p:cSld>
  <p:clrMapOvr>
    <a:masterClrMapping/>
  </p:clrMapOvr>
  <p:transition>
    <p:pull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F569C34-53F1-4C20-9EDD-6958D211D222}" type="datetime1">
              <a:rPr lang="en-US" smtClean="0"/>
              <a:pPr/>
              <a:t>5/2/2012</a:t>
            </a:fld>
            <a:endParaRPr lang="en-US"/>
          </a:p>
        </p:txBody>
      </p:sp>
      <p:sp>
        <p:nvSpPr>
          <p:cNvPr id="5" name="Footer Placeholder 4"/>
          <p:cNvSpPr>
            <a:spLocks noGrp="1"/>
          </p:cNvSpPr>
          <p:nvPr>
            <p:ph type="ftr" sz="quarter" idx="11"/>
          </p:nvPr>
        </p:nvSpPr>
        <p:spPr/>
        <p:txBody>
          <a:bodyPr/>
          <a:lstStyle/>
          <a:p>
            <a:r>
              <a:rPr lang="en-US" smtClean="0"/>
              <a:t>141414</a:t>
            </a:r>
            <a:endParaRPr lang="en-US"/>
          </a:p>
        </p:txBody>
      </p:sp>
      <p:sp>
        <p:nvSpPr>
          <p:cNvPr id="6" name="Slide Number Placeholder 5"/>
          <p:cNvSpPr>
            <a:spLocks noGrp="1"/>
          </p:cNvSpPr>
          <p:nvPr>
            <p:ph type="sldNum" sz="quarter" idx="12"/>
          </p:nvPr>
        </p:nvSpPr>
        <p:spPr/>
        <p:txBody>
          <a:bodyPr/>
          <a:lstStyle/>
          <a:p>
            <a:fld id="{7AAC020F-4B93-4166-864B-4CB989B9FC9E}"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pull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8A68B8E-0614-451E-BEC7-EC0338B56905}" type="datetime1">
              <a:rPr lang="en-US" smtClean="0"/>
              <a:pPr/>
              <a:t>5/2/2012</a:t>
            </a:fld>
            <a:endParaRPr lang="en-US"/>
          </a:p>
        </p:txBody>
      </p:sp>
      <p:sp>
        <p:nvSpPr>
          <p:cNvPr id="5" name="Footer Placeholder 4"/>
          <p:cNvSpPr>
            <a:spLocks noGrp="1"/>
          </p:cNvSpPr>
          <p:nvPr>
            <p:ph type="ftr" sz="quarter" idx="11"/>
          </p:nvPr>
        </p:nvSpPr>
        <p:spPr>
          <a:xfrm>
            <a:off x="800100" y="6172200"/>
            <a:ext cx="4000500" cy="457200"/>
          </a:xfrm>
        </p:spPr>
        <p:txBody>
          <a:bodyPr/>
          <a:lstStyle/>
          <a:p>
            <a:r>
              <a:rPr lang="en-US" smtClean="0"/>
              <a:t>141414</a:t>
            </a:r>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7AAC020F-4B93-4166-864B-4CB989B9FC9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pull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F5E7F94-1C3F-4F44-BFC9-708D724F29C4}" type="datetime1">
              <a:rPr lang="en-US" smtClean="0"/>
              <a:pPr/>
              <a:t>5/2/2012</a:t>
            </a:fld>
            <a:endParaRPr lang="en-US"/>
          </a:p>
        </p:txBody>
      </p:sp>
      <p:sp>
        <p:nvSpPr>
          <p:cNvPr id="6" name="Footer Placeholder 5"/>
          <p:cNvSpPr>
            <a:spLocks noGrp="1"/>
          </p:cNvSpPr>
          <p:nvPr>
            <p:ph type="ftr" sz="quarter" idx="11"/>
          </p:nvPr>
        </p:nvSpPr>
        <p:spPr/>
        <p:txBody>
          <a:bodyPr/>
          <a:lstStyle/>
          <a:p>
            <a:r>
              <a:rPr lang="en-US" smtClean="0"/>
              <a:t>141414</a:t>
            </a:r>
            <a:endParaRPr lang="en-US"/>
          </a:p>
        </p:txBody>
      </p:sp>
      <p:sp>
        <p:nvSpPr>
          <p:cNvPr id="7" name="Slide Number Placeholder 6"/>
          <p:cNvSpPr>
            <a:spLocks noGrp="1"/>
          </p:cNvSpPr>
          <p:nvPr>
            <p:ph type="sldNum" sz="quarter" idx="12"/>
          </p:nvPr>
        </p:nvSpPr>
        <p:spPr/>
        <p:txBody>
          <a:bodyPr/>
          <a:lstStyle/>
          <a:p>
            <a:fld id="{7AAC020F-4B93-4166-864B-4CB989B9FC9E}"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pull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1F12A8C-66B0-46F5-BDE4-53D876D272BE}" type="datetime1">
              <a:rPr lang="en-US" smtClean="0"/>
              <a:pPr/>
              <a:t>5/2/2012</a:t>
            </a:fld>
            <a:endParaRPr lang="en-US"/>
          </a:p>
        </p:txBody>
      </p:sp>
      <p:sp>
        <p:nvSpPr>
          <p:cNvPr id="8" name="Footer Placeholder 7"/>
          <p:cNvSpPr>
            <a:spLocks noGrp="1"/>
          </p:cNvSpPr>
          <p:nvPr>
            <p:ph type="ftr" sz="quarter" idx="11"/>
          </p:nvPr>
        </p:nvSpPr>
        <p:spPr/>
        <p:txBody>
          <a:bodyPr/>
          <a:lstStyle/>
          <a:p>
            <a:r>
              <a:rPr lang="en-US" smtClean="0"/>
              <a:t>141414</a:t>
            </a:r>
            <a:endParaRPr lang="en-US"/>
          </a:p>
        </p:txBody>
      </p:sp>
      <p:sp>
        <p:nvSpPr>
          <p:cNvPr id="9" name="Slide Number Placeholder 8"/>
          <p:cNvSpPr>
            <a:spLocks noGrp="1"/>
          </p:cNvSpPr>
          <p:nvPr>
            <p:ph type="sldNum" sz="quarter" idx="12"/>
          </p:nvPr>
        </p:nvSpPr>
        <p:spPr/>
        <p:txBody>
          <a:bodyPr/>
          <a:lstStyle/>
          <a:p>
            <a:fld id="{7AAC020F-4B93-4166-864B-4CB989B9FC9E}"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pull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1BC7269-F02E-49CC-8D84-7DE37EAC8F0C}" type="datetime1">
              <a:rPr lang="en-US" smtClean="0"/>
              <a:pPr/>
              <a:t>5/2/2012</a:t>
            </a:fld>
            <a:endParaRPr lang="en-US"/>
          </a:p>
        </p:txBody>
      </p:sp>
      <p:sp>
        <p:nvSpPr>
          <p:cNvPr id="4" name="Footer Placeholder 3"/>
          <p:cNvSpPr>
            <a:spLocks noGrp="1"/>
          </p:cNvSpPr>
          <p:nvPr>
            <p:ph type="ftr" sz="quarter" idx="11"/>
          </p:nvPr>
        </p:nvSpPr>
        <p:spPr/>
        <p:txBody>
          <a:bodyPr/>
          <a:lstStyle/>
          <a:p>
            <a:r>
              <a:rPr lang="en-US" smtClean="0"/>
              <a:t>141414</a:t>
            </a:r>
            <a:endParaRPr lang="en-US"/>
          </a:p>
        </p:txBody>
      </p:sp>
      <p:sp>
        <p:nvSpPr>
          <p:cNvPr id="5" name="Slide Number Placeholder 4"/>
          <p:cNvSpPr>
            <a:spLocks noGrp="1"/>
          </p:cNvSpPr>
          <p:nvPr>
            <p:ph type="sldNum" sz="quarter" idx="12"/>
          </p:nvPr>
        </p:nvSpPr>
        <p:spPr/>
        <p:txBody>
          <a:bodyPr/>
          <a:lstStyle/>
          <a:p>
            <a:fld id="{7AAC020F-4B93-4166-864B-4CB989B9FC9E}" type="slidenum">
              <a:rPr lang="en-US" smtClean="0"/>
              <a:pPr/>
              <a:t>‹#›</a:t>
            </a:fld>
            <a:endParaRPr lang="en-US"/>
          </a:p>
        </p:txBody>
      </p:sp>
    </p:spTree>
  </p:cSld>
  <p:clrMapOvr>
    <a:masterClrMapping/>
  </p:clrMapOvr>
  <p:transition>
    <p:pull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2044C2-C895-453F-B940-6DFA5CE667A8}" type="datetime1">
              <a:rPr lang="en-US" smtClean="0"/>
              <a:pPr/>
              <a:t>5/2/2012</a:t>
            </a:fld>
            <a:endParaRPr lang="en-US"/>
          </a:p>
        </p:txBody>
      </p:sp>
      <p:sp>
        <p:nvSpPr>
          <p:cNvPr id="3" name="Footer Placeholder 2"/>
          <p:cNvSpPr>
            <a:spLocks noGrp="1"/>
          </p:cNvSpPr>
          <p:nvPr>
            <p:ph type="ftr" sz="quarter" idx="11"/>
          </p:nvPr>
        </p:nvSpPr>
        <p:spPr/>
        <p:txBody>
          <a:bodyPr/>
          <a:lstStyle/>
          <a:p>
            <a:r>
              <a:rPr lang="en-US" smtClean="0"/>
              <a:t>141414</a:t>
            </a:r>
            <a:endParaRPr lang="en-US"/>
          </a:p>
        </p:txBody>
      </p:sp>
      <p:sp>
        <p:nvSpPr>
          <p:cNvPr id="4" name="Slide Number Placeholder 3"/>
          <p:cNvSpPr>
            <a:spLocks noGrp="1"/>
          </p:cNvSpPr>
          <p:nvPr>
            <p:ph type="sldNum" sz="quarter" idx="12"/>
          </p:nvPr>
        </p:nvSpPr>
        <p:spPr/>
        <p:txBody>
          <a:bodyPr/>
          <a:lstStyle/>
          <a:p>
            <a:fld id="{7AAC020F-4B93-4166-864B-4CB989B9FC9E}" type="slidenum">
              <a:rPr lang="en-US" smtClean="0"/>
              <a:pPr/>
              <a:t>‹#›</a:t>
            </a:fld>
            <a:endParaRPr lang="en-US"/>
          </a:p>
        </p:txBody>
      </p:sp>
    </p:spTree>
  </p:cSld>
  <p:clrMapOvr>
    <a:masterClrMapping/>
  </p:clrMapOvr>
  <p:transition>
    <p:pull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B2AC37D-3850-4AC8-8458-AE8C083C12F4}" type="datetime1">
              <a:rPr lang="en-US" smtClean="0"/>
              <a:pPr/>
              <a:t>5/2/2012</a:t>
            </a:fld>
            <a:endParaRPr lang="en-US"/>
          </a:p>
        </p:txBody>
      </p:sp>
      <p:sp>
        <p:nvSpPr>
          <p:cNvPr id="6" name="Footer Placeholder 5"/>
          <p:cNvSpPr>
            <a:spLocks noGrp="1"/>
          </p:cNvSpPr>
          <p:nvPr>
            <p:ph type="ftr" sz="quarter" idx="11"/>
          </p:nvPr>
        </p:nvSpPr>
        <p:spPr/>
        <p:txBody>
          <a:bodyPr/>
          <a:lstStyle/>
          <a:p>
            <a:r>
              <a:rPr lang="en-US" smtClean="0"/>
              <a:t>141414</a:t>
            </a:r>
            <a:endParaRPr lang="en-US"/>
          </a:p>
        </p:txBody>
      </p:sp>
      <p:sp>
        <p:nvSpPr>
          <p:cNvPr id="7" name="Slide Number Placeholder 6"/>
          <p:cNvSpPr>
            <a:spLocks noGrp="1"/>
          </p:cNvSpPr>
          <p:nvPr>
            <p:ph type="sldNum" sz="quarter" idx="12"/>
          </p:nvPr>
        </p:nvSpPr>
        <p:spPr/>
        <p:txBody>
          <a:bodyPr/>
          <a:lstStyle/>
          <a:p>
            <a:fld id="{7AAC020F-4B93-4166-864B-4CB989B9FC9E}"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pull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C9D9BC8-C549-4639-AA8C-85A08FBD5AED}" type="datetime1">
              <a:rPr lang="en-US" smtClean="0"/>
              <a:pPr/>
              <a:t>5/2/2012</a:t>
            </a:fld>
            <a:endParaRPr lang="en-US"/>
          </a:p>
        </p:txBody>
      </p:sp>
      <p:sp>
        <p:nvSpPr>
          <p:cNvPr id="6" name="Footer Placeholder 5"/>
          <p:cNvSpPr>
            <a:spLocks noGrp="1"/>
          </p:cNvSpPr>
          <p:nvPr>
            <p:ph type="ftr" sz="quarter" idx="11"/>
          </p:nvPr>
        </p:nvSpPr>
        <p:spPr>
          <a:xfrm>
            <a:off x="914400" y="6172200"/>
            <a:ext cx="3886200" cy="457200"/>
          </a:xfrm>
        </p:spPr>
        <p:txBody>
          <a:bodyPr/>
          <a:lstStyle/>
          <a:p>
            <a:r>
              <a:rPr lang="en-US" smtClean="0"/>
              <a:t>141414</a:t>
            </a:r>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7AAC020F-4B93-4166-864B-4CB989B9FC9E}"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transition>
    <p:pull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A6C4EA5-07F1-4645-8828-A1BCEF50306B}" type="datetime1">
              <a:rPr lang="en-US" smtClean="0"/>
              <a:pPr/>
              <a:t>5/2/2012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en-US" smtClean="0"/>
              <a:t>141414</a:t>
            </a:r>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AAC020F-4B93-4166-864B-4CB989B9FC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ransition>
    <p:pull dir="rd"/>
  </p:transition>
  <p:hf hdr="0" ftr="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www.who.int/entity/classifications/icd/revision/electronic1.jpg"/>
          <p:cNvPicPr/>
          <p:nvPr/>
        </p:nvPicPr>
        <p:blipFill>
          <a:blip r:embed="rId2" cstate="print"/>
          <a:srcRect/>
          <a:stretch>
            <a:fillRect/>
          </a:stretch>
        </p:blipFill>
        <p:spPr bwMode="auto">
          <a:xfrm>
            <a:off x="5867400" y="3200400"/>
            <a:ext cx="2895600" cy="3462020"/>
          </a:xfrm>
          <a:prstGeom prst="rect">
            <a:avLst/>
          </a:prstGeom>
          <a:noFill/>
          <a:ln w="9525">
            <a:noFill/>
            <a:miter lim="800000"/>
            <a:headEnd/>
            <a:tailEnd/>
          </a:ln>
        </p:spPr>
      </p:pic>
      <p:sp>
        <p:nvSpPr>
          <p:cNvPr id="3" name="Subtitle 2"/>
          <p:cNvSpPr>
            <a:spLocks noGrp="1"/>
          </p:cNvSpPr>
          <p:nvPr>
            <p:ph type="subTitle" idx="1"/>
          </p:nvPr>
        </p:nvSpPr>
        <p:spPr>
          <a:xfrm>
            <a:off x="-838200" y="4267200"/>
            <a:ext cx="6400800" cy="1600200"/>
          </a:xfrm>
        </p:spPr>
        <p:txBody>
          <a:bodyPr>
            <a:noAutofit/>
          </a:bodyPr>
          <a:lstStyle/>
          <a:p>
            <a:r>
              <a:rPr lang="en-US" sz="2800" dirty="0" smtClean="0"/>
              <a:t>Presented by:</a:t>
            </a:r>
          </a:p>
          <a:p>
            <a:r>
              <a:rPr lang="en-US" sz="2800" dirty="0" err="1" smtClean="0"/>
              <a:t>Dayalaxmi</a:t>
            </a:r>
            <a:r>
              <a:rPr lang="en-US" sz="2800" dirty="0" smtClean="0"/>
              <a:t> </a:t>
            </a:r>
            <a:r>
              <a:rPr lang="en-US" sz="2800" dirty="0" err="1" smtClean="0"/>
              <a:t>Maimom</a:t>
            </a:r>
            <a:endParaRPr lang="en-US" sz="2800" dirty="0" smtClean="0"/>
          </a:p>
          <a:p>
            <a:r>
              <a:rPr lang="en-US" sz="2800" dirty="0" smtClean="0"/>
              <a:t>PG-10-76</a:t>
            </a:r>
          </a:p>
          <a:p>
            <a:r>
              <a:rPr lang="en-US" sz="2800" dirty="0" smtClean="0"/>
              <a:t>IIHMR, New Delhi</a:t>
            </a:r>
            <a:endParaRPr lang="en-US" sz="2800" dirty="0"/>
          </a:p>
        </p:txBody>
      </p:sp>
      <p:sp>
        <p:nvSpPr>
          <p:cNvPr id="2" name="Title 1"/>
          <p:cNvSpPr>
            <a:spLocks noGrp="1"/>
          </p:cNvSpPr>
          <p:nvPr>
            <p:ph type="ctrTitle"/>
          </p:nvPr>
        </p:nvSpPr>
        <p:spPr>
          <a:xfrm>
            <a:off x="533400" y="1219200"/>
            <a:ext cx="8229600" cy="3052155"/>
          </a:xfrm>
        </p:spPr>
        <p:txBody>
          <a:bodyPr>
            <a:noAutofit/>
          </a:bodyPr>
          <a:lstStyle/>
          <a:p>
            <a:r>
              <a:rPr lang="en-US" sz="3200" b="1" dirty="0" smtClean="0"/>
              <a:t>The feasibility study of implementing </a:t>
            </a:r>
            <a:r>
              <a:rPr lang="en-US" sz="3200" b="1" dirty="0" smtClean="0"/>
              <a:t>Electronic Medical Record </a:t>
            </a:r>
            <a:r>
              <a:rPr lang="en-US" sz="3200" b="1" dirty="0" smtClean="0"/>
              <a:t>system in a tertiary care hospital</a:t>
            </a:r>
            <a:r>
              <a:rPr lang="en-US" sz="3200" dirty="0" smtClean="0"/>
              <a:t/>
            </a:r>
            <a:br>
              <a:rPr lang="en-US" sz="3200" dirty="0" smtClean="0"/>
            </a:br>
            <a:r>
              <a:rPr lang="en-US" sz="3200" b="1" dirty="0" smtClean="0"/>
              <a:t> </a:t>
            </a:r>
            <a:r>
              <a:rPr lang="en-US" sz="3200" dirty="0" smtClean="0"/>
              <a:t/>
            </a:r>
            <a:br>
              <a:rPr lang="en-US" sz="3200" dirty="0" smtClean="0"/>
            </a:br>
            <a:endParaRPr lang="en-US" sz="3200" dirty="0"/>
          </a:p>
        </p:txBody>
      </p:sp>
    </p:spTree>
  </p:cSld>
  <p:clrMapOvr>
    <a:masterClrMapping/>
  </p:clrMapOvr>
  <p:transition>
    <p:pull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sz="quarter" idx="1"/>
          </p:nvPr>
        </p:nvGraphicFramePr>
        <p:xfrm>
          <a:off x="152400" y="152400"/>
          <a:ext cx="8839200" cy="6477000"/>
        </p:xfrm>
        <a:graphic>
          <a:graphicData uri="http://schemas.openxmlformats.org/drawingml/2006/chart">
            <c:chart xmlns:c="http://schemas.openxmlformats.org/drawingml/2006/chart" xmlns:r="http://schemas.openxmlformats.org/officeDocument/2006/relationships" r:id="rId2"/>
          </a:graphicData>
        </a:graphic>
      </p:graphicFrame>
      <p:sp>
        <p:nvSpPr>
          <p:cNvPr id="5" name="Date Placeholder 4"/>
          <p:cNvSpPr>
            <a:spLocks noGrp="1"/>
          </p:cNvSpPr>
          <p:nvPr>
            <p:ph type="dt" sz="half" idx="10"/>
          </p:nvPr>
        </p:nvSpPr>
        <p:spPr/>
        <p:txBody>
          <a:bodyPr/>
          <a:lstStyle/>
          <a:p>
            <a:fld id="{2C5876CE-121F-4A91-A0AF-54046F148FE9}" type="datetime1">
              <a:rPr lang="en-US" smtClean="0"/>
              <a:pPr/>
              <a:t>5/2/2012</a:t>
            </a:fld>
            <a:endParaRPr lang="en-US"/>
          </a:p>
        </p:txBody>
      </p:sp>
      <p:sp>
        <p:nvSpPr>
          <p:cNvPr id="6" name="Slide Number Placeholder 5"/>
          <p:cNvSpPr>
            <a:spLocks noGrp="1"/>
          </p:cNvSpPr>
          <p:nvPr>
            <p:ph type="sldNum" sz="quarter" idx="12"/>
          </p:nvPr>
        </p:nvSpPr>
        <p:spPr/>
        <p:txBody>
          <a:bodyPr/>
          <a:lstStyle/>
          <a:p>
            <a:fld id="{7AAC020F-4B93-4166-864B-4CB989B9FC9E}" type="slidenum">
              <a:rPr lang="en-US" smtClean="0"/>
              <a:pPr/>
              <a:t>10</a:t>
            </a:fld>
            <a:endParaRPr lang="en-US"/>
          </a:p>
        </p:txBody>
      </p:sp>
    </p:spTree>
  </p:cSld>
  <p:clrMapOvr>
    <a:masterClrMapping/>
  </p:clrMapOvr>
  <p:transition>
    <p:pull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sz="quarter" idx="1"/>
          </p:nvPr>
        </p:nvGraphicFramePr>
        <p:xfrm>
          <a:off x="152400" y="152400"/>
          <a:ext cx="8839200" cy="6477000"/>
        </p:xfrm>
        <a:graphic>
          <a:graphicData uri="http://schemas.openxmlformats.org/drawingml/2006/chart">
            <c:chart xmlns:c="http://schemas.openxmlformats.org/drawingml/2006/chart" xmlns:r="http://schemas.openxmlformats.org/officeDocument/2006/relationships" r:id="rId2"/>
          </a:graphicData>
        </a:graphic>
      </p:graphicFrame>
      <p:sp>
        <p:nvSpPr>
          <p:cNvPr id="5" name="Date Placeholder 4"/>
          <p:cNvSpPr>
            <a:spLocks noGrp="1"/>
          </p:cNvSpPr>
          <p:nvPr>
            <p:ph type="dt" sz="half" idx="10"/>
          </p:nvPr>
        </p:nvSpPr>
        <p:spPr/>
        <p:txBody>
          <a:bodyPr/>
          <a:lstStyle/>
          <a:p>
            <a:fld id="{F8B7056F-C928-4AE1-B804-05C76E7366E7}" type="datetime1">
              <a:rPr lang="en-US" smtClean="0"/>
              <a:pPr/>
              <a:t>5/2/2012</a:t>
            </a:fld>
            <a:endParaRPr lang="en-US"/>
          </a:p>
        </p:txBody>
      </p:sp>
      <p:sp>
        <p:nvSpPr>
          <p:cNvPr id="6" name="Slide Number Placeholder 5"/>
          <p:cNvSpPr>
            <a:spLocks noGrp="1"/>
          </p:cNvSpPr>
          <p:nvPr>
            <p:ph type="sldNum" sz="quarter" idx="12"/>
          </p:nvPr>
        </p:nvSpPr>
        <p:spPr/>
        <p:txBody>
          <a:bodyPr/>
          <a:lstStyle/>
          <a:p>
            <a:fld id="{7AAC020F-4B93-4166-864B-4CB989B9FC9E}" type="slidenum">
              <a:rPr lang="en-US" smtClean="0"/>
              <a:pPr/>
              <a:t>11</a:t>
            </a:fld>
            <a:endParaRPr lang="en-US"/>
          </a:p>
        </p:txBody>
      </p:sp>
    </p:spTree>
  </p:cSld>
  <p:clrMapOvr>
    <a:masterClrMapping/>
  </p:clrMapOvr>
  <p:transition>
    <p:pull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fld id="{8E684F8A-15E8-4FB9-A4CC-63DBCFC45BA7}" type="datetime1">
              <a:rPr lang="en-US" smtClean="0"/>
              <a:pPr/>
              <a:t>5/2/2012</a:t>
            </a:fld>
            <a:endParaRPr lang="en-US"/>
          </a:p>
        </p:txBody>
      </p:sp>
      <p:graphicFrame>
        <p:nvGraphicFramePr>
          <p:cNvPr id="9" name="Chart 8"/>
          <p:cNvGraphicFramePr/>
          <p:nvPr/>
        </p:nvGraphicFramePr>
        <p:xfrm>
          <a:off x="228600" y="152400"/>
          <a:ext cx="8763000" cy="6096000"/>
        </p:xfrm>
        <a:graphic>
          <a:graphicData uri="http://schemas.openxmlformats.org/drawingml/2006/chart">
            <c:chart xmlns:c="http://schemas.openxmlformats.org/drawingml/2006/chart" xmlns:r="http://schemas.openxmlformats.org/officeDocument/2006/relationships" r:id="rId2"/>
          </a:graphicData>
        </a:graphic>
      </p:graphicFrame>
      <p:sp>
        <p:nvSpPr>
          <p:cNvPr id="7" name="Slide Number Placeholder 6"/>
          <p:cNvSpPr>
            <a:spLocks noGrp="1"/>
          </p:cNvSpPr>
          <p:nvPr>
            <p:ph type="sldNum" sz="quarter" idx="12"/>
          </p:nvPr>
        </p:nvSpPr>
        <p:spPr>
          <a:xfrm>
            <a:off x="146304" y="6096000"/>
            <a:ext cx="457200" cy="457200"/>
          </a:xfrm>
        </p:spPr>
        <p:txBody>
          <a:bodyPr/>
          <a:lstStyle/>
          <a:p>
            <a:fld id="{7AAC020F-4B93-4166-864B-4CB989B9FC9E}" type="slidenum">
              <a:rPr lang="en-US" smtClean="0"/>
              <a:pPr/>
              <a:t>12</a:t>
            </a:fld>
            <a:endParaRPr lang="en-US" dirty="0"/>
          </a:p>
        </p:txBody>
      </p:sp>
    </p:spTree>
  </p:cSld>
  <p:clrMapOvr>
    <a:masterClrMapping/>
  </p:clrMapOvr>
  <p:transition>
    <p:pull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762000"/>
          </a:xfrm>
          <a:solidFill>
            <a:schemeClr val="accent1"/>
          </a:solidFill>
        </p:spPr>
        <p:txBody>
          <a:bodyPr/>
          <a:lstStyle/>
          <a:p>
            <a:pPr algn="ctr"/>
            <a:r>
              <a:rPr lang="en-US" dirty="0" smtClean="0">
                <a:solidFill>
                  <a:schemeClr val="bg1"/>
                </a:solidFill>
              </a:rPr>
              <a:t>Techno-financial analysis</a:t>
            </a:r>
            <a:endParaRPr lang="en-US" dirty="0">
              <a:solidFill>
                <a:schemeClr val="bg1"/>
              </a:solidFill>
            </a:endParaRPr>
          </a:p>
        </p:txBody>
      </p:sp>
      <p:graphicFrame>
        <p:nvGraphicFramePr>
          <p:cNvPr id="7" name="Content Placeholder 6"/>
          <p:cNvGraphicFramePr>
            <a:graphicFrameLocks noGrp="1"/>
          </p:cNvGraphicFramePr>
          <p:nvPr>
            <p:ph sz="quarter" idx="1"/>
          </p:nvPr>
        </p:nvGraphicFramePr>
        <p:xfrm>
          <a:off x="228600" y="990600"/>
          <a:ext cx="8763000" cy="5334001"/>
        </p:xfrm>
        <a:graphic>
          <a:graphicData uri="http://schemas.openxmlformats.org/drawingml/2006/table">
            <a:tbl>
              <a:tblPr firstRow="1" bandRow="1">
                <a:tableStyleId>{5C22544A-7EE6-4342-B048-85BDC9FD1C3A}</a:tableStyleId>
              </a:tblPr>
              <a:tblGrid>
                <a:gridCol w="1524000"/>
                <a:gridCol w="3048000"/>
                <a:gridCol w="2209800"/>
                <a:gridCol w="1981200"/>
              </a:tblGrid>
              <a:tr h="868189">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Criteria</a:t>
                      </a:r>
                      <a:endParaRPr lang="en-US" sz="1600" dirty="0">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Current Scenario</a:t>
                      </a:r>
                      <a:endParaRPr lang="en-US" sz="1600" dirty="0">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Scanning</a:t>
                      </a:r>
                      <a:endParaRPr lang="en-US" sz="1600" dirty="0">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Medical Record Entry in HMS</a:t>
                      </a:r>
                      <a:endParaRPr lang="en-US" sz="1600" dirty="0">
                        <a:latin typeface="Calibri"/>
                        <a:ea typeface="Times New Roman"/>
                        <a:cs typeface="Times New Roman"/>
                      </a:endParaRPr>
                    </a:p>
                  </a:txBody>
                  <a:tcPr marL="68580" marR="68580" marT="0" marB="0"/>
                </a:tc>
              </a:tr>
              <a:tr h="1382671">
                <a:tc>
                  <a:txBody>
                    <a:bodyPr/>
                    <a:lstStyle/>
                    <a:p>
                      <a:r>
                        <a:rPr kumimoji="0" lang="en-US" sz="1600" b="1" kern="1200" dirty="0" smtClean="0">
                          <a:solidFill>
                            <a:schemeClr val="dk1"/>
                          </a:solidFill>
                          <a:latin typeface="Arial Black" pitchFamily="34" charset="0"/>
                          <a:ea typeface="+mn-ea"/>
                          <a:cs typeface="+mn-cs"/>
                        </a:rPr>
                        <a:t>Storage and Office Space</a:t>
                      </a:r>
                      <a:endParaRPr lang="en-US" sz="1600" b="1" dirty="0">
                        <a:latin typeface="Arial Black"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itchFamily="2" charset="2"/>
                        <a:buChar char="ü"/>
                        <a:tabLst/>
                        <a:defRPr/>
                      </a:pPr>
                      <a:r>
                        <a:rPr kumimoji="0" lang="en-US" sz="1600" b="1" kern="1200" dirty="0" smtClean="0">
                          <a:solidFill>
                            <a:schemeClr val="dk1"/>
                          </a:solidFill>
                          <a:latin typeface="Arial Black" pitchFamily="34" charset="0"/>
                          <a:ea typeface="+mn-ea"/>
                          <a:cs typeface="+mn-cs"/>
                        </a:rPr>
                        <a:t>Property Rate: Rs. 8870/sq. ft.</a:t>
                      </a:r>
                    </a:p>
                    <a:p>
                      <a:pPr lvl="0">
                        <a:buFont typeface="Wingdings" pitchFamily="2" charset="2"/>
                        <a:buChar char="ü"/>
                      </a:pPr>
                      <a:r>
                        <a:rPr kumimoji="0" lang="en-US" sz="1600" b="1" kern="1200" dirty="0" smtClean="0">
                          <a:solidFill>
                            <a:schemeClr val="dk1"/>
                          </a:solidFill>
                          <a:latin typeface="Arial Black" pitchFamily="34" charset="0"/>
                          <a:ea typeface="+mn-ea"/>
                          <a:cs typeface="+mn-cs"/>
                        </a:rPr>
                        <a:t>Total area: 1035 sq. ft.</a:t>
                      </a:r>
                    </a:p>
                    <a:p>
                      <a:pPr lvl="0">
                        <a:buFont typeface="Wingdings" pitchFamily="2" charset="2"/>
                        <a:buChar char="ü"/>
                      </a:pPr>
                      <a:r>
                        <a:rPr kumimoji="0" lang="en-US" sz="1600" b="1" kern="1200" dirty="0" smtClean="0">
                          <a:solidFill>
                            <a:schemeClr val="dk1"/>
                          </a:solidFill>
                          <a:latin typeface="Arial Black" pitchFamily="34" charset="0"/>
                          <a:ea typeface="+mn-ea"/>
                          <a:cs typeface="+mn-cs"/>
                        </a:rPr>
                        <a:t>Total cost: Rs. 9,189,320 </a:t>
                      </a:r>
                      <a:endParaRPr lang="en-US" sz="1600" b="1" dirty="0">
                        <a:latin typeface="Arial Black"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b="1" kern="1200" dirty="0" smtClean="0">
                          <a:solidFill>
                            <a:schemeClr val="dk1"/>
                          </a:solidFill>
                          <a:latin typeface="Arial Black" pitchFamily="34" charset="0"/>
                          <a:ea typeface="+mn-ea"/>
                          <a:cs typeface="+mn-cs"/>
                        </a:rPr>
                        <a:t>435 sq. ft. </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en-US" sz="1600" b="1" kern="1200" dirty="0" smtClean="0">
                        <a:solidFill>
                          <a:schemeClr val="dk1"/>
                        </a:solidFill>
                        <a:latin typeface="Arial Black" pitchFamily="34"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b="1" kern="1200" dirty="0" smtClean="0">
                          <a:solidFill>
                            <a:schemeClr val="dk1"/>
                          </a:solidFill>
                          <a:latin typeface="Arial Black" pitchFamily="34" charset="0"/>
                          <a:ea typeface="+mn-ea"/>
                          <a:cs typeface="+mn-cs"/>
                        </a:rPr>
                        <a:t>Cost would be          3,858,450 </a:t>
                      </a:r>
                    </a:p>
                    <a:p>
                      <a:endParaRPr lang="en-US" sz="1600" b="1" dirty="0">
                        <a:latin typeface="Arial Black" pitchFamily="34" charset="0"/>
                      </a:endParaRPr>
                    </a:p>
                  </a:txBody>
                  <a:tcPr/>
                </a:tc>
                <a:tc>
                  <a:txBody>
                    <a:bodyPr/>
                    <a:lstStyle/>
                    <a:p>
                      <a:r>
                        <a:rPr kumimoji="0" lang="en-US" sz="1600" b="1" kern="1200" dirty="0" smtClean="0">
                          <a:solidFill>
                            <a:schemeClr val="dk1"/>
                          </a:solidFill>
                          <a:latin typeface="Arial Black" pitchFamily="34" charset="0"/>
                          <a:ea typeface="+mn-ea"/>
                          <a:cs typeface="+mn-cs"/>
                        </a:rPr>
                        <a:t>410 sq. ft. </a:t>
                      </a:r>
                    </a:p>
                    <a:p>
                      <a:endParaRPr kumimoji="0" lang="en-US" sz="1600" b="1" kern="1200" dirty="0" smtClean="0">
                        <a:solidFill>
                          <a:schemeClr val="dk1"/>
                        </a:solidFill>
                        <a:latin typeface="Arial Black" pitchFamily="34" charset="0"/>
                        <a:ea typeface="+mn-ea"/>
                        <a:cs typeface="+mn-cs"/>
                      </a:endParaRPr>
                    </a:p>
                    <a:p>
                      <a:r>
                        <a:rPr kumimoji="0" lang="en-US" sz="1600" b="1" kern="1200" dirty="0" smtClean="0">
                          <a:solidFill>
                            <a:schemeClr val="dk1"/>
                          </a:solidFill>
                          <a:latin typeface="Arial Black" pitchFamily="34" charset="0"/>
                          <a:ea typeface="+mn-ea"/>
                          <a:cs typeface="+mn-cs"/>
                        </a:rPr>
                        <a:t>Cost would be Rs.        </a:t>
                      </a:r>
                    </a:p>
                    <a:p>
                      <a:r>
                        <a:rPr kumimoji="0" lang="en-US" sz="1600" b="1" kern="1200" dirty="0" smtClean="0">
                          <a:solidFill>
                            <a:schemeClr val="dk1"/>
                          </a:solidFill>
                          <a:latin typeface="Arial Black" pitchFamily="34" charset="0"/>
                          <a:ea typeface="+mn-ea"/>
                          <a:cs typeface="+mn-cs"/>
                        </a:rPr>
                        <a:t>3,548,000</a:t>
                      </a:r>
                    </a:p>
                  </a:txBody>
                  <a:tcPr/>
                </a:tc>
              </a:tr>
              <a:tr h="1157585">
                <a:tc>
                  <a:txBody>
                    <a:bodyPr/>
                    <a:lstStyle/>
                    <a:p>
                      <a:pPr marL="0" marR="0" algn="just">
                        <a:lnSpc>
                          <a:spcPct val="150000"/>
                        </a:lnSpc>
                        <a:spcBef>
                          <a:spcPts val="0"/>
                        </a:spcBef>
                        <a:spcAft>
                          <a:spcPts val="0"/>
                        </a:spcAft>
                      </a:pPr>
                      <a:r>
                        <a:rPr lang="en-US" sz="1600" b="1" dirty="0">
                          <a:latin typeface="Arial Black" pitchFamily="34" charset="0"/>
                          <a:ea typeface="Times New Roman"/>
                          <a:cs typeface="Times New Roman"/>
                        </a:rPr>
                        <a:t>Manpower</a:t>
                      </a:r>
                    </a:p>
                  </a:txBody>
                  <a:tcPr marL="68580" marR="68580" marT="0" marB="0"/>
                </a:tc>
                <a:tc>
                  <a:txBody>
                    <a:bodyPr/>
                    <a:lstStyle/>
                    <a:p>
                      <a:pPr marL="0" marR="0" algn="just">
                        <a:lnSpc>
                          <a:spcPct val="150000"/>
                        </a:lnSpc>
                        <a:spcBef>
                          <a:spcPts val="0"/>
                        </a:spcBef>
                        <a:spcAft>
                          <a:spcPts val="0"/>
                        </a:spcAft>
                      </a:pPr>
                      <a:r>
                        <a:rPr lang="en-US" sz="1600" b="1" dirty="0">
                          <a:latin typeface="Arial Black" pitchFamily="34" charset="0"/>
                          <a:ea typeface="Times New Roman"/>
                          <a:cs typeface="Times New Roman"/>
                        </a:rPr>
                        <a:t>1 Medical Officer</a:t>
                      </a:r>
                    </a:p>
                    <a:p>
                      <a:pPr marL="0" marR="0" algn="just">
                        <a:lnSpc>
                          <a:spcPct val="150000"/>
                        </a:lnSpc>
                        <a:spcBef>
                          <a:spcPts val="0"/>
                        </a:spcBef>
                        <a:spcAft>
                          <a:spcPts val="0"/>
                        </a:spcAft>
                      </a:pPr>
                      <a:r>
                        <a:rPr lang="en-US" sz="1600" b="1" dirty="0">
                          <a:latin typeface="Arial Black" pitchFamily="34" charset="0"/>
                          <a:ea typeface="Times New Roman"/>
                          <a:cs typeface="Times New Roman"/>
                        </a:rPr>
                        <a:t>4 Clerical Staff</a:t>
                      </a:r>
                    </a:p>
                    <a:p>
                      <a:pPr marL="0" marR="0" algn="just">
                        <a:lnSpc>
                          <a:spcPct val="150000"/>
                        </a:lnSpc>
                        <a:spcBef>
                          <a:spcPts val="0"/>
                        </a:spcBef>
                        <a:spcAft>
                          <a:spcPts val="0"/>
                        </a:spcAft>
                      </a:pPr>
                      <a:r>
                        <a:rPr lang="en-US" sz="1600" b="1" dirty="0">
                          <a:latin typeface="Arial Black" pitchFamily="34" charset="0"/>
                          <a:ea typeface="Times New Roman"/>
                          <a:cs typeface="Times New Roman"/>
                        </a:rPr>
                        <a:t>3 Attendants</a:t>
                      </a:r>
                    </a:p>
                  </a:txBody>
                  <a:tcPr marL="68580" marR="68580" marT="0" marB="0"/>
                </a:tc>
                <a:tc>
                  <a:txBody>
                    <a:bodyPr/>
                    <a:lstStyle/>
                    <a:p>
                      <a:pPr marL="0" marR="0" algn="just">
                        <a:lnSpc>
                          <a:spcPct val="150000"/>
                        </a:lnSpc>
                        <a:spcBef>
                          <a:spcPts val="0"/>
                        </a:spcBef>
                        <a:spcAft>
                          <a:spcPts val="0"/>
                        </a:spcAft>
                      </a:pPr>
                      <a:r>
                        <a:rPr lang="en-US" sz="1600" b="1" dirty="0">
                          <a:latin typeface="Arial Black" pitchFamily="34" charset="0"/>
                          <a:ea typeface="Times New Roman"/>
                          <a:cs typeface="Times New Roman"/>
                        </a:rPr>
                        <a:t>1 Officer</a:t>
                      </a:r>
                    </a:p>
                    <a:p>
                      <a:pPr marL="0" marR="0" algn="just">
                        <a:lnSpc>
                          <a:spcPct val="150000"/>
                        </a:lnSpc>
                        <a:spcBef>
                          <a:spcPts val="0"/>
                        </a:spcBef>
                        <a:spcAft>
                          <a:spcPts val="0"/>
                        </a:spcAft>
                      </a:pPr>
                      <a:r>
                        <a:rPr lang="en-US" sz="1600" b="1" dirty="0">
                          <a:latin typeface="Arial Black" pitchFamily="34" charset="0"/>
                          <a:ea typeface="Times New Roman"/>
                          <a:cs typeface="Times New Roman"/>
                        </a:rPr>
                        <a:t>1 Clerical staff </a:t>
                      </a:r>
                    </a:p>
                    <a:p>
                      <a:pPr marL="0" marR="0" algn="just">
                        <a:lnSpc>
                          <a:spcPct val="150000"/>
                        </a:lnSpc>
                        <a:spcBef>
                          <a:spcPts val="0"/>
                        </a:spcBef>
                        <a:spcAft>
                          <a:spcPts val="0"/>
                        </a:spcAft>
                      </a:pPr>
                      <a:r>
                        <a:rPr lang="en-US" sz="1600" b="1" dirty="0">
                          <a:latin typeface="Arial Black" pitchFamily="34" charset="0"/>
                          <a:ea typeface="Times New Roman"/>
                          <a:cs typeface="Times New Roman"/>
                        </a:rPr>
                        <a:t>3 Attendants</a:t>
                      </a:r>
                    </a:p>
                  </a:txBody>
                  <a:tcPr marL="68580" marR="68580" marT="0" marB="0"/>
                </a:tc>
                <a:tc>
                  <a:txBody>
                    <a:bodyPr/>
                    <a:lstStyle/>
                    <a:p>
                      <a:pPr marL="0" marR="0" algn="just">
                        <a:lnSpc>
                          <a:spcPct val="150000"/>
                        </a:lnSpc>
                        <a:spcBef>
                          <a:spcPts val="0"/>
                        </a:spcBef>
                        <a:spcAft>
                          <a:spcPts val="0"/>
                        </a:spcAft>
                      </a:pPr>
                      <a:r>
                        <a:rPr lang="en-US" sz="1600" b="1" dirty="0">
                          <a:latin typeface="Arial Black" pitchFamily="34" charset="0"/>
                          <a:ea typeface="Times New Roman"/>
                          <a:cs typeface="Times New Roman"/>
                        </a:rPr>
                        <a:t>1 Officer</a:t>
                      </a:r>
                    </a:p>
                    <a:p>
                      <a:pPr marL="0" marR="0" algn="just">
                        <a:lnSpc>
                          <a:spcPct val="150000"/>
                        </a:lnSpc>
                        <a:spcBef>
                          <a:spcPts val="0"/>
                        </a:spcBef>
                        <a:spcAft>
                          <a:spcPts val="0"/>
                        </a:spcAft>
                      </a:pPr>
                      <a:r>
                        <a:rPr lang="en-US" sz="1600" b="1" dirty="0">
                          <a:latin typeface="Arial Black" pitchFamily="34" charset="0"/>
                          <a:ea typeface="Times New Roman"/>
                          <a:cs typeface="Times New Roman"/>
                        </a:rPr>
                        <a:t>1 Clerical staff </a:t>
                      </a:r>
                    </a:p>
                    <a:p>
                      <a:pPr marL="0" marR="0" algn="just">
                        <a:lnSpc>
                          <a:spcPct val="150000"/>
                        </a:lnSpc>
                        <a:spcBef>
                          <a:spcPts val="0"/>
                        </a:spcBef>
                        <a:spcAft>
                          <a:spcPts val="0"/>
                        </a:spcAft>
                      </a:pPr>
                      <a:r>
                        <a:rPr lang="en-US" sz="1600" b="1" dirty="0">
                          <a:latin typeface="Arial Black" pitchFamily="34" charset="0"/>
                          <a:ea typeface="Times New Roman"/>
                          <a:cs typeface="Times New Roman"/>
                        </a:rPr>
                        <a:t>3 Attendants</a:t>
                      </a:r>
                    </a:p>
                  </a:txBody>
                  <a:tcPr marL="68580" marR="68580" marT="0" marB="0"/>
                </a:tc>
              </a:tr>
              <a:tr h="767971">
                <a:tc>
                  <a:txBody>
                    <a:bodyPr/>
                    <a:lstStyle/>
                    <a:p>
                      <a:pPr marL="0" marR="0" algn="just">
                        <a:lnSpc>
                          <a:spcPct val="150000"/>
                        </a:lnSpc>
                        <a:spcBef>
                          <a:spcPts val="0"/>
                        </a:spcBef>
                        <a:spcAft>
                          <a:spcPts val="0"/>
                        </a:spcAft>
                      </a:pPr>
                      <a:r>
                        <a:rPr lang="en-US" sz="1600" b="1" dirty="0">
                          <a:latin typeface="Arial Black" pitchFamily="34" charset="0"/>
                          <a:ea typeface="Times New Roman"/>
                          <a:cs typeface="Times New Roman"/>
                        </a:rPr>
                        <a:t>Software</a:t>
                      </a:r>
                    </a:p>
                  </a:txBody>
                  <a:tcPr marL="68580" marR="68580" marT="0" marB="0"/>
                </a:tc>
                <a:tc>
                  <a:txBody>
                    <a:bodyPr/>
                    <a:lstStyle/>
                    <a:p>
                      <a:pPr marL="0" marR="0" algn="just">
                        <a:lnSpc>
                          <a:spcPct val="150000"/>
                        </a:lnSpc>
                        <a:spcBef>
                          <a:spcPts val="0"/>
                        </a:spcBef>
                        <a:spcAft>
                          <a:spcPts val="0"/>
                        </a:spcAft>
                      </a:pPr>
                      <a:endParaRPr lang="en-US" sz="1600" b="1" dirty="0">
                        <a:latin typeface="Arial Black" pitchFamily="34" charset="0"/>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600" b="1" dirty="0">
                          <a:latin typeface="Arial Black" pitchFamily="34" charset="0"/>
                          <a:ea typeface="Times New Roman"/>
                          <a:cs typeface="Times New Roman"/>
                        </a:rPr>
                        <a:t>Rs. 60,000</a:t>
                      </a:r>
                    </a:p>
                  </a:txBody>
                  <a:tcPr marL="68580" marR="68580" marT="0" marB="0"/>
                </a:tc>
                <a:tc>
                  <a:txBody>
                    <a:bodyPr/>
                    <a:lstStyle/>
                    <a:p>
                      <a:pPr marL="0" marR="0" algn="just">
                        <a:lnSpc>
                          <a:spcPct val="150000"/>
                        </a:lnSpc>
                        <a:spcBef>
                          <a:spcPts val="0"/>
                        </a:spcBef>
                        <a:spcAft>
                          <a:spcPts val="0"/>
                        </a:spcAft>
                      </a:pPr>
                      <a:r>
                        <a:rPr lang="en-US" sz="1600" b="1" dirty="0">
                          <a:latin typeface="Arial Black" pitchFamily="34" charset="0"/>
                          <a:ea typeface="Times New Roman"/>
                          <a:cs typeface="Times New Roman"/>
                        </a:rPr>
                        <a:t>Rs. 600,000</a:t>
                      </a:r>
                    </a:p>
                  </a:txBody>
                  <a:tcPr marL="68580" marR="68580" marT="0" marB="0"/>
                </a:tc>
              </a:tr>
              <a:tr h="1157585">
                <a:tc>
                  <a:txBody>
                    <a:bodyPr/>
                    <a:lstStyle/>
                    <a:p>
                      <a:pPr marL="0" marR="0" algn="just">
                        <a:lnSpc>
                          <a:spcPct val="150000"/>
                        </a:lnSpc>
                        <a:spcBef>
                          <a:spcPts val="0"/>
                        </a:spcBef>
                        <a:spcAft>
                          <a:spcPts val="0"/>
                        </a:spcAft>
                      </a:pPr>
                      <a:r>
                        <a:rPr lang="en-US" sz="1600" b="1" dirty="0">
                          <a:latin typeface="Arial Black" pitchFamily="34" charset="0"/>
                          <a:ea typeface="Times New Roman"/>
                          <a:cs typeface="Times New Roman"/>
                        </a:rPr>
                        <a:t>Hardware</a:t>
                      </a:r>
                    </a:p>
                  </a:txBody>
                  <a:tcPr marL="68580" marR="68580" marT="0" marB="0"/>
                </a:tc>
                <a:tc>
                  <a:txBody>
                    <a:bodyPr/>
                    <a:lstStyle/>
                    <a:p>
                      <a:pPr marL="0" marR="0" algn="just">
                        <a:lnSpc>
                          <a:spcPct val="150000"/>
                        </a:lnSpc>
                        <a:spcBef>
                          <a:spcPts val="0"/>
                        </a:spcBef>
                        <a:spcAft>
                          <a:spcPts val="0"/>
                        </a:spcAft>
                      </a:pPr>
                      <a:r>
                        <a:rPr lang="en-US" sz="1600" b="1" dirty="0">
                          <a:latin typeface="Arial Black" pitchFamily="34" charset="0"/>
                          <a:ea typeface="Times New Roman"/>
                          <a:cs typeface="Times New Roman"/>
                        </a:rPr>
                        <a:t>PCs: Nil</a:t>
                      </a:r>
                    </a:p>
                    <a:p>
                      <a:pPr marL="0" marR="0" algn="just">
                        <a:lnSpc>
                          <a:spcPct val="150000"/>
                        </a:lnSpc>
                        <a:spcBef>
                          <a:spcPts val="0"/>
                        </a:spcBef>
                        <a:spcAft>
                          <a:spcPts val="0"/>
                        </a:spcAft>
                      </a:pPr>
                      <a:r>
                        <a:rPr lang="en-US" sz="1600" b="1" dirty="0">
                          <a:latin typeface="Arial Black" pitchFamily="34" charset="0"/>
                          <a:ea typeface="Times New Roman"/>
                          <a:cs typeface="Times New Roman"/>
                        </a:rPr>
                        <a:t>Photocopier Machine:</a:t>
                      </a:r>
                    </a:p>
                    <a:p>
                      <a:pPr marL="0" marR="0" algn="just">
                        <a:lnSpc>
                          <a:spcPct val="150000"/>
                        </a:lnSpc>
                        <a:spcBef>
                          <a:spcPts val="0"/>
                        </a:spcBef>
                        <a:spcAft>
                          <a:spcPts val="0"/>
                        </a:spcAft>
                      </a:pPr>
                      <a:r>
                        <a:rPr lang="en-US" sz="1600" b="1" dirty="0">
                          <a:latin typeface="Arial Black" pitchFamily="34" charset="0"/>
                          <a:ea typeface="Times New Roman"/>
                          <a:cs typeface="Times New Roman"/>
                        </a:rPr>
                        <a:t>Rs. 81,000</a:t>
                      </a:r>
                    </a:p>
                  </a:txBody>
                  <a:tcPr marL="68580" marR="68580" marT="0" marB="0"/>
                </a:tc>
                <a:tc>
                  <a:txBody>
                    <a:bodyPr/>
                    <a:lstStyle/>
                    <a:p>
                      <a:pPr marL="0" marR="0" algn="just">
                        <a:lnSpc>
                          <a:spcPct val="150000"/>
                        </a:lnSpc>
                        <a:spcBef>
                          <a:spcPts val="0"/>
                        </a:spcBef>
                        <a:spcAft>
                          <a:spcPts val="0"/>
                        </a:spcAft>
                      </a:pPr>
                      <a:r>
                        <a:rPr lang="en-US" sz="1600" b="1" dirty="0" smtClean="0">
                          <a:latin typeface="Arial Black" pitchFamily="34" charset="0"/>
                          <a:ea typeface="Times New Roman"/>
                          <a:cs typeface="Times New Roman"/>
                        </a:rPr>
                        <a:t>PCs:</a:t>
                      </a:r>
                      <a:r>
                        <a:rPr lang="en-US" sz="1600" b="1" baseline="0" dirty="0" smtClean="0">
                          <a:latin typeface="Arial Black" pitchFamily="34" charset="0"/>
                          <a:ea typeface="Times New Roman"/>
                          <a:cs typeface="Times New Roman"/>
                        </a:rPr>
                        <a:t> </a:t>
                      </a:r>
                      <a:r>
                        <a:rPr lang="en-US" sz="1600" b="1" dirty="0" smtClean="0">
                          <a:latin typeface="Arial Black" pitchFamily="34" charset="0"/>
                          <a:ea typeface="Times New Roman"/>
                          <a:cs typeface="Times New Roman"/>
                        </a:rPr>
                        <a:t>1</a:t>
                      </a:r>
                      <a:r>
                        <a:rPr lang="en-US" sz="1600" b="1" baseline="0" dirty="0" smtClean="0">
                          <a:latin typeface="Arial Black" pitchFamily="34" charset="0"/>
                          <a:ea typeface="Times New Roman"/>
                          <a:cs typeface="Times New Roman"/>
                        </a:rPr>
                        <a:t> </a:t>
                      </a:r>
                      <a:r>
                        <a:rPr lang="en-US" sz="1600" b="1" dirty="0" smtClean="0">
                          <a:latin typeface="Arial Black" pitchFamily="34" charset="0"/>
                          <a:ea typeface="Times New Roman"/>
                          <a:cs typeface="Times New Roman"/>
                        </a:rPr>
                        <a:t>Rs</a:t>
                      </a:r>
                      <a:r>
                        <a:rPr lang="en-US" sz="1600" b="1" dirty="0">
                          <a:latin typeface="Arial Black" pitchFamily="34" charset="0"/>
                          <a:ea typeface="Times New Roman"/>
                          <a:cs typeface="Times New Roman"/>
                        </a:rPr>
                        <a:t>. 30,000</a:t>
                      </a:r>
                    </a:p>
                    <a:p>
                      <a:pPr marL="0" marR="0" algn="just">
                        <a:lnSpc>
                          <a:spcPct val="150000"/>
                        </a:lnSpc>
                        <a:spcBef>
                          <a:spcPts val="0"/>
                        </a:spcBef>
                        <a:spcAft>
                          <a:spcPts val="0"/>
                        </a:spcAft>
                      </a:pPr>
                      <a:r>
                        <a:rPr lang="en-US" sz="1600" b="1" dirty="0">
                          <a:latin typeface="Arial Black" pitchFamily="34" charset="0"/>
                          <a:ea typeface="Times New Roman"/>
                          <a:cs typeface="Times New Roman"/>
                        </a:rPr>
                        <a:t>Scanner</a:t>
                      </a:r>
                      <a:r>
                        <a:rPr lang="en-US" sz="1600" b="1" dirty="0" smtClean="0">
                          <a:latin typeface="Arial Black" pitchFamily="34" charset="0"/>
                          <a:ea typeface="Times New Roman"/>
                          <a:cs typeface="Times New Roman"/>
                        </a:rPr>
                        <a:t>: 1 </a:t>
                      </a:r>
                      <a:r>
                        <a:rPr lang="en-US" sz="1600" b="1" dirty="0">
                          <a:latin typeface="Arial Black" pitchFamily="34" charset="0"/>
                          <a:ea typeface="Times New Roman"/>
                          <a:cs typeface="Times New Roman"/>
                        </a:rPr>
                        <a:t>Rs. 1,50,000</a:t>
                      </a:r>
                    </a:p>
                  </a:txBody>
                  <a:tcPr marL="68580" marR="68580" marT="0" marB="0"/>
                </a:tc>
                <a:tc>
                  <a:txBody>
                    <a:bodyPr/>
                    <a:lstStyle/>
                    <a:p>
                      <a:pPr marL="0" marR="0" algn="just">
                        <a:lnSpc>
                          <a:spcPct val="150000"/>
                        </a:lnSpc>
                        <a:spcBef>
                          <a:spcPts val="0"/>
                        </a:spcBef>
                        <a:spcAft>
                          <a:spcPts val="0"/>
                        </a:spcAft>
                      </a:pPr>
                      <a:r>
                        <a:rPr lang="en-US" sz="1600" b="1" dirty="0">
                          <a:latin typeface="Arial Black" pitchFamily="34" charset="0"/>
                          <a:ea typeface="Times New Roman"/>
                          <a:cs typeface="Times New Roman"/>
                        </a:rPr>
                        <a:t>PCs: 2</a:t>
                      </a:r>
                    </a:p>
                    <a:p>
                      <a:pPr marL="0" marR="0" algn="just">
                        <a:lnSpc>
                          <a:spcPct val="150000"/>
                        </a:lnSpc>
                        <a:spcBef>
                          <a:spcPts val="0"/>
                        </a:spcBef>
                        <a:spcAft>
                          <a:spcPts val="0"/>
                        </a:spcAft>
                      </a:pPr>
                      <a:r>
                        <a:rPr lang="en-US" sz="1600" b="1" dirty="0">
                          <a:latin typeface="Arial Black" pitchFamily="34" charset="0"/>
                          <a:ea typeface="Times New Roman"/>
                          <a:cs typeface="Times New Roman"/>
                        </a:rPr>
                        <a:t>Rs. 60,000</a:t>
                      </a:r>
                    </a:p>
                  </a:txBody>
                  <a:tcPr marL="68580" marR="68580" marT="0" marB="0"/>
                </a:tc>
              </a:tr>
            </a:tbl>
          </a:graphicData>
        </a:graphic>
      </p:graphicFrame>
      <p:sp>
        <p:nvSpPr>
          <p:cNvPr id="4" name="Date Placeholder 3"/>
          <p:cNvSpPr>
            <a:spLocks noGrp="1"/>
          </p:cNvSpPr>
          <p:nvPr>
            <p:ph type="dt" sz="half" idx="10"/>
          </p:nvPr>
        </p:nvSpPr>
        <p:spPr/>
        <p:txBody>
          <a:bodyPr/>
          <a:lstStyle/>
          <a:p>
            <a:fld id="{1E4E0002-A192-472B-810B-808B4A03149D}" type="datetime1">
              <a:rPr lang="en-US" smtClean="0"/>
              <a:pPr/>
              <a:t>5/2/2012</a:t>
            </a:fld>
            <a:endParaRPr lang="en-US" dirty="0"/>
          </a:p>
        </p:txBody>
      </p:sp>
      <p:sp>
        <p:nvSpPr>
          <p:cNvPr id="5" name="Slide Number Placeholder 4"/>
          <p:cNvSpPr>
            <a:spLocks noGrp="1"/>
          </p:cNvSpPr>
          <p:nvPr>
            <p:ph type="sldNum" sz="quarter" idx="12"/>
          </p:nvPr>
        </p:nvSpPr>
        <p:spPr>
          <a:xfrm>
            <a:off x="228600" y="6248400"/>
            <a:ext cx="457200" cy="457200"/>
          </a:xfrm>
        </p:spPr>
        <p:txBody>
          <a:bodyPr/>
          <a:lstStyle/>
          <a:p>
            <a:fld id="{7AAC020F-4B93-4166-864B-4CB989B9FC9E}" type="slidenum">
              <a:rPr lang="en-US" smtClean="0"/>
              <a:pPr/>
              <a:t>13</a:t>
            </a:fld>
            <a:endParaRPr lang="en-US" dirty="0"/>
          </a:p>
        </p:txBody>
      </p:sp>
    </p:spTree>
  </p:cSld>
  <p:clrMapOvr>
    <a:masterClrMapping/>
  </p:clrMapOvr>
  <p:transition>
    <p:pull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09600"/>
          </a:xfrm>
          <a:solidFill>
            <a:schemeClr val="accent1"/>
          </a:solidFill>
        </p:spPr>
        <p:txBody>
          <a:bodyPr>
            <a:normAutofit fontScale="90000"/>
          </a:bodyPr>
          <a:lstStyle/>
          <a:p>
            <a:pPr algn="ctr"/>
            <a:r>
              <a:rPr lang="en-US" dirty="0" smtClean="0">
                <a:solidFill>
                  <a:schemeClr val="bg1"/>
                </a:solidFill>
              </a:rPr>
              <a:t>Contd….</a:t>
            </a:r>
            <a:endParaRPr lang="en-US" dirty="0">
              <a:solidFill>
                <a:schemeClr val="bg1"/>
              </a:solidFill>
            </a:endParaRPr>
          </a:p>
        </p:txBody>
      </p:sp>
      <p:graphicFrame>
        <p:nvGraphicFramePr>
          <p:cNvPr id="7" name="Content Placeholder 6"/>
          <p:cNvGraphicFramePr>
            <a:graphicFrameLocks noGrp="1"/>
          </p:cNvGraphicFramePr>
          <p:nvPr>
            <p:ph sz="quarter" idx="1"/>
          </p:nvPr>
        </p:nvGraphicFramePr>
        <p:xfrm>
          <a:off x="152400" y="762000"/>
          <a:ext cx="8839200" cy="5651970"/>
        </p:xfrm>
        <a:graphic>
          <a:graphicData uri="http://schemas.openxmlformats.org/drawingml/2006/table">
            <a:tbl>
              <a:tblPr firstRow="1" bandRow="1">
                <a:tableStyleId>{5C22544A-7EE6-4342-B048-85BDC9FD1C3A}</a:tableStyleId>
              </a:tblPr>
              <a:tblGrid>
                <a:gridCol w="1524000"/>
                <a:gridCol w="2514600"/>
                <a:gridCol w="2590800"/>
                <a:gridCol w="2209800"/>
              </a:tblGrid>
              <a:tr h="1270463">
                <a:tc>
                  <a:txBody>
                    <a:bodyPr/>
                    <a:lstStyle/>
                    <a:p>
                      <a:pPr marL="0" marR="0" algn="just">
                        <a:lnSpc>
                          <a:spcPct val="150000"/>
                        </a:lnSpc>
                        <a:spcBef>
                          <a:spcPts val="0"/>
                        </a:spcBef>
                        <a:spcAft>
                          <a:spcPts val="0"/>
                        </a:spcAft>
                      </a:pPr>
                      <a:r>
                        <a:rPr lang="en-US" sz="2000" b="1" dirty="0">
                          <a:latin typeface="Times New Roman"/>
                          <a:ea typeface="Times New Roman"/>
                          <a:cs typeface="Times New Roman"/>
                        </a:rPr>
                        <a:t>Criteria</a:t>
                      </a:r>
                      <a:endParaRPr lang="en-US" sz="1800" b="1" dirty="0">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2000" b="1" dirty="0">
                          <a:latin typeface="Times New Roman"/>
                          <a:ea typeface="Times New Roman"/>
                          <a:cs typeface="Times New Roman"/>
                        </a:rPr>
                        <a:t>Current Scenario</a:t>
                      </a:r>
                      <a:endParaRPr lang="en-US" sz="1800" b="1" dirty="0">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2000" b="1" dirty="0">
                          <a:latin typeface="Times New Roman"/>
                          <a:ea typeface="Times New Roman"/>
                          <a:cs typeface="Times New Roman"/>
                        </a:rPr>
                        <a:t>Scanning</a:t>
                      </a:r>
                      <a:endParaRPr lang="en-US" sz="1800" b="1" dirty="0">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2000" b="1" dirty="0">
                          <a:latin typeface="Times New Roman"/>
                          <a:ea typeface="Times New Roman"/>
                          <a:cs typeface="Times New Roman"/>
                        </a:rPr>
                        <a:t>Medical Record Entry in HMS</a:t>
                      </a:r>
                      <a:endParaRPr lang="en-US" sz="1800" b="1" dirty="0">
                        <a:latin typeface="Calibri"/>
                        <a:ea typeface="Times New Roman"/>
                        <a:cs typeface="Times New Roman"/>
                      </a:endParaRPr>
                    </a:p>
                  </a:txBody>
                  <a:tcPr marL="68580" marR="68580" marT="0" marB="0"/>
                </a:tc>
              </a:tr>
              <a:tr h="1526755">
                <a:tc>
                  <a:txBody>
                    <a:bodyPr/>
                    <a:lstStyle/>
                    <a:p>
                      <a:pPr marL="0" marR="0" algn="just">
                        <a:lnSpc>
                          <a:spcPct val="150000"/>
                        </a:lnSpc>
                        <a:spcBef>
                          <a:spcPts val="0"/>
                        </a:spcBef>
                        <a:spcAft>
                          <a:spcPts val="0"/>
                        </a:spcAft>
                      </a:pPr>
                      <a:r>
                        <a:rPr lang="en-US" sz="1800" b="1" dirty="0">
                          <a:latin typeface="Times New Roman"/>
                          <a:ea typeface="Times New Roman"/>
                          <a:cs typeface="Times New Roman"/>
                        </a:rPr>
                        <a:t>Inventory</a:t>
                      </a:r>
                      <a:endParaRPr lang="en-US" sz="1600" b="1" dirty="0">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800" b="1" dirty="0">
                          <a:latin typeface="Times New Roman"/>
                          <a:ea typeface="Times New Roman"/>
                          <a:cs typeface="Times New Roman"/>
                        </a:rPr>
                        <a:t>Racks: Rs. 4000</a:t>
                      </a:r>
                      <a:endParaRPr lang="en-US" sz="1600" b="1" dirty="0">
                        <a:latin typeface="Calibri"/>
                        <a:ea typeface="Times New Roman"/>
                        <a:cs typeface="Times New Roman"/>
                      </a:endParaRPr>
                    </a:p>
                    <a:p>
                      <a:pPr marL="0" marR="0" algn="just">
                        <a:lnSpc>
                          <a:spcPct val="150000"/>
                        </a:lnSpc>
                        <a:spcBef>
                          <a:spcPts val="0"/>
                        </a:spcBef>
                        <a:spcAft>
                          <a:spcPts val="0"/>
                        </a:spcAft>
                      </a:pPr>
                      <a:r>
                        <a:rPr lang="en-US" sz="1800" b="1" dirty="0" smtClean="0">
                          <a:latin typeface="Times New Roman"/>
                          <a:ea typeface="Times New Roman"/>
                          <a:cs typeface="Times New Roman"/>
                        </a:rPr>
                        <a:t>Stationary/month:</a:t>
                      </a:r>
                      <a:r>
                        <a:rPr lang="en-US" sz="1800" b="1" baseline="0" dirty="0" smtClean="0">
                          <a:latin typeface="Times New Roman"/>
                          <a:ea typeface="Times New Roman"/>
                          <a:cs typeface="Times New Roman"/>
                        </a:rPr>
                        <a:t> </a:t>
                      </a:r>
                      <a:r>
                        <a:rPr lang="en-US" sz="1800" b="1" dirty="0" smtClean="0">
                          <a:latin typeface="Times New Roman"/>
                          <a:ea typeface="Times New Roman"/>
                          <a:cs typeface="Times New Roman"/>
                        </a:rPr>
                        <a:t>Rs</a:t>
                      </a:r>
                      <a:r>
                        <a:rPr lang="en-US" sz="1800" b="1" dirty="0">
                          <a:latin typeface="Times New Roman"/>
                          <a:ea typeface="Times New Roman"/>
                          <a:cs typeface="Times New Roman"/>
                        </a:rPr>
                        <a:t>. 1500</a:t>
                      </a:r>
                      <a:endParaRPr lang="en-US" sz="1600" b="1" dirty="0">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800" b="1" dirty="0">
                          <a:latin typeface="Times New Roman"/>
                          <a:ea typeface="Times New Roman"/>
                          <a:cs typeface="Times New Roman"/>
                        </a:rPr>
                        <a:t>Stationary per month : Rs. 1000</a:t>
                      </a:r>
                      <a:endParaRPr lang="en-US" sz="1600" b="1" dirty="0">
                        <a:latin typeface="Calibri"/>
                        <a:ea typeface="Times New Roman"/>
                        <a:cs typeface="Times New Roman"/>
                      </a:endParaRPr>
                    </a:p>
                    <a:p>
                      <a:pPr marL="0" marR="0" algn="just">
                        <a:lnSpc>
                          <a:spcPct val="150000"/>
                        </a:lnSpc>
                        <a:spcBef>
                          <a:spcPts val="0"/>
                        </a:spcBef>
                        <a:spcAft>
                          <a:spcPts val="0"/>
                        </a:spcAft>
                      </a:pPr>
                      <a:r>
                        <a:rPr lang="en-US" sz="1800" b="1" dirty="0">
                          <a:latin typeface="Times New Roman"/>
                          <a:ea typeface="Times New Roman"/>
                          <a:cs typeface="Times New Roman"/>
                        </a:rPr>
                        <a:t>Racks: Rs. 4000</a:t>
                      </a:r>
                      <a:endParaRPr lang="en-US" sz="1600" b="1" dirty="0">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800" b="1">
                          <a:latin typeface="Times New Roman"/>
                          <a:ea typeface="Times New Roman"/>
                          <a:cs typeface="Times New Roman"/>
                        </a:rPr>
                        <a:t>Stationary per month : Rs. 1000</a:t>
                      </a:r>
                      <a:endParaRPr lang="en-US" sz="1600" b="1">
                        <a:latin typeface="Calibri"/>
                        <a:ea typeface="Times New Roman"/>
                        <a:cs typeface="Times New Roman"/>
                      </a:endParaRPr>
                    </a:p>
                    <a:p>
                      <a:pPr marL="0" marR="0" algn="just">
                        <a:lnSpc>
                          <a:spcPct val="150000"/>
                        </a:lnSpc>
                        <a:spcBef>
                          <a:spcPts val="0"/>
                        </a:spcBef>
                        <a:spcAft>
                          <a:spcPts val="0"/>
                        </a:spcAft>
                      </a:pPr>
                      <a:r>
                        <a:rPr lang="en-US" sz="1800" b="1">
                          <a:latin typeface="Times New Roman"/>
                          <a:ea typeface="Times New Roman"/>
                          <a:cs typeface="Times New Roman"/>
                        </a:rPr>
                        <a:t>Racks: Rs. 4000</a:t>
                      </a:r>
                      <a:endParaRPr lang="en-US" sz="1600" b="1">
                        <a:latin typeface="Calibri"/>
                        <a:ea typeface="Times New Roman"/>
                        <a:cs typeface="Times New Roman"/>
                      </a:endParaRPr>
                    </a:p>
                  </a:txBody>
                  <a:tcPr marL="68580" marR="68580" marT="0" marB="0"/>
                </a:tc>
              </a:tr>
              <a:tr h="531986">
                <a:tc>
                  <a:txBody>
                    <a:bodyPr/>
                    <a:lstStyle/>
                    <a:p>
                      <a:pPr marL="0" marR="0" algn="just">
                        <a:lnSpc>
                          <a:spcPct val="150000"/>
                        </a:lnSpc>
                        <a:spcBef>
                          <a:spcPts val="0"/>
                        </a:spcBef>
                        <a:spcAft>
                          <a:spcPts val="0"/>
                        </a:spcAft>
                      </a:pPr>
                      <a:r>
                        <a:rPr lang="en-US" sz="1800" b="1">
                          <a:latin typeface="Times New Roman"/>
                          <a:ea typeface="Times New Roman"/>
                          <a:cs typeface="Times New Roman"/>
                        </a:rPr>
                        <a:t>Electricity</a:t>
                      </a:r>
                      <a:endParaRPr lang="en-US" sz="1600" b="1">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800" b="1">
                          <a:latin typeface="Times New Roman"/>
                          <a:ea typeface="Times New Roman"/>
                          <a:cs typeface="Times New Roman"/>
                        </a:rPr>
                        <a:t>Rs. 2900</a:t>
                      </a:r>
                      <a:endParaRPr lang="en-US" sz="1600" b="1">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800" b="1">
                          <a:latin typeface="Times New Roman"/>
                          <a:ea typeface="Times New Roman"/>
                          <a:cs typeface="Times New Roman"/>
                        </a:rPr>
                        <a:t>Rs. 3200</a:t>
                      </a:r>
                      <a:endParaRPr lang="en-US" sz="1600" b="1">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800" b="1">
                          <a:latin typeface="Times New Roman"/>
                          <a:ea typeface="Times New Roman"/>
                          <a:cs typeface="Times New Roman"/>
                        </a:rPr>
                        <a:t>Rs. 3400</a:t>
                      </a:r>
                      <a:endParaRPr lang="en-US" sz="1600" b="1">
                        <a:latin typeface="Calibri"/>
                        <a:ea typeface="Times New Roman"/>
                        <a:cs typeface="Times New Roman"/>
                      </a:endParaRPr>
                    </a:p>
                  </a:txBody>
                  <a:tcPr marL="68580" marR="68580" marT="0" marB="0"/>
                </a:tc>
              </a:tr>
              <a:tr h="809790">
                <a:tc>
                  <a:txBody>
                    <a:bodyPr/>
                    <a:lstStyle/>
                    <a:p>
                      <a:pPr marL="0" marR="0" algn="just">
                        <a:lnSpc>
                          <a:spcPct val="150000"/>
                        </a:lnSpc>
                        <a:spcBef>
                          <a:spcPts val="0"/>
                        </a:spcBef>
                        <a:spcAft>
                          <a:spcPts val="0"/>
                        </a:spcAft>
                      </a:pPr>
                      <a:r>
                        <a:rPr lang="en-US" sz="1800" b="1">
                          <a:latin typeface="Times New Roman"/>
                          <a:ea typeface="Times New Roman"/>
                          <a:cs typeface="Times New Roman"/>
                        </a:rPr>
                        <a:t>Miscellaneous cost</a:t>
                      </a:r>
                      <a:endParaRPr lang="en-US" sz="1600" b="1">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800" b="1">
                          <a:latin typeface="Times New Roman"/>
                          <a:ea typeface="Times New Roman"/>
                          <a:cs typeface="Times New Roman"/>
                        </a:rPr>
                        <a:t>Rs. 500</a:t>
                      </a:r>
                      <a:endParaRPr lang="en-US" sz="1600" b="1">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800" b="1">
                          <a:latin typeface="Times New Roman"/>
                          <a:ea typeface="Times New Roman"/>
                          <a:cs typeface="Times New Roman"/>
                        </a:rPr>
                        <a:t>Approx. Rs. 1100</a:t>
                      </a:r>
                      <a:endParaRPr lang="en-US" sz="1600" b="1">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800" b="1">
                          <a:latin typeface="Times New Roman"/>
                          <a:ea typeface="Times New Roman"/>
                          <a:cs typeface="Times New Roman"/>
                        </a:rPr>
                        <a:t>Approx. Rs. 1100</a:t>
                      </a:r>
                      <a:endParaRPr lang="en-US" sz="1600" b="1">
                        <a:latin typeface="Calibri"/>
                        <a:ea typeface="Times New Roman"/>
                        <a:cs typeface="Times New Roman"/>
                      </a:endParaRPr>
                    </a:p>
                  </a:txBody>
                  <a:tcPr marL="68580" marR="68580" marT="0" marB="0"/>
                </a:tc>
              </a:tr>
              <a:tr h="471293">
                <a:tc>
                  <a:txBody>
                    <a:bodyPr/>
                    <a:lstStyle/>
                    <a:p>
                      <a:pPr marL="0" marR="0" algn="just">
                        <a:lnSpc>
                          <a:spcPct val="150000"/>
                        </a:lnSpc>
                        <a:spcBef>
                          <a:spcPts val="0"/>
                        </a:spcBef>
                        <a:spcAft>
                          <a:spcPts val="0"/>
                        </a:spcAft>
                      </a:pPr>
                      <a:r>
                        <a:rPr lang="en-US" sz="1800" b="1">
                          <a:latin typeface="Times New Roman"/>
                          <a:ea typeface="Times New Roman"/>
                          <a:cs typeface="Times New Roman"/>
                        </a:rPr>
                        <a:t>Staff Salaries</a:t>
                      </a:r>
                      <a:endParaRPr lang="en-US" sz="1600" b="1">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800" b="1">
                          <a:latin typeface="Times New Roman"/>
                          <a:ea typeface="Times New Roman"/>
                          <a:cs typeface="Times New Roman"/>
                        </a:rPr>
                        <a:t>Rs. 80,000</a:t>
                      </a:r>
                      <a:endParaRPr lang="en-US" sz="1600" b="1">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800" b="1">
                          <a:latin typeface="Times New Roman"/>
                          <a:ea typeface="Times New Roman"/>
                          <a:cs typeface="Times New Roman"/>
                        </a:rPr>
                        <a:t>Rs. 50,000</a:t>
                      </a:r>
                      <a:endParaRPr lang="en-US" sz="1600" b="1">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800" b="1">
                          <a:latin typeface="Times New Roman"/>
                          <a:ea typeface="Times New Roman"/>
                          <a:cs typeface="Times New Roman"/>
                        </a:rPr>
                        <a:t>Rs. 50,000</a:t>
                      </a:r>
                      <a:endParaRPr lang="en-US" sz="1600" b="1">
                        <a:latin typeface="Calibri"/>
                        <a:ea typeface="Times New Roman"/>
                        <a:cs typeface="Times New Roman"/>
                      </a:endParaRPr>
                    </a:p>
                  </a:txBody>
                  <a:tcPr marL="68580" marR="68580" marT="0" marB="0"/>
                </a:tc>
              </a:tr>
              <a:tr h="1028513">
                <a:tc>
                  <a:txBody>
                    <a:bodyPr/>
                    <a:lstStyle/>
                    <a:p>
                      <a:pPr marL="0" marR="0" algn="just">
                        <a:lnSpc>
                          <a:spcPct val="150000"/>
                        </a:lnSpc>
                        <a:spcBef>
                          <a:spcPts val="0"/>
                        </a:spcBef>
                        <a:spcAft>
                          <a:spcPts val="0"/>
                        </a:spcAft>
                      </a:pPr>
                      <a:r>
                        <a:rPr lang="en-US" sz="1800" b="1">
                          <a:latin typeface="Times New Roman"/>
                          <a:ea typeface="Times New Roman"/>
                          <a:cs typeface="Times New Roman"/>
                        </a:rPr>
                        <a:t>Total</a:t>
                      </a:r>
                      <a:endParaRPr lang="en-US" sz="1600" b="1">
                        <a:latin typeface="Calibri"/>
                        <a:ea typeface="Times New Roman"/>
                        <a:cs typeface="Times New Roman"/>
                      </a:endParaRPr>
                    </a:p>
                  </a:txBody>
                  <a:tcPr marL="68580" marR="68580" marT="0" marB="0"/>
                </a:tc>
                <a:tc>
                  <a:txBody>
                    <a:bodyPr/>
                    <a:lstStyle/>
                    <a:p>
                      <a:r>
                        <a:rPr lang="en-US" sz="1800" b="1" dirty="0">
                          <a:latin typeface="Times New Roman"/>
                          <a:ea typeface="Times New Roman"/>
                          <a:cs typeface="Times New Roman"/>
                        </a:rPr>
                        <a:t>Rs. </a:t>
                      </a:r>
                      <a:r>
                        <a:rPr kumimoji="0" lang="en-US" sz="1800" b="1" kern="1200" dirty="0" smtClean="0">
                          <a:solidFill>
                            <a:schemeClr val="dk1"/>
                          </a:solidFill>
                          <a:latin typeface="+mn-lt"/>
                          <a:ea typeface="+mn-ea"/>
                          <a:cs typeface="+mn-cs"/>
                        </a:rPr>
                        <a:t>9,361,720 </a:t>
                      </a:r>
                      <a:endParaRPr kumimoji="0" lang="en-US" sz="1800" b="1" kern="1200" dirty="0">
                        <a:solidFill>
                          <a:schemeClr val="dk1"/>
                        </a:solidFill>
                        <a:latin typeface="+mn-lt"/>
                        <a:ea typeface="+mn-ea"/>
                        <a:cs typeface="+mn-cs"/>
                      </a:endParaRPr>
                    </a:p>
                  </a:txBody>
                  <a:tcPr marL="68580" marR="68580" marT="0" marB="0"/>
                </a:tc>
                <a:tc>
                  <a:txBody>
                    <a:bodyPr/>
                    <a:lstStyle/>
                    <a:p>
                      <a:pPr marL="0" marR="0" algn="just">
                        <a:lnSpc>
                          <a:spcPct val="150000"/>
                        </a:lnSpc>
                        <a:spcBef>
                          <a:spcPts val="0"/>
                        </a:spcBef>
                        <a:spcAft>
                          <a:spcPts val="0"/>
                        </a:spcAft>
                      </a:pPr>
                      <a:r>
                        <a:rPr lang="en-US" sz="1800" b="1" dirty="0">
                          <a:latin typeface="Times New Roman"/>
                          <a:ea typeface="Times New Roman"/>
                          <a:cs typeface="Times New Roman"/>
                        </a:rPr>
                        <a:t>Rs. </a:t>
                      </a:r>
                      <a:r>
                        <a:rPr lang="en-US" sz="1800" b="1" dirty="0">
                          <a:solidFill>
                            <a:srgbClr val="000000"/>
                          </a:solidFill>
                          <a:latin typeface="Times New Roman"/>
                          <a:ea typeface="Times New Roman"/>
                          <a:cs typeface="Times New Roman"/>
                        </a:rPr>
                        <a:t> 4,290,800 </a:t>
                      </a:r>
                      <a:endParaRPr lang="en-US" sz="1600" b="1" dirty="0">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800" b="1" dirty="0">
                          <a:latin typeface="Times New Roman"/>
                          <a:ea typeface="Times New Roman"/>
                          <a:cs typeface="Times New Roman"/>
                        </a:rPr>
                        <a:t>Rs.</a:t>
                      </a:r>
                      <a:r>
                        <a:rPr lang="en-US" sz="1800" b="1" dirty="0">
                          <a:solidFill>
                            <a:srgbClr val="000000"/>
                          </a:solidFill>
                          <a:latin typeface="Times New Roman"/>
                          <a:ea typeface="Times New Roman"/>
                          <a:cs typeface="Times New Roman"/>
                        </a:rPr>
                        <a:t>  4,257,500 </a:t>
                      </a:r>
                      <a:endParaRPr lang="en-US" sz="1600" b="1" dirty="0">
                        <a:latin typeface="Calibri"/>
                        <a:ea typeface="Times New Roman"/>
                        <a:cs typeface="Times New Roman"/>
                      </a:endParaRPr>
                    </a:p>
                  </a:txBody>
                  <a:tcPr marL="68580" marR="68580" marT="0" marB="0"/>
                </a:tc>
              </a:tr>
            </a:tbl>
          </a:graphicData>
        </a:graphic>
      </p:graphicFrame>
      <p:sp>
        <p:nvSpPr>
          <p:cNvPr id="4" name="Date Placeholder 3"/>
          <p:cNvSpPr>
            <a:spLocks noGrp="1"/>
          </p:cNvSpPr>
          <p:nvPr>
            <p:ph type="dt" sz="half" idx="10"/>
          </p:nvPr>
        </p:nvSpPr>
        <p:spPr/>
        <p:txBody>
          <a:bodyPr/>
          <a:lstStyle/>
          <a:p>
            <a:fld id="{0DB7F76F-B758-4E70-8068-89F2ABBECDFC}" type="datetime1">
              <a:rPr lang="en-US" smtClean="0"/>
              <a:pPr/>
              <a:t>5/2/2012</a:t>
            </a:fld>
            <a:endParaRPr lang="en-US"/>
          </a:p>
        </p:txBody>
      </p:sp>
      <p:sp>
        <p:nvSpPr>
          <p:cNvPr id="5" name="Slide Number Placeholder 4"/>
          <p:cNvSpPr>
            <a:spLocks noGrp="1"/>
          </p:cNvSpPr>
          <p:nvPr>
            <p:ph type="sldNum" sz="quarter" idx="12"/>
          </p:nvPr>
        </p:nvSpPr>
        <p:spPr/>
        <p:txBody>
          <a:bodyPr/>
          <a:lstStyle/>
          <a:p>
            <a:fld id="{7AAC020F-4B93-4166-864B-4CB989B9FC9E}" type="slidenum">
              <a:rPr lang="en-US" smtClean="0"/>
              <a:pPr/>
              <a:t>14</a:t>
            </a:fld>
            <a:endParaRPr lang="en-US"/>
          </a:p>
        </p:txBody>
      </p:sp>
    </p:spTree>
  </p:cSld>
  <p:clrMapOvr>
    <a:masterClrMapping/>
  </p:clrMapOvr>
  <p:transition>
    <p:pull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a:solidFill>
            <a:schemeClr val="accent1"/>
          </a:solidFill>
        </p:spPr>
        <p:txBody>
          <a:bodyPr>
            <a:normAutofit fontScale="90000"/>
          </a:bodyPr>
          <a:lstStyle/>
          <a:p>
            <a:pPr algn="ctr"/>
            <a:r>
              <a:rPr lang="en-US" b="1" u="sng" dirty="0" smtClean="0">
                <a:solidFill>
                  <a:schemeClr val="bg1"/>
                </a:solidFill>
              </a:rPr>
              <a:t>LIMITATIONS OF THE STUDY</a:t>
            </a:r>
            <a:endParaRPr lang="en-US" dirty="0">
              <a:solidFill>
                <a:schemeClr val="bg1"/>
              </a:solidFill>
            </a:endParaRPr>
          </a:p>
        </p:txBody>
      </p:sp>
      <p:sp>
        <p:nvSpPr>
          <p:cNvPr id="3" name="Content Placeholder 2"/>
          <p:cNvSpPr>
            <a:spLocks noGrp="1"/>
          </p:cNvSpPr>
          <p:nvPr>
            <p:ph sz="quarter" idx="1"/>
          </p:nvPr>
        </p:nvSpPr>
        <p:spPr>
          <a:xfrm>
            <a:off x="381000" y="990600"/>
            <a:ext cx="7772400" cy="4572000"/>
          </a:xfrm>
        </p:spPr>
        <p:txBody>
          <a:bodyPr/>
          <a:lstStyle/>
          <a:p>
            <a:pPr lvl="0"/>
            <a:r>
              <a:rPr lang="en-US" dirty="0" smtClean="0"/>
              <a:t>Patients were interviewed personally after briefing them on EMR so patient’s response may be biased.</a:t>
            </a:r>
          </a:p>
          <a:p>
            <a:pPr lvl="0"/>
            <a:endParaRPr lang="en-US" dirty="0" smtClean="0"/>
          </a:p>
          <a:p>
            <a:pPr lvl="0"/>
            <a:r>
              <a:rPr lang="en-US" dirty="0" smtClean="0"/>
              <a:t>Since EMR is newer method of data management in Indian hospitals not much information could be gathered in Indian context.</a:t>
            </a:r>
          </a:p>
          <a:p>
            <a:endParaRPr lang="en-US" dirty="0"/>
          </a:p>
        </p:txBody>
      </p:sp>
      <p:sp>
        <p:nvSpPr>
          <p:cNvPr id="4" name="Date Placeholder 3"/>
          <p:cNvSpPr>
            <a:spLocks noGrp="1"/>
          </p:cNvSpPr>
          <p:nvPr>
            <p:ph type="dt" sz="half" idx="10"/>
          </p:nvPr>
        </p:nvSpPr>
        <p:spPr/>
        <p:txBody>
          <a:bodyPr/>
          <a:lstStyle/>
          <a:p>
            <a:fld id="{346EDEE1-CEBD-428D-87E8-71F496F08806}" type="datetime1">
              <a:rPr lang="en-US" smtClean="0"/>
              <a:pPr/>
              <a:t>5/2/2012</a:t>
            </a:fld>
            <a:endParaRPr lang="en-US"/>
          </a:p>
        </p:txBody>
      </p:sp>
      <p:sp>
        <p:nvSpPr>
          <p:cNvPr id="5" name="Slide Number Placeholder 4"/>
          <p:cNvSpPr>
            <a:spLocks noGrp="1"/>
          </p:cNvSpPr>
          <p:nvPr>
            <p:ph type="sldNum" sz="quarter" idx="12"/>
          </p:nvPr>
        </p:nvSpPr>
        <p:spPr/>
        <p:txBody>
          <a:bodyPr/>
          <a:lstStyle/>
          <a:p>
            <a:fld id="{7AAC020F-4B93-4166-864B-4CB989B9FC9E}" type="slidenum">
              <a:rPr lang="en-US" smtClean="0"/>
              <a:pPr/>
              <a:t>15</a:t>
            </a:fld>
            <a:endParaRPr lang="en-US"/>
          </a:p>
        </p:txBody>
      </p:sp>
    </p:spTree>
  </p:cSld>
  <p:clrMapOvr>
    <a:masterClrMapping/>
  </p:clrMapOvr>
  <p:transition>
    <p:pull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a:solidFill>
            <a:schemeClr val="accent1"/>
          </a:solidFill>
        </p:spPr>
        <p:txBody>
          <a:bodyPr>
            <a:normAutofit fontScale="90000"/>
          </a:bodyPr>
          <a:lstStyle/>
          <a:p>
            <a:pPr algn="ctr"/>
            <a:r>
              <a:rPr lang="en-US" b="1" u="sng" dirty="0" smtClean="0">
                <a:solidFill>
                  <a:schemeClr val="bg1"/>
                </a:solidFill>
              </a:rPr>
              <a:t>CONCLUSION</a:t>
            </a:r>
            <a:endParaRPr lang="en-US" dirty="0">
              <a:solidFill>
                <a:schemeClr val="bg1"/>
              </a:solidFill>
            </a:endParaRPr>
          </a:p>
        </p:txBody>
      </p:sp>
      <p:sp>
        <p:nvSpPr>
          <p:cNvPr id="3" name="Content Placeholder 2"/>
          <p:cNvSpPr>
            <a:spLocks noGrp="1"/>
          </p:cNvSpPr>
          <p:nvPr>
            <p:ph sz="quarter" idx="1"/>
          </p:nvPr>
        </p:nvSpPr>
        <p:spPr>
          <a:xfrm>
            <a:off x="304800" y="914400"/>
            <a:ext cx="8610600" cy="5715000"/>
          </a:xfrm>
        </p:spPr>
        <p:txBody>
          <a:bodyPr>
            <a:normAutofit fontScale="92500" lnSpcReduction="10000"/>
          </a:bodyPr>
          <a:lstStyle/>
          <a:p>
            <a:pPr algn="just"/>
            <a:r>
              <a:rPr lang="en-US" dirty="0" smtClean="0"/>
              <a:t>The evaluation is carried out based on the current trends in medical record in practice, the response of acceptance by end users towards EMR along with technical and financial feasibility.</a:t>
            </a:r>
          </a:p>
          <a:p>
            <a:pPr algn="just"/>
            <a:endParaRPr lang="en-US" dirty="0" smtClean="0"/>
          </a:p>
          <a:p>
            <a:pPr algn="just"/>
            <a:r>
              <a:rPr lang="en-US" dirty="0" smtClean="0"/>
              <a:t>Trend analysis shows that the hospitals are moving towards digitalization of medical records. </a:t>
            </a:r>
          </a:p>
          <a:p>
            <a:pPr algn="just"/>
            <a:endParaRPr lang="en-US" dirty="0" smtClean="0"/>
          </a:p>
          <a:p>
            <a:pPr algn="just"/>
            <a:r>
              <a:rPr lang="en-US" dirty="0" smtClean="0"/>
              <a:t>The survey done for acceptance by end users indicate that they believe that there would be significant improvement in patient care access to patient data, improved quality of services provided by hospitals and they are ready to accept the new record system.</a:t>
            </a:r>
          </a:p>
          <a:p>
            <a:pPr algn="just"/>
            <a:endParaRPr lang="en-US" dirty="0" smtClean="0"/>
          </a:p>
          <a:p>
            <a:pPr algn="just"/>
            <a:r>
              <a:rPr lang="en-US" dirty="0" smtClean="0"/>
              <a:t>The evaluation of technical and financial aspect of electronic medical record system with current system reveals that it is favorable to implement new record system.</a:t>
            </a:r>
          </a:p>
          <a:p>
            <a:pPr algn="just"/>
            <a:endParaRPr lang="en-US" dirty="0"/>
          </a:p>
        </p:txBody>
      </p:sp>
      <p:sp>
        <p:nvSpPr>
          <p:cNvPr id="4" name="Date Placeholder 3"/>
          <p:cNvSpPr>
            <a:spLocks noGrp="1"/>
          </p:cNvSpPr>
          <p:nvPr>
            <p:ph type="dt" sz="half" idx="10"/>
          </p:nvPr>
        </p:nvSpPr>
        <p:spPr/>
        <p:txBody>
          <a:bodyPr/>
          <a:lstStyle/>
          <a:p>
            <a:fld id="{29001C3E-C767-47B9-841A-F1EAFBEEFC32}" type="datetime1">
              <a:rPr lang="en-US" smtClean="0"/>
              <a:pPr/>
              <a:t>5/2/2012</a:t>
            </a:fld>
            <a:endParaRPr lang="en-US"/>
          </a:p>
        </p:txBody>
      </p:sp>
      <p:sp>
        <p:nvSpPr>
          <p:cNvPr id="5" name="Slide Number Placeholder 4"/>
          <p:cNvSpPr>
            <a:spLocks noGrp="1"/>
          </p:cNvSpPr>
          <p:nvPr>
            <p:ph type="sldNum" sz="quarter" idx="12"/>
          </p:nvPr>
        </p:nvSpPr>
        <p:spPr/>
        <p:txBody>
          <a:bodyPr/>
          <a:lstStyle/>
          <a:p>
            <a:fld id="{7AAC020F-4B93-4166-864B-4CB989B9FC9E}" type="slidenum">
              <a:rPr lang="en-US" smtClean="0"/>
              <a:pPr/>
              <a:t>16</a:t>
            </a:fld>
            <a:endParaRPr lang="en-US"/>
          </a:p>
        </p:txBody>
      </p:sp>
    </p:spTree>
  </p:cSld>
  <p:clrMapOvr>
    <a:masterClrMapping/>
  </p:clrMapOvr>
  <p:transition spd="slow">
    <p:pull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76200"/>
            <a:ext cx="9144000" cy="639762"/>
          </a:xfrm>
          <a:solidFill>
            <a:schemeClr val="accent1"/>
          </a:solidFill>
        </p:spPr>
        <p:txBody>
          <a:bodyPr>
            <a:normAutofit fontScale="90000"/>
          </a:bodyPr>
          <a:lstStyle/>
          <a:p>
            <a:pPr algn="ctr"/>
            <a:r>
              <a:rPr lang="en-US" b="1" dirty="0" smtClean="0">
                <a:solidFill>
                  <a:schemeClr val="bg1"/>
                </a:solidFill>
              </a:rPr>
              <a:t>Recommendation</a:t>
            </a:r>
            <a:endParaRPr lang="en-US" b="1" dirty="0">
              <a:solidFill>
                <a:schemeClr val="bg1"/>
              </a:solidFill>
            </a:endParaRPr>
          </a:p>
        </p:txBody>
      </p:sp>
      <p:sp>
        <p:nvSpPr>
          <p:cNvPr id="7" name="Content Placeholder 6"/>
          <p:cNvSpPr>
            <a:spLocks noGrp="1"/>
          </p:cNvSpPr>
          <p:nvPr>
            <p:ph sz="quarter" idx="1"/>
          </p:nvPr>
        </p:nvSpPr>
        <p:spPr>
          <a:xfrm>
            <a:off x="381000" y="762000"/>
            <a:ext cx="8305800" cy="5791200"/>
          </a:xfrm>
        </p:spPr>
        <p:txBody>
          <a:bodyPr>
            <a:normAutofit lnSpcReduction="10000"/>
          </a:bodyPr>
          <a:lstStyle/>
          <a:p>
            <a:pPr lvl="0" algn="just"/>
            <a:r>
              <a:rPr lang="en-US" dirty="0" smtClean="0"/>
              <a:t>Keeping into the view, the technical and financial aspects the implementation strategy can be planned to implement EMR.</a:t>
            </a:r>
          </a:p>
          <a:p>
            <a:pPr lvl="0" algn="just"/>
            <a:endParaRPr lang="en-US" dirty="0" smtClean="0"/>
          </a:p>
          <a:p>
            <a:pPr lvl="0" algn="just"/>
            <a:r>
              <a:rPr lang="en-US" dirty="0" smtClean="0"/>
              <a:t>EMR can reduce overheads and optimum resource utilization is necessary.</a:t>
            </a:r>
          </a:p>
          <a:p>
            <a:pPr lvl="0" algn="just"/>
            <a:endParaRPr lang="en-US" dirty="0" smtClean="0"/>
          </a:p>
          <a:p>
            <a:pPr lvl="0" algn="just"/>
            <a:r>
              <a:rPr lang="en-US" dirty="0" smtClean="0"/>
              <a:t>Adopting EMR will be beneficial for accreditation of hospitals.</a:t>
            </a:r>
          </a:p>
          <a:p>
            <a:pPr lvl="0" algn="just"/>
            <a:endParaRPr lang="en-US" dirty="0" smtClean="0"/>
          </a:p>
          <a:p>
            <a:pPr lvl="0" algn="just"/>
            <a:r>
              <a:rPr lang="en-US" dirty="0" smtClean="0"/>
              <a:t>The EMR can provide access to patient information at anytime and anywhere, since medical tourism is picking up in India this would be one of the competitive advantage for the hospitals.</a:t>
            </a:r>
          </a:p>
          <a:p>
            <a:pPr lvl="0" algn="just"/>
            <a:endParaRPr lang="en-US" dirty="0" smtClean="0"/>
          </a:p>
          <a:p>
            <a:pPr lvl="0" algn="just"/>
            <a:r>
              <a:rPr lang="en-US" dirty="0" smtClean="0"/>
              <a:t>EMR would improve customer relationship and will help create improved brand image.</a:t>
            </a:r>
          </a:p>
          <a:p>
            <a:pPr algn="just"/>
            <a:endParaRPr lang="en-US" dirty="0"/>
          </a:p>
        </p:txBody>
      </p:sp>
    </p:spTree>
  </p:cSld>
  <p:clrMapOvr>
    <a:masterClrMapping/>
  </p:clrMapOvr>
  <p:transition>
    <p:pull dir="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715962"/>
          </a:xfrm>
          <a:solidFill>
            <a:schemeClr val="accent1"/>
          </a:solidFill>
        </p:spPr>
        <p:txBody>
          <a:bodyPr>
            <a:normAutofit fontScale="90000"/>
          </a:bodyPr>
          <a:lstStyle/>
          <a:p>
            <a:pPr algn="ctr"/>
            <a:r>
              <a:rPr lang="en-US" b="1" dirty="0" smtClean="0">
                <a:solidFill>
                  <a:schemeClr val="bg1"/>
                </a:solidFill>
              </a:rPr>
              <a:t>References</a:t>
            </a:r>
            <a:endParaRPr lang="en-US" b="1" dirty="0">
              <a:solidFill>
                <a:schemeClr val="bg1"/>
              </a:solidFill>
            </a:endParaRPr>
          </a:p>
        </p:txBody>
      </p:sp>
      <p:sp>
        <p:nvSpPr>
          <p:cNvPr id="3" name="Date Placeholder 2"/>
          <p:cNvSpPr>
            <a:spLocks noGrp="1"/>
          </p:cNvSpPr>
          <p:nvPr>
            <p:ph type="dt" sz="half" idx="10"/>
          </p:nvPr>
        </p:nvSpPr>
        <p:spPr/>
        <p:txBody>
          <a:bodyPr/>
          <a:lstStyle/>
          <a:p>
            <a:fld id="{EF569C34-53F1-4C20-9EDD-6958D211D222}" type="datetime1">
              <a:rPr lang="en-US" smtClean="0"/>
              <a:pPr/>
              <a:t>5/2/2012</a:t>
            </a:fld>
            <a:endParaRPr lang="en-US"/>
          </a:p>
        </p:txBody>
      </p:sp>
      <p:sp>
        <p:nvSpPr>
          <p:cNvPr id="4" name="Slide Number Placeholder 3"/>
          <p:cNvSpPr>
            <a:spLocks noGrp="1"/>
          </p:cNvSpPr>
          <p:nvPr>
            <p:ph type="sldNum" sz="quarter" idx="12"/>
          </p:nvPr>
        </p:nvSpPr>
        <p:spPr/>
        <p:txBody>
          <a:bodyPr/>
          <a:lstStyle/>
          <a:p>
            <a:fld id="{7AAC020F-4B93-4166-864B-4CB989B9FC9E}" type="slidenum">
              <a:rPr lang="en-US" smtClean="0"/>
              <a:pPr/>
              <a:t>18</a:t>
            </a:fld>
            <a:endParaRPr lang="en-US"/>
          </a:p>
        </p:txBody>
      </p:sp>
      <p:sp>
        <p:nvSpPr>
          <p:cNvPr id="5" name="Content Placeholder 4"/>
          <p:cNvSpPr>
            <a:spLocks noGrp="1"/>
          </p:cNvSpPr>
          <p:nvPr>
            <p:ph sz="quarter" idx="1"/>
          </p:nvPr>
        </p:nvSpPr>
        <p:spPr>
          <a:xfrm>
            <a:off x="304800" y="1066800"/>
            <a:ext cx="8382000" cy="5410200"/>
          </a:xfrm>
        </p:spPr>
        <p:txBody>
          <a:bodyPr>
            <a:normAutofit/>
          </a:bodyPr>
          <a:lstStyle/>
          <a:p>
            <a:pPr lvl="0"/>
            <a:r>
              <a:rPr lang="en-US" i="1" dirty="0" smtClean="0"/>
              <a:t>International Journal of Electronic Healthcare (IJEH), Vol. 2, No. 2, 2006, An Examination of the financial feasibility of Electronic Medical Records (EMRs): a case study of tangible and intangible benefits by Steven John Simon, Stuart Jay Simon.</a:t>
            </a:r>
          </a:p>
          <a:p>
            <a:pPr lvl="0"/>
            <a:endParaRPr lang="en-US" i="1" dirty="0" smtClean="0"/>
          </a:p>
          <a:p>
            <a:pPr lvl="0"/>
            <a:r>
              <a:rPr lang="en-US" i="1" dirty="0" smtClean="0"/>
              <a:t>Healthcare IT News and Healthcare Finance News, June 2007, Hybrid medical record an option for some hospitals by Richard </a:t>
            </a:r>
            <a:r>
              <a:rPr lang="en-US" i="1" dirty="0" err="1" smtClean="0"/>
              <a:t>Pizzi</a:t>
            </a:r>
            <a:r>
              <a:rPr lang="en-US" i="1" dirty="0" smtClean="0"/>
              <a:t>.</a:t>
            </a:r>
          </a:p>
          <a:p>
            <a:endParaRPr lang="en-US" i="1" dirty="0" smtClean="0"/>
          </a:p>
          <a:p>
            <a:r>
              <a:rPr lang="en-US" i="1" dirty="0" smtClean="0"/>
              <a:t>California Healthcare Foundation, Oct. 2003, Use and adaptation of computer-based patient records by David J </a:t>
            </a:r>
            <a:r>
              <a:rPr lang="en-US" i="1" dirty="0" err="1" smtClean="0"/>
              <a:t>Brailer</a:t>
            </a:r>
            <a:r>
              <a:rPr lang="en-US" i="1" dirty="0" smtClean="0"/>
              <a:t>, Emi L. </a:t>
            </a:r>
            <a:r>
              <a:rPr lang="en-US" i="1" dirty="0" err="1" smtClean="0"/>
              <a:t>Terasawa</a:t>
            </a:r>
            <a:r>
              <a:rPr lang="en-US" i="1" dirty="0" smtClean="0"/>
              <a:t> A.B.D.</a:t>
            </a:r>
            <a:endParaRPr lang="en-US" i="1" dirty="0"/>
          </a:p>
        </p:txBody>
      </p:sp>
    </p:spTree>
  </p:cSld>
  <p:clrMapOvr>
    <a:masterClrMapping/>
  </p:clrMapOvr>
  <p:transition>
    <p:pull dir="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F569C34-53F1-4C20-9EDD-6958D211D222}" type="datetime1">
              <a:rPr lang="en-US" smtClean="0"/>
              <a:pPr/>
              <a:t>5/2/2012</a:t>
            </a:fld>
            <a:endParaRPr lang="en-US"/>
          </a:p>
        </p:txBody>
      </p:sp>
      <p:sp>
        <p:nvSpPr>
          <p:cNvPr id="4" name="Slide Number Placeholder 3"/>
          <p:cNvSpPr>
            <a:spLocks noGrp="1"/>
          </p:cNvSpPr>
          <p:nvPr>
            <p:ph type="sldNum" sz="quarter" idx="12"/>
          </p:nvPr>
        </p:nvSpPr>
        <p:spPr/>
        <p:txBody>
          <a:bodyPr/>
          <a:lstStyle/>
          <a:p>
            <a:fld id="{7AAC020F-4B93-4166-864B-4CB989B9FC9E}" type="slidenum">
              <a:rPr lang="en-US" smtClean="0"/>
              <a:pPr/>
              <a:t>19</a:t>
            </a:fld>
            <a:endParaRPr lang="en-US"/>
          </a:p>
        </p:txBody>
      </p:sp>
      <p:sp>
        <p:nvSpPr>
          <p:cNvPr id="6" name="Rectangle 5"/>
          <p:cNvSpPr/>
          <p:nvPr/>
        </p:nvSpPr>
        <p:spPr>
          <a:xfrm>
            <a:off x="152400" y="2209800"/>
            <a:ext cx="8686800" cy="2800767"/>
          </a:xfrm>
          <a:prstGeom prst="rect">
            <a:avLst/>
          </a:prstGeom>
          <a:noFill/>
        </p:spPr>
        <p:txBody>
          <a:bodyPr wrap="square" lIns="91440" tIns="45720" rIns="91440" bIns="45720">
            <a:spAutoFit/>
            <a:scene3d>
              <a:camera prst="isometricOffAxis2Left"/>
              <a:lightRig rig="threePt" dir="t"/>
            </a:scene3d>
          </a:bodyPr>
          <a:lstStyle/>
          <a:p>
            <a:pPr algn="ctr"/>
            <a:r>
              <a:rPr lang="en-US" sz="8800" b="1" dirty="0" smtClean="0">
                <a:ln w="18000">
                  <a:solidFill>
                    <a:srgbClr val="00B050"/>
                  </a:solidFill>
                  <a:prstDash val="solid"/>
                  <a:miter lim="800000"/>
                </a:ln>
                <a:solidFill>
                  <a:schemeClr val="accent1">
                    <a:lumMod val="75000"/>
                  </a:schemeClr>
                </a:solidFill>
                <a:effectLst>
                  <a:glow rad="139700">
                    <a:schemeClr val="accent2">
                      <a:satMod val="175000"/>
                      <a:alpha val="40000"/>
                    </a:schemeClr>
                  </a:glow>
                  <a:outerShdw blurRad="60007" dir="2000400" sy="-30000" kx="-800400" algn="bl" rotWithShape="0">
                    <a:prstClr val="black">
                      <a:alpha val="20000"/>
                    </a:prstClr>
                  </a:outerShdw>
                </a:effectLst>
              </a:rPr>
              <a:t>T H A N K    Y O U</a:t>
            </a:r>
          </a:p>
          <a:p>
            <a:pPr algn="ctr"/>
            <a:endParaRPr lang="en-US" sz="8800" b="1" dirty="0">
              <a:ln w="18000">
                <a:solidFill>
                  <a:srgbClr val="00B050"/>
                </a:solidFill>
                <a:prstDash val="solid"/>
                <a:miter lim="800000"/>
              </a:ln>
              <a:solidFill>
                <a:schemeClr val="accent1">
                  <a:lumMod val="75000"/>
                </a:schemeClr>
              </a:solidFill>
              <a:effectLst>
                <a:glow rad="139700">
                  <a:schemeClr val="accent2">
                    <a:satMod val="175000"/>
                    <a:alpha val="40000"/>
                  </a:schemeClr>
                </a:glow>
                <a:outerShdw blurRad="60007" dir="2000400" sy="-30000" kx="-800400" algn="bl" rotWithShape="0">
                  <a:prstClr val="black">
                    <a:alpha val="20000"/>
                  </a:prstClr>
                </a:outerShdw>
              </a:effectLst>
            </a:endParaRPr>
          </a:p>
        </p:txBody>
      </p:sp>
    </p:spTree>
  </p:cSld>
  <p:clrMapOvr>
    <a:masterClrMapping/>
  </p:clrMapOvr>
  <p:transition>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838200"/>
          </a:xfrm>
          <a:solidFill>
            <a:schemeClr val="accent1"/>
          </a:solidFill>
          <a:ln>
            <a:solidFill>
              <a:schemeClr val="accent1"/>
            </a:solidFill>
          </a:ln>
        </p:spPr>
        <p:txBody>
          <a:bodyPr>
            <a:normAutofit/>
          </a:bodyPr>
          <a:lstStyle/>
          <a:p>
            <a:pPr algn="ctr"/>
            <a:r>
              <a:rPr lang="en-US" b="1" dirty="0" smtClean="0">
                <a:solidFill>
                  <a:schemeClr val="bg1"/>
                </a:solidFill>
              </a:rPr>
              <a:t>Reflective from the Internship</a:t>
            </a:r>
            <a:endParaRPr lang="en-US" dirty="0">
              <a:solidFill>
                <a:schemeClr val="bg1"/>
              </a:solidFill>
            </a:endParaRPr>
          </a:p>
        </p:txBody>
      </p:sp>
      <p:sp>
        <p:nvSpPr>
          <p:cNvPr id="3" name="Content Placeholder 2"/>
          <p:cNvSpPr>
            <a:spLocks noGrp="1"/>
          </p:cNvSpPr>
          <p:nvPr>
            <p:ph sz="quarter" idx="1"/>
          </p:nvPr>
        </p:nvSpPr>
        <p:spPr>
          <a:xfrm>
            <a:off x="304800" y="1219200"/>
            <a:ext cx="8305800" cy="5029200"/>
          </a:xfrm>
        </p:spPr>
        <p:txBody>
          <a:bodyPr>
            <a:normAutofit fontScale="92500" lnSpcReduction="20000"/>
          </a:bodyPr>
          <a:lstStyle/>
          <a:p>
            <a:pPr algn="just">
              <a:buFont typeface="Arial" pitchFamily="34" charset="0"/>
              <a:buChar char="•"/>
            </a:pPr>
            <a:r>
              <a:rPr lang="en-GB" dirty="0" smtClean="0"/>
              <a:t> HealthCare </a:t>
            </a:r>
            <a:r>
              <a:rPr lang="en-GB" dirty="0" err="1" smtClean="0"/>
              <a:t>InfoXchange</a:t>
            </a:r>
            <a:r>
              <a:rPr lang="en-GB" dirty="0" smtClean="0"/>
              <a:t> India Pvt. Ltd. (HCX) is a healthcare company that aims at simplifying processes related to healthcare in India.</a:t>
            </a:r>
          </a:p>
          <a:p>
            <a:pPr algn="just">
              <a:buFont typeface="Arial" pitchFamily="34" charset="0"/>
              <a:buChar char="•"/>
            </a:pPr>
            <a:endParaRPr lang="en-GB" dirty="0" smtClean="0"/>
          </a:p>
          <a:p>
            <a:pPr algn="just">
              <a:buFont typeface="Arial" pitchFamily="34" charset="0"/>
              <a:buChar char="•"/>
            </a:pPr>
            <a:r>
              <a:rPr lang="en-GB" dirty="0" smtClean="0"/>
              <a:t>It started its unprecedented journey on the 3rd of October 2009 with strength of 10 employees. </a:t>
            </a:r>
          </a:p>
          <a:p>
            <a:pPr algn="just">
              <a:buFont typeface="Arial" pitchFamily="34" charset="0"/>
              <a:buChar char="•"/>
            </a:pPr>
            <a:endParaRPr lang="en-GB" dirty="0" smtClean="0"/>
          </a:p>
          <a:p>
            <a:pPr algn="just">
              <a:buFont typeface="Arial" pitchFamily="34" charset="0"/>
              <a:buChar char="•"/>
            </a:pPr>
            <a:r>
              <a:rPr lang="en-GB" dirty="0" smtClean="0"/>
              <a:t>HCX is the joint venture of Bajaj Capital, India and IGI, USA. </a:t>
            </a:r>
          </a:p>
          <a:p>
            <a:pPr algn="just">
              <a:buFont typeface="Arial" pitchFamily="34" charset="0"/>
              <a:buChar char="•"/>
            </a:pPr>
            <a:endParaRPr lang="en-GB" dirty="0" smtClean="0"/>
          </a:p>
          <a:p>
            <a:pPr algn="just">
              <a:buFont typeface="Arial" pitchFamily="34" charset="0"/>
              <a:buChar char="•"/>
            </a:pPr>
            <a:r>
              <a:rPr lang="en-GB" dirty="0" smtClean="0"/>
              <a:t>The products offered by HCX are:</a:t>
            </a:r>
          </a:p>
          <a:p>
            <a:pPr algn="just"/>
            <a:endParaRPr lang="en-IN" dirty="0" smtClean="0"/>
          </a:p>
          <a:p>
            <a:pPr lvl="1" algn="just">
              <a:buFont typeface="Wingdings" pitchFamily="2" charset="2"/>
              <a:buChar char="Ø"/>
            </a:pPr>
            <a:r>
              <a:rPr lang="en-IN" dirty="0" smtClean="0"/>
              <a:t> </a:t>
            </a:r>
            <a:r>
              <a:rPr lang="en-GB" dirty="0" smtClean="0"/>
              <a:t>Personal health records (PHR)</a:t>
            </a:r>
          </a:p>
          <a:p>
            <a:pPr lvl="1" algn="just">
              <a:buFont typeface="Wingdings" pitchFamily="2" charset="2"/>
              <a:buChar char="Ø"/>
            </a:pPr>
            <a:endParaRPr lang="en-GB" dirty="0" smtClean="0"/>
          </a:p>
          <a:p>
            <a:pPr lvl="1" algn="just">
              <a:buFont typeface="Wingdings" pitchFamily="2" charset="2"/>
              <a:buChar char="Ø"/>
            </a:pPr>
            <a:r>
              <a:rPr lang="en-GB" dirty="0" smtClean="0"/>
              <a:t> Online claims data exchange.</a:t>
            </a:r>
          </a:p>
          <a:p>
            <a:pPr lvl="0" algn="just"/>
            <a:endParaRPr lang="en-GB" dirty="0" smtClean="0"/>
          </a:p>
          <a:p>
            <a:pPr lvl="0" algn="just"/>
            <a:endParaRPr lang="en-IN" dirty="0" smtClean="0"/>
          </a:p>
          <a:p>
            <a:pPr algn="just">
              <a:buFont typeface="Arial" pitchFamily="34" charset="0"/>
              <a:buChar char="•"/>
            </a:pPr>
            <a:endParaRPr lang="en-GB" dirty="0" smtClean="0"/>
          </a:p>
          <a:p>
            <a:pPr algn="just"/>
            <a:endParaRPr lang="en-IN" dirty="0" smtClean="0"/>
          </a:p>
          <a:p>
            <a:pPr algn="just"/>
            <a:endParaRPr lang="en-US" dirty="0"/>
          </a:p>
        </p:txBody>
      </p:sp>
      <p:pic>
        <p:nvPicPr>
          <p:cNvPr id="4" name="Picture 2" descr="C:\Users\abhi\Desktop\dissertation\hcx-logo.jpg"/>
          <p:cNvPicPr>
            <a:picLocks noChangeAspect="1" noChangeArrowheads="1"/>
          </p:cNvPicPr>
          <p:nvPr/>
        </p:nvPicPr>
        <p:blipFill>
          <a:blip r:embed="rId2" cstate="print"/>
          <a:srcRect/>
          <a:stretch>
            <a:fillRect/>
          </a:stretch>
        </p:blipFill>
        <p:spPr bwMode="auto">
          <a:xfrm>
            <a:off x="6553200" y="4038600"/>
            <a:ext cx="2181225" cy="2162175"/>
          </a:xfrm>
          <a:prstGeom prst="rect">
            <a:avLst/>
          </a:prstGeom>
          <a:noFill/>
        </p:spPr>
      </p:pic>
      <p:sp>
        <p:nvSpPr>
          <p:cNvPr id="5" name="Date Placeholder 4"/>
          <p:cNvSpPr>
            <a:spLocks noGrp="1"/>
          </p:cNvSpPr>
          <p:nvPr>
            <p:ph type="dt" sz="half" idx="10"/>
          </p:nvPr>
        </p:nvSpPr>
        <p:spPr/>
        <p:txBody>
          <a:bodyPr/>
          <a:lstStyle/>
          <a:p>
            <a:fld id="{EDA8BCBF-3636-4CAA-AF18-31B3EE38B836}" type="datetime1">
              <a:rPr lang="en-US" smtClean="0"/>
              <a:pPr/>
              <a:t>5/2/2012</a:t>
            </a:fld>
            <a:endParaRPr lang="en-US"/>
          </a:p>
        </p:txBody>
      </p:sp>
      <p:sp>
        <p:nvSpPr>
          <p:cNvPr id="6" name="Slide Number Placeholder 5"/>
          <p:cNvSpPr>
            <a:spLocks noGrp="1"/>
          </p:cNvSpPr>
          <p:nvPr>
            <p:ph type="sldNum" sz="quarter" idx="12"/>
          </p:nvPr>
        </p:nvSpPr>
        <p:spPr/>
        <p:txBody>
          <a:bodyPr/>
          <a:lstStyle/>
          <a:p>
            <a:fld id="{7AAC020F-4B93-4166-864B-4CB989B9FC9E}" type="slidenum">
              <a:rPr lang="en-US" smtClean="0"/>
              <a:pPr/>
              <a:t>2</a:t>
            </a:fld>
            <a:endParaRPr lang="en-US"/>
          </a:p>
        </p:txBody>
      </p:sp>
    </p:spTree>
  </p:cSld>
  <p:clrMapOvr>
    <a:masterClrMapping/>
  </p:clrMapOvr>
  <p:transition>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762000"/>
          </a:xfrm>
          <a:solidFill>
            <a:schemeClr val="accent1"/>
          </a:solidFill>
        </p:spPr>
        <p:txBody>
          <a:bodyPr/>
          <a:lstStyle/>
          <a:p>
            <a:pPr algn="ctr"/>
            <a:r>
              <a:rPr lang="en-US" b="1" dirty="0" smtClean="0">
                <a:solidFill>
                  <a:schemeClr val="bg1"/>
                </a:solidFill>
              </a:rPr>
              <a:t>Project Introduction </a:t>
            </a:r>
            <a:endParaRPr lang="en-US" dirty="0">
              <a:solidFill>
                <a:schemeClr val="bg1"/>
              </a:solidFill>
            </a:endParaRPr>
          </a:p>
        </p:txBody>
      </p:sp>
      <p:sp>
        <p:nvSpPr>
          <p:cNvPr id="3" name="Content Placeholder 2"/>
          <p:cNvSpPr>
            <a:spLocks noGrp="1"/>
          </p:cNvSpPr>
          <p:nvPr>
            <p:ph sz="quarter" idx="1"/>
          </p:nvPr>
        </p:nvSpPr>
        <p:spPr>
          <a:xfrm>
            <a:off x="304800" y="990600"/>
            <a:ext cx="8534400" cy="5562600"/>
          </a:xfrm>
        </p:spPr>
        <p:txBody>
          <a:bodyPr>
            <a:normAutofit/>
          </a:bodyPr>
          <a:lstStyle/>
          <a:p>
            <a:pPr algn="just"/>
            <a:r>
              <a:rPr lang="en-US" dirty="0" smtClean="0"/>
              <a:t>The Medical Record Department maintains records and documents relating to the patient care. </a:t>
            </a:r>
          </a:p>
          <a:p>
            <a:pPr algn="just"/>
            <a:r>
              <a:rPr lang="en-US" dirty="0" smtClean="0"/>
              <a:t>Its main functions are filling, indexing and retrieving of medical records. </a:t>
            </a:r>
          </a:p>
          <a:p>
            <a:pPr algn="just"/>
            <a:r>
              <a:rPr lang="en-US" dirty="0" smtClean="0"/>
              <a:t>The primary purpose of establishing a MRD is to render service to patient, medical staff and hospital administration in support of good patient care.</a:t>
            </a:r>
          </a:p>
          <a:p>
            <a:r>
              <a:rPr lang="en-US" dirty="0" smtClean="0"/>
              <a:t>Three main basic principles of medical records are:</a:t>
            </a:r>
          </a:p>
          <a:p>
            <a:pPr lvl="1">
              <a:buFont typeface="Wingdings" pitchFamily="2" charset="2"/>
              <a:buChar char="Ø"/>
            </a:pPr>
            <a:r>
              <a:rPr lang="en-US" dirty="0" smtClean="0"/>
              <a:t>They must be accurately written</a:t>
            </a:r>
          </a:p>
          <a:p>
            <a:pPr lvl="1">
              <a:buFont typeface="Wingdings" pitchFamily="2" charset="2"/>
              <a:buChar char="Ø"/>
            </a:pPr>
            <a:r>
              <a:rPr lang="en-US" dirty="0" smtClean="0"/>
              <a:t>Properly filed </a:t>
            </a:r>
          </a:p>
          <a:p>
            <a:pPr lvl="1">
              <a:buFont typeface="Wingdings" pitchFamily="2" charset="2"/>
              <a:buChar char="Ø"/>
            </a:pPr>
            <a:r>
              <a:rPr lang="en-US" dirty="0" smtClean="0"/>
              <a:t>Easily accessible</a:t>
            </a:r>
          </a:p>
          <a:p>
            <a:pPr algn="just"/>
            <a:endParaRPr lang="en-US" dirty="0"/>
          </a:p>
        </p:txBody>
      </p:sp>
      <p:sp>
        <p:nvSpPr>
          <p:cNvPr id="4" name="Date Placeholder 3"/>
          <p:cNvSpPr>
            <a:spLocks noGrp="1"/>
          </p:cNvSpPr>
          <p:nvPr>
            <p:ph type="dt" sz="half" idx="10"/>
          </p:nvPr>
        </p:nvSpPr>
        <p:spPr/>
        <p:txBody>
          <a:bodyPr/>
          <a:lstStyle/>
          <a:p>
            <a:fld id="{635F97D9-D8E0-4FA0-A736-D5BB3D06E7DF}" type="datetime1">
              <a:rPr lang="en-US" smtClean="0"/>
              <a:pPr/>
              <a:t>5/2/2012</a:t>
            </a:fld>
            <a:endParaRPr lang="en-US"/>
          </a:p>
        </p:txBody>
      </p:sp>
      <p:sp>
        <p:nvSpPr>
          <p:cNvPr id="5" name="Slide Number Placeholder 4"/>
          <p:cNvSpPr>
            <a:spLocks noGrp="1"/>
          </p:cNvSpPr>
          <p:nvPr>
            <p:ph type="sldNum" sz="quarter" idx="12"/>
          </p:nvPr>
        </p:nvSpPr>
        <p:spPr/>
        <p:txBody>
          <a:bodyPr/>
          <a:lstStyle/>
          <a:p>
            <a:fld id="{7AAC020F-4B93-4166-864B-4CB989B9FC9E}" type="slidenum">
              <a:rPr lang="en-US" smtClean="0"/>
              <a:pPr/>
              <a:t>3</a:t>
            </a:fld>
            <a:endParaRPr lang="en-US"/>
          </a:p>
        </p:txBody>
      </p:sp>
    </p:spTree>
  </p:cSld>
  <p:clrMapOvr>
    <a:masterClrMapping/>
  </p:clrMapOvr>
  <p:transition>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762000"/>
          </a:xfrm>
          <a:solidFill>
            <a:schemeClr val="accent1"/>
          </a:solidFill>
        </p:spPr>
        <p:txBody>
          <a:bodyPr>
            <a:normAutofit/>
          </a:bodyPr>
          <a:lstStyle/>
          <a:p>
            <a:pPr algn="ctr"/>
            <a:r>
              <a:rPr lang="en-US" b="1" u="sng" dirty="0" smtClean="0">
                <a:solidFill>
                  <a:schemeClr val="bg1"/>
                </a:solidFill>
              </a:rPr>
              <a:t>STATEMENT OF THE PROBLEM</a:t>
            </a:r>
            <a:endParaRPr lang="en-US" dirty="0">
              <a:solidFill>
                <a:schemeClr val="bg1"/>
              </a:solidFill>
            </a:endParaRPr>
          </a:p>
        </p:txBody>
      </p:sp>
      <p:sp>
        <p:nvSpPr>
          <p:cNvPr id="3" name="Content Placeholder 2"/>
          <p:cNvSpPr>
            <a:spLocks noGrp="1"/>
          </p:cNvSpPr>
          <p:nvPr>
            <p:ph sz="quarter" idx="1"/>
          </p:nvPr>
        </p:nvSpPr>
        <p:spPr>
          <a:xfrm>
            <a:off x="228600" y="990600"/>
            <a:ext cx="8534400" cy="5867400"/>
          </a:xfrm>
        </p:spPr>
        <p:txBody>
          <a:bodyPr>
            <a:normAutofit/>
          </a:bodyPr>
          <a:lstStyle/>
          <a:p>
            <a:pPr algn="just">
              <a:buNone/>
            </a:pPr>
            <a:r>
              <a:rPr lang="en-US" dirty="0" smtClean="0"/>
              <a:t>	</a:t>
            </a:r>
          </a:p>
          <a:p>
            <a:pPr algn="just">
              <a:buFont typeface="Wingdings 2" pitchFamily="18" charset="2"/>
              <a:buChar char=""/>
            </a:pPr>
            <a:r>
              <a:rPr lang="en-US" dirty="0" smtClean="0"/>
              <a:t>Rapid growth in volume of record</a:t>
            </a:r>
          </a:p>
          <a:p>
            <a:pPr algn="just">
              <a:buFont typeface="Wingdings 2" pitchFamily="18" charset="2"/>
              <a:buChar char=""/>
            </a:pPr>
            <a:r>
              <a:rPr lang="en-US" dirty="0" smtClean="0"/>
              <a:t>High risk of data loss </a:t>
            </a:r>
          </a:p>
          <a:p>
            <a:pPr algn="just">
              <a:buFont typeface="Wingdings 2" pitchFamily="18" charset="2"/>
              <a:buChar char=""/>
            </a:pPr>
            <a:r>
              <a:rPr lang="en-US" dirty="0" smtClean="0"/>
              <a:t>Barriers to accessibility </a:t>
            </a:r>
            <a:r>
              <a:rPr lang="en-US" dirty="0" smtClean="0"/>
              <a:t>of</a:t>
            </a:r>
            <a:r>
              <a:rPr lang="en-US" dirty="0" smtClean="0"/>
              <a:t> </a:t>
            </a:r>
            <a:r>
              <a:rPr lang="en-US" dirty="0" smtClean="0"/>
              <a:t>data</a:t>
            </a:r>
          </a:p>
          <a:p>
            <a:pPr algn="just">
              <a:buFont typeface="Wingdings 2" pitchFamily="18" charset="2"/>
              <a:buChar char=""/>
            </a:pPr>
            <a:r>
              <a:rPr lang="en-US" dirty="0" smtClean="0"/>
              <a:t>Retrieving, reusing key data items and decision support systems</a:t>
            </a:r>
          </a:p>
          <a:p>
            <a:pPr algn="just">
              <a:buFont typeface="Wingdings 2" pitchFamily="18" charset="2"/>
              <a:buChar char=""/>
            </a:pPr>
            <a:r>
              <a:rPr lang="en-US" dirty="0" smtClean="0"/>
              <a:t>Space constraint</a:t>
            </a:r>
          </a:p>
          <a:p>
            <a:pPr algn="just">
              <a:buNone/>
            </a:pPr>
            <a:r>
              <a:rPr lang="en-US" b="1" dirty="0" smtClean="0"/>
              <a:t>	</a:t>
            </a:r>
          </a:p>
          <a:p>
            <a:pPr algn="just">
              <a:buNone/>
            </a:pPr>
            <a:r>
              <a:rPr lang="en-US" b="1" dirty="0" smtClean="0"/>
              <a:t>Electronic Medical Record</a:t>
            </a:r>
          </a:p>
          <a:p>
            <a:pPr algn="just">
              <a:buFont typeface="Wingdings 2" pitchFamily="18" charset="2"/>
              <a:buChar char=""/>
            </a:pPr>
            <a:r>
              <a:rPr lang="en-US" dirty="0" smtClean="0"/>
              <a:t>It is a type of computer based documentation of physician-patient encounters that consists of patient’s personal details, clinical findings, investigations, diagnosis, and line of treatment and follow ups.</a:t>
            </a:r>
            <a:r>
              <a:rPr lang="en-US" b="1" dirty="0" smtClean="0"/>
              <a:t> </a:t>
            </a:r>
            <a:r>
              <a:rPr lang="en-US" b="1" dirty="0" smtClean="0">
                <a:solidFill>
                  <a:schemeClr val="bg1"/>
                </a:solidFill>
              </a:rPr>
              <a:t>Medical Records</a:t>
            </a:r>
            <a:endParaRPr lang="en-US" dirty="0"/>
          </a:p>
        </p:txBody>
      </p:sp>
      <p:sp>
        <p:nvSpPr>
          <p:cNvPr id="4" name="Date Placeholder 3"/>
          <p:cNvSpPr>
            <a:spLocks noGrp="1"/>
          </p:cNvSpPr>
          <p:nvPr>
            <p:ph type="dt" sz="half" idx="10"/>
          </p:nvPr>
        </p:nvSpPr>
        <p:spPr/>
        <p:txBody>
          <a:bodyPr/>
          <a:lstStyle/>
          <a:p>
            <a:fld id="{69961552-5FDE-4B3A-9CC4-D923AAB78688}" type="datetime1">
              <a:rPr lang="en-US" smtClean="0"/>
              <a:pPr/>
              <a:t>5/2/2012</a:t>
            </a:fld>
            <a:endParaRPr lang="en-US"/>
          </a:p>
        </p:txBody>
      </p:sp>
      <p:sp>
        <p:nvSpPr>
          <p:cNvPr id="5" name="Slide Number Placeholder 4"/>
          <p:cNvSpPr>
            <a:spLocks noGrp="1"/>
          </p:cNvSpPr>
          <p:nvPr>
            <p:ph type="sldNum" sz="quarter" idx="12"/>
          </p:nvPr>
        </p:nvSpPr>
        <p:spPr/>
        <p:txBody>
          <a:bodyPr/>
          <a:lstStyle/>
          <a:p>
            <a:fld id="{7AAC020F-4B93-4166-864B-4CB989B9FC9E}" type="slidenum">
              <a:rPr lang="en-US" smtClean="0"/>
              <a:pPr/>
              <a:t>4</a:t>
            </a:fld>
            <a:endParaRPr lang="en-US"/>
          </a:p>
        </p:txBody>
      </p:sp>
    </p:spTree>
  </p:cSld>
  <p:clrMapOvr>
    <a:masterClrMapping/>
  </p:clrMapOvr>
  <p:transition>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838200"/>
          </a:xfrm>
          <a:solidFill>
            <a:schemeClr val="accent1"/>
          </a:solidFill>
        </p:spPr>
        <p:txBody>
          <a:bodyPr/>
          <a:lstStyle/>
          <a:p>
            <a:pPr algn="ctr"/>
            <a:r>
              <a:rPr lang="en-US" b="1" dirty="0" smtClean="0">
                <a:solidFill>
                  <a:schemeClr val="bg1"/>
                </a:solidFill>
              </a:rPr>
              <a:t>OBJECTIVES OF THE STUDY</a:t>
            </a:r>
            <a:endParaRPr lang="en-US" dirty="0">
              <a:solidFill>
                <a:schemeClr val="bg1"/>
              </a:solidFill>
            </a:endParaRPr>
          </a:p>
        </p:txBody>
      </p:sp>
      <p:sp>
        <p:nvSpPr>
          <p:cNvPr id="3" name="Content Placeholder 2"/>
          <p:cNvSpPr>
            <a:spLocks noGrp="1"/>
          </p:cNvSpPr>
          <p:nvPr>
            <p:ph sz="quarter" idx="1"/>
          </p:nvPr>
        </p:nvSpPr>
        <p:spPr>
          <a:xfrm>
            <a:off x="228600" y="1066800"/>
            <a:ext cx="8534400" cy="5410200"/>
          </a:xfrm>
        </p:spPr>
        <p:txBody>
          <a:bodyPr>
            <a:normAutofit/>
          </a:bodyPr>
          <a:lstStyle/>
          <a:p>
            <a:pPr lvl="0"/>
            <a:r>
              <a:rPr lang="en-US" dirty="0" smtClean="0"/>
              <a:t>To study the existing processes and procedures of medical record department at Mata </a:t>
            </a:r>
            <a:r>
              <a:rPr lang="en-US" dirty="0" err="1" smtClean="0"/>
              <a:t>Chanan</a:t>
            </a:r>
            <a:r>
              <a:rPr lang="en-US" dirty="0" smtClean="0"/>
              <a:t> Devi </a:t>
            </a:r>
            <a:r>
              <a:rPr lang="en-US" dirty="0" smtClean="0"/>
              <a:t>Hospital, </a:t>
            </a:r>
            <a:r>
              <a:rPr lang="en-US" dirty="0" err="1" smtClean="0"/>
              <a:t>Janakpuri</a:t>
            </a:r>
            <a:r>
              <a:rPr lang="en-US" dirty="0" smtClean="0"/>
              <a:t>.</a:t>
            </a:r>
            <a:endParaRPr lang="en-US" dirty="0" smtClean="0"/>
          </a:p>
          <a:p>
            <a:pPr lvl="0"/>
            <a:r>
              <a:rPr lang="en-US" dirty="0" smtClean="0"/>
              <a:t>To analyze the awareness, acceptability and perceived utility of electronic medical record (EMR) system among the end users of medical record.</a:t>
            </a:r>
          </a:p>
          <a:p>
            <a:pPr lvl="0"/>
            <a:r>
              <a:rPr lang="en-US" dirty="0" smtClean="0"/>
              <a:t> To access the technical and financial feasibility for implementing electronic medical record (EMR) system in the hospital under study.</a:t>
            </a:r>
          </a:p>
          <a:p>
            <a:pPr lvl="0"/>
            <a:r>
              <a:rPr lang="en-US" dirty="0" smtClean="0"/>
              <a:t>Based on gathered information, observation and analysis give recommendations for implementation of electronic medical record (EMR) system at </a:t>
            </a:r>
            <a:r>
              <a:rPr lang="en-US" dirty="0" smtClean="0"/>
              <a:t>the hospital under study.</a:t>
            </a:r>
            <a:endParaRPr lang="en-US" dirty="0" smtClean="0"/>
          </a:p>
          <a:p>
            <a:endParaRPr lang="en-US" dirty="0"/>
          </a:p>
        </p:txBody>
      </p:sp>
      <p:sp>
        <p:nvSpPr>
          <p:cNvPr id="4" name="Date Placeholder 3"/>
          <p:cNvSpPr>
            <a:spLocks noGrp="1"/>
          </p:cNvSpPr>
          <p:nvPr>
            <p:ph type="dt" sz="half" idx="10"/>
          </p:nvPr>
        </p:nvSpPr>
        <p:spPr/>
        <p:txBody>
          <a:bodyPr/>
          <a:lstStyle/>
          <a:p>
            <a:fld id="{91087603-DD46-4990-8847-E0EFF35E110D}" type="datetime1">
              <a:rPr lang="en-US" smtClean="0"/>
              <a:pPr/>
              <a:t>5/2/2012</a:t>
            </a:fld>
            <a:endParaRPr lang="en-US"/>
          </a:p>
        </p:txBody>
      </p:sp>
      <p:sp>
        <p:nvSpPr>
          <p:cNvPr id="5" name="Slide Number Placeholder 4"/>
          <p:cNvSpPr>
            <a:spLocks noGrp="1"/>
          </p:cNvSpPr>
          <p:nvPr>
            <p:ph type="sldNum" sz="quarter" idx="12"/>
          </p:nvPr>
        </p:nvSpPr>
        <p:spPr/>
        <p:txBody>
          <a:bodyPr/>
          <a:lstStyle/>
          <a:p>
            <a:fld id="{7AAC020F-4B93-4166-864B-4CB989B9FC9E}" type="slidenum">
              <a:rPr lang="en-US" smtClean="0"/>
              <a:pPr/>
              <a:t>5</a:t>
            </a:fld>
            <a:endParaRPr lang="en-US"/>
          </a:p>
        </p:txBody>
      </p:sp>
    </p:spTree>
  </p:cSld>
  <p:clrMapOvr>
    <a:masterClrMapping/>
  </p:clrMapOvr>
  <p:transition spd="slow">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8991600" cy="685800"/>
          </a:xfrm>
          <a:solidFill>
            <a:schemeClr val="accent1"/>
          </a:solidFill>
        </p:spPr>
        <p:txBody>
          <a:bodyPr>
            <a:normAutofit fontScale="90000"/>
          </a:bodyPr>
          <a:lstStyle/>
          <a:p>
            <a:pPr algn="ctr"/>
            <a:r>
              <a:rPr lang="en-US" b="1" dirty="0" smtClean="0">
                <a:solidFill>
                  <a:schemeClr val="bg1"/>
                </a:solidFill>
              </a:rPr>
              <a:t>DATA AND METHOD</a:t>
            </a:r>
            <a:endParaRPr lang="en-US" dirty="0">
              <a:solidFill>
                <a:schemeClr val="bg1"/>
              </a:solidFill>
            </a:endParaRPr>
          </a:p>
        </p:txBody>
      </p:sp>
      <p:sp>
        <p:nvSpPr>
          <p:cNvPr id="3" name="Content Placeholder 2"/>
          <p:cNvSpPr>
            <a:spLocks noGrp="1"/>
          </p:cNvSpPr>
          <p:nvPr>
            <p:ph sz="quarter" idx="1"/>
          </p:nvPr>
        </p:nvSpPr>
        <p:spPr>
          <a:xfrm>
            <a:off x="381000" y="914400"/>
            <a:ext cx="8229600" cy="5715000"/>
          </a:xfrm>
        </p:spPr>
        <p:txBody>
          <a:bodyPr>
            <a:normAutofit/>
          </a:bodyPr>
          <a:lstStyle/>
          <a:p>
            <a:r>
              <a:rPr lang="en-US" dirty="0" smtClean="0"/>
              <a:t>It is analytical in nature</a:t>
            </a:r>
          </a:p>
          <a:p>
            <a:r>
              <a:rPr lang="en-US" dirty="0" smtClean="0"/>
              <a:t>The primary data is collected by</a:t>
            </a:r>
          </a:p>
          <a:p>
            <a:pPr lvl="0">
              <a:buFont typeface="Wingdings 2" pitchFamily="18" charset="2"/>
              <a:buChar char="å"/>
            </a:pPr>
            <a:r>
              <a:rPr lang="en-US" dirty="0" smtClean="0"/>
              <a:t>Visiting hospital to get information about their medical record system.</a:t>
            </a:r>
          </a:p>
          <a:p>
            <a:pPr lvl="0">
              <a:buFont typeface="Wingdings 2" pitchFamily="18" charset="2"/>
              <a:buChar char="å"/>
            </a:pPr>
            <a:r>
              <a:rPr lang="en-US" dirty="0" smtClean="0"/>
              <a:t>Interviewing and distributing questionnaire which was prepared to access the awareness, acceptability and perceived utility of electronic medical record system.</a:t>
            </a:r>
          </a:p>
          <a:p>
            <a:r>
              <a:rPr lang="en-US" dirty="0" smtClean="0"/>
              <a:t>The secondary data is collected through healthcare related journals, books and research engines.</a:t>
            </a:r>
          </a:p>
          <a:p>
            <a:pPr algn="just"/>
            <a:r>
              <a:rPr lang="en-US" dirty="0" smtClean="0"/>
              <a:t>Sample size-150. </a:t>
            </a:r>
            <a:endParaRPr lang="en-US" dirty="0" smtClean="0"/>
          </a:p>
          <a:p>
            <a:pPr algn="just"/>
            <a:r>
              <a:rPr lang="en-US" dirty="0" smtClean="0"/>
              <a:t>50 </a:t>
            </a:r>
            <a:r>
              <a:rPr lang="en-US" dirty="0" smtClean="0"/>
              <a:t>each from doctors, administration staff and patients.</a:t>
            </a:r>
          </a:p>
          <a:p>
            <a:pPr lvl="0">
              <a:buFont typeface="Wingdings 2" pitchFamily="18" charset="2"/>
              <a:buChar char="å"/>
            </a:pPr>
            <a:endParaRPr lang="en-US" dirty="0" smtClean="0"/>
          </a:p>
          <a:p>
            <a:endParaRPr lang="en-US" dirty="0"/>
          </a:p>
        </p:txBody>
      </p:sp>
      <p:sp>
        <p:nvSpPr>
          <p:cNvPr id="4" name="Date Placeholder 3"/>
          <p:cNvSpPr>
            <a:spLocks noGrp="1"/>
          </p:cNvSpPr>
          <p:nvPr>
            <p:ph type="dt" sz="half" idx="10"/>
          </p:nvPr>
        </p:nvSpPr>
        <p:spPr/>
        <p:txBody>
          <a:bodyPr/>
          <a:lstStyle/>
          <a:p>
            <a:fld id="{38F48D59-2BC2-48BC-9D1C-6546653745AA}" type="datetime1">
              <a:rPr lang="en-US" smtClean="0"/>
              <a:pPr/>
              <a:t>5/2/2012</a:t>
            </a:fld>
            <a:endParaRPr lang="en-US"/>
          </a:p>
        </p:txBody>
      </p:sp>
      <p:sp>
        <p:nvSpPr>
          <p:cNvPr id="5" name="Slide Number Placeholder 4"/>
          <p:cNvSpPr>
            <a:spLocks noGrp="1"/>
          </p:cNvSpPr>
          <p:nvPr>
            <p:ph type="sldNum" sz="quarter" idx="12"/>
          </p:nvPr>
        </p:nvSpPr>
        <p:spPr/>
        <p:txBody>
          <a:bodyPr/>
          <a:lstStyle/>
          <a:p>
            <a:fld id="{7AAC020F-4B93-4166-864B-4CB989B9FC9E}" type="slidenum">
              <a:rPr lang="en-US" smtClean="0"/>
              <a:pPr/>
              <a:t>6</a:t>
            </a:fld>
            <a:endParaRPr lang="en-US"/>
          </a:p>
        </p:txBody>
      </p:sp>
    </p:spTree>
  </p:cSld>
  <p:clrMapOvr>
    <a:masterClrMapping/>
  </p:clrMapOvr>
  <p:transition>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a:solidFill>
            <a:schemeClr val="accent1"/>
          </a:solidFill>
        </p:spPr>
        <p:txBody>
          <a:bodyPr>
            <a:normAutofit fontScale="90000"/>
          </a:bodyPr>
          <a:lstStyle/>
          <a:p>
            <a:pPr algn="ctr"/>
            <a:r>
              <a:rPr lang="en-US" b="1" dirty="0" smtClean="0">
                <a:solidFill>
                  <a:schemeClr val="bg1"/>
                </a:solidFill>
              </a:rPr>
              <a:t>RESULTS AND FINDING</a:t>
            </a:r>
            <a:endParaRPr lang="en-US" dirty="0">
              <a:solidFill>
                <a:schemeClr val="bg1"/>
              </a:solidFill>
            </a:endParaRPr>
          </a:p>
        </p:txBody>
      </p:sp>
      <p:sp>
        <p:nvSpPr>
          <p:cNvPr id="3" name="Content Placeholder 2"/>
          <p:cNvSpPr>
            <a:spLocks noGrp="1"/>
          </p:cNvSpPr>
          <p:nvPr>
            <p:ph sz="quarter" idx="1"/>
          </p:nvPr>
        </p:nvSpPr>
        <p:spPr>
          <a:xfrm>
            <a:off x="228600" y="914400"/>
            <a:ext cx="7772400" cy="4572000"/>
          </a:xfrm>
        </p:spPr>
        <p:txBody>
          <a:bodyPr/>
          <a:lstStyle/>
          <a:p>
            <a:pPr>
              <a:buNone/>
            </a:pPr>
            <a:r>
              <a:rPr lang="en-US" dirty="0" smtClean="0"/>
              <a:t>	Major finding</a:t>
            </a:r>
          </a:p>
          <a:p>
            <a:r>
              <a:rPr lang="en-US" dirty="0" smtClean="0"/>
              <a:t> Patients are less aware of EMR as compare to doctors and administrative staff </a:t>
            </a:r>
          </a:p>
          <a:p>
            <a:endParaRPr lang="en-US" dirty="0" smtClean="0"/>
          </a:p>
          <a:p>
            <a:endParaRPr lang="en-US" dirty="0" smtClean="0"/>
          </a:p>
        </p:txBody>
      </p:sp>
      <p:graphicFrame>
        <p:nvGraphicFramePr>
          <p:cNvPr id="5" name="Chart 4"/>
          <p:cNvGraphicFramePr/>
          <p:nvPr/>
        </p:nvGraphicFramePr>
        <p:xfrm>
          <a:off x="381000" y="2362200"/>
          <a:ext cx="7315200" cy="4038600"/>
        </p:xfrm>
        <a:graphic>
          <a:graphicData uri="http://schemas.openxmlformats.org/drawingml/2006/chart">
            <c:chart xmlns:c="http://schemas.openxmlformats.org/drawingml/2006/chart" xmlns:r="http://schemas.openxmlformats.org/officeDocument/2006/relationships" r:id="rId2"/>
          </a:graphicData>
        </a:graphic>
      </p:graphicFrame>
      <p:sp>
        <p:nvSpPr>
          <p:cNvPr id="6" name="Date Placeholder 5"/>
          <p:cNvSpPr>
            <a:spLocks noGrp="1"/>
          </p:cNvSpPr>
          <p:nvPr>
            <p:ph type="dt" sz="half" idx="10"/>
          </p:nvPr>
        </p:nvSpPr>
        <p:spPr/>
        <p:txBody>
          <a:bodyPr/>
          <a:lstStyle/>
          <a:p>
            <a:fld id="{B81A6EAE-6351-4D2F-8218-3ACBDFE7C864}" type="datetime1">
              <a:rPr lang="en-US" smtClean="0"/>
              <a:pPr/>
              <a:t>5/2/2012</a:t>
            </a:fld>
            <a:endParaRPr lang="en-US"/>
          </a:p>
        </p:txBody>
      </p:sp>
      <p:sp>
        <p:nvSpPr>
          <p:cNvPr id="7" name="Slide Number Placeholder 6"/>
          <p:cNvSpPr>
            <a:spLocks noGrp="1"/>
          </p:cNvSpPr>
          <p:nvPr>
            <p:ph type="sldNum" sz="quarter" idx="12"/>
          </p:nvPr>
        </p:nvSpPr>
        <p:spPr/>
        <p:txBody>
          <a:bodyPr/>
          <a:lstStyle/>
          <a:p>
            <a:fld id="{7AAC020F-4B93-4166-864B-4CB989B9FC9E}" type="slidenum">
              <a:rPr lang="en-US" smtClean="0"/>
              <a:pPr/>
              <a:t>7</a:t>
            </a:fld>
            <a:endParaRPr lang="en-US"/>
          </a:p>
        </p:txBody>
      </p:sp>
    </p:spTree>
  </p:cSld>
  <p:clrMapOvr>
    <a:masterClrMapping/>
  </p:clrMapOvr>
  <p:transition>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sz="quarter" idx="1"/>
          </p:nvPr>
        </p:nvGraphicFramePr>
        <p:xfrm>
          <a:off x="914400" y="457200"/>
          <a:ext cx="7162800" cy="4800600"/>
        </p:xfrm>
        <a:graphic>
          <a:graphicData uri="http://schemas.openxmlformats.org/drawingml/2006/chart">
            <c:chart xmlns:c="http://schemas.openxmlformats.org/drawingml/2006/chart" xmlns:r="http://schemas.openxmlformats.org/officeDocument/2006/relationships" r:id="rId2"/>
          </a:graphicData>
        </a:graphic>
      </p:graphicFrame>
      <p:sp>
        <p:nvSpPr>
          <p:cNvPr id="5" name="Date Placeholder 4"/>
          <p:cNvSpPr>
            <a:spLocks noGrp="1"/>
          </p:cNvSpPr>
          <p:nvPr>
            <p:ph type="dt" sz="half" idx="10"/>
          </p:nvPr>
        </p:nvSpPr>
        <p:spPr/>
        <p:txBody>
          <a:bodyPr/>
          <a:lstStyle/>
          <a:p>
            <a:fld id="{0921EDE7-851D-4E79-9493-455D9F4CB1A0}" type="datetime1">
              <a:rPr lang="en-US" smtClean="0"/>
              <a:pPr/>
              <a:t>5/2/2012</a:t>
            </a:fld>
            <a:endParaRPr lang="en-US"/>
          </a:p>
        </p:txBody>
      </p:sp>
      <p:sp>
        <p:nvSpPr>
          <p:cNvPr id="6" name="Slide Number Placeholder 5"/>
          <p:cNvSpPr>
            <a:spLocks noGrp="1"/>
          </p:cNvSpPr>
          <p:nvPr>
            <p:ph type="sldNum" sz="quarter" idx="12"/>
          </p:nvPr>
        </p:nvSpPr>
        <p:spPr/>
        <p:txBody>
          <a:bodyPr/>
          <a:lstStyle/>
          <a:p>
            <a:fld id="{7AAC020F-4B93-4166-864B-4CB989B9FC9E}" type="slidenum">
              <a:rPr lang="en-US" smtClean="0"/>
              <a:pPr/>
              <a:t>8</a:t>
            </a:fld>
            <a:endParaRPr lang="en-US"/>
          </a:p>
        </p:txBody>
      </p:sp>
    </p:spTree>
  </p:cSld>
  <p:clrMapOvr>
    <a:masterClrMapping/>
  </p:clrMapOvr>
  <p:transition>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228600" y="0"/>
          <a:ext cx="8686800" cy="6629400"/>
        </p:xfrm>
        <a:graphic>
          <a:graphicData uri="http://schemas.openxmlformats.org/drawingml/2006/chart">
            <c:chart xmlns:c="http://schemas.openxmlformats.org/drawingml/2006/chart" xmlns:r="http://schemas.openxmlformats.org/officeDocument/2006/relationships" r:id="rId2"/>
          </a:graphicData>
        </a:graphic>
      </p:graphicFrame>
      <p:sp>
        <p:nvSpPr>
          <p:cNvPr id="5" name="Date Placeholder 4"/>
          <p:cNvSpPr>
            <a:spLocks noGrp="1"/>
          </p:cNvSpPr>
          <p:nvPr>
            <p:ph type="dt" sz="half" idx="10"/>
          </p:nvPr>
        </p:nvSpPr>
        <p:spPr/>
        <p:txBody>
          <a:bodyPr/>
          <a:lstStyle/>
          <a:p>
            <a:fld id="{AFBAD040-6493-4F50-96BB-297C37225453}" type="datetime1">
              <a:rPr lang="en-US" smtClean="0"/>
              <a:pPr/>
              <a:t>5/2/2012</a:t>
            </a:fld>
            <a:endParaRPr lang="en-US"/>
          </a:p>
        </p:txBody>
      </p:sp>
      <p:sp>
        <p:nvSpPr>
          <p:cNvPr id="6" name="Slide Number Placeholder 5"/>
          <p:cNvSpPr>
            <a:spLocks noGrp="1"/>
          </p:cNvSpPr>
          <p:nvPr>
            <p:ph type="sldNum" sz="quarter" idx="12"/>
          </p:nvPr>
        </p:nvSpPr>
        <p:spPr/>
        <p:txBody>
          <a:bodyPr/>
          <a:lstStyle/>
          <a:p>
            <a:fld id="{7AAC020F-4B93-4166-864B-4CB989B9FC9E}" type="slidenum">
              <a:rPr lang="en-US" smtClean="0"/>
              <a:pPr/>
              <a:t>9</a:t>
            </a:fld>
            <a:endParaRPr lang="en-US"/>
          </a:p>
        </p:txBody>
      </p:sp>
    </p:spTree>
  </p:cSld>
  <p:clrMapOvr>
    <a:masterClrMapping/>
  </p:clrMapOvr>
  <p:transition>
    <p:pull dir="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357</TotalTime>
  <Words>942</Words>
  <Application>Microsoft Office PowerPoint</Application>
  <PresentationFormat>On-screen Show (4:3)</PresentationFormat>
  <Paragraphs>189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Equity</vt:lpstr>
      <vt:lpstr>The feasibility study of implementing Electronic Medical Record system in a tertiary care hospital   </vt:lpstr>
      <vt:lpstr>Reflective from the Internship</vt:lpstr>
      <vt:lpstr>Project Introduction </vt:lpstr>
      <vt:lpstr>STATEMENT OF THE PROBLEM</vt:lpstr>
      <vt:lpstr>OBJECTIVES OF THE STUDY</vt:lpstr>
      <vt:lpstr>DATA AND METHOD</vt:lpstr>
      <vt:lpstr>RESULTS AND FINDING</vt:lpstr>
      <vt:lpstr>Slide 8</vt:lpstr>
      <vt:lpstr>Slide 9</vt:lpstr>
      <vt:lpstr>Slide 10</vt:lpstr>
      <vt:lpstr>Slide 11</vt:lpstr>
      <vt:lpstr>Slide 12</vt:lpstr>
      <vt:lpstr>Techno-financial analysis</vt:lpstr>
      <vt:lpstr>Contd….</vt:lpstr>
      <vt:lpstr>LIMITATIONS OF THE STUDY</vt:lpstr>
      <vt:lpstr>CONCLUSION</vt:lpstr>
      <vt:lpstr>Recommendation</vt:lpstr>
      <vt:lpstr>References</vt:lpstr>
      <vt:lpstr>Slide 19</vt:lpstr>
    </vt:vector>
  </TitlesOfParts>
  <Company>Philips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feasibility study of implementing electronic medical record system in a tertiary care hospital   </dc:title>
  <dc:creator>300230755</dc:creator>
  <cp:lastModifiedBy>300230755</cp:lastModifiedBy>
  <cp:revision>12</cp:revision>
  <dcterms:created xsi:type="dcterms:W3CDTF">2012-05-01T16:42:04Z</dcterms:created>
  <dcterms:modified xsi:type="dcterms:W3CDTF">2012-05-02T17:40:37Z</dcterms:modified>
</cp:coreProperties>
</file>