
<file path=[Content_Types].xml><?xml version="1.0" encoding="utf-8"?>
<Types xmlns="http://schemas.openxmlformats.org/package/2006/content-types">
  <Override PartName="/ppt/slideMasters/slideMaster3.xml" ContentType="application/vnd.openxmlformats-officedocument.presentationml.slideMaster+xml"/>
  <Override PartName="/ppt/slides/slide29.xml" ContentType="application/vnd.openxmlformats-officedocument.presentationml.slide+xml"/>
  <Override PartName="/ppt/slideLayouts/slideLayout39.xml" ContentType="application/vnd.openxmlformats-officedocument.presentationml.slideLayout+xml"/>
  <Override PartName="/ppt/slideLayouts/slideLayout57.xml" ContentType="application/vnd.openxmlformats-officedocument.presentationml.slideLayout+xml"/>
  <Override PartName="/ppt/theme/theme5.xml" ContentType="application/vnd.openxmlformats-officedocument.theme+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46.xml" ContentType="application/vnd.openxmlformats-officedocument.presentationml.slideLayout+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5.xml" ContentType="application/vnd.openxmlformats-officedocument.presentationml.slideLayout+xml"/>
  <Override PartName="/ppt/slideLayouts/slideLayout53.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slideLayouts/slideLayout42.xml" ContentType="application/vnd.openxmlformats-officedocument.presentationml.slideLayout+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charts/chart7.xml" ContentType="application/vnd.openxmlformats-officedocument.drawingml.chart+xml"/>
  <Override PartName="/ppt/charts/chart3.xml" ContentType="application/vnd.openxmlformats-officedocument.drawingml.chart+xml"/>
  <Override PartName="/ppt/charts/chart5.xml" ContentType="application/vnd.openxmlformats-officedocument.drawingml.chart+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charts/chart1.xml" ContentType="application/vnd.openxmlformats-officedocument.drawingml.chart+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slideLayouts/slideLayout56.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Default Extension="wav" ContentType="audio/wav"/>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50.xml" ContentType="application/vnd.openxmlformats-officedocument.presentationml.slideLayout+xml"/>
  <Override PartName="/ppt/charts/chart8.xml" ContentType="application/vnd.openxmlformats-officedocument.drawingml.chart+xml"/>
  <Override PartName="/ppt/slideLayouts/slideLayout10.xml" ContentType="application/vnd.openxmlformats-officedocument.presentationml.slideLayout+xml"/>
  <Override PartName="/ppt/charts/chart6.xml" ContentType="application/vnd.openxmlformats-officedocument.drawingml.chart+xml"/>
  <Override PartName="/ppt/charts/chart10.xml" ContentType="application/vnd.openxmlformats-officedocument.drawingml.chart+xml"/>
  <Default Extension="gif" ContentType="image/gif"/>
  <Override PartName="/ppt/charts/chart4.xml" ContentType="application/vnd.openxmlformats-officedocument.drawingml.chart+xml"/>
  <Override PartName="/ppt/slideMasters/slideMaster5.xml" ContentType="application/vnd.openxmlformats-officedocument.presentationml.slideMaster+xml"/>
  <Override PartName="/ppt/slides/slide8.xml" ContentType="application/vnd.openxmlformats-officedocument.presentationml.slide+xml"/>
  <Override PartName="/ppt/charts/chart2.xml" ContentType="application/vnd.openxmlformats-officedocument.drawingml.chart+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55.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44.xml" ContentType="application/vnd.openxmlformats-officedocument.presentationml.slideLayout+xml"/>
  <Default Extension="rels" ContentType="application/vnd.openxmlformats-package.relationships+xml"/>
  <Override PartName="/ppt/slides/slide23.xml" ContentType="application/vnd.openxmlformats-officedocument.presentationml.slide+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slideLayouts/slideLayout51.xml" ContentType="application/vnd.openxmlformats-officedocument.presentationml.slideLayout+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slideLayouts/slideLayout40.xml" ContentType="application/vnd.openxmlformats-officedocument.presentationml.slideLayout+xml"/>
  <Override PartName="/ppt/charts/chart9.xml" ContentType="application/vnd.openxmlformats-officedocument.drawingml.char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5" r:id="rId1"/>
    <p:sldMasterId id="2147483728" r:id="rId2"/>
    <p:sldMasterId id="2147483740" r:id="rId3"/>
    <p:sldMasterId id="2147483752" r:id="rId4"/>
    <p:sldMasterId id="2147483890" r:id="rId5"/>
  </p:sldMasterIdLst>
  <p:notesMasterIdLst>
    <p:notesMasterId r:id="rId39"/>
  </p:notesMasterIdLst>
  <p:sldIdLst>
    <p:sldId id="256" r:id="rId6"/>
    <p:sldId id="276" r:id="rId7"/>
    <p:sldId id="277" r:id="rId8"/>
    <p:sldId id="257" r:id="rId9"/>
    <p:sldId id="258" r:id="rId10"/>
    <p:sldId id="260" r:id="rId11"/>
    <p:sldId id="279" r:id="rId12"/>
    <p:sldId id="280" r:id="rId13"/>
    <p:sldId id="281" r:id="rId14"/>
    <p:sldId id="282" r:id="rId15"/>
    <p:sldId id="283" r:id="rId16"/>
    <p:sldId id="284" r:id="rId17"/>
    <p:sldId id="285" r:id="rId18"/>
    <p:sldId id="261" r:id="rId19"/>
    <p:sldId id="259" r:id="rId20"/>
    <p:sldId id="262" r:id="rId21"/>
    <p:sldId id="263" r:id="rId22"/>
    <p:sldId id="264" r:id="rId23"/>
    <p:sldId id="265" r:id="rId24"/>
    <p:sldId id="266" r:id="rId25"/>
    <p:sldId id="267" r:id="rId26"/>
    <p:sldId id="268" r:id="rId27"/>
    <p:sldId id="269" r:id="rId28"/>
    <p:sldId id="270" r:id="rId29"/>
    <p:sldId id="271" r:id="rId30"/>
    <p:sldId id="272" r:id="rId31"/>
    <p:sldId id="273" r:id="rId32"/>
    <p:sldId id="274" r:id="rId33"/>
    <p:sldId id="286" r:id="rId34"/>
    <p:sldId id="287" r:id="rId35"/>
    <p:sldId id="288" r:id="rId36"/>
    <p:sldId id="289" r:id="rId37"/>
    <p:sldId id="278"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presProps" Target="presProp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C:\Documents%20and%20Settings\iihmr%20A\Desktop\project.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Documents%20and%20Settings\iihmr%20A\Desktop\project.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Documents%20and%20Settings\iihmr%20A\Desktop\project.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Documents%20and%20Settings\iihmr%20A\Desktop\project.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Documents%20and%20Settings\iihmr%20A\Desktop\project.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Documents%20and%20Settings\iihmr%20A\Desktop\project.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Documents%20and%20Settings\iihmr%20A\Desktop\project.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C:\Documents%20and%20Settings\iihmr%20A\Desktop\project.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style val="43"/>
  <c:chart>
    <c:title>
      <c:layout/>
    </c:title>
    <c:plotArea>
      <c:layout>
        <c:manualLayout>
          <c:layoutTarget val="inner"/>
          <c:xMode val="edge"/>
          <c:yMode val="edge"/>
          <c:x val="7.1988407699037804E-2"/>
          <c:y val="0.1299886993292505"/>
          <c:w val="0.77930468066491754"/>
          <c:h val="0.56345290172061291"/>
        </c:manualLayout>
      </c:layout>
      <c:barChart>
        <c:barDir val="col"/>
        <c:grouping val="clustered"/>
        <c:ser>
          <c:idx val="0"/>
          <c:order val="0"/>
          <c:tx>
            <c:strRef>
              <c:f>Sheet1!$B$2</c:f>
              <c:strCache>
                <c:ptCount val="1"/>
                <c:pt idx="0">
                  <c:v>Frequency</c:v>
                </c:pt>
              </c:strCache>
            </c:strRef>
          </c:tx>
          <c:dLbls>
            <c:showVal val="1"/>
          </c:dLbls>
          <c:cat>
            <c:strRef>
              <c:f>Sheet1!$A$3:$A$17</c:f>
              <c:strCache>
                <c:ptCount val="15"/>
                <c:pt idx="0">
                  <c:v>General Surgery</c:v>
                </c:pt>
                <c:pt idx="1">
                  <c:v>Gynecology</c:v>
                </c:pt>
                <c:pt idx="2">
                  <c:v>Oncology</c:v>
                </c:pt>
                <c:pt idx="3">
                  <c:v>Medicine</c:v>
                </c:pt>
                <c:pt idx="4">
                  <c:v>Neurology</c:v>
                </c:pt>
                <c:pt idx="5">
                  <c:v>Pediatrics</c:v>
                </c:pt>
                <c:pt idx="6">
                  <c:v>Orthopedics</c:v>
                </c:pt>
                <c:pt idx="7">
                  <c:v>CTVS</c:v>
                </c:pt>
                <c:pt idx="8">
                  <c:v>Neurosurgery</c:v>
                </c:pt>
                <c:pt idx="9">
                  <c:v>Urology</c:v>
                </c:pt>
                <c:pt idx="10">
                  <c:v>Plastic Surgery</c:v>
                </c:pt>
                <c:pt idx="11">
                  <c:v>Nephrology</c:v>
                </c:pt>
                <c:pt idx="12">
                  <c:v>Psychiatry</c:v>
                </c:pt>
                <c:pt idx="13">
                  <c:v>Cardiology</c:v>
                </c:pt>
                <c:pt idx="14">
                  <c:v>ENT</c:v>
                </c:pt>
              </c:strCache>
            </c:strRef>
          </c:cat>
          <c:val>
            <c:numRef>
              <c:f>Sheet1!$B$3:$B$17</c:f>
              <c:numCache>
                <c:formatCode>General</c:formatCode>
                <c:ptCount val="15"/>
                <c:pt idx="0">
                  <c:v>9</c:v>
                </c:pt>
                <c:pt idx="1">
                  <c:v>12</c:v>
                </c:pt>
                <c:pt idx="2">
                  <c:v>38</c:v>
                </c:pt>
                <c:pt idx="3">
                  <c:v>24</c:v>
                </c:pt>
                <c:pt idx="4">
                  <c:v>8</c:v>
                </c:pt>
                <c:pt idx="5">
                  <c:v>12</c:v>
                </c:pt>
                <c:pt idx="6">
                  <c:v>6</c:v>
                </c:pt>
                <c:pt idx="7">
                  <c:v>3</c:v>
                </c:pt>
                <c:pt idx="8">
                  <c:v>2</c:v>
                </c:pt>
                <c:pt idx="9">
                  <c:v>1</c:v>
                </c:pt>
                <c:pt idx="10">
                  <c:v>2</c:v>
                </c:pt>
                <c:pt idx="11">
                  <c:v>2</c:v>
                </c:pt>
                <c:pt idx="12">
                  <c:v>3</c:v>
                </c:pt>
                <c:pt idx="13">
                  <c:v>5</c:v>
                </c:pt>
                <c:pt idx="14">
                  <c:v>3</c:v>
                </c:pt>
              </c:numCache>
            </c:numRef>
          </c:val>
        </c:ser>
        <c:axId val="64332928"/>
        <c:axId val="64334464"/>
      </c:barChart>
      <c:catAx>
        <c:axId val="64332928"/>
        <c:scaling>
          <c:orientation val="minMax"/>
        </c:scaling>
        <c:axPos val="b"/>
        <c:tickLblPos val="nextTo"/>
        <c:crossAx val="64334464"/>
        <c:crosses val="autoZero"/>
        <c:auto val="1"/>
        <c:lblAlgn val="ctr"/>
        <c:lblOffset val="100"/>
      </c:catAx>
      <c:valAx>
        <c:axId val="64334464"/>
        <c:scaling>
          <c:orientation val="minMax"/>
        </c:scaling>
        <c:axPos val="l"/>
        <c:majorGridlines/>
        <c:numFmt formatCode="General" sourceLinked="1"/>
        <c:tickLblPos val="nextTo"/>
        <c:crossAx val="64332928"/>
        <c:crosses val="autoZero"/>
        <c:crossBetween val="between"/>
      </c:valAx>
    </c:plotArea>
    <c:legend>
      <c:legendPos val="r"/>
      <c:layout/>
    </c:legend>
    <c:plotVisOnly val="1"/>
  </c:chart>
  <c:externalData r:id="rId1"/>
</c:chartSpace>
</file>

<file path=ppt/charts/chart10.xml><?xml version="1.0" encoding="utf-8"?>
<c:chartSpace xmlns:c="http://schemas.openxmlformats.org/drawingml/2006/chart" xmlns:a="http://schemas.openxmlformats.org/drawingml/2006/main" xmlns:r="http://schemas.openxmlformats.org/officeDocument/2006/relationships">
  <c:date1904 val="1"/>
  <c:lang val="en-US"/>
  <c:style val="34"/>
  <c:chart>
    <c:view3D>
      <c:rAngAx val="1"/>
    </c:view3D>
    <c:sideWall>
      <c:spPr>
        <a:solidFill>
          <a:schemeClr val="tx1">
            <a:lumMod val="75000"/>
            <a:lumOff val="25000"/>
          </a:schemeClr>
        </a:solidFill>
      </c:spPr>
    </c:sideWall>
    <c:backWall>
      <c:spPr>
        <a:solidFill>
          <a:schemeClr val="tx1">
            <a:lumMod val="75000"/>
            <a:lumOff val="25000"/>
          </a:schemeClr>
        </a:solidFill>
      </c:spPr>
    </c:backWall>
    <c:plotArea>
      <c:layout/>
      <c:bar3DChart>
        <c:barDir val="bar"/>
        <c:grouping val="percentStacked"/>
        <c:ser>
          <c:idx val="0"/>
          <c:order val="0"/>
          <c:tx>
            <c:strRef>
              <c:f>Sheet1!$B$148</c:f>
              <c:strCache>
                <c:ptCount val="1"/>
                <c:pt idx="0">
                  <c:v>Death certificate sent to municipalcorporation in case of death</c:v>
                </c:pt>
              </c:strCache>
            </c:strRef>
          </c:tx>
          <c:dLbls>
            <c:showVal val="1"/>
          </c:dLbls>
          <c:cat>
            <c:strRef>
              <c:f>Sheet1!$A$149:$A$163</c:f>
              <c:strCache>
                <c:ptCount val="15"/>
                <c:pt idx="0">
                  <c:v>General Surgery</c:v>
                </c:pt>
                <c:pt idx="1">
                  <c:v>Gynecology</c:v>
                </c:pt>
                <c:pt idx="2">
                  <c:v>Oncology</c:v>
                </c:pt>
                <c:pt idx="3">
                  <c:v>Medicine</c:v>
                </c:pt>
                <c:pt idx="4">
                  <c:v>Neurology</c:v>
                </c:pt>
                <c:pt idx="5">
                  <c:v>Pediatrics</c:v>
                </c:pt>
                <c:pt idx="6">
                  <c:v>Orthopedics</c:v>
                </c:pt>
                <c:pt idx="7">
                  <c:v>CTVS</c:v>
                </c:pt>
                <c:pt idx="8">
                  <c:v>Neurosurgery</c:v>
                </c:pt>
                <c:pt idx="9">
                  <c:v>Urology</c:v>
                </c:pt>
                <c:pt idx="10">
                  <c:v>Plastic Surgery</c:v>
                </c:pt>
                <c:pt idx="11">
                  <c:v>Nephrology</c:v>
                </c:pt>
                <c:pt idx="12">
                  <c:v>Psychiatry</c:v>
                </c:pt>
                <c:pt idx="13">
                  <c:v>Cardiology</c:v>
                </c:pt>
                <c:pt idx="14">
                  <c:v>ENT</c:v>
                </c:pt>
              </c:strCache>
            </c:strRef>
          </c:cat>
          <c:val>
            <c:numRef>
              <c:f>Sheet1!$B$149:$B$163</c:f>
              <c:numCache>
                <c:formatCode>General</c:formatCode>
                <c:ptCount val="15"/>
                <c:pt idx="0">
                  <c:v>0</c:v>
                </c:pt>
                <c:pt idx="1">
                  <c:v>0</c:v>
                </c:pt>
                <c:pt idx="2">
                  <c:v>100</c:v>
                </c:pt>
                <c:pt idx="3">
                  <c:v>50</c:v>
                </c:pt>
                <c:pt idx="4">
                  <c:v>0</c:v>
                </c:pt>
                <c:pt idx="5">
                  <c:v>0</c:v>
                </c:pt>
                <c:pt idx="6">
                  <c:v>0</c:v>
                </c:pt>
                <c:pt idx="7">
                  <c:v>0</c:v>
                </c:pt>
                <c:pt idx="8">
                  <c:v>0</c:v>
                </c:pt>
                <c:pt idx="9">
                  <c:v>0</c:v>
                </c:pt>
                <c:pt idx="10">
                  <c:v>0</c:v>
                </c:pt>
                <c:pt idx="11">
                  <c:v>0</c:v>
                </c:pt>
                <c:pt idx="12">
                  <c:v>0</c:v>
                </c:pt>
                <c:pt idx="13">
                  <c:v>0</c:v>
                </c:pt>
                <c:pt idx="14">
                  <c:v>0</c:v>
                </c:pt>
              </c:numCache>
            </c:numRef>
          </c:val>
        </c:ser>
        <c:ser>
          <c:idx val="1"/>
          <c:order val="1"/>
          <c:tx>
            <c:strRef>
              <c:f>Sheet1!$C$148</c:f>
              <c:strCache>
                <c:ptCount val="1"/>
                <c:pt idx="0">
                  <c:v>Birth certificate sent to municipalcorporation in case of new born</c:v>
                </c:pt>
              </c:strCache>
            </c:strRef>
          </c:tx>
          <c:dLbls>
            <c:showVal val="1"/>
          </c:dLbls>
          <c:cat>
            <c:strRef>
              <c:f>Sheet1!$A$149:$A$163</c:f>
              <c:strCache>
                <c:ptCount val="15"/>
                <c:pt idx="0">
                  <c:v>General Surgery</c:v>
                </c:pt>
                <c:pt idx="1">
                  <c:v>Gynecology</c:v>
                </c:pt>
                <c:pt idx="2">
                  <c:v>Oncology</c:v>
                </c:pt>
                <c:pt idx="3">
                  <c:v>Medicine</c:v>
                </c:pt>
                <c:pt idx="4">
                  <c:v>Neurology</c:v>
                </c:pt>
                <c:pt idx="5">
                  <c:v>Pediatrics</c:v>
                </c:pt>
                <c:pt idx="6">
                  <c:v>Orthopedics</c:v>
                </c:pt>
                <c:pt idx="7">
                  <c:v>CTVS</c:v>
                </c:pt>
                <c:pt idx="8">
                  <c:v>Neurosurgery</c:v>
                </c:pt>
                <c:pt idx="9">
                  <c:v>Urology</c:v>
                </c:pt>
                <c:pt idx="10">
                  <c:v>Plastic Surgery</c:v>
                </c:pt>
                <c:pt idx="11">
                  <c:v>Nephrology</c:v>
                </c:pt>
                <c:pt idx="12">
                  <c:v>Psychiatry</c:v>
                </c:pt>
                <c:pt idx="13">
                  <c:v>Cardiology</c:v>
                </c:pt>
                <c:pt idx="14">
                  <c:v>ENT</c:v>
                </c:pt>
              </c:strCache>
            </c:strRef>
          </c:cat>
          <c:val>
            <c:numRef>
              <c:f>Sheet1!$C$149:$C$163</c:f>
              <c:numCache>
                <c:formatCode>General</c:formatCode>
                <c:ptCount val="15"/>
                <c:pt idx="0">
                  <c:v>0</c:v>
                </c:pt>
                <c:pt idx="1">
                  <c:v>100</c:v>
                </c:pt>
                <c:pt idx="2">
                  <c:v>0</c:v>
                </c:pt>
                <c:pt idx="3">
                  <c:v>0</c:v>
                </c:pt>
                <c:pt idx="4">
                  <c:v>0</c:v>
                </c:pt>
                <c:pt idx="5">
                  <c:v>0</c:v>
                </c:pt>
                <c:pt idx="6">
                  <c:v>0</c:v>
                </c:pt>
                <c:pt idx="7">
                  <c:v>0</c:v>
                </c:pt>
                <c:pt idx="8">
                  <c:v>0</c:v>
                </c:pt>
                <c:pt idx="9">
                  <c:v>0</c:v>
                </c:pt>
                <c:pt idx="10">
                  <c:v>0</c:v>
                </c:pt>
                <c:pt idx="11">
                  <c:v>0</c:v>
                </c:pt>
                <c:pt idx="12">
                  <c:v>0</c:v>
                </c:pt>
                <c:pt idx="13">
                  <c:v>0</c:v>
                </c:pt>
                <c:pt idx="14">
                  <c:v>0</c:v>
                </c:pt>
              </c:numCache>
            </c:numRef>
          </c:val>
        </c:ser>
        <c:shape val="cone"/>
        <c:axId val="65243008"/>
        <c:axId val="65244544"/>
        <c:axId val="0"/>
      </c:bar3DChart>
      <c:catAx>
        <c:axId val="65243008"/>
        <c:scaling>
          <c:orientation val="minMax"/>
        </c:scaling>
        <c:axPos val="l"/>
        <c:tickLblPos val="nextTo"/>
        <c:crossAx val="65244544"/>
        <c:crosses val="autoZero"/>
        <c:auto val="1"/>
        <c:lblAlgn val="ctr"/>
        <c:lblOffset val="100"/>
      </c:catAx>
      <c:valAx>
        <c:axId val="65244544"/>
        <c:scaling>
          <c:orientation val="minMax"/>
        </c:scaling>
        <c:axPos val="b"/>
        <c:majorGridlines/>
        <c:numFmt formatCode="0%" sourceLinked="1"/>
        <c:tickLblPos val="nextTo"/>
        <c:crossAx val="65243008"/>
        <c:crosses val="autoZero"/>
        <c:crossBetween val="between"/>
      </c:valAx>
    </c:plotArea>
    <c:legend>
      <c:legendPos val="r"/>
      <c:layout/>
    </c:legend>
    <c:plotVisOnly val="1"/>
  </c:chart>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w="9525" cap="flat" cmpd="sng" algn="ctr">
      <a:solidFill>
        <a:schemeClr val="accent2">
          <a:shade val="95000"/>
          <a:satMod val="105000"/>
        </a:schemeClr>
      </a:solidFill>
      <a:prstDash val="solid"/>
    </a:ln>
    <a:effectLst>
      <a:outerShdw blurRad="40000" dist="23000" dir="5400000" rotWithShape="0">
        <a:srgbClr val="000000">
          <a:alpha val="35000"/>
        </a:srgbClr>
      </a:outerShdw>
    </a:effectLst>
  </c:spPr>
  <c:txPr>
    <a:bodyPr/>
    <a:lstStyle/>
    <a:p>
      <a:pPr>
        <a:defRPr>
          <a:solidFill>
            <a:schemeClr val="lt1"/>
          </a:solidFill>
          <a:latin typeface="+mn-lt"/>
          <a:ea typeface="+mn-ea"/>
          <a:cs typeface="+mn-cs"/>
        </a:defRPr>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view3D>
      <c:rAngAx val="1"/>
    </c:view3D>
    <c:plotArea>
      <c:layout/>
      <c:bar3DChart>
        <c:barDir val="bar"/>
        <c:grouping val="stacked"/>
        <c:ser>
          <c:idx val="0"/>
          <c:order val="0"/>
          <c:tx>
            <c:strRef>
              <c:f>Sheet1!$B$2</c:f>
              <c:strCache>
                <c:ptCount val="1"/>
                <c:pt idx="0">
                  <c:v>Elements in medical records are organized as per check list(%)</c:v>
                </c:pt>
              </c:strCache>
            </c:strRef>
          </c:tx>
          <c:dLbls>
            <c:showVal val="1"/>
          </c:dLbls>
          <c:cat>
            <c:strRef>
              <c:f>Sheet1!$A$3:$A$17</c:f>
              <c:strCache>
                <c:ptCount val="15"/>
                <c:pt idx="0">
                  <c:v>General Surgery</c:v>
                </c:pt>
                <c:pt idx="1">
                  <c:v>Gynecology</c:v>
                </c:pt>
                <c:pt idx="2">
                  <c:v>Oncology</c:v>
                </c:pt>
                <c:pt idx="3">
                  <c:v>Medicine</c:v>
                </c:pt>
                <c:pt idx="4">
                  <c:v>Neurology</c:v>
                </c:pt>
                <c:pt idx="5">
                  <c:v>Pediatrics</c:v>
                </c:pt>
                <c:pt idx="6">
                  <c:v>Orthopedics</c:v>
                </c:pt>
                <c:pt idx="7">
                  <c:v>CTVS</c:v>
                </c:pt>
                <c:pt idx="8">
                  <c:v>Neurosurgery</c:v>
                </c:pt>
                <c:pt idx="9">
                  <c:v>Urology</c:v>
                </c:pt>
                <c:pt idx="10">
                  <c:v>Plastic Surgery</c:v>
                </c:pt>
                <c:pt idx="11">
                  <c:v>Nephrology</c:v>
                </c:pt>
                <c:pt idx="12">
                  <c:v>Psychiatry</c:v>
                </c:pt>
                <c:pt idx="13">
                  <c:v>Cardiology</c:v>
                </c:pt>
                <c:pt idx="14">
                  <c:v>ENT</c:v>
                </c:pt>
              </c:strCache>
            </c:strRef>
          </c:cat>
          <c:val>
            <c:numRef>
              <c:f>Sheet1!$B$3:$B$17</c:f>
              <c:numCache>
                <c:formatCode>General</c:formatCode>
                <c:ptCount val="15"/>
                <c:pt idx="0">
                  <c:v>55.6</c:v>
                </c:pt>
                <c:pt idx="1">
                  <c:v>83.3</c:v>
                </c:pt>
                <c:pt idx="2">
                  <c:v>97.4</c:v>
                </c:pt>
                <c:pt idx="3">
                  <c:v>100</c:v>
                </c:pt>
                <c:pt idx="4">
                  <c:v>100</c:v>
                </c:pt>
                <c:pt idx="5">
                  <c:v>100</c:v>
                </c:pt>
                <c:pt idx="6">
                  <c:v>100</c:v>
                </c:pt>
                <c:pt idx="7">
                  <c:v>100</c:v>
                </c:pt>
                <c:pt idx="8">
                  <c:v>100</c:v>
                </c:pt>
                <c:pt idx="9">
                  <c:v>100</c:v>
                </c:pt>
                <c:pt idx="10">
                  <c:v>50</c:v>
                </c:pt>
                <c:pt idx="11">
                  <c:v>100</c:v>
                </c:pt>
                <c:pt idx="12">
                  <c:v>100</c:v>
                </c:pt>
                <c:pt idx="13">
                  <c:v>100</c:v>
                </c:pt>
                <c:pt idx="14">
                  <c:v>100</c:v>
                </c:pt>
              </c:numCache>
            </c:numRef>
          </c:val>
        </c:ser>
        <c:ser>
          <c:idx val="1"/>
          <c:order val="1"/>
          <c:tx>
            <c:strRef>
              <c:f>Sheet1!$C$2</c:f>
              <c:strCache>
                <c:ptCount val="1"/>
                <c:pt idx="0">
                  <c:v>Patient name and ID no. are on each page of record(%)</c:v>
                </c:pt>
              </c:strCache>
            </c:strRef>
          </c:tx>
          <c:dLbls>
            <c:showVal val="1"/>
          </c:dLbls>
          <c:cat>
            <c:strRef>
              <c:f>Sheet1!$A$3:$A$17</c:f>
              <c:strCache>
                <c:ptCount val="15"/>
                <c:pt idx="0">
                  <c:v>General Surgery</c:v>
                </c:pt>
                <c:pt idx="1">
                  <c:v>Gynecology</c:v>
                </c:pt>
                <c:pt idx="2">
                  <c:v>Oncology</c:v>
                </c:pt>
                <c:pt idx="3">
                  <c:v>Medicine</c:v>
                </c:pt>
                <c:pt idx="4">
                  <c:v>Neurology</c:v>
                </c:pt>
                <c:pt idx="5">
                  <c:v>Pediatrics</c:v>
                </c:pt>
                <c:pt idx="6">
                  <c:v>Orthopedics</c:v>
                </c:pt>
                <c:pt idx="7">
                  <c:v>CTVS</c:v>
                </c:pt>
                <c:pt idx="8">
                  <c:v>Neurosurgery</c:v>
                </c:pt>
                <c:pt idx="9">
                  <c:v>Urology</c:v>
                </c:pt>
                <c:pt idx="10">
                  <c:v>Plastic Surgery</c:v>
                </c:pt>
                <c:pt idx="11">
                  <c:v>Nephrology</c:v>
                </c:pt>
                <c:pt idx="12">
                  <c:v>Psychiatry</c:v>
                </c:pt>
                <c:pt idx="13">
                  <c:v>Cardiology</c:v>
                </c:pt>
                <c:pt idx="14">
                  <c:v>ENT</c:v>
                </c:pt>
              </c:strCache>
            </c:strRef>
          </c:cat>
          <c:val>
            <c:numRef>
              <c:f>Sheet1!$C$3:$C$17</c:f>
              <c:numCache>
                <c:formatCode>General</c:formatCode>
                <c:ptCount val="15"/>
                <c:pt idx="0">
                  <c:v>77.78</c:v>
                </c:pt>
                <c:pt idx="1">
                  <c:v>100</c:v>
                </c:pt>
                <c:pt idx="2">
                  <c:v>92.11</c:v>
                </c:pt>
                <c:pt idx="3">
                  <c:v>79.169999999999987</c:v>
                </c:pt>
                <c:pt idx="4">
                  <c:v>87.5</c:v>
                </c:pt>
                <c:pt idx="5">
                  <c:v>100</c:v>
                </c:pt>
                <c:pt idx="6">
                  <c:v>100</c:v>
                </c:pt>
                <c:pt idx="7">
                  <c:v>100</c:v>
                </c:pt>
                <c:pt idx="8">
                  <c:v>50</c:v>
                </c:pt>
                <c:pt idx="9">
                  <c:v>100</c:v>
                </c:pt>
                <c:pt idx="10">
                  <c:v>100</c:v>
                </c:pt>
                <c:pt idx="11">
                  <c:v>100</c:v>
                </c:pt>
                <c:pt idx="12">
                  <c:v>100</c:v>
                </c:pt>
                <c:pt idx="13">
                  <c:v>100</c:v>
                </c:pt>
                <c:pt idx="14">
                  <c:v>100</c:v>
                </c:pt>
              </c:numCache>
            </c:numRef>
          </c:val>
        </c:ser>
        <c:ser>
          <c:idx val="2"/>
          <c:order val="2"/>
          <c:tx>
            <c:strRef>
              <c:f>Sheet1!$D$2</c:f>
              <c:strCache>
                <c:ptCount val="1"/>
                <c:pt idx="0">
                  <c:v>Entries are legible, dated and time is mentioned(%)</c:v>
                </c:pt>
              </c:strCache>
            </c:strRef>
          </c:tx>
          <c:dLbls>
            <c:showVal val="1"/>
          </c:dLbls>
          <c:cat>
            <c:strRef>
              <c:f>Sheet1!$A$3:$A$17</c:f>
              <c:strCache>
                <c:ptCount val="15"/>
                <c:pt idx="0">
                  <c:v>General Surgery</c:v>
                </c:pt>
                <c:pt idx="1">
                  <c:v>Gynecology</c:v>
                </c:pt>
                <c:pt idx="2">
                  <c:v>Oncology</c:v>
                </c:pt>
                <c:pt idx="3">
                  <c:v>Medicine</c:v>
                </c:pt>
                <c:pt idx="4">
                  <c:v>Neurology</c:v>
                </c:pt>
                <c:pt idx="5">
                  <c:v>Pediatrics</c:v>
                </c:pt>
                <c:pt idx="6">
                  <c:v>Orthopedics</c:v>
                </c:pt>
                <c:pt idx="7">
                  <c:v>CTVS</c:v>
                </c:pt>
                <c:pt idx="8">
                  <c:v>Neurosurgery</c:v>
                </c:pt>
                <c:pt idx="9">
                  <c:v>Urology</c:v>
                </c:pt>
                <c:pt idx="10">
                  <c:v>Plastic Surgery</c:v>
                </c:pt>
                <c:pt idx="11">
                  <c:v>Nephrology</c:v>
                </c:pt>
                <c:pt idx="12">
                  <c:v>Psychiatry</c:v>
                </c:pt>
                <c:pt idx="13">
                  <c:v>Cardiology</c:v>
                </c:pt>
                <c:pt idx="14">
                  <c:v>ENT</c:v>
                </c:pt>
              </c:strCache>
            </c:strRef>
          </c:cat>
          <c:val>
            <c:numRef>
              <c:f>Sheet1!$D$3:$D$17</c:f>
              <c:numCache>
                <c:formatCode>General</c:formatCode>
                <c:ptCount val="15"/>
                <c:pt idx="0">
                  <c:v>100</c:v>
                </c:pt>
                <c:pt idx="1">
                  <c:v>91.7</c:v>
                </c:pt>
                <c:pt idx="2">
                  <c:v>100</c:v>
                </c:pt>
                <c:pt idx="3">
                  <c:v>70.8</c:v>
                </c:pt>
                <c:pt idx="4">
                  <c:v>75</c:v>
                </c:pt>
                <c:pt idx="5">
                  <c:v>100</c:v>
                </c:pt>
                <c:pt idx="6">
                  <c:v>66.7</c:v>
                </c:pt>
                <c:pt idx="7">
                  <c:v>100</c:v>
                </c:pt>
                <c:pt idx="8">
                  <c:v>100</c:v>
                </c:pt>
                <c:pt idx="9">
                  <c:v>0</c:v>
                </c:pt>
                <c:pt idx="10">
                  <c:v>100</c:v>
                </c:pt>
                <c:pt idx="11">
                  <c:v>100</c:v>
                </c:pt>
                <c:pt idx="12">
                  <c:v>33.33</c:v>
                </c:pt>
                <c:pt idx="13">
                  <c:v>40</c:v>
                </c:pt>
                <c:pt idx="14">
                  <c:v>66.7</c:v>
                </c:pt>
              </c:numCache>
            </c:numRef>
          </c:val>
        </c:ser>
        <c:shape val="pyramid"/>
        <c:axId val="64706432"/>
        <c:axId val="64707968"/>
        <c:axId val="0"/>
      </c:bar3DChart>
      <c:catAx>
        <c:axId val="64706432"/>
        <c:scaling>
          <c:orientation val="minMax"/>
        </c:scaling>
        <c:axPos val="l"/>
        <c:tickLblPos val="nextTo"/>
        <c:crossAx val="64707968"/>
        <c:crosses val="autoZero"/>
        <c:auto val="1"/>
        <c:lblAlgn val="ctr"/>
        <c:lblOffset val="100"/>
      </c:catAx>
      <c:valAx>
        <c:axId val="64707968"/>
        <c:scaling>
          <c:orientation val="minMax"/>
        </c:scaling>
        <c:axPos val="b"/>
        <c:majorGridlines/>
        <c:numFmt formatCode="General" sourceLinked="1"/>
        <c:tickLblPos val="nextTo"/>
        <c:crossAx val="64706432"/>
        <c:crosses val="autoZero"/>
        <c:crossBetween val="between"/>
      </c:valAx>
    </c:plotArea>
    <c:legend>
      <c:legendPos val="r"/>
      <c:layout/>
    </c:legend>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style val="34"/>
  <c:chart>
    <c:view3D>
      <c:rAngAx val="1"/>
    </c:view3D>
    <c:plotArea>
      <c:layout/>
      <c:bar3DChart>
        <c:barDir val="col"/>
        <c:grouping val="percentStacked"/>
        <c:ser>
          <c:idx val="0"/>
          <c:order val="0"/>
          <c:tx>
            <c:strRef>
              <c:f>Sheet1!$B$22</c:f>
              <c:strCache>
                <c:ptCount val="1"/>
                <c:pt idx="0">
                  <c:v>Whether admission request form is present</c:v>
                </c:pt>
              </c:strCache>
            </c:strRef>
          </c:tx>
          <c:dLbls>
            <c:showVal val="1"/>
          </c:dLbls>
          <c:cat>
            <c:strRef>
              <c:f>Sheet1!$A$23:$A$37</c:f>
              <c:strCache>
                <c:ptCount val="15"/>
                <c:pt idx="0">
                  <c:v>General Surgery</c:v>
                </c:pt>
                <c:pt idx="1">
                  <c:v>Gynecology</c:v>
                </c:pt>
                <c:pt idx="2">
                  <c:v>Oncology</c:v>
                </c:pt>
                <c:pt idx="3">
                  <c:v>Medicine</c:v>
                </c:pt>
                <c:pt idx="4">
                  <c:v>Neurology</c:v>
                </c:pt>
                <c:pt idx="5">
                  <c:v>Pediatrics</c:v>
                </c:pt>
                <c:pt idx="6">
                  <c:v>Orthopedics</c:v>
                </c:pt>
                <c:pt idx="7">
                  <c:v>CTVS</c:v>
                </c:pt>
                <c:pt idx="8">
                  <c:v>Neurosurgery</c:v>
                </c:pt>
                <c:pt idx="9">
                  <c:v>Urology</c:v>
                </c:pt>
                <c:pt idx="10">
                  <c:v>Plastic Surgery</c:v>
                </c:pt>
                <c:pt idx="11">
                  <c:v>Nephrology</c:v>
                </c:pt>
                <c:pt idx="12">
                  <c:v>Psychiatry</c:v>
                </c:pt>
                <c:pt idx="13">
                  <c:v>Cardiology</c:v>
                </c:pt>
                <c:pt idx="14">
                  <c:v>ENT</c:v>
                </c:pt>
              </c:strCache>
            </c:strRef>
          </c:cat>
          <c:val>
            <c:numRef>
              <c:f>Sheet1!$B$23:$B$37</c:f>
              <c:numCache>
                <c:formatCode>General</c:formatCode>
                <c:ptCount val="15"/>
                <c:pt idx="0">
                  <c:v>100</c:v>
                </c:pt>
                <c:pt idx="1">
                  <c:v>100</c:v>
                </c:pt>
                <c:pt idx="2">
                  <c:v>100</c:v>
                </c:pt>
                <c:pt idx="3">
                  <c:v>100</c:v>
                </c:pt>
                <c:pt idx="4">
                  <c:v>100</c:v>
                </c:pt>
                <c:pt idx="5">
                  <c:v>100</c:v>
                </c:pt>
                <c:pt idx="6">
                  <c:v>100</c:v>
                </c:pt>
                <c:pt idx="7">
                  <c:v>100</c:v>
                </c:pt>
                <c:pt idx="8">
                  <c:v>100</c:v>
                </c:pt>
                <c:pt idx="9">
                  <c:v>100</c:v>
                </c:pt>
                <c:pt idx="10">
                  <c:v>100</c:v>
                </c:pt>
                <c:pt idx="11">
                  <c:v>100</c:v>
                </c:pt>
                <c:pt idx="12">
                  <c:v>66.669999999999987</c:v>
                </c:pt>
                <c:pt idx="13">
                  <c:v>100</c:v>
                </c:pt>
                <c:pt idx="14">
                  <c:v>66.669999999999987</c:v>
                </c:pt>
              </c:numCache>
            </c:numRef>
          </c:val>
        </c:ser>
        <c:ser>
          <c:idx val="1"/>
          <c:order val="1"/>
          <c:tx>
            <c:strRef>
              <c:f>Sheet1!$C$22</c:f>
              <c:strCache>
                <c:ptCount val="1"/>
                <c:pt idx="0">
                  <c:v>Whether admission request form is complete</c:v>
                </c:pt>
              </c:strCache>
            </c:strRef>
          </c:tx>
          <c:dLbls>
            <c:showVal val="1"/>
          </c:dLbls>
          <c:cat>
            <c:strRef>
              <c:f>Sheet1!$A$23:$A$37</c:f>
              <c:strCache>
                <c:ptCount val="15"/>
                <c:pt idx="0">
                  <c:v>General Surgery</c:v>
                </c:pt>
                <c:pt idx="1">
                  <c:v>Gynecology</c:v>
                </c:pt>
                <c:pt idx="2">
                  <c:v>Oncology</c:v>
                </c:pt>
                <c:pt idx="3">
                  <c:v>Medicine</c:v>
                </c:pt>
                <c:pt idx="4">
                  <c:v>Neurology</c:v>
                </c:pt>
                <c:pt idx="5">
                  <c:v>Pediatrics</c:v>
                </c:pt>
                <c:pt idx="6">
                  <c:v>Orthopedics</c:v>
                </c:pt>
                <c:pt idx="7">
                  <c:v>CTVS</c:v>
                </c:pt>
                <c:pt idx="8">
                  <c:v>Neurosurgery</c:v>
                </c:pt>
                <c:pt idx="9">
                  <c:v>Urology</c:v>
                </c:pt>
                <c:pt idx="10">
                  <c:v>Plastic Surgery</c:v>
                </c:pt>
                <c:pt idx="11">
                  <c:v>Nephrology</c:v>
                </c:pt>
                <c:pt idx="12">
                  <c:v>Psychiatry</c:v>
                </c:pt>
                <c:pt idx="13">
                  <c:v>Cardiology</c:v>
                </c:pt>
                <c:pt idx="14">
                  <c:v>ENT</c:v>
                </c:pt>
              </c:strCache>
            </c:strRef>
          </c:cat>
          <c:val>
            <c:numRef>
              <c:f>Sheet1!$C$23:$C$37</c:f>
              <c:numCache>
                <c:formatCode>General</c:formatCode>
                <c:ptCount val="15"/>
                <c:pt idx="0">
                  <c:v>44.44</c:v>
                </c:pt>
                <c:pt idx="1">
                  <c:v>50</c:v>
                </c:pt>
                <c:pt idx="2">
                  <c:v>60.53</c:v>
                </c:pt>
                <c:pt idx="3">
                  <c:v>41.67</c:v>
                </c:pt>
                <c:pt idx="4">
                  <c:v>37.5</c:v>
                </c:pt>
                <c:pt idx="5">
                  <c:v>58.33</c:v>
                </c:pt>
                <c:pt idx="6">
                  <c:v>33.33</c:v>
                </c:pt>
                <c:pt idx="7">
                  <c:v>66.669999999999987</c:v>
                </c:pt>
                <c:pt idx="8">
                  <c:v>100</c:v>
                </c:pt>
                <c:pt idx="9">
                  <c:v>100</c:v>
                </c:pt>
                <c:pt idx="10">
                  <c:v>100</c:v>
                </c:pt>
                <c:pt idx="11">
                  <c:v>100</c:v>
                </c:pt>
                <c:pt idx="12">
                  <c:v>66.669999999999987</c:v>
                </c:pt>
                <c:pt idx="13">
                  <c:v>40</c:v>
                </c:pt>
                <c:pt idx="14">
                  <c:v>33.33</c:v>
                </c:pt>
              </c:numCache>
            </c:numRef>
          </c:val>
        </c:ser>
        <c:ser>
          <c:idx val="2"/>
          <c:order val="2"/>
          <c:tx>
            <c:strRef>
              <c:f>Sheet1!$D$22</c:f>
              <c:strCache>
                <c:ptCount val="1"/>
                <c:pt idx="0">
                  <c:v>Provisional diagnosis</c:v>
                </c:pt>
              </c:strCache>
            </c:strRef>
          </c:tx>
          <c:dLbls>
            <c:showVal val="1"/>
          </c:dLbls>
          <c:cat>
            <c:strRef>
              <c:f>Sheet1!$A$23:$A$37</c:f>
              <c:strCache>
                <c:ptCount val="15"/>
                <c:pt idx="0">
                  <c:v>General Surgery</c:v>
                </c:pt>
                <c:pt idx="1">
                  <c:v>Gynecology</c:v>
                </c:pt>
                <c:pt idx="2">
                  <c:v>Oncology</c:v>
                </c:pt>
                <c:pt idx="3">
                  <c:v>Medicine</c:v>
                </c:pt>
                <c:pt idx="4">
                  <c:v>Neurology</c:v>
                </c:pt>
                <c:pt idx="5">
                  <c:v>Pediatrics</c:v>
                </c:pt>
                <c:pt idx="6">
                  <c:v>Orthopedics</c:v>
                </c:pt>
                <c:pt idx="7">
                  <c:v>CTVS</c:v>
                </c:pt>
                <c:pt idx="8">
                  <c:v>Neurosurgery</c:v>
                </c:pt>
                <c:pt idx="9">
                  <c:v>Urology</c:v>
                </c:pt>
                <c:pt idx="10">
                  <c:v>Plastic Surgery</c:v>
                </c:pt>
                <c:pt idx="11">
                  <c:v>Nephrology</c:v>
                </c:pt>
                <c:pt idx="12">
                  <c:v>Psychiatry</c:v>
                </c:pt>
                <c:pt idx="13">
                  <c:v>Cardiology</c:v>
                </c:pt>
                <c:pt idx="14">
                  <c:v>ENT</c:v>
                </c:pt>
              </c:strCache>
            </c:strRef>
          </c:cat>
          <c:val>
            <c:numRef>
              <c:f>Sheet1!$D$23:$D$37</c:f>
              <c:numCache>
                <c:formatCode>General</c:formatCode>
                <c:ptCount val="15"/>
                <c:pt idx="0">
                  <c:v>77.78</c:v>
                </c:pt>
                <c:pt idx="1">
                  <c:v>66.669999999999987</c:v>
                </c:pt>
                <c:pt idx="2">
                  <c:v>91.669999999999987</c:v>
                </c:pt>
                <c:pt idx="3">
                  <c:v>87.5</c:v>
                </c:pt>
                <c:pt idx="4">
                  <c:v>75</c:v>
                </c:pt>
                <c:pt idx="5">
                  <c:v>75</c:v>
                </c:pt>
                <c:pt idx="6">
                  <c:v>100</c:v>
                </c:pt>
                <c:pt idx="7">
                  <c:v>100</c:v>
                </c:pt>
                <c:pt idx="8">
                  <c:v>50</c:v>
                </c:pt>
                <c:pt idx="9">
                  <c:v>100</c:v>
                </c:pt>
                <c:pt idx="10">
                  <c:v>0</c:v>
                </c:pt>
                <c:pt idx="11">
                  <c:v>0</c:v>
                </c:pt>
                <c:pt idx="12">
                  <c:v>33.33</c:v>
                </c:pt>
                <c:pt idx="13">
                  <c:v>100</c:v>
                </c:pt>
                <c:pt idx="14">
                  <c:v>66.669999999999987</c:v>
                </c:pt>
              </c:numCache>
            </c:numRef>
          </c:val>
        </c:ser>
        <c:ser>
          <c:idx val="3"/>
          <c:order val="3"/>
          <c:tx>
            <c:strRef>
              <c:f>Sheet1!$E$22</c:f>
              <c:strCache>
                <c:ptCount val="1"/>
                <c:pt idx="0">
                  <c:v>Signature of physician with name</c:v>
                </c:pt>
              </c:strCache>
            </c:strRef>
          </c:tx>
          <c:dLbls>
            <c:showVal val="1"/>
          </c:dLbls>
          <c:cat>
            <c:strRef>
              <c:f>Sheet1!$A$23:$A$37</c:f>
              <c:strCache>
                <c:ptCount val="15"/>
                <c:pt idx="0">
                  <c:v>General Surgery</c:v>
                </c:pt>
                <c:pt idx="1">
                  <c:v>Gynecology</c:v>
                </c:pt>
                <c:pt idx="2">
                  <c:v>Oncology</c:v>
                </c:pt>
                <c:pt idx="3">
                  <c:v>Medicine</c:v>
                </c:pt>
                <c:pt idx="4">
                  <c:v>Neurology</c:v>
                </c:pt>
                <c:pt idx="5">
                  <c:v>Pediatrics</c:v>
                </c:pt>
                <c:pt idx="6">
                  <c:v>Orthopedics</c:v>
                </c:pt>
                <c:pt idx="7">
                  <c:v>CTVS</c:v>
                </c:pt>
                <c:pt idx="8">
                  <c:v>Neurosurgery</c:v>
                </c:pt>
                <c:pt idx="9">
                  <c:v>Urology</c:v>
                </c:pt>
                <c:pt idx="10">
                  <c:v>Plastic Surgery</c:v>
                </c:pt>
                <c:pt idx="11">
                  <c:v>Nephrology</c:v>
                </c:pt>
                <c:pt idx="12">
                  <c:v>Psychiatry</c:v>
                </c:pt>
                <c:pt idx="13">
                  <c:v>Cardiology</c:v>
                </c:pt>
                <c:pt idx="14">
                  <c:v>ENT</c:v>
                </c:pt>
              </c:strCache>
            </c:strRef>
          </c:cat>
          <c:val>
            <c:numRef>
              <c:f>Sheet1!$E$23:$E$37</c:f>
              <c:numCache>
                <c:formatCode>General</c:formatCode>
                <c:ptCount val="15"/>
                <c:pt idx="0">
                  <c:v>77.78</c:v>
                </c:pt>
                <c:pt idx="1">
                  <c:v>75</c:v>
                </c:pt>
                <c:pt idx="2">
                  <c:v>94.440000000000026</c:v>
                </c:pt>
                <c:pt idx="3">
                  <c:v>87.5</c:v>
                </c:pt>
                <c:pt idx="4">
                  <c:v>62.5</c:v>
                </c:pt>
                <c:pt idx="5">
                  <c:v>83.33</c:v>
                </c:pt>
                <c:pt idx="6">
                  <c:v>100</c:v>
                </c:pt>
                <c:pt idx="7">
                  <c:v>100</c:v>
                </c:pt>
                <c:pt idx="8">
                  <c:v>50</c:v>
                </c:pt>
                <c:pt idx="9">
                  <c:v>100</c:v>
                </c:pt>
                <c:pt idx="10">
                  <c:v>0</c:v>
                </c:pt>
                <c:pt idx="11">
                  <c:v>0</c:v>
                </c:pt>
                <c:pt idx="12">
                  <c:v>33.33</c:v>
                </c:pt>
                <c:pt idx="13">
                  <c:v>80</c:v>
                </c:pt>
                <c:pt idx="14">
                  <c:v>33.33</c:v>
                </c:pt>
              </c:numCache>
            </c:numRef>
          </c:val>
        </c:ser>
        <c:shape val="pyramid"/>
        <c:axId val="64882944"/>
        <c:axId val="64905216"/>
        <c:axId val="0"/>
      </c:bar3DChart>
      <c:catAx>
        <c:axId val="64882944"/>
        <c:scaling>
          <c:orientation val="minMax"/>
        </c:scaling>
        <c:axPos val="b"/>
        <c:tickLblPos val="nextTo"/>
        <c:crossAx val="64905216"/>
        <c:crosses val="autoZero"/>
        <c:auto val="1"/>
        <c:lblAlgn val="ctr"/>
        <c:lblOffset val="100"/>
      </c:catAx>
      <c:valAx>
        <c:axId val="64905216"/>
        <c:scaling>
          <c:orientation val="minMax"/>
        </c:scaling>
        <c:axPos val="l"/>
        <c:majorGridlines/>
        <c:numFmt formatCode="0%" sourceLinked="1"/>
        <c:tickLblPos val="nextTo"/>
        <c:crossAx val="64882944"/>
        <c:crosses val="autoZero"/>
        <c:crossBetween val="between"/>
      </c:valAx>
    </c:plotArea>
    <c:legend>
      <c:legendPos val="r"/>
      <c:layout>
        <c:manualLayout>
          <c:xMode val="edge"/>
          <c:yMode val="edge"/>
          <c:x val="0.65964430147630826"/>
          <c:y val="0.35891083593873996"/>
          <c:w val="0.33860008418654702"/>
          <c:h val="0.28217814398409757"/>
        </c:manualLayout>
      </c:layout>
    </c:legend>
    <c:plotVisOnly val="1"/>
  </c:chart>
  <c:spPr>
    <a:solidFill>
      <a:schemeClr val="accent6">
        <a:lumMod val="60000"/>
        <a:lumOff val="40000"/>
      </a:schemeClr>
    </a:solidFill>
  </c:sp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style val="46"/>
  <c:chart>
    <c:plotArea>
      <c:layout/>
      <c:barChart>
        <c:barDir val="col"/>
        <c:grouping val="clustered"/>
        <c:ser>
          <c:idx val="0"/>
          <c:order val="0"/>
          <c:tx>
            <c:strRef>
              <c:f>Sheet1!$B$41</c:f>
              <c:strCache>
                <c:ptCount val="1"/>
                <c:pt idx="0">
                  <c:v>Doctors initial evaluation form filled completely</c:v>
                </c:pt>
              </c:strCache>
            </c:strRef>
          </c:tx>
          <c:spPr>
            <a:solidFill>
              <a:schemeClr val="bg1"/>
            </a:solidFill>
          </c:spPr>
          <c:cat>
            <c:strRef>
              <c:f>Sheet1!$A$42:$A$56</c:f>
              <c:strCache>
                <c:ptCount val="15"/>
                <c:pt idx="0">
                  <c:v>General Surgery</c:v>
                </c:pt>
                <c:pt idx="1">
                  <c:v>Gynecology</c:v>
                </c:pt>
                <c:pt idx="2">
                  <c:v>Oncology</c:v>
                </c:pt>
                <c:pt idx="3">
                  <c:v>Medicine</c:v>
                </c:pt>
                <c:pt idx="4">
                  <c:v>Neurology</c:v>
                </c:pt>
                <c:pt idx="5">
                  <c:v>Pediatrics</c:v>
                </c:pt>
                <c:pt idx="6">
                  <c:v>Orthopedics</c:v>
                </c:pt>
                <c:pt idx="7">
                  <c:v>CTVS</c:v>
                </c:pt>
                <c:pt idx="8">
                  <c:v>Neurosurgery</c:v>
                </c:pt>
                <c:pt idx="9">
                  <c:v>Urology</c:v>
                </c:pt>
                <c:pt idx="10">
                  <c:v>Plastic Surgery</c:v>
                </c:pt>
                <c:pt idx="11">
                  <c:v>Nephrology</c:v>
                </c:pt>
                <c:pt idx="12">
                  <c:v>Psychiatry</c:v>
                </c:pt>
                <c:pt idx="13">
                  <c:v>Cardiology</c:v>
                </c:pt>
                <c:pt idx="14">
                  <c:v>ENT</c:v>
                </c:pt>
              </c:strCache>
            </c:strRef>
          </c:cat>
          <c:val>
            <c:numRef>
              <c:f>Sheet1!$B$42:$B$56</c:f>
              <c:numCache>
                <c:formatCode>General</c:formatCode>
                <c:ptCount val="15"/>
                <c:pt idx="0">
                  <c:v>66.669999999999987</c:v>
                </c:pt>
                <c:pt idx="1">
                  <c:v>58.33</c:v>
                </c:pt>
                <c:pt idx="2">
                  <c:v>71.05</c:v>
                </c:pt>
                <c:pt idx="3">
                  <c:v>70.83</c:v>
                </c:pt>
                <c:pt idx="4">
                  <c:v>100</c:v>
                </c:pt>
                <c:pt idx="5">
                  <c:v>100</c:v>
                </c:pt>
                <c:pt idx="6">
                  <c:v>100</c:v>
                </c:pt>
                <c:pt idx="7">
                  <c:v>66.669999999999987</c:v>
                </c:pt>
                <c:pt idx="8">
                  <c:v>100</c:v>
                </c:pt>
                <c:pt idx="9">
                  <c:v>100</c:v>
                </c:pt>
                <c:pt idx="10">
                  <c:v>0</c:v>
                </c:pt>
                <c:pt idx="11">
                  <c:v>0</c:v>
                </c:pt>
                <c:pt idx="12">
                  <c:v>66.669999999999987</c:v>
                </c:pt>
                <c:pt idx="13">
                  <c:v>80</c:v>
                </c:pt>
                <c:pt idx="14">
                  <c:v>66.669999999999987</c:v>
                </c:pt>
              </c:numCache>
            </c:numRef>
          </c:val>
        </c:ser>
        <c:ser>
          <c:idx val="1"/>
          <c:order val="1"/>
          <c:tx>
            <c:strRef>
              <c:f>Sheet1!$C$41</c:f>
              <c:strCache>
                <c:ptCount val="1"/>
                <c:pt idx="0">
                  <c:v>Doctors initial evaluation form with name and sign of doctor</c:v>
                </c:pt>
              </c:strCache>
            </c:strRef>
          </c:tx>
          <c:spPr>
            <a:ln>
              <a:solidFill>
                <a:schemeClr val="tx2">
                  <a:lumMod val="75000"/>
                </a:schemeClr>
              </a:solidFill>
            </a:ln>
          </c:spPr>
          <c:cat>
            <c:strRef>
              <c:f>Sheet1!$A$42:$A$56</c:f>
              <c:strCache>
                <c:ptCount val="15"/>
                <c:pt idx="0">
                  <c:v>General Surgery</c:v>
                </c:pt>
                <c:pt idx="1">
                  <c:v>Gynecology</c:v>
                </c:pt>
                <c:pt idx="2">
                  <c:v>Oncology</c:v>
                </c:pt>
                <c:pt idx="3">
                  <c:v>Medicine</c:v>
                </c:pt>
                <c:pt idx="4">
                  <c:v>Neurology</c:v>
                </c:pt>
                <c:pt idx="5">
                  <c:v>Pediatrics</c:v>
                </c:pt>
                <c:pt idx="6">
                  <c:v>Orthopedics</c:v>
                </c:pt>
                <c:pt idx="7">
                  <c:v>CTVS</c:v>
                </c:pt>
                <c:pt idx="8">
                  <c:v>Neurosurgery</c:v>
                </c:pt>
                <c:pt idx="9">
                  <c:v>Urology</c:v>
                </c:pt>
                <c:pt idx="10">
                  <c:v>Plastic Surgery</c:v>
                </c:pt>
                <c:pt idx="11">
                  <c:v>Nephrology</c:v>
                </c:pt>
                <c:pt idx="12">
                  <c:v>Psychiatry</c:v>
                </c:pt>
                <c:pt idx="13">
                  <c:v>Cardiology</c:v>
                </c:pt>
                <c:pt idx="14">
                  <c:v>ENT</c:v>
                </c:pt>
              </c:strCache>
            </c:strRef>
          </c:cat>
          <c:val>
            <c:numRef>
              <c:f>Sheet1!$C$42:$C$56</c:f>
              <c:numCache>
                <c:formatCode>General</c:formatCode>
                <c:ptCount val="15"/>
                <c:pt idx="0">
                  <c:v>33.33</c:v>
                </c:pt>
                <c:pt idx="1">
                  <c:v>41.67</c:v>
                </c:pt>
                <c:pt idx="2">
                  <c:v>65.790000000000006</c:v>
                </c:pt>
                <c:pt idx="3">
                  <c:v>75</c:v>
                </c:pt>
                <c:pt idx="4">
                  <c:v>37.5</c:v>
                </c:pt>
                <c:pt idx="5">
                  <c:v>100</c:v>
                </c:pt>
                <c:pt idx="6">
                  <c:v>100</c:v>
                </c:pt>
                <c:pt idx="7">
                  <c:v>33.33</c:v>
                </c:pt>
                <c:pt idx="8">
                  <c:v>0</c:v>
                </c:pt>
                <c:pt idx="9">
                  <c:v>100</c:v>
                </c:pt>
                <c:pt idx="10">
                  <c:v>100</c:v>
                </c:pt>
                <c:pt idx="11">
                  <c:v>0</c:v>
                </c:pt>
                <c:pt idx="12">
                  <c:v>66.669999999999987</c:v>
                </c:pt>
                <c:pt idx="13">
                  <c:v>80</c:v>
                </c:pt>
                <c:pt idx="14">
                  <c:v>33.33</c:v>
                </c:pt>
              </c:numCache>
            </c:numRef>
          </c:val>
        </c:ser>
        <c:axId val="64947328"/>
        <c:axId val="64948864"/>
      </c:barChart>
      <c:catAx>
        <c:axId val="64947328"/>
        <c:scaling>
          <c:orientation val="minMax"/>
        </c:scaling>
        <c:axPos val="b"/>
        <c:tickLblPos val="nextTo"/>
        <c:crossAx val="64948864"/>
        <c:crosses val="autoZero"/>
        <c:auto val="1"/>
        <c:lblAlgn val="ctr"/>
        <c:lblOffset val="100"/>
      </c:catAx>
      <c:valAx>
        <c:axId val="64948864"/>
        <c:scaling>
          <c:orientation val="minMax"/>
        </c:scaling>
        <c:axPos val="l"/>
        <c:majorGridlines>
          <c:spPr>
            <a:effectLst>
              <a:glow rad="228600">
                <a:schemeClr val="accent2">
                  <a:satMod val="175000"/>
                  <a:alpha val="40000"/>
                </a:schemeClr>
              </a:glow>
            </a:effectLst>
          </c:spPr>
        </c:majorGridlines>
        <c:numFmt formatCode="General" sourceLinked="1"/>
        <c:tickLblPos val="nextTo"/>
        <c:crossAx val="64947328"/>
        <c:crosses val="autoZero"/>
        <c:crossBetween val="between"/>
      </c:valAx>
    </c:plotArea>
    <c:legend>
      <c:legendPos val="r"/>
      <c:layout/>
    </c:legend>
    <c:plotVisOnly val="1"/>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lang val="en-US"/>
  <c:chart>
    <c:plotArea>
      <c:layout/>
      <c:barChart>
        <c:barDir val="bar"/>
        <c:grouping val="clustered"/>
        <c:ser>
          <c:idx val="0"/>
          <c:order val="0"/>
          <c:tx>
            <c:strRef>
              <c:f>Sheet1!$B$59</c:f>
              <c:strCache>
                <c:ptCount val="1"/>
                <c:pt idx="0">
                  <c:v>Plan of care filled completely with doctors sign</c:v>
                </c:pt>
              </c:strCache>
            </c:strRef>
          </c:tx>
          <c:spPr>
            <a:solidFill>
              <a:schemeClr val="accent2">
                <a:lumMod val="60000"/>
                <a:lumOff val="40000"/>
              </a:schemeClr>
            </a:solidFill>
          </c:spPr>
          <c:cat>
            <c:strRef>
              <c:f>Sheet1!$A$60:$A$74</c:f>
              <c:strCache>
                <c:ptCount val="15"/>
                <c:pt idx="0">
                  <c:v>General Surgery</c:v>
                </c:pt>
                <c:pt idx="1">
                  <c:v>Gynecology</c:v>
                </c:pt>
                <c:pt idx="2">
                  <c:v>Oncology</c:v>
                </c:pt>
                <c:pt idx="3">
                  <c:v>Medicine</c:v>
                </c:pt>
                <c:pt idx="4">
                  <c:v>Neurology</c:v>
                </c:pt>
                <c:pt idx="5">
                  <c:v>Pediatrics</c:v>
                </c:pt>
                <c:pt idx="6">
                  <c:v>Orthopedics</c:v>
                </c:pt>
                <c:pt idx="7">
                  <c:v>CTVS</c:v>
                </c:pt>
                <c:pt idx="8">
                  <c:v>Neurosurgery</c:v>
                </c:pt>
                <c:pt idx="9">
                  <c:v>Urology</c:v>
                </c:pt>
                <c:pt idx="10">
                  <c:v>Plastic Surgery</c:v>
                </c:pt>
                <c:pt idx="11">
                  <c:v>Nephrology</c:v>
                </c:pt>
                <c:pt idx="12">
                  <c:v>Psychiatry</c:v>
                </c:pt>
                <c:pt idx="13">
                  <c:v>Cardiology</c:v>
                </c:pt>
                <c:pt idx="14">
                  <c:v>ENT</c:v>
                </c:pt>
              </c:strCache>
            </c:strRef>
          </c:cat>
          <c:val>
            <c:numRef>
              <c:f>Sheet1!$B$60:$B$74</c:f>
              <c:numCache>
                <c:formatCode>General</c:formatCode>
                <c:ptCount val="15"/>
                <c:pt idx="0">
                  <c:v>100</c:v>
                </c:pt>
                <c:pt idx="1">
                  <c:v>83.33</c:v>
                </c:pt>
                <c:pt idx="2">
                  <c:v>50</c:v>
                </c:pt>
                <c:pt idx="3">
                  <c:v>83.33</c:v>
                </c:pt>
                <c:pt idx="4">
                  <c:v>100</c:v>
                </c:pt>
                <c:pt idx="5">
                  <c:v>100</c:v>
                </c:pt>
                <c:pt idx="6">
                  <c:v>100</c:v>
                </c:pt>
                <c:pt idx="7">
                  <c:v>100</c:v>
                </c:pt>
                <c:pt idx="8">
                  <c:v>100</c:v>
                </c:pt>
                <c:pt idx="9">
                  <c:v>100</c:v>
                </c:pt>
                <c:pt idx="10">
                  <c:v>0</c:v>
                </c:pt>
                <c:pt idx="11">
                  <c:v>0</c:v>
                </c:pt>
                <c:pt idx="12">
                  <c:v>33.33</c:v>
                </c:pt>
                <c:pt idx="13">
                  <c:v>100</c:v>
                </c:pt>
                <c:pt idx="14">
                  <c:v>66.669999999999987</c:v>
                </c:pt>
              </c:numCache>
            </c:numRef>
          </c:val>
        </c:ser>
        <c:ser>
          <c:idx val="1"/>
          <c:order val="1"/>
          <c:tx>
            <c:strRef>
              <c:f>Sheet1!$C$59</c:f>
              <c:strCache>
                <c:ptCount val="1"/>
                <c:pt idx="0">
                  <c:v>Plan of care with with addendents sign</c:v>
                </c:pt>
              </c:strCache>
            </c:strRef>
          </c:tx>
          <c:spPr>
            <a:solidFill>
              <a:schemeClr val="accent2">
                <a:lumMod val="50000"/>
              </a:schemeClr>
            </a:solidFill>
          </c:spPr>
          <c:cat>
            <c:strRef>
              <c:f>Sheet1!$A$60:$A$74</c:f>
              <c:strCache>
                <c:ptCount val="15"/>
                <c:pt idx="0">
                  <c:v>General Surgery</c:v>
                </c:pt>
                <c:pt idx="1">
                  <c:v>Gynecology</c:v>
                </c:pt>
                <c:pt idx="2">
                  <c:v>Oncology</c:v>
                </c:pt>
                <c:pt idx="3">
                  <c:v>Medicine</c:v>
                </c:pt>
                <c:pt idx="4">
                  <c:v>Neurology</c:v>
                </c:pt>
                <c:pt idx="5">
                  <c:v>Pediatrics</c:v>
                </c:pt>
                <c:pt idx="6">
                  <c:v>Orthopedics</c:v>
                </c:pt>
                <c:pt idx="7">
                  <c:v>CTVS</c:v>
                </c:pt>
                <c:pt idx="8">
                  <c:v>Neurosurgery</c:v>
                </c:pt>
                <c:pt idx="9">
                  <c:v>Urology</c:v>
                </c:pt>
                <c:pt idx="10">
                  <c:v>Plastic Surgery</c:v>
                </c:pt>
                <c:pt idx="11">
                  <c:v>Nephrology</c:v>
                </c:pt>
                <c:pt idx="12">
                  <c:v>Psychiatry</c:v>
                </c:pt>
                <c:pt idx="13">
                  <c:v>Cardiology</c:v>
                </c:pt>
                <c:pt idx="14">
                  <c:v>ENT</c:v>
                </c:pt>
              </c:strCache>
            </c:strRef>
          </c:cat>
          <c:val>
            <c:numRef>
              <c:f>Sheet1!$C$60:$C$74</c:f>
              <c:numCache>
                <c:formatCode>General</c:formatCode>
                <c:ptCount val="15"/>
                <c:pt idx="0">
                  <c:v>66.669999999999987</c:v>
                </c:pt>
                <c:pt idx="1">
                  <c:v>66.669999999999987</c:v>
                </c:pt>
                <c:pt idx="2">
                  <c:v>44.74</c:v>
                </c:pt>
                <c:pt idx="3">
                  <c:v>87.5</c:v>
                </c:pt>
                <c:pt idx="4">
                  <c:v>87.5</c:v>
                </c:pt>
                <c:pt idx="5">
                  <c:v>100</c:v>
                </c:pt>
                <c:pt idx="6">
                  <c:v>100</c:v>
                </c:pt>
                <c:pt idx="7">
                  <c:v>100</c:v>
                </c:pt>
                <c:pt idx="8">
                  <c:v>100</c:v>
                </c:pt>
                <c:pt idx="9">
                  <c:v>100</c:v>
                </c:pt>
                <c:pt idx="10">
                  <c:v>100</c:v>
                </c:pt>
                <c:pt idx="11">
                  <c:v>100</c:v>
                </c:pt>
                <c:pt idx="12">
                  <c:v>100</c:v>
                </c:pt>
                <c:pt idx="13">
                  <c:v>100</c:v>
                </c:pt>
                <c:pt idx="14">
                  <c:v>66.669999999999987</c:v>
                </c:pt>
              </c:numCache>
            </c:numRef>
          </c:val>
        </c:ser>
        <c:axId val="64987520"/>
        <c:axId val="64989056"/>
      </c:barChart>
      <c:catAx>
        <c:axId val="64987520"/>
        <c:scaling>
          <c:orientation val="minMax"/>
        </c:scaling>
        <c:axPos val="l"/>
        <c:tickLblPos val="nextTo"/>
        <c:crossAx val="64989056"/>
        <c:crosses val="autoZero"/>
        <c:auto val="1"/>
        <c:lblAlgn val="ctr"/>
        <c:lblOffset val="100"/>
      </c:catAx>
      <c:valAx>
        <c:axId val="64989056"/>
        <c:scaling>
          <c:orientation val="minMax"/>
        </c:scaling>
        <c:axPos val="b"/>
        <c:majorGridlines/>
        <c:numFmt formatCode="General" sourceLinked="1"/>
        <c:tickLblPos val="nextTo"/>
        <c:crossAx val="64987520"/>
        <c:crosses val="autoZero"/>
        <c:crossBetween val="between"/>
      </c:valAx>
    </c:plotArea>
    <c:legend>
      <c:legendPos val="r"/>
      <c:layout>
        <c:manualLayout>
          <c:xMode val="edge"/>
          <c:yMode val="edge"/>
          <c:x val="0.69821756713919181"/>
          <c:y val="0.54797088220815371"/>
          <c:w val="0.29981667360100062"/>
          <c:h val="0.33403713252931122"/>
        </c:manualLayout>
      </c:layout>
    </c:legend>
    <c:plotVisOnly val="1"/>
  </c:chart>
  <c:spPr>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txPr>
    <a:bodyPr/>
    <a:lstStyle/>
    <a:p>
      <a:pPr>
        <a:defRPr b="1" cap="none" spc="5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mn-lt"/>
          <a:ea typeface="+mn-ea"/>
          <a:cs typeface="+mn-cs"/>
        </a:defRPr>
      </a:pPr>
      <a:endParaRPr lang="en-US"/>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style val="42"/>
  <c:chart>
    <c:view3D>
      <c:rotX val="70"/>
      <c:rotY val="10"/>
      <c:rAngAx val="1"/>
    </c:view3D>
    <c:plotArea>
      <c:layout/>
      <c:bar3DChart>
        <c:barDir val="bar"/>
        <c:grouping val="stacked"/>
        <c:ser>
          <c:idx val="0"/>
          <c:order val="0"/>
          <c:tx>
            <c:strRef>
              <c:f>Sheet1!$B$77</c:f>
              <c:strCache>
                <c:ptCount val="1"/>
                <c:pt idx="0">
                  <c:v>Date of Discharge is mentioned</c:v>
                </c:pt>
              </c:strCache>
            </c:strRef>
          </c:tx>
          <c:dLbls>
            <c:showVal val="1"/>
          </c:dLbls>
          <c:cat>
            <c:strRef>
              <c:f>Sheet1!$A$78:$A$92</c:f>
              <c:strCache>
                <c:ptCount val="15"/>
                <c:pt idx="0">
                  <c:v>General Surgery</c:v>
                </c:pt>
                <c:pt idx="1">
                  <c:v>Gynecology</c:v>
                </c:pt>
                <c:pt idx="2">
                  <c:v>Oncology</c:v>
                </c:pt>
                <c:pt idx="3">
                  <c:v>Medicine</c:v>
                </c:pt>
                <c:pt idx="4">
                  <c:v>Neurology</c:v>
                </c:pt>
                <c:pt idx="5">
                  <c:v>Pediatrics</c:v>
                </c:pt>
                <c:pt idx="6">
                  <c:v>Orthopedics</c:v>
                </c:pt>
                <c:pt idx="7">
                  <c:v>CTVS</c:v>
                </c:pt>
                <c:pt idx="8">
                  <c:v>Neurosurgery</c:v>
                </c:pt>
                <c:pt idx="9">
                  <c:v>Urology</c:v>
                </c:pt>
                <c:pt idx="10">
                  <c:v>Plastic Surgery</c:v>
                </c:pt>
                <c:pt idx="11">
                  <c:v>Nephrology</c:v>
                </c:pt>
                <c:pt idx="12">
                  <c:v>Psychiatry</c:v>
                </c:pt>
                <c:pt idx="13">
                  <c:v>Cardiology</c:v>
                </c:pt>
                <c:pt idx="14">
                  <c:v>ENT</c:v>
                </c:pt>
              </c:strCache>
            </c:strRef>
          </c:cat>
          <c:val>
            <c:numRef>
              <c:f>Sheet1!$B$78:$B$92</c:f>
              <c:numCache>
                <c:formatCode>General</c:formatCode>
                <c:ptCount val="15"/>
                <c:pt idx="0">
                  <c:v>66.669999999999987</c:v>
                </c:pt>
                <c:pt idx="1">
                  <c:v>75</c:v>
                </c:pt>
                <c:pt idx="2">
                  <c:v>71.05</c:v>
                </c:pt>
                <c:pt idx="3">
                  <c:v>87.5</c:v>
                </c:pt>
                <c:pt idx="4">
                  <c:v>37</c:v>
                </c:pt>
                <c:pt idx="5">
                  <c:v>100</c:v>
                </c:pt>
                <c:pt idx="6">
                  <c:v>66.669999999999987</c:v>
                </c:pt>
                <c:pt idx="7">
                  <c:v>100</c:v>
                </c:pt>
                <c:pt idx="8">
                  <c:v>100</c:v>
                </c:pt>
                <c:pt idx="9">
                  <c:v>100</c:v>
                </c:pt>
                <c:pt idx="10">
                  <c:v>0</c:v>
                </c:pt>
                <c:pt idx="11">
                  <c:v>50</c:v>
                </c:pt>
                <c:pt idx="12">
                  <c:v>33</c:v>
                </c:pt>
                <c:pt idx="13">
                  <c:v>80</c:v>
                </c:pt>
                <c:pt idx="14">
                  <c:v>66.669999999999987</c:v>
                </c:pt>
              </c:numCache>
            </c:numRef>
          </c:val>
        </c:ser>
        <c:ser>
          <c:idx val="1"/>
          <c:order val="1"/>
          <c:tx>
            <c:strRef>
              <c:f>Sheet1!$C$77</c:f>
              <c:strCache>
                <c:ptCount val="1"/>
                <c:pt idx="0">
                  <c:v>Condition at the tym of discharge is mentioned</c:v>
                </c:pt>
              </c:strCache>
            </c:strRef>
          </c:tx>
          <c:dLbls>
            <c:showVal val="1"/>
          </c:dLbls>
          <c:cat>
            <c:strRef>
              <c:f>Sheet1!$A$78:$A$92</c:f>
              <c:strCache>
                <c:ptCount val="15"/>
                <c:pt idx="0">
                  <c:v>General Surgery</c:v>
                </c:pt>
                <c:pt idx="1">
                  <c:v>Gynecology</c:v>
                </c:pt>
                <c:pt idx="2">
                  <c:v>Oncology</c:v>
                </c:pt>
                <c:pt idx="3">
                  <c:v>Medicine</c:v>
                </c:pt>
                <c:pt idx="4">
                  <c:v>Neurology</c:v>
                </c:pt>
                <c:pt idx="5">
                  <c:v>Pediatrics</c:v>
                </c:pt>
                <c:pt idx="6">
                  <c:v>Orthopedics</c:v>
                </c:pt>
                <c:pt idx="7">
                  <c:v>CTVS</c:v>
                </c:pt>
                <c:pt idx="8">
                  <c:v>Neurosurgery</c:v>
                </c:pt>
                <c:pt idx="9">
                  <c:v>Urology</c:v>
                </c:pt>
                <c:pt idx="10">
                  <c:v>Plastic Surgery</c:v>
                </c:pt>
                <c:pt idx="11">
                  <c:v>Nephrology</c:v>
                </c:pt>
                <c:pt idx="12">
                  <c:v>Psychiatry</c:v>
                </c:pt>
                <c:pt idx="13">
                  <c:v>Cardiology</c:v>
                </c:pt>
                <c:pt idx="14">
                  <c:v>ENT</c:v>
                </c:pt>
              </c:strCache>
            </c:strRef>
          </c:cat>
          <c:val>
            <c:numRef>
              <c:f>Sheet1!$C$78:$C$92</c:f>
              <c:numCache>
                <c:formatCode>General</c:formatCode>
                <c:ptCount val="15"/>
                <c:pt idx="0">
                  <c:v>88.89</c:v>
                </c:pt>
                <c:pt idx="1">
                  <c:v>8.33</c:v>
                </c:pt>
                <c:pt idx="2">
                  <c:v>23.68</c:v>
                </c:pt>
                <c:pt idx="3">
                  <c:v>12.5</c:v>
                </c:pt>
                <c:pt idx="4">
                  <c:v>0</c:v>
                </c:pt>
                <c:pt idx="5">
                  <c:v>16.670000000000005</c:v>
                </c:pt>
                <c:pt idx="6">
                  <c:v>0</c:v>
                </c:pt>
                <c:pt idx="7">
                  <c:v>0</c:v>
                </c:pt>
                <c:pt idx="8">
                  <c:v>0</c:v>
                </c:pt>
                <c:pt idx="9">
                  <c:v>100</c:v>
                </c:pt>
                <c:pt idx="10">
                  <c:v>0</c:v>
                </c:pt>
                <c:pt idx="11">
                  <c:v>0</c:v>
                </c:pt>
                <c:pt idx="12">
                  <c:v>0</c:v>
                </c:pt>
                <c:pt idx="13">
                  <c:v>20</c:v>
                </c:pt>
                <c:pt idx="14">
                  <c:v>0</c:v>
                </c:pt>
              </c:numCache>
            </c:numRef>
          </c:val>
        </c:ser>
        <c:ser>
          <c:idx val="2"/>
          <c:order val="2"/>
          <c:tx>
            <c:strRef>
              <c:f>Sheet1!$D$77</c:f>
              <c:strCache>
                <c:ptCount val="1"/>
                <c:pt idx="0">
                  <c:v>Signature of physician and consultant with full name date</c:v>
                </c:pt>
              </c:strCache>
            </c:strRef>
          </c:tx>
          <c:dLbls>
            <c:showVal val="1"/>
          </c:dLbls>
          <c:cat>
            <c:strRef>
              <c:f>Sheet1!$A$78:$A$92</c:f>
              <c:strCache>
                <c:ptCount val="15"/>
                <c:pt idx="0">
                  <c:v>General Surgery</c:v>
                </c:pt>
                <c:pt idx="1">
                  <c:v>Gynecology</c:v>
                </c:pt>
                <c:pt idx="2">
                  <c:v>Oncology</c:v>
                </c:pt>
                <c:pt idx="3">
                  <c:v>Medicine</c:v>
                </c:pt>
                <c:pt idx="4">
                  <c:v>Neurology</c:v>
                </c:pt>
                <c:pt idx="5">
                  <c:v>Pediatrics</c:v>
                </c:pt>
                <c:pt idx="6">
                  <c:v>Orthopedics</c:v>
                </c:pt>
                <c:pt idx="7">
                  <c:v>CTVS</c:v>
                </c:pt>
                <c:pt idx="8">
                  <c:v>Neurosurgery</c:v>
                </c:pt>
                <c:pt idx="9">
                  <c:v>Urology</c:v>
                </c:pt>
                <c:pt idx="10">
                  <c:v>Plastic Surgery</c:v>
                </c:pt>
                <c:pt idx="11">
                  <c:v>Nephrology</c:v>
                </c:pt>
                <c:pt idx="12">
                  <c:v>Psychiatry</c:v>
                </c:pt>
                <c:pt idx="13">
                  <c:v>Cardiology</c:v>
                </c:pt>
                <c:pt idx="14">
                  <c:v>ENT</c:v>
                </c:pt>
              </c:strCache>
            </c:strRef>
          </c:cat>
          <c:val>
            <c:numRef>
              <c:f>Sheet1!$D$78:$D$92</c:f>
              <c:numCache>
                <c:formatCode>General</c:formatCode>
                <c:ptCount val="15"/>
                <c:pt idx="0">
                  <c:v>66.669999999999987</c:v>
                </c:pt>
                <c:pt idx="1">
                  <c:v>83.33</c:v>
                </c:pt>
                <c:pt idx="2">
                  <c:v>100</c:v>
                </c:pt>
                <c:pt idx="3">
                  <c:v>83.33</c:v>
                </c:pt>
                <c:pt idx="4">
                  <c:v>87.5</c:v>
                </c:pt>
                <c:pt idx="5">
                  <c:v>83.33</c:v>
                </c:pt>
                <c:pt idx="6">
                  <c:v>100</c:v>
                </c:pt>
                <c:pt idx="7">
                  <c:v>100</c:v>
                </c:pt>
                <c:pt idx="8">
                  <c:v>90</c:v>
                </c:pt>
                <c:pt idx="9">
                  <c:v>100</c:v>
                </c:pt>
                <c:pt idx="10">
                  <c:v>50</c:v>
                </c:pt>
                <c:pt idx="11">
                  <c:v>0</c:v>
                </c:pt>
                <c:pt idx="12">
                  <c:v>100</c:v>
                </c:pt>
                <c:pt idx="13">
                  <c:v>80</c:v>
                </c:pt>
                <c:pt idx="14">
                  <c:v>100</c:v>
                </c:pt>
              </c:numCache>
            </c:numRef>
          </c:val>
        </c:ser>
        <c:ser>
          <c:idx val="3"/>
          <c:order val="3"/>
          <c:tx>
            <c:strRef>
              <c:f>Sheet1!$E$77</c:f>
              <c:strCache>
                <c:ptCount val="1"/>
                <c:pt idx="0">
                  <c:v>Follow up instructions and time frame for follow up/ next visit recorded</c:v>
                </c:pt>
              </c:strCache>
            </c:strRef>
          </c:tx>
          <c:dLbls>
            <c:showVal val="1"/>
          </c:dLbls>
          <c:cat>
            <c:strRef>
              <c:f>Sheet1!$A$78:$A$92</c:f>
              <c:strCache>
                <c:ptCount val="15"/>
                <c:pt idx="0">
                  <c:v>General Surgery</c:v>
                </c:pt>
                <c:pt idx="1">
                  <c:v>Gynecology</c:v>
                </c:pt>
                <c:pt idx="2">
                  <c:v>Oncology</c:v>
                </c:pt>
                <c:pt idx="3">
                  <c:v>Medicine</c:v>
                </c:pt>
                <c:pt idx="4">
                  <c:v>Neurology</c:v>
                </c:pt>
                <c:pt idx="5">
                  <c:v>Pediatrics</c:v>
                </c:pt>
                <c:pt idx="6">
                  <c:v>Orthopedics</c:v>
                </c:pt>
                <c:pt idx="7">
                  <c:v>CTVS</c:v>
                </c:pt>
                <c:pt idx="8">
                  <c:v>Neurosurgery</c:v>
                </c:pt>
                <c:pt idx="9">
                  <c:v>Urology</c:v>
                </c:pt>
                <c:pt idx="10">
                  <c:v>Plastic Surgery</c:v>
                </c:pt>
                <c:pt idx="11">
                  <c:v>Nephrology</c:v>
                </c:pt>
                <c:pt idx="12">
                  <c:v>Psychiatry</c:v>
                </c:pt>
                <c:pt idx="13">
                  <c:v>Cardiology</c:v>
                </c:pt>
                <c:pt idx="14">
                  <c:v>ENT</c:v>
                </c:pt>
              </c:strCache>
            </c:strRef>
          </c:cat>
          <c:val>
            <c:numRef>
              <c:f>Sheet1!$E$78:$E$92</c:f>
              <c:numCache>
                <c:formatCode>General</c:formatCode>
                <c:ptCount val="15"/>
                <c:pt idx="0">
                  <c:v>78</c:v>
                </c:pt>
                <c:pt idx="1">
                  <c:v>58</c:v>
                </c:pt>
                <c:pt idx="2">
                  <c:v>100</c:v>
                </c:pt>
                <c:pt idx="3">
                  <c:v>92</c:v>
                </c:pt>
                <c:pt idx="4">
                  <c:v>88</c:v>
                </c:pt>
                <c:pt idx="5">
                  <c:v>100</c:v>
                </c:pt>
                <c:pt idx="6">
                  <c:v>100</c:v>
                </c:pt>
                <c:pt idx="7">
                  <c:v>100</c:v>
                </c:pt>
                <c:pt idx="8">
                  <c:v>100</c:v>
                </c:pt>
                <c:pt idx="9">
                  <c:v>100</c:v>
                </c:pt>
                <c:pt idx="10">
                  <c:v>100</c:v>
                </c:pt>
                <c:pt idx="11">
                  <c:v>50</c:v>
                </c:pt>
                <c:pt idx="12">
                  <c:v>100</c:v>
                </c:pt>
                <c:pt idx="13">
                  <c:v>100</c:v>
                </c:pt>
                <c:pt idx="14">
                  <c:v>100</c:v>
                </c:pt>
              </c:numCache>
            </c:numRef>
          </c:val>
        </c:ser>
        <c:shape val="cylinder"/>
        <c:axId val="65028864"/>
        <c:axId val="65030400"/>
        <c:axId val="0"/>
      </c:bar3DChart>
      <c:catAx>
        <c:axId val="65028864"/>
        <c:scaling>
          <c:orientation val="minMax"/>
        </c:scaling>
        <c:axPos val="l"/>
        <c:tickLblPos val="nextTo"/>
        <c:crossAx val="65030400"/>
        <c:crosses val="autoZero"/>
        <c:auto val="1"/>
        <c:lblAlgn val="ctr"/>
        <c:lblOffset val="100"/>
      </c:catAx>
      <c:valAx>
        <c:axId val="65030400"/>
        <c:scaling>
          <c:orientation val="minMax"/>
        </c:scaling>
        <c:axPos val="b"/>
        <c:majorGridlines>
          <c:spPr>
            <a:ln w="25400" cap="flat" cmpd="sng" algn="ctr">
              <a:solidFill>
                <a:schemeClr val="accent6"/>
              </a:solidFill>
              <a:prstDash val="solid"/>
            </a:ln>
            <a:effectLst>
              <a:innerShdw blurRad="63500" dist="50800" dir="2700000">
                <a:prstClr val="black">
                  <a:alpha val="50000"/>
                </a:prstClr>
              </a:innerShdw>
            </a:effectLst>
          </c:spPr>
        </c:majorGridlines>
        <c:numFmt formatCode="General" sourceLinked="1"/>
        <c:tickLblPos val="nextTo"/>
        <c:crossAx val="65028864"/>
        <c:crosses val="autoZero"/>
        <c:crossBetween val="between"/>
      </c:valAx>
    </c:plotArea>
    <c:legend>
      <c:legendPos val="r"/>
      <c:layout/>
    </c:legend>
    <c:plotVisOnly val="1"/>
  </c:chart>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US"/>
  <c:style val="34"/>
  <c:chart>
    <c:view3D>
      <c:rAngAx val="1"/>
    </c:view3D>
    <c:plotArea>
      <c:layout/>
      <c:bar3DChart>
        <c:barDir val="col"/>
        <c:grouping val="stacked"/>
        <c:ser>
          <c:idx val="0"/>
          <c:order val="0"/>
          <c:tx>
            <c:strRef>
              <c:f>Sheet1!$B$96</c:f>
              <c:strCache>
                <c:ptCount val="1"/>
                <c:pt idx="0">
                  <c:v>Procedure explained in consent form</c:v>
                </c:pt>
              </c:strCache>
            </c:strRef>
          </c:tx>
          <c:cat>
            <c:strRef>
              <c:f>Sheet1!$A$97:$A$111</c:f>
              <c:strCache>
                <c:ptCount val="15"/>
                <c:pt idx="0">
                  <c:v>General Surgery</c:v>
                </c:pt>
                <c:pt idx="1">
                  <c:v>Gynecology</c:v>
                </c:pt>
                <c:pt idx="2">
                  <c:v>Oncology</c:v>
                </c:pt>
                <c:pt idx="3">
                  <c:v>Medicine</c:v>
                </c:pt>
                <c:pt idx="4">
                  <c:v>Neurology</c:v>
                </c:pt>
                <c:pt idx="5">
                  <c:v>Pediatrics</c:v>
                </c:pt>
                <c:pt idx="6">
                  <c:v>Orthopedics</c:v>
                </c:pt>
                <c:pt idx="7">
                  <c:v>CTVS</c:v>
                </c:pt>
                <c:pt idx="8">
                  <c:v>Neurosurgery</c:v>
                </c:pt>
                <c:pt idx="9">
                  <c:v>Urology</c:v>
                </c:pt>
                <c:pt idx="10">
                  <c:v>Plastic Surgery</c:v>
                </c:pt>
                <c:pt idx="11">
                  <c:v>Nephrology</c:v>
                </c:pt>
                <c:pt idx="12">
                  <c:v>Psychiatry</c:v>
                </c:pt>
                <c:pt idx="13">
                  <c:v>Cardiology</c:v>
                </c:pt>
                <c:pt idx="14">
                  <c:v>ENT</c:v>
                </c:pt>
              </c:strCache>
            </c:strRef>
          </c:cat>
          <c:val>
            <c:numRef>
              <c:f>Sheet1!$B$97:$B$111</c:f>
              <c:numCache>
                <c:formatCode>General</c:formatCode>
                <c:ptCount val="15"/>
                <c:pt idx="0">
                  <c:v>100</c:v>
                </c:pt>
                <c:pt idx="1">
                  <c:v>80</c:v>
                </c:pt>
                <c:pt idx="2">
                  <c:v>100</c:v>
                </c:pt>
                <c:pt idx="3">
                  <c:v>100</c:v>
                </c:pt>
                <c:pt idx="4">
                  <c:v>0</c:v>
                </c:pt>
                <c:pt idx="5">
                  <c:v>100</c:v>
                </c:pt>
                <c:pt idx="6">
                  <c:v>83.33</c:v>
                </c:pt>
                <c:pt idx="7">
                  <c:v>100</c:v>
                </c:pt>
                <c:pt idx="8">
                  <c:v>100</c:v>
                </c:pt>
                <c:pt idx="9">
                  <c:v>100</c:v>
                </c:pt>
                <c:pt idx="10">
                  <c:v>50</c:v>
                </c:pt>
                <c:pt idx="11">
                  <c:v>100</c:v>
                </c:pt>
                <c:pt idx="12">
                  <c:v>0</c:v>
                </c:pt>
                <c:pt idx="13">
                  <c:v>75</c:v>
                </c:pt>
                <c:pt idx="14">
                  <c:v>66.669999999999987</c:v>
                </c:pt>
              </c:numCache>
            </c:numRef>
          </c:val>
        </c:ser>
        <c:ser>
          <c:idx val="1"/>
          <c:order val="1"/>
          <c:tx>
            <c:strRef>
              <c:f>Sheet1!$C$96</c:f>
              <c:strCache>
                <c:ptCount val="1"/>
                <c:pt idx="0">
                  <c:v>Side effects involved are mentioned in consent form</c:v>
                </c:pt>
              </c:strCache>
            </c:strRef>
          </c:tx>
          <c:cat>
            <c:strRef>
              <c:f>Sheet1!$A$97:$A$111</c:f>
              <c:strCache>
                <c:ptCount val="15"/>
                <c:pt idx="0">
                  <c:v>General Surgery</c:v>
                </c:pt>
                <c:pt idx="1">
                  <c:v>Gynecology</c:v>
                </c:pt>
                <c:pt idx="2">
                  <c:v>Oncology</c:v>
                </c:pt>
                <c:pt idx="3">
                  <c:v>Medicine</c:v>
                </c:pt>
                <c:pt idx="4">
                  <c:v>Neurology</c:v>
                </c:pt>
                <c:pt idx="5">
                  <c:v>Pediatrics</c:v>
                </c:pt>
                <c:pt idx="6">
                  <c:v>Orthopedics</c:v>
                </c:pt>
                <c:pt idx="7">
                  <c:v>CTVS</c:v>
                </c:pt>
                <c:pt idx="8">
                  <c:v>Neurosurgery</c:v>
                </c:pt>
                <c:pt idx="9">
                  <c:v>Urology</c:v>
                </c:pt>
                <c:pt idx="10">
                  <c:v>Plastic Surgery</c:v>
                </c:pt>
                <c:pt idx="11">
                  <c:v>Nephrology</c:v>
                </c:pt>
                <c:pt idx="12">
                  <c:v>Psychiatry</c:v>
                </c:pt>
                <c:pt idx="13">
                  <c:v>Cardiology</c:v>
                </c:pt>
                <c:pt idx="14">
                  <c:v>ENT</c:v>
                </c:pt>
              </c:strCache>
            </c:strRef>
          </c:cat>
          <c:val>
            <c:numRef>
              <c:f>Sheet1!$C$97:$C$111</c:f>
              <c:numCache>
                <c:formatCode>General</c:formatCode>
                <c:ptCount val="15"/>
                <c:pt idx="0">
                  <c:v>77.7</c:v>
                </c:pt>
                <c:pt idx="1">
                  <c:v>60</c:v>
                </c:pt>
                <c:pt idx="2">
                  <c:v>70</c:v>
                </c:pt>
                <c:pt idx="3">
                  <c:v>100</c:v>
                </c:pt>
                <c:pt idx="4">
                  <c:v>100</c:v>
                </c:pt>
                <c:pt idx="5">
                  <c:v>66.669999999999987</c:v>
                </c:pt>
                <c:pt idx="6">
                  <c:v>66.669999999999987</c:v>
                </c:pt>
                <c:pt idx="7">
                  <c:v>100</c:v>
                </c:pt>
                <c:pt idx="8">
                  <c:v>100</c:v>
                </c:pt>
                <c:pt idx="9">
                  <c:v>50</c:v>
                </c:pt>
                <c:pt idx="10">
                  <c:v>50</c:v>
                </c:pt>
                <c:pt idx="11">
                  <c:v>100</c:v>
                </c:pt>
                <c:pt idx="12">
                  <c:v>0</c:v>
                </c:pt>
                <c:pt idx="13">
                  <c:v>75</c:v>
                </c:pt>
                <c:pt idx="14">
                  <c:v>66.669999999999987</c:v>
                </c:pt>
              </c:numCache>
            </c:numRef>
          </c:val>
        </c:ser>
        <c:ser>
          <c:idx val="2"/>
          <c:order val="2"/>
          <c:tx>
            <c:strRef>
              <c:f>Sheet1!$D$96</c:f>
              <c:strCache>
                <c:ptCount val="1"/>
                <c:pt idx="0">
                  <c:v>Name of patient/ attendant recorded in consent form</c:v>
                </c:pt>
              </c:strCache>
            </c:strRef>
          </c:tx>
          <c:cat>
            <c:strRef>
              <c:f>Sheet1!$A$97:$A$111</c:f>
              <c:strCache>
                <c:ptCount val="15"/>
                <c:pt idx="0">
                  <c:v>General Surgery</c:v>
                </c:pt>
                <c:pt idx="1">
                  <c:v>Gynecology</c:v>
                </c:pt>
                <c:pt idx="2">
                  <c:v>Oncology</c:v>
                </c:pt>
                <c:pt idx="3">
                  <c:v>Medicine</c:v>
                </c:pt>
                <c:pt idx="4">
                  <c:v>Neurology</c:v>
                </c:pt>
                <c:pt idx="5">
                  <c:v>Pediatrics</c:v>
                </c:pt>
                <c:pt idx="6">
                  <c:v>Orthopedics</c:v>
                </c:pt>
                <c:pt idx="7">
                  <c:v>CTVS</c:v>
                </c:pt>
                <c:pt idx="8">
                  <c:v>Neurosurgery</c:v>
                </c:pt>
                <c:pt idx="9">
                  <c:v>Urology</c:v>
                </c:pt>
                <c:pt idx="10">
                  <c:v>Plastic Surgery</c:v>
                </c:pt>
                <c:pt idx="11">
                  <c:v>Nephrology</c:v>
                </c:pt>
                <c:pt idx="12">
                  <c:v>Psychiatry</c:v>
                </c:pt>
                <c:pt idx="13">
                  <c:v>Cardiology</c:v>
                </c:pt>
                <c:pt idx="14">
                  <c:v>ENT</c:v>
                </c:pt>
              </c:strCache>
            </c:strRef>
          </c:cat>
          <c:val>
            <c:numRef>
              <c:f>Sheet1!$D$97:$D$111</c:f>
              <c:numCache>
                <c:formatCode>General</c:formatCode>
                <c:ptCount val="15"/>
                <c:pt idx="0">
                  <c:v>88.9</c:v>
                </c:pt>
                <c:pt idx="1">
                  <c:v>80</c:v>
                </c:pt>
                <c:pt idx="2">
                  <c:v>70</c:v>
                </c:pt>
                <c:pt idx="3">
                  <c:v>100</c:v>
                </c:pt>
                <c:pt idx="4">
                  <c:v>0</c:v>
                </c:pt>
                <c:pt idx="5">
                  <c:v>100</c:v>
                </c:pt>
                <c:pt idx="6">
                  <c:v>83.3</c:v>
                </c:pt>
                <c:pt idx="7">
                  <c:v>66.669999999999987</c:v>
                </c:pt>
                <c:pt idx="8">
                  <c:v>100</c:v>
                </c:pt>
                <c:pt idx="9">
                  <c:v>100</c:v>
                </c:pt>
                <c:pt idx="10">
                  <c:v>50</c:v>
                </c:pt>
                <c:pt idx="11">
                  <c:v>100</c:v>
                </c:pt>
                <c:pt idx="12">
                  <c:v>0</c:v>
                </c:pt>
                <c:pt idx="13">
                  <c:v>100</c:v>
                </c:pt>
                <c:pt idx="14">
                  <c:v>66.669999999999987</c:v>
                </c:pt>
              </c:numCache>
            </c:numRef>
          </c:val>
        </c:ser>
        <c:ser>
          <c:idx val="3"/>
          <c:order val="3"/>
          <c:tx>
            <c:strRef>
              <c:f>Sheet1!$E$96</c:f>
              <c:strCache>
                <c:ptCount val="1"/>
                <c:pt idx="0">
                  <c:v>Informed consent form signed and dated</c:v>
                </c:pt>
              </c:strCache>
            </c:strRef>
          </c:tx>
          <c:cat>
            <c:strRef>
              <c:f>Sheet1!$A$97:$A$111</c:f>
              <c:strCache>
                <c:ptCount val="15"/>
                <c:pt idx="0">
                  <c:v>General Surgery</c:v>
                </c:pt>
                <c:pt idx="1">
                  <c:v>Gynecology</c:v>
                </c:pt>
                <c:pt idx="2">
                  <c:v>Oncology</c:v>
                </c:pt>
                <c:pt idx="3">
                  <c:v>Medicine</c:v>
                </c:pt>
                <c:pt idx="4">
                  <c:v>Neurology</c:v>
                </c:pt>
                <c:pt idx="5">
                  <c:v>Pediatrics</c:v>
                </c:pt>
                <c:pt idx="6">
                  <c:v>Orthopedics</c:v>
                </c:pt>
                <c:pt idx="7">
                  <c:v>CTVS</c:v>
                </c:pt>
                <c:pt idx="8">
                  <c:v>Neurosurgery</c:v>
                </c:pt>
                <c:pt idx="9">
                  <c:v>Urology</c:v>
                </c:pt>
                <c:pt idx="10">
                  <c:v>Plastic Surgery</c:v>
                </c:pt>
                <c:pt idx="11">
                  <c:v>Nephrology</c:v>
                </c:pt>
                <c:pt idx="12">
                  <c:v>Psychiatry</c:v>
                </c:pt>
                <c:pt idx="13">
                  <c:v>Cardiology</c:v>
                </c:pt>
                <c:pt idx="14">
                  <c:v>ENT</c:v>
                </c:pt>
              </c:strCache>
            </c:strRef>
          </c:cat>
          <c:val>
            <c:numRef>
              <c:f>Sheet1!$E$97:$E$111</c:f>
              <c:numCache>
                <c:formatCode>General</c:formatCode>
                <c:ptCount val="15"/>
                <c:pt idx="0">
                  <c:v>77.78</c:v>
                </c:pt>
                <c:pt idx="1">
                  <c:v>80</c:v>
                </c:pt>
                <c:pt idx="2">
                  <c:v>90</c:v>
                </c:pt>
                <c:pt idx="3">
                  <c:v>100</c:v>
                </c:pt>
                <c:pt idx="4">
                  <c:v>0</c:v>
                </c:pt>
                <c:pt idx="5">
                  <c:v>100</c:v>
                </c:pt>
                <c:pt idx="6">
                  <c:v>66.669999999999987</c:v>
                </c:pt>
                <c:pt idx="7">
                  <c:v>66.669999999999987</c:v>
                </c:pt>
                <c:pt idx="8">
                  <c:v>100</c:v>
                </c:pt>
                <c:pt idx="9">
                  <c:v>100</c:v>
                </c:pt>
                <c:pt idx="10">
                  <c:v>50</c:v>
                </c:pt>
                <c:pt idx="11">
                  <c:v>100</c:v>
                </c:pt>
                <c:pt idx="12">
                  <c:v>0</c:v>
                </c:pt>
                <c:pt idx="13">
                  <c:v>75</c:v>
                </c:pt>
                <c:pt idx="14">
                  <c:v>66.669999999999987</c:v>
                </c:pt>
              </c:numCache>
            </c:numRef>
          </c:val>
        </c:ser>
        <c:shape val="box"/>
        <c:axId val="65083264"/>
        <c:axId val="65084800"/>
        <c:axId val="0"/>
      </c:bar3DChart>
      <c:catAx>
        <c:axId val="65083264"/>
        <c:scaling>
          <c:orientation val="minMax"/>
        </c:scaling>
        <c:axPos val="b"/>
        <c:tickLblPos val="nextTo"/>
        <c:crossAx val="65084800"/>
        <c:crosses val="autoZero"/>
        <c:auto val="1"/>
        <c:lblAlgn val="ctr"/>
        <c:lblOffset val="100"/>
      </c:catAx>
      <c:valAx>
        <c:axId val="65084800"/>
        <c:scaling>
          <c:orientation val="minMax"/>
        </c:scaling>
        <c:axPos val="l"/>
        <c:majorGridlines/>
        <c:numFmt formatCode="General" sourceLinked="1"/>
        <c:tickLblPos val="nextTo"/>
        <c:crossAx val="65083264"/>
        <c:crosses val="autoZero"/>
        <c:crossBetween val="between"/>
      </c:valAx>
    </c:plotArea>
    <c:legend>
      <c:legendPos val="r"/>
      <c:layout/>
    </c:legend>
    <c:plotVisOnly val="1"/>
  </c:chart>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atMod val="105000"/>
        </a:schemeClr>
      </a:solidFill>
      <a:prstDash val="solid"/>
    </a:ln>
    <a:effectLst>
      <a:outerShdw blurRad="40000" dist="20000" dir="5400000" rotWithShape="0">
        <a:srgbClr val="000000">
          <a:alpha val="38000"/>
        </a:srgbClr>
      </a:outerShdw>
    </a:effectLst>
    <a:scene3d>
      <a:camera prst="orthographicFront"/>
      <a:lightRig rig="threePt" dir="t"/>
    </a:scene3d>
    <a:sp3d>
      <a:bevelT w="139700" h="139700" prst="divot"/>
    </a:sp3d>
  </c:spPr>
  <c:txPr>
    <a:bodyPr/>
    <a:lstStyle/>
    <a:p>
      <a:pPr>
        <a:defRPr b="1" cap="none" spc="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n-lt"/>
          <a:ea typeface="+mn-ea"/>
          <a:cs typeface="+mn-cs"/>
        </a:defRPr>
      </a:pPr>
      <a:endParaRPr lang="en-US"/>
    </a:p>
  </c:txPr>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en-US"/>
  <c:style val="10"/>
  <c:chart>
    <c:view3D>
      <c:rAngAx val="1"/>
    </c:view3D>
    <c:plotArea>
      <c:layout/>
      <c:bar3DChart>
        <c:barDir val="bar"/>
        <c:grouping val="percentStacked"/>
        <c:ser>
          <c:idx val="0"/>
          <c:order val="0"/>
          <c:tx>
            <c:strRef>
              <c:f>Sheet1!$B$113</c:f>
              <c:strCache>
                <c:ptCount val="1"/>
                <c:pt idx="0">
                  <c:v>Patients daily progress is documented in record</c:v>
                </c:pt>
              </c:strCache>
            </c:strRef>
          </c:tx>
          <c:dLbls>
            <c:showVal val="1"/>
          </c:dLbls>
          <c:cat>
            <c:strRef>
              <c:f>Sheet1!$A$114:$A$128</c:f>
              <c:strCache>
                <c:ptCount val="15"/>
                <c:pt idx="0">
                  <c:v>General Surgery</c:v>
                </c:pt>
                <c:pt idx="1">
                  <c:v>Gynecology</c:v>
                </c:pt>
                <c:pt idx="2">
                  <c:v>Oncology</c:v>
                </c:pt>
                <c:pt idx="3">
                  <c:v>Medicine</c:v>
                </c:pt>
                <c:pt idx="4">
                  <c:v>Neurology</c:v>
                </c:pt>
                <c:pt idx="5">
                  <c:v>Pediatrics</c:v>
                </c:pt>
                <c:pt idx="6">
                  <c:v>Orthopedics</c:v>
                </c:pt>
                <c:pt idx="7">
                  <c:v>CTVS</c:v>
                </c:pt>
                <c:pt idx="8">
                  <c:v>Neurosurgery</c:v>
                </c:pt>
                <c:pt idx="9">
                  <c:v>Urology</c:v>
                </c:pt>
                <c:pt idx="10">
                  <c:v>Plastic Surgery</c:v>
                </c:pt>
                <c:pt idx="11">
                  <c:v>Nephrology</c:v>
                </c:pt>
                <c:pt idx="12">
                  <c:v>Psychiatry</c:v>
                </c:pt>
                <c:pt idx="13">
                  <c:v>Cardiology</c:v>
                </c:pt>
                <c:pt idx="14">
                  <c:v>ENT</c:v>
                </c:pt>
              </c:strCache>
            </c:strRef>
          </c:cat>
          <c:val>
            <c:numRef>
              <c:f>Sheet1!$B$114:$B$128</c:f>
              <c:numCache>
                <c:formatCode>General</c:formatCode>
                <c:ptCount val="15"/>
                <c:pt idx="0">
                  <c:v>100</c:v>
                </c:pt>
                <c:pt idx="1">
                  <c:v>91.669999999999987</c:v>
                </c:pt>
                <c:pt idx="2">
                  <c:v>93.1</c:v>
                </c:pt>
                <c:pt idx="3">
                  <c:v>100</c:v>
                </c:pt>
                <c:pt idx="4">
                  <c:v>100</c:v>
                </c:pt>
                <c:pt idx="5">
                  <c:v>100</c:v>
                </c:pt>
                <c:pt idx="6">
                  <c:v>100</c:v>
                </c:pt>
                <c:pt idx="7">
                  <c:v>100</c:v>
                </c:pt>
                <c:pt idx="8">
                  <c:v>100</c:v>
                </c:pt>
                <c:pt idx="9">
                  <c:v>100</c:v>
                </c:pt>
                <c:pt idx="10">
                  <c:v>100</c:v>
                </c:pt>
                <c:pt idx="11">
                  <c:v>100</c:v>
                </c:pt>
                <c:pt idx="12">
                  <c:v>66.669999999999987</c:v>
                </c:pt>
                <c:pt idx="13">
                  <c:v>100</c:v>
                </c:pt>
                <c:pt idx="14">
                  <c:v>100</c:v>
                </c:pt>
              </c:numCache>
            </c:numRef>
          </c:val>
        </c:ser>
        <c:ser>
          <c:idx val="1"/>
          <c:order val="1"/>
          <c:tx>
            <c:strRef>
              <c:f>Sheet1!$C$113</c:f>
              <c:strCache>
                <c:ptCount val="1"/>
                <c:pt idx="0">
                  <c:v>Patients daily progress notes are with name and sign of doctor</c:v>
                </c:pt>
              </c:strCache>
            </c:strRef>
          </c:tx>
          <c:dLbls>
            <c:showVal val="1"/>
          </c:dLbls>
          <c:cat>
            <c:strRef>
              <c:f>Sheet1!$A$114:$A$128</c:f>
              <c:strCache>
                <c:ptCount val="15"/>
                <c:pt idx="0">
                  <c:v>General Surgery</c:v>
                </c:pt>
                <c:pt idx="1">
                  <c:v>Gynecology</c:v>
                </c:pt>
                <c:pt idx="2">
                  <c:v>Oncology</c:v>
                </c:pt>
                <c:pt idx="3">
                  <c:v>Medicine</c:v>
                </c:pt>
                <c:pt idx="4">
                  <c:v>Neurology</c:v>
                </c:pt>
                <c:pt idx="5">
                  <c:v>Pediatrics</c:v>
                </c:pt>
                <c:pt idx="6">
                  <c:v>Orthopedics</c:v>
                </c:pt>
                <c:pt idx="7">
                  <c:v>CTVS</c:v>
                </c:pt>
                <c:pt idx="8">
                  <c:v>Neurosurgery</c:v>
                </c:pt>
                <c:pt idx="9">
                  <c:v>Urology</c:v>
                </c:pt>
                <c:pt idx="10">
                  <c:v>Plastic Surgery</c:v>
                </c:pt>
                <c:pt idx="11">
                  <c:v>Nephrology</c:v>
                </c:pt>
                <c:pt idx="12">
                  <c:v>Psychiatry</c:v>
                </c:pt>
                <c:pt idx="13">
                  <c:v>Cardiology</c:v>
                </c:pt>
                <c:pt idx="14">
                  <c:v>ENT</c:v>
                </c:pt>
              </c:strCache>
            </c:strRef>
          </c:cat>
          <c:val>
            <c:numRef>
              <c:f>Sheet1!$C$114:$C$128</c:f>
              <c:numCache>
                <c:formatCode>General</c:formatCode>
                <c:ptCount val="15"/>
                <c:pt idx="0">
                  <c:v>66.669999999999987</c:v>
                </c:pt>
                <c:pt idx="1">
                  <c:v>83.33</c:v>
                </c:pt>
                <c:pt idx="2">
                  <c:v>93.1</c:v>
                </c:pt>
                <c:pt idx="3">
                  <c:v>87.5</c:v>
                </c:pt>
                <c:pt idx="4">
                  <c:v>87.5</c:v>
                </c:pt>
                <c:pt idx="5">
                  <c:v>100</c:v>
                </c:pt>
                <c:pt idx="6">
                  <c:v>100</c:v>
                </c:pt>
                <c:pt idx="7">
                  <c:v>100</c:v>
                </c:pt>
                <c:pt idx="8">
                  <c:v>50</c:v>
                </c:pt>
                <c:pt idx="9">
                  <c:v>100</c:v>
                </c:pt>
                <c:pt idx="10">
                  <c:v>0</c:v>
                </c:pt>
                <c:pt idx="11">
                  <c:v>100</c:v>
                </c:pt>
                <c:pt idx="12">
                  <c:v>66.669999999999987</c:v>
                </c:pt>
                <c:pt idx="13">
                  <c:v>60</c:v>
                </c:pt>
                <c:pt idx="14">
                  <c:v>33.33</c:v>
                </c:pt>
              </c:numCache>
            </c:numRef>
          </c:val>
        </c:ser>
        <c:ser>
          <c:idx val="2"/>
          <c:order val="2"/>
          <c:tx>
            <c:strRef>
              <c:f>Sheet1!$D$113</c:f>
              <c:strCache>
                <c:ptCount val="1"/>
                <c:pt idx="0">
                  <c:v>Dose and frequency duration for all medicine prescribed</c:v>
                </c:pt>
              </c:strCache>
            </c:strRef>
          </c:tx>
          <c:dLbls>
            <c:showVal val="1"/>
          </c:dLbls>
          <c:cat>
            <c:strRef>
              <c:f>Sheet1!$A$114:$A$128</c:f>
              <c:strCache>
                <c:ptCount val="15"/>
                <c:pt idx="0">
                  <c:v>General Surgery</c:v>
                </c:pt>
                <c:pt idx="1">
                  <c:v>Gynecology</c:v>
                </c:pt>
                <c:pt idx="2">
                  <c:v>Oncology</c:v>
                </c:pt>
                <c:pt idx="3">
                  <c:v>Medicine</c:v>
                </c:pt>
                <c:pt idx="4">
                  <c:v>Neurology</c:v>
                </c:pt>
                <c:pt idx="5">
                  <c:v>Pediatrics</c:v>
                </c:pt>
                <c:pt idx="6">
                  <c:v>Orthopedics</c:v>
                </c:pt>
                <c:pt idx="7">
                  <c:v>CTVS</c:v>
                </c:pt>
                <c:pt idx="8">
                  <c:v>Neurosurgery</c:v>
                </c:pt>
                <c:pt idx="9">
                  <c:v>Urology</c:v>
                </c:pt>
                <c:pt idx="10">
                  <c:v>Plastic Surgery</c:v>
                </c:pt>
                <c:pt idx="11">
                  <c:v>Nephrology</c:v>
                </c:pt>
                <c:pt idx="12">
                  <c:v>Psychiatry</c:v>
                </c:pt>
                <c:pt idx="13">
                  <c:v>Cardiology</c:v>
                </c:pt>
                <c:pt idx="14">
                  <c:v>ENT</c:v>
                </c:pt>
              </c:strCache>
            </c:strRef>
          </c:cat>
          <c:val>
            <c:numRef>
              <c:f>Sheet1!$D$114:$D$128</c:f>
              <c:numCache>
                <c:formatCode>General</c:formatCode>
                <c:ptCount val="15"/>
                <c:pt idx="0">
                  <c:v>75</c:v>
                </c:pt>
                <c:pt idx="1">
                  <c:v>90</c:v>
                </c:pt>
                <c:pt idx="2">
                  <c:v>93.55</c:v>
                </c:pt>
                <c:pt idx="3">
                  <c:v>87.5</c:v>
                </c:pt>
                <c:pt idx="4">
                  <c:v>87.5</c:v>
                </c:pt>
                <c:pt idx="5">
                  <c:v>83.33</c:v>
                </c:pt>
                <c:pt idx="6">
                  <c:v>100</c:v>
                </c:pt>
                <c:pt idx="7">
                  <c:v>100</c:v>
                </c:pt>
                <c:pt idx="8">
                  <c:v>100</c:v>
                </c:pt>
                <c:pt idx="9">
                  <c:v>0</c:v>
                </c:pt>
                <c:pt idx="10">
                  <c:v>100</c:v>
                </c:pt>
                <c:pt idx="11">
                  <c:v>100</c:v>
                </c:pt>
                <c:pt idx="12">
                  <c:v>66.669999999999987</c:v>
                </c:pt>
                <c:pt idx="13">
                  <c:v>100</c:v>
                </c:pt>
                <c:pt idx="14">
                  <c:v>100</c:v>
                </c:pt>
              </c:numCache>
            </c:numRef>
          </c:val>
        </c:ser>
        <c:shape val="box"/>
        <c:axId val="65135744"/>
        <c:axId val="65137280"/>
        <c:axId val="0"/>
      </c:bar3DChart>
      <c:catAx>
        <c:axId val="65135744"/>
        <c:scaling>
          <c:orientation val="minMax"/>
        </c:scaling>
        <c:axPos val="l"/>
        <c:tickLblPos val="nextTo"/>
        <c:crossAx val="65137280"/>
        <c:crosses val="autoZero"/>
        <c:auto val="1"/>
        <c:lblAlgn val="ctr"/>
        <c:lblOffset val="100"/>
      </c:catAx>
      <c:valAx>
        <c:axId val="65137280"/>
        <c:scaling>
          <c:orientation val="minMax"/>
        </c:scaling>
        <c:axPos val="b"/>
        <c:majorGridlines/>
        <c:numFmt formatCode="0%" sourceLinked="1"/>
        <c:tickLblPos val="nextTo"/>
        <c:crossAx val="65135744"/>
        <c:crosses val="autoZero"/>
        <c:crossBetween val="between"/>
      </c:valAx>
    </c:plotArea>
    <c:legend>
      <c:legendPos val="r"/>
      <c:layout/>
    </c:legend>
    <c:plotVisOnly val="1"/>
  </c:chart>
  <c:spPr>
    <a:ln>
      <a:solidFill>
        <a:schemeClr val="bg1"/>
      </a:solidFill>
    </a:ln>
    <a:effectLst>
      <a:softEdge rad="63500"/>
    </a:effectLst>
  </c:spPr>
  <c:externalData r:id="rId1"/>
</c:chartSpace>
</file>

<file path=ppt/charts/chart9.xml><?xml version="1.0" encoding="utf-8"?>
<c:chartSpace xmlns:c="http://schemas.openxmlformats.org/drawingml/2006/chart" xmlns:a="http://schemas.openxmlformats.org/drawingml/2006/main" xmlns:r="http://schemas.openxmlformats.org/officeDocument/2006/relationships">
  <c:date1904 val="1"/>
  <c:lang val="en-US"/>
  <c:style val="18"/>
  <c:chart>
    <c:view3D>
      <c:rotX val="30"/>
      <c:rotY val="50"/>
      <c:rAngAx val="1"/>
    </c:view3D>
    <c:floor>
      <c:spPr>
        <a:noFill/>
        <a:ln w="9525">
          <a:noFill/>
        </a:ln>
      </c:spPr>
    </c:floor>
    <c:sideWall>
      <c:spPr>
        <a:noFill/>
      </c:spPr>
    </c:sideWall>
    <c:backWall>
      <c:spPr>
        <a:noFill/>
        <a:ln w="25400">
          <a:noFill/>
        </a:ln>
      </c:spPr>
    </c:backWall>
    <c:plotArea>
      <c:layout/>
      <c:bar3DChart>
        <c:barDir val="col"/>
        <c:grouping val="percentStacked"/>
        <c:ser>
          <c:idx val="0"/>
          <c:order val="0"/>
          <c:tx>
            <c:strRef>
              <c:f>Sheet1!$B$131</c:f>
              <c:strCache>
                <c:ptCount val="1"/>
                <c:pt idx="0">
                  <c:v>Postoperative notes</c:v>
                </c:pt>
              </c:strCache>
            </c:strRef>
          </c:tx>
          <c:dLbls>
            <c:showVal val="1"/>
          </c:dLbls>
          <c:cat>
            <c:strRef>
              <c:f>Sheet1!$A$132:$A$146</c:f>
              <c:strCache>
                <c:ptCount val="15"/>
                <c:pt idx="0">
                  <c:v>General Surgery</c:v>
                </c:pt>
                <c:pt idx="1">
                  <c:v>Gynecology</c:v>
                </c:pt>
                <c:pt idx="2">
                  <c:v>Oncology</c:v>
                </c:pt>
                <c:pt idx="3">
                  <c:v>Medicine</c:v>
                </c:pt>
                <c:pt idx="4">
                  <c:v>Neurology</c:v>
                </c:pt>
                <c:pt idx="5">
                  <c:v>Pediatrics</c:v>
                </c:pt>
                <c:pt idx="6">
                  <c:v>Orthopedics</c:v>
                </c:pt>
                <c:pt idx="7">
                  <c:v>CTVS</c:v>
                </c:pt>
                <c:pt idx="8">
                  <c:v>Neurosurgery</c:v>
                </c:pt>
                <c:pt idx="9">
                  <c:v>Urology</c:v>
                </c:pt>
                <c:pt idx="10">
                  <c:v>Plastic Surgery</c:v>
                </c:pt>
                <c:pt idx="11">
                  <c:v>Nephrology</c:v>
                </c:pt>
                <c:pt idx="12">
                  <c:v>Psychiatry</c:v>
                </c:pt>
                <c:pt idx="13">
                  <c:v>Cardiology</c:v>
                </c:pt>
                <c:pt idx="14">
                  <c:v>ENT</c:v>
                </c:pt>
              </c:strCache>
            </c:strRef>
          </c:cat>
          <c:val>
            <c:numRef>
              <c:f>Sheet1!$B$132:$B$146</c:f>
              <c:numCache>
                <c:formatCode>General</c:formatCode>
                <c:ptCount val="15"/>
                <c:pt idx="0">
                  <c:v>100</c:v>
                </c:pt>
                <c:pt idx="1">
                  <c:v>100</c:v>
                </c:pt>
                <c:pt idx="2">
                  <c:v>100</c:v>
                </c:pt>
                <c:pt idx="3">
                  <c:v>0</c:v>
                </c:pt>
                <c:pt idx="4">
                  <c:v>0</c:v>
                </c:pt>
                <c:pt idx="5">
                  <c:v>0</c:v>
                </c:pt>
                <c:pt idx="6">
                  <c:v>100</c:v>
                </c:pt>
                <c:pt idx="7">
                  <c:v>100</c:v>
                </c:pt>
                <c:pt idx="8">
                  <c:v>100</c:v>
                </c:pt>
                <c:pt idx="9">
                  <c:v>100</c:v>
                </c:pt>
                <c:pt idx="10">
                  <c:v>100</c:v>
                </c:pt>
                <c:pt idx="11">
                  <c:v>0</c:v>
                </c:pt>
                <c:pt idx="12">
                  <c:v>0</c:v>
                </c:pt>
                <c:pt idx="13">
                  <c:v>0</c:v>
                </c:pt>
                <c:pt idx="14">
                  <c:v>50</c:v>
                </c:pt>
              </c:numCache>
            </c:numRef>
          </c:val>
        </c:ser>
        <c:ser>
          <c:idx val="1"/>
          <c:order val="1"/>
          <c:tx>
            <c:strRef>
              <c:f>Sheet1!$C$131</c:f>
              <c:strCache>
                <c:ptCount val="1"/>
                <c:pt idx="0">
                  <c:v>Name and signature of surgeon</c:v>
                </c:pt>
              </c:strCache>
            </c:strRef>
          </c:tx>
          <c:dLbls>
            <c:showVal val="1"/>
          </c:dLbls>
          <c:cat>
            <c:strRef>
              <c:f>Sheet1!$A$132:$A$146</c:f>
              <c:strCache>
                <c:ptCount val="15"/>
                <c:pt idx="0">
                  <c:v>General Surgery</c:v>
                </c:pt>
                <c:pt idx="1">
                  <c:v>Gynecology</c:v>
                </c:pt>
                <c:pt idx="2">
                  <c:v>Oncology</c:v>
                </c:pt>
                <c:pt idx="3">
                  <c:v>Medicine</c:v>
                </c:pt>
                <c:pt idx="4">
                  <c:v>Neurology</c:v>
                </c:pt>
                <c:pt idx="5">
                  <c:v>Pediatrics</c:v>
                </c:pt>
                <c:pt idx="6">
                  <c:v>Orthopedics</c:v>
                </c:pt>
                <c:pt idx="7">
                  <c:v>CTVS</c:v>
                </c:pt>
                <c:pt idx="8">
                  <c:v>Neurosurgery</c:v>
                </c:pt>
                <c:pt idx="9">
                  <c:v>Urology</c:v>
                </c:pt>
                <c:pt idx="10">
                  <c:v>Plastic Surgery</c:v>
                </c:pt>
                <c:pt idx="11">
                  <c:v>Nephrology</c:v>
                </c:pt>
                <c:pt idx="12">
                  <c:v>Psychiatry</c:v>
                </c:pt>
                <c:pt idx="13">
                  <c:v>Cardiology</c:v>
                </c:pt>
                <c:pt idx="14">
                  <c:v>ENT</c:v>
                </c:pt>
              </c:strCache>
            </c:strRef>
          </c:cat>
          <c:val>
            <c:numRef>
              <c:f>Sheet1!$C$132:$C$146</c:f>
              <c:numCache>
                <c:formatCode>General</c:formatCode>
                <c:ptCount val="15"/>
                <c:pt idx="0">
                  <c:v>88.9</c:v>
                </c:pt>
                <c:pt idx="1">
                  <c:v>100</c:v>
                </c:pt>
                <c:pt idx="2">
                  <c:v>77.8</c:v>
                </c:pt>
                <c:pt idx="3">
                  <c:v>0</c:v>
                </c:pt>
                <c:pt idx="4">
                  <c:v>0</c:v>
                </c:pt>
                <c:pt idx="5">
                  <c:v>0</c:v>
                </c:pt>
                <c:pt idx="6">
                  <c:v>60</c:v>
                </c:pt>
                <c:pt idx="7">
                  <c:v>66.7</c:v>
                </c:pt>
                <c:pt idx="8">
                  <c:v>50</c:v>
                </c:pt>
                <c:pt idx="9">
                  <c:v>100</c:v>
                </c:pt>
                <c:pt idx="10">
                  <c:v>100</c:v>
                </c:pt>
                <c:pt idx="11">
                  <c:v>0</c:v>
                </c:pt>
                <c:pt idx="12">
                  <c:v>0</c:v>
                </c:pt>
                <c:pt idx="13">
                  <c:v>0</c:v>
                </c:pt>
                <c:pt idx="14">
                  <c:v>50</c:v>
                </c:pt>
              </c:numCache>
            </c:numRef>
          </c:val>
        </c:ser>
        <c:ser>
          <c:idx val="2"/>
          <c:order val="2"/>
          <c:tx>
            <c:strRef>
              <c:f>Sheet1!$D$131</c:f>
              <c:strCache>
                <c:ptCount val="1"/>
                <c:pt idx="0">
                  <c:v>Anaesthesia record complete</c:v>
                </c:pt>
              </c:strCache>
            </c:strRef>
          </c:tx>
          <c:dLbls>
            <c:showVal val="1"/>
          </c:dLbls>
          <c:cat>
            <c:strRef>
              <c:f>Sheet1!$A$132:$A$146</c:f>
              <c:strCache>
                <c:ptCount val="15"/>
                <c:pt idx="0">
                  <c:v>General Surgery</c:v>
                </c:pt>
                <c:pt idx="1">
                  <c:v>Gynecology</c:v>
                </c:pt>
                <c:pt idx="2">
                  <c:v>Oncology</c:v>
                </c:pt>
                <c:pt idx="3">
                  <c:v>Medicine</c:v>
                </c:pt>
                <c:pt idx="4">
                  <c:v>Neurology</c:v>
                </c:pt>
                <c:pt idx="5">
                  <c:v>Pediatrics</c:v>
                </c:pt>
                <c:pt idx="6">
                  <c:v>Orthopedics</c:v>
                </c:pt>
                <c:pt idx="7">
                  <c:v>CTVS</c:v>
                </c:pt>
                <c:pt idx="8">
                  <c:v>Neurosurgery</c:v>
                </c:pt>
                <c:pt idx="9">
                  <c:v>Urology</c:v>
                </c:pt>
                <c:pt idx="10">
                  <c:v>Plastic Surgery</c:v>
                </c:pt>
                <c:pt idx="11">
                  <c:v>Nephrology</c:v>
                </c:pt>
                <c:pt idx="12">
                  <c:v>Psychiatry</c:v>
                </c:pt>
                <c:pt idx="13">
                  <c:v>Cardiology</c:v>
                </c:pt>
                <c:pt idx="14">
                  <c:v>ENT</c:v>
                </c:pt>
              </c:strCache>
            </c:strRef>
          </c:cat>
          <c:val>
            <c:numRef>
              <c:f>Sheet1!$D$132:$D$146</c:f>
              <c:numCache>
                <c:formatCode>General</c:formatCode>
                <c:ptCount val="15"/>
                <c:pt idx="0">
                  <c:v>66.7</c:v>
                </c:pt>
                <c:pt idx="1">
                  <c:v>60</c:v>
                </c:pt>
                <c:pt idx="2">
                  <c:v>55.6</c:v>
                </c:pt>
                <c:pt idx="3">
                  <c:v>0</c:v>
                </c:pt>
                <c:pt idx="4">
                  <c:v>0</c:v>
                </c:pt>
                <c:pt idx="5">
                  <c:v>0</c:v>
                </c:pt>
                <c:pt idx="6">
                  <c:v>60</c:v>
                </c:pt>
                <c:pt idx="7">
                  <c:v>66.7</c:v>
                </c:pt>
                <c:pt idx="8">
                  <c:v>100</c:v>
                </c:pt>
                <c:pt idx="9">
                  <c:v>0</c:v>
                </c:pt>
                <c:pt idx="10">
                  <c:v>50</c:v>
                </c:pt>
                <c:pt idx="11">
                  <c:v>0</c:v>
                </c:pt>
                <c:pt idx="12">
                  <c:v>0</c:v>
                </c:pt>
                <c:pt idx="13">
                  <c:v>0</c:v>
                </c:pt>
                <c:pt idx="14">
                  <c:v>100</c:v>
                </c:pt>
              </c:numCache>
            </c:numRef>
          </c:val>
        </c:ser>
        <c:shape val="cylinder"/>
        <c:axId val="65194624"/>
        <c:axId val="65208704"/>
        <c:axId val="0"/>
      </c:bar3DChart>
      <c:catAx>
        <c:axId val="65194624"/>
        <c:scaling>
          <c:orientation val="minMax"/>
        </c:scaling>
        <c:axPos val="b"/>
        <c:tickLblPos val="nextTo"/>
        <c:crossAx val="65208704"/>
        <c:crosses val="autoZero"/>
        <c:auto val="1"/>
        <c:lblAlgn val="ctr"/>
        <c:lblOffset val="100"/>
      </c:catAx>
      <c:valAx>
        <c:axId val="65208704"/>
        <c:scaling>
          <c:orientation val="minMax"/>
        </c:scaling>
        <c:axPos val="l"/>
        <c:majorGridlines/>
        <c:numFmt formatCode="0%" sourceLinked="1"/>
        <c:tickLblPos val="nextTo"/>
        <c:crossAx val="65194624"/>
        <c:crosses val="autoZero"/>
        <c:crossBetween val="between"/>
      </c:valAx>
      <c:spPr>
        <a:ln w="25400">
          <a:noFill/>
        </a:ln>
      </c:spPr>
    </c:plotArea>
    <c:legend>
      <c:legendPos val="r"/>
      <c:layout/>
    </c:legend>
    <c:plotVisOnly val="1"/>
  </c:chart>
  <c:spPr>
    <a:solidFill>
      <a:schemeClr val="accent2">
        <a:lumMod val="40000"/>
        <a:lumOff val="60000"/>
      </a:schemeClr>
    </a:solidFill>
    <a:ln w="3175"/>
    <a:effectLst>
      <a:outerShdw dist="254000" dir="1980000" sx="1000" sy="1000" algn="ctr" rotWithShape="0">
        <a:srgbClr val="000000">
          <a:alpha val="16000"/>
        </a:srgbClr>
      </a:outerShdw>
    </a:effectLst>
  </c:spPr>
  <c:txPr>
    <a:bodyPr/>
    <a:lstStyle/>
    <a:p>
      <a:pPr>
        <a:defRPr>
          <a:ln>
            <a:solidFill>
              <a:schemeClr val="accent5">
                <a:lumMod val="50000"/>
              </a:schemeClr>
            </a:solidFill>
          </a:ln>
        </a:defRPr>
      </a:pPr>
      <a:endParaRPr lang="en-US"/>
    </a:p>
  </c:tx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03629F9-8CB4-4FAF-844E-D0F7EFCC54B4}" type="datetimeFigureOut">
              <a:rPr lang="en-US" smtClean="0"/>
              <a:pPr/>
              <a:t>5/18/2012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3948C6B-D7A9-47C0-8D42-66CC642AA3AB}"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801966E-ED10-45B8-99CD-41F544991ACA}" type="slidenum">
              <a:rPr lang="en-US"/>
              <a:pPr/>
              <a:t>6</a:t>
            </a:fld>
            <a:endParaRPr lang="en-US"/>
          </a:p>
        </p:txBody>
      </p:sp>
      <p:sp>
        <p:nvSpPr>
          <p:cNvPr id="148482" name="Rectangle 2"/>
          <p:cNvSpPr>
            <a:spLocks noGrp="1" noRot="1" noChangeAspect="1" noChangeArrowheads="1" noTextEdit="1"/>
          </p:cNvSpPr>
          <p:nvPr>
            <p:ph type="sldImg"/>
          </p:nvPr>
        </p:nvSpPr>
        <p:spPr>
          <a:ln/>
        </p:spPr>
      </p:sp>
      <p:sp>
        <p:nvSpPr>
          <p:cNvPr id="148483"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3" name="Picture 4" descr="Untitled-4"/>
          <p:cNvPicPr>
            <a:picLocks noChangeAspect="1" noChangeArrowheads="1"/>
          </p:cNvPicPr>
          <p:nvPr/>
        </p:nvPicPr>
        <p:blipFill>
          <a:blip r:embed="rId2" cstate="print"/>
          <a:srcRect l="15417" r="15204" b="12067"/>
          <a:stretch>
            <a:fillRect/>
          </a:stretch>
        </p:blipFill>
        <p:spPr bwMode="auto">
          <a:xfrm>
            <a:off x="6705600" y="6248400"/>
            <a:ext cx="2438400" cy="496888"/>
          </a:xfrm>
          <a:prstGeom prst="rect">
            <a:avLst/>
          </a:prstGeom>
          <a:noFill/>
          <a:ln w="9525">
            <a:noFill/>
            <a:miter lim="800000"/>
            <a:headEnd/>
            <a:tailEnd/>
          </a:ln>
        </p:spPr>
      </p:pic>
      <p:sp>
        <p:nvSpPr>
          <p:cNvPr id="89090" name="Rectangle 2"/>
          <p:cNvSpPr>
            <a:spLocks noGrp="1" noChangeArrowheads="1"/>
          </p:cNvSpPr>
          <p:nvPr>
            <p:ph type="ctrTitle"/>
          </p:nvPr>
        </p:nvSpPr>
        <p:spPr>
          <a:xfrm>
            <a:off x="0" y="0"/>
            <a:ext cx="9144000" cy="1470025"/>
          </a:xfrm>
        </p:spPr>
        <p:txBody>
          <a:bodyPr/>
          <a:lstStyle>
            <a:lvl1pPr>
              <a:defRPr/>
            </a:lvl1pPr>
          </a:lstStyle>
          <a:p>
            <a:r>
              <a:rPr lang="en-US" smtClean="0"/>
              <a:t>Click to edit Master title style</a:t>
            </a:r>
            <a:endParaRPr lang="en-US"/>
          </a:p>
        </p:txBody>
      </p:sp>
      <p:sp>
        <p:nvSpPr>
          <p:cNvPr id="4" name="Rectangle 3"/>
          <p:cNvSpPr>
            <a:spLocks noGrp="1" noChangeArrowheads="1"/>
          </p:cNvSpPr>
          <p:nvPr>
            <p:ph type="sldNum" sz="quarter" idx="10"/>
          </p:nvPr>
        </p:nvSpPr>
        <p:spPr/>
        <p:txBody>
          <a:bodyPr/>
          <a:lstStyle>
            <a:lvl1pPr>
              <a:defRPr/>
            </a:lvl1pPr>
          </a:lstStyle>
          <a:p>
            <a:fld id="{EE496B6D-B724-4E81-A578-73F2488A8B5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Rectangle 4"/>
          <p:cNvSpPr>
            <a:spLocks noGrp="1" noChangeArrowheads="1"/>
          </p:cNvSpPr>
          <p:nvPr>
            <p:ph type="sldNum" sz="quarter" idx="10"/>
          </p:nvPr>
        </p:nvSpPr>
        <p:spPr>
          <a:ln/>
        </p:spPr>
        <p:txBody>
          <a:bodyPr/>
          <a:lstStyle>
            <a:lvl1pPr>
              <a:defRPr/>
            </a:lvl1pPr>
          </a:lstStyle>
          <a:p>
            <a:fld id="{EE496B6D-B724-4E81-A578-73F2488A8B5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0"/>
            <a:ext cx="2286000" cy="6858000"/>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0" y="0"/>
            <a:ext cx="6705600" cy="6858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Rectangle 4"/>
          <p:cNvSpPr>
            <a:spLocks noGrp="1" noChangeArrowheads="1"/>
          </p:cNvSpPr>
          <p:nvPr>
            <p:ph type="sldNum" sz="quarter" idx="10"/>
          </p:nvPr>
        </p:nvSpPr>
        <p:spPr>
          <a:ln/>
        </p:spPr>
        <p:txBody>
          <a:bodyPr/>
          <a:lstStyle>
            <a:lvl1pPr>
              <a:defRPr/>
            </a:lvl1pPr>
          </a:lstStyle>
          <a:p>
            <a:fld id="{EE496B6D-B724-4E81-A578-73F2488A8B58}"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cSld name="1_Title Slide">
    <p:spTree>
      <p:nvGrpSpPr>
        <p:cNvPr id="1" name=""/>
        <p:cNvGrpSpPr/>
        <p:nvPr/>
      </p:nvGrpSpPr>
      <p:grpSpPr>
        <a:xfrm>
          <a:off x="0" y="0"/>
          <a:ext cx="0" cy="0"/>
          <a:chOff x="0" y="0"/>
          <a:chExt cx="0" cy="0"/>
        </a:xfrm>
      </p:grpSpPr>
      <p:sp>
        <p:nvSpPr>
          <p:cNvPr id="60421" name="Rectangle 5"/>
          <p:cNvSpPr>
            <a:spLocks noGrp="1" noChangeArrowheads="1"/>
          </p:cNvSpPr>
          <p:nvPr>
            <p:ph type="ctrTitle" sz="quarter"/>
          </p:nvPr>
        </p:nvSpPr>
        <p:spPr>
          <a:xfrm>
            <a:off x="1293813" y="762000"/>
            <a:ext cx="7772400" cy="1143000"/>
          </a:xfrm>
        </p:spPr>
        <p:txBody>
          <a:bodyPr anchor="b"/>
          <a:lstStyle>
            <a:lvl1pPr>
              <a:defRPr/>
            </a:lvl1pPr>
          </a:lstStyle>
          <a:p>
            <a:r>
              <a:rPr lang="en-US" altLang="en-US" smtClean="0"/>
              <a:t>Click to edit Master title style</a:t>
            </a:r>
            <a:endParaRPr lang="en-US" altLang="en-US"/>
          </a:p>
        </p:txBody>
      </p:sp>
      <p:sp>
        <p:nvSpPr>
          <p:cNvPr id="60422" name="Rectangle 6"/>
          <p:cNvSpPr>
            <a:spLocks noGrp="1" noChangeArrowheads="1"/>
          </p:cNvSpPr>
          <p:nvPr>
            <p:ph type="subTitle" sz="quarter" idx="1"/>
          </p:nvPr>
        </p:nvSpPr>
        <p:spPr>
          <a:xfrm>
            <a:off x="685800" y="3429000"/>
            <a:ext cx="6400800" cy="1752600"/>
          </a:xfrm>
        </p:spPr>
        <p:txBody>
          <a:bodyPr lIns="92075" tIns="46038" rIns="92075" bIns="46038" anchor="ctr"/>
          <a:lstStyle>
            <a:lvl1pPr marL="0" indent="0" algn="ctr">
              <a:buFont typeface="Wingdings" pitchFamily="2" charset="2"/>
              <a:buNone/>
              <a:defRPr/>
            </a:lvl1pPr>
          </a:lstStyle>
          <a:p>
            <a:r>
              <a:rPr lang="en-US" altLang="en-US" smtClean="0"/>
              <a:t>Click to edit Master subtitle style</a:t>
            </a:r>
            <a:endParaRPr lang="en-US" altLang="en-US"/>
          </a:p>
        </p:txBody>
      </p:sp>
      <p:sp>
        <p:nvSpPr>
          <p:cNvPr id="60423" name="Rectangle 7"/>
          <p:cNvSpPr>
            <a:spLocks noGrp="1" noChangeArrowheads="1"/>
          </p:cNvSpPr>
          <p:nvPr>
            <p:ph type="dt" sz="quarter" idx="2"/>
          </p:nvPr>
        </p:nvSpPr>
        <p:spPr>
          <a:xfrm>
            <a:off x="685800" y="6248400"/>
            <a:ext cx="1905000" cy="457200"/>
          </a:xfrm>
          <a:prstGeom prst="rect">
            <a:avLst/>
          </a:prstGeom>
        </p:spPr>
        <p:txBody>
          <a:bodyPr/>
          <a:lstStyle>
            <a:lvl1pPr>
              <a:defRPr/>
            </a:lvl1pPr>
          </a:lstStyle>
          <a:p>
            <a:fld id="{30E7D71E-C390-4046-A54D-602A333144F6}" type="datetimeFigureOut">
              <a:rPr lang="en-US" smtClean="0"/>
              <a:pPr/>
              <a:t>5/18/2012</a:t>
            </a:fld>
            <a:endParaRPr lang="en-US"/>
          </a:p>
        </p:txBody>
      </p:sp>
      <p:sp>
        <p:nvSpPr>
          <p:cNvPr id="60424" name="Rectangle 8"/>
          <p:cNvSpPr>
            <a:spLocks noGrp="1" noChangeArrowheads="1"/>
          </p:cNvSpPr>
          <p:nvPr>
            <p:ph type="ftr" sz="quarter" idx="3"/>
          </p:nvPr>
        </p:nvSpPr>
        <p:spPr>
          <a:xfrm>
            <a:off x="3124200" y="6248400"/>
            <a:ext cx="2895600" cy="457200"/>
          </a:xfrm>
          <a:prstGeom prst="rect">
            <a:avLst/>
          </a:prstGeom>
        </p:spPr>
        <p:txBody>
          <a:bodyPr/>
          <a:lstStyle>
            <a:lvl1pPr>
              <a:defRPr/>
            </a:lvl1pPr>
          </a:lstStyle>
          <a:p>
            <a:endParaRPr lang="en-US"/>
          </a:p>
        </p:txBody>
      </p:sp>
      <p:sp>
        <p:nvSpPr>
          <p:cNvPr id="60425" name="Rectangle 9"/>
          <p:cNvSpPr>
            <a:spLocks noGrp="1" noChangeArrowheads="1"/>
          </p:cNvSpPr>
          <p:nvPr>
            <p:ph type="sldNum" sz="quarter" idx="4"/>
          </p:nvPr>
        </p:nvSpPr>
        <p:spPr/>
        <p:txBody>
          <a:bodyPr/>
          <a:lstStyle>
            <a:lvl1pPr>
              <a:defRPr/>
            </a:lvl1pPr>
          </a:lstStyle>
          <a:p>
            <a:fld id="{EE496B6D-B724-4E81-A578-73F2488A8B58}"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3" name="Picture 4" descr="Untitled-4"/>
          <p:cNvPicPr>
            <a:picLocks noChangeAspect="1" noChangeArrowheads="1"/>
          </p:cNvPicPr>
          <p:nvPr/>
        </p:nvPicPr>
        <p:blipFill>
          <a:blip r:embed="rId2" cstate="print"/>
          <a:srcRect l="15417" r="15204" b="12067"/>
          <a:stretch>
            <a:fillRect/>
          </a:stretch>
        </p:blipFill>
        <p:spPr bwMode="auto">
          <a:xfrm>
            <a:off x="6705600" y="6248400"/>
            <a:ext cx="2438400" cy="496888"/>
          </a:xfrm>
          <a:prstGeom prst="rect">
            <a:avLst/>
          </a:prstGeom>
          <a:noFill/>
          <a:ln w="9525">
            <a:noFill/>
            <a:miter lim="800000"/>
            <a:headEnd/>
            <a:tailEnd/>
          </a:ln>
        </p:spPr>
      </p:pic>
      <p:sp>
        <p:nvSpPr>
          <p:cNvPr id="83970" name="Rectangle 2"/>
          <p:cNvSpPr>
            <a:spLocks noGrp="1" noChangeArrowheads="1"/>
          </p:cNvSpPr>
          <p:nvPr>
            <p:ph type="ctrTitle"/>
          </p:nvPr>
        </p:nvSpPr>
        <p:spPr>
          <a:xfrm>
            <a:off x="0" y="0"/>
            <a:ext cx="9144000" cy="1470025"/>
          </a:xfrm>
        </p:spPr>
        <p:txBody>
          <a:bodyPr/>
          <a:lstStyle>
            <a:lvl1pPr>
              <a:defRPr/>
            </a:lvl1pPr>
          </a:lstStyle>
          <a:p>
            <a:r>
              <a:rPr lang="en-US" smtClean="0"/>
              <a:t>Click to edit Master title style</a:t>
            </a:r>
            <a:endParaRPr lang="en-US"/>
          </a:p>
        </p:txBody>
      </p:sp>
      <p:sp>
        <p:nvSpPr>
          <p:cNvPr id="4" name="Rectangle 3"/>
          <p:cNvSpPr>
            <a:spLocks noGrp="1" noChangeArrowheads="1"/>
          </p:cNvSpPr>
          <p:nvPr>
            <p:ph type="sldNum" sz="quarter" idx="10"/>
          </p:nvPr>
        </p:nvSpPr>
        <p:spPr/>
        <p:txBody>
          <a:bodyPr/>
          <a:lstStyle>
            <a:lvl1pPr>
              <a:defRPr/>
            </a:lvl1pPr>
          </a:lstStyle>
          <a:p>
            <a:pPr>
              <a:defRPr/>
            </a:pPr>
            <a:fld id="{CA0C612E-4316-4A50-96EE-B24585A3818F}"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Rectangle 4"/>
          <p:cNvSpPr>
            <a:spLocks noGrp="1" noChangeArrowheads="1"/>
          </p:cNvSpPr>
          <p:nvPr>
            <p:ph type="sldNum" sz="quarter" idx="10"/>
          </p:nvPr>
        </p:nvSpPr>
        <p:spPr>
          <a:ln/>
        </p:spPr>
        <p:txBody>
          <a:bodyPr/>
          <a:lstStyle>
            <a:lvl1pPr>
              <a:defRPr/>
            </a:lvl1pPr>
          </a:lstStyle>
          <a:p>
            <a:pPr>
              <a:defRPr/>
            </a:pPr>
            <a:fld id="{00172387-8246-4FCA-BADB-8131457839BD}"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sldNum" sz="quarter" idx="10"/>
          </p:nvPr>
        </p:nvSpPr>
        <p:spPr>
          <a:ln/>
        </p:spPr>
        <p:txBody>
          <a:bodyPr/>
          <a:lstStyle>
            <a:lvl1pPr>
              <a:defRPr/>
            </a:lvl1pPr>
          </a:lstStyle>
          <a:p>
            <a:pPr>
              <a:defRPr/>
            </a:pPr>
            <a:fld id="{289DCAF7-B44D-49EA-9F35-4C2F1456244B}"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381000" y="2332038"/>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572000" y="2332038"/>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Rectangle 4"/>
          <p:cNvSpPr>
            <a:spLocks noGrp="1" noChangeArrowheads="1"/>
          </p:cNvSpPr>
          <p:nvPr>
            <p:ph type="sldNum" sz="quarter" idx="10"/>
          </p:nvPr>
        </p:nvSpPr>
        <p:spPr>
          <a:ln/>
        </p:spPr>
        <p:txBody>
          <a:bodyPr/>
          <a:lstStyle>
            <a:lvl1pPr>
              <a:defRPr/>
            </a:lvl1pPr>
          </a:lstStyle>
          <a:p>
            <a:pPr>
              <a:defRPr/>
            </a:pPr>
            <a:fld id="{489A573E-6BFB-4147-AB2A-2D2315518364}"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Rectangle 4"/>
          <p:cNvSpPr>
            <a:spLocks noGrp="1" noChangeArrowheads="1"/>
          </p:cNvSpPr>
          <p:nvPr>
            <p:ph type="sldNum" sz="quarter" idx="10"/>
          </p:nvPr>
        </p:nvSpPr>
        <p:spPr>
          <a:ln/>
        </p:spPr>
        <p:txBody>
          <a:bodyPr/>
          <a:lstStyle>
            <a:lvl1pPr>
              <a:defRPr/>
            </a:lvl1pPr>
          </a:lstStyle>
          <a:p>
            <a:pPr>
              <a:defRPr/>
            </a:pPr>
            <a:fld id="{B92981DE-9FB4-4818-971E-D3041C14E7E8}"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Rectangle 4"/>
          <p:cNvSpPr>
            <a:spLocks noGrp="1" noChangeArrowheads="1"/>
          </p:cNvSpPr>
          <p:nvPr>
            <p:ph type="sldNum" sz="quarter" idx="10"/>
          </p:nvPr>
        </p:nvSpPr>
        <p:spPr>
          <a:ln/>
        </p:spPr>
        <p:txBody>
          <a:bodyPr/>
          <a:lstStyle>
            <a:lvl1pPr>
              <a:defRPr/>
            </a:lvl1pPr>
          </a:lstStyle>
          <a:p>
            <a:pPr>
              <a:defRPr/>
            </a:pPr>
            <a:fld id="{E8B8D0CA-489D-44F4-8643-C7F65C6F214E}"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sldNum" sz="quarter" idx="10"/>
          </p:nvPr>
        </p:nvSpPr>
        <p:spPr>
          <a:ln/>
        </p:spPr>
        <p:txBody>
          <a:bodyPr/>
          <a:lstStyle>
            <a:lvl1pPr>
              <a:defRPr/>
            </a:lvl1pPr>
          </a:lstStyle>
          <a:p>
            <a:pPr>
              <a:defRPr/>
            </a:pPr>
            <a:fld id="{804E801C-B927-427D-99E7-0156A8785561}"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Rectangle 4"/>
          <p:cNvSpPr>
            <a:spLocks noGrp="1" noChangeArrowheads="1"/>
          </p:cNvSpPr>
          <p:nvPr>
            <p:ph type="sldNum" sz="quarter" idx="10"/>
          </p:nvPr>
        </p:nvSpPr>
        <p:spPr>
          <a:ln/>
        </p:spPr>
        <p:txBody>
          <a:bodyPr/>
          <a:lstStyle>
            <a:lvl1pPr>
              <a:defRPr/>
            </a:lvl1pPr>
          </a:lstStyle>
          <a:p>
            <a:fld id="{EE496B6D-B724-4E81-A578-73F2488A8B58}"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sldNum" sz="quarter" idx="10"/>
          </p:nvPr>
        </p:nvSpPr>
        <p:spPr>
          <a:ln/>
        </p:spPr>
        <p:txBody>
          <a:bodyPr/>
          <a:lstStyle>
            <a:lvl1pPr>
              <a:defRPr/>
            </a:lvl1pPr>
          </a:lstStyle>
          <a:p>
            <a:pPr>
              <a:defRPr/>
            </a:pPr>
            <a:fld id="{C36C920A-30EE-4867-BC9B-265C693B643B}"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AU"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sldNum" sz="quarter" idx="10"/>
          </p:nvPr>
        </p:nvSpPr>
        <p:spPr>
          <a:ln/>
        </p:spPr>
        <p:txBody>
          <a:bodyPr/>
          <a:lstStyle>
            <a:lvl1pPr>
              <a:defRPr/>
            </a:lvl1pPr>
          </a:lstStyle>
          <a:p>
            <a:pPr>
              <a:defRPr/>
            </a:pPr>
            <a:fld id="{9E73EA20-F1F9-4E01-AF00-AE8679E43A40}"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Rectangle 4"/>
          <p:cNvSpPr>
            <a:spLocks noGrp="1" noChangeArrowheads="1"/>
          </p:cNvSpPr>
          <p:nvPr>
            <p:ph type="sldNum" sz="quarter" idx="10"/>
          </p:nvPr>
        </p:nvSpPr>
        <p:spPr>
          <a:ln/>
        </p:spPr>
        <p:txBody>
          <a:bodyPr/>
          <a:lstStyle>
            <a:lvl1pPr>
              <a:defRPr/>
            </a:lvl1pPr>
          </a:lstStyle>
          <a:p>
            <a:pPr>
              <a:defRPr/>
            </a:pPr>
            <a:fld id="{BBD773E4-B54F-4FD9-845A-9A5C100D5B81}" type="slidenum">
              <a:rPr lang="en-US"/>
              <a:pPr>
                <a:defRPr/>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0"/>
            <a:ext cx="2286000" cy="6858000"/>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0" y="0"/>
            <a:ext cx="6705600" cy="6858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Rectangle 4"/>
          <p:cNvSpPr>
            <a:spLocks noGrp="1" noChangeArrowheads="1"/>
          </p:cNvSpPr>
          <p:nvPr>
            <p:ph type="sldNum" sz="quarter" idx="10"/>
          </p:nvPr>
        </p:nvSpPr>
        <p:spPr>
          <a:ln/>
        </p:spPr>
        <p:txBody>
          <a:bodyPr/>
          <a:lstStyle>
            <a:lvl1pPr>
              <a:defRPr/>
            </a:lvl1pPr>
          </a:lstStyle>
          <a:p>
            <a:pPr>
              <a:defRPr/>
            </a:pPr>
            <a:fld id="{E619B0AB-3C83-49C1-90B3-9C78900F6076}" type="slidenum">
              <a:rPr lang="en-US"/>
              <a:pPr>
                <a:defRPr/>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AU"/>
          </a:p>
        </p:txBody>
      </p:sp>
      <p:sp>
        <p:nvSpPr>
          <p:cNvPr id="4" name="Rectangle 4"/>
          <p:cNvSpPr>
            <a:spLocks noGrp="1" noChangeArrowheads="1"/>
          </p:cNvSpPr>
          <p:nvPr>
            <p:ph type="dt" sz="half" idx="10"/>
          </p:nvPr>
        </p:nvSpPr>
        <p:spPr>
          <a:ln/>
        </p:spPr>
        <p:txBody>
          <a:bodyPr/>
          <a:lstStyle>
            <a:lvl1pPr>
              <a:defRPr/>
            </a:lvl1pPr>
          </a:lstStyle>
          <a:p>
            <a:pPr>
              <a:defRPr/>
            </a:pPr>
            <a:fld id="{84E6BFE2-CDE0-4FF7-A413-324C242B2099}" type="datetimeFigureOut">
              <a:rPr lang="en-US"/>
              <a:pPr>
                <a:defRPr/>
              </a:pPr>
              <a:t>5/18/2012</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4AECA51-BD90-4C5F-8685-285D4026F501}" type="slidenum">
              <a:rPr lang="en-US"/>
              <a:pPr>
                <a:defRPr/>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Rectangle 4"/>
          <p:cNvSpPr>
            <a:spLocks noGrp="1" noChangeArrowheads="1"/>
          </p:cNvSpPr>
          <p:nvPr>
            <p:ph type="dt" sz="half" idx="10"/>
          </p:nvPr>
        </p:nvSpPr>
        <p:spPr>
          <a:ln/>
        </p:spPr>
        <p:txBody>
          <a:bodyPr/>
          <a:lstStyle>
            <a:lvl1pPr>
              <a:defRPr/>
            </a:lvl1pPr>
          </a:lstStyle>
          <a:p>
            <a:pPr>
              <a:defRPr/>
            </a:pPr>
            <a:fld id="{561655B4-E021-49AC-85A0-8E302FF1A5B6}" type="datetimeFigureOut">
              <a:rPr lang="en-US"/>
              <a:pPr>
                <a:defRPr/>
              </a:pPr>
              <a:t>5/18/2012</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AC7E2C8-F179-4064-ACFE-288A85394A3B}" type="slidenum">
              <a:rPr lang="en-US"/>
              <a:pPr>
                <a:defRPr/>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A0C834E9-3F00-47D2-B448-D6BEF53FD5A9}" type="datetimeFigureOut">
              <a:rPr lang="en-US"/>
              <a:pPr>
                <a:defRPr/>
              </a:pPr>
              <a:t>5/18/2012</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7CC733C-0BF9-4971-8590-B505584A7517}" type="slidenum">
              <a:rPr lang="en-US"/>
              <a:pPr>
                <a:defRPr/>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Rectangle 4"/>
          <p:cNvSpPr>
            <a:spLocks noGrp="1" noChangeArrowheads="1"/>
          </p:cNvSpPr>
          <p:nvPr>
            <p:ph type="dt" sz="half" idx="10"/>
          </p:nvPr>
        </p:nvSpPr>
        <p:spPr>
          <a:ln/>
        </p:spPr>
        <p:txBody>
          <a:bodyPr/>
          <a:lstStyle>
            <a:lvl1pPr>
              <a:defRPr/>
            </a:lvl1pPr>
          </a:lstStyle>
          <a:p>
            <a:pPr>
              <a:defRPr/>
            </a:pPr>
            <a:fld id="{8B91BD20-B41A-4781-93ED-E9B01882C33C}" type="datetimeFigureOut">
              <a:rPr lang="en-US"/>
              <a:pPr>
                <a:defRPr/>
              </a:pPr>
              <a:t>5/18/2012</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DD5CD57-F75A-48FF-8C1B-2FAE874FB630}" type="slidenum">
              <a:rPr lang="en-US"/>
              <a:pPr>
                <a:defRPr/>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Rectangle 4"/>
          <p:cNvSpPr>
            <a:spLocks noGrp="1" noChangeArrowheads="1"/>
          </p:cNvSpPr>
          <p:nvPr>
            <p:ph type="dt" sz="half" idx="10"/>
          </p:nvPr>
        </p:nvSpPr>
        <p:spPr>
          <a:ln/>
        </p:spPr>
        <p:txBody>
          <a:bodyPr/>
          <a:lstStyle>
            <a:lvl1pPr>
              <a:defRPr/>
            </a:lvl1pPr>
          </a:lstStyle>
          <a:p>
            <a:pPr>
              <a:defRPr/>
            </a:pPr>
            <a:fld id="{CE9F0CCB-084A-4C04-888B-5D698649D9E2}" type="datetimeFigureOut">
              <a:rPr lang="en-US"/>
              <a:pPr>
                <a:defRPr/>
              </a:pPr>
              <a:t>5/18/2012</a:t>
            </a:fld>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9F012BFF-5282-4D07-891E-E9E780E9BDC1}" type="slidenum">
              <a:rPr lang="en-US"/>
              <a:pPr>
                <a:defRPr/>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Rectangle 4"/>
          <p:cNvSpPr>
            <a:spLocks noGrp="1" noChangeArrowheads="1"/>
          </p:cNvSpPr>
          <p:nvPr>
            <p:ph type="dt" sz="half" idx="10"/>
          </p:nvPr>
        </p:nvSpPr>
        <p:spPr>
          <a:ln/>
        </p:spPr>
        <p:txBody>
          <a:bodyPr/>
          <a:lstStyle>
            <a:lvl1pPr>
              <a:defRPr/>
            </a:lvl1pPr>
          </a:lstStyle>
          <a:p>
            <a:pPr>
              <a:defRPr/>
            </a:pPr>
            <a:fld id="{947D6AC8-605C-4141-B78E-698402113BE0}" type="datetimeFigureOut">
              <a:rPr lang="en-US"/>
              <a:pPr>
                <a:defRPr/>
              </a:pPr>
              <a:t>5/18/2012</a:t>
            </a:fld>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B0092FAE-AAF3-43BF-9912-AB0BA6C4C5F2}"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sldNum" sz="quarter" idx="10"/>
          </p:nvPr>
        </p:nvSpPr>
        <p:spPr>
          <a:ln/>
        </p:spPr>
        <p:txBody>
          <a:bodyPr/>
          <a:lstStyle>
            <a:lvl1pPr>
              <a:defRPr/>
            </a:lvl1pPr>
          </a:lstStyle>
          <a:p>
            <a:fld id="{EE496B6D-B724-4E81-A578-73F2488A8B58}" type="slidenum">
              <a:rPr lang="en-US" smtClean="0"/>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369CBA51-D143-41E7-92F6-1867A208A98E}" type="datetimeFigureOut">
              <a:rPr lang="en-US"/>
              <a:pPr>
                <a:defRPr/>
              </a:pPr>
              <a:t>5/18/2012</a:t>
            </a:fld>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50BB07A7-B2DA-443B-9530-B38A3CCD4C3D}" type="slidenum">
              <a:rPr lang="en-US"/>
              <a:pPr>
                <a:defRPr/>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3BC4A8BD-F3D2-4ACC-A22C-54C41A3D8728}" type="datetimeFigureOut">
              <a:rPr lang="en-US"/>
              <a:pPr>
                <a:defRPr/>
              </a:pPr>
              <a:t>5/18/2012</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BAA14A7-2271-4972-81A1-94A5A03F6007}" type="slidenum">
              <a:rPr lang="en-US"/>
              <a:pPr>
                <a:defRPr/>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AU"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C3705610-079E-4FC2-B1CE-7A1B492C1798}" type="datetimeFigureOut">
              <a:rPr lang="en-US"/>
              <a:pPr>
                <a:defRPr/>
              </a:pPr>
              <a:t>5/18/2012</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2E76424-6909-42D2-9983-6B492FB8CF14}" type="slidenum">
              <a:rPr lang="en-US"/>
              <a:pPr>
                <a:defRPr/>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Rectangle 4"/>
          <p:cNvSpPr>
            <a:spLocks noGrp="1" noChangeArrowheads="1"/>
          </p:cNvSpPr>
          <p:nvPr>
            <p:ph type="dt" sz="half" idx="10"/>
          </p:nvPr>
        </p:nvSpPr>
        <p:spPr>
          <a:ln/>
        </p:spPr>
        <p:txBody>
          <a:bodyPr/>
          <a:lstStyle>
            <a:lvl1pPr>
              <a:defRPr/>
            </a:lvl1pPr>
          </a:lstStyle>
          <a:p>
            <a:pPr>
              <a:defRPr/>
            </a:pPr>
            <a:fld id="{572CB759-95F4-4E05-BA12-D3956F3D4FAE}" type="datetimeFigureOut">
              <a:rPr lang="en-US"/>
              <a:pPr>
                <a:defRPr/>
              </a:pPr>
              <a:t>5/18/2012</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18A3476-649E-48DB-BE4A-3ABA278D16F9}" type="slidenum">
              <a:rPr lang="en-US"/>
              <a:pPr>
                <a:defRPr/>
              </a:pPr>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Rectangle 4"/>
          <p:cNvSpPr>
            <a:spLocks noGrp="1" noChangeArrowheads="1"/>
          </p:cNvSpPr>
          <p:nvPr>
            <p:ph type="dt" sz="half" idx="10"/>
          </p:nvPr>
        </p:nvSpPr>
        <p:spPr>
          <a:ln/>
        </p:spPr>
        <p:txBody>
          <a:bodyPr/>
          <a:lstStyle>
            <a:lvl1pPr>
              <a:defRPr/>
            </a:lvl1pPr>
          </a:lstStyle>
          <a:p>
            <a:pPr>
              <a:defRPr/>
            </a:pPr>
            <a:fld id="{D3511436-58E8-436F-992A-F43BE205861D}" type="datetimeFigureOut">
              <a:rPr lang="en-US"/>
              <a:pPr>
                <a:defRPr/>
              </a:pPr>
              <a:t>5/18/2012</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213D808-599C-4BC7-A676-9D96D01D922A}" type="slidenum">
              <a:rPr lang="en-US"/>
              <a:pPr>
                <a:defRPr/>
              </a:pPr>
              <a:t>‹#›</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AU"/>
          </a:p>
        </p:txBody>
      </p:sp>
      <p:sp>
        <p:nvSpPr>
          <p:cNvPr id="4" name="Rectangle 4"/>
          <p:cNvSpPr>
            <a:spLocks noGrp="1" noChangeArrowheads="1"/>
          </p:cNvSpPr>
          <p:nvPr>
            <p:ph type="dt" sz="half" idx="10"/>
          </p:nvPr>
        </p:nvSpPr>
        <p:spPr>
          <a:ln/>
        </p:spPr>
        <p:txBody>
          <a:bodyPr/>
          <a:lstStyle>
            <a:lvl1pPr>
              <a:defRPr/>
            </a:lvl1pPr>
          </a:lstStyle>
          <a:p>
            <a:pPr>
              <a:defRPr/>
            </a:pPr>
            <a:fld id="{C82AF19B-D338-4530-A5F3-DFD415A53B28}" type="datetimeFigureOut">
              <a:rPr lang="en-US"/>
              <a:pPr>
                <a:defRPr/>
              </a:pPr>
              <a:t>5/18/2012</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3717BE2-7947-451D-948D-ED34D9A307F7}" type="slidenum">
              <a:rPr lang="en-US"/>
              <a:pPr>
                <a:defRPr/>
              </a:pPr>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Rectangle 4"/>
          <p:cNvSpPr>
            <a:spLocks noGrp="1" noChangeArrowheads="1"/>
          </p:cNvSpPr>
          <p:nvPr>
            <p:ph type="dt" sz="half" idx="10"/>
          </p:nvPr>
        </p:nvSpPr>
        <p:spPr>
          <a:ln/>
        </p:spPr>
        <p:txBody>
          <a:bodyPr/>
          <a:lstStyle>
            <a:lvl1pPr>
              <a:defRPr/>
            </a:lvl1pPr>
          </a:lstStyle>
          <a:p>
            <a:pPr>
              <a:defRPr/>
            </a:pPr>
            <a:fld id="{1D60D973-7E6C-4FFE-B22F-C431B3FDB254}" type="datetimeFigureOut">
              <a:rPr lang="en-US"/>
              <a:pPr>
                <a:defRPr/>
              </a:pPr>
              <a:t>5/18/2012</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8180AC6-D861-4614-AE42-FB1891B7BA4C}" type="slidenum">
              <a:rPr lang="en-US"/>
              <a:pPr>
                <a:defRPr/>
              </a:pPr>
              <a:t>‹#›</a:t>
            </a:fld>
            <a:endParaRPr 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532C593B-B57A-4502-A24D-1B742918381E}" type="datetimeFigureOut">
              <a:rPr lang="en-US"/>
              <a:pPr>
                <a:defRPr/>
              </a:pPr>
              <a:t>5/18/2012</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5933E25-EFCB-472E-877D-213E884C2601}" type="slidenum">
              <a:rPr lang="en-US"/>
              <a:pPr>
                <a:defRPr/>
              </a:pPr>
              <a:t>‹#›</a:t>
            </a:fld>
            <a:endParaRPr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Rectangle 4"/>
          <p:cNvSpPr>
            <a:spLocks noGrp="1" noChangeArrowheads="1"/>
          </p:cNvSpPr>
          <p:nvPr>
            <p:ph type="dt" sz="half" idx="10"/>
          </p:nvPr>
        </p:nvSpPr>
        <p:spPr>
          <a:ln/>
        </p:spPr>
        <p:txBody>
          <a:bodyPr/>
          <a:lstStyle>
            <a:lvl1pPr>
              <a:defRPr/>
            </a:lvl1pPr>
          </a:lstStyle>
          <a:p>
            <a:pPr>
              <a:defRPr/>
            </a:pPr>
            <a:fld id="{94814576-73A9-4A65-8A72-F2E5E2C11A80}" type="datetimeFigureOut">
              <a:rPr lang="en-US"/>
              <a:pPr>
                <a:defRPr/>
              </a:pPr>
              <a:t>5/18/2012</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25B6231-E955-4F8E-82B3-F14B398D0BFF}" type="slidenum">
              <a:rPr lang="en-US"/>
              <a:pPr>
                <a:defRPr/>
              </a:pPr>
              <a:t>‹#›</a:t>
            </a:fld>
            <a:endParaRPr 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Rectangle 4"/>
          <p:cNvSpPr>
            <a:spLocks noGrp="1" noChangeArrowheads="1"/>
          </p:cNvSpPr>
          <p:nvPr>
            <p:ph type="dt" sz="half" idx="10"/>
          </p:nvPr>
        </p:nvSpPr>
        <p:spPr>
          <a:ln/>
        </p:spPr>
        <p:txBody>
          <a:bodyPr/>
          <a:lstStyle>
            <a:lvl1pPr>
              <a:defRPr/>
            </a:lvl1pPr>
          </a:lstStyle>
          <a:p>
            <a:pPr>
              <a:defRPr/>
            </a:pPr>
            <a:fld id="{18B5B4F5-5AEB-42BB-9001-C8F14FA12389}" type="datetimeFigureOut">
              <a:rPr lang="en-US"/>
              <a:pPr>
                <a:defRPr/>
              </a:pPr>
              <a:t>5/18/2012</a:t>
            </a:fld>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3263FBF2-DC2E-4BDB-A37B-A6513D1F27AB}"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381000" y="2332038"/>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572000" y="2332038"/>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Rectangle 4"/>
          <p:cNvSpPr>
            <a:spLocks noGrp="1" noChangeArrowheads="1"/>
          </p:cNvSpPr>
          <p:nvPr>
            <p:ph type="sldNum" sz="quarter" idx="10"/>
          </p:nvPr>
        </p:nvSpPr>
        <p:spPr>
          <a:ln/>
        </p:spPr>
        <p:txBody>
          <a:bodyPr/>
          <a:lstStyle>
            <a:lvl1pPr>
              <a:defRPr/>
            </a:lvl1pPr>
          </a:lstStyle>
          <a:p>
            <a:fld id="{EE496B6D-B724-4E81-A578-73F2488A8B58}" type="slidenum">
              <a:rPr lang="en-US" smtClean="0"/>
              <a:pPr/>
              <a:t>‹#›</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Rectangle 4"/>
          <p:cNvSpPr>
            <a:spLocks noGrp="1" noChangeArrowheads="1"/>
          </p:cNvSpPr>
          <p:nvPr>
            <p:ph type="dt" sz="half" idx="10"/>
          </p:nvPr>
        </p:nvSpPr>
        <p:spPr>
          <a:ln/>
        </p:spPr>
        <p:txBody>
          <a:bodyPr/>
          <a:lstStyle>
            <a:lvl1pPr>
              <a:defRPr/>
            </a:lvl1pPr>
          </a:lstStyle>
          <a:p>
            <a:pPr>
              <a:defRPr/>
            </a:pPr>
            <a:fld id="{317D6632-AA10-439B-A8BE-A45464AAFC4B}" type="datetimeFigureOut">
              <a:rPr lang="en-US"/>
              <a:pPr>
                <a:defRPr/>
              </a:pPr>
              <a:t>5/18/2012</a:t>
            </a:fld>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0C187BF0-9279-44FC-B03F-49C0F1DB13F5}" type="slidenum">
              <a:rPr lang="en-US"/>
              <a:pPr>
                <a:defRPr/>
              </a:pPr>
              <a:t>‹#›</a:t>
            </a:fld>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88CD7CFE-8FD4-474F-9063-883C56796A8E}" type="datetimeFigureOut">
              <a:rPr lang="en-US"/>
              <a:pPr>
                <a:defRPr/>
              </a:pPr>
              <a:t>5/18/2012</a:t>
            </a:fld>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3F836A0A-E418-45F7-AB98-05B3BF8C750F}" type="slidenum">
              <a:rPr lang="en-US"/>
              <a:pPr>
                <a:defRPr/>
              </a:pPr>
              <a:t>‹#›</a:t>
            </a:fld>
            <a:endParaRPr 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3D9C3C26-AA47-485D-BED1-389E935AFED2}" type="datetimeFigureOut">
              <a:rPr lang="en-US"/>
              <a:pPr>
                <a:defRPr/>
              </a:pPr>
              <a:t>5/18/2012</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C50D6E4-7AEE-44AC-A91C-CD6AD7017840}" type="slidenum">
              <a:rPr lang="en-US"/>
              <a:pPr>
                <a:defRPr/>
              </a:pPr>
              <a:t>‹#›</a:t>
            </a:fld>
            <a:endParaRPr 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AU"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1E8669FB-EEC8-4D13-871C-78B15C156368}" type="datetimeFigureOut">
              <a:rPr lang="en-US"/>
              <a:pPr>
                <a:defRPr/>
              </a:pPr>
              <a:t>5/18/2012</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5E2B57E-87A1-4105-A751-8227CE510A05}" type="slidenum">
              <a:rPr lang="en-US"/>
              <a:pPr>
                <a:defRPr/>
              </a:pPr>
              <a:t>‹#›</a:t>
            </a:fld>
            <a:endParaRPr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Rectangle 4"/>
          <p:cNvSpPr>
            <a:spLocks noGrp="1" noChangeArrowheads="1"/>
          </p:cNvSpPr>
          <p:nvPr>
            <p:ph type="dt" sz="half" idx="10"/>
          </p:nvPr>
        </p:nvSpPr>
        <p:spPr>
          <a:ln/>
        </p:spPr>
        <p:txBody>
          <a:bodyPr/>
          <a:lstStyle>
            <a:lvl1pPr>
              <a:defRPr/>
            </a:lvl1pPr>
          </a:lstStyle>
          <a:p>
            <a:pPr>
              <a:defRPr/>
            </a:pPr>
            <a:fld id="{899F77F7-B83C-4F64-A0A0-9A284E3AFC5A}" type="datetimeFigureOut">
              <a:rPr lang="en-US"/>
              <a:pPr>
                <a:defRPr/>
              </a:pPr>
              <a:t>5/18/2012</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EEDE885-D8D0-4CC7-8A4E-D35CF81C0C43}" type="slidenum">
              <a:rPr lang="en-US"/>
              <a:pPr>
                <a:defRPr/>
              </a:pPr>
              <a:t>‹#›</a:t>
            </a:fld>
            <a:endParaRPr lang="en-US"/>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Rectangle 4"/>
          <p:cNvSpPr>
            <a:spLocks noGrp="1" noChangeArrowheads="1"/>
          </p:cNvSpPr>
          <p:nvPr>
            <p:ph type="dt" sz="half" idx="10"/>
          </p:nvPr>
        </p:nvSpPr>
        <p:spPr>
          <a:ln/>
        </p:spPr>
        <p:txBody>
          <a:bodyPr/>
          <a:lstStyle>
            <a:lvl1pPr>
              <a:defRPr/>
            </a:lvl1pPr>
          </a:lstStyle>
          <a:p>
            <a:pPr>
              <a:defRPr/>
            </a:pPr>
            <a:fld id="{05EE12CC-3863-4858-8CD1-30CDBB199628}" type="datetimeFigureOut">
              <a:rPr lang="en-US"/>
              <a:pPr>
                <a:defRPr/>
              </a:pPr>
              <a:t>5/18/2012</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A0058B7-0C45-4BFF-BD3B-A7156B38EAF6}" type="slidenum">
              <a:rPr lang="en-US"/>
              <a:pPr>
                <a:defRPr/>
              </a:pPr>
              <a:t>‹#›</a:t>
            </a:fld>
            <a:endParaRPr lang="en-US"/>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857364"/>
            <a:ext cx="7772400" cy="1470025"/>
          </a:xfrm>
        </p:spPr>
        <p:txBody>
          <a:bodyPr/>
          <a:lstStyle>
            <a:lvl1pPr algn="r">
              <a:defRPr>
                <a:gradFill flip="none" rotWithShape="1">
                  <a:gsLst>
                    <a:gs pos="0">
                      <a:schemeClr val="accent2"/>
                    </a:gs>
                    <a:gs pos="45000">
                      <a:schemeClr val="accent2">
                        <a:tint val="60000"/>
                      </a:schemeClr>
                    </a:gs>
                    <a:gs pos="90000">
                      <a:schemeClr val="accent2">
                        <a:tint val="40000"/>
                      </a:schemeClr>
                    </a:gs>
                    <a:gs pos="100000">
                      <a:schemeClr val="accent2">
                        <a:tint val="20000"/>
                      </a:schemeClr>
                    </a:gs>
                  </a:gsLst>
                  <a:lin ang="16200000" scaled="1"/>
                  <a:tileRect/>
                </a:gradFill>
              </a:defRPr>
            </a:lvl1pPr>
          </a:lstStyle>
          <a:p>
            <a:r>
              <a:rPr lang="en-US" smtClean="0"/>
              <a:t>Click to edit Master title style</a:t>
            </a:r>
            <a:endParaRPr lang="en-US"/>
          </a:p>
        </p:txBody>
      </p:sp>
      <p:sp>
        <p:nvSpPr>
          <p:cNvPr id="3" name="Subtitle 2"/>
          <p:cNvSpPr>
            <a:spLocks noGrp="1"/>
          </p:cNvSpPr>
          <p:nvPr>
            <p:ph type="subTitle" idx="1"/>
          </p:nvPr>
        </p:nvSpPr>
        <p:spPr>
          <a:xfrm>
            <a:off x="2062792" y="3357562"/>
            <a:ext cx="6400800" cy="1752600"/>
          </a:xfrm>
        </p:spPr>
        <p:txBody>
          <a:bodyPr/>
          <a:lstStyle>
            <a:lvl1pPr marL="0" indent="0" algn="r">
              <a:buNone/>
              <a:defRPr sz="2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E496B6D-B724-4E81-A578-73F2488A8B58}"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4" name="Group 23"/>
          <p:cNvGrpSpPr>
            <a:grpSpLocks/>
          </p:cNvGrpSpPr>
          <p:nvPr/>
        </p:nvGrpSpPr>
        <p:grpSpPr bwMode="auto">
          <a:xfrm>
            <a:off x="2208213" y="1331913"/>
            <a:ext cx="6481762" cy="144462"/>
            <a:chOff x="2214546" y="1427612"/>
            <a:chExt cx="6482858" cy="144000"/>
          </a:xfrm>
        </p:grpSpPr>
        <p:sp>
          <p:nvSpPr>
            <p:cNvPr id="5" name="Chevron 4"/>
            <p:cNvSpPr/>
            <p:nvPr userDrawn="1"/>
          </p:nvSpPr>
          <p:spPr>
            <a:xfrm flipH="1">
              <a:off x="8643420" y="1427612"/>
              <a:ext cx="53984" cy="144000"/>
            </a:xfrm>
            <a:prstGeom prst="chevron">
              <a:avLst>
                <a:gd name="adj" fmla="val 50000"/>
              </a:avLst>
            </a:prstGeom>
            <a:gradFill flip="none" rotWithShape="1">
              <a:gsLst>
                <a:gs pos="0">
                  <a:schemeClr val="accent1">
                    <a:alpha val="20000"/>
                  </a:schemeClr>
                </a:gs>
                <a:gs pos="100000">
                  <a:schemeClr val="accent1">
                    <a:alpha val="15000"/>
                  </a:schemeClr>
                </a:gs>
              </a:gsLst>
              <a:lin ang="10800000" scaled="1"/>
              <a:tileRect/>
            </a:gradFill>
            <a:ln w="254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chemeClr val="tx1"/>
                </a:solidFill>
              </a:endParaRPr>
            </a:p>
          </p:txBody>
        </p:sp>
        <p:sp>
          <p:nvSpPr>
            <p:cNvPr id="6" name="Rectangle 5"/>
            <p:cNvSpPr/>
            <p:nvPr userDrawn="1"/>
          </p:nvSpPr>
          <p:spPr>
            <a:xfrm>
              <a:off x="2214546" y="1490909"/>
              <a:ext cx="6428874" cy="17406"/>
            </a:xfrm>
            <a:prstGeom prst="rect">
              <a:avLst/>
            </a:prstGeom>
            <a:gradFill flip="none" rotWithShape="1">
              <a:gsLst>
                <a:gs pos="0">
                  <a:schemeClr val="accent1">
                    <a:alpha val="20000"/>
                  </a:schemeClr>
                </a:gs>
                <a:gs pos="100000">
                  <a:schemeClr val="accent1">
                    <a:alpha val="4000"/>
                  </a:schemeClr>
                </a:gs>
              </a:gsLst>
              <a:lin ang="10800000" scaled="1"/>
              <a:tileRect/>
            </a:gradFill>
            <a:ln w="254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sp>
        <p:nvSpPr>
          <p:cNvPr id="2" name="Title 1"/>
          <p:cNvSpPr>
            <a:spLocks noGrp="1"/>
          </p:cNvSpPr>
          <p:nvPr>
            <p:ph type="title"/>
          </p:nvPr>
        </p:nvSpPr>
        <p:spPr/>
        <p:txBody>
          <a:bodyPr/>
          <a:lstStyle>
            <a:lvl1pPr>
              <a:defRPr baseline="0">
                <a:solidFill>
                  <a:schemeClr val="tx1"/>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endParaRPr lang="en-US"/>
          </a:p>
        </p:txBody>
      </p:sp>
      <p:sp>
        <p:nvSpPr>
          <p:cNvPr id="8" name="Footer Placeholder 4"/>
          <p:cNvSpPr>
            <a:spLocks noGrp="1"/>
          </p:cNvSpPr>
          <p:nvPr>
            <p:ph type="ftr" sz="quarter" idx="11"/>
          </p:nvPr>
        </p:nvSpPr>
        <p:spPr/>
        <p:txBody>
          <a:bodyPr/>
          <a:lstStyle>
            <a:lvl1pPr>
              <a:defRPr/>
            </a:lvl1pPr>
          </a:lstStyle>
          <a:p>
            <a:endParaRPr lang="en-US"/>
          </a:p>
        </p:txBody>
      </p:sp>
      <p:sp>
        <p:nvSpPr>
          <p:cNvPr id="9" name="Slide Number Placeholder 5"/>
          <p:cNvSpPr>
            <a:spLocks noGrp="1"/>
          </p:cNvSpPr>
          <p:nvPr>
            <p:ph type="sldNum" sz="quarter" idx="12"/>
          </p:nvPr>
        </p:nvSpPr>
        <p:spPr/>
        <p:txBody>
          <a:bodyPr/>
          <a:lstStyle>
            <a:lvl1pPr>
              <a:defRPr/>
            </a:lvl1pPr>
          </a:lstStyle>
          <a:p>
            <a:fld id="{EE496B6D-B724-4E81-A578-73F2488A8B58}" type="slidenum">
              <a:rPr lang="en-US" smtClean="0"/>
              <a:pPr/>
              <a:t>‹#›</a:t>
            </a:fld>
            <a:endParaRPr lang="en-US"/>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3286113"/>
            <a:ext cx="7772400" cy="1362075"/>
          </a:xfrm>
        </p:spPr>
        <p:txBody>
          <a:bodyPr anchor="t"/>
          <a:lstStyle>
            <a:lvl1pPr algn="r">
              <a:defRPr sz="4000" b="0" cap="all">
                <a:gradFill flip="none" rotWithShape="1">
                  <a:gsLst>
                    <a:gs pos="0">
                      <a:schemeClr val="accent2"/>
                    </a:gs>
                    <a:gs pos="45000">
                      <a:schemeClr val="accent2">
                        <a:tint val="60000"/>
                      </a:schemeClr>
                    </a:gs>
                    <a:gs pos="90000">
                      <a:schemeClr val="accent2">
                        <a:tint val="40000"/>
                      </a:schemeClr>
                    </a:gs>
                    <a:gs pos="100000">
                      <a:schemeClr val="accent2">
                        <a:tint val="20000"/>
                      </a:schemeClr>
                    </a:gs>
                  </a:gsLst>
                  <a:lin ang="16200000" scaled="1"/>
                  <a:tileRect/>
                </a:gradFill>
              </a:defRPr>
            </a:lvl1pPr>
          </a:lstStyle>
          <a:p>
            <a:r>
              <a:rPr lang="en-US" smtClean="0"/>
              <a:t>Click to edit Master title style</a:t>
            </a:r>
            <a:endParaRPr lang="en-US"/>
          </a:p>
        </p:txBody>
      </p:sp>
      <p:sp>
        <p:nvSpPr>
          <p:cNvPr id="3" name="Text Placeholder 2"/>
          <p:cNvSpPr>
            <a:spLocks noGrp="1"/>
          </p:cNvSpPr>
          <p:nvPr>
            <p:ph type="body" idx="1"/>
          </p:nvPr>
        </p:nvSpPr>
        <p:spPr>
          <a:xfrm>
            <a:off x="722313" y="1785926"/>
            <a:ext cx="7772400" cy="1500187"/>
          </a:xfrm>
        </p:spPr>
        <p:txBody>
          <a:bodyPr anchor="b"/>
          <a:lstStyle>
            <a:lvl1pPr marL="0" indent="0" algn="r">
              <a:buNone/>
              <a:defRPr sz="2000">
                <a:solidFill>
                  <a:schemeClr val="tx1">
                    <a:tint val="75000"/>
                  </a:schemeClr>
                </a:solidFill>
              </a:defRPr>
            </a:lvl1pPr>
            <a:lvl2pPr marL="457200" indent="0" algn="r">
              <a:buNone/>
              <a:defRPr sz="1800">
                <a:solidFill>
                  <a:schemeClr val="tx1">
                    <a:tint val="75000"/>
                  </a:schemeClr>
                </a:solidFill>
              </a:defRPr>
            </a:lvl2pPr>
            <a:lvl3pPr marL="914400" indent="0" algn="r">
              <a:buNone/>
              <a:defRPr sz="1600">
                <a:solidFill>
                  <a:schemeClr val="tx1">
                    <a:tint val="75000"/>
                  </a:schemeClr>
                </a:solidFill>
              </a:defRPr>
            </a:lvl3pPr>
            <a:lvl4pPr marL="1371600" indent="0" algn="r">
              <a:buNone/>
              <a:defRPr sz="1400">
                <a:solidFill>
                  <a:schemeClr val="tx1">
                    <a:tint val="75000"/>
                  </a:schemeClr>
                </a:solidFill>
              </a:defRPr>
            </a:lvl4pPr>
            <a:lvl5pPr marL="1828800" indent="0" algn="r">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E496B6D-B724-4E81-A578-73F2488A8B58}"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5" name="Group 15"/>
          <p:cNvGrpSpPr>
            <a:grpSpLocks/>
          </p:cNvGrpSpPr>
          <p:nvPr/>
        </p:nvGrpSpPr>
        <p:grpSpPr bwMode="auto">
          <a:xfrm>
            <a:off x="2208213" y="1331913"/>
            <a:ext cx="6481762" cy="144462"/>
            <a:chOff x="2214546" y="1427612"/>
            <a:chExt cx="6482858" cy="144000"/>
          </a:xfrm>
        </p:grpSpPr>
        <p:sp>
          <p:nvSpPr>
            <p:cNvPr id="6" name="Chevron 5"/>
            <p:cNvSpPr/>
            <p:nvPr userDrawn="1"/>
          </p:nvSpPr>
          <p:spPr>
            <a:xfrm flipH="1">
              <a:off x="8643420" y="1427612"/>
              <a:ext cx="53984" cy="144000"/>
            </a:xfrm>
            <a:prstGeom prst="chevron">
              <a:avLst>
                <a:gd name="adj" fmla="val 50000"/>
              </a:avLst>
            </a:prstGeom>
            <a:gradFill flip="none" rotWithShape="1">
              <a:gsLst>
                <a:gs pos="0">
                  <a:schemeClr val="accent1">
                    <a:alpha val="20000"/>
                  </a:schemeClr>
                </a:gs>
                <a:gs pos="100000">
                  <a:schemeClr val="accent1">
                    <a:alpha val="15000"/>
                  </a:schemeClr>
                </a:gs>
              </a:gsLst>
              <a:lin ang="10800000" scaled="1"/>
              <a:tileRect/>
            </a:gradFill>
            <a:ln w="254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chemeClr val="tx1"/>
                </a:solidFill>
              </a:endParaRPr>
            </a:p>
          </p:txBody>
        </p:sp>
        <p:sp>
          <p:nvSpPr>
            <p:cNvPr id="7" name="Rectangle 6"/>
            <p:cNvSpPr/>
            <p:nvPr userDrawn="1"/>
          </p:nvSpPr>
          <p:spPr>
            <a:xfrm>
              <a:off x="2214546" y="1490909"/>
              <a:ext cx="6428874" cy="17406"/>
            </a:xfrm>
            <a:prstGeom prst="rect">
              <a:avLst/>
            </a:prstGeom>
            <a:gradFill flip="none" rotWithShape="1">
              <a:gsLst>
                <a:gs pos="0">
                  <a:schemeClr val="accent1">
                    <a:alpha val="20000"/>
                  </a:schemeClr>
                </a:gs>
                <a:gs pos="100000">
                  <a:schemeClr val="accent1">
                    <a:alpha val="4000"/>
                  </a:schemeClr>
                </a:gs>
              </a:gsLst>
              <a:lin ang="10800000" scaled="1"/>
              <a:tileRect/>
            </a:gradFill>
            <a:ln w="254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Date Placeholder 4"/>
          <p:cNvSpPr>
            <a:spLocks noGrp="1"/>
          </p:cNvSpPr>
          <p:nvPr>
            <p:ph type="dt" sz="half" idx="10"/>
          </p:nvPr>
        </p:nvSpPr>
        <p:spPr/>
        <p:txBody>
          <a:bodyPr/>
          <a:lstStyle>
            <a:lvl1pPr>
              <a:defRPr/>
            </a:lvl1pPr>
          </a:lstStyle>
          <a:p>
            <a:endParaRPr lang="en-US"/>
          </a:p>
        </p:txBody>
      </p:sp>
      <p:sp>
        <p:nvSpPr>
          <p:cNvPr id="9" name="Footer Placeholder 5"/>
          <p:cNvSpPr>
            <a:spLocks noGrp="1"/>
          </p:cNvSpPr>
          <p:nvPr>
            <p:ph type="ftr" sz="quarter" idx="11"/>
          </p:nvPr>
        </p:nvSpPr>
        <p:spPr/>
        <p:txBody>
          <a:bodyPr/>
          <a:lstStyle>
            <a:lvl1pPr>
              <a:defRPr/>
            </a:lvl1pPr>
          </a:lstStyle>
          <a:p>
            <a:endParaRPr lang="en-US"/>
          </a:p>
        </p:txBody>
      </p:sp>
      <p:sp>
        <p:nvSpPr>
          <p:cNvPr id="10" name="Slide Number Placeholder 6"/>
          <p:cNvSpPr>
            <a:spLocks noGrp="1"/>
          </p:cNvSpPr>
          <p:nvPr>
            <p:ph type="sldNum" sz="quarter" idx="12"/>
          </p:nvPr>
        </p:nvSpPr>
        <p:spPr/>
        <p:txBody>
          <a:bodyPr/>
          <a:lstStyle>
            <a:lvl1pPr>
              <a:defRPr/>
            </a:lvl1pPr>
          </a:lstStyle>
          <a:p>
            <a:fld id="{EE496B6D-B724-4E81-A578-73F2488A8B5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Rectangle 4"/>
          <p:cNvSpPr>
            <a:spLocks noGrp="1" noChangeArrowheads="1"/>
          </p:cNvSpPr>
          <p:nvPr>
            <p:ph type="sldNum" sz="quarter" idx="10"/>
          </p:nvPr>
        </p:nvSpPr>
        <p:spPr>
          <a:ln/>
        </p:spPr>
        <p:txBody>
          <a:bodyPr/>
          <a:lstStyle>
            <a:lvl1pPr>
              <a:defRPr/>
            </a:lvl1pPr>
          </a:lstStyle>
          <a:p>
            <a:fld id="{EE496B6D-B724-4E81-A578-73F2488A8B58}" type="slidenum">
              <a:rPr lang="en-US" smtClean="0"/>
              <a:pPr/>
              <a:t>‹#›</a:t>
            </a:fld>
            <a:endParaRPr lang="en-US"/>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7" name="Group 15"/>
          <p:cNvGrpSpPr>
            <a:grpSpLocks/>
          </p:cNvGrpSpPr>
          <p:nvPr/>
        </p:nvGrpSpPr>
        <p:grpSpPr bwMode="auto">
          <a:xfrm>
            <a:off x="2208213" y="1331913"/>
            <a:ext cx="6481762" cy="144462"/>
            <a:chOff x="2214546" y="1427612"/>
            <a:chExt cx="6482858" cy="144000"/>
          </a:xfrm>
        </p:grpSpPr>
        <p:sp>
          <p:nvSpPr>
            <p:cNvPr id="8" name="Chevron 7"/>
            <p:cNvSpPr/>
            <p:nvPr userDrawn="1"/>
          </p:nvSpPr>
          <p:spPr>
            <a:xfrm flipH="1">
              <a:off x="8643420" y="1427612"/>
              <a:ext cx="53984" cy="144000"/>
            </a:xfrm>
            <a:prstGeom prst="chevron">
              <a:avLst>
                <a:gd name="adj" fmla="val 50000"/>
              </a:avLst>
            </a:prstGeom>
            <a:gradFill flip="none" rotWithShape="1">
              <a:gsLst>
                <a:gs pos="0">
                  <a:schemeClr val="accent1">
                    <a:alpha val="20000"/>
                  </a:schemeClr>
                </a:gs>
                <a:gs pos="100000">
                  <a:schemeClr val="accent1">
                    <a:alpha val="15000"/>
                  </a:schemeClr>
                </a:gs>
              </a:gsLst>
              <a:lin ang="10800000" scaled="1"/>
              <a:tileRect/>
            </a:gradFill>
            <a:ln w="254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chemeClr val="tx1"/>
                </a:solidFill>
              </a:endParaRPr>
            </a:p>
          </p:txBody>
        </p:sp>
        <p:sp>
          <p:nvSpPr>
            <p:cNvPr id="9" name="Rectangle 8"/>
            <p:cNvSpPr/>
            <p:nvPr userDrawn="1"/>
          </p:nvSpPr>
          <p:spPr>
            <a:xfrm>
              <a:off x="2214546" y="1490909"/>
              <a:ext cx="6428874" cy="17406"/>
            </a:xfrm>
            <a:prstGeom prst="rect">
              <a:avLst/>
            </a:prstGeom>
            <a:gradFill flip="none" rotWithShape="1">
              <a:gsLst>
                <a:gs pos="0">
                  <a:schemeClr val="accent1">
                    <a:alpha val="20000"/>
                  </a:schemeClr>
                </a:gs>
                <a:gs pos="100000">
                  <a:schemeClr val="accent1">
                    <a:alpha val="4000"/>
                  </a:schemeClr>
                </a:gs>
              </a:gsLst>
              <a:lin ang="10800000" scaled="1"/>
              <a:tileRect/>
            </a:gradFill>
            <a:ln w="254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Date Placeholder 6"/>
          <p:cNvSpPr>
            <a:spLocks noGrp="1"/>
          </p:cNvSpPr>
          <p:nvPr>
            <p:ph type="dt" sz="half" idx="10"/>
          </p:nvPr>
        </p:nvSpPr>
        <p:spPr/>
        <p:txBody>
          <a:bodyPr/>
          <a:lstStyle>
            <a:lvl1pPr>
              <a:defRPr/>
            </a:lvl1pPr>
          </a:lstStyle>
          <a:p>
            <a:endParaRPr lang="en-US"/>
          </a:p>
        </p:txBody>
      </p:sp>
      <p:sp>
        <p:nvSpPr>
          <p:cNvPr id="11" name="Footer Placeholder 7"/>
          <p:cNvSpPr>
            <a:spLocks noGrp="1"/>
          </p:cNvSpPr>
          <p:nvPr>
            <p:ph type="ftr" sz="quarter" idx="11"/>
          </p:nvPr>
        </p:nvSpPr>
        <p:spPr/>
        <p:txBody>
          <a:bodyPr/>
          <a:lstStyle>
            <a:lvl1pPr>
              <a:defRPr/>
            </a:lvl1pPr>
          </a:lstStyle>
          <a:p>
            <a:endParaRPr lang="en-US"/>
          </a:p>
        </p:txBody>
      </p:sp>
      <p:sp>
        <p:nvSpPr>
          <p:cNvPr id="12" name="Slide Number Placeholder 8"/>
          <p:cNvSpPr>
            <a:spLocks noGrp="1"/>
          </p:cNvSpPr>
          <p:nvPr>
            <p:ph type="sldNum" sz="quarter" idx="12"/>
          </p:nvPr>
        </p:nvSpPr>
        <p:spPr/>
        <p:txBody>
          <a:bodyPr/>
          <a:lstStyle>
            <a:lvl1pPr>
              <a:defRPr/>
            </a:lvl1pPr>
          </a:lstStyle>
          <a:p>
            <a:fld id="{EE496B6D-B724-4E81-A578-73F2488A8B58}" type="slidenum">
              <a:rPr lang="en-US" smtClean="0"/>
              <a:pPr/>
              <a:t>‹#›</a:t>
            </a:fld>
            <a:endParaRPr lang="en-US"/>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3" name="Group 15"/>
          <p:cNvGrpSpPr>
            <a:grpSpLocks/>
          </p:cNvGrpSpPr>
          <p:nvPr/>
        </p:nvGrpSpPr>
        <p:grpSpPr bwMode="auto">
          <a:xfrm>
            <a:off x="2208213" y="1331913"/>
            <a:ext cx="6481762" cy="144462"/>
            <a:chOff x="2214546" y="1427612"/>
            <a:chExt cx="6482858" cy="144000"/>
          </a:xfrm>
        </p:grpSpPr>
        <p:sp>
          <p:nvSpPr>
            <p:cNvPr id="4" name="Chevron 3"/>
            <p:cNvSpPr/>
            <p:nvPr userDrawn="1"/>
          </p:nvSpPr>
          <p:spPr>
            <a:xfrm flipH="1">
              <a:off x="8643420" y="1427612"/>
              <a:ext cx="53984" cy="144000"/>
            </a:xfrm>
            <a:prstGeom prst="chevron">
              <a:avLst>
                <a:gd name="adj" fmla="val 50000"/>
              </a:avLst>
            </a:prstGeom>
            <a:gradFill flip="none" rotWithShape="1">
              <a:gsLst>
                <a:gs pos="0">
                  <a:schemeClr val="accent1">
                    <a:alpha val="20000"/>
                  </a:schemeClr>
                </a:gs>
                <a:gs pos="100000">
                  <a:schemeClr val="accent1">
                    <a:alpha val="15000"/>
                  </a:schemeClr>
                </a:gs>
              </a:gsLst>
              <a:lin ang="10800000" scaled="1"/>
              <a:tileRect/>
            </a:gradFill>
            <a:ln w="254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chemeClr val="tx1"/>
                </a:solidFill>
              </a:endParaRPr>
            </a:p>
          </p:txBody>
        </p:sp>
        <p:sp>
          <p:nvSpPr>
            <p:cNvPr id="5" name="Rectangle 4"/>
            <p:cNvSpPr/>
            <p:nvPr userDrawn="1"/>
          </p:nvSpPr>
          <p:spPr>
            <a:xfrm>
              <a:off x="2214546" y="1490909"/>
              <a:ext cx="6428874" cy="17406"/>
            </a:xfrm>
            <a:prstGeom prst="rect">
              <a:avLst/>
            </a:prstGeom>
            <a:gradFill flip="none" rotWithShape="1">
              <a:gsLst>
                <a:gs pos="0">
                  <a:schemeClr val="accent1">
                    <a:alpha val="20000"/>
                  </a:schemeClr>
                </a:gs>
                <a:gs pos="100000">
                  <a:schemeClr val="accent1">
                    <a:alpha val="4000"/>
                  </a:schemeClr>
                </a:gs>
              </a:gsLst>
              <a:lin ang="10800000" scaled="1"/>
              <a:tileRect/>
            </a:gradFill>
            <a:ln w="254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sp>
        <p:nvSpPr>
          <p:cNvPr id="6" name="Date Placeholder 2"/>
          <p:cNvSpPr>
            <a:spLocks noGrp="1"/>
          </p:cNvSpPr>
          <p:nvPr>
            <p:ph type="dt" sz="half" idx="10"/>
          </p:nvPr>
        </p:nvSpPr>
        <p:spPr/>
        <p:txBody>
          <a:bodyPr/>
          <a:lstStyle>
            <a:lvl1pPr>
              <a:defRPr/>
            </a:lvl1pPr>
          </a:lstStyle>
          <a:p>
            <a:endParaRPr lang="en-US"/>
          </a:p>
        </p:txBody>
      </p:sp>
      <p:sp>
        <p:nvSpPr>
          <p:cNvPr id="7" name="Footer Placeholder 3"/>
          <p:cNvSpPr>
            <a:spLocks noGrp="1"/>
          </p:cNvSpPr>
          <p:nvPr>
            <p:ph type="ftr" sz="quarter" idx="11"/>
          </p:nvPr>
        </p:nvSpPr>
        <p:spPr/>
        <p:txBody>
          <a:bodyPr/>
          <a:lstStyle>
            <a:lvl1pPr>
              <a:defRPr/>
            </a:lvl1pPr>
          </a:lstStyle>
          <a:p>
            <a:endParaRPr lang="en-US"/>
          </a:p>
        </p:txBody>
      </p:sp>
      <p:sp>
        <p:nvSpPr>
          <p:cNvPr id="8" name="Slide Number Placeholder 4"/>
          <p:cNvSpPr>
            <a:spLocks noGrp="1"/>
          </p:cNvSpPr>
          <p:nvPr>
            <p:ph type="sldNum" sz="quarter" idx="12"/>
          </p:nvPr>
        </p:nvSpPr>
        <p:spPr/>
        <p:txBody>
          <a:bodyPr/>
          <a:lstStyle>
            <a:lvl1pPr>
              <a:defRPr/>
            </a:lvl1pPr>
          </a:lstStyle>
          <a:p>
            <a:fld id="{EE496B6D-B724-4E81-A578-73F2488A8B58}" type="slidenum">
              <a:rPr lang="en-US" smtClean="0"/>
              <a:pPr/>
              <a:t>‹#›</a:t>
            </a:fld>
            <a:endParaRPr lang="en-US"/>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endParaRPr lang="en-US"/>
          </a:p>
        </p:txBody>
      </p:sp>
      <p:sp>
        <p:nvSpPr>
          <p:cNvPr id="3" name="Footer Placeholder 4"/>
          <p:cNvSpPr>
            <a:spLocks noGrp="1"/>
          </p:cNvSpPr>
          <p:nvPr>
            <p:ph type="ftr" sz="quarter" idx="11"/>
          </p:nvPr>
        </p:nvSpPr>
        <p:spPr/>
        <p:txBody>
          <a:bodyPr/>
          <a:lstStyle>
            <a:lvl1pPr>
              <a:defRPr/>
            </a:lvl1pPr>
          </a:lstStyle>
          <a:p>
            <a:endParaRPr lang="en-US"/>
          </a:p>
        </p:txBody>
      </p:sp>
      <p:sp>
        <p:nvSpPr>
          <p:cNvPr id="4" name="Slide Number Placeholder 5"/>
          <p:cNvSpPr>
            <a:spLocks noGrp="1"/>
          </p:cNvSpPr>
          <p:nvPr>
            <p:ph type="sldNum" sz="quarter" idx="12"/>
          </p:nvPr>
        </p:nvSpPr>
        <p:spPr/>
        <p:txBody>
          <a:bodyPr/>
          <a:lstStyle>
            <a:lvl1pPr>
              <a:defRPr/>
            </a:lvl1pPr>
          </a:lstStyle>
          <a:p>
            <a:fld id="{EE496B6D-B724-4E81-A578-73F2488A8B58}" type="slidenum">
              <a:rPr lang="en-US" smtClean="0"/>
              <a:pPr/>
              <a:t>‹#›</a:t>
            </a:fld>
            <a:endParaRPr lang="en-US"/>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580745" y="285728"/>
            <a:ext cx="5106055" cy="1162050"/>
          </a:xfrm>
        </p:spPr>
        <p:txBody>
          <a:bodyPr/>
          <a:lstStyle>
            <a:lvl1pPr algn="ctr">
              <a:defRPr sz="3200" b="0" kern="1200" cap="all">
                <a:ln w="11430"/>
                <a:gradFill flip="none" rotWithShape="1">
                  <a:gsLst>
                    <a:gs pos="0">
                      <a:schemeClr val="accent2"/>
                    </a:gs>
                    <a:gs pos="45000">
                      <a:schemeClr val="accent2">
                        <a:tint val="60000"/>
                      </a:schemeClr>
                    </a:gs>
                    <a:gs pos="90000">
                      <a:schemeClr val="accent2">
                        <a:tint val="40000"/>
                      </a:schemeClr>
                    </a:gs>
                    <a:gs pos="100000">
                      <a:schemeClr val="accent2">
                        <a:tint val="20000"/>
                      </a:schemeClr>
                    </a:gs>
                  </a:gsLst>
                  <a:lin ang="16200000" scaled="1"/>
                  <a:tileRect/>
                </a:gradFill>
                <a:effectLst>
                  <a:outerShdw blurRad="44450" dist="41910" dir="3600000" algn="tl">
                    <a:srgbClr val="000000">
                      <a:alpha val="50000"/>
                    </a:srgbClr>
                  </a:outerShdw>
                </a:effectLst>
                <a:latin typeface="+mj-lt"/>
                <a:ea typeface="+mj-ea"/>
                <a:cs typeface="+mj-cs"/>
              </a:defRPr>
            </a:lvl1pPr>
          </a:lstStyle>
          <a:p>
            <a:r>
              <a:rPr lang="en-US" smtClean="0"/>
              <a:t>Click to edit Master title style</a:t>
            </a:r>
            <a:endParaRPr lang="en-US"/>
          </a:p>
        </p:txBody>
      </p:sp>
      <p:sp>
        <p:nvSpPr>
          <p:cNvPr id="3" name="Content Placeholder 2"/>
          <p:cNvSpPr>
            <a:spLocks noGrp="1"/>
          </p:cNvSpPr>
          <p:nvPr>
            <p:ph idx="1"/>
          </p:nvPr>
        </p:nvSpPr>
        <p:spPr>
          <a:xfrm>
            <a:off x="3575050" y="1446218"/>
            <a:ext cx="5111750" cy="467967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285729"/>
            <a:ext cx="3008313" cy="5840435"/>
          </a:xfrm>
        </p:spPr>
        <p:txBody>
          <a:bodyPr anchor="b"/>
          <a:lstStyle>
            <a:lvl1pPr marL="0" indent="0">
              <a:spcAft>
                <a:spcPts val="0"/>
              </a:spcAft>
              <a:buNone/>
              <a:defRPr sz="1400"/>
            </a:lvl1pPr>
            <a:lvl2pPr marL="457200" indent="0">
              <a:spcAft>
                <a:spcPts val="0"/>
              </a:spcAft>
              <a:buNone/>
              <a:defRPr sz="1200"/>
            </a:lvl2pPr>
            <a:lvl3pPr marL="914400" indent="0">
              <a:spcAft>
                <a:spcPts val="0"/>
              </a:spcAft>
              <a:buNone/>
              <a:defRPr sz="1000"/>
            </a:lvl3pPr>
            <a:lvl4pPr marL="1371600" indent="0">
              <a:spcAft>
                <a:spcPts val="0"/>
              </a:spcAft>
              <a:buNone/>
              <a:defRPr sz="900"/>
            </a:lvl4pPr>
            <a:lvl5pPr marL="1828800" indent="0">
              <a:spcAft>
                <a:spcPts val="0"/>
              </a:spcAft>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endParaRPr lang="en-US"/>
          </a:p>
        </p:txBody>
      </p:sp>
      <p:sp>
        <p:nvSpPr>
          <p:cNvPr id="6" name="Footer Placeholder 4"/>
          <p:cNvSpPr>
            <a:spLocks noGrp="1"/>
          </p:cNvSpPr>
          <p:nvPr>
            <p:ph type="ftr" sz="quarter" idx="11"/>
          </p:nvPr>
        </p:nvSpPr>
        <p:spPr/>
        <p:txBody>
          <a:bodyPr/>
          <a:lstStyle>
            <a:lvl1pPr>
              <a:defRPr/>
            </a:lvl1pPr>
          </a:lstStyle>
          <a:p>
            <a:endParaRPr lang="en-US"/>
          </a:p>
        </p:txBody>
      </p:sp>
      <p:sp>
        <p:nvSpPr>
          <p:cNvPr id="7" name="Slide Number Placeholder 5"/>
          <p:cNvSpPr>
            <a:spLocks noGrp="1"/>
          </p:cNvSpPr>
          <p:nvPr>
            <p:ph type="sldNum" sz="quarter" idx="12"/>
          </p:nvPr>
        </p:nvSpPr>
        <p:spPr/>
        <p:txBody>
          <a:bodyPr/>
          <a:lstStyle>
            <a:lvl1pPr>
              <a:defRPr/>
            </a:lvl1pPr>
          </a:lstStyle>
          <a:p>
            <a:fld id="{EE496B6D-B724-4E81-A578-73F2488A8B58}" type="slidenum">
              <a:rPr lang="en-US" smtClean="0"/>
              <a:pPr/>
              <a:t>‹#›</a:t>
            </a:fld>
            <a:endParaRPr lang="en-US"/>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15272" y="615868"/>
            <a:ext cx="928694" cy="5813528"/>
          </a:xfrm>
        </p:spPr>
        <p:txBody>
          <a:bodyPr vert="eaVert"/>
          <a:lstStyle>
            <a:lvl1pPr algn="l">
              <a:defRPr sz="2800" b="0" kern="1200" cap="all">
                <a:ln w="11430"/>
                <a:gradFill flip="none" rotWithShape="1">
                  <a:gsLst>
                    <a:gs pos="0">
                      <a:schemeClr val="accent2"/>
                    </a:gs>
                    <a:gs pos="45000">
                      <a:schemeClr val="accent2">
                        <a:tint val="60000"/>
                      </a:schemeClr>
                    </a:gs>
                    <a:gs pos="90000">
                      <a:schemeClr val="accent2">
                        <a:tint val="40000"/>
                      </a:schemeClr>
                    </a:gs>
                    <a:gs pos="100000">
                      <a:schemeClr val="accent2">
                        <a:tint val="20000"/>
                      </a:schemeClr>
                    </a:gs>
                  </a:gsLst>
                  <a:lin ang="16200000" scaled="1"/>
                  <a:tileRect/>
                </a:gradFill>
                <a:effectLst>
                  <a:outerShdw blurRad="44450" dist="41910" dir="18600000" algn="tl">
                    <a:srgbClr val="000000">
                      <a:alpha val="50000"/>
                    </a:srgbClr>
                  </a:outerShdw>
                </a:effectLst>
                <a:latin typeface="+mj-lt"/>
                <a:ea typeface="+mj-ea"/>
                <a:cs typeface="+mj-cs"/>
              </a:defRPr>
            </a:lvl1pPr>
          </a:lstStyle>
          <a:p>
            <a:r>
              <a:rPr lang="en-US" smtClean="0"/>
              <a:t>Click to edit Master title style</a:t>
            </a:r>
            <a:endParaRPr lang="en-US"/>
          </a:p>
        </p:txBody>
      </p:sp>
      <p:sp>
        <p:nvSpPr>
          <p:cNvPr id="3" name="Picture Placeholder 2"/>
          <p:cNvSpPr>
            <a:spLocks noGrp="1"/>
          </p:cNvSpPr>
          <p:nvPr>
            <p:ph type="pic" idx="1"/>
          </p:nvPr>
        </p:nvSpPr>
        <p:spPr>
          <a:xfrm>
            <a:off x="714348" y="612777"/>
            <a:ext cx="6858048" cy="4745051"/>
          </a:xfrm>
          <a:ln w="38100" cap="flat" cmpd="sng" algn="ctr">
            <a:gradFill flip="none" rotWithShape="1">
              <a:gsLst>
                <a:gs pos="0">
                  <a:srgbClr val="000082"/>
                </a:gs>
                <a:gs pos="30000">
                  <a:srgbClr val="66008F"/>
                </a:gs>
                <a:gs pos="64999">
                  <a:srgbClr val="BA0066"/>
                </a:gs>
                <a:gs pos="89999">
                  <a:srgbClr val="FF0000"/>
                </a:gs>
                <a:gs pos="100000">
                  <a:srgbClr val="FF8200"/>
                </a:gs>
              </a:gsLst>
              <a:path path="rect">
                <a:fillToRect l="100000" t="100000"/>
              </a:path>
              <a:tileRect r="-100000" b="-100000"/>
            </a:gradFill>
            <a:prstDash val="solid"/>
          </a:ln>
          <a:effectLst>
            <a:outerShdw blurRad="38100" dist="50800" dir="5400000" algn="tl" rotWithShape="0">
              <a:srgbClr val="000000">
                <a:alpha val="50000"/>
              </a:srgbClr>
            </a:outerShdw>
          </a:effectLst>
        </p:spPr>
        <p:style>
          <a:lnRef idx="2">
            <a:schemeClr val="accent1"/>
          </a:lnRef>
          <a:fillRef idx="1">
            <a:schemeClr val="lt1"/>
          </a:fillRef>
          <a:effectRef idx="0">
            <a:schemeClr val="accent1"/>
          </a:effectRef>
          <a:fontRef idx="minor">
            <a:schemeClr val="dk1"/>
          </a:fontRef>
        </p:style>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714348" y="5500702"/>
            <a:ext cx="6858048" cy="92869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EE496B6D-B724-4E81-A578-73F2488A8B58}"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4" name="Group 15"/>
          <p:cNvGrpSpPr>
            <a:grpSpLocks/>
          </p:cNvGrpSpPr>
          <p:nvPr/>
        </p:nvGrpSpPr>
        <p:grpSpPr bwMode="auto">
          <a:xfrm>
            <a:off x="2208213" y="1331913"/>
            <a:ext cx="6481762" cy="144462"/>
            <a:chOff x="2214546" y="1427612"/>
            <a:chExt cx="6482858" cy="144000"/>
          </a:xfrm>
        </p:grpSpPr>
        <p:sp>
          <p:nvSpPr>
            <p:cNvPr id="5" name="Chevron 4"/>
            <p:cNvSpPr/>
            <p:nvPr userDrawn="1"/>
          </p:nvSpPr>
          <p:spPr>
            <a:xfrm flipH="1">
              <a:off x="8643420" y="1427612"/>
              <a:ext cx="53984" cy="144000"/>
            </a:xfrm>
            <a:prstGeom prst="chevron">
              <a:avLst>
                <a:gd name="adj" fmla="val 50000"/>
              </a:avLst>
            </a:prstGeom>
            <a:gradFill flip="none" rotWithShape="1">
              <a:gsLst>
                <a:gs pos="0">
                  <a:schemeClr val="accent1">
                    <a:alpha val="20000"/>
                  </a:schemeClr>
                </a:gs>
                <a:gs pos="100000">
                  <a:schemeClr val="accent1">
                    <a:alpha val="15000"/>
                  </a:schemeClr>
                </a:gs>
              </a:gsLst>
              <a:lin ang="10800000" scaled="1"/>
              <a:tileRect/>
            </a:gradFill>
            <a:ln w="254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chemeClr val="tx1"/>
                </a:solidFill>
              </a:endParaRPr>
            </a:p>
          </p:txBody>
        </p:sp>
        <p:sp>
          <p:nvSpPr>
            <p:cNvPr id="6" name="Rectangle 5"/>
            <p:cNvSpPr/>
            <p:nvPr userDrawn="1"/>
          </p:nvSpPr>
          <p:spPr>
            <a:xfrm>
              <a:off x="2214546" y="1490909"/>
              <a:ext cx="6428874" cy="17406"/>
            </a:xfrm>
            <a:prstGeom prst="rect">
              <a:avLst/>
            </a:prstGeom>
            <a:gradFill flip="none" rotWithShape="1">
              <a:gsLst>
                <a:gs pos="0">
                  <a:schemeClr val="accent1">
                    <a:alpha val="20000"/>
                  </a:schemeClr>
                </a:gs>
                <a:gs pos="100000">
                  <a:schemeClr val="accent1">
                    <a:alpha val="4000"/>
                  </a:schemeClr>
                </a:gs>
              </a:gsLst>
              <a:lin ang="10800000" scaled="1"/>
              <a:tileRect/>
            </a:gradFill>
            <a:ln w="254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82919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endParaRPr lang="en-US"/>
          </a:p>
        </p:txBody>
      </p:sp>
      <p:sp>
        <p:nvSpPr>
          <p:cNvPr id="8" name="Footer Placeholder 4"/>
          <p:cNvSpPr>
            <a:spLocks noGrp="1"/>
          </p:cNvSpPr>
          <p:nvPr>
            <p:ph type="ftr" sz="quarter" idx="11"/>
          </p:nvPr>
        </p:nvSpPr>
        <p:spPr/>
        <p:txBody>
          <a:bodyPr/>
          <a:lstStyle>
            <a:lvl1pPr>
              <a:defRPr/>
            </a:lvl1pPr>
          </a:lstStyle>
          <a:p>
            <a:endParaRPr lang="en-US"/>
          </a:p>
        </p:txBody>
      </p:sp>
      <p:sp>
        <p:nvSpPr>
          <p:cNvPr id="9" name="Slide Number Placeholder 5"/>
          <p:cNvSpPr>
            <a:spLocks noGrp="1"/>
          </p:cNvSpPr>
          <p:nvPr>
            <p:ph type="sldNum" sz="quarter" idx="12"/>
          </p:nvPr>
        </p:nvSpPr>
        <p:spPr/>
        <p:txBody>
          <a:bodyPr/>
          <a:lstStyle>
            <a:lvl1pPr>
              <a:defRPr/>
            </a:lvl1pPr>
          </a:lstStyle>
          <a:p>
            <a:fld id="{EE496B6D-B724-4E81-A578-73F2488A8B58}" type="slidenum">
              <a:rPr lang="en-US" smtClean="0"/>
              <a:pPr/>
              <a:t>‹#›</a:t>
            </a:fld>
            <a:endParaRPr lang="en-US"/>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15206" y="274638"/>
            <a:ext cx="1471594" cy="6154758"/>
          </a:xfrm>
        </p:spPr>
        <p:txBody>
          <a:bodyPr vert="eaVert"/>
          <a:lstStyle>
            <a:lvl1pPr>
              <a:defRPr>
                <a:effectLst>
                  <a:outerShdw blurRad="50800" dist="50800" dir="18900000" algn="tl" rotWithShape="0">
                    <a:srgbClr val="000000">
                      <a:alpha val="43137"/>
                    </a:srgbClr>
                  </a:outerShdw>
                </a:effectLst>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686568" cy="615475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E496B6D-B724-4E81-A578-73F2488A8B58}" type="slidenum">
              <a:rPr lang="en-US" smtClean="0"/>
              <a:pPr/>
              <a:t>‹#›</a:t>
            </a:fld>
            <a:endParaRPr lang="en-US"/>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clipArtAndTx">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685800" y="1981200"/>
            <a:ext cx="3810000" cy="4114800"/>
          </a:xfrm>
        </p:spPr>
        <p:txBody>
          <a:bodyPr/>
          <a:lstStyle/>
          <a:p>
            <a:r>
              <a:rPr lang="en-US" smtClean="0"/>
              <a:t>Click icon to add clip art</a:t>
            </a:r>
            <a:endParaRPr lang="en-US"/>
          </a:p>
        </p:txBody>
      </p:sp>
      <p:sp>
        <p:nvSpPr>
          <p:cNvPr id="4" name="Text Placeholder 3"/>
          <p:cNvSpPr>
            <a:spLocks noGrp="1"/>
          </p:cNvSpPr>
          <p:nvPr>
            <p:ph type="body"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8400"/>
            <a:ext cx="1905000" cy="457200"/>
          </a:xfrm>
        </p:spPr>
        <p:txBody>
          <a:bodyPr/>
          <a:lstStyle>
            <a:lvl1pPr>
              <a:defRPr/>
            </a:lvl1pPr>
          </a:lstStyle>
          <a:p>
            <a:pPr>
              <a:defRPr/>
            </a:pPr>
            <a:fld id="{D8EB7C36-2EA7-4D57-B543-BE71B12C11DC}" type="datetimeFigureOut">
              <a:rPr lang="en-US" smtClean="0"/>
              <a:pPr>
                <a:defRPr/>
              </a:pPr>
              <a:t>5/18/2012</a:t>
            </a:fld>
            <a:endParaRPr lang="en-US"/>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pPr>
              <a:defRPr/>
            </a:pPr>
            <a:endParaRPr lang="en-US"/>
          </a:p>
        </p:txBody>
      </p:sp>
      <p:sp>
        <p:nvSpPr>
          <p:cNvPr id="7" name="Slide Number Placeholder 6"/>
          <p:cNvSpPr>
            <a:spLocks noGrp="1"/>
          </p:cNvSpPr>
          <p:nvPr>
            <p:ph type="sldNum" sz="quarter" idx="12"/>
          </p:nvPr>
        </p:nvSpPr>
        <p:spPr>
          <a:xfrm>
            <a:off x="6553200" y="6248400"/>
            <a:ext cx="1905000" cy="457200"/>
          </a:xfrm>
        </p:spPr>
        <p:txBody>
          <a:bodyPr/>
          <a:lstStyle>
            <a:lvl1pPr>
              <a:defRPr/>
            </a:lvl1pPr>
          </a:lstStyle>
          <a:p>
            <a:fld id="{EE496B6D-B724-4E81-A578-73F2488A8B5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Rectangle 4"/>
          <p:cNvSpPr>
            <a:spLocks noGrp="1" noChangeArrowheads="1"/>
          </p:cNvSpPr>
          <p:nvPr>
            <p:ph type="sldNum" sz="quarter" idx="10"/>
          </p:nvPr>
        </p:nvSpPr>
        <p:spPr>
          <a:ln/>
        </p:spPr>
        <p:txBody>
          <a:bodyPr/>
          <a:lstStyle>
            <a:lvl1pPr>
              <a:defRPr/>
            </a:lvl1pPr>
          </a:lstStyle>
          <a:p>
            <a:fld id="{EE496B6D-B724-4E81-A578-73F2488A8B5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sldNum" sz="quarter" idx="10"/>
          </p:nvPr>
        </p:nvSpPr>
        <p:spPr>
          <a:ln/>
        </p:spPr>
        <p:txBody>
          <a:bodyPr/>
          <a:lstStyle>
            <a:lvl1pPr>
              <a:defRPr/>
            </a:lvl1pPr>
          </a:lstStyle>
          <a:p>
            <a:fld id="{EE496B6D-B724-4E81-A578-73F2488A8B5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sldNum" sz="quarter" idx="10"/>
          </p:nvPr>
        </p:nvSpPr>
        <p:spPr>
          <a:ln/>
        </p:spPr>
        <p:txBody>
          <a:bodyPr/>
          <a:lstStyle>
            <a:lvl1pPr>
              <a:defRPr/>
            </a:lvl1pPr>
          </a:lstStyle>
          <a:p>
            <a:fld id="{EE496B6D-B724-4E81-A578-73F2488A8B5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AU"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sldNum" sz="quarter" idx="10"/>
          </p:nvPr>
        </p:nvSpPr>
        <p:spPr>
          <a:ln/>
        </p:spPr>
        <p:txBody>
          <a:bodyPr/>
          <a:lstStyle>
            <a:lvl1pPr>
              <a:defRPr/>
            </a:lvl1pPr>
          </a:lstStyle>
          <a:p>
            <a:fld id="{EE496B6D-B724-4E81-A578-73F2488A8B5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pn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theme" Target="../theme/theme4.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3.xml"/><Relationship Id="rId13" Type="http://schemas.openxmlformats.org/officeDocument/2006/relationships/theme" Target="../theme/theme5.xml"/><Relationship Id="rId3" Type="http://schemas.openxmlformats.org/officeDocument/2006/relationships/slideLayout" Target="../slideLayouts/slideLayout48.xml"/><Relationship Id="rId7" Type="http://schemas.openxmlformats.org/officeDocument/2006/relationships/slideLayout" Target="../slideLayouts/slideLayout52.xml"/><Relationship Id="rId12" Type="http://schemas.openxmlformats.org/officeDocument/2006/relationships/slideLayout" Target="../slideLayouts/slideLayout57.xml"/><Relationship Id="rId2" Type="http://schemas.openxmlformats.org/officeDocument/2006/relationships/slideLayout" Target="../slideLayouts/slideLayout47.xml"/><Relationship Id="rId1" Type="http://schemas.openxmlformats.org/officeDocument/2006/relationships/slideLayout" Target="../slideLayouts/slideLayout46.xml"/><Relationship Id="rId6" Type="http://schemas.openxmlformats.org/officeDocument/2006/relationships/slideLayout" Target="../slideLayouts/slideLayout51.xml"/><Relationship Id="rId11" Type="http://schemas.openxmlformats.org/officeDocument/2006/relationships/slideLayout" Target="../slideLayouts/slideLayout56.xml"/><Relationship Id="rId5" Type="http://schemas.openxmlformats.org/officeDocument/2006/relationships/slideLayout" Target="../slideLayouts/slideLayout50.xml"/><Relationship Id="rId10" Type="http://schemas.openxmlformats.org/officeDocument/2006/relationships/slideLayout" Target="../slideLayouts/slideLayout55.xml"/><Relationship Id="rId4" Type="http://schemas.openxmlformats.org/officeDocument/2006/relationships/slideLayout" Target="../slideLayouts/slideLayout49.xml"/><Relationship Id="rId9" Type="http://schemas.openxmlformats.org/officeDocument/2006/relationships/slideLayout" Target="../slideLayouts/slideLayout54.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0" y="0"/>
            <a:ext cx="9144000" cy="1524000"/>
          </a:xfrm>
          <a:prstGeom prst="rect">
            <a:avLst/>
          </a:prstGeom>
          <a:solidFill>
            <a:srgbClr val="399AA7"/>
          </a:solid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099" name="Rectangle 3"/>
          <p:cNvSpPr>
            <a:spLocks noGrp="1" noChangeArrowheads="1"/>
          </p:cNvSpPr>
          <p:nvPr>
            <p:ph type="body" idx="1"/>
          </p:nvPr>
        </p:nvSpPr>
        <p:spPr bwMode="auto">
          <a:xfrm>
            <a:off x="381000" y="23320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smtClean="0"/>
          </a:p>
        </p:txBody>
      </p:sp>
      <p:sp>
        <p:nvSpPr>
          <p:cNvPr id="88068" name="Rectangle 4"/>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EE496B6D-B724-4E81-A578-73F2488A8B58}" type="slidenum">
              <a:rPr lang="en-US" smtClean="0"/>
              <a:pPr/>
              <a:t>‹#›</a:t>
            </a:fld>
            <a:endParaRPr lang="en-US"/>
          </a:p>
        </p:txBody>
      </p:sp>
      <p:pic>
        <p:nvPicPr>
          <p:cNvPr id="4101" name="Picture 5" descr="Untitled-4"/>
          <p:cNvPicPr>
            <a:picLocks noChangeAspect="1" noChangeArrowheads="1"/>
          </p:cNvPicPr>
          <p:nvPr/>
        </p:nvPicPr>
        <p:blipFill>
          <a:blip r:embed="rId14" cstate="print"/>
          <a:srcRect l="15417" r="15204" b="12067"/>
          <a:stretch>
            <a:fillRect/>
          </a:stretch>
        </p:blipFill>
        <p:spPr bwMode="auto">
          <a:xfrm>
            <a:off x="6400800" y="6208713"/>
            <a:ext cx="2438400" cy="49688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16" r:id="rId1"/>
    <p:sldLayoutId id="2147483717" r:id="rId2"/>
    <p:sldLayoutId id="2147483718" r:id="rId3"/>
    <p:sldLayoutId id="2147483719" r:id="rId4"/>
    <p:sldLayoutId id="2147483720" r:id="rId5"/>
    <p:sldLayoutId id="2147483721" r:id="rId6"/>
    <p:sldLayoutId id="2147483722" r:id="rId7"/>
    <p:sldLayoutId id="2147483723" r:id="rId8"/>
    <p:sldLayoutId id="2147483724" r:id="rId9"/>
    <p:sldLayoutId id="2147483725" r:id="rId10"/>
    <p:sldLayoutId id="2147483726" r:id="rId11"/>
    <p:sldLayoutId id="2147483727" r:id="rId12"/>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1" fontAlgn="base" hangingPunct="1">
        <a:spcBef>
          <a:spcPct val="20000"/>
        </a:spcBef>
        <a:spcAft>
          <a:spcPct val="0"/>
        </a:spcAft>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0" y="0"/>
            <a:ext cx="9144000" cy="1524000"/>
          </a:xfrm>
          <a:prstGeom prst="rect">
            <a:avLst/>
          </a:prstGeom>
          <a:solidFill>
            <a:srgbClr val="399AA7"/>
          </a:solid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381000" y="23320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smtClean="0"/>
          </a:p>
        </p:txBody>
      </p:sp>
      <p:sp>
        <p:nvSpPr>
          <p:cNvPr id="82948" name="Rectangle 4"/>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A4538B65-B470-4EF9-BC6F-1FC2AAB3FFDF}" type="slidenum">
              <a:rPr lang="en-US"/>
              <a:pPr>
                <a:defRPr/>
              </a:pPr>
              <a:t>‹#›</a:t>
            </a:fld>
            <a:endParaRPr lang="en-US"/>
          </a:p>
        </p:txBody>
      </p:sp>
      <p:pic>
        <p:nvPicPr>
          <p:cNvPr id="2053" name="Picture 5" descr="Untitled-4"/>
          <p:cNvPicPr>
            <a:picLocks noChangeAspect="1" noChangeArrowheads="1"/>
          </p:cNvPicPr>
          <p:nvPr/>
        </p:nvPicPr>
        <p:blipFill>
          <a:blip r:embed="rId13" cstate="print"/>
          <a:srcRect l="15417" r="15204" b="12067"/>
          <a:stretch>
            <a:fillRect/>
          </a:stretch>
        </p:blipFill>
        <p:spPr bwMode="auto">
          <a:xfrm>
            <a:off x="6400800" y="6208713"/>
            <a:ext cx="2438400" cy="49688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29" r:id="rId1"/>
    <p:sldLayoutId id="2147483730" r:id="rId2"/>
    <p:sldLayoutId id="2147483731" r:id="rId3"/>
    <p:sldLayoutId id="2147483732" r:id="rId4"/>
    <p:sldLayoutId id="2147483733" r:id="rId5"/>
    <p:sldLayoutId id="2147483734" r:id="rId6"/>
    <p:sldLayoutId id="2147483735" r:id="rId7"/>
    <p:sldLayoutId id="2147483736" r:id="rId8"/>
    <p:sldLayoutId id="2147483737" r:id="rId9"/>
    <p:sldLayoutId id="2147483738" r:id="rId10"/>
    <p:sldLayoutId id="2147483739" r:id="rId11"/>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1" fontAlgn="base" hangingPunct="1">
        <a:spcBef>
          <a:spcPct val="20000"/>
        </a:spcBef>
        <a:spcAft>
          <a:spcPct val="0"/>
        </a:spcAft>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075"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6020"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fld id="{589A47DA-0C10-47FE-AA5C-AA1A05791D46}" type="datetimeFigureOut">
              <a:rPr lang="en-US"/>
              <a:pPr>
                <a:defRPr/>
              </a:pPr>
              <a:t>5/18/2012</a:t>
            </a:fld>
            <a:endParaRPr lang="en-US"/>
          </a:p>
        </p:txBody>
      </p:sp>
      <p:sp>
        <p:nvSpPr>
          <p:cNvPr id="86021"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86022"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76A71B35-34BF-48B2-AD25-9D368073630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41" r:id="rId1"/>
    <p:sldLayoutId id="2147483742" r:id="rId2"/>
    <p:sldLayoutId id="2147483743" r:id="rId3"/>
    <p:sldLayoutId id="2147483744" r:id="rId4"/>
    <p:sldLayoutId id="2147483745" r:id="rId5"/>
    <p:sldLayoutId id="2147483746" r:id="rId6"/>
    <p:sldLayoutId id="2147483747" r:id="rId7"/>
    <p:sldLayoutId id="2147483748" r:id="rId8"/>
    <p:sldLayoutId id="2147483749" r:id="rId9"/>
    <p:sldLayoutId id="2147483750" r:id="rId10"/>
    <p:sldLayoutId id="2147483751" r:id="rId11"/>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91140"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fld id="{EFA86480-0FCD-47C4-A09D-98847E537BD2}" type="datetimeFigureOut">
              <a:rPr lang="en-US"/>
              <a:pPr>
                <a:defRPr/>
              </a:pPr>
              <a:t>5/18/2012</a:t>
            </a:fld>
            <a:endParaRPr lang="en-US"/>
          </a:p>
        </p:txBody>
      </p:sp>
      <p:sp>
        <p:nvSpPr>
          <p:cNvPr id="91141"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91142"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DEA6636F-A406-4228-B457-C502E44EBD46}"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53" r:id="rId1"/>
    <p:sldLayoutId id="2147483754" r:id="rId2"/>
    <p:sldLayoutId id="2147483755" r:id="rId3"/>
    <p:sldLayoutId id="2147483756" r:id="rId4"/>
    <p:sldLayoutId id="2147483757" r:id="rId5"/>
    <p:sldLayoutId id="2147483758" r:id="rId6"/>
    <p:sldLayoutId id="2147483759" r:id="rId7"/>
    <p:sldLayoutId id="2147483760" r:id="rId8"/>
    <p:sldLayoutId id="2147483761" r:id="rId9"/>
    <p:sldLayoutId id="2147483762" r:id="rId10"/>
    <p:sldLayoutId id="2147483763" r:id="rId11"/>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blipFill>
            <a:blip r:embed="rId14" cstate="print">
              <a:alphaModFix amt="30000"/>
              <a:duotone>
                <a:schemeClr val="accent1"/>
                <a:srgbClr val="FFFFFF"/>
              </a:duotone>
            </a:blip>
            <a:tile tx="0" ty="0" sx="100000" sy="100000" flip="none" algn="tl"/>
          </a:blipFill>
          <a:ln w="25400" cap="flat" cmpd="sng" algn="ctr">
            <a:noFill/>
            <a:prstDash val="solid"/>
          </a:ln>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nvGrpSpPr>
          <p:cNvPr id="3" name="Group 17"/>
          <p:cNvGrpSpPr>
            <a:grpSpLocks/>
          </p:cNvGrpSpPr>
          <p:nvPr/>
        </p:nvGrpSpPr>
        <p:grpSpPr bwMode="auto">
          <a:xfrm>
            <a:off x="0" y="6570663"/>
            <a:ext cx="9144000" cy="287337"/>
            <a:chOff x="0" y="6353387"/>
            <a:chExt cx="9144000" cy="361763"/>
          </a:xfrm>
        </p:grpSpPr>
        <p:grpSp>
          <p:nvGrpSpPr>
            <p:cNvPr id="8" name="Group 16"/>
            <p:cNvGrpSpPr>
              <a:grpSpLocks/>
            </p:cNvGrpSpPr>
            <p:nvPr/>
          </p:nvGrpSpPr>
          <p:grpSpPr bwMode="auto">
            <a:xfrm>
              <a:off x="0" y="6353387"/>
              <a:ext cx="8756597" cy="360000"/>
              <a:chOff x="1" y="6353387"/>
              <a:chExt cx="8756597" cy="360000"/>
            </a:xfrm>
          </p:grpSpPr>
          <p:sp>
            <p:nvSpPr>
              <p:cNvPr id="10" name="Freeform 9"/>
              <p:cNvSpPr/>
              <p:nvPr userDrawn="1"/>
            </p:nvSpPr>
            <p:spPr>
              <a:xfrm>
                <a:off x="1" y="6533387"/>
                <a:ext cx="8756597" cy="180000"/>
              </a:xfrm>
              <a:custGeom>
                <a:avLst/>
                <a:gdLst/>
                <a:ahLst/>
                <a:cxnLst/>
                <a:rect l="0" t="0" r="0" b="0"/>
                <a:pathLst>
                  <a:path w="7867650" h="177288">
                    <a:moveTo>
                      <a:pt x="7867650" y="177288"/>
                    </a:moveTo>
                    <a:lnTo>
                      <a:pt x="0" y="171450"/>
                    </a:lnTo>
                    <a:lnTo>
                      <a:pt x="0" y="0"/>
                    </a:lnTo>
                    <a:lnTo>
                      <a:pt x="7753350" y="0"/>
                    </a:lnTo>
                    <a:close/>
                  </a:path>
                </a:pathLst>
              </a:custGeom>
              <a:gradFill flip="none" rotWithShape="1">
                <a:gsLst>
                  <a:gs pos="25000">
                    <a:schemeClr val="accent1">
                      <a:shade val="50000"/>
                      <a:alpha val="75000"/>
                    </a:schemeClr>
                  </a:gs>
                  <a:gs pos="100000">
                    <a:schemeClr val="accent1">
                      <a:tint val="40000"/>
                      <a:alpha val="50000"/>
                    </a:schemeClr>
                  </a:gs>
                </a:gsLst>
                <a:lin ang="10800000" scaled="1"/>
                <a:tileRect/>
              </a:gradFill>
              <a:ln w="254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1" name="Freeform 10"/>
              <p:cNvSpPr/>
              <p:nvPr userDrawn="1"/>
            </p:nvSpPr>
            <p:spPr>
              <a:xfrm flipV="1">
                <a:off x="1" y="6353387"/>
                <a:ext cx="8756597" cy="180000"/>
              </a:xfrm>
              <a:custGeom>
                <a:avLst/>
                <a:gdLst/>
                <a:ahLst/>
                <a:cxnLst/>
                <a:rect l="0" t="0" r="0" b="0"/>
                <a:pathLst>
                  <a:path w="7867650" h="177288">
                    <a:moveTo>
                      <a:pt x="7867650" y="177288"/>
                    </a:moveTo>
                    <a:lnTo>
                      <a:pt x="0" y="171450"/>
                    </a:lnTo>
                    <a:lnTo>
                      <a:pt x="0" y="0"/>
                    </a:lnTo>
                    <a:lnTo>
                      <a:pt x="7753350" y="0"/>
                    </a:lnTo>
                    <a:close/>
                  </a:path>
                </a:pathLst>
              </a:custGeom>
              <a:gradFill flip="none" rotWithShape="1">
                <a:gsLst>
                  <a:gs pos="25000">
                    <a:schemeClr val="accent1">
                      <a:shade val="75000"/>
                      <a:alpha val="75000"/>
                    </a:schemeClr>
                  </a:gs>
                  <a:gs pos="100000">
                    <a:schemeClr val="accent1">
                      <a:tint val="40000"/>
                      <a:alpha val="50000"/>
                    </a:schemeClr>
                  </a:gs>
                </a:gsLst>
                <a:lin ang="10800000" scaled="1"/>
                <a:tileRect/>
              </a:gradFill>
              <a:ln w="254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grpSp>
          <p:nvGrpSpPr>
            <p:cNvPr id="9" name="Group 15"/>
            <p:cNvGrpSpPr>
              <a:grpSpLocks/>
            </p:cNvGrpSpPr>
            <p:nvPr/>
          </p:nvGrpSpPr>
          <p:grpSpPr bwMode="auto">
            <a:xfrm>
              <a:off x="8640700" y="6354583"/>
              <a:ext cx="503300" cy="360567"/>
              <a:chOff x="8640700" y="6354583"/>
              <a:chExt cx="503300" cy="360567"/>
            </a:xfrm>
          </p:grpSpPr>
          <p:sp>
            <p:nvSpPr>
              <p:cNvPr id="12" name="Chevron 11"/>
              <p:cNvSpPr/>
              <p:nvPr userDrawn="1"/>
            </p:nvSpPr>
            <p:spPr>
              <a:xfrm flipH="1">
                <a:off x="8640763" y="6355385"/>
                <a:ext cx="249237" cy="359765"/>
              </a:xfrm>
              <a:prstGeom prst="chevron">
                <a:avLst>
                  <a:gd name="adj" fmla="val 50000"/>
                </a:avLst>
              </a:prstGeom>
              <a:gradFill flip="none" rotWithShape="1">
                <a:gsLst>
                  <a:gs pos="0">
                    <a:schemeClr val="accent1">
                      <a:alpha val="60000"/>
                    </a:schemeClr>
                  </a:gs>
                  <a:gs pos="100000">
                    <a:schemeClr val="accent1"/>
                  </a:gs>
                </a:gsLst>
                <a:lin ang="10800000" scaled="1"/>
                <a:tileRect/>
              </a:gradFill>
              <a:ln w="254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chemeClr val="tx1"/>
                  </a:solidFill>
                </a:endParaRPr>
              </a:p>
            </p:txBody>
          </p:sp>
          <p:sp>
            <p:nvSpPr>
              <p:cNvPr id="13" name="Chevron 12"/>
              <p:cNvSpPr/>
              <p:nvPr userDrawn="1"/>
            </p:nvSpPr>
            <p:spPr>
              <a:xfrm flipH="1">
                <a:off x="8767763" y="6355385"/>
                <a:ext cx="249237" cy="359765"/>
              </a:xfrm>
              <a:prstGeom prst="chevron">
                <a:avLst>
                  <a:gd name="adj" fmla="val 50000"/>
                </a:avLst>
              </a:prstGeom>
              <a:gradFill flip="none" rotWithShape="1">
                <a:gsLst>
                  <a:gs pos="0">
                    <a:schemeClr val="accent1"/>
                  </a:gs>
                  <a:gs pos="100000">
                    <a:schemeClr val="accent1">
                      <a:shade val="75000"/>
                    </a:schemeClr>
                  </a:gs>
                </a:gsLst>
                <a:lin ang="10800000" scaled="1"/>
                <a:tileRect/>
              </a:gradFill>
              <a:ln w="254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chemeClr val="tx1"/>
                  </a:solidFill>
                </a:endParaRPr>
              </a:p>
            </p:txBody>
          </p:sp>
          <p:sp>
            <p:nvSpPr>
              <p:cNvPr id="14" name="Chevron 13"/>
              <p:cNvSpPr/>
              <p:nvPr userDrawn="1"/>
            </p:nvSpPr>
            <p:spPr>
              <a:xfrm flipH="1">
                <a:off x="8894763" y="6355385"/>
                <a:ext cx="249237" cy="359765"/>
              </a:xfrm>
              <a:prstGeom prst="chevron">
                <a:avLst>
                  <a:gd name="adj" fmla="val 50000"/>
                </a:avLst>
              </a:prstGeom>
              <a:gradFill flip="none" rotWithShape="1">
                <a:gsLst>
                  <a:gs pos="0">
                    <a:schemeClr val="accent1">
                      <a:shade val="75000"/>
                    </a:schemeClr>
                  </a:gs>
                  <a:gs pos="100000">
                    <a:schemeClr val="accent1">
                      <a:shade val="50000"/>
                      <a:shade val="20000"/>
                    </a:schemeClr>
                  </a:gs>
                </a:gsLst>
                <a:lin ang="10800000" scaled="1"/>
                <a:tileRect/>
              </a:gradFill>
              <a:ln w="254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chemeClr val="tx1"/>
                  </a:solidFill>
                </a:endParaRPr>
              </a:p>
            </p:txBody>
          </p:sp>
        </p:grpSp>
      </p:grpSp>
      <p:sp>
        <p:nvSpPr>
          <p:cNvPr id="2" name="Title Placeholder 1"/>
          <p:cNvSpPr>
            <a:spLocks noGrp="1"/>
          </p:cNvSpPr>
          <p:nvPr>
            <p:ph type="title"/>
          </p:nvPr>
        </p:nvSpPr>
        <p:spPr>
          <a:xfrm>
            <a:off x="457200" y="274638"/>
            <a:ext cx="8229600" cy="1143000"/>
          </a:xfrm>
          <a:prstGeom prst="rect">
            <a:avLst/>
          </a:prstGeom>
        </p:spPr>
        <p:txBody>
          <a:bodyPr vert="horz" rtlCol="0" anchor="ctr">
            <a:normAutofit/>
            <a:scene3d>
              <a:camera prst="orthographicFront"/>
              <a:lightRig rig="threePt" dir="tl">
                <a:rot lat="0" lon="0" rev="7200000"/>
              </a:lightRig>
            </a:scene3d>
            <a:sp3d contourW="6350">
              <a:contourClr>
                <a:schemeClr val="accent1"/>
              </a:contourClr>
            </a:sp3d>
          </a:bodyPr>
          <a:lstStyle/>
          <a:p>
            <a:r>
              <a:rPr lang="en-US" smtClean="0"/>
              <a:t>Click to edit Master title style</a:t>
            </a:r>
            <a:endParaRPr lang="en-US"/>
          </a:p>
        </p:txBody>
      </p:sp>
      <p:sp>
        <p:nvSpPr>
          <p:cNvPr id="1029"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0" y="6570663"/>
            <a:ext cx="1643063" cy="287337"/>
          </a:xfrm>
          <a:prstGeom prst="rect">
            <a:avLst/>
          </a:prstGeom>
        </p:spPr>
        <p:txBody>
          <a:bodyPr vert="horz" rtlCol="0" anchor="ctr"/>
          <a:lstStyle>
            <a:lvl1pPr algn="l" eaLnBrk="1" fontAlgn="auto" latinLnBrk="0" hangingPunct="1">
              <a:spcBef>
                <a:spcPts val="0"/>
              </a:spcBef>
              <a:spcAft>
                <a:spcPts val="0"/>
              </a:spcAft>
              <a:defRPr kumimoji="0" sz="1200">
                <a:solidFill>
                  <a:schemeClr val="tx1">
                    <a:tint val="75000"/>
                  </a:schemeClr>
                </a:solidFill>
                <a:latin typeface="+mn-lt"/>
                <a:cs typeface="+mn-cs"/>
              </a:defRPr>
            </a:lvl1pPr>
          </a:lstStyle>
          <a:p>
            <a:fld id="{DEA46749-1BD9-47C5-B484-94934454A4D9}" type="datetimeFigureOut">
              <a:rPr lang="en-US" smtClean="0"/>
              <a:pPr/>
              <a:t>5/18/2012</a:t>
            </a:fld>
            <a:endParaRPr lang="en-US"/>
          </a:p>
        </p:txBody>
      </p:sp>
      <p:sp>
        <p:nvSpPr>
          <p:cNvPr id="5" name="Footer Placeholder 4"/>
          <p:cNvSpPr>
            <a:spLocks noGrp="1"/>
          </p:cNvSpPr>
          <p:nvPr>
            <p:ph type="ftr" sz="quarter" idx="3"/>
          </p:nvPr>
        </p:nvSpPr>
        <p:spPr>
          <a:xfrm>
            <a:off x="1643063" y="6570663"/>
            <a:ext cx="4214812" cy="287337"/>
          </a:xfrm>
          <a:prstGeom prst="rect">
            <a:avLst/>
          </a:prstGeom>
        </p:spPr>
        <p:txBody>
          <a:bodyPr vert="horz" rtlCol="0" anchor="ctr"/>
          <a:lstStyle>
            <a:lvl1pPr algn="l" eaLnBrk="1" fontAlgn="auto" latinLnBrk="0" hangingPunct="1">
              <a:spcBef>
                <a:spcPts val="0"/>
              </a:spcBef>
              <a:spcAft>
                <a:spcPts val="0"/>
              </a:spcAft>
              <a:defRPr kumimoji="0" sz="1200">
                <a:solidFill>
                  <a:schemeClr val="tx1">
                    <a:tint val="85000"/>
                  </a:schemeClr>
                </a:solidFill>
                <a:latin typeface="+mn-lt"/>
                <a:cs typeface="+mn-cs"/>
              </a:defRPr>
            </a:lvl1pPr>
          </a:lstStyle>
          <a:p>
            <a:endParaRPr lang="en-US"/>
          </a:p>
        </p:txBody>
      </p:sp>
      <p:sp>
        <p:nvSpPr>
          <p:cNvPr id="6" name="Slide Number Placeholder 5"/>
          <p:cNvSpPr>
            <a:spLocks noGrp="1"/>
          </p:cNvSpPr>
          <p:nvPr>
            <p:ph type="sldNum" sz="quarter" idx="4"/>
          </p:nvPr>
        </p:nvSpPr>
        <p:spPr>
          <a:xfrm>
            <a:off x="8572500" y="6570663"/>
            <a:ext cx="571500" cy="287337"/>
          </a:xfrm>
          <a:prstGeom prst="rect">
            <a:avLst/>
          </a:prstGeom>
        </p:spPr>
        <p:txBody>
          <a:bodyPr vert="horz" rtlCol="0" anchor="ctr"/>
          <a:lstStyle>
            <a:lvl1pPr algn="ctr" eaLnBrk="1" fontAlgn="auto" latinLnBrk="0" hangingPunct="1">
              <a:spcBef>
                <a:spcPts val="0"/>
              </a:spcBef>
              <a:spcAft>
                <a:spcPts val="0"/>
              </a:spcAft>
              <a:defRPr kumimoji="0" sz="1200">
                <a:solidFill>
                  <a:schemeClr val="tx1">
                    <a:tint val="95000"/>
                  </a:schemeClr>
                </a:solidFill>
                <a:latin typeface="+mn-lt"/>
                <a:cs typeface="+mn-cs"/>
              </a:defRPr>
            </a:lvl1pPr>
          </a:lstStyle>
          <a:p>
            <a:fld id="{EE496B6D-B724-4E81-A578-73F2488A8B5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91" r:id="rId1"/>
    <p:sldLayoutId id="2147483892" r:id="rId2"/>
    <p:sldLayoutId id="2147483893" r:id="rId3"/>
    <p:sldLayoutId id="2147483894" r:id="rId4"/>
    <p:sldLayoutId id="2147483895" r:id="rId5"/>
    <p:sldLayoutId id="2147483896" r:id="rId6"/>
    <p:sldLayoutId id="2147483897" r:id="rId7"/>
    <p:sldLayoutId id="2147483898" r:id="rId8"/>
    <p:sldLayoutId id="2147483899" r:id="rId9"/>
    <p:sldLayoutId id="2147483900" r:id="rId10"/>
    <p:sldLayoutId id="2147483901" r:id="rId11"/>
    <p:sldLayoutId id="2147483902" r:id="rId12"/>
  </p:sldLayoutIdLst>
  <p:txStyles>
    <p:titleStyle>
      <a:lvl1pPr algn="ctr" rtl="0" eaLnBrk="1" fontAlgn="base" hangingPunct="1">
        <a:spcBef>
          <a:spcPct val="0"/>
        </a:spcBef>
        <a:spcAft>
          <a:spcPct val="0"/>
        </a:spcAft>
        <a:defRPr lang="zh-CN" altLang="en-US" sz="4400" b="1" kern="1200" dirty="0">
          <a:ln w="11430"/>
          <a:gradFill flip="none" rotWithShape="1">
            <a:gsLst>
              <a:gs pos="0">
                <a:schemeClr val="accent2"/>
              </a:gs>
              <a:gs pos="45000">
                <a:schemeClr val="accent2">
                  <a:tint val="60000"/>
                </a:schemeClr>
              </a:gs>
              <a:gs pos="90000">
                <a:schemeClr val="accent2">
                  <a:tint val="40000"/>
                </a:schemeClr>
              </a:gs>
              <a:gs pos="100000">
                <a:schemeClr val="accent2">
                  <a:tint val="20000"/>
                </a:schemeClr>
              </a:gs>
            </a:gsLst>
            <a:lin ang="5400000" scaled="1"/>
            <a:tileRect/>
          </a:gradFill>
          <a:effectLst>
            <a:outerShdw blurRad="44450" dist="41910" dir="3600000" algn="tl">
              <a:srgbClr val="000000">
                <a:alpha val="50000"/>
              </a:srgbClr>
            </a:outerShdw>
          </a:effectLst>
          <a:latin typeface="+mj-lt"/>
          <a:ea typeface="+mj-ea"/>
          <a:cs typeface="+mj-cs"/>
        </a:defRPr>
      </a:lvl1pPr>
      <a:lvl2pPr algn="ctr" rtl="0" eaLnBrk="1" fontAlgn="base" hangingPunct="1">
        <a:spcBef>
          <a:spcPct val="0"/>
        </a:spcBef>
        <a:spcAft>
          <a:spcPct val="0"/>
        </a:spcAft>
        <a:defRPr sz="4400" b="1">
          <a:solidFill>
            <a:schemeClr val="tx1"/>
          </a:solidFill>
          <a:latin typeface="Book Antiqua" pitchFamily="18" charset="0"/>
        </a:defRPr>
      </a:lvl2pPr>
      <a:lvl3pPr algn="ctr" rtl="0" eaLnBrk="1" fontAlgn="base" hangingPunct="1">
        <a:spcBef>
          <a:spcPct val="0"/>
        </a:spcBef>
        <a:spcAft>
          <a:spcPct val="0"/>
        </a:spcAft>
        <a:defRPr sz="4400" b="1">
          <a:solidFill>
            <a:schemeClr val="tx1"/>
          </a:solidFill>
          <a:latin typeface="Book Antiqua" pitchFamily="18" charset="0"/>
        </a:defRPr>
      </a:lvl3pPr>
      <a:lvl4pPr algn="ctr" rtl="0" eaLnBrk="1" fontAlgn="base" hangingPunct="1">
        <a:spcBef>
          <a:spcPct val="0"/>
        </a:spcBef>
        <a:spcAft>
          <a:spcPct val="0"/>
        </a:spcAft>
        <a:defRPr sz="4400" b="1">
          <a:solidFill>
            <a:schemeClr val="tx1"/>
          </a:solidFill>
          <a:latin typeface="Book Antiqua" pitchFamily="18" charset="0"/>
        </a:defRPr>
      </a:lvl4pPr>
      <a:lvl5pPr algn="ctr" rtl="0" eaLnBrk="1" fontAlgn="base" hangingPunct="1">
        <a:spcBef>
          <a:spcPct val="0"/>
        </a:spcBef>
        <a:spcAft>
          <a:spcPct val="0"/>
        </a:spcAft>
        <a:defRPr sz="4400" b="1">
          <a:solidFill>
            <a:schemeClr val="tx1"/>
          </a:solidFill>
          <a:latin typeface="Book Antiqua" pitchFamily="18" charset="0"/>
        </a:defRPr>
      </a:lvl5pPr>
      <a:lvl6pPr eaLnBrk="1" latinLnBrk="0" hangingPunct="1">
        <a:defRPr kumimoji="0">
          <a:solidFill>
            <a:schemeClr val="tx2"/>
          </a:solidFill>
        </a:defRPr>
      </a:lvl6pPr>
      <a:lvl7pPr eaLnBrk="1" latinLnBrk="0" hangingPunct="1">
        <a:defRPr kumimoji="0">
          <a:solidFill>
            <a:schemeClr val="tx2"/>
          </a:solidFill>
        </a:defRPr>
      </a:lvl7pPr>
      <a:lvl8pPr eaLnBrk="1" latinLnBrk="0" hangingPunct="1">
        <a:defRPr kumimoji="0">
          <a:solidFill>
            <a:schemeClr val="tx2"/>
          </a:solidFill>
        </a:defRPr>
      </a:lvl8pPr>
      <a:lvl9pPr eaLnBrk="1" latinLnBrk="0" hangingPunct="1">
        <a:defRPr kumimoji="0">
          <a:solidFill>
            <a:schemeClr val="tx2"/>
          </a:solidFill>
        </a:defRPr>
      </a:lvl9pPr>
    </p:titleStyle>
    <p:bodyStyle>
      <a:lvl1pPr marL="342900" indent="-342900" algn="l" rtl="0" eaLnBrk="1" fontAlgn="base" hangingPunct="1">
        <a:spcBef>
          <a:spcPct val="20000"/>
        </a:spcBef>
        <a:spcAft>
          <a:spcPct val="0"/>
        </a:spcAft>
        <a:buClr>
          <a:schemeClr val="tx2"/>
        </a:buClr>
        <a:buSzPct val="50000"/>
        <a:buFont typeface="Wingdings 2" pitchFamily="18" charset="2"/>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lr>
          <a:schemeClr val="tx2"/>
        </a:buClr>
        <a:buSzPct val="60000"/>
        <a:buFont typeface="Wingdings 2" pitchFamily="18" charset="2"/>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lr>
          <a:schemeClr val="tx2"/>
        </a:buClr>
        <a:buSzPct val="60000"/>
        <a:buFont typeface="Wingdings 2" pitchFamily="18" charset="2"/>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lr>
          <a:schemeClr val="tx2"/>
        </a:buClr>
        <a:buSzPct val="60000"/>
        <a:buFont typeface="Wingdings 2" pitchFamily="18"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lr>
          <a:schemeClr val="tx2"/>
        </a:buClr>
        <a:buSzPct val="60000"/>
        <a:buFont typeface="Wingdings 2" pitchFamily="18" charset="2"/>
        <a:buChar char=""/>
        <a:defRPr sz="2000" kern="1200">
          <a:solidFill>
            <a:schemeClr val="tx1"/>
          </a:solidFill>
          <a:latin typeface="+mn-lt"/>
          <a:ea typeface="+mn-ea"/>
          <a:cs typeface="+mn-cs"/>
        </a:defRPr>
      </a:lvl5pPr>
      <a:lvl6pPr marL="2514600" indent="-228600" algn="l" rtl="0" eaLnBrk="1" latinLnBrk="0" hangingPunct="1">
        <a:spcBef>
          <a:spcPct val="20000"/>
        </a:spcBef>
        <a:buFont typeface="Arial"/>
        <a:buChar char="•"/>
        <a:defRPr kumimoji="0" sz="2000" kern="1200">
          <a:solidFill>
            <a:schemeClr val="tx1"/>
          </a:solidFill>
          <a:latin typeface="+mn-lt"/>
          <a:ea typeface="+mn-ea"/>
          <a:cs typeface="+mn-cs"/>
        </a:defRPr>
      </a:lvl6pPr>
      <a:lvl7pPr marL="2971800" indent="-228600" algn="l" rtl="0" eaLnBrk="1" latinLnBrk="0" hangingPunct="1">
        <a:spcBef>
          <a:spcPct val="20000"/>
        </a:spcBef>
        <a:buFont typeface="Arial"/>
        <a:buChar char="•"/>
        <a:defRPr kumimoji="0" sz="2000" kern="1200">
          <a:solidFill>
            <a:schemeClr val="tx1"/>
          </a:solidFill>
          <a:latin typeface="+mn-lt"/>
          <a:ea typeface="+mn-ea"/>
          <a:cs typeface="+mn-cs"/>
        </a:defRPr>
      </a:lvl7pPr>
      <a:lvl8pPr marL="3429000" indent="-228600" algn="l" rtl="0" eaLnBrk="1" latinLnBrk="0" hangingPunct="1">
        <a:spcBef>
          <a:spcPct val="20000"/>
        </a:spcBef>
        <a:buFont typeface="Arial"/>
        <a:buChar char="•"/>
        <a:defRPr kumimoji="0" sz="2000" kern="1200">
          <a:solidFill>
            <a:schemeClr val="tx1"/>
          </a:solidFill>
          <a:latin typeface="+mn-lt"/>
          <a:ea typeface="+mn-ea"/>
          <a:cs typeface="+mn-cs"/>
        </a:defRPr>
      </a:lvl8pPr>
      <a:lvl9pPr marL="3886200" indent="-228600" algn="l" rtl="0" eaLnBrk="1" latinLnBrk="0" hangingPunct="1">
        <a:spcBef>
          <a:spcPct val="20000"/>
        </a:spcBef>
        <a:buFont typeface="Arial"/>
        <a:buChar char="•"/>
        <a:defRPr kumimoji="0" sz="20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1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4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1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4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20.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47.xml"/></Relationships>
</file>

<file path=ppt/slides/_rels/slide21.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47.xml"/></Relationships>
</file>

<file path=ppt/slides/_rels/slide22.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47.xml"/></Relationships>
</file>

<file path=ppt/slides/_rels/slide23.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47.xml"/></Relationships>
</file>

<file path=ppt/slides/_rels/slide24.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47.xml"/></Relationships>
</file>

<file path=ppt/slides/_rels/slide25.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47.xml"/></Relationships>
</file>

<file path=ppt/slides/_rels/slide26.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47.xml"/></Relationships>
</file>

<file path=ppt/slides/_rels/slide27.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47.xml"/></Relationships>
</file>

<file path=ppt/slides/_rels/slide28.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4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33.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4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457200"/>
            <a:ext cx="8153400" cy="5867400"/>
          </a:xfrm>
        </p:spPr>
        <p:txBody>
          <a:bodyPr/>
          <a:lstStyle/>
          <a:p>
            <a:r>
              <a:rPr lang="en-US" b="1" dirty="0"/>
              <a:t>ASSESSMENT OF ADHERENCE TO PROTOCOL IN</a:t>
            </a:r>
            <a:endParaRPr lang="en-US" dirty="0"/>
          </a:p>
          <a:p>
            <a:r>
              <a:rPr lang="en-US" b="1" dirty="0"/>
              <a:t>MEDICAL RECORD DOCUMENTATION IN</a:t>
            </a:r>
            <a:endParaRPr lang="en-US" dirty="0"/>
          </a:p>
          <a:p>
            <a:r>
              <a:rPr lang="en-US" b="1" dirty="0"/>
              <a:t>ACCORDANCE WITH NABH GUIDELINES</a:t>
            </a:r>
            <a:endParaRPr lang="en-US" dirty="0"/>
          </a:p>
          <a:p>
            <a:endParaRPr lang="en-US" dirty="0" smtClean="0"/>
          </a:p>
          <a:p>
            <a:endParaRPr lang="en-US" dirty="0"/>
          </a:p>
          <a:p>
            <a:endParaRPr lang="en-US" dirty="0" smtClean="0"/>
          </a:p>
          <a:p>
            <a:endParaRPr lang="en-US" dirty="0"/>
          </a:p>
          <a:p>
            <a:pPr algn="r"/>
            <a:r>
              <a:rPr lang="en-US" dirty="0" smtClean="0"/>
              <a:t>                 </a:t>
            </a:r>
            <a:r>
              <a:rPr lang="en-US" b="1" dirty="0" err="1"/>
              <a:t>Ankit</a:t>
            </a:r>
            <a:r>
              <a:rPr lang="en-US" b="1" dirty="0"/>
              <a:t> </a:t>
            </a:r>
            <a:r>
              <a:rPr lang="en-US" b="1" dirty="0" err="1"/>
              <a:t>Khosla</a:t>
            </a:r>
            <a:endParaRPr lang="en-US" dirty="0"/>
          </a:p>
          <a:p>
            <a:pPr algn="r"/>
            <a:r>
              <a:rPr lang="en-US" dirty="0" smtClean="0"/>
              <a:t>PG/10/007</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371600"/>
            <a:ext cx="8229600" cy="4754563"/>
          </a:xfrm>
        </p:spPr>
        <p:txBody>
          <a:bodyPr/>
          <a:lstStyle/>
          <a:p>
            <a:pPr lvl="0"/>
            <a:r>
              <a:rPr lang="en-US" dirty="0" smtClean="0"/>
              <a:t>Interviewing the doctors and nursing staff.</a:t>
            </a:r>
          </a:p>
          <a:p>
            <a:pPr lvl="0"/>
            <a:r>
              <a:rPr lang="en-US" dirty="0" smtClean="0"/>
              <a:t>Direct Observation of the functioning of various departments.</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fontScale="90000"/>
          </a:bodyPr>
          <a:lstStyle/>
          <a:p>
            <a:r>
              <a:rPr lang="en-US" dirty="0" smtClean="0"/>
              <a:t>METHODOLOGY</a:t>
            </a:r>
            <a:br>
              <a:rPr lang="en-US" dirty="0" smtClean="0"/>
            </a:br>
            <a:endParaRPr lang="en-US" dirty="0"/>
          </a:p>
        </p:txBody>
      </p:sp>
      <p:sp>
        <p:nvSpPr>
          <p:cNvPr id="3" name="Content Placeholder 2"/>
          <p:cNvSpPr>
            <a:spLocks noGrp="1"/>
          </p:cNvSpPr>
          <p:nvPr>
            <p:ph idx="1"/>
          </p:nvPr>
        </p:nvSpPr>
        <p:spPr>
          <a:xfrm>
            <a:off x="152400" y="838200"/>
            <a:ext cx="8763000" cy="5562600"/>
          </a:xfrm>
        </p:spPr>
        <p:txBody>
          <a:bodyPr/>
          <a:lstStyle/>
          <a:p>
            <a:r>
              <a:rPr lang="en-US" dirty="0" smtClean="0"/>
              <a:t>Various </a:t>
            </a:r>
            <a:r>
              <a:rPr lang="en-US" dirty="0" smtClean="0"/>
              <a:t>tools were used for completing this project:</a:t>
            </a:r>
          </a:p>
          <a:p>
            <a:pPr lvl="0"/>
            <a:r>
              <a:rPr lang="en-US" dirty="0" err="1" smtClean="0"/>
              <a:t>Questionnare</a:t>
            </a:r>
            <a:endParaRPr lang="en-US" dirty="0" smtClean="0"/>
          </a:p>
          <a:p>
            <a:pPr lvl="0"/>
            <a:r>
              <a:rPr lang="en-US" dirty="0" smtClean="0"/>
              <a:t>Survey</a:t>
            </a:r>
          </a:p>
          <a:p>
            <a:pPr lvl="0"/>
            <a:r>
              <a:rPr lang="en-US" dirty="0" smtClean="0"/>
              <a:t>Group Discussion</a:t>
            </a:r>
          </a:p>
          <a:p>
            <a:r>
              <a:rPr lang="en-US" dirty="0" smtClean="0"/>
              <a:t> </a:t>
            </a:r>
          </a:p>
          <a:p>
            <a:r>
              <a:rPr lang="en-US" b="1" dirty="0" smtClean="0"/>
              <a:t>Sample Size</a:t>
            </a:r>
            <a:r>
              <a:rPr lang="en-US" dirty="0" smtClean="0"/>
              <a:t>: 130</a:t>
            </a:r>
          </a:p>
          <a:p>
            <a:r>
              <a:rPr lang="en-US" b="1" dirty="0" smtClean="0"/>
              <a:t>Random sampling</a:t>
            </a:r>
            <a:r>
              <a:rPr lang="en-US" dirty="0" smtClean="0"/>
              <a:t> was done.</a:t>
            </a:r>
          </a:p>
          <a:p>
            <a:r>
              <a:rPr lang="en-US" dirty="0" smtClean="0"/>
              <a:t>      Sample was collected between 01/02/2012-30/03/2012</a:t>
            </a:r>
          </a:p>
          <a:p>
            <a:r>
              <a:rPr lang="en-US" dirty="0" smtClean="0"/>
              <a:t> </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0" y="0"/>
            <a:ext cx="9144000" cy="6858000"/>
          </a:xfrm>
        </p:spPr>
        <p:txBody>
          <a:bodyPr/>
          <a:lstStyle/>
          <a:p>
            <a:r>
              <a:rPr lang="en-US" dirty="0" smtClean="0"/>
              <a:t>Sample was collected from 15 </a:t>
            </a:r>
            <a:r>
              <a:rPr lang="en-US" dirty="0" smtClean="0"/>
              <a:t>different departments </a:t>
            </a:r>
            <a:r>
              <a:rPr lang="en-US" dirty="0" smtClean="0"/>
              <a:t>namely:</a:t>
            </a:r>
          </a:p>
          <a:p>
            <a:r>
              <a:rPr lang="en-US" dirty="0" smtClean="0"/>
              <a:t>1. General Surgery</a:t>
            </a:r>
          </a:p>
          <a:p>
            <a:r>
              <a:rPr lang="en-US" dirty="0" smtClean="0"/>
              <a:t>2. Gynecology</a:t>
            </a:r>
          </a:p>
          <a:p>
            <a:r>
              <a:rPr lang="en-US" dirty="0" smtClean="0"/>
              <a:t>3. Oncology</a:t>
            </a:r>
          </a:p>
          <a:p>
            <a:r>
              <a:rPr lang="en-US" dirty="0" smtClean="0"/>
              <a:t>4. Medicine</a:t>
            </a:r>
          </a:p>
          <a:p>
            <a:r>
              <a:rPr lang="en-US" dirty="0" smtClean="0"/>
              <a:t>5. Neurology</a:t>
            </a:r>
          </a:p>
          <a:p>
            <a:r>
              <a:rPr lang="en-US" dirty="0" smtClean="0"/>
              <a:t>6. Pediatrics</a:t>
            </a:r>
          </a:p>
          <a:p>
            <a:r>
              <a:rPr lang="en-US" dirty="0" smtClean="0"/>
              <a:t>7. Orthopedics</a:t>
            </a:r>
          </a:p>
          <a:p>
            <a:r>
              <a:rPr lang="en-US" dirty="0" smtClean="0"/>
              <a:t>8. CTVS</a:t>
            </a:r>
          </a:p>
          <a:p>
            <a:r>
              <a:rPr lang="en-US" dirty="0" smtClean="0"/>
              <a:t>9. Neurosurgery</a:t>
            </a:r>
          </a:p>
          <a:p>
            <a:r>
              <a:rPr lang="en-US" dirty="0" smtClean="0"/>
              <a:t>10. Urology</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143000"/>
            <a:ext cx="8229600" cy="4983163"/>
          </a:xfrm>
        </p:spPr>
        <p:txBody>
          <a:bodyPr/>
          <a:lstStyle/>
          <a:p>
            <a:r>
              <a:rPr lang="en-US" dirty="0" smtClean="0"/>
              <a:t>11. Plastic Surgery</a:t>
            </a:r>
          </a:p>
          <a:p>
            <a:r>
              <a:rPr lang="en-US" dirty="0" smtClean="0"/>
              <a:t>12. Nephrology</a:t>
            </a:r>
          </a:p>
          <a:p>
            <a:r>
              <a:rPr lang="en-US" dirty="0" smtClean="0"/>
              <a:t>13. Psychiatry</a:t>
            </a:r>
          </a:p>
          <a:p>
            <a:r>
              <a:rPr lang="en-US" dirty="0" smtClean="0"/>
              <a:t>14. Cardiology</a:t>
            </a:r>
          </a:p>
          <a:p>
            <a:r>
              <a:rPr lang="en-US" dirty="0" smtClean="0"/>
              <a:t>15. ENT</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Filing Systems</a:t>
            </a:r>
            <a:endParaRPr lang="en-US" dirty="0"/>
          </a:p>
        </p:txBody>
      </p:sp>
      <p:sp>
        <p:nvSpPr>
          <p:cNvPr id="3" name="Content Placeholder 2"/>
          <p:cNvSpPr>
            <a:spLocks noGrp="1"/>
          </p:cNvSpPr>
          <p:nvPr>
            <p:ph idx="1"/>
          </p:nvPr>
        </p:nvSpPr>
        <p:spPr/>
        <p:txBody>
          <a:bodyPr/>
          <a:lstStyle/>
          <a:p>
            <a:r>
              <a:rPr lang="en-US" i="1" dirty="0" smtClean="0"/>
              <a:t>Alphabetic</a:t>
            </a:r>
          </a:p>
          <a:p>
            <a:r>
              <a:rPr lang="en-US" i="1" dirty="0" smtClean="0"/>
              <a:t>Numeric</a:t>
            </a:r>
            <a:endParaRPr lang="en-US" b="1" i="1" dirty="0"/>
          </a:p>
          <a:p>
            <a:pPr algn="ctr">
              <a:buNone/>
            </a:pPr>
            <a:r>
              <a:rPr lang="en-US" b="1" dirty="0" smtClean="0"/>
              <a:t>Numeric</a:t>
            </a:r>
          </a:p>
          <a:p>
            <a:pPr algn="ctr">
              <a:buNone/>
            </a:pPr>
            <a:endParaRPr lang="en-US" b="1" dirty="0" smtClean="0"/>
          </a:p>
          <a:p>
            <a:pPr>
              <a:buNone/>
            </a:pPr>
            <a:endParaRPr lang="en-US" sz="1200" b="1" dirty="0" smtClean="0"/>
          </a:p>
          <a:p>
            <a:pPr>
              <a:buNone/>
            </a:pPr>
            <a:endParaRPr lang="en-US" sz="1200" b="1" dirty="0"/>
          </a:p>
          <a:p>
            <a:pPr>
              <a:buNone/>
            </a:pPr>
            <a:r>
              <a:rPr lang="en-US" sz="2400" dirty="0" smtClean="0">
                <a:solidFill>
                  <a:srgbClr val="FF0000"/>
                </a:solidFill>
              </a:rPr>
              <a:t>Terminal digit filing    </a:t>
            </a:r>
            <a:r>
              <a:rPr lang="en-US" sz="2400" dirty="0" smtClean="0"/>
              <a:t>                                           Middle digit filing</a:t>
            </a:r>
          </a:p>
          <a:p>
            <a:pPr>
              <a:buNone/>
            </a:pPr>
            <a:endParaRPr lang="en-US" dirty="0" smtClean="0"/>
          </a:p>
          <a:p>
            <a:pPr>
              <a:buNone/>
            </a:pPr>
            <a:endParaRPr lang="en-US" b="1" dirty="0"/>
          </a:p>
        </p:txBody>
      </p:sp>
      <p:cxnSp>
        <p:nvCxnSpPr>
          <p:cNvPr id="5" name="Straight Connector 4"/>
          <p:cNvCxnSpPr/>
          <p:nvPr/>
        </p:nvCxnSpPr>
        <p:spPr>
          <a:xfrm>
            <a:off x="4419600" y="3276600"/>
            <a:ext cx="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762000" y="3733800"/>
            <a:ext cx="7772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762000" y="3733800"/>
            <a:ext cx="0" cy="609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8534400" y="3733800"/>
            <a:ext cx="0" cy="609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457200" y="381000"/>
            <a:ext cx="8229600" cy="5745163"/>
          </a:xfrm>
        </p:spPr>
        <p:txBody>
          <a:bodyPr/>
          <a:lstStyle/>
          <a:p>
            <a:r>
              <a:rPr lang="en-US" sz="2800" dirty="0" smtClean="0"/>
              <a:t>Terminal digit filing</a:t>
            </a:r>
          </a:p>
          <a:p>
            <a:pPr lvl="1"/>
            <a:r>
              <a:rPr lang="en-US" dirty="0" smtClean="0"/>
              <a:t>Treat the last 2, 3, or 4 digits in a number as a single unit</a:t>
            </a:r>
          </a:p>
          <a:p>
            <a:pPr lvl="2"/>
            <a:r>
              <a:rPr lang="en-US" sz="2800" dirty="0" smtClean="0"/>
              <a:t>For example, the numbers 024 represent the last three digits of a longer number</a:t>
            </a:r>
          </a:p>
          <a:p>
            <a:pPr lvl="2"/>
            <a:r>
              <a:rPr lang="en-US" sz="2800" dirty="0" smtClean="0"/>
              <a:t>The numbers 024 are then considered ending or terminal digits, so all folders ending in 024 are grouped together</a:t>
            </a:r>
          </a:p>
          <a:p>
            <a:pPr lvl="1"/>
            <a:r>
              <a:rPr lang="en-US" dirty="0" smtClean="0"/>
              <a:t>Filing is done based on last group of numbers</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Filing Process</a:t>
            </a:r>
            <a:endParaRPr lang="en-US" dirty="0"/>
          </a:p>
        </p:txBody>
      </p:sp>
      <p:sp>
        <p:nvSpPr>
          <p:cNvPr id="3" name="Content Placeholder 2"/>
          <p:cNvSpPr>
            <a:spLocks noGrp="1"/>
          </p:cNvSpPr>
          <p:nvPr>
            <p:ph idx="1"/>
          </p:nvPr>
        </p:nvSpPr>
        <p:spPr/>
        <p:txBody>
          <a:bodyPr/>
          <a:lstStyle/>
          <a:p>
            <a:r>
              <a:rPr lang="en-US" dirty="0"/>
              <a:t>Generally the medical assistant files three types of items:</a:t>
            </a:r>
          </a:p>
          <a:p>
            <a:endParaRPr lang="en-US" dirty="0"/>
          </a:p>
        </p:txBody>
      </p:sp>
      <p:sp>
        <p:nvSpPr>
          <p:cNvPr id="4" name="Oval 8"/>
          <p:cNvSpPr>
            <a:spLocks noChangeArrowheads="1"/>
          </p:cNvSpPr>
          <p:nvPr/>
        </p:nvSpPr>
        <p:spPr bwMode="auto">
          <a:xfrm>
            <a:off x="914400" y="3352800"/>
            <a:ext cx="2667000" cy="2514600"/>
          </a:xfrm>
          <a:prstGeom prst="ellipse">
            <a:avLst/>
          </a:prstGeom>
          <a:noFill/>
          <a:ln w="57150">
            <a:solidFill>
              <a:srgbClr val="0033CC"/>
            </a:solidFill>
            <a:round/>
            <a:headEnd/>
            <a:tailEnd/>
          </a:ln>
          <a:effectLst/>
        </p:spPr>
        <p:txBody>
          <a:bodyPr wrap="none" anchor="ctr"/>
          <a:lstStyle/>
          <a:p>
            <a:pPr algn="ctr"/>
            <a:r>
              <a:rPr lang="en-US" sz="2800" i="0" dirty="0"/>
              <a:t>New </a:t>
            </a:r>
          </a:p>
          <a:p>
            <a:pPr algn="ctr"/>
            <a:r>
              <a:rPr lang="en-US" sz="2800" i="0" dirty="0"/>
              <a:t>patient</a:t>
            </a:r>
          </a:p>
          <a:p>
            <a:pPr algn="ctr"/>
            <a:r>
              <a:rPr lang="en-US" sz="2800" i="0" dirty="0"/>
              <a:t>record</a:t>
            </a:r>
          </a:p>
          <a:p>
            <a:pPr algn="ctr"/>
            <a:r>
              <a:rPr lang="en-US" sz="2800" i="0" dirty="0"/>
              <a:t>folders</a:t>
            </a:r>
          </a:p>
        </p:txBody>
      </p:sp>
      <p:sp>
        <p:nvSpPr>
          <p:cNvPr id="5" name="Oval 10"/>
          <p:cNvSpPr>
            <a:spLocks noChangeArrowheads="1"/>
          </p:cNvSpPr>
          <p:nvPr/>
        </p:nvSpPr>
        <p:spPr bwMode="auto">
          <a:xfrm>
            <a:off x="3200400" y="3352800"/>
            <a:ext cx="2590800" cy="2514600"/>
          </a:xfrm>
          <a:prstGeom prst="ellipse">
            <a:avLst/>
          </a:prstGeom>
          <a:noFill/>
          <a:ln w="57150">
            <a:solidFill>
              <a:schemeClr val="folHlink"/>
            </a:solidFill>
            <a:round/>
            <a:headEnd/>
            <a:tailEnd/>
          </a:ln>
          <a:effectLst/>
        </p:spPr>
        <p:txBody>
          <a:bodyPr wrap="none" anchor="ctr"/>
          <a:lstStyle/>
          <a:p>
            <a:pPr algn="ctr"/>
            <a:r>
              <a:rPr lang="en-US" sz="2800" i="0" dirty="0"/>
              <a:t>Individual</a:t>
            </a:r>
          </a:p>
          <a:p>
            <a:pPr algn="ctr"/>
            <a:r>
              <a:rPr lang="en-US" sz="2800" i="0" dirty="0"/>
              <a:t>documents</a:t>
            </a:r>
          </a:p>
          <a:p>
            <a:pPr algn="ctr"/>
            <a:r>
              <a:rPr lang="en-US" sz="2800" i="0" dirty="0"/>
              <a:t>for</a:t>
            </a:r>
          </a:p>
          <a:p>
            <a:pPr algn="ctr"/>
            <a:r>
              <a:rPr lang="en-US" sz="2800" i="0" dirty="0"/>
              <a:t>existing</a:t>
            </a:r>
          </a:p>
          <a:p>
            <a:pPr algn="ctr"/>
            <a:r>
              <a:rPr lang="en-US" sz="2800" i="0" dirty="0"/>
              <a:t>folders</a:t>
            </a:r>
          </a:p>
        </p:txBody>
      </p:sp>
      <p:sp>
        <p:nvSpPr>
          <p:cNvPr id="6" name="Oval 12"/>
          <p:cNvSpPr>
            <a:spLocks noChangeArrowheads="1"/>
          </p:cNvSpPr>
          <p:nvPr/>
        </p:nvSpPr>
        <p:spPr bwMode="auto">
          <a:xfrm>
            <a:off x="5486400" y="3352800"/>
            <a:ext cx="2819400" cy="2590800"/>
          </a:xfrm>
          <a:prstGeom prst="ellipse">
            <a:avLst/>
          </a:prstGeom>
          <a:noFill/>
          <a:ln w="57150">
            <a:solidFill>
              <a:srgbClr val="0033CC"/>
            </a:solidFill>
            <a:round/>
            <a:headEnd/>
            <a:tailEnd/>
          </a:ln>
          <a:effectLst/>
        </p:spPr>
        <p:txBody>
          <a:bodyPr wrap="none" anchor="ctr"/>
          <a:lstStyle/>
          <a:p>
            <a:pPr algn="ctr"/>
            <a:r>
              <a:rPr lang="en-US" sz="2800" i="0" dirty="0"/>
              <a:t>Previously</a:t>
            </a:r>
          </a:p>
          <a:p>
            <a:pPr algn="ctr"/>
            <a:r>
              <a:rPr lang="en-US" sz="2800" i="0" dirty="0"/>
              <a:t>filed</a:t>
            </a:r>
          </a:p>
          <a:p>
            <a:pPr algn="ctr"/>
            <a:r>
              <a:rPr lang="en-US" sz="2800" i="0" dirty="0"/>
              <a:t>patient</a:t>
            </a:r>
          </a:p>
          <a:p>
            <a:pPr algn="ctr"/>
            <a:r>
              <a:rPr lang="en-US" sz="2800" i="0" dirty="0"/>
              <a:t>record</a:t>
            </a:r>
          </a:p>
          <a:p>
            <a:pPr algn="ctr"/>
            <a:r>
              <a:rPr lang="en-US" sz="2800" i="0" dirty="0"/>
              <a:t>folders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 calcmode="lin" valueType="num">
                                      <p:cBhvr>
                                        <p:cTn id="9" dur="500" fill="hold"/>
                                        <p:tgtEl>
                                          <p:spTgt spid="4"/>
                                        </p:tgtEl>
                                        <p:attrNameLst>
                                          <p:attrName>style.rotation</p:attrName>
                                        </p:attrNameLst>
                                      </p:cBhvr>
                                      <p:tavLst>
                                        <p:tav tm="0">
                                          <p:val>
                                            <p:fltVal val="360"/>
                                          </p:val>
                                        </p:tav>
                                        <p:tav tm="100000">
                                          <p:val>
                                            <p:fltVal val="0"/>
                                          </p:val>
                                        </p:tav>
                                      </p:tavLst>
                                    </p:anim>
                                    <p:animEffect transition="in" filter="fade">
                                      <p:cBhvr>
                                        <p:cTn id="10" dur="5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49" presetClass="entr" presetSubtype="0" decel="10000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p:cTn id="15" dur="500" fill="hold"/>
                                        <p:tgtEl>
                                          <p:spTgt spid="5"/>
                                        </p:tgtEl>
                                        <p:attrNameLst>
                                          <p:attrName>ppt_w</p:attrName>
                                        </p:attrNameLst>
                                      </p:cBhvr>
                                      <p:tavLst>
                                        <p:tav tm="0">
                                          <p:val>
                                            <p:fltVal val="0"/>
                                          </p:val>
                                        </p:tav>
                                        <p:tav tm="100000">
                                          <p:val>
                                            <p:strVal val="#ppt_w"/>
                                          </p:val>
                                        </p:tav>
                                      </p:tavLst>
                                    </p:anim>
                                    <p:anim calcmode="lin" valueType="num">
                                      <p:cBhvr>
                                        <p:cTn id="16" dur="500" fill="hold"/>
                                        <p:tgtEl>
                                          <p:spTgt spid="5"/>
                                        </p:tgtEl>
                                        <p:attrNameLst>
                                          <p:attrName>ppt_h</p:attrName>
                                        </p:attrNameLst>
                                      </p:cBhvr>
                                      <p:tavLst>
                                        <p:tav tm="0">
                                          <p:val>
                                            <p:fltVal val="0"/>
                                          </p:val>
                                        </p:tav>
                                        <p:tav tm="100000">
                                          <p:val>
                                            <p:strVal val="#ppt_h"/>
                                          </p:val>
                                        </p:tav>
                                      </p:tavLst>
                                    </p:anim>
                                    <p:anim calcmode="lin" valueType="num">
                                      <p:cBhvr>
                                        <p:cTn id="17" dur="500" fill="hold"/>
                                        <p:tgtEl>
                                          <p:spTgt spid="5"/>
                                        </p:tgtEl>
                                        <p:attrNameLst>
                                          <p:attrName>style.rotation</p:attrName>
                                        </p:attrNameLst>
                                      </p:cBhvr>
                                      <p:tavLst>
                                        <p:tav tm="0">
                                          <p:val>
                                            <p:fltVal val="360"/>
                                          </p:val>
                                        </p:tav>
                                        <p:tav tm="100000">
                                          <p:val>
                                            <p:fltVal val="0"/>
                                          </p:val>
                                        </p:tav>
                                      </p:tavLst>
                                    </p:anim>
                                    <p:animEffect transition="in" filter="fade">
                                      <p:cBhvr>
                                        <p:cTn id="18" dur="500"/>
                                        <p:tgtEl>
                                          <p:spTgt spid="5"/>
                                        </p:tgtEl>
                                      </p:cBhvr>
                                    </p:animEffect>
                                  </p:childTnLst>
                                </p:cTn>
                              </p:par>
                            </p:childTnLst>
                          </p:cTn>
                        </p:par>
                      </p:childTnLst>
                    </p:cTn>
                  </p:par>
                  <p:par>
                    <p:cTn id="19" fill="hold">
                      <p:stCondLst>
                        <p:cond delay="indefinite"/>
                      </p:stCondLst>
                      <p:childTnLst>
                        <p:par>
                          <p:cTn id="20" fill="hold">
                            <p:stCondLst>
                              <p:cond delay="0"/>
                            </p:stCondLst>
                            <p:childTnLst>
                              <p:par>
                                <p:cTn id="21" presetID="49" presetClass="entr" presetSubtype="0" decel="10000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 calcmode="lin" valueType="num">
                                      <p:cBhvr>
                                        <p:cTn id="23" dur="500" fill="hold"/>
                                        <p:tgtEl>
                                          <p:spTgt spid="6"/>
                                        </p:tgtEl>
                                        <p:attrNameLst>
                                          <p:attrName>ppt_w</p:attrName>
                                        </p:attrNameLst>
                                      </p:cBhvr>
                                      <p:tavLst>
                                        <p:tav tm="0">
                                          <p:val>
                                            <p:fltVal val="0"/>
                                          </p:val>
                                        </p:tav>
                                        <p:tav tm="100000">
                                          <p:val>
                                            <p:strVal val="#ppt_w"/>
                                          </p:val>
                                        </p:tav>
                                      </p:tavLst>
                                    </p:anim>
                                    <p:anim calcmode="lin" valueType="num">
                                      <p:cBhvr>
                                        <p:cTn id="24" dur="500" fill="hold"/>
                                        <p:tgtEl>
                                          <p:spTgt spid="6"/>
                                        </p:tgtEl>
                                        <p:attrNameLst>
                                          <p:attrName>ppt_h</p:attrName>
                                        </p:attrNameLst>
                                      </p:cBhvr>
                                      <p:tavLst>
                                        <p:tav tm="0">
                                          <p:val>
                                            <p:fltVal val="0"/>
                                          </p:val>
                                        </p:tav>
                                        <p:tav tm="100000">
                                          <p:val>
                                            <p:strVal val="#ppt_h"/>
                                          </p:val>
                                        </p:tav>
                                      </p:tavLst>
                                    </p:anim>
                                    <p:anim calcmode="lin" valueType="num">
                                      <p:cBhvr>
                                        <p:cTn id="25" dur="500" fill="hold"/>
                                        <p:tgtEl>
                                          <p:spTgt spid="6"/>
                                        </p:tgtEl>
                                        <p:attrNameLst>
                                          <p:attrName>style.rotation</p:attrName>
                                        </p:attrNameLst>
                                      </p:cBhvr>
                                      <p:tavLst>
                                        <p:tav tm="0">
                                          <p:val>
                                            <p:fltVal val="360"/>
                                          </p:val>
                                        </p:tav>
                                        <p:tav tm="100000">
                                          <p:val>
                                            <p:fltVal val="0"/>
                                          </p:val>
                                        </p:tav>
                                      </p:tavLst>
                                    </p:anim>
                                    <p:animEffect transition="in" filter="fade">
                                      <p:cBhvr>
                                        <p:cTn id="26"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Filing Process </a:t>
            </a:r>
            <a:r>
              <a:rPr lang="en-US" sz="2800" dirty="0" smtClean="0"/>
              <a:t>(cont.)</a:t>
            </a:r>
            <a:endParaRPr lang="en-US" dirty="0"/>
          </a:p>
        </p:txBody>
      </p:sp>
      <p:sp>
        <p:nvSpPr>
          <p:cNvPr id="4" name="Text Box 122"/>
          <p:cNvSpPr txBox="1">
            <a:spLocks noGrp="1" noChangeArrowheads="1"/>
          </p:cNvSpPr>
          <p:nvPr>
            <p:ph idx="1"/>
          </p:nvPr>
        </p:nvSpPr>
        <p:spPr bwMode="auto">
          <a:xfrm>
            <a:off x="457200" y="1447800"/>
            <a:ext cx="7239000" cy="769441"/>
          </a:xfrm>
          <a:prstGeom prst="rect">
            <a:avLst/>
          </a:prstGeom>
          <a:solidFill>
            <a:schemeClr val="accent1"/>
          </a:solidFill>
          <a:ln w="9525">
            <a:noFill/>
            <a:miter lim="800000"/>
            <a:headEnd/>
            <a:tailEnd/>
          </a:ln>
          <a:effectLst/>
        </p:spPr>
        <p:txBody>
          <a:bodyPr wrap="square">
            <a:spAutoFit/>
          </a:bodyPr>
          <a:lstStyle/>
          <a:p>
            <a:pPr>
              <a:buNone/>
            </a:pPr>
            <a:r>
              <a:rPr lang="en-US" sz="2200" i="0" dirty="0"/>
              <a:t>Place the files in the appropriate location for easy retrieval when needed</a:t>
            </a:r>
          </a:p>
        </p:txBody>
      </p:sp>
      <p:sp>
        <p:nvSpPr>
          <p:cNvPr id="5" name="Text Box 27"/>
          <p:cNvSpPr txBox="1">
            <a:spLocks noChangeArrowheads="1"/>
          </p:cNvSpPr>
          <p:nvPr/>
        </p:nvSpPr>
        <p:spPr bwMode="auto">
          <a:xfrm>
            <a:off x="457200" y="2286000"/>
            <a:ext cx="5562600" cy="400110"/>
          </a:xfrm>
          <a:prstGeom prst="rect">
            <a:avLst/>
          </a:prstGeom>
          <a:solidFill>
            <a:schemeClr val="accent1"/>
          </a:solidFill>
          <a:ln w="9525">
            <a:noFill/>
            <a:miter lim="800000"/>
            <a:headEnd/>
            <a:tailEnd/>
          </a:ln>
          <a:effectLst/>
        </p:spPr>
        <p:txBody>
          <a:bodyPr>
            <a:spAutoFit/>
          </a:bodyPr>
          <a:lstStyle/>
          <a:p>
            <a:r>
              <a:rPr lang="en-US" sz="2000" i="0" dirty="0"/>
              <a:t>Place files in order to save time when storing</a:t>
            </a:r>
          </a:p>
        </p:txBody>
      </p:sp>
      <p:sp>
        <p:nvSpPr>
          <p:cNvPr id="6" name="Text Box 25"/>
          <p:cNvSpPr txBox="1">
            <a:spLocks noChangeArrowheads="1"/>
          </p:cNvSpPr>
          <p:nvPr/>
        </p:nvSpPr>
        <p:spPr bwMode="auto">
          <a:xfrm>
            <a:off x="457200" y="2743200"/>
            <a:ext cx="4495800" cy="707886"/>
          </a:xfrm>
          <a:prstGeom prst="rect">
            <a:avLst/>
          </a:prstGeom>
          <a:solidFill>
            <a:schemeClr val="accent1"/>
          </a:solidFill>
          <a:ln w="9525">
            <a:noFill/>
            <a:miter lim="800000"/>
            <a:headEnd/>
            <a:tailEnd/>
          </a:ln>
          <a:effectLst/>
        </p:spPr>
        <p:txBody>
          <a:bodyPr>
            <a:spAutoFit/>
          </a:bodyPr>
          <a:lstStyle/>
          <a:p>
            <a:r>
              <a:rPr lang="en-US" sz="2000" i="0" dirty="0"/>
              <a:t>Add an identifying mark to ensure that the file is put in the correct place</a:t>
            </a:r>
          </a:p>
        </p:txBody>
      </p:sp>
      <p:sp>
        <p:nvSpPr>
          <p:cNvPr id="7" name="Text Box 23"/>
          <p:cNvSpPr txBox="1">
            <a:spLocks noChangeArrowheads="1"/>
          </p:cNvSpPr>
          <p:nvPr/>
        </p:nvSpPr>
        <p:spPr bwMode="auto">
          <a:xfrm>
            <a:off x="457200" y="3505200"/>
            <a:ext cx="3352800" cy="701675"/>
          </a:xfrm>
          <a:prstGeom prst="rect">
            <a:avLst/>
          </a:prstGeom>
          <a:solidFill>
            <a:schemeClr val="accent1"/>
          </a:solidFill>
          <a:ln w="9525">
            <a:noFill/>
            <a:miter lim="800000"/>
            <a:headEnd/>
            <a:tailEnd/>
          </a:ln>
          <a:effectLst/>
        </p:spPr>
        <p:txBody>
          <a:bodyPr>
            <a:spAutoFit/>
          </a:bodyPr>
          <a:lstStyle/>
          <a:p>
            <a:r>
              <a:rPr lang="en-US" sz="2000" i="0" dirty="0"/>
              <a:t>Name the file using the office classification system</a:t>
            </a:r>
          </a:p>
        </p:txBody>
      </p:sp>
      <p:sp>
        <p:nvSpPr>
          <p:cNvPr id="8" name="Text Box 76"/>
          <p:cNvSpPr txBox="1">
            <a:spLocks noChangeArrowheads="1"/>
          </p:cNvSpPr>
          <p:nvPr/>
        </p:nvSpPr>
        <p:spPr bwMode="auto">
          <a:xfrm>
            <a:off x="457200" y="4267200"/>
            <a:ext cx="1752600" cy="1311275"/>
          </a:xfrm>
          <a:prstGeom prst="rect">
            <a:avLst/>
          </a:prstGeom>
          <a:solidFill>
            <a:schemeClr val="accent1"/>
          </a:solidFill>
          <a:ln w="9525">
            <a:noFill/>
            <a:miter lim="800000"/>
            <a:headEnd/>
            <a:tailEnd/>
          </a:ln>
          <a:effectLst/>
        </p:spPr>
        <p:txBody>
          <a:bodyPr>
            <a:spAutoFit/>
          </a:bodyPr>
          <a:lstStyle/>
          <a:p>
            <a:r>
              <a:rPr lang="en-US" sz="2000" i="0" dirty="0"/>
              <a:t>Make sure document is ready to </a:t>
            </a:r>
          </a:p>
          <a:p>
            <a:r>
              <a:rPr lang="en-US" sz="2000" i="0" dirty="0"/>
              <a:t>be filed</a:t>
            </a:r>
          </a:p>
        </p:txBody>
      </p:sp>
      <p:grpSp>
        <p:nvGrpSpPr>
          <p:cNvPr id="9" name="Group 135"/>
          <p:cNvGrpSpPr>
            <a:grpSpLocks/>
          </p:cNvGrpSpPr>
          <p:nvPr/>
        </p:nvGrpSpPr>
        <p:grpSpPr bwMode="auto">
          <a:xfrm>
            <a:off x="2286000" y="4343400"/>
            <a:ext cx="1905000" cy="1219200"/>
            <a:chOff x="1440" y="3120"/>
            <a:chExt cx="1200" cy="768"/>
          </a:xfrm>
        </p:grpSpPr>
        <p:sp>
          <p:nvSpPr>
            <p:cNvPr id="10" name="Freeform 131"/>
            <p:cNvSpPr>
              <a:spLocks/>
            </p:cNvSpPr>
            <p:nvPr/>
          </p:nvSpPr>
          <p:spPr bwMode="auto">
            <a:xfrm flipV="1">
              <a:off x="1440" y="3120"/>
              <a:ext cx="962" cy="47"/>
            </a:xfrm>
            <a:custGeom>
              <a:avLst/>
              <a:gdLst/>
              <a:ahLst/>
              <a:cxnLst>
                <a:cxn ang="0">
                  <a:pos x="0" y="0"/>
                </a:cxn>
                <a:cxn ang="0">
                  <a:pos x="1106" y="0"/>
                </a:cxn>
              </a:cxnLst>
              <a:rect l="0" t="0" r="r" b="b"/>
              <a:pathLst>
                <a:path w="1106" h="1">
                  <a:moveTo>
                    <a:pt x="0" y="0"/>
                  </a:moveTo>
                  <a:lnTo>
                    <a:pt x="1106" y="0"/>
                  </a:lnTo>
                </a:path>
              </a:pathLst>
            </a:custGeom>
            <a:noFill/>
            <a:ln w="38100">
              <a:solidFill>
                <a:schemeClr val="tx1"/>
              </a:solidFill>
              <a:round/>
              <a:headEnd/>
              <a:tailEnd/>
            </a:ln>
            <a:effectLst/>
          </p:spPr>
          <p:txBody>
            <a:bodyPr/>
            <a:lstStyle/>
            <a:p>
              <a:endParaRPr lang="en-US"/>
            </a:p>
          </p:txBody>
        </p:sp>
        <p:sp>
          <p:nvSpPr>
            <p:cNvPr id="11" name="Text Box 132"/>
            <p:cNvSpPr txBox="1">
              <a:spLocks noChangeArrowheads="1"/>
            </p:cNvSpPr>
            <p:nvPr/>
          </p:nvSpPr>
          <p:spPr bwMode="auto">
            <a:xfrm>
              <a:off x="1536" y="3168"/>
              <a:ext cx="1104" cy="291"/>
            </a:xfrm>
            <a:prstGeom prst="rect">
              <a:avLst/>
            </a:prstGeom>
            <a:noFill/>
            <a:ln w="9525">
              <a:noFill/>
              <a:miter lim="800000"/>
              <a:headEnd/>
              <a:tailEnd/>
            </a:ln>
            <a:effectLst/>
          </p:spPr>
          <p:txBody>
            <a:bodyPr wrap="square">
              <a:spAutoFit/>
            </a:bodyPr>
            <a:lstStyle/>
            <a:p>
              <a:r>
                <a:rPr lang="en-US" sz="2400" b="1" i="0" dirty="0"/>
                <a:t>Inspecting</a:t>
              </a:r>
            </a:p>
          </p:txBody>
        </p:sp>
        <p:sp>
          <p:nvSpPr>
            <p:cNvPr id="12" name="Line 133"/>
            <p:cNvSpPr>
              <a:spLocks noChangeShapeType="1"/>
            </p:cNvSpPr>
            <p:nvPr/>
          </p:nvSpPr>
          <p:spPr bwMode="auto">
            <a:xfrm>
              <a:off x="1440" y="3168"/>
              <a:ext cx="0" cy="720"/>
            </a:xfrm>
            <a:prstGeom prst="line">
              <a:avLst/>
            </a:prstGeom>
            <a:noFill/>
            <a:ln w="38100">
              <a:solidFill>
                <a:schemeClr val="tx1"/>
              </a:solidFill>
              <a:round/>
              <a:headEnd/>
              <a:tailEnd/>
            </a:ln>
            <a:effectLst/>
          </p:spPr>
          <p:txBody>
            <a:bodyPr/>
            <a:lstStyle/>
            <a:p>
              <a:endParaRPr lang="en-US"/>
            </a:p>
          </p:txBody>
        </p:sp>
      </p:grpSp>
      <p:grpSp>
        <p:nvGrpSpPr>
          <p:cNvPr id="13" name="Group 138"/>
          <p:cNvGrpSpPr>
            <a:grpSpLocks/>
          </p:cNvGrpSpPr>
          <p:nvPr/>
        </p:nvGrpSpPr>
        <p:grpSpPr bwMode="auto">
          <a:xfrm>
            <a:off x="3886200" y="3581400"/>
            <a:ext cx="1412875" cy="838200"/>
            <a:chOff x="2448" y="2640"/>
            <a:chExt cx="890" cy="528"/>
          </a:xfrm>
        </p:grpSpPr>
        <p:sp>
          <p:nvSpPr>
            <p:cNvPr id="14" name="Text Box 17"/>
            <p:cNvSpPr txBox="1">
              <a:spLocks noChangeArrowheads="1"/>
            </p:cNvSpPr>
            <p:nvPr/>
          </p:nvSpPr>
          <p:spPr bwMode="auto">
            <a:xfrm>
              <a:off x="2496" y="2640"/>
              <a:ext cx="842" cy="288"/>
            </a:xfrm>
            <a:prstGeom prst="rect">
              <a:avLst/>
            </a:prstGeom>
            <a:noFill/>
            <a:ln w="9525">
              <a:noFill/>
              <a:miter lim="800000"/>
              <a:headEnd/>
              <a:tailEnd/>
            </a:ln>
            <a:effectLst/>
          </p:spPr>
          <p:txBody>
            <a:bodyPr wrap="none">
              <a:spAutoFit/>
            </a:bodyPr>
            <a:lstStyle/>
            <a:p>
              <a:r>
                <a:rPr lang="en-US" sz="2400" b="1" i="0" dirty="0"/>
                <a:t>Indexing</a:t>
              </a:r>
            </a:p>
          </p:txBody>
        </p:sp>
        <p:sp>
          <p:nvSpPr>
            <p:cNvPr id="15" name="Freeform 53"/>
            <p:cNvSpPr>
              <a:spLocks/>
            </p:cNvSpPr>
            <p:nvPr/>
          </p:nvSpPr>
          <p:spPr bwMode="auto">
            <a:xfrm>
              <a:off x="2448" y="2640"/>
              <a:ext cx="55" cy="528"/>
            </a:xfrm>
            <a:custGeom>
              <a:avLst/>
              <a:gdLst/>
              <a:ahLst/>
              <a:cxnLst>
                <a:cxn ang="0">
                  <a:pos x="0" y="784"/>
                </a:cxn>
                <a:cxn ang="0">
                  <a:pos x="0" y="0"/>
                </a:cxn>
              </a:cxnLst>
              <a:rect l="0" t="0" r="r" b="b"/>
              <a:pathLst>
                <a:path w="1" h="784">
                  <a:moveTo>
                    <a:pt x="0" y="784"/>
                  </a:moveTo>
                  <a:lnTo>
                    <a:pt x="0" y="0"/>
                  </a:lnTo>
                </a:path>
              </a:pathLst>
            </a:custGeom>
            <a:noFill/>
            <a:ln w="38100">
              <a:solidFill>
                <a:schemeClr val="tx1"/>
              </a:solidFill>
              <a:round/>
              <a:headEnd/>
              <a:tailEnd/>
            </a:ln>
            <a:effectLst/>
          </p:spPr>
          <p:txBody>
            <a:bodyPr/>
            <a:lstStyle/>
            <a:p>
              <a:endParaRPr lang="en-US"/>
            </a:p>
          </p:txBody>
        </p:sp>
      </p:grpSp>
      <p:grpSp>
        <p:nvGrpSpPr>
          <p:cNvPr id="16" name="Group 125"/>
          <p:cNvGrpSpPr>
            <a:grpSpLocks/>
          </p:cNvGrpSpPr>
          <p:nvPr/>
        </p:nvGrpSpPr>
        <p:grpSpPr bwMode="auto">
          <a:xfrm>
            <a:off x="5029198" y="2743200"/>
            <a:ext cx="1447799" cy="877887"/>
            <a:chOff x="3181" y="2049"/>
            <a:chExt cx="912" cy="553"/>
          </a:xfrm>
        </p:grpSpPr>
        <p:sp>
          <p:nvSpPr>
            <p:cNvPr id="17" name="Text Box 18"/>
            <p:cNvSpPr txBox="1">
              <a:spLocks noChangeArrowheads="1"/>
            </p:cNvSpPr>
            <p:nvPr/>
          </p:nvSpPr>
          <p:spPr bwMode="auto">
            <a:xfrm>
              <a:off x="3264" y="2064"/>
              <a:ext cx="829" cy="288"/>
            </a:xfrm>
            <a:prstGeom prst="rect">
              <a:avLst/>
            </a:prstGeom>
            <a:noFill/>
            <a:ln w="9525">
              <a:noFill/>
              <a:miter lim="800000"/>
              <a:headEnd/>
              <a:tailEnd/>
            </a:ln>
            <a:effectLst/>
          </p:spPr>
          <p:txBody>
            <a:bodyPr wrap="square">
              <a:spAutoFit/>
            </a:bodyPr>
            <a:lstStyle/>
            <a:p>
              <a:r>
                <a:rPr lang="en-US" sz="2400" b="1" i="0" dirty="0"/>
                <a:t>Coding</a:t>
              </a:r>
            </a:p>
          </p:txBody>
        </p:sp>
        <p:grpSp>
          <p:nvGrpSpPr>
            <p:cNvPr id="18" name="Group 94"/>
            <p:cNvGrpSpPr>
              <a:grpSpLocks/>
            </p:cNvGrpSpPr>
            <p:nvPr/>
          </p:nvGrpSpPr>
          <p:grpSpPr bwMode="auto">
            <a:xfrm>
              <a:off x="3181" y="2049"/>
              <a:ext cx="785" cy="553"/>
              <a:chOff x="2382" y="2728"/>
              <a:chExt cx="1038" cy="538"/>
            </a:xfrm>
          </p:grpSpPr>
          <p:sp>
            <p:nvSpPr>
              <p:cNvPr id="19" name="Freeform 56"/>
              <p:cNvSpPr>
                <a:spLocks/>
              </p:cNvSpPr>
              <p:nvPr/>
            </p:nvSpPr>
            <p:spPr bwMode="auto">
              <a:xfrm>
                <a:off x="2391" y="2736"/>
                <a:ext cx="1" cy="530"/>
              </a:xfrm>
              <a:custGeom>
                <a:avLst/>
                <a:gdLst/>
                <a:ahLst/>
                <a:cxnLst>
                  <a:cxn ang="0">
                    <a:pos x="0" y="530"/>
                  </a:cxn>
                  <a:cxn ang="0">
                    <a:pos x="0" y="0"/>
                  </a:cxn>
                </a:cxnLst>
                <a:rect l="0" t="0" r="r" b="b"/>
                <a:pathLst>
                  <a:path w="1" h="530">
                    <a:moveTo>
                      <a:pt x="0" y="530"/>
                    </a:moveTo>
                    <a:lnTo>
                      <a:pt x="0" y="0"/>
                    </a:lnTo>
                  </a:path>
                </a:pathLst>
              </a:custGeom>
              <a:noFill/>
              <a:ln w="38100">
                <a:solidFill>
                  <a:schemeClr val="tx1"/>
                </a:solidFill>
                <a:round/>
                <a:headEnd/>
                <a:tailEnd/>
              </a:ln>
              <a:effectLst/>
            </p:spPr>
            <p:txBody>
              <a:bodyPr/>
              <a:lstStyle/>
              <a:p>
                <a:endParaRPr lang="en-US"/>
              </a:p>
            </p:txBody>
          </p:sp>
          <p:sp>
            <p:nvSpPr>
              <p:cNvPr id="20" name="Freeform 62"/>
              <p:cNvSpPr>
                <a:spLocks/>
              </p:cNvSpPr>
              <p:nvPr/>
            </p:nvSpPr>
            <p:spPr bwMode="auto">
              <a:xfrm>
                <a:off x="2382" y="2728"/>
                <a:ext cx="1038" cy="2"/>
              </a:xfrm>
              <a:custGeom>
                <a:avLst/>
                <a:gdLst/>
                <a:ahLst/>
                <a:cxnLst>
                  <a:cxn ang="0">
                    <a:pos x="0" y="0"/>
                  </a:cxn>
                  <a:cxn ang="0">
                    <a:pos x="1038" y="2"/>
                  </a:cxn>
                </a:cxnLst>
                <a:rect l="0" t="0" r="r" b="b"/>
                <a:pathLst>
                  <a:path w="1038" h="2">
                    <a:moveTo>
                      <a:pt x="0" y="0"/>
                    </a:moveTo>
                    <a:lnTo>
                      <a:pt x="1038" y="2"/>
                    </a:lnTo>
                  </a:path>
                </a:pathLst>
              </a:custGeom>
              <a:noFill/>
              <a:ln w="38100">
                <a:solidFill>
                  <a:schemeClr val="tx1"/>
                </a:solidFill>
                <a:round/>
                <a:headEnd/>
                <a:tailEnd/>
              </a:ln>
              <a:effectLst/>
            </p:spPr>
            <p:txBody>
              <a:bodyPr/>
              <a:lstStyle/>
              <a:p>
                <a:endParaRPr lang="en-US"/>
              </a:p>
            </p:txBody>
          </p:sp>
        </p:grpSp>
      </p:grpSp>
      <p:sp>
        <p:nvSpPr>
          <p:cNvPr id="21" name="Line 128"/>
          <p:cNvSpPr>
            <a:spLocks noChangeShapeType="1"/>
          </p:cNvSpPr>
          <p:nvPr/>
        </p:nvSpPr>
        <p:spPr bwMode="auto">
          <a:xfrm>
            <a:off x="3886200" y="3581400"/>
            <a:ext cx="1143000" cy="0"/>
          </a:xfrm>
          <a:prstGeom prst="line">
            <a:avLst/>
          </a:prstGeom>
          <a:noFill/>
          <a:ln w="38100">
            <a:solidFill>
              <a:schemeClr val="tx1"/>
            </a:solidFill>
            <a:round/>
            <a:headEnd/>
            <a:tailEnd/>
          </a:ln>
          <a:effectLst/>
        </p:spPr>
        <p:txBody>
          <a:bodyPr/>
          <a:lstStyle/>
          <a:p>
            <a:endParaRPr lang="en-US"/>
          </a:p>
        </p:txBody>
      </p:sp>
      <p:grpSp>
        <p:nvGrpSpPr>
          <p:cNvPr id="22" name="Group 123"/>
          <p:cNvGrpSpPr>
            <a:grpSpLocks/>
          </p:cNvGrpSpPr>
          <p:nvPr/>
        </p:nvGrpSpPr>
        <p:grpSpPr bwMode="auto">
          <a:xfrm>
            <a:off x="6248400" y="2286005"/>
            <a:ext cx="1549400" cy="533401"/>
            <a:chOff x="3929" y="1728"/>
            <a:chExt cx="976" cy="336"/>
          </a:xfrm>
        </p:grpSpPr>
        <p:sp>
          <p:nvSpPr>
            <p:cNvPr id="23" name="Text Box 118"/>
            <p:cNvSpPr txBox="1">
              <a:spLocks noChangeArrowheads="1"/>
            </p:cNvSpPr>
            <p:nvPr/>
          </p:nvSpPr>
          <p:spPr bwMode="auto">
            <a:xfrm>
              <a:off x="3929" y="1729"/>
              <a:ext cx="816" cy="288"/>
            </a:xfrm>
            <a:prstGeom prst="rect">
              <a:avLst/>
            </a:prstGeom>
            <a:noFill/>
            <a:ln w="9525">
              <a:noFill/>
              <a:miter lim="800000"/>
              <a:headEnd/>
              <a:tailEnd/>
            </a:ln>
            <a:effectLst/>
          </p:spPr>
          <p:txBody>
            <a:bodyPr wrap="square">
              <a:spAutoFit/>
            </a:bodyPr>
            <a:lstStyle/>
            <a:p>
              <a:r>
                <a:rPr lang="en-US" sz="2400" b="1" i="0" dirty="0"/>
                <a:t>Sorting</a:t>
              </a:r>
            </a:p>
          </p:txBody>
        </p:sp>
        <p:grpSp>
          <p:nvGrpSpPr>
            <p:cNvPr id="24" name="Group 119"/>
            <p:cNvGrpSpPr>
              <a:grpSpLocks/>
            </p:cNvGrpSpPr>
            <p:nvPr/>
          </p:nvGrpSpPr>
          <p:grpSpPr bwMode="auto">
            <a:xfrm>
              <a:off x="3936" y="1728"/>
              <a:ext cx="969" cy="336"/>
              <a:chOff x="3401" y="2207"/>
              <a:chExt cx="1017" cy="532"/>
            </a:xfrm>
          </p:grpSpPr>
          <p:sp>
            <p:nvSpPr>
              <p:cNvPr id="25" name="Freeform 120"/>
              <p:cNvSpPr>
                <a:spLocks/>
              </p:cNvSpPr>
              <p:nvPr/>
            </p:nvSpPr>
            <p:spPr bwMode="auto">
              <a:xfrm>
                <a:off x="3411" y="2208"/>
                <a:ext cx="1" cy="531"/>
              </a:xfrm>
              <a:custGeom>
                <a:avLst/>
                <a:gdLst/>
                <a:ahLst/>
                <a:cxnLst>
                  <a:cxn ang="0">
                    <a:pos x="1" y="531"/>
                  </a:cxn>
                  <a:cxn ang="0">
                    <a:pos x="0" y="0"/>
                  </a:cxn>
                </a:cxnLst>
                <a:rect l="0" t="0" r="r" b="b"/>
                <a:pathLst>
                  <a:path w="1" h="531">
                    <a:moveTo>
                      <a:pt x="1" y="531"/>
                    </a:moveTo>
                    <a:lnTo>
                      <a:pt x="0" y="0"/>
                    </a:lnTo>
                  </a:path>
                </a:pathLst>
              </a:custGeom>
              <a:noFill/>
              <a:ln w="38100">
                <a:solidFill>
                  <a:schemeClr val="tx1"/>
                </a:solidFill>
                <a:round/>
                <a:headEnd/>
                <a:tailEnd/>
              </a:ln>
              <a:effectLst/>
            </p:spPr>
            <p:txBody>
              <a:bodyPr/>
              <a:lstStyle/>
              <a:p>
                <a:endParaRPr lang="en-US"/>
              </a:p>
            </p:txBody>
          </p:sp>
          <p:sp>
            <p:nvSpPr>
              <p:cNvPr id="26" name="Freeform 121"/>
              <p:cNvSpPr>
                <a:spLocks/>
              </p:cNvSpPr>
              <p:nvPr/>
            </p:nvSpPr>
            <p:spPr bwMode="auto">
              <a:xfrm>
                <a:off x="3401" y="2207"/>
                <a:ext cx="1017" cy="1"/>
              </a:xfrm>
              <a:custGeom>
                <a:avLst/>
                <a:gdLst/>
                <a:ahLst/>
                <a:cxnLst>
                  <a:cxn ang="0">
                    <a:pos x="0" y="0"/>
                  </a:cxn>
                  <a:cxn ang="0">
                    <a:pos x="1017" y="1"/>
                  </a:cxn>
                </a:cxnLst>
                <a:rect l="0" t="0" r="r" b="b"/>
                <a:pathLst>
                  <a:path w="1017" h="1">
                    <a:moveTo>
                      <a:pt x="0" y="0"/>
                    </a:moveTo>
                    <a:lnTo>
                      <a:pt x="1017" y="1"/>
                    </a:lnTo>
                  </a:path>
                </a:pathLst>
              </a:custGeom>
              <a:noFill/>
              <a:ln w="38100">
                <a:solidFill>
                  <a:schemeClr val="tx1"/>
                </a:solidFill>
                <a:round/>
                <a:headEnd/>
                <a:tailEnd/>
              </a:ln>
              <a:effectLst/>
            </p:spPr>
            <p:txBody>
              <a:bodyPr/>
              <a:lstStyle/>
              <a:p>
                <a:endParaRPr lang="en-US"/>
              </a:p>
            </p:txBody>
          </p:sp>
        </p:grpSp>
      </p:grpSp>
      <p:grpSp>
        <p:nvGrpSpPr>
          <p:cNvPr id="28" name="Group 137"/>
          <p:cNvGrpSpPr>
            <a:grpSpLocks/>
          </p:cNvGrpSpPr>
          <p:nvPr/>
        </p:nvGrpSpPr>
        <p:grpSpPr bwMode="auto">
          <a:xfrm>
            <a:off x="7772400" y="1447800"/>
            <a:ext cx="1371600" cy="838200"/>
            <a:chOff x="4896" y="1200"/>
            <a:chExt cx="740" cy="528"/>
          </a:xfrm>
        </p:grpSpPr>
        <p:sp>
          <p:nvSpPr>
            <p:cNvPr id="29" name="Text Box 20"/>
            <p:cNvSpPr txBox="1">
              <a:spLocks noChangeArrowheads="1"/>
            </p:cNvSpPr>
            <p:nvPr/>
          </p:nvSpPr>
          <p:spPr bwMode="auto">
            <a:xfrm>
              <a:off x="4912" y="1200"/>
              <a:ext cx="724" cy="523"/>
            </a:xfrm>
            <a:prstGeom prst="rect">
              <a:avLst/>
            </a:prstGeom>
            <a:noFill/>
            <a:ln w="9525">
              <a:noFill/>
              <a:miter lim="800000"/>
              <a:headEnd/>
              <a:tailEnd/>
            </a:ln>
            <a:effectLst/>
          </p:spPr>
          <p:txBody>
            <a:bodyPr wrap="square">
              <a:spAutoFit/>
            </a:bodyPr>
            <a:lstStyle/>
            <a:p>
              <a:r>
                <a:rPr lang="en-US" sz="2400" b="1" i="0" dirty="0"/>
                <a:t>Storing</a:t>
              </a:r>
            </a:p>
          </p:txBody>
        </p:sp>
        <p:grpSp>
          <p:nvGrpSpPr>
            <p:cNvPr id="30" name="Group 136"/>
            <p:cNvGrpSpPr>
              <a:grpSpLocks/>
            </p:cNvGrpSpPr>
            <p:nvPr/>
          </p:nvGrpSpPr>
          <p:grpSpPr bwMode="auto">
            <a:xfrm>
              <a:off x="4896" y="1200"/>
              <a:ext cx="672" cy="528"/>
              <a:chOff x="4896" y="1200"/>
              <a:chExt cx="672" cy="528"/>
            </a:xfrm>
          </p:grpSpPr>
          <p:sp>
            <p:nvSpPr>
              <p:cNvPr id="31" name="Freeform 65"/>
              <p:cNvSpPr>
                <a:spLocks/>
              </p:cNvSpPr>
              <p:nvPr/>
            </p:nvSpPr>
            <p:spPr bwMode="auto">
              <a:xfrm>
                <a:off x="4896" y="1200"/>
                <a:ext cx="1" cy="528"/>
              </a:xfrm>
              <a:custGeom>
                <a:avLst/>
                <a:gdLst/>
                <a:ahLst/>
                <a:cxnLst>
                  <a:cxn ang="0">
                    <a:pos x="1" y="528"/>
                  </a:cxn>
                  <a:cxn ang="0">
                    <a:pos x="0" y="0"/>
                  </a:cxn>
                </a:cxnLst>
                <a:rect l="0" t="0" r="r" b="b"/>
                <a:pathLst>
                  <a:path w="1" h="528">
                    <a:moveTo>
                      <a:pt x="1" y="528"/>
                    </a:moveTo>
                    <a:lnTo>
                      <a:pt x="0" y="0"/>
                    </a:lnTo>
                  </a:path>
                </a:pathLst>
              </a:custGeom>
              <a:noFill/>
              <a:ln w="38100">
                <a:solidFill>
                  <a:schemeClr val="tx1"/>
                </a:solidFill>
                <a:round/>
                <a:headEnd/>
                <a:tailEnd/>
              </a:ln>
              <a:effectLst/>
            </p:spPr>
            <p:txBody>
              <a:bodyPr/>
              <a:lstStyle/>
              <a:p>
                <a:endParaRPr lang="en-US"/>
              </a:p>
            </p:txBody>
          </p:sp>
          <p:sp>
            <p:nvSpPr>
              <p:cNvPr id="32" name="Freeform 66"/>
              <p:cNvSpPr>
                <a:spLocks/>
              </p:cNvSpPr>
              <p:nvPr/>
            </p:nvSpPr>
            <p:spPr bwMode="auto">
              <a:xfrm>
                <a:off x="4896" y="1200"/>
                <a:ext cx="672" cy="47"/>
              </a:xfrm>
              <a:custGeom>
                <a:avLst/>
                <a:gdLst/>
                <a:ahLst/>
                <a:cxnLst>
                  <a:cxn ang="0">
                    <a:pos x="0" y="0"/>
                  </a:cxn>
                  <a:cxn ang="0">
                    <a:pos x="1106" y="0"/>
                  </a:cxn>
                </a:cxnLst>
                <a:rect l="0" t="0" r="r" b="b"/>
                <a:pathLst>
                  <a:path w="1106" h="1">
                    <a:moveTo>
                      <a:pt x="0" y="0"/>
                    </a:moveTo>
                    <a:lnTo>
                      <a:pt x="1106" y="0"/>
                    </a:lnTo>
                  </a:path>
                </a:pathLst>
              </a:custGeom>
              <a:noFill/>
              <a:ln w="38100">
                <a:solidFill>
                  <a:schemeClr val="tx1"/>
                </a:solidFill>
                <a:round/>
                <a:headEnd/>
                <a:tailEnd/>
              </a:ln>
              <a:effectLst/>
            </p:spPr>
            <p:txBody>
              <a:bodyPr/>
              <a:lstStyle/>
              <a:p>
                <a:endParaRPr lang="en-US"/>
              </a:p>
            </p:txBody>
          </p:sp>
        </p:grpSp>
      </p:grpSp>
      <p:sp>
        <p:nvSpPr>
          <p:cNvPr id="33" name="WordArt 5"/>
          <p:cNvSpPr>
            <a:spLocks noChangeArrowheads="1" noChangeShapeType="1" noTextEdit="1"/>
          </p:cNvSpPr>
          <p:nvPr/>
        </p:nvSpPr>
        <p:spPr bwMode="auto">
          <a:xfrm>
            <a:off x="4953000" y="4572000"/>
            <a:ext cx="3733800" cy="609600"/>
          </a:xfrm>
          <a:prstGeom prst="rect">
            <a:avLst/>
          </a:prstGeom>
        </p:spPr>
        <p:txBody>
          <a:bodyPr wrap="none" fromWordArt="1">
            <a:prstTxWarp prst="textPlain">
              <a:avLst>
                <a:gd name="adj" fmla="val 50000"/>
              </a:avLst>
            </a:prstTxWarp>
          </a:bodyPr>
          <a:lstStyle/>
          <a:p>
            <a:pPr algn="ctr"/>
            <a:r>
              <a:rPr lang="en-US" sz="3600" kern="10" dirty="0">
                <a:ln w="9525">
                  <a:solidFill>
                    <a:schemeClr val="bg2"/>
                  </a:solidFill>
                  <a:round/>
                  <a:headEnd/>
                  <a:tailEnd/>
                </a:ln>
                <a:solidFill>
                  <a:srgbClr val="336699"/>
                </a:solidFill>
                <a:effectLst>
                  <a:outerShdw dist="45791" dir="2021404" algn="ctr" rotWithShape="0">
                    <a:srgbClr val="B2B2B2">
                      <a:alpha val="80000"/>
                    </a:srgbClr>
                  </a:outerShdw>
                </a:effectLst>
                <a:latin typeface="Times New Roman"/>
                <a:cs typeface="Times New Roman"/>
              </a:rPr>
              <a:t>5 Steps to Filing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backsp.wav"/>
                                        </p:tgtEl>
                                      </p:cMediaNode>
                                    </p:audio>
                                  </p:sub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0-#ppt_w/2"/>
                                          </p:val>
                                        </p:tav>
                                        <p:tav tm="100000">
                                          <p:val>
                                            <p:strVal val="#ppt_x"/>
                                          </p:val>
                                        </p:tav>
                                      </p:tavLst>
                                    </p:anim>
                                    <p:anim calcmode="lin" valueType="num">
                                      <p:cBhvr additive="base">
                                        <p:cTn id="14" dur="500" fill="hold"/>
                                        <p:tgtEl>
                                          <p:spTgt spid="5"/>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2" name="backsp.wav"/>
                                        </p:tgtEl>
                                      </p:cMediaNode>
                                    </p:audio>
                                  </p:sub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0-#ppt_w/2"/>
                                          </p:val>
                                        </p:tav>
                                        <p:tav tm="100000">
                                          <p:val>
                                            <p:strVal val="#ppt_x"/>
                                          </p:val>
                                        </p:tav>
                                      </p:tavLst>
                                    </p:anim>
                                    <p:anim calcmode="lin" valueType="num">
                                      <p:cBhvr additive="base">
                                        <p:cTn id="20" dur="500" fill="hold"/>
                                        <p:tgtEl>
                                          <p:spTgt spid="6"/>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2" name="backsp.wav"/>
                                        </p:tgtEl>
                                      </p:cMediaNode>
                                    </p:audio>
                                  </p:sub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0-#ppt_w/2"/>
                                          </p:val>
                                        </p:tav>
                                        <p:tav tm="100000">
                                          <p:val>
                                            <p:strVal val="#ppt_x"/>
                                          </p:val>
                                        </p:tav>
                                      </p:tavLst>
                                    </p:anim>
                                    <p:anim calcmode="lin" valueType="num">
                                      <p:cBhvr additive="base">
                                        <p:cTn id="26" dur="500" fill="hold"/>
                                        <p:tgtEl>
                                          <p:spTgt spid="7"/>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3"/>
                                            </p:cond>
                                          </p:stCondLst>
                                          <p:endCondLst>
                                            <p:cond evt="onStopAudio" delay="0">
                                              <p:tgtEl>
                                                <p:sldTgt/>
                                              </p:tgtEl>
                                            </p:cond>
                                          </p:endCondLst>
                                        </p:cTn>
                                        <p:tgtEl>
                                          <p:sndTgt r:embed="rId2" name="backsp.wav"/>
                                        </p:tgtEl>
                                      </p:cMediaNode>
                                    </p:audio>
                                  </p:sub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500" fill="hold"/>
                                        <p:tgtEl>
                                          <p:spTgt spid="8"/>
                                        </p:tgtEl>
                                        <p:attrNameLst>
                                          <p:attrName>ppt_x</p:attrName>
                                        </p:attrNameLst>
                                      </p:cBhvr>
                                      <p:tavLst>
                                        <p:tav tm="0">
                                          <p:val>
                                            <p:strVal val="0-#ppt_w/2"/>
                                          </p:val>
                                        </p:tav>
                                        <p:tav tm="100000">
                                          <p:val>
                                            <p:strVal val="#ppt_x"/>
                                          </p:val>
                                        </p:tav>
                                      </p:tavLst>
                                    </p:anim>
                                    <p:anim calcmode="lin" valueType="num">
                                      <p:cBhvr additive="base">
                                        <p:cTn id="32" dur="500" fill="hold"/>
                                        <p:tgtEl>
                                          <p:spTgt spid="8"/>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9"/>
                                            </p:cond>
                                          </p:stCondLst>
                                          <p:endCondLst>
                                            <p:cond evt="onStopAudio" delay="0">
                                              <p:tgtEl>
                                                <p:sldTgt/>
                                              </p:tgtEl>
                                            </p:cond>
                                          </p:endCondLst>
                                        </p:cTn>
                                        <p:tgtEl>
                                          <p:sndTgt r:embed="rId2" name="backsp.wav"/>
                                        </p:tgtEl>
                                      </p:cMediaNode>
                                    </p:audio>
                                  </p:sub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9"/>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13"/>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6"/>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1"/>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22"/>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autoUpdateAnimBg="0"/>
      <p:bldP spid="5" grpId="0" animBg="1" autoUpdateAnimBg="0"/>
      <p:bldP spid="6" grpId="0" animBg="1" autoUpdateAnimBg="0"/>
      <p:bldP spid="7" grpId="0" animBg="1" autoUpdateAnimBg="0"/>
      <p:bldP spid="8" grpId="0" animBg="1" autoUpdateAnimBg="0"/>
      <p:bldP spid="21"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001000" cy="868362"/>
          </a:xfrm>
        </p:spPr>
        <p:txBody>
          <a:bodyPr>
            <a:normAutofit fontScale="90000"/>
          </a:bodyPr>
          <a:lstStyle/>
          <a:p>
            <a:r>
              <a:rPr lang="en-US" b="1" dirty="0"/>
              <a:t>Benefits of medical records:</a:t>
            </a:r>
            <a:r>
              <a:rPr lang="en-US" dirty="0"/>
              <a:t/>
            </a:r>
            <a:br>
              <a:rPr lang="en-US" dirty="0"/>
            </a:br>
            <a:endParaRPr lang="en-US" dirty="0"/>
          </a:p>
        </p:txBody>
      </p:sp>
      <p:sp>
        <p:nvSpPr>
          <p:cNvPr id="3" name="Content Placeholder 2"/>
          <p:cNvSpPr>
            <a:spLocks noGrp="1"/>
          </p:cNvSpPr>
          <p:nvPr>
            <p:ph idx="1"/>
          </p:nvPr>
        </p:nvSpPr>
        <p:spPr>
          <a:xfrm>
            <a:off x="457200" y="1066800"/>
            <a:ext cx="8229600" cy="5059363"/>
          </a:xfrm>
        </p:spPr>
        <p:txBody>
          <a:bodyPr>
            <a:normAutofit fontScale="70000" lnSpcReduction="20000"/>
          </a:bodyPr>
          <a:lstStyle/>
          <a:p>
            <a:r>
              <a:rPr lang="en-US" dirty="0"/>
              <a:t>Medical record serves as an easy reference for providing continuity in patient care</a:t>
            </a:r>
            <a:r>
              <a:rPr lang="en-US" dirty="0" smtClean="0"/>
              <a:t>.</a:t>
            </a:r>
            <a:endParaRPr lang="en-US" dirty="0"/>
          </a:p>
          <a:p>
            <a:r>
              <a:rPr lang="en-US" dirty="0"/>
              <a:t>Medical record serves as a means of doctor’s self assessment</a:t>
            </a:r>
            <a:r>
              <a:rPr lang="en-US" dirty="0" smtClean="0"/>
              <a:t>.</a:t>
            </a:r>
            <a:r>
              <a:rPr lang="en-US" dirty="0"/>
              <a:t> </a:t>
            </a:r>
          </a:p>
          <a:p>
            <a:r>
              <a:rPr lang="en-US" dirty="0"/>
              <a:t>Medical records provide pertinent patient care information to authorize organizations.</a:t>
            </a:r>
          </a:p>
          <a:p>
            <a:r>
              <a:rPr lang="en-US" dirty="0"/>
              <a:t>The records are important to the public health authorities as they contain reliable information regarding morbidity and mortality patterns</a:t>
            </a:r>
            <a:r>
              <a:rPr lang="en-US" dirty="0" smtClean="0"/>
              <a:t>.</a:t>
            </a:r>
            <a:endParaRPr lang="en-US" dirty="0"/>
          </a:p>
          <a:p>
            <a:r>
              <a:rPr lang="en-US" dirty="0"/>
              <a:t>Medical record provides patient care information to third party payers</a:t>
            </a:r>
            <a:r>
              <a:rPr lang="en-US" dirty="0" smtClean="0"/>
              <a:t>.</a:t>
            </a:r>
            <a:r>
              <a:rPr lang="en-US" dirty="0"/>
              <a:t> </a:t>
            </a:r>
          </a:p>
          <a:p>
            <a:r>
              <a:rPr lang="en-US" dirty="0"/>
              <a:t>Medical record render clinical and administrative data required for medical research purposes</a:t>
            </a:r>
            <a:r>
              <a:rPr lang="en-US" dirty="0" smtClean="0"/>
              <a:t>.</a:t>
            </a:r>
            <a:endParaRPr lang="en-US" dirty="0"/>
          </a:p>
          <a:p>
            <a:r>
              <a:rPr lang="en-US" dirty="0"/>
              <a:t>Medical records protect the patient, physician as well as the health care institution and its employees in the event of litigation.</a:t>
            </a:r>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563562"/>
          </a:xfrm>
        </p:spPr>
        <p:txBody>
          <a:bodyPr>
            <a:normAutofit/>
          </a:bodyPr>
          <a:lstStyle/>
          <a:p>
            <a:pPr algn="l"/>
            <a:r>
              <a:rPr lang="en-US" sz="2700" b="1" dirty="0" smtClean="0"/>
              <a:t>No</a:t>
            </a:r>
            <a:r>
              <a:rPr lang="en-US" sz="2700" b="1" dirty="0"/>
              <a:t>. of records audited department wise</a:t>
            </a:r>
            <a:endParaRPr lang="en-US" sz="2700" dirty="0"/>
          </a:p>
        </p:txBody>
      </p:sp>
      <p:graphicFrame>
        <p:nvGraphicFramePr>
          <p:cNvPr id="4" name="Content Placeholder 3"/>
          <p:cNvGraphicFramePr>
            <a:graphicFrameLocks noGrp="1"/>
          </p:cNvGraphicFramePr>
          <p:nvPr>
            <p:ph idx="1"/>
          </p:nvPr>
        </p:nvGraphicFramePr>
        <p:xfrm>
          <a:off x="0" y="838200"/>
          <a:ext cx="9144000" cy="60198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50838"/>
            <a:ext cx="8458200" cy="715962"/>
          </a:xfrm>
        </p:spPr>
        <p:txBody>
          <a:bodyPr/>
          <a:lstStyle/>
          <a:p>
            <a:pPr algn="ctr"/>
            <a:r>
              <a:rPr lang="en-US" sz="3600" b="1" dirty="0" smtClean="0">
                <a:latin typeface="Tahoma" pitchFamily="34" charset="0"/>
                <a:cs typeface="Tahoma" pitchFamily="34" charset="0"/>
              </a:rPr>
              <a:t>ABOUT THE ORGANISATION</a:t>
            </a:r>
            <a:endParaRPr lang="en-US" sz="3600" b="1" dirty="0">
              <a:latin typeface="Tahoma" pitchFamily="34" charset="0"/>
              <a:cs typeface="Tahoma" pitchFamily="34" charset="0"/>
            </a:endParaRPr>
          </a:p>
        </p:txBody>
      </p:sp>
      <p:sp>
        <p:nvSpPr>
          <p:cNvPr id="3" name="Content Placeholder 2"/>
          <p:cNvSpPr>
            <a:spLocks noGrp="1"/>
          </p:cNvSpPr>
          <p:nvPr>
            <p:ph idx="1"/>
          </p:nvPr>
        </p:nvSpPr>
        <p:spPr>
          <a:xfrm>
            <a:off x="457200" y="1143000"/>
            <a:ext cx="7924800" cy="5334000"/>
          </a:xfrm>
        </p:spPr>
        <p:txBody>
          <a:bodyPr/>
          <a:lstStyle/>
          <a:p>
            <a:pPr algn="just"/>
            <a:r>
              <a:rPr lang="en-US" sz="2400" dirty="0" smtClean="0">
                <a:solidFill>
                  <a:schemeClr val="tx1"/>
                </a:solidFill>
                <a:latin typeface="Tahoma" pitchFamily="34" charset="0"/>
                <a:cs typeface="Tahoma" pitchFamily="34" charset="0"/>
              </a:rPr>
              <a:t>Park Hospital, Gurgaon is an ambitious initiative from the house of Park.</a:t>
            </a:r>
          </a:p>
          <a:p>
            <a:pPr algn="just"/>
            <a:endParaRPr lang="en-US" sz="2400" dirty="0" smtClean="0">
              <a:solidFill>
                <a:schemeClr val="tx1"/>
              </a:solidFill>
              <a:latin typeface="Tahoma" pitchFamily="34" charset="0"/>
              <a:cs typeface="Tahoma" pitchFamily="34" charset="0"/>
            </a:endParaRPr>
          </a:p>
          <a:p>
            <a:pPr algn="just"/>
            <a:r>
              <a:rPr lang="en-US" sz="2400" dirty="0" smtClean="0">
                <a:solidFill>
                  <a:schemeClr val="tx1"/>
                </a:solidFill>
                <a:latin typeface="Tahoma" pitchFamily="34" charset="0"/>
                <a:cs typeface="Tahoma" pitchFamily="34" charset="0"/>
              </a:rPr>
              <a:t>A branch of Park Group of Hospitals having branches in South Delhi, West Delhi, Faridabad and other upcoming hospitals in </a:t>
            </a:r>
            <a:r>
              <a:rPr lang="en-US" sz="2400" dirty="0" err="1" smtClean="0">
                <a:solidFill>
                  <a:schemeClr val="tx1"/>
                </a:solidFill>
                <a:latin typeface="Tahoma" pitchFamily="34" charset="0"/>
                <a:cs typeface="Tahoma" pitchFamily="34" charset="0"/>
              </a:rPr>
              <a:t>Panipat</a:t>
            </a:r>
            <a:r>
              <a:rPr lang="en-US" sz="2400" dirty="0" smtClean="0">
                <a:solidFill>
                  <a:schemeClr val="tx1"/>
                </a:solidFill>
                <a:latin typeface="Tahoma" pitchFamily="34" charset="0"/>
                <a:cs typeface="Tahoma" pitchFamily="34" charset="0"/>
              </a:rPr>
              <a:t> and Cancer Hospital in West Delhi</a:t>
            </a:r>
          </a:p>
          <a:p>
            <a:pPr algn="just">
              <a:buNone/>
            </a:pPr>
            <a:endParaRPr lang="en-US" sz="2400" dirty="0" smtClean="0">
              <a:solidFill>
                <a:schemeClr val="tx1"/>
              </a:solidFill>
              <a:latin typeface="Tahoma" pitchFamily="34" charset="0"/>
              <a:cs typeface="Tahoma" pitchFamily="34" charset="0"/>
            </a:endParaRPr>
          </a:p>
          <a:p>
            <a:pPr algn="just"/>
            <a:r>
              <a:rPr lang="en-US" sz="2400" dirty="0" smtClean="0">
                <a:solidFill>
                  <a:schemeClr val="tx1"/>
                </a:solidFill>
                <a:latin typeface="Tahoma" pitchFamily="34" charset="0"/>
                <a:cs typeface="Tahoma" pitchFamily="34" charset="0"/>
              </a:rPr>
              <a:t>It is a 250 bed super-specialty hospital , fully-equipped with all state-of-the-art medical facilities.</a:t>
            </a:r>
          </a:p>
          <a:p>
            <a:pPr algn="just"/>
            <a:endParaRPr lang="en-US" sz="2400" dirty="0" smtClean="0">
              <a:solidFill>
                <a:schemeClr val="tx1"/>
              </a:solidFill>
              <a:latin typeface="Tahoma" pitchFamily="34" charset="0"/>
              <a:cs typeface="Tahoma" pitchFamily="34" charset="0"/>
            </a:endParaRPr>
          </a:p>
          <a:p>
            <a:pPr algn="just"/>
            <a:endParaRPr lang="en-US" sz="2400" dirty="0">
              <a:solidFill>
                <a:schemeClr val="tx1"/>
              </a:solidFill>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868362"/>
          </a:xfrm>
        </p:spPr>
        <p:txBody>
          <a:bodyPr>
            <a:normAutofit/>
          </a:bodyPr>
          <a:lstStyle/>
          <a:p>
            <a:pPr algn="l"/>
            <a:r>
              <a:rPr lang="en-US" sz="2400" b="1" dirty="0"/>
              <a:t>Results acc to </a:t>
            </a:r>
            <a:r>
              <a:rPr lang="en-US" sz="2400" b="1" dirty="0" err="1"/>
              <a:t>specialities</a:t>
            </a:r>
            <a:endParaRPr lang="en-US" sz="2400" dirty="0"/>
          </a:p>
        </p:txBody>
      </p:sp>
      <p:graphicFrame>
        <p:nvGraphicFramePr>
          <p:cNvPr id="4" name="Content Placeholder 3"/>
          <p:cNvGraphicFramePr>
            <a:graphicFrameLocks noGrp="1"/>
          </p:cNvGraphicFramePr>
          <p:nvPr>
            <p:ph idx="1"/>
          </p:nvPr>
        </p:nvGraphicFramePr>
        <p:xfrm>
          <a:off x="0" y="609600"/>
          <a:ext cx="9144000" cy="62484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0" y="0"/>
          <a:ext cx="9144000" cy="6858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nvPr>
        </p:nvGraphicFramePr>
        <p:xfrm>
          <a:off x="0" y="0"/>
          <a:ext cx="9144000" cy="6858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nvPr>
        </p:nvGraphicFramePr>
        <p:xfrm>
          <a:off x="0" y="0"/>
          <a:ext cx="9144000" cy="6858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nvPr>
        </p:nvGraphicFramePr>
        <p:xfrm>
          <a:off x="0" y="0"/>
          <a:ext cx="9144000" cy="6858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nvPr>
        </p:nvGraphicFramePr>
        <p:xfrm>
          <a:off x="0" y="0"/>
          <a:ext cx="9144000" cy="6858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nvPr>
        </p:nvGraphicFramePr>
        <p:xfrm>
          <a:off x="0" y="0"/>
          <a:ext cx="9144000" cy="6858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nvPr>
        </p:nvGraphicFramePr>
        <p:xfrm>
          <a:off x="0" y="0"/>
          <a:ext cx="9144000" cy="6858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nvPr>
        </p:nvGraphicFramePr>
        <p:xfrm>
          <a:off x="0" y="0"/>
          <a:ext cx="9144000" cy="6858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smtClean="0"/>
              <a:t>Recommendations </a:t>
            </a:r>
            <a:br>
              <a:rPr lang="en-US" dirty="0" smtClean="0"/>
            </a:br>
            <a:endParaRPr lang="en-US" dirty="0"/>
          </a:p>
        </p:txBody>
      </p:sp>
      <p:sp>
        <p:nvSpPr>
          <p:cNvPr id="3" name="Content Placeholder 2"/>
          <p:cNvSpPr>
            <a:spLocks noGrp="1"/>
          </p:cNvSpPr>
          <p:nvPr>
            <p:ph idx="1"/>
          </p:nvPr>
        </p:nvSpPr>
        <p:spPr>
          <a:xfrm>
            <a:off x="152400" y="685800"/>
            <a:ext cx="8763000" cy="5410200"/>
          </a:xfrm>
        </p:spPr>
        <p:txBody>
          <a:bodyPr/>
          <a:lstStyle/>
          <a:p>
            <a:r>
              <a:rPr lang="en-US" dirty="0" smtClean="0"/>
              <a:t>The </a:t>
            </a:r>
            <a:r>
              <a:rPr lang="en-US" dirty="0" smtClean="0"/>
              <a:t>study needs </a:t>
            </a:r>
            <a:r>
              <a:rPr lang="en-US" b="1" dirty="0" smtClean="0"/>
              <a:t>further exploration </a:t>
            </a:r>
            <a:r>
              <a:rPr lang="en-US" dirty="0" smtClean="0"/>
              <a:t>as to identify the gaps in process flow department wise.</a:t>
            </a:r>
          </a:p>
          <a:p>
            <a:r>
              <a:rPr lang="en-US" b="1" dirty="0" smtClean="0"/>
              <a:t>Repetitive </a:t>
            </a:r>
            <a:r>
              <a:rPr lang="en-US" b="1" dirty="0" smtClean="0"/>
              <a:t>information </a:t>
            </a:r>
            <a:r>
              <a:rPr lang="en-US" dirty="0" smtClean="0"/>
              <a:t>should be avoided since it involves duplication of efforts and wastage of resources.</a:t>
            </a:r>
          </a:p>
          <a:p>
            <a:r>
              <a:rPr lang="en-US" dirty="0" smtClean="0"/>
              <a:t>For </a:t>
            </a:r>
            <a:r>
              <a:rPr lang="en-US" dirty="0" smtClean="0"/>
              <a:t>the same reasons the </a:t>
            </a:r>
            <a:r>
              <a:rPr lang="en-US" b="1" dirty="0" smtClean="0"/>
              <a:t>forms should be redesigned </a:t>
            </a:r>
            <a:r>
              <a:rPr lang="en-US" dirty="0" smtClean="0"/>
              <a:t>and redundant columns should be done away with.</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458200" cy="4572000"/>
          </a:xfrm>
        </p:spPr>
        <p:txBody>
          <a:bodyPr/>
          <a:lstStyle/>
          <a:p>
            <a:pPr algn="just">
              <a:spcBef>
                <a:spcPts val="0"/>
              </a:spcBef>
              <a:spcAft>
                <a:spcPts val="1000"/>
              </a:spcAft>
              <a:buFont typeface="Symbol"/>
              <a:buChar char=""/>
            </a:pPr>
            <a:r>
              <a:rPr lang="en-US" sz="2400" dirty="0" smtClean="0">
                <a:solidFill>
                  <a:schemeClr val="tx1"/>
                </a:solidFill>
                <a:latin typeface="Tahoma" pitchFamily="34" charset="0"/>
                <a:cs typeface="Tahoma" pitchFamily="34" charset="0"/>
              </a:rPr>
              <a:t>There are more than 25 departments, 100 doctors, 500 paramedical support staff available round the clock.</a:t>
            </a:r>
          </a:p>
          <a:p>
            <a:pPr algn="just">
              <a:spcBef>
                <a:spcPts val="0"/>
              </a:spcBef>
              <a:spcAft>
                <a:spcPts val="1000"/>
              </a:spcAft>
              <a:buFont typeface="Symbol"/>
              <a:buChar char=""/>
            </a:pPr>
            <a:endParaRPr lang="en-US" sz="2400" dirty="0" smtClean="0">
              <a:solidFill>
                <a:schemeClr val="tx1"/>
              </a:solidFill>
              <a:latin typeface="Tahoma" pitchFamily="34" charset="0"/>
              <a:cs typeface="Tahoma" pitchFamily="34" charset="0"/>
            </a:endParaRPr>
          </a:p>
          <a:p>
            <a:pPr algn="just">
              <a:spcBef>
                <a:spcPts val="0"/>
              </a:spcBef>
              <a:spcAft>
                <a:spcPts val="1000"/>
              </a:spcAft>
              <a:buFont typeface="Symbol"/>
              <a:buChar char=""/>
            </a:pPr>
            <a:r>
              <a:rPr lang="en-US" sz="2400" dirty="0" smtClean="0">
                <a:solidFill>
                  <a:schemeClr val="tx1"/>
                </a:solidFill>
                <a:latin typeface="Tahoma" pitchFamily="34" charset="0"/>
                <a:cs typeface="Tahoma" pitchFamily="34" charset="0"/>
              </a:rPr>
              <a:t>Fully equipped 70 bedded ICU/ CCU complex with ultramodern intensive care.</a:t>
            </a:r>
          </a:p>
          <a:p>
            <a:pPr algn="just">
              <a:spcBef>
                <a:spcPts val="0"/>
              </a:spcBef>
              <a:spcAft>
                <a:spcPts val="1000"/>
              </a:spcAft>
              <a:buFont typeface="Symbol"/>
              <a:buChar char=""/>
            </a:pPr>
            <a:endParaRPr lang="en-US" sz="2400" dirty="0" smtClean="0">
              <a:solidFill>
                <a:srgbClr val="FFFF00"/>
              </a:solidFill>
              <a:latin typeface="Tahoma" pitchFamily="34" charset="0"/>
              <a:cs typeface="Tahoma" pitchFamily="34" charset="0"/>
            </a:endParaRPr>
          </a:p>
          <a:p>
            <a:pPr algn="just">
              <a:spcBef>
                <a:spcPts val="0"/>
              </a:spcBef>
              <a:spcAft>
                <a:spcPts val="1000"/>
              </a:spcAft>
              <a:buFont typeface="Symbol"/>
              <a:buChar char=""/>
            </a:pPr>
            <a:endParaRPr lang="en-US" sz="2400" dirty="0">
              <a:solidFill>
                <a:srgbClr val="FFFF00"/>
              </a:solidFill>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0" y="0"/>
            <a:ext cx="9144000" cy="6629400"/>
          </a:xfrm>
        </p:spPr>
        <p:txBody>
          <a:bodyPr/>
          <a:lstStyle/>
          <a:p>
            <a:r>
              <a:rPr lang="en-US" dirty="0" smtClean="0"/>
              <a:t>MR </a:t>
            </a:r>
            <a:r>
              <a:rPr lang="en-US" dirty="0" smtClean="0"/>
              <a:t>contents for discharged patients should be arranged prior to filing. And qualitative analysis of MR contents should be done a regular basis to monitor </a:t>
            </a:r>
            <a:r>
              <a:rPr lang="en-US" b="1" dirty="0" smtClean="0"/>
              <a:t>completeness of information</a:t>
            </a:r>
            <a:r>
              <a:rPr lang="en-US" dirty="0" smtClean="0"/>
              <a:t>.</a:t>
            </a:r>
          </a:p>
          <a:p>
            <a:r>
              <a:rPr lang="en-US" dirty="0" smtClean="0"/>
              <a:t>It </a:t>
            </a:r>
            <a:r>
              <a:rPr lang="en-US" dirty="0" smtClean="0"/>
              <a:t>is recommended that entries be recorded as closely as possible to the time of the encounter, when the detail is most fresh in the physician’s mind. This will allow physicians to deep records that are </a:t>
            </a:r>
            <a:r>
              <a:rPr lang="en-US" b="1" dirty="0" smtClean="0"/>
              <a:t>detailed, accurate and comprehensive.</a:t>
            </a:r>
            <a:endParaRPr lang="en-US" dirty="0" smtClean="0"/>
          </a:p>
          <a:p>
            <a:r>
              <a:rPr lang="en-US" dirty="0" smtClean="0"/>
              <a:t>It </a:t>
            </a:r>
            <a:r>
              <a:rPr lang="en-US" dirty="0" smtClean="0"/>
              <a:t>is recommended that the records </a:t>
            </a:r>
            <a:r>
              <a:rPr lang="en-US" b="1" dirty="0" smtClean="0"/>
              <a:t>should be legible </a:t>
            </a:r>
            <a:r>
              <a:rPr lang="en-US" dirty="0" smtClean="0"/>
              <a:t>and can be interpreted by the other non treating health professional. If there is difficulty with the legibility of the records, an </a:t>
            </a:r>
            <a:r>
              <a:rPr lang="en-US" dirty="0" smtClean="0"/>
              <a:t>alternate</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686800" cy="6172200"/>
          </a:xfrm>
        </p:spPr>
        <p:txBody>
          <a:bodyPr/>
          <a:lstStyle/>
          <a:p>
            <a:r>
              <a:rPr lang="en-US" dirty="0" smtClean="0"/>
              <a:t>means of note taking should be considered properly (electronic medical records).</a:t>
            </a:r>
          </a:p>
          <a:p>
            <a:r>
              <a:rPr lang="en-US" dirty="0" smtClean="0"/>
              <a:t>In </a:t>
            </a:r>
            <a:r>
              <a:rPr lang="en-US" dirty="0" smtClean="0"/>
              <a:t>order to facilitate the implementation of the recommendations listed above, the formation of a </a:t>
            </a:r>
            <a:r>
              <a:rPr lang="en-US" b="1" dirty="0" smtClean="0"/>
              <a:t>MR development committee </a:t>
            </a:r>
            <a:r>
              <a:rPr lang="en-US" dirty="0" smtClean="0"/>
              <a:t>could greatly assist with the development of a standardized MR system and its implementation in the hospital. More specifically, the committee could review and authorize the MR </a:t>
            </a:r>
            <a:r>
              <a:rPr lang="en-US" dirty="0" smtClean="0"/>
              <a:t>Manual developed </a:t>
            </a:r>
            <a:r>
              <a:rPr lang="en-US" dirty="0" smtClean="0"/>
              <a:t>by, review and suggest changes on existing MR forms.</a:t>
            </a:r>
          </a:p>
          <a:p>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altLang="en-US" dirty="0" smtClean="0"/>
              <a:t>LIMITATION</a:t>
            </a:r>
            <a:br>
              <a:rPr lang="en-US" altLang="en-US" dirty="0" smtClean="0"/>
            </a:br>
            <a:endParaRPr lang="en-US" dirty="0"/>
          </a:p>
        </p:txBody>
      </p:sp>
      <p:sp>
        <p:nvSpPr>
          <p:cNvPr id="3" name="Content Placeholder 2"/>
          <p:cNvSpPr>
            <a:spLocks noGrp="1"/>
          </p:cNvSpPr>
          <p:nvPr>
            <p:ph idx="1"/>
          </p:nvPr>
        </p:nvSpPr>
        <p:spPr>
          <a:xfrm>
            <a:off x="457200" y="838200"/>
            <a:ext cx="8229600" cy="5287963"/>
          </a:xfrm>
        </p:spPr>
        <p:txBody>
          <a:bodyPr/>
          <a:lstStyle/>
          <a:p>
            <a:r>
              <a:rPr lang="en-US" dirty="0" smtClean="0"/>
              <a:t>In few specialties the records studied were very few in numbers thus not accurate to comment on that particular department.</a:t>
            </a:r>
          </a:p>
          <a:p>
            <a:pPr>
              <a:buNone/>
            </a:pPr>
            <a:r>
              <a:rPr lang="en-US" dirty="0" smtClean="0"/>
              <a:t> </a:t>
            </a:r>
          </a:p>
          <a:p>
            <a:r>
              <a:rPr lang="en-US" dirty="0" smtClean="0"/>
              <a:t>Time not sufficient for going through the process flow of medical records of various departments to identify the exact area of intervention required.</a:t>
            </a:r>
          </a:p>
          <a:p>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thank-you-cards-roses-red-animated.gif"/>
          <p:cNvPicPr>
            <a:picLocks noGrp="1" noChangeAspect="1"/>
          </p:cNvPicPr>
          <p:nvPr>
            <p:ph idx="1"/>
          </p:nvPr>
        </p:nvPicPr>
        <p:blipFill>
          <a:blip r:embed="rId2" cstate="print"/>
          <a:stretch>
            <a:fillRect/>
          </a:stretch>
        </p:blipFill>
        <p:spPr>
          <a:xfrm>
            <a:off x="0" y="0"/>
            <a:ext cx="9144000" cy="7086600"/>
          </a:xfr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MEDICAL RECORD</a:t>
            </a:r>
            <a:endParaRPr lang="en-US" dirty="0"/>
          </a:p>
        </p:txBody>
      </p:sp>
      <p:sp>
        <p:nvSpPr>
          <p:cNvPr id="3" name="Content Placeholder 2"/>
          <p:cNvSpPr>
            <a:spLocks noGrp="1"/>
          </p:cNvSpPr>
          <p:nvPr>
            <p:ph idx="1"/>
          </p:nvPr>
        </p:nvSpPr>
        <p:spPr/>
        <p:txBody>
          <a:bodyPr>
            <a:normAutofit fontScale="92500"/>
          </a:bodyPr>
          <a:lstStyle/>
          <a:p>
            <a:r>
              <a:rPr lang="en-US" dirty="0"/>
              <a:t>Medical record is an orderly written document encompassing the patient’s </a:t>
            </a:r>
            <a:r>
              <a:rPr lang="en-US" dirty="0" smtClean="0"/>
              <a:t>identification data</a:t>
            </a:r>
            <a:r>
              <a:rPr lang="en-US" dirty="0"/>
              <a:t>, health history, physical examination findings, laboratory reports, diagnosis, treatment and surgical procedures and hospital course. </a:t>
            </a:r>
            <a:endParaRPr lang="en-US" dirty="0" smtClean="0"/>
          </a:p>
          <a:p>
            <a:r>
              <a:rPr lang="en-US" dirty="0"/>
              <a:t>Medical record should contain sufficient data to justify the investigations, diagnosis, treatment, length of stay results of care and future course of action.</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USERS OF MEDICAL RECORDS</a:t>
            </a:r>
            <a:br>
              <a:rPr lang="en-US" dirty="0"/>
            </a:br>
            <a:endParaRPr lang="en-US" dirty="0"/>
          </a:p>
        </p:txBody>
      </p:sp>
      <p:sp>
        <p:nvSpPr>
          <p:cNvPr id="3" name="Content Placeholder 2"/>
          <p:cNvSpPr>
            <a:spLocks noGrp="1"/>
          </p:cNvSpPr>
          <p:nvPr>
            <p:ph idx="1"/>
          </p:nvPr>
        </p:nvSpPr>
        <p:spPr/>
        <p:txBody>
          <a:bodyPr/>
          <a:lstStyle/>
          <a:p>
            <a:r>
              <a:rPr lang="en-US" dirty="0"/>
              <a:t>Hospital</a:t>
            </a:r>
          </a:p>
          <a:p>
            <a:r>
              <a:rPr lang="en-US" dirty="0"/>
              <a:t>Doctor</a:t>
            </a:r>
          </a:p>
          <a:p>
            <a:r>
              <a:rPr lang="en-US" dirty="0"/>
              <a:t>Patient</a:t>
            </a:r>
          </a:p>
          <a:p>
            <a:r>
              <a:rPr lang="en-US" dirty="0"/>
              <a:t>Teachers</a:t>
            </a:r>
          </a:p>
          <a:p>
            <a:r>
              <a:rPr lang="en-US" dirty="0"/>
              <a:t>Students</a:t>
            </a:r>
          </a:p>
          <a:p>
            <a:r>
              <a:rPr lang="en-US" dirty="0"/>
              <a:t>Research Workers</a:t>
            </a:r>
          </a:p>
          <a:p>
            <a:r>
              <a:rPr lang="en-US" dirty="0"/>
              <a:t>International Agencies</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04800" y="990600"/>
            <a:ext cx="8458200" cy="762000"/>
          </a:xfrm>
        </p:spPr>
        <p:txBody>
          <a:bodyPr>
            <a:normAutofit fontScale="90000"/>
          </a:bodyPr>
          <a:lstStyle/>
          <a:p>
            <a:r>
              <a:rPr lang="en-US" sz="4000"/>
              <a:t>Importance of Records Management</a:t>
            </a:r>
          </a:p>
        </p:txBody>
      </p:sp>
      <p:sp>
        <p:nvSpPr>
          <p:cNvPr id="31747" name="Rectangle 3"/>
          <p:cNvSpPr>
            <a:spLocks noGrp="1" noChangeArrowheads="1"/>
          </p:cNvSpPr>
          <p:nvPr>
            <p:ph idx="1"/>
          </p:nvPr>
        </p:nvSpPr>
        <p:spPr>
          <a:xfrm>
            <a:off x="381000" y="1828800"/>
            <a:ext cx="8077200" cy="4302125"/>
          </a:xfrm>
        </p:spPr>
        <p:txBody>
          <a:bodyPr/>
          <a:lstStyle/>
          <a:p>
            <a:r>
              <a:rPr lang="en-US" sz="2800" dirty="0"/>
              <a:t>The medical records are the most valuable information in the medical office.</a:t>
            </a:r>
          </a:p>
          <a:p>
            <a:pPr>
              <a:spcBef>
                <a:spcPct val="50000"/>
              </a:spcBef>
            </a:pPr>
            <a:r>
              <a:rPr lang="en-US" sz="2800" dirty="0"/>
              <a:t>A </a:t>
            </a:r>
            <a:r>
              <a:rPr lang="en-US" sz="2800" b="1" i="1" dirty="0">
                <a:solidFill>
                  <a:schemeClr val="accent2"/>
                </a:solidFill>
              </a:rPr>
              <a:t>records management system</a:t>
            </a:r>
            <a:r>
              <a:rPr lang="en-US" sz="2800" dirty="0"/>
              <a:t> refers to the way patient records are</a:t>
            </a:r>
          </a:p>
          <a:p>
            <a:pPr lvl="1"/>
            <a:r>
              <a:rPr lang="en-US" sz="2400" dirty="0"/>
              <a:t>Created</a:t>
            </a:r>
          </a:p>
          <a:p>
            <a:pPr lvl="1"/>
            <a:r>
              <a:rPr lang="en-US" sz="2400" dirty="0"/>
              <a:t>Filed</a:t>
            </a:r>
          </a:p>
          <a:p>
            <a:pPr lvl="1"/>
            <a:r>
              <a:rPr lang="en-US" sz="2400" dirty="0"/>
              <a:t>Maintained</a:t>
            </a:r>
          </a:p>
        </p:txBody>
      </p:sp>
      <p:sp>
        <p:nvSpPr>
          <p:cNvPr id="5" name="Slide Number Placeholder 3"/>
          <p:cNvSpPr>
            <a:spLocks noGrp="1"/>
          </p:cNvSpPr>
          <p:nvPr>
            <p:ph type="sldNum" sz="quarter" idx="12"/>
          </p:nvPr>
        </p:nvSpPr>
        <p:spPr>
          <a:xfrm>
            <a:off x="6858000" y="6172200"/>
            <a:ext cx="2133600" cy="476250"/>
          </a:xfrm>
        </p:spPr>
        <p:txBody>
          <a:bodyPr/>
          <a:lstStyle/>
          <a:p>
            <a:r>
              <a:rPr lang="en-US" dirty="0" smtClean="0"/>
              <a:t>1-</a:t>
            </a:r>
            <a:fld id="{D6390CB7-F3F4-4758-B631-E91F8B14F64D}" type="slidenum">
              <a:rPr lang="en-US" smtClean="0"/>
              <a:pPr/>
              <a:t>6</a:t>
            </a:fld>
            <a:endParaRPr lang="en-US" dirty="0"/>
          </a:p>
        </p:txBody>
      </p:sp>
      <p:sp>
        <p:nvSpPr>
          <p:cNvPr id="31748" name="Text Box 4"/>
          <p:cNvSpPr txBox="1">
            <a:spLocks noChangeArrowheads="1"/>
          </p:cNvSpPr>
          <p:nvPr/>
        </p:nvSpPr>
        <p:spPr bwMode="auto">
          <a:xfrm>
            <a:off x="1295400" y="5562600"/>
            <a:ext cx="6705600" cy="822325"/>
          </a:xfrm>
          <a:prstGeom prst="rect">
            <a:avLst/>
          </a:prstGeom>
          <a:solidFill>
            <a:schemeClr val="accent1"/>
          </a:solidFill>
          <a:ln w="9525">
            <a:noFill/>
            <a:miter lim="800000"/>
            <a:headEnd/>
            <a:tailEnd/>
          </a:ln>
          <a:effectLst/>
        </p:spPr>
        <p:txBody>
          <a:bodyPr>
            <a:spAutoFit/>
          </a:bodyPr>
          <a:lstStyle/>
          <a:p>
            <a:pPr algn="ctr"/>
            <a:r>
              <a:rPr lang="en-US" sz="2400" i="0"/>
              <a:t>A well-organized, easy-to-use system saves time </a:t>
            </a:r>
            <a:br>
              <a:rPr lang="en-US" sz="2400" i="0"/>
            </a:br>
            <a:r>
              <a:rPr lang="en-US" sz="2400" i="0"/>
              <a:t>and protects vital medical data.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1747">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1747">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1747">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1747">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174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r>
              <a:rPr lang="en-US" dirty="0" smtClean="0"/>
              <a:t>RATIONALE OF THE STUDY</a:t>
            </a:r>
            <a:br>
              <a:rPr lang="en-US" dirty="0" smtClean="0"/>
            </a:br>
            <a:endParaRPr lang="en-US" dirty="0"/>
          </a:p>
        </p:txBody>
      </p:sp>
      <p:sp>
        <p:nvSpPr>
          <p:cNvPr id="3" name="Content Placeholder 2"/>
          <p:cNvSpPr>
            <a:spLocks noGrp="1"/>
          </p:cNvSpPr>
          <p:nvPr>
            <p:ph idx="1"/>
          </p:nvPr>
        </p:nvSpPr>
        <p:spPr>
          <a:xfrm>
            <a:off x="381000" y="914400"/>
            <a:ext cx="8229600" cy="4525963"/>
          </a:xfrm>
        </p:spPr>
        <p:txBody>
          <a:bodyPr/>
          <a:lstStyle/>
          <a:p>
            <a:r>
              <a:rPr lang="en-US" dirty="0" smtClean="0"/>
              <a:t>As </a:t>
            </a:r>
            <a:r>
              <a:rPr lang="en-US" dirty="0" smtClean="0"/>
              <a:t>the hospital has to undergo NABH pre Assessment, so it had to work upon the non-conformities identified. One of the non conformities was improper maintenance of medical records from both sides the doctors and the nursing staff.</a:t>
            </a:r>
          </a:p>
          <a:p>
            <a:endParaRPr lang="en-US" dirty="0" smtClean="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610600" cy="6172200"/>
          </a:xfrm>
        </p:spPr>
        <p:txBody>
          <a:bodyPr/>
          <a:lstStyle/>
          <a:p>
            <a:r>
              <a:rPr lang="en-US" dirty="0" smtClean="0"/>
              <a:t>This was done to assess the existing deficiencies and take the corrective measures for proper medical record maintenance and to hasten these process immediate and simultaneous corrective actions can be taken for sustainable improvement.</a:t>
            </a:r>
          </a:p>
          <a:p>
            <a:r>
              <a:rPr lang="en-US" dirty="0" smtClean="0"/>
              <a:t>This study will help in adequate management of the department working in reviewing the performance of the department and in providing better patient care.</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fontScale="90000"/>
          </a:bodyPr>
          <a:lstStyle/>
          <a:p>
            <a:r>
              <a:rPr lang="en-US" u="sng" dirty="0" smtClean="0"/>
              <a:t>DATA COLLECTION METHOD</a:t>
            </a:r>
            <a:r>
              <a:rPr lang="en-US" dirty="0" smtClean="0"/>
              <a:t/>
            </a:r>
            <a:br>
              <a:rPr lang="en-US" dirty="0" smtClean="0"/>
            </a:br>
            <a:endParaRPr lang="en-US" dirty="0"/>
          </a:p>
        </p:txBody>
      </p:sp>
      <p:sp>
        <p:nvSpPr>
          <p:cNvPr id="3" name="Content Placeholder 2"/>
          <p:cNvSpPr>
            <a:spLocks noGrp="1"/>
          </p:cNvSpPr>
          <p:nvPr>
            <p:ph idx="1"/>
          </p:nvPr>
        </p:nvSpPr>
        <p:spPr>
          <a:xfrm>
            <a:off x="0" y="838200"/>
            <a:ext cx="9144000" cy="5029200"/>
          </a:xfrm>
        </p:spPr>
        <p:txBody>
          <a:bodyPr/>
          <a:lstStyle/>
          <a:p>
            <a:pPr lvl="0"/>
            <a:r>
              <a:rPr lang="en-US" dirty="0" smtClean="0"/>
              <a:t>Secondary </a:t>
            </a:r>
            <a:r>
              <a:rPr lang="en-US" dirty="0" smtClean="0"/>
              <a:t>data- Patient Medical Records</a:t>
            </a:r>
          </a:p>
          <a:p>
            <a:pPr lvl="0"/>
            <a:r>
              <a:rPr lang="en-US" dirty="0" smtClean="0"/>
              <a:t>Primary data</a:t>
            </a:r>
          </a:p>
          <a:p>
            <a:pPr lvl="0"/>
            <a:r>
              <a:rPr lang="en-US" dirty="0" smtClean="0"/>
              <a:t>Survey:</a:t>
            </a:r>
          </a:p>
          <a:p>
            <a:r>
              <a:rPr lang="en-US" dirty="0" smtClean="0"/>
              <a:t>To enumerate various types of forms in use in ward areas, OPD, different clinical</a:t>
            </a:r>
          </a:p>
          <a:p>
            <a:r>
              <a:rPr lang="en-US" dirty="0" smtClean="0"/>
              <a:t>department and laboratories.</a:t>
            </a:r>
          </a:p>
          <a:p>
            <a:pPr lvl="0"/>
            <a:r>
              <a:rPr lang="en-US" dirty="0" smtClean="0"/>
              <a:t>Checklist – keeping in mind the various quality standards, checklist will be prepared and will be filled by the data gathered.</a:t>
            </a:r>
          </a:p>
          <a:p>
            <a:pPr lvl="0"/>
            <a:endParaRPr lang="en-US" dirty="0" smtClean="0"/>
          </a:p>
          <a:p>
            <a:endParaRPr lang="en-US" dirty="0"/>
          </a:p>
        </p:txBody>
      </p:sp>
    </p:spTree>
  </p:cSld>
  <p:clrMapOvr>
    <a:masterClrMapping/>
  </p:clrMapOvr>
</p:sld>
</file>

<file path=ppt/theme/theme1.xml><?xml version="1.0" encoding="utf-8"?>
<a:theme xmlns:a="http://schemas.openxmlformats.org/drawingml/2006/main" name="Template ppt-HISP">
  <a:themeElements>
    <a:clrScheme name="Template ppt-HISP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emplate ppt-HISP">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Template ppt-HISP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emplate ppt-HISP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emplate ppt-HISP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emplate ppt-HISP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emplate ppt-HISP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emplate ppt-HISP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emplate ppt-HISP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emplate ppt-HISP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emplate ppt-HISP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emplate ppt-HISP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emplate ppt-HISP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emplate ppt-HISP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Inventory">
  <a:themeElements>
    <a:clrScheme name="Inventor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Inventor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Inventor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Inventory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Inventory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Inventory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Inventory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Inventory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Inventory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Inventory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Inventory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Inventory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Inventory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Inventory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Theme18">
  <a:themeElements>
    <a:clrScheme name="Welcome">
      <a:dk1>
        <a:sysClr val="windowText" lastClr="000000"/>
      </a:dk1>
      <a:lt1>
        <a:sysClr val="window" lastClr="FFFFFF"/>
      </a:lt1>
      <a:dk2>
        <a:srgbClr val="00272B"/>
      </a:dk2>
      <a:lt2>
        <a:srgbClr val="F7F7FF"/>
      </a:lt2>
      <a:accent1>
        <a:srgbClr val="006AED"/>
      </a:accent1>
      <a:accent2>
        <a:srgbClr val="0087BF"/>
      </a:accent2>
      <a:accent3>
        <a:srgbClr val="5D974B"/>
      </a:accent3>
      <a:accent4>
        <a:srgbClr val="9DBB3F"/>
      </a:accent4>
      <a:accent5>
        <a:srgbClr val="C77CC7"/>
      </a:accent5>
      <a:accent6>
        <a:srgbClr val="996699"/>
      </a:accent6>
      <a:hlink>
        <a:srgbClr val="E78707"/>
      </a:hlink>
      <a:folHlink>
        <a:srgbClr val="C618BA"/>
      </a:folHlink>
    </a:clrScheme>
    <a:fontScheme name="Welcome">
      <a:majorFont>
        <a:latin typeface="Book Antiqua"/>
        <a:ea typeface=""/>
        <a:cs typeface=""/>
        <a:font script="Jpan" typeface="ＭＳ Ｐゴシック"/>
        <a:font script="Hang" typeface="돋움"/>
        <a:font script="Hans" typeface="华文中宋"/>
        <a:font script="Hant" typeface="微軟正黑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mbria"/>
        <a:ea typeface=""/>
        <a:cs typeface=""/>
        <a:font script="Jpan" typeface="ＭＳ Ｐゴシック"/>
        <a:font script="Hang" typeface="맑은 고딕"/>
        <a:font script="Hans" typeface="宋体"/>
        <a:font script="Hant" typeface="微軟正黑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elcome">
      <a:fillStyleLst>
        <a:solidFill>
          <a:schemeClr val="phClr">
            <a:tint val="100000"/>
            <a:shade val="100000"/>
            <a:hueMod val="100000"/>
            <a:satMod val="150000"/>
          </a:schemeClr>
        </a:solidFill>
        <a:gradFill rotWithShape="1">
          <a:gsLst>
            <a:gs pos="0">
              <a:schemeClr val="phClr">
                <a:tint val="10000"/>
                <a:shade val="100000"/>
                <a:hueMod val="100000"/>
                <a:satMod val="1000000"/>
              </a:schemeClr>
            </a:gs>
            <a:gs pos="100000">
              <a:schemeClr val="phClr">
                <a:tint val="100000"/>
                <a:shade val="100000"/>
                <a:hueMod val="100000"/>
                <a:satMod val="300000"/>
              </a:schemeClr>
            </a:gs>
          </a:gsLst>
          <a:lin ang="16200000" scaled="1"/>
        </a:gradFill>
        <a:gradFill flip="none" rotWithShape="1">
          <a:gsLst>
            <a:gs pos="0">
              <a:schemeClr val="phClr">
                <a:tint val="70000"/>
              </a:schemeClr>
            </a:gs>
            <a:gs pos="30000">
              <a:schemeClr val="phClr">
                <a:tint val="90000"/>
              </a:schemeClr>
            </a:gs>
            <a:gs pos="88000">
              <a:schemeClr val="phClr">
                <a:shade val="30000"/>
              </a:schemeClr>
            </a:gs>
            <a:gs pos="100000">
              <a:schemeClr val="phClr">
                <a:shade val="20000"/>
              </a:schemeClr>
            </a:gs>
          </a:gsLst>
          <a:lin ang="5400000" scaled="1"/>
          <a:tileRect/>
        </a:gradFill>
      </a:fillStyleLst>
      <a:lnStyleLst>
        <a:ln w="127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glow>
              <a:schemeClr val="phClr">
                <a:tint val="100000"/>
                <a:shade val="100000"/>
                <a:hueMod val="100000"/>
                <a:satMod val="100000"/>
              </a:schemeClr>
            </a:glow>
          </a:effectLst>
        </a:effectStyle>
        <a:effectStyle>
          <a:effectLst>
            <a:outerShdw blurRad="39000" dist="25400" dir="5400000">
              <a:srgbClr val="000000">
                <a:alpha val="40000"/>
              </a:srgbClr>
            </a:outerShdw>
          </a:effectLst>
        </a:effectStyle>
        <a:effectStyle>
          <a:effectLst>
            <a:outerShdw blurRad="39000" dist="25400" dir="5400000">
              <a:srgbClr val="000000">
                <a:alpha val="30000"/>
              </a:srgbClr>
            </a:outerShdw>
          </a:effectLst>
          <a:scene3d>
            <a:camera prst="orthographicFront" fov="0">
              <a:rot lat="0" lon="0" rev="0"/>
            </a:camera>
            <a:lightRig rig="contrasting" dir="t">
              <a:rot lat="0" lon="0" rev="16500000"/>
            </a:lightRig>
          </a:scene3d>
          <a:sp3d prstMaterial="powder">
            <a:bevelT w="152400"/>
            <a:contourClr>
              <a:schemeClr val="phClr"/>
            </a:contourClr>
          </a:sp3d>
        </a:effectStyle>
      </a:effectStyleLst>
      <a:bgFillStyleLst>
        <a:solidFill>
          <a:schemeClr val="phClr">
            <a:tint val="100000"/>
            <a:shade val="100000"/>
            <a:hueMod val="100000"/>
            <a:satMod val="100000"/>
          </a:schemeClr>
        </a:solidFill>
        <a:gradFill rotWithShape="1">
          <a:gsLst>
            <a:gs pos="0">
              <a:schemeClr val="phClr">
                <a:tint val="100000"/>
                <a:shade val="30000"/>
                <a:hueMod val="100000"/>
              </a:schemeClr>
            </a:gs>
            <a:gs pos="20000">
              <a:schemeClr val="phClr">
                <a:tint val="100000"/>
                <a:shade val="100000"/>
                <a:hueMod val="100000"/>
              </a:schemeClr>
            </a:gs>
            <a:gs pos="100000">
              <a:schemeClr val="phClr">
                <a:tint val="90000"/>
                <a:shade val="100000"/>
                <a:hueMod val="100000"/>
                <a:satMod val="1600000"/>
              </a:schemeClr>
            </a:gs>
          </a:gsLst>
          <a:lin ang="16200000" scaled="1"/>
        </a:gradFill>
        <a:gradFill rotWithShape="1">
          <a:gsLst>
            <a:gs pos="0">
              <a:schemeClr val="phClr">
                <a:tint val="100000"/>
                <a:shade val="30000"/>
                <a:hueMod val="100000"/>
                <a:satMod val="1600000"/>
              </a:schemeClr>
            </a:gs>
            <a:gs pos="20000">
              <a:schemeClr val="phClr">
                <a:tint val="100000"/>
                <a:shade val="100000"/>
                <a:hueMod val="100000"/>
                <a:satMod val="500000"/>
              </a:schemeClr>
            </a:gs>
            <a:gs pos="100000">
              <a:schemeClr val="phClr">
                <a:tint val="90000"/>
                <a:shade val="100000"/>
                <a:hueMod val="100000"/>
                <a:satMod val="1600000"/>
              </a:schemeClr>
            </a:gs>
          </a:gsLst>
          <a:lin ang="16200000" scaled="1"/>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17.Indicators (1)</Template>
  <TotalTime>149</TotalTime>
  <Words>938</Words>
  <Application>Microsoft Office PowerPoint</Application>
  <PresentationFormat>On-screen Show (4:3)</PresentationFormat>
  <Paragraphs>143</Paragraphs>
  <Slides>33</Slides>
  <Notes>1</Notes>
  <HiddenSlides>0</HiddenSlides>
  <MMClips>0</MMClips>
  <ScaleCrop>false</ScaleCrop>
  <HeadingPairs>
    <vt:vector size="4" baseType="variant">
      <vt:variant>
        <vt:lpstr>Theme</vt:lpstr>
      </vt:variant>
      <vt:variant>
        <vt:i4>5</vt:i4>
      </vt:variant>
      <vt:variant>
        <vt:lpstr>Slide Titles</vt:lpstr>
      </vt:variant>
      <vt:variant>
        <vt:i4>33</vt:i4>
      </vt:variant>
    </vt:vector>
  </HeadingPairs>
  <TitlesOfParts>
    <vt:vector size="38" baseType="lpstr">
      <vt:lpstr>Template ppt-HISP</vt:lpstr>
      <vt:lpstr>Inventory</vt:lpstr>
      <vt:lpstr>Custom Design</vt:lpstr>
      <vt:lpstr>1_Custom Design</vt:lpstr>
      <vt:lpstr>Theme18</vt:lpstr>
      <vt:lpstr>Slide 1</vt:lpstr>
      <vt:lpstr>ABOUT THE ORGANISATION</vt:lpstr>
      <vt:lpstr>Slide 3</vt:lpstr>
      <vt:lpstr>MEDICAL RECORD</vt:lpstr>
      <vt:lpstr>USERS OF MEDICAL RECORDS </vt:lpstr>
      <vt:lpstr>Importance of Records Management</vt:lpstr>
      <vt:lpstr>RATIONALE OF THE STUDY </vt:lpstr>
      <vt:lpstr>Slide 8</vt:lpstr>
      <vt:lpstr>DATA COLLECTION METHOD </vt:lpstr>
      <vt:lpstr>Slide 10</vt:lpstr>
      <vt:lpstr>METHODOLOGY </vt:lpstr>
      <vt:lpstr>Slide 12</vt:lpstr>
      <vt:lpstr>Slide 13</vt:lpstr>
      <vt:lpstr>Filing Systems</vt:lpstr>
      <vt:lpstr>Slide 15</vt:lpstr>
      <vt:lpstr>The Filing Process</vt:lpstr>
      <vt:lpstr>The Filing Process (cont.)</vt:lpstr>
      <vt:lpstr>Benefits of medical records: </vt:lpstr>
      <vt:lpstr>No. of records audited department wise</vt:lpstr>
      <vt:lpstr>Results acc to specialities</vt:lpstr>
      <vt:lpstr>Slide 21</vt:lpstr>
      <vt:lpstr>Slide 22</vt:lpstr>
      <vt:lpstr>Slide 23</vt:lpstr>
      <vt:lpstr>Slide 24</vt:lpstr>
      <vt:lpstr>Slide 25</vt:lpstr>
      <vt:lpstr>Slide 26</vt:lpstr>
      <vt:lpstr>Slide 27</vt:lpstr>
      <vt:lpstr>Slide 28</vt:lpstr>
      <vt:lpstr>Recommendations  </vt:lpstr>
      <vt:lpstr>Slide 30</vt:lpstr>
      <vt:lpstr>Slide 31</vt:lpstr>
      <vt:lpstr>LIMITATION </vt:lpstr>
      <vt:lpstr>Slide 33</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iihmr</dc:creator>
  <cp:lastModifiedBy>iihmr</cp:lastModifiedBy>
  <cp:revision>18</cp:revision>
  <dcterms:created xsi:type="dcterms:W3CDTF">2012-04-30T10:59:53Z</dcterms:created>
  <dcterms:modified xsi:type="dcterms:W3CDTF">2012-05-18T18:23:08Z</dcterms:modified>
</cp:coreProperties>
</file>