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9"/>
  </p:notesMasterIdLst>
  <p:sldIdLst>
    <p:sldId id="333" r:id="rId2"/>
    <p:sldId id="338" r:id="rId3"/>
    <p:sldId id="328" r:id="rId4"/>
    <p:sldId id="331" r:id="rId5"/>
    <p:sldId id="330" r:id="rId6"/>
    <p:sldId id="314" r:id="rId7"/>
    <p:sldId id="334" r:id="rId8"/>
    <p:sldId id="323" r:id="rId9"/>
    <p:sldId id="324" r:id="rId10"/>
    <p:sldId id="315" r:id="rId11"/>
    <p:sldId id="320" r:id="rId12"/>
    <p:sldId id="321" r:id="rId13"/>
    <p:sldId id="322" r:id="rId14"/>
    <p:sldId id="325" r:id="rId15"/>
    <p:sldId id="316" r:id="rId16"/>
    <p:sldId id="311" r:id="rId17"/>
    <p:sldId id="310" r:id="rId18"/>
    <p:sldId id="313" r:id="rId19"/>
    <p:sldId id="317" r:id="rId20"/>
    <p:sldId id="327" r:id="rId21"/>
    <p:sldId id="257" r:id="rId22"/>
    <p:sldId id="259" r:id="rId23"/>
    <p:sldId id="260" r:id="rId24"/>
    <p:sldId id="303" r:id="rId25"/>
    <p:sldId id="262" r:id="rId26"/>
    <p:sldId id="306" r:id="rId27"/>
    <p:sldId id="263" r:id="rId28"/>
    <p:sldId id="265" r:id="rId29"/>
    <p:sldId id="276" r:id="rId30"/>
    <p:sldId id="275" r:id="rId31"/>
    <p:sldId id="269" r:id="rId32"/>
    <p:sldId id="270" r:id="rId33"/>
    <p:sldId id="271" r:id="rId34"/>
    <p:sldId id="272" r:id="rId35"/>
    <p:sldId id="277" r:id="rId36"/>
    <p:sldId id="278" r:id="rId37"/>
    <p:sldId id="279" r:id="rId38"/>
    <p:sldId id="280" r:id="rId39"/>
    <p:sldId id="281" r:id="rId40"/>
    <p:sldId id="283" r:id="rId41"/>
    <p:sldId id="284" r:id="rId42"/>
    <p:sldId id="335" r:id="rId43"/>
    <p:sldId id="336" r:id="rId44"/>
    <p:sldId id="289" r:id="rId45"/>
    <p:sldId id="291" r:id="rId46"/>
    <p:sldId id="292" r:id="rId47"/>
    <p:sldId id="293" r:id="rId48"/>
    <p:sldId id="294" r:id="rId49"/>
    <p:sldId id="296" r:id="rId50"/>
    <p:sldId id="307" r:id="rId51"/>
    <p:sldId id="337" r:id="rId52"/>
    <p:sldId id="298" r:id="rId53"/>
    <p:sldId id="301" r:id="rId54"/>
    <p:sldId id="304" r:id="rId55"/>
    <p:sldId id="302" r:id="rId56"/>
    <p:sldId id="339" r:id="rId57"/>
    <p:sldId id="34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istrator\Desktop\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Administrator\Application%20Data\Microsoft\Excel\Book1%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Desktop\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Gender</a:t>
            </a:r>
            <a:r>
              <a:rPr lang="en-US" baseline="0"/>
              <a:t> of Patients</a:t>
            </a:r>
            <a:endParaRPr lang="en-US"/>
          </a:p>
        </c:rich>
      </c:tx>
      <c:layout/>
    </c:title>
    <c:plotArea>
      <c:layout>
        <c:manualLayout>
          <c:layoutTarget val="inner"/>
          <c:xMode val="edge"/>
          <c:yMode val="edge"/>
          <c:x val="1.35905965959965E-2"/>
          <c:y val="0.21672036465817873"/>
          <c:w val="0.98640940340400363"/>
          <c:h val="0.5949932724959518"/>
        </c:manualLayout>
      </c:layout>
      <c:lineChart>
        <c:grouping val="standard"/>
        <c:ser>
          <c:idx val="0"/>
          <c:order val="0"/>
          <c:tx>
            <c:strRef>
              <c:f>Sheet1!$B$1</c:f>
              <c:strCache>
                <c:ptCount val="1"/>
                <c:pt idx="0">
                  <c:v>Frequency</c:v>
                </c:pt>
              </c:strCache>
            </c:strRef>
          </c:tx>
          <c:marker>
            <c:symbol val="none"/>
          </c:marker>
          <c:dLbls>
            <c:dLbl>
              <c:idx val="0"/>
              <c:layout>
                <c:manualLayout>
                  <c:x val="-0.2093610093610094"/>
                  <c:y val="9.4470823184247321E-2"/>
                </c:manualLayout>
              </c:layout>
              <c:tx>
                <c:rich>
                  <a:bodyPr/>
                  <a:lstStyle/>
                  <a:p>
                    <a:r>
                      <a:rPr lang="en-US">
                        <a:solidFill>
                          <a:sysClr val="windowText" lastClr="000000"/>
                        </a:solidFill>
                      </a:rPr>
                      <a:t>47% (338)</a:t>
                    </a:r>
                  </a:p>
                </c:rich>
              </c:tx>
              <c:showVal val="1"/>
            </c:dLbl>
            <c:dLbl>
              <c:idx val="1"/>
              <c:layout>
                <c:manualLayout>
                  <c:x val="6.0380272978698595E-3"/>
                  <c:y val="-2.2836016652880591E-3"/>
                </c:manualLayout>
              </c:layout>
              <c:tx>
                <c:rich>
                  <a:bodyPr/>
                  <a:lstStyle/>
                  <a:p>
                    <a:r>
                      <a:rPr lang="en-US">
                        <a:solidFill>
                          <a:sysClr val="windowText" lastClr="000000"/>
                        </a:solidFill>
                      </a:rPr>
                      <a:t>53% (382)</a:t>
                    </a:r>
                  </a:p>
                </c:rich>
              </c:tx>
              <c:showVal val="1"/>
            </c:dLbl>
            <c:txPr>
              <a:bodyPr/>
              <a:lstStyle/>
              <a:p>
                <a:pPr>
                  <a:defRPr baseline="0">
                    <a:solidFill>
                      <a:schemeClr val="bg1"/>
                    </a:solidFill>
                  </a:defRPr>
                </a:pPr>
                <a:endParaRPr lang="en-US"/>
              </a:p>
            </c:txPr>
            <c:showVal val="1"/>
          </c:dLbls>
          <c:cat>
            <c:strRef>
              <c:f>Sheet1!$A$2:$A$3</c:f>
              <c:strCache>
                <c:ptCount val="2"/>
                <c:pt idx="0">
                  <c:v>Male</c:v>
                </c:pt>
                <c:pt idx="1">
                  <c:v>Female</c:v>
                </c:pt>
              </c:strCache>
            </c:strRef>
          </c:cat>
          <c:val>
            <c:numRef>
              <c:f>Sheet1!$B$2:$B$3</c:f>
              <c:numCache>
                <c:formatCode>General</c:formatCode>
                <c:ptCount val="2"/>
                <c:pt idx="0">
                  <c:v>338</c:v>
                </c:pt>
                <c:pt idx="1">
                  <c:v>382</c:v>
                </c:pt>
              </c:numCache>
            </c:numRef>
          </c:val>
        </c:ser>
        <c:marker val="1"/>
        <c:axId val="64040960"/>
        <c:axId val="64042496"/>
      </c:lineChart>
      <c:catAx>
        <c:axId val="64040960"/>
        <c:scaling>
          <c:orientation val="minMax"/>
        </c:scaling>
        <c:axPos val="b"/>
        <c:tickLblPos val="nextTo"/>
        <c:crossAx val="64042496"/>
        <c:crosses val="autoZero"/>
        <c:auto val="1"/>
        <c:lblAlgn val="ctr"/>
        <c:lblOffset val="100"/>
      </c:catAx>
      <c:valAx>
        <c:axId val="64042496"/>
        <c:scaling>
          <c:orientation val="minMax"/>
        </c:scaling>
        <c:axPos val="l"/>
        <c:majorGridlines/>
        <c:numFmt formatCode="General" sourceLinked="1"/>
        <c:tickLblPos val="nextTo"/>
        <c:crossAx val="64040960"/>
        <c:crosses val="autoZero"/>
        <c:crossBetween val="between"/>
      </c:valAx>
    </c:plotArea>
    <c:plotVisOnly val="1"/>
  </c:chart>
  <c:spPr>
    <a:ln w="3175" cap="flat" cmpd="thickThin">
      <a:solidFill>
        <a:sysClr val="windowText" lastClr="000000">
          <a:alpha val="49000"/>
        </a:sysClr>
      </a:solidFill>
    </a:ln>
    <a:effectLst>
      <a:outerShdw blurRad="50800" dist="50800" dir="5400000" algn="ctr" rotWithShape="0">
        <a:srgbClr val="000000">
          <a:alpha val="69000"/>
        </a:srgbClr>
      </a:outerShdw>
    </a:effectLst>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latin typeface="Arial" pitchFamily="34" charset="0"/>
                <a:cs typeface="Arial" pitchFamily="34" charset="0"/>
              </a:rPr>
              <a:t>Opinion</a:t>
            </a:r>
            <a:r>
              <a:rPr lang="en-US" sz="1200" baseline="0">
                <a:latin typeface="Arial" pitchFamily="34" charset="0"/>
                <a:cs typeface="Arial" pitchFamily="34" charset="0"/>
              </a:rPr>
              <a:t> about RMSCL</a:t>
            </a:r>
            <a:endParaRPr lang="en-US" sz="1200">
              <a:latin typeface="Arial" pitchFamily="34" charset="0"/>
              <a:cs typeface="Arial" pitchFamily="34" charset="0"/>
            </a:endParaRPr>
          </a:p>
        </c:rich>
      </c:tx>
      <c:layout/>
    </c:title>
    <c:view3D>
      <c:rotX val="30"/>
      <c:perspective val="30"/>
    </c:view3D>
    <c:plotArea>
      <c:layout>
        <c:manualLayout>
          <c:layoutTarget val="inner"/>
          <c:xMode val="edge"/>
          <c:yMode val="edge"/>
          <c:x val="3.2893576982122537E-2"/>
          <c:y val="0.20200982641705201"/>
          <c:w val="0.93449982667260945"/>
          <c:h val="0.62253049792939119"/>
        </c:manualLayout>
      </c:layout>
      <c:pie3DChart>
        <c:varyColors val="1"/>
        <c:ser>
          <c:idx val="0"/>
          <c:order val="0"/>
          <c:tx>
            <c:strRef>
              <c:f>Sheet1!$C$348</c:f>
              <c:strCache>
                <c:ptCount val="1"/>
                <c:pt idx="0">
                  <c:v>No.of Patients</c:v>
                </c:pt>
              </c:strCache>
            </c:strRef>
          </c:tx>
          <c:dPt>
            <c:idx val="0"/>
            <c:spPr>
              <a:solidFill>
                <a:srgbClr val="C00000"/>
              </a:solidFill>
            </c:spPr>
          </c:dPt>
          <c:dPt>
            <c:idx val="1"/>
            <c:spPr>
              <a:solidFill>
                <a:srgbClr val="FFC000"/>
              </a:solidFill>
            </c:spPr>
          </c:dPt>
          <c:dPt>
            <c:idx val="2"/>
            <c:spPr>
              <a:solidFill>
                <a:srgbClr val="92D050"/>
              </a:solidFill>
            </c:spPr>
          </c:dPt>
          <c:dLbls>
            <c:dLbl>
              <c:idx val="0"/>
              <c:layout>
                <c:manualLayout>
                  <c:x val="-8.5798118985126862E-2"/>
                  <c:y val="3.9076261300670746E-2"/>
                </c:manualLayout>
              </c:layout>
              <c:tx>
                <c:rich>
                  <a:bodyPr/>
                  <a:lstStyle/>
                  <a:p>
                    <a:r>
                      <a:rPr lang="en-US"/>
                      <a:t>26%  </a:t>
                    </a:r>
                  </a:p>
                  <a:p>
                    <a:r>
                      <a:rPr lang="en-US"/>
                      <a:t>184</a:t>
                    </a:r>
                  </a:p>
                </c:rich>
              </c:tx>
              <c:showPercent val="1"/>
            </c:dLbl>
            <c:dLbl>
              <c:idx val="1"/>
              <c:layout/>
              <c:tx>
                <c:rich>
                  <a:bodyPr/>
                  <a:lstStyle/>
                  <a:p>
                    <a:r>
                      <a:rPr lang="en-US"/>
                      <a:t>66%</a:t>
                    </a:r>
                  </a:p>
                  <a:p>
                    <a:r>
                      <a:rPr lang="en-US"/>
                      <a:t>479</a:t>
                    </a:r>
                  </a:p>
                </c:rich>
              </c:tx>
              <c:showPercent val="1"/>
            </c:dLbl>
            <c:dLbl>
              <c:idx val="2"/>
              <c:layout>
                <c:manualLayout>
                  <c:x val="-0.35407706780015713"/>
                  <c:y val="2.5581177352830952E-2"/>
                </c:manualLayout>
              </c:layout>
              <c:tx>
                <c:rich>
                  <a:bodyPr/>
                  <a:lstStyle/>
                  <a:p>
                    <a:r>
                      <a:rPr lang="en-US"/>
                      <a:t>8%</a:t>
                    </a:r>
                  </a:p>
                  <a:p>
                    <a:r>
                      <a:rPr lang="en-US"/>
                      <a:t>57</a:t>
                    </a:r>
                  </a:p>
                </c:rich>
              </c:tx>
              <c:showPercent val="1"/>
            </c:dLbl>
            <c:txPr>
              <a:bodyPr/>
              <a:lstStyle/>
              <a:p>
                <a:pPr>
                  <a:defRPr>
                    <a:solidFill>
                      <a:sysClr val="windowText" lastClr="000000"/>
                    </a:solidFill>
                  </a:defRPr>
                </a:pPr>
                <a:endParaRPr lang="en-US"/>
              </a:p>
            </c:txPr>
            <c:showPercent val="1"/>
          </c:dLbls>
          <c:cat>
            <c:strRef>
              <c:f>Sheet1!$B$349:$B$351</c:f>
              <c:strCache>
                <c:ptCount val="3"/>
                <c:pt idx="0">
                  <c:v>Good</c:v>
                </c:pt>
                <c:pt idx="1">
                  <c:v>Average</c:v>
                </c:pt>
                <c:pt idx="2">
                  <c:v>Not good</c:v>
                </c:pt>
              </c:strCache>
            </c:strRef>
          </c:cat>
          <c:val>
            <c:numRef>
              <c:f>Sheet1!$C$349:$C$351</c:f>
              <c:numCache>
                <c:formatCode>General</c:formatCode>
                <c:ptCount val="3"/>
                <c:pt idx="0">
                  <c:v>184</c:v>
                </c:pt>
                <c:pt idx="1">
                  <c:v>479</c:v>
                </c:pt>
                <c:pt idx="2">
                  <c:v>57</c:v>
                </c:pt>
              </c:numCache>
            </c:numRef>
          </c:val>
        </c:ser>
        <c:dLbls>
          <c:showPercent val="1"/>
        </c:dLbls>
      </c:pie3DChart>
    </c:plotArea>
    <c:legend>
      <c:legendPos val="b"/>
      <c:layout>
        <c:manualLayout>
          <c:xMode val="edge"/>
          <c:yMode val="edge"/>
          <c:x val="5.8089624917882055E-2"/>
          <c:y val="0.81396058781422109"/>
          <c:w val="0.87331614686954151"/>
          <c:h val="0.12082866647016717"/>
        </c:manualLayout>
      </c:layout>
    </c:legend>
    <c:plotVisOnly val="1"/>
  </c:chart>
  <c:spPr>
    <a:ln cmpd="thickThin">
      <a:solidFill>
        <a:schemeClr val="tx1">
          <a:alpha val="76000"/>
        </a:schemeClr>
      </a:solidFill>
    </a:ln>
    <a:effectLst>
      <a:outerShdw blurRad="50800" dist="38100" dir="5400000" algn="t" rotWithShape="0">
        <a:prstClr val="black">
          <a:alpha val="40000"/>
        </a:prstClr>
      </a:outerShdw>
    </a:effectLst>
  </c:sp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a:t>Behaviour</a:t>
            </a:r>
            <a:r>
              <a:rPr lang="en-US" sz="1600" baseline="0"/>
              <a:t> of Provider</a:t>
            </a:r>
            <a:endParaRPr lang="en-US" sz="1600"/>
          </a:p>
        </c:rich>
      </c:tx>
      <c:layout/>
    </c:title>
    <c:view3D>
      <c:rotX val="30"/>
      <c:perspective val="30"/>
    </c:view3D>
    <c:plotArea>
      <c:layout>
        <c:manualLayout>
          <c:layoutTarget val="inner"/>
          <c:xMode val="edge"/>
          <c:yMode val="edge"/>
          <c:x val="3.0293666121923447E-2"/>
          <c:y val="0.12065299694230816"/>
          <c:w val="0.9511006289308177"/>
          <c:h val="0.67175493922508911"/>
        </c:manualLayout>
      </c:layout>
      <c:pie3DChart>
        <c:varyColors val="1"/>
        <c:ser>
          <c:idx val="0"/>
          <c:order val="0"/>
          <c:dPt>
            <c:idx val="1"/>
            <c:spPr>
              <a:solidFill>
                <a:srgbClr val="FFC000"/>
              </a:solidFill>
            </c:spPr>
          </c:dPt>
          <c:dPt>
            <c:idx val="2"/>
            <c:spPr>
              <a:solidFill>
                <a:srgbClr val="92D050"/>
              </a:solidFill>
            </c:spPr>
          </c:dPt>
          <c:dLbls>
            <c:dLbl>
              <c:idx val="0"/>
              <c:layout>
                <c:manualLayout>
                  <c:x val="-1.9899897188379211E-2"/>
                  <c:y val="7.1306068084772981E-2"/>
                </c:manualLayout>
              </c:layout>
              <c:tx>
                <c:rich>
                  <a:bodyPr/>
                  <a:lstStyle/>
                  <a:p>
                    <a:r>
                      <a:rPr lang="en-US"/>
                      <a:t>5%</a:t>
                    </a:r>
                  </a:p>
                  <a:p>
                    <a:r>
                      <a:rPr lang="en-US"/>
                      <a:t> 38</a:t>
                    </a:r>
                  </a:p>
                </c:rich>
              </c:tx>
              <c:showPercent val="1"/>
            </c:dLbl>
            <c:dLbl>
              <c:idx val="1"/>
              <c:layout/>
              <c:tx>
                <c:rich>
                  <a:bodyPr/>
                  <a:lstStyle/>
                  <a:p>
                    <a:r>
                      <a:rPr lang="en-US"/>
                      <a:t>24%</a:t>
                    </a:r>
                  </a:p>
                  <a:p>
                    <a:r>
                      <a:rPr lang="en-US"/>
                      <a:t>175</a:t>
                    </a:r>
                  </a:p>
                </c:rich>
              </c:tx>
              <c:showPercent val="1"/>
            </c:dLbl>
            <c:dLbl>
              <c:idx val="2"/>
              <c:layout/>
              <c:tx>
                <c:rich>
                  <a:bodyPr/>
                  <a:lstStyle/>
                  <a:p>
                    <a:r>
                      <a:rPr lang="en-US"/>
                      <a:t>66%</a:t>
                    </a:r>
                  </a:p>
                  <a:p>
                    <a:r>
                      <a:rPr lang="en-US"/>
                      <a:t>473</a:t>
                    </a:r>
                  </a:p>
                </c:rich>
              </c:tx>
              <c:showPercent val="1"/>
            </c:dLbl>
            <c:dLbl>
              <c:idx val="3"/>
              <c:layout>
                <c:manualLayout>
                  <c:x val="1.0666859566713743E-2"/>
                  <c:y val="0.12512046068868174"/>
                </c:manualLayout>
              </c:layout>
              <c:tx>
                <c:rich>
                  <a:bodyPr/>
                  <a:lstStyle/>
                  <a:p>
                    <a:r>
                      <a:rPr lang="en-US"/>
                      <a:t>5%</a:t>
                    </a:r>
                  </a:p>
                  <a:p>
                    <a:r>
                      <a:rPr lang="en-US"/>
                      <a:t>34</a:t>
                    </a:r>
                  </a:p>
                  <a:p>
                    <a:endParaRPr lang="en-US"/>
                  </a:p>
                </c:rich>
              </c:tx>
              <c:showPercent val="1"/>
            </c:dLbl>
            <c:showPercent val="1"/>
          </c:dLbls>
          <c:cat>
            <c:strRef>
              <c:f>Sheet1!$A$25:$A$28</c:f>
              <c:strCache>
                <c:ptCount val="4"/>
                <c:pt idx="0">
                  <c:v>Very good</c:v>
                </c:pt>
                <c:pt idx="1">
                  <c:v>Good</c:v>
                </c:pt>
                <c:pt idx="2">
                  <c:v>Fine</c:v>
                </c:pt>
                <c:pt idx="3">
                  <c:v>Bad</c:v>
                </c:pt>
              </c:strCache>
            </c:strRef>
          </c:cat>
          <c:val>
            <c:numRef>
              <c:f>Sheet1!$B$25:$B$28</c:f>
              <c:numCache>
                <c:formatCode>General</c:formatCode>
                <c:ptCount val="4"/>
                <c:pt idx="0">
                  <c:v>38</c:v>
                </c:pt>
                <c:pt idx="1">
                  <c:v>175</c:v>
                </c:pt>
                <c:pt idx="2">
                  <c:v>473</c:v>
                </c:pt>
                <c:pt idx="3">
                  <c:v>34</c:v>
                </c:pt>
              </c:numCache>
            </c:numRef>
          </c:val>
        </c:ser>
        <c:ser>
          <c:idx val="1"/>
          <c:order val="1"/>
          <c:cat>
            <c:strRef>
              <c:f>Sheet1!$A$25:$A$28</c:f>
              <c:strCache>
                <c:ptCount val="4"/>
                <c:pt idx="0">
                  <c:v>Very good</c:v>
                </c:pt>
                <c:pt idx="1">
                  <c:v>Good</c:v>
                </c:pt>
                <c:pt idx="2">
                  <c:v>Fine</c:v>
                </c:pt>
                <c:pt idx="3">
                  <c:v>Bad</c:v>
                </c:pt>
              </c:strCache>
            </c:strRef>
          </c:cat>
          <c:val>
            <c:numRef>
              <c:f>Sheet1!$C$25:$C$28</c:f>
              <c:numCache>
                <c:formatCode>General</c:formatCode>
                <c:ptCount val="4"/>
                <c:pt idx="0">
                  <c:v>5.3</c:v>
                </c:pt>
                <c:pt idx="1">
                  <c:v>24.3</c:v>
                </c:pt>
                <c:pt idx="2">
                  <c:v>65.7</c:v>
                </c:pt>
                <c:pt idx="3">
                  <c:v>4.7</c:v>
                </c:pt>
              </c:numCache>
            </c:numRef>
          </c:val>
        </c:ser>
        <c:dLbls>
          <c:showPercent val="1"/>
        </c:dLbls>
      </c:pie3DChart>
    </c:plotArea>
    <c:legend>
      <c:legendPos val="b"/>
      <c:layout>
        <c:manualLayout>
          <c:xMode val="edge"/>
          <c:yMode val="edge"/>
          <c:x val="4.6258765152401307E-2"/>
          <c:y val="0.77905237591569709"/>
          <c:w val="0.86664501671459171"/>
          <c:h val="0.15834410624045198"/>
        </c:manualLayout>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barChart>
        <c:barDir val="col"/>
        <c:grouping val="percentStacked"/>
        <c:ser>
          <c:idx val="0"/>
          <c:order val="0"/>
          <c:tx>
            <c:strRef>
              <c:f>Sheet1!$C$1</c:f>
              <c:strCache>
                <c:ptCount val="1"/>
                <c:pt idx="0">
                  <c:v>OPD</c:v>
                </c:pt>
              </c:strCache>
            </c:strRef>
          </c:tx>
          <c:dLbls>
            <c:showVal val="1"/>
          </c:dLbls>
          <c:cat>
            <c:multiLvlStrRef>
              <c:f>Sheet1!$A$2:$B$11</c:f>
              <c:multiLvlStrCache>
                <c:ptCount val="10"/>
                <c:lvl>
                  <c:pt idx="0">
                    <c:v>October</c:v>
                  </c:pt>
                  <c:pt idx="1">
                    <c:v>November</c:v>
                  </c:pt>
                  <c:pt idx="2">
                    <c:v>December</c:v>
                  </c:pt>
                  <c:pt idx="3">
                    <c:v>January</c:v>
                  </c:pt>
                  <c:pt idx="4">
                    <c:v>February</c:v>
                  </c:pt>
                  <c:pt idx="5">
                    <c:v>October</c:v>
                  </c:pt>
                  <c:pt idx="6">
                    <c:v>November</c:v>
                  </c:pt>
                  <c:pt idx="7">
                    <c:v>December</c:v>
                  </c:pt>
                  <c:pt idx="8">
                    <c:v>January</c:v>
                  </c:pt>
                  <c:pt idx="9">
                    <c:v>February</c:v>
                  </c:pt>
                </c:lvl>
                <c:lvl>
                  <c:pt idx="0">
                    <c:v>2010</c:v>
                  </c:pt>
                  <c:pt idx="3">
                    <c:v>2011</c:v>
                  </c:pt>
                  <c:pt idx="8">
                    <c:v>2012</c:v>
                  </c:pt>
                </c:lvl>
              </c:multiLvlStrCache>
            </c:multiLvlStrRef>
          </c:cat>
          <c:val>
            <c:numRef>
              <c:f>Sheet1!$C$2:$C$11</c:f>
              <c:numCache>
                <c:formatCode>General</c:formatCode>
                <c:ptCount val="10"/>
                <c:pt idx="0">
                  <c:v>24845</c:v>
                </c:pt>
                <c:pt idx="1">
                  <c:v>19507</c:v>
                </c:pt>
                <c:pt idx="2">
                  <c:v>16200</c:v>
                </c:pt>
                <c:pt idx="3">
                  <c:v>15575</c:v>
                </c:pt>
                <c:pt idx="4">
                  <c:v>16084</c:v>
                </c:pt>
                <c:pt idx="5">
                  <c:v>28800</c:v>
                </c:pt>
                <c:pt idx="6">
                  <c:v>30468</c:v>
                </c:pt>
                <c:pt idx="7">
                  <c:v>21016</c:v>
                </c:pt>
                <c:pt idx="8">
                  <c:v>23954</c:v>
                </c:pt>
                <c:pt idx="9">
                  <c:v>27733</c:v>
                </c:pt>
              </c:numCache>
            </c:numRef>
          </c:val>
        </c:ser>
        <c:ser>
          <c:idx val="1"/>
          <c:order val="1"/>
          <c:tx>
            <c:strRef>
              <c:f>Sheet1!$D$1</c:f>
              <c:strCache>
                <c:ptCount val="1"/>
                <c:pt idx="0">
                  <c:v>IPD</c:v>
                </c:pt>
              </c:strCache>
            </c:strRef>
          </c:tx>
          <c:spPr>
            <a:solidFill>
              <a:srgbClr val="C00000"/>
            </a:solidFill>
          </c:spPr>
          <c:dLbls>
            <c:showVal val="1"/>
          </c:dLbls>
          <c:cat>
            <c:multiLvlStrRef>
              <c:f>Sheet1!$A$2:$B$11</c:f>
              <c:multiLvlStrCache>
                <c:ptCount val="10"/>
                <c:lvl>
                  <c:pt idx="0">
                    <c:v>October</c:v>
                  </c:pt>
                  <c:pt idx="1">
                    <c:v>November</c:v>
                  </c:pt>
                  <c:pt idx="2">
                    <c:v>December</c:v>
                  </c:pt>
                  <c:pt idx="3">
                    <c:v>January</c:v>
                  </c:pt>
                  <c:pt idx="4">
                    <c:v>February</c:v>
                  </c:pt>
                  <c:pt idx="5">
                    <c:v>October</c:v>
                  </c:pt>
                  <c:pt idx="6">
                    <c:v>November</c:v>
                  </c:pt>
                  <c:pt idx="7">
                    <c:v>December</c:v>
                  </c:pt>
                  <c:pt idx="8">
                    <c:v>January</c:v>
                  </c:pt>
                  <c:pt idx="9">
                    <c:v>February</c:v>
                  </c:pt>
                </c:lvl>
                <c:lvl>
                  <c:pt idx="0">
                    <c:v>2010</c:v>
                  </c:pt>
                  <c:pt idx="3">
                    <c:v>2011</c:v>
                  </c:pt>
                  <c:pt idx="8">
                    <c:v>2012</c:v>
                  </c:pt>
                </c:lvl>
              </c:multiLvlStrCache>
            </c:multiLvlStrRef>
          </c:cat>
          <c:val>
            <c:numRef>
              <c:f>Sheet1!$D$2:$D$11</c:f>
              <c:numCache>
                <c:formatCode>General</c:formatCode>
                <c:ptCount val="10"/>
                <c:pt idx="0">
                  <c:v>764</c:v>
                </c:pt>
                <c:pt idx="1">
                  <c:v>541</c:v>
                </c:pt>
                <c:pt idx="2">
                  <c:v>498</c:v>
                </c:pt>
                <c:pt idx="3">
                  <c:v>417</c:v>
                </c:pt>
                <c:pt idx="4">
                  <c:v>572</c:v>
                </c:pt>
                <c:pt idx="5">
                  <c:v>705</c:v>
                </c:pt>
                <c:pt idx="6">
                  <c:v>750</c:v>
                </c:pt>
                <c:pt idx="7">
                  <c:v>450</c:v>
                </c:pt>
                <c:pt idx="8">
                  <c:v>557</c:v>
                </c:pt>
                <c:pt idx="9">
                  <c:v>509</c:v>
                </c:pt>
              </c:numCache>
            </c:numRef>
          </c:val>
        </c:ser>
        <c:gapWidth val="75"/>
        <c:overlap val="100"/>
        <c:axId val="64621184"/>
        <c:axId val="64631168"/>
      </c:barChart>
      <c:catAx>
        <c:axId val="64621184"/>
        <c:scaling>
          <c:orientation val="minMax"/>
        </c:scaling>
        <c:axPos val="b"/>
        <c:majorTickMark val="none"/>
        <c:tickLblPos val="nextTo"/>
        <c:crossAx val="64631168"/>
        <c:crosses val="autoZero"/>
        <c:auto val="1"/>
        <c:lblAlgn val="ctr"/>
        <c:lblOffset val="100"/>
      </c:catAx>
      <c:valAx>
        <c:axId val="64631168"/>
        <c:scaling>
          <c:orientation val="minMax"/>
        </c:scaling>
        <c:axPos val="l"/>
        <c:numFmt formatCode="0%" sourceLinked="1"/>
        <c:majorTickMark val="none"/>
        <c:tickLblPos val="nextTo"/>
        <c:crossAx val="64621184"/>
        <c:crosses val="autoZero"/>
        <c:crossBetween val="between"/>
      </c:valAx>
    </c:plotArea>
    <c:legend>
      <c:legendPos val="b"/>
      <c:layout>
        <c:manualLayout>
          <c:xMode val="edge"/>
          <c:yMode val="edge"/>
          <c:x val="0.32987926509187426"/>
          <c:y val="0.8885050306211818"/>
          <c:w val="0.3680190288713911"/>
          <c:h val="8.3717191601050026E-2"/>
        </c:manualLayout>
      </c:layout>
    </c:legend>
    <c:plotVisOnly val="1"/>
    <c:dispBlanksAs val="gap"/>
  </c:chart>
  <c:spPr>
    <a:ln cmpd="thickThin">
      <a:solidFill>
        <a:sysClr val="windowText" lastClr="000000">
          <a:alpha val="64000"/>
        </a:sysClr>
      </a:solidFill>
    </a:ln>
    <a:effectLst>
      <a:outerShdw blurRad="50800" dist="38100" dir="5400000" algn="t" rotWithShape="0">
        <a:prstClr val="black">
          <a:alpha val="40000"/>
        </a:prstClr>
      </a:outerShdw>
    </a:effectLst>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Sheet1!$C$14</c:f>
              <c:strCache>
                <c:ptCount val="1"/>
                <c:pt idx="0">
                  <c:v>OPD</c:v>
                </c:pt>
              </c:strCache>
            </c:strRef>
          </c:tx>
          <c:cat>
            <c:multiLvlStrRef>
              <c:f>Sheet1!$A$15:$B$24</c:f>
              <c:multiLvlStrCache>
                <c:ptCount val="10"/>
                <c:lvl>
                  <c:pt idx="0">
                    <c:v>October</c:v>
                  </c:pt>
                  <c:pt idx="1">
                    <c:v>November</c:v>
                  </c:pt>
                  <c:pt idx="2">
                    <c:v>December</c:v>
                  </c:pt>
                  <c:pt idx="3">
                    <c:v>January</c:v>
                  </c:pt>
                  <c:pt idx="4">
                    <c:v>February</c:v>
                  </c:pt>
                  <c:pt idx="5">
                    <c:v>October</c:v>
                  </c:pt>
                  <c:pt idx="6">
                    <c:v>November</c:v>
                  </c:pt>
                  <c:pt idx="7">
                    <c:v>December</c:v>
                  </c:pt>
                  <c:pt idx="8">
                    <c:v>January</c:v>
                  </c:pt>
                  <c:pt idx="9">
                    <c:v>February</c:v>
                  </c:pt>
                </c:lvl>
                <c:lvl>
                  <c:pt idx="0">
                    <c:v>2010</c:v>
                  </c:pt>
                  <c:pt idx="3">
                    <c:v>2011</c:v>
                  </c:pt>
                  <c:pt idx="8">
                    <c:v>2012</c:v>
                  </c:pt>
                </c:lvl>
              </c:multiLvlStrCache>
            </c:multiLvlStrRef>
          </c:cat>
          <c:val>
            <c:numRef>
              <c:f>Sheet1!$C$15:$C$24</c:f>
              <c:numCache>
                <c:formatCode>General</c:formatCode>
                <c:ptCount val="10"/>
                <c:pt idx="0">
                  <c:v>11714</c:v>
                </c:pt>
                <c:pt idx="1">
                  <c:v>9167</c:v>
                </c:pt>
                <c:pt idx="2">
                  <c:v>8734</c:v>
                </c:pt>
                <c:pt idx="3">
                  <c:v>6863</c:v>
                </c:pt>
                <c:pt idx="4">
                  <c:v>8508</c:v>
                </c:pt>
                <c:pt idx="5">
                  <c:v>12597</c:v>
                </c:pt>
                <c:pt idx="6">
                  <c:v>14470</c:v>
                </c:pt>
                <c:pt idx="7">
                  <c:v>11320</c:v>
                </c:pt>
                <c:pt idx="8">
                  <c:v>12588</c:v>
                </c:pt>
                <c:pt idx="9">
                  <c:v>13300</c:v>
                </c:pt>
              </c:numCache>
            </c:numRef>
          </c:val>
        </c:ser>
        <c:ser>
          <c:idx val="1"/>
          <c:order val="1"/>
          <c:tx>
            <c:strRef>
              <c:f>Sheet1!$D$14</c:f>
              <c:strCache>
                <c:ptCount val="1"/>
                <c:pt idx="0">
                  <c:v>IPD</c:v>
                </c:pt>
              </c:strCache>
            </c:strRef>
          </c:tx>
          <c:spPr>
            <a:solidFill>
              <a:srgbClr val="C00000"/>
            </a:solidFill>
          </c:spPr>
          <c:cat>
            <c:multiLvlStrRef>
              <c:f>Sheet1!$A$15:$B$24</c:f>
              <c:multiLvlStrCache>
                <c:ptCount val="10"/>
                <c:lvl>
                  <c:pt idx="0">
                    <c:v>October</c:v>
                  </c:pt>
                  <c:pt idx="1">
                    <c:v>November</c:v>
                  </c:pt>
                  <c:pt idx="2">
                    <c:v>December</c:v>
                  </c:pt>
                  <c:pt idx="3">
                    <c:v>January</c:v>
                  </c:pt>
                  <c:pt idx="4">
                    <c:v>February</c:v>
                  </c:pt>
                  <c:pt idx="5">
                    <c:v>October</c:v>
                  </c:pt>
                  <c:pt idx="6">
                    <c:v>November</c:v>
                  </c:pt>
                  <c:pt idx="7">
                    <c:v>December</c:v>
                  </c:pt>
                  <c:pt idx="8">
                    <c:v>January</c:v>
                  </c:pt>
                  <c:pt idx="9">
                    <c:v>February</c:v>
                  </c:pt>
                </c:lvl>
                <c:lvl>
                  <c:pt idx="0">
                    <c:v>2010</c:v>
                  </c:pt>
                  <c:pt idx="3">
                    <c:v>2011</c:v>
                  </c:pt>
                  <c:pt idx="8">
                    <c:v>2012</c:v>
                  </c:pt>
                </c:lvl>
              </c:multiLvlStrCache>
            </c:multiLvlStrRef>
          </c:cat>
          <c:val>
            <c:numRef>
              <c:f>Sheet1!$D$15:$D$24</c:f>
              <c:numCache>
                <c:formatCode>General</c:formatCode>
                <c:ptCount val="10"/>
                <c:pt idx="0">
                  <c:v>659</c:v>
                </c:pt>
                <c:pt idx="1">
                  <c:v>429</c:v>
                </c:pt>
                <c:pt idx="2">
                  <c:v>355</c:v>
                </c:pt>
                <c:pt idx="3">
                  <c:v>226</c:v>
                </c:pt>
                <c:pt idx="4">
                  <c:v>331</c:v>
                </c:pt>
                <c:pt idx="5">
                  <c:v>651</c:v>
                </c:pt>
                <c:pt idx="6">
                  <c:v>758</c:v>
                </c:pt>
                <c:pt idx="7">
                  <c:v>527</c:v>
                </c:pt>
                <c:pt idx="8">
                  <c:v>464</c:v>
                </c:pt>
                <c:pt idx="9">
                  <c:v>520</c:v>
                </c:pt>
              </c:numCache>
            </c:numRef>
          </c:val>
        </c:ser>
        <c:dLbls>
          <c:showVal val="1"/>
        </c:dLbls>
        <c:gapWidth val="75"/>
        <c:overlap val="100"/>
        <c:axId val="64674432"/>
        <c:axId val="64749952"/>
      </c:barChart>
      <c:catAx>
        <c:axId val="64674432"/>
        <c:scaling>
          <c:orientation val="minMax"/>
        </c:scaling>
        <c:axPos val="b"/>
        <c:majorTickMark val="none"/>
        <c:tickLblPos val="nextTo"/>
        <c:crossAx val="64749952"/>
        <c:crosses val="autoZero"/>
        <c:auto val="1"/>
        <c:lblAlgn val="ctr"/>
        <c:lblOffset val="100"/>
      </c:catAx>
      <c:valAx>
        <c:axId val="64749952"/>
        <c:scaling>
          <c:orientation val="minMax"/>
        </c:scaling>
        <c:axPos val="l"/>
        <c:numFmt formatCode="0%" sourceLinked="1"/>
        <c:majorTickMark val="none"/>
        <c:tickLblPos val="nextTo"/>
        <c:crossAx val="64674432"/>
        <c:crosses val="autoZero"/>
        <c:crossBetween val="between"/>
      </c:valAx>
    </c:plotArea>
    <c:legend>
      <c:legendPos val="b"/>
      <c:layout>
        <c:manualLayout>
          <c:xMode val="edge"/>
          <c:yMode val="edge"/>
          <c:x val="0.37987926509187309"/>
          <c:y val="0.8885050306211818"/>
          <c:w val="0.30690791776028542"/>
          <c:h val="8.3717191601050026E-2"/>
        </c:manualLayout>
      </c:layout>
    </c:legend>
    <c:plotVisOnly val="1"/>
  </c:chart>
  <c:spPr>
    <a:ln cmpd="thickThin">
      <a:solidFill>
        <a:sysClr val="windowText" lastClr="000000">
          <a:alpha val="71000"/>
        </a:sysClr>
      </a:solidFill>
    </a:ln>
    <a:effectLst>
      <a:outerShdw blurRad="50800" dist="38100" dir="5400000" algn="t" rotWithShape="0">
        <a:schemeClr val="bg1">
          <a:alpha val="40000"/>
        </a:schemeClr>
      </a:outerShdw>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AngAx val="1"/>
    </c:view3D>
    <c:plotArea>
      <c:layout/>
      <c:bar3DChart>
        <c:barDir val="col"/>
        <c:grouping val="clustered"/>
        <c:ser>
          <c:idx val="0"/>
          <c:order val="0"/>
          <c:tx>
            <c:strRef>
              <c:f>Sheet1!$C$63</c:f>
              <c:strCache>
                <c:ptCount val="1"/>
                <c:pt idx="0">
                  <c:v>Disease</c:v>
                </c:pt>
              </c:strCache>
            </c:strRef>
          </c:tx>
          <c:spPr>
            <a:solidFill>
              <a:schemeClr val="accent1"/>
            </a:solidFill>
          </c:spPr>
          <c:dLbls>
            <c:dLbl>
              <c:idx val="0"/>
              <c:layout>
                <c:manualLayout>
                  <c:x val="-7.7160493827160611E-3"/>
                  <c:y val="-6.4538751200573299E-2"/>
                </c:manualLayout>
              </c:layout>
              <c:showVal val="1"/>
            </c:dLbl>
            <c:dLbl>
              <c:idx val="1"/>
              <c:layout>
                <c:manualLayout>
                  <c:x val="3.0864197530864226E-3"/>
                  <c:y val="-4.2090489913417427E-2"/>
                </c:manualLayout>
              </c:layout>
              <c:showVal val="1"/>
            </c:dLbl>
            <c:dLbl>
              <c:idx val="2"/>
              <c:layout>
                <c:manualLayout>
                  <c:x val="-3.0864197530864226E-3"/>
                  <c:y val="-3.0866359269839376E-2"/>
                </c:manualLayout>
              </c:layout>
              <c:showVal val="1"/>
            </c:dLbl>
            <c:dLbl>
              <c:idx val="3"/>
              <c:layout>
                <c:manualLayout>
                  <c:x val="6.1728395061728964E-3"/>
                  <c:y val="-6.7344783861467708E-2"/>
                </c:manualLayout>
              </c:layout>
              <c:showVal val="1"/>
            </c:dLbl>
            <c:dLbl>
              <c:idx val="4"/>
              <c:layout>
                <c:manualLayout>
                  <c:x val="7.7160493827160611E-3"/>
                  <c:y val="-4.4896522574311877E-2"/>
                </c:manualLayout>
              </c:layout>
              <c:showVal val="1"/>
            </c:dLbl>
            <c:dLbl>
              <c:idx val="5"/>
              <c:layout>
                <c:manualLayout>
                  <c:x val="-3.0864197530864226E-3"/>
                  <c:y val="-2.2448261287155991E-2"/>
                </c:manualLayout>
              </c:layout>
              <c:showVal val="1"/>
            </c:dLbl>
            <c:dLbl>
              <c:idx val="6"/>
              <c:layout>
                <c:manualLayout>
                  <c:x val="0"/>
                  <c:y val="-4.7702555235206376E-2"/>
                </c:manualLayout>
              </c:layout>
              <c:showVal val="1"/>
            </c:dLbl>
            <c:dLbl>
              <c:idx val="7"/>
              <c:layout>
                <c:manualLayout>
                  <c:x val="1.3888888888888907E-2"/>
                  <c:y val="-5.3314620556995374E-2"/>
                </c:manualLayout>
              </c:layout>
              <c:showVal val="1"/>
            </c:dLbl>
            <c:dLbl>
              <c:idx val="8"/>
              <c:layout>
                <c:manualLayout>
                  <c:x val="0"/>
                  <c:y val="-4.4896522574311877E-2"/>
                </c:manualLayout>
              </c:layout>
              <c:showVal val="1"/>
            </c:dLbl>
            <c:showVal val="1"/>
          </c:dLbls>
          <c:cat>
            <c:strRef>
              <c:f>Sheet1!$B$64:$B$72</c:f>
              <c:strCache>
                <c:ptCount val="9"/>
                <c:pt idx="0">
                  <c:v>Children related illness</c:v>
                </c:pt>
                <c:pt idx="1">
                  <c:v>Ortho related disease</c:v>
                </c:pt>
                <c:pt idx="2">
                  <c:v>ENT related disease</c:v>
                </c:pt>
                <c:pt idx="3">
                  <c:v>Related to eye disease</c:v>
                </c:pt>
                <c:pt idx="4">
                  <c:v>Dental related</c:v>
                </c:pt>
                <c:pt idx="5">
                  <c:v>Gynaec and obstetric disease</c:v>
                </c:pt>
                <c:pt idx="6">
                  <c:v>Physician (common disease)</c:v>
                </c:pt>
                <c:pt idx="7">
                  <c:v>Skin disease</c:v>
                </c:pt>
                <c:pt idx="8">
                  <c:v>Surgery related</c:v>
                </c:pt>
              </c:strCache>
            </c:strRef>
          </c:cat>
          <c:val>
            <c:numRef>
              <c:f>Sheet1!$C$64:$C$72</c:f>
              <c:numCache>
                <c:formatCode>General</c:formatCode>
                <c:ptCount val="9"/>
                <c:pt idx="0">
                  <c:v>92</c:v>
                </c:pt>
                <c:pt idx="1">
                  <c:v>82</c:v>
                </c:pt>
                <c:pt idx="2">
                  <c:v>56</c:v>
                </c:pt>
                <c:pt idx="3">
                  <c:v>37</c:v>
                </c:pt>
                <c:pt idx="4">
                  <c:v>33</c:v>
                </c:pt>
                <c:pt idx="5">
                  <c:v>114</c:v>
                </c:pt>
                <c:pt idx="6">
                  <c:v>225</c:v>
                </c:pt>
                <c:pt idx="7">
                  <c:v>66</c:v>
                </c:pt>
                <c:pt idx="8">
                  <c:v>15</c:v>
                </c:pt>
              </c:numCache>
            </c:numRef>
          </c:val>
        </c:ser>
        <c:dLbls>
          <c:showVal val="1"/>
        </c:dLbls>
        <c:gapWidth val="75"/>
        <c:shape val="box"/>
        <c:axId val="64062592"/>
        <c:axId val="64064512"/>
        <c:axId val="0"/>
      </c:bar3DChart>
      <c:catAx>
        <c:axId val="64062592"/>
        <c:scaling>
          <c:orientation val="minMax"/>
        </c:scaling>
        <c:axPos val="b"/>
        <c:title>
          <c:tx>
            <c:rich>
              <a:bodyPr/>
              <a:lstStyle/>
              <a:p>
                <a:pPr>
                  <a:defRPr/>
                </a:pPr>
                <a:r>
                  <a:rPr lang="en-US" dirty="0" smtClean="0"/>
                  <a:t>Diseases</a:t>
                </a:r>
                <a:endParaRPr lang="en-US" dirty="0"/>
              </a:p>
            </c:rich>
          </c:tx>
          <c:layout/>
        </c:title>
        <c:majorTickMark val="none"/>
        <c:tickLblPos val="nextTo"/>
        <c:crossAx val="64064512"/>
        <c:crosses val="autoZero"/>
        <c:auto val="1"/>
        <c:lblAlgn val="ctr"/>
        <c:lblOffset val="100"/>
      </c:catAx>
      <c:valAx>
        <c:axId val="64064512"/>
        <c:scaling>
          <c:orientation val="minMax"/>
        </c:scaling>
        <c:axPos val="l"/>
        <c:title>
          <c:tx>
            <c:rich>
              <a:bodyPr rot="-5400000" vert="horz"/>
              <a:lstStyle/>
              <a:p>
                <a:pPr>
                  <a:defRPr b="1">
                    <a:solidFill>
                      <a:schemeClr val="tx1"/>
                    </a:solidFill>
                  </a:defRPr>
                </a:pPr>
                <a:r>
                  <a:rPr lang="en-US" b="1" dirty="0" smtClean="0">
                    <a:solidFill>
                      <a:schemeClr val="tx1"/>
                    </a:solidFill>
                  </a:rPr>
                  <a:t>No.</a:t>
                </a:r>
                <a:r>
                  <a:rPr lang="en-US" b="1" baseline="0" dirty="0" smtClean="0">
                    <a:solidFill>
                      <a:schemeClr val="tx1"/>
                    </a:solidFill>
                  </a:rPr>
                  <a:t> of Patients</a:t>
                </a:r>
                <a:endParaRPr lang="en-US" b="1" dirty="0">
                  <a:solidFill>
                    <a:schemeClr val="tx1"/>
                  </a:solidFill>
                </a:endParaRPr>
              </a:p>
            </c:rich>
          </c:tx>
          <c:layout/>
        </c:title>
        <c:numFmt formatCode="General" sourceLinked="1"/>
        <c:majorTickMark val="none"/>
        <c:tickLblPos val="nextTo"/>
        <c:crossAx val="6406259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Time taken at registration Counter</c:v>
                </c:pt>
              </c:strCache>
            </c:strRef>
          </c:tx>
          <c:cat>
            <c:strRef>
              <c:f>Sheet1!$B$1:$F$1</c:f>
              <c:strCache>
                <c:ptCount val="5"/>
                <c:pt idx="0">
                  <c:v>5 Minutes</c:v>
                </c:pt>
                <c:pt idx="1">
                  <c:v>10-15 Minutes</c:v>
                </c:pt>
                <c:pt idx="2">
                  <c:v>30 Minutes</c:v>
                </c:pt>
                <c:pt idx="3">
                  <c:v>60 Minutes</c:v>
                </c:pt>
                <c:pt idx="4">
                  <c:v>No time taken</c:v>
                </c:pt>
              </c:strCache>
            </c:strRef>
          </c:cat>
          <c:val>
            <c:numRef>
              <c:f>Sheet1!$B$2:$F$2</c:f>
              <c:numCache>
                <c:formatCode>General</c:formatCode>
                <c:ptCount val="5"/>
                <c:pt idx="0">
                  <c:v>257</c:v>
                </c:pt>
                <c:pt idx="1">
                  <c:v>456</c:v>
                </c:pt>
                <c:pt idx="2">
                  <c:v>17</c:v>
                </c:pt>
                <c:pt idx="3">
                  <c:v>0</c:v>
                </c:pt>
                <c:pt idx="4">
                  <c:v>0</c:v>
                </c:pt>
              </c:numCache>
            </c:numRef>
          </c:val>
        </c:ser>
        <c:ser>
          <c:idx val="1"/>
          <c:order val="1"/>
          <c:tx>
            <c:strRef>
              <c:f>Sheet1!$A$3</c:f>
              <c:strCache>
                <c:ptCount val="1"/>
                <c:pt idx="0">
                  <c:v>Time taken to visit dorctor</c:v>
                </c:pt>
              </c:strCache>
            </c:strRef>
          </c:tx>
          <c:spPr>
            <a:solidFill>
              <a:srgbClr val="C00000"/>
            </a:solidFill>
          </c:spPr>
          <c:cat>
            <c:strRef>
              <c:f>Sheet1!$B$1:$F$1</c:f>
              <c:strCache>
                <c:ptCount val="5"/>
                <c:pt idx="0">
                  <c:v>5 Minutes</c:v>
                </c:pt>
                <c:pt idx="1">
                  <c:v>10-15 Minutes</c:v>
                </c:pt>
                <c:pt idx="2">
                  <c:v>30 Minutes</c:v>
                </c:pt>
                <c:pt idx="3">
                  <c:v>60 Minutes</c:v>
                </c:pt>
                <c:pt idx="4">
                  <c:v>No time taken</c:v>
                </c:pt>
              </c:strCache>
            </c:strRef>
          </c:cat>
          <c:val>
            <c:numRef>
              <c:f>Sheet1!$B$3:$F$3</c:f>
              <c:numCache>
                <c:formatCode>General</c:formatCode>
                <c:ptCount val="5"/>
                <c:pt idx="0">
                  <c:v>48</c:v>
                </c:pt>
                <c:pt idx="1">
                  <c:v>426</c:v>
                </c:pt>
                <c:pt idx="2">
                  <c:v>230</c:v>
                </c:pt>
                <c:pt idx="3">
                  <c:v>10</c:v>
                </c:pt>
                <c:pt idx="4">
                  <c:v>6</c:v>
                </c:pt>
              </c:numCache>
            </c:numRef>
          </c:val>
        </c:ser>
        <c:dLbls>
          <c:showVal val="1"/>
        </c:dLbls>
        <c:gapWidth val="75"/>
        <c:axId val="64131840"/>
        <c:axId val="64133760"/>
      </c:barChart>
      <c:catAx>
        <c:axId val="64131840"/>
        <c:scaling>
          <c:orientation val="minMax"/>
        </c:scaling>
        <c:axPos val="b"/>
        <c:title>
          <c:tx>
            <c:rich>
              <a:bodyPr/>
              <a:lstStyle/>
              <a:p>
                <a:pPr>
                  <a:defRPr/>
                </a:pPr>
                <a:r>
                  <a:rPr lang="en-US" dirty="0" smtClean="0"/>
                  <a:t>Time</a:t>
                </a:r>
                <a:r>
                  <a:rPr lang="en-US" baseline="0" dirty="0" smtClean="0"/>
                  <a:t> </a:t>
                </a:r>
                <a:endParaRPr lang="en-US" dirty="0"/>
              </a:p>
            </c:rich>
          </c:tx>
          <c:layout/>
        </c:title>
        <c:majorTickMark val="none"/>
        <c:tickLblPos val="nextTo"/>
        <c:crossAx val="64133760"/>
        <c:crosses val="autoZero"/>
        <c:auto val="1"/>
        <c:lblAlgn val="ctr"/>
        <c:lblOffset val="100"/>
      </c:catAx>
      <c:valAx>
        <c:axId val="64133760"/>
        <c:scaling>
          <c:orientation val="minMax"/>
        </c:scaling>
        <c:axPos val="l"/>
        <c:title>
          <c:tx>
            <c:rich>
              <a:bodyPr rot="-5400000" vert="horz"/>
              <a:lstStyle/>
              <a:p>
                <a:pPr>
                  <a:defRPr/>
                </a:pPr>
                <a:r>
                  <a:rPr lang="en-US" dirty="0" smtClean="0"/>
                  <a:t>No</a:t>
                </a:r>
                <a:r>
                  <a:rPr lang="en-US" baseline="0" dirty="0" smtClean="0"/>
                  <a:t> of Patients</a:t>
                </a:r>
                <a:endParaRPr lang="en-US" dirty="0"/>
              </a:p>
            </c:rich>
          </c:tx>
          <c:layout/>
        </c:title>
        <c:numFmt formatCode="General" sourceLinked="1"/>
        <c:majorTickMark val="none"/>
        <c:tickLblPos val="nextTo"/>
        <c:crossAx val="64131840"/>
        <c:crosses val="autoZero"/>
        <c:crossBetween val="between"/>
      </c:valAx>
    </c:plotArea>
    <c:legend>
      <c:legendPos val="b"/>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latin typeface="Arial" pitchFamily="34" charset="0"/>
                <a:cs typeface="Arial" pitchFamily="34" charset="0"/>
              </a:rPr>
              <a:t>No. of Patients</a:t>
            </a:r>
          </a:p>
        </c:rich>
      </c:tx>
      <c:layout/>
    </c:title>
    <c:view3D>
      <c:rotX val="30"/>
      <c:perspective val="30"/>
    </c:view3D>
    <c:plotArea>
      <c:layout>
        <c:manualLayout>
          <c:layoutTarget val="inner"/>
          <c:xMode val="edge"/>
          <c:yMode val="edge"/>
          <c:x val="0"/>
          <c:y val="0.15308534709023733"/>
          <c:w val="0.94114654971925016"/>
          <c:h val="0.55732600235316054"/>
        </c:manualLayout>
      </c:layout>
      <c:pie3DChart>
        <c:varyColors val="1"/>
        <c:ser>
          <c:idx val="0"/>
          <c:order val="0"/>
          <c:tx>
            <c:strRef>
              <c:f>Sheet1!$E$393</c:f>
              <c:strCache>
                <c:ptCount val="1"/>
                <c:pt idx="0">
                  <c:v>No. of Patients</c:v>
                </c:pt>
              </c:strCache>
            </c:strRef>
          </c:tx>
          <c:dPt>
            <c:idx val="1"/>
            <c:spPr>
              <a:solidFill>
                <a:schemeClr val="tx2">
                  <a:lumMod val="60000"/>
                  <a:lumOff val="40000"/>
                </a:schemeClr>
              </a:solidFill>
            </c:spPr>
          </c:dPt>
          <c:dPt>
            <c:idx val="2"/>
            <c:spPr>
              <a:solidFill>
                <a:schemeClr val="accent4">
                  <a:lumMod val="20000"/>
                  <a:lumOff val="80000"/>
                </a:schemeClr>
              </a:solidFill>
            </c:spPr>
          </c:dPt>
          <c:dLbls>
            <c:dLbl>
              <c:idx val="0"/>
              <c:layout>
                <c:manualLayout>
                  <c:x val="-8.4076990376204822E-2"/>
                  <c:y val="8.476706036745639E-2"/>
                </c:manualLayout>
              </c:layout>
              <c:tx>
                <c:rich>
                  <a:bodyPr/>
                  <a:lstStyle/>
                  <a:p>
                    <a:r>
                      <a:rPr lang="en-US"/>
                      <a:t>25%</a:t>
                    </a:r>
                  </a:p>
                  <a:p>
                    <a:r>
                      <a:rPr lang="en-US"/>
                      <a:t>4</a:t>
                    </a:r>
                  </a:p>
                </c:rich>
              </c:tx>
              <c:showPercent val="1"/>
            </c:dLbl>
            <c:dLbl>
              <c:idx val="1"/>
              <c:layout>
                <c:manualLayout>
                  <c:x val="-9.9068022747158133E-2"/>
                  <c:y val="-0.19106554389034724"/>
                </c:manualLayout>
              </c:layout>
              <c:tx>
                <c:rich>
                  <a:bodyPr/>
                  <a:lstStyle/>
                  <a:p>
                    <a:r>
                      <a:rPr lang="en-US">
                        <a:solidFill>
                          <a:schemeClr val="tx1"/>
                        </a:solidFill>
                      </a:rPr>
                      <a:t>25%</a:t>
                    </a:r>
                  </a:p>
                  <a:p>
                    <a:r>
                      <a:rPr lang="en-US">
                        <a:solidFill>
                          <a:schemeClr val="tx1"/>
                        </a:solidFill>
                      </a:rPr>
                      <a:t>4</a:t>
                    </a:r>
                  </a:p>
                </c:rich>
              </c:tx>
              <c:showPercent val="1"/>
            </c:dLbl>
            <c:dLbl>
              <c:idx val="2"/>
              <c:layout>
                <c:manualLayout>
                  <c:x val="0.15748337707786836"/>
                  <c:y val="-9.1348060659084296E-2"/>
                </c:manualLayout>
              </c:layout>
              <c:tx>
                <c:rich>
                  <a:bodyPr/>
                  <a:lstStyle/>
                  <a:p>
                    <a:r>
                      <a:rPr lang="en-US">
                        <a:solidFill>
                          <a:schemeClr val="tx1"/>
                        </a:solidFill>
                      </a:rPr>
                      <a:t>50%</a:t>
                    </a:r>
                  </a:p>
                  <a:p>
                    <a:r>
                      <a:rPr lang="en-US">
                        <a:solidFill>
                          <a:schemeClr val="tx1"/>
                        </a:solidFill>
                      </a:rPr>
                      <a:t>8</a:t>
                    </a:r>
                  </a:p>
                </c:rich>
              </c:tx>
              <c:showPercent val="1"/>
            </c:dLbl>
            <c:txPr>
              <a:bodyPr/>
              <a:lstStyle/>
              <a:p>
                <a:pPr>
                  <a:defRPr>
                    <a:solidFill>
                      <a:schemeClr val="tx1"/>
                    </a:solidFill>
                  </a:defRPr>
                </a:pPr>
                <a:endParaRPr lang="en-US"/>
              </a:p>
            </c:txPr>
            <c:showPercent val="1"/>
          </c:dLbls>
          <c:cat>
            <c:strRef>
              <c:f>Sheet1!$D$394:$D$396</c:f>
              <c:strCache>
                <c:ptCount val="3"/>
                <c:pt idx="0">
                  <c:v>More time is consumed</c:v>
                </c:pt>
                <c:pt idx="1">
                  <c:v>Full medicines are not available</c:v>
                </c:pt>
                <c:pt idx="2">
                  <c:v>Quality medicines are not given</c:v>
                </c:pt>
              </c:strCache>
            </c:strRef>
          </c:cat>
          <c:val>
            <c:numRef>
              <c:f>Sheet1!$E$394:$E$396</c:f>
              <c:numCache>
                <c:formatCode>General</c:formatCode>
                <c:ptCount val="3"/>
                <c:pt idx="0">
                  <c:v>4</c:v>
                </c:pt>
                <c:pt idx="1">
                  <c:v>4</c:v>
                </c:pt>
                <c:pt idx="2">
                  <c:v>8</c:v>
                </c:pt>
              </c:numCache>
            </c:numRef>
          </c:val>
        </c:ser>
        <c:dLbls>
          <c:showPercent val="1"/>
        </c:dLbls>
      </c:pie3DChart>
    </c:plotArea>
    <c:legend>
      <c:legendPos val="b"/>
      <c:layout>
        <c:manualLayout>
          <c:xMode val="edge"/>
          <c:yMode val="edge"/>
          <c:x val="0"/>
          <c:y val="0.70969041140401989"/>
          <c:w val="0.83201127636823335"/>
          <c:h val="0.28490835337177733"/>
        </c:manualLayout>
      </c:layout>
    </c:legend>
    <c:plotVisOnly val="1"/>
  </c:chart>
  <c:spPr>
    <a:ln cmpd="thickThin">
      <a:solidFill>
        <a:sysClr val="windowText" lastClr="000000">
          <a:alpha val="62000"/>
        </a:sysClr>
      </a:solidFill>
    </a:ln>
    <a:effectLst>
      <a:outerShdw blurRad="50800" dist="38100" dir="5400000" algn="t" rotWithShape="0">
        <a:prstClr val="black">
          <a:alpha val="40000"/>
        </a:prstClr>
      </a:outerShdw>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baseline="0"/>
              <a:t> Time Taken </a:t>
            </a:r>
            <a:endParaRPr lang="en-US" sz="1400"/>
          </a:p>
        </c:rich>
      </c:tx>
      <c:layout/>
    </c:title>
    <c:view3D>
      <c:rotX val="30"/>
      <c:perspective val="30"/>
    </c:view3D>
    <c:plotArea>
      <c:layout>
        <c:manualLayout>
          <c:layoutTarget val="inner"/>
          <c:xMode val="edge"/>
          <c:yMode val="edge"/>
          <c:x val="9.3055555555557543E-2"/>
          <c:y val="0.24089749198017163"/>
          <c:w val="0.80555555555555569"/>
          <c:h val="0.54548337707785854"/>
        </c:manualLayout>
      </c:layout>
      <c:pie3DChart>
        <c:varyColors val="1"/>
        <c:ser>
          <c:idx val="0"/>
          <c:order val="0"/>
          <c:tx>
            <c:strRef>
              <c:f>Sheet1!$C$211</c:f>
              <c:strCache>
                <c:ptCount val="1"/>
                <c:pt idx="0">
                  <c:v>Frequency</c:v>
                </c:pt>
              </c:strCache>
            </c:strRef>
          </c:tx>
          <c:dPt>
            <c:idx val="1"/>
            <c:spPr>
              <a:solidFill>
                <a:srgbClr val="FFC000"/>
              </a:solidFill>
            </c:spPr>
          </c:dPt>
          <c:dPt>
            <c:idx val="2"/>
            <c:spPr>
              <a:solidFill>
                <a:srgbClr val="92D050"/>
              </a:solidFill>
            </c:spPr>
          </c:dPt>
          <c:dLbls>
            <c:dLbl>
              <c:idx val="0"/>
              <c:layout>
                <c:manualLayout>
                  <c:x val="-1.8993657042869663E-2"/>
                  <c:y val="8.4279673374161534E-2"/>
                </c:manualLayout>
              </c:layout>
              <c:tx>
                <c:rich>
                  <a:bodyPr/>
                  <a:lstStyle/>
                  <a:p>
                    <a:r>
                      <a:rPr lang="en-US">
                        <a:solidFill>
                          <a:schemeClr val="tx1"/>
                        </a:solidFill>
                      </a:rPr>
                      <a:t>4%</a:t>
                    </a:r>
                  </a:p>
                  <a:p>
                    <a:r>
                      <a:rPr lang="en-US">
                        <a:solidFill>
                          <a:schemeClr val="tx1"/>
                        </a:solidFill>
                      </a:rPr>
                      <a:t>26</a:t>
                    </a:r>
                  </a:p>
                </c:rich>
              </c:tx>
              <c:showPercent val="1"/>
            </c:dLbl>
            <c:dLbl>
              <c:idx val="1"/>
              <c:layout>
                <c:manualLayout>
                  <c:x val="-0.2589726596675454"/>
                  <c:y val="-0.13875510352872591"/>
                </c:manualLayout>
              </c:layout>
              <c:tx>
                <c:rich>
                  <a:bodyPr/>
                  <a:lstStyle/>
                  <a:p>
                    <a:r>
                      <a:rPr lang="en-US"/>
                      <a:t>63%</a:t>
                    </a:r>
                  </a:p>
                  <a:p>
                    <a:r>
                      <a:rPr lang="en-US"/>
                      <a:t>444</a:t>
                    </a:r>
                  </a:p>
                </c:rich>
              </c:tx>
              <c:showPercent val="1"/>
            </c:dLbl>
            <c:dLbl>
              <c:idx val="2"/>
              <c:layout/>
              <c:tx>
                <c:rich>
                  <a:bodyPr/>
                  <a:lstStyle/>
                  <a:p>
                    <a:r>
                      <a:rPr lang="en-US"/>
                      <a:t>33%</a:t>
                    </a:r>
                  </a:p>
                  <a:p>
                    <a:r>
                      <a:rPr lang="en-US"/>
                      <a:t>234</a:t>
                    </a:r>
                  </a:p>
                </c:rich>
              </c:tx>
              <c:showPercent val="1"/>
            </c:dLbl>
            <c:txPr>
              <a:bodyPr/>
              <a:lstStyle/>
              <a:p>
                <a:pPr>
                  <a:defRPr>
                    <a:solidFill>
                      <a:schemeClr val="tx1"/>
                    </a:solidFill>
                  </a:defRPr>
                </a:pPr>
                <a:endParaRPr lang="en-US"/>
              </a:p>
            </c:txPr>
            <c:showPercent val="1"/>
          </c:dLbls>
          <c:cat>
            <c:strRef>
              <c:f>Sheet1!$B$212:$B$214</c:f>
              <c:strCache>
                <c:ptCount val="3"/>
                <c:pt idx="0">
                  <c:v>5 minutes</c:v>
                </c:pt>
                <c:pt idx="1">
                  <c:v>10-15 minutes</c:v>
                </c:pt>
                <c:pt idx="2">
                  <c:v>30 minutes</c:v>
                </c:pt>
              </c:strCache>
            </c:strRef>
          </c:cat>
          <c:val>
            <c:numRef>
              <c:f>Sheet1!$C$212:$C$214</c:f>
              <c:numCache>
                <c:formatCode>General</c:formatCode>
                <c:ptCount val="3"/>
                <c:pt idx="0">
                  <c:v>26</c:v>
                </c:pt>
                <c:pt idx="1">
                  <c:v>444</c:v>
                </c:pt>
                <c:pt idx="2">
                  <c:v>234</c:v>
                </c:pt>
              </c:numCache>
            </c:numRef>
          </c:val>
        </c:ser>
        <c:dLbls>
          <c:showPercent val="1"/>
        </c:dLbls>
      </c:pie3DChart>
    </c:plotArea>
    <c:legend>
      <c:legendPos val="b"/>
      <c:layout/>
    </c:legend>
    <c:plotVisOnly val="1"/>
  </c:chart>
  <c:spPr>
    <a:ln cmpd="thickThin">
      <a:solidFill>
        <a:sysClr val="windowText" lastClr="000000">
          <a:alpha val="65000"/>
        </a:sysClr>
      </a:solidFill>
    </a:ln>
    <a:effectLst>
      <a:outerShdw blurRad="50800" dist="38100" dir="5400000" algn="t" rotWithShape="0">
        <a:prstClr val="black">
          <a:alpha val="40000"/>
        </a:prstClr>
      </a:outerShdw>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lineChart>
        <c:grouping val="standard"/>
        <c:ser>
          <c:idx val="0"/>
          <c:order val="0"/>
          <c:tx>
            <c:strRef>
              <c:f>Sheet1!$C$232</c:f>
              <c:strCache>
                <c:ptCount val="1"/>
                <c:pt idx="0">
                  <c:v>Frequency</c:v>
                </c:pt>
              </c:strCache>
            </c:strRef>
          </c:tx>
          <c:marker>
            <c:symbol val="none"/>
          </c:marker>
          <c:dLbls>
            <c:dLbl>
              <c:idx val="0"/>
              <c:layout>
                <c:manualLayout>
                  <c:x val="-4.4403330249769037E-2"/>
                  <c:y val="4.1779820346772495E-2"/>
                </c:manualLayout>
              </c:layout>
              <c:tx>
                <c:rich>
                  <a:bodyPr/>
                  <a:lstStyle/>
                  <a:p>
                    <a:r>
                      <a:rPr lang="en-US"/>
                      <a:t>215 (49)</a:t>
                    </a:r>
                  </a:p>
                </c:rich>
              </c:tx>
              <c:showVal val="1"/>
              <c:showCatName val="1"/>
            </c:dLbl>
            <c:dLbl>
              <c:idx val="1"/>
              <c:layout>
                <c:manualLayout>
                  <c:x val="-6.6604995374653087E-2"/>
                  <c:y val="-4.595780238144976E-2"/>
                </c:manualLayout>
              </c:layout>
              <c:tx>
                <c:rich>
                  <a:bodyPr/>
                  <a:lstStyle/>
                  <a:p>
                    <a:r>
                      <a:rPr lang="en-US"/>
                      <a:t>58% (135)</a:t>
                    </a:r>
                  </a:p>
                </c:rich>
              </c:tx>
              <c:showVal val="1"/>
              <c:showCatName val="1"/>
            </c:dLbl>
            <c:dLbl>
              <c:idx val="2"/>
              <c:layout>
                <c:manualLayout>
                  <c:x val="0.18501387604070321"/>
                  <c:y val="-1.2533946104031683E-2"/>
                </c:manualLayout>
              </c:layout>
              <c:tx>
                <c:rich>
                  <a:bodyPr/>
                  <a:lstStyle/>
                  <a:p>
                    <a:r>
                      <a:rPr lang="en-US"/>
                      <a:t>13% (30 )</a:t>
                    </a:r>
                  </a:p>
                </c:rich>
              </c:tx>
              <c:showVal val="1"/>
              <c:showCatName val="1"/>
            </c:dLbl>
            <c:dLbl>
              <c:idx val="3"/>
              <c:layout>
                <c:manualLayout>
                  <c:x val="-0.2884989838804865"/>
                  <c:y val="1.7756423647378321E-2"/>
                </c:manualLayout>
              </c:layout>
              <c:tx>
                <c:rich>
                  <a:bodyPr/>
                  <a:lstStyle/>
                  <a:p>
                    <a:r>
                      <a:rPr lang="en-US"/>
                      <a:t>9% (20)</a:t>
                    </a:r>
                  </a:p>
                </c:rich>
              </c:tx>
              <c:showVal val="1"/>
              <c:showCatName val="1"/>
            </c:dLbl>
            <c:showVal val="1"/>
            <c:showCatName val="1"/>
          </c:dLbls>
          <c:cat>
            <c:strRef>
              <c:f>Sheet1!$B$233:$B$236</c:f>
              <c:strCache>
                <c:ptCount val="4"/>
                <c:pt idx="0">
                  <c:v>long line</c:v>
                </c:pt>
                <c:pt idx="1">
                  <c:v>uncoordinated</c:v>
                </c:pt>
                <c:pt idx="2">
                  <c:v>provider was not there</c:v>
                </c:pt>
                <c:pt idx="3">
                  <c:v>provider was doing other work</c:v>
                </c:pt>
              </c:strCache>
            </c:strRef>
          </c:cat>
          <c:val>
            <c:numRef>
              <c:f>Sheet1!$C$233:$C$236</c:f>
              <c:numCache>
                <c:formatCode>General</c:formatCode>
                <c:ptCount val="4"/>
                <c:pt idx="0">
                  <c:v>49</c:v>
                </c:pt>
                <c:pt idx="1">
                  <c:v>135</c:v>
                </c:pt>
                <c:pt idx="2">
                  <c:v>30</c:v>
                </c:pt>
                <c:pt idx="3">
                  <c:v>20</c:v>
                </c:pt>
              </c:numCache>
            </c:numRef>
          </c:val>
        </c:ser>
        <c:marker val="1"/>
        <c:axId val="62683776"/>
        <c:axId val="62689664"/>
      </c:lineChart>
      <c:catAx>
        <c:axId val="62683776"/>
        <c:scaling>
          <c:orientation val="minMax"/>
        </c:scaling>
        <c:axPos val="b"/>
        <c:tickLblPos val="nextTo"/>
        <c:crossAx val="62689664"/>
        <c:crosses val="autoZero"/>
        <c:auto val="1"/>
        <c:lblAlgn val="ctr"/>
        <c:lblOffset val="100"/>
      </c:catAx>
      <c:valAx>
        <c:axId val="62689664"/>
        <c:scaling>
          <c:orientation val="minMax"/>
        </c:scaling>
        <c:axPos val="l"/>
        <c:majorGridlines/>
        <c:numFmt formatCode="General" sourceLinked="1"/>
        <c:tickLblPos val="nextTo"/>
        <c:crossAx val="6268377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Medicine</a:t>
            </a:r>
            <a:r>
              <a:rPr lang="en-US" baseline="0"/>
              <a:t> Recieved</a:t>
            </a:r>
            <a:endParaRPr lang="en-US"/>
          </a:p>
        </c:rich>
      </c:tx>
      <c:layout>
        <c:manualLayout>
          <c:xMode val="edge"/>
          <c:yMode val="edge"/>
          <c:x val="0.22363815142576204"/>
          <c:y val="3.6866359447004615E-2"/>
        </c:manualLayout>
      </c:layout>
    </c:title>
    <c:view3D>
      <c:rotX val="30"/>
      <c:perspective val="30"/>
    </c:view3D>
    <c:plotArea>
      <c:layout>
        <c:manualLayout>
          <c:layoutTarget val="inner"/>
          <c:xMode val="edge"/>
          <c:yMode val="edge"/>
          <c:x val="3.7237904224236146E-2"/>
          <c:y val="0.20161300479036179"/>
          <c:w val="0.92631035507354043"/>
          <c:h val="0.62615845511772861"/>
        </c:manualLayout>
      </c:layout>
      <c:pie3DChart>
        <c:varyColors val="1"/>
        <c:ser>
          <c:idx val="0"/>
          <c:order val="0"/>
          <c:dPt>
            <c:idx val="0"/>
            <c:spPr>
              <a:solidFill>
                <a:srgbClr val="C00000"/>
              </a:solidFill>
            </c:spPr>
          </c:dPt>
          <c:dPt>
            <c:idx val="1"/>
            <c:spPr>
              <a:solidFill>
                <a:srgbClr val="92D050"/>
              </a:solidFill>
            </c:spPr>
          </c:dPt>
          <c:dPt>
            <c:idx val="2"/>
            <c:spPr>
              <a:solidFill>
                <a:srgbClr val="FFFF00"/>
              </a:solidFill>
            </c:spPr>
          </c:dPt>
          <c:dLbls>
            <c:dLbl>
              <c:idx val="0"/>
              <c:layout/>
              <c:tx>
                <c:rich>
                  <a:bodyPr/>
                  <a:lstStyle/>
                  <a:p>
                    <a:r>
                      <a:rPr lang="en-US"/>
                      <a:t>38%</a:t>
                    </a:r>
                  </a:p>
                  <a:p>
                    <a:r>
                      <a:rPr lang="en-US"/>
                      <a:t>266</a:t>
                    </a:r>
                  </a:p>
                </c:rich>
              </c:tx>
              <c:showPercent val="1"/>
            </c:dLbl>
            <c:dLbl>
              <c:idx val="1"/>
              <c:layout/>
              <c:tx>
                <c:rich>
                  <a:bodyPr/>
                  <a:lstStyle/>
                  <a:p>
                    <a:r>
                      <a:rPr lang="en-US"/>
                      <a:t>59%</a:t>
                    </a:r>
                  </a:p>
                  <a:p>
                    <a:r>
                      <a:rPr lang="en-US"/>
                      <a:t>415</a:t>
                    </a:r>
                  </a:p>
                </c:rich>
              </c:tx>
              <c:showPercent val="1"/>
            </c:dLbl>
            <c:dLbl>
              <c:idx val="2"/>
              <c:layout>
                <c:manualLayout>
                  <c:x val="2.9295612773832802E-2"/>
                  <c:y val="0.10236645402736039"/>
                </c:manualLayout>
              </c:layout>
              <c:tx>
                <c:rich>
                  <a:bodyPr/>
                  <a:lstStyle/>
                  <a:p>
                    <a:r>
                      <a:rPr lang="en-US"/>
                      <a:t>3%</a:t>
                    </a:r>
                  </a:p>
                  <a:p>
                    <a:r>
                      <a:rPr lang="en-US"/>
                      <a:t>23</a:t>
                    </a:r>
                  </a:p>
                </c:rich>
              </c:tx>
              <c:showPercent val="1"/>
            </c:dLbl>
            <c:showPercent val="1"/>
          </c:dLbls>
          <c:cat>
            <c:strRef>
              <c:f>Sheet1!$B$6:$B$8</c:f>
              <c:strCache>
                <c:ptCount val="3"/>
                <c:pt idx="0">
                  <c:v>All medicines</c:v>
                </c:pt>
                <c:pt idx="1">
                  <c:v>Partial medicines</c:v>
                </c:pt>
                <c:pt idx="2">
                  <c:v>Nothing</c:v>
                </c:pt>
              </c:strCache>
            </c:strRef>
          </c:cat>
          <c:val>
            <c:numRef>
              <c:f>Sheet1!$C$6:$C$8</c:f>
              <c:numCache>
                <c:formatCode>General</c:formatCode>
                <c:ptCount val="3"/>
                <c:pt idx="0">
                  <c:v>266</c:v>
                </c:pt>
                <c:pt idx="1">
                  <c:v>415</c:v>
                </c:pt>
                <c:pt idx="2">
                  <c:v>23</c:v>
                </c:pt>
              </c:numCache>
            </c:numRef>
          </c:val>
        </c:ser>
        <c:ser>
          <c:idx val="1"/>
          <c:order val="1"/>
          <c:cat>
            <c:strRef>
              <c:f>Sheet1!$B$6:$B$8</c:f>
              <c:strCache>
                <c:ptCount val="3"/>
                <c:pt idx="0">
                  <c:v>All medicines</c:v>
                </c:pt>
                <c:pt idx="1">
                  <c:v>Partial medicines</c:v>
                </c:pt>
                <c:pt idx="2">
                  <c:v>Nothing</c:v>
                </c:pt>
              </c:strCache>
            </c:strRef>
          </c:cat>
          <c:val>
            <c:numRef>
              <c:f>Sheet1!$D$6:$D$8</c:f>
              <c:numCache>
                <c:formatCode>General</c:formatCode>
                <c:ptCount val="3"/>
                <c:pt idx="0">
                  <c:v>37.78</c:v>
                </c:pt>
                <c:pt idx="1">
                  <c:v>58.94</c:v>
                </c:pt>
                <c:pt idx="2">
                  <c:v>3.2600000000000002</c:v>
                </c:pt>
              </c:numCache>
            </c:numRef>
          </c:val>
        </c:ser>
        <c:dLbls>
          <c:showPercent val="1"/>
        </c:dLbls>
      </c:pie3DChart>
    </c:plotArea>
    <c:legend>
      <c:legendPos val="b"/>
      <c:layout>
        <c:manualLayout>
          <c:xMode val="edge"/>
          <c:yMode val="edge"/>
          <c:x val="6.7211018954257573E-2"/>
          <c:y val="0.79081539083757668"/>
          <c:w val="0.90754889568072561"/>
          <c:h val="0.18140682013888693"/>
        </c:manualLayout>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latin typeface="Arial" pitchFamily="34" charset="0"/>
                <a:cs typeface="Arial" pitchFamily="34" charset="0"/>
              </a:rPr>
              <a:t>Medicine Received</a:t>
            </a:r>
          </a:p>
        </c:rich>
      </c:tx>
      <c:layout/>
    </c:title>
    <c:plotArea>
      <c:layout/>
      <c:lineChart>
        <c:grouping val="standard"/>
        <c:ser>
          <c:idx val="0"/>
          <c:order val="0"/>
          <c:tx>
            <c:strRef>
              <c:f>Sheet1!$D$264</c:f>
              <c:strCache>
                <c:ptCount val="1"/>
                <c:pt idx="0">
                  <c:v>Frequency</c:v>
                </c:pt>
              </c:strCache>
            </c:strRef>
          </c:tx>
          <c:marker>
            <c:symbol val="none"/>
          </c:marker>
          <c:dLbls>
            <c:dLbl>
              <c:idx val="0"/>
              <c:layout>
                <c:manualLayout>
                  <c:x val="-0.14536639349471844"/>
                  <c:y val="6.4762239170810712E-2"/>
                </c:manualLayout>
              </c:layout>
              <c:tx>
                <c:rich>
                  <a:bodyPr/>
                  <a:lstStyle/>
                  <a:p>
                    <a:r>
                      <a:rPr lang="en-US"/>
                      <a:t>302 (69%)</a:t>
                    </a:r>
                  </a:p>
                </c:rich>
              </c:tx>
              <c:showVal val="1"/>
            </c:dLbl>
            <c:dLbl>
              <c:idx val="1"/>
              <c:layout>
                <c:manualLayout>
                  <c:x val="0"/>
                  <c:y val="4.1632868038377867E-2"/>
                </c:manualLayout>
              </c:layout>
              <c:tx>
                <c:rich>
                  <a:bodyPr/>
                  <a:lstStyle/>
                  <a:p>
                    <a:r>
                      <a:rPr lang="en-US"/>
                      <a:t>136 (31%)</a:t>
                    </a:r>
                  </a:p>
                </c:rich>
              </c:tx>
              <c:showVal val="1"/>
            </c:dLbl>
            <c:showVal val="1"/>
          </c:dLbls>
          <c:cat>
            <c:strRef>
              <c:f>Sheet1!$C$265:$C$266</c:f>
              <c:strCache>
                <c:ptCount val="2"/>
                <c:pt idx="0">
                  <c:v>medicines were not available</c:v>
                </c:pt>
                <c:pt idx="1">
                  <c:v>medicines were finished</c:v>
                </c:pt>
              </c:strCache>
            </c:strRef>
          </c:cat>
          <c:val>
            <c:numRef>
              <c:f>Sheet1!$D$265:$D$266</c:f>
              <c:numCache>
                <c:formatCode>General</c:formatCode>
                <c:ptCount val="2"/>
                <c:pt idx="0">
                  <c:v>302</c:v>
                </c:pt>
                <c:pt idx="1">
                  <c:v>136</c:v>
                </c:pt>
              </c:numCache>
            </c:numRef>
          </c:val>
        </c:ser>
        <c:dLbls>
          <c:showVal val="1"/>
        </c:dLbls>
        <c:marker val="1"/>
        <c:axId val="64268160"/>
        <c:axId val="64269696"/>
      </c:lineChart>
      <c:catAx>
        <c:axId val="64268160"/>
        <c:scaling>
          <c:orientation val="minMax"/>
        </c:scaling>
        <c:axPos val="b"/>
        <c:majorTickMark val="none"/>
        <c:tickLblPos val="nextTo"/>
        <c:crossAx val="64269696"/>
        <c:crosses val="autoZero"/>
        <c:auto val="1"/>
        <c:lblAlgn val="ctr"/>
        <c:lblOffset val="100"/>
      </c:catAx>
      <c:valAx>
        <c:axId val="64269696"/>
        <c:scaling>
          <c:orientation val="minMax"/>
        </c:scaling>
        <c:axPos val="l"/>
        <c:majorGridlines/>
        <c:numFmt formatCode="General" sourceLinked="1"/>
        <c:majorTickMark val="none"/>
        <c:tickLblPos val="nextTo"/>
        <c:crossAx val="64268160"/>
        <c:crosses val="autoZero"/>
        <c:crossBetween val="between"/>
      </c:valAx>
    </c:plotArea>
    <c:legend>
      <c:legendPos val="b"/>
      <c:layout/>
    </c:legend>
    <c:plotVisOnly val="1"/>
  </c:chart>
  <c:spPr>
    <a:ln cmpd="thickThin">
      <a:solidFill>
        <a:sysClr val="windowText" lastClr="000000">
          <a:alpha val="61000"/>
        </a:sysClr>
      </a:solidFill>
    </a:ln>
    <a:effectLst>
      <a:outerShdw blurRad="50800" dist="38100" dir="5400000" algn="t" rotWithShape="0">
        <a:prstClr val="black">
          <a:alpha val="40000"/>
        </a:prstClr>
      </a:outerShdw>
    </a:effectLst>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latin typeface="Arial" pitchFamily="34" charset="0"/>
                <a:cs typeface="Arial" pitchFamily="34" charset="0"/>
              </a:rPr>
              <a:t>Location</a:t>
            </a:r>
            <a:r>
              <a:rPr lang="en-US" sz="1400" baseline="0">
                <a:latin typeface="Arial" pitchFamily="34" charset="0"/>
                <a:cs typeface="Arial" pitchFamily="34" charset="0"/>
              </a:rPr>
              <a:t> of DDC</a:t>
            </a:r>
            <a:endParaRPr lang="en-US" sz="1400">
              <a:latin typeface="Arial" pitchFamily="34" charset="0"/>
              <a:cs typeface="Arial" pitchFamily="34" charset="0"/>
            </a:endParaRPr>
          </a:p>
        </c:rich>
      </c:tx>
      <c:layout/>
    </c:title>
    <c:view3D>
      <c:rotX val="30"/>
      <c:perspective val="30"/>
    </c:view3D>
    <c:plotArea>
      <c:layout>
        <c:manualLayout>
          <c:layoutTarget val="inner"/>
          <c:xMode val="edge"/>
          <c:yMode val="edge"/>
          <c:x val="3.6248700044569912E-2"/>
          <c:y val="0.15259956831286522"/>
          <c:w val="0.9637512999554303"/>
          <c:h val="0.68859467034971378"/>
        </c:manualLayout>
      </c:layout>
      <c:pie3DChart>
        <c:varyColors val="1"/>
        <c:ser>
          <c:idx val="0"/>
          <c:order val="0"/>
          <c:tx>
            <c:strRef>
              <c:f>Sheet1!$C$34</c:f>
              <c:strCache>
                <c:ptCount val="1"/>
                <c:pt idx="0">
                  <c:v>No. of Patients</c:v>
                </c:pt>
              </c:strCache>
            </c:strRef>
          </c:tx>
          <c:dPt>
            <c:idx val="1"/>
            <c:spPr>
              <a:solidFill>
                <a:srgbClr val="FFFF00"/>
              </a:solidFill>
            </c:spPr>
          </c:dPt>
          <c:dPt>
            <c:idx val="2"/>
            <c:spPr>
              <a:solidFill>
                <a:srgbClr val="92D050"/>
              </a:solidFill>
            </c:spPr>
          </c:dPt>
          <c:dLbls>
            <c:dLbl>
              <c:idx val="0"/>
              <c:layout/>
              <c:tx>
                <c:rich>
                  <a:bodyPr/>
                  <a:lstStyle/>
                  <a:p>
                    <a:r>
                      <a:rPr lang="en-US"/>
                      <a:t>51%</a:t>
                    </a:r>
                  </a:p>
                  <a:p>
                    <a:r>
                      <a:rPr lang="en-US"/>
                      <a:t>357</a:t>
                    </a:r>
                  </a:p>
                </c:rich>
              </c:tx>
              <c:showPercent val="1"/>
            </c:dLbl>
            <c:dLbl>
              <c:idx val="1"/>
              <c:layout/>
              <c:tx>
                <c:rich>
                  <a:bodyPr/>
                  <a:lstStyle/>
                  <a:p>
                    <a:r>
                      <a:rPr lang="en-US"/>
                      <a:t>5%</a:t>
                    </a:r>
                  </a:p>
                  <a:p>
                    <a:r>
                      <a:rPr lang="en-US"/>
                      <a:t>35</a:t>
                    </a:r>
                  </a:p>
                </c:rich>
              </c:tx>
              <c:showPercent val="1"/>
            </c:dLbl>
            <c:dLbl>
              <c:idx val="2"/>
              <c:layout/>
              <c:tx>
                <c:rich>
                  <a:bodyPr/>
                  <a:lstStyle/>
                  <a:p>
                    <a:r>
                      <a:rPr lang="en-US"/>
                      <a:t>44%</a:t>
                    </a:r>
                  </a:p>
                  <a:p>
                    <a:r>
                      <a:rPr lang="en-US"/>
                      <a:t>312</a:t>
                    </a:r>
                  </a:p>
                </c:rich>
              </c:tx>
              <c:showPercent val="1"/>
            </c:dLbl>
            <c:showPercent val="1"/>
            <c:showLeaderLines val="1"/>
          </c:dLbls>
          <c:cat>
            <c:strRef>
              <c:f>Sheet1!$B$35:$B$37</c:f>
              <c:strCache>
                <c:ptCount val="3"/>
                <c:pt idx="0">
                  <c:v>Right place</c:v>
                </c:pt>
                <c:pt idx="1">
                  <c:v>Far away</c:v>
                </c:pt>
                <c:pt idx="2">
                  <c:v>Not able to locate</c:v>
                </c:pt>
              </c:strCache>
            </c:strRef>
          </c:cat>
          <c:val>
            <c:numRef>
              <c:f>Sheet1!$C$35:$C$37</c:f>
              <c:numCache>
                <c:formatCode>General</c:formatCode>
                <c:ptCount val="3"/>
                <c:pt idx="0">
                  <c:v>357</c:v>
                </c:pt>
                <c:pt idx="1">
                  <c:v>35</c:v>
                </c:pt>
                <c:pt idx="2">
                  <c:v>312</c:v>
                </c:pt>
              </c:numCache>
            </c:numRef>
          </c:val>
        </c:ser>
        <c:dLbls>
          <c:showPercent val="1"/>
        </c:dLbls>
      </c:pie3DChart>
    </c:plotArea>
    <c:legend>
      <c:legendPos val="b"/>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0.09956</cdr:x>
      <cdr:y>0.23214</cdr:y>
    </cdr:from>
    <cdr:to>
      <cdr:x>0.44469</cdr:x>
      <cdr:y>0.25714</cdr:y>
    </cdr:to>
    <cdr:sp macro="" textlink="">
      <cdr:nvSpPr>
        <cdr:cNvPr id="3" name="Straight Connector 2"/>
        <cdr:cNvSpPr/>
      </cdr:nvSpPr>
      <cdr:spPr>
        <a:xfrm xmlns:a="http://schemas.openxmlformats.org/drawingml/2006/main">
          <a:off x="428625" y="619125"/>
          <a:ext cx="1485900" cy="666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5BEE7-AA78-4C70-8F70-8260D259DD19}" type="datetimeFigureOut">
              <a:rPr lang="en-US" smtClean="0"/>
              <a:pPr/>
              <a:t>5/7/2012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9B973-BAB2-4BF9-945C-74EA7EE455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9B973-BAB2-4BF9-945C-74EA7EE455A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9B973-BAB2-4BF9-945C-74EA7EE455A8}"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9B973-BAB2-4BF9-945C-74EA7EE455A8}"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fld id="{A4C1CE0E-4BDF-4B3E-8F01-90A622F40486}" type="datetime1">
              <a:rPr lang="en-US" smtClean="0"/>
              <a:t>5/7/2012</a:t>
            </a:fld>
            <a:endParaRPr lang="en-US"/>
          </a:p>
        </p:txBody>
      </p:sp>
      <p:sp>
        <p:nvSpPr>
          <p:cNvPr id="5" name="Footer Placeholder 18"/>
          <p:cNvSpPr>
            <a:spLocks noGrp="1"/>
          </p:cNvSpPr>
          <p:nvPr>
            <p:ph type="ftr" sz="quarter" idx="11"/>
          </p:nvPr>
        </p:nvSpPr>
        <p:spPr/>
        <p:txBody>
          <a:bodyPr/>
          <a:lstStyle>
            <a:lvl1pPr>
              <a:defRPr/>
            </a:lvl1pPr>
          </a:lstStyle>
          <a:p>
            <a:endParaRPr lang="en-US"/>
          </a:p>
        </p:txBody>
      </p:sp>
      <p:sp>
        <p:nvSpPr>
          <p:cNvPr id="6" name="Slide Number Placeholder 26"/>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768F24E-C6A6-4BF7-AC92-0D08D03DE6E9}" type="datetime1">
              <a:rPr lang="en-US" smtClean="0"/>
              <a:t>5/7/2012</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E9DE51-9454-4343-9BE6-955EF7B25FF9}" type="datetime1">
              <a:rPr lang="en-US" smtClean="0"/>
              <a:t>5/7/2012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18A0EF-23BD-4D8D-9E19-0D7F275ECF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28F0504-77E6-4C7A-90D3-B0A8B90AF8BF}" type="datetime1">
              <a:rPr lang="en-US" smtClean="0"/>
              <a:t>5/7/2012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DBDC8012-F026-4879-A207-AF0FAD66C5F1}" type="datetime1">
              <a:rPr lang="en-US" smtClean="0"/>
              <a:t>5/7/2012</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AEB89018-1ECD-43F8-8B31-ED733697DBDD}" type="datetime1">
              <a:rPr lang="en-US" smtClean="0"/>
              <a:t>5/7/2012</a:t>
            </a:fld>
            <a:endParaRPr lang="en-US"/>
          </a:p>
        </p:txBody>
      </p:sp>
      <p:sp>
        <p:nvSpPr>
          <p:cNvPr id="8" name="Footer Placeholder 21"/>
          <p:cNvSpPr>
            <a:spLocks noGrp="1"/>
          </p:cNvSpPr>
          <p:nvPr>
            <p:ph type="ftr" sz="quarter" idx="11"/>
          </p:nvPr>
        </p:nvSpPr>
        <p:spPr/>
        <p:txBody>
          <a:bodyPr/>
          <a:lstStyle>
            <a:lvl1pPr>
              <a:defRPr/>
            </a:lvl1pPr>
          </a:lstStyle>
          <a:p>
            <a:endParaRPr lang="en-US"/>
          </a:p>
        </p:txBody>
      </p:sp>
      <p:sp>
        <p:nvSpPr>
          <p:cNvPr id="9"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CD98C390-3C7E-4FA5-8F6F-EBED3D4F73B1}" type="datetime1">
              <a:rPr lang="en-US" smtClean="0"/>
              <a:t>5/7/2012</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2C39EE29-C9BB-4472-8F65-828A6F1C1E43}" type="datetime1">
              <a:rPr lang="en-US" smtClean="0"/>
              <a:t>5/7/2012</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33F57905-5AE5-41DA-BC61-7FE69896830F}" type="datetime1">
              <a:rPr lang="en-US" smtClean="0"/>
              <a:t>5/7/2012</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EC09AC34-7771-48F4-A907-9C6CA2BCE176}" type="datetime1">
              <a:rPr lang="en-US" smtClean="0"/>
              <a:t>5/7/2012</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FCAC75FE-EDBA-494D-AD4D-488E5753CBEB}" type="datetime1">
              <a:rPr lang="en-US" smtClean="0"/>
              <a:t>5/7/2012</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40B01E89-C332-4383-8069-82CC28722E3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068F156-29E3-432D-AD65-5A9E8799CCA7}" type="datetime1">
              <a:rPr lang="en-US" smtClean="0"/>
              <a:t>5/7/2012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25E2C4D-2533-4885-8F3B-11A3D34F4639}" type="slidenum">
              <a:rPr lang="en-US"/>
              <a:pPr>
                <a:defRPr/>
              </a:pPr>
              <a:t>‹#›</a:t>
            </a:fld>
            <a:endParaRPr lang="en-US" dirty="0"/>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charset="0"/>
        </a:defRPr>
      </a:lvl2pPr>
      <a:lvl3pPr algn="l" rtl="0" eaLnBrk="1" fontAlgn="base" hangingPunct="1">
        <a:spcBef>
          <a:spcPct val="0"/>
        </a:spcBef>
        <a:spcAft>
          <a:spcPct val="0"/>
        </a:spcAft>
        <a:defRPr sz="5000">
          <a:solidFill>
            <a:schemeClr val="tx2"/>
          </a:solidFill>
          <a:latin typeface="Calibri" charset="0"/>
        </a:defRPr>
      </a:lvl3pPr>
      <a:lvl4pPr algn="l" rtl="0" eaLnBrk="1" fontAlgn="base" hangingPunct="1">
        <a:spcBef>
          <a:spcPct val="0"/>
        </a:spcBef>
        <a:spcAft>
          <a:spcPct val="0"/>
        </a:spcAft>
        <a:defRPr sz="5000">
          <a:solidFill>
            <a:schemeClr val="tx2"/>
          </a:solidFill>
          <a:latin typeface="Calibri" charset="0"/>
        </a:defRPr>
      </a:lvl4pPr>
      <a:lvl5pPr algn="l" rtl="0" eaLnBrk="1" fontAlgn="base" hangingPunct="1">
        <a:spcBef>
          <a:spcPct val="0"/>
        </a:spcBef>
        <a:spcAft>
          <a:spcPct val="0"/>
        </a:spcAft>
        <a:defRPr sz="5000">
          <a:solidFill>
            <a:schemeClr val="tx2"/>
          </a:solidFill>
          <a:latin typeface="Calibri" charset="0"/>
        </a:defRPr>
      </a:lvl5pPr>
      <a:lvl6pPr marL="457200" algn="l" rtl="0" eaLnBrk="1" fontAlgn="base" hangingPunct="1">
        <a:spcBef>
          <a:spcPct val="0"/>
        </a:spcBef>
        <a:spcAft>
          <a:spcPct val="0"/>
        </a:spcAft>
        <a:defRPr sz="5000">
          <a:solidFill>
            <a:schemeClr val="tx2"/>
          </a:solidFill>
          <a:latin typeface="Calibri" charset="0"/>
        </a:defRPr>
      </a:lvl6pPr>
      <a:lvl7pPr marL="914400" algn="l" rtl="0" eaLnBrk="1" fontAlgn="base" hangingPunct="1">
        <a:spcBef>
          <a:spcPct val="0"/>
        </a:spcBef>
        <a:spcAft>
          <a:spcPct val="0"/>
        </a:spcAft>
        <a:defRPr sz="5000">
          <a:solidFill>
            <a:schemeClr val="tx2"/>
          </a:solidFill>
          <a:latin typeface="Calibri" charset="0"/>
        </a:defRPr>
      </a:lvl7pPr>
      <a:lvl8pPr marL="1371600" algn="l" rtl="0" eaLnBrk="1" fontAlgn="base" hangingPunct="1">
        <a:spcBef>
          <a:spcPct val="0"/>
        </a:spcBef>
        <a:spcAft>
          <a:spcPct val="0"/>
        </a:spcAft>
        <a:defRPr sz="5000">
          <a:solidFill>
            <a:schemeClr val="tx2"/>
          </a:solidFill>
          <a:latin typeface="Calibri" charset="0"/>
        </a:defRPr>
      </a:lvl8pPr>
      <a:lvl9pPr marL="1828800" algn="l" rtl="0" eaLnBrk="1" fontAlgn="base" hangingPunct="1">
        <a:spcBef>
          <a:spcPct val="0"/>
        </a:spcBef>
        <a:spcAft>
          <a:spcPct val="0"/>
        </a:spcAft>
        <a:defRPr sz="5000">
          <a:solidFill>
            <a:schemeClr val="tx2"/>
          </a:solidFill>
          <a:latin typeface="Calibri"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86800" cy="1524000"/>
          </a:xfrm>
        </p:spPr>
        <p:txBody>
          <a:bodyPr>
            <a:noAutofit/>
          </a:bodyPr>
          <a:lstStyle/>
          <a:p>
            <a:r>
              <a:rPr lang="en-US" sz="3600" dirty="0" smtClean="0">
                <a:solidFill>
                  <a:srgbClr val="C00000"/>
                </a:solidFill>
                <a:effectLst/>
                <a:cs typeface="Arial" pitchFamily="34" charset="0"/>
              </a:rPr>
              <a:t>State Institute of Health and Family Welfare</a:t>
            </a:r>
            <a:endParaRPr lang="en-US" sz="3600" dirty="0">
              <a:solidFill>
                <a:srgbClr val="C00000"/>
              </a:solidFill>
              <a:effectLst/>
              <a:cs typeface="Arial" pitchFamily="34" charset="0"/>
            </a:endParaRPr>
          </a:p>
        </p:txBody>
      </p:sp>
      <p:pic>
        <p:nvPicPr>
          <p:cNvPr id="4" name="Picture 3" descr="C:\Documents and Settings\Admin\Desktop\sihfw1.jpg"/>
          <p:cNvPicPr/>
          <p:nvPr/>
        </p:nvPicPr>
        <p:blipFill>
          <a:blip r:embed="rId3" cstate="print"/>
          <a:srcRect/>
          <a:stretch>
            <a:fillRect/>
          </a:stretch>
        </p:blipFill>
        <p:spPr bwMode="auto">
          <a:xfrm>
            <a:off x="990600" y="3048000"/>
            <a:ext cx="7543800" cy="2971800"/>
          </a:xfrm>
          <a:prstGeom prst="rect">
            <a:avLst/>
          </a:prstGeom>
          <a:ln>
            <a:noFill/>
          </a:ln>
          <a:effectLst>
            <a:outerShdw blurRad="292100" dist="139700" dir="2700000" algn="tl" rotWithShape="0">
              <a:srgbClr val="333333">
                <a:alpha val="65000"/>
              </a:srgbClr>
            </a:outerShdw>
          </a:effectLst>
        </p:spPr>
      </p:pic>
      <p:pic>
        <p:nvPicPr>
          <p:cNvPr id="5" name="Picture 4" descr="C:\Documents and Settings\Rati\Desktop\22222.jpg"/>
          <p:cNvPicPr preferRelativeResize="0"/>
          <p:nvPr/>
        </p:nvPicPr>
        <p:blipFill>
          <a:blip r:embed="rId4" cstate="print"/>
          <a:srcRect/>
          <a:stretch>
            <a:fillRect/>
          </a:stretch>
        </p:blipFill>
        <p:spPr bwMode="auto">
          <a:xfrm>
            <a:off x="8385048" y="0"/>
            <a:ext cx="758952" cy="758952"/>
          </a:xfrm>
          <a:prstGeom prst="ellipse">
            <a:avLst/>
          </a:prstGeom>
          <a:ln w="28575" cap="rnd">
            <a:noFill/>
          </a:ln>
          <a:effectLst/>
          <a:scene3d>
            <a:camera prst="orthographicFront">
              <a:rot lat="0" lon="0" rev="0"/>
            </a:camera>
            <a:lightRig rig="contrasting" dir="t">
              <a:rot lat="0" lon="0" rev="7800000"/>
            </a:lightRig>
          </a:scene3d>
          <a:sp3d>
            <a:bevelT w="139700" h="139700"/>
          </a:sp3d>
        </p:spPr>
      </p:pic>
      <p:sp>
        <p:nvSpPr>
          <p:cNvPr id="6" name="Rectangle 9"/>
          <p:cNvSpPr>
            <a:spLocks noChangeArrowheads="1"/>
          </p:cNvSpPr>
          <p:nvPr/>
        </p:nvSpPr>
        <p:spPr bwMode="auto">
          <a:xfrm>
            <a:off x="0" y="6096000"/>
            <a:ext cx="9144000" cy="762000"/>
          </a:xfrm>
          <a:prstGeom prst="rect">
            <a:avLst/>
          </a:prstGeom>
          <a:noFill/>
          <a:ln w="9525">
            <a:noFill/>
            <a:miter lim="800000"/>
            <a:headEnd/>
            <a:tailEnd/>
          </a:ln>
        </p:spPr>
        <p:txBody>
          <a:bodyPr anchor="ctr"/>
          <a:lstStyle/>
          <a:p>
            <a:pPr algn="ctr"/>
            <a:endParaRPr lang="en-IN" sz="3200" b="1" i="0">
              <a:solidFill>
                <a:schemeClr val="tx2"/>
              </a:solidFill>
              <a:latin typeface="DevLys 010" pitchFamily="2" charset="0"/>
            </a:endParaRPr>
          </a:p>
        </p:txBody>
      </p:sp>
      <p:sp>
        <p:nvSpPr>
          <p:cNvPr id="7" name="Slide Number Placeholder 6"/>
          <p:cNvSpPr>
            <a:spLocks noGrp="1"/>
          </p:cNvSpPr>
          <p:nvPr>
            <p:ph type="sldNum" sz="quarter" idx="12"/>
          </p:nvPr>
        </p:nvSpPr>
        <p:spPr/>
        <p:txBody>
          <a:bodyPr/>
          <a:lstStyle/>
          <a:p>
            <a:fld id="{40B01E89-C332-4383-8069-82CC28722E3B}" type="slidenum">
              <a:rPr lang="en-US" smtClean="0"/>
              <a:pPr/>
              <a:t>1</a:t>
            </a:fld>
            <a:endParaRPr lang="en-US"/>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bright="-40000" contrast="30000"/>
          </a:blip>
          <a:srcRect b="14458"/>
          <a:stretch>
            <a:fillRect/>
          </a:stretch>
        </p:blipFill>
        <p:spPr bwMode="auto">
          <a:xfrm>
            <a:off x="304800" y="152400"/>
            <a:ext cx="8534400" cy="5486400"/>
          </a:xfrm>
          <a:prstGeom prst="rect">
            <a:avLst/>
          </a:prstGeom>
          <a:solidFill>
            <a:srgbClr val="FFFFFF">
              <a:shade val="85000"/>
            </a:srgbClr>
          </a:solidFill>
          <a:ln w="1905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6"/>
          <p:cNvSpPr txBox="1">
            <a:spLocks noChangeArrowheads="1"/>
          </p:cNvSpPr>
          <p:nvPr/>
        </p:nvSpPr>
        <p:spPr>
          <a:xfrm flipH="1">
            <a:off x="228600" y="5715000"/>
            <a:ext cx="8686800" cy="990600"/>
          </a:xfrm>
          <a:prstGeom prst="rect">
            <a:avLst/>
          </a:prstGeom>
        </p:spPr>
        <p:style>
          <a:lnRef idx="0">
            <a:schemeClr val="accent2"/>
          </a:lnRef>
          <a:fillRef idx="3">
            <a:schemeClr val="accent2"/>
          </a:fillRef>
          <a:effectRef idx="3">
            <a:schemeClr val="accent2"/>
          </a:effectRef>
          <a:fontRef idx="minor">
            <a:schemeClr val="lt1"/>
          </a:fontRef>
        </p:style>
        <p:txBody>
          <a:bodyPr/>
          <a:lstStyle/>
          <a:p>
            <a:pPr marL="342900" indent="-342900" eaLnBrk="0" hangingPunct="0">
              <a:spcBef>
                <a:spcPct val="2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did take the tonic, sir! </a:t>
            </a:r>
          </a:p>
          <a:p>
            <a:pPr marL="342900" indent="-342900" eaLnBrk="0" hangingPunct="0">
              <a:spcBef>
                <a:spcPct val="2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But had to starve for days to buy it.</a:t>
            </a:r>
          </a:p>
        </p:txBody>
      </p:sp>
      <p:sp>
        <p:nvSpPr>
          <p:cNvPr id="4" name="Slide Number Placeholder 3"/>
          <p:cNvSpPr>
            <a:spLocks noGrp="1"/>
          </p:cNvSpPr>
          <p:nvPr>
            <p:ph type="sldNum" sz="quarter" idx="12"/>
          </p:nvPr>
        </p:nvSpPr>
        <p:spPr/>
        <p:txBody>
          <a:bodyPr/>
          <a:lstStyle/>
          <a:p>
            <a:fld id="{40B01E89-C332-4383-8069-82CC28722E3B}" type="slidenum">
              <a:rPr lang="en-US" smtClean="0"/>
              <a:pPr/>
              <a:t>10</a:t>
            </a:fld>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a:bodyPr>
          <a:lstStyle/>
          <a:p>
            <a:r>
              <a:rPr lang="en-US" sz="3600" b="1" dirty="0" smtClean="0">
                <a:solidFill>
                  <a:schemeClr val="tx1"/>
                </a:solidFill>
                <a:cs typeface="Lucida Sans Unicode" pitchFamily="34" charset="0"/>
              </a:rPr>
              <a:t>Need of RMSC</a:t>
            </a:r>
            <a:endParaRPr lang="en-US" sz="3600" dirty="0">
              <a:solidFill>
                <a:schemeClr val="tx1"/>
              </a:solidFill>
            </a:endParaRPr>
          </a:p>
        </p:txBody>
      </p:sp>
      <p:sp>
        <p:nvSpPr>
          <p:cNvPr id="3" name="Content Placeholder 2"/>
          <p:cNvSpPr>
            <a:spLocks noGrp="1"/>
          </p:cNvSpPr>
          <p:nvPr>
            <p:ph idx="1"/>
          </p:nvPr>
        </p:nvSpPr>
        <p:spPr/>
        <p:txBody>
          <a:bodyPr/>
          <a:lstStyle/>
          <a:p>
            <a:pPr marL="495300" indent="-495300">
              <a:lnSpc>
                <a:spcPct val="80000"/>
              </a:lnSpc>
              <a:buNone/>
            </a:pPr>
            <a:r>
              <a:rPr lang="en-US" sz="2400" dirty="0" smtClean="0">
                <a:latin typeface="Arial" pitchFamily="34" charset="0"/>
                <a:cs typeface="Arial" pitchFamily="34" charset="0"/>
              </a:rPr>
              <a:t>Shortage of drugs and medicines </a:t>
            </a:r>
          </a:p>
          <a:p>
            <a:pPr marL="862013" lvl="1" indent="-495300">
              <a:lnSpc>
                <a:spcPct val="200000"/>
              </a:lnSpc>
              <a:buFont typeface="Arial" pitchFamily="34" charset="0"/>
              <a:buChar char="•"/>
            </a:pPr>
            <a:r>
              <a:rPr lang="en-US" sz="2400" dirty="0" smtClean="0">
                <a:latin typeface="Arial" pitchFamily="34" charset="0"/>
                <a:cs typeface="Arial" pitchFamily="34" charset="0"/>
              </a:rPr>
              <a:t>No continuous supply of drugs </a:t>
            </a:r>
          </a:p>
          <a:p>
            <a:pPr marL="862013" lvl="1" indent="-495300">
              <a:lnSpc>
                <a:spcPct val="200000"/>
              </a:lnSpc>
              <a:buFont typeface="Arial" pitchFamily="34" charset="0"/>
              <a:buChar char="•"/>
            </a:pPr>
            <a:r>
              <a:rPr lang="en-US" sz="2400" dirty="0" smtClean="0">
                <a:latin typeface="Arial" pitchFamily="34" charset="0"/>
                <a:cs typeface="Arial" pitchFamily="34" charset="0"/>
              </a:rPr>
              <a:t>35 drugs on rate contract by SSPO</a:t>
            </a:r>
          </a:p>
          <a:p>
            <a:pPr>
              <a:buNone/>
            </a:pPr>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5181600"/>
          </a:xfrm>
        </p:spPr>
        <p:txBody>
          <a:bodyPr>
            <a:normAutofit/>
          </a:bodyPr>
          <a:lstStyle/>
          <a:p>
            <a:pPr marL="495300" indent="-495300"/>
            <a:r>
              <a:rPr lang="en-US" sz="2800" dirty="0" smtClean="0">
                <a:latin typeface="Arial" pitchFamily="34" charset="0"/>
                <a:cs typeface="Arial" pitchFamily="34" charset="0"/>
              </a:rPr>
              <a:t>No centralized procurement </a:t>
            </a:r>
          </a:p>
          <a:p>
            <a:pPr marL="495300" indent="-495300"/>
            <a:r>
              <a:rPr lang="en-US" sz="2800" dirty="0" smtClean="0">
                <a:latin typeface="Arial" pitchFamily="34" charset="0"/>
                <a:cs typeface="Arial" pitchFamily="34" charset="0"/>
              </a:rPr>
              <a:t>Medical institutions procuring drugs individually</a:t>
            </a:r>
          </a:p>
          <a:p>
            <a:pPr marL="495300" indent="-495300"/>
            <a:r>
              <a:rPr lang="en-US" sz="2800" dirty="0" smtClean="0">
                <a:latin typeface="Arial" pitchFamily="34" charset="0"/>
                <a:cs typeface="Arial" pitchFamily="34" charset="0"/>
              </a:rPr>
              <a:t>Irrational use of Drugs Prescriptions </a:t>
            </a:r>
          </a:p>
          <a:p>
            <a:pPr marL="1135063" lvl="1" indent="-495300">
              <a:buSzPct val="100000"/>
              <a:buFont typeface="Arial" pitchFamily="34" charset="0"/>
              <a:buChar char="•"/>
            </a:pPr>
            <a:r>
              <a:rPr lang="en-US" dirty="0" smtClean="0">
                <a:latin typeface="Arial" pitchFamily="34" charset="0"/>
                <a:cs typeface="Arial" pitchFamily="34" charset="0"/>
              </a:rPr>
              <a:t>Market driven</a:t>
            </a:r>
          </a:p>
          <a:p>
            <a:pPr marL="1135063" lvl="1" indent="-495300">
              <a:buSzPct val="100000"/>
              <a:buFont typeface="Arial" pitchFamily="34" charset="0"/>
              <a:buChar char="•"/>
            </a:pPr>
            <a:r>
              <a:rPr lang="en-US" dirty="0" smtClean="0">
                <a:latin typeface="Arial" pitchFamily="34" charset="0"/>
                <a:cs typeface="Arial" pitchFamily="34" charset="0"/>
              </a:rPr>
              <a:t>Branded/ often induced</a:t>
            </a:r>
          </a:p>
          <a:p>
            <a:pPr marL="1135063" lvl="1" indent="-495300">
              <a:buSzPct val="100000"/>
              <a:buFont typeface="Arial" pitchFamily="34" charset="0"/>
              <a:buChar char="•"/>
            </a:pPr>
            <a:r>
              <a:rPr lang="en-US" dirty="0" smtClean="0">
                <a:latin typeface="Arial" pitchFamily="34" charset="0"/>
                <a:cs typeface="Arial" pitchFamily="34" charset="0"/>
              </a:rPr>
              <a:t>Non EDL </a:t>
            </a:r>
          </a:p>
          <a:p>
            <a:pPr marL="1135063" lvl="1" indent="-495300">
              <a:buSzPct val="100000"/>
              <a:buFont typeface="Arial" pitchFamily="34" charset="0"/>
              <a:buChar char="•"/>
            </a:pPr>
            <a:r>
              <a:rPr lang="en-US" dirty="0" smtClean="0">
                <a:latin typeface="Arial" pitchFamily="34" charset="0"/>
                <a:cs typeface="Arial" pitchFamily="34" charset="0"/>
              </a:rPr>
              <a:t>Non  adhering to STG</a:t>
            </a:r>
          </a:p>
          <a:p>
            <a:pPr marL="1135063" lvl="1" indent="-495300">
              <a:buSzPct val="100000"/>
              <a:buFont typeface="Arial" pitchFamily="34" charset="0"/>
              <a:buChar char="•"/>
            </a:pPr>
            <a:r>
              <a:rPr lang="en-US" dirty="0" smtClean="0">
                <a:latin typeface="Arial" pitchFamily="34" charset="0"/>
                <a:cs typeface="Arial" pitchFamily="34" charset="0"/>
              </a:rPr>
              <a:t>Medicines are not available </a:t>
            </a:r>
          </a:p>
          <a:p>
            <a:pPr marL="1135063" lvl="1" indent="-495300">
              <a:buSzPct val="100000"/>
              <a:buFont typeface="Arial" pitchFamily="34" charset="0"/>
              <a:buChar char="•"/>
            </a:pPr>
            <a:r>
              <a:rPr lang="en-US" dirty="0" smtClean="0">
                <a:latin typeface="Arial" pitchFamily="34" charset="0"/>
                <a:cs typeface="Arial" pitchFamily="34" charset="0"/>
              </a:rPr>
              <a:t>Not affordable</a:t>
            </a:r>
          </a:p>
          <a:p>
            <a:pPr marL="1135063" lvl="1" indent="-495300">
              <a:buSzPct val="100000"/>
              <a:buFont typeface="Arial" pitchFamily="34" charset="0"/>
              <a:buChar char="•"/>
            </a:pPr>
            <a:r>
              <a:rPr lang="en-US" dirty="0" smtClean="0">
                <a:latin typeface="Arial" pitchFamily="34" charset="0"/>
                <a:cs typeface="Arial" pitchFamily="34" charset="0"/>
              </a:rPr>
              <a:t>Not accessible</a:t>
            </a:r>
          </a:p>
          <a:p>
            <a:pPr marL="495300" indent="-495300"/>
            <a:r>
              <a:rPr lang="en-US" sz="2400" dirty="0" smtClean="0">
                <a:latin typeface="Arial" pitchFamily="34" charset="0"/>
                <a:cs typeface="Arial" pitchFamily="34" charset="0"/>
              </a:rPr>
              <a:t>Unhygienic storage &amp; distribution</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953000"/>
          </a:xfrm>
        </p:spPr>
        <p:txBody>
          <a:bodyPr>
            <a:normAutofit/>
          </a:bodyPr>
          <a:lstStyle/>
          <a:p>
            <a:pPr marL="279400" indent="-223838">
              <a:buSzPct val="100000"/>
              <a:defRPr/>
            </a:pPr>
            <a:r>
              <a:rPr lang="en-US" sz="2800" dirty="0" smtClean="0">
                <a:latin typeface="Arial" pitchFamily="34" charset="0"/>
                <a:cs typeface="Arial" pitchFamily="34" charset="0"/>
              </a:rPr>
              <a:t>Rural Population under debt due to expenditure on health</a:t>
            </a:r>
          </a:p>
          <a:p>
            <a:pPr marL="279400" indent="-223838">
              <a:buSzPct val="100000"/>
              <a:defRPr/>
            </a:pPr>
            <a:r>
              <a:rPr lang="en-US" sz="2800" dirty="0" smtClean="0">
                <a:latin typeface="Arial" pitchFamily="34" charset="0"/>
                <a:cs typeface="Arial" pitchFamily="34" charset="0"/>
              </a:rPr>
              <a:t>40% expenditure on drugs and medicines</a:t>
            </a:r>
          </a:p>
          <a:p>
            <a:pPr marL="279400" indent="-223838">
              <a:buSzPct val="100000"/>
              <a:defRPr/>
            </a:pPr>
            <a:r>
              <a:rPr lang="en-US" sz="2800" dirty="0" smtClean="0">
                <a:latin typeface="Arial" pitchFamily="34" charset="0"/>
                <a:cs typeface="Arial" pitchFamily="34" charset="0"/>
              </a:rPr>
              <a:t>Out of 100 IPD patients 40 have to sale their property for major treatment</a:t>
            </a:r>
          </a:p>
          <a:p>
            <a:pPr marL="279400" indent="-223838">
              <a:buSzPct val="100000"/>
              <a:defRPr/>
            </a:pPr>
            <a:r>
              <a:rPr lang="en-US" sz="2800" dirty="0" smtClean="0">
                <a:latin typeface="Arial" pitchFamily="34" charset="0"/>
                <a:cs typeface="Arial" pitchFamily="34" charset="0"/>
              </a:rPr>
              <a:t>23% do not seek medical treatment due to lack of Finances </a:t>
            </a:r>
          </a:p>
          <a:p>
            <a:pPr marL="279400" indent="-223838">
              <a:buSzPct val="100000"/>
              <a:defRPr/>
            </a:pPr>
            <a:r>
              <a:rPr lang="en-US" sz="2800" dirty="0" smtClean="0">
                <a:latin typeface="Arial" pitchFamily="34" charset="0"/>
                <a:cs typeface="Arial" pitchFamily="34" charset="0"/>
              </a:rPr>
              <a:t>Due to expenditure on Drugs 02% becomes BPL </a:t>
            </a:r>
            <a:r>
              <a:rPr lang="en-US" sz="2800" dirty="0" smtClean="0">
                <a:latin typeface="Arial" pitchFamily="34" charset="0"/>
                <a:cs typeface="Arial" pitchFamily="34" charset="0"/>
              </a:rPr>
              <a:t>from APL.</a:t>
            </a:r>
            <a:endParaRPr lang="en-US" sz="2800"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a:bodyPr>
          <a:lstStyle/>
          <a:p>
            <a:r>
              <a:rPr lang="en-US" sz="3200" b="1" dirty="0" smtClean="0">
                <a:solidFill>
                  <a:schemeClr val="tx1"/>
                </a:solidFill>
                <a:cs typeface="Arial" pitchFamily="34" charset="0"/>
              </a:rPr>
              <a:t>RMSC</a:t>
            </a:r>
            <a:endParaRPr lang="en-US" sz="3200" b="1" dirty="0">
              <a:solidFill>
                <a:schemeClr val="tx1"/>
              </a:solidFill>
              <a:cs typeface="Arial" pitchFamily="34" charset="0"/>
            </a:endParaRPr>
          </a:p>
        </p:txBody>
      </p:sp>
      <p:sp>
        <p:nvSpPr>
          <p:cNvPr id="3" name="Content Placeholder 2"/>
          <p:cNvSpPr>
            <a:spLocks noGrp="1"/>
          </p:cNvSpPr>
          <p:nvPr>
            <p:ph idx="1"/>
          </p:nvPr>
        </p:nvSpPr>
        <p:spPr/>
        <p:txBody>
          <a:bodyPr>
            <a:normAutofit/>
          </a:bodyPr>
          <a:lstStyle/>
          <a:p>
            <a:pPr marL="406400" indent="-293688" algn="just">
              <a:lnSpc>
                <a:spcPct val="150000"/>
              </a:lnSpc>
            </a:pPr>
            <a:r>
              <a:rPr lang="en-US" sz="2400" dirty="0" smtClean="0">
                <a:latin typeface="Arial" pitchFamily="34" charset="0"/>
                <a:cs typeface="Arial" pitchFamily="34" charset="0"/>
              </a:rPr>
              <a:t>It is an autonomous agency to procure and supply drugs  and medicines to all medical institutions in the state</a:t>
            </a:r>
          </a:p>
          <a:p>
            <a:pPr marL="406400" indent="-293688" algn="just">
              <a:lnSpc>
                <a:spcPct val="150000"/>
              </a:lnSpc>
            </a:pPr>
            <a:r>
              <a:rPr lang="en-US" sz="2400" dirty="0" smtClean="0">
                <a:latin typeface="Arial" pitchFamily="34" charset="0"/>
                <a:cs typeface="Arial" pitchFamily="34" charset="0"/>
              </a:rPr>
              <a:t>It will have an advantage of economy of scale</a:t>
            </a:r>
          </a:p>
          <a:p>
            <a:pPr marL="406400" indent="-293688" algn="just">
              <a:lnSpc>
                <a:spcPct val="150000"/>
              </a:lnSpc>
            </a:pPr>
            <a:r>
              <a:rPr lang="en-US" sz="2400" dirty="0" smtClean="0">
                <a:latin typeface="Arial" pitchFamily="34" charset="0"/>
                <a:cs typeface="Arial" pitchFamily="34" charset="0"/>
              </a:rPr>
              <a:t>It will be a specialized agency with expertise in procurement, storage and distribution system</a:t>
            </a:r>
            <a:endParaRPr lang="en-US" sz="2400"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a:bodyPr>
          <a:lstStyle/>
          <a:p>
            <a:r>
              <a:rPr lang="en-US" sz="3200" b="1" dirty="0" smtClean="0">
                <a:solidFill>
                  <a:schemeClr val="tx1"/>
                </a:solidFill>
                <a:cs typeface="Arial" pitchFamily="34" charset="0"/>
              </a:rPr>
              <a:t>Price Difference in Medicines</a:t>
            </a:r>
            <a:endParaRPr lang="en-US" sz="3200" b="1" dirty="0">
              <a:solidFill>
                <a:schemeClr val="tx1"/>
              </a:solidFill>
              <a:cs typeface="Arial" pitchFamily="34" charset="0"/>
            </a:endParaRPr>
          </a:p>
        </p:txBody>
      </p:sp>
      <p:pic>
        <p:nvPicPr>
          <p:cNvPr id="4" name="Content Placeholder 3"/>
          <p:cNvPicPr>
            <a:picLocks noGrp="1"/>
          </p:cNvPicPr>
          <p:nvPr>
            <p:ph idx="1"/>
          </p:nvPr>
        </p:nvPicPr>
        <p:blipFill>
          <a:blip r:embed="rId2" cstate="print"/>
          <a:stretch>
            <a:fillRect/>
          </a:stretch>
        </p:blipFill>
        <p:spPr bwMode="auto">
          <a:xfrm>
            <a:off x="1145358" y="1935163"/>
            <a:ext cx="6853283" cy="4389437"/>
          </a:xfrm>
          <a:prstGeom prst="rect">
            <a:avLst/>
          </a:prstGeom>
          <a:noFill/>
          <a:ln w="9525">
            <a:noFill/>
            <a:miter lim="800000"/>
            <a:headEnd/>
            <a:tailEnd/>
          </a:ln>
        </p:spPr>
      </p:pic>
      <p:pic>
        <p:nvPicPr>
          <p:cNvPr id="5"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normAutofit/>
          </a:bodyPr>
          <a:lstStyle/>
          <a:p>
            <a:r>
              <a:rPr lang="en-US" sz="3200" b="1" dirty="0" smtClean="0">
                <a:solidFill>
                  <a:schemeClr val="tx1"/>
                </a:solidFill>
                <a:cs typeface="Arial" pitchFamily="34" charset="0"/>
              </a:rPr>
              <a:t>Key Functions </a:t>
            </a:r>
            <a:endParaRPr lang="en-US" sz="3200" b="1" dirty="0">
              <a:solidFill>
                <a:schemeClr val="tx1"/>
              </a:solidFill>
              <a:cs typeface="Arial" pitchFamily="34" charset="0"/>
            </a:endParaRPr>
          </a:p>
        </p:txBody>
      </p:sp>
      <p:sp>
        <p:nvSpPr>
          <p:cNvPr id="3" name="Content Placeholder 2"/>
          <p:cNvSpPr>
            <a:spLocks noGrp="1"/>
          </p:cNvSpPr>
          <p:nvPr>
            <p:ph idx="1"/>
          </p:nvPr>
        </p:nvSpPr>
        <p:spPr>
          <a:xfrm>
            <a:off x="457200" y="1752601"/>
            <a:ext cx="8229600" cy="4572000"/>
          </a:xfrm>
        </p:spPr>
        <p:txBody>
          <a:bodyPr>
            <a:normAutofit/>
          </a:bodyPr>
          <a:lstStyle/>
          <a:p>
            <a:r>
              <a:rPr lang="en-US" sz="2600" dirty="0" smtClean="0">
                <a:latin typeface="Arial" pitchFamily="34" charset="0"/>
                <a:cs typeface="Arial" pitchFamily="34" charset="0"/>
              </a:rPr>
              <a:t>Procurement of high quality of medical </a:t>
            </a:r>
            <a:r>
              <a:rPr lang="en-US" sz="2600" dirty="0" smtClean="0">
                <a:latin typeface="Arial" pitchFamily="34" charset="0"/>
                <a:cs typeface="Arial" pitchFamily="34" charset="0"/>
              </a:rPr>
              <a:t>equipment. </a:t>
            </a:r>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Empanelment </a:t>
            </a:r>
            <a:r>
              <a:rPr lang="en-US" sz="2600" dirty="0" smtClean="0">
                <a:latin typeface="Arial" pitchFamily="34" charset="0"/>
                <a:cs typeface="Arial" pitchFamily="34" charset="0"/>
              </a:rPr>
              <a:t>of </a:t>
            </a:r>
            <a:r>
              <a:rPr lang="en-US" sz="2600" dirty="0" smtClean="0">
                <a:latin typeface="Arial" pitchFamily="34" charset="0"/>
                <a:cs typeface="Arial" pitchFamily="34" charset="0"/>
              </a:rPr>
              <a:t>laboratories, </a:t>
            </a:r>
            <a:r>
              <a:rPr lang="en-US" sz="2600" dirty="0" smtClean="0">
                <a:latin typeface="Arial" pitchFamily="34" charset="0"/>
                <a:cs typeface="Arial" pitchFamily="34" charset="0"/>
              </a:rPr>
              <a:t>testing of drugs </a:t>
            </a:r>
          </a:p>
          <a:p>
            <a:r>
              <a:rPr lang="en-US" sz="2600" dirty="0" smtClean="0">
                <a:latin typeface="Arial" pitchFamily="34" charset="0"/>
                <a:cs typeface="Arial" pitchFamily="34" charset="0"/>
              </a:rPr>
              <a:t>Ensuring quality of drugs, medicines, surgical and suture.</a:t>
            </a:r>
          </a:p>
          <a:p>
            <a:r>
              <a:rPr lang="en-US" sz="2600" dirty="0" smtClean="0">
                <a:latin typeface="Arial" pitchFamily="34" charset="0"/>
                <a:cs typeface="Arial" pitchFamily="34" charset="0"/>
              </a:rPr>
              <a:t>Redress grievances in the field regarding non prescription of generic medicines/ non availability of drugs and </a:t>
            </a:r>
            <a:r>
              <a:rPr lang="en-US" sz="2600" dirty="0" smtClean="0">
                <a:latin typeface="Arial" pitchFamily="34" charset="0"/>
                <a:cs typeface="Arial" pitchFamily="34" charset="0"/>
              </a:rPr>
              <a:t>DDC.</a:t>
            </a:r>
          </a:p>
          <a:p>
            <a:pPr>
              <a:lnSpc>
                <a:spcPct val="90000"/>
              </a:lnSpc>
            </a:pPr>
            <a:r>
              <a:rPr lang="en-US" sz="2400" dirty="0" smtClean="0">
                <a:latin typeface="Arial" pitchFamily="34" charset="0"/>
                <a:cs typeface="Arial" pitchFamily="34" charset="0"/>
              </a:rPr>
              <a:t>Improving management of drug procurement and supply with special emphasis on </a:t>
            </a:r>
            <a:r>
              <a:rPr lang="en-US" sz="2400" dirty="0" smtClean="0">
                <a:latin typeface="Arial" pitchFamily="34" charset="0"/>
                <a:cs typeface="Arial" pitchFamily="34" charset="0"/>
              </a:rPr>
              <a:t>logistics.</a:t>
            </a:r>
            <a:endParaRPr lang="en-US" sz="2400" dirty="0" smtClean="0">
              <a:latin typeface="Arial" pitchFamily="34" charset="0"/>
              <a:cs typeface="Arial" pitchFamily="34" charset="0"/>
            </a:endParaRPr>
          </a:p>
          <a:p>
            <a:pPr>
              <a:lnSpc>
                <a:spcPct val="90000"/>
              </a:lnSpc>
            </a:pPr>
            <a:r>
              <a:rPr lang="en-US" sz="2400" dirty="0" smtClean="0">
                <a:latin typeface="Arial" pitchFamily="34" charset="0"/>
                <a:cs typeface="Arial" pitchFamily="34" charset="0"/>
              </a:rPr>
              <a:t>Simplify indenting to facilitate order process of facilities at all </a:t>
            </a:r>
            <a:r>
              <a:rPr lang="en-US" sz="2400" dirty="0" smtClean="0">
                <a:latin typeface="Arial" pitchFamily="34" charset="0"/>
                <a:cs typeface="Arial" pitchFamily="34" charset="0"/>
              </a:rPr>
              <a:t>level.                                                                             </a:t>
            </a:r>
            <a:endParaRPr lang="en-US" sz="2400" dirty="0" smtClean="0">
              <a:latin typeface="Arial" pitchFamily="34" charset="0"/>
              <a:cs typeface="Arial" pitchFamily="34" charset="0"/>
            </a:endParaRPr>
          </a:p>
          <a:p>
            <a:endParaRPr lang="en-US" sz="2600" dirty="0" smtClean="0">
              <a:latin typeface="Arial" pitchFamily="34" charset="0"/>
              <a:cs typeface="Arial" pitchFamily="34" charset="0"/>
            </a:endParaRP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nSpc>
                <a:spcPct val="90000"/>
              </a:lnSpc>
            </a:pPr>
            <a:r>
              <a:rPr lang="en-US" sz="2800" dirty="0" smtClean="0">
                <a:latin typeface="Arial" pitchFamily="34" charset="0"/>
                <a:cs typeface="Arial" pitchFamily="34" charset="0"/>
              </a:rPr>
              <a:t>Preparation </a:t>
            </a:r>
            <a:r>
              <a:rPr lang="en-US" sz="2800" dirty="0" smtClean="0">
                <a:latin typeface="Arial" pitchFamily="34" charset="0"/>
                <a:cs typeface="Arial" pitchFamily="34" charset="0"/>
              </a:rPr>
              <a:t>of bid document </a:t>
            </a:r>
            <a:r>
              <a:rPr lang="en-US" sz="2800" dirty="0" smtClean="0">
                <a:latin typeface="Arial" pitchFamily="34" charset="0"/>
                <a:cs typeface="Arial" pitchFamily="34" charset="0"/>
              </a:rPr>
              <a:t>.</a:t>
            </a:r>
            <a:endParaRPr lang="en-US" sz="2800" dirty="0" smtClean="0">
              <a:latin typeface="Arial" pitchFamily="34" charset="0"/>
              <a:cs typeface="Arial" pitchFamily="34" charset="0"/>
            </a:endParaRPr>
          </a:p>
          <a:p>
            <a:pPr>
              <a:lnSpc>
                <a:spcPct val="90000"/>
              </a:lnSpc>
            </a:pPr>
            <a:r>
              <a:rPr lang="en-US" sz="2800" dirty="0" smtClean="0">
                <a:latin typeface="Arial" pitchFamily="34" charset="0"/>
                <a:cs typeface="Arial" pitchFamily="34" charset="0"/>
              </a:rPr>
              <a:t>Putting up tender bid </a:t>
            </a:r>
            <a:r>
              <a:rPr lang="en-US" sz="2800" dirty="0" smtClean="0">
                <a:latin typeface="Arial" pitchFamily="34" charset="0"/>
                <a:cs typeface="Arial" pitchFamily="34" charset="0"/>
              </a:rPr>
              <a:t>evaluation.</a:t>
            </a:r>
            <a:endParaRPr lang="en-US" sz="2800" dirty="0" smtClean="0">
              <a:latin typeface="Arial" pitchFamily="34" charset="0"/>
              <a:cs typeface="Arial" pitchFamily="34" charset="0"/>
            </a:endParaRPr>
          </a:p>
          <a:p>
            <a:pPr>
              <a:lnSpc>
                <a:spcPct val="90000"/>
              </a:lnSpc>
            </a:pPr>
            <a:r>
              <a:rPr lang="en-US" sz="2800" dirty="0" smtClean="0">
                <a:latin typeface="Arial" pitchFamily="34" charset="0"/>
                <a:cs typeface="Arial" pitchFamily="34" charset="0"/>
              </a:rPr>
              <a:t>Ensuring continuous availability of drugs at all government facilities through decentralize system of storage and </a:t>
            </a:r>
            <a:r>
              <a:rPr lang="en-US" sz="2800" dirty="0" smtClean="0">
                <a:latin typeface="Arial" pitchFamily="34" charset="0"/>
                <a:cs typeface="Arial" pitchFamily="34" charset="0"/>
              </a:rPr>
              <a:t>distribution.</a:t>
            </a:r>
            <a:endParaRPr lang="en-US" sz="2800" dirty="0" smtClean="0">
              <a:latin typeface="Arial" pitchFamily="34" charset="0"/>
              <a:cs typeface="Arial" pitchFamily="34" charset="0"/>
            </a:endParaRPr>
          </a:p>
          <a:p>
            <a:pPr>
              <a:lnSpc>
                <a:spcPct val="90000"/>
              </a:lnSpc>
            </a:pPr>
            <a:r>
              <a:rPr lang="en-US" sz="2800" dirty="0" smtClean="0">
                <a:latin typeface="Arial" pitchFamily="34" charset="0"/>
                <a:cs typeface="Arial" pitchFamily="34" charset="0"/>
              </a:rPr>
              <a:t>Training and sensitization of all stake </a:t>
            </a:r>
            <a:r>
              <a:rPr lang="en-US" sz="2800" dirty="0" smtClean="0">
                <a:latin typeface="Arial" pitchFamily="34" charset="0"/>
                <a:cs typeface="Arial" pitchFamily="34" charset="0"/>
              </a:rPr>
              <a:t>holders. </a:t>
            </a:r>
            <a:endParaRPr lang="en-US" sz="2800" dirty="0" smtClean="0">
              <a:latin typeface="Arial" pitchFamily="34" charset="0"/>
              <a:cs typeface="Arial" pitchFamily="34" charset="0"/>
            </a:endParaRPr>
          </a:p>
          <a:p>
            <a:pPr>
              <a:lnSpc>
                <a:spcPct val="90000"/>
              </a:lnSpc>
              <a:buFont typeface="Wingdings 2" pitchFamily="18" charset="2"/>
              <a:buNone/>
            </a:pPr>
            <a:r>
              <a:rPr lang="en-US" dirty="0" smtClean="0"/>
              <a:t>                                                                                            </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a:bodyPr>
          <a:lstStyle/>
          <a:p>
            <a:r>
              <a:rPr lang="en-US" sz="3200" b="1" dirty="0" smtClean="0">
                <a:solidFill>
                  <a:schemeClr val="tx1"/>
                </a:solidFill>
                <a:cs typeface="Arial" pitchFamily="34" charset="0"/>
              </a:rPr>
              <a:t>RMSC-Structure</a:t>
            </a:r>
            <a:endParaRPr lang="en-US" sz="3200" b="1" dirty="0">
              <a:solidFill>
                <a:schemeClr val="tx1"/>
              </a:solidFill>
              <a:cs typeface="Arial" pitchFamily="34" charset="0"/>
            </a:endParaRPr>
          </a:p>
        </p:txBody>
      </p:sp>
      <p:sp>
        <p:nvSpPr>
          <p:cNvPr id="3" name="Content Placeholder 2"/>
          <p:cNvSpPr>
            <a:spLocks noGrp="1"/>
          </p:cNvSpPr>
          <p:nvPr>
            <p:ph idx="1"/>
          </p:nvPr>
        </p:nvSpPr>
        <p:spPr/>
        <p:txBody>
          <a:bodyPr>
            <a:normAutofit/>
          </a:bodyPr>
          <a:lstStyle/>
          <a:p>
            <a:pPr algn="ctr">
              <a:buNone/>
            </a:pPr>
            <a:r>
              <a:rPr lang="en-US" sz="2400" dirty="0" smtClean="0">
                <a:latin typeface="Arial" charset="0"/>
                <a:cs typeface="Arial" charset="0"/>
              </a:rPr>
              <a:t>State-RMSC State Office and Advisory Committee</a:t>
            </a:r>
          </a:p>
          <a:p>
            <a:pPr algn="ctr"/>
            <a:endParaRPr lang="en-US" sz="2400" dirty="0" smtClean="0">
              <a:latin typeface="Arial" charset="0"/>
              <a:cs typeface="Arial" charset="0"/>
            </a:endParaRPr>
          </a:p>
          <a:p>
            <a:pPr algn="ctr">
              <a:buNone/>
            </a:pPr>
            <a:r>
              <a:rPr lang="en-US" sz="2400" dirty="0" smtClean="0">
                <a:latin typeface="Arial" charset="0"/>
                <a:cs typeface="Arial" charset="0"/>
              </a:rPr>
              <a:t>District –District ware houses</a:t>
            </a:r>
          </a:p>
          <a:p>
            <a:pPr algn="ctr">
              <a:buNone/>
            </a:pPr>
            <a:endParaRPr lang="en-US" sz="2400" dirty="0" smtClean="0">
              <a:latin typeface="Arial" charset="0"/>
              <a:cs typeface="Arial" charset="0"/>
            </a:endParaRPr>
          </a:p>
          <a:p>
            <a:pPr algn="ctr">
              <a:buNone/>
            </a:pPr>
            <a:endParaRPr lang="en-US" sz="2400" dirty="0" smtClean="0">
              <a:latin typeface="Arial" charset="0"/>
              <a:cs typeface="Arial" charset="0"/>
            </a:endParaRPr>
          </a:p>
          <a:p>
            <a:pPr algn="ctr">
              <a:buNone/>
            </a:pPr>
            <a:r>
              <a:rPr lang="en-US" sz="2400" dirty="0" smtClean="0">
                <a:latin typeface="Arial" charset="0"/>
                <a:cs typeface="Arial" charset="0"/>
              </a:rPr>
              <a:t>Free Drug Distribution Kendra </a:t>
            </a:r>
          </a:p>
          <a:p>
            <a:pPr>
              <a:buNone/>
            </a:pPr>
            <a:endParaRPr lang="en-US" dirty="0"/>
          </a:p>
        </p:txBody>
      </p:sp>
      <p:sp>
        <p:nvSpPr>
          <p:cNvPr id="4" name="Down Arrow 3"/>
          <p:cNvSpPr/>
          <p:nvPr/>
        </p:nvSpPr>
        <p:spPr>
          <a:xfrm>
            <a:off x="4343400" y="22860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Down Arrow 4"/>
          <p:cNvSpPr/>
          <p:nvPr/>
        </p:nvSpPr>
        <p:spPr>
          <a:xfrm>
            <a:off x="4343400" y="3200400"/>
            <a:ext cx="228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E18A0EF-23BD-4D8D-9E19-0D7F275ECF82}"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rese-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5" descr="Tier"/>
          <p:cNvPicPr>
            <a:picLocks noChangeAspect="1" noChangeArrowheads="1"/>
          </p:cNvPicPr>
          <p:nvPr/>
        </p:nvPicPr>
        <p:blipFill>
          <a:blip r:embed="rId3" cstate="print"/>
          <a:srcRect/>
          <a:stretch>
            <a:fillRect/>
          </a:stretch>
        </p:blipFill>
        <p:spPr bwMode="auto">
          <a:xfrm>
            <a:off x="1143000" y="196850"/>
            <a:ext cx="6858000" cy="6464300"/>
          </a:xfrm>
          <a:prstGeom prst="rect">
            <a:avLst/>
          </a:prstGeom>
          <a:noFill/>
          <a:ln w="9525">
            <a:noFill/>
            <a:miter lim="800000"/>
            <a:headEnd/>
            <a:tailEnd/>
          </a:ln>
        </p:spPr>
      </p:pic>
      <p:pic>
        <p:nvPicPr>
          <p:cNvPr id="4" name="Picture 11" descr="G:\RMSC Logo.png"/>
          <p:cNvPicPr>
            <a:picLocks noChangeAspect="1" noChangeArrowheads="1"/>
          </p:cNvPicPr>
          <p:nvPr/>
        </p:nvPicPr>
        <p:blipFill>
          <a:blip r:embed="rId4"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0B01E89-C332-4383-8069-82CC28722E3B}" type="slidenum">
              <a:rPr lang="en-US" smtClean="0"/>
              <a:pPr/>
              <a:t>19</a:t>
            </a:fld>
            <a:endParaRPr 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457200"/>
          </a:xfrm>
        </p:spPr>
        <p:txBody>
          <a:bodyPr/>
          <a:lstStyle/>
          <a:p>
            <a:r>
              <a:rPr lang="en-US" sz="3200" b="1" dirty="0" smtClean="0">
                <a:solidFill>
                  <a:schemeClr val="tx1"/>
                </a:solidFill>
                <a:cs typeface="Arial" pitchFamily="34" charset="0"/>
              </a:rPr>
              <a:t>Flow of Presentation</a:t>
            </a:r>
            <a:endParaRPr lang="en-US" sz="3200" b="1" dirty="0">
              <a:solidFill>
                <a:schemeClr val="tx1"/>
              </a:solidFill>
              <a:cs typeface="Arial" pitchFamily="34" charset="0"/>
            </a:endParaRPr>
          </a:p>
        </p:txBody>
      </p:sp>
      <p:sp>
        <p:nvSpPr>
          <p:cNvPr id="3" name="Content Placeholder 2"/>
          <p:cNvSpPr>
            <a:spLocks noGrp="1"/>
          </p:cNvSpPr>
          <p:nvPr>
            <p:ph idx="1"/>
          </p:nvPr>
        </p:nvSpPr>
        <p:spPr>
          <a:xfrm>
            <a:off x="304800" y="1371601"/>
            <a:ext cx="8382000" cy="4953000"/>
          </a:xfrm>
        </p:spPr>
        <p:txBody>
          <a:bodyPr/>
          <a:lstStyle/>
          <a:p>
            <a:pPr>
              <a:buFont typeface="Wingdings" pitchFamily="2" charset="2"/>
              <a:buChar char="Ø"/>
            </a:pPr>
            <a:r>
              <a:rPr lang="en-US" dirty="0" smtClean="0">
                <a:latin typeface="Arial" pitchFamily="34" charset="0"/>
                <a:cs typeface="Arial" pitchFamily="34" charset="0"/>
              </a:rPr>
              <a:t>Organization Profile</a:t>
            </a:r>
          </a:p>
          <a:p>
            <a:pPr>
              <a:buFont typeface="Wingdings" pitchFamily="2" charset="2"/>
              <a:buChar char="Ø"/>
            </a:pPr>
            <a:r>
              <a:rPr lang="en-US" dirty="0" smtClean="0">
                <a:latin typeface="Arial" pitchFamily="34" charset="0"/>
                <a:cs typeface="Arial" pitchFamily="34" charset="0"/>
              </a:rPr>
              <a:t>Internship Work</a:t>
            </a:r>
          </a:p>
          <a:p>
            <a:pPr>
              <a:buFont typeface="Wingdings" pitchFamily="2" charset="2"/>
              <a:buChar char="Ø"/>
            </a:pPr>
            <a:r>
              <a:rPr lang="en-US" dirty="0" smtClean="0">
                <a:latin typeface="Arial" pitchFamily="34" charset="0"/>
                <a:cs typeface="Arial" pitchFamily="34" charset="0"/>
              </a:rPr>
              <a:t>The Study</a:t>
            </a:r>
          </a:p>
          <a:p>
            <a:pPr lvl="1">
              <a:buFont typeface="Wingdings" pitchFamily="2" charset="2"/>
              <a:buChar char="Ø"/>
            </a:pPr>
            <a:r>
              <a:rPr lang="en-US" dirty="0" smtClean="0">
                <a:latin typeface="Arial" pitchFamily="34" charset="0"/>
                <a:cs typeface="Arial" pitchFamily="34" charset="0"/>
              </a:rPr>
              <a:t>Functioning of RMSC</a:t>
            </a:r>
          </a:p>
          <a:p>
            <a:pPr lvl="1">
              <a:buFont typeface="Wingdings" pitchFamily="2" charset="2"/>
              <a:buChar char="Ø"/>
            </a:pPr>
            <a:r>
              <a:rPr lang="en-US" dirty="0" smtClean="0">
                <a:latin typeface="Arial" pitchFamily="34" charset="0"/>
                <a:cs typeface="Arial" pitchFamily="34" charset="0"/>
              </a:rPr>
              <a:t>Patient Satisfaction</a:t>
            </a:r>
          </a:p>
          <a:p>
            <a:pPr lvl="3">
              <a:buFont typeface="Wingdings" pitchFamily="2" charset="2"/>
              <a:buChar char="Ø"/>
            </a:pPr>
            <a:r>
              <a:rPr lang="en-US" dirty="0" smtClean="0">
                <a:latin typeface="Arial" pitchFamily="34" charset="0"/>
                <a:cs typeface="Arial" pitchFamily="34" charset="0"/>
              </a:rPr>
              <a:t>Rationale</a:t>
            </a:r>
          </a:p>
          <a:p>
            <a:pPr lvl="3">
              <a:buFont typeface="Wingdings" pitchFamily="2" charset="2"/>
              <a:buChar char="Ø"/>
            </a:pPr>
            <a:r>
              <a:rPr lang="en-US" dirty="0" smtClean="0">
                <a:latin typeface="Arial" pitchFamily="34" charset="0"/>
                <a:cs typeface="Arial" pitchFamily="34" charset="0"/>
              </a:rPr>
              <a:t>Objective</a:t>
            </a:r>
          </a:p>
          <a:p>
            <a:pPr lvl="3">
              <a:buFont typeface="Wingdings" pitchFamily="2" charset="2"/>
              <a:buChar char="Ø"/>
            </a:pPr>
            <a:r>
              <a:rPr lang="en-US" dirty="0" smtClean="0">
                <a:latin typeface="Arial" pitchFamily="34" charset="0"/>
                <a:cs typeface="Arial" pitchFamily="34" charset="0"/>
              </a:rPr>
              <a:t>Approach</a:t>
            </a:r>
          </a:p>
          <a:p>
            <a:pPr lvl="3">
              <a:buFont typeface="Wingdings" pitchFamily="2" charset="2"/>
              <a:buChar char="Ø"/>
            </a:pPr>
            <a:r>
              <a:rPr lang="en-US" dirty="0" smtClean="0">
                <a:latin typeface="Arial" pitchFamily="34" charset="0"/>
                <a:cs typeface="Arial" pitchFamily="34" charset="0"/>
              </a:rPr>
              <a:t>Observation</a:t>
            </a:r>
          </a:p>
          <a:p>
            <a:pPr lvl="1">
              <a:buFont typeface="Wingdings" pitchFamily="2" charset="2"/>
              <a:buChar char="Ø"/>
            </a:pPr>
            <a:r>
              <a:rPr lang="en-US" dirty="0" smtClean="0">
                <a:latin typeface="Arial" pitchFamily="34" charset="0"/>
                <a:cs typeface="Arial" pitchFamily="34" charset="0"/>
              </a:rPr>
              <a:t>Recommendations</a:t>
            </a:r>
          </a:p>
          <a:p>
            <a:pPr lvl="1">
              <a:buFont typeface="Wingdings" pitchFamily="2" charset="2"/>
              <a:buChar char="Ø"/>
            </a:pPr>
            <a:r>
              <a:rPr lang="en-US" dirty="0" smtClean="0">
                <a:latin typeface="Arial" pitchFamily="34" charset="0"/>
                <a:cs typeface="Arial" pitchFamily="34" charset="0"/>
              </a:rPr>
              <a:t>Limitations of the Study</a:t>
            </a:r>
          </a:p>
          <a:p>
            <a:pPr>
              <a:buFont typeface="Wingdings" pitchFamily="2" charset="2"/>
              <a:buChar char="Ø"/>
            </a:pPr>
            <a:r>
              <a:rPr lang="en-US" dirty="0" smtClean="0">
                <a:latin typeface="Arial" pitchFamily="34" charset="0"/>
                <a:cs typeface="Arial" pitchFamily="34" charset="0"/>
              </a:rPr>
              <a:t>References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E18A0EF-23BD-4D8D-9E19-0D7F275ECF82}" type="slidenum">
              <a:rPr lang="en-US" smtClean="0"/>
              <a:pPr>
                <a:defRPr/>
              </a:pPr>
              <a:t>2</a:t>
            </a:fld>
            <a:endParaRPr lang="en-US"/>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solidFill>
                  <a:schemeClr val="bg1"/>
                </a:solidFill>
                <a:cs typeface="Arial" pitchFamily="34" charset="0"/>
              </a:rPr>
              <a:t>Patient Satisfaction</a:t>
            </a:r>
            <a:endParaRPr lang="en-US" sz="3200" dirty="0">
              <a:solidFill>
                <a:schemeClr val="bg1"/>
              </a:solidFill>
              <a:cs typeface="Arial" pitchFamily="34" charset="0"/>
            </a:endParaRPr>
          </a:p>
        </p:txBody>
      </p:sp>
      <p:sp>
        <p:nvSpPr>
          <p:cNvPr id="3" name="Subtitle 2"/>
          <p:cNvSpPr>
            <a:spLocks noGrp="1"/>
          </p:cNvSpPr>
          <p:nvPr>
            <p:ph type="subTitle" idx="1"/>
          </p:nvPr>
        </p:nvSpPr>
        <p:spPr>
          <a:xfrm>
            <a:off x="533400" y="3505200"/>
            <a:ext cx="7854696" cy="1475936"/>
          </a:xfrm>
        </p:spPr>
        <p:txBody>
          <a:bodyPr>
            <a:noAutofit/>
          </a:bodyPr>
          <a:lstStyle/>
          <a:p>
            <a:pPr algn="just"/>
            <a:r>
              <a:rPr lang="en-US" sz="2400" dirty="0" smtClean="0">
                <a:solidFill>
                  <a:srgbClr val="C00000"/>
                </a:solidFill>
                <a:latin typeface="Arial" pitchFamily="34" charset="0"/>
                <a:cs typeface="Arial" pitchFamily="34" charset="0"/>
              </a:rPr>
              <a:t>Patient Satisfaction is defined in terms of the degree to which the patient’s expectations are fulfilled. It is an expression of the gap between the expected and perceived characteristics of a service (</a:t>
            </a:r>
            <a:r>
              <a:rPr lang="en-US" sz="2400" dirty="0" err="1" smtClean="0">
                <a:solidFill>
                  <a:srgbClr val="C00000"/>
                </a:solidFill>
                <a:latin typeface="Arial" pitchFamily="34" charset="0"/>
                <a:cs typeface="Arial" pitchFamily="34" charset="0"/>
              </a:rPr>
              <a:t>Lochoro</a:t>
            </a:r>
            <a:r>
              <a:rPr lang="en-US" sz="2400" dirty="0" smtClean="0">
                <a:solidFill>
                  <a:srgbClr val="C00000"/>
                </a:solidFill>
                <a:latin typeface="Arial" pitchFamily="34" charset="0"/>
                <a:cs typeface="Arial" pitchFamily="34" charset="0"/>
              </a:rPr>
              <a:t>, 2004).</a:t>
            </a:r>
            <a:endParaRPr lang="en-US" sz="2400" dirty="0">
              <a:solidFill>
                <a:srgbClr val="C00000"/>
              </a:solidFill>
              <a:latin typeface="Arial" pitchFamily="34" charset="0"/>
              <a:cs typeface="Arial" pitchFamily="34" charset="0"/>
            </a:endParaRPr>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4" descr="C:\Documents and Settings\Administrator\Desktop\2.jpg"/>
          <p:cNvPicPr/>
          <p:nvPr/>
        </p:nvPicPr>
        <p:blipFill>
          <a:blip r:embed="rId3" cstate="print"/>
          <a:srcRect/>
          <a:stretch>
            <a:fillRect/>
          </a:stretch>
        </p:blipFill>
        <p:spPr bwMode="auto">
          <a:xfrm>
            <a:off x="0" y="0"/>
            <a:ext cx="2819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40B01E89-C332-4383-8069-82CC28722E3B}" type="slidenum">
              <a:rPr lang="en-US" smtClean="0"/>
              <a:pPr/>
              <a:t>20</a:t>
            </a:fld>
            <a:endParaRPr lang="en-US"/>
          </a:p>
        </p:txBody>
      </p:sp>
    </p:spTree>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chemeClr val="tx1"/>
                </a:solidFill>
                <a:cs typeface="Arial" pitchFamily="34" charset="0"/>
              </a:rPr>
              <a:t>Rationale of the </a:t>
            </a:r>
            <a:r>
              <a:rPr lang="en-US" sz="4000" b="1" dirty="0" smtClean="0">
                <a:solidFill>
                  <a:schemeClr val="tx1"/>
                </a:solidFill>
                <a:cs typeface="Arial" pitchFamily="34" charset="0"/>
              </a:rPr>
              <a:t>Study</a:t>
            </a:r>
            <a:r>
              <a:rPr lang="en-US" dirty="0"/>
              <a:t/>
            </a:r>
            <a:br>
              <a:rPr lang="en-US" dirty="0"/>
            </a:br>
            <a:endParaRPr lang="en-US" b="1"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 </a:t>
            </a:r>
            <a:r>
              <a:rPr lang="en-US" sz="2400" dirty="0" smtClean="0">
                <a:latin typeface="Arial" pitchFamily="34" charset="0"/>
                <a:cs typeface="Arial" pitchFamily="34" charset="0"/>
              </a:rPr>
              <a:t>The </a:t>
            </a:r>
            <a:r>
              <a:rPr lang="en-US" sz="2400" dirty="0">
                <a:latin typeface="Arial" pitchFamily="34" charset="0"/>
                <a:cs typeface="Arial" pitchFamily="34" charset="0"/>
              </a:rPr>
              <a:t>satisfaction of patients is a key component in delivering quality health care</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Not </a:t>
            </a:r>
            <a:r>
              <a:rPr lang="en-US" sz="2400" dirty="0">
                <a:latin typeface="Arial" pitchFamily="34" charset="0"/>
                <a:cs typeface="Arial" pitchFamily="34" charset="0"/>
              </a:rPr>
              <a:t>much work has been done to measure Patient Satisfaction in public sector hospitals of India.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As RMSCL is a new launch, it became essential to assess the impact of initiatives in health care facilities, to propose recommendations to improve health system performance</a:t>
            </a:r>
            <a:r>
              <a:rPr lang="en-US" dirty="0" smtClean="0"/>
              <a:t>.</a:t>
            </a:r>
          </a:p>
          <a:p>
            <a:pPr>
              <a:buNone/>
            </a:pPr>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1"/>
                </a:solidFill>
                <a:cs typeface="Arial" pitchFamily="34" charset="0"/>
              </a:rPr>
              <a:t>Objectives of the Study</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a:buNone/>
            </a:pPr>
            <a:endParaRPr lang="en-US" dirty="0"/>
          </a:p>
          <a:p>
            <a:pPr>
              <a:buNone/>
            </a:pPr>
            <a:r>
              <a:rPr lang="en-US" dirty="0" smtClean="0"/>
              <a:t>     </a:t>
            </a:r>
            <a:r>
              <a:rPr lang="en-US" sz="3100" dirty="0" smtClean="0">
                <a:latin typeface="Arial" pitchFamily="34" charset="0"/>
                <a:cs typeface="Arial" pitchFamily="34" charset="0"/>
              </a:rPr>
              <a:t>The </a:t>
            </a:r>
            <a:r>
              <a:rPr lang="en-US" sz="3100" dirty="0">
                <a:latin typeface="Arial" pitchFamily="34" charset="0"/>
                <a:cs typeface="Arial" pitchFamily="34" charset="0"/>
              </a:rPr>
              <a:t>main objective of the study was to determine the </a:t>
            </a:r>
            <a:r>
              <a:rPr lang="en-US" sz="3100" dirty="0" smtClean="0">
                <a:latin typeface="Arial" pitchFamily="34" charset="0"/>
                <a:cs typeface="Arial" pitchFamily="34" charset="0"/>
              </a:rPr>
              <a:t>patient’s satisfaction </a:t>
            </a:r>
            <a:r>
              <a:rPr lang="en-US" sz="3100" dirty="0">
                <a:latin typeface="Arial" pitchFamily="34" charset="0"/>
                <a:cs typeface="Arial" pitchFamily="34" charset="0"/>
              </a:rPr>
              <a:t>in terms of free medicines provided to patients at each level (PHC, CHC, and District Hospital) of the health facility in Jaipur District of Rajasthan</a:t>
            </a:r>
            <a:r>
              <a:rPr lang="en-US" sz="3100" dirty="0" smtClean="0">
                <a:latin typeface="Arial" pitchFamily="34" charset="0"/>
                <a:cs typeface="Arial" pitchFamily="34" charset="0"/>
              </a:rPr>
              <a:t>.</a:t>
            </a:r>
          </a:p>
          <a:p>
            <a:pPr>
              <a:buNone/>
            </a:pPr>
            <a:endParaRPr lang="en-US" sz="3100" dirty="0">
              <a:latin typeface="Arial" pitchFamily="34" charset="0"/>
              <a:cs typeface="Arial" pitchFamily="34" charset="0"/>
            </a:endParaRPr>
          </a:p>
          <a:p>
            <a:pPr>
              <a:buNone/>
            </a:pPr>
            <a:r>
              <a:rPr lang="en-US" sz="3100" b="1" dirty="0">
                <a:latin typeface="Arial" pitchFamily="34" charset="0"/>
                <a:cs typeface="Arial" pitchFamily="34" charset="0"/>
              </a:rPr>
              <a:t>The specific objectives of the study were</a:t>
            </a:r>
            <a:r>
              <a:rPr lang="en-US" sz="3100" dirty="0">
                <a:latin typeface="Arial" pitchFamily="34" charset="0"/>
                <a:cs typeface="Arial" pitchFamily="34" charset="0"/>
              </a:rPr>
              <a:t>:</a:t>
            </a:r>
          </a:p>
          <a:p>
            <a:r>
              <a:rPr lang="en-US" sz="3100" dirty="0">
                <a:latin typeface="Arial" pitchFamily="34" charset="0"/>
                <a:cs typeface="Arial" pitchFamily="34" charset="0"/>
              </a:rPr>
              <a:t>To know the Functioning of RMSCL.</a:t>
            </a:r>
          </a:p>
          <a:p>
            <a:r>
              <a:rPr lang="en-US" sz="3100" dirty="0">
                <a:latin typeface="Arial" pitchFamily="34" charset="0"/>
                <a:cs typeface="Arial" pitchFamily="34" charset="0"/>
              </a:rPr>
              <a:t>To assess level of patients satisfaction at PHC, CHC and District Hospital.</a:t>
            </a:r>
          </a:p>
          <a:p>
            <a:r>
              <a:rPr lang="en-US" sz="3100" dirty="0">
                <a:latin typeface="Arial" pitchFamily="34" charset="0"/>
                <a:cs typeface="Arial" pitchFamily="34" charset="0"/>
              </a:rPr>
              <a:t>To identify gaps in patient’s satisfaction.</a:t>
            </a:r>
          </a:p>
          <a:p>
            <a:r>
              <a:rPr lang="en-US" sz="3100" dirty="0">
                <a:latin typeface="Arial" pitchFamily="34" charset="0"/>
                <a:cs typeface="Arial" pitchFamily="34" charset="0"/>
              </a:rPr>
              <a:t>To identify Impact of RMSCL on </a:t>
            </a:r>
            <a:r>
              <a:rPr lang="en-US" sz="3100" dirty="0" smtClean="0">
                <a:latin typeface="Arial" pitchFamily="34" charset="0"/>
                <a:cs typeface="Arial" pitchFamily="34" charset="0"/>
              </a:rPr>
              <a:t>OPD and IPD numbers.</a:t>
            </a:r>
            <a:endParaRPr lang="en-US" sz="3100" dirty="0">
              <a:latin typeface="Arial" pitchFamily="34" charset="0"/>
              <a:cs typeface="Arial" pitchFamily="34" charset="0"/>
            </a:endParaRPr>
          </a:p>
          <a:p>
            <a:r>
              <a:rPr lang="en-US" sz="3100" dirty="0">
                <a:latin typeface="Arial" pitchFamily="34" charset="0"/>
                <a:cs typeface="Arial" pitchFamily="34" charset="0"/>
              </a:rPr>
              <a:t>To draw a set of recommendations to improve satisfaction level of patients.</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cs typeface="Arial" pitchFamily="34" charset="0"/>
              </a:rPr>
              <a:t>Approach</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752600"/>
            <a:ext cx="8229600" cy="4373563"/>
          </a:xfrm>
        </p:spPr>
        <p:txBody>
          <a:bodyPr>
            <a:normAutofit/>
          </a:bodyPr>
          <a:lstStyle/>
          <a:p>
            <a:pPr lvl="0">
              <a:buNone/>
            </a:pPr>
            <a:r>
              <a:rPr lang="en-US" sz="2400" b="1" dirty="0" smtClean="0">
                <a:latin typeface="Arial" pitchFamily="34" charset="0"/>
                <a:cs typeface="Arial" pitchFamily="34" charset="0"/>
              </a:rPr>
              <a:t>Study </a:t>
            </a:r>
            <a:r>
              <a:rPr lang="en-US" sz="2400" b="1" dirty="0">
                <a:latin typeface="Arial" pitchFamily="34" charset="0"/>
                <a:cs typeface="Arial" pitchFamily="34" charset="0"/>
              </a:rPr>
              <a:t>Area</a:t>
            </a:r>
            <a:r>
              <a:rPr lang="en-US" sz="2400" dirty="0">
                <a:latin typeface="Arial" pitchFamily="34" charset="0"/>
                <a:cs typeface="Arial" pitchFamily="34" charset="0"/>
              </a:rPr>
              <a:t>: </a:t>
            </a:r>
            <a:r>
              <a:rPr lang="en-US" sz="2400" dirty="0" smtClean="0">
                <a:latin typeface="Arial" pitchFamily="34" charset="0"/>
                <a:cs typeface="Arial" pitchFamily="34" charset="0"/>
              </a:rPr>
              <a:t>  Jaipur district</a:t>
            </a:r>
            <a:endParaRPr lang="en-US" sz="3600" dirty="0">
              <a:latin typeface="Arial" pitchFamily="34" charset="0"/>
              <a:cs typeface="Arial" pitchFamily="34" charset="0"/>
            </a:endParaRPr>
          </a:p>
          <a:p>
            <a:pPr>
              <a:buNone/>
            </a:pPr>
            <a:r>
              <a:rPr lang="en-US" sz="2400" dirty="0">
                <a:latin typeface="Arial" pitchFamily="34" charset="0"/>
                <a:cs typeface="Arial" pitchFamily="34" charset="0"/>
              </a:rPr>
              <a:t> </a:t>
            </a:r>
            <a:endParaRPr lang="en-US" sz="3600" dirty="0">
              <a:latin typeface="Arial" pitchFamily="34" charset="0"/>
              <a:cs typeface="Arial" pitchFamily="34" charset="0"/>
            </a:endParaRPr>
          </a:p>
          <a:p>
            <a:pPr lvl="0">
              <a:buNone/>
            </a:pPr>
            <a:r>
              <a:rPr lang="en-US" sz="2400" b="1" dirty="0">
                <a:latin typeface="Arial" pitchFamily="34" charset="0"/>
                <a:cs typeface="Arial" pitchFamily="34" charset="0"/>
              </a:rPr>
              <a:t>Study Design</a:t>
            </a:r>
            <a:r>
              <a:rPr lang="en-US" sz="2400" dirty="0">
                <a:solidFill>
                  <a:srgbClr val="C00000"/>
                </a:solidFill>
                <a:latin typeface="Arial" pitchFamily="34" charset="0"/>
                <a:cs typeface="Arial" pitchFamily="34" charset="0"/>
              </a:rPr>
              <a:t>: </a:t>
            </a:r>
            <a:r>
              <a:rPr lang="en-US" sz="2400" dirty="0" smtClean="0">
                <a:solidFill>
                  <a:srgbClr val="C00000"/>
                </a:solidFill>
                <a:latin typeface="Arial" pitchFamily="34" charset="0"/>
                <a:cs typeface="Arial" pitchFamily="34" charset="0"/>
              </a:rPr>
              <a:t>  </a:t>
            </a:r>
            <a:r>
              <a:rPr lang="en-US" sz="2400" dirty="0" smtClean="0">
                <a:latin typeface="Arial" pitchFamily="34" charset="0"/>
                <a:cs typeface="Arial" pitchFamily="34" charset="0"/>
              </a:rPr>
              <a:t>A </a:t>
            </a:r>
            <a:r>
              <a:rPr lang="en-US" sz="2400" dirty="0">
                <a:latin typeface="Arial" pitchFamily="34" charset="0"/>
                <a:cs typeface="Arial" pitchFamily="34" charset="0"/>
              </a:rPr>
              <a:t>Cross Sectional, Descriptive </a:t>
            </a:r>
            <a:r>
              <a:rPr lang="en-US" sz="2400" dirty="0" smtClean="0">
                <a:latin typeface="Arial" pitchFamily="34" charset="0"/>
                <a:cs typeface="Arial" pitchFamily="34" charset="0"/>
              </a:rPr>
              <a:t>Study.</a:t>
            </a:r>
            <a:endParaRPr lang="en-US" sz="3600" dirty="0">
              <a:latin typeface="Arial" pitchFamily="34" charset="0"/>
              <a:cs typeface="Arial" pitchFamily="34" charset="0"/>
            </a:endParaRPr>
          </a:p>
          <a:p>
            <a:pPr>
              <a:buNone/>
            </a:pPr>
            <a:r>
              <a:rPr lang="en-US" dirty="0"/>
              <a:t> </a:t>
            </a:r>
            <a:endParaRPr lang="en-US" sz="4400" dirty="0"/>
          </a:p>
          <a:p>
            <a:pPr lvl="1">
              <a:buNone/>
            </a:pPr>
            <a:endParaRPr lang="en-US" sz="4000" dirty="0"/>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4" descr="C:\Documents and Settings\Administrator\Desktop\COUNTER.jpg"/>
          <p:cNvPicPr/>
          <p:nvPr/>
        </p:nvPicPr>
        <p:blipFill>
          <a:blip r:embed="rId3" cstate="print"/>
          <a:srcRect/>
          <a:stretch>
            <a:fillRect/>
          </a:stretch>
        </p:blipFill>
        <p:spPr bwMode="auto">
          <a:xfrm>
            <a:off x="6301097" y="3758540"/>
            <a:ext cx="2842903" cy="309946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a:bodyPr>
          <a:lstStyle/>
          <a:p>
            <a:r>
              <a:rPr lang="en-US" sz="3200" b="1" dirty="0" smtClean="0">
                <a:solidFill>
                  <a:schemeClr val="tx1"/>
                </a:solidFill>
                <a:cs typeface="Arial" pitchFamily="34" charset="0"/>
              </a:rPr>
              <a:t>Sampling</a:t>
            </a:r>
            <a:endParaRPr lang="en-US" sz="3200" dirty="0">
              <a:solidFill>
                <a:schemeClr val="tx1"/>
              </a:solidFill>
              <a:cs typeface="Arial" pitchFamily="34" charset="0"/>
            </a:endParaRPr>
          </a:p>
        </p:txBody>
      </p:sp>
      <p:sp>
        <p:nvSpPr>
          <p:cNvPr id="3" name="Content Placeholder 2"/>
          <p:cNvSpPr>
            <a:spLocks noGrp="1"/>
          </p:cNvSpPr>
          <p:nvPr>
            <p:ph idx="1"/>
          </p:nvPr>
        </p:nvSpPr>
        <p:spPr>
          <a:xfrm>
            <a:off x="457200" y="1646237"/>
            <a:ext cx="8229600" cy="4525963"/>
          </a:xfrm>
        </p:spPr>
        <p:txBody>
          <a:bodyPr>
            <a:normAutofit lnSpcReduction="10000"/>
          </a:bodyPr>
          <a:lstStyle/>
          <a:p>
            <a:pPr lvl="0">
              <a:buNone/>
            </a:pPr>
            <a:r>
              <a:rPr lang="en-US" sz="2600" dirty="0" smtClean="0">
                <a:latin typeface="Arial" pitchFamily="34" charset="0"/>
                <a:cs typeface="Arial" pitchFamily="34" charset="0"/>
              </a:rPr>
              <a:t>Sample was selected from three levels of facility .</a:t>
            </a:r>
          </a:p>
          <a:p>
            <a:pPr>
              <a:buNone/>
            </a:pPr>
            <a:r>
              <a:rPr lang="en-US" sz="2600" dirty="0" smtClean="0">
                <a:latin typeface="Arial" pitchFamily="34" charset="0"/>
                <a:cs typeface="Arial" pitchFamily="34" charset="0"/>
              </a:rPr>
              <a:t> Selection of facilities was done:-</a:t>
            </a:r>
          </a:p>
          <a:p>
            <a:pPr lvl="1">
              <a:buNone/>
            </a:pPr>
            <a:r>
              <a:rPr lang="en-US" sz="2600" dirty="0" smtClean="0">
                <a:latin typeface="Arial" pitchFamily="34" charset="0"/>
                <a:cs typeface="Arial" pitchFamily="34" charset="0"/>
              </a:rPr>
              <a:t>At District Level - </a:t>
            </a:r>
            <a:r>
              <a:rPr lang="en-US" sz="2600" dirty="0" err="1" smtClean="0">
                <a:latin typeface="Arial" pitchFamily="34" charset="0"/>
                <a:cs typeface="Arial" pitchFamily="34" charset="0"/>
              </a:rPr>
              <a:t>Jaipuria</a:t>
            </a:r>
            <a:r>
              <a:rPr lang="en-US" sz="2600" dirty="0" smtClean="0">
                <a:latin typeface="Arial" pitchFamily="34" charset="0"/>
                <a:cs typeface="Arial" pitchFamily="34" charset="0"/>
              </a:rPr>
              <a:t> Hospital</a:t>
            </a:r>
          </a:p>
          <a:p>
            <a:pPr lvl="1">
              <a:buNone/>
            </a:pPr>
            <a:r>
              <a:rPr lang="en-US" sz="2600" dirty="0" smtClean="0">
                <a:latin typeface="Arial" pitchFamily="34" charset="0"/>
                <a:cs typeface="Arial" pitchFamily="34" charset="0"/>
              </a:rPr>
              <a:t>At CHC Level   -  </a:t>
            </a:r>
            <a:r>
              <a:rPr lang="en-US" sz="2600" dirty="0" err="1" smtClean="0">
                <a:latin typeface="Arial" pitchFamily="34" charset="0"/>
                <a:cs typeface="Arial" pitchFamily="34" charset="0"/>
              </a:rPr>
              <a:t>Sanganer</a:t>
            </a:r>
            <a:r>
              <a:rPr lang="en-US" sz="2600" dirty="0" smtClean="0">
                <a:latin typeface="Arial" pitchFamily="34" charset="0"/>
                <a:cs typeface="Arial" pitchFamily="34" charset="0"/>
              </a:rPr>
              <a:t> CHC</a:t>
            </a:r>
          </a:p>
          <a:p>
            <a:pPr lvl="1">
              <a:buNone/>
            </a:pPr>
            <a:r>
              <a:rPr lang="en-US" sz="2600" dirty="0" smtClean="0">
                <a:latin typeface="Arial" pitchFamily="34" charset="0"/>
                <a:cs typeface="Arial" pitchFamily="34" charset="0"/>
              </a:rPr>
              <a:t>At PHC Level   -  </a:t>
            </a:r>
            <a:r>
              <a:rPr lang="en-US" sz="2600" dirty="0" err="1" smtClean="0">
                <a:latin typeface="Arial" pitchFamily="34" charset="0"/>
                <a:cs typeface="Arial" pitchFamily="34" charset="0"/>
              </a:rPr>
              <a:t>Vatika</a:t>
            </a:r>
            <a:r>
              <a:rPr lang="en-US" sz="2600" dirty="0" smtClean="0">
                <a:latin typeface="Arial" pitchFamily="34" charset="0"/>
                <a:cs typeface="Arial" pitchFamily="34" charset="0"/>
              </a:rPr>
              <a:t> PHC</a:t>
            </a:r>
          </a:p>
          <a:p>
            <a:pPr lvl="1"/>
            <a:r>
              <a:rPr lang="en-US" sz="2600" dirty="0" smtClean="0">
                <a:latin typeface="Arial" pitchFamily="34" charset="0"/>
                <a:cs typeface="Arial" pitchFamily="34" charset="0"/>
              </a:rPr>
              <a:t>At district Hospital, </a:t>
            </a:r>
            <a:r>
              <a:rPr lang="en-US" sz="2600" dirty="0" err="1" smtClean="0">
                <a:latin typeface="Arial" pitchFamily="34" charset="0"/>
                <a:cs typeface="Arial" pitchFamily="34" charset="0"/>
              </a:rPr>
              <a:t>Jaipuria</a:t>
            </a:r>
            <a:r>
              <a:rPr lang="en-US" sz="2600" dirty="0" smtClean="0">
                <a:latin typeface="Arial" pitchFamily="34" charset="0"/>
                <a:cs typeface="Arial" pitchFamily="34" charset="0"/>
              </a:rPr>
              <a:t> was selected as RMSCL was initiated from </a:t>
            </a:r>
            <a:r>
              <a:rPr lang="en-US" sz="2600" dirty="0" err="1" smtClean="0">
                <a:latin typeface="Arial" pitchFamily="34" charset="0"/>
                <a:cs typeface="Arial" pitchFamily="34" charset="0"/>
              </a:rPr>
              <a:t>jaipuria</a:t>
            </a:r>
            <a:r>
              <a:rPr lang="en-US" sz="2600" dirty="0" smtClean="0">
                <a:latin typeface="Arial" pitchFamily="34" charset="0"/>
                <a:cs typeface="Arial" pitchFamily="34" charset="0"/>
              </a:rPr>
              <a:t> (model hospital) Hospital.</a:t>
            </a:r>
          </a:p>
          <a:p>
            <a:pPr lvl="1"/>
            <a:r>
              <a:rPr lang="en-US" sz="2600" dirty="0" smtClean="0">
                <a:latin typeface="Arial" pitchFamily="34" charset="0"/>
                <a:cs typeface="Arial" pitchFamily="34" charset="0"/>
              </a:rPr>
              <a:t>CHC and PHC were randomly selected with the help of random number method by using MS-Excel.</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850"/>
          </a:xfrm>
        </p:spPr>
        <p:txBody>
          <a:bodyPr>
            <a:normAutofit fontScale="90000"/>
          </a:bodyPr>
          <a:lstStyle/>
          <a:p>
            <a:pPr lvl="0"/>
            <a:r>
              <a:rPr lang="en-US" sz="3600" b="1" dirty="0" smtClean="0">
                <a:solidFill>
                  <a:schemeClr val="tx1"/>
                </a:solidFill>
                <a:cs typeface="Arial" pitchFamily="34" charset="0"/>
              </a:rPr>
              <a:t>Sample Size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400" dirty="0" smtClean="0">
                <a:latin typeface="Arial" pitchFamily="34" charset="0"/>
                <a:cs typeface="Arial" pitchFamily="34" charset="0"/>
              </a:rPr>
              <a:t>It was </a:t>
            </a:r>
            <a:r>
              <a:rPr lang="en-US" sz="2400" dirty="0">
                <a:latin typeface="Arial" pitchFamily="34" charset="0"/>
                <a:cs typeface="Arial" pitchFamily="34" charset="0"/>
              </a:rPr>
              <a:t>determined on the basis of average daily OPD load at every health </a:t>
            </a:r>
            <a:r>
              <a:rPr lang="en-US" sz="2400" dirty="0" smtClean="0">
                <a:latin typeface="Arial" pitchFamily="34" charset="0"/>
                <a:cs typeface="Arial" pitchFamily="34" charset="0"/>
              </a:rPr>
              <a:t>facility.20</a:t>
            </a:r>
            <a:r>
              <a:rPr lang="en-US" sz="2400" dirty="0">
                <a:latin typeface="Arial" pitchFamily="34" charset="0"/>
                <a:cs typeface="Arial" pitchFamily="34" charset="0"/>
              </a:rPr>
              <a:t>% of daily OPD patients were interviewed at each </a:t>
            </a:r>
            <a:r>
              <a:rPr lang="en-US" sz="2400" dirty="0" smtClean="0">
                <a:latin typeface="Arial" pitchFamily="34" charset="0"/>
                <a:cs typeface="Arial" pitchFamily="34" charset="0"/>
              </a:rPr>
              <a:t>facility level</a:t>
            </a:r>
            <a:r>
              <a:rPr lang="en-US" sz="2400" dirty="0">
                <a:latin typeface="Arial" pitchFamily="34" charset="0"/>
                <a:cs typeface="Arial" pitchFamily="34" charset="0"/>
              </a:rPr>
              <a:t>.</a:t>
            </a:r>
          </a:p>
          <a:p>
            <a:pPr lvl="0">
              <a:buNone/>
            </a:pPr>
            <a:r>
              <a:rPr lang="en-US" sz="2400" dirty="0" err="1">
                <a:latin typeface="Arial" pitchFamily="34" charset="0"/>
                <a:cs typeface="Arial" pitchFamily="34" charset="0"/>
              </a:rPr>
              <a:t>Jaipuria</a:t>
            </a:r>
            <a:r>
              <a:rPr lang="en-US" sz="2400" dirty="0">
                <a:latin typeface="Arial" pitchFamily="34" charset="0"/>
                <a:cs typeface="Arial" pitchFamily="34" charset="0"/>
              </a:rPr>
              <a:t> Hospital = 400 patients were interviewed</a:t>
            </a:r>
          </a:p>
          <a:p>
            <a:pPr lvl="0">
              <a:buNone/>
            </a:pPr>
            <a:r>
              <a:rPr lang="en-US" sz="2400" dirty="0" err="1">
                <a:latin typeface="Arial" pitchFamily="34" charset="0"/>
                <a:cs typeface="Arial" pitchFamily="34" charset="0"/>
              </a:rPr>
              <a:t>Sanganer</a:t>
            </a:r>
            <a:r>
              <a:rPr lang="en-US" sz="2400" dirty="0">
                <a:latin typeface="Arial" pitchFamily="34" charset="0"/>
                <a:cs typeface="Arial" pitchFamily="34" charset="0"/>
              </a:rPr>
              <a:t> CHC   = 240 patients were interviewed</a:t>
            </a:r>
          </a:p>
          <a:p>
            <a:pPr lvl="0">
              <a:buNone/>
            </a:pPr>
            <a:r>
              <a:rPr lang="en-US" sz="2400" dirty="0" err="1">
                <a:latin typeface="Arial" pitchFamily="34" charset="0"/>
                <a:cs typeface="Arial" pitchFamily="34" charset="0"/>
              </a:rPr>
              <a:t>Vatika</a:t>
            </a:r>
            <a:r>
              <a:rPr lang="en-US" sz="2400" dirty="0">
                <a:latin typeface="Arial" pitchFamily="34" charset="0"/>
                <a:cs typeface="Arial" pitchFamily="34" charset="0"/>
              </a:rPr>
              <a:t> PHC         =  80 patients were interviewed</a:t>
            </a:r>
          </a:p>
          <a:p>
            <a:pPr>
              <a:buNone/>
            </a:pPr>
            <a:r>
              <a:rPr lang="en-US" sz="2400" dirty="0">
                <a:latin typeface="Arial" pitchFamily="34" charset="0"/>
                <a:cs typeface="Arial" pitchFamily="34" charset="0"/>
              </a:rPr>
              <a:t>Total OPD Patients Interviewed=720</a:t>
            </a:r>
          </a:p>
          <a:p>
            <a:pPr>
              <a:buNone/>
            </a:pPr>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smtClean="0">
                <a:solidFill>
                  <a:schemeClr val="tx1"/>
                </a:solidFill>
              </a:rPr>
              <a:t>Study Tools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Structured questionnaire for interview OPD patients.</a:t>
            </a:r>
          </a:p>
          <a:p>
            <a:r>
              <a:rPr lang="en-US" sz="2400" dirty="0" smtClean="0">
                <a:latin typeface="Arial" pitchFamily="34" charset="0"/>
                <a:cs typeface="Arial" pitchFamily="34" charset="0"/>
              </a:rPr>
              <a:t>OPD and IPD records at each health </a:t>
            </a:r>
            <a:r>
              <a:rPr lang="en-US" sz="2400" dirty="0" smtClean="0">
                <a:latin typeface="Arial" pitchFamily="34" charset="0"/>
                <a:cs typeface="Arial" pitchFamily="34" charset="0"/>
              </a:rPr>
              <a:t>facility.</a:t>
            </a:r>
            <a:endParaRPr lang="en-US" sz="2400" dirty="0" smtClean="0">
              <a:latin typeface="Arial" pitchFamily="34" charset="0"/>
              <a:cs typeface="Arial" pitchFamily="34" charset="0"/>
            </a:endParaRP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4" descr="C:\Documents and Settings\Admin\Desktop\1.jpg"/>
          <p:cNvPicPr/>
          <p:nvPr/>
        </p:nvPicPr>
        <p:blipFill>
          <a:blip r:embed="rId3" cstate="print"/>
          <a:srcRect/>
          <a:stretch>
            <a:fillRect/>
          </a:stretch>
        </p:blipFill>
        <p:spPr bwMode="auto">
          <a:xfrm>
            <a:off x="2438400" y="3429000"/>
            <a:ext cx="38100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352550"/>
          </a:xfrm>
        </p:spPr>
        <p:txBody>
          <a:bodyPr>
            <a:normAutofit fontScale="90000"/>
          </a:bodyPr>
          <a:lstStyle/>
          <a:p>
            <a:r>
              <a:rPr lang="en-US" sz="3600" dirty="0" smtClean="0">
                <a:solidFill>
                  <a:schemeClr val="tx1"/>
                </a:solidFill>
                <a:latin typeface="Arial" pitchFamily="34" charset="0"/>
                <a:cs typeface="Arial" pitchFamily="34" charset="0"/>
              </a:rPr>
              <a:t>Patients were interviewed on the parameters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400" dirty="0" smtClean="0"/>
              <a:t>Personal </a:t>
            </a:r>
            <a:r>
              <a:rPr lang="en-US" sz="2400" dirty="0"/>
              <a:t>Characteristics</a:t>
            </a:r>
          </a:p>
          <a:p>
            <a:r>
              <a:rPr lang="en-US" sz="2400" dirty="0"/>
              <a:t>Name</a:t>
            </a:r>
          </a:p>
          <a:p>
            <a:r>
              <a:rPr lang="en-US" sz="2400" dirty="0" smtClean="0"/>
              <a:t>Age</a:t>
            </a:r>
            <a:endParaRPr lang="en-US" sz="2400" dirty="0"/>
          </a:p>
          <a:p>
            <a:pPr>
              <a:buNone/>
            </a:pPr>
            <a:r>
              <a:rPr lang="en-US" sz="2400" dirty="0"/>
              <a:t>Waiting time</a:t>
            </a:r>
          </a:p>
          <a:p>
            <a:pPr>
              <a:buNone/>
            </a:pPr>
            <a:r>
              <a:rPr lang="en-US" sz="2400" dirty="0"/>
              <a:t>Accessibility of Services</a:t>
            </a:r>
          </a:p>
          <a:p>
            <a:pPr>
              <a:buNone/>
            </a:pPr>
            <a:r>
              <a:rPr lang="en-US" sz="2400" dirty="0"/>
              <a:t>Procedure followed to receive medicines from DDC</a:t>
            </a:r>
          </a:p>
          <a:p>
            <a:pPr>
              <a:buNone/>
            </a:pPr>
            <a:r>
              <a:rPr lang="en-US" sz="2400" dirty="0"/>
              <a:t>Behavior of service providers</a:t>
            </a:r>
          </a:p>
          <a:p>
            <a:pPr>
              <a:buNone/>
            </a:pPr>
            <a:r>
              <a:rPr lang="en-US" sz="2400" dirty="0"/>
              <a:t>Availability of medicines</a:t>
            </a:r>
          </a:p>
          <a:p>
            <a:pPr>
              <a:buNone/>
            </a:pPr>
            <a:r>
              <a:rPr lang="en-US" sz="2400" dirty="0"/>
              <a:t>Accessibility to DDC</a:t>
            </a:r>
          </a:p>
          <a:p>
            <a:endParaRPr lang="en-US" dirty="0"/>
          </a:p>
        </p:txBody>
      </p:sp>
      <p:pic>
        <p:nvPicPr>
          <p:cNvPr id="4"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1"/>
                </a:solidFill>
                <a:cs typeface="Arial" pitchFamily="34" charset="0"/>
              </a:rPr>
              <a:t>Observation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	In </a:t>
            </a:r>
            <a:r>
              <a:rPr lang="en-US" sz="2400" dirty="0">
                <a:latin typeface="Arial" pitchFamily="34" charset="0"/>
                <a:cs typeface="Arial" pitchFamily="34" charset="0"/>
              </a:rPr>
              <a:t>all, 720 OPD patients were interviewed </a:t>
            </a:r>
            <a:r>
              <a:rPr lang="en-US" sz="2400" dirty="0" smtClean="0">
                <a:latin typeface="Arial" pitchFamily="34" charset="0"/>
                <a:cs typeface="Arial" pitchFamily="34" charset="0"/>
              </a:rPr>
              <a:t>from:-</a:t>
            </a:r>
          </a:p>
          <a:p>
            <a:r>
              <a:rPr lang="en-US" sz="2400" dirty="0" err="1" smtClean="0">
                <a:latin typeface="Arial" pitchFamily="34" charset="0"/>
                <a:cs typeface="Arial" pitchFamily="34" charset="0"/>
              </a:rPr>
              <a:t>Jaipuria</a:t>
            </a:r>
            <a:r>
              <a:rPr lang="en-US" sz="2400" dirty="0" smtClean="0">
                <a:latin typeface="Arial" pitchFamily="34" charset="0"/>
                <a:cs typeface="Arial" pitchFamily="34" charset="0"/>
              </a:rPr>
              <a:t> </a:t>
            </a:r>
            <a:r>
              <a:rPr lang="en-US" sz="2400" dirty="0">
                <a:latin typeface="Arial" pitchFamily="34" charset="0"/>
                <a:cs typeface="Arial" pitchFamily="34" charset="0"/>
              </a:rPr>
              <a:t>District </a:t>
            </a:r>
            <a:r>
              <a:rPr lang="en-US" sz="2400" dirty="0" smtClean="0">
                <a:latin typeface="Arial" pitchFamily="34" charset="0"/>
                <a:cs typeface="Arial" pitchFamily="34" charset="0"/>
              </a:rPr>
              <a:t>Hospital</a:t>
            </a:r>
          </a:p>
          <a:p>
            <a:r>
              <a:rPr lang="en-US" sz="2400" dirty="0" smtClean="0">
                <a:latin typeface="Arial" pitchFamily="34" charset="0"/>
                <a:cs typeface="Arial" pitchFamily="34" charset="0"/>
              </a:rPr>
              <a:t>CHC </a:t>
            </a:r>
            <a:r>
              <a:rPr lang="en-US" sz="2400" dirty="0" err="1">
                <a:latin typeface="Arial" pitchFamily="34" charset="0"/>
                <a:cs typeface="Arial" pitchFamily="34" charset="0"/>
              </a:rPr>
              <a:t>Sanganer</a:t>
            </a:r>
            <a:r>
              <a:rPr lang="en-US" sz="2400" dirty="0">
                <a:latin typeface="Arial" pitchFamily="34" charset="0"/>
                <a:cs typeface="Arial" pitchFamily="34" charset="0"/>
              </a:rPr>
              <a:t>, </a:t>
            </a:r>
            <a:r>
              <a:rPr lang="en-US" sz="2400" dirty="0" smtClean="0">
                <a:latin typeface="Arial" pitchFamily="34" charset="0"/>
                <a:cs typeface="Arial" pitchFamily="34" charset="0"/>
              </a:rPr>
              <a:t>and</a:t>
            </a:r>
          </a:p>
          <a:p>
            <a:r>
              <a:rPr lang="en-US" sz="2400" dirty="0" smtClean="0">
                <a:latin typeface="Arial" pitchFamily="34" charset="0"/>
                <a:cs typeface="Arial" pitchFamily="34" charset="0"/>
              </a:rPr>
              <a:t>PHC </a:t>
            </a:r>
            <a:r>
              <a:rPr lang="en-US" sz="2400" dirty="0" err="1">
                <a:latin typeface="Arial" pitchFamily="34" charset="0"/>
                <a:cs typeface="Arial" pitchFamily="34" charset="0"/>
              </a:rPr>
              <a:t>Vatika</a:t>
            </a:r>
            <a:r>
              <a:rPr lang="en-US" sz="2400" dirty="0">
                <a:latin typeface="Arial" pitchFamily="34" charset="0"/>
                <a:cs typeface="Arial" pitchFamily="34" charset="0"/>
              </a:rPr>
              <a:t>.</a:t>
            </a:r>
          </a:p>
          <a:p>
            <a:pPr>
              <a:buNone/>
            </a:pPr>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4" descr="C:\Documents and Settings\Administrator\Desktop\3.jpg"/>
          <p:cNvPicPr/>
          <p:nvPr/>
        </p:nvPicPr>
        <p:blipFill>
          <a:blip r:embed="rId3" cstate="print"/>
          <a:srcRect/>
          <a:stretch>
            <a:fillRect/>
          </a:stretch>
        </p:blipFill>
        <p:spPr bwMode="auto">
          <a:xfrm>
            <a:off x="5562601" y="4629356"/>
            <a:ext cx="3581400" cy="2228644"/>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latin typeface="Arial" pitchFamily="34" charset="0"/>
                <a:cs typeface="Arial" pitchFamily="34" charset="0"/>
              </a:rPr>
              <a:t>Category of Patients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	From 720 patients interviewed:-</a:t>
            </a:r>
          </a:p>
          <a:p>
            <a:r>
              <a:rPr lang="en-US" sz="2400" dirty="0" smtClean="0">
                <a:latin typeface="Arial" pitchFamily="34" charset="0"/>
                <a:cs typeface="Arial" pitchFamily="34" charset="0"/>
              </a:rPr>
              <a:t>473 patients (65.3%) belong to APL category and</a:t>
            </a:r>
          </a:p>
          <a:p>
            <a:r>
              <a:rPr lang="en-US" sz="2400" dirty="0" smtClean="0">
                <a:latin typeface="Arial" pitchFamily="34" charset="0"/>
                <a:cs typeface="Arial" pitchFamily="34" charset="0"/>
              </a:rPr>
              <a:t>247 (34.3%) belong to BPL category.</a:t>
            </a:r>
          </a:p>
          <a:p>
            <a:pPr>
              <a:buNone/>
            </a:pPr>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4" descr="C:\Documents and Settings\Administrator\Desktop\UPBOKTA.jpg"/>
          <p:cNvPicPr/>
          <p:nvPr/>
        </p:nvPicPr>
        <p:blipFill>
          <a:blip r:embed="rId3" cstate="print"/>
          <a:srcRect/>
          <a:stretch>
            <a:fillRect/>
          </a:stretch>
        </p:blipFill>
        <p:spPr bwMode="auto">
          <a:xfrm>
            <a:off x="5334001" y="3896072"/>
            <a:ext cx="3810000" cy="2961928"/>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cs typeface="Arial" pitchFamily="34" charset="0"/>
              </a:rPr>
              <a:t>Organizational Profile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SIHFW Rajasthan, is an apex level autonomous training and research organization in the Health Sector.</a:t>
            </a:r>
          </a:p>
          <a:p>
            <a:r>
              <a:rPr lang="en-US" sz="2500" dirty="0" smtClean="0">
                <a:latin typeface="Arial" pitchFamily="34" charset="0"/>
                <a:cs typeface="Arial" pitchFamily="34" charset="0"/>
              </a:rPr>
              <a:t>The institute was established on April 19,1995 as a registered society by the Government of Rajasthan under Societies Registration Act 1958. </a:t>
            </a:r>
            <a:r>
              <a:rPr lang="en-US" sz="2400" dirty="0" smtClean="0">
                <a:latin typeface="Arial" pitchFamily="34" charset="0"/>
                <a:cs typeface="Arial" pitchFamily="34" charset="0"/>
              </a:rPr>
              <a:t> </a:t>
            </a:r>
          </a:p>
        </p:txBody>
      </p:sp>
      <p:pic>
        <p:nvPicPr>
          <p:cNvPr id="4" name="Picture 3" descr="C:\Documents and Settings\Admin\Desktop\images.jpg"/>
          <p:cNvPicPr/>
          <p:nvPr/>
        </p:nvPicPr>
        <p:blipFill>
          <a:blip r:embed="rId2" cstate="print"/>
          <a:srcRect/>
          <a:stretch>
            <a:fillRect/>
          </a:stretch>
        </p:blipFill>
        <p:spPr bwMode="auto">
          <a:xfrm>
            <a:off x="6705600" y="4419601"/>
            <a:ext cx="2438400" cy="2438400"/>
          </a:xfrm>
          <a:prstGeom prst="rect">
            <a:avLst/>
          </a:prstGeom>
          <a:noFill/>
          <a:ln w="9525">
            <a:noFill/>
            <a:miter lim="800000"/>
            <a:headEnd/>
            <a:tailEnd/>
          </a:ln>
        </p:spPr>
      </p:pic>
      <p:pic>
        <p:nvPicPr>
          <p:cNvPr id="5" name="Picture 4" descr="C:\Documents and Settings\Rati\Desktop\22222.jpg"/>
          <p:cNvPicPr preferRelativeResize="0"/>
          <p:nvPr/>
        </p:nvPicPr>
        <p:blipFill>
          <a:blip r:embed="rId3" cstate="print"/>
          <a:srcRect/>
          <a:stretch>
            <a:fillRect/>
          </a:stretch>
        </p:blipFill>
        <p:spPr bwMode="auto">
          <a:xfrm>
            <a:off x="8385048" y="0"/>
            <a:ext cx="758952" cy="758952"/>
          </a:xfrm>
          <a:prstGeom prst="ellipse">
            <a:avLst/>
          </a:prstGeom>
          <a:ln w="28575" cap="rnd">
            <a:noFill/>
          </a:ln>
          <a:effectLst/>
          <a:scene3d>
            <a:camera prst="orthographicFront">
              <a:rot lat="0" lon="0" rev="0"/>
            </a:camera>
            <a:lightRig rig="contrasting" dir="t">
              <a:rot lat="0" lon="0" rev="7800000"/>
            </a:lightRig>
          </a:scene3d>
          <a:sp3d>
            <a:bevelT w="139700" h="139700"/>
          </a:sp3d>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latin typeface="Arial" pitchFamily="34" charset="0"/>
                <a:cs typeface="Arial" pitchFamily="34" charset="0"/>
              </a:rPr>
              <a:t>Gender of Patient</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pPr>
              <a:buNone/>
            </a:pPr>
            <a:r>
              <a:rPr lang="en-US" dirty="0" smtClean="0"/>
              <a:t>	</a:t>
            </a:r>
            <a:r>
              <a:rPr lang="en-US" sz="2400" dirty="0" smtClean="0">
                <a:latin typeface="Arial" pitchFamily="34" charset="0"/>
                <a:cs typeface="Arial" pitchFamily="34" charset="0"/>
              </a:rPr>
              <a:t>Out of 720 patients interviewed</a:t>
            </a:r>
          </a:p>
          <a:p>
            <a:r>
              <a:rPr lang="en-US" sz="2400" dirty="0" smtClean="0">
                <a:latin typeface="Arial" pitchFamily="34" charset="0"/>
                <a:cs typeface="Arial" pitchFamily="34" charset="0"/>
              </a:rPr>
              <a:t>382 (53.1%) were females</a:t>
            </a:r>
          </a:p>
          <a:p>
            <a:r>
              <a:rPr lang="en-US" sz="2400" dirty="0" smtClean="0">
                <a:latin typeface="Arial" pitchFamily="34" charset="0"/>
                <a:cs typeface="Arial" pitchFamily="34" charset="0"/>
              </a:rPr>
              <a:t>rest 338 (46.9%) were males</a:t>
            </a:r>
            <a:endParaRPr lang="en-US" dirty="0">
              <a:latin typeface="Arial" pitchFamily="34" charset="0"/>
              <a:cs typeface="Arial" pitchFamily="34" charset="0"/>
            </a:endParaRPr>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30</a:t>
            </a:fld>
            <a:endParaRPr lang="en-US"/>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tx1"/>
                </a:solidFill>
                <a:latin typeface="Arial" pitchFamily="34" charset="0"/>
                <a:cs typeface="Arial" pitchFamily="34" charset="0"/>
              </a:rPr>
              <a:t>Disease of </a:t>
            </a:r>
            <a:r>
              <a:rPr lang="en-US" sz="3600" b="1" dirty="0" smtClean="0">
                <a:solidFill>
                  <a:schemeClr val="tx1"/>
                </a:solidFill>
                <a:latin typeface="Arial" pitchFamily="34" charset="0"/>
                <a:cs typeface="Arial" pitchFamily="34" charset="0"/>
              </a:rPr>
              <a:t>Patients</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tx1"/>
                </a:solidFill>
                <a:latin typeface="Arial" pitchFamily="34" charset="0"/>
                <a:cs typeface="Arial" pitchFamily="34" charset="0"/>
              </a:rPr>
              <a:t>Time Taken at Registration Counter and to visit doctor</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tx1"/>
                </a:solidFill>
                <a:latin typeface="Arial" pitchFamily="34" charset="0"/>
                <a:cs typeface="Arial" pitchFamily="34" charset="0"/>
              </a:rPr>
              <a:t>Time Taken by Doctor </a:t>
            </a:r>
            <a:r>
              <a:rPr lang="en-US" dirty="0"/>
              <a:t/>
            </a:r>
            <a:br>
              <a:rPr lang="en-US" dirty="0"/>
            </a:br>
            <a:endParaRPr lang="en-US" dirty="0"/>
          </a:p>
        </p:txBody>
      </p:sp>
      <p:sp>
        <p:nvSpPr>
          <p:cNvPr id="3" name="Content Placeholder 2"/>
          <p:cNvSpPr>
            <a:spLocks noGrp="1"/>
          </p:cNvSpPr>
          <p:nvPr>
            <p:ph idx="1"/>
          </p:nvPr>
        </p:nvSpPr>
        <p:spPr/>
        <p:txBody>
          <a:bodyPr/>
          <a:lstStyle/>
          <a:p>
            <a:pPr>
              <a:buNone/>
            </a:pPr>
            <a:r>
              <a:rPr lang="en-US" dirty="0" smtClean="0"/>
              <a:t>	</a:t>
            </a:r>
            <a:r>
              <a:rPr lang="en-US" sz="2400" dirty="0" smtClean="0">
                <a:latin typeface="Arial" pitchFamily="34" charset="0"/>
                <a:cs typeface="Arial" pitchFamily="34" charset="0"/>
              </a:rPr>
              <a:t>Time </a:t>
            </a:r>
            <a:r>
              <a:rPr lang="en-US" sz="2400" dirty="0">
                <a:latin typeface="Arial" pitchFamily="34" charset="0"/>
                <a:cs typeface="Arial" pitchFamily="34" charset="0"/>
              </a:rPr>
              <a:t>taken by doctor for check up of majority of patients 684 out of 720 (95%) was within 5 minutes and for rest of the patients 5% it was between5-10minutes</a:t>
            </a:r>
            <a:r>
              <a:rPr lang="en-US" dirty="0" smtClean="0"/>
              <a:t>.</a:t>
            </a:r>
          </a:p>
          <a:p>
            <a:endParaRPr lang="en-US" dirty="0"/>
          </a:p>
          <a:p>
            <a:pPr>
              <a:buNone/>
            </a:pPr>
            <a:r>
              <a:rPr lang="en-US" dirty="0"/>
              <a:t/>
            </a:r>
            <a:br>
              <a:rPr lang="en-US" dirty="0"/>
            </a:br>
            <a:endParaRPr lang="en-US" dirty="0"/>
          </a:p>
        </p:txBody>
      </p:sp>
      <p:pic>
        <p:nvPicPr>
          <p:cNvPr id="5" name="Picture 4"/>
          <p:cNvPicPr/>
          <p:nvPr/>
        </p:nvPicPr>
        <p:blipFill>
          <a:blip r:embed="rId2" cstate="print"/>
          <a:srcRect/>
          <a:stretch>
            <a:fillRect/>
          </a:stretch>
        </p:blipFill>
        <p:spPr bwMode="auto">
          <a:xfrm>
            <a:off x="1295400" y="4038600"/>
            <a:ext cx="7086600" cy="1800225"/>
          </a:xfrm>
          <a:prstGeom prst="rect">
            <a:avLst/>
          </a:prstGeom>
          <a:noFill/>
          <a:ln w="9525">
            <a:noFill/>
            <a:miter lim="800000"/>
            <a:headEnd/>
            <a:tailEnd/>
          </a:ln>
        </p:spPr>
      </p:pic>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E18A0EF-23BD-4D8D-9E19-0D7F275ECF82}"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Patients Gone to DDC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a:t/>
            </a:r>
            <a:br>
              <a:rPr lang="en-US" dirty="0"/>
            </a:br>
            <a:r>
              <a:rPr lang="en-US" sz="2400" dirty="0">
                <a:latin typeface="Arial" pitchFamily="34" charset="0"/>
                <a:cs typeface="Arial" pitchFamily="34" charset="0"/>
              </a:rPr>
              <a:t>704 out of 720 patients (97.8%) went to DDC to receive medicines, rest 16 out of 720 (2.2%) either went to home or to private medical store to receive </a:t>
            </a:r>
            <a:r>
              <a:rPr lang="en-US" sz="2400" dirty="0" smtClean="0">
                <a:latin typeface="Arial" pitchFamily="34" charset="0"/>
                <a:cs typeface="Arial" pitchFamily="34" charset="0"/>
              </a:rPr>
              <a:t>medicines</a:t>
            </a:r>
            <a:r>
              <a:rPr lang="en-US" dirty="0" smtClean="0"/>
              <a:t>.</a:t>
            </a:r>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b="1" dirty="0" smtClean="0">
                <a:solidFill>
                  <a:schemeClr val="tx1"/>
                </a:solidFill>
                <a:latin typeface="Arial" pitchFamily="34" charset="0"/>
                <a:cs typeface="Arial" pitchFamily="34" charset="0"/>
              </a:rPr>
              <a:t>Reason why Patients not go to DDC</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20000"/>
          </a:bodyPr>
          <a:lstStyle/>
          <a:p>
            <a:pPr>
              <a:buNone/>
            </a:pPr>
            <a:r>
              <a:rPr lang="en-US" sz="2600" dirty="0" smtClean="0">
                <a:latin typeface="Arial" pitchFamily="34" charset="0"/>
                <a:cs typeface="Arial" pitchFamily="34" charset="0"/>
              </a:rPr>
              <a:t>	2.2% patient’s i.e. 16 out of 720 patients did not go to DDC to receive medicines. </a:t>
            </a:r>
          </a:p>
          <a:p>
            <a:r>
              <a:rPr lang="en-US" sz="2600" dirty="0" smtClean="0">
                <a:latin typeface="Arial" pitchFamily="34" charset="0"/>
                <a:cs typeface="Arial" pitchFamily="34" charset="0"/>
              </a:rPr>
              <a:t>50% felt that quality was not maintained.</a:t>
            </a:r>
          </a:p>
          <a:p>
            <a:r>
              <a:rPr lang="en-US" sz="2600" dirty="0" smtClean="0">
                <a:latin typeface="Arial" pitchFamily="34" charset="0"/>
                <a:cs typeface="Arial" pitchFamily="34" charset="0"/>
              </a:rPr>
              <a:t>25% of the patients felt that more time is consumed to receive medicines and</a:t>
            </a:r>
          </a:p>
          <a:p>
            <a:r>
              <a:rPr lang="en-US" sz="2600" dirty="0" smtClean="0">
                <a:latin typeface="Arial" pitchFamily="34" charset="0"/>
                <a:cs typeface="Arial" pitchFamily="34" charset="0"/>
              </a:rPr>
              <a:t>Rest 25% felt that full medicines are not available.</a:t>
            </a:r>
          </a:p>
          <a:p>
            <a:endParaRPr lang="en-US" dirty="0"/>
          </a:p>
        </p:txBody>
      </p:sp>
      <p:graphicFrame>
        <p:nvGraphicFramePr>
          <p:cNvPr id="5" name="Content Placeholder 3"/>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35</a:t>
            </a:fld>
            <a:endParaRPr lang="en-US"/>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200" b="1" dirty="0" smtClean="0">
                <a:solidFill>
                  <a:schemeClr val="tx1"/>
                </a:solidFill>
                <a:latin typeface="Arial" pitchFamily="34" charset="0"/>
                <a:cs typeface="Arial" pitchFamily="34" charset="0"/>
              </a:rPr>
              <a:t>Time taken to Receive Medicines</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a:buNone/>
            </a:pPr>
            <a:r>
              <a:rPr lang="en-US" sz="2400" dirty="0" smtClean="0">
                <a:latin typeface="Arial" pitchFamily="34" charset="0"/>
                <a:cs typeface="Arial" pitchFamily="34" charset="0"/>
              </a:rPr>
              <a:t>Out of  704 patients</a:t>
            </a:r>
          </a:p>
          <a:p>
            <a:r>
              <a:rPr lang="en-US" sz="2400" dirty="0" smtClean="0">
                <a:latin typeface="Arial" pitchFamily="34" charset="0"/>
                <a:cs typeface="Arial" pitchFamily="34" charset="0"/>
              </a:rPr>
              <a:t>63.06% receive medicines within 10-15 minutes.</a:t>
            </a:r>
          </a:p>
          <a:p>
            <a:r>
              <a:rPr lang="en-US" sz="2400" dirty="0" smtClean="0">
                <a:latin typeface="Arial" pitchFamily="34" charset="0"/>
                <a:cs typeface="Arial" pitchFamily="34" charset="0"/>
              </a:rPr>
              <a:t>33.23% patients receive medicines between 15-30 minutes and </a:t>
            </a:r>
          </a:p>
          <a:p>
            <a:r>
              <a:rPr lang="en-US" sz="2400" dirty="0" smtClean="0">
                <a:latin typeface="Arial" pitchFamily="34" charset="0"/>
                <a:cs typeface="Arial" pitchFamily="34" charset="0"/>
              </a:rPr>
              <a:t>Rest </a:t>
            </a:r>
            <a:r>
              <a:rPr lang="en-US" sz="2400" dirty="0" smtClean="0">
                <a:latin typeface="Arial" pitchFamily="34" charset="0"/>
                <a:cs typeface="Arial" pitchFamily="34" charset="0"/>
              </a:rPr>
              <a:t>3.69% receive </a:t>
            </a:r>
            <a:r>
              <a:rPr lang="en-US" sz="2400" dirty="0" smtClean="0">
                <a:latin typeface="Arial" pitchFamily="34" charset="0"/>
                <a:cs typeface="Arial" pitchFamily="34" charset="0"/>
              </a:rPr>
              <a:t>medicines within 5 minutes.</a:t>
            </a:r>
          </a:p>
          <a:p>
            <a:endParaRPr lang="en-US" dirty="0"/>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36</a:t>
            </a:fld>
            <a:endParaRPr lang="en-US"/>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Reason why more time was taken</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a:bodyPr>
          <a:lstStyle/>
          <a:p>
            <a:pPr>
              <a:buNone/>
            </a:pPr>
            <a:r>
              <a:rPr lang="en-US" dirty="0" smtClean="0"/>
              <a:t>	</a:t>
            </a:r>
            <a:r>
              <a:rPr lang="en-US" sz="2400" dirty="0" smtClean="0"/>
              <a:t>More than 15 minutes time was taken by 234 out of 704 patients (32.5%).</a:t>
            </a:r>
          </a:p>
          <a:p>
            <a:r>
              <a:rPr lang="en-US" sz="2400" dirty="0" smtClean="0"/>
              <a:t>Lack of coordination by 57.69%.</a:t>
            </a:r>
          </a:p>
          <a:p>
            <a:r>
              <a:rPr lang="en-US" sz="2400" dirty="0" smtClean="0"/>
              <a:t>Long line by 20.94% .</a:t>
            </a:r>
          </a:p>
          <a:p>
            <a:r>
              <a:rPr lang="en-US" sz="2400" dirty="0" smtClean="0"/>
              <a:t>Provider was not there by 12.82% and </a:t>
            </a:r>
          </a:p>
          <a:p>
            <a:r>
              <a:rPr lang="en-US" sz="2400" dirty="0" smtClean="0"/>
              <a:t>Provider was doing other work by 8.54%.</a:t>
            </a:r>
          </a:p>
          <a:p>
            <a:endParaRPr lang="en-US" dirty="0"/>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37</a:t>
            </a:fld>
            <a:endParaRPr lang="en-US"/>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200" b="1" dirty="0" smtClean="0">
                <a:solidFill>
                  <a:schemeClr val="tx1"/>
                </a:solidFill>
                <a:latin typeface="Arial" pitchFamily="34" charset="0"/>
                <a:cs typeface="Arial" pitchFamily="34" charset="0"/>
              </a:rPr>
              <a:t>Medicines received from DDC</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a:buNone/>
            </a:pPr>
            <a:r>
              <a:rPr lang="en-US" sz="2400" dirty="0" smtClean="0">
                <a:latin typeface="Arial" pitchFamily="34" charset="0"/>
                <a:cs typeface="Arial" pitchFamily="34" charset="0"/>
              </a:rPr>
              <a:t>     Out of 704 patients who receive medicines</a:t>
            </a:r>
          </a:p>
          <a:p>
            <a:r>
              <a:rPr lang="en-US" sz="2400" dirty="0" smtClean="0">
                <a:latin typeface="Arial" pitchFamily="34" charset="0"/>
                <a:cs typeface="Arial" pitchFamily="34" charset="0"/>
              </a:rPr>
              <a:t>58.94% receive partial medicines.</a:t>
            </a:r>
          </a:p>
          <a:p>
            <a:r>
              <a:rPr lang="en-US" sz="2400" dirty="0" smtClean="0">
                <a:latin typeface="Arial" pitchFamily="34" charset="0"/>
                <a:cs typeface="Arial" pitchFamily="34" charset="0"/>
              </a:rPr>
              <a:t>37.78% receive all medicines written in the prescription slip.</a:t>
            </a:r>
          </a:p>
          <a:p>
            <a:r>
              <a:rPr lang="en-US" sz="2400" dirty="0" smtClean="0">
                <a:latin typeface="Arial" pitchFamily="34" charset="0"/>
                <a:cs typeface="Arial" pitchFamily="34" charset="0"/>
              </a:rPr>
              <a:t>3.26% received no medicines.</a:t>
            </a:r>
            <a:endParaRPr lang="en-US" sz="2400" dirty="0">
              <a:latin typeface="Arial" pitchFamily="34" charset="0"/>
              <a:cs typeface="Arial" pitchFamily="34" charset="0"/>
            </a:endParaRPr>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38</a:t>
            </a:fld>
            <a:endParaRPr lang="en-US"/>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b="1" dirty="0" smtClean="0"/>
              <a:t> </a:t>
            </a:r>
            <a:r>
              <a:rPr lang="en-US" dirty="0" smtClean="0"/>
              <a:t/>
            </a:r>
            <a:br>
              <a:rPr lang="en-US" dirty="0" smtClean="0"/>
            </a:br>
            <a:r>
              <a:rPr lang="en-US" sz="3600" b="1" dirty="0" smtClean="0">
                <a:solidFill>
                  <a:schemeClr val="tx1"/>
                </a:solidFill>
                <a:latin typeface="Arial" pitchFamily="34" charset="0"/>
                <a:cs typeface="Arial" pitchFamily="34" charset="0"/>
              </a:rPr>
              <a:t>Reason for fewer medicines received</a:t>
            </a:r>
            <a:endParaRPr lang="en-US"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a:buNone/>
            </a:pPr>
            <a:r>
              <a:rPr lang="en-US" sz="2400" dirty="0" smtClean="0">
                <a:latin typeface="Arial" pitchFamily="34" charset="0"/>
                <a:cs typeface="Arial" pitchFamily="34" charset="0"/>
              </a:rPr>
              <a:t>Out of 704 patients 438 patients (62.21%) received partial medicines or no medicines .</a:t>
            </a:r>
          </a:p>
          <a:p>
            <a:r>
              <a:rPr lang="en-US" sz="2400" dirty="0" smtClean="0">
                <a:latin typeface="Arial" pitchFamily="34" charset="0"/>
                <a:cs typeface="Arial" pitchFamily="34" charset="0"/>
              </a:rPr>
              <a:t>For 68.94% medicines were not available at DDC and</a:t>
            </a:r>
          </a:p>
          <a:p>
            <a:r>
              <a:rPr lang="en-US" sz="2400" dirty="0" smtClean="0">
                <a:latin typeface="Arial" pitchFamily="34" charset="0"/>
                <a:cs typeface="Arial" pitchFamily="34" charset="0"/>
              </a:rPr>
              <a:t>For 31.05% medicines were finished.</a:t>
            </a:r>
          </a:p>
          <a:p>
            <a:endParaRPr lang="en-US" dirty="0"/>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39</a:t>
            </a:fld>
            <a:endParaRPr 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cs typeface="Arial" pitchFamily="34" charset="0"/>
              </a:rPr>
              <a:t>Unique Features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ISO 9001:2008 Certified</a:t>
            </a:r>
          </a:p>
          <a:p>
            <a:r>
              <a:rPr lang="en-US" sz="2800" dirty="0" smtClean="0">
                <a:latin typeface="Arial" pitchFamily="34" charset="0"/>
                <a:cs typeface="Arial" pitchFamily="34" charset="0"/>
              </a:rPr>
              <a:t>Self financed</a:t>
            </a:r>
          </a:p>
          <a:p>
            <a:r>
              <a:rPr lang="en-US" sz="2800" dirty="0" smtClean="0">
                <a:latin typeface="Arial" pitchFamily="34" charset="0"/>
                <a:cs typeface="Arial" pitchFamily="34" charset="0"/>
              </a:rPr>
              <a:t>Dress Code. </a:t>
            </a:r>
          </a:p>
          <a:p>
            <a:r>
              <a:rPr lang="en-US" sz="2800" dirty="0" smtClean="0">
                <a:latin typeface="Arial" pitchFamily="34" charset="0"/>
                <a:cs typeface="Arial" pitchFamily="34" charset="0"/>
              </a:rPr>
              <a:t>Paperless and energy efficient office.</a:t>
            </a:r>
          </a:p>
          <a:p>
            <a:r>
              <a:rPr lang="en-US" sz="2800" dirty="0" smtClean="0">
                <a:latin typeface="Arial" pitchFamily="34" charset="0"/>
                <a:cs typeface="Arial" pitchFamily="34" charset="0"/>
              </a:rPr>
              <a:t>Staff  covered with </a:t>
            </a:r>
            <a:r>
              <a:rPr lang="en-US" sz="2800" dirty="0" err="1" smtClean="0">
                <a:latin typeface="Arial" pitchFamily="34" charset="0"/>
                <a:cs typeface="Arial" pitchFamily="34" charset="0"/>
              </a:rPr>
              <a:t>Mediclaim</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Capacity development of in-house staff (Weekly CMEs)</a:t>
            </a:r>
          </a:p>
          <a:p>
            <a:endParaRPr lang="en-US" dirty="0"/>
          </a:p>
        </p:txBody>
      </p:sp>
      <p:pic>
        <p:nvPicPr>
          <p:cNvPr id="4" name="Picture 3" descr="C:\Documents and Settings\Rati\Desktop\22222.jpg"/>
          <p:cNvPicPr preferRelativeResize="0"/>
          <p:nvPr/>
        </p:nvPicPr>
        <p:blipFill>
          <a:blip r:embed="rId2" cstate="print"/>
          <a:srcRect/>
          <a:stretch>
            <a:fillRect/>
          </a:stretch>
        </p:blipFill>
        <p:spPr bwMode="auto">
          <a:xfrm>
            <a:off x="8385048" y="0"/>
            <a:ext cx="758952" cy="758952"/>
          </a:xfrm>
          <a:prstGeom prst="ellipse">
            <a:avLst/>
          </a:prstGeom>
          <a:ln w="28575" cap="rnd">
            <a:noFill/>
          </a:ln>
          <a:effectLst/>
          <a:scene3d>
            <a:camera prst="orthographicFront">
              <a:rot lat="0" lon="0" rev="0"/>
            </a:camera>
            <a:lightRig rig="contrasting" dir="t">
              <a:rot lat="0" lon="0" rev="7800000"/>
            </a:lightRig>
          </a:scene3d>
          <a:sp3d>
            <a:bevelT w="139700" h="139700"/>
          </a:sp3d>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200" b="1" dirty="0" smtClean="0">
                <a:solidFill>
                  <a:schemeClr val="tx1"/>
                </a:solidFill>
              </a:rPr>
              <a:t>DDC Location</a:t>
            </a:r>
            <a:endParaRPr lang="en-US" sz="3200" dirty="0">
              <a:solidFill>
                <a:schemeClr val="tx1"/>
              </a:solidFill>
            </a:endParaRPr>
          </a:p>
        </p:txBody>
      </p:sp>
      <p:sp>
        <p:nvSpPr>
          <p:cNvPr id="3" name="Content Placeholder 2"/>
          <p:cNvSpPr>
            <a:spLocks noGrp="1"/>
          </p:cNvSpPr>
          <p:nvPr>
            <p:ph sz="half" idx="1"/>
          </p:nvPr>
        </p:nvSpPr>
        <p:spPr/>
        <p:txBody>
          <a:bodyPr>
            <a:normAutofit/>
          </a:bodyPr>
          <a:lstStyle/>
          <a:p>
            <a:pPr>
              <a:buNone/>
            </a:pPr>
            <a:r>
              <a:rPr lang="en-US" sz="2400" dirty="0" smtClean="0">
                <a:latin typeface="Arial" pitchFamily="34" charset="0"/>
                <a:cs typeface="Arial" pitchFamily="34" charset="0"/>
              </a:rPr>
              <a:t>Out of 704 patients who received medicines</a:t>
            </a:r>
          </a:p>
          <a:p>
            <a:r>
              <a:rPr lang="en-US" sz="2400" dirty="0" smtClean="0">
                <a:latin typeface="Arial" pitchFamily="34" charset="0"/>
                <a:cs typeface="Arial" pitchFamily="34" charset="0"/>
              </a:rPr>
              <a:t>50.7% replied </a:t>
            </a:r>
            <a:r>
              <a:rPr lang="en-US" sz="2400" dirty="0" smtClean="0">
                <a:latin typeface="Arial" pitchFamily="34" charset="0"/>
                <a:cs typeface="Arial" pitchFamily="34" charset="0"/>
              </a:rPr>
              <a:t>that DDC is located at right place</a:t>
            </a:r>
          </a:p>
          <a:p>
            <a:r>
              <a:rPr lang="en-US" sz="2400" dirty="0" smtClean="0">
                <a:latin typeface="Arial" pitchFamily="34" charset="0"/>
                <a:cs typeface="Arial" pitchFamily="34" charset="0"/>
              </a:rPr>
              <a:t>44.3%  not able to locate DDC easily and</a:t>
            </a:r>
          </a:p>
          <a:p>
            <a:r>
              <a:rPr lang="en-US" sz="2400" dirty="0" smtClean="0">
                <a:latin typeface="Arial" pitchFamily="34" charset="0"/>
                <a:cs typeface="Arial" pitchFamily="34" charset="0"/>
              </a:rPr>
              <a:t>According to rest 5% DDC was far away.</a:t>
            </a:r>
          </a:p>
          <a:p>
            <a:endParaRPr lang="en-US" dirty="0"/>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40</a:t>
            </a:fld>
            <a:endParaRPr lang="en-US"/>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200" b="1" dirty="0" smtClean="0">
                <a:solidFill>
                  <a:schemeClr val="tx1"/>
                </a:solidFill>
              </a:rPr>
              <a:t>Opinion about RMSCL</a:t>
            </a:r>
            <a:endParaRPr lang="en-US" sz="3200" dirty="0">
              <a:solidFill>
                <a:schemeClr val="tx1"/>
              </a:solidFill>
            </a:endParaRPr>
          </a:p>
        </p:txBody>
      </p:sp>
      <p:sp>
        <p:nvSpPr>
          <p:cNvPr id="3" name="Content Placeholder 2"/>
          <p:cNvSpPr>
            <a:spLocks noGrp="1"/>
          </p:cNvSpPr>
          <p:nvPr>
            <p:ph sz="half" idx="1"/>
          </p:nvPr>
        </p:nvSpPr>
        <p:spPr/>
        <p:txBody>
          <a:bodyPr>
            <a:normAutofit/>
          </a:bodyPr>
          <a:lstStyle/>
          <a:p>
            <a:r>
              <a:rPr lang="en-US" dirty="0" smtClean="0"/>
              <a:t> </a:t>
            </a:r>
            <a:r>
              <a:rPr lang="en-US" sz="2400" dirty="0" smtClean="0">
                <a:latin typeface="Arial" pitchFamily="34" charset="0"/>
                <a:cs typeface="Arial" pitchFamily="34" charset="0"/>
              </a:rPr>
              <a:t>According to 66.5% RMSC was an average scheme</a:t>
            </a:r>
          </a:p>
          <a:p>
            <a:r>
              <a:rPr lang="en-US" sz="2400" dirty="0" smtClean="0">
                <a:latin typeface="Arial" pitchFamily="34" charset="0"/>
                <a:cs typeface="Arial" pitchFamily="34" charset="0"/>
              </a:rPr>
              <a:t> For 25.6% RMSC was good scheme and</a:t>
            </a:r>
          </a:p>
          <a:p>
            <a:r>
              <a:rPr lang="en-US" sz="2400" dirty="0" smtClean="0">
                <a:latin typeface="Arial" pitchFamily="34" charset="0"/>
                <a:cs typeface="Arial" pitchFamily="34" charset="0"/>
              </a:rPr>
              <a:t>For rest 7.9% RMSC was not good scheme.</a:t>
            </a:r>
          </a:p>
          <a:p>
            <a:endParaRPr lang="en-US" dirty="0"/>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41</a:t>
            </a:fld>
            <a:endParaRPr lang="en-US"/>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38150"/>
          </a:xfrm>
        </p:spPr>
        <p:txBody>
          <a:bodyPr>
            <a:normAutofit fontScale="90000"/>
          </a:bodyPr>
          <a:lstStyle/>
          <a:p>
            <a:r>
              <a:rPr lang="en-US" sz="3200" b="1" dirty="0" smtClean="0">
                <a:solidFill>
                  <a:schemeClr val="tx1"/>
                </a:solidFill>
                <a:latin typeface="Arial" pitchFamily="34" charset="0"/>
                <a:cs typeface="Arial" pitchFamily="34" charset="0"/>
              </a:rPr>
              <a:t>RMSC-Not Good Scheme</a:t>
            </a:r>
            <a:endParaRPr lang="en-US" sz="3200" b="1"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447799"/>
          <a:ext cx="8229600" cy="5029201"/>
        </p:xfrm>
        <a:graphic>
          <a:graphicData uri="http://schemas.openxmlformats.org/drawingml/2006/table">
            <a:tbl>
              <a:tblPr firstRow="1" bandRow="1">
                <a:tableStyleId>{5C22544A-7EE6-4342-B048-85BDC9FD1C3A}</a:tableStyleId>
              </a:tblPr>
              <a:tblGrid>
                <a:gridCol w="990600"/>
                <a:gridCol w="5562600"/>
                <a:gridCol w="1676400"/>
              </a:tblGrid>
              <a:tr h="773353">
                <a:tc>
                  <a:txBody>
                    <a:bodyPr/>
                    <a:lstStyle/>
                    <a:p>
                      <a:endParaRPr lang="en-US" sz="2000" dirty="0" smtClean="0">
                        <a:latin typeface="Arial" pitchFamily="34" charset="0"/>
                        <a:cs typeface="Arial" pitchFamily="34" charset="0"/>
                      </a:endParaRPr>
                    </a:p>
                    <a:p>
                      <a:pPr algn="ctr"/>
                      <a:r>
                        <a:rPr lang="en-US" sz="2000" dirty="0" err="1" smtClean="0">
                          <a:latin typeface="Arial" pitchFamily="34" charset="0"/>
                          <a:cs typeface="Arial" pitchFamily="34" charset="0"/>
                        </a:rPr>
                        <a:t>S.No</a:t>
                      </a:r>
                      <a:endParaRPr lang="en-US" sz="2000" dirty="0">
                        <a:latin typeface="Arial" pitchFamily="34" charset="0"/>
                        <a:cs typeface="Arial" pitchFamily="34" charset="0"/>
                      </a:endParaRPr>
                    </a:p>
                  </a:txBody>
                  <a:tcPr/>
                </a:tc>
                <a:tc>
                  <a:txBody>
                    <a:bodyPr/>
                    <a:lstStyle/>
                    <a:p>
                      <a:pPr algn="ct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Reasons why RMSCL is Not Good</a:t>
                      </a:r>
                      <a:endParaRPr lang="en-US" sz="2000" dirty="0">
                        <a:latin typeface="Arial" pitchFamily="34" charset="0"/>
                        <a:cs typeface="Arial" pitchFamily="34" charset="0"/>
                      </a:endParaRPr>
                    </a:p>
                  </a:txBody>
                  <a:tcPr/>
                </a:tc>
                <a:tc>
                  <a:txBody>
                    <a:bodyPr/>
                    <a:lstStyle/>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Percentage</a:t>
                      </a:r>
                      <a:endParaRPr lang="en-US" sz="2000" dirty="0">
                        <a:latin typeface="Arial" pitchFamily="34" charset="0"/>
                        <a:cs typeface="Arial" pitchFamily="34" charset="0"/>
                      </a:endParaRPr>
                    </a:p>
                  </a:txBody>
                  <a:tcPr/>
                </a:tc>
              </a:tr>
              <a:tr h="709308">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All medicines are not</a:t>
                      </a:r>
                      <a:r>
                        <a:rPr lang="en-US" baseline="0" dirty="0" smtClean="0">
                          <a:latin typeface="Arial" pitchFamily="34" charset="0"/>
                          <a:cs typeface="Arial" pitchFamily="34" charset="0"/>
                        </a:rPr>
                        <a:t> provided</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52.6%</a:t>
                      </a:r>
                      <a:endParaRPr lang="en-US" dirty="0">
                        <a:latin typeface="Arial" pitchFamily="34" charset="0"/>
                        <a:cs typeface="Arial" pitchFamily="34" charset="0"/>
                      </a:endParaRPr>
                    </a:p>
                  </a:txBody>
                  <a:tcPr/>
                </a:tc>
              </a:tr>
              <a:tr h="709308">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Less days medicines are given</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30.6%</a:t>
                      </a:r>
                      <a:endParaRPr lang="en-US" dirty="0">
                        <a:latin typeface="Arial" pitchFamily="34" charset="0"/>
                        <a:cs typeface="Arial" pitchFamily="34" charset="0"/>
                      </a:endParaRPr>
                    </a:p>
                  </a:txBody>
                  <a:tcPr/>
                </a:tc>
              </a:tr>
              <a:tr h="709308">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More waiting</a:t>
                      </a:r>
                      <a:r>
                        <a:rPr lang="en-US" baseline="0" dirty="0" smtClean="0">
                          <a:latin typeface="Arial" pitchFamily="34" charset="0"/>
                          <a:cs typeface="Arial" pitchFamily="34" charset="0"/>
                        </a:rPr>
                        <a:t> time to receive medicines</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28.9%</a:t>
                      </a:r>
                      <a:endParaRPr lang="en-US" dirty="0">
                        <a:latin typeface="Arial" pitchFamily="34" charset="0"/>
                        <a:cs typeface="Arial" pitchFamily="34" charset="0"/>
                      </a:endParaRPr>
                    </a:p>
                  </a:txBody>
                  <a:tcPr/>
                </a:tc>
              </a:tr>
              <a:tr h="709308">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Only less</a:t>
                      </a:r>
                      <a:r>
                        <a:rPr lang="en-US" baseline="0" dirty="0" smtClean="0">
                          <a:latin typeface="Arial" pitchFamily="34" charset="0"/>
                          <a:cs typeface="Arial" pitchFamily="34" charset="0"/>
                        </a:rPr>
                        <a:t> priced </a:t>
                      </a:r>
                      <a:r>
                        <a:rPr lang="en-US" dirty="0" smtClean="0">
                          <a:latin typeface="Arial" pitchFamily="34" charset="0"/>
                          <a:cs typeface="Arial" pitchFamily="34" charset="0"/>
                        </a:rPr>
                        <a:t>medicines are given </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19.2%</a:t>
                      </a:r>
                      <a:endParaRPr lang="en-US" dirty="0">
                        <a:latin typeface="Arial" pitchFamily="34" charset="0"/>
                        <a:cs typeface="Arial" pitchFamily="34" charset="0"/>
                      </a:endParaRPr>
                    </a:p>
                  </a:txBody>
                  <a:tcPr/>
                </a:tc>
              </a:tr>
              <a:tr h="709308">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Not reliable treatment</a:t>
                      </a: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15.8%</a:t>
                      </a:r>
                      <a:endParaRPr lang="en-US" dirty="0">
                        <a:latin typeface="Arial" pitchFamily="34" charset="0"/>
                        <a:cs typeface="Arial" pitchFamily="34" charset="0"/>
                      </a:endParaRPr>
                    </a:p>
                  </a:txBody>
                  <a:tcPr/>
                </a:tc>
              </a:tr>
              <a:tr h="709308">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No</a:t>
                      </a:r>
                      <a:r>
                        <a:rPr lang="en-US" baseline="0" dirty="0" smtClean="0">
                          <a:latin typeface="Arial" pitchFamily="34" charset="0"/>
                          <a:cs typeface="Arial" pitchFamily="34" charset="0"/>
                        </a:rPr>
                        <a:t> recovery from the given drugs(same drugs)</a:t>
                      </a:r>
                      <a:endParaRPr lang="en-US" dirty="0" smtClean="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6.8%</a:t>
                      </a:r>
                      <a:endParaRPr lang="en-US" dirty="0">
                        <a:latin typeface="Arial" pitchFamily="34" charset="0"/>
                        <a:cs typeface="Arial" pitchFamily="34" charset="0"/>
                      </a:endParaRPr>
                    </a:p>
                  </a:txBody>
                  <a:tcPr/>
                </a:tc>
              </a:tr>
            </a:tbl>
          </a:graphicData>
        </a:graphic>
      </p:graphicFrame>
      <p:pic>
        <p:nvPicPr>
          <p:cNvPr id="5"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r>
              <a:rPr lang="en-US" sz="2800" b="1" dirty="0" smtClean="0">
                <a:solidFill>
                  <a:schemeClr val="tx1"/>
                </a:solidFill>
                <a:latin typeface="Arial" pitchFamily="34" charset="0"/>
                <a:cs typeface="Arial" pitchFamily="34" charset="0"/>
              </a:rPr>
              <a:t>Benefits of RMSCL</a:t>
            </a:r>
            <a:endParaRPr lang="en-US" sz="2800"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62001" y="1066803"/>
          <a:ext cx="7696199" cy="5303520"/>
        </p:xfrm>
        <a:graphic>
          <a:graphicData uri="http://schemas.openxmlformats.org/drawingml/2006/table">
            <a:tbl>
              <a:tblPr firstRow="1" bandRow="1">
                <a:tableStyleId>{5C22544A-7EE6-4342-B048-85BDC9FD1C3A}</a:tableStyleId>
              </a:tblPr>
              <a:tblGrid>
                <a:gridCol w="926394"/>
                <a:gridCol w="5415844"/>
                <a:gridCol w="1353961"/>
              </a:tblGrid>
              <a:tr h="1161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latin typeface="Arial" pitchFamily="34" charset="0"/>
                          <a:cs typeface="Arial" pitchFamily="34" charset="0"/>
                        </a:rPr>
                        <a:t>S.No</a:t>
                      </a:r>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a:txBody>
                  <a:tcPr/>
                </a:tc>
                <a:tc>
                  <a:txBody>
                    <a:bodyPr/>
                    <a:lstStyle/>
                    <a:p>
                      <a:pPr algn="ctr"/>
                      <a:endParaRPr lang="en-US" sz="1800" b="1" u="none" dirty="0" smtClean="0">
                        <a:latin typeface="Arial" pitchFamily="34" charset="0"/>
                        <a:cs typeface="Arial" pitchFamily="34" charset="0"/>
                      </a:endParaRPr>
                    </a:p>
                    <a:p>
                      <a:pPr algn="ctr"/>
                      <a:r>
                        <a:rPr lang="en-US" sz="1800" b="1" u="none" dirty="0" smtClean="0">
                          <a:latin typeface="Arial" pitchFamily="34" charset="0"/>
                          <a:cs typeface="Arial" pitchFamily="34" charset="0"/>
                        </a:rPr>
                        <a:t>Benefits of RMSCL</a:t>
                      </a:r>
                      <a:endParaRPr lang="en-US" sz="1800" u="none"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Percentage</a:t>
                      </a:r>
                    </a:p>
                    <a:p>
                      <a:pPr algn="ctr"/>
                      <a:endParaRPr lang="en-US" sz="1800" dirty="0">
                        <a:latin typeface="Arial" pitchFamily="34" charset="0"/>
                        <a:cs typeface="Arial" pitchFamily="34" charset="0"/>
                      </a:endParaRPr>
                    </a:p>
                  </a:txBody>
                  <a:tcPr/>
                </a:tc>
              </a:tr>
              <a:tr h="625365">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Free medicines are provided</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91.5%</a:t>
                      </a:r>
                      <a:endParaRPr lang="en-US" dirty="0">
                        <a:latin typeface="Arial" pitchFamily="34" charset="0"/>
                        <a:cs typeface="Arial" pitchFamily="34" charset="0"/>
                      </a:endParaRPr>
                    </a:p>
                  </a:txBody>
                  <a:tcPr/>
                </a:tc>
              </a:tr>
              <a:tr h="625365">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Out of Pocket Expenditure is reduced.</a:t>
                      </a: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18.3%</a:t>
                      </a:r>
                      <a:endParaRPr lang="en-US" dirty="0">
                        <a:latin typeface="Arial" pitchFamily="34" charset="0"/>
                        <a:cs typeface="Arial" pitchFamily="34" charset="0"/>
                      </a:endParaRPr>
                    </a:p>
                  </a:txBody>
                  <a:tcPr/>
                </a:tc>
              </a:tr>
              <a:tr h="625365">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Now treatment is possible</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14.0%</a:t>
                      </a:r>
                      <a:endParaRPr lang="en-US" dirty="0">
                        <a:latin typeface="Arial" pitchFamily="34" charset="0"/>
                        <a:cs typeface="Arial" pitchFamily="34" charset="0"/>
                      </a:endParaRPr>
                    </a:p>
                  </a:txBody>
                  <a:tcPr/>
                </a:tc>
              </a:tr>
              <a:tr h="893379">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Check up and medicines both are provided at single place</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13.5%</a:t>
                      </a:r>
                      <a:endParaRPr lang="en-US" dirty="0">
                        <a:latin typeface="Arial" pitchFamily="34" charset="0"/>
                        <a:cs typeface="Arial" pitchFamily="34" charset="0"/>
                      </a:endParaRPr>
                    </a:p>
                  </a:txBody>
                  <a:tcPr/>
                </a:tc>
              </a:tr>
              <a:tr h="625365">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No</a:t>
                      </a:r>
                      <a:r>
                        <a:rPr lang="en-US" baseline="0" dirty="0" smtClean="0">
                          <a:latin typeface="Arial" pitchFamily="34" charset="0"/>
                          <a:cs typeface="Arial" pitchFamily="34" charset="0"/>
                        </a:rPr>
                        <a:t> need to go to private providers</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7.2%</a:t>
                      </a:r>
                      <a:endParaRPr lang="en-US" dirty="0">
                        <a:latin typeface="Arial" pitchFamily="34" charset="0"/>
                        <a:cs typeface="Arial" pitchFamily="34" charset="0"/>
                      </a:endParaRPr>
                    </a:p>
                  </a:txBody>
                  <a:tcPr/>
                </a:tc>
              </a:tr>
              <a:tr h="625365">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Quality medicines are provided</a:t>
                      </a:r>
                      <a:endParaRPr lang="en-US"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3.9%</a:t>
                      </a:r>
                      <a:endParaRPr lang="en-US" dirty="0">
                        <a:latin typeface="Arial" pitchFamily="34" charset="0"/>
                        <a:cs typeface="Arial" pitchFamily="34" charset="0"/>
                      </a:endParaRPr>
                    </a:p>
                  </a:txBody>
                  <a:tcPr/>
                </a:tc>
              </a:tr>
            </a:tbl>
          </a:graphicData>
        </a:graphic>
      </p:graphicFrame>
      <p:pic>
        <p:nvPicPr>
          <p:cNvPr id="5"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Behavior of Provider</a:t>
            </a:r>
            <a:endParaRPr lang="en-US" sz="3200" dirty="0">
              <a:solidFill>
                <a:schemeClr val="tx1"/>
              </a:solidFill>
            </a:endParaRPr>
          </a:p>
        </p:txBody>
      </p:sp>
      <p:sp>
        <p:nvSpPr>
          <p:cNvPr id="3" name="Content Placeholder 2"/>
          <p:cNvSpPr>
            <a:spLocks noGrp="1"/>
          </p:cNvSpPr>
          <p:nvPr>
            <p:ph sz="half" idx="1"/>
          </p:nvPr>
        </p:nvSpPr>
        <p:spPr/>
        <p:txBody>
          <a:bodyPr>
            <a:normAutofit/>
          </a:bodyPr>
          <a:lstStyle/>
          <a:p>
            <a:r>
              <a:rPr lang="en-US" sz="2400" dirty="0" smtClean="0">
                <a:latin typeface="Arial" pitchFamily="34" charset="0"/>
                <a:cs typeface="Arial" pitchFamily="34" charset="0"/>
              </a:rPr>
              <a:t>According to 65.7% patients behavior of provider was fine</a:t>
            </a:r>
          </a:p>
          <a:p>
            <a:r>
              <a:rPr lang="en-US" sz="2400" dirty="0" smtClean="0">
                <a:latin typeface="Arial" pitchFamily="34" charset="0"/>
                <a:cs typeface="Arial" pitchFamily="34" charset="0"/>
              </a:rPr>
              <a:t>For 24.3% behavior of provider was good</a:t>
            </a:r>
          </a:p>
          <a:p>
            <a:r>
              <a:rPr lang="en-US" sz="2400" dirty="0" smtClean="0">
                <a:latin typeface="Arial" pitchFamily="34" charset="0"/>
                <a:cs typeface="Arial" pitchFamily="34" charset="0"/>
              </a:rPr>
              <a:t>For 5.3% patients behavior was very good.</a:t>
            </a:r>
          </a:p>
          <a:p>
            <a:r>
              <a:rPr lang="en-US" sz="2400" dirty="0" smtClean="0">
                <a:latin typeface="Arial" pitchFamily="34" charset="0"/>
                <a:cs typeface="Arial" pitchFamily="34" charset="0"/>
              </a:rPr>
              <a:t>For 4.7% patient’s behavior of provider was bad.</a:t>
            </a:r>
          </a:p>
          <a:p>
            <a:endParaRPr lang="en-US" dirty="0"/>
          </a:p>
        </p:txBody>
      </p:sp>
      <p:graphicFrame>
        <p:nvGraphicFramePr>
          <p:cNvPr id="5" name="Content Placeholder 4"/>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1" descr="G:\RMSC Logo.png"/>
          <p:cNvPicPr>
            <a:picLocks noChangeAspect="1" noChangeArrowheads="1"/>
          </p:cNvPicPr>
          <p:nvPr/>
        </p:nvPicPr>
        <p:blipFill>
          <a:blip r:embed="rId4"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44</a:t>
            </a:fld>
            <a:endParaRPr lang="en-US"/>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dirty="0" smtClean="0"/>
              <a:t/>
            </a:r>
            <a:br>
              <a:rPr lang="en-US" dirty="0" smtClean="0"/>
            </a:br>
            <a:r>
              <a:rPr lang="en-US" sz="3600" b="1" dirty="0" smtClean="0">
                <a:solidFill>
                  <a:schemeClr val="tx1"/>
                </a:solidFill>
                <a:latin typeface="Arial" pitchFamily="34" charset="0"/>
                <a:cs typeface="Arial" pitchFamily="34" charset="0"/>
              </a:rPr>
              <a:t>DDC Location and Patient Satisfaction</a:t>
            </a:r>
            <a:r>
              <a:rPr lang="en-US" dirty="0" smtClean="0"/>
              <a:t/>
            </a:r>
            <a:br>
              <a:rPr lang="en-US" dirty="0" smtClean="0"/>
            </a:br>
            <a:endParaRPr lang="en-US" dirty="0"/>
          </a:p>
        </p:txBody>
      </p:sp>
      <p:sp>
        <p:nvSpPr>
          <p:cNvPr id="3" name="Content Placeholder 2"/>
          <p:cNvSpPr>
            <a:spLocks noGrp="1"/>
          </p:cNvSpPr>
          <p:nvPr>
            <p:ph sz="half" idx="1"/>
          </p:nvPr>
        </p:nvSpPr>
        <p:spPr>
          <a:xfrm>
            <a:off x="457200" y="1600200"/>
            <a:ext cx="2819400" cy="4876800"/>
          </a:xfrm>
        </p:spPr>
        <p:txBody>
          <a:bodyPr>
            <a:normAutofit/>
          </a:bodyPr>
          <a:lstStyle/>
          <a:p>
            <a:pPr>
              <a:buNone/>
            </a:pPr>
            <a:r>
              <a:rPr lang="en-US" sz="2400" dirty="0" smtClean="0">
                <a:latin typeface="Arial" pitchFamily="34" charset="0"/>
                <a:cs typeface="Arial" pitchFamily="34" charset="0"/>
              </a:rPr>
              <a:t>	It is clear that patients who find DDC location at right place, they felt that the scheme is good (135 out of 184 patients)</a:t>
            </a:r>
          </a:p>
        </p:txBody>
      </p:sp>
      <p:pic>
        <p:nvPicPr>
          <p:cNvPr id="5" name="Content Placeholder 4"/>
          <p:cNvPicPr>
            <a:picLocks noGrp="1"/>
          </p:cNvPicPr>
          <p:nvPr>
            <p:ph sz="half" idx="2"/>
          </p:nvPr>
        </p:nvPicPr>
        <p:blipFill>
          <a:blip r:embed="rId2" cstate="print"/>
          <a:srcRect/>
          <a:stretch>
            <a:fillRect/>
          </a:stretch>
        </p:blipFill>
        <p:spPr bwMode="auto">
          <a:xfrm>
            <a:off x="3276600" y="1447800"/>
            <a:ext cx="5715000" cy="5181600"/>
          </a:xfrm>
          <a:prstGeom prst="rect">
            <a:avLst/>
          </a:prstGeom>
          <a:noFill/>
          <a:ln w="9525">
            <a:noFill/>
            <a:miter lim="800000"/>
            <a:headEnd/>
            <a:tailEnd/>
          </a:ln>
        </p:spPr>
      </p:pic>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45</a:t>
            </a:fld>
            <a:endParaRPr lang="en-US"/>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b="1" dirty="0" smtClean="0">
                <a:solidFill>
                  <a:schemeClr val="tx1"/>
                </a:solidFill>
                <a:latin typeface="Arial" pitchFamily="34" charset="0"/>
                <a:cs typeface="Arial" pitchFamily="34" charset="0"/>
              </a:rPr>
              <a:t>Time Taken and Patient Satisfaction</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2590800" cy="4525963"/>
          </a:xfrm>
        </p:spPr>
        <p:txBody>
          <a:bodyPr>
            <a:normAutofit/>
          </a:bodyPr>
          <a:lstStyle/>
          <a:p>
            <a:pPr>
              <a:buNone/>
            </a:pPr>
            <a:r>
              <a:rPr lang="en-US" dirty="0" smtClean="0"/>
              <a:t>	</a:t>
            </a:r>
            <a:r>
              <a:rPr lang="en-US" sz="2400" dirty="0" smtClean="0">
                <a:latin typeface="Arial" pitchFamily="34" charset="0"/>
                <a:cs typeface="Arial" pitchFamily="34" charset="0"/>
              </a:rPr>
              <a:t>Patients who took less time (5 minutes) to receive medicines majority of them felt 17 out of 26 that the scheme was good.</a:t>
            </a:r>
            <a:endParaRPr lang="en-US" dirty="0" smtClean="0">
              <a:latin typeface="Arial" pitchFamily="34" charset="0"/>
              <a:cs typeface="Arial" pitchFamily="34" charset="0"/>
            </a:endParaRPr>
          </a:p>
          <a:p>
            <a:endParaRPr lang="en-US" dirty="0"/>
          </a:p>
        </p:txBody>
      </p:sp>
      <p:pic>
        <p:nvPicPr>
          <p:cNvPr id="5" name="Content Placeholder 4"/>
          <p:cNvPicPr>
            <a:picLocks noGrp="1"/>
          </p:cNvPicPr>
          <p:nvPr>
            <p:ph sz="half" idx="2"/>
          </p:nvPr>
        </p:nvPicPr>
        <p:blipFill>
          <a:blip r:embed="rId2" cstate="print"/>
          <a:srcRect/>
          <a:stretch>
            <a:fillRect/>
          </a:stretch>
        </p:blipFill>
        <p:spPr bwMode="auto">
          <a:xfrm>
            <a:off x="2971800" y="1752600"/>
            <a:ext cx="6172200" cy="4953000"/>
          </a:xfrm>
          <a:prstGeom prst="rect">
            <a:avLst/>
          </a:prstGeom>
          <a:noFill/>
          <a:ln w="9525">
            <a:noFill/>
            <a:miter lim="800000"/>
            <a:headEnd/>
            <a:tailEnd/>
          </a:ln>
        </p:spPr>
      </p:pic>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46</a:t>
            </a:fld>
            <a:endParaRPr lang="en-US"/>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en-US" sz="3200" b="1" dirty="0" smtClean="0">
                <a:solidFill>
                  <a:schemeClr val="tx1"/>
                </a:solidFill>
              </a:rPr>
              <a:t>Impact of RMSCL on number of OPD patients in </a:t>
            </a:r>
            <a:r>
              <a:rPr lang="en-US" sz="3200" b="1" dirty="0" err="1" smtClean="0">
                <a:solidFill>
                  <a:schemeClr val="tx1"/>
                </a:solidFill>
              </a:rPr>
              <a:t>Jaipuria</a:t>
            </a:r>
            <a:r>
              <a:rPr lang="en-US" sz="3200" b="1" dirty="0" smtClean="0">
                <a:solidFill>
                  <a:schemeClr val="tx1"/>
                </a:solidFill>
              </a:rPr>
              <a:t> Hospital</a:t>
            </a:r>
            <a:endParaRPr lang="en-US" sz="3200" dirty="0">
              <a:solidFill>
                <a:schemeClr val="tx1"/>
              </a:solidFill>
            </a:endParaRPr>
          </a:p>
        </p:txBody>
      </p:sp>
      <p:sp>
        <p:nvSpPr>
          <p:cNvPr id="3" name="Content Placeholder 2"/>
          <p:cNvSpPr>
            <a:spLocks noGrp="1"/>
          </p:cNvSpPr>
          <p:nvPr>
            <p:ph sz="half" idx="1"/>
          </p:nvPr>
        </p:nvSpPr>
        <p:spPr>
          <a:xfrm>
            <a:off x="457200" y="1600200"/>
            <a:ext cx="2286000" cy="4525963"/>
          </a:xfrm>
        </p:spPr>
        <p:txBody>
          <a:bodyPr>
            <a:normAutofit fontScale="25000" lnSpcReduction="20000"/>
          </a:bodyPr>
          <a:lstStyle/>
          <a:p>
            <a:pPr>
              <a:buNone/>
            </a:pPr>
            <a:r>
              <a:rPr lang="en-US" sz="3400" dirty="0" smtClean="0"/>
              <a:t>	</a:t>
            </a:r>
            <a:r>
              <a:rPr lang="en-US" sz="8000" dirty="0" smtClean="0">
                <a:latin typeface="Arial" pitchFamily="34" charset="0"/>
                <a:cs typeface="Arial" pitchFamily="34" charset="0"/>
              </a:rPr>
              <a:t>Number of OPD as well as IPD patients have been increased after launch of RMSC, there was considerable difference in number of OPD patients after RMSCL, whereas there was slight difference or sometimes no difference in the number of IPD patients.</a:t>
            </a:r>
            <a:endParaRPr lang="en-US" sz="3400" dirty="0" smtClean="0">
              <a:latin typeface="Arial" pitchFamily="34" charset="0"/>
              <a:cs typeface="Arial" pitchFamily="34" charset="0"/>
            </a:endParaRPr>
          </a:p>
          <a:p>
            <a:endParaRPr lang="en-US" dirty="0"/>
          </a:p>
        </p:txBody>
      </p:sp>
      <p:graphicFrame>
        <p:nvGraphicFramePr>
          <p:cNvPr id="5" name="Content Placeholder 4"/>
          <p:cNvGraphicFramePr>
            <a:graphicFrameLocks noGrp="1"/>
          </p:cNvGraphicFramePr>
          <p:nvPr>
            <p:ph sz="half" idx="2"/>
          </p:nvPr>
        </p:nvGraphicFramePr>
        <p:xfrm>
          <a:off x="2895600" y="1600200"/>
          <a:ext cx="62484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47</a:t>
            </a:fld>
            <a:endParaRPr lang="en-US"/>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Autofit/>
          </a:bodyPr>
          <a:lstStyle/>
          <a:p>
            <a:r>
              <a:rPr lang="en-US" sz="2800" b="1" dirty="0" smtClean="0">
                <a:solidFill>
                  <a:schemeClr val="tx1"/>
                </a:solidFill>
                <a:latin typeface="Arial" pitchFamily="34" charset="0"/>
                <a:cs typeface="Arial" pitchFamily="34" charset="0"/>
              </a:rPr>
              <a:t>Impact of RMSCL on number of OPD patients in </a:t>
            </a:r>
            <a:r>
              <a:rPr lang="en-US" sz="2800" b="1" dirty="0" err="1" smtClean="0">
                <a:solidFill>
                  <a:schemeClr val="tx1"/>
                </a:solidFill>
                <a:latin typeface="Arial" pitchFamily="34" charset="0"/>
                <a:cs typeface="Arial" pitchFamily="34" charset="0"/>
              </a:rPr>
              <a:t>Sanganer</a:t>
            </a:r>
            <a:r>
              <a:rPr lang="en-US" sz="2800" b="1" dirty="0" smtClean="0">
                <a:solidFill>
                  <a:schemeClr val="tx1"/>
                </a:solidFill>
                <a:latin typeface="Arial" pitchFamily="34" charset="0"/>
                <a:cs typeface="Arial" pitchFamily="34" charset="0"/>
              </a:rPr>
              <a:t> Hospital</a:t>
            </a:r>
            <a:endParaRPr lang="en-US" sz="28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2743200" cy="4525963"/>
          </a:xfrm>
        </p:spPr>
        <p:txBody>
          <a:bodyPr>
            <a:normAutofit fontScale="77500" lnSpcReduction="20000"/>
          </a:bodyPr>
          <a:lstStyle/>
          <a:p>
            <a:pPr>
              <a:buNone/>
            </a:pPr>
            <a:r>
              <a:rPr lang="en-US" dirty="0" smtClean="0"/>
              <a:t>	</a:t>
            </a:r>
            <a:r>
              <a:rPr lang="en-US" dirty="0" smtClean="0">
                <a:latin typeface="Arial" pitchFamily="34" charset="0"/>
                <a:cs typeface="Arial" pitchFamily="34" charset="0"/>
              </a:rPr>
              <a:t>Number of OPD as well as IPD patients have been increased after launch of RMSC</a:t>
            </a:r>
            <a:r>
              <a:rPr lang="en-US" dirty="0" smtClean="0">
                <a:latin typeface="Arial" pitchFamily="34" charset="0"/>
                <a:cs typeface="Arial" pitchFamily="34" charset="0"/>
              </a:rPr>
              <a:t>. There </a:t>
            </a:r>
            <a:r>
              <a:rPr lang="en-US" dirty="0" smtClean="0">
                <a:latin typeface="Arial" pitchFamily="34" charset="0"/>
                <a:cs typeface="Arial" pitchFamily="34" charset="0"/>
              </a:rPr>
              <a:t>was considerable difference in number of OPD patients after RMSCL, whereas there was slight difference or sometimes no difference in the number of IPD patients.</a:t>
            </a:r>
          </a:p>
          <a:p>
            <a:endParaRPr lang="en-US" dirty="0"/>
          </a:p>
        </p:txBody>
      </p:sp>
      <p:graphicFrame>
        <p:nvGraphicFramePr>
          <p:cNvPr id="5" name="Content Placeholder 4"/>
          <p:cNvGraphicFramePr>
            <a:graphicFrameLocks noGrp="1"/>
          </p:cNvGraphicFramePr>
          <p:nvPr>
            <p:ph sz="half" idx="2"/>
          </p:nvPr>
        </p:nvGraphicFramePr>
        <p:xfrm>
          <a:off x="3200400" y="1524000"/>
          <a:ext cx="5715000" cy="50593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48</a:t>
            </a:fld>
            <a:endParaRPr lang="en-US"/>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latin typeface="Arial" pitchFamily="34" charset="0"/>
                <a:cs typeface="Arial" pitchFamily="34" charset="0"/>
              </a:rPr>
              <a:t>Medical Officers /Providers views</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602163"/>
          </a:xfrm>
        </p:spPr>
        <p:txBody>
          <a:bodyPr>
            <a:normAutofit fontScale="25000" lnSpcReduction="20000"/>
          </a:bodyPr>
          <a:lstStyle/>
          <a:p>
            <a:pPr lvl="0"/>
            <a:r>
              <a:rPr lang="en-US" sz="9600" dirty="0" smtClean="0">
                <a:latin typeface="Arial" pitchFamily="34" charset="0"/>
                <a:cs typeface="Arial" pitchFamily="34" charset="0"/>
              </a:rPr>
              <a:t>There is percent rise in OPD but it is not real increase, it is due to the fact that after every visit new slip with new registration number was issued to the patients.</a:t>
            </a:r>
          </a:p>
          <a:p>
            <a:pPr lvl="0"/>
            <a:r>
              <a:rPr lang="en-US" sz="9600" dirty="0" smtClean="0">
                <a:latin typeface="Arial" pitchFamily="34" charset="0"/>
                <a:cs typeface="Arial" pitchFamily="34" charset="0"/>
              </a:rPr>
              <a:t>Real patients don’t come to the hospital as they find after RMSCL treatment is substandard with no recovery.</a:t>
            </a:r>
          </a:p>
          <a:p>
            <a:pPr lvl="0"/>
            <a:r>
              <a:rPr lang="en-US" sz="9600" dirty="0" smtClean="0">
                <a:latin typeface="Arial" pitchFamily="34" charset="0"/>
                <a:cs typeface="Arial" pitchFamily="34" charset="0"/>
              </a:rPr>
              <a:t>Patients don’t value medicines and throw them, as they feel that they are ineffective. </a:t>
            </a:r>
          </a:p>
          <a:p>
            <a:pPr lvl="0"/>
            <a:r>
              <a:rPr lang="en-US" sz="9600" dirty="0" smtClean="0">
                <a:latin typeface="Arial" pitchFamily="34" charset="0"/>
                <a:cs typeface="Arial" pitchFamily="34" charset="0"/>
              </a:rPr>
              <a:t>The situation of public hospitals in some time would resemble the condition of public school.</a:t>
            </a:r>
          </a:p>
          <a:p>
            <a:pPr lvl="0"/>
            <a:r>
              <a:rPr lang="en-US" sz="9600" dirty="0" smtClean="0">
                <a:latin typeface="Arial" pitchFamily="34" charset="0"/>
                <a:cs typeface="Arial" pitchFamily="34" charset="0"/>
              </a:rPr>
              <a:t>Pilferage of drugs is also a problem which has been observed.</a:t>
            </a:r>
          </a:p>
          <a:p>
            <a:pPr lvl="0"/>
            <a:r>
              <a:rPr lang="en-US" sz="9600" dirty="0" smtClean="0">
                <a:latin typeface="Arial" pitchFamily="34" charset="0"/>
                <a:cs typeface="Arial" pitchFamily="34" charset="0"/>
              </a:rPr>
              <a:t>Antifungal and some antibiotics are not provided at PHC, CHC.</a:t>
            </a:r>
          </a:p>
          <a:p>
            <a:pPr lvl="0"/>
            <a:endParaRPr lang="en-US" sz="5600" dirty="0" smtClean="0"/>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a:bodyPr>
          <a:lstStyle/>
          <a:p>
            <a:r>
              <a:rPr lang="en-US" sz="3200" b="1" dirty="0" smtClean="0">
                <a:solidFill>
                  <a:schemeClr val="tx1"/>
                </a:solidFill>
                <a:cs typeface="Arial" pitchFamily="34" charset="0"/>
              </a:rPr>
              <a:t>Internship Work</a:t>
            </a:r>
            <a:endParaRPr lang="en-US" sz="3200" b="1" dirty="0">
              <a:solidFill>
                <a:schemeClr val="tx1"/>
              </a:solidFill>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Was a part of trainings which were conducted in SIHFW.</a:t>
            </a:r>
          </a:p>
          <a:p>
            <a:r>
              <a:rPr lang="en-US" sz="2400" dirty="0" smtClean="0">
                <a:latin typeface="Arial" pitchFamily="34" charset="0"/>
                <a:cs typeface="Arial" pitchFamily="34" charset="0"/>
              </a:rPr>
              <a:t>Have attended CME’s (by staff)on different aspect of public health.</a:t>
            </a:r>
          </a:p>
          <a:p>
            <a:r>
              <a:rPr lang="en-US" sz="2400" dirty="0" smtClean="0">
                <a:latin typeface="Arial" pitchFamily="34" charset="0"/>
                <a:cs typeface="Arial" pitchFamily="34" charset="0"/>
              </a:rPr>
              <a:t>Part of a study conducted by SIHFW on IMR in </a:t>
            </a:r>
            <a:r>
              <a:rPr lang="en-US" sz="2400" dirty="0" err="1" smtClean="0">
                <a:latin typeface="Arial" pitchFamily="34" charset="0"/>
                <a:cs typeface="Arial" pitchFamily="34" charset="0"/>
              </a:rPr>
              <a:t>Jalore</a:t>
            </a:r>
            <a:r>
              <a:rPr lang="en-US" sz="2400" dirty="0" smtClean="0">
                <a:latin typeface="Arial" pitchFamily="34" charset="0"/>
                <a:cs typeface="Arial" pitchFamily="34" charset="0"/>
              </a:rPr>
              <a:t> district of Rajasthan.</a:t>
            </a:r>
          </a:p>
        </p:txBody>
      </p:sp>
      <p:pic>
        <p:nvPicPr>
          <p:cNvPr id="4" name="Picture 3" descr="C:\Documents and Settings\Rati\Desktop\22222.jpg"/>
          <p:cNvPicPr preferRelativeResize="0"/>
          <p:nvPr/>
        </p:nvPicPr>
        <p:blipFill>
          <a:blip r:embed="rId2" cstate="print"/>
          <a:srcRect/>
          <a:stretch>
            <a:fillRect/>
          </a:stretch>
        </p:blipFill>
        <p:spPr bwMode="auto">
          <a:xfrm>
            <a:off x="8385048" y="0"/>
            <a:ext cx="758952" cy="758952"/>
          </a:xfrm>
          <a:prstGeom prst="ellipse">
            <a:avLst/>
          </a:prstGeom>
          <a:ln w="28575" cap="rnd">
            <a:noFill/>
          </a:ln>
          <a:effectLst/>
          <a:scene3d>
            <a:camera prst="orthographicFront">
              <a:rot lat="0" lon="0" rev="0"/>
            </a:camera>
            <a:lightRig rig="contrasting" dir="t">
              <a:rot lat="0" lon="0" rev="7800000"/>
            </a:lightRig>
          </a:scene3d>
          <a:sp3d>
            <a:bevelT w="139700" h="139700"/>
          </a:sp3d>
        </p:spPr>
      </p:pic>
      <p:pic>
        <p:nvPicPr>
          <p:cNvPr id="7" name="Picture 6" descr="C:\Documents and Settings\Admin\Desktop\pic_1.jpg"/>
          <p:cNvPicPr/>
          <p:nvPr/>
        </p:nvPicPr>
        <p:blipFill>
          <a:blip r:embed="rId3" cstate="print"/>
          <a:srcRect/>
          <a:stretch>
            <a:fillRect/>
          </a:stretch>
        </p:blipFill>
        <p:spPr bwMode="auto">
          <a:xfrm>
            <a:off x="5715000" y="3886200"/>
            <a:ext cx="3429000" cy="2971800"/>
          </a:xfrm>
          <a:prstGeom prst="rect">
            <a:avLst/>
          </a:prstGeom>
          <a:noFill/>
          <a:ln w="9525">
            <a:noFill/>
            <a:miter lim="800000"/>
            <a:headEnd/>
            <a:tailEnd/>
          </a:ln>
        </p:spPr>
      </p:pic>
      <p:pic>
        <p:nvPicPr>
          <p:cNvPr id="8" name="Picture 7" descr="C:\Documents and Settings\Admin\Desktop\PIC.png"/>
          <p:cNvPicPr/>
          <p:nvPr/>
        </p:nvPicPr>
        <p:blipFill>
          <a:blip r:embed="rId4" cstate="print"/>
          <a:srcRect/>
          <a:stretch>
            <a:fillRect/>
          </a:stretch>
        </p:blipFill>
        <p:spPr bwMode="auto">
          <a:xfrm>
            <a:off x="0" y="5029201"/>
            <a:ext cx="2590800" cy="18288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E18A0EF-23BD-4D8D-9E19-0D7F275ECF8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20000"/>
          </a:bodyPr>
          <a:lstStyle/>
          <a:p>
            <a:pPr lvl="0"/>
            <a:r>
              <a:rPr lang="en-US" sz="2800" dirty="0" smtClean="0">
                <a:latin typeface="Arial" pitchFamily="34" charset="0"/>
                <a:cs typeface="Arial" pitchFamily="34" charset="0"/>
              </a:rPr>
              <a:t>Manpower at the periphery is not available, as distribution needs manpower.</a:t>
            </a:r>
          </a:p>
          <a:p>
            <a:pPr lvl="0"/>
            <a:r>
              <a:rPr lang="en-US" sz="2800" dirty="0" smtClean="0">
                <a:latin typeface="Arial" pitchFamily="34" charset="0"/>
                <a:cs typeface="Arial" pitchFamily="34" charset="0"/>
              </a:rPr>
              <a:t>Usually patients insist to write medicines that are available outside and not in DDC.</a:t>
            </a:r>
          </a:p>
          <a:p>
            <a:pPr lvl="0">
              <a:buNone/>
            </a:pPr>
            <a:endParaRPr lang="en-US" sz="2800" dirty="0" smtClean="0">
              <a:latin typeface="Arial" pitchFamily="34" charset="0"/>
              <a:cs typeface="Arial" pitchFamily="34" charset="0"/>
            </a:endParaRPr>
          </a:p>
          <a:p>
            <a:pPr>
              <a:buNone/>
            </a:pPr>
            <a:r>
              <a:rPr lang="en-US" sz="2600" b="1" u="sng" dirty="0" smtClean="0">
                <a:latin typeface="Arial" pitchFamily="34" charset="0"/>
                <a:cs typeface="Arial" pitchFamily="34" charset="0"/>
              </a:rPr>
              <a:t>Recommendations from Medical Officers:</a:t>
            </a:r>
            <a:endParaRPr lang="en-US" sz="2600" dirty="0" smtClean="0">
              <a:latin typeface="Arial" pitchFamily="34" charset="0"/>
              <a:cs typeface="Arial" pitchFamily="34" charset="0"/>
            </a:endParaRPr>
          </a:p>
          <a:p>
            <a:pPr lvl="0"/>
            <a:r>
              <a:rPr lang="en-US" sz="2600" dirty="0" smtClean="0">
                <a:latin typeface="Arial" pitchFamily="34" charset="0"/>
                <a:cs typeface="Arial" pitchFamily="34" charset="0"/>
              </a:rPr>
              <a:t>Perception of patients towards free distribution of drugs should be changed.</a:t>
            </a:r>
          </a:p>
          <a:p>
            <a:pPr lvl="0"/>
            <a:r>
              <a:rPr lang="en-US" sz="2600" dirty="0" smtClean="0">
                <a:latin typeface="Arial" pitchFamily="34" charset="0"/>
                <a:cs typeface="Arial" pitchFamily="34" charset="0"/>
              </a:rPr>
              <a:t>Only indoor patients should be provided drugs free of cost as they can be monitored .For outdoor patients there should be some kind of token money, so that their perception is changed.</a:t>
            </a:r>
          </a:p>
          <a:p>
            <a:pPr lvl="0"/>
            <a:r>
              <a:rPr lang="en-US" sz="2600" dirty="0" smtClean="0">
                <a:latin typeface="Arial" pitchFamily="34" charset="0"/>
                <a:cs typeface="Arial" pitchFamily="34" charset="0"/>
              </a:rPr>
              <a:t>There should be some cap regulating the prices of essential life saving drugs at the medical stores.</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sz="3200" b="1" dirty="0" smtClean="0">
                <a:solidFill>
                  <a:schemeClr val="tx1"/>
                </a:solidFill>
                <a:latin typeface="Arial" pitchFamily="34" charset="0"/>
                <a:cs typeface="Arial" pitchFamily="34" charset="0"/>
              </a:rPr>
              <a:t>DDW Staff Views</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676401"/>
            <a:ext cx="8229600" cy="4648200"/>
          </a:xfrm>
        </p:spPr>
        <p:txBody>
          <a:bodyPr/>
          <a:lstStyle/>
          <a:p>
            <a:pPr lvl="0">
              <a:buNone/>
            </a:pPr>
            <a:r>
              <a:rPr lang="en-US" sz="2400" dirty="0" smtClean="0">
                <a:latin typeface="Arial" pitchFamily="34" charset="0"/>
                <a:cs typeface="Arial" pitchFamily="34" charset="0"/>
              </a:rPr>
              <a:t>As it is a new scheme in Rajasthan, set up is still not according to the guidelines provided. Still temperature maintenance guidelines are not followed.</a:t>
            </a:r>
          </a:p>
          <a:p>
            <a:pPr lvl="0"/>
            <a:r>
              <a:rPr lang="en-US" sz="2400" dirty="0" smtClean="0">
                <a:latin typeface="Arial" pitchFamily="34" charset="0"/>
                <a:cs typeface="Arial" pitchFamily="34" charset="0"/>
              </a:rPr>
              <a:t>To procure drugs usually nursing staff come from the facility instead of pharmacist.</a:t>
            </a:r>
          </a:p>
          <a:p>
            <a:pPr lvl="0"/>
            <a:r>
              <a:rPr lang="en-US" sz="2400" dirty="0" smtClean="0">
                <a:latin typeface="Arial" pitchFamily="34" charset="0"/>
                <a:cs typeface="Arial" pitchFamily="34" charset="0"/>
              </a:rPr>
              <a:t>Fluctuating requirements by the facilities disturbs supply chain.</a:t>
            </a:r>
          </a:p>
          <a:p>
            <a:pPr>
              <a:buNone/>
            </a:pPr>
            <a:r>
              <a:rPr lang="en-US" sz="2400" b="1" u="sng" dirty="0" smtClean="0">
                <a:latin typeface="Arial" pitchFamily="34" charset="0"/>
                <a:cs typeface="Arial" pitchFamily="34" charset="0"/>
              </a:rPr>
              <a:t>Recommendations by DDW Staff:</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Pharmacists should come on the specified dates with justified requirements to procure drugs.</a:t>
            </a:r>
          </a:p>
          <a:p>
            <a:endParaRPr lang="en-US" dirty="0"/>
          </a:p>
        </p:txBody>
      </p:sp>
      <p:sp>
        <p:nvSpPr>
          <p:cNvPr id="4" name="Slide Number Placeholder 3"/>
          <p:cNvSpPr>
            <a:spLocks noGrp="1"/>
          </p:cNvSpPr>
          <p:nvPr>
            <p:ph type="sldNum" sz="quarter" idx="12"/>
          </p:nvPr>
        </p:nvSpPr>
        <p:spPr/>
        <p:txBody>
          <a:bodyPr/>
          <a:lstStyle/>
          <a:p>
            <a:pPr>
              <a:defRPr/>
            </a:pPr>
            <a:fld id="{DE18A0EF-23BD-4D8D-9E19-0D7F275ECF82}"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latin typeface="Arial" pitchFamily="34" charset="0"/>
                <a:cs typeface="Arial" pitchFamily="34" charset="0"/>
              </a:rPr>
              <a:t>Pharmacists Views</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lvl="0"/>
            <a:r>
              <a:rPr lang="en-US" sz="2400" dirty="0" smtClean="0">
                <a:latin typeface="Arial" pitchFamily="34" charset="0"/>
                <a:cs typeface="Arial" pitchFamily="34" charset="0"/>
              </a:rPr>
              <a:t>Work load had been increased; have to go to DDW to procure drugs and then distribute to the sub centers.</a:t>
            </a:r>
          </a:p>
          <a:p>
            <a:pPr lvl="0"/>
            <a:r>
              <a:rPr lang="en-US" sz="2400" dirty="0" smtClean="0">
                <a:latin typeface="Arial" pitchFamily="34" charset="0"/>
                <a:cs typeface="Arial" pitchFamily="34" charset="0"/>
              </a:rPr>
              <a:t>Doctors usually write broad spectrum antibiotics instead of first line antibiotics initially, which ruin patient immunity and even the distribution pattern is affected.</a:t>
            </a:r>
          </a:p>
          <a:p>
            <a:pPr lvl="0"/>
            <a:endParaRPr lang="en-US" sz="2400" dirty="0" smtClean="0">
              <a:latin typeface="Arial" pitchFamily="34" charset="0"/>
              <a:cs typeface="Arial" pitchFamily="34" charset="0"/>
            </a:endParaRPr>
          </a:p>
          <a:p>
            <a:pPr>
              <a:buNone/>
            </a:pPr>
            <a:r>
              <a:rPr lang="en-US" sz="2400" b="1" u="sng" dirty="0" smtClean="0">
                <a:latin typeface="Arial" pitchFamily="34" charset="0"/>
                <a:cs typeface="Arial" pitchFamily="34" charset="0"/>
              </a:rPr>
              <a:t>Recommendations of the Pharmacists:</a:t>
            </a:r>
            <a:endParaRPr lang="en-US" sz="2400" dirty="0" smtClean="0">
              <a:latin typeface="Arial" pitchFamily="34" charset="0"/>
              <a:cs typeface="Arial" pitchFamily="34" charset="0"/>
            </a:endParaRPr>
          </a:p>
          <a:p>
            <a:pPr lvl="0"/>
            <a:r>
              <a:rPr lang="en-US" sz="2400" dirty="0" smtClean="0">
                <a:latin typeface="Arial" pitchFamily="34" charset="0"/>
                <a:cs typeface="Arial" pitchFamily="34" charset="0"/>
              </a:rPr>
              <a:t>Appointment of Pharmacist’s.</a:t>
            </a:r>
          </a:p>
          <a:p>
            <a:pPr lvl="0"/>
            <a:r>
              <a:rPr lang="en-US" sz="2400" dirty="0" smtClean="0">
                <a:latin typeface="Arial" pitchFamily="34" charset="0"/>
                <a:cs typeface="Arial" pitchFamily="34" charset="0"/>
              </a:rPr>
              <a:t>Distribution from DDW to the facility should be the responsibility of the DDW staff.</a:t>
            </a:r>
          </a:p>
          <a:p>
            <a:r>
              <a:rPr lang="en-US" sz="2400" dirty="0" smtClean="0">
                <a:latin typeface="Arial" pitchFamily="34" charset="0"/>
                <a:cs typeface="Arial" pitchFamily="34" charset="0"/>
              </a:rPr>
              <a:t>Prescription audits at regular </a:t>
            </a:r>
            <a:r>
              <a:rPr lang="en-US" sz="2400" dirty="0" smtClean="0">
                <a:latin typeface="Arial" pitchFamily="34" charset="0"/>
                <a:cs typeface="Arial" pitchFamily="34" charset="0"/>
              </a:rPr>
              <a:t>intervals.</a:t>
            </a:r>
            <a:endParaRPr lang="en-US" sz="2400" dirty="0">
              <a:latin typeface="Arial" pitchFamily="34" charset="0"/>
              <a:cs typeface="Arial" pitchFamily="34" charset="0"/>
            </a:endParaRPr>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1"/>
                </a:solidFill>
                <a:cs typeface="Arial" pitchFamily="34" charset="0"/>
              </a:rPr>
              <a:t>Recommendations</a:t>
            </a:r>
            <a:r>
              <a:rPr lang="en-US" dirty="0" smtClean="0"/>
              <a:t/>
            </a:r>
            <a:br>
              <a:rPr lang="en-US" dirty="0" smtClean="0"/>
            </a:br>
            <a:endParaRPr lang="en-US" dirty="0"/>
          </a:p>
        </p:txBody>
      </p:sp>
      <p:sp>
        <p:nvSpPr>
          <p:cNvPr id="3" name="Content Placeholder 2"/>
          <p:cNvSpPr>
            <a:spLocks noGrp="1"/>
          </p:cNvSpPr>
          <p:nvPr>
            <p:ph idx="1"/>
          </p:nvPr>
        </p:nvSpPr>
        <p:spPr>
          <a:xfrm>
            <a:off x="457200" y="1447801"/>
            <a:ext cx="8229600" cy="4876800"/>
          </a:xfrm>
        </p:spPr>
        <p:txBody>
          <a:bodyPr>
            <a:normAutofit fontScale="85000" lnSpcReduction="10000"/>
          </a:bodyPr>
          <a:lstStyle/>
          <a:p>
            <a:pPr lvl="0"/>
            <a:r>
              <a:rPr lang="en-US" dirty="0" smtClean="0">
                <a:latin typeface="Arial" pitchFamily="34" charset="0"/>
                <a:cs typeface="Arial" pitchFamily="34" charset="0"/>
              </a:rPr>
              <a:t>Allocation of amount for PHCs, CHCs, and District Hospitals etc. should be upwardly revised after discussion with the facility in charge</a:t>
            </a:r>
            <a:r>
              <a:rPr lang="en-US" i="1" dirty="0" smtClean="0">
                <a:latin typeface="Arial" pitchFamily="34" charset="0"/>
                <a:cs typeface="Arial" pitchFamily="34" charset="0"/>
              </a:rPr>
              <a:t>.</a:t>
            </a:r>
            <a:endParaRPr lang="en-US" dirty="0" smtClean="0">
              <a:latin typeface="Arial" pitchFamily="34" charset="0"/>
              <a:cs typeface="Arial" pitchFamily="34" charset="0"/>
            </a:endParaRPr>
          </a:p>
          <a:p>
            <a:pPr lvl="0"/>
            <a:r>
              <a:rPr lang="en-US" dirty="0" smtClean="0">
                <a:latin typeface="Arial" pitchFamily="34" charset="0"/>
                <a:cs typeface="Arial" pitchFamily="34" charset="0"/>
              </a:rPr>
              <a:t>Prescription audit should be done at regular intervals for regular monitoring the efficacy of the scheme.</a:t>
            </a:r>
          </a:p>
          <a:p>
            <a:pPr lvl="0"/>
            <a:r>
              <a:rPr lang="en-US" dirty="0" smtClean="0">
                <a:latin typeface="Arial" pitchFamily="34" charset="0"/>
                <a:cs typeface="Arial" pitchFamily="34" charset="0"/>
              </a:rPr>
              <a:t>Proper supply chain management should be administrated.</a:t>
            </a:r>
          </a:p>
          <a:p>
            <a:pPr lvl="0"/>
            <a:r>
              <a:rPr lang="en-US" dirty="0" smtClean="0">
                <a:latin typeface="Arial" pitchFamily="34" charset="0"/>
                <a:cs typeface="Arial" pitchFamily="34" charset="0"/>
              </a:rPr>
              <a:t>Recruitment of pharmacist, so that work load is distributed.</a:t>
            </a:r>
          </a:p>
          <a:p>
            <a:pPr lvl="0"/>
            <a:r>
              <a:rPr lang="en-US" dirty="0" smtClean="0">
                <a:latin typeface="Arial" pitchFamily="34" charset="0"/>
                <a:cs typeface="Arial" pitchFamily="34" charset="0"/>
              </a:rPr>
              <a:t>DDW should be maintained according to the laid guidelines so that quality medicines are delivered.</a:t>
            </a:r>
          </a:p>
          <a:p>
            <a:pPr lvl="0"/>
            <a:r>
              <a:rPr lang="en-US" dirty="0" smtClean="0">
                <a:latin typeface="Arial" pitchFamily="34" charset="0"/>
                <a:cs typeface="Arial" pitchFamily="34" charset="0"/>
              </a:rPr>
              <a:t>DDW temperature should be regulated so that quality drugs are delivered to the patients.</a:t>
            </a:r>
          </a:p>
          <a:p>
            <a:pPr lvl="0"/>
            <a:r>
              <a:rPr lang="en-US" dirty="0" smtClean="0">
                <a:latin typeface="Arial" pitchFamily="34" charset="0"/>
                <a:cs typeface="Arial" pitchFamily="34" charset="0"/>
              </a:rPr>
              <a:t>Provider Perception is also a major concern they are still resistant to change, so doctors and pharmacists should be motivated to prescribe generic drugs.</a:t>
            </a:r>
          </a:p>
          <a:p>
            <a:pPr lvl="0"/>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5181600"/>
          </a:xfrm>
        </p:spPr>
        <p:txBody>
          <a:bodyPr>
            <a:noAutofit/>
          </a:bodyPr>
          <a:lstStyle/>
          <a:p>
            <a:r>
              <a:rPr lang="en-US" sz="2400" dirty="0" smtClean="0">
                <a:latin typeface="Arial" pitchFamily="34" charset="0"/>
                <a:cs typeface="Arial" pitchFamily="34" charset="0"/>
              </a:rPr>
              <a:t>Up till now Patients Perception about RMSCL is not clear so proper means of awareness should be given to the patients so that patients take benefit of the scheme. </a:t>
            </a:r>
          </a:p>
          <a:p>
            <a:pPr lvl="0"/>
            <a:r>
              <a:rPr lang="en-US" sz="2400" dirty="0" smtClean="0">
                <a:latin typeface="Arial" pitchFamily="34" charset="0"/>
                <a:cs typeface="Arial" pitchFamily="34" charset="0"/>
              </a:rPr>
              <a:t>Forecasting at the facility level should be done properly so that only required medicines taken from warehouse.</a:t>
            </a:r>
          </a:p>
          <a:p>
            <a:pPr lvl="0"/>
            <a:r>
              <a:rPr lang="en-US" sz="2400" dirty="0" smtClean="0">
                <a:latin typeface="Arial" pitchFamily="34" charset="0"/>
                <a:cs typeface="Arial" pitchFamily="34" charset="0"/>
              </a:rPr>
              <a:t>Not for sale should be written on every tablet so that pilferage is not there.</a:t>
            </a:r>
          </a:p>
          <a:p>
            <a:pPr lvl="0"/>
            <a:r>
              <a:rPr lang="en-US" sz="2400" dirty="0" smtClean="0">
                <a:latin typeface="Arial" pitchFamily="34" charset="0"/>
                <a:cs typeface="Arial" pitchFamily="34" charset="0"/>
              </a:rPr>
              <a:t>Procurement orders should be placed to meet out 4 months need and 2 months pipeline stock according to the laid guideline.</a:t>
            </a:r>
          </a:p>
          <a:p>
            <a:pPr lvl="0"/>
            <a:r>
              <a:rPr lang="en-US" sz="2400" dirty="0" smtClean="0">
                <a:latin typeface="Arial" pitchFamily="34" charset="0"/>
                <a:cs typeface="Arial" pitchFamily="34" charset="0"/>
              </a:rPr>
              <a:t>Awareness regarding the quality of medicines should be provided to the patients.</a:t>
            </a:r>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Limitations of the Study</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lstStyle/>
          <a:p>
            <a:pPr lvl="0"/>
            <a:r>
              <a:rPr lang="en-US" sz="2800" dirty="0" smtClean="0">
                <a:latin typeface="Arial" pitchFamily="34" charset="0"/>
                <a:cs typeface="Arial" pitchFamily="34" charset="0"/>
              </a:rPr>
              <a:t>Only one facility at each level was selected to make inference.</a:t>
            </a:r>
          </a:p>
          <a:p>
            <a:pPr lvl="0"/>
            <a:r>
              <a:rPr lang="en-US" sz="2800" dirty="0" smtClean="0">
                <a:latin typeface="Arial" pitchFamily="34" charset="0"/>
                <a:cs typeface="Arial" pitchFamily="34" charset="0"/>
              </a:rPr>
              <a:t>Number of patients at each facility was not equal, which might have affected the study results.</a:t>
            </a:r>
          </a:p>
          <a:p>
            <a:pPr lvl="0"/>
            <a:r>
              <a:rPr lang="en-US" sz="2800" dirty="0" smtClean="0">
                <a:latin typeface="Arial" pitchFamily="34" charset="0"/>
                <a:cs typeface="Arial" pitchFamily="34" charset="0"/>
              </a:rPr>
              <a:t>As the scheme is launched on 2 Oct, 2011 full implementation is not there.</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E18A0EF-23BD-4D8D-9E19-0D7F275ECF82}"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b="1" dirty="0" smtClean="0">
                <a:solidFill>
                  <a:schemeClr val="tx1"/>
                </a:solidFill>
                <a:cs typeface="Arial" pitchFamily="34" charset="0"/>
              </a:rPr>
              <a:t>References</a:t>
            </a:r>
            <a:endParaRPr lang="en-US" sz="3600" b="1" dirty="0">
              <a:solidFill>
                <a:schemeClr val="tx1"/>
              </a:solidFill>
              <a:cs typeface="Arial" pitchFamily="34" charset="0"/>
            </a:endParaRPr>
          </a:p>
        </p:txBody>
      </p:sp>
      <p:sp>
        <p:nvSpPr>
          <p:cNvPr id="3" name="Content Placeholder 2"/>
          <p:cNvSpPr>
            <a:spLocks noGrp="1"/>
          </p:cNvSpPr>
          <p:nvPr>
            <p:ph idx="1"/>
          </p:nvPr>
        </p:nvSpPr>
        <p:spPr>
          <a:xfrm>
            <a:off x="457200" y="1600201"/>
            <a:ext cx="8229600" cy="4495800"/>
          </a:xfrm>
        </p:spPr>
        <p:txBody>
          <a:bodyPr/>
          <a:lstStyle/>
          <a:p>
            <a:pPr lvl="0">
              <a:buNone/>
            </a:pPr>
            <a:r>
              <a:rPr lang="en-US" sz="1600" b="1" dirty="0" err="1" smtClean="0">
                <a:latin typeface="Arial" pitchFamily="34" charset="0"/>
                <a:cs typeface="Arial" pitchFamily="34" charset="0"/>
              </a:rPr>
              <a:t>C</a:t>
            </a:r>
            <a:r>
              <a:rPr lang="en-US" sz="1600" dirty="0" err="1" smtClean="0">
                <a:latin typeface="Arial" pitchFamily="34" charset="0"/>
                <a:cs typeface="Arial" pitchFamily="34" charset="0"/>
              </a:rPr>
              <a:t>haudhury</a:t>
            </a:r>
            <a:r>
              <a:rPr lang="en-US" sz="1600" dirty="0" smtClean="0">
                <a:latin typeface="Arial" pitchFamily="34" charset="0"/>
                <a:cs typeface="Arial" pitchFamily="34" charset="0"/>
              </a:rPr>
              <a:t> R., </a:t>
            </a:r>
            <a:r>
              <a:rPr lang="en-US" sz="1600" dirty="0" err="1" smtClean="0">
                <a:latin typeface="Arial" pitchFamily="34" charset="0"/>
                <a:cs typeface="Arial" pitchFamily="34" charset="0"/>
              </a:rPr>
              <a:t>Parameswar</a:t>
            </a:r>
            <a:r>
              <a:rPr lang="en-US" sz="1600" dirty="0" smtClean="0">
                <a:latin typeface="Arial" pitchFamily="34" charset="0"/>
                <a:cs typeface="Arial" pitchFamily="34" charset="0"/>
              </a:rPr>
              <a:t> R., ‘</a:t>
            </a:r>
            <a:r>
              <a:rPr lang="en-US" sz="1600" i="1" dirty="0" smtClean="0">
                <a:latin typeface="Arial" pitchFamily="34" charset="0"/>
                <a:cs typeface="Arial" pitchFamily="34" charset="0"/>
              </a:rPr>
              <a:t>Quality medicines for the poor: experience of the Delhi </a:t>
            </a:r>
            <a:r>
              <a:rPr lang="en-US" sz="1600" i="1" dirty="0" err="1" smtClean="0">
                <a:latin typeface="Arial" pitchFamily="34" charset="0"/>
                <a:cs typeface="Arial" pitchFamily="34" charset="0"/>
              </a:rPr>
              <a:t>programme</a:t>
            </a:r>
            <a:r>
              <a:rPr lang="en-US" sz="1600" i="1" dirty="0" smtClean="0">
                <a:latin typeface="Arial" pitchFamily="34" charset="0"/>
                <a:cs typeface="Arial" pitchFamily="34" charset="0"/>
              </a:rPr>
              <a:t> on rational use of drugs’, (2005).</a:t>
            </a:r>
            <a:r>
              <a:rPr lang="en-US" sz="1600" dirty="0" smtClean="0">
                <a:latin typeface="Arial" pitchFamily="34" charset="0"/>
                <a:cs typeface="Arial" pitchFamily="34" charset="0"/>
              </a:rPr>
              <a:t> Health Policy and Planning 20(2), Oxford University Press.</a:t>
            </a:r>
          </a:p>
          <a:p>
            <a:pPr>
              <a:buNone/>
            </a:pPr>
            <a:r>
              <a:rPr lang="en-US" sz="1600" dirty="0" smtClean="0">
                <a:latin typeface="Arial" pitchFamily="34" charset="0"/>
                <a:cs typeface="Arial" pitchFamily="34" charset="0"/>
              </a:rPr>
              <a:t> </a:t>
            </a:r>
          </a:p>
          <a:p>
            <a:pPr lvl="0">
              <a:buNone/>
            </a:pPr>
            <a:r>
              <a:rPr lang="en-US" sz="1600" b="1" dirty="0" smtClean="0">
                <a:latin typeface="Arial" pitchFamily="34" charset="0"/>
                <a:cs typeface="Arial" pitchFamily="34" charset="0"/>
              </a:rPr>
              <a:t>D</a:t>
            </a:r>
            <a:r>
              <a:rPr lang="en-US" sz="1600" dirty="0" smtClean="0">
                <a:latin typeface="Arial" pitchFamily="34" charset="0"/>
                <a:cs typeface="Arial" pitchFamily="34" charset="0"/>
              </a:rPr>
              <a:t>SPRUD (Delhi Society for Promotion of Rational use of Drugs), ‘Aims and Objectives’,(2012).</a:t>
            </a:r>
          </a:p>
          <a:p>
            <a:pPr>
              <a:buNone/>
            </a:pPr>
            <a:r>
              <a:rPr lang="en-US" sz="1600" dirty="0" smtClean="0">
                <a:latin typeface="Arial" pitchFamily="34" charset="0"/>
                <a:cs typeface="Arial" pitchFamily="34" charset="0"/>
              </a:rPr>
              <a:t>	[Access on: 23 Feb, 2012] [Available on:]</a:t>
            </a:r>
          </a:p>
          <a:p>
            <a:pPr>
              <a:buNone/>
            </a:pPr>
            <a:r>
              <a:rPr lang="en-US" sz="1600" dirty="0" smtClean="0">
                <a:latin typeface="Arial" pitchFamily="34" charset="0"/>
                <a:cs typeface="Arial" pitchFamily="34" charset="0"/>
              </a:rPr>
              <a:t>	http://www.dsprud.org/objectives.html</a:t>
            </a:r>
          </a:p>
          <a:p>
            <a:pPr>
              <a:buNone/>
            </a:pPr>
            <a:r>
              <a:rPr lang="en-US" sz="1600" dirty="0" smtClean="0">
                <a:latin typeface="Arial" pitchFamily="34" charset="0"/>
                <a:cs typeface="Arial" pitchFamily="34" charset="0"/>
              </a:rPr>
              <a:t> </a:t>
            </a:r>
          </a:p>
          <a:p>
            <a:pPr lvl="0">
              <a:buNone/>
            </a:pPr>
            <a:r>
              <a:rPr lang="en-US" sz="1600" b="1" dirty="0" smtClean="0">
                <a:latin typeface="Arial" pitchFamily="34" charset="0"/>
                <a:cs typeface="Arial" pitchFamily="34" charset="0"/>
              </a:rPr>
              <a:t>K</a:t>
            </a:r>
            <a:r>
              <a:rPr lang="en-US" sz="1600" dirty="0" smtClean="0">
                <a:latin typeface="Arial" pitchFamily="34" charset="0"/>
                <a:cs typeface="Arial" pitchFamily="34" charset="0"/>
              </a:rPr>
              <a:t>MSCL (Kerala Medical Service Corporation Limited), ‘Drugs’, (2012).</a:t>
            </a:r>
          </a:p>
          <a:p>
            <a:pPr>
              <a:buNone/>
            </a:pPr>
            <a:r>
              <a:rPr lang="en-US" sz="1600" dirty="0" smtClean="0">
                <a:latin typeface="Arial" pitchFamily="34" charset="0"/>
                <a:cs typeface="Arial" pitchFamily="34" charset="0"/>
              </a:rPr>
              <a:t>	[Access on: 20 Feb, 2012] [Available on:]</a:t>
            </a:r>
          </a:p>
          <a:p>
            <a:pPr>
              <a:buNone/>
            </a:pPr>
            <a:r>
              <a:rPr lang="en-US" sz="1600" dirty="0" smtClean="0">
                <a:latin typeface="Arial" pitchFamily="34" charset="0"/>
                <a:cs typeface="Arial" pitchFamily="34" charset="0"/>
              </a:rPr>
              <a:t>	http://www.kmscl.kerala.gov.in/kmscl-drugs.php</a:t>
            </a:r>
          </a:p>
          <a:p>
            <a:pPr>
              <a:buNone/>
            </a:pPr>
            <a:endParaRPr lang="en-US" sz="1600" dirty="0" smtClean="0">
              <a:latin typeface="Arial" pitchFamily="34" charset="0"/>
              <a:cs typeface="Arial" pitchFamily="34" charset="0"/>
            </a:endParaRPr>
          </a:p>
          <a:p>
            <a:pPr lvl="0">
              <a:buNone/>
            </a:pPr>
            <a:r>
              <a:rPr lang="en-US" sz="1600" b="1" dirty="0" smtClean="0">
                <a:latin typeface="Arial" pitchFamily="34" charset="0"/>
                <a:cs typeface="Arial" pitchFamily="34" charset="0"/>
              </a:rPr>
              <a:t>T</a:t>
            </a:r>
            <a:r>
              <a:rPr lang="en-US" sz="1600" dirty="0" smtClean="0">
                <a:latin typeface="Arial" pitchFamily="34" charset="0"/>
                <a:cs typeface="Arial" pitchFamily="34" charset="0"/>
              </a:rPr>
              <a:t>NMSC (</a:t>
            </a:r>
            <a:r>
              <a:rPr lang="en-US" sz="1600" dirty="0" err="1" smtClean="0">
                <a:latin typeface="Arial" pitchFamily="34" charset="0"/>
                <a:cs typeface="Arial" pitchFamily="34" charset="0"/>
              </a:rPr>
              <a:t>Tamilnadu</a:t>
            </a:r>
            <a:r>
              <a:rPr lang="en-US" sz="1600" dirty="0" smtClean="0">
                <a:latin typeface="Arial" pitchFamily="34" charset="0"/>
                <a:cs typeface="Arial" pitchFamily="34" charset="0"/>
              </a:rPr>
              <a:t> Medical Service Corporation Limited), ‘Services’, (2012).</a:t>
            </a:r>
          </a:p>
          <a:p>
            <a:pPr>
              <a:buNone/>
            </a:pPr>
            <a:r>
              <a:rPr lang="en-US" sz="1600" dirty="0" smtClean="0">
                <a:latin typeface="Arial" pitchFamily="34" charset="0"/>
                <a:cs typeface="Arial" pitchFamily="34" charset="0"/>
              </a:rPr>
              <a:t>	[Access on: 16 Feb, 2012] [Available on:]</a:t>
            </a:r>
          </a:p>
          <a:p>
            <a:pPr>
              <a:buNone/>
            </a:pPr>
            <a:r>
              <a:rPr lang="en-US" sz="1600" dirty="0" smtClean="0">
                <a:latin typeface="Arial" pitchFamily="34" charset="0"/>
                <a:cs typeface="Arial" pitchFamily="34" charset="0"/>
              </a:rPr>
              <a:t>	 http://www.tnmsc.com/tnmsc/new/html/services.php</a:t>
            </a:r>
          </a:p>
          <a:p>
            <a:pPr>
              <a:buNone/>
            </a:pPr>
            <a:r>
              <a:rPr lang="en-US" sz="1600" dirty="0" smtClean="0"/>
              <a:t> </a:t>
            </a:r>
          </a:p>
          <a:p>
            <a:pPr>
              <a:buNone/>
            </a:pPr>
            <a:endParaRPr lang="en-US" sz="1600" dirty="0" smtClean="0">
              <a:latin typeface="Arial" pitchFamily="34" charset="0"/>
              <a:cs typeface="Arial" pitchFamily="34" charset="0"/>
            </a:endParaRPr>
          </a:p>
          <a:p>
            <a:pPr>
              <a:buNone/>
            </a:pPr>
            <a:r>
              <a:rPr lang="en-US" sz="1200" b="1" i="1" dirty="0" smtClean="0">
                <a:latin typeface="Arial" pitchFamily="34" charset="0"/>
                <a:cs typeface="Arial" pitchFamily="34" charset="0"/>
              </a:rPr>
              <a:t> </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DE18A0EF-23BD-4D8D-9E19-0D7F275ECF82}"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16736"/>
            <a:ext cx="4343400" cy="2569464"/>
          </a:xfrm>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40B01E89-C332-4383-8069-82CC28722E3B}" type="slidenum">
              <a:rPr lang="en-US" smtClean="0"/>
              <a:pPr/>
              <a:t>57</a:t>
            </a:fld>
            <a:endParaRPr 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47800"/>
          </a:xfrm>
        </p:spPr>
        <p:txBody>
          <a:bodyPr>
            <a:normAutofit/>
          </a:bodyPr>
          <a:lstStyle/>
          <a:p>
            <a:r>
              <a:rPr lang="en-US" sz="3200" dirty="0" smtClean="0">
                <a:solidFill>
                  <a:schemeClr val="bg1"/>
                </a:solidFill>
                <a:cs typeface="Arial" pitchFamily="34" charset="0"/>
              </a:rPr>
              <a:t>Functioning of RMSC and Patient Satisfaction</a:t>
            </a:r>
            <a:endParaRPr lang="en-US" sz="3200" dirty="0">
              <a:solidFill>
                <a:schemeClr val="bg1"/>
              </a:solidFill>
              <a:cs typeface="Arial" pitchFamily="34" charset="0"/>
            </a:endParaRPr>
          </a:p>
        </p:txBody>
      </p:sp>
      <p:pic>
        <p:nvPicPr>
          <p:cNvPr id="4" name="Picture 4" descr="p3.png"/>
          <p:cNvPicPr>
            <a:picLocks noChangeAspect="1"/>
          </p:cNvPicPr>
          <p:nvPr/>
        </p:nvPicPr>
        <p:blipFill>
          <a:blip r:embed="rId2" cstate="print"/>
          <a:srcRect/>
          <a:stretch>
            <a:fillRect/>
          </a:stretch>
        </p:blipFill>
        <p:spPr bwMode="auto">
          <a:xfrm>
            <a:off x="0" y="5867400"/>
            <a:ext cx="9144000" cy="990600"/>
          </a:xfrm>
          <a:prstGeom prst="rect">
            <a:avLst/>
          </a:prstGeom>
          <a:noFill/>
          <a:ln w="9525">
            <a:noFill/>
            <a:miter lim="800000"/>
            <a:headEnd/>
            <a:tailEnd/>
          </a:ln>
        </p:spPr>
      </p:pic>
      <p:pic>
        <p:nvPicPr>
          <p:cNvPr id="5" name="Picture 8" descr="prese-1"/>
          <p:cNvPicPr>
            <a:picLocks noChangeAspect="1" noChangeArrowheads="1"/>
          </p:cNvPicPr>
          <p:nvPr/>
        </p:nvPicPr>
        <p:blipFill>
          <a:blip r:embed="rId3" cstate="print"/>
          <a:srcRect/>
          <a:stretch>
            <a:fillRect/>
          </a:stretch>
        </p:blipFill>
        <p:spPr bwMode="auto">
          <a:xfrm>
            <a:off x="2438400" y="152400"/>
            <a:ext cx="4038600" cy="2222500"/>
          </a:xfrm>
          <a:prstGeom prst="rect">
            <a:avLst/>
          </a:prstGeom>
          <a:noFill/>
          <a:ln w="9525">
            <a:noFill/>
            <a:miter lim="800000"/>
            <a:headEnd/>
            <a:tailEnd/>
          </a:ln>
        </p:spPr>
      </p:pic>
      <p:pic>
        <p:nvPicPr>
          <p:cNvPr id="6" name="Picture 11" descr="G:\RMSC Logo.png"/>
          <p:cNvPicPr>
            <a:picLocks noChangeAspect="1" noChangeArrowheads="1"/>
          </p:cNvPicPr>
          <p:nvPr/>
        </p:nvPicPr>
        <p:blipFill>
          <a:blip r:embed="rId4" cstate="print"/>
          <a:srcRect/>
          <a:stretch>
            <a:fillRect/>
          </a:stretch>
        </p:blipFill>
        <p:spPr bwMode="auto">
          <a:xfrm>
            <a:off x="3962400" y="4267200"/>
            <a:ext cx="1076325" cy="107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6</a:t>
            </a:fld>
            <a:endParaRPr lang="en-US"/>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bg1"/>
                </a:solidFill>
                <a:cs typeface="Arial" pitchFamily="34" charset="0"/>
              </a:rPr>
              <a:t>Functioning of RMSC</a:t>
            </a:r>
            <a:endParaRPr lang="en-US" sz="4000" dirty="0">
              <a:solidFill>
                <a:schemeClr val="bg1"/>
              </a:solidFill>
              <a:cs typeface="Arial" pitchFamily="34" charset="0"/>
            </a:endParaRPr>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8" descr="people-rajasthan"/>
          <p:cNvPicPr>
            <a:picLocks noChangeAspect="1" noChangeArrowheads="1"/>
          </p:cNvPicPr>
          <p:nvPr/>
        </p:nvPicPr>
        <p:blipFill>
          <a:blip r:embed="rId3" cstate="print"/>
          <a:srcRect/>
          <a:stretch>
            <a:fillRect/>
          </a:stretch>
        </p:blipFill>
        <p:spPr bwMode="auto">
          <a:xfrm>
            <a:off x="0" y="4876800"/>
            <a:ext cx="2514600" cy="1981200"/>
          </a:xfrm>
          <a:prstGeom prst="rect">
            <a:avLst/>
          </a:prstGeom>
          <a:noFill/>
          <a:ln w="9525">
            <a:noFill/>
            <a:miter lim="800000"/>
            <a:headEnd/>
            <a:tailEnd/>
          </a:ln>
        </p:spPr>
      </p:pic>
      <p:pic>
        <p:nvPicPr>
          <p:cNvPr id="6" name="Picture 1" descr="D:\HMIS-ISSP\SMS-Jaipur\SMS Photos\02042009041.jpg"/>
          <p:cNvPicPr>
            <a:picLocks noChangeAspect="1" noChangeArrowheads="1"/>
          </p:cNvPicPr>
          <p:nvPr/>
        </p:nvPicPr>
        <p:blipFill>
          <a:blip r:embed="rId4" cstate="print"/>
          <a:srcRect t="13605" b="7121"/>
          <a:stretch>
            <a:fillRect/>
          </a:stretch>
        </p:blipFill>
        <p:spPr bwMode="auto">
          <a:xfrm>
            <a:off x="6477000" y="4876801"/>
            <a:ext cx="2667000" cy="1981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0B01E89-C332-4383-8069-82CC28722E3B}" type="slidenum">
              <a:rPr lang="en-US" smtClean="0"/>
              <a:pPr/>
              <a:t>7</a:t>
            </a:fld>
            <a:endParaRPr lang="en-US"/>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cs typeface="Arial" pitchFamily="34" charset="0"/>
              </a:rPr>
              <a:t>RMSC</a:t>
            </a:r>
            <a:endParaRPr lang="en-US" sz="3600" b="1" dirty="0">
              <a:solidFill>
                <a:schemeClr val="tx1"/>
              </a:solidFill>
              <a:cs typeface="Arial" pitchFamily="34" charset="0"/>
            </a:endParaRPr>
          </a:p>
        </p:txBody>
      </p:sp>
      <p:sp>
        <p:nvSpPr>
          <p:cNvPr id="3" name="Content Placeholder 2"/>
          <p:cNvSpPr>
            <a:spLocks noGrp="1"/>
          </p:cNvSpPr>
          <p:nvPr>
            <p:ph idx="1"/>
          </p:nvPr>
        </p:nvSpPr>
        <p:spPr/>
        <p:txBody>
          <a:bodyPr/>
          <a:lstStyle/>
          <a:p>
            <a:pPr>
              <a:lnSpc>
                <a:spcPct val="200000"/>
              </a:lnSpc>
            </a:pPr>
            <a:r>
              <a:rPr lang="en-US" sz="2400" dirty="0" smtClean="0">
                <a:latin typeface="Arial" pitchFamily="34" charset="0"/>
                <a:cs typeface="Arial" pitchFamily="34" charset="0"/>
              </a:rPr>
              <a:t>Chief Ministers Budget Announcement 2011-12</a:t>
            </a:r>
          </a:p>
          <a:p>
            <a:pPr>
              <a:lnSpc>
                <a:spcPct val="200000"/>
              </a:lnSpc>
            </a:pPr>
            <a:r>
              <a:rPr lang="en-US" sz="2400" dirty="0" smtClean="0">
                <a:latin typeface="Arial" pitchFamily="34" charset="0"/>
                <a:cs typeface="Arial" pitchFamily="34" charset="0"/>
              </a:rPr>
              <a:t>Started in April 2011 </a:t>
            </a:r>
          </a:p>
          <a:p>
            <a:pPr>
              <a:lnSpc>
                <a:spcPct val="200000"/>
              </a:lnSpc>
            </a:pPr>
            <a:r>
              <a:rPr lang="en-US" sz="2400" dirty="0" smtClean="0">
                <a:latin typeface="Arial" pitchFamily="34" charset="0"/>
                <a:cs typeface="Arial" pitchFamily="34" charset="0"/>
              </a:rPr>
              <a:t>Registered on  May  </a:t>
            </a:r>
            <a:r>
              <a:rPr lang="en-US" dirty="0" smtClean="0">
                <a:latin typeface="Arial" pitchFamily="34" charset="0"/>
                <a:cs typeface="Arial" pitchFamily="34" charset="0"/>
              </a:rPr>
              <a:t>04 , 2011</a:t>
            </a:r>
          </a:p>
          <a:p>
            <a:endParaRPr lang="en-US" dirty="0"/>
          </a:p>
        </p:txBody>
      </p:sp>
      <p:pic>
        <p:nvPicPr>
          <p:cNvPr id="4" name="Picture 3" descr="IMG_0045"/>
          <p:cNvPicPr>
            <a:picLocks noChangeAspect="1" noChangeArrowheads="1"/>
          </p:cNvPicPr>
          <p:nvPr/>
        </p:nvPicPr>
        <p:blipFill>
          <a:blip r:embed="rId2" cstate="print"/>
          <a:srcRect/>
          <a:stretch>
            <a:fillRect/>
          </a:stretch>
        </p:blipFill>
        <p:spPr bwMode="auto">
          <a:xfrm>
            <a:off x="5181600" y="3733800"/>
            <a:ext cx="3962400" cy="3124200"/>
          </a:xfrm>
          <a:prstGeom prst="rect">
            <a:avLst/>
          </a:prstGeom>
          <a:noFill/>
          <a:ln w="9525">
            <a:noFill/>
            <a:miter lim="800000"/>
            <a:headEnd/>
            <a:tailEnd/>
          </a:ln>
        </p:spPr>
      </p:pic>
      <p:pic>
        <p:nvPicPr>
          <p:cNvPr id="5" name="Picture 11" descr="G:\RMSC Logo.png"/>
          <p:cNvPicPr>
            <a:picLocks noChangeAspect="1" noChangeArrowheads="1"/>
          </p:cNvPicPr>
          <p:nvPr/>
        </p:nvPicPr>
        <p:blipFill>
          <a:blip r:embed="rId3" cstate="print"/>
          <a:srcRect/>
          <a:stretch>
            <a:fillRect/>
          </a:stretch>
        </p:blipFill>
        <p:spPr bwMode="auto">
          <a:xfrm>
            <a:off x="8067675" y="0"/>
            <a:ext cx="1076325" cy="1076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a:bodyPr>
          <a:lstStyle/>
          <a:p>
            <a:r>
              <a:rPr lang="en-US" sz="3600" b="1" dirty="0" smtClean="0">
                <a:solidFill>
                  <a:schemeClr val="tx1"/>
                </a:solidFill>
                <a:cs typeface="Lucida Sans Unicode" pitchFamily="34" charset="0"/>
              </a:rPr>
              <a:t>Primary Objective</a:t>
            </a:r>
            <a:endParaRPr lang="en-US" sz="3600" b="1" dirty="0">
              <a:solidFill>
                <a:schemeClr val="tx1"/>
              </a:solidFill>
            </a:endParaRPr>
          </a:p>
        </p:txBody>
      </p:sp>
      <p:sp>
        <p:nvSpPr>
          <p:cNvPr id="3" name="Content Placeholder 2"/>
          <p:cNvSpPr>
            <a:spLocks noGrp="1"/>
          </p:cNvSpPr>
          <p:nvPr>
            <p:ph idx="1"/>
          </p:nvPr>
        </p:nvSpPr>
        <p:spPr/>
        <p:txBody>
          <a:bodyPr/>
          <a:lstStyle/>
          <a:p>
            <a:pPr indent="-44450" algn="just">
              <a:buNone/>
              <a:defRPr/>
            </a:pPr>
            <a:r>
              <a:rPr lang="en-US" sz="2400" dirty="0" smtClean="0">
                <a:latin typeface="Arial" charset="0"/>
                <a:cs typeface="Arial" charset="0"/>
              </a:rPr>
              <a:t>To deliver Quality Drugs, Medicines, Surgical, Suture items and other medical equipments  in time to the Government Medical Institutions</a:t>
            </a:r>
          </a:p>
          <a:p>
            <a:pPr indent="19050" algn="just">
              <a:buNone/>
              <a:defRPr/>
            </a:pPr>
            <a:endParaRPr lang="en-US" sz="2400" dirty="0" smtClean="0">
              <a:latin typeface="Arial" charset="0"/>
              <a:cs typeface="Arial" charset="0"/>
            </a:endParaRPr>
          </a:p>
          <a:p>
            <a:pPr marL="222250" indent="-107950" algn="just">
              <a:buNone/>
              <a:defRPr/>
            </a:pPr>
            <a:r>
              <a:rPr lang="en-US" sz="2400" dirty="0" smtClean="0">
                <a:latin typeface="Arial" charset="0"/>
                <a:cs typeface="Arial" charset="0"/>
              </a:rPr>
              <a:t> Free Supply of commonly used drugs to all patients from Oct 02, 2011.</a:t>
            </a:r>
          </a:p>
          <a:p>
            <a:endParaRPr lang="en-US" dirty="0"/>
          </a:p>
        </p:txBody>
      </p:sp>
      <p:pic>
        <p:nvPicPr>
          <p:cNvPr id="4" name="Picture 11" descr="G:\RMSC Logo.png"/>
          <p:cNvPicPr>
            <a:picLocks noChangeAspect="1" noChangeArrowheads="1"/>
          </p:cNvPicPr>
          <p:nvPr/>
        </p:nvPicPr>
        <p:blipFill>
          <a:blip r:embed="rId2" cstate="print"/>
          <a:srcRect/>
          <a:stretch>
            <a:fillRect/>
          </a:stretch>
        </p:blipFill>
        <p:spPr bwMode="auto">
          <a:xfrm>
            <a:off x="8067675" y="0"/>
            <a:ext cx="1076325" cy="1076325"/>
          </a:xfrm>
          <a:prstGeom prst="rect">
            <a:avLst/>
          </a:prstGeom>
          <a:noFill/>
          <a:ln w="9525">
            <a:noFill/>
            <a:miter lim="800000"/>
            <a:headEnd/>
            <a:tailEnd/>
          </a:ln>
        </p:spPr>
      </p:pic>
      <p:pic>
        <p:nvPicPr>
          <p:cNvPr id="5" name="Picture 4" descr="p1.jpg"/>
          <p:cNvPicPr>
            <a:picLocks noChangeAspect="1"/>
          </p:cNvPicPr>
          <p:nvPr/>
        </p:nvPicPr>
        <p:blipFill>
          <a:blip r:embed="rId3" cstate="print"/>
          <a:srcRect/>
          <a:stretch>
            <a:fillRect/>
          </a:stretch>
        </p:blipFill>
        <p:spPr bwMode="auto">
          <a:xfrm>
            <a:off x="5943600" y="5410200"/>
            <a:ext cx="3200400" cy="1447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E18A0EF-23BD-4D8D-9E19-0D7F275ECF82}"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RMSC-Dr.Yadav</Template>
  <TotalTime>697</TotalTime>
  <Words>2177</Words>
  <Application>Microsoft Office PowerPoint</Application>
  <PresentationFormat>On-screen Show (4:3)</PresentationFormat>
  <Paragraphs>476</Paragraphs>
  <Slides>57</Slides>
  <Notes>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State Institute of Health and Family Welfare</vt:lpstr>
      <vt:lpstr>Flow of Presentation</vt:lpstr>
      <vt:lpstr>Organizational Profile </vt:lpstr>
      <vt:lpstr>Unique Features </vt:lpstr>
      <vt:lpstr>Internship Work</vt:lpstr>
      <vt:lpstr>Functioning of RMSC and Patient Satisfaction</vt:lpstr>
      <vt:lpstr>Functioning of RMSC</vt:lpstr>
      <vt:lpstr>RMSC</vt:lpstr>
      <vt:lpstr>Primary Objective</vt:lpstr>
      <vt:lpstr>Slide 10</vt:lpstr>
      <vt:lpstr>Need of RMSC</vt:lpstr>
      <vt:lpstr>Slide 12</vt:lpstr>
      <vt:lpstr>Slide 13</vt:lpstr>
      <vt:lpstr>RMSC</vt:lpstr>
      <vt:lpstr>Price Difference in Medicines</vt:lpstr>
      <vt:lpstr>Key Functions </vt:lpstr>
      <vt:lpstr>Slide 17</vt:lpstr>
      <vt:lpstr>RMSC-Structure</vt:lpstr>
      <vt:lpstr>Slide 19</vt:lpstr>
      <vt:lpstr>Patient Satisfaction</vt:lpstr>
      <vt:lpstr>Rationale of the Study </vt:lpstr>
      <vt:lpstr>Objectives of the Study </vt:lpstr>
      <vt:lpstr>Approach </vt:lpstr>
      <vt:lpstr>Sampling</vt:lpstr>
      <vt:lpstr>Sample Size </vt:lpstr>
      <vt:lpstr>Study Tools </vt:lpstr>
      <vt:lpstr>Patients were interviewed on the parameters </vt:lpstr>
      <vt:lpstr>Observation </vt:lpstr>
      <vt:lpstr>Category of Patients </vt:lpstr>
      <vt:lpstr>Gender of Patient </vt:lpstr>
      <vt:lpstr>Disease of Patients </vt:lpstr>
      <vt:lpstr>Time Taken at Registration Counter and to visit doctor </vt:lpstr>
      <vt:lpstr>Time Taken by Doctor  </vt:lpstr>
      <vt:lpstr>Patients Gone to DDC  </vt:lpstr>
      <vt:lpstr>Reason why Patients not go to DDC</vt:lpstr>
      <vt:lpstr>Time taken to Receive Medicines</vt:lpstr>
      <vt:lpstr>Reason why more time was taken </vt:lpstr>
      <vt:lpstr>Medicines received from DDC</vt:lpstr>
      <vt:lpstr>  Reason for fewer medicines received</vt:lpstr>
      <vt:lpstr>DDC Location</vt:lpstr>
      <vt:lpstr>Opinion about RMSCL</vt:lpstr>
      <vt:lpstr>RMSC-Not Good Scheme</vt:lpstr>
      <vt:lpstr>Benefits of RMSCL</vt:lpstr>
      <vt:lpstr>Behavior of Provider</vt:lpstr>
      <vt:lpstr>  DDC Location and Patient Satisfaction </vt:lpstr>
      <vt:lpstr>Time Taken and Patient Satisfaction</vt:lpstr>
      <vt:lpstr>Impact of RMSCL on number of OPD patients in Jaipuria Hospital</vt:lpstr>
      <vt:lpstr>Impact of RMSCL on number of OPD patients in Sanganer Hospital</vt:lpstr>
      <vt:lpstr>Medical Officers /Providers views </vt:lpstr>
      <vt:lpstr>Slide 50</vt:lpstr>
      <vt:lpstr>DDW Staff Views</vt:lpstr>
      <vt:lpstr>Pharmacists Views </vt:lpstr>
      <vt:lpstr>Recommendations </vt:lpstr>
      <vt:lpstr>Slide 54</vt:lpstr>
      <vt:lpstr>Limitations of the Study </vt:lpstr>
      <vt:lpstr>References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IIHMR</dc:creator>
  <cp:lastModifiedBy>IIHMR</cp:lastModifiedBy>
  <cp:revision>84</cp:revision>
  <dcterms:created xsi:type="dcterms:W3CDTF">2012-04-28T16:43:42Z</dcterms:created>
  <dcterms:modified xsi:type="dcterms:W3CDTF">2012-05-07T02:30:51Z</dcterms:modified>
</cp:coreProperties>
</file>