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arun\Desktop\TD%20REPORT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Identity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Sheet1!$D$3</c:f>
              <c:strCache>
                <c:ptCount val="1"/>
                <c:pt idx="0">
                  <c:v>Percentage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Sheet1!$C$4:$C$5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Sheet1!$D$4:$D$5</c:f>
              <c:numCache>
                <c:formatCode>0%</c:formatCode>
                <c:ptCount val="2"/>
                <c:pt idx="0">
                  <c:v>0.76000000000000045</c:v>
                </c:pt>
                <c:pt idx="1">
                  <c:v>0.2400000000000001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B57A7-249C-42D3-A23D-C421E9C90B43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81796-DD58-4883-99B4-F6C5378F6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8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81796-DD58-4883-99B4-F6C5378F6C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88939E-6834-4941-903D-D170BB485DD6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E49F13-85DD-4347-8390-716B8D753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8939E-6834-4941-903D-D170BB485DD6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E49F13-85DD-4347-8390-716B8D753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788939E-6834-4941-903D-D170BB485DD6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E49F13-85DD-4347-8390-716B8D753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8939E-6834-4941-903D-D170BB485DD6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E49F13-85DD-4347-8390-716B8D753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88939E-6834-4941-903D-D170BB485DD6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E49F13-85DD-4347-8390-716B8D753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8939E-6834-4941-903D-D170BB485DD6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E49F13-85DD-4347-8390-716B8D753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8939E-6834-4941-903D-D170BB485DD6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E49F13-85DD-4347-8390-716B8D753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8939E-6834-4941-903D-D170BB485DD6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E49F13-85DD-4347-8390-716B8D753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88939E-6834-4941-903D-D170BB485DD6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E49F13-85DD-4347-8390-716B8D753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8939E-6834-4941-903D-D170BB485DD6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E49F13-85DD-4347-8390-716B8D753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8939E-6834-4941-903D-D170BB485DD6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E49F13-85DD-4347-8390-716B8D753C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788939E-6834-4941-903D-D170BB485DD6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E49F13-85DD-4347-8390-716B8D753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“Implementation of recent marketing standards in Hospital- Assessment of trends used in Park group of hospitals.”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By : </a:t>
            </a:r>
            <a:r>
              <a:rPr lang="en-US" sz="2400" dirty="0" err="1" smtClean="0">
                <a:latin typeface="Arial Rounded MT Bold" pitchFamily="34" charset="0"/>
              </a:rPr>
              <a:t>Dr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Taru</a:t>
            </a:r>
            <a:r>
              <a:rPr lang="en-US" sz="2400" dirty="0" err="1" smtClean="0">
                <a:latin typeface="Arial Rounded MT Bold" pitchFamily="34" charset="0"/>
              </a:rPr>
              <a:t>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Deshmukh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438400"/>
          </a:xfrm>
        </p:spPr>
        <p:txBody>
          <a:bodyPr/>
          <a:lstStyle/>
          <a:p>
            <a:r>
              <a:rPr lang="en-US" dirty="0" smtClean="0"/>
              <a:t>RESULTS &amp; FINDINGS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Period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52180"/>
            <a:ext cx="8001000" cy="430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1905000"/>
            <a:ext cx="6702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17526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1828800"/>
            <a:ext cx="746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2209800"/>
            <a:ext cx="7391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2209800"/>
            <a:ext cx="7467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981200"/>
            <a:ext cx="762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21336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914400" y="1676400"/>
          <a:ext cx="6248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Park Group of Hospitals</a:t>
            </a:r>
          </a:p>
          <a:p>
            <a:r>
              <a:rPr lang="en-US" dirty="0" smtClean="0"/>
              <a:t>Mission: “To deliver state-of-the-art personalized healthcare services to people of all social and economic background and achieve highest level of patient satisfaction.”</a:t>
            </a:r>
          </a:p>
          <a:p>
            <a:endParaRPr lang="en-US" dirty="0" smtClean="0"/>
          </a:p>
          <a:p>
            <a:r>
              <a:rPr lang="en-US" dirty="0" smtClean="0"/>
              <a:t>Vision: “To be a leading name in the healthcare sector by providing holistic healthcare at affordable cost.”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905000"/>
            <a:ext cx="716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1981200"/>
            <a:ext cx="708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</a:t>
            </a:r>
            <a:r>
              <a:rPr lang="en-US" dirty="0" smtClean="0"/>
              <a:t>ethods by which use you provide quality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Motivating employees to be efficient, dedicated and loyal to the organization. </a:t>
            </a:r>
          </a:p>
          <a:p>
            <a:r>
              <a:rPr lang="en-US" dirty="0" smtClean="0"/>
              <a:t>Offering regular on-job training of employees to ensure continuous improvement in health care. </a:t>
            </a:r>
          </a:p>
          <a:p>
            <a:r>
              <a:rPr lang="en-US" dirty="0" smtClean="0"/>
              <a:t>Utilizing services of professional competent medical consultants. </a:t>
            </a:r>
          </a:p>
          <a:p>
            <a:r>
              <a:rPr lang="en-US" dirty="0" smtClean="0"/>
              <a:t>Use of latest technology.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it possible for medical websites are skilled designed </a:t>
            </a:r>
          </a:p>
          <a:p>
            <a:r>
              <a:rPr lang="en-US" dirty="0" smtClean="0"/>
              <a:t>Just remember to use medical SEO </a:t>
            </a:r>
          </a:p>
          <a:p>
            <a:r>
              <a:rPr lang="en-US" dirty="0" smtClean="0"/>
              <a:t>Use article advertising </a:t>
            </a:r>
          </a:p>
          <a:p>
            <a:r>
              <a:rPr lang="en-US" dirty="0" smtClean="0"/>
              <a:t>Use video advertising </a:t>
            </a:r>
          </a:p>
          <a:p>
            <a:r>
              <a:rPr lang="en-US" dirty="0" smtClean="0"/>
              <a:t>Creating awareness through Campaigning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Customers need to be made aware of the existence of the service offered.  Promotion includes advertising, personal selling, sales promotion and publicity. Hospitals do not normally undertake aggressive promotion; they rely a lot on a favorable word of mouth.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•	</a:t>
            </a:r>
            <a:r>
              <a:rPr lang="en-US" dirty="0" err="1" smtClean="0"/>
              <a:t>Aaker</a:t>
            </a:r>
            <a:r>
              <a:rPr lang="en-US" dirty="0" smtClean="0"/>
              <a:t>, D. A. (1996). Building Strong Brands. New York: Free Press.</a:t>
            </a:r>
          </a:p>
          <a:p>
            <a:pPr>
              <a:buNone/>
            </a:pPr>
            <a:r>
              <a:rPr lang="en-US" dirty="0" smtClean="0"/>
              <a:t>•	</a:t>
            </a:r>
            <a:r>
              <a:rPr lang="en-US" dirty="0" err="1" smtClean="0"/>
              <a:t>Aaker</a:t>
            </a:r>
            <a:r>
              <a:rPr lang="en-US" dirty="0" smtClean="0"/>
              <a:t>, D. A., &amp; </a:t>
            </a:r>
            <a:r>
              <a:rPr lang="en-US" dirty="0" err="1" smtClean="0"/>
              <a:t>Joachimsthaler</a:t>
            </a:r>
            <a:r>
              <a:rPr lang="en-US" dirty="0" smtClean="0"/>
              <a:t>, E. (2000a). Brand Leadership. New York: Free Press.</a:t>
            </a:r>
          </a:p>
          <a:p>
            <a:pPr>
              <a:buNone/>
            </a:pPr>
            <a:r>
              <a:rPr lang="en-US" dirty="0" smtClean="0"/>
              <a:t>•	</a:t>
            </a:r>
            <a:r>
              <a:rPr lang="en-US" dirty="0" err="1" smtClean="0"/>
              <a:t>Aaker</a:t>
            </a:r>
            <a:r>
              <a:rPr lang="en-US" dirty="0" smtClean="0"/>
              <a:t>, D. A., &amp; </a:t>
            </a:r>
            <a:r>
              <a:rPr lang="en-US" dirty="0" err="1" smtClean="0"/>
              <a:t>Joachimsthaler</a:t>
            </a:r>
            <a:r>
              <a:rPr lang="en-US" dirty="0" smtClean="0"/>
              <a:t>, E. (2000b). The brand relationship spectrum: The key to the brand architecture challenge, California Management Review, 42(4), 8-23.</a:t>
            </a:r>
          </a:p>
          <a:p>
            <a:pPr>
              <a:buNone/>
            </a:pPr>
            <a:r>
              <a:rPr lang="en-US" dirty="0" smtClean="0"/>
              <a:t>•	Berry, L. L. (2000). Cultivating service brand equity, Journal of the Academy of Marketing Science, 28(1), 128-137.</a:t>
            </a:r>
          </a:p>
          <a:p>
            <a:pPr>
              <a:buNone/>
            </a:pPr>
            <a:r>
              <a:rPr lang="en-US" dirty="0" smtClean="0"/>
              <a:t>•	</a:t>
            </a:r>
            <a:r>
              <a:rPr lang="en-US" dirty="0" err="1" smtClean="0"/>
              <a:t>Blackett</a:t>
            </a:r>
            <a:r>
              <a:rPr lang="en-US" dirty="0" smtClean="0"/>
              <a:t>, T. and N. Russell (2000). Co-branding - the science of alliance. Journal of Brand Management 7(3): 161-170.</a:t>
            </a:r>
          </a:p>
          <a:p>
            <a:r>
              <a:rPr lang="en-US" dirty="0" err="1" smtClean="0"/>
              <a:t>Chernatony</a:t>
            </a:r>
            <a:r>
              <a:rPr lang="en-US" dirty="0" smtClean="0"/>
              <a:t>, L. d., &amp; Riley, F. D. O. (1999). Experts’ views about defining services brands and the principles of services branding, Journal of Business Research, 46, 181-92.</a:t>
            </a:r>
          </a:p>
          <a:p>
            <a:r>
              <a:rPr lang="en-US" dirty="0" smtClean="0"/>
              <a:t>Desai, K. K. and K. L. Keller (2002). The effects of ingredient branding strategies on host brand extendibility. Journal of Marketing 66(January): 73-93.</a:t>
            </a:r>
          </a:p>
          <a:p>
            <a:r>
              <a:rPr lang="en-US" dirty="0" err="1" smtClean="0"/>
              <a:t>Hoeffler</a:t>
            </a:r>
            <a:r>
              <a:rPr lang="en-US" dirty="0" smtClean="0"/>
              <a:t>, S., &amp; Keller, K. L. (2002). Building brand equity through corporate societal marketing, Journal of Public Policy and Marketing, 21(1), 78-89.</a:t>
            </a:r>
          </a:p>
          <a:p>
            <a:pPr lvl="0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http://en.wikipedia.org/wiki/Healthcare_in_India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http://www.nature.com/nm/journal/v9/n4/full/nm0403-377a.html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http://www.cbc.ca/news/background/healthcare/medicaltourism.html 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http://timesofindia.indiatimes.com/More_options_for_health_insurance/articleshow/1982238.cms 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http://www.who.int/mediacentre/factsheets/fs172/en/index.html 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http://www.indiatogether.org/2007/jan/hlt-hltcare.htm </a:t>
            </a:r>
          </a:p>
          <a:p>
            <a:pPr lvl="0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http://www.deloitte.com/dtt/whitepaper/0,1017,sid%253D34239%2526cid%253D71669,00.html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REFLECTION FROM INTERNSHIP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Arranging for camps, live shows, talks and continuing medical education (CME’s) programmes.</a:t>
            </a:r>
          </a:p>
          <a:p>
            <a:r>
              <a:rPr lang="en-US" dirty="0" smtClean="0"/>
              <a:t>Keeping the hospital website current and updated.</a:t>
            </a:r>
          </a:p>
          <a:p>
            <a:r>
              <a:rPr lang="en-US" dirty="0" smtClean="0"/>
              <a:t>Designing logos, charts, pamphlets, and brochures necessary for staff and patients education.</a:t>
            </a:r>
          </a:p>
          <a:p>
            <a:r>
              <a:rPr lang="en-US" dirty="0" smtClean="0"/>
              <a:t>Empanelment with PSU’s, TPA, and other agencies for enhancing business.</a:t>
            </a:r>
          </a:p>
          <a:p>
            <a:r>
              <a:rPr lang="en-US" dirty="0" smtClean="0"/>
              <a:t>Tie up with hospitals and doctors (small nursing homes) for referral and diagnostics.</a:t>
            </a:r>
          </a:p>
          <a:p>
            <a:r>
              <a:rPr lang="en-US" dirty="0" smtClean="0"/>
              <a:t>Maintenance of public relations and networking inside and outside the hospital.</a:t>
            </a:r>
          </a:p>
          <a:p>
            <a:r>
              <a:rPr lang="en-US" dirty="0" smtClean="0"/>
              <a:t>Updates about the competitive organizations.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1) To assess the trends used in organization for marketing.</a:t>
            </a:r>
          </a:p>
          <a:p>
            <a:pPr>
              <a:buNone/>
            </a:pPr>
            <a:r>
              <a:rPr lang="en-US" dirty="0" smtClean="0"/>
              <a:t>2) To know the employees view about marketing of hospital.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Study Design: Analytical study</a:t>
            </a:r>
          </a:p>
          <a:p>
            <a:r>
              <a:rPr lang="en-US" dirty="0" smtClean="0"/>
              <a:t>Sampling method: Purposive sampling</a:t>
            </a:r>
          </a:p>
          <a:p>
            <a:r>
              <a:rPr lang="en-US" dirty="0" smtClean="0"/>
              <a:t>Sample size : 50</a:t>
            </a:r>
          </a:p>
          <a:p>
            <a:r>
              <a:rPr lang="en-US" dirty="0" smtClean="0"/>
              <a:t>Tools used to collect data:      </a:t>
            </a:r>
          </a:p>
          <a:p>
            <a:pPr>
              <a:buNone/>
            </a:pPr>
            <a:r>
              <a:rPr lang="en-US" dirty="0" smtClean="0"/>
              <a:t>Primary Data</a:t>
            </a:r>
          </a:p>
          <a:p>
            <a:pPr>
              <a:buNone/>
            </a:pPr>
            <a:r>
              <a:rPr lang="en-US" dirty="0" smtClean="0"/>
              <a:t>1.	Questionnaire</a:t>
            </a:r>
          </a:p>
          <a:p>
            <a:pPr>
              <a:buNone/>
            </a:pPr>
            <a:r>
              <a:rPr lang="en-US" dirty="0" smtClean="0"/>
              <a:t>2.	Personal interview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Secondary Data:</a:t>
            </a:r>
          </a:p>
          <a:p>
            <a:pPr>
              <a:buNone/>
            </a:pPr>
            <a:r>
              <a:rPr lang="en-US" dirty="0" smtClean="0"/>
              <a:t>1.	Newspapers and Journals </a:t>
            </a:r>
          </a:p>
          <a:p>
            <a:pPr>
              <a:buNone/>
            </a:pPr>
            <a:r>
              <a:rPr lang="en-US" dirty="0" smtClean="0"/>
              <a:t>2.	Online reference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Study Area : Gurgaon and Delhi</a:t>
            </a: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MIX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</a:p>
          <a:p>
            <a:r>
              <a:rPr lang="en-US" dirty="0" smtClean="0"/>
              <a:t>Price</a:t>
            </a:r>
          </a:p>
          <a:p>
            <a:r>
              <a:rPr lang="en-US" dirty="0" smtClean="0"/>
              <a:t>Place</a:t>
            </a:r>
          </a:p>
          <a:p>
            <a:r>
              <a:rPr lang="en-US" dirty="0" smtClean="0"/>
              <a:t>Promotion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to create favorable positioning to the 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Reliability </a:t>
            </a:r>
          </a:p>
          <a:p>
            <a:r>
              <a:rPr lang="en-US" dirty="0" smtClean="0"/>
              <a:t>Prices </a:t>
            </a:r>
          </a:p>
          <a:p>
            <a:r>
              <a:rPr lang="en-US" dirty="0" smtClean="0"/>
              <a:t>Reputation of doctors </a:t>
            </a:r>
          </a:p>
          <a:p>
            <a:r>
              <a:rPr lang="en-US" dirty="0" smtClean="0"/>
              <a:t>Quality of equipment </a:t>
            </a:r>
          </a:p>
          <a:p>
            <a:r>
              <a:rPr lang="en-US" dirty="0" smtClean="0"/>
              <a:t>Number of supporting specialties </a:t>
            </a:r>
          </a:p>
          <a:p>
            <a:r>
              <a:rPr lang="en-US" dirty="0" smtClean="0"/>
              <a:t>Amount and quality of miscellaneous services like catering, housekeeping, etc. </a:t>
            </a:r>
          </a:p>
          <a:p>
            <a:r>
              <a:rPr lang="en-US" dirty="0" smtClean="0"/>
              <a:t>Distance from the house </a:t>
            </a:r>
          </a:p>
          <a:p>
            <a:r>
              <a:rPr lang="en-US" dirty="0" smtClean="0"/>
              <a:t>Recommendations from someone </a:t>
            </a:r>
          </a:p>
          <a:p>
            <a:r>
              <a:rPr lang="en-US" dirty="0" smtClean="0"/>
              <a:t>Who will pay for the treatment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Hospital Marketing &amp; 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 Optimization (SEO) </a:t>
            </a:r>
          </a:p>
          <a:p>
            <a:r>
              <a:rPr lang="en-US" dirty="0" smtClean="0"/>
              <a:t>Print Advertising </a:t>
            </a:r>
          </a:p>
          <a:p>
            <a:r>
              <a:rPr lang="en-US" dirty="0" smtClean="0"/>
              <a:t>Brochures </a:t>
            </a:r>
          </a:p>
          <a:p>
            <a:r>
              <a:rPr lang="en-US" dirty="0" smtClean="0"/>
              <a:t>Email Marketing Campaigns </a:t>
            </a:r>
          </a:p>
          <a:p>
            <a:r>
              <a:rPr lang="en-US" dirty="0" smtClean="0"/>
              <a:t>Publishing in Newspapers &amp; Magazines </a:t>
            </a:r>
          </a:p>
          <a:p>
            <a:r>
              <a:rPr lang="en-US" dirty="0" smtClean="0"/>
              <a:t>Logo Design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Traditional Health Care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3151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125</TotalTime>
  <Words>432</Words>
  <Application>Microsoft Office PowerPoint</Application>
  <PresentationFormat>On-screen Show (4:3)</PresentationFormat>
  <Paragraphs>92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Opulent</vt:lpstr>
      <vt:lpstr>“Implementation of recent marketing standards in Hospital- Assessment of trends used in Park group of hospitals.”</vt:lpstr>
      <vt:lpstr>ORGANIZATION PROFILE</vt:lpstr>
      <vt:lpstr>REFLECTION FROM INTERNSHIP</vt:lpstr>
      <vt:lpstr>OBJECTIVE OF THE STUDY</vt:lpstr>
      <vt:lpstr>RESEARCH  METHODOLOGY</vt:lpstr>
      <vt:lpstr>MARKETING MIX</vt:lpstr>
      <vt:lpstr>Factors to create favorable positioning to the Hospital</vt:lpstr>
      <vt:lpstr>Hospital Marketing &amp; Branding</vt:lpstr>
      <vt:lpstr>The Traditional Health Care Structure</vt:lpstr>
      <vt:lpstr>RESULTS &amp; FINDINGS</vt:lpstr>
      <vt:lpstr>Working Period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 by which use you provide quality service</vt:lpstr>
      <vt:lpstr>6. RECOMMENDATIONS</vt:lpstr>
      <vt:lpstr>CONCLUSION</vt:lpstr>
      <vt:lpstr>REFERENCES</vt:lpstr>
      <vt:lpstr>THANK YOU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“Implementation of recent marketing standards in Hospital- Assessment of trends used in Park group of hospitals.”</dc:title>
  <dc:creator>iihmr</dc:creator>
  <cp:lastModifiedBy>Bhushan</cp:lastModifiedBy>
  <cp:revision>12</cp:revision>
  <dcterms:created xsi:type="dcterms:W3CDTF">2012-05-06T17:32:12Z</dcterms:created>
  <dcterms:modified xsi:type="dcterms:W3CDTF">2012-05-18T05:24:45Z</dcterms:modified>
</cp:coreProperties>
</file>