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43797264472375852"/>
          <c:y val="4.3650793650793711E-2"/>
          <c:w val="0.42106046526793062"/>
          <c:h val="0.70217597800274967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Low Risk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Other Bias</c:v>
                </c:pt>
                <c:pt idx="1">
                  <c:v>Selective reporting (Reporting Bias)</c:v>
                </c:pt>
                <c:pt idx="2">
                  <c:v>Incomplete output data  (Attrition Bias)</c:v>
                </c:pt>
                <c:pt idx="3">
                  <c:v>Blinding (Performance and Detection Bias)</c:v>
                </c:pt>
                <c:pt idx="4">
                  <c:v>Allocation concealment (Selection Bias)</c:v>
                </c:pt>
                <c:pt idx="5">
                  <c:v>Random sequence generation (Selection Bias)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Unclear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Other Bias</c:v>
                </c:pt>
                <c:pt idx="1">
                  <c:v>Selective reporting (Reporting Bias)</c:v>
                </c:pt>
                <c:pt idx="2">
                  <c:v>Incomplete output data  (Attrition Bias)</c:v>
                </c:pt>
                <c:pt idx="3">
                  <c:v>Blinding (Performance and Detection Bias)</c:v>
                </c:pt>
                <c:pt idx="4">
                  <c:v>Allocation concealment (Selection Bias)</c:v>
                </c:pt>
                <c:pt idx="5">
                  <c:v>Random sequence generation (Selection Bias)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</c:v>
                </c:pt>
                <c:pt idx="1">
                  <c:v>8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High Risk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Other Bias</c:v>
                </c:pt>
                <c:pt idx="1">
                  <c:v>Selective reporting (Reporting Bias)</c:v>
                </c:pt>
                <c:pt idx="2">
                  <c:v>Incomplete output data  (Attrition Bias)</c:v>
                </c:pt>
                <c:pt idx="3">
                  <c:v>Blinding (Performance and Detection Bias)</c:v>
                </c:pt>
                <c:pt idx="4">
                  <c:v>Allocation concealment (Selection Bias)</c:v>
                </c:pt>
                <c:pt idx="5">
                  <c:v>Random sequence generation (Selection Bias)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overlap val="100"/>
        <c:axId val="94287744"/>
        <c:axId val="94360704"/>
      </c:barChart>
      <c:catAx>
        <c:axId val="94287744"/>
        <c:scaling>
          <c:orientation val="minMax"/>
        </c:scaling>
        <c:axPos val="l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94360704"/>
        <c:crosses val="autoZero"/>
        <c:auto val="1"/>
        <c:lblAlgn val="ctr"/>
        <c:lblOffset val="100"/>
      </c:catAx>
      <c:valAx>
        <c:axId val="94360704"/>
        <c:scaling>
          <c:orientation val="minMax"/>
        </c:scaling>
        <c:axPos val="b"/>
        <c:majorGridlines/>
        <c:numFmt formatCode="0%" sourceLinked="1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942877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51FA5BB-0788-4322-B333-50D47C9C312F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D863EEF-2EA1-4C4A-AFD8-1D1F7EFB660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685800"/>
            <a:ext cx="7620000" cy="1905000"/>
          </a:xfrm>
        </p:spPr>
        <p:txBody>
          <a:bodyPr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“Role of oral zinc in treatment of acute diarrhea in children under 5 year of age in South-Asia and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specifically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India: A systematic review of Randomized controlled trial”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00800" y="48006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man Old Style" pitchFamily="18" charset="0"/>
              </a:rPr>
              <a:t>Presented By:</a:t>
            </a:r>
          </a:p>
          <a:p>
            <a:r>
              <a:rPr lang="en-US" sz="2000" dirty="0" err="1" smtClean="0">
                <a:latin typeface="Bookman Old Style" pitchFamily="18" charset="0"/>
              </a:rPr>
              <a:t>Prashant</a:t>
            </a:r>
            <a:r>
              <a:rPr lang="en-US" sz="2000" dirty="0">
                <a:latin typeface="Bookman Old Style" pitchFamily="18" charset="0"/>
              </a:rPr>
              <a:t> </a:t>
            </a:r>
            <a:r>
              <a:rPr lang="en-US" sz="2000" dirty="0" err="1" smtClean="0">
                <a:latin typeface="Bookman Old Style" pitchFamily="18" charset="0"/>
              </a:rPr>
              <a:t>Pathak</a:t>
            </a:r>
            <a:endParaRPr lang="en-US" sz="2000" dirty="0">
              <a:latin typeface="Bookman Old Style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4419600"/>
            <a:ext cx="274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Bookman Old Style" pitchFamily="18" charset="0"/>
              </a:rPr>
              <a:t>Mentors:</a:t>
            </a:r>
          </a:p>
          <a:p>
            <a:r>
              <a:rPr lang="en-US" sz="2000" dirty="0" smtClean="0">
                <a:latin typeface="Bookman Old Style" pitchFamily="18" charset="0"/>
              </a:rPr>
              <a:t>Dr. </a:t>
            </a:r>
            <a:r>
              <a:rPr lang="en-US" sz="2000" dirty="0" err="1" smtClean="0">
                <a:latin typeface="Bookman Old Style" pitchFamily="18" charset="0"/>
              </a:rPr>
              <a:t>Nitish</a:t>
            </a:r>
            <a:r>
              <a:rPr lang="en-US" sz="2000" dirty="0" smtClean="0">
                <a:latin typeface="Bookman Old Style" pitchFamily="18" charset="0"/>
              </a:rPr>
              <a:t> </a:t>
            </a:r>
            <a:r>
              <a:rPr lang="en-US" sz="2000" dirty="0" err="1" smtClean="0">
                <a:latin typeface="Bookman Old Style" pitchFamily="18" charset="0"/>
              </a:rPr>
              <a:t>Dogra</a:t>
            </a:r>
            <a:endParaRPr lang="en-US" sz="2000" dirty="0" smtClean="0">
              <a:latin typeface="Bookman Old Style" pitchFamily="18" charset="0"/>
            </a:endParaRPr>
          </a:p>
          <a:p>
            <a:r>
              <a:rPr lang="en-US" sz="2000" dirty="0" smtClean="0">
                <a:latin typeface="Bookman Old Style" pitchFamily="18" charset="0"/>
              </a:rPr>
              <a:t>Dr. </a:t>
            </a:r>
            <a:r>
              <a:rPr lang="en-US" sz="2000" dirty="0" err="1" smtClean="0">
                <a:latin typeface="Bookman Old Style" pitchFamily="18" charset="0"/>
              </a:rPr>
              <a:t>Anuradha</a:t>
            </a:r>
            <a:r>
              <a:rPr lang="en-US" sz="2000" dirty="0" smtClean="0">
                <a:latin typeface="Bookman Old Style" pitchFamily="18" charset="0"/>
              </a:rPr>
              <a:t> Jain</a:t>
            </a:r>
          </a:p>
          <a:p>
            <a:r>
              <a:rPr lang="en-US" sz="2000" dirty="0" smtClean="0">
                <a:latin typeface="Bookman Old Style" pitchFamily="18" charset="0"/>
              </a:rPr>
              <a:t>Dr. Rajesh </a:t>
            </a:r>
            <a:r>
              <a:rPr lang="en-US" sz="2000" dirty="0" err="1" smtClean="0">
                <a:latin typeface="Bookman Old Style" pitchFamily="18" charset="0"/>
              </a:rPr>
              <a:t>Khanna</a:t>
            </a:r>
            <a:endParaRPr lang="en-US" sz="2000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l="19500" t="13353" r="3333" b="9792"/>
          <a:stretch>
            <a:fillRect/>
          </a:stretch>
        </p:blipFill>
        <p:spPr bwMode="auto">
          <a:xfrm>
            <a:off x="0" y="762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828800" y="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  <a:latin typeface="Century" pitchFamily="18" charset="0"/>
              </a:rPr>
              <a:t>Average</a:t>
            </a:r>
            <a:r>
              <a:rPr lang="en-US" u="sng" dirty="0" smtClean="0">
                <a:solidFill>
                  <a:schemeClr val="accent6">
                    <a:lumMod val="50000"/>
                  </a:schemeClr>
                </a:solidFill>
              </a:rPr>
              <a:t> duration of diarrhea (India)</a:t>
            </a:r>
            <a:endParaRPr lang="en-US" u="sng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l="20353" t="25071" r="3205" b="17379"/>
          <a:stretch>
            <a:fillRect/>
          </a:stretch>
        </p:blipFill>
        <p:spPr bwMode="auto">
          <a:xfrm>
            <a:off x="0" y="1066801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52600" y="228600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25000"/>
                  </a:schemeClr>
                </a:solidFill>
              </a:rPr>
              <a:t>Diarrhea at day 3 (South-Asian Countries)</a:t>
            </a:r>
            <a:endParaRPr lang="en-US" u="sng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/>
          <a:srcRect l="19000" t="18694" r="17500" b="5935"/>
          <a:stretch>
            <a:fillRect/>
          </a:stretch>
        </p:blipFill>
        <p:spPr bwMode="auto">
          <a:xfrm>
            <a:off x="0" y="838200"/>
            <a:ext cx="91439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209800" y="2286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25000"/>
                  </a:schemeClr>
                </a:solidFill>
              </a:rPr>
              <a:t>Adverse Events (Vomiting) India</a:t>
            </a:r>
            <a:endParaRPr lang="en-US" u="sng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-1" y="838194"/>
          <a:ext cx="9144001" cy="6066899"/>
        </p:xfrm>
        <a:graphic>
          <a:graphicData uri="http://schemas.openxmlformats.org/drawingml/2006/table">
            <a:tbl>
              <a:tblPr/>
              <a:tblGrid>
                <a:gridCol w="2367320"/>
                <a:gridCol w="993913"/>
                <a:gridCol w="1286968"/>
                <a:gridCol w="2895600"/>
                <a:gridCol w="1600200"/>
              </a:tblGrid>
              <a:tr h="4547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Times New Roman"/>
                        </a:rPr>
                        <a:t>Outcome or Subgroup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Studies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Participants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Statistical Method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b="1">
                          <a:latin typeface="Times New Roman"/>
                          <a:ea typeface="Calibri"/>
                          <a:cs typeface="Times New Roman"/>
                        </a:rPr>
                        <a:t>Effect Estimate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1.1Average diarrhea duration in India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1984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-2.14 [-6.44, 2.16]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1.1.1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&lt;6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22.80 [-0.48, 46.08]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1.1.2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&gt;6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1350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-1.64 [-6.51, 3.22]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1.1.3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&lt; and &gt; 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-8.80 [-18.77, 1.17]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1.2 Diarrhe on 3 day India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0.91 [0.75, 1.10]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1.2.1 Age &lt;6 months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0.91 [0.75, 1.10]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1.3 Diarrhea on 5 Day India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1566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0.77 [0.58, 1.04]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1.3.1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&gt;6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0.95 [0.62, 1.45]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1.3.2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&lt; and &gt; 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0.11 [0.01, 0.88]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1.4 Diarrhea on 7th day India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1934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1.04 [0.80, 1.34]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1.4.1 Age &lt;6 months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1.31 [0.93, 1.84]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1.4.2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&gt;6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1300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0.83 [0.59, 1.18]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08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1.4.3 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Age &lt; and &gt; 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266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0.64 [0.37, 1.12]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03" marR="514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67000" y="304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25000"/>
                  </a:schemeClr>
                </a:solidFill>
              </a:rPr>
              <a:t>Results from India </a:t>
            </a:r>
            <a:endParaRPr lang="en-US" u="sng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2209800"/>
          <a:ext cx="9144000" cy="3429000"/>
        </p:xfrm>
        <a:graphic>
          <a:graphicData uri="http://schemas.openxmlformats.org/drawingml/2006/table">
            <a:tbl>
              <a:tblPr/>
              <a:tblGrid>
                <a:gridCol w="2367321"/>
                <a:gridCol w="993913"/>
                <a:gridCol w="1286966"/>
                <a:gridCol w="2895600"/>
                <a:gridCol w="1600200"/>
              </a:tblGrid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1.5 Stool Frequency (Stools/ day)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1223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-0.11 [-0.40, 0.19]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1.5.1 Age &lt;6 months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368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0.00 [-0.66, 0.66]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1.5.2 Age &gt;6 months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855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Mean Difference (IV,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-0.13 [-0.46, 0.20]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1.6 Vomiting India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898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0.79 [0.66, 0.94]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1.6.1 Age &gt;6 months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452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1.46 [1.09, 1.95]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1.6.2 Age &lt; and &gt; 6 months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446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Risk Ratio (M-H, Fixed, 95% CI)</a:t>
                      </a:r>
                      <a:endParaRPr lang="en-US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0.47 [0.37, 0.59]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676400"/>
          <a:ext cx="9144000" cy="561975"/>
        </p:xfrm>
        <a:graphic>
          <a:graphicData uri="http://schemas.openxmlformats.org/drawingml/2006/table">
            <a:tbl>
              <a:tblPr/>
              <a:tblGrid>
                <a:gridCol w="2367320"/>
                <a:gridCol w="993913"/>
                <a:gridCol w="1286967"/>
                <a:gridCol w="2895600"/>
                <a:gridCol w="1600200"/>
              </a:tblGrid>
              <a:tr h="56197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Outcome or Subgroup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Studies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Participants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Statistical Method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Effect Estimate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667000" y="304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 smtClean="0">
                <a:solidFill>
                  <a:schemeClr val="accent6">
                    <a:lumMod val="25000"/>
                  </a:schemeClr>
                </a:solidFill>
              </a:rPr>
              <a:t>Results from India </a:t>
            </a:r>
            <a:endParaRPr lang="en-US" u="sng" dirty="0">
              <a:solidFill>
                <a:schemeClr val="accent6">
                  <a:lumMod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Discussion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Limitation of the </a:t>
            </a:r>
            <a:r>
              <a:rPr lang="en-US" dirty="0" smtClean="0">
                <a:latin typeface="Century" pitchFamily="18" charset="0"/>
              </a:rPr>
              <a:t>study</a:t>
            </a:r>
          </a:p>
          <a:p>
            <a:pPr>
              <a:buFont typeface="Wingdings" pitchFamily="2" charset="2"/>
              <a:buChar char="q"/>
            </a:pPr>
            <a:endParaRPr lang="en-US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Conclusion</a:t>
            </a:r>
            <a:endParaRPr lang="en-US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685800"/>
            <a:ext cx="8153400" cy="54403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9600" dirty="0" smtClean="0">
                <a:latin typeface="Freestyle Script" pitchFamily="66" charset="0"/>
              </a:rPr>
              <a:t>Thank you….</a:t>
            </a:r>
            <a:endParaRPr lang="en-US" sz="9600" dirty="0">
              <a:latin typeface="Freestyle Script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57200"/>
            <a:ext cx="7498080" cy="57912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Background</a:t>
            </a:r>
          </a:p>
          <a:p>
            <a:pPr>
              <a:buNone/>
            </a:pPr>
            <a:endParaRPr lang="en-US" dirty="0" smtClean="0"/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Problem: 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1.4 million children (under-5 year of age) die annually because of diarrhea.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In India 650 deaths / day due to diarrhea in same age group. </a:t>
            </a:r>
          </a:p>
          <a:p>
            <a:pPr algn="just">
              <a:buFont typeface="Wingdings" pitchFamily="2" charset="2"/>
              <a:buChar char="§"/>
            </a:pPr>
            <a:endParaRPr lang="en-US" sz="2800" dirty="0" smtClean="0">
              <a:latin typeface="Century" pitchFamily="18" charset="0"/>
            </a:endParaRPr>
          </a:p>
          <a:p>
            <a:pPr algn="just"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Physiological importance of zinc</a:t>
            </a:r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7-12 mg/day zinc nutrition (RDA)</a:t>
            </a:r>
            <a:endParaRPr lang="en-US" sz="28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Resources and type of zinc salt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Non-veg. diet  -Rich in zinc</a:t>
            </a: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Veg. diet -Poor source because of phytates 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Geographical distribution of zinc deficiency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Age based Variation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435608" y="381000"/>
            <a:ext cx="749808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 smtClean="0">
                <a:latin typeface="Century" pitchFamily="18" charset="0"/>
              </a:rPr>
              <a:t>Rationale for this systematic review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IMR contributes around 80% of U-5MR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Lack of evidence of zinc deficiency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Previous reviews included global data</a:t>
            </a:r>
          </a:p>
          <a:p>
            <a:pPr>
              <a:buNone/>
            </a:pPr>
            <a:endParaRPr lang="en-US" sz="2800" dirty="0" smtClean="0">
              <a:latin typeface="Century" pitchFamily="18" charset="0"/>
            </a:endParaRPr>
          </a:p>
          <a:p>
            <a:pPr>
              <a:buNone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Objective</a:t>
            </a:r>
            <a:r>
              <a:rPr lang="en-US" sz="2800" dirty="0" smtClean="0">
                <a:latin typeface="Century" pitchFamily="18" charset="0"/>
              </a:rPr>
              <a:t>: </a:t>
            </a:r>
          </a:p>
          <a:p>
            <a:pPr>
              <a:buNone/>
            </a:pPr>
            <a:r>
              <a:rPr lang="en-US" sz="2800" dirty="0" smtClean="0">
                <a:latin typeface="Century" pitchFamily="18" charset="0"/>
              </a:rPr>
              <a:t>“To study, the role of oral zinc in treatment of acute diarrhea, in children under 5 year of age, in Indian context”</a:t>
            </a:r>
            <a:endParaRPr lang="en-US" sz="28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457200"/>
            <a:ext cx="7620000" cy="5791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 </a:t>
            </a:r>
            <a:r>
              <a:rPr lang="en-US" dirty="0" smtClean="0">
                <a:latin typeface="Century" pitchFamily="18" charset="0"/>
              </a:rPr>
              <a:t>Methodology</a:t>
            </a:r>
          </a:p>
          <a:p>
            <a:pPr>
              <a:buNone/>
            </a:pPr>
            <a:endParaRPr lang="en-US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Criteria for considering studies for this </a:t>
            </a:r>
            <a:r>
              <a:rPr lang="en-US" sz="2800" dirty="0" smtClean="0">
                <a:latin typeface="Century" pitchFamily="18" charset="0"/>
              </a:rPr>
              <a:t>review:  </a:t>
            </a:r>
          </a:p>
          <a:p>
            <a:pPr>
              <a:buFont typeface="Courier New" pitchFamily="49" charset="0"/>
              <a:buChar char="o"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Participants</a:t>
            </a: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Intervention</a:t>
            </a: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Comparator</a:t>
            </a: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" pitchFamily="18" charset="0"/>
              </a:rPr>
              <a:t>Outcomes</a:t>
            </a:r>
          </a:p>
          <a:p>
            <a:pPr>
              <a:buNone/>
            </a:pPr>
            <a:endParaRPr lang="en-US" sz="2800" dirty="0" smtClean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04800"/>
            <a:ext cx="7638288" cy="59436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Search Methods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Search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Identification of </a:t>
            </a:r>
            <a:r>
              <a:rPr lang="en-US" dirty="0" smtClean="0">
                <a:latin typeface="Century" pitchFamily="18" charset="0"/>
              </a:rPr>
              <a:t>studies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Data extraction of management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Assessment of risk of bias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Data synthesis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Subgroup analysis and </a:t>
            </a:r>
            <a:r>
              <a:rPr lang="en-US" dirty="0" err="1" smtClean="0">
                <a:latin typeface="Century" pitchFamily="18" charset="0"/>
              </a:rPr>
              <a:t>heterogeniety</a:t>
            </a:r>
            <a:endParaRPr lang="en-US" dirty="0" smtClean="0">
              <a:latin typeface="Century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457200"/>
            <a:ext cx="7543800" cy="5791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Results</a:t>
            </a:r>
          </a:p>
          <a:p>
            <a:pPr>
              <a:buNone/>
            </a:pPr>
            <a:endParaRPr lang="en-US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Selection of studies</a:t>
            </a:r>
          </a:p>
          <a:p>
            <a:pPr>
              <a:buNone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800" dirty="0" smtClean="0">
                <a:latin typeface="Century" pitchFamily="18" charset="0"/>
              </a:rPr>
              <a:t>Description of studies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Age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Nutritional status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Sex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Countries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Zinc dose and salt given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Comparator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Setting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Treatment Regimen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" pitchFamily="18" charset="0"/>
              </a:rPr>
              <a:t>Outcomes</a:t>
            </a:r>
          </a:p>
          <a:p>
            <a:pPr>
              <a:buNone/>
            </a:pPr>
            <a:endParaRPr lang="en-US" sz="2800" dirty="0" smtClean="0">
              <a:latin typeface="Century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800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95400" y="381000"/>
            <a:ext cx="7315200" cy="5867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entury" pitchFamily="18" charset="0"/>
              </a:rPr>
              <a:t>Risk of bias</a:t>
            </a:r>
            <a:endParaRPr lang="en-US" dirty="0">
              <a:latin typeface="Century" pitchFamily="18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1295400" y="990600"/>
          <a:ext cx="73914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543800" cy="5105400"/>
          </a:xfrm>
        </p:spPr>
        <p:txBody>
          <a:bodyPr/>
          <a:lstStyle/>
          <a:p>
            <a:pPr marL="596646" indent="-514350">
              <a:buFont typeface="Courier New" pitchFamily="49" charset="0"/>
              <a:buChar char="o"/>
            </a:pPr>
            <a:r>
              <a:rPr lang="en-US" dirty="0" smtClean="0">
                <a:latin typeface="Century" pitchFamily="18" charset="0"/>
              </a:rPr>
              <a:t>Effects of intervention</a:t>
            </a:r>
          </a:p>
          <a:p>
            <a:pPr marL="596646" indent="-514350">
              <a:buFont typeface="Wingdings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Diarrhea duration</a:t>
            </a:r>
          </a:p>
          <a:p>
            <a:pPr marL="596646" indent="-514350">
              <a:buFont typeface="Wingdings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Diarrhea at day 3, 5 and 7</a:t>
            </a:r>
          </a:p>
          <a:p>
            <a:pPr marL="596646" indent="-514350">
              <a:buFont typeface="Wingdings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Stool frequency</a:t>
            </a:r>
          </a:p>
          <a:p>
            <a:pPr marL="596646" indent="-514350">
              <a:buFont typeface="Wingdings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Stool output</a:t>
            </a:r>
          </a:p>
          <a:p>
            <a:pPr marL="596646" indent="-514350">
              <a:buFont typeface="Wingdings" pitchFamily="2" charset="2"/>
              <a:buChar char="§"/>
            </a:pPr>
            <a:r>
              <a:rPr lang="en-US" dirty="0" smtClean="0">
                <a:latin typeface="Century" pitchFamily="18" charset="0"/>
              </a:rPr>
              <a:t>Adverse effects</a:t>
            </a:r>
            <a:endParaRPr lang="en-US" dirty="0">
              <a:latin typeface="Century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145</TotalTime>
  <Words>782</Words>
  <Application>Microsoft Office PowerPoint</Application>
  <PresentationFormat>On-screen Show (4:3)</PresentationFormat>
  <Paragraphs>187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Solstice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prashant</dc:creator>
  <cp:lastModifiedBy>prashant</cp:lastModifiedBy>
  <cp:revision>50</cp:revision>
  <dcterms:created xsi:type="dcterms:W3CDTF">2012-05-02T17:17:36Z</dcterms:created>
  <dcterms:modified xsi:type="dcterms:W3CDTF">2012-05-02T19:43:05Z</dcterms:modified>
</cp:coreProperties>
</file>